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7" r:id="rId1"/>
  </p:sldMasterIdLst>
  <p:notesMasterIdLst>
    <p:notesMasterId r:id="rId30"/>
  </p:notesMasterIdLst>
  <p:handoutMasterIdLst>
    <p:handoutMasterId r:id="rId31"/>
  </p:handoutMasterIdLst>
  <p:sldIdLst>
    <p:sldId id="256" r:id="rId2"/>
    <p:sldId id="497" r:id="rId3"/>
    <p:sldId id="661" r:id="rId4"/>
    <p:sldId id="662" r:id="rId5"/>
    <p:sldId id="685" r:id="rId6"/>
    <p:sldId id="671" r:id="rId7"/>
    <p:sldId id="747" r:id="rId8"/>
    <p:sldId id="748" r:id="rId9"/>
    <p:sldId id="749" r:id="rId10"/>
    <p:sldId id="750" r:id="rId11"/>
    <p:sldId id="726" r:id="rId12"/>
    <p:sldId id="727" r:id="rId13"/>
    <p:sldId id="728" r:id="rId14"/>
    <p:sldId id="729" r:id="rId15"/>
    <p:sldId id="730" r:id="rId16"/>
    <p:sldId id="745" r:id="rId17"/>
    <p:sldId id="746" r:id="rId18"/>
    <p:sldId id="737" r:id="rId19"/>
    <p:sldId id="738" r:id="rId20"/>
    <p:sldId id="732" r:id="rId21"/>
    <p:sldId id="734" r:id="rId22"/>
    <p:sldId id="739" r:id="rId23"/>
    <p:sldId id="735" r:id="rId24"/>
    <p:sldId id="740" r:id="rId25"/>
    <p:sldId id="742" r:id="rId26"/>
    <p:sldId id="743" r:id="rId27"/>
    <p:sldId id="744" r:id="rId28"/>
    <p:sldId id="731" r:id="rId29"/>
  </p:sldIdLst>
  <p:sldSz cx="9144000" cy="6858000" type="screen4x3"/>
  <p:notesSz cx="7315200" cy="9601200"/>
  <p:defaultTextStyle>
    <a:defPPr>
      <a:defRPr lang="en-GB"/>
    </a:defPPr>
    <a:lvl1pPr algn="l" rtl="0" fontAlgn="base">
      <a:spcBef>
        <a:spcPct val="0"/>
      </a:spcBef>
      <a:spcAft>
        <a:spcPct val="0"/>
      </a:spcAft>
      <a:defRPr sz="1400" kern="1200">
        <a:solidFill>
          <a:schemeClr val="tx1"/>
        </a:solidFill>
        <a:latin typeface="Lucida Console" pitchFamily="49" charset="0"/>
        <a:ea typeface="+mn-ea"/>
        <a:cs typeface="+mn-cs"/>
      </a:defRPr>
    </a:lvl1pPr>
    <a:lvl2pPr marL="457200" algn="l" rtl="0" fontAlgn="base">
      <a:spcBef>
        <a:spcPct val="0"/>
      </a:spcBef>
      <a:spcAft>
        <a:spcPct val="0"/>
      </a:spcAft>
      <a:defRPr sz="1400" kern="1200">
        <a:solidFill>
          <a:schemeClr val="tx1"/>
        </a:solidFill>
        <a:latin typeface="Lucida Console" pitchFamily="49" charset="0"/>
        <a:ea typeface="+mn-ea"/>
        <a:cs typeface="+mn-cs"/>
      </a:defRPr>
    </a:lvl2pPr>
    <a:lvl3pPr marL="914400" algn="l" rtl="0" fontAlgn="base">
      <a:spcBef>
        <a:spcPct val="0"/>
      </a:spcBef>
      <a:spcAft>
        <a:spcPct val="0"/>
      </a:spcAft>
      <a:defRPr sz="1400" kern="1200">
        <a:solidFill>
          <a:schemeClr val="tx1"/>
        </a:solidFill>
        <a:latin typeface="Lucida Console" pitchFamily="49" charset="0"/>
        <a:ea typeface="+mn-ea"/>
        <a:cs typeface="+mn-cs"/>
      </a:defRPr>
    </a:lvl3pPr>
    <a:lvl4pPr marL="1371600" algn="l" rtl="0" fontAlgn="base">
      <a:spcBef>
        <a:spcPct val="0"/>
      </a:spcBef>
      <a:spcAft>
        <a:spcPct val="0"/>
      </a:spcAft>
      <a:defRPr sz="1400" kern="1200">
        <a:solidFill>
          <a:schemeClr val="tx1"/>
        </a:solidFill>
        <a:latin typeface="Lucida Console" pitchFamily="49" charset="0"/>
        <a:ea typeface="+mn-ea"/>
        <a:cs typeface="+mn-cs"/>
      </a:defRPr>
    </a:lvl4pPr>
    <a:lvl5pPr marL="1828800" algn="l" rtl="0" fontAlgn="base">
      <a:spcBef>
        <a:spcPct val="0"/>
      </a:spcBef>
      <a:spcAft>
        <a:spcPct val="0"/>
      </a:spcAft>
      <a:defRPr sz="1400" kern="1200">
        <a:solidFill>
          <a:schemeClr val="tx1"/>
        </a:solidFill>
        <a:latin typeface="Lucida Console" pitchFamily="49" charset="0"/>
        <a:ea typeface="+mn-ea"/>
        <a:cs typeface="+mn-cs"/>
      </a:defRPr>
    </a:lvl5pPr>
    <a:lvl6pPr marL="2286000" algn="l" defTabSz="914400" rtl="0" eaLnBrk="1" latinLnBrk="0" hangingPunct="1">
      <a:defRPr sz="1400" kern="1200">
        <a:solidFill>
          <a:schemeClr val="tx1"/>
        </a:solidFill>
        <a:latin typeface="Lucida Console" pitchFamily="49" charset="0"/>
        <a:ea typeface="+mn-ea"/>
        <a:cs typeface="+mn-cs"/>
      </a:defRPr>
    </a:lvl6pPr>
    <a:lvl7pPr marL="2743200" algn="l" defTabSz="914400" rtl="0" eaLnBrk="1" latinLnBrk="0" hangingPunct="1">
      <a:defRPr sz="1400" kern="1200">
        <a:solidFill>
          <a:schemeClr val="tx1"/>
        </a:solidFill>
        <a:latin typeface="Lucida Console" pitchFamily="49" charset="0"/>
        <a:ea typeface="+mn-ea"/>
        <a:cs typeface="+mn-cs"/>
      </a:defRPr>
    </a:lvl7pPr>
    <a:lvl8pPr marL="3200400" algn="l" defTabSz="914400" rtl="0" eaLnBrk="1" latinLnBrk="0" hangingPunct="1">
      <a:defRPr sz="1400" kern="1200">
        <a:solidFill>
          <a:schemeClr val="tx1"/>
        </a:solidFill>
        <a:latin typeface="Lucida Console" pitchFamily="49" charset="0"/>
        <a:ea typeface="+mn-ea"/>
        <a:cs typeface="+mn-cs"/>
      </a:defRPr>
    </a:lvl8pPr>
    <a:lvl9pPr marL="3657600" algn="l" defTabSz="914400" rtl="0" eaLnBrk="1" latinLnBrk="0" hangingPunct="1">
      <a:defRPr sz="1400" kern="1200">
        <a:solidFill>
          <a:schemeClr val="tx1"/>
        </a:solidFill>
        <a:latin typeface="Lucida Console" pitchFamily="4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9BFDDF"/>
    <a:srgbClr val="FE7C6E"/>
    <a:srgbClr val="F7FC9C"/>
    <a:srgbClr val="F2CAE5"/>
    <a:srgbClr val="ECB4D9"/>
    <a:srgbClr val="FFB9BB"/>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vertBarState="minimized">
    <p:restoredLeft sz="27873" autoAdjust="0"/>
    <p:restoredTop sz="94683" autoAdjust="0"/>
  </p:normalViewPr>
  <p:slideViewPr>
    <p:cSldViewPr snapToGrid="0" showGuides="1">
      <p:cViewPr>
        <p:scale>
          <a:sx n="60" d="100"/>
          <a:sy n="60" d="100"/>
        </p:scale>
        <p:origin x="-3942" y="-1206"/>
      </p:cViewPr>
      <p:guideLst>
        <p:guide orient="horz" pos="1937"/>
        <p:guide pos="2170"/>
      </p:guideLst>
    </p:cSldViewPr>
  </p:slideViewPr>
  <p:notesTextViewPr>
    <p:cViewPr>
      <p:scale>
        <a:sx n="100" d="100"/>
        <a:sy n="100" d="100"/>
      </p:scale>
      <p:origin x="0" y="0"/>
    </p:cViewPr>
  </p:notesTextViewPr>
  <p:sorterViewPr>
    <p:cViewPr>
      <p:scale>
        <a:sx n="70" d="100"/>
        <a:sy n="70" d="100"/>
      </p:scale>
      <p:origin x="0" y="0"/>
    </p:cViewPr>
  </p:sorterViewPr>
  <p:notesViewPr>
    <p:cSldViewPr snapToGrid="0" showGuides="1">
      <p:cViewPr varScale="1">
        <p:scale>
          <a:sx n="73" d="100"/>
          <a:sy n="73" d="100"/>
        </p:scale>
        <p:origin x="-1290" y="-9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30" name="Rectangle 6"/>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smtClean="0"/>
              <a:t>Introduction to Classes and Objects</a:t>
            </a:r>
            <a:endParaRPr lang="en-GB" dirty="0"/>
          </a:p>
        </p:txBody>
      </p:sp>
      <p:sp>
        <p:nvSpPr>
          <p:cNvPr id="26631" name="Line 7"/>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
        <p:nvSpPr>
          <p:cNvPr id="26632" name="Line 8"/>
          <p:cNvSpPr>
            <a:spLocks noChangeShapeType="1"/>
          </p:cNvSpPr>
          <p:nvPr/>
        </p:nvSpPr>
        <p:spPr bwMode="auto">
          <a:xfrm>
            <a:off x="742950" y="9088438"/>
            <a:ext cx="5840413" cy="0"/>
          </a:xfrm>
          <a:prstGeom prst="line">
            <a:avLst/>
          </a:prstGeom>
          <a:noFill/>
          <a:ln w="9525">
            <a:solidFill>
              <a:schemeClr val="tx1"/>
            </a:solidFill>
            <a:round/>
            <a:headEnd/>
            <a:tailEnd/>
          </a:ln>
          <a:effectLst/>
        </p:spPr>
        <p:txBody>
          <a:bodyPr/>
          <a:lstStyle/>
          <a:p>
            <a:pPr>
              <a:defRPr/>
            </a:pPr>
            <a:endParaRPr lang="en-GB"/>
          </a:p>
        </p:txBody>
      </p:sp>
      <p:sp>
        <p:nvSpPr>
          <p:cNvPr id="6" name="Rectangle 10"/>
          <p:cNvSpPr>
            <a:spLocks noChangeArrowheads="1"/>
          </p:cNvSpPr>
          <p:nvPr/>
        </p:nvSpPr>
        <p:spPr bwMode="auto">
          <a:xfrm>
            <a:off x="1838219" y="9152886"/>
            <a:ext cx="3634522" cy="201612"/>
          </a:xfrm>
          <a:prstGeom prst="rect">
            <a:avLst/>
          </a:prstGeom>
          <a:noFill/>
          <a:ln w="9525">
            <a:noFill/>
            <a:miter lim="800000"/>
            <a:headEnd/>
            <a:tailEnd/>
          </a:ln>
          <a:effectLst/>
        </p:spPr>
        <p:txBody>
          <a:bodyPr lIns="95445" tIns="47723" rIns="95445" bIns="47723" anchor="b"/>
          <a:lstStyle/>
          <a:p>
            <a:pPr algn="ctr" defTabSz="954088">
              <a:defRPr/>
            </a:pPr>
            <a:r>
              <a:rPr lang="en-GB" sz="1000" smtClean="0">
                <a:latin typeface="Tahoma" pitchFamily="34" charset="0"/>
              </a:rPr>
              <a:t>© Olsen Software, 2017</a:t>
            </a:r>
            <a:endParaRPr lang="en-GB" sz="1000" dirty="0">
              <a:latin typeface="Tahoma" pitchFamily="34" charset="0"/>
            </a:endParaRPr>
          </a:p>
        </p:txBody>
      </p:sp>
    </p:spTree>
    <p:extLst>
      <p:ext uri="{BB962C8B-B14F-4D97-AF65-F5344CB8AC3E}">
        <p14:creationId xmlns:p14="http://schemas.microsoft.com/office/powerpoint/2010/main" val="12543634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smtClean="0"/>
              <a:t>Introduction to Classes and Objects</a:t>
            </a:r>
            <a:endParaRPr lang="en-GB" dirty="0"/>
          </a:p>
        </p:txBody>
      </p:sp>
      <p:sp>
        <p:nvSpPr>
          <p:cNvPr id="45059"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chemeClr val="bg2"/>
            </a:solidFill>
            <a:miter lim="800000"/>
            <a:headEnd/>
            <a:tailEnd/>
          </a:ln>
        </p:spPr>
      </p:sp>
      <p:sp>
        <p:nvSpPr>
          <p:cNvPr id="24581" name="Rectangle 5"/>
          <p:cNvSpPr>
            <a:spLocks noGrp="1" noChangeArrowheads="1"/>
          </p:cNvSpPr>
          <p:nvPr>
            <p:ph type="body" sz="quarter" idx="3"/>
          </p:nvPr>
        </p:nvSpPr>
        <p:spPr bwMode="auto">
          <a:xfrm>
            <a:off x="731838" y="4379913"/>
            <a:ext cx="5851525" cy="4511675"/>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4584" name="Line 8"/>
          <p:cNvSpPr>
            <a:spLocks noChangeShapeType="1"/>
          </p:cNvSpPr>
          <p:nvPr/>
        </p:nvSpPr>
        <p:spPr bwMode="auto">
          <a:xfrm>
            <a:off x="742950" y="4370388"/>
            <a:ext cx="5840413" cy="1587"/>
          </a:xfrm>
          <a:prstGeom prst="line">
            <a:avLst/>
          </a:prstGeom>
          <a:noFill/>
          <a:ln w="9525">
            <a:solidFill>
              <a:schemeClr val="tx1"/>
            </a:solidFill>
            <a:round/>
            <a:headEnd/>
            <a:tailEnd/>
          </a:ln>
          <a:effectLst/>
        </p:spPr>
        <p:txBody>
          <a:bodyPr/>
          <a:lstStyle/>
          <a:p>
            <a:pPr>
              <a:defRPr/>
            </a:pPr>
            <a:endParaRPr lang="en-GB"/>
          </a:p>
        </p:txBody>
      </p:sp>
      <p:sp>
        <p:nvSpPr>
          <p:cNvPr id="24585" name="Line 9"/>
          <p:cNvSpPr>
            <a:spLocks noChangeShapeType="1"/>
          </p:cNvSpPr>
          <p:nvPr/>
        </p:nvSpPr>
        <p:spPr bwMode="auto">
          <a:xfrm>
            <a:off x="742950" y="9088438"/>
            <a:ext cx="5840413" cy="0"/>
          </a:xfrm>
          <a:prstGeom prst="line">
            <a:avLst/>
          </a:prstGeom>
          <a:noFill/>
          <a:ln w="9525">
            <a:solidFill>
              <a:schemeClr val="tx1"/>
            </a:solidFill>
            <a:round/>
            <a:headEnd/>
            <a:tailEnd/>
          </a:ln>
          <a:effectLst/>
        </p:spPr>
        <p:txBody>
          <a:bodyPr/>
          <a:lstStyle/>
          <a:p>
            <a:pPr>
              <a:defRPr/>
            </a:pPr>
            <a:endParaRPr lang="en-GB"/>
          </a:p>
        </p:txBody>
      </p:sp>
      <p:sp>
        <p:nvSpPr>
          <p:cNvPr id="24587"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
        <p:nvSpPr>
          <p:cNvPr id="9" name="Rectangle 10"/>
          <p:cNvSpPr>
            <a:spLocks noChangeArrowheads="1"/>
          </p:cNvSpPr>
          <p:nvPr/>
        </p:nvSpPr>
        <p:spPr bwMode="auto">
          <a:xfrm>
            <a:off x="1838219" y="9152886"/>
            <a:ext cx="3634522" cy="201612"/>
          </a:xfrm>
          <a:prstGeom prst="rect">
            <a:avLst/>
          </a:prstGeom>
          <a:noFill/>
          <a:ln w="9525">
            <a:noFill/>
            <a:miter lim="800000"/>
            <a:headEnd/>
            <a:tailEnd/>
          </a:ln>
          <a:effectLst/>
        </p:spPr>
        <p:txBody>
          <a:bodyPr lIns="95445" tIns="47723" rIns="95445" bIns="47723" anchor="b"/>
          <a:lstStyle/>
          <a:p>
            <a:pPr algn="ctr" defTabSz="954088">
              <a:defRPr/>
            </a:pPr>
            <a:r>
              <a:rPr lang="en-GB" sz="1000" smtClean="0">
                <a:latin typeface="Tahoma" pitchFamily="34" charset="0"/>
              </a:rPr>
              <a:t>© Olsen Software, 2017</a:t>
            </a:r>
            <a:endParaRPr lang="en-GB" sz="1000" dirty="0">
              <a:latin typeface="Tahoma" pitchFamily="34" charset="0"/>
            </a:endParaRPr>
          </a:p>
        </p:txBody>
      </p:sp>
    </p:spTree>
    <p:extLst>
      <p:ext uri="{BB962C8B-B14F-4D97-AF65-F5344CB8AC3E}">
        <p14:creationId xmlns:p14="http://schemas.microsoft.com/office/powerpoint/2010/main" val="799400660"/>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360363"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2pPr>
    <a:lvl3pPr marL="714375" indent="-174625" algn="l" rtl="0" eaLnBrk="0" fontAlgn="base" hangingPunct="0">
      <a:spcBef>
        <a:spcPct val="30000"/>
      </a:spcBef>
      <a:spcAft>
        <a:spcPct val="0"/>
      </a:spcAft>
      <a:buChar char="•"/>
      <a:defRPr sz="1200" kern="1200">
        <a:solidFill>
          <a:schemeClr val="tx1"/>
        </a:solidFill>
        <a:latin typeface="Tahoma" pitchFamily="34" charset="0"/>
        <a:ea typeface="+mn-ea"/>
        <a:cs typeface="+mn-cs"/>
      </a:defRPr>
    </a:lvl3pPr>
    <a:lvl4pPr marL="1074738"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4pPr>
    <a:lvl5pPr marL="1438275" indent="-184150" algn="l" rtl="0" eaLnBrk="0" fontAlgn="base" hangingPunct="0">
      <a:spcBef>
        <a:spcPct val="30000"/>
      </a:spcBef>
      <a:spcAft>
        <a:spcPct val="0"/>
      </a:spcAft>
      <a:buChar char="•"/>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p:spPr>
        <p:txBody>
          <a:bodyPr/>
          <a:lstStyle/>
          <a:p>
            <a:r>
              <a:rPr lang="en-GB" dirty="0" smtClean="0"/>
              <a:t>Introduction to Classes and Objects</a:t>
            </a:r>
          </a:p>
        </p:txBody>
      </p:sp>
      <p:sp>
        <p:nvSpPr>
          <p:cNvPr id="46083" name="Rectangle 4"/>
          <p:cNvSpPr>
            <a:spLocks noGrp="1" noRot="1" noChangeAspect="1" noChangeArrowheads="1" noTextEdit="1"/>
          </p:cNvSpPr>
          <p:nvPr>
            <p:ph type="sldImg"/>
          </p:nvPr>
        </p:nvSpPr>
        <p:spPr>
          <a:ln/>
        </p:spPr>
      </p:sp>
      <p:sp>
        <p:nvSpPr>
          <p:cNvPr id="46084" name="Rectangle 5"/>
          <p:cNvSpPr>
            <a:spLocks noGrp="1" noChangeArrowheads="1"/>
          </p:cNvSpPr>
          <p:nvPr>
            <p:ph type="body" idx="1"/>
          </p:nvPr>
        </p:nvSpPr>
        <p:spPr>
          <a:noFill/>
          <a:ln/>
        </p:spPr>
        <p:txBody>
          <a:bodyPr/>
          <a:lstStyle/>
          <a:p>
            <a:pPr eaLnBrk="1" hangingPunct="1"/>
            <a:r>
              <a:rPr lang="en-US" dirty="0" smtClean="0"/>
              <a:t>Java is an object-oriented language, which means it's all about classes and objects. This will be the first chapter of several where we look at how object orientation works in Java.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Rot="1" noChangeAspect="1" noChangeArrowheads="1" noTextEdit="1"/>
          </p:cNvSpPr>
          <p:nvPr>
            <p:ph type="sldImg"/>
          </p:nvPr>
        </p:nvSpPr>
        <p:spPr>
          <a:ln/>
        </p:spPr>
      </p:sp>
      <p:sp>
        <p:nvSpPr>
          <p:cNvPr id="657411" name="Rectangle 3"/>
          <p:cNvSpPr>
            <a:spLocks noGrp="1" noChangeArrowheads="1"/>
          </p:cNvSpPr>
          <p:nvPr>
            <p:ph type="body" idx="1"/>
          </p:nvPr>
        </p:nvSpPr>
        <p:spPr/>
        <p:txBody>
          <a:bodyPr/>
          <a:lstStyle/>
          <a:p>
            <a:r>
              <a:rPr lang="en-US" altLang="en-US" dirty="0" smtClean="0"/>
              <a:t>Sequence diagrams allow you to show interactions between objects over time. They help you to understand the order in which things are going to happen in the system. </a:t>
            </a:r>
          </a:p>
          <a:p>
            <a:r>
              <a:rPr lang="en-US" altLang="en-US" dirty="0" smtClean="0"/>
              <a:t>Each box along the top represents an object, and the time axis flows from the top of the diagram to the bottom. The horizontal lines indicate messages (i.e. interactions) between objects. The dotted horizontal lines indicate message responses.</a:t>
            </a:r>
            <a:endParaRPr lang="en-US" altLang="en-US" dirty="0"/>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a:t>Introduction to Classes and Objects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r>
              <a:rPr lang="en-US" dirty="0" smtClean="0"/>
              <a:t>In this section we're going to describe how Java groups classes into packages. You must understand how packages work, because they are central to the way you organize your source code in a project.</a:t>
            </a:r>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smtClean="0"/>
              <a:t>Introduction to Classes and Objects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Rot="1" noChangeAspect="1" noChangeArrowheads="1" noTextEdit="1"/>
          </p:cNvSpPr>
          <p:nvPr>
            <p:ph type="sldImg"/>
          </p:nvPr>
        </p:nvSpPr>
        <p:spPr>
          <a:ln/>
        </p:spPr>
      </p:sp>
      <p:sp>
        <p:nvSpPr>
          <p:cNvPr id="61444"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smtClean="0"/>
              <a:t>Introduction to Classes and Objects</a:t>
            </a:r>
          </a:p>
        </p:txBody>
      </p:sp>
      <p:sp>
        <p:nvSpPr>
          <p:cNvPr id="2" name="Notes Placeholder 1"/>
          <p:cNvSpPr>
            <a:spLocks noGrp="1"/>
          </p:cNvSpPr>
          <p:nvPr>
            <p:ph type="body" idx="1"/>
          </p:nvPr>
        </p:nvSpPr>
        <p:spPr/>
        <p:txBody>
          <a:bodyPr/>
          <a:lstStyle/>
          <a:p>
            <a:r>
              <a:rPr lang="en-GB" dirty="0"/>
              <a:t>When you create a new project in Eclipse, it doesn't have any packages initially. This means you could add your classes directly to the </a:t>
            </a:r>
            <a:r>
              <a:rPr lang="en-GB" dirty="0" err="1">
                <a:latin typeface="Lucida Console" panose="020B0609040504020204" pitchFamily="49" charset="0"/>
              </a:rPr>
              <a:t>src</a:t>
            </a:r>
            <a:r>
              <a:rPr lang="en-GB" dirty="0"/>
              <a:t> folder… avoid this temptation! You should always put your classes into a package, to avoid any possible naming clashes that might arise in the future.</a:t>
            </a:r>
          </a:p>
          <a:p>
            <a:r>
              <a:rPr lang="en-GB" dirty="0"/>
              <a:t>If you want to explore the physical file structure of your project in Eclipse, select the Window | Show View | Navigator menu command. The Navigator window will make it obvious that package names correspond to a hierarchical folder structure within your project.</a:t>
            </a:r>
          </a:p>
          <a:p>
            <a:endParaRPr lang="en-GB" dirty="0"/>
          </a:p>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Rot="1" noChangeAspect="1" noChangeArrowheads="1" noTextEdit="1"/>
          </p:cNvSpPr>
          <p:nvPr>
            <p:ph type="sldImg"/>
          </p:nvPr>
        </p:nvSpPr>
        <p:spPr>
          <a:ln/>
        </p:spPr>
      </p:sp>
      <p:sp>
        <p:nvSpPr>
          <p:cNvPr id="6246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smtClean="0"/>
              <a:t>Introduction to Classes and Objects</a:t>
            </a:r>
          </a:p>
        </p:txBody>
      </p:sp>
      <p:sp>
        <p:nvSpPr>
          <p:cNvPr id="2" name="Notes Placeholder 1"/>
          <p:cNvSpPr>
            <a:spLocks noGrp="1"/>
          </p:cNvSpPr>
          <p:nvPr>
            <p:ph type="body" idx="1"/>
          </p:nvPr>
        </p:nvSpPr>
        <p:spPr/>
        <p:txBody>
          <a:bodyPr/>
          <a:lstStyle/>
          <a:p>
            <a:r>
              <a:rPr lang="en-GB" dirty="0"/>
              <a:t>To define a package for a source file, use a </a:t>
            </a:r>
            <a:r>
              <a:rPr lang="en-GB" dirty="0">
                <a:latin typeface="Lucida Console" panose="020B0609040504020204" pitchFamily="49" charset="0"/>
              </a:rPr>
              <a:t>package</a:t>
            </a:r>
            <a:r>
              <a:rPr lang="en-GB" dirty="0"/>
              <a:t> statement as shown in the example in the slide. All classes defined in the source file will then be considered to be in that package.</a:t>
            </a:r>
          </a:p>
          <a:p>
            <a:r>
              <a:rPr lang="en-GB" dirty="0"/>
              <a:t>Note that the </a:t>
            </a:r>
            <a:r>
              <a:rPr lang="en-GB" dirty="0">
                <a:latin typeface="Lucida Console" panose="020B0609040504020204" pitchFamily="49" charset="0"/>
              </a:rPr>
              <a:t>package</a:t>
            </a:r>
            <a:r>
              <a:rPr lang="en-GB" dirty="0"/>
              <a:t> statement must be the first statement in the source code file. </a:t>
            </a:r>
          </a:p>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ln/>
        </p:spPr>
      </p:sp>
      <p:sp>
        <p:nvSpPr>
          <p:cNvPr id="63492"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smtClean="0"/>
              <a:t>Introduction to Classes and Objects</a:t>
            </a:r>
          </a:p>
        </p:txBody>
      </p:sp>
      <p:sp>
        <p:nvSpPr>
          <p:cNvPr id="2" name="Notes Placeholder 1"/>
          <p:cNvSpPr>
            <a:spLocks noGrp="1"/>
          </p:cNvSpPr>
          <p:nvPr>
            <p:ph type="body" idx="1"/>
          </p:nvPr>
        </p:nvSpPr>
        <p:spPr/>
        <p:txBody>
          <a:bodyPr/>
          <a:lstStyle/>
          <a:p>
            <a:r>
              <a:rPr lang="en-GB" dirty="0"/>
              <a:t>Imagine you're implementing a class that needs to use a class defined in a different package. One approach would be to use the fully qualified name of the class, i.e. </a:t>
            </a:r>
            <a:r>
              <a:rPr lang="en-GB" dirty="0" err="1">
                <a:latin typeface="Lucida Console" panose="020B0609040504020204" pitchFamily="49" charset="0"/>
              </a:rPr>
              <a:t>packageName.className</a:t>
            </a:r>
            <a:r>
              <a:rPr lang="en-GB" dirty="0"/>
              <a:t>. The first code box in the slide shows how to do this.</a:t>
            </a:r>
          </a:p>
          <a:p>
            <a:r>
              <a:rPr lang="en-GB" dirty="0"/>
              <a:t>An easier approach is to use an </a:t>
            </a:r>
            <a:r>
              <a:rPr lang="en-GB" dirty="0">
                <a:latin typeface="Lucida Console" panose="020B0609040504020204" pitchFamily="49" charset="0"/>
              </a:rPr>
              <a:t>import</a:t>
            </a:r>
            <a:r>
              <a:rPr lang="en-GB" dirty="0"/>
              <a:t> statement at the top of your source code file (i.e. directly after your </a:t>
            </a:r>
            <a:r>
              <a:rPr lang="en-GB" dirty="0">
                <a:latin typeface="Lucida Console" panose="020B0609040504020204" pitchFamily="49" charset="0"/>
              </a:rPr>
              <a:t>package</a:t>
            </a:r>
            <a:r>
              <a:rPr lang="en-GB" dirty="0"/>
              <a:t> statement). In the </a:t>
            </a:r>
            <a:r>
              <a:rPr lang="en-GB" dirty="0">
                <a:latin typeface="Lucida Console" panose="020B0609040504020204" pitchFamily="49" charset="0"/>
              </a:rPr>
              <a:t>import</a:t>
            </a:r>
            <a:r>
              <a:rPr lang="en-GB" dirty="0"/>
              <a:t> statement, specify exactly what classes you want to import, e.g. </a:t>
            </a:r>
            <a:r>
              <a:rPr lang="en-GB" dirty="0">
                <a:latin typeface="Lucida Console" panose="020B0609040504020204" pitchFamily="49" charset="0"/>
              </a:rPr>
              <a:t>packageName1.className1</a:t>
            </a:r>
            <a:r>
              <a:rPr lang="en-GB" dirty="0"/>
              <a:t>. </a:t>
            </a:r>
          </a:p>
          <a:p>
            <a:r>
              <a:rPr lang="en-GB" dirty="0"/>
              <a:t>If you find yourself needing to import lots of classes from the same package, you can use a wildcard (i.e. </a:t>
            </a:r>
            <a:r>
              <a:rPr lang="en-GB" dirty="0">
                <a:latin typeface="Lucida Console" panose="020B0609040504020204" pitchFamily="49" charset="0"/>
              </a:rPr>
              <a:t>*</a:t>
            </a:r>
            <a:r>
              <a:rPr lang="en-GB" dirty="0"/>
              <a:t>) instead of a specific class name. For example, </a:t>
            </a:r>
            <a:r>
              <a:rPr lang="en-GB" dirty="0">
                <a:latin typeface="Lucida Console" panose="020B0609040504020204" pitchFamily="49" charset="0"/>
              </a:rPr>
              <a:t>packageName1.*</a:t>
            </a:r>
            <a:r>
              <a:rPr lang="en-GB" dirty="0"/>
              <a:t> would import all the classes from the </a:t>
            </a:r>
            <a:r>
              <a:rPr lang="en-GB" dirty="0">
                <a:latin typeface="Lucida Console" panose="020B0609040504020204" pitchFamily="49" charset="0"/>
              </a:rPr>
              <a:t>packageName1</a:t>
            </a:r>
            <a:r>
              <a:rPr lang="en-GB" dirty="0"/>
              <a:t> package.</a:t>
            </a:r>
          </a:p>
          <a:p>
            <a:r>
              <a:rPr lang="en-GB" dirty="0"/>
              <a:t>Here are some additional things for you to consider:</a:t>
            </a:r>
          </a:p>
          <a:p>
            <a:pPr lvl="1"/>
            <a:r>
              <a:rPr lang="en-GB" dirty="0"/>
              <a:t>In order to import a class, the classes must actually be on the </a:t>
            </a:r>
            <a:r>
              <a:rPr lang="en-GB" dirty="0" err="1"/>
              <a:t>classpath</a:t>
            </a:r>
            <a:r>
              <a:rPr lang="en-GB" dirty="0"/>
              <a:t>. For example, if you want to import some classes from a third-party library, your first step should be to add that library JAR file into your </a:t>
            </a:r>
            <a:r>
              <a:rPr lang="en-GB" dirty="0" err="1"/>
              <a:t>classpath</a:t>
            </a:r>
            <a:r>
              <a:rPr lang="en-GB" dirty="0"/>
              <a:t>.</a:t>
            </a:r>
          </a:p>
          <a:p>
            <a:pPr lvl="1"/>
            <a:r>
              <a:rPr lang="en-GB" dirty="0"/>
              <a:t>When you import a package, it just imports things from that specific package. It doesn't import anything from any sub-packages. For example, if you import </a:t>
            </a:r>
            <a:r>
              <a:rPr lang="en-GB" dirty="0" err="1">
                <a:latin typeface="Lucida Console" panose="020B0609040504020204" pitchFamily="49" charset="0"/>
              </a:rPr>
              <a:t>com.osl</a:t>
            </a:r>
            <a:r>
              <a:rPr lang="en-GB" dirty="0">
                <a:latin typeface="Lucida Console" panose="020B0609040504020204" pitchFamily="49" charset="0"/>
              </a:rPr>
              <a:t>.*</a:t>
            </a:r>
            <a:r>
              <a:rPr lang="en-GB" dirty="0"/>
              <a:t>, it will just import things from the </a:t>
            </a:r>
            <a:r>
              <a:rPr lang="en-GB" dirty="0" err="1">
                <a:latin typeface="Lucida Console" panose="020B0609040504020204" pitchFamily="49" charset="0"/>
              </a:rPr>
              <a:t>com.osl</a:t>
            </a:r>
            <a:r>
              <a:rPr lang="en-GB" dirty="0"/>
              <a:t> package; it won't import sub-packages such as </a:t>
            </a:r>
            <a:r>
              <a:rPr lang="en-GB" dirty="0">
                <a:latin typeface="Lucida Console" panose="020B0609040504020204" pitchFamily="49" charset="0"/>
              </a:rPr>
              <a:t>com.osl.biz</a:t>
            </a:r>
            <a:r>
              <a:rPr lang="en-GB" dirty="0"/>
              <a:t>, </a:t>
            </a:r>
            <a:r>
              <a:rPr lang="en-GB" dirty="0" err="1">
                <a:latin typeface="Lucida Console" panose="020B0609040504020204" pitchFamily="49" charset="0"/>
              </a:rPr>
              <a:t>com.osl.ui</a:t>
            </a:r>
            <a:r>
              <a:rPr lang="en-GB" dirty="0"/>
              <a:t>, etc. You need separate </a:t>
            </a:r>
            <a:r>
              <a:rPr lang="en-GB" dirty="0">
                <a:latin typeface="Lucida Console" panose="020B0609040504020204" pitchFamily="49" charset="0"/>
              </a:rPr>
              <a:t>import</a:t>
            </a:r>
            <a:r>
              <a:rPr lang="en-GB" dirty="0"/>
              <a:t> statements to import these sub-packages.</a:t>
            </a:r>
          </a:p>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Rot="1" noChangeAspect="1" noChangeArrowheads="1" noTextEdit="1"/>
          </p:cNvSpPr>
          <p:nvPr>
            <p:ph type="sldImg"/>
          </p:nvPr>
        </p:nvSpPr>
        <p:spPr>
          <a:ln/>
        </p:spPr>
      </p:sp>
      <p:sp>
        <p:nvSpPr>
          <p:cNvPr id="64516"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smtClean="0"/>
              <a:t>Introduction to Classes and Objects</a:t>
            </a:r>
          </a:p>
        </p:txBody>
      </p:sp>
      <p:sp>
        <p:nvSpPr>
          <p:cNvPr id="2" name="Notes Placeholder 1"/>
          <p:cNvSpPr>
            <a:spLocks noGrp="1"/>
          </p:cNvSpPr>
          <p:nvPr>
            <p:ph type="body" idx="1"/>
          </p:nvPr>
        </p:nvSpPr>
        <p:spPr/>
        <p:txBody>
          <a:bodyPr/>
          <a:lstStyle/>
          <a:p>
            <a:r>
              <a:rPr lang="en-GB" dirty="0"/>
              <a:t>Java defines a large number of standard packages. All these packages start either with the </a:t>
            </a:r>
            <a:r>
              <a:rPr lang="en-GB" dirty="0">
                <a:latin typeface="Lucida Console" panose="020B0609040504020204" pitchFamily="49" charset="0"/>
              </a:rPr>
              <a:t>java</a:t>
            </a:r>
            <a:r>
              <a:rPr lang="en-GB" dirty="0"/>
              <a:t> or </a:t>
            </a:r>
            <a:r>
              <a:rPr lang="en-GB" dirty="0" err="1">
                <a:latin typeface="Lucida Console" panose="020B0609040504020204" pitchFamily="49" charset="0"/>
              </a:rPr>
              <a:t>javax</a:t>
            </a:r>
            <a:r>
              <a:rPr lang="en-GB" dirty="0"/>
              <a:t> package name prefix</a:t>
            </a:r>
            <a:r>
              <a:rPr lang="en-GB" dirty="0" smtClean="0"/>
              <a:t>. </a:t>
            </a:r>
          </a:p>
          <a:p>
            <a:r>
              <a:rPr lang="en-GB" dirty="0" smtClean="0"/>
              <a:t>The reason for the </a:t>
            </a:r>
            <a:r>
              <a:rPr lang="en-GB" dirty="0" err="1" smtClean="0">
                <a:latin typeface="Lucida Console" panose="020B0609040504020204" pitchFamily="49" charset="0"/>
                <a:cs typeface="Lao UI" panose="020B0502040204020203" pitchFamily="34" charset="0"/>
              </a:rPr>
              <a:t>javax</a:t>
            </a:r>
            <a:r>
              <a:rPr lang="en-GB" dirty="0" smtClean="0"/>
              <a:t> prefix is to indicate packages that have been introduced as an extension to an existing package in Java. For example, the original API for database access was housed in the </a:t>
            </a:r>
            <a:r>
              <a:rPr lang="en-GB" dirty="0" err="1" smtClean="0">
                <a:latin typeface="Lucida Console" panose="020B0609040504020204" pitchFamily="49" charset="0"/>
              </a:rPr>
              <a:t>java.sql</a:t>
            </a:r>
            <a:r>
              <a:rPr lang="en-GB" dirty="0" smtClean="0"/>
              <a:t> package, and then later on another package called </a:t>
            </a:r>
            <a:r>
              <a:rPr lang="en-GB" dirty="0" err="1" smtClean="0">
                <a:latin typeface="Lucida Console" panose="020B0609040504020204" pitchFamily="49" charset="0"/>
              </a:rPr>
              <a:t>javax.sql</a:t>
            </a:r>
            <a:r>
              <a:rPr lang="en-GB" dirty="0" smtClean="0"/>
              <a:t> came along with some additional database-related features.</a:t>
            </a:r>
            <a:endParaRPr lang="en-GB" dirty="0"/>
          </a:p>
          <a:p>
            <a:pPr marL="0" lvl="1" indent="0">
              <a:buNone/>
            </a:pPr>
            <a:r>
              <a:rPr lang="en-GB" dirty="0"/>
              <a:t>Note that the </a:t>
            </a:r>
            <a:r>
              <a:rPr lang="en-GB" dirty="0" err="1">
                <a:latin typeface="Lucida Console" panose="020B0609040504020204" pitchFamily="49" charset="0"/>
              </a:rPr>
              <a:t>java.lang</a:t>
            </a:r>
            <a:r>
              <a:rPr lang="en-GB" dirty="0"/>
              <a:t> package is very special in Java. This package contains fundamental classes such as </a:t>
            </a:r>
            <a:r>
              <a:rPr lang="en-GB" dirty="0">
                <a:latin typeface="Lucida Console" panose="020B0609040504020204" pitchFamily="49" charset="0"/>
              </a:rPr>
              <a:t>System</a:t>
            </a:r>
            <a:r>
              <a:rPr lang="en-GB" dirty="0"/>
              <a:t> and </a:t>
            </a:r>
            <a:r>
              <a:rPr lang="en-GB" dirty="0">
                <a:latin typeface="Lucida Console" panose="020B0609040504020204" pitchFamily="49" charset="0"/>
              </a:rPr>
              <a:t>String</a:t>
            </a:r>
            <a:r>
              <a:rPr lang="en-GB" dirty="0"/>
              <a:t>, and is automatically imported in every Java source file – you never need to import it explicitly.</a:t>
            </a:r>
          </a:p>
          <a:p>
            <a:endParaRPr lang="en-GB" dirty="0"/>
          </a:p>
          <a:p>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r>
              <a:rPr lang="en-US" dirty="0"/>
              <a:t>The Java SE library contains thousands of classes. Getting to grips with these classes is a gradual process – bit by bit, you'll discover the classes you need and dig into the online documentation to see how to use them.</a:t>
            </a:r>
          </a:p>
          <a:p>
            <a:pPr eaLnBrk="1" hangingPunct="1"/>
            <a:r>
              <a:rPr lang="en-US" dirty="0"/>
              <a:t>To get the ball rolling, this section introduces a few of the simple classes:</a:t>
            </a:r>
          </a:p>
          <a:p>
            <a:pPr lvl="1" eaLnBrk="1" hangingPunct="1"/>
            <a:r>
              <a:rPr lang="en-US" dirty="0">
                <a:latin typeface="Lucida Console" panose="020B0609040504020204" pitchFamily="49" charset="0"/>
              </a:rPr>
              <a:t>Scanner</a:t>
            </a:r>
            <a:r>
              <a:rPr lang="en-US" dirty="0"/>
              <a:t>, for doing console I/O.</a:t>
            </a:r>
          </a:p>
          <a:p>
            <a:pPr lvl="1" eaLnBrk="1" hangingPunct="1"/>
            <a:r>
              <a:rPr lang="en-US" dirty="0" smtClean="0">
                <a:latin typeface="Lucida Console" panose="020B0609040504020204" pitchFamily="49" charset="0"/>
              </a:rPr>
              <a:t>Math</a:t>
            </a:r>
            <a:r>
              <a:rPr lang="en-US" dirty="0"/>
              <a:t>, for performing mathematical operations such as sin and cos.</a:t>
            </a:r>
          </a:p>
          <a:p>
            <a:pPr eaLnBrk="1" hangingPunct="1"/>
            <a:endParaRPr lang="en-US" dirty="0"/>
          </a:p>
        </p:txBody>
      </p:sp>
      <p:sp>
        <p:nvSpPr>
          <p:cNvPr id="6" name="Rectangle 2"/>
          <p:cNvSpPr>
            <a:spLocks noGrp="1" noChangeArrowheads="1"/>
          </p:cNvSpPr>
          <p:nvPr>
            <p:ph type="hdr" sz="quarter"/>
          </p:nvPr>
        </p:nvSpPr>
        <p:spPr>
          <a:xfrm>
            <a:off x="798513" y="309563"/>
            <a:ext cx="5792787" cy="195262"/>
          </a:xfrm>
          <a:noFill/>
        </p:spPr>
        <p:txBody>
          <a:bodyPr/>
          <a:lstStyle/>
          <a:p>
            <a:r>
              <a:rPr lang="en-GB" dirty="0" smtClean="0"/>
              <a:t>Introduction to Classes and Objects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Rot="1" noChangeAspect="1" noChangeArrowheads="1" noTextEdit="1"/>
          </p:cNvSpPr>
          <p:nvPr>
            <p:ph type="sldImg"/>
          </p:nvPr>
        </p:nvSpPr>
        <p:spPr>
          <a:ln/>
        </p:spPr>
      </p:sp>
      <p:sp>
        <p:nvSpPr>
          <p:cNvPr id="76804"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6" name="Rectangle 2"/>
          <p:cNvSpPr>
            <a:spLocks noGrp="1" noChangeArrowheads="1"/>
          </p:cNvSpPr>
          <p:nvPr>
            <p:ph type="hdr" sz="quarter"/>
          </p:nvPr>
        </p:nvSpPr>
        <p:spPr>
          <a:xfrm>
            <a:off x="798513" y="309563"/>
            <a:ext cx="5792787" cy="195262"/>
          </a:xfrm>
          <a:noFill/>
        </p:spPr>
        <p:txBody>
          <a:bodyPr/>
          <a:lstStyle/>
          <a:p>
            <a:r>
              <a:rPr lang="en-GB" dirty="0" smtClean="0"/>
              <a:t>Introduction to Classes and Objects</a:t>
            </a:r>
          </a:p>
        </p:txBody>
      </p:sp>
      <p:sp>
        <p:nvSpPr>
          <p:cNvPr id="2" name="Notes Placeholder 1"/>
          <p:cNvSpPr>
            <a:spLocks noGrp="1"/>
          </p:cNvSpPr>
          <p:nvPr>
            <p:ph type="body" idx="1"/>
          </p:nvPr>
        </p:nvSpPr>
        <p:spPr/>
        <p:txBody>
          <a:bodyPr/>
          <a:lstStyle/>
          <a:p>
            <a:r>
              <a:rPr lang="en-GB" dirty="0"/>
              <a:t>This example shows how to use the </a:t>
            </a:r>
            <a:r>
              <a:rPr lang="en-GB" dirty="0">
                <a:latin typeface="Lucida Console" panose="020B0609040504020204" pitchFamily="49" charset="0"/>
              </a:rPr>
              <a:t>Scanner</a:t>
            </a:r>
            <a:r>
              <a:rPr lang="en-GB" dirty="0"/>
              <a:t> class, which is defined in the </a:t>
            </a:r>
            <a:r>
              <a:rPr lang="en-GB" dirty="0" err="1">
                <a:latin typeface="Lucida Console" panose="020B0609040504020204" pitchFamily="49" charset="0"/>
              </a:rPr>
              <a:t>java.util</a:t>
            </a:r>
            <a:r>
              <a:rPr lang="en-GB" dirty="0"/>
              <a:t> package. The </a:t>
            </a:r>
            <a:r>
              <a:rPr lang="en-GB" dirty="0">
                <a:latin typeface="Lucida Console" panose="020B0609040504020204" pitchFamily="49" charset="0"/>
              </a:rPr>
              <a:t>Scanner</a:t>
            </a:r>
            <a:r>
              <a:rPr lang="en-GB" dirty="0"/>
              <a:t> class allows you to read formatted input from the console (or another stream, e.g. a file).</a:t>
            </a:r>
          </a:p>
          <a:p>
            <a:r>
              <a:rPr lang="en-GB" dirty="0"/>
              <a:t>For the full code for this example, see the </a:t>
            </a:r>
            <a:r>
              <a:rPr lang="en-GB" dirty="0" err="1">
                <a:latin typeface="Lucida Console" panose="020B0609040504020204" pitchFamily="49" charset="0"/>
              </a:rPr>
              <a:t>demoScanner</a:t>
            </a:r>
            <a:r>
              <a:rPr lang="en-GB" dirty="0">
                <a:latin typeface="Lucida Console" panose="020B0609040504020204" pitchFamily="49" charset="0"/>
              </a:rPr>
              <a:t>()</a:t>
            </a:r>
            <a:r>
              <a:rPr lang="en-GB" dirty="0"/>
              <a:t> method in the </a:t>
            </a:r>
            <a:r>
              <a:rPr lang="en-GB" dirty="0">
                <a:latin typeface="Lucida Console" panose="020B0609040504020204" pitchFamily="49" charset="0"/>
              </a:rPr>
              <a:t>DemoUsefulClasses.java</a:t>
            </a:r>
            <a:r>
              <a:rPr lang="en-GB" dirty="0"/>
              <a:t> demo file. Try running the example in Eclipse, to see how it works.</a:t>
            </a:r>
          </a:p>
          <a:p>
            <a:r>
              <a:rPr lang="en-GB" dirty="0"/>
              <a:t>For full online information about the </a:t>
            </a:r>
            <a:r>
              <a:rPr lang="en-GB" dirty="0">
                <a:latin typeface="Lucida Console" panose="020B0609040504020204" pitchFamily="49" charset="0"/>
              </a:rPr>
              <a:t>Scanner</a:t>
            </a:r>
            <a:r>
              <a:rPr lang="en-GB" dirty="0"/>
              <a:t> class, see the following web site:</a:t>
            </a:r>
          </a:p>
          <a:p>
            <a:pPr lvl="1"/>
            <a:r>
              <a:rPr lang="en-GB" dirty="0"/>
              <a:t>http</a:t>
            </a:r>
            <a:r>
              <a:rPr lang="en-GB"/>
              <a:t>://</a:t>
            </a:r>
            <a:r>
              <a:rPr lang="en-GB" smtClean="0"/>
              <a:t>docs.oracle.com/javase/8/docs/api/java/util/Scanner.html</a:t>
            </a:r>
            <a:endParaRPr lang="en-GB" dirty="0"/>
          </a:p>
          <a:p>
            <a:pPr indent="-180975"/>
            <a:r>
              <a:rPr lang="en-GB" dirty="0"/>
              <a:t>There's full </a:t>
            </a:r>
            <a:r>
              <a:rPr lang="en-GB" dirty="0" err="1"/>
              <a:t>JavaDoc</a:t>
            </a:r>
            <a:r>
              <a:rPr lang="en-GB" dirty="0"/>
              <a:t> documentation available online for all classes in the Java SE and Java EE libraries, organized by package. Learning how to find your way around </a:t>
            </a:r>
            <a:r>
              <a:rPr lang="en-GB" dirty="0" err="1"/>
              <a:t>JavaDoc</a:t>
            </a:r>
            <a:r>
              <a:rPr lang="en-GB" dirty="0"/>
              <a:t> documentation is an important skill for Java programmers.</a:t>
            </a:r>
          </a:p>
          <a:p>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Rot="1" noChangeAspect="1" noChangeArrowheads="1" noTextEdit="1"/>
          </p:cNvSpPr>
          <p:nvPr>
            <p:ph type="sldImg"/>
          </p:nvPr>
        </p:nvSpPr>
        <p:spPr>
          <a:ln/>
        </p:spPr>
      </p:sp>
      <p:sp>
        <p:nvSpPr>
          <p:cNvPr id="80900"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6" name="Rectangle 2"/>
          <p:cNvSpPr>
            <a:spLocks noGrp="1" noChangeArrowheads="1"/>
          </p:cNvSpPr>
          <p:nvPr>
            <p:ph type="hdr" sz="quarter"/>
          </p:nvPr>
        </p:nvSpPr>
        <p:spPr>
          <a:xfrm>
            <a:off x="798513" y="309563"/>
            <a:ext cx="5792787" cy="195262"/>
          </a:xfrm>
          <a:noFill/>
        </p:spPr>
        <p:txBody>
          <a:bodyPr/>
          <a:lstStyle/>
          <a:p>
            <a:r>
              <a:rPr lang="en-GB" dirty="0" smtClean="0"/>
              <a:t>Introduction to Classes and Objects</a:t>
            </a:r>
          </a:p>
        </p:txBody>
      </p:sp>
      <p:sp>
        <p:nvSpPr>
          <p:cNvPr id="2" name="Notes Placeholder 1"/>
          <p:cNvSpPr>
            <a:spLocks noGrp="1"/>
          </p:cNvSpPr>
          <p:nvPr>
            <p:ph type="body" idx="1"/>
          </p:nvPr>
        </p:nvSpPr>
        <p:spPr/>
        <p:txBody>
          <a:bodyPr/>
          <a:lstStyle/>
          <a:p>
            <a:r>
              <a:rPr lang="en-GB" dirty="0"/>
              <a:t>The </a:t>
            </a:r>
            <a:r>
              <a:rPr lang="en-GB" dirty="0">
                <a:latin typeface="Lucida Console" panose="020B0609040504020204" pitchFamily="49" charset="0"/>
              </a:rPr>
              <a:t>Math</a:t>
            </a:r>
            <a:r>
              <a:rPr lang="en-GB" dirty="0"/>
              <a:t> class is defined in the </a:t>
            </a:r>
            <a:r>
              <a:rPr lang="en-GB" dirty="0" err="1">
                <a:latin typeface="Lucida Console" panose="020B0609040504020204" pitchFamily="49" charset="0"/>
              </a:rPr>
              <a:t>java.lang</a:t>
            </a:r>
            <a:r>
              <a:rPr lang="en-GB" dirty="0"/>
              <a:t> package, and contains a host of methods for performing mathematical operations. All of these methods are </a:t>
            </a:r>
            <a:r>
              <a:rPr lang="en-GB" dirty="0">
                <a:latin typeface="Lucida Console" panose="020B0609040504020204" pitchFamily="49" charset="0"/>
              </a:rPr>
              <a:t>static</a:t>
            </a:r>
            <a:r>
              <a:rPr lang="en-GB" dirty="0"/>
              <a:t>, which means you invoke the methods via the name of the class (i.e. </a:t>
            </a:r>
            <a:r>
              <a:rPr lang="en-GB" dirty="0">
                <a:latin typeface="Lucida Console" panose="020B0609040504020204" pitchFamily="49" charset="0"/>
              </a:rPr>
              <a:t>Math</a:t>
            </a:r>
            <a:r>
              <a:rPr lang="en-GB" dirty="0"/>
              <a:t>). For example:</a:t>
            </a:r>
          </a:p>
          <a:p>
            <a:r>
              <a:rPr lang="en-GB" dirty="0">
                <a:latin typeface="Lucida Console" panose="020B0609040504020204" pitchFamily="49" charset="0"/>
              </a:rPr>
              <a:t>    double result = </a:t>
            </a:r>
            <a:r>
              <a:rPr lang="en-GB" dirty="0" err="1">
                <a:latin typeface="Lucida Console" panose="020B0609040504020204" pitchFamily="49" charset="0"/>
              </a:rPr>
              <a:t>Math.sin</a:t>
            </a:r>
            <a:r>
              <a:rPr lang="en-GB" dirty="0">
                <a:latin typeface="Lucida Console" panose="020B0609040504020204" pitchFamily="49" charset="0"/>
              </a:rPr>
              <a:t>(</a:t>
            </a:r>
            <a:r>
              <a:rPr lang="en-GB" dirty="0" err="1">
                <a:latin typeface="Lucida Console" panose="020B0609040504020204" pitchFamily="49" charset="0"/>
              </a:rPr>
              <a:t>anAngleInRadians</a:t>
            </a:r>
            <a:r>
              <a:rPr lang="en-GB" dirty="0">
                <a:latin typeface="Lucida Console" panose="020B0609040504020204" pitchFamily="49" charset="0"/>
              </a:rPr>
              <a:t>); </a:t>
            </a:r>
          </a:p>
          <a:p>
            <a:r>
              <a:rPr lang="en-GB" dirty="0"/>
              <a:t>We'll describe exactly what </a:t>
            </a:r>
            <a:r>
              <a:rPr lang="en-GB" dirty="0">
                <a:latin typeface="Lucida Console" panose="020B0609040504020204" pitchFamily="49" charset="0"/>
              </a:rPr>
              <a:t>static</a:t>
            </a:r>
            <a:r>
              <a:rPr lang="en-GB" dirty="0"/>
              <a:t> methods are, and why they're useful, later in the course.</a:t>
            </a:r>
          </a:p>
          <a:p>
            <a:r>
              <a:rPr lang="en-GB" dirty="0"/>
              <a:t>For full online information about the </a:t>
            </a:r>
            <a:r>
              <a:rPr lang="en-GB" dirty="0">
                <a:latin typeface="Lucida Console" panose="020B0609040504020204" pitchFamily="49" charset="0"/>
              </a:rPr>
              <a:t>Math</a:t>
            </a:r>
            <a:r>
              <a:rPr lang="en-GB" dirty="0"/>
              <a:t> class see the following web site:</a:t>
            </a:r>
          </a:p>
          <a:p>
            <a:pPr lvl="1"/>
            <a:r>
              <a:rPr lang="en-GB" dirty="0"/>
              <a:t>http</a:t>
            </a:r>
            <a:r>
              <a:rPr lang="en-GB"/>
              <a:t>://</a:t>
            </a:r>
            <a:r>
              <a:rPr lang="en-GB" smtClean="0"/>
              <a:t>docs.oracle.com/javase/8/docs/api/java/lang/Math.html</a:t>
            </a:r>
            <a:endParaRPr lang="en-GB" dirty="0"/>
          </a:p>
          <a:p>
            <a:endParaRPr lang="en-GB" dirty="0"/>
          </a:p>
          <a:p>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Rot="1" noChangeAspect="1" noChangeArrowheads="1" noTextEdit="1"/>
          </p:cNvSpPr>
          <p:nvPr>
            <p:ph type="sldImg"/>
          </p:nvPr>
        </p:nvSpPr>
        <p:spPr>
          <a:ln/>
        </p:spPr>
      </p:sp>
      <p:sp>
        <p:nvSpPr>
          <p:cNvPr id="81924"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6" name="Rectangle 2"/>
          <p:cNvSpPr>
            <a:spLocks noGrp="1" noChangeArrowheads="1"/>
          </p:cNvSpPr>
          <p:nvPr>
            <p:ph type="hdr" sz="quarter"/>
          </p:nvPr>
        </p:nvSpPr>
        <p:spPr>
          <a:xfrm>
            <a:off x="798513" y="309563"/>
            <a:ext cx="5792787" cy="195262"/>
          </a:xfrm>
          <a:noFill/>
        </p:spPr>
        <p:txBody>
          <a:bodyPr/>
          <a:lstStyle/>
          <a:p>
            <a:r>
              <a:rPr lang="en-GB" dirty="0" smtClean="0"/>
              <a:t>Introduction to Classes and Objects</a:t>
            </a:r>
          </a:p>
        </p:txBody>
      </p:sp>
      <p:sp>
        <p:nvSpPr>
          <p:cNvPr id="2" name="Notes Placeholder 1"/>
          <p:cNvSpPr>
            <a:spLocks noGrp="1"/>
          </p:cNvSpPr>
          <p:nvPr>
            <p:ph type="body" idx="1"/>
          </p:nvPr>
        </p:nvSpPr>
        <p:spPr/>
        <p:txBody>
          <a:bodyPr/>
          <a:lstStyle/>
          <a:p>
            <a:r>
              <a:rPr lang="en-GB" dirty="0"/>
              <a:t>This example shows how to use various methods in the </a:t>
            </a:r>
            <a:r>
              <a:rPr lang="en-GB" dirty="0">
                <a:latin typeface="Lucida Console" panose="020B0609040504020204" pitchFamily="49" charset="0"/>
              </a:rPr>
              <a:t>Math</a:t>
            </a:r>
            <a:r>
              <a:rPr lang="en-GB" dirty="0"/>
              <a:t> class. For the full code for this example, see </a:t>
            </a:r>
            <a:r>
              <a:rPr lang="en-GB" dirty="0" err="1">
                <a:latin typeface="Lucida Console" panose="020B0609040504020204" pitchFamily="49" charset="0"/>
              </a:rPr>
              <a:t>demoMath</a:t>
            </a:r>
            <a:r>
              <a:rPr lang="en-GB" dirty="0">
                <a:latin typeface="Lucida Console" panose="020B0609040504020204" pitchFamily="49" charset="0"/>
              </a:rPr>
              <a:t>()</a:t>
            </a:r>
            <a:r>
              <a:rPr lang="en-GB" dirty="0"/>
              <a:t> in </a:t>
            </a:r>
            <a:r>
              <a:rPr lang="en-GB" dirty="0">
                <a:latin typeface="Lucida Console" panose="020B0609040504020204" pitchFamily="49" charset="0"/>
              </a:rPr>
              <a:t>DemoUsefulClasses.java</a:t>
            </a:r>
            <a:r>
              <a:rPr lang="en-GB" dirty="0"/>
              <a:t>. </a:t>
            </a:r>
          </a:p>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p>
            <a:r>
              <a:rPr lang="en-GB" dirty="0" smtClean="0"/>
              <a:t>Introduction to Classes and Objects</a:t>
            </a: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r>
              <a:rPr lang="en-US" dirty="0"/>
              <a:t>In this chapter we'll start looking at how to write object-oriented Java code. We'll </a:t>
            </a:r>
            <a:r>
              <a:rPr lang="en-US" dirty="0" smtClean="0"/>
              <a:t>begin with an explanation of some important OO terms and concepts, then we'll describe how Java groups related classes together into packages. </a:t>
            </a:r>
          </a:p>
          <a:p>
            <a:pPr eaLnBrk="1" hangingPunct="1"/>
            <a:r>
              <a:rPr lang="en-US" dirty="0" smtClean="0"/>
              <a:t>At the end of the chapter, we'll take a look at some useful classes in the Java SE library, to give you a better feel for how to use classes in your code.</a:t>
            </a:r>
          </a:p>
          <a:p>
            <a:pPr eaLnBrk="1" hangingPunct="1"/>
            <a:r>
              <a:rPr lang="en-US" dirty="0" smtClean="0"/>
              <a:t>We'll continue the theme of classes into the next chapter as well, where we describe how to define your own classes.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r>
              <a:rPr lang="en-US" dirty="0" smtClean="0"/>
              <a:t>We conclude this chapter with a closer look at the </a:t>
            </a:r>
            <a:r>
              <a:rPr lang="en-US" dirty="0" smtClean="0">
                <a:latin typeface="Lucida Console" panose="020B0609040504020204" pitchFamily="49" charset="0"/>
              </a:rPr>
              <a:t>String</a:t>
            </a:r>
            <a:r>
              <a:rPr lang="en-US" dirty="0" smtClean="0"/>
              <a:t> class. We also introduce the </a:t>
            </a:r>
            <a:r>
              <a:rPr lang="en-US" dirty="0" err="1" smtClean="0">
                <a:latin typeface="Lucida Console" panose="020B0609040504020204" pitchFamily="49" charset="0"/>
                <a:cs typeface="Lao UI" panose="020B0502040204020203" pitchFamily="34" charset="0"/>
              </a:rPr>
              <a:t>StringBuilder</a:t>
            </a:r>
            <a:r>
              <a:rPr lang="en-US" dirty="0" smtClean="0"/>
              <a:t> class, which provides an efficient way of building up a string of text bit by bit.</a:t>
            </a:r>
          </a:p>
        </p:txBody>
      </p:sp>
      <p:sp>
        <p:nvSpPr>
          <p:cNvPr id="6" name="Rectangle 2"/>
          <p:cNvSpPr>
            <a:spLocks noGrp="1" noChangeArrowheads="1"/>
          </p:cNvSpPr>
          <p:nvPr>
            <p:ph type="hdr" sz="quarter"/>
          </p:nvPr>
        </p:nvSpPr>
        <p:spPr>
          <a:xfrm>
            <a:off x="798513" y="309563"/>
            <a:ext cx="5792787" cy="195262"/>
          </a:xfrm>
          <a:noFill/>
        </p:spPr>
        <p:txBody>
          <a:bodyPr/>
          <a:lstStyle/>
          <a:p>
            <a:r>
              <a:rPr lang="en-GB" dirty="0" smtClean="0"/>
              <a:t>Introduction to Classes and Objects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Rot="1" noChangeAspect="1" noChangeArrowheads="1" noTextEdit="1"/>
          </p:cNvSpPr>
          <p:nvPr>
            <p:ph type="sldImg"/>
          </p:nvPr>
        </p:nvSpPr>
        <p:spPr>
          <a:ln/>
        </p:spPr>
      </p:sp>
      <p:sp>
        <p:nvSpPr>
          <p:cNvPr id="7782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6" name="Rectangle 2"/>
          <p:cNvSpPr>
            <a:spLocks noGrp="1" noChangeArrowheads="1"/>
          </p:cNvSpPr>
          <p:nvPr>
            <p:ph type="hdr" sz="quarter"/>
          </p:nvPr>
        </p:nvSpPr>
        <p:spPr>
          <a:xfrm>
            <a:off x="798513" y="309563"/>
            <a:ext cx="5792787" cy="195262"/>
          </a:xfrm>
          <a:noFill/>
        </p:spPr>
        <p:txBody>
          <a:bodyPr/>
          <a:lstStyle/>
          <a:p>
            <a:r>
              <a:rPr lang="en-GB" dirty="0" smtClean="0"/>
              <a:t>Introduction to Classes and Objects</a:t>
            </a:r>
          </a:p>
        </p:txBody>
      </p:sp>
      <p:sp>
        <p:nvSpPr>
          <p:cNvPr id="2" name="Notes Placeholder 1"/>
          <p:cNvSpPr>
            <a:spLocks noGrp="1"/>
          </p:cNvSpPr>
          <p:nvPr>
            <p:ph type="body" idx="1"/>
          </p:nvPr>
        </p:nvSpPr>
        <p:spPr/>
        <p:txBody>
          <a:bodyPr/>
          <a:lstStyle/>
          <a:p>
            <a:r>
              <a:rPr lang="en-GB" dirty="0"/>
              <a:t>The </a:t>
            </a:r>
            <a:r>
              <a:rPr lang="en-GB" dirty="0">
                <a:latin typeface="Lucida Console" panose="020B0609040504020204" pitchFamily="49" charset="0"/>
              </a:rPr>
              <a:t>String</a:t>
            </a:r>
            <a:r>
              <a:rPr lang="en-GB" dirty="0"/>
              <a:t> class is defined in the </a:t>
            </a:r>
            <a:r>
              <a:rPr lang="en-GB" dirty="0" err="1">
                <a:latin typeface="Lucida Console" panose="020B0609040504020204" pitchFamily="49" charset="0"/>
              </a:rPr>
              <a:t>java.lang</a:t>
            </a:r>
            <a:r>
              <a:rPr lang="en-GB" dirty="0"/>
              <a:t> package, and allows you to store and manipulate textual content in your application. </a:t>
            </a:r>
          </a:p>
          <a:p>
            <a:r>
              <a:rPr lang="en-GB" dirty="0"/>
              <a:t>The simplest way to create a </a:t>
            </a:r>
            <a:r>
              <a:rPr lang="en-GB" dirty="0">
                <a:latin typeface="Lucida Console" panose="020B0609040504020204" pitchFamily="49" charset="0"/>
              </a:rPr>
              <a:t>String</a:t>
            </a:r>
            <a:r>
              <a:rPr lang="en-GB" dirty="0"/>
              <a:t> object is via the "Mary" example in the slide above. In this example, we can say that s3 is a variable that refers to a </a:t>
            </a:r>
            <a:r>
              <a:rPr lang="en-GB" dirty="0">
                <a:latin typeface="Lucida Console" panose="020B0609040504020204" pitchFamily="49" charset="0"/>
              </a:rPr>
              <a:t>String</a:t>
            </a:r>
            <a:r>
              <a:rPr lang="en-GB" dirty="0"/>
              <a:t> object, and the </a:t>
            </a:r>
            <a:r>
              <a:rPr lang="en-GB" dirty="0">
                <a:latin typeface="Lucida Console" panose="020B0609040504020204" pitchFamily="49" charset="0"/>
              </a:rPr>
              <a:t>String</a:t>
            </a:r>
            <a:r>
              <a:rPr lang="en-GB" dirty="0"/>
              <a:t> object contains the text "Mary". </a:t>
            </a:r>
          </a:p>
          <a:p>
            <a:r>
              <a:rPr lang="en-GB" dirty="0"/>
              <a:t>Also note the s4 example in the slide. In this example, s4 points to the same String object as does s3. If you know about pointers in C or C++, there's a similar thing going on here.</a:t>
            </a:r>
          </a:p>
          <a:p>
            <a:r>
              <a:rPr lang="en-GB" dirty="0"/>
              <a:t>For lower code box shows some simple string manipulation. You can run this example in Eclipse as well, to see how it works.</a:t>
            </a:r>
          </a:p>
          <a:p>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p>
            <a:r>
              <a:rPr lang="en-GB" dirty="0"/>
              <a:t>Introduction to Classes and Objects</a:t>
            </a:r>
          </a:p>
        </p:txBody>
      </p:sp>
      <p:sp>
        <p:nvSpPr>
          <p:cNvPr id="39939" name="Rectangle 2"/>
          <p:cNvSpPr>
            <a:spLocks noGrp="1" noRot="1" noChangeAspect="1" noChangeArrowheads="1" noTextEdit="1"/>
          </p:cNvSpPr>
          <p:nvPr>
            <p:ph type="sldImg"/>
          </p:nvPr>
        </p:nvSpPr>
        <p:spPr>
          <a:ln/>
        </p:spPr>
      </p:sp>
      <p:sp>
        <p:nvSpPr>
          <p:cNvPr id="39940"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latin typeface="Lucida Console" panose="020B0609040504020204" pitchFamily="49" charset="0"/>
              </a:rPr>
              <a:t>String</a:t>
            </a:r>
            <a:r>
              <a:rPr lang="en-GB" dirty="0" smtClean="0"/>
              <a:t> implements </a:t>
            </a:r>
            <a:r>
              <a:rPr lang="en-GB" dirty="0" smtClean="0">
                <a:latin typeface="Lucida Console" panose="020B0609040504020204" pitchFamily="49" charset="0"/>
              </a:rPr>
              <a:t>+=</a:t>
            </a:r>
            <a:r>
              <a:rPr lang="en-GB" dirty="0" smtClean="0"/>
              <a:t> as a concatenation mechanism. The </a:t>
            </a:r>
            <a:r>
              <a:rPr lang="en-GB" dirty="0" smtClean="0">
                <a:latin typeface="Lucida Console" panose="020B0609040504020204" pitchFamily="49" charset="0"/>
              </a:rPr>
              <a:t>+=</a:t>
            </a:r>
            <a:r>
              <a:rPr lang="en-GB" dirty="0" smtClean="0"/>
              <a:t> operator appends the right-hand-side string to the current string. Note that this is quite inefficient - you might prefer to use the </a:t>
            </a:r>
            <a:r>
              <a:rPr lang="en-GB" dirty="0" err="1" smtClean="0">
                <a:latin typeface="Lucida Console" panose="020B0609040504020204" pitchFamily="49" charset="0"/>
              </a:rPr>
              <a:t>StringBuilder</a:t>
            </a:r>
            <a:r>
              <a:rPr lang="en-GB" dirty="0" smtClean="0"/>
              <a:t> class instead (see later in this section)</a:t>
            </a:r>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Rot="1" noChangeAspect="1" noChangeArrowheads="1" noTextEdit="1"/>
          </p:cNvSpPr>
          <p:nvPr>
            <p:ph type="sldImg"/>
          </p:nvPr>
        </p:nvSpPr>
        <p:spPr>
          <a:ln/>
        </p:spPr>
      </p:sp>
      <p:sp>
        <p:nvSpPr>
          <p:cNvPr id="78852"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6" name="Rectangle 2"/>
          <p:cNvSpPr>
            <a:spLocks noGrp="1" noChangeArrowheads="1"/>
          </p:cNvSpPr>
          <p:nvPr>
            <p:ph type="hdr" sz="quarter"/>
          </p:nvPr>
        </p:nvSpPr>
        <p:spPr>
          <a:xfrm>
            <a:off x="798513" y="309563"/>
            <a:ext cx="5792787" cy="195262"/>
          </a:xfrm>
          <a:noFill/>
        </p:spPr>
        <p:txBody>
          <a:bodyPr/>
          <a:lstStyle/>
          <a:p>
            <a:r>
              <a:rPr lang="en-GB" dirty="0" smtClean="0"/>
              <a:t>Introduction to Classes and Objects</a:t>
            </a:r>
          </a:p>
        </p:txBody>
      </p:sp>
      <p:sp>
        <p:nvSpPr>
          <p:cNvPr id="2" name="Notes Placeholder 1"/>
          <p:cNvSpPr>
            <a:spLocks noGrp="1"/>
          </p:cNvSpPr>
          <p:nvPr>
            <p:ph type="body" idx="1"/>
          </p:nvPr>
        </p:nvSpPr>
        <p:spPr/>
        <p:txBody>
          <a:bodyPr/>
          <a:lstStyle/>
          <a:p>
            <a:r>
              <a:rPr lang="en-GB" dirty="0"/>
              <a:t>This slide lists some of the most common methods in the </a:t>
            </a:r>
            <a:r>
              <a:rPr lang="en-GB" dirty="0">
                <a:latin typeface="Lucida Console" panose="020B0609040504020204" pitchFamily="49" charset="0"/>
              </a:rPr>
              <a:t>String</a:t>
            </a:r>
            <a:r>
              <a:rPr lang="en-GB" dirty="0"/>
              <a:t> class. For full online information about these and other methods in </a:t>
            </a:r>
            <a:r>
              <a:rPr lang="en-GB" dirty="0">
                <a:latin typeface="Lucida Console" panose="020B0609040504020204" pitchFamily="49" charset="0"/>
              </a:rPr>
              <a:t>String</a:t>
            </a:r>
            <a:r>
              <a:rPr lang="en-GB" dirty="0"/>
              <a:t>, see the following web site:</a:t>
            </a:r>
          </a:p>
          <a:p>
            <a:pPr lvl="1"/>
            <a:r>
              <a:rPr lang="en-GB" dirty="0"/>
              <a:t>http</a:t>
            </a:r>
            <a:r>
              <a:rPr lang="en-GB"/>
              <a:t>://</a:t>
            </a:r>
            <a:r>
              <a:rPr lang="en-GB" smtClean="0"/>
              <a:t>docs.oracle.com/javase/8/docs/api/java/lang/String.html</a:t>
            </a:r>
            <a:endParaRPr lang="en-GB" dirty="0"/>
          </a:p>
          <a:p>
            <a:endParaRPr lang="en-GB" dirty="0"/>
          </a:p>
          <a:p>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p:spPr>
        <p:txBody>
          <a:bodyPr/>
          <a:lstStyle/>
          <a:p>
            <a:r>
              <a:rPr lang="en-GB" dirty="0"/>
              <a:t>Introduction to Classes and Objects</a:t>
            </a:r>
          </a:p>
        </p:txBody>
      </p:sp>
      <p:sp>
        <p:nvSpPr>
          <p:cNvPr id="44035" name="Rectangle 2"/>
          <p:cNvSpPr>
            <a:spLocks noGrp="1" noRot="1" noChangeAspect="1" noChangeArrowheads="1" noTextEdit="1"/>
          </p:cNvSpPr>
          <p:nvPr>
            <p:ph type="sldImg"/>
          </p:nvPr>
        </p:nvSpPr>
        <p:spPr>
          <a:ln/>
        </p:spPr>
      </p:sp>
      <p:sp>
        <p:nvSpPr>
          <p:cNvPr id="44036"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pPr eaLnBrk="1" hangingPunct="1"/>
            <a:r>
              <a:rPr lang="en-GB" dirty="0" smtClean="0"/>
              <a:t>When you're dealing with reference types (such as String), the == and != operators do not compare if two objects contain the same value. Instead, they just compare if two variables are pointing to exactly the same object in memory. </a:t>
            </a:r>
          </a:p>
          <a:p>
            <a:pPr eaLnBrk="1" hangingPunct="1"/>
            <a:r>
              <a:rPr lang="en-GB" dirty="0" smtClean="0"/>
              <a:t>To do a "proper" comparison of object values, you must use the </a:t>
            </a:r>
            <a:r>
              <a:rPr lang="en-GB" dirty="0" smtClean="0">
                <a:latin typeface="Lucida Console" panose="020B0609040504020204" pitchFamily="49" charset="0"/>
              </a:rPr>
              <a:t>equals()</a:t>
            </a:r>
            <a:r>
              <a:rPr lang="en-GB" dirty="0" smtClean="0"/>
              <a:t> method. For example:</a:t>
            </a:r>
          </a:p>
          <a:p>
            <a:pPr eaLnBrk="1" hangingPunct="1"/>
            <a:r>
              <a:rPr lang="en-GB" dirty="0" smtClean="0">
                <a:latin typeface="Lucida Console" panose="020B0609040504020204" pitchFamily="49" charset="0"/>
              </a:rPr>
              <a:t>    String s1 = "Hello";</a:t>
            </a:r>
          </a:p>
          <a:p>
            <a:pPr eaLnBrk="1" hangingPunct="1"/>
            <a:r>
              <a:rPr lang="en-GB" dirty="0">
                <a:latin typeface="Lucida Console" panose="020B0609040504020204" pitchFamily="49" charset="0"/>
              </a:rPr>
              <a:t> </a:t>
            </a:r>
            <a:r>
              <a:rPr lang="en-GB" dirty="0" smtClean="0">
                <a:latin typeface="Lucida Console" panose="020B0609040504020204" pitchFamily="49" charset="0"/>
              </a:rPr>
              <a:t>   s1 += " world;</a:t>
            </a:r>
          </a:p>
          <a:p>
            <a:pPr eaLnBrk="1" hangingPunct="1"/>
            <a:endParaRPr lang="en-GB" dirty="0">
              <a:latin typeface="Lucida Console" panose="020B0609040504020204" pitchFamily="49" charset="0"/>
            </a:endParaRPr>
          </a:p>
          <a:p>
            <a:pPr eaLnBrk="1" hangingPunct="1"/>
            <a:r>
              <a:rPr lang="en-GB" dirty="0" smtClean="0">
                <a:latin typeface="Lucida Console" panose="020B0609040504020204" pitchFamily="49" charset="0"/>
              </a:rPr>
              <a:t>    String s2 = "Hello world";</a:t>
            </a:r>
          </a:p>
          <a:p>
            <a:pPr eaLnBrk="1" hangingPunct="1"/>
            <a:endParaRPr lang="en-GB" dirty="0" smtClean="0">
              <a:latin typeface="Lucida Console" panose="020B0609040504020204" pitchFamily="49" charset="0"/>
            </a:endParaRPr>
          </a:p>
          <a:p>
            <a:pPr eaLnBrk="1" hangingPunct="1"/>
            <a:r>
              <a:rPr lang="en-GB" dirty="0" smtClean="0">
                <a:latin typeface="Lucida Console" panose="020B0609040504020204" pitchFamily="49" charset="0"/>
              </a:rPr>
              <a:t>    if (s1 == s2) …       // This test will give false</a:t>
            </a:r>
          </a:p>
          <a:p>
            <a:pPr eaLnBrk="1" hangingPunct="1"/>
            <a:endParaRPr lang="en-GB" dirty="0">
              <a:latin typeface="Lucida Console" panose="020B0609040504020204" pitchFamily="49" charset="0"/>
            </a:endParaRPr>
          </a:p>
          <a:p>
            <a:pPr eaLnBrk="1" hangingPunct="1"/>
            <a:r>
              <a:rPr lang="en-GB" dirty="0" smtClean="0">
                <a:latin typeface="Lucida Console" panose="020B0609040504020204" pitchFamily="49" charset="0"/>
              </a:rPr>
              <a:t>    if (s1.equals(s2)) …  // This test will give true</a:t>
            </a:r>
            <a:endParaRPr lang="en-GB" dirty="0">
              <a:latin typeface="Lucida Console" panose="020B0609040504020204" pitchFamily="49"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p:spPr>
        <p:txBody>
          <a:bodyPr/>
          <a:lstStyle/>
          <a:p>
            <a:r>
              <a:rPr lang="en-GB" dirty="0"/>
              <a:t>Introduction to Classes and Objects</a:t>
            </a: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xfrm>
            <a:off x="731838" y="4379913"/>
            <a:ext cx="5851525" cy="4511675"/>
          </a:xfrm>
          <a:noFill/>
          <a:ln/>
        </p:spPr>
        <p:txBody>
          <a:bodyPr/>
          <a:lstStyle/>
          <a:p>
            <a:r>
              <a:rPr lang="en-US" dirty="0" smtClean="0">
                <a:latin typeface="Lucida Console" panose="020B0609040504020204" pitchFamily="49" charset="0"/>
              </a:rPr>
              <a:t>String</a:t>
            </a:r>
            <a:r>
              <a:rPr lang="en-US" dirty="0" smtClean="0"/>
              <a:t> objects are immutable. There are good reasons for this, but the downside is that it makes the </a:t>
            </a:r>
            <a:r>
              <a:rPr lang="en-US" dirty="0" smtClean="0">
                <a:latin typeface="Lucida Console" panose="020B0609040504020204" pitchFamily="49" charset="0"/>
              </a:rPr>
              <a:t>String</a:t>
            </a:r>
            <a:r>
              <a:rPr lang="en-US" dirty="0" smtClean="0"/>
              <a:t> class extremely inefficient if you need to build up textual content piecemeal or if you need to change the content of a string in any way. Basically, all the seemingly </a:t>
            </a:r>
            <a:r>
              <a:rPr lang="en-US" dirty="0" err="1" smtClean="0"/>
              <a:t>mutator</a:t>
            </a:r>
            <a:r>
              <a:rPr lang="en-US" dirty="0" smtClean="0"/>
              <a:t> methods in </a:t>
            </a:r>
            <a:r>
              <a:rPr lang="en-US" dirty="0" smtClean="0">
                <a:latin typeface="Lucida Console" panose="020B0609040504020204" pitchFamily="49" charset="0"/>
              </a:rPr>
              <a:t>String</a:t>
            </a:r>
            <a:r>
              <a:rPr lang="en-US" dirty="0" smtClean="0"/>
              <a:t> don't modify the original </a:t>
            </a:r>
            <a:r>
              <a:rPr lang="en-US" dirty="0" smtClean="0">
                <a:latin typeface="Lucida Console" panose="020B0609040504020204" pitchFamily="49" charset="0"/>
              </a:rPr>
              <a:t>String</a:t>
            </a:r>
            <a:r>
              <a:rPr lang="en-US" dirty="0" smtClean="0"/>
              <a:t> object at all, but create and return a new </a:t>
            </a:r>
            <a:r>
              <a:rPr lang="en-US" dirty="0" smtClean="0">
                <a:latin typeface="Lucida Console" panose="020B0609040504020204" pitchFamily="49" charset="0"/>
              </a:rPr>
              <a:t>String</a:t>
            </a:r>
            <a:r>
              <a:rPr lang="en-US" dirty="0" smtClean="0"/>
              <a:t> object instead.</a:t>
            </a:r>
          </a:p>
          <a:p>
            <a:r>
              <a:rPr lang="en-US" dirty="0" smtClean="0"/>
              <a:t>If you need to do any non-trivial amount of text processing, you are strongly advised to use the </a:t>
            </a:r>
            <a:r>
              <a:rPr lang="en-US" dirty="0" err="1" smtClean="0">
                <a:latin typeface="Lucida Console" panose="020B0609040504020204" pitchFamily="49" charset="0"/>
              </a:rPr>
              <a:t>StringBuilder</a:t>
            </a:r>
            <a:r>
              <a:rPr lang="en-US" dirty="0" smtClean="0"/>
              <a:t> or </a:t>
            </a:r>
            <a:r>
              <a:rPr lang="en-US" dirty="0" err="1" smtClean="0">
                <a:latin typeface="Lucida Console" panose="020B0609040504020204" pitchFamily="49" charset="0"/>
              </a:rPr>
              <a:t>StringBuffer</a:t>
            </a:r>
            <a:r>
              <a:rPr lang="en-US" dirty="0" smtClean="0"/>
              <a:t> classes. These two classes manipulate text in-situ, rather than creating a new copy all the time.</a:t>
            </a:r>
          </a:p>
          <a:p>
            <a:r>
              <a:rPr lang="en-US" dirty="0" err="1">
                <a:latin typeface="Lucida Console" panose="020B0609040504020204" pitchFamily="49" charset="0"/>
              </a:rPr>
              <a:t>StringBuilder</a:t>
            </a:r>
            <a:r>
              <a:rPr lang="en-US" dirty="0"/>
              <a:t> </a:t>
            </a:r>
            <a:r>
              <a:rPr lang="en-US" dirty="0" smtClean="0"/>
              <a:t>and </a:t>
            </a:r>
            <a:r>
              <a:rPr lang="en-US" dirty="0" err="1" smtClean="0">
                <a:latin typeface="Lucida Console" panose="020B0609040504020204" pitchFamily="49" charset="0"/>
              </a:rPr>
              <a:t>StringBuffer</a:t>
            </a:r>
            <a:r>
              <a:rPr lang="en-US" dirty="0" smtClean="0"/>
              <a:t> </a:t>
            </a:r>
            <a:r>
              <a:rPr lang="en-US" dirty="0"/>
              <a:t>offer </a:t>
            </a:r>
            <a:r>
              <a:rPr lang="en-US" dirty="0" smtClean="0"/>
              <a:t>exactly the same methods as each other. The only difference is that </a:t>
            </a:r>
            <a:r>
              <a:rPr lang="en-US" dirty="0" err="1" smtClean="0">
                <a:latin typeface="Lucida Console" panose="020B0609040504020204" pitchFamily="49" charset="0"/>
              </a:rPr>
              <a:t>StringBuilder</a:t>
            </a:r>
            <a:r>
              <a:rPr lang="en-US" dirty="0" smtClean="0"/>
              <a:t> is not thread-safe (i.e. it doesn't  perform any locking) whereas </a:t>
            </a:r>
            <a:r>
              <a:rPr lang="en-US" dirty="0" err="1" smtClean="0">
                <a:latin typeface="Lucida Console" panose="020B0609040504020204" pitchFamily="49" charset="0"/>
              </a:rPr>
              <a:t>StringBuffer</a:t>
            </a:r>
            <a:r>
              <a:rPr lang="en-US" dirty="0" smtClean="0"/>
              <a:t> is thread-safe (which potentially makes it slower). </a:t>
            </a:r>
          </a:p>
          <a:p>
            <a:r>
              <a:rPr lang="en-US" dirty="0" smtClean="0"/>
              <a:t>Note that </a:t>
            </a:r>
            <a:r>
              <a:rPr lang="en-US" dirty="0" err="1" smtClean="0">
                <a:latin typeface="Lucida Console" panose="020B0609040504020204" pitchFamily="49" charset="0"/>
              </a:rPr>
              <a:t>StringBuilder</a:t>
            </a:r>
            <a:r>
              <a:rPr lang="en-US" dirty="0" smtClean="0"/>
              <a:t> is only available in Java 1.5 onwards, whereas </a:t>
            </a:r>
            <a:r>
              <a:rPr lang="en-US" dirty="0" err="1" smtClean="0">
                <a:latin typeface="Lucida Console" panose="020B0609040504020204" pitchFamily="49" charset="0"/>
              </a:rPr>
              <a:t>StringBuffer</a:t>
            </a:r>
            <a:r>
              <a:rPr lang="en-US" dirty="0" smtClean="0"/>
              <a:t> is available in all versions.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p:spPr>
        <p:txBody>
          <a:bodyPr/>
          <a:lstStyle/>
          <a:p>
            <a:r>
              <a:rPr lang="en-GB" dirty="0"/>
              <a:t>Introduction to Classes and Objects</a:t>
            </a: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r>
              <a:rPr lang="en-US" dirty="0"/>
              <a:t>The </a:t>
            </a:r>
            <a:r>
              <a:rPr lang="en-US" dirty="0" err="1" smtClean="0">
                <a:latin typeface="Lucida Console" panose="020B0609040504020204" pitchFamily="49" charset="0"/>
              </a:rPr>
              <a:t>StringBuilder</a:t>
            </a:r>
            <a:r>
              <a:rPr lang="en-US" dirty="0" smtClean="0"/>
              <a:t> and </a:t>
            </a:r>
            <a:r>
              <a:rPr lang="en-US" dirty="0" err="1" smtClean="0">
                <a:latin typeface="Lucida Console" panose="020B0609040504020204" pitchFamily="49" charset="0"/>
              </a:rPr>
              <a:t>StringBuffer</a:t>
            </a:r>
            <a:r>
              <a:rPr lang="en-US" dirty="0" smtClean="0">
                <a:latin typeface="Lucida Console" panose="020B0609040504020204" pitchFamily="49" charset="0"/>
              </a:rPr>
              <a:t> </a:t>
            </a:r>
            <a:r>
              <a:rPr lang="en-US" dirty="0" smtClean="0"/>
              <a:t>classes provide </a:t>
            </a:r>
            <a:r>
              <a:rPr lang="en-US" dirty="0"/>
              <a:t>various instance methods for </a:t>
            </a:r>
            <a:r>
              <a:rPr lang="en-US" dirty="0" smtClean="0"/>
              <a:t>creating, editing, and generally manipulating text in-situ. </a:t>
            </a:r>
            <a:r>
              <a:rPr lang="en-US" dirty="0"/>
              <a:t>The slide above lists the common methods. </a:t>
            </a:r>
            <a:r>
              <a:rPr lang="en-US" dirty="0" smtClean="0"/>
              <a:t>After you've created all the text content you need, you can then call </a:t>
            </a:r>
            <a:r>
              <a:rPr lang="en-US" dirty="0" err="1" smtClean="0">
                <a:latin typeface="Lucida Console" panose="020B0609040504020204" pitchFamily="49" charset="0"/>
              </a:rPr>
              <a:t>toString</a:t>
            </a:r>
            <a:r>
              <a:rPr lang="en-US" dirty="0" smtClean="0">
                <a:latin typeface="Lucida Console" panose="020B0609040504020204" pitchFamily="49" charset="0"/>
              </a:rPr>
              <a:t>()</a:t>
            </a:r>
            <a:r>
              <a:rPr lang="en-US" dirty="0" smtClean="0"/>
              <a:t> to create an immutable </a:t>
            </a:r>
            <a:r>
              <a:rPr lang="en-US" dirty="0" smtClean="0">
                <a:latin typeface="Lucida Console" panose="020B0609040504020204" pitchFamily="49" charset="0"/>
              </a:rPr>
              <a:t>String</a:t>
            </a:r>
            <a:r>
              <a:rPr lang="en-US" dirty="0" smtClean="0"/>
              <a:t> object as your final result.</a:t>
            </a:r>
          </a:p>
          <a:p>
            <a:r>
              <a:rPr lang="en-US" dirty="0" smtClean="0"/>
              <a:t>For </a:t>
            </a:r>
            <a:r>
              <a:rPr lang="en-US" dirty="0"/>
              <a:t>full </a:t>
            </a:r>
            <a:r>
              <a:rPr lang="en-US" dirty="0" smtClean="0"/>
              <a:t>details about these classes, </a:t>
            </a:r>
            <a:r>
              <a:rPr lang="en-US" dirty="0"/>
              <a:t>see the following web </a:t>
            </a:r>
            <a:r>
              <a:rPr lang="en-US" dirty="0" smtClean="0"/>
              <a:t>sites:</a:t>
            </a:r>
            <a:endParaRPr lang="en-US" dirty="0"/>
          </a:p>
          <a:p>
            <a:pPr marL="354013" lvl="2" indent="-171450"/>
            <a:r>
              <a:rPr lang="en-GB" dirty="0"/>
              <a:t>http</a:t>
            </a:r>
            <a:r>
              <a:rPr lang="en-GB"/>
              <a:t>://</a:t>
            </a:r>
            <a:r>
              <a:rPr lang="en-GB" smtClean="0"/>
              <a:t>docs.oracle.com/javase/8/docs/api/java/lang/StringBuilder.html</a:t>
            </a:r>
            <a:endParaRPr lang="en-GB" dirty="0" smtClean="0"/>
          </a:p>
          <a:p>
            <a:pPr marL="354013" lvl="2" indent="-171450"/>
            <a:r>
              <a:rPr lang="en-GB" dirty="0" smtClean="0"/>
              <a:t>http</a:t>
            </a:r>
            <a:r>
              <a:rPr lang="en-GB"/>
              <a:t>://</a:t>
            </a:r>
            <a:r>
              <a:rPr lang="en-GB" smtClean="0"/>
              <a:t>docs.oracle.com/javase/8/docs/api/java/lang/StringBuffer.html</a:t>
            </a:r>
            <a:endParaRPr lang="en-GB" dirty="0"/>
          </a:p>
          <a:p>
            <a:endParaRPr lang="en-US" dirty="0"/>
          </a:p>
          <a:p>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p:spPr>
        <p:txBody>
          <a:bodyPr/>
          <a:lstStyle/>
          <a:p>
            <a:r>
              <a:rPr lang="en-GB" dirty="0"/>
              <a:t>Introduction to Classes and Objects</a:t>
            </a: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r>
              <a:rPr lang="en-US" dirty="0"/>
              <a:t>This slide illustrates how to use the </a:t>
            </a:r>
            <a:r>
              <a:rPr lang="en-US" dirty="0" err="1" smtClean="0">
                <a:latin typeface="Lucida Console" panose="020B0609040504020204" pitchFamily="49" charset="0"/>
              </a:rPr>
              <a:t>StringBuilder</a:t>
            </a:r>
            <a:r>
              <a:rPr lang="en-US" dirty="0" smtClean="0"/>
              <a:t> </a:t>
            </a:r>
            <a:r>
              <a:rPr lang="en-US" dirty="0"/>
              <a:t>class. </a:t>
            </a:r>
            <a:r>
              <a:rPr lang="en-US" dirty="0" smtClean="0"/>
              <a:t>The demo project also contains a similar block of code using </a:t>
            </a:r>
            <a:r>
              <a:rPr lang="en-US" dirty="0" err="1" smtClean="0">
                <a:latin typeface="Lucida Console" panose="020B0609040504020204" pitchFamily="49" charset="0"/>
              </a:rPr>
              <a:t>StringBuffer</a:t>
            </a:r>
            <a:r>
              <a:rPr lang="en-US" dirty="0" smtClean="0"/>
              <a:t>, to highlight the fact that the two classes have the same API</a:t>
            </a:r>
            <a:r>
              <a:rPr lang="en-US" dirty="0" smtClean="0">
                <a:sym typeface="Wingdings" panose="05000000000000000000" pitchFamily="2" charset="2"/>
              </a:rPr>
              <a:t>.</a:t>
            </a:r>
          </a:p>
          <a:p>
            <a:r>
              <a:rPr lang="en-US" dirty="0" smtClean="0"/>
              <a:t>This </a:t>
            </a:r>
            <a:r>
              <a:rPr lang="en-US" dirty="0"/>
              <a:t>code is available in the demo project, </a:t>
            </a:r>
            <a:r>
              <a:rPr lang="en-US" dirty="0" smtClean="0"/>
              <a:t>and you can run it without any problems in Eclipse.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smtClean="0"/>
              <a:t>Introduction to Classes and Objects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p>
            <a:r>
              <a:rPr lang="en-GB" dirty="0" smtClean="0"/>
              <a:t>Introduction to Classes and Objects</a:t>
            </a: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r>
              <a:rPr lang="en-US" dirty="0" smtClean="0"/>
              <a:t>The most important concepts in an OO language are "classes" and "objects", so that's where we'll begin.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p>
            <a:r>
              <a:rPr lang="en-GB" dirty="0" smtClean="0"/>
              <a:t>Introduction to Classes and Objects</a:t>
            </a:r>
          </a:p>
        </p:txBody>
      </p:sp>
      <p:sp>
        <p:nvSpPr>
          <p:cNvPr id="49155" name="Rectangle 2"/>
          <p:cNvSpPr>
            <a:spLocks noGrp="1" noRot="1" noChangeAspect="1" noChangeArrowheads="1" noTextEdit="1"/>
          </p:cNvSpPr>
          <p:nvPr>
            <p:ph type="sldImg"/>
          </p:nvPr>
        </p:nvSpPr>
        <p:spPr>
          <a:ln/>
        </p:spPr>
      </p:sp>
      <p:sp>
        <p:nvSpPr>
          <p:cNvPr id="49156"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a:t>Technically, a class is a data type that allows you to define related data and operations in one place. It's a bit like a data structure, but you typically define the data members as private and encapsulate them with a set of public operations. From a terminology perspective, we use the term "method" rather than "operation" in Java.</a:t>
            </a:r>
          </a:p>
          <a:p>
            <a:r>
              <a:rPr lang="en-GB" dirty="0"/>
              <a:t>The Java SE library contains thousands of predefined classes, which you will become familiar with on an as-needed basis during your Java programming career. You will also define your own classes, to represent the kinds of entity relevant to your domain.</a:t>
            </a:r>
          </a:p>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GB" dirty="0" smtClean="0"/>
              <a:t>Introduction to Classes and Objects</a:t>
            </a:r>
          </a:p>
        </p:txBody>
      </p:sp>
      <p:sp>
        <p:nvSpPr>
          <p:cNvPr id="50179" name="Rectangle 2"/>
          <p:cNvSpPr>
            <a:spLocks noGrp="1" noRot="1" noChangeAspect="1" noChangeArrowheads="1" noTextEdit="1"/>
          </p:cNvSpPr>
          <p:nvPr>
            <p:ph type="sldImg"/>
          </p:nvPr>
        </p:nvSpPr>
        <p:spPr>
          <a:ln/>
        </p:spPr>
      </p:sp>
      <p:sp>
        <p:nvSpPr>
          <p:cNvPr id="50180"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a:t>An object is an instance of a class. You create an object by using the </a:t>
            </a:r>
            <a:r>
              <a:rPr lang="en-GB" dirty="0">
                <a:latin typeface="Lucida Console" panose="020B0609040504020204" pitchFamily="49" charset="0"/>
              </a:rPr>
              <a:t>new</a:t>
            </a:r>
            <a:r>
              <a:rPr lang="en-GB" dirty="0"/>
              <a:t> operator. The object lives on the garbage-collected heap until it is no longer referenced anywhere in your application. When the object is no longer referenced, it becomes available for garbage collection. The garbage collector runs periodically, in a non-deterministic kind of way, to free up the memory used by unreferenced objects.</a:t>
            </a:r>
          </a:p>
          <a:p>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p>
            <a:r>
              <a:rPr lang="en-GB" dirty="0" smtClean="0"/>
              <a:t>Introduction to Classes and Objects</a:t>
            </a:r>
          </a:p>
        </p:txBody>
      </p:sp>
      <p:sp>
        <p:nvSpPr>
          <p:cNvPr id="51203" name="Rectangle 2"/>
          <p:cNvSpPr>
            <a:spLocks noGrp="1" noRot="1" noChangeAspect="1" noChangeArrowheads="1" noTextEdit="1"/>
          </p:cNvSpPr>
          <p:nvPr>
            <p:ph type="sldImg"/>
          </p:nvPr>
        </p:nvSpPr>
        <p:spPr>
          <a:ln/>
        </p:spPr>
      </p:sp>
      <p:sp>
        <p:nvSpPr>
          <p:cNvPr id="51204"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a:t>The Unified Modelling Language is a standard and well-respected notation for expressing object oriented analysis and design decisions. There are several types of diagram you can create:</a:t>
            </a:r>
          </a:p>
          <a:p>
            <a:pPr lvl="1" eaLnBrk="1" hangingPunct="1"/>
            <a:r>
              <a:rPr lang="en-GB" dirty="0">
                <a:sym typeface="Wingdings" pitchFamily="2" charset="2"/>
              </a:rPr>
              <a:t>Use-case diagrams are useful during analysis. You can identify what kinds of users will use the system, and what functionality they need from the system.</a:t>
            </a:r>
          </a:p>
          <a:p>
            <a:pPr lvl="1" eaLnBrk="1" hangingPunct="1"/>
            <a:r>
              <a:rPr lang="en-GB" dirty="0">
                <a:sym typeface="Wingdings" pitchFamily="2" charset="2"/>
              </a:rPr>
              <a:t>Class diagrams capture information about what classes will exist in the system, and how they relate to each other.</a:t>
            </a:r>
          </a:p>
          <a:p>
            <a:pPr lvl="1" eaLnBrk="1" hangingPunct="1"/>
            <a:r>
              <a:rPr lang="en-GB" dirty="0">
                <a:sym typeface="Wingdings" pitchFamily="2" charset="2"/>
              </a:rPr>
              <a:t>Sequence diagrams show how objects will interact with each other dynamically when the application is running. </a:t>
            </a:r>
          </a:p>
          <a:p>
            <a:pPr lvl="1" eaLnBrk="1" hangingPunct="1"/>
            <a:r>
              <a:rPr lang="en-GB" dirty="0">
                <a:sym typeface="Wingdings" pitchFamily="2" charset="2"/>
              </a:rPr>
              <a:t>Object diagrams are similar to class diagrams, except they show object instances rather than classes. For example, an object diagram might show two </a:t>
            </a:r>
            <a:r>
              <a:rPr lang="en-GB" dirty="0" err="1">
                <a:latin typeface="Lucida Console" panose="020B0609040504020204" pitchFamily="49" charset="0"/>
                <a:sym typeface="Wingdings" pitchFamily="2" charset="2"/>
              </a:rPr>
              <a:t>DatabaseManager</a:t>
            </a:r>
            <a:r>
              <a:rPr lang="en-GB" dirty="0">
                <a:sym typeface="Wingdings" pitchFamily="2" charset="2"/>
              </a:rPr>
              <a:t> objects and describe how they represent a primary data store and a secondary data store in the application. </a:t>
            </a:r>
          </a:p>
          <a:p>
            <a:pPr lvl="1" eaLnBrk="1" hangingPunct="1"/>
            <a:r>
              <a:rPr lang="en-GB" dirty="0">
                <a:sym typeface="Wingdings" pitchFamily="2" charset="2"/>
              </a:rPr>
              <a:t>State diagrams are useful if a class's behaviour is highly dependent on its current state. A state diagram models the different states an object can be in, and identifies the operations allowed on an object in each of these states.</a:t>
            </a:r>
          </a:p>
          <a:p>
            <a:pPr indent="-180975" eaLnBrk="1" hangingPunct="1"/>
            <a:r>
              <a:rPr lang="en-GB" dirty="0">
                <a:sym typeface="Wingdings" pitchFamily="2" charset="2"/>
              </a:rPr>
              <a:t>For more information about UML, see http://www.uml.org/</a:t>
            </a:r>
          </a:p>
          <a:p>
            <a:endParaRPr lang="en-GB" dirty="0"/>
          </a:p>
          <a:p>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r>
              <a:rPr lang="en-GB" dirty="0" smtClean="0"/>
              <a:t>This slide shows a Use Case diagram in UML. These diagrams are useful during early OO analysis and design, when you're trying to identify the scope and capabilities of the system you are going to build.</a:t>
            </a:r>
          </a:p>
          <a:p>
            <a:r>
              <a:rPr lang="en-GB" dirty="0" smtClean="0"/>
              <a:t>For </a:t>
            </a:r>
            <a:r>
              <a:rPr lang="en-GB" dirty="0"/>
              <a:t>each use case, define the following information</a:t>
            </a:r>
          </a:p>
          <a:p>
            <a:pPr lvl="1"/>
            <a:r>
              <a:rPr lang="en-GB" dirty="0"/>
              <a:t>Which actor instigates the use case</a:t>
            </a:r>
          </a:p>
          <a:p>
            <a:pPr lvl="1"/>
            <a:r>
              <a:rPr lang="en-GB" dirty="0"/>
              <a:t>The initial state of the system</a:t>
            </a:r>
          </a:p>
          <a:p>
            <a:pPr lvl="1"/>
            <a:r>
              <a:rPr lang="en-GB" dirty="0"/>
              <a:t>The logical interactions between the actor and the system</a:t>
            </a:r>
          </a:p>
          <a:p>
            <a:pPr lvl="1"/>
            <a:r>
              <a:rPr lang="en-GB" dirty="0"/>
              <a:t>Sequential operations, selection, and iteration</a:t>
            </a:r>
          </a:p>
          <a:p>
            <a:pPr lvl="1"/>
            <a:r>
              <a:rPr lang="en-GB" dirty="0"/>
              <a:t>The business rules that must be followed in the use case</a:t>
            </a:r>
          </a:p>
          <a:p>
            <a:pPr lvl="1"/>
            <a:r>
              <a:rPr lang="en-GB" dirty="0"/>
              <a:t>The final state of the system</a:t>
            </a:r>
          </a:p>
          <a:p>
            <a:endParaRPr lang="en-GB" dirty="0"/>
          </a:p>
          <a:p>
            <a:pPr lvl="2"/>
            <a:endParaRPr lang="en-GB" dirty="0"/>
          </a:p>
          <a:p>
            <a:endParaRPr lang="en-US" altLang="en-US" dirty="0"/>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a:t>Introduction to Classes and Objects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Rot="1" noChangeAspect="1" noChangeArrowheads="1" noTextEdit="1"/>
          </p:cNvSpPr>
          <p:nvPr>
            <p:ph type="sldImg"/>
          </p:nvPr>
        </p:nvSpPr>
        <p:spPr>
          <a:ln/>
        </p:spPr>
      </p:sp>
      <p:sp>
        <p:nvSpPr>
          <p:cNvPr id="538627" name="Rectangle 3"/>
          <p:cNvSpPr>
            <a:spLocks noGrp="1" noChangeArrowheads="1"/>
          </p:cNvSpPr>
          <p:nvPr>
            <p:ph type="body" idx="1"/>
          </p:nvPr>
        </p:nvSpPr>
        <p:spPr/>
        <p:txBody>
          <a:bodyPr/>
          <a:lstStyle/>
          <a:p>
            <a:r>
              <a:rPr lang="en-US" altLang="en-US" dirty="0" smtClean="0"/>
              <a:t>Each box in a Class diagram is a class or interface... </a:t>
            </a:r>
            <a:endParaRPr lang="en-US" altLang="en-US" dirty="0"/>
          </a:p>
          <a:p>
            <a:r>
              <a:rPr lang="en-US" altLang="en-US" dirty="0" smtClean="0"/>
              <a:t>A class defines the data and </a:t>
            </a:r>
            <a:r>
              <a:rPr lang="en-US" altLang="en-US" dirty="0" err="1" smtClean="0"/>
              <a:t>behaviour</a:t>
            </a:r>
            <a:r>
              <a:rPr lang="en-US" altLang="en-US" dirty="0" smtClean="0"/>
              <a:t> for a "kind of thing" in your system: </a:t>
            </a:r>
          </a:p>
          <a:p>
            <a:pPr lvl="1"/>
            <a:r>
              <a:rPr lang="en-US" altLang="en-US" dirty="0" smtClean="0"/>
              <a:t>The data (</a:t>
            </a:r>
            <a:r>
              <a:rPr lang="en-US" altLang="en-US" dirty="0" err="1" smtClean="0"/>
              <a:t>a.k.a</a:t>
            </a:r>
            <a:r>
              <a:rPr lang="en-US" altLang="en-US" dirty="0" smtClean="0"/>
              <a:t> attributes) is denoted in the middle section of a class box. For example, a person has a person ID (which is a long integer), plus a surname, first name, and address (all strings), </a:t>
            </a:r>
          </a:p>
          <a:p>
            <a:pPr lvl="1"/>
            <a:r>
              <a:rPr lang="en-US" altLang="en-US" dirty="0" smtClean="0"/>
              <a:t>The </a:t>
            </a:r>
            <a:r>
              <a:rPr lang="en-US" altLang="en-US" dirty="0" err="1" smtClean="0"/>
              <a:t>behaviour</a:t>
            </a:r>
            <a:r>
              <a:rPr lang="en-US" altLang="en-US" dirty="0" smtClean="0"/>
              <a:t> (a.k.a. methods) are denoted in the lower section of a class box. For example, a person has a method named </a:t>
            </a:r>
            <a:r>
              <a:rPr lang="en-US" altLang="en-US" dirty="0" err="1" smtClean="0">
                <a:latin typeface="Lucida Console" panose="020B0609040504020204" pitchFamily="49" charset="0"/>
              </a:rPr>
              <a:t>changeAddress</a:t>
            </a:r>
            <a:r>
              <a:rPr lang="en-US" altLang="en-US" dirty="0" smtClean="0">
                <a:latin typeface="Lucida Console" panose="020B0609040504020204" pitchFamily="49" charset="0"/>
              </a:rPr>
              <a:t>()</a:t>
            </a:r>
            <a:r>
              <a:rPr lang="en-US" altLang="en-US" dirty="0" smtClean="0"/>
              <a:t> plus a strange-looking method named </a:t>
            </a:r>
            <a:r>
              <a:rPr lang="en-US" altLang="en-US" dirty="0" smtClean="0">
                <a:latin typeface="Lucida Console" panose="020B0609040504020204" pitchFamily="49" charset="0"/>
              </a:rPr>
              <a:t>Person</a:t>
            </a:r>
            <a:r>
              <a:rPr lang="en-US" altLang="en-US" dirty="0" smtClean="0"/>
              <a:t> (this is a special initialization method known as a constructor - more on this later).</a:t>
            </a:r>
          </a:p>
          <a:p>
            <a:r>
              <a:rPr lang="en-US" altLang="en-US" dirty="0" smtClean="0"/>
              <a:t>An interface is like a class that only specifies method names and signatures. It doesn't define any data. We'll describe interfaces in more detail towards the end of this course.</a:t>
            </a:r>
            <a:endParaRPr lang="en-US" altLang="en-US" dirty="0"/>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a:t>Introduction to Classes and Objects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Rot="1" noChangeAspect="1" noChangeArrowheads="1" noTextEdit="1"/>
          </p:cNvSpPr>
          <p:nvPr>
            <p:ph type="sldImg"/>
          </p:nvPr>
        </p:nvSpPr>
        <p:spPr>
          <a:ln/>
        </p:spPr>
      </p:sp>
      <p:sp>
        <p:nvSpPr>
          <p:cNvPr id="655363" name="Rectangle 3"/>
          <p:cNvSpPr>
            <a:spLocks noGrp="1" noChangeArrowheads="1"/>
          </p:cNvSpPr>
          <p:nvPr>
            <p:ph type="body" idx="1"/>
          </p:nvPr>
        </p:nvSpPr>
        <p:spPr/>
        <p:txBody>
          <a:bodyPr/>
          <a:lstStyle/>
          <a:p>
            <a:r>
              <a:rPr lang="en-US" altLang="en-US" dirty="0" err="1" smtClean="0"/>
              <a:t>Statechart</a:t>
            </a:r>
            <a:r>
              <a:rPr lang="en-US" altLang="en-US" dirty="0" smtClean="0"/>
              <a:t> diagrams aren't as important as Class diagrams, but they do have their place. The idea is that you can define a </a:t>
            </a:r>
            <a:r>
              <a:rPr lang="en-US" altLang="en-US" dirty="0" err="1" smtClean="0"/>
              <a:t>Statechart</a:t>
            </a:r>
            <a:r>
              <a:rPr lang="en-US" altLang="en-US" dirty="0" smtClean="0"/>
              <a:t> diagram to describe how a single object's </a:t>
            </a:r>
            <a:r>
              <a:rPr lang="en-US" altLang="en-US" dirty="0" err="1" smtClean="0"/>
              <a:t>behaviour</a:t>
            </a:r>
            <a:r>
              <a:rPr lang="en-US" altLang="en-US" dirty="0" smtClean="0"/>
              <a:t> varies depending on its current state. This is only really needed if an object has dramatically different </a:t>
            </a:r>
            <a:r>
              <a:rPr lang="en-US" altLang="en-US" dirty="0" err="1" smtClean="0"/>
              <a:t>behaviour</a:t>
            </a:r>
            <a:r>
              <a:rPr lang="en-US" altLang="en-US" dirty="0" smtClean="0"/>
              <a:t> based on its current state.</a:t>
            </a:r>
          </a:p>
          <a:p>
            <a:r>
              <a:rPr lang="en-US" altLang="en-US" dirty="0" smtClean="0"/>
              <a:t>The example in the slide shows a simple </a:t>
            </a:r>
            <a:r>
              <a:rPr lang="en-US" altLang="en-US" dirty="0" err="1" smtClean="0"/>
              <a:t>Statechart</a:t>
            </a:r>
            <a:r>
              <a:rPr lang="en-US" altLang="en-US" dirty="0" smtClean="0"/>
              <a:t> diagram for a </a:t>
            </a:r>
            <a:r>
              <a:rPr lang="en-US" altLang="en-US" dirty="0" smtClean="0">
                <a:latin typeface="Lucida Console" panose="020B0609040504020204" pitchFamily="49" charset="0"/>
              </a:rPr>
              <a:t>Seat</a:t>
            </a:r>
            <a:r>
              <a:rPr lang="en-US" altLang="en-US" dirty="0" smtClean="0"/>
              <a:t> (e.g. in a football stadium). Each box represents one of the allowable states of a seat. The arrows show the allowable transitions between states.</a:t>
            </a:r>
            <a:endParaRPr lang="en-US" altLang="en-US" dirty="0"/>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a:t>Introduction to Classes and Objects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Clr>
                <a:srgbClr val="FF0000"/>
              </a:buCl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4"/>
          <p:cNvSpPr/>
          <p:nvPr userDrawn="1"/>
        </p:nvSpPr>
        <p:spPr bwMode="auto">
          <a:xfrm>
            <a:off x="0" y="0"/>
            <a:ext cx="9144000" cy="1024759"/>
          </a:xfrm>
          <a:prstGeom prst="rect">
            <a:avLst/>
          </a:prstGeom>
          <a:solidFill>
            <a:schemeClr val="tx2"/>
          </a:solidFill>
          <a:ln w="28575"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rgbClr val="FFC000"/>
              </a:solidFill>
              <a:effectLst/>
              <a:latin typeface="Lucida Console" pitchFamily="49" charset="0"/>
            </a:endParaRPr>
          </a:p>
        </p:txBody>
      </p:sp>
      <p:sp>
        <p:nvSpPr>
          <p:cNvPr id="2" name="Title 1"/>
          <p:cNvSpPr>
            <a:spLocks noGrp="1"/>
          </p:cNvSpPr>
          <p:nvPr>
            <p:ph type="title"/>
          </p:nvPr>
        </p:nvSpPr>
        <p:spPr>
          <a:xfrm>
            <a:off x="378372" y="151249"/>
            <a:ext cx="8549837" cy="693737"/>
          </a:xfrm>
        </p:spPr>
        <p:txBody>
          <a:bodyPr/>
          <a:lstStyle>
            <a:lvl1pPr>
              <a:defRPr>
                <a:solidFill>
                  <a:srgbClr val="FFC000"/>
                </a:solidFill>
              </a:defRPr>
            </a:lvl1pPr>
          </a:lstStyle>
          <a:p>
            <a:r>
              <a:rPr lang="en-US" dirty="0" smtClean="0"/>
              <a:t>Click to edit Master title style</a:t>
            </a:r>
            <a:endParaRPr lang="en-GB" dirty="0"/>
          </a:p>
        </p:txBody>
      </p:sp>
      <p:sp>
        <p:nvSpPr>
          <p:cNvPr id="7" name="Teardrop 6"/>
          <p:cNvSpPr/>
          <p:nvPr userDrawn="1"/>
        </p:nvSpPr>
        <p:spPr>
          <a:xfrm rot="8093063">
            <a:off x="8856385" y="6525907"/>
            <a:ext cx="258468" cy="258468"/>
          </a:xfrm>
          <a:prstGeom prst="teardrop">
            <a:avLst/>
          </a:prstGeom>
          <a:solidFill>
            <a:srgbClr val="FFC000"/>
          </a:solidFill>
          <a:ln w="9525">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12"/>
          <p:cNvSpPr>
            <a:spLocks noGrp="1" noChangeArrowheads="1"/>
          </p:cNvSpPr>
          <p:nvPr>
            <p:ph type="ftr" sz="quarter" idx="10"/>
          </p:nvPr>
        </p:nvSpPr>
        <p:spPr>
          <a:xfrm>
            <a:off x="8725566" y="6346483"/>
            <a:ext cx="520503" cy="457200"/>
          </a:xfrm>
          <a:ln/>
        </p:spPr>
        <p:txBody>
          <a:bodyPr/>
          <a:lstStyle>
            <a:lvl1pPr algn="ctr">
              <a:defRPr b="0">
                <a:solidFill>
                  <a:schemeClr val="tx2"/>
                </a:solidFill>
              </a:defRPr>
            </a:lvl1pPr>
          </a:lstStyle>
          <a:p>
            <a:pPr>
              <a:defRPr/>
            </a:pPr>
            <a:fld id="{20D3A3B2-EA16-4B4A-AE9A-D51E3039C102}" type="slidenum">
              <a:rPr lang="en-GB" smtClean="0"/>
              <a:pPr>
                <a:defRPr/>
              </a:pPr>
              <a:t>‹#›</a:t>
            </a:fld>
            <a:endParaRPr lang="en-GB" dirty="0"/>
          </a:p>
        </p:txBody>
      </p:sp>
    </p:spTree>
    <p:extLst>
      <p:ext uri="{BB962C8B-B14F-4D97-AF65-F5344CB8AC3E}">
        <p14:creationId xmlns:p14="http://schemas.microsoft.com/office/powerpoint/2010/main" val="393876202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687307" y="1076120"/>
            <a:ext cx="8094095" cy="1360488"/>
          </a:xfrm>
        </p:spPr>
        <p:txBody>
          <a:bodyPr wrap="none" lIns="0" rIns="0" anchor="b" anchorCtr="0"/>
          <a:lstStyle>
            <a:lvl1pPr algn="r">
              <a:defRPr sz="4000" b="0">
                <a:solidFill>
                  <a:schemeClr val="tx2"/>
                </a:solidFill>
              </a:defRPr>
            </a:lvl1pPr>
          </a:lstStyle>
          <a:p>
            <a:r>
              <a:rPr lang="en-US" dirty="0" smtClean="0"/>
              <a:t>Click to edit master title style</a:t>
            </a:r>
            <a:endParaRPr lang="en-US" dirty="0"/>
          </a:p>
        </p:txBody>
      </p:sp>
      <p:cxnSp>
        <p:nvCxnSpPr>
          <p:cNvPr id="15" name="Straight Connector 14"/>
          <p:cNvCxnSpPr/>
          <p:nvPr userDrawn="1"/>
        </p:nvCxnSpPr>
        <p:spPr bwMode="auto">
          <a:xfrm>
            <a:off x="331076" y="1655378"/>
            <a:ext cx="8466082" cy="0"/>
          </a:xfrm>
          <a:prstGeom prst="line">
            <a:avLst/>
          </a:prstGeom>
          <a:noFill/>
          <a:ln w="57150" cap="flat" cmpd="sng" algn="ctr">
            <a:solidFill>
              <a:schemeClr val="accent2"/>
            </a:solidFill>
            <a:prstDash val="solid"/>
            <a:round/>
            <a:headEnd type="none" w="med" len="med"/>
            <a:tailEnd type="none" w="med" len="med"/>
          </a:ln>
          <a:effectLst/>
        </p:spPr>
      </p:cxn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309" y="4554243"/>
            <a:ext cx="5691357" cy="2006204"/>
          </a:xfrm>
          <a:prstGeom prst="rect">
            <a:avLst/>
          </a:prstGeom>
        </p:spPr>
      </p:pic>
    </p:spTree>
    <p:extLst>
      <p:ext uri="{BB962C8B-B14F-4D97-AF65-F5344CB8AC3E}">
        <p14:creationId xmlns:p14="http://schemas.microsoft.com/office/powerpoint/2010/main" val="39494569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10"/>
          <p:cNvSpPr>
            <a:spLocks noGrp="1" noChangeArrowheads="1"/>
          </p:cNvSpPr>
          <p:nvPr>
            <p:ph type="body" idx="1"/>
          </p:nvPr>
        </p:nvSpPr>
        <p:spPr bwMode="auto">
          <a:xfrm>
            <a:off x="406400" y="1196975"/>
            <a:ext cx="8486775" cy="4935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p:txBody>
      </p:sp>
      <p:sp>
        <p:nvSpPr>
          <p:cNvPr id="16396" name="Rectangle 12"/>
          <p:cNvSpPr>
            <a:spLocks noGrp="1" noChangeArrowheads="1"/>
          </p:cNvSpPr>
          <p:nvPr>
            <p:ph type="ftr" sz="quarter" idx="3"/>
          </p:nvPr>
        </p:nvSpPr>
        <p:spPr bwMode="auto">
          <a:xfrm>
            <a:off x="5997575" y="63865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latin typeface="+mn-lt"/>
              </a:defRPr>
            </a:lvl1pPr>
          </a:lstStyle>
          <a:p>
            <a:pPr>
              <a:defRPr/>
            </a:pPr>
            <a:fld id="{B016C11A-B916-4667-8D69-E957939188D1}" type="slidenum">
              <a:rPr lang="en-GB"/>
              <a:pPr>
                <a:defRPr/>
              </a:pPr>
              <a:t>‹#›</a:t>
            </a:fld>
            <a:endParaRPr lang="en-GB"/>
          </a:p>
        </p:txBody>
      </p:sp>
      <p:sp>
        <p:nvSpPr>
          <p:cNvPr id="1031" name="Rectangle 9"/>
          <p:cNvSpPr>
            <a:spLocks noGrp="1" noChangeArrowheads="1"/>
          </p:cNvSpPr>
          <p:nvPr>
            <p:ph type="title"/>
          </p:nvPr>
        </p:nvSpPr>
        <p:spPr bwMode="auto">
          <a:xfrm>
            <a:off x="394138" y="151249"/>
            <a:ext cx="8549837" cy="6937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Tree>
    <p:extLst>
      <p:ext uri="{BB962C8B-B14F-4D97-AF65-F5344CB8AC3E}">
        <p14:creationId xmlns:p14="http://schemas.microsoft.com/office/powerpoint/2010/main" val="3930826192"/>
      </p:ext>
    </p:extLst>
  </p:cSld>
  <p:clrMap bg1="lt1" tx1="dk1" bg2="lt2" tx2="dk2" accent1="accent1" accent2="accent2" accent3="accent3" accent4="accent4" accent5="accent5" accent6="accent6" hlink="hlink" folHlink="folHlink"/>
  <p:sldLayoutIdLst>
    <p:sldLayoutId id="2147483908" r:id="rId1"/>
    <p:sldLayoutId id="2147483909" r:id="rId2"/>
  </p:sldLayoutIdLst>
  <p:timing>
    <p:tnLst>
      <p:par>
        <p:cTn id="1" dur="indefinite" restart="never" nodeType="tmRoot"/>
      </p:par>
    </p:tnLst>
  </p:timing>
  <p:hf sldNum="0" hdr="0" dt="0"/>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tx2"/>
          </a:solidFill>
          <a:latin typeface="Tahoma" pitchFamily="34" charset="0"/>
        </a:defRPr>
      </a:lvl2pPr>
      <a:lvl3pPr algn="l" rtl="0" eaLnBrk="0" fontAlgn="base" hangingPunct="0">
        <a:spcBef>
          <a:spcPct val="0"/>
        </a:spcBef>
        <a:spcAft>
          <a:spcPct val="0"/>
        </a:spcAft>
        <a:defRPr sz="3000">
          <a:solidFill>
            <a:schemeClr val="tx2"/>
          </a:solidFill>
          <a:latin typeface="Tahoma" pitchFamily="34" charset="0"/>
        </a:defRPr>
      </a:lvl3pPr>
      <a:lvl4pPr algn="l" rtl="0" eaLnBrk="0" fontAlgn="base" hangingPunct="0">
        <a:spcBef>
          <a:spcPct val="0"/>
        </a:spcBef>
        <a:spcAft>
          <a:spcPct val="0"/>
        </a:spcAft>
        <a:defRPr sz="3000">
          <a:solidFill>
            <a:schemeClr val="tx2"/>
          </a:solidFill>
          <a:latin typeface="Tahoma" pitchFamily="34" charset="0"/>
        </a:defRPr>
      </a:lvl4pPr>
      <a:lvl5pPr algn="l" rtl="0" eaLnBrk="0" fontAlgn="base" hangingPunct="0">
        <a:spcBef>
          <a:spcPct val="0"/>
        </a:spcBef>
        <a:spcAft>
          <a:spcPct val="0"/>
        </a:spcAft>
        <a:defRPr sz="3000">
          <a:solidFill>
            <a:schemeClr val="tx2"/>
          </a:solidFill>
          <a:latin typeface="Tahoma" pitchFamily="34" charset="0"/>
        </a:defRPr>
      </a:lvl5pPr>
      <a:lvl6pPr marL="457200" algn="l" rtl="0" fontAlgn="base">
        <a:spcBef>
          <a:spcPct val="0"/>
        </a:spcBef>
        <a:spcAft>
          <a:spcPct val="0"/>
        </a:spcAft>
        <a:defRPr sz="3000">
          <a:solidFill>
            <a:schemeClr val="tx2"/>
          </a:solidFill>
          <a:latin typeface="Tahoma" pitchFamily="34" charset="0"/>
        </a:defRPr>
      </a:lvl6pPr>
      <a:lvl7pPr marL="914400" algn="l" rtl="0" fontAlgn="base">
        <a:spcBef>
          <a:spcPct val="0"/>
        </a:spcBef>
        <a:spcAft>
          <a:spcPct val="0"/>
        </a:spcAft>
        <a:defRPr sz="3000">
          <a:solidFill>
            <a:schemeClr val="tx2"/>
          </a:solidFill>
          <a:latin typeface="Tahoma" pitchFamily="34" charset="0"/>
        </a:defRPr>
      </a:lvl7pPr>
      <a:lvl8pPr marL="1371600" algn="l" rtl="0" fontAlgn="base">
        <a:spcBef>
          <a:spcPct val="0"/>
        </a:spcBef>
        <a:spcAft>
          <a:spcPct val="0"/>
        </a:spcAft>
        <a:defRPr sz="3000">
          <a:solidFill>
            <a:schemeClr val="tx2"/>
          </a:solidFill>
          <a:latin typeface="Tahoma" pitchFamily="34" charset="0"/>
        </a:defRPr>
      </a:lvl8pPr>
      <a:lvl9pPr marL="1828800" algn="l" rtl="0" fontAlgn="base">
        <a:spcBef>
          <a:spcPct val="0"/>
        </a:spcBef>
        <a:spcAft>
          <a:spcPct val="0"/>
        </a:spcAft>
        <a:defRPr sz="3000">
          <a:solidFill>
            <a:schemeClr val="tx2"/>
          </a:solidFill>
          <a:latin typeface="Tahoma" pitchFamily="34" charset="0"/>
        </a:defRPr>
      </a:lvl9pPr>
    </p:titleStyle>
    <p:body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GB" dirty="0" smtClean="0"/>
              <a:t>Introduction to Classes and Objects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ooter Placeholder 3"/>
          <p:cNvSpPr>
            <a:spLocks noGrp="1"/>
          </p:cNvSpPr>
          <p:nvPr>
            <p:ph type="ftr" sz="quarter" idx="10"/>
          </p:nvPr>
        </p:nvSpPr>
        <p:spPr/>
        <p:txBody>
          <a:bodyPr/>
          <a:lstStyle/>
          <a:p>
            <a:fld id="{BE8CD463-620A-49D7-A372-6F14D4FF08F5}" type="slidenum">
              <a:rPr lang="en-GB" altLang="en-US"/>
              <a:pPr/>
              <a:t>10</a:t>
            </a:fld>
            <a:endParaRPr lang="en-GB" altLang="en-US"/>
          </a:p>
        </p:txBody>
      </p:sp>
      <p:sp>
        <p:nvSpPr>
          <p:cNvPr id="656386" name="Rectangle 2"/>
          <p:cNvSpPr>
            <a:spLocks noGrp="1" noChangeArrowheads="1"/>
          </p:cNvSpPr>
          <p:nvPr>
            <p:ph type="title"/>
          </p:nvPr>
        </p:nvSpPr>
        <p:spPr/>
        <p:txBody>
          <a:bodyPr/>
          <a:lstStyle/>
          <a:p>
            <a:r>
              <a:rPr lang="en-GB" altLang="en-US" sz="3400" dirty="0" smtClean="0"/>
              <a:t>Sequence Diagrams</a:t>
            </a:r>
            <a:endParaRPr lang="en-GB" altLang="en-US" sz="2800" dirty="0"/>
          </a:p>
        </p:txBody>
      </p:sp>
      <p:sp>
        <p:nvSpPr>
          <p:cNvPr id="656387" name="Rectangle 3"/>
          <p:cNvSpPr>
            <a:spLocks noGrp="1" noChangeArrowheads="1"/>
          </p:cNvSpPr>
          <p:nvPr>
            <p:ph type="body" idx="1"/>
          </p:nvPr>
        </p:nvSpPr>
        <p:spPr/>
        <p:txBody>
          <a:bodyPr/>
          <a:lstStyle/>
          <a:p>
            <a:r>
              <a:rPr lang="en-GB" altLang="en-US"/>
              <a:t>Sequence diagrams show how scenarios unfolds over time</a:t>
            </a:r>
          </a:p>
          <a:p>
            <a:pPr lvl="1"/>
            <a:r>
              <a:rPr lang="en-GB" altLang="en-US"/>
              <a:t>Identifies the interactions between objects, and the sequence in which these interactions take place</a:t>
            </a:r>
          </a:p>
          <a:p>
            <a:pPr lvl="1"/>
            <a:r>
              <a:rPr lang="en-GB" altLang="en-US"/>
              <a:t>For example, here is a "reserve seat" sequence diagram</a:t>
            </a:r>
          </a:p>
        </p:txBody>
      </p:sp>
      <p:grpSp>
        <p:nvGrpSpPr>
          <p:cNvPr id="656423" name="Group 39"/>
          <p:cNvGrpSpPr>
            <a:grpSpLocks/>
          </p:cNvGrpSpPr>
          <p:nvPr/>
        </p:nvGrpSpPr>
        <p:grpSpPr bwMode="auto">
          <a:xfrm>
            <a:off x="1973263" y="3128963"/>
            <a:ext cx="5394325" cy="3502025"/>
            <a:chOff x="894" y="2136"/>
            <a:chExt cx="3992" cy="1686"/>
          </a:xfrm>
        </p:grpSpPr>
        <p:sp>
          <p:nvSpPr>
            <p:cNvPr id="656405" name="Line 21"/>
            <p:cNvSpPr>
              <a:spLocks noChangeShapeType="1"/>
            </p:cNvSpPr>
            <p:nvPr/>
          </p:nvSpPr>
          <p:spPr bwMode="auto">
            <a:xfrm>
              <a:off x="894" y="2136"/>
              <a:ext cx="0" cy="1686"/>
            </a:xfrm>
            <a:prstGeom prst="line">
              <a:avLst/>
            </a:prstGeom>
            <a:noFill/>
            <a:ln w="28575">
              <a:solidFill>
                <a:schemeClr val="tx2"/>
              </a:solidFill>
              <a:prstDash val="sysDot"/>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56407" name="Line 23"/>
            <p:cNvSpPr>
              <a:spLocks noChangeShapeType="1"/>
            </p:cNvSpPr>
            <p:nvPr/>
          </p:nvSpPr>
          <p:spPr bwMode="auto">
            <a:xfrm>
              <a:off x="2896" y="2136"/>
              <a:ext cx="0" cy="1686"/>
            </a:xfrm>
            <a:prstGeom prst="line">
              <a:avLst/>
            </a:prstGeom>
            <a:noFill/>
            <a:ln w="28575">
              <a:solidFill>
                <a:schemeClr val="tx2"/>
              </a:solidFill>
              <a:prstDash val="sysDot"/>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56422" name="Line 38"/>
            <p:cNvSpPr>
              <a:spLocks noChangeShapeType="1"/>
            </p:cNvSpPr>
            <p:nvPr/>
          </p:nvSpPr>
          <p:spPr bwMode="auto">
            <a:xfrm>
              <a:off x="4886" y="2136"/>
              <a:ext cx="0" cy="1686"/>
            </a:xfrm>
            <a:prstGeom prst="line">
              <a:avLst/>
            </a:prstGeom>
            <a:noFill/>
            <a:ln w="28575">
              <a:solidFill>
                <a:schemeClr val="tx2"/>
              </a:solidFill>
              <a:prstDash val="sysDot"/>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656402" name="Rectangle 18"/>
          <p:cNvSpPr>
            <a:spLocks noChangeArrowheads="1"/>
          </p:cNvSpPr>
          <p:nvPr/>
        </p:nvSpPr>
        <p:spPr bwMode="auto">
          <a:xfrm>
            <a:off x="3765550" y="2800350"/>
            <a:ext cx="1844675" cy="458788"/>
          </a:xfrm>
          <a:prstGeom prst="rect">
            <a:avLst/>
          </a:prstGeom>
          <a:solidFill>
            <a:srgbClr val="FFFF99"/>
          </a:solidFill>
          <a:ln w="9525">
            <a:solidFill>
              <a:schemeClr val="tx2"/>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200">
                <a:solidFill>
                  <a:schemeClr val="tx2"/>
                </a:solidFill>
              </a:rPr>
              <a:t>: Database</a:t>
            </a:r>
          </a:p>
        </p:txBody>
      </p:sp>
      <p:sp>
        <p:nvSpPr>
          <p:cNvPr id="656404" name="Rectangle 20"/>
          <p:cNvSpPr>
            <a:spLocks noChangeArrowheads="1"/>
          </p:cNvSpPr>
          <p:nvPr/>
        </p:nvSpPr>
        <p:spPr bwMode="auto">
          <a:xfrm>
            <a:off x="1063625" y="2800350"/>
            <a:ext cx="1843088" cy="458788"/>
          </a:xfrm>
          <a:prstGeom prst="rect">
            <a:avLst/>
          </a:prstGeom>
          <a:solidFill>
            <a:srgbClr val="FFFF99"/>
          </a:solidFill>
          <a:ln w="9525">
            <a:solidFill>
              <a:schemeClr val="tx2"/>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200">
                <a:solidFill>
                  <a:schemeClr val="tx2"/>
                </a:solidFill>
              </a:rPr>
              <a:t>&lt;&lt;Actor&gt;&gt;</a:t>
            </a:r>
          </a:p>
          <a:p>
            <a:pPr algn="ctr"/>
            <a:r>
              <a:rPr lang="en-GB" altLang="en-US" sz="1200">
                <a:solidFill>
                  <a:schemeClr val="tx2"/>
                </a:solidFill>
              </a:rPr>
              <a:t>Julian : Supporter</a:t>
            </a:r>
          </a:p>
        </p:txBody>
      </p:sp>
      <p:sp>
        <p:nvSpPr>
          <p:cNvPr id="656421" name="Rectangle 37"/>
          <p:cNvSpPr>
            <a:spLocks noChangeArrowheads="1"/>
          </p:cNvSpPr>
          <p:nvPr/>
        </p:nvSpPr>
        <p:spPr bwMode="auto">
          <a:xfrm>
            <a:off x="6430963" y="2800350"/>
            <a:ext cx="1843087" cy="458788"/>
          </a:xfrm>
          <a:prstGeom prst="rect">
            <a:avLst/>
          </a:prstGeom>
          <a:solidFill>
            <a:srgbClr val="FFFF99"/>
          </a:solidFill>
          <a:ln w="9525">
            <a:solidFill>
              <a:schemeClr val="tx2"/>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200">
                <a:solidFill>
                  <a:schemeClr val="tx2"/>
                </a:solidFill>
              </a:rPr>
              <a:t>: LockManager</a:t>
            </a:r>
          </a:p>
        </p:txBody>
      </p:sp>
      <p:sp>
        <p:nvSpPr>
          <p:cNvPr id="656408" name="Rectangle 24"/>
          <p:cNvSpPr>
            <a:spLocks noChangeArrowheads="1"/>
          </p:cNvSpPr>
          <p:nvPr/>
        </p:nvSpPr>
        <p:spPr bwMode="auto">
          <a:xfrm>
            <a:off x="4624388" y="3590925"/>
            <a:ext cx="122237" cy="349250"/>
          </a:xfrm>
          <a:prstGeom prst="rect">
            <a:avLst/>
          </a:prstGeom>
          <a:solidFill>
            <a:srgbClr val="FFFF99"/>
          </a:solidFill>
          <a:ln w="9525">
            <a:solidFill>
              <a:schemeClr val="tx2"/>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56409" name="Text Box 25"/>
          <p:cNvSpPr txBox="1">
            <a:spLocks noChangeArrowheads="1"/>
          </p:cNvSpPr>
          <p:nvPr/>
        </p:nvSpPr>
        <p:spPr bwMode="auto">
          <a:xfrm>
            <a:off x="1944688" y="3402013"/>
            <a:ext cx="2209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200">
                <a:solidFill>
                  <a:schemeClr val="tx2"/>
                </a:solidFill>
              </a:rPr>
              <a:t>searchSeat(seatNumber)</a:t>
            </a:r>
          </a:p>
        </p:txBody>
      </p:sp>
      <p:sp>
        <p:nvSpPr>
          <p:cNvPr id="656411" name="Text Box 27"/>
          <p:cNvSpPr txBox="1">
            <a:spLocks noChangeArrowheads="1"/>
          </p:cNvSpPr>
          <p:nvPr/>
        </p:nvSpPr>
        <p:spPr bwMode="auto">
          <a:xfrm>
            <a:off x="3940175" y="3659188"/>
            <a:ext cx="736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200">
                <a:solidFill>
                  <a:schemeClr val="tx2"/>
                </a:solidFill>
              </a:rPr>
              <a:t>record</a:t>
            </a:r>
          </a:p>
        </p:txBody>
      </p:sp>
      <p:sp>
        <p:nvSpPr>
          <p:cNvPr id="656403" name="Line 19"/>
          <p:cNvSpPr>
            <a:spLocks noChangeShapeType="1"/>
          </p:cNvSpPr>
          <p:nvPr/>
        </p:nvSpPr>
        <p:spPr bwMode="auto">
          <a:xfrm>
            <a:off x="1966913" y="3640138"/>
            <a:ext cx="2649537" cy="0"/>
          </a:xfrm>
          <a:prstGeom prst="line">
            <a:avLst/>
          </a:prstGeom>
          <a:noFill/>
          <a:ln w="28575">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56410" name="Line 26"/>
          <p:cNvSpPr>
            <a:spLocks noChangeShapeType="1"/>
          </p:cNvSpPr>
          <p:nvPr/>
        </p:nvSpPr>
        <p:spPr bwMode="auto">
          <a:xfrm flipH="1">
            <a:off x="1966913" y="3889375"/>
            <a:ext cx="2649537" cy="0"/>
          </a:xfrm>
          <a:prstGeom prst="line">
            <a:avLst/>
          </a:prstGeom>
          <a:noFill/>
          <a:ln w="28575">
            <a:solidFill>
              <a:schemeClr val="tx2"/>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56414" name="Line 30"/>
          <p:cNvSpPr>
            <a:spLocks noChangeShapeType="1"/>
          </p:cNvSpPr>
          <p:nvPr/>
        </p:nvSpPr>
        <p:spPr bwMode="auto">
          <a:xfrm>
            <a:off x="1966913" y="4408488"/>
            <a:ext cx="2649537" cy="0"/>
          </a:xfrm>
          <a:prstGeom prst="line">
            <a:avLst/>
          </a:prstGeom>
          <a:noFill/>
          <a:ln w="28575">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56420" name="Text Box 36"/>
          <p:cNvSpPr txBox="1">
            <a:spLocks noChangeArrowheads="1"/>
          </p:cNvSpPr>
          <p:nvPr/>
        </p:nvSpPr>
        <p:spPr bwMode="auto">
          <a:xfrm>
            <a:off x="1944688" y="4170363"/>
            <a:ext cx="184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200">
                <a:solidFill>
                  <a:schemeClr val="tx2"/>
                </a:solidFill>
              </a:rPr>
              <a:t>lockRecord(record)</a:t>
            </a:r>
          </a:p>
        </p:txBody>
      </p:sp>
      <p:sp>
        <p:nvSpPr>
          <p:cNvPr id="656425" name="Line 41"/>
          <p:cNvSpPr>
            <a:spLocks noChangeShapeType="1"/>
          </p:cNvSpPr>
          <p:nvPr/>
        </p:nvSpPr>
        <p:spPr bwMode="auto">
          <a:xfrm>
            <a:off x="4743450" y="4521200"/>
            <a:ext cx="2562225" cy="0"/>
          </a:xfrm>
          <a:prstGeom prst="line">
            <a:avLst/>
          </a:prstGeom>
          <a:noFill/>
          <a:ln w="28575">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56426" name="Text Box 42"/>
          <p:cNvSpPr txBox="1">
            <a:spLocks noChangeArrowheads="1"/>
          </p:cNvSpPr>
          <p:nvPr/>
        </p:nvSpPr>
        <p:spPr bwMode="auto">
          <a:xfrm>
            <a:off x="4689475" y="4283075"/>
            <a:ext cx="12890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200">
                <a:solidFill>
                  <a:schemeClr val="tx2"/>
                </a:solidFill>
              </a:rPr>
              <a:t>lock(record)</a:t>
            </a:r>
          </a:p>
        </p:txBody>
      </p:sp>
      <p:sp>
        <p:nvSpPr>
          <p:cNvPr id="656427" name="Line 43"/>
          <p:cNvSpPr>
            <a:spLocks noChangeShapeType="1"/>
          </p:cNvSpPr>
          <p:nvPr/>
        </p:nvSpPr>
        <p:spPr bwMode="auto">
          <a:xfrm flipH="1">
            <a:off x="4743450" y="4643438"/>
            <a:ext cx="2570163" cy="0"/>
          </a:xfrm>
          <a:prstGeom prst="line">
            <a:avLst/>
          </a:prstGeom>
          <a:noFill/>
          <a:ln w="28575">
            <a:solidFill>
              <a:schemeClr val="tx2"/>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56419" name="Rectangle 35"/>
          <p:cNvSpPr>
            <a:spLocks noChangeArrowheads="1"/>
          </p:cNvSpPr>
          <p:nvPr/>
        </p:nvSpPr>
        <p:spPr bwMode="auto">
          <a:xfrm>
            <a:off x="4624388" y="4367213"/>
            <a:ext cx="122237" cy="446087"/>
          </a:xfrm>
          <a:prstGeom prst="rect">
            <a:avLst/>
          </a:prstGeom>
          <a:solidFill>
            <a:srgbClr val="FFFF99"/>
          </a:solidFill>
          <a:ln w="9525">
            <a:solidFill>
              <a:schemeClr val="tx2"/>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56424" name="Rectangle 40"/>
          <p:cNvSpPr>
            <a:spLocks noChangeArrowheads="1"/>
          </p:cNvSpPr>
          <p:nvPr/>
        </p:nvSpPr>
        <p:spPr bwMode="auto">
          <a:xfrm>
            <a:off x="7305675" y="4475163"/>
            <a:ext cx="112713" cy="234950"/>
          </a:xfrm>
          <a:prstGeom prst="rect">
            <a:avLst/>
          </a:prstGeom>
          <a:solidFill>
            <a:srgbClr val="FFFF99"/>
          </a:solidFill>
          <a:ln w="9525">
            <a:solidFill>
              <a:schemeClr val="tx2"/>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56428" name="Line 44"/>
          <p:cNvSpPr>
            <a:spLocks noChangeShapeType="1"/>
          </p:cNvSpPr>
          <p:nvPr/>
        </p:nvSpPr>
        <p:spPr bwMode="auto">
          <a:xfrm flipH="1">
            <a:off x="1966913" y="4759325"/>
            <a:ext cx="2657475" cy="0"/>
          </a:xfrm>
          <a:prstGeom prst="line">
            <a:avLst/>
          </a:prstGeom>
          <a:noFill/>
          <a:ln w="28575">
            <a:solidFill>
              <a:schemeClr val="tx2"/>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56431" name="Rectangle 47"/>
          <p:cNvSpPr>
            <a:spLocks noChangeArrowheads="1"/>
          </p:cNvSpPr>
          <p:nvPr/>
        </p:nvSpPr>
        <p:spPr bwMode="auto">
          <a:xfrm>
            <a:off x="4624388" y="5238750"/>
            <a:ext cx="122237" cy="349250"/>
          </a:xfrm>
          <a:prstGeom prst="rect">
            <a:avLst/>
          </a:prstGeom>
          <a:solidFill>
            <a:srgbClr val="FFFF99"/>
          </a:solidFill>
          <a:ln w="9525">
            <a:solidFill>
              <a:schemeClr val="tx2"/>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56432" name="Text Box 48"/>
          <p:cNvSpPr txBox="1">
            <a:spLocks noChangeArrowheads="1"/>
          </p:cNvSpPr>
          <p:nvPr/>
        </p:nvSpPr>
        <p:spPr bwMode="auto">
          <a:xfrm>
            <a:off x="1944688" y="5049838"/>
            <a:ext cx="24860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200">
                <a:solidFill>
                  <a:schemeClr val="tx2"/>
                </a:solidFill>
              </a:rPr>
              <a:t>reserveSeats(num, record)</a:t>
            </a:r>
          </a:p>
        </p:txBody>
      </p:sp>
      <p:sp>
        <p:nvSpPr>
          <p:cNvPr id="656433" name="Text Box 49"/>
          <p:cNvSpPr txBox="1">
            <a:spLocks noChangeArrowheads="1"/>
          </p:cNvSpPr>
          <p:nvPr/>
        </p:nvSpPr>
        <p:spPr bwMode="auto">
          <a:xfrm>
            <a:off x="4289425" y="5297488"/>
            <a:ext cx="3683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200">
                <a:solidFill>
                  <a:schemeClr val="tx2"/>
                </a:solidFill>
              </a:rPr>
              <a:t>OK</a:t>
            </a:r>
          </a:p>
        </p:txBody>
      </p:sp>
      <p:sp>
        <p:nvSpPr>
          <p:cNvPr id="656434" name="Line 50"/>
          <p:cNvSpPr>
            <a:spLocks noChangeShapeType="1"/>
          </p:cNvSpPr>
          <p:nvPr/>
        </p:nvSpPr>
        <p:spPr bwMode="auto">
          <a:xfrm>
            <a:off x="1965325" y="5287963"/>
            <a:ext cx="2651125" cy="0"/>
          </a:xfrm>
          <a:prstGeom prst="line">
            <a:avLst/>
          </a:prstGeom>
          <a:noFill/>
          <a:ln w="28575">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56435" name="Line 51"/>
          <p:cNvSpPr>
            <a:spLocks noChangeShapeType="1"/>
          </p:cNvSpPr>
          <p:nvPr/>
        </p:nvSpPr>
        <p:spPr bwMode="auto">
          <a:xfrm flipH="1">
            <a:off x="1965325" y="5537200"/>
            <a:ext cx="2651125" cy="0"/>
          </a:xfrm>
          <a:prstGeom prst="line">
            <a:avLst/>
          </a:prstGeom>
          <a:noFill/>
          <a:ln w="28575">
            <a:solidFill>
              <a:schemeClr val="tx2"/>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56436" name="Line 52"/>
          <p:cNvSpPr>
            <a:spLocks noChangeShapeType="1"/>
          </p:cNvSpPr>
          <p:nvPr/>
        </p:nvSpPr>
        <p:spPr bwMode="auto">
          <a:xfrm>
            <a:off x="1965325" y="6054725"/>
            <a:ext cx="2651125" cy="0"/>
          </a:xfrm>
          <a:prstGeom prst="line">
            <a:avLst/>
          </a:prstGeom>
          <a:noFill/>
          <a:ln w="28575">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56437" name="Text Box 53"/>
          <p:cNvSpPr txBox="1">
            <a:spLocks noChangeArrowheads="1"/>
          </p:cNvSpPr>
          <p:nvPr/>
        </p:nvSpPr>
        <p:spPr bwMode="auto">
          <a:xfrm>
            <a:off x="1944688" y="5818188"/>
            <a:ext cx="20256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200">
                <a:solidFill>
                  <a:schemeClr val="tx2"/>
                </a:solidFill>
              </a:rPr>
              <a:t>unlockRecord(record)</a:t>
            </a:r>
          </a:p>
        </p:txBody>
      </p:sp>
      <p:sp>
        <p:nvSpPr>
          <p:cNvPr id="656438" name="Line 54"/>
          <p:cNvSpPr>
            <a:spLocks noChangeShapeType="1"/>
          </p:cNvSpPr>
          <p:nvPr/>
        </p:nvSpPr>
        <p:spPr bwMode="auto">
          <a:xfrm>
            <a:off x="4743450" y="6169025"/>
            <a:ext cx="2562225" cy="0"/>
          </a:xfrm>
          <a:prstGeom prst="line">
            <a:avLst/>
          </a:prstGeom>
          <a:noFill/>
          <a:ln w="28575">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56439" name="Text Box 55"/>
          <p:cNvSpPr txBox="1">
            <a:spLocks noChangeArrowheads="1"/>
          </p:cNvSpPr>
          <p:nvPr/>
        </p:nvSpPr>
        <p:spPr bwMode="auto">
          <a:xfrm>
            <a:off x="4689475" y="5930900"/>
            <a:ext cx="1473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200">
                <a:solidFill>
                  <a:schemeClr val="tx2"/>
                </a:solidFill>
              </a:rPr>
              <a:t>unlock(record)</a:t>
            </a:r>
          </a:p>
        </p:txBody>
      </p:sp>
      <p:sp>
        <p:nvSpPr>
          <p:cNvPr id="656440" name="Line 56"/>
          <p:cNvSpPr>
            <a:spLocks noChangeShapeType="1"/>
          </p:cNvSpPr>
          <p:nvPr/>
        </p:nvSpPr>
        <p:spPr bwMode="auto">
          <a:xfrm flipH="1">
            <a:off x="4743450" y="6291263"/>
            <a:ext cx="2570163" cy="0"/>
          </a:xfrm>
          <a:prstGeom prst="line">
            <a:avLst/>
          </a:prstGeom>
          <a:noFill/>
          <a:ln w="28575">
            <a:solidFill>
              <a:schemeClr val="tx2"/>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56441" name="Rectangle 57"/>
          <p:cNvSpPr>
            <a:spLocks noChangeArrowheads="1"/>
          </p:cNvSpPr>
          <p:nvPr/>
        </p:nvSpPr>
        <p:spPr bwMode="auto">
          <a:xfrm>
            <a:off x="4624388" y="6015038"/>
            <a:ext cx="122237" cy="446087"/>
          </a:xfrm>
          <a:prstGeom prst="rect">
            <a:avLst/>
          </a:prstGeom>
          <a:solidFill>
            <a:srgbClr val="FFFF99"/>
          </a:solidFill>
          <a:ln w="9525">
            <a:solidFill>
              <a:schemeClr val="tx2"/>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56442" name="Rectangle 58"/>
          <p:cNvSpPr>
            <a:spLocks noChangeArrowheads="1"/>
          </p:cNvSpPr>
          <p:nvPr/>
        </p:nvSpPr>
        <p:spPr bwMode="auto">
          <a:xfrm>
            <a:off x="7305675" y="6122988"/>
            <a:ext cx="112713" cy="234950"/>
          </a:xfrm>
          <a:prstGeom prst="rect">
            <a:avLst/>
          </a:prstGeom>
          <a:solidFill>
            <a:srgbClr val="FFFF99"/>
          </a:solidFill>
          <a:ln w="9525">
            <a:solidFill>
              <a:schemeClr val="tx2"/>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56443" name="Line 59"/>
          <p:cNvSpPr>
            <a:spLocks noChangeShapeType="1"/>
          </p:cNvSpPr>
          <p:nvPr/>
        </p:nvSpPr>
        <p:spPr bwMode="auto">
          <a:xfrm flipH="1">
            <a:off x="1965325" y="6407150"/>
            <a:ext cx="2659063" cy="0"/>
          </a:xfrm>
          <a:prstGeom prst="line">
            <a:avLst/>
          </a:prstGeom>
          <a:noFill/>
          <a:ln w="28575">
            <a:solidFill>
              <a:schemeClr val="tx2"/>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56444" name="Text Box 60"/>
          <p:cNvSpPr txBox="1">
            <a:spLocks noChangeArrowheads="1"/>
          </p:cNvSpPr>
          <p:nvPr/>
        </p:nvSpPr>
        <p:spPr bwMode="auto">
          <a:xfrm>
            <a:off x="6981825" y="4613275"/>
            <a:ext cx="3683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200">
                <a:solidFill>
                  <a:schemeClr val="tx2"/>
                </a:solidFill>
              </a:rPr>
              <a:t>OK</a:t>
            </a:r>
          </a:p>
        </p:txBody>
      </p:sp>
      <p:sp>
        <p:nvSpPr>
          <p:cNvPr id="656445" name="Text Box 61"/>
          <p:cNvSpPr txBox="1">
            <a:spLocks noChangeArrowheads="1"/>
          </p:cNvSpPr>
          <p:nvPr/>
        </p:nvSpPr>
        <p:spPr bwMode="auto">
          <a:xfrm>
            <a:off x="6991350" y="6276975"/>
            <a:ext cx="3683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200">
                <a:solidFill>
                  <a:schemeClr val="tx2"/>
                </a:solidFill>
              </a:rPr>
              <a:t>OK</a:t>
            </a:r>
          </a:p>
        </p:txBody>
      </p:sp>
      <p:sp>
        <p:nvSpPr>
          <p:cNvPr id="656446" name="Text Box 62"/>
          <p:cNvSpPr txBox="1">
            <a:spLocks noChangeArrowheads="1"/>
          </p:cNvSpPr>
          <p:nvPr/>
        </p:nvSpPr>
        <p:spPr bwMode="auto">
          <a:xfrm>
            <a:off x="4289425" y="4530725"/>
            <a:ext cx="3683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200">
                <a:solidFill>
                  <a:schemeClr val="tx2"/>
                </a:solidFill>
              </a:rPr>
              <a:t>OK</a:t>
            </a:r>
          </a:p>
        </p:txBody>
      </p:sp>
      <p:sp>
        <p:nvSpPr>
          <p:cNvPr id="656447" name="Text Box 63"/>
          <p:cNvSpPr txBox="1">
            <a:spLocks noChangeArrowheads="1"/>
          </p:cNvSpPr>
          <p:nvPr/>
        </p:nvSpPr>
        <p:spPr bwMode="auto">
          <a:xfrm>
            <a:off x="4289425" y="6180138"/>
            <a:ext cx="3683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200">
                <a:solidFill>
                  <a:schemeClr val="tx2"/>
                </a:solidFill>
              </a:rPr>
              <a:t>OK</a:t>
            </a:r>
          </a:p>
        </p:txBody>
      </p:sp>
      <p:sp>
        <p:nvSpPr>
          <p:cNvPr id="656449" name="Line 65"/>
          <p:cNvSpPr>
            <a:spLocks noChangeShapeType="1"/>
          </p:cNvSpPr>
          <p:nvPr/>
        </p:nvSpPr>
        <p:spPr bwMode="auto">
          <a:xfrm rot="5400000">
            <a:off x="-204787" y="4927600"/>
            <a:ext cx="2298700" cy="0"/>
          </a:xfrm>
          <a:prstGeom prst="line">
            <a:avLst/>
          </a:prstGeom>
          <a:noFill/>
          <a:ln w="9525">
            <a:solidFill>
              <a:srgbClr val="6363CB"/>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56450" name="Text Box 66" descr="Parchment"/>
          <p:cNvSpPr txBox="1">
            <a:spLocks noChangeArrowheads="1"/>
          </p:cNvSpPr>
          <p:nvPr/>
        </p:nvSpPr>
        <p:spPr bwMode="auto">
          <a:xfrm>
            <a:off x="665163" y="4398963"/>
            <a:ext cx="552450" cy="274637"/>
          </a:xfrm>
          <a:prstGeom prst="rect">
            <a:avLst/>
          </a:prstGeom>
          <a:solidFill>
            <a:schemeClr val="bg1"/>
          </a:solidFill>
          <a:ln>
            <a:noFill/>
          </a:ln>
          <a:effectLst/>
        </p:spPr>
        <p:txBody>
          <a:bodyPr wrap="none">
            <a:spAutoFit/>
          </a:bodyPr>
          <a:lstStyle/>
          <a:p>
            <a:r>
              <a:rPr lang="en-GB" altLang="en-US" sz="1200" dirty="0">
                <a:solidFill>
                  <a:schemeClr val="tx2"/>
                </a:solidFill>
              </a:rPr>
              <a:t>time</a:t>
            </a:r>
          </a:p>
        </p:txBody>
      </p:sp>
    </p:spTree>
    <p:extLst>
      <p:ext uri="{BB962C8B-B14F-4D97-AF65-F5344CB8AC3E}">
        <p14:creationId xmlns:p14="http://schemas.microsoft.com/office/powerpoint/2010/main" val="2207826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6355" name="Rectangle 3"/>
          <p:cNvSpPr>
            <a:spLocks noGrp="1" noChangeArrowheads="1"/>
          </p:cNvSpPr>
          <p:nvPr>
            <p:ph idx="1"/>
          </p:nvPr>
        </p:nvSpPr>
        <p:spPr/>
        <p:txBody>
          <a:bodyPr/>
          <a:lstStyle/>
          <a:p>
            <a:pPr eaLnBrk="1" hangingPunct="1"/>
            <a:r>
              <a:rPr lang="en-GB" smtClean="0"/>
              <a:t>Overview</a:t>
            </a:r>
          </a:p>
          <a:p>
            <a:pPr eaLnBrk="1" hangingPunct="1"/>
            <a:r>
              <a:rPr lang="en-GB" smtClean="0"/>
              <a:t>Defining a package</a:t>
            </a:r>
          </a:p>
          <a:p>
            <a:pPr eaLnBrk="1" hangingPunct="1"/>
            <a:r>
              <a:rPr lang="en-GB" smtClean="0"/>
              <a:t>Importing classes</a:t>
            </a:r>
          </a:p>
          <a:p>
            <a:pPr eaLnBrk="1" hangingPunct="1"/>
            <a:r>
              <a:rPr lang="en-GB" smtClean="0"/>
              <a:t>Standard Java packages</a:t>
            </a:r>
          </a:p>
        </p:txBody>
      </p:sp>
      <p:sp>
        <p:nvSpPr>
          <p:cNvPr id="996354" name="Rectangle 2"/>
          <p:cNvSpPr>
            <a:spLocks noGrp="1" noChangeArrowheads="1"/>
          </p:cNvSpPr>
          <p:nvPr>
            <p:ph type="title"/>
          </p:nvPr>
        </p:nvSpPr>
        <p:spPr/>
        <p:txBody>
          <a:bodyPr/>
          <a:lstStyle/>
          <a:p>
            <a:pPr marL="571500" indent="-571500" eaLnBrk="1" hangingPunct="1"/>
            <a:r>
              <a:rPr lang="en-GB" sz="3300" smtClean="0"/>
              <a:t>2. </a:t>
            </a:r>
            <a:r>
              <a:rPr lang="en-GB" sz="3300" dirty="0" smtClean="0"/>
              <a:t>Defining and Using Packages</a:t>
            </a:r>
          </a:p>
        </p:txBody>
      </p:sp>
      <p:sp>
        <p:nvSpPr>
          <p:cNvPr id="4" name="Footer Placeholder 3"/>
          <p:cNvSpPr>
            <a:spLocks noGrp="1"/>
          </p:cNvSpPr>
          <p:nvPr>
            <p:ph type="ftr" sz="quarter" idx="10"/>
          </p:nvPr>
        </p:nvSpPr>
        <p:spPr/>
        <p:txBody>
          <a:bodyPr/>
          <a:lstStyle/>
          <a:p>
            <a:pPr>
              <a:defRPr/>
            </a:pPr>
            <a:fld id="{16E18A1D-1C9C-4BB2-BD63-E84AE51FD691}" type="slidenum">
              <a:rPr lang="en-GB"/>
              <a:pPr>
                <a:defRPr/>
              </a:pPr>
              <a:t>11</a:t>
            </a:fld>
            <a:endParaRPr lang="en-GB"/>
          </a:p>
        </p:txBody>
      </p:sp>
    </p:spTree>
    <p:extLst>
      <p:ext uri="{BB962C8B-B14F-4D97-AF65-F5344CB8AC3E}">
        <p14:creationId xmlns:p14="http://schemas.microsoft.com/office/powerpoint/2010/main" val="28255881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8" name="Rectangle 5"/>
          <p:cNvSpPr>
            <a:spLocks noGrp="1" noChangeArrowheads="1"/>
          </p:cNvSpPr>
          <p:nvPr>
            <p:ph idx="1"/>
          </p:nvPr>
        </p:nvSpPr>
        <p:spPr/>
        <p:txBody>
          <a:bodyPr/>
          <a:lstStyle/>
          <a:p>
            <a:pPr eaLnBrk="1" hangingPunct="1"/>
            <a:r>
              <a:rPr lang="en-GB" dirty="0" smtClean="0"/>
              <a:t>A package is a group of related classes (and/or interfaces)</a:t>
            </a:r>
          </a:p>
          <a:p>
            <a:pPr lvl="1" eaLnBrk="1" hangingPunct="1"/>
            <a:r>
              <a:rPr lang="en-GB" dirty="0" smtClean="0">
                <a:sym typeface="Wingdings" pitchFamily="2" charset="2"/>
              </a:rPr>
              <a:t>Helps you organize the classes/interfaces in your application</a:t>
            </a:r>
          </a:p>
          <a:p>
            <a:pPr lvl="1" eaLnBrk="1" hangingPunct="1"/>
            <a:endParaRPr lang="en-GB" dirty="0" smtClean="0">
              <a:sym typeface="Wingdings" pitchFamily="2" charset="2"/>
            </a:endParaRPr>
          </a:p>
          <a:p>
            <a:pPr eaLnBrk="1" hangingPunct="1"/>
            <a:r>
              <a:rPr lang="en-GB" dirty="0" smtClean="0">
                <a:sym typeface="Wingdings" pitchFamily="2" charset="2"/>
              </a:rPr>
              <a:t>A package also corresponds to a physical folder on your computer</a:t>
            </a:r>
          </a:p>
          <a:p>
            <a:pPr lvl="1" eaLnBrk="1" hangingPunct="1"/>
            <a:r>
              <a:rPr lang="en-GB" dirty="0" smtClean="0">
                <a:sym typeface="Wingdings" pitchFamily="2" charset="2"/>
              </a:rPr>
              <a:t>When you compile a Java class, the </a:t>
            </a:r>
            <a:r>
              <a:rPr lang="en-GB" dirty="0" smtClean="0">
                <a:latin typeface="Lucida Console" pitchFamily="49" charset="0"/>
                <a:sym typeface="Wingdings" pitchFamily="2" charset="2"/>
              </a:rPr>
              <a:t>.class</a:t>
            </a:r>
            <a:r>
              <a:rPr lang="en-GB" dirty="0" smtClean="0">
                <a:sym typeface="Wingdings" pitchFamily="2" charset="2"/>
              </a:rPr>
              <a:t> file must be located on a folder named after the package name</a:t>
            </a:r>
          </a:p>
          <a:p>
            <a:pPr lvl="1" eaLnBrk="1" hangingPunct="1"/>
            <a:r>
              <a:rPr lang="en-GB" dirty="0" smtClean="0">
                <a:sym typeface="Wingdings" pitchFamily="2" charset="2"/>
              </a:rPr>
              <a:t>IDEs do this automatically – e.g. see the </a:t>
            </a:r>
            <a:r>
              <a:rPr lang="en-GB" dirty="0" smtClean="0">
                <a:latin typeface="Lucida Console" pitchFamily="49" charset="0"/>
                <a:sym typeface="Wingdings" pitchFamily="2" charset="2"/>
              </a:rPr>
              <a:t>bin</a:t>
            </a:r>
            <a:r>
              <a:rPr lang="en-GB" dirty="0" smtClean="0">
                <a:sym typeface="Wingdings" pitchFamily="2" charset="2"/>
              </a:rPr>
              <a:t> folder in an Eclipse project</a:t>
            </a:r>
          </a:p>
          <a:p>
            <a:pPr lvl="1" eaLnBrk="1" hangingPunct="1"/>
            <a:endParaRPr lang="en-GB" dirty="0" smtClean="0">
              <a:sym typeface="Wingdings" pitchFamily="2" charset="2"/>
            </a:endParaRPr>
          </a:p>
          <a:p>
            <a:pPr eaLnBrk="1" hangingPunct="1"/>
            <a:r>
              <a:rPr lang="en-GB" dirty="0" smtClean="0">
                <a:sym typeface="Wingdings" pitchFamily="2" charset="2"/>
              </a:rPr>
              <a:t>Package names can include dots</a:t>
            </a:r>
          </a:p>
          <a:p>
            <a:pPr lvl="1" eaLnBrk="1" hangingPunct="1"/>
            <a:r>
              <a:rPr lang="en-GB" dirty="0" smtClean="0">
                <a:sym typeface="Wingdings" pitchFamily="2" charset="2"/>
              </a:rPr>
              <a:t>Represents a hierarchical folder structure</a:t>
            </a:r>
          </a:p>
          <a:p>
            <a:pPr lvl="1" eaLnBrk="1" hangingPunct="1"/>
            <a:r>
              <a:rPr lang="en-GB" dirty="0" smtClean="0">
                <a:sym typeface="Wingdings" pitchFamily="2" charset="2"/>
              </a:rPr>
              <a:t>E.g. a package name of </a:t>
            </a:r>
            <a:r>
              <a:rPr lang="en-GB" dirty="0" smtClean="0">
                <a:latin typeface="Lucida Console" pitchFamily="49" charset="0"/>
                <a:sym typeface="Wingdings" pitchFamily="2" charset="2"/>
              </a:rPr>
              <a:t>com.acme.biz</a:t>
            </a:r>
            <a:r>
              <a:rPr lang="en-GB" dirty="0" smtClean="0">
                <a:sym typeface="Wingdings" pitchFamily="2" charset="2"/>
              </a:rPr>
              <a:t> would correspond to a folder structure of </a:t>
            </a:r>
            <a:r>
              <a:rPr lang="en-GB" dirty="0" smtClean="0">
                <a:latin typeface="Lucida Console" pitchFamily="49" charset="0"/>
                <a:sym typeface="Wingdings" pitchFamily="2" charset="2"/>
              </a:rPr>
              <a:t>com\acme\biz</a:t>
            </a:r>
          </a:p>
        </p:txBody>
      </p:sp>
      <p:sp>
        <p:nvSpPr>
          <p:cNvPr id="16387" name="Rectangle 4"/>
          <p:cNvSpPr>
            <a:spLocks noGrp="1" noChangeArrowheads="1"/>
          </p:cNvSpPr>
          <p:nvPr>
            <p:ph type="title"/>
          </p:nvPr>
        </p:nvSpPr>
        <p:spPr/>
        <p:txBody>
          <a:bodyPr/>
          <a:lstStyle/>
          <a:p>
            <a:pPr eaLnBrk="1" hangingPunct="1"/>
            <a:r>
              <a:rPr lang="en-GB" sz="3400" smtClean="0"/>
              <a:t>Overview</a:t>
            </a:r>
          </a:p>
        </p:txBody>
      </p:sp>
      <p:sp>
        <p:nvSpPr>
          <p:cNvPr id="22530" name="Footer Placeholder 3"/>
          <p:cNvSpPr>
            <a:spLocks noGrp="1"/>
          </p:cNvSpPr>
          <p:nvPr>
            <p:ph type="ftr" sz="quarter" idx="10"/>
          </p:nvPr>
        </p:nvSpPr>
        <p:spPr/>
        <p:txBody>
          <a:bodyPr/>
          <a:lstStyle/>
          <a:p>
            <a:pPr>
              <a:defRPr/>
            </a:pPr>
            <a:fld id="{AD357BF0-DEDE-4BC9-A97B-76F0CA69C53E}" type="slidenum">
              <a:rPr lang="en-GB"/>
              <a:pPr>
                <a:defRPr/>
              </a:pPr>
              <a:t>12</a:t>
            </a:fld>
            <a:endParaRPr lang="en-GB"/>
          </a:p>
        </p:txBody>
      </p:sp>
    </p:spTree>
    <p:extLst>
      <p:ext uri="{BB962C8B-B14F-4D97-AF65-F5344CB8AC3E}">
        <p14:creationId xmlns:p14="http://schemas.microsoft.com/office/powerpoint/2010/main" val="4366288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2" name="Rectangle 5"/>
          <p:cNvSpPr>
            <a:spLocks noGrp="1" noChangeArrowheads="1"/>
          </p:cNvSpPr>
          <p:nvPr>
            <p:ph idx="1"/>
          </p:nvPr>
        </p:nvSpPr>
        <p:spPr/>
        <p:txBody>
          <a:bodyPr/>
          <a:lstStyle/>
          <a:p>
            <a:pPr eaLnBrk="1" hangingPunct="1"/>
            <a:r>
              <a:rPr lang="en-GB" smtClean="0"/>
              <a:t>To specify a package, use the </a:t>
            </a:r>
            <a:r>
              <a:rPr lang="en-GB" smtClean="0">
                <a:latin typeface="Lucida Console" pitchFamily="49" charset="0"/>
              </a:rPr>
              <a:t>package</a:t>
            </a:r>
            <a:r>
              <a:rPr lang="en-GB" smtClean="0"/>
              <a:t> keyword</a:t>
            </a:r>
          </a:p>
          <a:p>
            <a:pPr lvl="1" eaLnBrk="1" hangingPunct="1"/>
            <a:r>
              <a:rPr lang="en-GB" smtClean="0"/>
              <a:t>Must appear at the top of your Java source file (can be preceded by comments)</a:t>
            </a:r>
          </a:p>
        </p:txBody>
      </p:sp>
      <p:sp>
        <p:nvSpPr>
          <p:cNvPr id="17411" name="Rectangle 4"/>
          <p:cNvSpPr>
            <a:spLocks noGrp="1" noChangeArrowheads="1"/>
          </p:cNvSpPr>
          <p:nvPr>
            <p:ph type="title"/>
          </p:nvPr>
        </p:nvSpPr>
        <p:spPr/>
        <p:txBody>
          <a:bodyPr/>
          <a:lstStyle/>
          <a:p>
            <a:pPr eaLnBrk="1" hangingPunct="1"/>
            <a:r>
              <a:rPr lang="en-GB" sz="3400" smtClean="0"/>
              <a:t>Defining a Package</a:t>
            </a:r>
          </a:p>
        </p:txBody>
      </p:sp>
      <p:sp>
        <p:nvSpPr>
          <p:cNvPr id="23554" name="Footer Placeholder 3"/>
          <p:cNvSpPr>
            <a:spLocks noGrp="1"/>
          </p:cNvSpPr>
          <p:nvPr>
            <p:ph type="ftr" sz="quarter" idx="10"/>
          </p:nvPr>
        </p:nvSpPr>
        <p:spPr/>
        <p:txBody>
          <a:bodyPr/>
          <a:lstStyle/>
          <a:p>
            <a:pPr>
              <a:defRPr/>
            </a:pPr>
            <a:fld id="{AB7B0A45-F336-4E14-90D7-5696CB604929}" type="slidenum">
              <a:rPr lang="en-GB"/>
              <a:pPr>
                <a:defRPr/>
              </a:pPr>
              <a:t>13</a:t>
            </a:fld>
            <a:endParaRPr lang="en-GB"/>
          </a:p>
        </p:txBody>
      </p:sp>
      <p:sp>
        <p:nvSpPr>
          <p:cNvPr id="6" name="Rectangle 5"/>
          <p:cNvSpPr>
            <a:spLocks noChangeArrowheads="1"/>
          </p:cNvSpPr>
          <p:nvPr/>
        </p:nvSpPr>
        <p:spPr bwMode="auto">
          <a:xfrm>
            <a:off x="555625" y="2366963"/>
            <a:ext cx="8232775" cy="8001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package </a:t>
            </a:r>
            <a:r>
              <a:rPr lang="en-GB" sz="1200" dirty="0" err="1"/>
              <a:t>mypackage</a:t>
            </a:r>
            <a:r>
              <a:rPr lang="en-GB" sz="1200" dirty="0"/>
              <a:t>;</a:t>
            </a:r>
          </a:p>
          <a:p>
            <a:pPr defTabSz="739775">
              <a:defRPr/>
            </a:pPr>
            <a:endParaRPr lang="en-GB" sz="1200" dirty="0"/>
          </a:p>
          <a:p>
            <a:pPr defTabSz="739775">
              <a:defRPr/>
            </a:pPr>
            <a:r>
              <a:rPr lang="en-GB" sz="1200" dirty="0"/>
              <a:t>// Remainder of code goes here…</a:t>
            </a:r>
          </a:p>
        </p:txBody>
      </p:sp>
    </p:spTree>
    <p:extLst>
      <p:ext uri="{BB962C8B-B14F-4D97-AF65-F5344CB8AC3E}">
        <p14:creationId xmlns:p14="http://schemas.microsoft.com/office/powerpoint/2010/main" val="42480276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6" name="Rectangle 5"/>
          <p:cNvSpPr>
            <a:spLocks noGrp="1" noChangeArrowheads="1"/>
          </p:cNvSpPr>
          <p:nvPr>
            <p:ph idx="1"/>
          </p:nvPr>
        </p:nvSpPr>
        <p:spPr/>
        <p:txBody>
          <a:bodyPr/>
          <a:lstStyle/>
          <a:p>
            <a:pPr eaLnBrk="1" hangingPunct="1"/>
            <a:r>
              <a:rPr lang="en-GB" smtClean="0"/>
              <a:t>If you want to use a class that's defined in a different package, you have 2 choices:</a:t>
            </a:r>
          </a:p>
          <a:p>
            <a:pPr lvl="1" eaLnBrk="1" hangingPunct="1"/>
            <a:r>
              <a:rPr lang="en-GB" smtClean="0"/>
              <a:t>Use the fully-qualified class name (i.e. package name plus class name) everywhere</a:t>
            </a:r>
          </a:p>
          <a:p>
            <a:pPr lvl="1" eaLnBrk="1" hangingPunct="1">
              <a:buFontTx/>
              <a:buNone/>
            </a:pPr>
            <a:endParaRPr lang="en-GB" smtClean="0"/>
          </a:p>
          <a:p>
            <a:pPr lvl="1" eaLnBrk="1" hangingPunct="1"/>
            <a:endParaRPr lang="en-GB" smtClean="0"/>
          </a:p>
          <a:p>
            <a:pPr lvl="1" eaLnBrk="1" hangingPunct="1"/>
            <a:r>
              <a:rPr lang="en-GB" smtClean="0"/>
              <a:t>Import class(es) via </a:t>
            </a:r>
            <a:r>
              <a:rPr lang="en-GB" smtClean="0">
                <a:latin typeface="Lucida Console" pitchFamily="49" charset="0"/>
              </a:rPr>
              <a:t>import</a:t>
            </a:r>
            <a:r>
              <a:rPr lang="en-GB" smtClean="0"/>
              <a:t> statements (located directly after the </a:t>
            </a:r>
            <a:r>
              <a:rPr lang="en-GB" smtClean="0">
                <a:latin typeface="Lucida Console" pitchFamily="49" charset="0"/>
              </a:rPr>
              <a:t>package</a:t>
            </a:r>
            <a:r>
              <a:rPr lang="en-GB" smtClean="0"/>
              <a:t> statement)</a:t>
            </a:r>
          </a:p>
          <a:p>
            <a:pPr lvl="1" eaLnBrk="1" hangingPunct="1"/>
            <a:endParaRPr lang="en-GB" smtClean="0"/>
          </a:p>
          <a:p>
            <a:pPr lvl="1" eaLnBrk="1" hangingPunct="1"/>
            <a:endParaRPr lang="en-GB" smtClean="0"/>
          </a:p>
          <a:p>
            <a:pPr lvl="1" eaLnBrk="1" hangingPunct="1"/>
            <a:endParaRPr lang="en-GB" smtClean="0"/>
          </a:p>
        </p:txBody>
      </p:sp>
      <p:sp>
        <p:nvSpPr>
          <p:cNvPr id="18435" name="Rectangle 4"/>
          <p:cNvSpPr>
            <a:spLocks noGrp="1" noChangeArrowheads="1"/>
          </p:cNvSpPr>
          <p:nvPr>
            <p:ph type="title"/>
          </p:nvPr>
        </p:nvSpPr>
        <p:spPr/>
        <p:txBody>
          <a:bodyPr/>
          <a:lstStyle/>
          <a:p>
            <a:pPr eaLnBrk="1" hangingPunct="1"/>
            <a:r>
              <a:rPr lang="en-GB" sz="3400" smtClean="0"/>
              <a:t>Importing Classes</a:t>
            </a:r>
          </a:p>
        </p:txBody>
      </p:sp>
      <p:sp>
        <p:nvSpPr>
          <p:cNvPr id="23554" name="Footer Placeholder 3"/>
          <p:cNvSpPr>
            <a:spLocks noGrp="1"/>
          </p:cNvSpPr>
          <p:nvPr>
            <p:ph type="ftr" sz="quarter" idx="10"/>
          </p:nvPr>
        </p:nvSpPr>
        <p:spPr/>
        <p:txBody>
          <a:bodyPr/>
          <a:lstStyle/>
          <a:p>
            <a:pPr>
              <a:defRPr/>
            </a:pPr>
            <a:fld id="{50849022-6C0A-4CB4-9D96-B6F1A76DE769}" type="slidenum">
              <a:rPr lang="en-GB"/>
              <a:pPr>
                <a:defRPr/>
              </a:pPr>
              <a:t>14</a:t>
            </a:fld>
            <a:endParaRPr lang="en-GB"/>
          </a:p>
        </p:txBody>
      </p:sp>
      <p:sp>
        <p:nvSpPr>
          <p:cNvPr id="5" name="Rectangle 4"/>
          <p:cNvSpPr>
            <a:spLocks noChangeArrowheads="1"/>
          </p:cNvSpPr>
          <p:nvPr/>
        </p:nvSpPr>
        <p:spPr bwMode="auto">
          <a:xfrm>
            <a:off x="555625" y="2679700"/>
            <a:ext cx="8232775" cy="4826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err="1" smtClean="0"/>
              <a:t>java.util.Scanner</a:t>
            </a:r>
            <a:r>
              <a:rPr lang="en-GB" sz="1200" dirty="0" smtClean="0"/>
              <a:t> s </a:t>
            </a:r>
            <a:r>
              <a:rPr lang="en-GB" sz="1200" dirty="0"/>
              <a:t>= new </a:t>
            </a:r>
            <a:r>
              <a:rPr lang="en-GB" sz="1200" dirty="0" err="1" smtClean="0"/>
              <a:t>java.util.Scanner</a:t>
            </a:r>
            <a:r>
              <a:rPr lang="en-GB" sz="1200" dirty="0" smtClean="0"/>
              <a:t>();</a:t>
            </a:r>
            <a:endParaRPr lang="en-GB" sz="1200" dirty="0"/>
          </a:p>
        </p:txBody>
      </p:sp>
      <p:sp>
        <p:nvSpPr>
          <p:cNvPr id="6" name="Rectangle 5"/>
          <p:cNvSpPr>
            <a:spLocks noChangeArrowheads="1"/>
          </p:cNvSpPr>
          <p:nvPr/>
        </p:nvSpPr>
        <p:spPr bwMode="auto">
          <a:xfrm>
            <a:off x="555625" y="4114800"/>
            <a:ext cx="8232775" cy="15240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package </a:t>
            </a:r>
            <a:r>
              <a:rPr lang="en-GB" sz="1200" dirty="0" err="1"/>
              <a:t>mypackage</a:t>
            </a:r>
            <a:r>
              <a:rPr lang="en-GB" sz="1200" dirty="0"/>
              <a:t>;</a:t>
            </a:r>
          </a:p>
          <a:p>
            <a:pPr defTabSz="739775">
              <a:defRPr/>
            </a:pPr>
            <a:endParaRPr lang="en-GB" sz="1200" dirty="0"/>
          </a:p>
          <a:p>
            <a:pPr defTabSz="739775">
              <a:defRPr/>
            </a:pPr>
            <a:r>
              <a:rPr lang="en-GB" sz="1200" dirty="0"/>
              <a:t>import </a:t>
            </a:r>
            <a:r>
              <a:rPr lang="en-GB" sz="1200" dirty="0" err="1"/>
              <a:t>java.util.Scanner</a:t>
            </a:r>
            <a:r>
              <a:rPr lang="en-GB" sz="1200" dirty="0"/>
              <a:t>;   </a:t>
            </a:r>
            <a:r>
              <a:rPr lang="en-GB" sz="1200" dirty="0" smtClean="0"/>
              <a:t>  // </a:t>
            </a:r>
            <a:r>
              <a:rPr lang="en-GB" sz="1200" dirty="0"/>
              <a:t>Allows direct access to </a:t>
            </a:r>
            <a:r>
              <a:rPr lang="en-GB" sz="1200" dirty="0" smtClean="0"/>
              <a:t>Scanner.</a:t>
            </a:r>
            <a:endParaRPr lang="en-GB" sz="1200" dirty="0"/>
          </a:p>
          <a:p>
            <a:pPr defTabSz="739775">
              <a:defRPr/>
            </a:pPr>
            <a:r>
              <a:rPr lang="en-GB" sz="1200" dirty="0"/>
              <a:t>import </a:t>
            </a:r>
            <a:r>
              <a:rPr lang="en-GB" sz="1200" dirty="0" err="1" smtClean="0"/>
              <a:t>java.util.Date</a:t>
            </a:r>
            <a:r>
              <a:rPr lang="en-GB" sz="1200" dirty="0" smtClean="0"/>
              <a:t>;        // </a:t>
            </a:r>
            <a:r>
              <a:rPr lang="en-GB" sz="1200" dirty="0"/>
              <a:t>Allows direct access to </a:t>
            </a:r>
            <a:r>
              <a:rPr lang="en-GB" sz="1200" dirty="0" smtClean="0"/>
              <a:t>Date.</a:t>
            </a:r>
            <a:endParaRPr lang="en-GB" sz="1200" dirty="0"/>
          </a:p>
          <a:p>
            <a:pPr defTabSz="739775">
              <a:defRPr/>
            </a:pPr>
            <a:r>
              <a:rPr lang="en-GB" sz="1200" dirty="0"/>
              <a:t>import </a:t>
            </a:r>
            <a:r>
              <a:rPr lang="en-GB" sz="1200" dirty="0" err="1" smtClean="0"/>
              <a:t>java.util.ArrayList</a:t>
            </a:r>
            <a:r>
              <a:rPr lang="en-GB" sz="1200" dirty="0" smtClean="0"/>
              <a:t>;   </a:t>
            </a:r>
            <a:r>
              <a:rPr lang="en-GB" sz="1200" dirty="0"/>
              <a:t>// Allows direct access to </a:t>
            </a:r>
            <a:r>
              <a:rPr lang="en-GB" sz="1200" dirty="0" err="1" smtClean="0"/>
              <a:t>ArrayList</a:t>
            </a:r>
            <a:r>
              <a:rPr lang="en-GB" sz="1200" dirty="0" smtClean="0"/>
              <a:t>.</a:t>
            </a:r>
            <a:endParaRPr lang="en-GB" sz="1200" dirty="0"/>
          </a:p>
          <a:p>
            <a:pPr defTabSz="739775">
              <a:defRPr/>
            </a:pPr>
            <a:endParaRPr lang="en-GB" sz="1200" dirty="0"/>
          </a:p>
          <a:p>
            <a:pPr defTabSz="739775">
              <a:defRPr/>
            </a:pPr>
            <a:r>
              <a:rPr lang="en-GB" sz="1200" dirty="0"/>
              <a:t>// Or:</a:t>
            </a:r>
          </a:p>
          <a:p>
            <a:pPr defTabSz="739775">
              <a:defRPr/>
            </a:pPr>
            <a:r>
              <a:rPr lang="en-GB" sz="1200" dirty="0"/>
              <a:t>// import </a:t>
            </a:r>
            <a:r>
              <a:rPr lang="en-GB" sz="1200" dirty="0" err="1" smtClean="0"/>
              <a:t>java.util</a:t>
            </a:r>
            <a:r>
              <a:rPr lang="en-GB" sz="1200" dirty="0" smtClean="0"/>
              <a:t>.*;        // </a:t>
            </a:r>
            <a:r>
              <a:rPr lang="en-GB" sz="1200" dirty="0"/>
              <a:t>Allows direct access to any class in </a:t>
            </a:r>
            <a:r>
              <a:rPr lang="en-GB" sz="1200" dirty="0" err="1" smtClean="0"/>
              <a:t>java.util</a:t>
            </a:r>
            <a:r>
              <a:rPr lang="en-GB" sz="1200" dirty="0" smtClean="0"/>
              <a:t>.</a:t>
            </a:r>
            <a:endParaRPr lang="en-GB" sz="1200" dirty="0"/>
          </a:p>
        </p:txBody>
      </p:sp>
    </p:spTree>
    <p:extLst>
      <p:ext uri="{BB962C8B-B14F-4D97-AF65-F5344CB8AC3E}">
        <p14:creationId xmlns:p14="http://schemas.microsoft.com/office/powerpoint/2010/main" val="22062607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2" name="Rectangle 5"/>
          <p:cNvSpPr>
            <a:spLocks noGrp="1" noChangeArrowheads="1"/>
          </p:cNvSpPr>
          <p:nvPr>
            <p:ph idx="1"/>
          </p:nvPr>
        </p:nvSpPr>
        <p:spPr/>
        <p:txBody>
          <a:bodyPr/>
          <a:lstStyle/>
          <a:p>
            <a:pPr eaLnBrk="1" hangingPunct="1">
              <a:defRPr/>
            </a:pPr>
            <a:r>
              <a:rPr lang="en-GB" dirty="0" smtClean="0"/>
              <a:t>Java has hundreds of predefined packages</a:t>
            </a:r>
          </a:p>
          <a:p>
            <a:pPr lvl="1" eaLnBrk="1" hangingPunct="1">
              <a:defRPr/>
            </a:pPr>
            <a:r>
              <a:rPr lang="en-GB" dirty="0" smtClean="0">
                <a:latin typeface="+mj-lt"/>
              </a:rPr>
              <a:t>Contain standard Java classes, grouped by functionality</a:t>
            </a:r>
          </a:p>
          <a:p>
            <a:pPr lvl="1" eaLnBrk="1" hangingPunct="1">
              <a:defRPr/>
            </a:pPr>
            <a:r>
              <a:rPr lang="en-GB" dirty="0" smtClean="0">
                <a:latin typeface="+mj-lt"/>
              </a:rPr>
              <a:t>Named </a:t>
            </a:r>
            <a:r>
              <a:rPr lang="en-GB" dirty="0" err="1" smtClean="0">
                <a:latin typeface="Lucida Console" pitchFamily="49" charset="0"/>
              </a:rPr>
              <a:t>java.</a:t>
            </a:r>
            <a:r>
              <a:rPr lang="en-GB" i="1" dirty="0" err="1" smtClean="0">
                <a:latin typeface="Lucida Console" pitchFamily="49" charset="0"/>
              </a:rPr>
              <a:t>something</a:t>
            </a:r>
            <a:r>
              <a:rPr lang="en-GB" dirty="0" smtClean="0">
                <a:latin typeface="+mj-lt"/>
              </a:rPr>
              <a:t> or </a:t>
            </a:r>
            <a:r>
              <a:rPr lang="en-GB" dirty="0" err="1" smtClean="0">
                <a:latin typeface="Lucida Console" pitchFamily="49" charset="0"/>
              </a:rPr>
              <a:t>javax.</a:t>
            </a:r>
            <a:r>
              <a:rPr lang="en-GB" i="1" dirty="0" err="1" smtClean="0">
                <a:latin typeface="Lucida Console" pitchFamily="49" charset="0"/>
              </a:rPr>
              <a:t>something</a:t>
            </a:r>
            <a:endParaRPr lang="en-GB" i="1" dirty="0" smtClean="0">
              <a:latin typeface="Lucida Console" pitchFamily="49" charset="0"/>
            </a:endParaRPr>
          </a:p>
          <a:p>
            <a:pPr lvl="1" eaLnBrk="1" hangingPunct="1">
              <a:defRPr/>
            </a:pPr>
            <a:endParaRPr lang="en-GB" i="1" dirty="0" smtClean="0">
              <a:latin typeface="Lucida Console" pitchFamily="49" charset="0"/>
            </a:endParaRPr>
          </a:p>
          <a:p>
            <a:pPr eaLnBrk="1" hangingPunct="1">
              <a:defRPr/>
            </a:pPr>
            <a:r>
              <a:rPr lang="en-GB" dirty="0" smtClean="0">
                <a:latin typeface="+mj-lt"/>
              </a:rPr>
              <a:t>Some examples:</a:t>
            </a:r>
          </a:p>
          <a:p>
            <a:pPr lvl="1" eaLnBrk="1" hangingPunct="1">
              <a:defRPr/>
            </a:pPr>
            <a:r>
              <a:rPr lang="en-GB" dirty="0" err="1" smtClean="0">
                <a:latin typeface="Lucida Console" pitchFamily="49" charset="0"/>
              </a:rPr>
              <a:t>java.lang</a:t>
            </a:r>
            <a:r>
              <a:rPr lang="en-GB" dirty="0" smtClean="0">
                <a:latin typeface="Lucida Console" pitchFamily="49" charset="0"/>
              </a:rPr>
              <a:t>    </a:t>
            </a:r>
            <a:r>
              <a:rPr lang="en-GB" dirty="0" smtClean="0">
                <a:latin typeface="+mj-lt"/>
              </a:rPr>
              <a:t>Essential classes (e.g. </a:t>
            </a:r>
            <a:r>
              <a:rPr lang="en-GB" dirty="0" smtClean="0">
                <a:latin typeface="Lucida Console" pitchFamily="49" charset="0"/>
              </a:rPr>
              <a:t>String</a:t>
            </a:r>
            <a:r>
              <a:rPr lang="en-GB" dirty="0" smtClean="0">
                <a:latin typeface="+mj-lt"/>
              </a:rPr>
              <a:t>), auto-imported </a:t>
            </a:r>
          </a:p>
          <a:p>
            <a:pPr lvl="1" eaLnBrk="1" hangingPunct="1">
              <a:defRPr/>
            </a:pPr>
            <a:r>
              <a:rPr lang="en-GB" dirty="0" err="1" smtClean="0">
                <a:latin typeface="Lucida Console" pitchFamily="49" charset="0"/>
              </a:rPr>
              <a:t>java.text</a:t>
            </a:r>
            <a:r>
              <a:rPr lang="en-GB" dirty="0" smtClean="0">
                <a:latin typeface="Lucida Console" pitchFamily="49" charset="0"/>
              </a:rPr>
              <a:t>    </a:t>
            </a:r>
            <a:r>
              <a:rPr lang="en-GB" dirty="0" smtClean="0"/>
              <a:t>Text-processing classes (e.g. </a:t>
            </a:r>
            <a:r>
              <a:rPr lang="en-GB" dirty="0" err="1" smtClean="0">
                <a:latin typeface="Lucida Console" pitchFamily="49" charset="0"/>
              </a:rPr>
              <a:t>NumberFormat</a:t>
            </a:r>
            <a:r>
              <a:rPr lang="en-GB" dirty="0" smtClean="0"/>
              <a:t>)</a:t>
            </a:r>
          </a:p>
          <a:p>
            <a:pPr lvl="1" eaLnBrk="1" hangingPunct="1">
              <a:defRPr/>
            </a:pPr>
            <a:r>
              <a:rPr lang="en-GB" dirty="0" err="1" smtClean="0">
                <a:latin typeface="Lucida Console" pitchFamily="49" charset="0"/>
              </a:rPr>
              <a:t>java.io</a:t>
            </a:r>
            <a:r>
              <a:rPr lang="en-GB" dirty="0" smtClean="0">
                <a:latin typeface="Lucida Console" pitchFamily="49" charset="0"/>
              </a:rPr>
              <a:t>      </a:t>
            </a:r>
            <a:r>
              <a:rPr lang="en-GB" dirty="0" smtClean="0"/>
              <a:t>Input/output classes, streams, file-related classes</a:t>
            </a:r>
          </a:p>
          <a:p>
            <a:pPr lvl="1" eaLnBrk="1" hangingPunct="1">
              <a:defRPr/>
            </a:pPr>
            <a:r>
              <a:rPr lang="en-GB" dirty="0" err="1" smtClean="0">
                <a:latin typeface="Lucida Console" pitchFamily="49" charset="0"/>
              </a:rPr>
              <a:t>java.sql</a:t>
            </a:r>
            <a:r>
              <a:rPr lang="en-GB" dirty="0" smtClean="0">
                <a:latin typeface="Lucida Console" pitchFamily="49" charset="0"/>
              </a:rPr>
              <a:t>     </a:t>
            </a:r>
            <a:r>
              <a:rPr lang="en-GB" dirty="0" smtClean="0"/>
              <a:t>Database-related classes</a:t>
            </a:r>
          </a:p>
          <a:p>
            <a:pPr lvl="1" eaLnBrk="1" hangingPunct="1">
              <a:defRPr/>
            </a:pPr>
            <a:r>
              <a:rPr lang="en-GB" dirty="0" err="1" smtClean="0">
                <a:latin typeface="Lucida Console" pitchFamily="49" charset="0"/>
              </a:rPr>
              <a:t>java.util</a:t>
            </a:r>
            <a:r>
              <a:rPr lang="en-GB" dirty="0" smtClean="0">
                <a:latin typeface="Lucida Console" pitchFamily="49" charset="0"/>
              </a:rPr>
              <a:t>    </a:t>
            </a:r>
            <a:r>
              <a:rPr lang="en-GB" dirty="0" smtClean="0"/>
              <a:t>Utility classes (e.g. </a:t>
            </a:r>
            <a:r>
              <a:rPr lang="en-GB" dirty="0" smtClean="0">
                <a:latin typeface="Lucida Console" pitchFamily="49" charset="0"/>
              </a:rPr>
              <a:t>Scanner</a:t>
            </a:r>
            <a:r>
              <a:rPr lang="en-GB" dirty="0" smtClean="0"/>
              <a:t>, </a:t>
            </a:r>
            <a:r>
              <a:rPr lang="en-GB" dirty="0">
                <a:latin typeface="Lucida Console" pitchFamily="49" charset="0"/>
              </a:rPr>
              <a:t>Date</a:t>
            </a:r>
            <a:r>
              <a:rPr lang="en-GB" dirty="0"/>
              <a:t>, collections</a:t>
            </a:r>
            <a:r>
              <a:rPr lang="en-GB" dirty="0" smtClean="0"/>
              <a:t>)</a:t>
            </a:r>
          </a:p>
          <a:p>
            <a:pPr lvl="1" eaLnBrk="1" hangingPunct="1">
              <a:defRPr/>
            </a:pPr>
            <a:r>
              <a:rPr lang="en-GB" dirty="0" err="1" smtClean="0">
                <a:latin typeface="Lucida Console" pitchFamily="49" charset="0"/>
              </a:rPr>
              <a:t>java.applet</a:t>
            </a:r>
            <a:r>
              <a:rPr lang="en-GB" dirty="0" smtClean="0">
                <a:latin typeface="Lucida Console" pitchFamily="49" charset="0"/>
              </a:rPr>
              <a:t>  </a:t>
            </a:r>
            <a:r>
              <a:rPr lang="en-GB" dirty="0" smtClean="0"/>
              <a:t>Applet UI classes (for browser-based apps)</a:t>
            </a:r>
          </a:p>
          <a:p>
            <a:pPr lvl="1" eaLnBrk="1" hangingPunct="1">
              <a:defRPr/>
            </a:pPr>
            <a:r>
              <a:rPr lang="en-GB" dirty="0" err="1" smtClean="0">
                <a:latin typeface="Lucida Console" pitchFamily="49" charset="0"/>
              </a:rPr>
              <a:t>javax.swing</a:t>
            </a:r>
            <a:r>
              <a:rPr lang="en-GB" dirty="0" smtClean="0">
                <a:latin typeface="Lucida Console" pitchFamily="49" charset="0"/>
              </a:rPr>
              <a:t>  </a:t>
            </a:r>
            <a:r>
              <a:rPr lang="en-GB" dirty="0" smtClean="0"/>
              <a:t>Swing UI classes (for Windows-based apps)</a:t>
            </a:r>
          </a:p>
          <a:p>
            <a:pPr lvl="1" eaLnBrk="1" hangingPunct="1">
              <a:defRPr/>
            </a:pPr>
            <a:endParaRPr lang="en-GB" dirty="0" smtClean="0"/>
          </a:p>
          <a:p>
            <a:pPr lvl="1" eaLnBrk="1" hangingPunct="1">
              <a:defRPr/>
            </a:pPr>
            <a:endParaRPr lang="en-GB" dirty="0" smtClean="0">
              <a:latin typeface="+mj-lt"/>
            </a:endParaRPr>
          </a:p>
        </p:txBody>
      </p:sp>
      <p:sp>
        <p:nvSpPr>
          <p:cNvPr id="19459" name="Rectangle 4"/>
          <p:cNvSpPr>
            <a:spLocks noGrp="1" noChangeArrowheads="1"/>
          </p:cNvSpPr>
          <p:nvPr>
            <p:ph type="title"/>
          </p:nvPr>
        </p:nvSpPr>
        <p:spPr/>
        <p:txBody>
          <a:bodyPr/>
          <a:lstStyle/>
          <a:p>
            <a:pPr eaLnBrk="1" hangingPunct="1"/>
            <a:r>
              <a:rPr lang="en-GB" sz="3400" smtClean="0"/>
              <a:t>Standard Java Packages</a:t>
            </a:r>
          </a:p>
        </p:txBody>
      </p:sp>
      <p:sp>
        <p:nvSpPr>
          <p:cNvPr id="23554" name="Footer Placeholder 3"/>
          <p:cNvSpPr>
            <a:spLocks noGrp="1"/>
          </p:cNvSpPr>
          <p:nvPr>
            <p:ph type="ftr" sz="quarter" idx="10"/>
          </p:nvPr>
        </p:nvSpPr>
        <p:spPr/>
        <p:txBody>
          <a:bodyPr/>
          <a:lstStyle/>
          <a:p>
            <a:pPr>
              <a:defRPr/>
            </a:pPr>
            <a:fld id="{F81191BE-C8BA-40C2-94F1-028A571F452D}" type="slidenum">
              <a:rPr lang="en-GB"/>
              <a:pPr>
                <a:defRPr/>
              </a:pPr>
              <a:t>15</a:t>
            </a:fld>
            <a:endParaRPr lang="en-GB"/>
          </a:p>
        </p:txBody>
      </p:sp>
    </p:spTree>
    <p:extLst>
      <p:ext uri="{BB962C8B-B14F-4D97-AF65-F5344CB8AC3E}">
        <p14:creationId xmlns:p14="http://schemas.microsoft.com/office/powerpoint/2010/main" val="3467147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6355" name="Rectangle 3"/>
          <p:cNvSpPr>
            <a:spLocks noGrp="1" noChangeArrowheads="1"/>
          </p:cNvSpPr>
          <p:nvPr>
            <p:ph idx="1"/>
          </p:nvPr>
        </p:nvSpPr>
        <p:spPr/>
        <p:txBody>
          <a:bodyPr/>
          <a:lstStyle/>
          <a:p>
            <a:pPr eaLnBrk="1" hangingPunct="1"/>
            <a:r>
              <a:rPr lang="en-GB" dirty="0" smtClean="0"/>
              <a:t>Scanner</a:t>
            </a:r>
          </a:p>
          <a:p>
            <a:pPr eaLnBrk="1" hangingPunct="1"/>
            <a:r>
              <a:rPr lang="en-GB" dirty="0" smtClean="0"/>
              <a:t>Math</a:t>
            </a:r>
          </a:p>
        </p:txBody>
      </p:sp>
      <p:sp>
        <p:nvSpPr>
          <p:cNvPr id="996354" name="Rectangle 2"/>
          <p:cNvSpPr>
            <a:spLocks noGrp="1" noChangeArrowheads="1"/>
          </p:cNvSpPr>
          <p:nvPr>
            <p:ph type="title"/>
          </p:nvPr>
        </p:nvSpPr>
        <p:spPr/>
        <p:txBody>
          <a:bodyPr/>
          <a:lstStyle/>
          <a:p>
            <a:pPr marL="571500" indent="-571500" eaLnBrk="1" hangingPunct="1"/>
            <a:r>
              <a:rPr lang="en-GB" sz="3400" dirty="0" smtClean="0"/>
              <a:t>3. Some Useful Java Classes</a:t>
            </a:r>
          </a:p>
        </p:txBody>
      </p:sp>
      <p:sp>
        <p:nvSpPr>
          <p:cNvPr id="4" name="Footer Placeholder 3"/>
          <p:cNvSpPr>
            <a:spLocks noGrp="1"/>
          </p:cNvSpPr>
          <p:nvPr>
            <p:ph type="ftr" sz="quarter" idx="10"/>
          </p:nvPr>
        </p:nvSpPr>
        <p:spPr/>
        <p:txBody>
          <a:bodyPr/>
          <a:lstStyle/>
          <a:p>
            <a:pPr>
              <a:defRPr/>
            </a:pPr>
            <a:fld id="{2F93AD56-AD60-4E43-AB91-E6989B5EA2E6}" type="slidenum">
              <a:rPr lang="en-GB"/>
              <a:pPr>
                <a:defRPr/>
              </a:pPr>
              <a:t>16</a:t>
            </a:fld>
            <a:endParaRPr lang="en-GB"/>
          </a:p>
        </p:txBody>
      </p:sp>
    </p:spTree>
    <p:extLst>
      <p:ext uri="{BB962C8B-B14F-4D97-AF65-F5344CB8AC3E}">
        <p14:creationId xmlns:p14="http://schemas.microsoft.com/office/powerpoint/2010/main" val="21859703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2" name="Rectangle 5"/>
          <p:cNvSpPr>
            <a:spLocks noGrp="1" noChangeArrowheads="1"/>
          </p:cNvSpPr>
          <p:nvPr>
            <p:ph idx="1"/>
          </p:nvPr>
        </p:nvSpPr>
        <p:spPr/>
        <p:txBody>
          <a:bodyPr/>
          <a:lstStyle/>
          <a:p>
            <a:pPr eaLnBrk="1" hangingPunct="1">
              <a:defRPr/>
            </a:pPr>
            <a:r>
              <a:rPr lang="en-GB" dirty="0" smtClean="0"/>
              <a:t>The </a:t>
            </a:r>
            <a:r>
              <a:rPr lang="en-GB" dirty="0" smtClean="0">
                <a:latin typeface="Lucida Console" pitchFamily="49" charset="0"/>
              </a:rPr>
              <a:t>Scanner</a:t>
            </a:r>
            <a:r>
              <a:rPr lang="en-GB" dirty="0" smtClean="0"/>
              <a:t> class is a handy way to scan (i.e. read) input from a stream</a:t>
            </a:r>
          </a:p>
          <a:p>
            <a:pPr lvl="1" eaLnBrk="1" hangingPunct="1">
              <a:defRPr/>
            </a:pPr>
            <a:r>
              <a:rPr lang="en-GB" dirty="0" smtClean="0">
                <a:latin typeface="+mj-lt"/>
              </a:rPr>
              <a:t>Located in the </a:t>
            </a:r>
            <a:r>
              <a:rPr lang="en-GB" dirty="0" err="1" smtClean="0">
                <a:latin typeface="Lucida Console" pitchFamily="49" charset="0"/>
              </a:rPr>
              <a:t>java.util</a:t>
            </a:r>
            <a:r>
              <a:rPr lang="en-GB" dirty="0" smtClean="0">
                <a:latin typeface="+mj-lt"/>
              </a:rPr>
              <a:t> package</a:t>
            </a:r>
          </a:p>
          <a:p>
            <a:pPr lvl="1" eaLnBrk="1" hangingPunct="1">
              <a:defRPr/>
            </a:pPr>
            <a:r>
              <a:rPr lang="en-GB" dirty="0" smtClean="0">
                <a:latin typeface="+mj-lt"/>
              </a:rPr>
              <a:t>You create a </a:t>
            </a:r>
            <a:r>
              <a:rPr lang="en-GB" dirty="0" smtClean="0">
                <a:latin typeface="Lucida Console" pitchFamily="49" charset="0"/>
              </a:rPr>
              <a:t>Scanner</a:t>
            </a:r>
            <a:r>
              <a:rPr lang="en-GB" dirty="0" smtClean="0">
                <a:latin typeface="+mj-lt"/>
              </a:rPr>
              <a:t> object to read input from a stream (e.g. </a:t>
            </a:r>
            <a:r>
              <a:rPr lang="en-GB" dirty="0" err="1" smtClean="0">
                <a:latin typeface="Lucida Console" pitchFamily="49" charset="0"/>
              </a:rPr>
              <a:t>System.in</a:t>
            </a:r>
            <a:r>
              <a:rPr lang="en-GB" dirty="0" smtClean="0">
                <a:latin typeface="+mj-lt"/>
              </a:rPr>
              <a:t>, or a file stream)</a:t>
            </a:r>
          </a:p>
          <a:p>
            <a:pPr lvl="1" eaLnBrk="1" hangingPunct="1">
              <a:defRPr/>
            </a:pPr>
            <a:r>
              <a:rPr lang="en-GB" dirty="0" smtClean="0">
                <a:latin typeface="+mj-lt"/>
              </a:rPr>
              <a:t>You can then invoke methods to read input from that stream, e.g. </a:t>
            </a:r>
            <a:r>
              <a:rPr lang="en-GB" dirty="0" smtClean="0">
                <a:latin typeface="Lucida Console" pitchFamily="49" charset="0"/>
              </a:rPr>
              <a:t>next()</a:t>
            </a:r>
            <a:r>
              <a:rPr lang="en-GB" dirty="0" smtClean="0">
                <a:latin typeface="+mj-lt"/>
              </a:rPr>
              <a:t>, </a:t>
            </a:r>
            <a:r>
              <a:rPr lang="en-GB" dirty="0" err="1" smtClean="0">
                <a:latin typeface="Lucida Console" pitchFamily="49" charset="0"/>
              </a:rPr>
              <a:t>nextInt</a:t>
            </a:r>
            <a:r>
              <a:rPr lang="en-GB" dirty="0" smtClean="0">
                <a:latin typeface="Lucida Console" pitchFamily="49" charset="0"/>
              </a:rPr>
              <a:t>()</a:t>
            </a:r>
            <a:r>
              <a:rPr lang="en-GB" dirty="0" smtClean="0">
                <a:latin typeface="+mj-lt"/>
              </a:rPr>
              <a:t>, </a:t>
            </a:r>
            <a:r>
              <a:rPr lang="en-GB" dirty="0" err="1" smtClean="0">
                <a:latin typeface="Lucida Console" pitchFamily="49" charset="0"/>
              </a:rPr>
              <a:t>nextDouble</a:t>
            </a:r>
            <a:r>
              <a:rPr lang="en-GB" dirty="0" smtClean="0">
                <a:latin typeface="Lucida Console" pitchFamily="49" charset="0"/>
              </a:rPr>
              <a:t>()</a:t>
            </a:r>
          </a:p>
        </p:txBody>
      </p:sp>
      <p:sp>
        <p:nvSpPr>
          <p:cNvPr id="31747" name="Rectangle 4"/>
          <p:cNvSpPr>
            <a:spLocks noGrp="1" noChangeArrowheads="1"/>
          </p:cNvSpPr>
          <p:nvPr>
            <p:ph type="title"/>
          </p:nvPr>
        </p:nvSpPr>
        <p:spPr/>
        <p:txBody>
          <a:bodyPr/>
          <a:lstStyle/>
          <a:p>
            <a:pPr eaLnBrk="1" hangingPunct="1"/>
            <a:r>
              <a:rPr lang="en-GB" sz="3400" smtClean="0"/>
              <a:t>Scanner</a:t>
            </a:r>
          </a:p>
        </p:txBody>
      </p:sp>
      <p:sp>
        <p:nvSpPr>
          <p:cNvPr id="23554" name="Footer Placeholder 3"/>
          <p:cNvSpPr>
            <a:spLocks noGrp="1"/>
          </p:cNvSpPr>
          <p:nvPr>
            <p:ph type="ftr" sz="quarter" idx="10"/>
          </p:nvPr>
        </p:nvSpPr>
        <p:spPr/>
        <p:txBody>
          <a:bodyPr/>
          <a:lstStyle/>
          <a:p>
            <a:pPr>
              <a:defRPr/>
            </a:pPr>
            <a:fld id="{8596B80D-3968-42D5-9816-DEA3140C8612}" type="slidenum">
              <a:rPr lang="en-GB"/>
              <a:pPr>
                <a:defRPr/>
              </a:pPr>
              <a:t>17</a:t>
            </a:fld>
            <a:endParaRPr lang="en-GB"/>
          </a:p>
        </p:txBody>
      </p:sp>
      <p:sp>
        <p:nvSpPr>
          <p:cNvPr id="5" name="Rectangle 4"/>
          <p:cNvSpPr>
            <a:spLocks noChangeArrowheads="1"/>
          </p:cNvSpPr>
          <p:nvPr/>
        </p:nvSpPr>
        <p:spPr bwMode="auto">
          <a:xfrm>
            <a:off x="555625" y="3771900"/>
            <a:ext cx="8232775" cy="17907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import </a:t>
            </a:r>
            <a:r>
              <a:rPr lang="en-GB" sz="1200" dirty="0" err="1"/>
              <a:t>java.util.Scanner</a:t>
            </a:r>
            <a:r>
              <a:rPr lang="en-GB" sz="1200" dirty="0"/>
              <a:t>;    // Gives us easy access to the Scanner class.</a:t>
            </a:r>
          </a:p>
          <a:p>
            <a:pPr defTabSz="739775">
              <a:defRPr/>
            </a:pPr>
            <a:r>
              <a:rPr lang="en-GB" sz="1200" dirty="0"/>
              <a:t>…</a:t>
            </a:r>
          </a:p>
          <a:p>
            <a:pPr defTabSz="739775">
              <a:defRPr/>
            </a:pPr>
            <a:r>
              <a:rPr lang="en-GB" sz="1200" dirty="0"/>
              <a:t>public static void </a:t>
            </a:r>
            <a:r>
              <a:rPr lang="en-GB" sz="1200" dirty="0" err="1"/>
              <a:t>demoScanner</a:t>
            </a:r>
            <a:r>
              <a:rPr lang="en-GB" sz="1200" dirty="0"/>
              <a:t>() {</a:t>
            </a:r>
          </a:p>
          <a:p>
            <a:pPr defTabSz="739775">
              <a:defRPr/>
            </a:pPr>
            <a:r>
              <a:rPr lang="en-GB" sz="1200" dirty="0"/>
              <a:t>  Scanner </a:t>
            </a:r>
            <a:r>
              <a:rPr lang="en-GB" sz="1200" dirty="0" err="1"/>
              <a:t>scanner</a:t>
            </a:r>
            <a:r>
              <a:rPr lang="en-GB" sz="1200" dirty="0"/>
              <a:t> = new Scanner(</a:t>
            </a:r>
            <a:r>
              <a:rPr lang="en-GB" sz="1200" dirty="0" err="1"/>
              <a:t>System.in</a:t>
            </a:r>
            <a:r>
              <a:rPr lang="en-GB" sz="1200" dirty="0"/>
              <a:t>);</a:t>
            </a:r>
          </a:p>
          <a:p>
            <a:pPr defTabSz="739775">
              <a:defRPr/>
            </a:pPr>
            <a:r>
              <a:rPr lang="en-GB" sz="1200" dirty="0"/>
              <a:t>  String s = </a:t>
            </a:r>
            <a:r>
              <a:rPr lang="en-GB" sz="1200" dirty="0" err="1"/>
              <a:t>scanner.next</a:t>
            </a:r>
            <a:r>
              <a:rPr lang="en-GB" sz="1200" dirty="0"/>
              <a:t>();</a:t>
            </a:r>
          </a:p>
          <a:p>
            <a:pPr defTabSz="739775">
              <a:defRPr/>
            </a:pPr>
            <a:r>
              <a:rPr lang="en-GB" sz="1200" dirty="0"/>
              <a:t>  </a:t>
            </a:r>
            <a:r>
              <a:rPr lang="en-GB" sz="1200" dirty="0" err="1"/>
              <a:t>int</a:t>
            </a:r>
            <a:r>
              <a:rPr lang="en-GB" sz="1200" dirty="0"/>
              <a:t>    </a:t>
            </a:r>
            <a:r>
              <a:rPr lang="en-GB" sz="1200" dirty="0" err="1"/>
              <a:t>i</a:t>
            </a:r>
            <a:r>
              <a:rPr lang="en-GB" sz="1200" dirty="0"/>
              <a:t> = </a:t>
            </a:r>
            <a:r>
              <a:rPr lang="en-GB" sz="1200" dirty="0" err="1"/>
              <a:t>scanner.nextInt</a:t>
            </a:r>
            <a:r>
              <a:rPr lang="en-GB" sz="1200" dirty="0"/>
              <a:t>();</a:t>
            </a:r>
          </a:p>
          <a:p>
            <a:pPr defTabSz="739775">
              <a:defRPr/>
            </a:pPr>
            <a:r>
              <a:rPr lang="en-GB" sz="1200" dirty="0"/>
              <a:t>  double d = </a:t>
            </a:r>
            <a:r>
              <a:rPr lang="en-GB" sz="1200" dirty="0" err="1"/>
              <a:t>scanner.nextDouble</a:t>
            </a:r>
            <a:r>
              <a:rPr lang="en-GB" sz="1200" dirty="0"/>
              <a:t>();</a:t>
            </a:r>
          </a:p>
          <a:p>
            <a:pPr defTabSz="739775">
              <a:defRPr/>
            </a:pPr>
            <a:r>
              <a:rPr lang="en-GB" sz="1200" dirty="0"/>
              <a:t>  …</a:t>
            </a:r>
          </a:p>
          <a:p>
            <a:pPr defTabSz="739775">
              <a:defRPr/>
            </a:pPr>
            <a:r>
              <a:rPr lang="en-GB" sz="1200" dirty="0"/>
              <a:t>}</a:t>
            </a:r>
          </a:p>
        </p:txBody>
      </p:sp>
      <p:sp>
        <p:nvSpPr>
          <p:cNvPr id="31750" name="TextBox 12"/>
          <p:cNvSpPr txBox="1">
            <a:spLocks noChangeArrowheads="1"/>
          </p:cNvSpPr>
          <p:nvPr/>
        </p:nvSpPr>
        <p:spPr bwMode="auto">
          <a:xfrm>
            <a:off x="6205538" y="5283200"/>
            <a:ext cx="2582862" cy="307975"/>
          </a:xfrm>
          <a:prstGeom prst="rect">
            <a:avLst/>
          </a:prstGeom>
          <a:noFill/>
          <a:ln w="9525">
            <a:noFill/>
            <a:miter lim="800000"/>
            <a:headEnd/>
            <a:tailEnd/>
          </a:ln>
        </p:spPr>
        <p:txBody>
          <a:bodyPr wrap="none">
            <a:spAutoFit/>
          </a:bodyPr>
          <a:lstStyle/>
          <a:p>
            <a:pPr algn="r"/>
            <a:r>
              <a:rPr lang="en-GB" b="1">
                <a:solidFill>
                  <a:schemeClr val="tx2"/>
                </a:solidFill>
              </a:rPr>
              <a:t>DemoUsefulClasses.java</a:t>
            </a:r>
          </a:p>
        </p:txBody>
      </p:sp>
    </p:spTree>
    <p:extLst>
      <p:ext uri="{BB962C8B-B14F-4D97-AF65-F5344CB8AC3E}">
        <p14:creationId xmlns:p14="http://schemas.microsoft.com/office/powerpoint/2010/main" val="14149143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5"/>
          <p:cNvSpPr>
            <a:spLocks noGrp="1" noChangeArrowheads="1"/>
          </p:cNvSpPr>
          <p:nvPr>
            <p:ph idx="1"/>
          </p:nvPr>
        </p:nvSpPr>
        <p:spPr/>
        <p:txBody>
          <a:bodyPr/>
          <a:lstStyle/>
          <a:p>
            <a:pPr eaLnBrk="1" hangingPunct="1">
              <a:defRPr/>
            </a:pPr>
            <a:r>
              <a:rPr lang="en-GB" dirty="0" smtClean="0"/>
              <a:t>The </a:t>
            </a:r>
            <a:r>
              <a:rPr lang="en-GB" dirty="0" err="1" smtClean="0">
                <a:latin typeface="Lucida Console" pitchFamily="49" charset="0"/>
              </a:rPr>
              <a:t>java.lang</a:t>
            </a:r>
            <a:r>
              <a:rPr lang="en-GB" dirty="0" smtClean="0"/>
              <a:t> package contains a </a:t>
            </a:r>
            <a:r>
              <a:rPr lang="en-GB" dirty="0" smtClean="0">
                <a:latin typeface="Lucida Console" pitchFamily="49" charset="0"/>
              </a:rPr>
              <a:t>Math</a:t>
            </a:r>
            <a:r>
              <a:rPr lang="en-GB" dirty="0" smtClean="0"/>
              <a:t> class:</a:t>
            </a:r>
          </a:p>
          <a:p>
            <a:pPr lvl="1" eaLnBrk="1" hangingPunct="1">
              <a:defRPr/>
            </a:pPr>
            <a:r>
              <a:rPr lang="en-GB" dirty="0" smtClean="0">
                <a:latin typeface="+mj-lt"/>
                <a:sym typeface="Wingdings" pitchFamily="2" charset="2"/>
              </a:rPr>
              <a:t>Contains many mathematical methods and constants (all </a:t>
            </a:r>
            <a:r>
              <a:rPr lang="en-GB" dirty="0" smtClean="0">
                <a:latin typeface="Lucida Console" pitchFamily="49" charset="0"/>
                <a:sym typeface="Wingdings" pitchFamily="2" charset="2"/>
              </a:rPr>
              <a:t>static</a:t>
            </a:r>
            <a:r>
              <a:rPr lang="en-GB" dirty="0" smtClean="0">
                <a:latin typeface="+mj-lt"/>
                <a:sym typeface="Wingdings" pitchFamily="2" charset="2"/>
              </a:rPr>
              <a:t>!)</a:t>
            </a:r>
          </a:p>
          <a:p>
            <a:pPr lvl="1" eaLnBrk="1" hangingPunct="1">
              <a:defRPr/>
            </a:pPr>
            <a:endParaRPr lang="en-GB" dirty="0" smtClean="0">
              <a:latin typeface="+mj-lt"/>
              <a:sym typeface="Wingdings" pitchFamily="2" charset="2"/>
            </a:endParaRPr>
          </a:p>
          <a:p>
            <a:pPr eaLnBrk="1" hangingPunct="1">
              <a:defRPr/>
            </a:pPr>
            <a:r>
              <a:rPr lang="en-GB" dirty="0" smtClean="0">
                <a:latin typeface="+mj-lt"/>
                <a:sym typeface="Wingdings" pitchFamily="2" charset="2"/>
              </a:rPr>
              <a:t>Here are some of the methods:</a:t>
            </a:r>
          </a:p>
          <a:p>
            <a:pPr lvl="1" eaLnBrk="1" hangingPunct="1">
              <a:defRPr/>
            </a:pPr>
            <a:r>
              <a:rPr lang="en-GB" dirty="0" smtClean="0">
                <a:latin typeface="Lucida Console" pitchFamily="49" charset="0"/>
                <a:sym typeface="Wingdings" pitchFamily="2" charset="2"/>
              </a:rPr>
              <a:t>sin(), </a:t>
            </a:r>
            <a:r>
              <a:rPr lang="en-GB" dirty="0" err="1" smtClean="0">
                <a:latin typeface="Lucida Console" pitchFamily="49" charset="0"/>
                <a:sym typeface="Wingdings" pitchFamily="2" charset="2"/>
              </a:rPr>
              <a:t>cos</a:t>
            </a:r>
            <a:r>
              <a:rPr lang="en-GB" dirty="0" smtClean="0">
                <a:latin typeface="Lucida Console" pitchFamily="49" charset="0"/>
                <a:sym typeface="Wingdings" pitchFamily="2" charset="2"/>
              </a:rPr>
              <a:t>(), tan(), </a:t>
            </a:r>
            <a:r>
              <a:rPr lang="en-GB" dirty="0" err="1" smtClean="0">
                <a:latin typeface="Lucida Console" pitchFamily="49" charset="0"/>
                <a:sym typeface="Wingdings" pitchFamily="2" charset="2"/>
              </a:rPr>
              <a:t>sinh</a:t>
            </a:r>
            <a:r>
              <a:rPr lang="en-GB" dirty="0" smtClean="0">
                <a:latin typeface="Lucida Console" pitchFamily="49" charset="0"/>
                <a:sym typeface="Wingdings" pitchFamily="2" charset="2"/>
              </a:rPr>
              <a:t>(), cosh(), </a:t>
            </a:r>
            <a:r>
              <a:rPr lang="en-GB" dirty="0" err="1" smtClean="0">
                <a:latin typeface="Lucida Console" pitchFamily="49" charset="0"/>
                <a:sym typeface="Wingdings" pitchFamily="2" charset="2"/>
              </a:rPr>
              <a:t>tanh</a:t>
            </a:r>
            <a:r>
              <a:rPr lang="en-GB" dirty="0" smtClean="0">
                <a:latin typeface="Lucida Console" pitchFamily="49" charset="0"/>
                <a:sym typeface="Wingdings" pitchFamily="2" charset="2"/>
              </a:rPr>
              <a:t>()</a:t>
            </a:r>
          </a:p>
          <a:p>
            <a:pPr lvl="1" eaLnBrk="1" hangingPunct="1">
              <a:defRPr/>
            </a:pPr>
            <a:r>
              <a:rPr lang="en-GB" dirty="0" err="1" smtClean="0">
                <a:latin typeface="Lucida Console" pitchFamily="49" charset="0"/>
                <a:sym typeface="Wingdings" pitchFamily="2" charset="2"/>
              </a:rPr>
              <a:t>asin</a:t>
            </a:r>
            <a:r>
              <a:rPr lang="en-GB" dirty="0" smtClean="0">
                <a:latin typeface="Lucida Console" pitchFamily="49" charset="0"/>
                <a:sym typeface="Wingdings" pitchFamily="2" charset="2"/>
              </a:rPr>
              <a:t>(), </a:t>
            </a:r>
            <a:r>
              <a:rPr lang="en-GB" dirty="0" err="1" smtClean="0">
                <a:latin typeface="Lucida Console" pitchFamily="49" charset="0"/>
                <a:sym typeface="Wingdings" pitchFamily="2" charset="2"/>
              </a:rPr>
              <a:t>acos</a:t>
            </a:r>
            <a:r>
              <a:rPr lang="en-GB" dirty="0" smtClean="0">
                <a:latin typeface="Lucida Console" pitchFamily="49" charset="0"/>
                <a:sym typeface="Wingdings" pitchFamily="2" charset="2"/>
              </a:rPr>
              <a:t>(), </a:t>
            </a:r>
            <a:r>
              <a:rPr lang="en-GB" dirty="0" err="1" smtClean="0">
                <a:latin typeface="Lucida Console" pitchFamily="49" charset="0"/>
                <a:sym typeface="Wingdings" pitchFamily="2" charset="2"/>
              </a:rPr>
              <a:t>atan</a:t>
            </a:r>
            <a:r>
              <a:rPr lang="en-GB" dirty="0" smtClean="0">
                <a:latin typeface="Lucida Console" pitchFamily="49" charset="0"/>
                <a:sym typeface="Wingdings" pitchFamily="2" charset="2"/>
              </a:rPr>
              <a:t>()</a:t>
            </a:r>
          </a:p>
          <a:p>
            <a:pPr lvl="1" eaLnBrk="1" hangingPunct="1">
              <a:defRPr/>
            </a:pPr>
            <a:r>
              <a:rPr lang="en-GB" dirty="0" smtClean="0">
                <a:latin typeface="Lucida Console" pitchFamily="49" charset="0"/>
                <a:sym typeface="Wingdings" pitchFamily="2" charset="2"/>
              </a:rPr>
              <a:t>log(), log10(), exp()</a:t>
            </a:r>
          </a:p>
          <a:p>
            <a:pPr lvl="1" eaLnBrk="1" hangingPunct="1">
              <a:defRPr/>
            </a:pPr>
            <a:r>
              <a:rPr lang="en-GB" dirty="0" smtClean="0">
                <a:latin typeface="Lucida Console" pitchFamily="49" charset="0"/>
                <a:sym typeface="Wingdings" pitchFamily="2" charset="2"/>
              </a:rPr>
              <a:t>max(), min(), abs()</a:t>
            </a:r>
          </a:p>
          <a:p>
            <a:pPr lvl="1" eaLnBrk="1" hangingPunct="1">
              <a:defRPr/>
            </a:pPr>
            <a:r>
              <a:rPr lang="en-GB" dirty="0" smtClean="0">
                <a:latin typeface="Lucida Console" pitchFamily="49" charset="0"/>
                <a:sym typeface="Wingdings" pitchFamily="2" charset="2"/>
              </a:rPr>
              <a:t>ceil(), floor(), round()</a:t>
            </a:r>
          </a:p>
          <a:p>
            <a:pPr lvl="1" eaLnBrk="1" hangingPunct="1">
              <a:defRPr/>
            </a:pPr>
            <a:r>
              <a:rPr lang="en-GB" dirty="0" err="1" smtClean="0">
                <a:latin typeface="Lucida Console" pitchFamily="49" charset="0"/>
                <a:sym typeface="Wingdings" pitchFamily="2" charset="2"/>
              </a:rPr>
              <a:t>pow</a:t>
            </a:r>
            <a:r>
              <a:rPr lang="en-GB" dirty="0" smtClean="0">
                <a:latin typeface="Lucida Console" pitchFamily="49" charset="0"/>
                <a:sym typeface="Wingdings" pitchFamily="2" charset="2"/>
              </a:rPr>
              <a:t>(), </a:t>
            </a:r>
            <a:r>
              <a:rPr lang="en-GB" dirty="0" err="1" smtClean="0">
                <a:latin typeface="Lucida Console" pitchFamily="49" charset="0"/>
                <a:sym typeface="Wingdings" pitchFamily="2" charset="2"/>
              </a:rPr>
              <a:t>sqrt</a:t>
            </a:r>
            <a:r>
              <a:rPr lang="en-GB" dirty="0" smtClean="0">
                <a:latin typeface="Lucida Console" pitchFamily="49" charset="0"/>
                <a:sym typeface="Wingdings" pitchFamily="2" charset="2"/>
              </a:rPr>
              <a:t>(), random()</a:t>
            </a:r>
          </a:p>
          <a:p>
            <a:pPr lvl="1" eaLnBrk="1" hangingPunct="1">
              <a:defRPr/>
            </a:pPr>
            <a:r>
              <a:rPr lang="en-GB" dirty="0" err="1" smtClean="0">
                <a:latin typeface="Lucida Console" pitchFamily="49" charset="0"/>
                <a:sym typeface="Wingdings" pitchFamily="2" charset="2"/>
              </a:rPr>
              <a:t>toDegrees</a:t>
            </a:r>
            <a:r>
              <a:rPr lang="en-GB" dirty="0" smtClean="0">
                <a:latin typeface="Lucida Console" pitchFamily="49" charset="0"/>
                <a:sym typeface="Wingdings" pitchFamily="2" charset="2"/>
              </a:rPr>
              <a:t>(), </a:t>
            </a:r>
            <a:r>
              <a:rPr lang="en-GB" dirty="0" err="1" smtClean="0">
                <a:latin typeface="Lucida Console" pitchFamily="49" charset="0"/>
                <a:sym typeface="Wingdings" pitchFamily="2" charset="2"/>
              </a:rPr>
              <a:t>toRadians</a:t>
            </a:r>
            <a:r>
              <a:rPr lang="en-GB" dirty="0" smtClean="0">
                <a:latin typeface="Lucida Console" pitchFamily="49" charset="0"/>
                <a:sym typeface="Wingdings" pitchFamily="2" charset="2"/>
              </a:rPr>
              <a:t>()</a:t>
            </a:r>
          </a:p>
          <a:p>
            <a:pPr lvl="1" eaLnBrk="1" hangingPunct="1">
              <a:defRPr/>
            </a:pPr>
            <a:endParaRPr lang="en-GB" dirty="0" smtClean="0">
              <a:latin typeface="Lucida Console" pitchFamily="49" charset="0"/>
              <a:sym typeface="Wingdings" pitchFamily="2" charset="2"/>
            </a:endParaRPr>
          </a:p>
          <a:p>
            <a:pPr eaLnBrk="1" hangingPunct="1">
              <a:defRPr/>
            </a:pPr>
            <a:r>
              <a:rPr lang="en-GB" dirty="0" smtClean="0">
                <a:latin typeface="+mj-lt"/>
                <a:sym typeface="Wingdings" pitchFamily="2" charset="2"/>
              </a:rPr>
              <a:t>Here are some of the constants:</a:t>
            </a:r>
          </a:p>
          <a:p>
            <a:pPr lvl="1" eaLnBrk="1" hangingPunct="1">
              <a:defRPr/>
            </a:pPr>
            <a:r>
              <a:rPr lang="en-GB" dirty="0" smtClean="0">
                <a:latin typeface="Lucida Console" pitchFamily="49" charset="0"/>
                <a:sym typeface="Wingdings" pitchFamily="2" charset="2"/>
              </a:rPr>
              <a:t>PI, E</a:t>
            </a:r>
          </a:p>
        </p:txBody>
      </p:sp>
      <p:sp>
        <p:nvSpPr>
          <p:cNvPr id="35843" name="Rectangle 4"/>
          <p:cNvSpPr>
            <a:spLocks noGrp="1" noChangeArrowheads="1"/>
          </p:cNvSpPr>
          <p:nvPr>
            <p:ph type="title"/>
          </p:nvPr>
        </p:nvSpPr>
        <p:spPr/>
        <p:txBody>
          <a:bodyPr/>
          <a:lstStyle/>
          <a:p>
            <a:pPr eaLnBrk="1" hangingPunct="1"/>
            <a:r>
              <a:rPr lang="en-GB" sz="3400" dirty="0" smtClean="0"/>
              <a:t>Math (1 of 2)</a:t>
            </a:r>
          </a:p>
        </p:txBody>
      </p:sp>
      <p:sp>
        <p:nvSpPr>
          <p:cNvPr id="22530" name="Footer Placeholder 3"/>
          <p:cNvSpPr>
            <a:spLocks noGrp="1"/>
          </p:cNvSpPr>
          <p:nvPr>
            <p:ph type="ftr" sz="quarter" idx="10"/>
          </p:nvPr>
        </p:nvSpPr>
        <p:spPr/>
        <p:txBody>
          <a:bodyPr/>
          <a:lstStyle/>
          <a:p>
            <a:pPr>
              <a:defRPr/>
            </a:pPr>
            <a:fld id="{5F25835E-BA9A-4B45-83F8-69C4D46BBA41}" type="slidenum">
              <a:rPr lang="en-GB"/>
              <a:pPr>
                <a:defRPr/>
              </a:pPr>
              <a:t>18</a:t>
            </a:fld>
            <a:endParaRPr lang="en-GB"/>
          </a:p>
        </p:txBody>
      </p:sp>
    </p:spTree>
    <p:extLst>
      <p:ext uri="{BB962C8B-B14F-4D97-AF65-F5344CB8AC3E}">
        <p14:creationId xmlns:p14="http://schemas.microsoft.com/office/powerpoint/2010/main" val="34014674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5"/>
          <p:cNvSpPr>
            <a:spLocks noGrp="1" noChangeArrowheads="1"/>
          </p:cNvSpPr>
          <p:nvPr>
            <p:ph idx="1"/>
          </p:nvPr>
        </p:nvSpPr>
        <p:spPr/>
        <p:txBody>
          <a:bodyPr/>
          <a:lstStyle/>
          <a:p>
            <a:pPr eaLnBrk="1" hangingPunct="1">
              <a:defRPr/>
            </a:pPr>
            <a:r>
              <a:rPr lang="en-GB" dirty="0" smtClean="0"/>
              <a:t>Here's an example of the </a:t>
            </a:r>
            <a:r>
              <a:rPr lang="en-GB" dirty="0" smtClean="0">
                <a:latin typeface="Lucida Console" pitchFamily="49" charset="0"/>
              </a:rPr>
              <a:t>Math</a:t>
            </a:r>
            <a:r>
              <a:rPr lang="en-GB" dirty="0" smtClean="0"/>
              <a:t> class:</a:t>
            </a:r>
            <a:endParaRPr lang="en-GB" dirty="0" smtClean="0">
              <a:latin typeface="+mj-lt"/>
              <a:sym typeface="Wingdings" pitchFamily="2" charset="2"/>
            </a:endParaRPr>
          </a:p>
        </p:txBody>
      </p:sp>
      <p:sp>
        <p:nvSpPr>
          <p:cNvPr id="36867" name="Rectangle 4"/>
          <p:cNvSpPr>
            <a:spLocks noGrp="1" noChangeArrowheads="1"/>
          </p:cNvSpPr>
          <p:nvPr>
            <p:ph type="title"/>
          </p:nvPr>
        </p:nvSpPr>
        <p:spPr/>
        <p:txBody>
          <a:bodyPr/>
          <a:lstStyle/>
          <a:p>
            <a:pPr eaLnBrk="1" hangingPunct="1"/>
            <a:r>
              <a:rPr lang="en-GB" sz="3400" smtClean="0"/>
              <a:t>Math (2 of 2)</a:t>
            </a:r>
          </a:p>
        </p:txBody>
      </p:sp>
      <p:sp>
        <p:nvSpPr>
          <p:cNvPr id="22530" name="Footer Placeholder 3"/>
          <p:cNvSpPr>
            <a:spLocks noGrp="1"/>
          </p:cNvSpPr>
          <p:nvPr>
            <p:ph type="ftr" sz="quarter" idx="10"/>
          </p:nvPr>
        </p:nvSpPr>
        <p:spPr/>
        <p:txBody>
          <a:bodyPr/>
          <a:lstStyle/>
          <a:p>
            <a:pPr>
              <a:defRPr/>
            </a:pPr>
            <a:fld id="{0DF41B4D-A547-41A4-A2E3-32572E68C951}" type="slidenum">
              <a:rPr lang="en-GB"/>
              <a:pPr>
                <a:defRPr/>
              </a:pPr>
              <a:t>19</a:t>
            </a:fld>
            <a:endParaRPr lang="en-GB"/>
          </a:p>
        </p:txBody>
      </p:sp>
      <p:sp>
        <p:nvSpPr>
          <p:cNvPr id="9" name="Rectangle 8"/>
          <p:cNvSpPr>
            <a:spLocks noChangeArrowheads="1"/>
          </p:cNvSpPr>
          <p:nvPr/>
        </p:nvSpPr>
        <p:spPr bwMode="auto">
          <a:xfrm>
            <a:off x="555625" y="1663700"/>
            <a:ext cx="8232775" cy="40005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GB" sz="1200" dirty="0"/>
              <a:t>public static void </a:t>
            </a:r>
            <a:r>
              <a:rPr lang="en-GB" sz="1200" dirty="0" err="1"/>
              <a:t>demoMath</a:t>
            </a:r>
            <a:r>
              <a:rPr lang="en-GB" sz="1200" dirty="0"/>
              <a:t>() {</a:t>
            </a:r>
          </a:p>
          <a:p>
            <a:pPr>
              <a:defRPr/>
            </a:pPr>
            <a:endParaRPr lang="en-GB" sz="1200" dirty="0"/>
          </a:p>
          <a:p>
            <a:pPr>
              <a:defRPr/>
            </a:pPr>
            <a:r>
              <a:rPr lang="en-GB" sz="1200" dirty="0"/>
              <a:t>  double angle = </a:t>
            </a:r>
            <a:r>
              <a:rPr lang="en-GB" sz="1200" dirty="0" err="1"/>
              <a:t>Math.PI</a:t>
            </a:r>
            <a:r>
              <a:rPr lang="en-GB" sz="1200" dirty="0"/>
              <a:t> / 4;</a:t>
            </a:r>
          </a:p>
          <a:p>
            <a:pPr>
              <a:defRPr/>
            </a:pPr>
            <a:r>
              <a:rPr lang="en-GB" sz="1200" dirty="0"/>
              <a:t>  </a:t>
            </a:r>
            <a:r>
              <a:rPr lang="en-GB" sz="1200" dirty="0" err="1"/>
              <a:t>System.out.println</a:t>
            </a:r>
            <a:r>
              <a:rPr lang="en-GB" sz="1200" dirty="0"/>
              <a:t>("Sin: " + </a:t>
            </a:r>
            <a:r>
              <a:rPr lang="en-GB" sz="1200" dirty="0" err="1"/>
              <a:t>Math.sin</a:t>
            </a:r>
            <a:r>
              <a:rPr lang="en-GB" sz="1200" dirty="0"/>
              <a:t>(angle));</a:t>
            </a:r>
          </a:p>
          <a:p>
            <a:pPr>
              <a:defRPr/>
            </a:pPr>
            <a:r>
              <a:rPr lang="en-GB" sz="1200" dirty="0"/>
              <a:t>  </a:t>
            </a:r>
            <a:r>
              <a:rPr lang="en-GB" sz="1200" dirty="0" err="1"/>
              <a:t>System.out.println</a:t>
            </a:r>
            <a:r>
              <a:rPr lang="en-GB" sz="1200" dirty="0"/>
              <a:t>("</a:t>
            </a:r>
            <a:r>
              <a:rPr lang="en-GB" sz="1200" dirty="0" err="1"/>
              <a:t>Cos</a:t>
            </a:r>
            <a:r>
              <a:rPr lang="en-GB" sz="1200" dirty="0"/>
              <a:t>: " + </a:t>
            </a:r>
            <a:r>
              <a:rPr lang="en-GB" sz="1200" dirty="0" err="1"/>
              <a:t>Math.cos</a:t>
            </a:r>
            <a:r>
              <a:rPr lang="en-GB" sz="1200" dirty="0"/>
              <a:t>(angle));</a:t>
            </a:r>
          </a:p>
          <a:p>
            <a:pPr>
              <a:defRPr/>
            </a:pPr>
            <a:r>
              <a:rPr lang="en-GB" sz="1200" dirty="0"/>
              <a:t>  </a:t>
            </a:r>
            <a:r>
              <a:rPr lang="en-GB" sz="1200" dirty="0" err="1"/>
              <a:t>System.out.println</a:t>
            </a:r>
            <a:r>
              <a:rPr lang="en-GB" sz="1200" dirty="0"/>
              <a:t>("Tan: " + </a:t>
            </a:r>
            <a:r>
              <a:rPr lang="en-GB" sz="1200" dirty="0" err="1"/>
              <a:t>Math.tan</a:t>
            </a:r>
            <a:r>
              <a:rPr lang="en-GB" sz="1200" dirty="0"/>
              <a:t>(angle));</a:t>
            </a:r>
          </a:p>
          <a:p>
            <a:pPr>
              <a:defRPr/>
            </a:pPr>
            <a:r>
              <a:rPr lang="en-GB" sz="1200" dirty="0"/>
              <a:t>  </a:t>
            </a:r>
            <a:r>
              <a:rPr lang="en-GB" sz="1200" dirty="0" err="1"/>
              <a:t>System.out.println</a:t>
            </a:r>
            <a:r>
              <a:rPr lang="en-GB" sz="1200" dirty="0"/>
              <a:t>("In degrees: " + </a:t>
            </a:r>
            <a:r>
              <a:rPr lang="en-GB" sz="1200" dirty="0" err="1"/>
              <a:t>Math.toDegrees</a:t>
            </a:r>
            <a:r>
              <a:rPr lang="en-GB" sz="1200" dirty="0"/>
              <a:t>(angle));</a:t>
            </a:r>
          </a:p>
          <a:p>
            <a:pPr>
              <a:defRPr/>
            </a:pPr>
            <a:endParaRPr lang="en-GB" sz="1200" dirty="0"/>
          </a:p>
          <a:p>
            <a:pPr>
              <a:defRPr/>
            </a:pPr>
            <a:r>
              <a:rPr lang="en-GB" sz="1200" dirty="0"/>
              <a:t>  double radius = 10.0;</a:t>
            </a:r>
          </a:p>
          <a:p>
            <a:pPr>
              <a:defRPr/>
            </a:pPr>
            <a:r>
              <a:rPr lang="en-GB" sz="1200" dirty="0"/>
              <a:t>  </a:t>
            </a:r>
            <a:r>
              <a:rPr lang="en-GB" sz="1200" dirty="0" err="1"/>
              <a:t>System.out.println</a:t>
            </a:r>
            <a:r>
              <a:rPr lang="en-GB" sz="1200" dirty="0"/>
              <a:t>("Circle area: " + </a:t>
            </a:r>
            <a:r>
              <a:rPr lang="en-GB" sz="1200" dirty="0" err="1"/>
              <a:t>Math.PI</a:t>
            </a:r>
            <a:r>
              <a:rPr lang="en-GB" sz="1200" dirty="0"/>
              <a:t> * radius * </a:t>
            </a:r>
            <a:r>
              <a:rPr lang="en-GB" sz="1200" dirty="0" err="1"/>
              <a:t>radius</a:t>
            </a:r>
            <a:r>
              <a:rPr lang="en-GB" sz="1200" dirty="0"/>
              <a:t>);</a:t>
            </a:r>
          </a:p>
          <a:p>
            <a:pPr>
              <a:defRPr/>
            </a:pPr>
            <a:endParaRPr lang="en-GB" sz="1200" dirty="0"/>
          </a:p>
          <a:p>
            <a:pPr>
              <a:defRPr/>
            </a:pPr>
            <a:r>
              <a:rPr lang="en-GB" sz="1200" dirty="0"/>
              <a:t>  double num = -10.5;</a:t>
            </a:r>
          </a:p>
          <a:p>
            <a:pPr>
              <a:defRPr/>
            </a:pPr>
            <a:r>
              <a:rPr lang="en-GB" sz="1200" dirty="0"/>
              <a:t>  </a:t>
            </a:r>
            <a:r>
              <a:rPr lang="en-GB" sz="1200" dirty="0" err="1"/>
              <a:t>System.out.println</a:t>
            </a:r>
            <a:r>
              <a:rPr lang="en-GB" sz="1200" dirty="0"/>
              <a:t>("Absolute value: " + </a:t>
            </a:r>
            <a:r>
              <a:rPr lang="en-GB" sz="1200" dirty="0" err="1"/>
              <a:t>Math.abs</a:t>
            </a:r>
            <a:r>
              <a:rPr lang="en-GB" sz="1200" dirty="0"/>
              <a:t>(num));</a:t>
            </a:r>
          </a:p>
          <a:p>
            <a:pPr>
              <a:defRPr/>
            </a:pPr>
            <a:r>
              <a:rPr lang="en-GB" sz="1200" dirty="0"/>
              <a:t>  </a:t>
            </a:r>
            <a:r>
              <a:rPr lang="en-GB" sz="1200" dirty="0" err="1"/>
              <a:t>System.out.println</a:t>
            </a:r>
            <a:r>
              <a:rPr lang="en-GB" sz="1200" dirty="0"/>
              <a:t>("Max of num,20:  " + </a:t>
            </a:r>
            <a:r>
              <a:rPr lang="en-GB" sz="1200" dirty="0" err="1"/>
              <a:t>Math.max</a:t>
            </a:r>
            <a:r>
              <a:rPr lang="en-GB" sz="1200" dirty="0"/>
              <a:t>(num, 20));</a:t>
            </a:r>
          </a:p>
          <a:p>
            <a:pPr>
              <a:defRPr/>
            </a:pPr>
            <a:r>
              <a:rPr lang="en-GB" sz="1200" dirty="0"/>
              <a:t>  </a:t>
            </a:r>
            <a:r>
              <a:rPr lang="en-GB" sz="1200" dirty="0" err="1"/>
              <a:t>System.out.println</a:t>
            </a:r>
            <a:r>
              <a:rPr lang="en-GB" sz="1200" dirty="0"/>
              <a:t>("Min of num,20:  " + </a:t>
            </a:r>
            <a:r>
              <a:rPr lang="en-GB" sz="1200" dirty="0" err="1"/>
              <a:t>Math.min</a:t>
            </a:r>
            <a:r>
              <a:rPr lang="en-GB" sz="1200" dirty="0"/>
              <a:t>(num, 20));</a:t>
            </a:r>
          </a:p>
          <a:p>
            <a:pPr>
              <a:defRPr/>
            </a:pPr>
            <a:r>
              <a:rPr lang="en-GB" sz="1200" dirty="0"/>
              <a:t>  </a:t>
            </a:r>
            <a:r>
              <a:rPr lang="en-GB" sz="1200" dirty="0" err="1"/>
              <a:t>System.out.println</a:t>
            </a:r>
            <a:r>
              <a:rPr lang="en-GB" sz="1200" dirty="0"/>
              <a:t>("Ceiling value:  " + </a:t>
            </a:r>
            <a:r>
              <a:rPr lang="en-GB" sz="1200" dirty="0" err="1"/>
              <a:t>Math.ceil</a:t>
            </a:r>
            <a:r>
              <a:rPr lang="en-GB" sz="1200" dirty="0"/>
              <a:t>(num));</a:t>
            </a:r>
          </a:p>
          <a:p>
            <a:pPr>
              <a:defRPr/>
            </a:pPr>
            <a:r>
              <a:rPr lang="en-GB" sz="1200" dirty="0"/>
              <a:t>  </a:t>
            </a:r>
            <a:r>
              <a:rPr lang="en-GB" sz="1200" dirty="0" err="1"/>
              <a:t>System.out.println</a:t>
            </a:r>
            <a:r>
              <a:rPr lang="en-GB" sz="1200" dirty="0"/>
              <a:t>("Floor value:    " + </a:t>
            </a:r>
            <a:r>
              <a:rPr lang="en-GB" sz="1200" dirty="0" err="1"/>
              <a:t>Math.floor</a:t>
            </a:r>
            <a:r>
              <a:rPr lang="en-GB" sz="1200" dirty="0"/>
              <a:t>(num));</a:t>
            </a:r>
          </a:p>
          <a:p>
            <a:pPr>
              <a:defRPr/>
            </a:pPr>
            <a:r>
              <a:rPr lang="en-GB" sz="1200" dirty="0"/>
              <a:t>  </a:t>
            </a:r>
            <a:r>
              <a:rPr lang="en-GB" sz="1200" dirty="0" err="1"/>
              <a:t>System.out.println</a:t>
            </a:r>
            <a:r>
              <a:rPr lang="en-GB" sz="1200" dirty="0"/>
              <a:t>("Rounded value:  " + </a:t>
            </a:r>
            <a:r>
              <a:rPr lang="en-GB" sz="1200" dirty="0" err="1"/>
              <a:t>Math.round</a:t>
            </a:r>
            <a:r>
              <a:rPr lang="en-GB" sz="1200" dirty="0"/>
              <a:t>(num));</a:t>
            </a:r>
          </a:p>
          <a:p>
            <a:pPr>
              <a:defRPr/>
            </a:pPr>
            <a:endParaRPr lang="en-GB" sz="1200" dirty="0"/>
          </a:p>
          <a:p>
            <a:pPr>
              <a:defRPr/>
            </a:pPr>
            <a:r>
              <a:rPr lang="en-GB" sz="1200" dirty="0"/>
              <a:t>  </a:t>
            </a:r>
            <a:r>
              <a:rPr lang="en-GB" sz="1200" dirty="0" err="1"/>
              <a:t>System.out.println</a:t>
            </a:r>
            <a:r>
              <a:rPr lang="en-GB" sz="1200" dirty="0"/>
              <a:t>("Random number: " + </a:t>
            </a:r>
            <a:r>
              <a:rPr lang="en-GB" sz="1200" dirty="0" err="1"/>
              <a:t>Math.random</a:t>
            </a:r>
            <a:r>
              <a:rPr lang="en-GB" sz="1200" dirty="0"/>
              <a:t>());</a:t>
            </a:r>
          </a:p>
          <a:p>
            <a:pPr>
              <a:defRPr/>
            </a:pPr>
            <a:r>
              <a:rPr lang="en-GB" sz="1200" dirty="0"/>
              <a:t>}</a:t>
            </a:r>
          </a:p>
        </p:txBody>
      </p:sp>
      <p:sp>
        <p:nvSpPr>
          <p:cNvPr id="36870" name="TextBox 12"/>
          <p:cNvSpPr txBox="1">
            <a:spLocks noChangeArrowheads="1"/>
          </p:cNvSpPr>
          <p:nvPr/>
        </p:nvSpPr>
        <p:spPr bwMode="auto">
          <a:xfrm>
            <a:off x="6205538" y="5346700"/>
            <a:ext cx="2582862" cy="307975"/>
          </a:xfrm>
          <a:prstGeom prst="rect">
            <a:avLst/>
          </a:prstGeom>
          <a:noFill/>
          <a:ln w="9525">
            <a:noFill/>
            <a:miter lim="800000"/>
            <a:headEnd/>
            <a:tailEnd/>
          </a:ln>
        </p:spPr>
        <p:txBody>
          <a:bodyPr wrap="none">
            <a:spAutoFit/>
          </a:bodyPr>
          <a:lstStyle/>
          <a:p>
            <a:pPr algn="r"/>
            <a:r>
              <a:rPr lang="en-GB" b="1">
                <a:solidFill>
                  <a:schemeClr val="tx2"/>
                </a:solidFill>
              </a:rPr>
              <a:t>DemoUsefulClasses.java</a:t>
            </a:r>
          </a:p>
        </p:txBody>
      </p:sp>
    </p:spTree>
    <p:extLst>
      <p:ext uri="{BB962C8B-B14F-4D97-AF65-F5344CB8AC3E}">
        <p14:creationId xmlns:p14="http://schemas.microsoft.com/office/powerpoint/2010/main" val="8990955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2595" name="Rectangle 3"/>
          <p:cNvSpPr>
            <a:spLocks noGrp="1" noChangeArrowheads="1"/>
          </p:cNvSpPr>
          <p:nvPr>
            <p:ph idx="1"/>
          </p:nvPr>
        </p:nvSpPr>
        <p:spPr/>
        <p:txBody>
          <a:bodyPr/>
          <a:lstStyle/>
          <a:p>
            <a:pPr marL="457200" indent="-457200" eaLnBrk="1" hangingPunct="1">
              <a:buFont typeface="Tahoma" pitchFamily="34" charset="0"/>
              <a:buAutoNum type="arabicPeriod"/>
            </a:pPr>
            <a:r>
              <a:rPr lang="en-GB" dirty="0" smtClean="0"/>
              <a:t>Essential OO concepts</a:t>
            </a:r>
          </a:p>
          <a:p>
            <a:pPr marL="457200" indent="-457200" eaLnBrk="1" hangingPunct="1">
              <a:buFont typeface="Tahoma" pitchFamily="34" charset="0"/>
              <a:buAutoNum type="arabicPeriod"/>
            </a:pPr>
            <a:r>
              <a:rPr lang="en-GB" dirty="0" smtClean="0"/>
              <a:t>Defining and using packages</a:t>
            </a:r>
          </a:p>
          <a:p>
            <a:pPr marL="457200" indent="-457200" eaLnBrk="1" hangingPunct="1">
              <a:buFont typeface="Tahoma" pitchFamily="34" charset="0"/>
              <a:buAutoNum type="arabicPeriod"/>
            </a:pPr>
            <a:r>
              <a:rPr lang="en-GB" dirty="0"/>
              <a:t>Some useful Java classes</a:t>
            </a:r>
          </a:p>
          <a:p>
            <a:pPr marL="457200" indent="-457200" eaLnBrk="1" hangingPunct="1">
              <a:buFont typeface="Tahoma" pitchFamily="34" charset="0"/>
              <a:buAutoNum type="arabicPeriod"/>
            </a:pPr>
            <a:r>
              <a:rPr lang="en-GB" dirty="0" smtClean="0"/>
              <a:t>Using String and </a:t>
            </a:r>
            <a:r>
              <a:rPr lang="en-GB" dirty="0" err="1" smtClean="0"/>
              <a:t>StringBuilder</a:t>
            </a:r>
            <a:endParaRPr lang="en-GB" dirty="0" smtClean="0"/>
          </a:p>
          <a:p>
            <a:pPr marL="457200" indent="-457200" eaLnBrk="1" hangingPunct="1">
              <a:buFont typeface="Tahoma" pitchFamily="34" charset="0"/>
              <a:buAutoNum type="arabicPeriod"/>
            </a:pPr>
            <a:endParaRPr lang="en-GB" sz="1200" dirty="0" smtClean="0"/>
          </a:p>
        </p:txBody>
      </p:sp>
      <p:sp>
        <p:nvSpPr>
          <p:cNvPr id="622594" name="Rectangle 2"/>
          <p:cNvSpPr>
            <a:spLocks noGrp="1" noChangeArrowheads="1"/>
          </p:cNvSpPr>
          <p:nvPr>
            <p:ph type="title"/>
          </p:nvPr>
        </p:nvSpPr>
        <p:spPr/>
        <p:txBody>
          <a:bodyPr/>
          <a:lstStyle/>
          <a:p>
            <a:pPr eaLnBrk="1" hangingPunct="1"/>
            <a:r>
              <a:rPr lang="en-GB" sz="3400" smtClean="0"/>
              <a:t>Contents</a:t>
            </a:r>
          </a:p>
        </p:txBody>
      </p:sp>
      <p:sp>
        <p:nvSpPr>
          <p:cNvPr id="4" name="Footer Placeholder 3"/>
          <p:cNvSpPr>
            <a:spLocks noGrp="1"/>
          </p:cNvSpPr>
          <p:nvPr>
            <p:ph type="ftr" sz="quarter" idx="10"/>
          </p:nvPr>
        </p:nvSpPr>
        <p:spPr/>
        <p:txBody>
          <a:bodyPr/>
          <a:lstStyle/>
          <a:p>
            <a:pPr>
              <a:defRPr/>
            </a:pPr>
            <a:fld id="{A5CA6276-6ACB-44B0-919C-320034B7FA49}" type="slidenum">
              <a:rPr lang="en-GB"/>
              <a:pPr>
                <a:defRPr/>
              </a:pPr>
              <a:t>2</a:t>
            </a:fld>
            <a:endParaRPr lang="en-GB"/>
          </a:p>
        </p:txBody>
      </p:sp>
      <p:grpSp>
        <p:nvGrpSpPr>
          <p:cNvPr id="5" name="Group 9"/>
          <p:cNvGrpSpPr>
            <a:grpSpLocks/>
          </p:cNvGrpSpPr>
          <p:nvPr/>
        </p:nvGrpSpPr>
        <p:grpSpPr bwMode="auto">
          <a:xfrm>
            <a:off x="434975" y="5199325"/>
            <a:ext cx="7924800" cy="1644650"/>
            <a:chOff x="274" y="3059"/>
            <a:chExt cx="4992" cy="1036"/>
          </a:xfrm>
        </p:grpSpPr>
        <p:sp>
          <p:nvSpPr>
            <p:cNvPr id="6" name="Text Box 7"/>
            <p:cNvSpPr txBox="1">
              <a:spLocks noChangeArrowheads="1"/>
            </p:cNvSpPr>
            <p:nvPr/>
          </p:nvSpPr>
          <p:spPr bwMode="auto">
            <a:xfrm>
              <a:off x="792" y="3169"/>
              <a:ext cx="4474" cy="520"/>
            </a:xfrm>
            <a:prstGeom prst="rect">
              <a:avLst/>
            </a:prstGeom>
            <a:gradFill rotWithShape="1">
              <a:gsLst>
                <a:gs pos="0">
                  <a:srgbClr val="CCECFF"/>
                </a:gs>
                <a:gs pos="100000">
                  <a:srgbClr val="C0C0EA">
                    <a:alpha val="82999"/>
                  </a:srgbClr>
                </a:gs>
              </a:gsLst>
              <a:lin ang="5400000" scaled="1"/>
            </a:gradFill>
            <a:ln w="9525">
              <a:solidFill>
                <a:schemeClr val="tx2"/>
              </a:solidFill>
              <a:miter lim="800000"/>
              <a:headEnd/>
              <a:tailEnd/>
            </a:ln>
          </p:spPr>
          <p:txBody>
            <a:bodyPr wrap="none" anchor="ctr"/>
            <a:lstStyle/>
            <a:p>
              <a:pPr marL="1263650" lvl="1">
                <a:spcBef>
                  <a:spcPts val="0"/>
                </a:spcBef>
                <a:buClr>
                  <a:schemeClr val="folHlink"/>
                </a:buClr>
                <a:buSzPct val="60000"/>
                <a:buFont typeface="Wingdings" pitchFamily="2" charset="2"/>
                <a:buNone/>
              </a:pPr>
              <a:r>
                <a:rPr lang="en-GB" sz="2000" dirty="0" smtClean="0">
                  <a:solidFill>
                    <a:schemeClr val="tx2"/>
                  </a:solidFill>
                  <a:sym typeface="Wingdings" pitchFamily="2" charset="2"/>
                </a:rPr>
                <a:t>Demo project: </a:t>
              </a:r>
              <a:r>
                <a:rPr lang="en-GB" sz="2000" b="1" dirty="0" err="1" smtClean="0">
                  <a:solidFill>
                    <a:schemeClr val="tx2"/>
                  </a:solidFill>
                  <a:sym typeface="Wingdings" pitchFamily="2" charset="2"/>
                </a:rPr>
                <a:t>DemoUsingClasses</a:t>
              </a:r>
              <a:endParaRPr lang="en-US" sz="2000" b="1" dirty="0"/>
            </a:p>
          </p:txBody>
        </p:sp>
        <p:pic>
          <p:nvPicPr>
            <p:cNvPr id="7" name="Picture 6" descr="bd09771_[1]"/>
            <p:cNvPicPr>
              <a:picLocks noChangeAspect="1" noChangeArrowheads="1"/>
            </p:cNvPicPr>
            <p:nvPr/>
          </p:nvPicPr>
          <p:blipFill>
            <a:blip r:embed="rId3" cstate="print"/>
            <a:srcRect/>
            <a:stretch>
              <a:fillRect/>
            </a:stretch>
          </p:blipFill>
          <p:spPr bwMode="auto">
            <a:xfrm>
              <a:off x="274" y="3059"/>
              <a:ext cx="1181" cy="1036"/>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6355" name="Rectangle 3"/>
          <p:cNvSpPr>
            <a:spLocks noGrp="1" noChangeArrowheads="1"/>
          </p:cNvSpPr>
          <p:nvPr>
            <p:ph idx="1"/>
          </p:nvPr>
        </p:nvSpPr>
        <p:spPr/>
        <p:txBody>
          <a:bodyPr/>
          <a:lstStyle/>
          <a:p>
            <a:pPr eaLnBrk="1" hangingPunct="1"/>
            <a:r>
              <a:rPr lang="en-GB" dirty="0" smtClean="0">
                <a:latin typeface="+mj-lt"/>
              </a:rPr>
              <a:t>Overview of </a:t>
            </a:r>
            <a:r>
              <a:rPr lang="en-GB" dirty="0">
                <a:latin typeface="+mj-lt"/>
              </a:rPr>
              <a:t>the String </a:t>
            </a:r>
            <a:r>
              <a:rPr lang="en-GB" dirty="0" smtClean="0">
                <a:latin typeface="+mj-lt"/>
              </a:rPr>
              <a:t>class</a:t>
            </a:r>
          </a:p>
          <a:p>
            <a:pPr eaLnBrk="1" hangingPunct="1"/>
            <a:r>
              <a:rPr lang="en-GB" dirty="0">
                <a:latin typeface="+mj-lt"/>
              </a:rPr>
              <a:t>String </a:t>
            </a:r>
            <a:r>
              <a:rPr lang="en-GB" dirty="0" smtClean="0">
                <a:latin typeface="+mj-lt"/>
              </a:rPr>
              <a:t>concatenation</a:t>
            </a:r>
          </a:p>
          <a:p>
            <a:pPr eaLnBrk="1" hangingPunct="1"/>
            <a:r>
              <a:rPr lang="en-GB" dirty="0" smtClean="0">
                <a:latin typeface="+mj-lt"/>
              </a:rPr>
              <a:t>String functionality</a:t>
            </a:r>
          </a:p>
          <a:p>
            <a:pPr eaLnBrk="1" hangingPunct="1"/>
            <a:r>
              <a:rPr lang="en-GB" dirty="0" smtClean="0">
                <a:latin typeface="+mj-lt"/>
              </a:rPr>
              <a:t>Comparing Strings</a:t>
            </a:r>
          </a:p>
          <a:p>
            <a:r>
              <a:rPr lang="en-GB" dirty="0">
                <a:latin typeface="+mj-lt"/>
              </a:rPr>
              <a:t>Overview of the </a:t>
            </a:r>
            <a:r>
              <a:rPr lang="en-GB" dirty="0" err="1">
                <a:latin typeface="+mj-lt"/>
              </a:rPr>
              <a:t>StringBuilder</a:t>
            </a:r>
            <a:r>
              <a:rPr lang="en-GB" dirty="0">
                <a:latin typeface="+mj-lt"/>
              </a:rPr>
              <a:t> class</a:t>
            </a:r>
          </a:p>
          <a:p>
            <a:r>
              <a:rPr lang="en-GB" dirty="0" err="1">
                <a:latin typeface="+mj-lt"/>
              </a:rPr>
              <a:t>StringBuilder</a:t>
            </a:r>
            <a:r>
              <a:rPr lang="en-GB" dirty="0">
                <a:latin typeface="+mj-lt"/>
              </a:rPr>
              <a:t> functionality</a:t>
            </a:r>
          </a:p>
          <a:p>
            <a:r>
              <a:rPr lang="en-GB" dirty="0">
                <a:latin typeface="+mj-lt"/>
              </a:rPr>
              <a:t>Using </a:t>
            </a:r>
            <a:r>
              <a:rPr lang="en-GB" dirty="0" err="1">
                <a:latin typeface="+mj-lt"/>
              </a:rPr>
              <a:t>StringBuilder</a:t>
            </a:r>
            <a:endParaRPr lang="en-GB" dirty="0">
              <a:latin typeface="+mj-lt"/>
            </a:endParaRPr>
          </a:p>
          <a:p>
            <a:pPr eaLnBrk="1" hangingPunct="1"/>
            <a:endParaRPr lang="en-GB" dirty="0" smtClean="0">
              <a:latin typeface="+mj-lt"/>
            </a:endParaRPr>
          </a:p>
        </p:txBody>
      </p:sp>
      <p:sp>
        <p:nvSpPr>
          <p:cNvPr id="996354" name="Rectangle 2"/>
          <p:cNvSpPr>
            <a:spLocks noGrp="1" noChangeArrowheads="1"/>
          </p:cNvSpPr>
          <p:nvPr>
            <p:ph type="title"/>
          </p:nvPr>
        </p:nvSpPr>
        <p:spPr/>
        <p:txBody>
          <a:bodyPr/>
          <a:lstStyle/>
          <a:p>
            <a:pPr marL="571500" indent="-571500" eaLnBrk="1" hangingPunct="1"/>
            <a:r>
              <a:rPr lang="en-GB" sz="3400" dirty="0" smtClean="0"/>
              <a:t>4. </a:t>
            </a:r>
            <a:r>
              <a:rPr lang="en-GB" sz="3400" dirty="0"/>
              <a:t>Using </a:t>
            </a:r>
            <a:r>
              <a:rPr lang="en-GB" sz="3400" dirty="0" smtClean="0"/>
              <a:t>String </a:t>
            </a:r>
            <a:r>
              <a:rPr lang="en-GB" sz="3400" dirty="0"/>
              <a:t>and </a:t>
            </a:r>
            <a:r>
              <a:rPr lang="en-GB" sz="3400" dirty="0" err="1" smtClean="0"/>
              <a:t>StringBuilder</a:t>
            </a:r>
            <a:endParaRPr lang="en-GB" sz="3400" dirty="0" smtClean="0"/>
          </a:p>
        </p:txBody>
      </p:sp>
      <p:sp>
        <p:nvSpPr>
          <p:cNvPr id="4" name="Footer Placeholder 3"/>
          <p:cNvSpPr>
            <a:spLocks noGrp="1"/>
          </p:cNvSpPr>
          <p:nvPr>
            <p:ph type="ftr" sz="quarter" idx="10"/>
          </p:nvPr>
        </p:nvSpPr>
        <p:spPr/>
        <p:txBody>
          <a:bodyPr/>
          <a:lstStyle/>
          <a:p>
            <a:pPr>
              <a:defRPr/>
            </a:pPr>
            <a:fld id="{2F93AD56-AD60-4E43-AB91-E6989B5EA2E6}" type="slidenum">
              <a:rPr lang="en-GB"/>
              <a:pPr>
                <a:defRPr/>
              </a:pPr>
              <a:t>20</a:t>
            </a:fld>
            <a:endParaRPr lang="en-GB"/>
          </a:p>
        </p:txBody>
      </p:sp>
    </p:spTree>
    <p:extLst>
      <p:ext uri="{BB962C8B-B14F-4D97-AF65-F5344CB8AC3E}">
        <p14:creationId xmlns:p14="http://schemas.microsoft.com/office/powerpoint/2010/main" val="8090732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2" name="Rectangle 5"/>
          <p:cNvSpPr>
            <a:spLocks noGrp="1" noChangeArrowheads="1"/>
          </p:cNvSpPr>
          <p:nvPr>
            <p:ph idx="1"/>
          </p:nvPr>
        </p:nvSpPr>
        <p:spPr/>
        <p:txBody>
          <a:bodyPr/>
          <a:lstStyle/>
          <a:p>
            <a:pPr eaLnBrk="1" hangingPunct="1">
              <a:defRPr/>
            </a:pPr>
            <a:r>
              <a:rPr lang="en-GB" dirty="0" smtClean="0"/>
              <a:t>The </a:t>
            </a:r>
            <a:r>
              <a:rPr lang="en-GB" dirty="0" smtClean="0">
                <a:latin typeface="Lucida Console" pitchFamily="49" charset="0"/>
              </a:rPr>
              <a:t>String</a:t>
            </a:r>
            <a:r>
              <a:rPr lang="en-GB" dirty="0" smtClean="0"/>
              <a:t> class is a very special class in Java</a:t>
            </a:r>
          </a:p>
          <a:p>
            <a:pPr lvl="1" eaLnBrk="1" hangingPunct="1">
              <a:defRPr/>
            </a:pPr>
            <a:r>
              <a:rPr lang="en-GB" dirty="0" smtClean="0">
                <a:latin typeface="+mj-lt"/>
              </a:rPr>
              <a:t>Short-cut syntax for creating String objects, just using string literals (enclosed in </a:t>
            </a:r>
            <a:r>
              <a:rPr lang="en-GB" dirty="0" smtClean="0">
                <a:latin typeface="Lucida Console" pitchFamily="49" charset="0"/>
              </a:rPr>
              <a:t>""</a:t>
            </a:r>
            <a:r>
              <a:rPr lang="en-GB" dirty="0" smtClean="0">
                <a:latin typeface="+mj-lt"/>
              </a:rPr>
              <a:t>)</a:t>
            </a:r>
          </a:p>
          <a:p>
            <a:pPr eaLnBrk="1" hangingPunct="1">
              <a:defRPr/>
            </a:pPr>
            <a:r>
              <a:rPr lang="en-GB" dirty="0" smtClean="0">
                <a:latin typeface="+mj-lt"/>
              </a:rPr>
              <a:t>Various ways to create a String object:</a:t>
            </a:r>
          </a:p>
          <a:p>
            <a:pPr lvl="1" eaLnBrk="1" hangingPunct="1">
              <a:defRPr/>
            </a:pPr>
            <a:endParaRPr lang="en-GB" dirty="0" smtClean="0">
              <a:latin typeface="+mj-lt"/>
            </a:endParaRPr>
          </a:p>
          <a:p>
            <a:pPr lvl="1" eaLnBrk="1" hangingPunct="1">
              <a:defRPr/>
            </a:pPr>
            <a:endParaRPr lang="en-GB" dirty="0" smtClean="0">
              <a:latin typeface="+mj-lt"/>
            </a:endParaRPr>
          </a:p>
          <a:p>
            <a:pPr lvl="1" eaLnBrk="1" hangingPunct="1">
              <a:defRPr/>
            </a:pPr>
            <a:endParaRPr lang="en-GB" dirty="0" smtClean="0">
              <a:latin typeface="+mj-lt"/>
            </a:endParaRPr>
          </a:p>
          <a:p>
            <a:pPr eaLnBrk="1" hangingPunct="1">
              <a:defRPr/>
            </a:pPr>
            <a:r>
              <a:rPr lang="en-GB" dirty="0" smtClean="0">
                <a:latin typeface="+mj-lt"/>
              </a:rPr>
              <a:t>Simple example:</a:t>
            </a:r>
          </a:p>
          <a:p>
            <a:pPr eaLnBrk="1" hangingPunct="1">
              <a:defRPr/>
            </a:pPr>
            <a:endParaRPr lang="en-GB" dirty="0" smtClean="0">
              <a:latin typeface="+mj-lt"/>
            </a:endParaRPr>
          </a:p>
          <a:p>
            <a:pPr eaLnBrk="1" hangingPunct="1">
              <a:defRPr/>
            </a:pPr>
            <a:endParaRPr lang="en-GB" dirty="0" smtClean="0">
              <a:latin typeface="+mj-lt"/>
            </a:endParaRPr>
          </a:p>
          <a:p>
            <a:pPr eaLnBrk="1" hangingPunct="1">
              <a:defRPr/>
            </a:pPr>
            <a:endParaRPr lang="en-GB" dirty="0" smtClean="0">
              <a:latin typeface="+mj-lt"/>
            </a:endParaRPr>
          </a:p>
          <a:p>
            <a:pPr eaLnBrk="1" hangingPunct="1">
              <a:defRPr/>
            </a:pPr>
            <a:endParaRPr lang="en-GB" dirty="0" smtClean="0">
              <a:latin typeface="+mj-lt"/>
            </a:endParaRPr>
          </a:p>
          <a:p>
            <a:pPr eaLnBrk="1" hangingPunct="1">
              <a:defRPr/>
            </a:pPr>
            <a:endParaRPr lang="en-GB" dirty="0" smtClean="0">
              <a:latin typeface="+mj-lt"/>
            </a:endParaRPr>
          </a:p>
        </p:txBody>
      </p:sp>
      <p:sp>
        <p:nvSpPr>
          <p:cNvPr id="32771" name="Rectangle 4"/>
          <p:cNvSpPr>
            <a:spLocks noGrp="1" noChangeArrowheads="1"/>
          </p:cNvSpPr>
          <p:nvPr>
            <p:ph type="title"/>
          </p:nvPr>
        </p:nvSpPr>
        <p:spPr/>
        <p:txBody>
          <a:bodyPr/>
          <a:lstStyle/>
          <a:p>
            <a:pPr eaLnBrk="1" hangingPunct="1"/>
            <a:r>
              <a:rPr lang="en-GB" sz="3400" dirty="0" smtClean="0"/>
              <a:t>Overview of the String Class</a:t>
            </a:r>
          </a:p>
        </p:txBody>
      </p:sp>
      <p:sp>
        <p:nvSpPr>
          <p:cNvPr id="23554" name="Footer Placeholder 3"/>
          <p:cNvSpPr>
            <a:spLocks noGrp="1"/>
          </p:cNvSpPr>
          <p:nvPr>
            <p:ph type="ftr" sz="quarter" idx="10"/>
          </p:nvPr>
        </p:nvSpPr>
        <p:spPr/>
        <p:txBody>
          <a:bodyPr/>
          <a:lstStyle/>
          <a:p>
            <a:pPr>
              <a:defRPr/>
            </a:pPr>
            <a:fld id="{7F3EFC99-06D0-4B5D-91BD-04C90B32FD1F}" type="slidenum">
              <a:rPr lang="en-GB"/>
              <a:pPr>
                <a:defRPr/>
              </a:pPr>
              <a:t>21</a:t>
            </a:fld>
            <a:endParaRPr lang="en-GB"/>
          </a:p>
        </p:txBody>
      </p:sp>
      <p:sp>
        <p:nvSpPr>
          <p:cNvPr id="5" name="Rectangle 4"/>
          <p:cNvSpPr>
            <a:spLocks noChangeArrowheads="1"/>
          </p:cNvSpPr>
          <p:nvPr/>
        </p:nvSpPr>
        <p:spPr bwMode="auto">
          <a:xfrm>
            <a:off x="555625" y="4475163"/>
            <a:ext cx="8232775" cy="19558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public static void </a:t>
            </a:r>
            <a:r>
              <a:rPr lang="en-GB" sz="1200" dirty="0" err="1"/>
              <a:t>demoString</a:t>
            </a:r>
            <a:r>
              <a:rPr lang="en-GB" sz="1200" dirty="0"/>
              <a:t>() {</a:t>
            </a:r>
          </a:p>
          <a:p>
            <a:pPr defTabSz="739775">
              <a:defRPr/>
            </a:pPr>
            <a:r>
              <a:rPr lang="en-GB" sz="1200" dirty="0"/>
              <a:t>  Scanner </a:t>
            </a:r>
            <a:r>
              <a:rPr lang="en-GB" sz="1200" dirty="0" err="1"/>
              <a:t>scanner</a:t>
            </a:r>
            <a:r>
              <a:rPr lang="en-GB" sz="1200" dirty="0"/>
              <a:t> = new Scanner(</a:t>
            </a:r>
            <a:r>
              <a:rPr lang="en-GB" sz="1200" dirty="0" err="1"/>
              <a:t>System.in</a:t>
            </a:r>
            <a:r>
              <a:rPr lang="en-GB" sz="1200" dirty="0"/>
              <a:t>);</a:t>
            </a:r>
          </a:p>
          <a:p>
            <a:pPr defTabSz="739775">
              <a:defRPr/>
            </a:pPr>
            <a:r>
              <a:rPr lang="en-GB" sz="1200" dirty="0"/>
              <a:t>  String </a:t>
            </a:r>
            <a:r>
              <a:rPr lang="en-GB" sz="1200" dirty="0" err="1"/>
              <a:t>firstName</a:t>
            </a:r>
            <a:r>
              <a:rPr lang="en-GB" sz="1200" dirty="0"/>
              <a:t> = </a:t>
            </a:r>
            <a:r>
              <a:rPr lang="en-GB" sz="1200" dirty="0" err="1"/>
              <a:t>scanner.next</a:t>
            </a:r>
            <a:r>
              <a:rPr lang="en-GB" sz="1200" dirty="0"/>
              <a:t>();</a:t>
            </a:r>
          </a:p>
          <a:p>
            <a:pPr defTabSz="739775">
              <a:defRPr/>
            </a:pPr>
            <a:r>
              <a:rPr lang="en-GB" sz="1200" dirty="0"/>
              <a:t>  String </a:t>
            </a:r>
            <a:r>
              <a:rPr lang="en-GB" sz="1200" dirty="0" err="1"/>
              <a:t>lastName</a:t>
            </a:r>
            <a:r>
              <a:rPr lang="en-GB" sz="1200" dirty="0"/>
              <a:t>  = </a:t>
            </a:r>
            <a:r>
              <a:rPr lang="en-GB" sz="1200" dirty="0" err="1"/>
              <a:t>scanner.next</a:t>
            </a:r>
            <a:r>
              <a:rPr lang="en-GB" sz="1200" dirty="0"/>
              <a:t>();</a:t>
            </a:r>
          </a:p>
          <a:p>
            <a:pPr defTabSz="739775">
              <a:defRPr/>
            </a:pPr>
            <a:endParaRPr lang="en-GB" sz="1200" dirty="0"/>
          </a:p>
          <a:p>
            <a:pPr defTabSz="739775">
              <a:defRPr/>
            </a:pPr>
            <a:r>
              <a:rPr lang="en-GB" sz="1200" dirty="0"/>
              <a:t>  String </a:t>
            </a:r>
            <a:r>
              <a:rPr lang="en-GB" sz="1200" dirty="0" err="1"/>
              <a:t>fullName</a:t>
            </a:r>
            <a:r>
              <a:rPr lang="en-GB" sz="1200" dirty="0"/>
              <a:t> = </a:t>
            </a:r>
            <a:r>
              <a:rPr lang="en-GB" sz="1200" dirty="0" err="1"/>
              <a:t>firstName</a:t>
            </a:r>
            <a:r>
              <a:rPr lang="en-GB" sz="1200" dirty="0"/>
              <a:t> + " " + </a:t>
            </a:r>
            <a:r>
              <a:rPr lang="en-GB" sz="1200" dirty="0" err="1"/>
              <a:t>lastName</a:t>
            </a:r>
            <a:r>
              <a:rPr lang="en-GB" sz="1200" dirty="0"/>
              <a:t>;</a:t>
            </a:r>
          </a:p>
          <a:p>
            <a:pPr defTabSz="739775">
              <a:defRPr/>
            </a:pPr>
            <a:r>
              <a:rPr lang="en-GB" sz="1200" dirty="0"/>
              <a:t>  String </a:t>
            </a:r>
            <a:r>
              <a:rPr lang="en-GB" sz="1200" dirty="0" err="1"/>
              <a:t>fullNameLC</a:t>
            </a:r>
            <a:r>
              <a:rPr lang="en-GB" sz="1200" dirty="0"/>
              <a:t> = </a:t>
            </a:r>
            <a:r>
              <a:rPr lang="en-GB" sz="1200" dirty="0" err="1"/>
              <a:t>fullName.toLowerCase</a:t>
            </a:r>
            <a:r>
              <a:rPr lang="en-GB" sz="1200" dirty="0"/>
              <a:t>();</a:t>
            </a:r>
          </a:p>
          <a:p>
            <a:pPr defTabSz="739775">
              <a:defRPr/>
            </a:pPr>
            <a:endParaRPr lang="en-GB" sz="1200" dirty="0"/>
          </a:p>
          <a:p>
            <a:pPr defTabSz="739775">
              <a:defRPr/>
            </a:pPr>
            <a:r>
              <a:rPr lang="en-GB" sz="1200" dirty="0"/>
              <a:t>  </a:t>
            </a:r>
            <a:r>
              <a:rPr lang="en-GB" sz="1200" dirty="0" err="1"/>
              <a:t>System.out.println</a:t>
            </a:r>
            <a:r>
              <a:rPr lang="en-GB" sz="1200" dirty="0"/>
              <a:t>(</a:t>
            </a:r>
            <a:r>
              <a:rPr lang="en-GB" sz="1200" dirty="0" err="1"/>
              <a:t>fullNameLC</a:t>
            </a:r>
            <a:r>
              <a:rPr lang="en-GB" sz="1200" dirty="0"/>
              <a:t>);</a:t>
            </a:r>
          </a:p>
          <a:p>
            <a:pPr defTabSz="739775">
              <a:defRPr/>
            </a:pPr>
            <a:r>
              <a:rPr lang="en-GB" sz="1200" dirty="0"/>
              <a:t>}</a:t>
            </a:r>
          </a:p>
        </p:txBody>
      </p:sp>
      <p:sp>
        <p:nvSpPr>
          <p:cNvPr id="32774" name="TextBox 12"/>
          <p:cNvSpPr txBox="1">
            <a:spLocks noChangeArrowheads="1"/>
          </p:cNvSpPr>
          <p:nvPr/>
        </p:nvSpPr>
        <p:spPr bwMode="auto">
          <a:xfrm>
            <a:off x="6205538" y="6165850"/>
            <a:ext cx="2582862" cy="307975"/>
          </a:xfrm>
          <a:prstGeom prst="rect">
            <a:avLst/>
          </a:prstGeom>
          <a:noFill/>
          <a:ln w="9525">
            <a:noFill/>
            <a:miter lim="800000"/>
            <a:headEnd/>
            <a:tailEnd/>
          </a:ln>
        </p:spPr>
        <p:txBody>
          <a:bodyPr wrap="none">
            <a:spAutoFit/>
          </a:bodyPr>
          <a:lstStyle/>
          <a:p>
            <a:pPr algn="r"/>
            <a:r>
              <a:rPr lang="en-GB" b="1">
                <a:solidFill>
                  <a:schemeClr val="tx2"/>
                </a:solidFill>
              </a:rPr>
              <a:t>DemoUsefulClasses.java</a:t>
            </a:r>
          </a:p>
        </p:txBody>
      </p:sp>
      <p:sp>
        <p:nvSpPr>
          <p:cNvPr id="7" name="Rectangle 6"/>
          <p:cNvSpPr>
            <a:spLocks noChangeArrowheads="1"/>
          </p:cNvSpPr>
          <p:nvPr/>
        </p:nvSpPr>
        <p:spPr bwMode="auto">
          <a:xfrm>
            <a:off x="555625" y="2862263"/>
            <a:ext cx="3911600" cy="3175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String s1 = new String();</a:t>
            </a:r>
          </a:p>
        </p:txBody>
      </p:sp>
      <p:sp>
        <p:nvSpPr>
          <p:cNvPr id="8" name="Rectangle 7"/>
          <p:cNvSpPr>
            <a:spLocks noChangeArrowheads="1"/>
          </p:cNvSpPr>
          <p:nvPr/>
        </p:nvSpPr>
        <p:spPr bwMode="auto">
          <a:xfrm>
            <a:off x="4876800" y="2862263"/>
            <a:ext cx="3911600" cy="3175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String s2 = new String("John");</a:t>
            </a:r>
          </a:p>
        </p:txBody>
      </p:sp>
      <p:sp>
        <p:nvSpPr>
          <p:cNvPr id="9" name="Rectangle 8"/>
          <p:cNvSpPr>
            <a:spLocks noChangeArrowheads="1"/>
          </p:cNvSpPr>
          <p:nvPr/>
        </p:nvSpPr>
        <p:spPr bwMode="auto">
          <a:xfrm>
            <a:off x="550863" y="3362325"/>
            <a:ext cx="3910012" cy="315913"/>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String s3 = "Mary";</a:t>
            </a:r>
          </a:p>
        </p:txBody>
      </p:sp>
      <p:sp>
        <p:nvSpPr>
          <p:cNvPr id="10" name="Rectangle 9"/>
          <p:cNvSpPr>
            <a:spLocks noChangeArrowheads="1"/>
          </p:cNvSpPr>
          <p:nvPr/>
        </p:nvSpPr>
        <p:spPr bwMode="auto">
          <a:xfrm>
            <a:off x="4876800" y="3371850"/>
            <a:ext cx="3911600" cy="3175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String s4 = s3;  // Refer to same object</a:t>
            </a:r>
          </a:p>
        </p:txBody>
      </p:sp>
    </p:spTree>
    <p:extLst>
      <p:ext uri="{BB962C8B-B14F-4D97-AF65-F5344CB8AC3E}">
        <p14:creationId xmlns:p14="http://schemas.microsoft.com/office/powerpoint/2010/main" val="15648230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4" name="Rectangle 5"/>
          <p:cNvSpPr>
            <a:spLocks noGrp="1" noChangeArrowheads="1"/>
          </p:cNvSpPr>
          <p:nvPr>
            <p:ph idx="1"/>
          </p:nvPr>
        </p:nvSpPr>
        <p:spPr/>
        <p:txBody>
          <a:bodyPr/>
          <a:lstStyle/>
          <a:p>
            <a:pPr eaLnBrk="1" hangingPunct="1">
              <a:defRPr/>
            </a:pPr>
            <a:r>
              <a:rPr lang="en-GB" dirty="0" smtClean="0"/>
              <a:t>String concatenation</a:t>
            </a:r>
          </a:p>
          <a:p>
            <a:pPr lvl="1" eaLnBrk="1" hangingPunct="1">
              <a:defRPr/>
            </a:pPr>
            <a:r>
              <a:rPr lang="en-GB" dirty="0" err="1" smtClean="0">
                <a:latin typeface="Lucida Console" pitchFamily="49" charset="0"/>
              </a:rPr>
              <a:t>strResult</a:t>
            </a:r>
            <a:r>
              <a:rPr lang="en-GB" dirty="0" smtClean="0">
                <a:latin typeface="Lucida Console" pitchFamily="49" charset="0"/>
              </a:rPr>
              <a:t> = str1 + str2</a:t>
            </a:r>
          </a:p>
          <a:p>
            <a:pPr lvl="1" eaLnBrk="1" hangingPunct="1">
              <a:defRPr/>
            </a:pPr>
            <a:r>
              <a:rPr lang="en-GB" dirty="0" err="1" smtClean="0">
                <a:latin typeface="Lucida Console" pitchFamily="49" charset="0"/>
              </a:rPr>
              <a:t>strResult</a:t>
            </a:r>
            <a:r>
              <a:rPr lang="en-GB" dirty="0" smtClean="0">
                <a:latin typeface="Lucida Console" pitchFamily="49" charset="0"/>
              </a:rPr>
              <a:t> = str1 + </a:t>
            </a:r>
            <a:r>
              <a:rPr lang="en-GB" dirty="0" err="1" smtClean="0">
                <a:latin typeface="Lucida Console" pitchFamily="49" charset="0"/>
              </a:rPr>
              <a:t>obj</a:t>
            </a:r>
            <a:endParaRPr lang="en-GB" dirty="0" smtClean="0">
              <a:latin typeface="Lucida Console" pitchFamily="49" charset="0"/>
            </a:endParaRPr>
          </a:p>
          <a:p>
            <a:pPr eaLnBrk="1" hangingPunct="1">
              <a:defRPr/>
            </a:pPr>
            <a:r>
              <a:rPr lang="en-GB" dirty="0" smtClean="0"/>
              <a:t>String shortcut concatenation</a:t>
            </a:r>
          </a:p>
          <a:p>
            <a:pPr lvl="1" eaLnBrk="1" hangingPunct="1">
              <a:defRPr/>
            </a:pPr>
            <a:r>
              <a:rPr lang="en-GB" dirty="0" smtClean="0">
                <a:latin typeface="Lucida Console" pitchFamily="49" charset="0"/>
              </a:rPr>
              <a:t>str1 += str2</a:t>
            </a:r>
          </a:p>
          <a:p>
            <a:pPr lvl="1" eaLnBrk="1" hangingPunct="1">
              <a:defRPr/>
            </a:pPr>
            <a:r>
              <a:rPr lang="en-GB" dirty="0" smtClean="0">
                <a:latin typeface="Lucida Console" pitchFamily="49" charset="0"/>
              </a:rPr>
              <a:t>str1 += </a:t>
            </a:r>
            <a:r>
              <a:rPr lang="en-GB" dirty="0" err="1" smtClean="0">
                <a:latin typeface="Lucida Console" pitchFamily="49" charset="0"/>
              </a:rPr>
              <a:t>obj</a:t>
            </a:r>
            <a:endParaRPr lang="en-GB" dirty="0" smtClean="0">
              <a:latin typeface="Lucida Console" pitchFamily="49" charset="0"/>
            </a:endParaRPr>
          </a:p>
          <a:p>
            <a:pPr lvl="1" eaLnBrk="1" hangingPunct="1">
              <a:defRPr/>
            </a:pPr>
            <a:endParaRPr lang="en-GB" dirty="0" smtClean="0">
              <a:latin typeface="Lucida Console" pitchFamily="49" charset="0"/>
            </a:endParaRPr>
          </a:p>
          <a:p>
            <a:pPr eaLnBrk="1" hangingPunct="1">
              <a:defRPr/>
            </a:pPr>
            <a:r>
              <a:rPr lang="en-GB" dirty="0" smtClean="0">
                <a:latin typeface="+mj-lt"/>
              </a:rPr>
              <a:t>Examples</a:t>
            </a:r>
          </a:p>
          <a:p>
            <a:pPr lvl="1" eaLnBrk="1" hangingPunct="1">
              <a:defRPr/>
            </a:pPr>
            <a:r>
              <a:rPr lang="en-GB" dirty="0" smtClean="0">
                <a:latin typeface="+mj-lt"/>
              </a:rPr>
              <a:t>What do the following statements do?</a:t>
            </a:r>
          </a:p>
          <a:p>
            <a:pPr lvl="1" eaLnBrk="1" hangingPunct="1">
              <a:defRPr/>
            </a:pPr>
            <a:endParaRPr lang="en-GB" dirty="0" smtClean="0"/>
          </a:p>
        </p:txBody>
      </p:sp>
      <p:sp>
        <p:nvSpPr>
          <p:cNvPr id="10243" name="Rectangle 4"/>
          <p:cNvSpPr>
            <a:spLocks noGrp="1" noChangeArrowheads="1"/>
          </p:cNvSpPr>
          <p:nvPr>
            <p:ph type="title"/>
          </p:nvPr>
        </p:nvSpPr>
        <p:spPr/>
        <p:txBody>
          <a:bodyPr/>
          <a:lstStyle/>
          <a:p>
            <a:pPr eaLnBrk="1" hangingPunct="1"/>
            <a:r>
              <a:rPr lang="en-GB" sz="3400" dirty="0" smtClean="0"/>
              <a:t>String Concatenation</a:t>
            </a:r>
          </a:p>
        </p:txBody>
      </p:sp>
      <p:sp>
        <p:nvSpPr>
          <p:cNvPr id="23554" name="Footer Placeholder 3"/>
          <p:cNvSpPr>
            <a:spLocks noGrp="1"/>
          </p:cNvSpPr>
          <p:nvPr>
            <p:ph type="ftr" sz="quarter" idx="10"/>
          </p:nvPr>
        </p:nvSpPr>
        <p:spPr/>
        <p:txBody>
          <a:bodyPr/>
          <a:lstStyle/>
          <a:p>
            <a:pPr>
              <a:defRPr/>
            </a:pPr>
            <a:fld id="{EF947D6E-4885-447C-A9A3-A47FEBCC41B5}" type="slidenum">
              <a:rPr lang="en-GB"/>
              <a:pPr>
                <a:defRPr/>
              </a:pPr>
              <a:t>22</a:t>
            </a:fld>
            <a:endParaRPr lang="en-GB"/>
          </a:p>
        </p:txBody>
      </p:sp>
      <p:sp>
        <p:nvSpPr>
          <p:cNvPr id="5" name="Rectangle 4"/>
          <p:cNvSpPr>
            <a:spLocks noChangeArrowheads="1"/>
          </p:cNvSpPr>
          <p:nvPr/>
        </p:nvSpPr>
        <p:spPr bwMode="auto">
          <a:xfrm>
            <a:off x="812800" y="4887913"/>
            <a:ext cx="7912100" cy="1608137"/>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a:t>String </a:t>
            </a:r>
            <a:r>
              <a:rPr lang="en-GB" sz="1200" dirty="0"/>
              <a:t>message = "Hello";</a:t>
            </a:r>
          </a:p>
          <a:p>
            <a:pPr defTabSz="739775">
              <a:defRPr/>
            </a:pPr>
            <a:r>
              <a:rPr lang="en-GB" sz="1200" dirty="0" err="1"/>
              <a:t>int</a:t>
            </a:r>
            <a:r>
              <a:rPr lang="en-GB" sz="1200" dirty="0"/>
              <a:t> a = 5;</a:t>
            </a:r>
          </a:p>
          <a:p>
            <a:pPr defTabSz="739775">
              <a:defRPr/>
            </a:pPr>
            <a:r>
              <a:rPr lang="en-GB" sz="1200" dirty="0" err="1"/>
              <a:t>int</a:t>
            </a:r>
            <a:r>
              <a:rPr lang="en-GB" sz="1200" dirty="0"/>
              <a:t> b = 6;</a:t>
            </a:r>
          </a:p>
          <a:p>
            <a:pPr defTabSz="739775">
              <a:defRPr/>
            </a:pPr>
            <a:endParaRPr lang="en-GB" sz="1200" dirty="0"/>
          </a:p>
          <a:p>
            <a:pPr defTabSz="739775">
              <a:defRPr/>
            </a:pPr>
            <a:r>
              <a:rPr lang="en-GB" sz="1200" dirty="0" err="1"/>
              <a:t>System.out.println</a:t>
            </a:r>
            <a:r>
              <a:rPr lang="en-GB" sz="1200" dirty="0"/>
              <a:t>(message + a + b);</a:t>
            </a:r>
          </a:p>
          <a:p>
            <a:pPr defTabSz="739775">
              <a:defRPr/>
            </a:pPr>
            <a:r>
              <a:rPr lang="en-GB" sz="1200" dirty="0" err="1"/>
              <a:t>System.out.println</a:t>
            </a:r>
            <a:r>
              <a:rPr lang="en-GB" sz="1200" dirty="0"/>
              <a:t>(message + (a + b));</a:t>
            </a:r>
          </a:p>
          <a:p>
            <a:pPr defTabSz="739775">
              <a:defRPr/>
            </a:pPr>
            <a:r>
              <a:rPr lang="en-GB" sz="1200" dirty="0" err="1"/>
              <a:t>System.out.println</a:t>
            </a:r>
            <a:r>
              <a:rPr lang="en-GB" sz="1200" dirty="0"/>
              <a:t>("" + a + b);</a:t>
            </a:r>
          </a:p>
          <a:p>
            <a:pPr defTabSz="739775">
              <a:defRPr/>
            </a:pPr>
            <a:r>
              <a:rPr lang="en-GB" sz="1200" dirty="0" err="1"/>
              <a:t>System.out.println</a:t>
            </a:r>
            <a:r>
              <a:rPr lang="en-GB" sz="1200" dirty="0"/>
              <a:t>(a + b);</a:t>
            </a:r>
          </a:p>
        </p:txBody>
      </p:sp>
    </p:spTree>
    <p:extLst>
      <p:ext uri="{BB962C8B-B14F-4D97-AF65-F5344CB8AC3E}">
        <p14:creationId xmlns:p14="http://schemas.microsoft.com/office/powerpoint/2010/main" val="21957505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6" name="Rectangle 5"/>
          <p:cNvSpPr>
            <a:spLocks noGrp="1" noChangeArrowheads="1"/>
          </p:cNvSpPr>
          <p:nvPr>
            <p:ph idx="1"/>
          </p:nvPr>
        </p:nvSpPr>
        <p:spPr/>
        <p:txBody>
          <a:bodyPr/>
          <a:lstStyle/>
          <a:p>
            <a:pPr eaLnBrk="1" hangingPunct="1"/>
            <a:r>
              <a:rPr lang="en-GB" smtClean="0">
                <a:sym typeface="Wingdings" pitchFamily="2" charset="2"/>
              </a:rPr>
              <a:t>Here are some of the useful public methods in </a:t>
            </a:r>
            <a:r>
              <a:rPr lang="en-GB" smtClean="0">
                <a:latin typeface="Lucida Console" pitchFamily="49" charset="0"/>
                <a:sym typeface="Wingdings" pitchFamily="2" charset="2"/>
              </a:rPr>
              <a:t>String</a:t>
            </a:r>
            <a:r>
              <a:rPr lang="en-GB" smtClean="0">
                <a:sym typeface="Wingdings" pitchFamily="2" charset="2"/>
              </a:rPr>
              <a:t>:</a:t>
            </a:r>
          </a:p>
          <a:p>
            <a:pPr lvl="1" eaLnBrk="1" hangingPunct="1"/>
            <a:r>
              <a:rPr lang="en-GB" smtClean="0">
                <a:latin typeface="Lucida Console" pitchFamily="49" charset="0"/>
                <a:sym typeface="Wingdings" pitchFamily="2" charset="2"/>
              </a:rPr>
              <a:t>int     length()  // Note, this is a method!!!</a:t>
            </a:r>
          </a:p>
          <a:p>
            <a:pPr lvl="1" eaLnBrk="1" hangingPunct="1"/>
            <a:r>
              <a:rPr lang="en-GB" smtClean="0">
                <a:latin typeface="Lucida Console" pitchFamily="49" charset="0"/>
                <a:sym typeface="Wingdings" pitchFamily="2" charset="2"/>
              </a:rPr>
              <a:t>char    charAt(int index)</a:t>
            </a:r>
          </a:p>
          <a:p>
            <a:pPr lvl="1" eaLnBrk="1" hangingPunct="1"/>
            <a:r>
              <a:rPr lang="en-GB" smtClean="0">
                <a:latin typeface="Lucida Console" pitchFamily="49" charset="0"/>
                <a:sym typeface="Wingdings" pitchFamily="2" charset="2"/>
              </a:rPr>
              <a:t>boolean equals(String s2)</a:t>
            </a:r>
          </a:p>
          <a:p>
            <a:pPr lvl="1" eaLnBrk="1" hangingPunct="1"/>
            <a:r>
              <a:rPr lang="en-GB" smtClean="0">
                <a:latin typeface="Lucida Console" pitchFamily="49" charset="0"/>
                <a:sym typeface="Wingdings" pitchFamily="2" charset="2"/>
              </a:rPr>
              <a:t>boolean equalsIgnoreCase(String s2)</a:t>
            </a:r>
          </a:p>
          <a:p>
            <a:pPr lvl="1" eaLnBrk="1" hangingPunct="1"/>
            <a:r>
              <a:rPr lang="en-GB" smtClean="0">
                <a:latin typeface="Lucida Console" pitchFamily="49" charset="0"/>
                <a:sym typeface="Wingdings" pitchFamily="2" charset="2"/>
              </a:rPr>
              <a:t>String  toString()</a:t>
            </a:r>
          </a:p>
          <a:p>
            <a:pPr lvl="1" eaLnBrk="1" hangingPunct="1"/>
            <a:r>
              <a:rPr lang="en-GB" smtClean="0">
                <a:latin typeface="Lucida Console" pitchFamily="49" charset="0"/>
                <a:sym typeface="Wingdings" pitchFamily="2" charset="2"/>
              </a:rPr>
              <a:t>String  toLowerCase()</a:t>
            </a:r>
          </a:p>
          <a:p>
            <a:pPr lvl="1" eaLnBrk="1" hangingPunct="1"/>
            <a:r>
              <a:rPr lang="en-GB" smtClean="0">
                <a:latin typeface="Lucida Console" pitchFamily="49" charset="0"/>
                <a:sym typeface="Wingdings" pitchFamily="2" charset="2"/>
              </a:rPr>
              <a:t>String  toUpperCase()</a:t>
            </a:r>
          </a:p>
          <a:p>
            <a:pPr lvl="1" eaLnBrk="1" hangingPunct="1"/>
            <a:r>
              <a:rPr lang="en-GB" smtClean="0">
                <a:latin typeface="Lucida Console" pitchFamily="49" charset="0"/>
                <a:sym typeface="Wingdings" pitchFamily="2" charset="2"/>
              </a:rPr>
              <a:t>String  trim() </a:t>
            </a:r>
          </a:p>
          <a:p>
            <a:pPr lvl="1" eaLnBrk="1" hangingPunct="1"/>
            <a:r>
              <a:rPr lang="en-GB" smtClean="0">
                <a:latin typeface="Lucida Console" pitchFamily="49" charset="0"/>
                <a:sym typeface="Wingdings" pitchFamily="2" charset="2"/>
              </a:rPr>
              <a:t>String  concat(String s2) // Also + and +=</a:t>
            </a:r>
          </a:p>
          <a:p>
            <a:pPr lvl="1" eaLnBrk="1" hangingPunct="1"/>
            <a:r>
              <a:rPr lang="en-GB" smtClean="0">
                <a:latin typeface="Lucida Console" pitchFamily="49" charset="0"/>
                <a:sym typeface="Wingdings" pitchFamily="2" charset="2"/>
              </a:rPr>
              <a:t>String  substring(int begin)</a:t>
            </a:r>
          </a:p>
          <a:p>
            <a:pPr lvl="1" eaLnBrk="1" hangingPunct="1"/>
            <a:r>
              <a:rPr lang="en-GB" smtClean="0">
                <a:latin typeface="Lucida Console" pitchFamily="49" charset="0"/>
                <a:sym typeface="Wingdings" pitchFamily="2" charset="2"/>
              </a:rPr>
              <a:t>String  substring(int begin, int end)</a:t>
            </a:r>
          </a:p>
          <a:p>
            <a:pPr lvl="1" eaLnBrk="1" hangingPunct="1"/>
            <a:r>
              <a:rPr lang="en-GB" smtClean="0">
                <a:latin typeface="Lucida Console" pitchFamily="49" charset="0"/>
                <a:sym typeface="Wingdings" pitchFamily="2" charset="2"/>
              </a:rPr>
              <a:t>String  replace(char oldChar, char newChar)</a:t>
            </a:r>
          </a:p>
          <a:p>
            <a:pPr lvl="1" eaLnBrk="1" hangingPunct="1"/>
            <a:endParaRPr lang="en-GB" smtClean="0">
              <a:latin typeface="Lucida Console" pitchFamily="49" charset="0"/>
              <a:sym typeface="Wingdings" pitchFamily="2" charset="2"/>
            </a:endParaRPr>
          </a:p>
        </p:txBody>
      </p:sp>
      <p:sp>
        <p:nvSpPr>
          <p:cNvPr id="33795" name="Rectangle 4"/>
          <p:cNvSpPr>
            <a:spLocks noGrp="1" noChangeArrowheads="1"/>
          </p:cNvSpPr>
          <p:nvPr>
            <p:ph type="title"/>
          </p:nvPr>
        </p:nvSpPr>
        <p:spPr/>
        <p:txBody>
          <a:bodyPr/>
          <a:lstStyle/>
          <a:p>
            <a:pPr eaLnBrk="1" hangingPunct="1"/>
            <a:r>
              <a:rPr lang="en-GB" sz="3400" dirty="0"/>
              <a:t>String </a:t>
            </a:r>
            <a:r>
              <a:rPr lang="en-GB" sz="3400" dirty="0" smtClean="0"/>
              <a:t>Functionality</a:t>
            </a:r>
            <a:endParaRPr lang="en-GB" sz="3400" dirty="0"/>
          </a:p>
        </p:txBody>
      </p:sp>
      <p:sp>
        <p:nvSpPr>
          <p:cNvPr id="23554" name="Footer Placeholder 3"/>
          <p:cNvSpPr>
            <a:spLocks noGrp="1"/>
          </p:cNvSpPr>
          <p:nvPr>
            <p:ph type="ftr" sz="quarter" idx="10"/>
          </p:nvPr>
        </p:nvSpPr>
        <p:spPr/>
        <p:txBody>
          <a:bodyPr/>
          <a:lstStyle/>
          <a:p>
            <a:pPr>
              <a:defRPr/>
            </a:pPr>
            <a:fld id="{C87A880A-1C3E-40F2-BEFD-9CC8D9C4B326}" type="slidenum">
              <a:rPr lang="en-GB"/>
              <a:pPr>
                <a:defRPr/>
              </a:pPr>
              <a:t>23</a:t>
            </a:fld>
            <a:endParaRPr lang="en-GB"/>
          </a:p>
        </p:txBody>
      </p:sp>
    </p:spTree>
    <p:extLst>
      <p:ext uri="{BB962C8B-B14F-4D97-AF65-F5344CB8AC3E}">
        <p14:creationId xmlns:p14="http://schemas.microsoft.com/office/powerpoint/2010/main" val="10820748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2" name="Rectangle 5"/>
          <p:cNvSpPr>
            <a:spLocks noGrp="1" noChangeArrowheads="1"/>
          </p:cNvSpPr>
          <p:nvPr>
            <p:ph idx="1"/>
          </p:nvPr>
        </p:nvSpPr>
        <p:spPr/>
        <p:txBody>
          <a:bodyPr/>
          <a:lstStyle/>
          <a:p>
            <a:pPr eaLnBrk="1" hangingPunct="1">
              <a:defRPr/>
            </a:pPr>
            <a:r>
              <a:rPr lang="en-GB" dirty="0" smtClean="0">
                <a:latin typeface="+mj-lt"/>
              </a:rPr>
              <a:t>Be very careful if you use </a:t>
            </a:r>
            <a:r>
              <a:rPr lang="en-GB" dirty="0" smtClean="0">
                <a:latin typeface="Lucida Console" pitchFamily="49" charset="0"/>
              </a:rPr>
              <a:t>==</a:t>
            </a:r>
            <a:r>
              <a:rPr lang="en-GB" dirty="0" smtClean="0">
                <a:latin typeface="+mj-lt"/>
              </a:rPr>
              <a:t> or </a:t>
            </a:r>
            <a:r>
              <a:rPr lang="en-GB" dirty="0" smtClean="0">
                <a:latin typeface="Lucida Console" pitchFamily="49" charset="0"/>
              </a:rPr>
              <a:t>!=</a:t>
            </a:r>
            <a:r>
              <a:rPr lang="en-GB" dirty="0" smtClean="0">
                <a:latin typeface="+mj-lt"/>
              </a:rPr>
              <a:t> on reference types such as strings</a:t>
            </a:r>
          </a:p>
          <a:p>
            <a:pPr lvl="1" eaLnBrk="1" hangingPunct="1">
              <a:defRPr/>
            </a:pPr>
            <a:r>
              <a:rPr lang="en-GB" dirty="0" smtClean="0">
                <a:latin typeface="+mj-lt"/>
              </a:rPr>
              <a:t>You are comparing object references </a:t>
            </a:r>
          </a:p>
          <a:p>
            <a:pPr lvl="1" eaLnBrk="1" hangingPunct="1">
              <a:defRPr/>
            </a:pPr>
            <a:r>
              <a:rPr lang="en-GB" dirty="0" smtClean="0">
                <a:latin typeface="+mj-lt"/>
              </a:rPr>
              <a:t>i.e. do they point to the same object</a:t>
            </a:r>
          </a:p>
          <a:p>
            <a:pPr lvl="1" eaLnBrk="1" hangingPunct="1">
              <a:defRPr/>
            </a:pPr>
            <a:endParaRPr lang="en-GB" dirty="0" smtClean="0">
              <a:latin typeface="+mj-lt"/>
            </a:endParaRPr>
          </a:p>
          <a:p>
            <a:pPr eaLnBrk="1" hangingPunct="1">
              <a:defRPr/>
            </a:pPr>
            <a:r>
              <a:rPr lang="en-GB" dirty="0" smtClean="0">
                <a:latin typeface="+mj-lt"/>
              </a:rPr>
              <a:t>To compare the </a:t>
            </a:r>
            <a:r>
              <a:rPr lang="en-GB" i="1" dirty="0" smtClean="0">
                <a:latin typeface="+mj-lt"/>
              </a:rPr>
              <a:t>values </a:t>
            </a:r>
            <a:r>
              <a:rPr lang="en-GB" dirty="0" smtClean="0">
                <a:latin typeface="+mj-lt"/>
              </a:rPr>
              <a:t>of objects:</a:t>
            </a:r>
          </a:p>
          <a:p>
            <a:pPr lvl="1" eaLnBrk="1" hangingPunct="1">
              <a:defRPr/>
            </a:pPr>
            <a:r>
              <a:rPr lang="en-GB" dirty="0" smtClean="0">
                <a:latin typeface="+mj-lt"/>
              </a:rPr>
              <a:t>Use the </a:t>
            </a:r>
            <a:r>
              <a:rPr lang="en-GB" dirty="0" smtClean="0">
                <a:latin typeface="Lucida Console" pitchFamily="49" charset="0"/>
              </a:rPr>
              <a:t>equals()</a:t>
            </a:r>
            <a:r>
              <a:rPr lang="en-GB" dirty="0" smtClean="0">
                <a:latin typeface="+mj-lt"/>
              </a:rPr>
              <a:t> method, e.g. </a:t>
            </a:r>
            <a:r>
              <a:rPr lang="en-GB" dirty="0" smtClean="0">
                <a:latin typeface="Lucida Console" pitchFamily="49" charset="0"/>
              </a:rPr>
              <a:t>str1.equals(str2)</a:t>
            </a:r>
          </a:p>
          <a:p>
            <a:pPr lvl="1" eaLnBrk="1" hangingPunct="1">
              <a:defRPr/>
            </a:pPr>
            <a:r>
              <a:rPr lang="en-GB" dirty="0" smtClean="0">
                <a:latin typeface="+mj-lt"/>
              </a:rPr>
              <a:t>The </a:t>
            </a:r>
            <a:r>
              <a:rPr lang="en-GB" dirty="0" smtClean="0">
                <a:latin typeface="Lucida Console" pitchFamily="49" charset="0"/>
              </a:rPr>
              <a:t>String</a:t>
            </a:r>
            <a:r>
              <a:rPr lang="en-GB" dirty="0" smtClean="0">
                <a:latin typeface="+mj-lt"/>
              </a:rPr>
              <a:t> class also has </a:t>
            </a:r>
            <a:r>
              <a:rPr lang="en-GB" dirty="0" err="1" smtClean="0">
                <a:latin typeface="Lucida Console" pitchFamily="49" charset="0"/>
              </a:rPr>
              <a:t>equalsIgnoreCase</a:t>
            </a:r>
            <a:r>
              <a:rPr lang="en-GB" dirty="0" smtClean="0">
                <a:latin typeface="Lucida Console" pitchFamily="49" charset="0"/>
              </a:rPr>
              <a:t>()</a:t>
            </a:r>
          </a:p>
        </p:txBody>
      </p:sp>
      <p:sp>
        <p:nvSpPr>
          <p:cNvPr id="14339" name="Rectangle 4"/>
          <p:cNvSpPr>
            <a:spLocks noGrp="1" noChangeArrowheads="1"/>
          </p:cNvSpPr>
          <p:nvPr>
            <p:ph type="title"/>
          </p:nvPr>
        </p:nvSpPr>
        <p:spPr/>
        <p:txBody>
          <a:bodyPr/>
          <a:lstStyle/>
          <a:p>
            <a:pPr eaLnBrk="1" hangingPunct="1"/>
            <a:r>
              <a:rPr lang="en-GB" sz="3400" dirty="0" smtClean="0"/>
              <a:t>Comparing Strings</a:t>
            </a:r>
          </a:p>
        </p:txBody>
      </p:sp>
      <p:sp>
        <p:nvSpPr>
          <p:cNvPr id="23554" name="Footer Placeholder 3"/>
          <p:cNvSpPr>
            <a:spLocks noGrp="1"/>
          </p:cNvSpPr>
          <p:nvPr>
            <p:ph type="ftr" sz="quarter" idx="10"/>
          </p:nvPr>
        </p:nvSpPr>
        <p:spPr/>
        <p:txBody>
          <a:bodyPr/>
          <a:lstStyle/>
          <a:p>
            <a:pPr>
              <a:defRPr/>
            </a:pPr>
            <a:fld id="{146A407E-F135-4B40-9596-6AC17427C476}" type="slidenum">
              <a:rPr lang="en-GB"/>
              <a:pPr>
                <a:defRPr/>
              </a:pPr>
              <a:t>24</a:t>
            </a:fld>
            <a:endParaRPr lang="en-GB"/>
          </a:p>
        </p:txBody>
      </p:sp>
    </p:spTree>
    <p:extLst>
      <p:ext uri="{BB962C8B-B14F-4D97-AF65-F5344CB8AC3E}">
        <p14:creationId xmlns:p14="http://schemas.microsoft.com/office/powerpoint/2010/main" val="2291383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a:defRPr/>
            </a:pPr>
            <a:r>
              <a:rPr lang="en-GB" dirty="0" smtClean="0">
                <a:latin typeface="Lucida Console" pitchFamily="49" charset="0"/>
                <a:cs typeface="Tahoma" pitchFamily="34" charset="0"/>
              </a:rPr>
              <a:t>String</a:t>
            </a:r>
            <a:r>
              <a:rPr lang="en-GB" dirty="0" smtClean="0">
                <a:cs typeface="Tahoma" pitchFamily="34" charset="0"/>
              </a:rPr>
              <a:t> objects are immutable</a:t>
            </a:r>
          </a:p>
          <a:p>
            <a:pPr lvl="1">
              <a:defRPr/>
            </a:pPr>
            <a:r>
              <a:rPr lang="en-GB" dirty="0" smtClean="0">
                <a:cs typeface="Tahoma" pitchFamily="34" charset="0"/>
              </a:rPr>
              <a:t>Once you've created a </a:t>
            </a:r>
            <a:r>
              <a:rPr lang="en-GB" dirty="0" smtClean="0">
                <a:latin typeface="Lucida Console" pitchFamily="49" charset="0"/>
                <a:cs typeface="Tahoma" pitchFamily="34" charset="0"/>
              </a:rPr>
              <a:t>String</a:t>
            </a:r>
            <a:r>
              <a:rPr lang="en-GB" dirty="0" smtClean="0">
                <a:cs typeface="Tahoma" pitchFamily="34" charset="0"/>
              </a:rPr>
              <a:t> object, you can't modify it</a:t>
            </a:r>
          </a:p>
          <a:p>
            <a:pPr lvl="1">
              <a:defRPr/>
            </a:pPr>
            <a:r>
              <a:rPr lang="en-GB" dirty="0" smtClean="0">
                <a:cs typeface="Tahoma" pitchFamily="34" charset="0"/>
              </a:rPr>
              <a:t>This enables the JVM to optimize memory usage</a:t>
            </a:r>
          </a:p>
          <a:p>
            <a:pPr lvl="1">
              <a:defRPr/>
            </a:pPr>
            <a:r>
              <a:rPr lang="en-GB" dirty="0" smtClean="0">
                <a:cs typeface="Tahoma" pitchFamily="34" charset="0"/>
              </a:rPr>
              <a:t>But it can impair performance if you do a lot of string handling</a:t>
            </a:r>
          </a:p>
          <a:p>
            <a:pPr lvl="2">
              <a:defRPr/>
            </a:pPr>
            <a:endParaRPr lang="en-GB" sz="1000" dirty="0" smtClean="0">
              <a:cs typeface="Tahoma" pitchFamily="34" charset="0"/>
            </a:endParaRPr>
          </a:p>
          <a:p>
            <a:pPr>
              <a:defRPr/>
            </a:pPr>
            <a:r>
              <a:rPr lang="en-GB" dirty="0" err="1" smtClean="0">
                <a:latin typeface="Lucida Console" pitchFamily="49" charset="0"/>
                <a:cs typeface="Tahoma" pitchFamily="34" charset="0"/>
              </a:rPr>
              <a:t>StringBuilder</a:t>
            </a:r>
            <a:r>
              <a:rPr lang="en-GB" dirty="0" smtClean="0">
                <a:cs typeface="Tahoma" pitchFamily="34" charset="0"/>
              </a:rPr>
              <a:t> (and </a:t>
            </a:r>
            <a:r>
              <a:rPr lang="en-GB" dirty="0" err="1" smtClean="0">
                <a:latin typeface="Lucida Console" pitchFamily="49" charset="0"/>
                <a:cs typeface="Tahoma" pitchFamily="34" charset="0"/>
              </a:rPr>
              <a:t>StringBuffer</a:t>
            </a:r>
            <a:r>
              <a:rPr lang="en-GB" dirty="0" smtClean="0">
                <a:cs typeface="Tahoma" pitchFamily="34" charset="0"/>
              </a:rPr>
              <a:t>) are mutable </a:t>
            </a:r>
          </a:p>
          <a:p>
            <a:pPr lvl="1">
              <a:defRPr/>
            </a:pPr>
            <a:r>
              <a:rPr lang="en-GB" dirty="0" smtClean="0">
                <a:cs typeface="Tahoma" pitchFamily="34" charset="0"/>
              </a:rPr>
              <a:t>Assigned an initial capacity (16 characters by default)</a:t>
            </a:r>
          </a:p>
          <a:p>
            <a:pPr lvl="1">
              <a:defRPr/>
            </a:pPr>
            <a:r>
              <a:rPr lang="en-GB" dirty="0" smtClean="0">
                <a:cs typeface="Tahoma" pitchFamily="34" charset="0"/>
              </a:rPr>
              <a:t>Allows you to change the text</a:t>
            </a:r>
          </a:p>
          <a:p>
            <a:pPr lvl="1">
              <a:defRPr/>
            </a:pPr>
            <a:r>
              <a:rPr lang="en-GB" dirty="0" smtClean="0">
                <a:cs typeface="Tahoma" pitchFamily="34" charset="0"/>
              </a:rPr>
              <a:t>Automatically resizes when necessary</a:t>
            </a:r>
          </a:p>
          <a:p>
            <a:pPr lvl="2">
              <a:defRPr/>
            </a:pPr>
            <a:endParaRPr lang="en-GB" sz="1000" dirty="0" smtClean="0">
              <a:cs typeface="Tahoma" pitchFamily="34" charset="0"/>
            </a:endParaRPr>
          </a:p>
          <a:p>
            <a:pPr>
              <a:defRPr/>
            </a:pPr>
            <a:r>
              <a:rPr lang="en-GB" dirty="0" err="1" smtClean="0">
                <a:latin typeface="Lucida Console" pitchFamily="49" charset="0"/>
                <a:cs typeface="Tahoma" pitchFamily="34" charset="0"/>
              </a:rPr>
              <a:t>StringBuilder</a:t>
            </a:r>
            <a:r>
              <a:rPr lang="en-GB" dirty="0" smtClean="0">
                <a:cs typeface="Tahoma" pitchFamily="34" charset="0"/>
              </a:rPr>
              <a:t> vs. </a:t>
            </a:r>
            <a:r>
              <a:rPr lang="en-GB" dirty="0" err="1" smtClean="0">
                <a:latin typeface="Lucida Console" pitchFamily="49" charset="0"/>
                <a:cs typeface="Tahoma" pitchFamily="34" charset="0"/>
              </a:rPr>
              <a:t>StringBuffer</a:t>
            </a:r>
            <a:r>
              <a:rPr lang="en-GB" dirty="0" smtClean="0">
                <a:latin typeface="Lucida Console" pitchFamily="49" charset="0"/>
                <a:cs typeface="Tahoma" pitchFamily="34" charset="0"/>
              </a:rPr>
              <a:t>…</a:t>
            </a:r>
            <a:endParaRPr lang="en-GB" dirty="0" smtClean="0">
              <a:cs typeface="Tahoma" pitchFamily="34" charset="0"/>
            </a:endParaRPr>
          </a:p>
          <a:p>
            <a:pPr lvl="1">
              <a:defRPr/>
            </a:pPr>
            <a:r>
              <a:rPr lang="en-GB" dirty="0" err="1" smtClean="0">
                <a:latin typeface="Lucida Console" pitchFamily="49" charset="0"/>
                <a:cs typeface="Tahoma" pitchFamily="34" charset="0"/>
              </a:rPr>
              <a:t>StringBuilder</a:t>
            </a:r>
            <a:r>
              <a:rPr lang="en-GB" dirty="0" smtClean="0">
                <a:cs typeface="Tahoma" pitchFamily="34" charset="0"/>
              </a:rPr>
              <a:t> has the same API as </a:t>
            </a:r>
            <a:r>
              <a:rPr lang="en-GB" dirty="0" err="1" smtClean="0">
                <a:latin typeface="Lucida Console" pitchFamily="49" charset="0"/>
                <a:cs typeface="Tahoma" pitchFamily="34" charset="0"/>
              </a:rPr>
              <a:t>StringBuffer</a:t>
            </a:r>
            <a:endParaRPr lang="en-GB" dirty="0" smtClean="0">
              <a:latin typeface="Lucida Console" pitchFamily="49" charset="0"/>
              <a:cs typeface="Tahoma" pitchFamily="34" charset="0"/>
            </a:endParaRPr>
          </a:p>
          <a:p>
            <a:pPr lvl="1">
              <a:defRPr/>
            </a:pPr>
            <a:r>
              <a:rPr lang="en-GB" dirty="0" err="1" smtClean="0">
                <a:latin typeface="Lucida Console" pitchFamily="49" charset="0"/>
                <a:cs typeface="Tahoma" pitchFamily="34" charset="0"/>
              </a:rPr>
              <a:t>StringBuilder</a:t>
            </a:r>
            <a:r>
              <a:rPr lang="en-GB" dirty="0" smtClean="0">
                <a:cs typeface="Tahoma" pitchFamily="34" charset="0"/>
              </a:rPr>
              <a:t> only available in Java 1.5 onwards</a:t>
            </a:r>
          </a:p>
          <a:p>
            <a:pPr lvl="1">
              <a:defRPr/>
            </a:pPr>
            <a:r>
              <a:rPr lang="en-GB" dirty="0" err="1" smtClean="0">
                <a:latin typeface="Lucida Console" pitchFamily="49" charset="0"/>
                <a:cs typeface="Tahoma" pitchFamily="34" charset="0"/>
              </a:rPr>
              <a:t>StringBuilder</a:t>
            </a:r>
            <a:r>
              <a:rPr lang="en-GB" dirty="0" smtClean="0">
                <a:cs typeface="Tahoma" pitchFamily="34" charset="0"/>
              </a:rPr>
              <a:t> isn't thread-safe, so faster than </a:t>
            </a:r>
            <a:r>
              <a:rPr lang="en-GB" dirty="0" err="1" smtClean="0">
                <a:latin typeface="Lucida Console" pitchFamily="49" charset="0"/>
                <a:cs typeface="Tahoma" pitchFamily="34" charset="0"/>
              </a:rPr>
              <a:t>StringBuffer</a:t>
            </a:r>
            <a:endParaRPr lang="en-GB" dirty="0" smtClean="0">
              <a:latin typeface="Lucida Console" pitchFamily="49" charset="0"/>
              <a:cs typeface="Tahoma" pitchFamily="34" charset="0"/>
            </a:endParaRPr>
          </a:p>
          <a:p>
            <a:pPr lvl="1">
              <a:defRPr/>
            </a:pPr>
            <a:r>
              <a:rPr lang="en-GB" dirty="0" smtClean="0">
                <a:latin typeface="+mj-lt"/>
                <a:cs typeface="Tahoma" pitchFamily="34" charset="0"/>
              </a:rPr>
              <a:t>Recommendation: Use </a:t>
            </a:r>
            <a:r>
              <a:rPr lang="en-GB" dirty="0" err="1" smtClean="0">
                <a:latin typeface="Lucida Console" pitchFamily="49" charset="0"/>
                <a:cs typeface="Tahoma" pitchFamily="34" charset="0"/>
              </a:rPr>
              <a:t>StringBuilder</a:t>
            </a:r>
            <a:r>
              <a:rPr lang="en-GB" dirty="0" smtClean="0">
                <a:latin typeface="+mj-lt"/>
                <a:cs typeface="Tahoma" pitchFamily="34" charset="0"/>
              </a:rPr>
              <a:t> where possible</a:t>
            </a:r>
          </a:p>
          <a:p>
            <a:pPr lvl="1">
              <a:defRPr/>
            </a:pPr>
            <a:endParaRPr lang="en-GB" dirty="0" smtClean="0">
              <a:cs typeface="Tahoma" pitchFamily="34" charset="0"/>
            </a:endParaRPr>
          </a:p>
        </p:txBody>
      </p:sp>
      <p:sp>
        <p:nvSpPr>
          <p:cNvPr id="10243" name="Rectangle 2"/>
          <p:cNvSpPr>
            <a:spLocks noGrp="1" noChangeArrowheads="1"/>
          </p:cNvSpPr>
          <p:nvPr>
            <p:ph type="title"/>
          </p:nvPr>
        </p:nvSpPr>
        <p:spPr/>
        <p:txBody>
          <a:bodyPr/>
          <a:lstStyle/>
          <a:p>
            <a:r>
              <a:rPr lang="en-GB" sz="3400" dirty="0" smtClean="0"/>
              <a:t>Overview of </a:t>
            </a:r>
            <a:r>
              <a:rPr lang="en-GB" sz="3400" dirty="0" err="1" smtClean="0"/>
              <a:t>StringBuilder</a:t>
            </a:r>
            <a:r>
              <a:rPr lang="en-GB" sz="3400" dirty="0" smtClean="0"/>
              <a:t> Class</a:t>
            </a:r>
          </a:p>
        </p:txBody>
      </p:sp>
      <p:sp>
        <p:nvSpPr>
          <p:cNvPr id="4" name="Footer Placeholder 3"/>
          <p:cNvSpPr>
            <a:spLocks noGrp="1"/>
          </p:cNvSpPr>
          <p:nvPr>
            <p:ph type="ftr" sz="quarter" idx="10"/>
          </p:nvPr>
        </p:nvSpPr>
        <p:spPr/>
        <p:txBody>
          <a:bodyPr/>
          <a:lstStyle/>
          <a:p>
            <a:pPr>
              <a:defRPr/>
            </a:pPr>
            <a:fld id="{67565C7E-5D18-4722-9457-6F9C82C6FD86}" type="slidenum">
              <a:rPr lang="en-GB"/>
              <a:pPr>
                <a:defRPr/>
              </a:pPr>
              <a:t>25</a:t>
            </a:fld>
            <a:endParaRPr lang="en-GB"/>
          </a:p>
        </p:txBody>
      </p:sp>
    </p:spTree>
    <p:extLst>
      <p:ext uri="{BB962C8B-B14F-4D97-AF65-F5344CB8AC3E}">
        <p14:creationId xmlns:p14="http://schemas.microsoft.com/office/powerpoint/2010/main" val="9157731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idx="1"/>
          </p:nvPr>
        </p:nvSpPr>
        <p:spPr/>
        <p:txBody>
          <a:bodyPr/>
          <a:lstStyle/>
          <a:p>
            <a:pPr>
              <a:tabLst>
                <a:tab pos="2959100" algn="l"/>
              </a:tabLst>
            </a:pPr>
            <a:r>
              <a:rPr lang="en-GB" smtClean="0"/>
              <a:t>Useful methods in the </a:t>
            </a:r>
            <a:r>
              <a:rPr lang="en-GB" smtClean="0">
                <a:latin typeface="Lucida Console" pitchFamily="49" charset="0"/>
              </a:rPr>
              <a:t>StringBuilder</a:t>
            </a:r>
            <a:r>
              <a:rPr lang="en-GB" smtClean="0"/>
              <a:t> class:</a:t>
            </a:r>
          </a:p>
          <a:p>
            <a:pPr lvl="1">
              <a:tabLst>
                <a:tab pos="2959100" algn="l"/>
              </a:tabLst>
            </a:pPr>
            <a:r>
              <a:rPr lang="en-GB" smtClean="0"/>
              <a:t>constructor 	- optionally specify initial capacity or initial text </a:t>
            </a:r>
          </a:p>
          <a:p>
            <a:pPr lvl="1">
              <a:tabLst>
                <a:tab pos="2959100" algn="l"/>
              </a:tabLst>
            </a:pPr>
            <a:r>
              <a:rPr lang="en-GB" smtClean="0">
                <a:latin typeface="Lucida Console" pitchFamily="49" charset="0"/>
              </a:rPr>
              <a:t>append()	</a:t>
            </a:r>
            <a:r>
              <a:rPr lang="en-GB" smtClean="0">
                <a:cs typeface="Tahoma" pitchFamily="34" charset="0"/>
              </a:rPr>
              <a:t>- append to text (various overloads)</a:t>
            </a:r>
          </a:p>
          <a:p>
            <a:pPr lvl="1">
              <a:tabLst>
                <a:tab pos="2959100" algn="l"/>
              </a:tabLst>
            </a:pPr>
            <a:r>
              <a:rPr lang="en-GB" smtClean="0">
                <a:latin typeface="Lucida Console" pitchFamily="49" charset="0"/>
              </a:rPr>
              <a:t>delete()	</a:t>
            </a:r>
            <a:r>
              <a:rPr lang="en-GB" smtClean="0">
                <a:cs typeface="Tahoma" pitchFamily="34" charset="0"/>
              </a:rPr>
              <a:t>- delete text from start to end positions</a:t>
            </a:r>
          </a:p>
          <a:p>
            <a:pPr lvl="1">
              <a:tabLst>
                <a:tab pos="2959100" algn="l"/>
              </a:tabLst>
            </a:pPr>
            <a:r>
              <a:rPr lang="en-GB" smtClean="0">
                <a:latin typeface="Lucida Console" pitchFamily="49" charset="0"/>
              </a:rPr>
              <a:t>deleteCharAt()	</a:t>
            </a:r>
            <a:r>
              <a:rPr lang="en-GB" smtClean="0">
                <a:cs typeface="Tahoma" pitchFamily="34" charset="0"/>
              </a:rPr>
              <a:t>- delete character at specific position</a:t>
            </a:r>
          </a:p>
          <a:p>
            <a:pPr lvl="1">
              <a:tabLst>
                <a:tab pos="2959100" algn="l"/>
              </a:tabLst>
            </a:pPr>
            <a:r>
              <a:rPr lang="en-GB" smtClean="0">
                <a:latin typeface="Lucida Console" pitchFamily="49" charset="0"/>
              </a:rPr>
              <a:t>insert()	</a:t>
            </a:r>
            <a:r>
              <a:rPr lang="en-GB" smtClean="0">
                <a:cs typeface="Tahoma" pitchFamily="34" charset="0"/>
              </a:rPr>
              <a:t>- insert at specified position (various overloads)</a:t>
            </a:r>
          </a:p>
          <a:p>
            <a:pPr lvl="1">
              <a:tabLst>
                <a:tab pos="2959100" algn="l"/>
              </a:tabLst>
            </a:pPr>
            <a:r>
              <a:rPr lang="en-GB" smtClean="0">
                <a:latin typeface="Lucida Console" pitchFamily="49" charset="0"/>
              </a:rPr>
              <a:t>replace()	</a:t>
            </a:r>
            <a:r>
              <a:rPr lang="en-GB" smtClean="0">
                <a:cs typeface="Tahoma" pitchFamily="34" charset="0"/>
              </a:rPr>
              <a:t>- replace text from start to end positions</a:t>
            </a:r>
          </a:p>
          <a:p>
            <a:pPr lvl="1">
              <a:tabLst>
                <a:tab pos="2959100" algn="l"/>
              </a:tabLst>
            </a:pPr>
            <a:r>
              <a:rPr lang="en-GB" smtClean="0">
                <a:latin typeface="Lucida Console" pitchFamily="49" charset="0"/>
              </a:rPr>
              <a:t>setCharAt()	</a:t>
            </a:r>
            <a:r>
              <a:rPr lang="en-GB" smtClean="0">
                <a:cs typeface="Tahoma" pitchFamily="34" charset="0"/>
              </a:rPr>
              <a:t>- set character at specific position</a:t>
            </a:r>
          </a:p>
          <a:p>
            <a:pPr lvl="1">
              <a:tabLst>
                <a:tab pos="2959100" algn="l"/>
              </a:tabLst>
            </a:pPr>
            <a:r>
              <a:rPr lang="en-GB" smtClean="0">
                <a:latin typeface="Lucida Console" pitchFamily="49" charset="0"/>
              </a:rPr>
              <a:t>reverse()	</a:t>
            </a:r>
            <a:r>
              <a:rPr lang="en-GB" smtClean="0">
                <a:cs typeface="Tahoma" pitchFamily="34" charset="0"/>
              </a:rPr>
              <a:t>- reverse text</a:t>
            </a:r>
          </a:p>
          <a:p>
            <a:pPr lvl="1">
              <a:tabLst>
                <a:tab pos="2959100" algn="l"/>
              </a:tabLst>
            </a:pPr>
            <a:r>
              <a:rPr lang="en-GB" smtClean="0">
                <a:latin typeface="Lucida Console" pitchFamily="49" charset="0"/>
              </a:rPr>
              <a:t>toString()	</a:t>
            </a:r>
            <a:r>
              <a:rPr lang="en-GB" smtClean="0">
                <a:cs typeface="Tahoma" pitchFamily="34" charset="0"/>
              </a:rPr>
              <a:t>- create immutable </a:t>
            </a:r>
            <a:r>
              <a:rPr lang="en-GB" smtClean="0">
                <a:latin typeface="Lucida Console" pitchFamily="49" charset="0"/>
                <a:cs typeface="Tahoma" pitchFamily="34" charset="0"/>
              </a:rPr>
              <a:t>String</a:t>
            </a:r>
            <a:r>
              <a:rPr lang="en-GB" smtClean="0">
                <a:cs typeface="Tahoma" pitchFamily="34" charset="0"/>
              </a:rPr>
              <a:t> from text</a:t>
            </a:r>
          </a:p>
          <a:p>
            <a:pPr>
              <a:tabLst>
                <a:tab pos="2959100" algn="l"/>
              </a:tabLst>
            </a:pPr>
            <a:endParaRPr lang="en-GB" smtClean="0">
              <a:cs typeface="Tahoma" pitchFamily="34" charset="0"/>
            </a:endParaRPr>
          </a:p>
          <a:p>
            <a:pPr>
              <a:tabLst>
                <a:tab pos="2959100" algn="l"/>
              </a:tabLst>
            </a:pPr>
            <a:r>
              <a:rPr lang="en-GB" smtClean="0">
                <a:cs typeface="Tahoma" pitchFamily="34" charset="0"/>
              </a:rPr>
              <a:t>Note:</a:t>
            </a:r>
          </a:p>
          <a:p>
            <a:pPr lvl="1">
              <a:tabLst>
                <a:tab pos="2959100" algn="l"/>
              </a:tabLst>
            </a:pPr>
            <a:r>
              <a:rPr lang="en-GB" smtClean="0">
                <a:latin typeface="Lucida Console" pitchFamily="49" charset="0"/>
                <a:cs typeface="Tahoma" pitchFamily="34" charset="0"/>
              </a:rPr>
              <a:t>StringBuffer</a:t>
            </a:r>
            <a:r>
              <a:rPr lang="en-GB" smtClean="0">
                <a:cs typeface="Tahoma" pitchFamily="34" charset="0"/>
              </a:rPr>
              <a:t> has the same methods </a:t>
            </a:r>
            <a:r>
              <a:rPr lang="en-GB" smtClean="0">
                <a:cs typeface="Tahoma" pitchFamily="34" charset="0"/>
                <a:sym typeface="Wingdings" pitchFamily="2" charset="2"/>
              </a:rPr>
              <a:t></a:t>
            </a:r>
            <a:endParaRPr lang="en-GB" smtClean="0"/>
          </a:p>
        </p:txBody>
      </p:sp>
      <p:sp>
        <p:nvSpPr>
          <p:cNvPr id="11267" name="Rectangle 2"/>
          <p:cNvSpPr>
            <a:spLocks noGrp="1" noChangeArrowheads="1"/>
          </p:cNvSpPr>
          <p:nvPr>
            <p:ph type="title"/>
          </p:nvPr>
        </p:nvSpPr>
        <p:spPr/>
        <p:txBody>
          <a:bodyPr/>
          <a:lstStyle/>
          <a:p>
            <a:r>
              <a:rPr lang="en-GB" sz="3400" dirty="0" err="1" smtClean="0"/>
              <a:t>StringBuilder</a:t>
            </a:r>
            <a:r>
              <a:rPr lang="en-GB" sz="3400" dirty="0" smtClean="0"/>
              <a:t> Functionality</a:t>
            </a:r>
          </a:p>
        </p:txBody>
      </p:sp>
      <p:sp>
        <p:nvSpPr>
          <p:cNvPr id="4" name="Footer Placeholder 3"/>
          <p:cNvSpPr>
            <a:spLocks noGrp="1"/>
          </p:cNvSpPr>
          <p:nvPr>
            <p:ph type="ftr" sz="quarter" idx="10"/>
          </p:nvPr>
        </p:nvSpPr>
        <p:spPr/>
        <p:txBody>
          <a:bodyPr/>
          <a:lstStyle/>
          <a:p>
            <a:pPr>
              <a:defRPr/>
            </a:pPr>
            <a:fld id="{70BDC7EB-6E6F-4C36-8CC1-BE1D0521F8D6}" type="slidenum">
              <a:rPr lang="en-GB"/>
              <a:pPr>
                <a:defRPr/>
              </a:pPr>
              <a:t>26</a:t>
            </a:fld>
            <a:endParaRPr lang="en-GB"/>
          </a:p>
        </p:txBody>
      </p:sp>
    </p:spTree>
    <p:extLst>
      <p:ext uri="{BB962C8B-B14F-4D97-AF65-F5344CB8AC3E}">
        <p14:creationId xmlns:p14="http://schemas.microsoft.com/office/powerpoint/2010/main" val="31483596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idx="1"/>
          </p:nvPr>
        </p:nvSpPr>
        <p:spPr/>
        <p:txBody>
          <a:bodyPr/>
          <a:lstStyle/>
          <a:p>
            <a:pPr>
              <a:tabLst>
                <a:tab pos="2959100" algn="l"/>
              </a:tabLst>
            </a:pPr>
            <a:r>
              <a:rPr lang="en-GB" smtClean="0"/>
              <a:t>Example</a:t>
            </a:r>
          </a:p>
        </p:txBody>
      </p:sp>
      <p:sp>
        <p:nvSpPr>
          <p:cNvPr id="12291" name="Rectangle 2"/>
          <p:cNvSpPr>
            <a:spLocks noGrp="1" noChangeArrowheads="1"/>
          </p:cNvSpPr>
          <p:nvPr>
            <p:ph type="title"/>
          </p:nvPr>
        </p:nvSpPr>
        <p:spPr/>
        <p:txBody>
          <a:bodyPr/>
          <a:lstStyle/>
          <a:p>
            <a:r>
              <a:rPr lang="en-GB" sz="3400" dirty="0" smtClean="0"/>
              <a:t>Using </a:t>
            </a:r>
            <a:r>
              <a:rPr lang="en-GB" sz="3400" dirty="0" err="1" smtClean="0"/>
              <a:t>StringBuilder</a:t>
            </a:r>
            <a:endParaRPr lang="en-GB" sz="3400" dirty="0" smtClean="0"/>
          </a:p>
        </p:txBody>
      </p:sp>
      <p:sp>
        <p:nvSpPr>
          <p:cNvPr id="7" name="Footer Placeholder 3"/>
          <p:cNvSpPr>
            <a:spLocks noGrp="1"/>
          </p:cNvSpPr>
          <p:nvPr>
            <p:ph type="ftr" sz="quarter" idx="10"/>
          </p:nvPr>
        </p:nvSpPr>
        <p:spPr/>
        <p:txBody>
          <a:bodyPr/>
          <a:lstStyle/>
          <a:p>
            <a:pPr>
              <a:defRPr/>
            </a:pPr>
            <a:fld id="{EDFFFD5B-BEB0-4E3C-9374-7481CF0AF0D8}" type="slidenum">
              <a:rPr lang="en-GB"/>
              <a:pPr>
                <a:defRPr/>
              </a:pPr>
              <a:t>27</a:t>
            </a:fld>
            <a:endParaRPr lang="en-GB"/>
          </a:p>
        </p:txBody>
      </p:sp>
      <p:sp>
        <p:nvSpPr>
          <p:cNvPr id="1021956" name="Rectangle 4"/>
          <p:cNvSpPr>
            <a:spLocks noChangeArrowheads="1"/>
          </p:cNvSpPr>
          <p:nvPr/>
        </p:nvSpPr>
        <p:spPr bwMode="auto">
          <a:xfrm>
            <a:off x="838200" y="1654175"/>
            <a:ext cx="7950200" cy="3883025"/>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public static void </a:t>
            </a:r>
            <a:r>
              <a:rPr lang="en-GB" sz="1200" dirty="0" err="1" smtClean="0"/>
              <a:t>demoStringBuilder</a:t>
            </a:r>
            <a:r>
              <a:rPr lang="en-GB" sz="1200" dirty="0" smtClean="0"/>
              <a:t>() </a:t>
            </a:r>
            <a:r>
              <a:rPr lang="en-GB" sz="1200" dirty="0"/>
              <a:t>{</a:t>
            </a:r>
          </a:p>
          <a:p>
            <a:pPr defTabSz="739775">
              <a:defRPr/>
            </a:pPr>
            <a:endParaRPr lang="en-GB" sz="1200" dirty="0" smtClean="0"/>
          </a:p>
          <a:p>
            <a:pPr defTabSz="739775">
              <a:defRPr/>
            </a:pPr>
            <a:r>
              <a:rPr lang="en-GB" sz="1200" dirty="0"/>
              <a:t> </a:t>
            </a:r>
            <a:r>
              <a:rPr lang="en-GB" sz="1200" dirty="0" smtClean="0"/>
              <a:t> </a:t>
            </a:r>
            <a:r>
              <a:rPr lang="en-GB" sz="1200" dirty="0" err="1" smtClean="0"/>
              <a:t>StringBuilder</a:t>
            </a:r>
            <a:r>
              <a:rPr lang="en-GB" sz="1200" dirty="0" smtClean="0"/>
              <a:t> </a:t>
            </a:r>
            <a:r>
              <a:rPr lang="en-GB" sz="1200" dirty="0"/>
              <a:t>sb1 = new </a:t>
            </a:r>
            <a:r>
              <a:rPr lang="en-GB" sz="1200" dirty="0" err="1"/>
              <a:t>StringBuilder</a:t>
            </a:r>
            <a:r>
              <a:rPr lang="en-GB" sz="1200" dirty="0"/>
              <a:t>("Hello");</a:t>
            </a:r>
          </a:p>
          <a:p>
            <a:pPr defTabSz="739775">
              <a:defRPr/>
            </a:pPr>
            <a:endParaRPr lang="en-GB" sz="1200" dirty="0"/>
          </a:p>
          <a:p>
            <a:pPr defTabSz="739775">
              <a:defRPr/>
            </a:pPr>
            <a:r>
              <a:rPr lang="en-GB" sz="1200" dirty="0" smtClean="0"/>
              <a:t>  sb1.append</a:t>
            </a:r>
            <a:r>
              <a:rPr lang="en-GB" sz="1200" dirty="0"/>
              <a:t>(" world");</a:t>
            </a:r>
          </a:p>
          <a:p>
            <a:pPr defTabSz="739775">
              <a:defRPr/>
            </a:pPr>
            <a:r>
              <a:rPr lang="en-GB" sz="1200" dirty="0" smtClean="0"/>
              <a:t>  sb1.append</a:t>
            </a:r>
            <a:r>
              <a:rPr lang="en-GB" sz="1200" dirty="0"/>
              <a:t>('!');</a:t>
            </a:r>
          </a:p>
          <a:p>
            <a:pPr defTabSz="739775">
              <a:defRPr/>
            </a:pPr>
            <a:endParaRPr lang="en-GB" sz="1200" dirty="0"/>
          </a:p>
          <a:p>
            <a:pPr defTabSz="739775">
              <a:defRPr/>
            </a:pPr>
            <a:r>
              <a:rPr lang="en-GB" sz="1200" dirty="0" smtClean="0"/>
              <a:t>  sb1.insert(5</a:t>
            </a:r>
            <a:r>
              <a:rPr lang="en-GB" sz="1200" dirty="0"/>
              <a:t>,  " Andy and the rest of the");</a:t>
            </a:r>
          </a:p>
          <a:p>
            <a:pPr defTabSz="739775">
              <a:defRPr/>
            </a:pPr>
            <a:r>
              <a:rPr lang="en-GB" sz="1200" dirty="0" smtClean="0"/>
              <a:t>  sb1.insert(10</a:t>
            </a:r>
            <a:r>
              <a:rPr lang="en-GB" sz="1200" dirty="0"/>
              <a:t>, 43);</a:t>
            </a:r>
          </a:p>
          <a:p>
            <a:pPr defTabSz="739775">
              <a:defRPr/>
            </a:pPr>
            <a:endParaRPr lang="en-GB" sz="1200" dirty="0"/>
          </a:p>
          <a:p>
            <a:pPr defTabSz="739775">
              <a:defRPr/>
            </a:pPr>
            <a:r>
              <a:rPr lang="en-GB" sz="1200" dirty="0" smtClean="0"/>
              <a:t>  String </a:t>
            </a:r>
            <a:r>
              <a:rPr lang="en-GB" sz="1200" dirty="0"/>
              <a:t>str1 = sb1.toString();</a:t>
            </a:r>
          </a:p>
          <a:p>
            <a:pPr defTabSz="739775">
              <a:defRPr/>
            </a:pPr>
            <a:r>
              <a:rPr lang="en-GB" sz="1200" dirty="0" smtClean="0"/>
              <a:t>  </a:t>
            </a:r>
            <a:r>
              <a:rPr lang="en-GB" sz="1200" dirty="0" err="1" smtClean="0"/>
              <a:t>System.out.println</a:t>
            </a:r>
            <a:r>
              <a:rPr lang="en-GB" sz="1200" dirty="0" smtClean="0"/>
              <a:t>(str1</a:t>
            </a:r>
            <a:r>
              <a:rPr lang="en-GB" sz="1200" dirty="0"/>
              <a:t>);</a:t>
            </a:r>
          </a:p>
          <a:p>
            <a:pPr defTabSz="739775">
              <a:defRPr/>
            </a:pPr>
            <a:endParaRPr lang="en-GB" sz="1200" dirty="0"/>
          </a:p>
          <a:p>
            <a:pPr defTabSz="739775">
              <a:defRPr/>
            </a:pPr>
            <a:r>
              <a:rPr lang="en-GB" sz="1200" dirty="0" smtClean="0"/>
              <a:t>  </a:t>
            </a:r>
            <a:r>
              <a:rPr lang="en-GB" sz="1200" dirty="0" err="1" smtClean="0"/>
              <a:t>StringBuilder</a:t>
            </a:r>
            <a:r>
              <a:rPr lang="en-GB" sz="1200" dirty="0" smtClean="0"/>
              <a:t> </a:t>
            </a:r>
            <a:r>
              <a:rPr lang="en-GB" sz="1200" dirty="0"/>
              <a:t>sb2 = sb1;</a:t>
            </a:r>
          </a:p>
          <a:p>
            <a:pPr defTabSz="739775">
              <a:defRPr/>
            </a:pPr>
            <a:r>
              <a:rPr lang="en-GB" sz="1200" dirty="0" smtClean="0"/>
              <a:t>  sb2.replace(6</a:t>
            </a:r>
            <a:r>
              <a:rPr lang="en-GB" sz="1200" dirty="0"/>
              <a:t>, 9, "Fred");</a:t>
            </a:r>
          </a:p>
          <a:p>
            <a:pPr defTabSz="739775">
              <a:defRPr/>
            </a:pPr>
            <a:r>
              <a:rPr lang="en-GB" sz="1200" dirty="0" smtClean="0"/>
              <a:t>  sb2.reverse</a:t>
            </a:r>
            <a:r>
              <a:rPr lang="en-GB" sz="1200" dirty="0"/>
              <a:t>();</a:t>
            </a:r>
          </a:p>
          <a:p>
            <a:pPr defTabSz="739775">
              <a:defRPr/>
            </a:pPr>
            <a:endParaRPr lang="en-GB" sz="1200" dirty="0"/>
          </a:p>
          <a:p>
            <a:pPr defTabSz="739775">
              <a:defRPr/>
            </a:pPr>
            <a:r>
              <a:rPr lang="en-GB" sz="1200" dirty="0" smtClean="0"/>
              <a:t>  String </a:t>
            </a:r>
            <a:r>
              <a:rPr lang="en-GB" sz="1200" dirty="0"/>
              <a:t>str2 = sb2.toString();</a:t>
            </a:r>
          </a:p>
          <a:p>
            <a:pPr defTabSz="739775">
              <a:defRPr/>
            </a:pPr>
            <a:r>
              <a:rPr lang="en-GB" sz="1200" dirty="0" smtClean="0"/>
              <a:t>  </a:t>
            </a:r>
            <a:r>
              <a:rPr lang="en-GB" sz="1200" dirty="0" err="1" smtClean="0"/>
              <a:t>System.out.println</a:t>
            </a:r>
            <a:r>
              <a:rPr lang="en-GB" sz="1200" dirty="0" smtClean="0"/>
              <a:t>(str2);</a:t>
            </a:r>
          </a:p>
          <a:p>
            <a:pPr defTabSz="739775">
              <a:defRPr/>
            </a:pPr>
            <a:r>
              <a:rPr lang="en-GB" sz="1200" dirty="0"/>
              <a:t>}</a:t>
            </a:r>
          </a:p>
        </p:txBody>
      </p:sp>
      <p:pic>
        <p:nvPicPr>
          <p:cNvPr id="12295" name="Picture 6"/>
          <p:cNvPicPr>
            <a:picLocks noChangeAspect="1" noChangeArrowheads="1"/>
          </p:cNvPicPr>
          <p:nvPr/>
        </p:nvPicPr>
        <p:blipFill>
          <a:blip r:embed="rId3" cstate="print"/>
          <a:srcRect/>
          <a:stretch>
            <a:fillRect/>
          </a:stretch>
        </p:blipFill>
        <p:spPr bwMode="auto">
          <a:xfrm>
            <a:off x="2251075" y="5848862"/>
            <a:ext cx="4689475" cy="606425"/>
          </a:xfrm>
          <a:prstGeom prst="rect">
            <a:avLst/>
          </a:prstGeom>
          <a:noFill/>
          <a:ln w="9525">
            <a:solidFill>
              <a:schemeClr val="tx2"/>
            </a:solidFill>
            <a:miter lim="800000"/>
            <a:headEnd/>
            <a:tailEnd/>
          </a:ln>
        </p:spPr>
      </p:pic>
      <p:sp>
        <p:nvSpPr>
          <p:cNvPr id="8" name="TextBox 12"/>
          <p:cNvSpPr txBox="1">
            <a:spLocks noChangeArrowheads="1"/>
          </p:cNvSpPr>
          <p:nvPr/>
        </p:nvSpPr>
        <p:spPr bwMode="auto">
          <a:xfrm>
            <a:off x="6205538" y="5219890"/>
            <a:ext cx="2582862" cy="307975"/>
          </a:xfrm>
          <a:prstGeom prst="rect">
            <a:avLst/>
          </a:prstGeom>
          <a:noFill/>
          <a:ln w="9525">
            <a:noFill/>
            <a:miter lim="800000"/>
            <a:headEnd/>
            <a:tailEnd/>
          </a:ln>
        </p:spPr>
        <p:txBody>
          <a:bodyPr wrap="none">
            <a:spAutoFit/>
          </a:bodyPr>
          <a:lstStyle/>
          <a:p>
            <a:pPr algn="r"/>
            <a:r>
              <a:rPr lang="en-GB" b="1">
                <a:solidFill>
                  <a:schemeClr val="tx2"/>
                </a:solidFill>
              </a:rPr>
              <a:t>DemoUsefulClasses.java</a:t>
            </a:r>
          </a:p>
        </p:txBody>
      </p:sp>
    </p:spTree>
    <p:extLst>
      <p:ext uri="{BB962C8B-B14F-4D97-AF65-F5344CB8AC3E}">
        <p14:creationId xmlns:p14="http://schemas.microsoft.com/office/powerpoint/2010/main" val="15701438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fld id="{639A3677-20BC-4CEC-8026-522984BE808E}" type="slidenum">
              <a:rPr lang="en-GB"/>
              <a:pPr>
                <a:defRPr/>
              </a:pPr>
              <a:t>28</a:t>
            </a:fld>
            <a:endParaRPr lang="en-GB"/>
          </a:p>
        </p:txBody>
      </p:sp>
      <p:sp>
        <p:nvSpPr>
          <p:cNvPr id="316430" name="Rectangle 14"/>
          <p:cNvSpPr>
            <a:spLocks noGrp="1" noChangeArrowheads="1"/>
          </p:cNvSpPr>
          <p:nvPr>
            <p:ph type="title"/>
          </p:nvPr>
        </p:nvSpPr>
        <p:spPr/>
        <p:txBody>
          <a:bodyPr/>
          <a:lstStyle/>
          <a:p>
            <a:pPr eaLnBrk="1" hangingPunct="1"/>
            <a:r>
              <a:rPr lang="en-US" sz="3400" dirty="0" smtClean="0"/>
              <a:t>Any Questions?</a:t>
            </a:r>
            <a:endParaRPr lang="en-GB" sz="3400" dirty="0" smtClean="0"/>
          </a:p>
        </p:txBody>
      </p:sp>
      <p:grpSp>
        <p:nvGrpSpPr>
          <p:cNvPr id="3" name="Group 5"/>
          <p:cNvGrpSpPr>
            <a:grpSpLocks noChangeAspect="1"/>
          </p:cNvGrpSpPr>
          <p:nvPr/>
        </p:nvGrpSpPr>
        <p:grpSpPr bwMode="auto">
          <a:xfrm>
            <a:off x="2358846" y="1860319"/>
            <a:ext cx="4120772" cy="4040965"/>
            <a:chOff x="1332" y="995"/>
            <a:chExt cx="2685" cy="2633"/>
          </a:xfrm>
        </p:grpSpPr>
        <p:sp>
          <p:nvSpPr>
            <p:cNvPr id="5" name="AutoShape 4"/>
            <p:cNvSpPr>
              <a:spLocks noChangeAspect="1" noChangeArrowheads="1" noTextEdit="1"/>
            </p:cNvSpPr>
            <p:nvPr/>
          </p:nvSpPr>
          <p:spPr bwMode="auto">
            <a:xfrm>
              <a:off x="1332" y="995"/>
              <a:ext cx="2685" cy="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 name="Freeform 6"/>
            <p:cNvSpPr>
              <a:spLocks/>
            </p:cNvSpPr>
            <p:nvPr/>
          </p:nvSpPr>
          <p:spPr bwMode="auto">
            <a:xfrm>
              <a:off x="2136" y="1471"/>
              <a:ext cx="1086" cy="1690"/>
            </a:xfrm>
            <a:custGeom>
              <a:avLst/>
              <a:gdLst>
                <a:gd name="T0" fmla="*/ 370 w 1086"/>
                <a:gd name="T1" fmla="*/ 456 h 1690"/>
                <a:gd name="T2" fmla="*/ 479 w 1086"/>
                <a:gd name="T3" fmla="*/ 342 h 1690"/>
                <a:gd name="T4" fmla="*/ 672 w 1086"/>
                <a:gd name="T5" fmla="*/ 413 h 1690"/>
                <a:gd name="T6" fmla="*/ 655 w 1086"/>
                <a:gd name="T7" fmla="*/ 604 h 1690"/>
                <a:gd name="T8" fmla="*/ 422 w 1086"/>
                <a:gd name="T9" fmla="*/ 752 h 1690"/>
                <a:gd name="T10" fmla="*/ 379 w 1086"/>
                <a:gd name="T11" fmla="*/ 1171 h 1690"/>
                <a:gd name="T12" fmla="*/ 422 w 1086"/>
                <a:gd name="T13" fmla="*/ 1302 h 1690"/>
                <a:gd name="T14" fmla="*/ 345 w 1086"/>
                <a:gd name="T15" fmla="*/ 1447 h 1690"/>
                <a:gd name="T16" fmla="*/ 362 w 1086"/>
                <a:gd name="T17" fmla="*/ 1596 h 1690"/>
                <a:gd name="T18" fmla="*/ 527 w 1086"/>
                <a:gd name="T19" fmla="*/ 1690 h 1690"/>
                <a:gd name="T20" fmla="*/ 741 w 1086"/>
                <a:gd name="T21" fmla="*/ 1621 h 1690"/>
                <a:gd name="T22" fmla="*/ 809 w 1086"/>
                <a:gd name="T23" fmla="*/ 1447 h 1690"/>
                <a:gd name="T24" fmla="*/ 724 w 1086"/>
                <a:gd name="T25" fmla="*/ 1282 h 1690"/>
                <a:gd name="T26" fmla="*/ 818 w 1086"/>
                <a:gd name="T27" fmla="*/ 1188 h 1690"/>
                <a:gd name="T28" fmla="*/ 818 w 1086"/>
                <a:gd name="T29" fmla="*/ 957 h 1690"/>
                <a:gd name="T30" fmla="*/ 1060 w 1086"/>
                <a:gd name="T31" fmla="*/ 761 h 1690"/>
                <a:gd name="T32" fmla="*/ 1086 w 1086"/>
                <a:gd name="T33" fmla="*/ 464 h 1690"/>
                <a:gd name="T34" fmla="*/ 929 w 1086"/>
                <a:gd name="T35" fmla="*/ 145 h 1690"/>
                <a:gd name="T36" fmla="*/ 621 w 1086"/>
                <a:gd name="T37" fmla="*/ 0 h 1690"/>
                <a:gd name="T38" fmla="*/ 276 w 1086"/>
                <a:gd name="T39" fmla="*/ 94 h 1690"/>
                <a:gd name="T40" fmla="*/ 77 w 1086"/>
                <a:gd name="T41" fmla="*/ 285 h 1690"/>
                <a:gd name="T42" fmla="*/ 0 w 1086"/>
                <a:gd name="T43" fmla="*/ 578 h 1690"/>
                <a:gd name="T44" fmla="*/ 8 w 1086"/>
                <a:gd name="T45" fmla="*/ 752 h 1690"/>
                <a:gd name="T46" fmla="*/ 362 w 1086"/>
                <a:gd name="T47" fmla="*/ 732 h 1690"/>
                <a:gd name="T48" fmla="*/ 370 w 1086"/>
                <a:gd name="T49" fmla="*/ 456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6" h="1690">
                  <a:moveTo>
                    <a:pt x="370" y="456"/>
                  </a:moveTo>
                  <a:lnTo>
                    <a:pt x="479" y="342"/>
                  </a:lnTo>
                  <a:lnTo>
                    <a:pt x="672" y="413"/>
                  </a:lnTo>
                  <a:lnTo>
                    <a:pt x="655" y="604"/>
                  </a:lnTo>
                  <a:lnTo>
                    <a:pt x="422" y="752"/>
                  </a:lnTo>
                  <a:lnTo>
                    <a:pt x="379" y="1171"/>
                  </a:lnTo>
                  <a:lnTo>
                    <a:pt x="422" y="1302"/>
                  </a:lnTo>
                  <a:lnTo>
                    <a:pt x="345" y="1447"/>
                  </a:lnTo>
                  <a:lnTo>
                    <a:pt x="362" y="1596"/>
                  </a:lnTo>
                  <a:lnTo>
                    <a:pt x="527" y="1690"/>
                  </a:lnTo>
                  <a:lnTo>
                    <a:pt x="741" y="1621"/>
                  </a:lnTo>
                  <a:lnTo>
                    <a:pt x="809" y="1447"/>
                  </a:lnTo>
                  <a:lnTo>
                    <a:pt x="724" y="1282"/>
                  </a:lnTo>
                  <a:lnTo>
                    <a:pt x="818" y="1188"/>
                  </a:lnTo>
                  <a:lnTo>
                    <a:pt x="818" y="957"/>
                  </a:lnTo>
                  <a:lnTo>
                    <a:pt x="1060" y="761"/>
                  </a:lnTo>
                  <a:lnTo>
                    <a:pt x="1086" y="464"/>
                  </a:lnTo>
                  <a:lnTo>
                    <a:pt x="929" y="145"/>
                  </a:lnTo>
                  <a:lnTo>
                    <a:pt x="621" y="0"/>
                  </a:lnTo>
                  <a:lnTo>
                    <a:pt x="276" y="94"/>
                  </a:lnTo>
                  <a:lnTo>
                    <a:pt x="77" y="285"/>
                  </a:lnTo>
                  <a:lnTo>
                    <a:pt x="0" y="578"/>
                  </a:lnTo>
                  <a:lnTo>
                    <a:pt x="8" y="752"/>
                  </a:lnTo>
                  <a:lnTo>
                    <a:pt x="362" y="732"/>
                  </a:lnTo>
                  <a:lnTo>
                    <a:pt x="370" y="456"/>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Freeform 7"/>
            <p:cNvSpPr>
              <a:spLocks/>
            </p:cNvSpPr>
            <p:nvPr/>
          </p:nvSpPr>
          <p:spPr bwMode="auto">
            <a:xfrm>
              <a:off x="2198" y="1539"/>
              <a:ext cx="964" cy="1180"/>
            </a:xfrm>
            <a:custGeom>
              <a:avLst/>
              <a:gdLst>
                <a:gd name="T0" fmla="*/ 0 w 964"/>
                <a:gd name="T1" fmla="*/ 596 h 1180"/>
                <a:gd name="T2" fmla="*/ 140 w 964"/>
                <a:gd name="T3" fmla="*/ 570 h 1180"/>
                <a:gd name="T4" fmla="*/ 220 w 964"/>
                <a:gd name="T5" fmla="*/ 596 h 1180"/>
                <a:gd name="T6" fmla="*/ 214 w 964"/>
                <a:gd name="T7" fmla="*/ 433 h 1180"/>
                <a:gd name="T8" fmla="*/ 274 w 964"/>
                <a:gd name="T9" fmla="*/ 251 h 1180"/>
                <a:gd name="T10" fmla="*/ 508 w 964"/>
                <a:gd name="T11" fmla="*/ 183 h 1180"/>
                <a:gd name="T12" fmla="*/ 619 w 964"/>
                <a:gd name="T13" fmla="*/ 260 h 1180"/>
                <a:gd name="T14" fmla="*/ 739 w 964"/>
                <a:gd name="T15" fmla="*/ 379 h 1180"/>
                <a:gd name="T16" fmla="*/ 705 w 964"/>
                <a:gd name="T17" fmla="*/ 587 h 1180"/>
                <a:gd name="T18" fmla="*/ 482 w 964"/>
                <a:gd name="T19" fmla="*/ 684 h 1180"/>
                <a:gd name="T20" fmla="*/ 422 w 964"/>
                <a:gd name="T21" fmla="*/ 829 h 1180"/>
                <a:gd name="T22" fmla="*/ 439 w 964"/>
                <a:gd name="T23" fmla="*/ 978 h 1180"/>
                <a:gd name="T24" fmla="*/ 411 w 964"/>
                <a:gd name="T25" fmla="*/ 1180 h 1180"/>
                <a:gd name="T26" fmla="*/ 633 w 964"/>
                <a:gd name="T27" fmla="*/ 1180 h 1180"/>
                <a:gd name="T28" fmla="*/ 662 w 964"/>
                <a:gd name="T29" fmla="*/ 1029 h 1180"/>
                <a:gd name="T30" fmla="*/ 645 w 964"/>
                <a:gd name="T31" fmla="*/ 855 h 1180"/>
                <a:gd name="T32" fmla="*/ 781 w 964"/>
                <a:gd name="T33" fmla="*/ 761 h 1180"/>
                <a:gd name="T34" fmla="*/ 884 w 964"/>
                <a:gd name="T35" fmla="*/ 710 h 1180"/>
                <a:gd name="T36" fmla="*/ 964 w 964"/>
                <a:gd name="T37" fmla="*/ 485 h 1180"/>
                <a:gd name="T38" fmla="*/ 893 w 964"/>
                <a:gd name="T39" fmla="*/ 242 h 1180"/>
                <a:gd name="T40" fmla="*/ 653 w 964"/>
                <a:gd name="T41" fmla="*/ 0 h 1180"/>
                <a:gd name="T42" fmla="*/ 360 w 964"/>
                <a:gd name="T43" fmla="*/ 20 h 1180"/>
                <a:gd name="T44" fmla="*/ 126 w 964"/>
                <a:gd name="T45" fmla="*/ 166 h 1180"/>
                <a:gd name="T46" fmla="*/ 23 w 964"/>
                <a:gd name="T47" fmla="*/ 348 h 1180"/>
                <a:gd name="T48" fmla="*/ 0 w 964"/>
                <a:gd name="T49" fmla="*/ 596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4" h="1180">
                  <a:moveTo>
                    <a:pt x="0" y="596"/>
                  </a:moveTo>
                  <a:lnTo>
                    <a:pt x="140" y="570"/>
                  </a:lnTo>
                  <a:lnTo>
                    <a:pt x="220" y="596"/>
                  </a:lnTo>
                  <a:lnTo>
                    <a:pt x="214" y="433"/>
                  </a:lnTo>
                  <a:lnTo>
                    <a:pt x="274" y="251"/>
                  </a:lnTo>
                  <a:lnTo>
                    <a:pt x="508" y="183"/>
                  </a:lnTo>
                  <a:lnTo>
                    <a:pt x="619" y="260"/>
                  </a:lnTo>
                  <a:lnTo>
                    <a:pt x="739" y="379"/>
                  </a:lnTo>
                  <a:lnTo>
                    <a:pt x="705" y="587"/>
                  </a:lnTo>
                  <a:lnTo>
                    <a:pt x="482" y="684"/>
                  </a:lnTo>
                  <a:lnTo>
                    <a:pt x="422" y="829"/>
                  </a:lnTo>
                  <a:lnTo>
                    <a:pt x="439" y="978"/>
                  </a:lnTo>
                  <a:lnTo>
                    <a:pt x="411" y="1180"/>
                  </a:lnTo>
                  <a:lnTo>
                    <a:pt x="633" y="1180"/>
                  </a:lnTo>
                  <a:lnTo>
                    <a:pt x="662" y="1029"/>
                  </a:lnTo>
                  <a:lnTo>
                    <a:pt x="645" y="855"/>
                  </a:lnTo>
                  <a:lnTo>
                    <a:pt x="781" y="761"/>
                  </a:lnTo>
                  <a:lnTo>
                    <a:pt x="884" y="710"/>
                  </a:lnTo>
                  <a:lnTo>
                    <a:pt x="964" y="485"/>
                  </a:lnTo>
                  <a:lnTo>
                    <a:pt x="893" y="242"/>
                  </a:lnTo>
                  <a:lnTo>
                    <a:pt x="653" y="0"/>
                  </a:lnTo>
                  <a:lnTo>
                    <a:pt x="360" y="20"/>
                  </a:lnTo>
                  <a:lnTo>
                    <a:pt x="126" y="166"/>
                  </a:lnTo>
                  <a:lnTo>
                    <a:pt x="23" y="348"/>
                  </a:lnTo>
                  <a:lnTo>
                    <a:pt x="0" y="596"/>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8"/>
            <p:cNvSpPr>
              <a:spLocks/>
            </p:cNvSpPr>
            <p:nvPr/>
          </p:nvSpPr>
          <p:spPr bwMode="auto">
            <a:xfrm>
              <a:off x="2549" y="2807"/>
              <a:ext cx="311" cy="268"/>
            </a:xfrm>
            <a:custGeom>
              <a:avLst/>
              <a:gdLst>
                <a:gd name="T0" fmla="*/ 111 w 311"/>
                <a:gd name="T1" fmla="*/ 0 h 268"/>
                <a:gd name="T2" fmla="*/ 23 w 311"/>
                <a:gd name="T3" fmla="*/ 49 h 268"/>
                <a:gd name="T4" fmla="*/ 0 w 311"/>
                <a:gd name="T5" fmla="*/ 180 h 268"/>
                <a:gd name="T6" fmla="*/ 68 w 311"/>
                <a:gd name="T7" fmla="*/ 268 h 268"/>
                <a:gd name="T8" fmla="*/ 242 w 311"/>
                <a:gd name="T9" fmla="*/ 268 h 268"/>
                <a:gd name="T10" fmla="*/ 311 w 311"/>
                <a:gd name="T11" fmla="*/ 163 h 268"/>
                <a:gd name="T12" fmla="*/ 251 w 311"/>
                <a:gd name="T13" fmla="*/ 35 h 268"/>
                <a:gd name="T14" fmla="*/ 111 w 311"/>
                <a:gd name="T15" fmla="*/ 0 h 2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1" h="268">
                  <a:moveTo>
                    <a:pt x="111" y="0"/>
                  </a:moveTo>
                  <a:lnTo>
                    <a:pt x="23" y="49"/>
                  </a:lnTo>
                  <a:lnTo>
                    <a:pt x="0" y="180"/>
                  </a:lnTo>
                  <a:lnTo>
                    <a:pt x="68" y="268"/>
                  </a:lnTo>
                  <a:lnTo>
                    <a:pt x="242" y="268"/>
                  </a:lnTo>
                  <a:lnTo>
                    <a:pt x="311" y="163"/>
                  </a:lnTo>
                  <a:lnTo>
                    <a:pt x="251" y="35"/>
                  </a:lnTo>
                  <a:lnTo>
                    <a:pt x="111"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9"/>
            <p:cNvSpPr>
              <a:spLocks/>
            </p:cNvSpPr>
            <p:nvPr/>
          </p:nvSpPr>
          <p:spPr bwMode="auto">
            <a:xfrm>
              <a:off x="1332" y="995"/>
              <a:ext cx="2685" cy="2633"/>
            </a:xfrm>
            <a:custGeom>
              <a:avLst/>
              <a:gdLst>
                <a:gd name="T0" fmla="*/ 1673 w 2685"/>
                <a:gd name="T1" fmla="*/ 0 h 2633"/>
                <a:gd name="T2" fmla="*/ 1140 w 2685"/>
                <a:gd name="T3" fmla="*/ 9 h 2633"/>
                <a:gd name="T4" fmla="*/ 735 w 2685"/>
                <a:gd name="T5" fmla="*/ 140 h 2633"/>
                <a:gd name="T6" fmla="*/ 319 w 2685"/>
                <a:gd name="T7" fmla="*/ 407 h 2633"/>
                <a:gd name="T8" fmla="*/ 128 w 2685"/>
                <a:gd name="T9" fmla="*/ 795 h 2633"/>
                <a:gd name="T10" fmla="*/ 43 w 2685"/>
                <a:gd name="T11" fmla="*/ 1191 h 2633"/>
                <a:gd name="T12" fmla="*/ 0 w 2685"/>
                <a:gd name="T13" fmla="*/ 1590 h 2633"/>
                <a:gd name="T14" fmla="*/ 191 w 2685"/>
                <a:gd name="T15" fmla="*/ 1881 h 2633"/>
                <a:gd name="T16" fmla="*/ 425 w 2685"/>
                <a:gd name="T17" fmla="*/ 2268 h 2633"/>
                <a:gd name="T18" fmla="*/ 969 w 2685"/>
                <a:gd name="T19" fmla="*/ 2579 h 2633"/>
                <a:gd name="T20" fmla="*/ 1491 w 2685"/>
                <a:gd name="T21" fmla="*/ 2633 h 2633"/>
                <a:gd name="T22" fmla="*/ 1856 w 2685"/>
                <a:gd name="T23" fmla="*/ 2528 h 2633"/>
                <a:gd name="T24" fmla="*/ 2081 w 2685"/>
                <a:gd name="T25" fmla="*/ 2399 h 2633"/>
                <a:gd name="T26" fmla="*/ 2320 w 2685"/>
                <a:gd name="T27" fmla="*/ 2311 h 2633"/>
                <a:gd name="T28" fmla="*/ 2409 w 2685"/>
                <a:gd name="T29" fmla="*/ 2097 h 2633"/>
                <a:gd name="T30" fmla="*/ 2617 w 2685"/>
                <a:gd name="T31" fmla="*/ 1758 h 2633"/>
                <a:gd name="T32" fmla="*/ 2685 w 2685"/>
                <a:gd name="T33" fmla="*/ 1356 h 2633"/>
                <a:gd name="T34" fmla="*/ 2625 w 2685"/>
                <a:gd name="T35" fmla="*/ 898 h 2633"/>
                <a:gd name="T36" fmla="*/ 2460 w 2685"/>
                <a:gd name="T37" fmla="*/ 442 h 2633"/>
                <a:gd name="T38" fmla="*/ 2235 w 2685"/>
                <a:gd name="T39" fmla="*/ 268 h 2633"/>
                <a:gd name="T40" fmla="*/ 1958 w 2685"/>
                <a:gd name="T41" fmla="*/ 43 h 2633"/>
                <a:gd name="T42" fmla="*/ 1813 w 2685"/>
                <a:gd name="T43" fmla="*/ 407 h 2633"/>
                <a:gd name="T44" fmla="*/ 2163 w 2685"/>
                <a:gd name="T45" fmla="*/ 664 h 2633"/>
                <a:gd name="T46" fmla="*/ 2300 w 2685"/>
                <a:gd name="T47" fmla="*/ 881 h 2633"/>
                <a:gd name="T48" fmla="*/ 2383 w 2685"/>
                <a:gd name="T49" fmla="*/ 1180 h 2633"/>
                <a:gd name="T50" fmla="*/ 2286 w 2685"/>
                <a:gd name="T51" fmla="*/ 1664 h 2633"/>
                <a:gd name="T52" fmla="*/ 2081 w 2685"/>
                <a:gd name="T53" fmla="*/ 2017 h 2633"/>
                <a:gd name="T54" fmla="*/ 1873 w 2685"/>
                <a:gd name="T55" fmla="*/ 2131 h 2633"/>
                <a:gd name="T56" fmla="*/ 1639 w 2685"/>
                <a:gd name="T57" fmla="*/ 2243 h 2633"/>
                <a:gd name="T58" fmla="*/ 1263 w 2685"/>
                <a:gd name="T59" fmla="*/ 2285 h 2633"/>
                <a:gd name="T60" fmla="*/ 847 w 2685"/>
                <a:gd name="T61" fmla="*/ 2200 h 2633"/>
                <a:gd name="T62" fmla="*/ 519 w 2685"/>
                <a:gd name="T63" fmla="*/ 1838 h 2633"/>
                <a:gd name="T64" fmla="*/ 371 w 2685"/>
                <a:gd name="T65" fmla="*/ 1596 h 2633"/>
                <a:gd name="T66" fmla="*/ 362 w 2685"/>
                <a:gd name="T67" fmla="*/ 1217 h 2633"/>
                <a:gd name="T68" fmla="*/ 442 w 2685"/>
                <a:gd name="T69" fmla="*/ 898 h 2633"/>
                <a:gd name="T70" fmla="*/ 656 w 2685"/>
                <a:gd name="T71" fmla="*/ 630 h 2633"/>
                <a:gd name="T72" fmla="*/ 775 w 2685"/>
                <a:gd name="T73" fmla="*/ 459 h 2633"/>
                <a:gd name="T74" fmla="*/ 1063 w 2685"/>
                <a:gd name="T75" fmla="*/ 388 h 2633"/>
                <a:gd name="T76" fmla="*/ 1371 w 2685"/>
                <a:gd name="T77" fmla="*/ 276 h 2633"/>
                <a:gd name="T78" fmla="*/ 1813 w 2685"/>
                <a:gd name="T79" fmla="*/ 407 h 2633"/>
                <a:gd name="T80" fmla="*/ 1958 w 2685"/>
                <a:gd name="T81" fmla="*/ 43 h 2633"/>
                <a:gd name="T82" fmla="*/ 1673 w 2685"/>
                <a:gd name="T83" fmla="*/ 0 h 2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85" h="2633">
                  <a:moveTo>
                    <a:pt x="1673" y="0"/>
                  </a:moveTo>
                  <a:lnTo>
                    <a:pt x="1140" y="9"/>
                  </a:lnTo>
                  <a:lnTo>
                    <a:pt x="735" y="140"/>
                  </a:lnTo>
                  <a:lnTo>
                    <a:pt x="319" y="407"/>
                  </a:lnTo>
                  <a:lnTo>
                    <a:pt x="128" y="795"/>
                  </a:lnTo>
                  <a:lnTo>
                    <a:pt x="43" y="1191"/>
                  </a:lnTo>
                  <a:lnTo>
                    <a:pt x="0" y="1590"/>
                  </a:lnTo>
                  <a:lnTo>
                    <a:pt x="191" y="1881"/>
                  </a:lnTo>
                  <a:lnTo>
                    <a:pt x="425" y="2268"/>
                  </a:lnTo>
                  <a:lnTo>
                    <a:pt x="969" y="2579"/>
                  </a:lnTo>
                  <a:lnTo>
                    <a:pt x="1491" y="2633"/>
                  </a:lnTo>
                  <a:lnTo>
                    <a:pt x="1856" y="2528"/>
                  </a:lnTo>
                  <a:lnTo>
                    <a:pt x="2081" y="2399"/>
                  </a:lnTo>
                  <a:lnTo>
                    <a:pt x="2320" y="2311"/>
                  </a:lnTo>
                  <a:lnTo>
                    <a:pt x="2409" y="2097"/>
                  </a:lnTo>
                  <a:lnTo>
                    <a:pt x="2617" y="1758"/>
                  </a:lnTo>
                  <a:lnTo>
                    <a:pt x="2685" y="1356"/>
                  </a:lnTo>
                  <a:lnTo>
                    <a:pt x="2625" y="898"/>
                  </a:lnTo>
                  <a:lnTo>
                    <a:pt x="2460" y="442"/>
                  </a:lnTo>
                  <a:lnTo>
                    <a:pt x="2235" y="268"/>
                  </a:lnTo>
                  <a:lnTo>
                    <a:pt x="1958" y="43"/>
                  </a:lnTo>
                  <a:lnTo>
                    <a:pt x="1813" y="407"/>
                  </a:lnTo>
                  <a:lnTo>
                    <a:pt x="2163" y="664"/>
                  </a:lnTo>
                  <a:lnTo>
                    <a:pt x="2300" y="881"/>
                  </a:lnTo>
                  <a:lnTo>
                    <a:pt x="2383" y="1180"/>
                  </a:lnTo>
                  <a:lnTo>
                    <a:pt x="2286" y="1664"/>
                  </a:lnTo>
                  <a:lnTo>
                    <a:pt x="2081" y="2017"/>
                  </a:lnTo>
                  <a:lnTo>
                    <a:pt x="1873" y="2131"/>
                  </a:lnTo>
                  <a:lnTo>
                    <a:pt x="1639" y="2243"/>
                  </a:lnTo>
                  <a:lnTo>
                    <a:pt x="1263" y="2285"/>
                  </a:lnTo>
                  <a:lnTo>
                    <a:pt x="847" y="2200"/>
                  </a:lnTo>
                  <a:lnTo>
                    <a:pt x="519" y="1838"/>
                  </a:lnTo>
                  <a:lnTo>
                    <a:pt x="371" y="1596"/>
                  </a:lnTo>
                  <a:lnTo>
                    <a:pt x="362" y="1217"/>
                  </a:lnTo>
                  <a:lnTo>
                    <a:pt x="442" y="898"/>
                  </a:lnTo>
                  <a:lnTo>
                    <a:pt x="656" y="630"/>
                  </a:lnTo>
                  <a:lnTo>
                    <a:pt x="775" y="459"/>
                  </a:lnTo>
                  <a:lnTo>
                    <a:pt x="1063" y="388"/>
                  </a:lnTo>
                  <a:lnTo>
                    <a:pt x="1371" y="276"/>
                  </a:lnTo>
                  <a:lnTo>
                    <a:pt x="1813" y="407"/>
                  </a:lnTo>
                  <a:lnTo>
                    <a:pt x="1958" y="43"/>
                  </a:lnTo>
                  <a:lnTo>
                    <a:pt x="1673" y="0"/>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10"/>
            <p:cNvSpPr>
              <a:spLocks/>
            </p:cNvSpPr>
            <p:nvPr/>
          </p:nvSpPr>
          <p:spPr bwMode="auto">
            <a:xfrm>
              <a:off x="1409" y="1038"/>
              <a:ext cx="2542" cy="2527"/>
            </a:xfrm>
            <a:custGeom>
              <a:avLst/>
              <a:gdLst>
                <a:gd name="T0" fmla="*/ 1374 w 2542"/>
                <a:gd name="T1" fmla="*/ 182 h 2527"/>
                <a:gd name="T2" fmla="*/ 1080 w 2542"/>
                <a:gd name="T3" fmla="*/ 182 h 2527"/>
                <a:gd name="T4" fmla="*/ 650 w 2542"/>
                <a:gd name="T5" fmla="*/ 353 h 2527"/>
                <a:gd name="T6" fmla="*/ 382 w 2542"/>
                <a:gd name="T7" fmla="*/ 649 h 2527"/>
                <a:gd name="T8" fmla="*/ 251 w 2542"/>
                <a:gd name="T9" fmla="*/ 1028 h 2527"/>
                <a:gd name="T10" fmla="*/ 174 w 2542"/>
                <a:gd name="T11" fmla="*/ 1339 h 2527"/>
                <a:gd name="T12" fmla="*/ 348 w 2542"/>
                <a:gd name="T13" fmla="*/ 1821 h 2527"/>
                <a:gd name="T14" fmla="*/ 553 w 2542"/>
                <a:gd name="T15" fmla="*/ 1992 h 2527"/>
                <a:gd name="T16" fmla="*/ 693 w 2542"/>
                <a:gd name="T17" fmla="*/ 2174 h 2527"/>
                <a:gd name="T18" fmla="*/ 1012 w 2542"/>
                <a:gd name="T19" fmla="*/ 2279 h 2527"/>
                <a:gd name="T20" fmla="*/ 1314 w 2542"/>
                <a:gd name="T21" fmla="*/ 2348 h 2527"/>
                <a:gd name="T22" fmla="*/ 1898 w 2542"/>
                <a:gd name="T23" fmla="*/ 2148 h 2527"/>
                <a:gd name="T24" fmla="*/ 2243 w 2542"/>
                <a:gd name="T25" fmla="*/ 1804 h 2527"/>
                <a:gd name="T26" fmla="*/ 2374 w 2542"/>
                <a:gd name="T27" fmla="*/ 1330 h 2527"/>
                <a:gd name="T28" fmla="*/ 2374 w 2542"/>
                <a:gd name="T29" fmla="*/ 934 h 2527"/>
                <a:gd name="T30" fmla="*/ 2209 w 2542"/>
                <a:gd name="T31" fmla="*/ 667 h 2527"/>
                <a:gd name="T32" fmla="*/ 1978 w 2542"/>
                <a:gd name="T33" fmla="*/ 373 h 2527"/>
                <a:gd name="T34" fmla="*/ 1374 w 2542"/>
                <a:gd name="T35" fmla="*/ 182 h 2527"/>
                <a:gd name="T36" fmla="*/ 1345 w 2542"/>
                <a:gd name="T37" fmla="*/ 0 h 2527"/>
                <a:gd name="T38" fmla="*/ 1619 w 2542"/>
                <a:gd name="T39" fmla="*/ 42 h 2527"/>
                <a:gd name="T40" fmla="*/ 1987 w 2542"/>
                <a:gd name="T41" fmla="*/ 148 h 2527"/>
                <a:gd name="T42" fmla="*/ 2175 w 2542"/>
                <a:gd name="T43" fmla="*/ 367 h 2527"/>
                <a:gd name="T44" fmla="*/ 2417 w 2542"/>
                <a:gd name="T45" fmla="*/ 612 h 2527"/>
                <a:gd name="T46" fmla="*/ 2542 w 2542"/>
                <a:gd name="T47" fmla="*/ 1148 h 2527"/>
                <a:gd name="T48" fmla="*/ 2520 w 2542"/>
                <a:gd name="T49" fmla="*/ 1536 h 2527"/>
                <a:gd name="T50" fmla="*/ 2357 w 2542"/>
                <a:gd name="T51" fmla="*/ 1880 h 2527"/>
                <a:gd name="T52" fmla="*/ 2123 w 2542"/>
                <a:gd name="T53" fmla="*/ 2183 h 2527"/>
                <a:gd name="T54" fmla="*/ 1613 w 2542"/>
                <a:gd name="T55" fmla="*/ 2450 h 2527"/>
                <a:gd name="T56" fmla="*/ 1208 w 2542"/>
                <a:gd name="T57" fmla="*/ 2527 h 2527"/>
                <a:gd name="T58" fmla="*/ 770 w 2542"/>
                <a:gd name="T59" fmla="*/ 2422 h 2527"/>
                <a:gd name="T60" fmla="*/ 294 w 2542"/>
                <a:gd name="T61" fmla="*/ 2020 h 2527"/>
                <a:gd name="T62" fmla="*/ 0 w 2542"/>
                <a:gd name="T63" fmla="*/ 1348 h 2527"/>
                <a:gd name="T64" fmla="*/ 114 w 2542"/>
                <a:gd name="T65" fmla="*/ 926 h 2527"/>
                <a:gd name="T66" fmla="*/ 191 w 2542"/>
                <a:gd name="T67" fmla="*/ 544 h 2527"/>
                <a:gd name="T68" fmla="*/ 490 w 2542"/>
                <a:gd name="T69" fmla="*/ 276 h 2527"/>
                <a:gd name="T70" fmla="*/ 824 w 2542"/>
                <a:gd name="T71" fmla="*/ 85 h 2527"/>
                <a:gd name="T72" fmla="*/ 1345 w 2542"/>
                <a:gd name="T73" fmla="*/ 0 h 2527"/>
                <a:gd name="T74" fmla="*/ 1374 w 2542"/>
                <a:gd name="T75" fmla="*/ 182 h 2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42" h="2527">
                  <a:moveTo>
                    <a:pt x="1374" y="182"/>
                  </a:moveTo>
                  <a:lnTo>
                    <a:pt x="1080" y="182"/>
                  </a:lnTo>
                  <a:lnTo>
                    <a:pt x="650" y="353"/>
                  </a:lnTo>
                  <a:lnTo>
                    <a:pt x="382" y="649"/>
                  </a:lnTo>
                  <a:lnTo>
                    <a:pt x="251" y="1028"/>
                  </a:lnTo>
                  <a:lnTo>
                    <a:pt x="174" y="1339"/>
                  </a:lnTo>
                  <a:lnTo>
                    <a:pt x="348" y="1821"/>
                  </a:lnTo>
                  <a:lnTo>
                    <a:pt x="553" y="1992"/>
                  </a:lnTo>
                  <a:lnTo>
                    <a:pt x="693" y="2174"/>
                  </a:lnTo>
                  <a:lnTo>
                    <a:pt x="1012" y="2279"/>
                  </a:lnTo>
                  <a:lnTo>
                    <a:pt x="1314" y="2348"/>
                  </a:lnTo>
                  <a:lnTo>
                    <a:pt x="1898" y="2148"/>
                  </a:lnTo>
                  <a:lnTo>
                    <a:pt x="2243" y="1804"/>
                  </a:lnTo>
                  <a:lnTo>
                    <a:pt x="2374" y="1330"/>
                  </a:lnTo>
                  <a:lnTo>
                    <a:pt x="2374" y="934"/>
                  </a:lnTo>
                  <a:lnTo>
                    <a:pt x="2209" y="667"/>
                  </a:lnTo>
                  <a:lnTo>
                    <a:pt x="1978" y="373"/>
                  </a:lnTo>
                  <a:lnTo>
                    <a:pt x="1374" y="182"/>
                  </a:lnTo>
                  <a:lnTo>
                    <a:pt x="1345" y="0"/>
                  </a:lnTo>
                  <a:lnTo>
                    <a:pt x="1619" y="42"/>
                  </a:lnTo>
                  <a:lnTo>
                    <a:pt x="1987" y="148"/>
                  </a:lnTo>
                  <a:lnTo>
                    <a:pt x="2175" y="367"/>
                  </a:lnTo>
                  <a:lnTo>
                    <a:pt x="2417" y="612"/>
                  </a:lnTo>
                  <a:lnTo>
                    <a:pt x="2542" y="1148"/>
                  </a:lnTo>
                  <a:lnTo>
                    <a:pt x="2520" y="1536"/>
                  </a:lnTo>
                  <a:lnTo>
                    <a:pt x="2357" y="1880"/>
                  </a:lnTo>
                  <a:lnTo>
                    <a:pt x="2123" y="2183"/>
                  </a:lnTo>
                  <a:lnTo>
                    <a:pt x="1613" y="2450"/>
                  </a:lnTo>
                  <a:lnTo>
                    <a:pt x="1208" y="2527"/>
                  </a:lnTo>
                  <a:lnTo>
                    <a:pt x="770" y="2422"/>
                  </a:lnTo>
                  <a:lnTo>
                    <a:pt x="294" y="2020"/>
                  </a:lnTo>
                  <a:lnTo>
                    <a:pt x="0" y="1348"/>
                  </a:lnTo>
                  <a:lnTo>
                    <a:pt x="114" y="926"/>
                  </a:lnTo>
                  <a:lnTo>
                    <a:pt x="191" y="544"/>
                  </a:lnTo>
                  <a:lnTo>
                    <a:pt x="490" y="276"/>
                  </a:lnTo>
                  <a:lnTo>
                    <a:pt x="824" y="85"/>
                  </a:lnTo>
                  <a:lnTo>
                    <a:pt x="1345" y="0"/>
                  </a:lnTo>
                  <a:lnTo>
                    <a:pt x="1374" y="182"/>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1990138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6355" name="Rectangle 3"/>
          <p:cNvSpPr>
            <a:spLocks noGrp="1" noChangeArrowheads="1"/>
          </p:cNvSpPr>
          <p:nvPr>
            <p:ph idx="1"/>
          </p:nvPr>
        </p:nvSpPr>
        <p:spPr/>
        <p:txBody>
          <a:bodyPr/>
          <a:lstStyle/>
          <a:p>
            <a:pPr eaLnBrk="1" hangingPunct="1"/>
            <a:r>
              <a:rPr lang="en-GB" dirty="0" smtClean="0"/>
              <a:t>What is a class?</a:t>
            </a:r>
          </a:p>
          <a:p>
            <a:pPr eaLnBrk="1" hangingPunct="1"/>
            <a:r>
              <a:rPr lang="en-GB" dirty="0" smtClean="0"/>
              <a:t>What is an object?</a:t>
            </a:r>
          </a:p>
          <a:p>
            <a:pPr eaLnBrk="1" hangingPunct="1"/>
            <a:r>
              <a:rPr lang="en-GB" dirty="0" smtClean="0"/>
              <a:t>OO modelling</a:t>
            </a:r>
          </a:p>
          <a:p>
            <a:pPr eaLnBrk="1" hangingPunct="1"/>
            <a:r>
              <a:rPr lang="en-GB" altLang="en-US" dirty="0">
                <a:sym typeface="Wingdings" pitchFamily="2" charset="2"/>
              </a:rPr>
              <a:t>Use Case </a:t>
            </a:r>
            <a:r>
              <a:rPr lang="en-GB" altLang="en-US" dirty="0" smtClean="0">
                <a:sym typeface="Wingdings" pitchFamily="2" charset="2"/>
              </a:rPr>
              <a:t>diagrams</a:t>
            </a:r>
          </a:p>
          <a:p>
            <a:pPr eaLnBrk="1" hangingPunct="1"/>
            <a:r>
              <a:rPr lang="en-GB" altLang="en-US" dirty="0"/>
              <a:t>Class </a:t>
            </a:r>
            <a:r>
              <a:rPr lang="en-GB" altLang="en-US" dirty="0" smtClean="0"/>
              <a:t>diagrams</a:t>
            </a:r>
          </a:p>
          <a:p>
            <a:pPr eaLnBrk="1" hangingPunct="1"/>
            <a:r>
              <a:rPr lang="en-GB" altLang="en-US" dirty="0" err="1"/>
              <a:t>Statechart</a:t>
            </a:r>
            <a:r>
              <a:rPr lang="en-GB" altLang="en-US" dirty="0"/>
              <a:t> </a:t>
            </a:r>
            <a:r>
              <a:rPr lang="en-GB" altLang="en-US" dirty="0" smtClean="0"/>
              <a:t>diagrams</a:t>
            </a:r>
          </a:p>
          <a:p>
            <a:pPr eaLnBrk="1" hangingPunct="1"/>
            <a:r>
              <a:rPr lang="en-GB" altLang="en-US" dirty="0"/>
              <a:t>Sequence </a:t>
            </a:r>
            <a:r>
              <a:rPr lang="en-GB" altLang="en-US" dirty="0" smtClean="0"/>
              <a:t>diagrams</a:t>
            </a:r>
            <a:endParaRPr lang="en-GB" dirty="0" smtClean="0"/>
          </a:p>
        </p:txBody>
      </p:sp>
      <p:sp>
        <p:nvSpPr>
          <p:cNvPr id="996354" name="Rectangle 2"/>
          <p:cNvSpPr>
            <a:spLocks noGrp="1" noChangeArrowheads="1"/>
          </p:cNvSpPr>
          <p:nvPr>
            <p:ph type="title"/>
          </p:nvPr>
        </p:nvSpPr>
        <p:spPr/>
        <p:txBody>
          <a:bodyPr/>
          <a:lstStyle/>
          <a:p>
            <a:pPr marL="571500" indent="-571500" eaLnBrk="1" hangingPunct="1"/>
            <a:r>
              <a:rPr lang="en-GB" sz="3300" dirty="0" smtClean="0"/>
              <a:t>1. Essential OO Concepts</a:t>
            </a:r>
          </a:p>
        </p:txBody>
      </p:sp>
      <p:sp>
        <p:nvSpPr>
          <p:cNvPr id="4" name="Footer Placeholder 3"/>
          <p:cNvSpPr>
            <a:spLocks noGrp="1"/>
          </p:cNvSpPr>
          <p:nvPr>
            <p:ph type="ftr" sz="quarter" idx="10"/>
          </p:nvPr>
        </p:nvSpPr>
        <p:spPr/>
        <p:txBody>
          <a:bodyPr/>
          <a:lstStyle/>
          <a:p>
            <a:pPr>
              <a:defRPr/>
            </a:pPr>
            <a:fld id="{9B9D3222-6951-4545-9DDD-1C54C7FF8761}" type="slidenum">
              <a:rPr lang="en-GB"/>
              <a:pPr>
                <a:defRPr/>
              </a:pPr>
              <a:t>3</a:t>
            </a:fld>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5"/>
          <p:cNvSpPr>
            <a:spLocks noGrp="1" noChangeArrowheads="1"/>
          </p:cNvSpPr>
          <p:nvPr>
            <p:ph idx="1"/>
          </p:nvPr>
        </p:nvSpPr>
        <p:spPr/>
        <p:txBody>
          <a:bodyPr/>
          <a:lstStyle/>
          <a:p>
            <a:pPr eaLnBrk="1" hangingPunct="1">
              <a:defRPr/>
            </a:pPr>
            <a:r>
              <a:rPr lang="en-GB" dirty="0" smtClean="0">
                <a:sym typeface="Wingdings" pitchFamily="2" charset="2"/>
              </a:rPr>
              <a:t>A class is a representation of a real-world entity</a:t>
            </a:r>
          </a:p>
          <a:p>
            <a:pPr lvl="1" eaLnBrk="1" hangingPunct="1">
              <a:defRPr/>
            </a:pPr>
            <a:r>
              <a:rPr lang="en-GB" dirty="0" smtClean="0">
                <a:sym typeface="Wingdings" pitchFamily="2" charset="2"/>
              </a:rPr>
              <a:t>Defines data, plus methods to work on that data</a:t>
            </a:r>
          </a:p>
          <a:p>
            <a:pPr lvl="1" eaLnBrk="1" hangingPunct="1">
              <a:defRPr/>
            </a:pPr>
            <a:r>
              <a:rPr lang="en-GB" dirty="0" smtClean="0">
                <a:sym typeface="Wingdings" pitchFamily="2" charset="2"/>
              </a:rPr>
              <a:t>Data is typically private, to enforce encapsulation</a:t>
            </a:r>
          </a:p>
          <a:p>
            <a:pPr lvl="1" eaLnBrk="1" hangingPunct="1">
              <a:defRPr/>
            </a:pPr>
            <a:endParaRPr lang="en-GB" dirty="0" smtClean="0">
              <a:sym typeface="Wingdings" pitchFamily="2" charset="2"/>
            </a:endParaRPr>
          </a:p>
          <a:p>
            <a:pPr eaLnBrk="1" hangingPunct="1">
              <a:defRPr/>
            </a:pPr>
            <a:r>
              <a:rPr lang="en-GB" dirty="0" smtClean="0">
                <a:sym typeface="Wingdings" pitchFamily="2" charset="2"/>
              </a:rPr>
              <a:t>Domain classes</a:t>
            </a:r>
          </a:p>
          <a:p>
            <a:pPr lvl="1" eaLnBrk="1" hangingPunct="1">
              <a:defRPr/>
            </a:pPr>
            <a:r>
              <a:rPr lang="en-GB" dirty="0" smtClean="0">
                <a:sym typeface="Wingdings" pitchFamily="2" charset="2"/>
              </a:rPr>
              <a:t>Specific to your business domain</a:t>
            </a:r>
          </a:p>
          <a:p>
            <a:pPr lvl="1" eaLnBrk="1" hangingPunct="1">
              <a:defRPr/>
            </a:pPr>
            <a:r>
              <a:rPr lang="en-GB" dirty="0" smtClean="0">
                <a:sym typeface="Wingdings" pitchFamily="2" charset="2"/>
              </a:rPr>
              <a:t>E.g. </a:t>
            </a:r>
            <a:r>
              <a:rPr lang="en-GB" dirty="0" err="1" smtClean="0">
                <a:latin typeface="Lucida Console" pitchFamily="49" charset="0"/>
                <a:sym typeface="Wingdings" pitchFamily="2" charset="2"/>
              </a:rPr>
              <a:t>BankAccount</a:t>
            </a:r>
            <a:r>
              <a:rPr lang="en-GB" dirty="0" smtClean="0">
                <a:sym typeface="Wingdings" pitchFamily="2" charset="2"/>
              </a:rPr>
              <a:t>, </a:t>
            </a:r>
            <a:r>
              <a:rPr lang="en-GB" dirty="0" smtClean="0">
                <a:latin typeface="Lucida Console" pitchFamily="49" charset="0"/>
                <a:sym typeface="Wingdings" pitchFamily="2" charset="2"/>
              </a:rPr>
              <a:t>Customer</a:t>
            </a:r>
            <a:r>
              <a:rPr lang="en-GB" dirty="0" smtClean="0">
                <a:sym typeface="Wingdings" pitchFamily="2" charset="2"/>
              </a:rPr>
              <a:t>, </a:t>
            </a:r>
            <a:r>
              <a:rPr lang="en-GB" dirty="0" smtClean="0">
                <a:latin typeface="Lucida Console" pitchFamily="49" charset="0"/>
                <a:sym typeface="Wingdings" pitchFamily="2" charset="2"/>
              </a:rPr>
              <a:t>Patient</a:t>
            </a:r>
            <a:r>
              <a:rPr lang="en-GB" dirty="0" smtClean="0">
                <a:sym typeface="Wingdings" pitchFamily="2" charset="2"/>
              </a:rPr>
              <a:t>, </a:t>
            </a:r>
            <a:r>
              <a:rPr lang="en-GB" dirty="0" err="1" smtClean="0">
                <a:latin typeface="Lucida Console" pitchFamily="49" charset="0"/>
                <a:sym typeface="Wingdings" pitchFamily="2" charset="2"/>
              </a:rPr>
              <a:t>MedicalRecord</a:t>
            </a:r>
            <a:endParaRPr lang="en-GB" dirty="0" smtClean="0">
              <a:latin typeface="Lucida Console" pitchFamily="49" charset="0"/>
              <a:sym typeface="Wingdings" pitchFamily="2" charset="2"/>
            </a:endParaRPr>
          </a:p>
          <a:p>
            <a:pPr lvl="1" eaLnBrk="1" hangingPunct="1">
              <a:defRPr/>
            </a:pPr>
            <a:endParaRPr lang="en-GB" dirty="0" smtClean="0">
              <a:latin typeface="Lucida Console" pitchFamily="49" charset="0"/>
              <a:sym typeface="Wingdings" pitchFamily="2" charset="2"/>
            </a:endParaRPr>
          </a:p>
          <a:p>
            <a:pPr eaLnBrk="1" hangingPunct="1">
              <a:defRPr/>
            </a:pPr>
            <a:r>
              <a:rPr lang="en-GB" dirty="0" smtClean="0">
                <a:sym typeface="Wingdings" pitchFamily="2" charset="2"/>
              </a:rPr>
              <a:t>Infrastructure classes</a:t>
            </a:r>
          </a:p>
          <a:p>
            <a:pPr lvl="1" eaLnBrk="1" hangingPunct="1">
              <a:defRPr/>
            </a:pPr>
            <a:r>
              <a:rPr lang="en-GB" dirty="0" smtClean="0">
                <a:sym typeface="Wingdings" pitchFamily="2" charset="2"/>
              </a:rPr>
              <a:t>Implement technical infrastructure layer</a:t>
            </a:r>
          </a:p>
          <a:p>
            <a:pPr lvl="1" eaLnBrk="1" hangingPunct="1">
              <a:defRPr/>
            </a:pPr>
            <a:r>
              <a:rPr lang="en-GB" dirty="0" smtClean="0">
                <a:sym typeface="Wingdings" pitchFamily="2" charset="2"/>
              </a:rPr>
              <a:t>E.g. </a:t>
            </a:r>
            <a:r>
              <a:rPr lang="en-GB" dirty="0" err="1" smtClean="0">
                <a:latin typeface="Lucida Console" pitchFamily="49" charset="0"/>
                <a:sym typeface="Wingdings" pitchFamily="2" charset="2"/>
              </a:rPr>
              <a:t>NetworkConnection</a:t>
            </a:r>
            <a:r>
              <a:rPr lang="en-GB" dirty="0" smtClean="0">
                <a:sym typeface="Wingdings" pitchFamily="2" charset="2"/>
              </a:rPr>
              <a:t>, </a:t>
            </a:r>
            <a:r>
              <a:rPr lang="en-GB" dirty="0" err="1" smtClean="0">
                <a:latin typeface="Lucida Console" pitchFamily="49" charset="0"/>
                <a:sym typeface="Wingdings" pitchFamily="2" charset="2"/>
              </a:rPr>
              <a:t>AccountsDataAccess</a:t>
            </a:r>
            <a:r>
              <a:rPr lang="en-GB" dirty="0" smtClean="0">
                <a:sym typeface="Wingdings" pitchFamily="2" charset="2"/>
              </a:rPr>
              <a:t>, </a:t>
            </a:r>
            <a:r>
              <a:rPr lang="en-GB" dirty="0" err="1" smtClean="0">
                <a:latin typeface="Lucida Console" pitchFamily="49" charset="0"/>
                <a:sym typeface="Wingdings" pitchFamily="2" charset="2"/>
              </a:rPr>
              <a:t>IPAddress</a:t>
            </a:r>
            <a:endParaRPr lang="en-GB" dirty="0" smtClean="0">
              <a:latin typeface="Lucida Console" pitchFamily="49" charset="0"/>
              <a:sym typeface="Wingdings" pitchFamily="2" charset="2"/>
            </a:endParaRPr>
          </a:p>
          <a:p>
            <a:pPr lvl="1" eaLnBrk="1" hangingPunct="1">
              <a:defRPr/>
            </a:pPr>
            <a:endParaRPr lang="en-GB" dirty="0" smtClean="0">
              <a:latin typeface="Lucida Console" pitchFamily="49" charset="0"/>
              <a:sym typeface="Wingdings" pitchFamily="2" charset="2"/>
            </a:endParaRPr>
          </a:p>
          <a:p>
            <a:pPr eaLnBrk="1" hangingPunct="1">
              <a:defRPr/>
            </a:pPr>
            <a:r>
              <a:rPr lang="en-GB" dirty="0" smtClean="0">
                <a:latin typeface="+mj-lt"/>
                <a:sym typeface="Wingdings" pitchFamily="2" charset="2"/>
              </a:rPr>
              <a:t>Etc.</a:t>
            </a:r>
          </a:p>
          <a:p>
            <a:pPr lvl="1" eaLnBrk="1" hangingPunct="1">
              <a:defRPr/>
            </a:pPr>
            <a:endParaRPr lang="en-GB" dirty="0" smtClean="0">
              <a:latin typeface="Lucida Console" pitchFamily="49" charset="0"/>
              <a:sym typeface="Wingdings" pitchFamily="2" charset="2"/>
            </a:endParaRPr>
          </a:p>
        </p:txBody>
      </p:sp>
      <p:sp>
        <p:nvSpPr>
          <p:cNvPr id="6147" name="Rectangle 4"/>
          <p:cNvSpPr>
            <a:spLocks noGrp="1" noChangeArrowheads="1"/>
          </p:cNvSpPr>
          <p:nvPr>
            <p:ph type="title"/>
          </p:nvPr>
        </p:nvSpPr>
        <p:spPr/>
        <p:txBody>
          <a:bodyPr/>
          <a:lstStyle/>
          <a:p>
            <a:pPr eaLnBrk="1" hangingPunct="1"/>
            <a:r>
              <a:rPr lang="en-GB" sz="3400" smtClean="0"/>
              <a:t>What is a Class?</a:t>
            </a:r>
          </a:p>
        </p:txBody>
      </p:sp>
      <p:sp>
        <p:nvSpPr>
          <p:cNvPr id="22530" name="Footer Placeholder 3"/>
          <p:cNvSpPr>
            <a:spLocks noGrp="1"/>
          </p:cNvSpPr>
          <p:nvPr>
            <p:ph type="ftr" sz="quarter" idx="10"/>
          </p:nvPr>
        </p:nvSpPr>
        <p:spPr/>
        <p:txBody>
          <a:bodyPr/>
          <a:lstStyle/>
          <a:p>
            <a:pPr>
              <a:defRPr/>
            </a:pPr>
            <a:fld id="{74D9F4EA-C83F-43DB-820F-AD3D1AB9092A}" type="slidenum">
              <a:rPr lang="en-GB"/>
              <a:pPr>
                <a:defRPr/>
              </a:pPr>
              <a:t>4</a:t>
            </a:fld>
            <a:endParaRPr lang="en-GB"/>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5"/>
          <p:cNvSpPr>
            <a:spLocks noGrp="1" noChangeArrowheads="1"/>
          </p:cNvSpPr>
          <p:nvPr>
            <p:ph idx="1"/>
          </p:nvPr>
        </p:nvSpPr>
        <p:spPr/>
        <p:txBody>
          <a:bodyPr/>
          <a:lstStyle/>
          <a:p>
            <a:pPr eaLnBrk="1" hangingPunct="1">
              <a:defRPr/>
            </a:pPr>
            <a:r>
              <a:rPr lang="en-GB" dirty="0" smtClean="0">
                <a:sym typeface="Wingdings" pitchFamily="2" charset="2"/>
              </a:rPr>
              <a:t>An object is an instance of a class</a:t>
            </a:r>
          </a:p>
          <a:p>
            <a:pPr lvl="1" eaLnBrk="1" hangingPunct="1">
              <a:defRPr/>
            </a:pPr>
            <a:r>
              <a:rPr lang="en-GB" dirty="0" smtClean="0">
                <a:latin typeface="+mj-lt"/>
                <a:sym typeface="Wingdings" pitchFamily="2" charset="2"/>
              </a:rPr>
              <a:t>Created (or "instantiated") via the </a:t>
            </a:r>
            <a:r>
              <a:rPr lang="en-GB" dirty="0" smtClean="0">
                <a:latin typeface="Lucida Console" pitchFamily="49" charset="0"/>
                <a:sym typeface="Wingdings" pitchFamily="2" charset="2"/>
              </a:rPr>
              <a:t>new</a:t>
            </a:r>
            <a:r>
              <a:rPr lang="en-GB" dirty="0" smtClean="0">
                <a:latin typeface="+mj-lt"/>
                <a:sym typeface="Wingdings" pitchFamily="2" charset="2"/>
              </a:rPr>
              <a:t> operator</a:t>
            </a:r>
          </a:p>
          <a:p>
            <a:pPr lvl="1" eaLnBrk="1" hangingPunct="1">
              <a:defRPr/>
            </a:pPr>
            <a:r>
              <a:rPr lang="en-GB" dirty="0" smtClean="0">
                <a:latin typeface="+mj-lt"/>
                <a:sym typeface="Wingdings" pitchFamily="2" charset="2"/>
              </a:rPr>
              <a:t>Each object is uniquely referenced by its memory address (no need for primary keys, as in a database)</a:t>
            </a:r>
          </a:p>
          <a:p>
            <a:pPr lvl="1" eaLnBrk="1" hangingPunct="1">
              <a:defRPr/>
            </a:pPr>
            <a:endParaRPr lang="en-GB" dirty="0" smtClean="0">
              <a:latin typeface="+mj-lt"/>
              <a:sym typeface="Wingdings" pitchFamily="2" charset="2"/>
            </a:endParaRPr>
          </a:p>
          <a:p>
            <a:pPr eaLnBrk="1" hangingPunct="1">
              <a:defRPr/>
            </a:pPr>
            <a:r>
              <a:rPr lang="en-GB" dirty="0" smtClean="0">
                <a:latin typeface="+mj-lt"/>
                <a:sym typeface="Wingdings" pitchFamily="2" charset="2"/>
              </a:rPr>
              <a:t>Object management</a:t>
            </a:r>
          </a:p>
          <a:p>
            <a:pPr lvl="1" eaLnBrk="1" hangingPunct="1">
              <a:defRPr/>
            </a:pPr>
            <a:r>
              <a:rPr lang="en-GB" dirty="0" smtClean="0">
                <a:sym typeface="Wingdings" pitchFamily="2" charset="2"/>
              </a:rPr>
              <a:t>Objects are allocated on the garbage-collected heap</a:t>
            </a:r>
          </a:p>
          <a:p>
            <a:pPr lvl="1" eaLnBrk="1" hangingPunct="1">
              <a:defRPr/>
            </a:pPr>
            <a:r>
              <a:rPr lang="en-GB" dirty="0" smtClean="0">
                <a:latin typeface="+mj-lt"/>
                <a:sym typeface="Wingdings" pitchFamily="2" charset="2"/>
              </a:rPr>
              <a:t>An object remains allocated until the last remaining object reference disappears</a:t>
            </a:r>
          </a:p>
          <a:p>
            <a:pPr lvl="1" eaLnBrk="1" hangingPunct="1">
              <a:defRPr/>
            </a:pPr>
            <a:r>
              <a:rPr lang="en-GB" dirty="0" smtClean="0">
                <a:latin typeface="+mj-lt"/>
                <a:sym typeface="Wingdings" pitchFamily="2" charset="2"/>
              </a:rPr>
              <a:t>At this point, the object is available for garbage collection</a:t>
            </a:r>
          </a:p>
          <a:p>
            <a:pPr lvl="1" eaLnBrk="1" hangingPunct="1">
              <a:defRPr/>
            </a:pPr>
            <a:r>
              <a:rPr lang="en-GB" dirty="0" smtClean="0">
                <a:latin typeface="+mj-lt"/>
                <a:sym typeface="Wingdings" pitchFamily="2" charset="2"/>
              </a:rPr>
              <a:t>The garbage collector (in the JVM) will reclaim its memory sometime thereafter</a:t>
            </a:r>
          </a:p>
        </p:txBody>
      </p:sp>
      <p:sp>
        <p:nvSpPr>
          <p:cNvPr id="7171" name="Rectangle 4"/>
          <p:cNvSpPr>
            <a:spLocks noGrp="1" noChangeArrowheads="1"/>
          </p:cNvSpPr>
          <p:nvPr>
            <p:ph type="title"/>
          </p:nvPr>
        </p:nvSpPr>
        <p:spPr/>
        <p:txBody>
          <a:bodyPr/>
          <a:lstStyle/>
          <a:p>
            <a:pPr eaLnBrk="1" hangingPunct="1"/>
            <a:r>
              <a:rPr lang="en-GB" sz="3400" smtClean="0"/>
              <a:t>What is an Object?</a:t>
            </a:r>
          </a:p>
        </p:txBody>
      </p:sp>
      <p:sp>
        <p:nvSpPr>
          <p:cNvPr id="22530" name="Footer Placeholder 3"/>
          <p:cNvSpPr>
            <a:spLocks noGrp="1"/>
          </p:cNvSpPr>
          <p:nvPr>
            <p:ph type="ftr" sz="quarter" idx="10"/>
          </p:nvPr>
        </p:nvSpPr>
        <p:spPr/>
        <p:txBody>
          <a:bodyPr/>
          <a:lstStyle/>
          <a:p>
            <a:pPr>
              <a:defRPr/>
            </a:pPr>
            <a:fld id="{9994518E-825F-4A9B-A5AB-F49BFAFBA8F7}" type="slidenum">
              <a:rPr lang="en-GB"/>
              <a:pPr>
                <a:defRPr/>
              </a:pPr>
              <a:t>5</a:t>
            </a:fld>
            <a:endParaRPr lang="en-GB"/>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6" name="Rectangle 5"/>
          <p:cNvSpPr>
            <a:spLocks noGrp="1" noChangeArrowheads="1"/>
          </p:cNvSpPr>
          <p:nvPr>
            <p:ph idx="1"/>
          </p:nvPr>
        </p:nvSpPr>
        <p:spPr/>
        <p:txBody>
          <a:bodyPr/>
          <a:lstStyle/>
          <a:p>
            <a:pPr eaLnBrk="1" hangingPunct="1"/>
            <a:r>
              <a:rPr lang="en-GB" dirty="0" smtClean="0">
                <a:sym typeface="Wingdings" pitchFamily="2" charset="2"/>
              </a:rPr>
              <a:t>During OO analysis and design, you map the real world into candidate classes in your application</a:t>
            </a:r>
          </a:p>
          <a:p>
            <a:pPr lvl="1" eaLnBrk="1" hangingPunct="1"/>
            <a:r>
              <a:rPr lang="en-GB" dirty="0" smtClean="0">
                <a:sym typeface="Wingdings" pitchFamily="2" charset="2"/>
              </a:rPr>
              <a:t>Use-case modelling</a:t>
            </a:r>
          </a:p>
          <a:p>
            <a:pPr lvl="1" eaLnBrk="1" hangingPunct="1"/>
            <a:r>
              <a:rPr lang="en-GB" dirty="0" smtClean="0">
                <a:sym typeface="Wingdings" pitchFamily="2" charset="2"/>
              </a:rPr>
              <a:t>Class diagrams</a:t>
            </a:r>
          </a:p>
          <a:p>
            <a:pPr lvl="1" eaLnBrk="1" hangingPunct="1"/>
            <a:r>
              <a:rPr lang="en-GB" dirty="0" smtClean="0">
                <a:sym typeface="Wingdings" pitchFamily="2" charset="2"/>
              </a:rPr>
              <a:t>Sequence diagrams</a:t>
            </a:r>
          </a:p>
          <a:p>
            <a:pPr lvl="1" eaLnBrk="1" hangingPunct="1"/>
            <a:r>
              <a:rPr lang="en-GB" dirty="0" smtClean="0">
                <a:sym typeface="Wingdings" pitchFamily="2" charset="2"/>
              </a:rPr>
              <a:t>State diagrams</a:t>
            </a:r>
          </a:p>
          <a:p>
            <a:pPr lvl="1" eaLnBrk="1" hangingPunct="1"/>
            <a:endParaRPr lang="en-GB" dirty="0" smtClean="0">
              <a:sym typeface="Wingdings" pitchFamily="2" charset="2"/>
            </a:endParaRPr>
          </a:p>
          <a:p>
            <a:pPr eaLnBrk="1" hangingPunct="1"/>
            <a:r>
              <a:rPr lang="en-GB" dirty="0" smtClean="0">
                <a:sym typeface="Wingdings" pitchFamily="2" charset="2"/>
              </a:rPr>
              <a:t>UML is the standard OO notation</a:t>
            </a:r>
          </a:p>
          <a:p>
            <a:pPr lvl="1" eaLnBrk="1" hangingPunct="1"/>
            <a:r>
              <a:rPr lang="en-GB" dirty="0" smtClean="0">
                <a:sym typeface="Wingdings" pitchFamily="2" charset="2"/>
              </a:rPr>
              <a:t>Widely used</a:t>
            </a:r>
          </a:p>
          <a:p>
            <a:pPr lvl="1" eaLnBrk="1" hangingPunct="1"/>
            <a:r>
              <a:rPr lang="en-GB" dirty="0" smtClean="0">
                <a:sym typeface="Wingdings" pitchFamily="2" charset="2"/>
              </a:rPr>
              <a:t>Degree of ceremony varies from one organization to another</a:t>
            </a:r>
          </a:p>
          <a:p>
            <a:pPr lvl="1" eaLnBrk="1" hangingPunct="1"/>
            <a:endParaRPr lang="en-GB" dirty="0">
              <a:sym typeface="Wingdings" pitchFamily="2" charset="2"/>
            </a:endParaRPr>
          </a:p>
          <a:p>
            <a:pPr eaLnBrk="1" hangingPunct="1"/>
            <a:r>
              <a:rPr lang="en-GB" dirty="0" smtClean="0">
                <a:sym typeface="Wingdings" pitchFamily="2" charset="2"/>
              </a:rPr>
              <a:t>The following slides show some examples of these diagrams</a:t>
            </a:r>
          </a:p>
        </p:txBody>
      </p:sp>
      <p:sp>
        <p:nvSpPr>
          <p:cNvPr id="8195" name="Rectangle 4"/>
          <p:cNvSpPr>
            <a:spLocks noGrp="1" noChangeArrowheads="1"/>
          </p:cNvSpPr>
          <p:nvPr>
            <p:ph type="title"/>
          </p:nvPr>
        </p:nvSpPr>
        <p:spPr/>
        <p:txBody>
          <a:bodyPr/>
          <a:lstStyle/>
          <a:p>
            <a:pPr eaLnBrk="1" hangingPunct="1"/>
            <a:r>
              <a:rPr lang="en-GB" sz="3400" smtClean="0"/>
              <a:t>OO Modelling</a:t>
            </a:r>
          </a:p>
        </p:txBody>
      </p:sp>
      <p:sp>
        <p:nvSpPr>
          <p:cNvPr id="22530" name="Footer Placeholder 3"/>
          <p:cNvSpPr>
            <a:spLocks noGrp="1"/>
          </p:cNvSpPr>
          <p:nvPr>
            <p:ph type="ftr" sz="quarter" idx="10"/>
          </p:nvPr>
        </p:nvSpPr>
        <p:spPr/>
        <p:txBody>
          <a:bodyPr/>
          <a:lstStyle/>
          <a:p>
            <a:pPr>
              <a:defRPr/>
            </a:pPr>
            <a:fld id="{5298A1EA-0186-4D25-988D-63FB26DF2DD9}" type="slidenum">
              <a:rPr lang="en-GB"/>
              <a:pPr>
                <a:defRPr/>
              </a:pPr>
              <a:t>6</a:t>
            </a:fld>
            <a:endParaRPr lang="en-GB"/>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ooter Placeholder 3"/>
          <p:cNvSpPr>
            <a:spLocks noGrp="1"/>
          </p:cNvSpPr>
          <p:nvPr>
            <p:ph type="ftr" sz="quarter" idx="10"/>
          </p:nvPr>
        </p:nvSpPr>
        <p:spPr/>
        <p:txBody>
          <a:bodyPr/>
          <a:lstStyle/>
          <a:p>
            <a:fld id="{7F0BC4C2-A4A7-4C87-BF70-907B9003CE75}" type="slidenum">
              <a:rPr lang="en-GB" altLang="en-US"/>
              <a:pPr/>
              <a:t>7</a:t>
            </a:fld>
            <a:endParaRPr lang="en-GB" altLang="en-US"/>
          </a:p>
        </p:txBody>
      </p:sp>
      <p:sp>
        <p:nvSpPr>
          <p:cNvPr id="304161" name="Rectangle 33"/>
          <p:cNvSpPr>
            <a:spLocks noGrp="1" noChangeArrowheads="1"/>
          </p:cNvSpPr>
          <p:nvPr>
            <p:ph type="title"/>
          </p:nvPr>
        </p:nvSpPr>
        <p:spPr/>
        <p:txBody>
          <a:bodyPr/>
          <a:lstStyle/>
          <a:p>
            <a:r>
              <a:rPr lang="en-GB" altLang="en-US" sz="3400" dirty="0" smtClean="0">
                <a:sym typeface="Wingdings" pitchFamily="2" charset="2"/>
              </a:rPr>
              <a:t>Use </a:t>
            </a:r>
            <a:r>
              <a:rPr lang="en-GB" altLang="en-US" sz="3400" dirty="0">
                <a:sym typeface="Wingdings" pitchFamily="2" charset="2"/>
              </a:rPr>
              <a:t>Case </a:t>
            </a:r>
            <a:r>
              <a:rPr lang="en-GB" altLang="en-US" sz="3400" dirty="0" smtClean="0">
                <a:sym typeface="Wingdings" pitchFamily="2" charset="2"/>
              </a:rPr>
              <a:t>Diagrams</a:t>
            </a:r>
            <a:endParaRPr lang="en-GB" altLang="en-US" sz="3400" dirty="0">
              <a:sym typeface="Wingdings" pitchFamily="2" charset="2"/>
            </a:endParaRPr>
          </a:p>
        </p:txBody>
      </p:sp>
      <p:sp>
        <p:nvSpPr>
          <p:cNvPr id="304162" name="Rectangle 34"/>
          <p:cNvSpPr>
            <a:spLocks noGrp="1" noChangeArrowheads="1"/>
          </p:cNvSpPr>
          <p:nvPr>
            <p:ph type="body" idx="1"/>
          </p:nvPr>
        </p:nvSpPr>
        <p:spPr/>
        <p:txBody>
          <a:bodyPr/>
          <a:lstStyle/>
          <a:p>
            <a:r>
              <a:rPr lang="en-GB" dirty="0" smtClean="0"/>
              <a:t>Here's a small part of a Use Case diagram for a Ticket Reservation System</a:t>
            </a:r>
          </a:p>
          <a:p>
            <a:pPr lvl="1"/>
            <a:r>
              <a:rPr lang="en-GB" dirty="0" smtClean="0"/>
              <a:t>Allows </a:t>
            </a:r>
            <a:r>
              <a:rPr lang="en-GB" dirty="0"/>
              <a:t>football supporters to book tickets for a football match</a:t>
            </a:r>
          </a:p>
        </p:txBody>
      </p:sp>
      <p:sp>
        <p:nvSpPr>
          <p:cNvPr id="304195" name="Rectangle 67"/>
          <p:cNvSpPr>
            <a:spLocks noChangeArrowheads="1"/>
          </p:cNvSpPr>
          <p:nvPr/>
        </p:nvSpPr>
        <p:spPr bwMode="auto">
          <a:xfrm>
            <a:off x="2699452" y="2505886"/>
            <a:ext cx="3260725" cy="3765550"/>
          </a:xfrm>
          <a:prstGeom prst="rect">
            <a:avLst/>
          </a:prstGeom>
          <a:solidFill>
            <a:srgbClr val="FFFF99"/>
          </a:solidFill>
          <a:ln w="9525">
            <a:solidFill>
              <a:schemeClr val="tx2"/>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304203" name="Group 75"/>
          <p:cNvGrpSpPr>
            <a:grpSpLocks/>
          </p:cNvGrpSpPr>
          <p:nvPr/>
        </p:nvGrpSpPr>
        <p:grpSpPr bwMode="auto">
          <a:xfrm>
            <a:off x="608714" y="4977623"/>
            <a:ext cx="1062038" cy="1093788"/>
            <a:chOff x="853" y="2562"/>
            <a:chExt cx="669" cy="689"/>
          </a:xfrm>
        </p:grpSpPr>
        <p:grpSp>
          <p:nvGrpSpPr>
            <p:cNvPr id="304201" name="Group 73"/>
            <p:cNvGrpSpPr>
              <a:grpSpLocks/>
            </p:cNvGrpSpPr>
            <p:nvPr/>
          </p:nvGrpSpPr>
          <p:grpSpPr bwMode="auto">
            <a:xfrm>
              <a:off x="1062" y="2562"/>
              <a:ext cx="250" cy="515"/>
              <a:chOff x="452" y="3157"/>
              <a:chExt cx="396" cy="815"/>
            </a:xfrm>
          </p:grpSpPr>
          <p:sp>
            <p:nvSpPr>
              <p:cNvPr id="304196" name="Oval 68"/>
              <p:cNvSpPr>
                <a:spLocks noChangeArrowheads="1"/>
              </p:cNvSpPr>
              <p:nvPr/>
            </p:nvSpPr>
            <p:spPr bwMode="auto">
              <a:xfrm>
                <a:off x="551" y="3157"/>
                <a:ext cx="206" cy="206"/>
              </a:xfrm>
              <a:prstGeom prst="ellipse">
                <a:avLst/>
              </a:prstGeom>
              <a:noFill/>
              <a:ln w="28575">
                <a:solidFill>
                  <a:schemeClr val="tx2"/>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04197" name="Line 69"/>
              <p:cNvSpPr>
                <a:spLocks noChangeShapeType="1"/>
              </p:cNvSpPr>
              <p:nvPr/>
            </p:nvSpPr>
            <p:spPr bwMode="auto">
              <a:xfrm>
                <a:off x="660" y="3374"/>
                <a:ext cx="0" cy="310"/>
              </a:xfrm>
              <a:prstGeom prst="line">
                <a:avLst/>
              </a:prstGeom>
              <a:noFill/>
              <a:ln w="28575">
                <a:solidFill>
                  <a:schemeClr val="tx2"/>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04198" name="Line 70"/>
              <p:cNvSpPr>
                <a:spLocks noChangeShapeType="1"/>
              </p:cNvSpPr>
              <p:nvPr/>
            </p:nvSpPr>
            <p:spPr bwMode="auto">
              <a:xfrm flipV="1">
                <a:off x="490" y="3680"/>
                <a:ext cx="169" cy="292"/>
              </a:xfrm>
              <a:prstGeom prst="line">
                <a:avLst/>
              </a:prstGeom>
              <a:noFill/>
              <a:ln w="28575">
                <a:solidFill>
                  <a:schemeClr val="tx2"/>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04199" name="Line 71"/>
              <p:cNvSpPr>
                <a:spLocks noChangeShapeType="1"/>
              </p:cNvSpPr>
              <p:nvPr/>
            </p:nvSpPr>
            <p:spPr bwMode="auto">
              <a:xfrm flipH="1" flipV="1">
                <a:off x="653" y="3680"/>
                <a:ext cx="169" cy="292"/>
              </a:xfrm>
              <a:prstGeom prst="line">
                <a:avLst/>
              </a:prstGeom>
              <a:noFill/>
              <a:ln w="28575">
                <a:solidFill>
                  <a:schemeClr val="tx2"/>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04200" name="Line 72"/>
              <p:cNvSpPr>
                <a:spLocks noChangeShapeType="1"/>
              </p:cNvSpPr>
              <p:nvPr/>
            </p:nvSpPr>
            <p:spPr bwMode="auto">
              <a:xfrm rot="-5400000">
                <a:off x="650" y="3314"/>
                <a:ext cx="0" cy="396"/>
              </a:xfrm>
              <a:prstGeom prst="line">
                <a:avLst/>
              </a:prstGeom>
              <a:noFill/>
              <a:ln w="28575">
                <a:solidFill>
                  <a:schemeClr val="tx2"/>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304202" name="Text Box 74"/>
            <p:cNvSpPr txBox="1">
              <a:spLocks noChangeArrowheads="1"/>
            </p:cNvSpPr>
            <p:nvPr/>
          </p:nvSpPr>
          <p:spPr bwMode="auto">
            <a:xfrm>
              <a:off x="853" y="3039"/>
              <a:ext cx="66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a:solidFill>
                    <a:schemeClr val="tx2"/>
                  </a:solidFill>
                  <a:latin typeface="Tahoma" pitchFamily="34" charset="0"/>
                </a:rPr>
                <a:t>Attendant</a:t>
              </a:r>
            </a:p>
          </p:txBody>
        </p:sp>
      </p:grpSp>
      <p:grpSp>
        <p:nvGrpSpPr>
          <p:cNvPr id="304205" name="Group 77"/>
          <p:cNvGrpSpPr>
            <a:grpSpLocks/>
          </p:cNvGrpSpPr>
          <p:nvPr/>
        </p:nvGrpSpPr>
        <p:grpSpPr bwMode="auto">
          <a:xfrm>
            <a:off x="7388927" y="3404411"/>
            <a:ext cx="396875" cy="817562"/>
            <a:chOff x="452" y="3157"/>
            <a:chExt cx="396" cy="815"/>
          </a:xfrm>
        </p:grpSpPr>
        <p:sp>
          <p:nvSpPr>
            <p:cNvPr id="304206" name="Oval 78"/>
            <p:cNvSpPr>
              <a:spLocks noChangeArrowheads="1"/>
            </p:cNvSpPr>
            <p:nvPr/>
          </p:nvSpPr>
          <p:spPr bwMode="auto">
            <a:xfrm>
              <a:off x="551" y="3157"/>
              <a:ext cx="206" cy="206"/>
            </a:xfrm>
            <a:prstGeom prst="ellipse">
              <a:avLst/>
            </a:prstGeom>
            <a:noFill/>
            <a:ln w="28575">
              <a:solidFill>
                <a:schemeClr val="tx2"/>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04207" name="Line 79"/>
            <p:cNvSpPr>
              <a:spLocks noChangeShapeType="1"/>
            </p:cNvSpPr>
            <p:nvPr/>
          </p:nvSpPr>
          <p:spPr bwMode="auto">
            <a:xfrm>
              <a:off x="660" y="3374"/>
              <a:ext cx="0" cy="310"/>
            </a:xfrm>
            <a:prstGeom prst="line">
              <a:avLst/>
            </a:prstGeom>
            <a:noFill/>
            <a:ln w="28575">
              <a:solidFill>
                <a:schemeClr val="tx2"/>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04208" name="Line 80"/>
            <p:cNvSpPr>
              <a:spLocks noChangeShapeType="1"/>
            </p:cNvSpPr>
            <p:nvPr/>
          </p:nvSpPr>
          <p:spPr bwMode="auto">
            <a:xfrm flipV="1">
              <a:off x="490" y="3680"/>
              <a:ext cx="169" cy="292"/>
            </a:xfrm>
            <a:prstGeom prst="line">
              <a:avLst/>
            </a:prstGeom>
            <a:noFill/>
            <a:ln w="28575">
              <a:solidFill>
                <a:schemeClr val="tx2"/>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04209" name="Line 81"/>
            <p:cNvSpPr>
              <a:spLocks noChangeShapeType="1"/>
            </p:cNvSpPr>
            <p:nvPr/>
          </p:nvSpPr>
          <p:spPr bwMode="auto">
            <a:xfrm flipH="1" flipV="1">
              <a:off x="653" y="3680"/>
              <a:ext cx="169" cy="292"/>
            </a:xfrm>
            <a:prstGeom prst="line">
              <a:avLst/>
            </a:prstGeom>
            <a:noFill/>
            <a:ln w="28575">
              <a:solidFill>
                <a:schemeClr val="tx2"/>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04210" name="Line 82"/>
            <p:cNvSpPr>
              <a:spLocks noChangeShapeType="1"/>
            </p:cNvSpPr>
            <p:nvPr/>
          </p:nvSpPr>
          <p:spPr bwMode="auto">
            <a:xfrm rot="-5400000">
              <a:off x="650" y="3314"/>
              <a:ext cx="0" cy="396"/>
            </a:xfrm>
            <a:prstGeom prst="line">
              <a:avLst/>
            </a:prstGeom>
            <a:noFill/>
            <a:ln w="28575">
              <a:solidFill>
                <a:schemeClr val="tx2"/>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304211" name="Text Box 83"/>
          <p:cNvSpPr txBox="1">
            <a:spLocks noChangeArrowheads="1"/>
          </p:cNvSpPr>
          <p:nvPr/>
        </p:nvSpPr>
        <p:spPr bwMode="auto">
          <a:xfrm>
            <a:off x="7096827" y="4204511"/>
            <a:ext cx="106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a:solidFill>
                  <a:schemeClr val="tx2"/>
                </a:solidFill>
                <a:latin typeface="Tahoma" pitchFamily="34" charset="0"/>
              </a:rPr>
              <a:t>Supporter</a:t>
            </a:r>
          </a:p>
        </p:txBody>
      </p:sp>
      <p:sp>
        <p:nvSpPr>
          <p:cNvPr id="304212" name="Oval 84"/>
          <p:cNvSpPr>
            <a:spLocks noChangeArrowheads="1"/>
          </p:cNvSpPr>
          <p:nvPr/>
        </p:nvSpPr>
        <p:spPr bwMode="auto">
          <a:xfrm>
            <a:off x="3401127" y="3639361"/>
            <a:ext cx="1338262" cy="614362"/>
          </a:xfrm>
          <a:prstGeom prst="ellipse">
            <a:avLst/>
          </a:prstGeom>
          <a:solidFill>
            <a:srgbClr val="CCCCFF"/>
          </a:solidFill>
          <a:ln w="9525">
            <a:solidFill>
              <a:schemeClr val="tx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a:solidFill>
                  <a:schemeClr val="tx2"/>
                </a:solidFill>
                <a:latin typeface="Tahoma" pitchFamily="34" charset="0"/>
              </a:rPr>
              <a:t>Request</a:t>
            </a:r>
          </a:p>
          <a:p>
            <a:pPr algn="ctr"/>
            <a:r>
              <a:rPr lang="en-GB" altLang="en-US">
                <a:solidFill>
                  <a:schemeClr val="tx2"/>
                </a:solidFill>
                <a:latin typeface="Tahoma" pitchFamily="34" charset="0"/>
              </a:rPr>
              <a:t>a seat</a:t>
            </a:r>
          </a:p>
        </p:txBody>
      </p:sp>
      <p:sp>
        <p:nvSpPr>
          <p:cNvPr id="304213" name="Line 85"/>
          <p:cNvSpPr>
            <a:spLocks noChangeShapeType="1"/>
          </p:cNvSpPr>
          <p:nvPr/>
        </p:nvSpPr>
        <p:spPr bwMode="auto">
          <a:xfrm flipH="1">
            <a:off x="4745739" y="3761598"/>
            <a:ext cx="2389188" cy="174625"/>
          </a:xfrm>
          <a:prstGeom prst="line">
            <a:avLst/>
          </a:prstGeom>
          <a:noFill/>
          <a:ln w="28575">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04214" name="Oval 86"/>
          <p:cNvSpPr>
            <a:spLocks noChangeArrowheads="1"/>
          </p:cNvSpPr>
          <p:nvPr/>
        </p:nvSpPr>
        <p:spPr bwMode="auto">
          <a:xfrm>
            <a:off x="4015489" y="2694798"/>
            <a:ext cx="1338263" cy="614363"/>
          </a:xfrm>
          <a:prstGeom prst="ellipse">
            <a:avLst/>
          </a:prstGeom>
          <a:solidFill>
            <a:srgbClr val="CCCCFF"/>
          </a:solidFill>
          <a:ln w="9525">
            <a:solidFill>
              <a:schemeClr val="tx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a:solidFill>
                  <a:schemeClr val="tx2"/>
                </a:solidFill>
                <a:latin typeface="Tahoma" pitchFamily="34" charset="0"/>
              </a:rPr>
              <a:t>Search</a:t>
            </a:r>
          </a:p>
          <a:p>
            <a:pPr algn="ctr"/>
            <a:r>
              <a:rPr lang="en-GB" altLang="en-US">
                <a:solidFill>
                  <a:schemeClr val="tx2"/>
                </a:solidFill>
                <a:latin typeface="Tahoma" pitchFamily="34" charset="0"/>
              </a:rPr>
              <a:t>for seat</a:t>
            </a:r>
          </a:p>
        </p:txBody>
      </p:sp>
      <p:sp>
        <p:nvSpPr>
          <p:cNvPr id="304215" name="Line 87"/>
          <p:cNvSpPr>
            <a:spLocks noChangeShapeType="1"/>
          </p:cNvSpPr>
          <p:nvPr/>
        </p:nvSpPr>
        <p:spPr bwMode="auto">
          <a:xfrm flipH="1" flipV="1">
            <a:off x="5345814" y="3048811"/>
            <a:ext cx="1789113" cy="534987"/>
          </a:xfrm>
          <a:prstGeom prst="line">
            <a:avLst/>
          </a:prstGeom>
          <a:noFill/>
          <a:ln w="28575">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04216" name="Oval 88"/>
          <p:cNvSpPr>
            <a:spLocks noChangeArrowheads="1"/>
          </p:cNvSpPr>
          <p:nvPr/>
        </p:nvSpPr>
        <p:spPr bwMode="auto">
          <a:xfrm>
            <a:off x="3810702" y="4569636"/>
            <a:ext cx="1338262" cy="614362"/>
          </a:xfrm>
          <a:prstGeom prst="ellipse">
            <a:avLst/>
          </a:prstGeom>
          <a:solidFill>
            <a:srgbClr val="CCCCFF"/>
          </a:solidFill>
          <a:ln w="9525">
            <a:solidFill>
              <a:schemeClr val="tx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a:solidFill>
                  <a:schemeClr val="tx2"/>
                </a:solidFill>
                <a:latin typeface="Tahoma" pitchFamily="34" charset="0"/>
              </a:rPr>
              <a:t>Reserve</a:t>
            </a:r>
          </a:p>
          <a:p>
            <a:pPr algn="ctr"/>
            <a:r>
              <a:rPr lang="en-GB" altLang="en-US">
                <a:solidFill>
                  <a:schemeClr val="tx2"/>
                </a:solidFill>
                <a:latin typeface="Tahoma" pitchFamily="34" charset="0"/>
              </a:rPr>
              <a:t>a seat</a:t>
            </a:r>
          </a:p>
        </p:txBody>
      </p:sp>
      <p:sp>
        <p:nvSpPr>
          <p:cNvPr id="304217" name="Line 89"/>
          <p:cNvSpPr>
            <a:spLocks noChangeShapeType="1"/>
          </p:cNvSpPr>
          <p:nvPr/>
        </p:nvSpPr>
        <p:spPr bwMode="auto">
          <a:xfrm flipH="1">
            <a:off x="5141027" y="3894948"/>
            <a:ext cx="2020887" cy="925513"/>
          </a:xfrm>
          <a:prstGeom prst="line">
            <a:avLst/>
          </a:prstGeom>
          <a:noFill/>
          <a:ln w="28575">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04218" name="Oval 90"/>
          <p:cNvSpPr>
            <a:spLocks noChangeArrowheads="1"/>
          </p:cNvSpPr>
          <p:nvPr/>
        </p:nvSpPr>
        <p:spPr bwMode="auto">
          <a:xfrm>
            <a:off x="4147252" y="5518961"/>
            <a:ext cx="1338262" cy="614362"/>
          </a:xfrm>
          <a:prstGeom prst="ellipse">
            <a:avLst/>
          </a:prstGeom>
          <a:solidFill>
            <a:srgbClr val="CCCCFF"/>
          </a:solidFill>
          <a:ln w="9525">
            <a:solidFill>
              <a:schemeClr val="tx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a:solidFill>
                  <a:schemeClr val="tx2"/>
                </a:solidFill>
                <a:latin typeface="Tahoma" pitchFamily="34" charset="0"/>
              </a:rPr>
              <a:t>Cancel</a:t>
            </a:r>
          </a:p>
          <a:p>
            <a:pPr algn="ctr"/>
            <a:r>
              <a:rPr lang="en-GB" altLang="en-US">
                <a:solidFill>
                  <a:schemeClr val="tx2"/>
                </a:solidFill>
                <a:latin typeface="Tahoma" pitchFamily="34" charset="0"/>
              </a:rPr>
              <a:t>reservation</a:t>
            </a:r>
          </a:p>
        </p:txBody>
      </p:sp>
      <p:sp>
        <p:nvSpPr>
          <p:cNvPr id="304219" name="Line 91"/>
          <p:cNvSpPr>
            <a:spLocks noChangeShapeType="1"/>
          </p:cNvSpPr>
          <p:nvPr/>
        </p:nvSpPr>
        <p:spPr bwMode="auto">
          <a:xfrm flipH="1">
            <a:off x="5442652" y="4069573"/>
            <a:ext cx="1787525" cy="1651000"/>
          </a:xfrm>
          <a:prstGeom prst="line">
            <a:avLst/>
          </a:prstGeom>
          <a:noFill/>
          <a:ln w="28575">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04222" name="Line 94"/>
          <p:cNvSpPr>
            <a:spLocks noChangeShapeType="1"/>
          </p:cNvSpPr>
          <p:nvPr/>
        </p:nvSpPr>
        <p:spPr bwMode="auto">
          <a:xfrm>
            <a:off x="1483427" y="5428473"/>
            <a:ext cx="2676525" cy="373063"/>
          </a:xfrm>
          <a:prstGeom prst="line">
            <a:avLst/>
          </a:prstGeom>
          <a:noFill/>
          <a:ln w="28575">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04223" name="Line 95"/>
          <p:cNvSpPr>
            <a:spLocks noChangeShapeType="1"/>
          </p:cNvSpPr>
          <p:nvPr/>
        </p:nvSpPr>
        <p:spPr bwMode="auto">
          <a:xfrm flipV="1">
            <a:off x="1483427" y="4866498"/>
            <a:ext cx="2320925" cy="400050"/>
          </a:xfrm>
          <a:prstGeom prst="line">
            <a:avLst/>
          </a:prstGeom>
          <a:noFill/>
          <a:ln w="28575">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38493770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3"/>
          <p:cNvSpPr>
            <a:spLocks noGrp="1"/>
          </p:cNvSpPr>
          <p:nvPr>
            <p:ph type="ftr" sz="quarter" idx="10"/>
          </p:nvPr>
        </p:nvSpPr>
        <p:spPr/>
        <p:txBody>
          <a:bodyPr/>
          <a:lstStyle/>
          <a:p>
            <a:fld id="{928A83D3-3203-4853-9843-9A3BA01FEA49}" type="slidenum">
              <a:rPr lang="en-GB" altLang="en-US"/>
              <a:pPr/>
              <a:t>8</a:t>
            </a:fld>
            <a:endParaRPr lang="en-GB" altLang="en-US"/>
          </a:p>
        </p:txBody>
      </p:sp>
      <p:sp>
        <p:nvSpPr>
          <p:cNvPr id="537602" name="Rectangle 2"/>
          <p:cNvSpPr>
            <a:spLocks noGrp="1" noChangeArrowheads="1"/>
          </p:cNvSpPr>
          <p:nvPr>
            <p:ph type="title"/>
          </p:nvPr>
        </p:nvSpPr>
        <p:spPr/>
        <p:txBody>
          <a:bodyPr/>
          <a:lstStyle/>
          <a:p>
            <a:r>
              <a:rPr lang="en-GB" altLang="en-US" sz="3400" dirty="0"/>
              <a:t>Class Diagrams</a:t>
            </a:r>
            <a:endParaRPr lang="en-GB" altLang="en-US" sz="2800" dirty="0"/>
          </a:p>
        </p:txBody>
      </p:sp>
      <p:sp>
        <p:nvSpPr>
          <p:cNvPr id="537603" name="Rectangle 3"/>
          <p:cNvSpPr>
            <a:spLocks noGrp="1" noChangeArrowheads="1"/>
          </p:cNvSpPr>
          <p:nvPr>
            <p:ph type="body" idx="1"/>
          </p:nvPr>
        </p:nvSpPr>
        <p:spPr/>
        <p:txBody>
          <a:bodyPr/>
          <a:lstStyle/>
          <a:p>
            <a:r>
              <a:rPr lang="en-GB" altLang="en-US" dirty="0"/>
              <a:t>The class diagram is the most important UML diagram</a:t>
            </a:r>
          </a:p>
          <a:p>
            <a:pPr lvl="1"/>
            <a:r>
              <a:rPr lang="en-GB" altLang="en-US" dirty="0"/>
              <a:t>Identifies classes/interfaces (including methods and attributes)</a:t>
            </a:r>
          </a:p>
          <a:p>
            <a:pPr lvl="1"/>
            <a:r>
              <a:rPr lang="en-GB" altLang="en-US" dirty="0"/>
              <a:t>Identifies relationships between classes/interfaces (associations and inheritance relationships)</a:t>
            </a:r>
          </a:p>
        </p:txBody>
      </p:sp>
      <p:sp>
        <p:nvSpPr>
          <p:cNvPr id="537617" name="Line 17"/>
          <p:cNvSpPr>
            <a:spLocks noChangeShapeType="1"/>
          </p:cNvSpPr>
          <p:nvPr/>
        </p:nvSpPr>
        <p:spPr bwMode="auto">
          <a:xfrm>
            <a:off x="4240213" y="3511550"/>
            <a:ext cx="831850" cy="0"/>
          </a:xfrm>
          <a:prstGeom prst="line">
            <a:avLst/>
          </a:prstGeom>
          <a:noFill/>
          <a:ln w="9525">
            <a:solidFill>
              <a:schemeClr val="tx2"/>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37618" name="Text Box 18"/>
          <p:cNvSpPr txBox="1">
            <a:spLocks noChangeArrowheads="1"/>
          </p:cNvSpPr>
          <p:nvPr/>
        </p:nvSpPr>
        <p:spPr bwMode="auto">
          <a:xfrm>
            <a:off x="4292600" y="3205163"/>
            <a:ext cx="2905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solidFill>
                  <a:schemeClr val="tx2"/>
                </a:solidFill>
              </a:rPr>
              <a:t>1</a:t>
            </a:r>
          </a:p>
        </p:txBody>
      </p:sp>
      <p:sp>
        <p:nvSpPr>
          <p:cNvPr id="537619" name="Text Box 19"/>
          <p:cNvSpPr txBox="1">
            <a:spLocks noChangeArrowheads="1"/>
          </p:cNvSpPr>
          <p:nvPr/>
        </p:nvSpPr>
        <p:spPr bwMode="auto">
          <a:xfrm>
            <a:off x="4733925" y="3205163"/>
            <a:ext cx="2905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solidFill>
                  <a:schemeClr val="tx2"/>
                </a:solidFill>
              </a:rPr>
              <a:t>1</a:t>
            </a:r>
          </a:p>
        </p:txBody>
      </p:sp>
      <p:grpSp>
        <p:nvGrpSpPr>
          <p:cNvPr id="537627" name="Group 27"/>
          <p:cNvGrpSpPr>
            <a:grpSpLocks/>
          </p:cNvGrpSpPr>
          <p:nvPr/>
        </p:nvGrpSpPr>
        <p:grpSpPr bwMode="auto">
          <a:xfrm>
            <a:off x="2155825" y="4748213"/>
            <a:ext cx="292100" cy="677862"/>
            <a:chOff x="3684" y="3585"/>
            <a:chExt cx="199" cy="461"/>
          </a:xfrm>
        </p:grpSpPr>
        <p:sp>
          <p:nvSpPr>
            <p:cNvPr id="537626" name="Line 26"/>
            <p:cNvSpPr>
              <a:spLocks noChangeShapeType="1"/>
            </p:cNvSpPr>
            <p:nvPr/>
          </p:nvSpPr>
          <p:spPr bwMode="auto">
            <a:xfrm>
              <a:off x="3783" y="3702"/>
              <a:ext cx="0" cy="344"/>
            </a:xfrm>
            <a:prstGeom prst="line">
              <a:avLst/>
            </a:prstGeom>
            <a:noFill/>
            <a:ln w="9525">
              <a:solidFill>
                <a:schemeClr val="tx2"/>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37625" name="AutoShape 25"/>
            <p:cNvSpPr>
              <a:spLocks noChangeArrowheads="1"/>
            </p:cNvSpPr>
            <p:nvPr/>
          </p:nvSpPr>
          <p:spPr bwMode="auto">
            <a:xfrm>
              <a:off x="3684" y="3585"/>
              <a:ext cx="199" cy="172"/>
            </a:xfrm>
            <a:prstGeom prst="triangle">
              <a:avLst>
                <a:gd name="adj" fmla="val 50000"/>
              </a:avLst>
            </a:prstGeom>
            <a:solidFill>
              <a:schemeClr val="bg1"/>
            </a:solidFill>
            <a:ln w="9525">
              <a:solidFill>
                <a:schemeClr val="tx2"/>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537624" name="Group 24"/>
          <p:cNvGrpSpPr>
            <a:grpSpLocks/>
          </p:cNvGrpSpPr>
          <p:nvPr/>
        </p:nvGrpSpPr>
        <p:grpSpPr bwMode="auto">
          <a:xfrm>
            <a:off x="336550" y="5213350"/>
            <a:ext cx="3948113" cy="1576388"/>
            <a:chOff x="-2500" y="2137"/>
            <a:chExt cx="2484" cy="1073"/>
          </a:xfrm>
        </p:grpSpPr>
        <p:sp>
          <p:nvSpPr>
            <p:cNvPr id="537621" name="Rectangle 21"/>
            <p:cNvSpPr>
              <a:spLocks noChangeArrowheads="1"/>
            </p:cNvSpPr>
            <p:nvPr/>
          </p:nvSpPr>
          <p:spPr bwMode="auto">
            <a:xfrm>
              <a:off x="-2500" y="2137"/>
              <a:ext cx="2484" cy="1073"/>
            </a:xfrm>
            <a:prstGeom prst="rect">
              <a:avLst/>
            </a:prstGeom>
            <a:solidFill>
              <a:srgbClr val="FFFF99"/>
            </a:solidFill>
            <a:ln w="9525">
              <a:solidFill>
                <a:schemeClr val="tx2"/>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altLang="en-US">
                  <a:solidFill>
                    <a:schemeClr val="tx2"/>
                  </a:solidFill>
                </a:rPr>
                <a:t>              Employee</a:t>
              </a:r>
            </a:p>
            <a:p>
              <a:endParaRPr lang="en-GB" altLang="en-US">
                <a:solidFill>
                  <a:schemeClr val="tx2"/>
                </a:solidFill>
              </a:endParaRPr>
            </a:p>
            <a:p>
              <a:r>
                <a:rPr lang="en-GB" altLang="en-US">
                  <a:solidFill>
                    <a:schemeClr val="tx2"/>
                  </a:solidFill>
                </a:rPr>
                <a:t>-jobTitle: String</a:t>
              </a:r>
            </a:p>
            <a:p>
              <a:r>
                <a:rPr lang="en-GB" altLang="en-US">
                  <a:solidFill>
                    <a:schemeClr val="tx2"/>
                  </a:solidFill>
                </a:rPr>
                <a:t>-salary: Money</a:t>
              </a:r>
            </a:p>
            <a:p>
              <a:endParaRPr lang="en-GB" altLang="en-US">
                <a:solidFill>
                  <a:schemeClr val="tx2"/>
                </a:solidFill>
              </a:endParaRPr>
            </a:p>
            <a:p>
              <a:r>
                <a:rPr lang="en-GB" altLang="en-US">
                  <a:solidFill>
                    <a:schemeClr val="tx2"/>
                  </a:solidFill>
                </a:rPr>
                <a:t>+Employee()</a:t>
              </a:r>
            </a:p>
            <a:p>
              <a:r>
                <a:rPr lang="en-GB" altLang="en-US">
                  <a:solidFill>
                    <a:schemeClr val="tx2"/>
                  </a:solidFill>
                </a:rPr>
                <a:t>+payRaise(amount: Money)</a:t>
              </a:r>
            </a:p>
          </p:txBody>
        </p:sp>
        <p:sp>
          <p:nvSpPr>
            <p:cNvPr id="537622" name="Line 22"/>
            <p:cNvSpPr>
              <a:spLocks noChangeShapeType="1"/>
            </p:cNvSpPr>
            <p:nvPr/>
          </p:nvSpPr>
          <p:spPr bwMode="auto">
            <a:xfrm>
              <a:off x="-2500" y="2396"/>
              <a:ext cx="2470" cy="1"/>
            </a:xfrm>
            <a:prstGeom prst="line">
              <a:avLst/>
            </a:prstGeom>
            <a:noFill/>
            <a:ln w="9525">
              <a:solidFill>
                <a:schemeClr val="tx2"/>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37623" name="Line 23"/>
            <p:cNvSpPr>
              <a:spLocks noChangeShapeType="1"/>
            </p:cNvSpPr>
            <p:nvPr/>
          </p:nvSpPr>
          <p:spPr bwMode="auto">
            <a:xfrm>
              <a:off x="-2500" y="2820"/>
              <a:ext cx="2470" cy="1"/>
            </a:xfrm>
            <a:prstGeom prst="line">
              <a:avLst/>
            </a:prstGeom>
            <a:noFill/>
            <a:ln w="9525">
              <a:solidFill>
                <a:schemeClr val="tx2"/>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537610" name="Group 10"/>
          <p:cNvGrpSpPr>
            <a:grpSpLocks/>
          </p:cNvGrpSpPr>
          <p:nvPr/>
        </p:nvGrpSpPr>
        <p:grpSpPr bwMode="auto">
          <a:xfrm>
            <a:off x="336550" y="2749550"/>
            <a:ext cx="3948113" cy="1992313"/>
            <a:chOff x="791" y="1975"/>
            <a:chExt cx="2484" cy="1357"/>
          </a:xfrm>
        </p:grpSpPr>
        <p:sp>
          <p:nvSpPr>
            <p:cNvPr id="537607" name="Rectangle 7"/>
            <p:cNvSpPr>
              <a:spLocks noChangeArrowheads="1"/>
            </p:cNvSpPr>
            <p:nvPr/>
          </p:nvSpPr>
          <p:spPr bwMode="auto">
            <a:xfrm>
              <a:off x="791" y="1975"/>
              <a:ext cx="2484" cy="1357"/>
            </a:xfrm>
            <a:prstGeom prst="rect">
              <a:avLst/>
            </a:prstGeom>
            <a:solidFill>
              <a:srgbClr val="FFFF99"/>
            </a:solidFill>
            <a:ln w="9525">
              <a:solidFill>
                <a:schemeClr val="tx2"/>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altLang="en-US">
                  <a:solidFill>
                    <a:schemeClr val="tx2"/>
                  </a:solidFill>
                </a:rPr>
                <a:t>              Person</a:t>
              </a:r>
            </a:p>
            <a:p>
              <a:endParaRPr lang="en-GB" altLang="en-US">
                <a:solidFill>
                  <a:schemeClr val="tx2"/>
                </a:solidFill>
              </a:endParaRPr>
            </a:p>
            <a:p>
              <a:r>
                <a:rPr lang="en-GB" altLang="en-US">
                  <a:solidFill>
                    <a:schemeClr val="tx2"/>
                  </a:solidFill>
                </a:rPr>
                <a:t>-personID: long</a:t>
              </a:r>
            </a:p>
            <a:p>
              <a:r>
                <a:rPr lang="en-GB" altLang="en-US">
                  <a:solidFill>
                    <a:schemeClr val="tx2"/>
                  </a:solidFill>
                </a:rPr>
                <a:t>-surname: String</a:t>
              </a:r>
            </a:p>
            <a:p>
              <a:r>
                <a:rPr lang="en-GB" altLang="en-US">
                  <a:solidFill>
                    <a:schemeClr val="tx2"/>
                  </a:solidFill>
                </a:rPr>
                <a:t>-firstname: String</a:t>
              </a:r>
            </a:p>
            <a:p>
              <a:r>
                <a:rPr lang="en-GB" altLang="en-US">
                  <a:solidFill>
                    <a:schemeClr val="tx2"/>
                  </a:solidFill>
                </a:rPr>
                <a:t>-address: String</a:t>
              </a:r>
            </a:p>
            <a:p>
              <a:endParaRPr lang="en-GB" altLang="en-US">
                <a:solidFill>
                  <a:schemeClr val="tx2"/>
                </a:solidFill>
              </a:endParaRPr>
            </a:p>
            <a:p>
              <a:r>
                <a:rPr lang="en-GB" altLang="en-US">
                  <a:solidFill>
                    <a:schemeClr val="tx2"/>
                  </a:solidFill>
                </a:rPr>
                <a:t>+Person()</a:t>
              </a:r>
            </a:p>
            <a:p>
              <a:r>
                <a:rPr lang="en-GB" altLang="en-US">
                  <a:solidFill>
                    <a:schemeClr val="tx2"/>
                  </a:solidFill>
                </a:rPr>
                <a:t>+changeAddress(newAddress : String)</a:t>
              </a:r>
            </a:p>
          </p:txBody>
        </p:sp>
        <p:sp>
          <p:nvSpPr>
            <p:cNvPr id="537608" name="Line 8"/>
            <p:cNvSpPr>
              <a:spLocks noChangeShapeType="1"/>
            </p:cNvSpPr>
            <p:nvPr/>
          </p:nvSpPr>
          <p:spPr bwMode="auto">
            <a:xfrm>
              <a:off x="791" y="2234"/>
              <a:ext cx="2470" cy="1"/>
            </a:xfrm>
            <a:prstGeom prst="line">
              <a:avLst/>
            </a:prstGeom>
            <a:noFill/>
            <a:ln w="9525">
              <a:solidFill>
                <a:schemeClr val="tx2"/>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37609" name="Line 9"/>
            <p:cNvSpPr>
              <a:spLocks noChangeShapeType="1"/>
            </p:cNvSpPr>
            <p:nvPr/>
          </p:nvSpPr>
          <p:spPr bwMode="auto">
            <a:xfrm>
              <a:off x="791" y="2937"/>
              <a:ext cx="2470" cy="1"/>
            </a:xfrm>
            <a:prstGeom prst="line">
              <a:avLst/>
            </a:prstGeom>
            <a:noFill/>
            <a:ln w="9525">
              <a:solidFill>
                <a:schemeClr val="tx2"/>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537616" name="Group 16"/>
          <p:cNvGrpSpPr>
            <a:grpSpLocks/>
          </p:cNvGrpSpPr>
          <p:nvPr/>
        </p:nvGrpSpPr>
        <p:grpSpPr bwMode="auto">
          <a:xfrm>
            <a:off x="4995863" y="2749550"/>
            <a:ext cx="3948112" cy="1589088"/>
            <a:chOff x="3136" y="1975"/>
            <a:chExt cx="2484" cy="1082"/>
          </a:xfrm>
        </p:grpSpPr>
        <p:sp>
          <p:nvSpPr>
            <p:cNvPr id="537612" name="Rectangle 12"/>
            <p:cNvSpPr>
              <a:spLocks noChangeArrowheads="1"/>
            </p:cNvSpPr>
            <p:nvPr/>
          </p:nvSpPr>
          <p:spPr bwMode="auto">
            <a:xfrm>
              <a:off x="3136" y="1975"/>
              <a:ext cx="2484" cy="1082"/>
            </a:xfrm>
            <a:prstGeom prst="rect">
              <a:avLst/>
            </a:prstGeom>
            <a:solidFill>
              <a:srgbClr val="FFFF99"/>
            </a:solidFill>
            <a:ln w="9525">
              <a:solidFill>
                <a:schemeClr val="tx2"/>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altLang="en-US">
                  <a:solidFill>
                    <a:schemeClr val="tx2"/>
                  </a:solidFill>
                </a:rPr>
                <a:t>              Reservation</a:t>
              </a:r>
            </a:p>
            <a:p>
              <a:endParaRPr lang="en-GB" altLang="en-US">
                <a:solidFill>
                  <a:schemeClr val="tx2"/>
                </a:solidFill>
              </a:endParaRPr>
            </a:p>
            <a:p>
              <a:r>
                <a:rPr lang="en-GB" altLang="en-US">
                  <a:solidFill>
                    <a:schemeClr val="tx2"/>
                  </a:solidFill>
                </a:rPr>
                <a:t>-dateOfReservation: Date</a:t>
              </a:r>
            </a:p>
            <a:p>
              <a:r>
                <a:rPr lang="en-GB" altLang="en-US">
                  <a:solidFill>
                    <a:schemeClr val="tx2"/>
                  </a:solidFill>
                </a:rPr>
                <a:t>-amountPaid: Money</a:t>
              </a:r>
            </a:p>
            <a:p>
              <a:endParaRPr lang="en-GB" altLang="en-US">
                <a:solidFill>
                  <a:schemeClr val="tx2"/>
                </a:solidFill>
              </a:endParaRPr>
            </a:p>
            <a:p>
              <a:r>
                <a:rPr lang="en-GB" altLang="en-US">
                  <a:solidFill>
                    <a:schemeClr val="tx2"/>
                  </a:solidFill>
                </a:rPr>
                <a:t>+Reservation()</a:t>
              </a:r>
            </a:p>
            <a:p>
              <a:r>
                <a:rPr lang="en-GB" altLang="en-US">
                  <a:solidFill>
                    <a:schemeClr val="tx2"/>
                  </a:solidFill>
                </a:rPr>
                <a:t>+cancelReservation()</a:t>
              </a:r>
            </a:p>
          </p:txBody>
        </p:sp>
        <p:sp>
          <p:nvSpPr>
            <p:cNvPr id="537613" name="Line 13"/>
            <p:cNvSpPr>
              <a:spLocks noChangeShapeType="1"/>
            </p:cNvSpPr>
            <p:nvPr/>
          </p:nvSpPr>
          <p:spPr bwMode="auto">
            <a:xfrm>
              <a:off x="3136" y="2234"/>
              <a:ext cx="2470" cy="1"/>
            </a:xfrm>
            <a:prstGeom prst="line">
              <a:avLst/>
            </a:prstGeom>
            <a:noFill/>
            <a:ln w="9525">
              <a:solidFill>
                <a:schemeClr val="tx2"/>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37614" name="Line 14"/>
            <p:cNvSpPr>
              <a:spLocks noChangeShapeType="1"/>
            </p:cNvSpPr>
            <p:nvPr/>
          </p:nvSpPr>
          <p:spPr bwMode="auto">
            <a:xfrm>
              <a:off x="3136" y="2667"/>
              <a:ext cx="2470" cy="1"/>
            </a:xfrm>
            <a:prstGeom prst="line">
              <a:avLst/>
            </a:prstGeom>
            <a:noFill/>
            <a:ln w="9525">
              <a:solidFill>
                <a:schemeClr val="tx2"/>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Tree>
    <p:extLst>
      <p:ext uri="{BB962C8B-B14F-4D97-AF65-F5344CB8AC3E}">
        <p14:creationId xmlns:p14="http://schemas.microsoft.com/office/powerpoint/2010/main" val="41082402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3"/>
          <p:cNvSpPr>
            <a:spLocks noGrp="1"/>
          </p:cNvSpPr>
          <p:nvPr>
            <p:ph type="ftr" sz="quarter" idx="10"/>
          </p:nvPr>
        </p:nvSpPr>
        <p:spPr/>
        <p:txBody>
          <a:bodyPr/>
          <a:lstStyle/>
          <a:p>
            <a:fld id="{1AC02633-4BC3-49D8-9D2A-0482CF07C07D}" type="slidenum">
              <a:rPr lang="en-GB" altLang="en-US"/>
              <a:pPr/>
              <a:t>9</a:t>
            </a:fld>
            <a:endParaRPr lang="en-GB" altLang="en-US"/>
          </a:p>
        </p:txBody>
      </p:sp>
      <p:sp>
        <p:nvSpPr>
          <p:cNvPr id="654338" name="Rectangle 2"/>
          <p:cNvSpPr>
            <a:spLocks noGrp="1" noChangeArrowheads="1"/>
          </p:cNvSpPr>
          <p:nvPr>
            <p:ph type="title"/>
          </p:nvPr>
        </p:nvSpPr>
        <p:spPr/>
        <p:txBody>
          <a:bodyPr/>
          <a:lstStyle/>
          <a:p>
            <a:r>
              <a:rPr lang="en-GB" altLang="en-US" sz="3400" dirty="0" err="1"/>
              <a:t>Statechart</a:t>
            </a:r>
            <a:r>
              <a:rPr lang="en-GB" altLang="en-US" sz="3400" dirty="0"/>
              <a:t> Diagrams</a:t>
            </a:r>
            <a:endParaRPr lang="en-GB" altLang="en-US" sz="2800" dirty="0"/>
          </a:p>
        </p:txBody>
      </p:sp>
      <p:sp>
        <p:nvSpPr>
          <p:cNvPr id="654339" name="Rectangle 3"/>
          <p:cNvSpPr>
            <a:spLocks noGrp="1" noChangeArrowheads="1"/>
          </p:cNvSpPr>
          <p:nvPr>
            <p:ph type="body" idx="1"/>
          </p:nvPr>
        </p:nvSpPr>
        <p:spPr/>
        <p:txBody>
          <a:bodyPr/>
          <a:lstStyle/>
          <a:p>
            <a:r>
              <a:rPr lang="en-GB" altLang="en-US" dirty="0" err="1"/>
              <a:t>Statechart</a:t>
            </a:r>
            <a:r>
              <a:rPr lang="en-GB" altLang="en-US" dirty="0"/>
              <a:t> diagrams show how a particular class behaves depending on its current state</a:t>
            </a:r>
          </a:p>
          <a:p>
            <a:pPr lvl="1"/>
            <a:r>
              <a:rPr lang="en-GB" altLang="en-US" dirty="0"/>
              <a:t>Identifies the various states that an object can be in, the events that it recognizes in each state, and how it responds to these events</a:t>
            </a:r>
          </a:p>
          <a:p>
            <a:r>
              <a:rPr lang="en-GB" altLang="en-US" dirty="0"/>
              <a:t>For example, here is a </a:t>
            </a:r>
            <a:r>
              <a:rPr lang="en-GB" altLang="en-US" dirty="0" err="1"/>
              <a:t>statechart</a:t>
            </a:r>
            <a:r>
              <a:rPr lang="en-GB" altLang="en-US" dirty="0"/>
              <a:t> diagram for a </a:t>
            </a:r>
            <a:r>
              <a:rPr lang="en-GB" altLang="en-US" dirty="0">
                <a:latin typeface="Lucida Console" pitchFamily="49" charset="0"/>
              </a:rPr>
              <a:t>Seat</a:t>
            </a:r>
            <a:r>
              <a:rPr lang="en-GB" altLang="en-US" dirty="0"/>
              <a:t> class</a:t>
            </a:r>
          </a:p>
        </p:txBody>
      </p:sp>
      <p:sp>
        <p:nvSpPr>
          <p:cNvPr id="654358" name="AutoShape 22"/>
          <p:cNvSpPr>
            <a:spLocks noChangeArrowheads="1"/>
          </p:cNvSpPr>
          <p:nvPr/>
        </p:nvSpPr>
        <p:spPr bwMode="auto">
          <a:xfrm>
            <a:off x="1371600" y="4310063"/>
            <a:ext cx="1760538" cy="668337"/>
          </a:xfrm>
          <a:prstGeom prst="roundRect">
            <a:avLst>
              <a:gd name="adj" fmla="val 16667"/>
            </a:avLst>
          </a:prstGeom>
          <a:solidFill>
            <a:srgbClr val="FFFF99"/>
          </a:solidFill>
          <a:ln w="9525">
            <a:solidFill>
              <a:schemeClr val="tx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a:solidFill>
                  <a:schemeClr val="tx2"/>
                </a:solidFill>
              </a:rPr>
              <a:t>Available</a:t>
            </a:r>
          </a:p>
        </p:txBody>
      </p:sp>
      <p:sp>
        <p:nvSpPr>
          <p:cNvPr id="654359" name="AutoShape 23"/>
          <p:cNvSpPr>
            <a:spLocks noChangeArrowheads="1"/>
          </p:cNvSpPr>
          <p:nvPr/>
        </p:nvSpPr>
        <p:spPr bwMode="auto">
          <a:xfrm>
            <a:off x="5487988" y="4310063"/>
            <a:ext cx="1760537" cy="668337"/>
          </a:xfrm>
          <a:prstGeom prst="roundRect">
            <a:avLst>
              <a:gd name="adj" fmla="val 16667"/>
            </a:avLst>
          </a:prstGeom>
          <a:solidFill>
            <a:srgbClr val="FFFF99"/>
          </a:solidFill>
          <a:ln w="9525">
            <a:solidFill>
              <a:schemeClr val="tx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a:solidFill>
                  <a:schemeClr val="tx2"/>
                </a:solidFill>
              </a:rPr>
              <a:t>Reserved</a:t>
            </a:r>
          </a:p>
        </p:txBody>
      </p:sp>
      <p:sp>
        <p:nvSpPr>
          <p:cNvPr id="654362" name="Line 26"/>
          <p:cNvSpPr>
            <a:spLocks noChangeShapeType="1"/>
          </p:cNvSpPr>
          <p:nvPr/>
        </p:nvSpPr>
        <p:spPr bwMode="auto">
          <a:xfrm>
            <a:off x="2249488" y="3813175"/>
            <a:ext cx="0" cy="484188"/>
          </a:xfrm>
          <a:prstGeom prst="line">
            <a:avLst/>
          </a:prstGeom>
          <a:noFill/>
          <a:ln w="28575">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54364" name="Text Box 28"/>
          <p:cNvSpPr txBox="1">
            <a:spLocks noChangeArrowheads="1"/>
          </p:cNvSpPr>
          <p:nvPr/>
        </p:nvSpPr>
        <p:spPr bwMode="auto">
          <a:xfrm>
            <a:off x="3579813" y="4176713"/>
            <a:ext cx="14605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altLang="en-US">
                <a:solidFill>
                  <a:schemeClr val="tx2"/>
                </a:solidFill>
              </a:rPr>
              <a:t>reserve seat</a:t>
            </a:r>
          </a:p>
        </p:txBody>
      </p:sp>
      <p:grpSp>
        <p:nvGrpSpPr>
          <p:cNvPr id="654367" name="Group 31"/>
          <p:cNvGrpSpPr>
            <a:grpSpLocks/>
          </p:cNvGrpSpPr>
          <p:nvPr/>
        </p:nvGrpSpPr>
        <p:grpSpPr bwMode="auto">
          <a:xfrm>
            <a:off x="3132138" y="4475163"/>
            <a:ext cx="2351087" cy="215900"/>
            <a:chOff x="2123" y="3095"/>
            <a:chExt cx="1049" cy="136"/>
          </a:xfrm>
        </p:grpSpPr>
        <p:sp>
          <p:nvSpPr>
            <p:cNvPr id="654363" name="Line 27"/>
            <p:cNvSpPr>
              <a:spLocks noChangeShapeType="1"/>
            </p:cNvSpPr>
            <p:nvPr/>
          </p:nvSpPr>
          <p:spPr bwMode="auto">
            <a:xfrm>
              <a:off x="2123" y="3095"/>
              <a:ext cx="1049" cy="0"/>
            </a:xfrm>
            <a:prstGeom prst="line">
              <a:avLst/>
            </a:prstGeom>
            <a:noFill/>
            <a:ln w="28575">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54365" name="Line 29"/>
            <p:cNvSpPr>
              <a:spLocks noChangeShapeType="1"/>
            </p:cNvSpPr>
            <p:nvPr/>
          </p:nvSpPr>
          <p:spPr bwMode="auto">
            <a:xfrm flipH="1">
              <a:off x="2123" y="3231"/>
              <a:ext cx="1049" cy="0"/>
            </a:xfrm>
            <a:prstGeom prst="line">
              <a:avLst/>
            </a:prstGeom>
            <a:noFill/>
            <a:ln w="28575">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654366" name="Text Box 30"/>
          <p:cNvSpPr txBox="1">
            <a:spLocks noChangeArrowheads="1"/>
          </p:cNvSpPr>
          <p:nvPr/>
        </p:nvSpPr>
        <p:spPr bwMode="auto">
          <a:xfrm>
            <a:off x="3313113" y="4692650"/>
            <a:ext cx="20986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altLang="en-US">
                <a:solidFill>
                  <a:schemeClr val="tx2"/>
                </a:solidFill>
              </a:rPr>
              <a:t>cancel reservation</a:t>
            </a:r>
          </a:p>
        </p:txBody>
      </p:sp>
      <p:sp>
        <p:nvSpPr>
          <p:cNvPr id="654369" name="Line 33"/>
          <p:cNvSpPr>
            <a:spLocks noChangeShapeType="1"/>
          </p:cNvSpPr>
          <p:nvPr/>
        </p:nvSpPr>
        <p:spPr bwMode="auto">
          <a:xfrm>
            <a:off x="6351588" y="4972050"/>
            <a:ext cx="0" cy="541338"/>
          </a:xfrm>
          <a:prstGeom prst="line">
            <a:avLst/>
          </a:prstGeom>
          <a:noFill/>
          <a:ln w="28575">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54370" name="Text Box 34"/>
          <p:cNvSpPr txBox="1">
            <a:spLocks noChangeArrowheads="1"/>
          </p:cNvSpPr>
          <p:nvPr/>
        </p:nvSpPr>
        <p:spPr bwMode="auto">
          <a:xfrm>
            <a:off x="6356350" y="5041900"/>
            <a:ext cx="22050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altLang="en-US">
                <a:solidFill>
                  <a:schemeClr val="tx2"/>
                </a:solidFill>
              </a:rPr>
              <a:t>confirm reservation</a:t>
            </a:r>
          </a:p>
        </p:txBody>
      </p:sp>
      <p:sp>
        <p:nvSpPr>
          <p:cNvPr id="654371" name="Arc 35"/>
          <p:cNvSpPr>
            <a:spLocks/>
          </p:cNvSpPr>
          <p:nvPr/>
        </p:nvSpPr>
        <p:spPr bwMode="auto">
          <a:xfrm flipH="1" flipV="1">
            <a:off x="2247900" y="4972050"/>
            <a:ext cx="3352800" cy="9906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2"/>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54360" name="AutoShape 24"/>
          <p:cNvSpPr>
            <a:spLocks noChangeArrowheads="1"/>
          </p:cNvSpPr>
          <p:nvPr/>
        </p:nvSpPr>
        <p:spPr bwMode="auto">
          <a:xfrm>
            <a:off x="5487988" y="5524500"/>
            <a:ext cx="1760537" cy="668338"/>
          </a:xfrm>
          <a:prstGeom prst="roundRect">
            <a:avLst>
              <a:gd name="adj" fmla="val 16667"/>
            </a:avLst>
          </a:prstGeom>
          <a:solidFill>
            <a:srgbClr val="FFFF99"/>
          </a:solidFill>
          <a:ln w="9525">
            <a:solidFill>
              <a:schemeClr val="tx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a:solidFill>
                  <a:schemeClr val="tx2"/>
                </a:solidFill>
              </a:rPr>
              <a:t>Booked</a:t>
            </a:r>
          </a:p>
        </p:txBody>
      </p:sp>
      <p:sp>
        <p:nvSpPr>
          <p:cNvPr id="654372" name="Text Box 36"/>
          <p:cNvSpPr txBox="1">
            <a:spLocks noChangeArrowheads="1"/>
          </p:cNvSpPr>
          <p:nvPr/>
        </p:nvSpPr>
        <p:spPr bwMode="auto">
          <a:xfrm>
            <a:off x="1600200" y="5610225"/>
            <a:ext cx="16732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altLang="en-US">
                <a:solidFill>
                  <a:schemeClr val="tx2"/>
                </a:solidFill>
              </a:rPr>
              <a:t>cancel booking</a:t>
            </a:r>
          </a:p>
        </p:txBody>
      </p:sp>
      <p:sp>
        <p:nvSpPr>
          <p:cNvPr id="654361" name="Oval 25"/>
          <p:cNvSpPr>
            <a:spLocks noChangeArrowheads="1"/>
          </p:cNvSpPr>
          <p:nvPr/>
        </p:nvSpPr>
        <p:spPr bwMode="auto">
          <a:xfrm>
            <a:off x="2160588" y="3686175"/>
            <a:ext cx="179387" cy="179388"/>
          </a:xfrm>
          <a:prstGeom prst="ellipse">
            <a:avLst/>
          </a:prstGeom>
          <a:solidFill>
            <a:schemeClr val="tx2"/>
          </a:solidFill>
          <a:ln w="28575">
            <a:solidFill>
              <a:schemeClr val="tx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extLst>
      <p:ext uri="{BB962C8B-B14F-4D97-AF65-F5344CB8AC3E}">
        <p14:creationId xmlns:p14="http://schemas.microsoft.com/office/powerpoint/2010/main" val="250051863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13800</TotalTime>
  <Words>4473</Words>
  <Application>Microsoft Office PowerPoint</Application>
  <PresentationFormat>On-screen Show (4:3)</PresentationFormat>
  <Paragraphs>506</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1_Blends</vt:lpstr>
      <vt:lpstr>Introduction to Classes and Objects</vt:lpstr>
      <vt:lpstr>Contents</vt:lpstr>
      <vt:lpstr>1. Essential OO Concepts</vt:lpstr>
      <vt:lpstr>What is a Class?</vt:lpstr>
      <vt:lpstr>What is an Object?</vt:lpstr>
      <vt:lpstr>OO Modelling</vt:lpstr>
      <vt:lpstr>Use Case Diagrams</vt:lpstr>
      <vt:lpstr>Class Diagrams</vt:lpstr>
      <vt:lpstr>Statechart Diagrams</vt:lpstr>
      <vt:lpstr>Sequence Diagrams</vt:lpstr>
      <vt:lpstr>2. Defining and Using Packages</vt:lpstr>
      <vt:lpstr>Overview</vt:lpstr>
      <vt:lpstr>Defining a Package</vt:lpstr>
      <vt:lpstr>Importing Classes</vt:lpstr>
      <vt:lpstr>Standard Java Packages</vt:lpstr>
      <vt:lpstr>3. Some Useful Java Classes</vt:lpstr>
      <vt:lpstr>Scanner</vt:lpstr>
      <vt:lpstr>Math (1 of 2)</vt:lpstr>
      <vt:lpstr>Math (2 of 2)</vt:lpstr>
      <vt:lpstr>4. Using String and StringBuilder</vt:lpstr>
      <vt:lpstr>Overview of the String Class</vt:lpstr>
      <vt:lpstr>String Concatenation</vt:lpstr>
      <vt:lpstr>String Functionality</vt:lpstr>
      <vt:lpstr>Comparing Strings</vt:lpstr>
      <vt:lpstr>Overview of StringBuilder Class</vt:lpstr>
      <vt:lpstr>StringBuilder Functionality</vt:lpstr>
      <vt:lpstr>Using StringBuilder</vt:lpstr>
      <vt:lpstr>Any Questions?</vt:lpstr>
    </vt:vector>
  </TitlesOfParts>
  <Company>Olsen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and Developing JSP Pages Using Custom Tags</dc:title>
  <dc:creator>Andy Olsen</dc:creator>
  <cp:lastModifiedBy>andyo@olsensoft.com</cp:lastModifiedBy>
  <cp:revision>469</cp:revision>
  <dcterms:created xsi:type="dcterms:W3CDTF">2002-05-03T12:27:39Z</dcterms:created>
  <dcterms:modified xsi:type="dcterms:W3CDTF">2017-04-04T17:32:16Z</dcterms:modified>
</cp:coreProperties>
</file>