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7" r:id="rId1"/>
  </p:sldMasterIdLst>
  <p:notesMasterIdLst>
    <p:notesMasterId r:id="rId30"/>
  </p:notesMasterIdLst>
  <p:handoutMasterIdLst>
    <p:handoutMasterId r:id="rId31"/>
  </p:handoutMasterIdLst>
  <p:sldIdLst>
    <p:sldId id="256" r:id="rId2"/>
    <p:sldId id="497" r:id="rId3"/>
    <p:sldId id="672" r:id="rId4"/>
    <p:sldId id="673" r:id="rId5"/>
    <p:sldId id="735" r:id="rId6"/>
    <p:sldId id="736" r:id="rId7"/>
    <p:sldId id="715" r:id="rId8"/>
    <p:sldId id="732" r:id="rId9"/>
    <p:sldId id="686" r:id="rId10"/>
    <p:sldId id="737" r:id="rId11"/>
    <p:sldId id="738" r:id="rId12"/>
    <p:sldId id="733" r:id="rId13"/>
    <p:sldId id="674" r:id="rId14"/>
    <p:sldId id="710" r:id="rId15"/>
    <p:sldId id="688" r:id="rId16"/>
    <p:sldId id="734" r:id="rId17"/>
    <p:sldId id="690" r:id="rId18"/>
    <p:sldId id="689" r:id="rId19"/>
    <p:sldId id="720" r:id="rId20"/>
    <p:sldId id="691" r:id="rId21"/>
    <p:sldId id="721" r:id="rId22"/>
    <p:sldId id="722" r:id="rId23"/>
    <p:sldId id="724" r:id="rId24"/>
    <p:sldId id="692" r:id="rId25"/>
    <p:sldId id="739" r:id="rId26"/>
    <p:sldId id="740" r:id="rId27"/>
    <p:sldId id="741" r:id="rId28"/>
    <p:sldId id="731" r:id="rId29"/>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BFDDF"/>
    <a:srgbClr val="FE7C6E"/>
    <a:srgbClr val="F7FC9C"/>
    <a:srgbClr val="F2CAE5"/>
    <a:srgbClr val="ECB4D9"/>
    <a:srgbClr val="FFB9BB"/>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27873" autoAdjust="0"/>
    <p:restoredTop sz="94648" autoAdjust="0"/>
  </p:normalViewPr>
  <p:slideViewPr>
    <p:cSldViewPr snapToGrid="0" showGuides="1">
      <p:cViewPr varScale="1">
        <p:scale>
          <a:sx n="99" d="100"/>
          <a:sy n="99" d="100"/>
        </p:scale>
        <p:origin x="-102" y="-96"/>
      </p:cViewPr>
      <p:guideLst>
        <p:guide orient="horz" pos="1063"/>
        <p:guide pos="5453"/>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howGuides="1">
      <p:cViewPr>
        <p:scale>
          <a:sx n="70" d="100"/>
          <a:sy n="70" d="100"/>
        </p:scale>
        <p:origin x="-1362" y="-18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Defining Your Own Classes</a:t>
            </a:r>
            <a:endParaRPr lang="en-GB" dirty="0"/>
          </a:p>
        </p:txBody>
      </p:sp>
      <p:sp>
        <p:nvSpPr>
          <p:cNvPr id="26631" name="Line 7"/>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26632" name="Line 8"/>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6"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Tree>
    <p:extLst>
      <p:ext uri="{BB962C8B-B14F-4D97-AF65-F5344CB8AC3E}">
        <p14:creationId xmlns:p14="http://schemas.microsoft.com/office/powerpoint/2010/main" val="1254363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Defining Your Own Classes</a:t>
            </a:r>
            <a:endParaRPr lang="en-GB" dirty="0"/>
          </a:p>
        </p:txBody>
      </p:sp>
      <p:sp>
        <p:nvSpPr>
          <p:cNvPr id="45059"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chemeClr val="bg2"/>
            </a:solidFill>
            <a:miter lim="800000"/>
            <a:headEnd/>
            <a:tailEnd/>
          </a:ln>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4" name="Line 8"/>
          <p:cNvSpPr>
            <a:spLocks noChangeShapeType="1"/>
          </p:cNvSpPr>
          <p:nvPr/>
        </p:nvSpPr>
        <p:spPr bwMode="auto">
          <a:xfrm>
            <a:off x="742950" y="4370388"/>
            <a:ext cx="5840413" cy="1587"/>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4587"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9"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Tree>
    <p:extLst>
      <p:ext uri="{BB962C8B-B14F-4D97-AF65-F5344CB8AC3E}">
        <p14:creationId xmlns:p14="http://schemas.microsoft.com/office/powerpoint/2010/main" val="799400660"/>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GB" dirty="0" smtClean="0"/>
              <a:t>Defining Your Own Classes</a:t>
            </a:r>
          </a:p>
        </p:txBody>
      </p:sp>
      <p:sp>
        <p:nvSpPr>
          <p:cNvPr id="46083" name="Rectangle 4"/>
          <p:cNvSpPr>
            <a:spLocks noGrp="1" noRot="1" noChangeAspect="1" noChangeArrowheads="1" noTextEdit="1"/>
          </p:cNvSpPr>
          <p:nvPr>
            <p:ph type="sldImg"/>
          </p:nvPr>
        </p:nvSpPr>
        <p:spPr>
          <a:ln/>
        </p:spPr>
      </p:sp>
      <p:sp>
        <p:nvSpPr>
          <p:cNvPr id="46084" name="Rectangle 5"/>
          <p:cNvSpPr>
            <a:spLocks noGrp="1" noChangeArrowheads="1"/>
          </p:cNvSpPr>
          <p:nvPr>
            <p:ph type="body" idx="1"/>
          </p:nvPr>
        </p:nvSpPr>
        <p:spPr>
          <a:noFill/>
          <a:ln/>
        </p:spPr>
        <p:txBody>
          <a:bodyPr/>
          <a:lstStyle/>
          <a:p>
            <a:pPr eaLnBrk="1" hangingPunct="1"/>
            <a:r>
              <a:rPr lang="en-US" dirty="0" smtClean="0"/>
              <a:t>The previous chapter introduced the concepts of object orientation, and showed how to use some simple classes in the Java SE library.</a:t>
            </a:r>
          </a:p>
          <a:p>
            <a:pPr eaLnBrk="1" hangingPunct="1"/>
            <a:r>
              <a:rPr lang="en-US" dirty="0" smtClean="0"/>
              <a:t>We're now going to see how to define new classes to represent the things that matter in your own application domain, e.g. </a:t>
            </a:r>
            <a:r>
              <a:rPr lang="en-US" dirty="0" smtClean="0">
                <a:latin typeface="Lucida Console" panose="020B0609040504020204" pitchFamily="49" charset="0"/>
              </a:rPr>
              <a:t>Customer</a:t>
            </a:r>
            <a:r>
              <a:rPr lang="en-US" dirty="0" smtClean="0"/>
              <a:t>, </a:t>
            </a:r>
            <a:r>
              <a:rPr lang="en-US" dirty="0" smtClean="0">
                <a:latin typeface="Lucida Console" panose="020B0609040504020204" pitchFamily="49" charset="0"/>
              </a:rPr>
              <a:t>Product</a:t>
            </a:r>
            <a:r>
              <a:rPr lang="en-US" dirty="0" smtClean="0"/>
              <a:t>, </a:t>
            </a:r>
            <a:r>
              <a:rPr lang="en-US" dirty="0" err="1" smtClean="0">
                <a:latin typeface="Lucida Console" panose="020B0609040504020204" pitchFamily="49" charset="0"/>
                <a:cs typeface="Lao UI" panose="020B0502040204020203" pitchFamily="34" charset="0"/>
              </a:rPr>
              <a:t>BankAccount</a:t>
            </a:r>
            <a:r>
              <a:rPr lang="en-US" dirty="0" smtClean="0"/>
              <a:t>, etc.</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dirty="0" smtClean="0"/>
              <a:t>Defining Your Own Classes</a:t>
            </a:r>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This slide shows a simple example of how to define instance variables in the class. The following slide takes things a step further and shows how to supply initial values for instance variables.</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dirty="0" smtClean="0"/>
              <a:t>Defining Your Own Classes</a:t>
            </a:r>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Note the following points about the instance variables in the </a:t>
            </a:r>
            <a:r>
              <a:rPr lang="en-GB" dirty="0" err="1">
                <a:latin typeface="Lucida Console" panose="020B0609040504020204" pitchFamily="49" charset="0"/>
              </a:rPr>
              <a:t>BankAccount</a:t>
            </a:r>
            <a:r>
              <a:rPr lang="en-GB" dirty="0"/>
              <a:t> class in the slide:</a:t>
            </a:r>
          </a:p>
          <a:p>
            <a:pPr lvl="1"/>
            <a:r>
              <a:rPr lang="en-GB" dirty="0" err="1">
                <a:latin typeface="Lucida Console" panose="020B0609040504020204" pitchFamily="49" charset="0"/>
              </a:rPr>
              <a:t>accountHolder</a:t>
            </a:r>
            <a:r>
              <a:rPr lang="en-GB" dirty="0"/>
              <a:t> </a:t>
            </a:r>
            <a:r>
              <a:rPr lang="en-GB" dirty="0" smtClean="0"/>
              <a:t>isn't </a:t>
            </a:r>
            <a:r>
              <a:rPr lang="en-GB" dirty="0"/>
              <a:t>initialized explicitly, so it assumes a default initial value of </a:t>
            </a:r>
            <a:r>
              <a:rPr lang="en-GB" dirty="0">
                <a:latin typeface="Lucida Console" panose="020B0609040504020204" pitchFamily="49" charset="0"/>
              </a:rPr>
              <a:t>null</a:t>
            </a:r>
            <a:r>
              <a:rPr lang="en-GB" dirty="0"/>
              <a:t>. </a:t>
            </a:r>
          </a:p>
          <a:p>
            <a:pPr lvl="1"/>
            <a:r>
              <a:rPr lang="en-GB" dirty="0">
                <a:latin typeface="Lucida Console" panose="020B0609040504020204" pitchFamily="49" charset="0"/>
              </a:rPr>
              <a:t>id</a:t>
            </a:r>
            <a:r>
              <a:rPr lang="en-GB" dirty="0"/>
              <a:t> </a:t>
            </a:r>
            <a:r>
              <a:rPr lang="en-GB" dirty="0" smtClean="0"/>
              <a:t>isn't </a:t>
            </a:r>
            <a:r>
              <a:rPr lang="en-GB" dirty="0"/>
              <a:t>initialized explicitly either, so it assumes a default initial value of </a:t>
            </a:r>
            <a:r>
              <a:rPr lang="en-GB" dirty="0">
                <a:latin typeface="Lucida Console" panose="020B0609040504020204" pitchFamily="49" charset="0"/>
              </a:rPr>
              <a:t>0</a:t>
            </a:r>
            <a:r>
              <a:rPr lang="en-GB" dirty="0"/>
              <a:t>. </a:t>
            </a:r>
          </a:p>
          <a:p>
            <a:pPr lvl="1"/>
            <a:r>
              <a:rPr lang="en-GB" dirty="0">
                <a:latin typeface="Lucida Console" panose="020B0609040504020204" pitchFamily="49" charset="0"/>
              </a:rPr>
              <a:t>balance</a:t>
            </a:r>
            <a:r>
              <a:rPr lang="en-GB" dirty="0"/>
              <a:t> is a </a:t>
            </a:r>
            <a:r>
              <a:rPr lang="en-GB" dirty="0">
                <a:latin typeface="Lucida Console" panose="020B0609040504020204" pitchFamily="49" charset="0"/>
              </a:rPr>
              <a:t>double</a:t>
            </a:r>
            <a:r>
              <a:rPr lang="en-GB" dirty="0"/>
              <a:t> instance variable, and is explicitly initialized to </a:t>
            </a:r>
            <a:r>
              <a:rPr lang="en-GB" dirty="0" smtClean="0"/>
              <a:t>10</a:t>
            </a:r>
            <a:r>
              <a:rPr lang="en-GB" dirty="0" smtClean="0">
                <a:latin typeface="Lucida Console" panose="020B0609040504020204" pitchFamily="49" charset="0"/>
              </a:rPr>
              <a:t>0.0</a:t>
            </a:r>
            <a:r>
              <a:rPr lang="en-GB" dirty="0"/>
              <a:t>. </a:t>
            </a:r>
            <a:endParaRPr lang="en-GB" dirty="0" smtClean="0"/>
          </a:p>
          <a:p>
            <a:pPr lvl="1"/>
            <a:r>
              <a:rPr lang="en-GB" dirty="0" err="1" smtClean="0">
                <a:latin typeface="Lucida Console" panose="020B0609040504020204" pitchFamily="49" charset="0"/>
              </a:rPr>
              <a:t>creationTimestamp</a:t>
            </a:r>
            <a:r>
              <a:rPr lang="en-GB" dirty="0" smtClean="0"/>
              <a:t> </a:t>
            </a:r>
            <a:r>
              <a:rPr lang="en-GB" dirty="0"/>
              <a:t>is an </a:t>
            </a:r>
            <a:r>
              <a:rPr lang="en-GB" dirty="0">
                <a:latin typeface="Lucida Console" panose="020B0609040504020204" pitchFamily="49" charset="0"/>
              </a:rPr>
              <a:t>Date</a:t>
            </a:r>
            <a:r>
              <a:rPr lang="en-GB" dirty="0"/>
              <a:t> instance variable, and is explicitly initialized to refer to a new </a:t>
            </a:r>
            <a:r>
              <a:rPr lang="en-GB" dirty="0">
                <a:latin typeface="Lucida Console" panose="020B0609040504020204" pitchFamily="49" charset="0"/>
              </a:rPr>
              <a:t>Date</a:t>
            </a:r>
            <a:r>
              <a:rPr lang="en-GB" dirty="0"/>
              <a:t> object. When you create a </a:t>
            </a:r>
            <a:r>
              <a:rPr lang="en-GB" dirty="0">
                <a:latin typeface="Lucida Console" panose="020B0609040504020204" pitchFamily="49" charset="0"/>
              </a:rPr>
              <a:t>Date</a:t>
            </a:r>
            <a:r>
              <a:rPr lang="en-GB" dirty="0"/>
              <a:t> object in this way, it contains the current date and time. Note that the </a:t>
            </a:r>
            <a:r>
              <a:rPr lang="en-GB" dirty="0">
                <a:latin typeface="Lucida Console" panose="020B0609040504020204" pitchFamily="49" charset="0"/>
              </a:rPr>
              <a:t>Date</a:t>
            </a:r>
            <a:r>
              <a:rPr lang="en-GB" dirty="0"/>
              <a:t> class is defined in the </a:t>
            </a:r>
            <a:r>
              <a:rPr lang="en-GB" dirty="0" err="1">
                <a:latin typeface="Lucida Console" panose="020B0609040504020204" pitchFamily="49" charset="0"/>
              </a:rPr>
              <a:t>java.util</a:t>
            </a:r>
            <a:r>
              <a:rPr lang="en-GB" dirty="0"/>
              <a:t> package, hence the </a:t>
            </a:r>
            <a:r>
              <a:rPr lang="en-GB" dirty="0">
                <a:latin typeface="Lucida Console" panose="020B0609040504020204" pitchFamily="49" charset="0"/>
              </a:rPr>
              <a:t>import</a:t>
            </a:r>
            <a:r>
              <a:rPr lang="en-GB" dirty="0"/>
              <a:t> statement at the top of the code sample.</a:t>
            </a:r>
          </a:p>
          <a:p>
            <a:pPr marL="179388" lvl="1" indent="0">
              <a:buNone/>
            </a:pPr>
            <a:endParaRPr lang="en-GB" dirty="0"/>
          </a:p>
          <a:p>
            <a:r>
              <a:rPr lang="en-GB" dirty="0"/>
              <a:t>The full code for the </a:t>
            </a:r>
            <a:r>
              <a:rPr lang="en-GB" dirty="0" err="1">
                <a:latin typeface="Lucida Console" panose="020B0609040504020204" pitchFamily="49" charset="0"/>
              </a:rPr>
              <a:t>BankAccount</a:t>
            </a:r>
            <a:r>
              <a:rPr lang="en-GB" dirty="0"/>
              <a:t> class is available in the demo project.</a:t>
            </a:r>
          </a:p>
          <a:p>
            <a:pPr lvl="1"/>
            <a:endParaRPr lang="en-GB" dirty="0"/>
          </a:p>
          <a:p>
            <a:endParaRPr lang="en-GB" dirty="0"/>
          </a:p>
          <a:p>
            <a:endParaRPr lang="en-GB" dirty="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dirty="0" smtClean="0"/>
              <a:t>Defining Your Own Classes</a:t>
            </a: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dirty="0"/>
              <a:t>In this section, we're going to see how to define </a:t>
            </a:r>
            <a:r>
              <a:rPr lang="en-US" dirty="0" smtClean="0"/>
              <a:t>methods in </a:t>
            </a:r>
            <a:r>
              <a:rPr lang="en-US" dirty="0"/>
              <a:t>a class. These are often referred to as "instance </a:t>
            </a:r>
            <a:r>
              <a:rPr lang="en-US" dirty="0" smtClean="0"/>
              <a:t>methods", </a:t>
            </a:r>
            <a:r>
              <a:rPr lang="en-US" dirty="0"/>
              <a:t>because </a:t>
            </a:r>
            <a:r>
              <a:rPr lang="en-US" dirty="0" smtClean="0"/>
              <a:t>they operate on a particular object </a:t>
            </a:r>
            <a:r>
              <a:rPr lang="en-US" dirty="0"/>
              <a:t>(or "instance")  of a class </a:t>
            </a:r>
            <a:r>
              <a:rPr lang="en-US" dirty="0" smtClean="0"/>
              <a:t>type.</a:t>
            </a:r>
            <a:endParaRPr lang="en-US" dirty="0"/>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GB" dirty="0" smtClean="0"/>
              <a:t>Defining Your Own Classes</a:t>
            </a:r>
          </a:p>
        </p:txBody>
      </p:sp>
      <p:sp>
        <p:nvSpPr>
          <p:cNvPr id="58371" name="Rectangle 2"/>
          <p:cNvSpPr>
            <a:spLocks noGrp="1" noRot="1" noChangeAspect="1" noChangeArrowheads="1" noTextEdit="1"/>
          </p:cNvSpPr>
          <p:nvPr>
            <p:ph type="sldImg"/>
          </p:nvPr>
        </p:nvSpPr>
        <p:spPr>
          <a:ln/>
        </p:spPr>
      </p:sp>
      <p:sp>
        <p:nvSpPr>
          <p:cNvPr id="5837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pPr eaLnBrk="1" hangingPunct="1"/>
            <a:r>
              <a:rPr lang="en-GB" dirty="0">
                <a:sym typeface="Wingdings" pitchFamily="2" charset="2"/>
              </a:rPr>
              <a:t>As noted </a:t>
            </a:r>
            <a:r>
              <a:rPr lang="en-GB" dirty="0" smtClean="0">
                <a:sym typeface="Wingdings" pitchFamily="2" charset="2"/>
              </a:rPr>
              <a:t>earlier, </a:t>
            </a:r>
            <a:r>
              <a:rPr lang="en-GB" dirty="0">
                <a:sym typeface="Wingdings" pitchFamily="2" charset="2"/>
              </a:rPr>
              <a:t>it's recommended best practice to define data members as </a:t>
            </a:r>
            <a:r>
              <a:rPr lang="en-GB" dirty="0">
                <a:latin typeface="Lucida Console" panose="020B0609040504020204" pitchFamily="49" charset="0"/>
                <a:sym typeface="Wingdings" pitchFamily="2" charset="2"/>
              </a:rPr>
              <a:t>private</a:t>
            </a:r>
            <a:r>
              <a:rPr lang="en-GB" dirty="0">
                <a:sym typeface="Wingdings" pitchFamily="2" charset="2"/>
              </a:rPr>
              <a:t>. This prevents external code from accessing the data directly, which improves the encapsulation of your class.</a:t>
            </a:r>
          </a:p>
          <a:p>
            <a:pPr eaLnBrk="1" hangingPunct="1"/>
            <a:r>
              <a:rPr lang="en-GB" dirty="0">
                <a:sym typeface="Wingdings" pitchFamily="2" charset="2"/>
              </a:rPr>
              <a:t>If you really do need external code to get or set the value of a data member, you can define getter and/or setter methods. There's a strict naming convention for these methods, as shown in the slide. This naming convention allows tools (such as IDEs) to provide design-time access to the  "properties" in your class. </a:t>
            </a:r>
            <a:endParaRPr lang="en-GB" dirty="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p>
            <a:r>
              <a:rPr lang="en-GB" dirty="0" smtClean="0"/>
              <a:t>Defining Your Own Classes</a:t>
            </a:r>
          </a:p>
        </p:txBody>
      </p:sp>
      <p:sp>
        <p:nvSpPr>
          <p:cNvPr id="59395" name="Rectangle 2"/>
          <p:cNvSpPr>
            <a:spLocks noGrp="1" noRot="1" noChangeAspect="1" noChangeArrowheads="1" noTextEdit="1"/>
          </p:cNvSpPr>
          <p:nvPr>
            <p:ph type="sldImg"/>
          </p:nvPr>
        </p:nvSpPr>
        <p:spPr>
          <a:ln/>
        </p:spPr>
      </p:sp>
      <p:sp>
        <p:nvSpPr>
          <p:cNvPr id="5939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This slide shows how to define a getter and a setter for the </a:t>
            </a:r>
            <a:r>
              <a:rPr lang="en-GB" dirty="0" err="1" smtClean="0">
                <a:latin typeface="Lucida Console" panose="020B0609040504020204" pitchFamily="49" charset="0"/>
              </a:rPr>
              <a:t>accountHolder</a:t>
            </a:r>
            <a:r>
              <a:rPr lang="en-GB" dirty="0" smtClean="0"/>
              <a:t> instance variable in the </a:t>
            </a:r>
            <a:r>
              <a:rPr lang="en-GB" dirty="0" err="1" smtClean="0">
                <a:latin typeface="Lucida Console" panose="020B0609040504020204" pitchFamily="49" charset="0"/>
              </a:rPr>
              <a:t>BankAccount</a:t>
            </a:r>
            <a:r>
              <a:rPr lang="en-GB" dirty="0" smtClean="0"/>
              <a:t> class.</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p>
            <a:r>
              <a:rPr lang="en-GB" dirty="0" smtClean="0"/>
              <a:t>Defining Your Own Classes</a:t>
            </a:r>
          </a:p>
        </p:txBody>
      </p:sp>
      <p:sp>
        <p:nvSpPr>
          <p:cNvPr id="61443" name="Rectangle 2"/>
          <p:cNvSpPr>
            <a:spLocks noGrp="1" noRot="1" noChangeAspect="1" noChangeArrowheads="1" noTextEdit="1"/>
          </p:cNvSpPr>
          <p:nvPr>
            <p:ph type="sldImg"/>
          </p:nvPr>
        </p:nvSpPr>
        <p:spPr>
          <a:ln/>
        </p:spPr>
      </p:sp>
      <p:sp>
        <p:nvSpPr>
          <p:cNvPr id="6144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As well as defining getter and setter methods, you will also want to define general business methods in your class. Each method can have a </a:t>
            </a:r>
            <a:r>
              <a:rPr lang="en-GB" dirty="0" smtClean="0"/>
              <a:t>accessibility </a:t>
            </a:r>
            <a:r>
              <a:rPr lang="en-GB" dirty="0" err="1" smtClean="0"/>
              <a:t>specifier</a:t>
            </a:r>
            <a:r>
              <a:rPr lang="en-GB" dirty="0"/>
              <a:t>, and must specify a return type and a parameter list.</a:t>
            </a:r>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p>
            <a:r>
              <a:rPr lang="en-GB" dirty="0" smtClean="0"/>
              <a:t>Defining Your Own Classes</a:t>
            </a:r>
          </a:p>
        </p:txBody>
      </p:sp>
      <p:sp>
        <p:nvSpPr>
          <p:cNvPr id="61443" name="Rectangle 2"/>
          <p:cNvSpPr>
            <a:spLocks noGrp="1" noRot="1" noChangeAspect="1" noChangeArrowheads="1" noTextEdit="1"/>
          </p:cNvSpPr>
          <p:nvPr>
            <p:ph type="sldImg"/>
          </p:nvPr>
        </p:nvSpPr>
        <p:spPr>
          <a:ln/>
        </p:spPr>
      </p:sp>
      <p:sp>
        <p:nvSpPr>
          <p:cNvPr id="6144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The example in the slide shows how to define a couple of simple </a:t>
            </a:r>
            <a:r>
              <a:rPr lang="en-GB" dirty="0" smtClean="0"/>
              <a:t>instance methods </a:t>
            </a:r>
            <a:r>
              <a:rPr lang="en-GB" dirty="0"/>
              <a:t>to deposit and withdraw money in a bank account. Notice the </a:t>
            </a:r>
            <a:r>
              <a:rPr lang="en-GB" dirty="0">
                <a:latin typeface="Lucida Console" panose="020B0609040504020204" pitchFamily="49" charset="0"/>
              </a:rPr>
              <a:t>return</a:t>
            </a:r>
            <a:r>
              <a:rPr lang="en-GB" dirty="0"/>
              <a:t> statement in each method, to return a single result from the method. </a:t>
            </a:r>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p>
            <a:r>
              <a:rPr lang="en-GB" dirty="0" smtClean="0"/>
              <a:t>Defining Your Own Classes</a:t>
            </a:r>
          </a:p>
        </p:txBody>
      </p:sp>
      <p:sp>
        <p:nvSpPr>
          <p:cNvPr id="63491" name="Rectangle 2"/>
          <p:cNvSpPr>
            <a:spLocks noGrp="1" noRot="1" noChangeAspect="1" noChangeArrowheads="1" noTextEdit="1"/>
          </p:cNvSpPr>
          <p:nvPr>
            <p:ph type="sldImg"/>
          </p:nvPr>
        </p:nvSpPr>
        <p:spPr>
          <a:ln/>
        </p:spPr>
      </p:sp>
      <p:sp>
        <p:nvSpPr>
          <p:cNvPr id="6349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This slide shows how a class can implement a </a:t>
            </a:r>
            <a:r>
              <a:rPr lang="en-GB" dirty="0" err="1" smtClean="0">
                <a:latin typeface="Lucida Console" panose="020B0609040504020204" pitchFamily="49" charset="0"/>
              </a:rPr>
              <a:t>toString</a:t>
            </a:r>
            <a:r>
              <a:rPr lang="en-GB" dirty="0">
                <a:latin typeface="Lucida Console" panose="020B0609040504020204" pitchFamily="49" charset="0"/>
              </a:rPr>
              <a:t>()</a:t>
            </a:r>
            <a:r>
              <a:rPr lang="en-GB" dirty="0"/>
              <a:t> </a:t>
            </a:r>
            <a:r>
              <a:rPr lang="en-GB" dirty="0" smtClean="0"/>
              <a:t>method. The </a:t>
            </a:r>
            <a:r>
              <a:rPr lang="en-GB" dirty="0"/>
              <a:t>purpose of </a:t>
            </a:r>
            <a:r>
              <a:rPr lang="en-GB" dirty="0" err="1">
                <a:latin typeface="Lucida Console" panose="020B0609040504020204" pitchFamily="49" charset="0"/>
              </a:rPr>
              <a:t>toString</a:t>
            </a:r>
            <a:r>
              <a:rPr lang="en-GB" dirty="0">
                <a:latin typeface="Lucida Console" panose="020B0609040504020204" pitchFamily="49" charset="0"/>
              </a:rPr>
              <a:t>()</a:t>
            </a:r>
            <a:r>
              <a:rPr lang="en-GB" dirty="0"/>
              <a:t> is to return a textual representation </a:t>
            </a:r>
            <a:r>
              <a:rPr lang="en-GB" dirty="0" smtClean="0"/>
              <a:t>of an object.</a:t>
            </a:r>
          </a:p>
          <a:p>
            <a:r>
              <a:rPr lang="en-GB" dirty="0" smtClean="0"/>
              <a:t>Note: We'll explain the </a:t>
            </a:r>
            <a:r>
              <a:rPr lang="en-GB" dirty="0" smtClean="0">
                <a:latin typeface="Lucida Console" panose="020B0609040504020204" pitchFamily="49" charset="0"/>
              </a:rPr>
              <a:t>@Override</a:t>
            </a:r>
            <a:r>
              <a:rPr lang="en-GB" dirty="0" smtClean="0"/>
              <a:t> syntax when we discuss inheritance later in the course.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p>
            <a:r>
              <a:rPr lang="en-GB" dirty="0" smtClean="0"/>
              <a:t>Defining Your Own Classes</a:t>
            </a:r>
          </a:p>
        </p:txBody>
      </p:sp>
      <p:sp>
        <p:nvSpPr>
          <p:cNvPr id="62467" name="Rectangle 2"/>
          <p:cNvSpPr>
            <a:spLocks noGrp="1" noRot="1" noChangeAspect="1" noChangeArrowheads="1" noTextEdit="1"/>
          </p:cNvSpPr>
          <p:nvPr>
            <p:ph type="sldImg"/>
          </p:nvPr>
        </p:nvSpPr>
        <p:spPr>
          <a:ln/>
        </p:spPr>
      </p:sp>
      <p:sp>
        <p:nvSpPr>
          <p:cNvPr id="6246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We discussed method overloading earlier in the course (see the chapter about "Methods"), but it's worth repeating here…</a:t>
            </a:r>
          </a:p>
          <a:p>
            <a:r>
              <a:rPr lang="en-GB" dirty="0" smtClean="0"/>
              <a:t>Method overloading is a convenient way of providing alternative implementations for the same concept. The client code can choose which version of an overloaded method to call, based on what parameters it passes into the method.</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p>
            <a:r>
              <a:rPr lang="en-GB" dirty="0" smtClean="0"/>
              <a:t>Defining Your Own Classes</a:t>
            </a: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dirty="0"/>
              <a:t>This section goes into detail about how to create and use objects. We'll also consider what happens when an object is no longer needed, and describe the garbage collection mechanism.</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GB" dirty="0" smtClean="0"/>
              <a:t>Defining Your Own Classes</a:t>
            </a: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dirty="0" smtClean="0"/>
              <a:t>Section 1 describes the overall syntax of class definitions in Java, and also discusses naming conventions and file name rules.</a:t>
            </a:r>
          </a:p>
          <a:p>
            <a:pPr eaLnBrk="1" hangingPunct="1"/>
            <a:r>
              <a:rPr lang="en-US" dirty="0" smtClean="0"/>
              <a:t>Section 2 shows how to define data (or "fields") in a class, to hold the current state of an object.</a:t>
            </a:r>
          </a:p>
          <a:p>
            <a:pPr eaLnBrk="1" hangingPunct="1"/>
            <a:r>
              <a:rPr lang="en-US" dirty="0" smtClean="0"/>
              <a:t>Section 3 shows how to define methods in a class, to implement the </a:t>
            </a:r>
            <a:r>
              <a:rPr lang="en-US" dirty="0" err="1" smtClean="0"/>
              <a:t>behaviour</a:t>
            </a:r>
            <a:r>
              <a:rPr lang="en-US" dirty="0" smtClean="0"/>
              <a:t> that objects need.</a:t>
            </a:r>
          </a:p>
          <a:p>
            <a:pPr eaLnBrk="1" hangingPunct="1"/>
            <a:r>
              <a:rPr lang="en-US" dirty="0" smtClean="0"/>
              <a:t>Section 4 describes how to create new objects, and how to access data or methods in these objects.</a:t>
            </a:r>
          </a:p>
          <a:p>
            <a:pPr eaLnBrk="1" hangingPunct="1"/>
            <a:r>
              <a:rPr lang="en-US" dirty="0" smtClean="0"/>
              <a:t>Section 5 discusses the </a:t>
            </a:r>
            <a:r>
              <a:rPr lang="en-US" dirty="0" smtClean="0">
                <a:latin typeface="Lucida Console" panose="020B0609040504020204" pitchFamily="49" charset="0"/>
              </a:rPr>
              <a:t>static</a:t>
            </a:r>
            <a:r>
              <a:rPr lang="en-US" dirty="0" smtClean="0"/>
              <a:t> keyword. We've seen it a lot already in the </a:t>
            </a:r>
            <a:r>
              <a:rPr lang="en-US" dirty="0" smtClean="0">
                <a:latin typeface="Lucida Console" panose="020B0609040504020204" pitchFamily="49" charset="0"/>
              </a:rPr>
              <a:t>main()</a:t>
            </a:r>
            <a:r>
              <a:rPr lang="en-US" dirty="0" smtClean="0"/>
              <a:t> method, now we're going to explain what it really means.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p>
            <a:r>
              <a:rPr lang="en-GB" dirty="0" smtClean="0"/>
              <a:t>Defining Your Own Classes</a:t>
            </a:r>
          </a:p>
        </p:txBody>
      </p:sp>
      <p:sp>
        <p:nvSpPr>
          <p:cNvPr id="65539" name="Rectangle 2"/>
          <p:cNvSpPr>
            <a:spLocks noGrp="1" noRot="1" noChangeAspect="1" noChangeArrowheads="1" noTextEdit="1"/>
          </p:cNvSpPr>
          <p:nvPr>
            <p:ph type="sldImg"/>
          </p:nvPr>
        </p:nvSpPr>
        <p:spPr>
          <a:ln/>
        </p:spPr>
      </p:sp>
      <p:sp>
        <p:nvSpPr>
          <p:cNvPr id="6554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To create a new instance of a class - i.e. to create an object - you must use the </a:t>
            </a:r>
            <a:r>
              <a:rPr lang="en-GB" dirty="0">
                <a:latin typeface="Lucida Console" panose="020B0609040504020204" pitchFamily="49" charset="0"/>
              </a:rPr>
              <a:t>new</a:t>
            </a:r>
            <a:r>
              <a:rPr lang="en-GB" dirty="0"/>
              <a:t> keyword. After the </a:t>
            </a:r>
            <a:r>
              <a:rPr lang="en-GB" dirty="0">
                <a:latin typeface="Lucida Console" panose="020B0609040504020204" pitchFamily="49" charset="0"/>
              </a:rPr>
              <a:t>new</a:t>
            </a:r>
            <a:r>
              <a:rPr lang="en-GB" dirty="0"/>
              <a:t> keyword, specify the class type you're interested in, followed by parentheses. The parentheses allow you to pass parameters into the class's constructor, to specify initial values for the object. We'll take a look at constructors and initialization </a:t>
            </a:r>
            <a:r>
              <a:rPr lang="en-GB" dirty="0" smtClean="0"/>
              <a:t>in the next chapter</a:t>
            </a:r>
            <a:r>
              <a:rPr lang="en-GB" dirty="0"/>
              <a:t>.</a:t>
            </a:r>
          </a:p>
          <a:p>
            <a:r>
              <a:rPr lang="en-GB" dirty="0"/>
              <a:t>The </a:t>
            </a:r>
            <a:r>
              <a:rPr lang="en-GB" dirty="0">
                <a:latin typeface="Lucida Console" panose="020B0609040504020204" pitchFamily="49" charset="0"/>
              </a:rPr>
              <a:t>new</a:t>
            </a:r>
            <a:r>
              <a:rPr lang="en-GB" dirty="0"/>
              <a:t> operator returns a reference to the new object. Typically, you store this reference in a variable of the appropriate type. You use this variable thereafter, to access the object you've just created.</a:t>
            </a:r>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GB" dirty="0" smtClean="0"/>
              <a:t>Defining Your Own Classes</a:t>
            </a:r>
          </a:p>
        </p:txBody>
      </p:sp>
      <p:sp>
        <p:nvSpPr>
          <p:cNvPr id="66563" name="Rectangle 2"/>
          <p:cNvSpPr>
            <a:spLocks noGrp="1" noRot="1" noChangeAspect="1" noChangeArrowheads="1" noTextEdit="1"/>
          </p:cNvSpPr>
          <p:nvPr>
            <p:ph type="sldImg"/>
          </p:nvPr>
        </p:nvSpPr>
        <p:spPr>
          <a:ln/>
        </p:spPr>
      </p:sp>
      <p:sp>
        <p:nvSpPr>
          <p:cNvPr id="6656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After you've created an object, you can invoke methods on the object via the object reference. The code box in the slide shows the general syntax; you use the dot operator upon an object reference, followed by the name of the method you want to call. </a:t>
            </a:r>
          </a:p>
          <a:p>
            <a:r>
              <a:rPr lang="en-GB" dirty="0"/>
              <a:t>To pass parameters into the method, specify values in the parentheses. If the method doesn't take any parameters, just use empty parentheses.</a:t>
            </a:r>
          </a:p>
          <a:p>
            <a:r>
              <a:rPr lang="en-GB" dirty="0"/>
              <a:t>If the method returns a value, you can capture the variable via an assignment operator, as shown in the code box in the slide. There are other ways to use a return value - for example, if a method returns a </a:t>
            </a:r>
            <a:r>
              <a:rPr lang="en-GB" dirty="0" err="1"/>
              <a:t>boolean</a:t>
            </a:r>
            <a:r>
              <a:rPr lang="en-GB" dirty="0"/>
              <a:t>, you can use it directly in an </a:t>
            </a:r>
            <a:r>
              <a:rPr lang="en-GB" dirty="0">
                <a:latin typeface="Lucida Console" panose="020B0609040504020204" pitchFamily="49" charset="0"/>
              </a:rPr>
              <a:t>if</a:t>
            </a:r>
            <a:r>
              <a:rPr lang="en-GB" dirty="0"/>
              <a:t> statement such as the following:</a:t>
            </a:r>
          </a:p>
          <a:p>
            <a:r>
              <a:rPr lang="en-GB" dirty="0">
                <a:latin typeface="Lucida Console" panose="020B0609040504020204" pitchFamily="49" charset="0"/>
              </a:rPr>
              <a:t>    if (acc1.isOverdrawn()) {</a:t>
            </a:r>
          </a:p>
          <a:p>
            <a:r>
              <a:rPr lang="en-GB" dirty="0">
                <a:latin typeface="Lucida Console" panose="020B0609040504020204" pitchFamily="49" charset="0"/>
              </a:rPr>
              <a:t>      …</a:t>
            </a:r>
          </a:p>
          <a:p>
            <a:r>
              <a:rPr lang="en-GB" dirty="0">
                <a:latin typeface="Lucida Console" panose="020B0609040504020204" pitchFamily="49" charset="0"/>
              </a:rPr>
              <a:t>    }</a:t>
            </a:r>
          </a:p>
          <a:p>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GB" dirty="0" smtClean="0"/>
              <a:t>Defining Your Own Classes</a:t>
            </a:r>
          </a:p>
        </p:txBody>
      </p:sp>
      <p:sp>
        <p:nvSpPr>
          <p:cNvPr id="67587" name="Rectangle 2"/>
          <p:cNvSpPr>
            <a:spLocks noGrp="1" noRot="1" noChangeAspect="1" noChangeArrowheads="1" noTextEdit="1"/>
          </p:cNvSpPr>
          <p:nvPr>
            <p:ph type="sldImg"/>
          </p:nvPr>
        </p:nvSpPr>
        <p:spPr>
          <a:ln/>
        </p:spPr>
      </p:sp>
      <p:sp>
        <p:nvSpPr>
          <p:cNvPr id="6758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Java doesn't have a "delete" operator (unlike C++). When you've finished using an object, you can just set your object reference to </a:t>
            </a:r>
            <a:r>
              <a:rPr lang="en-GB" dirty="0">
                <a:latin typeface="Lucida Console" panose="020B0609040504020204" pitchFamily="49" charset="0"/>
              </a:rPr>
              <a:t>null</a:t>
            </a:r>
            <a:r>
              <a:rPr lang="en-GB" dirty="0"/>
              <a:t>. If this is the last remaining reference to the object in your application, then the object becomes available for garbage collection.</a:t>
            </a:r>
          </a:p>
          <a:p>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en-GB" dirty="0" smtClean="0"/>
              <a:t>Defining Your Own Classes</a:t>
            </a:r>
          </a:p>
        </p:txBody>
      </p:sp>
      <p:sp>
        <p:nvSpPr>
          <p:cNvPr id="68611" name="Rectangle 2"/>
          <p:cNvSpPr>
            <a:spLocks noGrp="1" noRot="1" noChangeAspect="1" noChangeArrowheads="1" noTextEdit="1"/>
          </p:cNvSpPr>
          <p:nvPr>
            <p:ph type="sldImg"/>
          </p:nvPr>
        </p:nvSpPr>
        <p:spPr>
          <a:ln/>
        </p:spPr>
      </p:sp>
      <p:sp>
        <p:nvSpPr>
          <p:cNvPr id="6861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Note that garbage </a:t>
            </a:r>
            <a:r>
              <a:rPr lang="en-GB" dirty="0"/>
              <a:t>collection is non-deterministic. The garbage collector runs intermittently, so it might be some time before your object is actually garbage collected. </a:t>
            </a:r>
          </a:p>
          <a:p>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p>
            <a:r>
              <a:rPr lang="en-GB" dirty="0" smtClean="0"/>
              <a:t>Defining Your Own Classes</a:t>
            </a:r>
          </a:p>
        </p:txBody>
      </p:sp>
      <p:sp>
        <p:nvSpPr>
          <p:cNvPr id="70659" name="Rectangle 2"/>
          <p:cNvSpPr>
            <a:spLocks noGrp="1" noRot="1" noChangeAspect="1" noChangeArrowheads="1" noTextEdit="1"/>
          </p:cNvSpPr>
          <p:nvPr>
            <p:ph type="sldImg"/>
          </p:nvPr>
        </p:nvSpPr>
        <p:spPr>
          <a:ln/>
        </p:spPr>
      </p:sp>
      <p:sp>
        <p:nvSpPr>
          <p:cNvPr id="7066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This slide shows a complete example of how to create and use </a:t>
            </a:r>
            <a:r>
              <a:rPr lang="en-GB" dirty="0" err="1">
                <a:latin typeface="Lucida Console" panose="020B0609040504020204" pitchFamily="49" charset="0"/>
              </a:rPr>
              <a:t>BankAccount</a:t>
            </a:r>
            <a:r>
              <a:rPr lang="en-GB" dirty="0"/>
              <a:t> objects. You can run this example in the demo project, to see what happens.</a:t>
            </a:r>
          </a:p>
          <a:p>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p:spPr>
        <p:txBody>
          <a:bodyPr/>
          <a:lstStyle/>
          <a:p>
            <a:r>
              <a:rPr lang="en-GB" dirty="0"/>
              <a:t>Defining Your Own Classes</a:t>
            </a: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dirty="0" smtClean="0"/>
              <a:t>This section lifts the lid on the </a:t>
            </a:r>
            <a:r>
              <a:rPr lang="en-US" dirty="0" smtClean="0">
                <a:latin typeface="Lucida Console" panose="020B0609040504020204" pitchFamily="49" charset="0"/>
              </a:rPr>
              <a:t>static</a:t>
            </a:r>
            <a:r>
              <a:rPr lang="en-US" dirty="0" smtClean="0"/>
              <a:t> keyword. You've seen this a few times already, e.g. when you define the </a:t>
            </a:r>
            <a:r>
              <a:rPr lang="en-US" dirty="0" smtClean="0">
                <a:latin typeface="Lucida Console" panose="020B0609040504020204" pitchFamily="49" charset="0"/>
              </a:rPr>
              <a:t>main()</a:t>
            </a:r>
            <a:r>
              <a:rPr lang="en-US" dirty="0" smtClean="0"/>
              <a:t> method in an application. Now is the time for us to consider what all this means.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p>
            <a:r>
              <a:rPr lang="en-GB" dirty="0"/>
              <a:t>Defining Your Own Classes</a:t>
            </a:r>
          </a:p>
        </p:txBody>
      </p:sp>
      <p:sp>
        <p:nvSpPr>
          <p:cNvPr id="79875" name="Rectangle 2"/>
          <p:cNvSpPr>
            <a:spLocks noGrp="1" noRot="1" noChangeAspect="1" noChangeArrowheads="1" noTextEdit="1"/>
          </p:cNvSpPr>
          <p:nvPr>
            <p:ph type="sldImg"/>
          </p:nvPr>
        </p:nvSpPr>
        <p:spPr>
          <a:ln/>
        </p:spPr>
      </p:sp>
      <p:sp>
        <p:nvSpPr>
          <p:cNvPr id="7987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When you define a variable in a class, you can prefix the variable declaration with the </a:t>
            </a:r>
            <a:r>
              <a:rPr lang="en-GB" dirty="0" smtClean="0">
                <a:latin typeface="Lucida Console" panose="020B0609040504020204" pitchFamily="49" charset="0"/>
              </a:rPr>
              <a:t>static</a:t>
            </a:r>
            <a:r>
              <a:rPr lang="en-GB" dirty="0" smtClean="0"/>
              <a:t> keyword. This makes the variable a "class variable", which means there will only be a single copy of this variable which will be shared by all instances of the class. Indeed, the </a:t>
            </a:r>
            <a:r>
              <a:rPr lang="en-GB" dirty="0" smtClean="0">
                <a:latin typeface="Lucida Console" panose="020B0609040504020204" pitchFamily="49" charset="0"/>
              </a:rPr>
              <a:t>static</a:t>
            </a:r>
            <a:r>
              <a:rPr lang="en-GB" dirty="0" smtClean="0"/>
              <a:t> variable exists even if don't actually have any instances of the class.</a:t>
            </a:r>
          </a:p>
          <a:p>
            <a:r>
              <a:rPr lang="en-GB" dirty="0" smtClean="0"/>
              <a:t>Common uses of </a:t>
            </a:r>
            <a:r>
              <a:rPr lang="en-GB" dirty="0" smtClean="0">
                <a:latin typeface="Lucida Console" panose="020B0609040504020204" pitchFamily="49" charset="0"/>
              </a:rPr>
              <a:t>static</a:t>
            </a:r>
            <a:r>
              <a:rPr lang="en-GB" dirty="0" smtClean="0"/>
              <a:t> variables are as follows:</a:t>
            </a:r>
          </a:p>
          <a:p>
            <a:pPr lvl="1"/>
            <a:r>
              <a:rPr lang="en-GB" dirty="0" smtClean="0"/>
              <a:t>To define a "global" counter for a class, e.g. number of instances.</a:t>
            </a:r>
          </a:p>
          <a:p>
            <a:pPr lvl="1"/>
            <a:r>
              <a:rPr lang="en-GB" dirty="0" smtClean="0"/>
              <a:t>To define class-wide values, such as the interest rate for all bank accounts.</a:t>
            </a:r>
          </a:p>
          <a:p>
            <a:pPr lvl="1"/>
            <a:r>
              <a:rPr lang="en-GB" dirty="0"/>
              <a:t>To define class-wide </a:t>
            </a:r>
            <a:r>
              <a:rPr lang="en-GB" dirty="0" smtClean="0"/>
              <a:t>constants, e.g. </a:t>
            </a:r>
            <a:r>
              <a:rPr lang="en-GB" dirty="0" smtClean="0">
                <a:latin typeface="Lucida Console" panose="020B0609040504020204" pitchFamily="49" charset="0"/>
              </a:rPr>
              <a:t>MILES_TO_KM</a:t>
            </a:r>
            <a:r>
              <a:rPr lang="en-GB" dirty="0" smtClean="0"/>
              <a:t> and </a:t>
            </a:r>
            <a:r>
              <a:rPr lang="en-GB" dirty="0" smtClean="0">
                <a:latin typeface="Lucida Console" panose="020B0609040504020204" pitchFamily="49" charset="0"/>
              </a:rPr>
              <a:t>KM_TO_MILES</a:t>
            </a:r>
            <a:r>
              <a:rPr lang="en-GB" dirty="0" smtClean="0"/>
              <a:t>.</a:t>
            </a:r>
          </a:p>
          <a:p>
            <a:r>
              <a:rPr lang="en-GB" dirty="0" smtClean="0"/>
              <a:t>If you define a </a:t>
            </a:r>
            <a:r>
              <a:rPr lang="en-GB" dirty="0" smtClean="0">
                <a:latin typeface="Lucida Console" panose="020B0609040504020204" pitchFamily="49" charset="0"/>
              </a:rPr>
              <a:t>static</a:t>
            </a:r>
            <a:r>
              <a:rPr lang="en-GB" dirty="0" smtClean="0"/>
              <a:t> variable as </a:t>
            </a:r>
            <a:r>
              <a:rPr lang="en-GB" dirty="0" smtClean="0">
                <a:latin typeface="Lucida Console" panose="020B0609040504020204" pitchFamily="49" charset="0"/>
              </a:rPr>
              <a:t>public</a:t>
            </a:r>
            <a:r>
              <a:rPr lang="en-GB" dirty="0" smtClean="0"/>
              <a:t>, then you can access it in client code. To access a </a:t>
            </a:r>
            <a:r>
              <a:rPr lang="en-GB" dirty="0" smtClean="0">
                <a:latin typeface="Lucida Console" panose="020B0609040504020204" pitchFamily="49" charset="0"/>
              </a:rPr>
              <a:t>static</a:t>
            </a:r>
            <a:r>
              <a:rPr lang="en-GB" dirty="0" smtClean="0"/>
              <a:t> variable, use the name of the class (rather than using a particular object). For example, the second code box in the slide shows how to access the </a:t>
            </a:r>
            <a:r>
              <a:rPr lang="en-GB" dirty="0" smtClean="0">
                <a:latin typeface="Lucida Console" panose="020B0609040504020204" pitchFamily="49" charset="0"/>
              </a:rPr>
              <a:t>OVERDRAFT_LIMIT</a:t>
            </a:r>
            <a:r>
              <a:rPr lang="en-GB" dirty="0" smtClean="0"/>
              <a:t> variable defined in the </a:t>
            </a:r>
            <a:r>
              <a:rPr lang="en-GB" dirty="0" err="1" smtClean="0">
                <a:latin typeface="Lucida Console" panose="020B0609040504020204" pitchFamily="49" charset="0"/>
              </a:rPr>
              <a:t>BankAccount</a:t>
            </a:r>
            <a:r>
              <a:rPr lang="en-GB" dirty="0" smtClean="0"/>
              <a:t> class.</a:t>
            </a:r>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p>
            <a:r>
              <a:rPr lang="en-GB" dirty="0"/>
              <a:t>Defining Your Own Classes</a:t>
            </a:r>
          </a:p>
        </p:txBody>
      </p:sp>
      <p:sp>
        <p:nvSpPr>
          <p:cNvPr id="81923" name="Rectangle 2"/>
          <p:cNvSpPr>
            <a:spLocks noGrp="1" noRot="1" noChangeAspect="1" noChangeArrowheads="1" noTextEdit="1"/>
          </p:cNvSpPr>
          <p:nvPr>
            <p:ph type="sldImg"/>
          </p:nvPr>
        </p:nvSpPr>
        <p:spPr>
          <a:ln/>
        </p:spPr>
      </p:sp>
      <p:sp>
        <p:nvSpPr>
          <p:cNvPr id="8192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When you define a </a:t>
            </a:r>
            <a:r>
              <a:rPr lang="en-GB" dirty="0" smtClean="0"/>
              <a:t>method in </a:t>
            </a:r>
            <a:r>
              <a:rPr lang="en-GB" dirty="0"/>
              <a:t>a class, you can prefix the </a:t>
            </a:r>
            <a:r>
              <a:rPr lang="en-GB" dirty="0" smtClean="0"/>
              <a:t>method definition with </a:t>
            </a:r>
            <a:r>
              <a:rPr lang="en-GB" dirty="0"/>
              <a:t>the </a:t>
            </a:r>
            <a:r>
              <a:rPr lang="en-GB" dirty="0">
                <a:latin typeface="Lucida Console" panose="020B0609040504020204" pitchFamily="49" charset="0"/>
              </a:rPr>
              <a:t>static</a:t>
            </a:r>
            <a:r>
              <a:rPr lang="en-GB" dirty="0"/>
              <a:t> keyword. This makes the </a:t>
            </a:r>
            <a:r>
              <a:rPr lang="en-GB" dirty="0" smtClean="0"/>
              <a:t>method a </a:t>
            </a:r>
            <a:r>
              <a:rPr lang="en-GB" dirty="0"/>
              <a:t>"class </a:t>
            </a:r>
            <a:r>
              <a:rPr lang="en-GB" dirty="0" smtClean="0"/>
              <a:t>method" rather than an "instance method". </a:t>
            </a:r>
          </a:p>
          <a:p>
            <a:r>
              <a:rPr lang="en-GB" dirty="0" smtClean="0">
                <a:latin typeface="Lucida Console" panose="020B0609040504020204" pitchFamily="49" charset="0"/>
              </a:rPr>
              <a:t>static</a:t>
            </a:r>
            <a:r>
              <a:rPr lang="en-GB" dirty="0" smtClean="0"/>
              <a:t> methods have no direct access to any particular instance. As a consequence, </a:t>
            </a:r>
            <a:r>
              <a:rPr lang="en-GB" dirty="0" smtClean="0">
                <a:latin typeface="Lucida Console" panose="020B0609040504020204" pitchFamily="49" charset="0"/>
              </a:rPr>
              <a:t>static</a:t>
            </a:r>
            <a:r>
              <a:rPr lang="en-GB" dirty="0" smtClean="0"/>
              <a:t> methods can only directly access other </a:t>
            </a:r>
            <a:r>
              <a:rPr lang="en-GB" dirty="0" smtClean="0">
                <a:latin typeface="Lucida Console" panose="020B0609040504020204" pitchFamily="49" charset="0"/>
              </a:rPr>
              <a:t>static</a:t>
            </a:r>
            <a:r>
              <a:rPr lang="en-GB" dirty="0" smtClean="0"/>
              <a:t> members, which are shared across the entire class.</a:t>
            </a:r>
            <a:endParaRPr lang="en-GB" dirty="0"/>
          </a:p>
          <a:p>
            <a:r>
              <a:rPr lang="en-GB" dirty="0"/>
              <a:t>Common uses of </a:t>
            </a:r>
            <a:r>
              <a:rPr lang="en-GB" dirty="0">
                <a:latin typeface="Lucida Console" panose="020B0609040504020204" pitchFamily="49" charset="0"/>
              </a:rPr>
              <a:t>static</a:t>
            </a:r>
            <a:r>
              <a:rPr lang="en-GB" dirty="0"/>
              <a:t> </a:t>
            </a:r>
            <a:r>
              <a:rPr lang="en-GB" dirty="0" smtClean="0"/>
              <a:t>methods are </a:t>
            </a:r>
            <a:r>
              <a:rPr lang="en-GB" dirty="0"/>
              <a:t>as follows:</a:t>
            </a:r>
          </a:p>
          <a:p>
            <a:pPr lvl="1"/>
            <a:r>
              <a:rPr lang="en-GB" dirty="0"/>
              <a:t>To define </a:t>
            </a:r>
            <a:r>
              <a:rPr lang="en-GB" dirty="0" smtClean="0"/>
              <a:t>getters and setters for </a:t>
            </a:r>
            <a:r>
              <a:rPr lang="en-GB" dirty="0" smtClean="0">
                <a:latin typeface="Lucida Console" panose="020B0609040504020204" pitchFamily="49" charset="0"/>
              </a:rPr>
              <a:t>static</a:t>
            </a:r>
            <a:r>
              <a:rPr lang="en-GB" dirty="0" smtClean="0"/>
              <a:t> variables.</a:t>
            </a:r>
          </a:p>
          <a:p>
            <a:pPr lvl="1"/>
            <a:r>
              <a:rPr lang="en-GB" dirty="0" smtClean="0"/>
              <a:t>To implement a factory mechanism, in order to control how instances of the class are created. For example, define a </a:t>
            </a:r>
            <a:r>
              <a:rPr lang="en-GB" dirty="0" smtClean="0">
                <a:latin typeface="Lucida Console" panose="020B0609040504020204" pitchFamily="49" charset="0"/>
              </a:rPr>
              <a:t>private</a:t>
            </a:r>
            <a:r>
              <a:rPr lang="en-GB" dirty="0" smtClean="0"/>
              <a:t> constructor (to prevent client code from creating objects directly), and then define </a:t>
            </a:r>
            <a:r>
              <a:rPr lang="en-GB" dirty="0" smtClean="0">
                <a:latin typeface="Lucida Console" panose="020B0609040504020204" pitchFamily="49" charset="0"/>
              </a:rPr>
              <a:t>static</a:t>
            </a:r>
            <a:r>
              <a:rPr lang="en-GB" dirty="0" smtClean="0"/>
              <a:t> method(s) that create new objects in a controlled way. Note that </a:t>
            </a:r>
            <a:r>
              <a:rPr lang="en-GB" dirty="0" smtClean="0">
                <a:latin typeface="Lucida Console" panose="020B0609040504020204" pitchFamily="49" charset="0"/>
              </a:rPr>
              <a:t>static</a:t>
            </a:r>
            <a:r>
              <a:rPr lang="en-GB" dirty="0" smtClean="0"/>
              <a:t> method(s) are part of the class, so they're allowed to access </a:t>
            </a:r>
            <a:r>
              <a:rPr lang="en-GB" dirty="0" smtClean="0">
                <a:latin typeface="Lucida Console" panose="020B0609040504020204" pitchFamily="49" charset="0"/>
              </a:rPr>
              <a:t>private</a:t>
            </a:r>
            <a:r>
              <a:rPr lang="en-GB" dirty="0" smtClean="0"/>
              <a:t> constructors defined in the same class.</a:t>
            </a:r>
            <a:endParaRPr lang="en-GB" dirty="0"/>
          </a:p>
          <a:p>
            <a:pPr lvl="1"/>
            <a:r>
              <a:rPr lang="en-GB" dirty="0"/>
              <a:t>To </a:t>
            </a:r>
            <a:r>
              <a:rPr lang="en-GB" dirty="0" smtClean="0"/>
              <a:t>house stateless operations that would otherwise be global methods. The </a:t>
            </a:r>
            <a:r>
              <a:rPr lang="en-GB" dirty="0" smtClean="0">
                <a:latin typeface="Lucida Console" panose="020B0609040504020204" pitchFamily="49" charset="0"/>
              </a:rPr>
              <a:t>Math</a:t>
            </a:r>
            <a:r>
              <a:rPr lang="en-GB" dirty="0" smtClean="0"/>
              <a:t> class is a good example of this - it has lots of </a:t>
            </a:r>
            <a:r>
              <a:rPr lang="en-GB" dirty="0" smtClean="0">
                <a:latin typeface="Lucida Console" panose="020B0609040504020204" pitchFamily="49" charset="0"/>
              </a:rPr>
              <a:t>static</a:t>
            </a:r>
            <a:r>
              <a:rPr lang="en-GB" dirty="0" smtClean="0"/>
              <a:t> methods such as </a:t>
            </a:r>
            <a:r>
              <a:rPr lang="en-GB" dirty="0" err="1" smtClean="0">
                <a:latin typeface="Lucida Console" panose="020B0609040504020204" pitchFamily="49" charset="0"/>
              </a:rPr>
              <a:t>Math.sin</a:t>
            </a:r>
            <a:r>
              <a:rPr lang="en-GB" dirty="0" smtClean="0">
                <a:latin typeface="Lucida Console" panose="020B0609040504020204" pitchFamily="49" charset="0"/>
              </a:rPr>
              <a:t>()</a:t>
            </a:r>
            <a:r>
              <a:rPr lang="en-GB" dirty="0" smtClean="0"/>
              <a:t> and </a:t>
            </a:r>
            <a:r>
              <a:rPr lang="en-GB" dirty="0" err="1" smtClean="0">
                <a:latin typeface="Lucida Console" panose="020B0609040504020204" pitchFamily="49" charset="0"/>
              </a:rPr>
              <a:t>Math.cos</a:t>
            </a:r>
            <a:r>
              <a:rPr lang="en-GB" dirty="0" smtClean="0">
                <a:latin typeface="Lucida Console" panose="020B0609040504020204" pitchFamily="49" charset="0"/>
              </a:rPr>
              <a:t>()</a:t>
            </a:r>
            <a:r>
              <a:rPr lang="en-GB" dirty="0" smtClean="0"/>
              <a:t>.</a:t>
            </a:r>
            <a:endParaRPr lang="en-GB" dirty="0"/>
          </a:p>
          <a:p>
            <a:r>
              <a:rPr lang="en-GB" dirty="0" smtClean="0"/>
              <a:t>To call a </a:t>
            </a:r>
            <a:r>
              <a:rPr lang="en-GB" dirty="0">
                <a:latin typeface="Lucida Console" panose="020B0609040504020204" pitchFamily="49" charset="0"/>
              </a:rPr>
              <a:t>static</a:t>
            </a:r>
            <a:r>
              <a:rPr lang="en-GB" dirty="0"/>
              <a:t> </a:t>
            </a:r>
            <a:r>
              <a:rPr lang="en-GB" dirty="0" smtClean="0"/>
              <a:t>method, </a:t>
            </a:r>
            <a:r>
              <a:rPr lang="en-GB" dirty="0"/>
              <a:t>use the name of the class (rather than using a particular object). For example, the second code box in the slide shows how to </a:t>
            </a:r>
            <a:r>
              <a:rPr lang="en-GB" dirty="0" smtClean="0"/>
              <a:t>call the </a:t>
            </a:r>
            <a:r>
              <a:rPr lang="en-GB" dirty="0" err="1" smtClean="0">
                <a:latin typeface="Lucida Console" panose="020B0609040504020204" pitchFamily="49" charset="0"/>
              </a:rPr>
              <a:t>getInterestRate</a:t>
            </a:r>
            <a:r>
              <a:rPr lang="en-GB" dirty="0" smtClean="0">
                <a:latin typeface="Lucida Console" panose="020B0609040504020204" pitchFamily="49" charset="0"/>
              </a:rPr>
              <a:t>()</a:t>
            </a:r>
            <a:r>
              <a:rPr lang="en-GB" dirty="0" smtClean="0"/>
              <a:t> method defined </a:t>
            </a:r>
            <a:r>
              <a:rPr lang="en-GB" dirty="0"/>
              <a:t>in the </a:t>
            </a:r>
            <a:r>
              <a:rPr lang="en-GB" dirty="0" err="1">
                <a:latin typeface="Lucida Console" panose="020B0609040504020204" pitchFamily="49" charset="0"/>
              </a:rPr>
              <a:t>BankAccount</a:t>
            </a:r>
            <a:r>
              <a:rPr lang="en-GB" dirty="0"/>
              <a:t> class.</a:t>
            </a:r>
          </a:p>
          <a:p>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Defining Your Own Classes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dirty="0" smtClean="0"/>
              <a:t>Defining Your Own Classes</a:t>
            </a: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dirty="0" smtClean="0"/>
              <a:t>This </a:t>
            </a:r>
            <a:r>
              <a:rPr lang="en-US" dirty="0"/>
              <a:t>section shows how to define classes in Java, </a:t>
            </a:r>
            <a:r>
              <a:rPr lang="en-US" dirty="0" smtClean="0"/>
              <a:t>in general terms. We'll continue this discussion into the following sections as well, to delve into the details.</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GB" dirty="0" smtClean="0"/>
              <a:t>Defining Your Own Classes</a:t>
            </a:r>
          </a:p>
        </p:txBody>
      </p:sp>
      <p:sp>
        <p:nvSpPr>
          <p:cNvPr id="53251" name="Rectangle 2"/>
          <p:cNvSpPr>
            <a:spLocks noGrp="1" noRot="1" noChangeAspect="1" noChangeArrowheads="1" noTextEdit="1"/>
          </p:cNvSpPr>
          <p:nvPr>
            <p:ph type="sldImg"/>
          </p:nvPr>
        </p:nvSpPr>
        <p:spPr>
          <a:ln/>
        </p:spPr>
      </p:sp>
      <p:sp>
        <p:nvSpPr>
          <p:cNvPr id="5325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The </a:t>
            </a:r>
            <a:r>
              <a:rPr lang="en-GB" dirty="0" smtClean="0"/>
              <a:t>code </a:t>
            </a:r>
            <a:r>
              <a:rPr lang="en-GB" dirty="0"/>
              <a:t>box in the slide shows the general syntax for defining a class. The </a:t>
            </a:r>
            <a:r>
              <a:rPr lang="en-GB" dirty="0">
                <a:latin typeface="Lucida Console" panose="020B0609040504020204" pitchFamily="49" charset="0"/>
              </a:rPr>
              <a:t>public</a:t>
            </a:r>
            <a:r>
              <a:rPr lang="en-GB" dirty="0"/>
              <a:t> keyword is optional. If you omit the </a:t>
            </a:r>
            <a:r>
              <a:rPr lang="en-GB" dirty="0">
                <a:latin typeface="Lucida Console" panose="020B0609040504020204" pitchFamily="49" charset="0"/>
              </a:rPr>
              <a:t>public</a:t>
            </a:r>
            <a:r>
              <a:rPr lang="en-GB" dirty="0"/>
              <a:t> keyword, the class will only be visible to other classes </a:t>
            </a:r>
            <a:r>
              <a:rPr lang="en-GB" dirty="0" smtClean="0"/>
              <a:t>in </a:t>
            </a:r>
            <a:r>
              <a:rPr lang="en-GB" dirty="0"/>
              <a:t>the same </a:t>
            </a:r>
            <a:r>
              <a:rPr lang="en-GB" dirty="0" smtClean="0"/>
              <a:t>package.</a:t>
            </a:r>
            <a:endParaRPr lang="en-GB" dirty="0"/>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GB" dirty="0" smtClean="0"/>
              <a:t>Defining Your Own Classes</a:t>
            </a:r>
          </a:p>
        </p:txBody>
      </p:sp>
      <p:sp>
        <p:nvSpPr>
          <p:cNvPr id="53251" name="Rectangle 2"/>
          <p:cNvSpPr>
            <a:spLocks noGrp="1" noRot="1" noChangeAspect="1" noChangeArrowheads="1" noTextEdit="1"/>
          </p:cNvSpPr>
          <p:nvPr>
            <p:ph type="sldImg"/>
          </p:nvPr>
        </p:nvSpPr>
        <p:spPr>
          <a:ln/>
        </p:spPr>
      </p:sp>
      <p:sp>
        <p:nvSpPr>
          <p:cNvPr id="5325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This slide shows some simple skeletal class definitions. According </a:t>
            </a:r>
            <a:r>
              <a:rPr lang="en-GB" dirty="0"/>
              <a:t>to the basic rules of Java, you must place </a:t>
            </a:r>
            <a:r>
              <a:rPr lang="en-GB" dirty="0" smtClean="0"/>
              <a:t>each public class in a separate file, and the file must have the same name as the class.  </a:t>
            </a:r>
          </a:p>
          <a:p>
            <a:r>
              <a:rPr lang="en-GB" dirty="0" smtClean="0"/>
              <a:t>You </a:t>
            </a:r>
            <a:r>
              <a:rPr lang="en-GB" dirty="0"/>
              <a:t>should also define a package for all your classes. For example:</a:t>
            </a:r>
          </a:p>
          <a:p>
            <a:r>
              <a:rPr lang="en-GB" dirty="0">
                <a:latin typeface="Lucida Console" panose="020B0609040504020204" pitchFamily="49" charset="0"/>
              </a:rPr>
              <a:t>    public </a:t>
            </a:r>
            <a:r>
              <a:rPr lang="en-GB" dirty="0" err="1">
                <a:latin typeface="Lucida Console" panose="020B0609040504020204" pitchFamily="49" charset="0"/>
              </a:rPr>
              <a:t>mypackage</a:t>
            </a:r>
            <a:r>
              <a:rPr lang="en-GB" dirty="0">
                <a:latin typeface="Lucida Console" panose="020B0609040504020204" pitchFamily="49" charset="0"/>
              </a:rPr>
              <a:t>;</a:t>
            </a:r>
          </a:p>
          <a:p>
            <a:r>
              <a:rPr lang="en-GB" dirty="0">
                <a:latin typeface="Lucida Console" panose="020B0609040504020204" pitchFamily="49" charset="0"/>
              </a:rPr>
              <a:t>    </a:t>
            </a:r>
          </a:p>
          <a:p>
            <a:r>
              <a:rPr lang="en-GB" dirty="0">
                <a:latin typeface="Lucida Console" panose="020B0609040504020204" pitchFamily="49" charset="0"/>
              </a:rPr>
              <a:t>    public class </a:t>
            </a:r>
            <a:r>
              <a:rPr lang="en-GB" dirty="0" err="1">
                <a:latin typeface="Lucida Console" panose="020B0609040504020204" pitchFamily="49" charset="0"/>
              </a:rPr>
              <a:t>BankAccount</a:t>
            </a:r>
            <a:r>
              <a:rPr lang="en-GB" dirty="0">
                <a:latin typeface="Lucida Console" panose="020B0609040504020204" pitchFamily="49" charset="0"/>
              </a:rPr>
              <a:t> {</a:t>
            </a:r>
          </a:p>
          <a:p>
            <a:r>
              <a:rPr lang="en-GB" dirty="0">
                <a:latin typeface="Lucida Console" panose="020B0609040504020204" pitchFamily="49" charset="0"/>
              </a:rPr>
              <a:t>      …</a:t>
            </a:r>
          </a:p>
          <a:p>
            <a:r>
              <a:rPr lang="en-GB" dirty="0">
                <a:latin typeface="Lucida Console" panose="020B0609040504020204" pitchFamily="49" charset="0"/>
              </a:rPr>
              <a:t>    }</a:t>
            </a:r>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GB" dirty="0" smtClean="0"/>
              <a:t>Defining Your Own Classes</a:t>
            </a:r>
          </a:p>
        </p:txBody>
      </p:sp>
      <p:sp>
        <p:nvSpPr>
          <p:cNvPr id="53251" name="Rectangle 2"/>
          <p:cNvSpPr>
            <a:spLocks noGrp="1" noRot="1" noChangeAspect="1" noChangeArrowheads="1" noTextEdit="1"/>
          </p:cNvSpPr>
          <p:nvPr>
            <p:ph type="sldImg"/>
          </p:nvPr>
        </p:nvSpPr>
        <p:spPr>
          <a:ln/>
        </p:spPr>
      </p:sp>
      <p:sp>
        <p:nvSpPr>
          <p:cNvPr id="5325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A class specifies the data (state) plus methods (behaviour) that will apply to all objects of that type. For example:</a:t>
            </a:r>
          </a:p>
          <a:p>
            <a:pPr lvl="1"/>
            <a:r>
              <a:rPr lang="en-GB" dirty="0" smtClean="0"/>
              <a:t>Every </a:t>
            </a:r>
            <a:r>
              <a:rPr lang="en-GB" dirty="0" err="1" smtClean="0">
                <a:latin typeface="Lucida Console" panose="020B0609040504020204" pitchFamily="49" charset="0"/>
              </a:rPr>
              <a:t>BankAccount</a:t>
            </a:r>
            <a:r>
              <a:rPr lang="en-GB" dirty="0" smtClean="0"/>
              <a:t> object needs to hold the balance for that particular account.</a:t>
            </a:r>
          </a:p>
          <a:p>
            <a:pPr lvl="1"/>
            <a:r>
              <a:rPr lang="en-GB" dirty="0"/>
              <a:t>Every </a:t>
            </a:r>
            <a:r>
              <a:rPr lang="en-GB" dirty="0" err="1">
                <a:latin typeface="Lucida Console" panose="020B0609040504020204" pitchFamily="49" charset="0"/>
              </a:rPr>
              <a:t>BankAccount</a:t>
            </a:r>
            <a:r>
              <a:rPr lang="en-GB" dirty="0"/>
              <a:t> object needs to </a:t>
            </a:r>
            <a:r>
              <a:rPr lang="en-GB" dirty="0" smtClean="0"/>
              <a:t>allow money to be deposited and withdrawn from the account.</a:t>
            </a:r>
            <a:endParaRPr lang="en-GB" dirty="0"/>
          </a:p>
          <a:p>
            <a:pPr lvl="1"/>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dirty="0" smtClean="0"/>
              <a:t>Defining Your Own Classes</a:t>
            </a: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GB" dirty="0"/>
              <a:t>Java supports 4 visibility levels for members in a class…</a:t>
            </a:r>
          </a:p>
          <a:p>
            <a:pPr lvl="2" eaLnBrk="1" hangingPunct="1"/>
            <a:endParaRPr lang="en-GB" dirty="0">
              <a:latin typeface="Lucida Console" pitchFamily="49" charset="0"/>
              <a:cs typeface="Tahoma" pitchFamily="34" charset="0"/>
            </a:endParaRPr>
          </a:p>
          <a:p>
            <a:pPr lvl="1" eaLnBrk="1" hangingPunct="1"/>
            <a:r>
              <a:rPr lang="en-GB" dirty="0">
                <a:latin typeface="Lucida Console" pitchFamily="49" charset="0"/>
                <a:cs typeface="Tahoma" pitchFamily="34" charset="0"/>
              </a:rPr>
              <a:t>public</a:t>
            </a:r>
          </a:p>
          <a:p>
            <a:pPr lvl="2" eaLnBrk="1" hangingPunct="1"/>
            <a:r>
              <a:rPr lang="en-GB" dirty="0">
                <a:cs typeface="Tahoma" pitchFamily="34" charset="0"/>
              </a:rPr>
              <a:t>Accessible by anyone</a:t>
            </a:r>
          </a:p>
          <a:p>
            <a:pPr lvl="2" eaLnBrk="1" hangingPunct="1"/>
            <a:r>
              <a:rPr lang="en-GB" dirty="0">
                <a:cs typeface="Tahoma" pitchFamily="34" charset="0"/>
              </a:rPr>
              <a:t>Methods and constants are often </a:t>
            </a:r>
            <a:r>
              <a:rPr lang="en-GB" dirty="0">
                <a:latin typeface="Lucida Console" pitchFamily="49" charset="0"/>
                <a:cs typeface="Tahoma" pitchFamily="34" charset="0"/>
              </a:rPr>
              <a:t>public</a:t>
            </a:r>
          </a:p>
          <a:p>
            <a:pPr lvl="2" eaLnBrk="1" hangingPunct="1"/>
            <a:endParaRPr lang="en-GB" dirty="0">
              <a:latin typeface="Lucida Console" pitchFamily="49" charset="0"/>
              <a:cs typeface="Tahoma" pitchFamily="34" charset="0"/>
            </a:endParaRPr>
          </a:p>
          <a:p>
            <a:pPr lvl="1" eaLnBrk="1" hangingPunct="1"/>
            <a:r>
              <a:rPr lang="en-GB" dirty="0">
                <a:latin typeface="Lucida Console" pitchFamily="49" charset="0"/>
                <a:cs typeface="Tahoma" pitchFamily="34" charset="0"/>
              </a:rPr>
              <a:t>private</a:t>
            </a:r>
          </a:p>
          <a:p>
            <a:pPr lvl="2" eaLnBrk="1" hangingPunct="1"/>
            <a:r>
              <a:rPr lang="en-GB" dirty="0">
                <a:cs typeface="Tahoma" pitchFamily="34" charset="0"/>
              </a:rPr>
              <a:t>Accessible only by class itself</a:t>
            </a:r>
          </a:p>
          <a:p>
            <a:pPr lvl="2" eaLnBrk="1" hangingPunct="1"/>
            <a:r>
              <a:rPr lang="en-GB" dirty="0">
                <a:cs typeface="Tahoma" pitchFamily="34" charset="0"/>
              </a:rPr>
              <a:t>Data and helper methods are usually </a:t>
            </a:r>
            <a:r>
              <a:rPr lang="en-GB" dirty="0">
                <a:latin typeface="Lucida Console" pitchFamily="49" charset="0"/>
                <a:cs typeface="Tahoma" pitchFamily="34" charset="0"/>
              </a:rPr>
              <a:t>private</a:t>
            </a:r>
          </a:p>
          <a:p>
            <a:pPr lvl="2" eaLnBrk="1" hangingPunct="1"/>
            <a:endParaRPr lang="en-GB" dirty="0">
              <a:latin typeface="Lucida Console" pitchFamily="49" charset="0"/>
              <a:cs typeface="Tahoma" pitchFamily="34" charset="0"/>
            </a:endParaRPr>
          </a:p>
          <a:p>
            <a:pPr lvl="1" eaLnBrk="1" hangingPunct="1"/>
            <a:r>
              <a:rPr lang="en-GB" dirty="0">
                <a:latin typeface="Lucida Console" pitchFamily="49" charset="0"/>
                <a:cs typeface="Tahoma" pitchFamily="34" charset="0"/>
              </a:rPr>
              <a:t>protected</a:t>
            </a:r>
          </a:p>
          <a:p>
            <a:pPr lvl="2" eaLnBrk="1" hangingPunct="1"/>
            <a:r>
              <a:rPr lang="en-GB" dirty="0">
                <a:cs typeface="Tahoma" pitchFamily="34" charset="0"/>
              </a:rPr>
              <a:t>Accessible by class itself, subclasses, and classes in same package</a:t>
            </a:r>
          </a:p>
          <a:p>
            <a:pPr lvl="2" eaLnBrk="1" hangingPunct="1"/>
            <a:r>
              <a:rPr lang="en-GB" dirty="0">
                <a:cs typeface="Tahoma" pitchFamily="34" charset="0"/>
              </a:rPr>
              <a:t>Allow access to members that are hidden from general client code</a:t>
            </a:r>
          </a:p>
          <a:p>
            <a:pPr lvl="2" eaLnBrk="1" hangingPunct="1"/>
            <a:endParaRPr lang="en-GB" dirty="0">
              <a:cs typeface="Tahoma" pitchFamily="34" charset="0"/>
            </a:endParaRPr>
          </a:p>
          <a:p>
            <a:pPr lvl="1" eaLnBrk="1" hangingPunct="1"/>
            <a:r>
              <a:rPr lang="en-GB" dirty="0">
                <a:cs typeface="Tahoma" pitchFamily="34" charset="0"/>
              </a:rPr>
              <a:t>(No access modifier)</a:t>
            </a:r>
          </a:p>
          <a:p>
            <a:pPr lvl="2" eaLnBrk="1" hangingPunct="1"/>
            <a:r>
              <a:rPr lang="en-GB" dirty="0">
                <a:cs typeface="Tahoma" pitchFamily="34" charset="0"/>
              </a:rPr>
              <a:t>Accessible by class itself, and classes in same package</a:t>
            </a:r>
            <a:endParaRPr lang="en-US" dirty="0">
              <a:cs typeface="Tahoma" pitchFamily="34" charset="0"/>
            </a:endParaRP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dirty="0" smtClean="0"/>
              <a:t>Defining Your Own Classes</a:t>
            </a: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dirty="0" smtClean="0"/>
              <a:t>In this section, we're going to see how to define field variables in a class. These are often referred to as "instance variables", because each object (or "instance")  of a class type will have its own set of these values.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dirty="0" smtClean="0"/>
              <a:t>Defining Your Own Classes</a:t>
            </a:r>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The code box on the slide shows the general syntax for defining instance variables in a class. Note the following points:</a:t>
            </a:r>
          </a:p>
          <a:p>
            <a:pPr lvl="1"/>
            <a:r>
              <a:rPr lang="en-GB" dirty="0" smtClean="0"/>
              <a:t>The access </a:t>
            </a:r>
            <a:r>
              <a:rPr lang="en-GB" dirty="0" err="1" smtClean="0"/>
              <a:t>specifier</a:t>
            </a:r>
            <a:r>
              <a:rPr lang="en-GB" dirty="0" smtClean="0"/>
              <a:t> is optional. If you omit it, the variable has package-level visibility by default.</a:t>
            </a:r>
          </a:p>
          <a:p>
            <a:pPr lvl="1"/>
            <a:r>
              <a:rPr lang="en-GB" dirty="0" smtClean="0"/>
              <a:t>The type of the variable is required. It might be a primitive type such as </a:t>
            </a:r>
            <a:r>
              <a:rPr lang="en-GB" dirty="0" err="1" smtClean="0">
                <a:latin typeface="Lucida Console" panose="020B0609040504020204" pitchFamily="49" charset="0"/>
              </a:rPr>
              <a:t>int</a:t>
            </a:r>
            <a:r>
              <a:rPr lang="en-GB" dirty="0" smtClean="0"/>
              <a:t>, or a reference type such as </a:t>
            </a:r>
            <a:r>
              <a:rPr lang="en-GB" dirty="0" smtClean="0">
                <a:latin typeface="Lucida Console" panose="020B0609040504020204" pitchFamily="49" charset="0"/>
              </a:rPr>
              <a:t>String</a:t>
            </a:r>
            <a:r>
              <a:rPr lang="en-GB" dirty="0" smtClean="0"/>
              <a:t>.</a:t>
            </a:r>
          </a:p>
          <a:p>
            <a:pPr lvl="1"/>
            <a:r>
              <a:rPr lang="en-GB" dirty="0" smtClean="0"/>
              <a:t>The name of the variable is required. Some people like to use an underscore prefix for their instance variable named, e.g. </a:t>
            </a:r>
            <a:r>
              <a:rPr lang="en-GB" dirty="0" smtClean="0">
                <a:latin typeface="Lucida Console" panose="020B0609040504020204" pitchFamily="49" charset="0"/>
              </a:rPr>
              <a:t>_</a:t>
            </a:r>
            <a:r>
              <a:rPr lang="en-GB" dirty="0" err="1" smtClean="0">
                <a:latin typeface="Lucida Console" panose="020B0609040504020204" pitchFamily="49" charset="0"/>
              </a:rPr>
              <a:t>fullName</a:t>
            </a:r>
            <a:r>
              <a:rPr lang="en-GB" dirty="0" smtClean="0"/>
              <a:t>, </a:t>
            </a:r>
            <a:r>
              <a:rPr lang="en-GB" dirty="0" smtClean="0">
                <a:latin typeface="Lucida Console" panose="020B0609040504020204" pitchFamily="49" charset="0"/>
              </a:rPr>
              <a:t>_age</a:t>
            </a:r>
            <a:r>
              <a:rPr lang="en-GB" dirty="0" smtClean="0"/>
              <a:t>, etc.</a:t>
            </a:r>
          </a:p>
          <a:p>
            <a:pPr lvl="1"/>
            <a:r>
              <a:rPr lang="en-GB" dirty="0" smtClean="0"/>
              <a:t>Optionally you can assign an initial value to the variable. This can be any valid expression (e.g. a method call or a computation) - it doesn't have to be a compile-time literal value.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39387620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309" y="4554243"/>
            <a:ext cx="5691357" cy="2006204"/>
          </a:xfrm>
          <a:prstGeom prst="rect">
            <a:avLst/>
          </a:prstGeom>
        </p:spPr>
      </p:pic>
    </p:spTree>
    <p:extLst>
      <p:ext uri="{BB962C8B-B14F-4D97-AF65-F5344CB8AC3E}">
        <p14:creationId xmlns:p14="http://schemas.microsoft.com/office/powerpoint/2010/main" val="39494569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3930826192"/>
      </p:ext>
    </p:extLst>
  </p:cSld>
  <p:clrMap bg1="lt1" tx1="dk1" bg2="lt2" tx2="dk2" accent1="accent1" accent2="accent2" accent3="accent3" accent4="accent4" accent5="accent5" accent6="accent6" hlink="hlink" folHlink="folHlink"/>
  <p:sldLayoutIdLst>
    <p:sldLayoutId id="2147483908" r:id="rId1"/>
    <p:sldLayoutId id="2147483909"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GB" dirty="0" smtClean="0"/>
              <a:t>Defining Your Own Classes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5"/>
          <p:cNvSpPr>
            <a:spLocks noGrp="1" noChangeArrowheads="1"/>
          </p:cNvSpPr>
          <p:nvPr>
            <p:ph idx="1"/>
          </p:nvPr>
        </p:nvSpPr>
        <p:spPr/>
        <p:txBody>
          <a:bodyPr/>
          <a:lstStyle/>
          <a:p>
            <a:pPr eaLnBrk="1" hangingPunct="1"/>
            <a:r>
              <a:rPr lang="en-GB" dirty="0" smtClean="0">
                <a:sym typeface="Wingdings" pitchFamily="2" charset="2"/>
              </a:rPr>
              <a:t>Example of defining instance variables:</a:t>
            </a:r>
          </a:p>
        </p:txBody>
      </p:sp>
      <p:sp>
        <p:nvSpPr>
          <p:cNvPr id="14339" name="Rectangle 4"/>
          <p:cNvSpPr>
            <a:spLocks noGrp="1" noChangeArrowheads="1"/>
          </p:cNvSpPr>
          <p:nvPr>
            <p:ph type="title"/>
          </p:nvPr>
        </p:nvSpPr>
        <p:spPr/>
        <p:txBody>
          <a:bodyPr/>
          <a:lstStyle/>
          <a:p>
            <a:pPr eaLnBrk="1" hangingPunct="1"/>
            <a:r>
              <a:rPr lang="en-GB" sz="3400" dirty="0" smtClean="0"/>
              <a:t>Example</a:t>
            </a:r>
          </a:p>
        </p:txBody>
      </p:sp>
      <p:sp>
        <p:nvSpPr>
          <p:cNvPr id="22530" name="Footer Placeholder 3"/>
          <p:cNvSpPr>
            <a:spLocks noGrp="1"/>
          </p:cNvSpPr>
          <p:nvPr>
            <p:ph type="ftr" sz="quarter" idx="10"/>
          </p:nvPr>
        </p:nvSpPr>
        <p:spPr/>
        <p:txBody>
          <a:bodyPr/>
          <a:lstStyle/>
          <a:p>
            <a:pPr>
              <a:defRPr/>
            </a:pPr>
            <a:fld id="{972CCB52-023F-4604-8D1D-5232457BBB5A}" type="slidenum">
              <a:rPr lang="en-GB"/>
              <a:pPr>
                <a:defRPr/>
              </a:pPr>
              <a:t>10</a:t>
            </a:fld>
            <a:endParaRPr lang="en-GB" dirty="0"/>
          </a:p>
        </p:txBody>
      </p:sp>
      <p:sp>
        <p:nvSpPr>
          <p:cNvPr id="24" name="Rectangle 23"/>
          <p:cNvSpPr>
            <a:spLocks noChangeArrowheads="1"/>
          </p:cNvSpPr>
          <p:nvPr/>
        </p:nvSpPr>
        <p:spPr bwMode="auto">
          <a:xfrm>
            <a:off x="838200" y="1681929"/>
            <a:ext cx="7810500" cy="21844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import </a:t>
            </a:r>
            <a:r>
              <a:rPr lang="en-GB" sz="1200" dirty="0" err="1"/>
              <a:t>java.util.Date</a:t>
            </a:r>
            <a:r>
              <a:rPr lang="en-GB" sz="1200" dirty="0"/>
              <a:t>;</a:t>
            </a:r>
          </a:p>
          <a:p>
            <a:pPr defTabSz="739775">
              <a:defRPr/>
            </a:pPr>
            <a:endParaRPr lang="en-GB" sz="1200" dirty="0"/>
          </a:p>
          <a:p>
            <a:pPr defTabSz="739775">
              <a:defRPr/>
            </a:pPr>
            <a:r>
              <a:rPr lang="en-GB" sz="1200" dirty="0"/>
              <a:t>public class </a:t>
            </a:r>
            <a:r>
              <a:rPr lang="en-GB" sz="1200" dirty="0" err="1"/>
              <a:t>BankAccount</a:t>
            </a:r>
            <a:r>
              <a:rPr lang="en-GB" sz="1200" dirty="0"/>
              <a:t> {</a:t>
            </a:r>
          </a:p>
          <a:p>
            <a:pPr defTabSz="739775">
              <a:defRPr/>
            </a:pPr>
            <a:endParaRPr lang="en-GB" sz="1200" dirty="0"/>
          </a:p>
          <a:p>
            <a:pPr>
              <a:defRPr/>
            </a:pPr>
            <a:r>
              <a:rPr lang="en-GB" sz="1200" dirty="0"/>
              <a:t>  private String </a:t>
            </a:r>
            <a:r>
              <a:rPr lang="en-GB" sz="1200" dirty="0" err="1"/>
              <a:t>accountHolder</a:t>
            </a:r>
            <a:r>
              <a:rPr lang="en-GB" sz="1200" dirty="0" smtClean="0"/>
              <a:t>;</a:t>
            </a:r>
            <a:endParaRPr lang="en-GB" sz="1200" dirty="0"/>
          </a:p>
          <a:p>
            <a:pPr>
              <a:defRPr/>
            </a:pPr>
            <a:r>
              <a:rPr lang="en-GB" sz="1200" dirty="0"/>
              <a:t>  private </a:t>
            </a:r>
            <a:r>
              <a:rPr lang="en-GB" sz="1200" dirty="0" err="1"/>
              <a:t>int</a:t>
            </a:r>
            <a:r>
              <a:rPr lang="en-GB" sz="1200" dirty="0"/>
              <a:t> id</a:t>
            </a:r>
            <a:r>
              <a:rPr lang="en-GB" sz="1200" dirty="0" smtClean="0"/>
              <a:t>;</a:t>
            </a:r>
          </a:p>
          <a:p>
            <a:pPr>
              <a:defRPr/>
            </a:pPr>
            <a:r>
              <a:rPr lang="en-GB" sz="1200" dirty="0"/>
              <a:t> </a:t>
            </a:r>
            <a:r>
              <a:rPr lang="en-GB" sz="1200" dirty="0" smtClean="0"/>
              <a:t> </a:t>
            </a:r>
            <a:r>
              <a:rPr lang="en-GB" sz="1200" dirty="0"/>
              <a:t>private double </a:t>
            </a:r>
            <a:r>
              <a:rPr lang="en-GB" sz="1200" dirty="0" smtClean="0"/>
              <a:t>balance;</a:t>
            </a:r>
            <a:endParaRPr lang="en-GB" sz="1200" dirty="0"/>
          </a:p>
          <a:p>
            <a:pPr>
              <a:defRPr/>
            </a:pPr>
            <a:r>
              <a:rPr lang="en-GB" sz="1200" dirty="0"/>
              <a:t>  private Date </a:t>
            </a:r>
            <a:r>
              <a:rPr lang="en-GB" sz="1200" dirty="0" err="1" smtClean="0"/>
              <a:t>creationTimestamp</a:t>
            </a:r>
            <a:r>
              <a:rPr lang="en-GB" sz="1200" dirty="0" smtClean="0"/>
              <a:t>;      </a:t>
            </a:r>
            <a:endParaRPr lang="en-GB" sz="1200" dirty="0"/>
          </a:p>
          <a:p>
            <a:pPr defTabSz="739775">
              <a:defRPr/>
            </a:pPr>
            <a:endParaRPr lang="en-GB" sz="1200" dirty="0"/>
          </a:p>
          <a:p>
            <a:pPr defTabSz="739775">
              <a:defRPr/>
            </a:pPr>
            <a:r>
              <a:rPr lang="en-GB" sz="1200" dirty="0"/>
              <a:t>  …</a:t>
            </a:r>
          </a:p>
          <a:p>
            <a:pPr defTabSz="739775">
              <a:defRPr/>
            </a:pPr>
            <a:r>
              <a:rPr lang="en-GB" sz="1200" dirty="0"/>
              <a:t>}</a:t>
            </a:r>
          </a:p>
        </p:txBody>
      </p:sp>
      <p:sp>
        <p:nvSpPr>
          <p:cNvPr id="14343" name="TextBox 12"/>
          <p:cNvSpPr txBox="1">
            <a:spLocks noChangeArrowheads="1"/>
          </p:cNvSpPr>
          <p:nvPr/>
        </p:nvSpPr>
        <p:spPr bwMode="auto">
          <a:xfrm>
            <a:off x="6743700" y="3561529"/>
            <a:ext cx="1928813" cy="307975"/>
          </a:xfrm>
          <a:prstGeom prst="rect">
            <a:avLst/>
          </a:prstGeom>
          <a:noFill/>
          <a:ln w="9525">
            <a:noFill/>
            <a:miter lim="800000"/>
            <a:headEnd/>
            <a:tailEnd/>
          </a:ln>
        </p:spPr>
        <p:txBody>
          <a:bodyPr wrap="none">
            <a:spAutoFit/>
          </a:bodyPr>
          <a:lstStyle/>
          <a:p>
            <a:pPr algn="r"/>
            <a:r>
              <a:rPr lang="en-GB" b="1">
                <a:solidFill>
                  <a:schemeClr val="tx2"/>
                </a:solidFill>
              </a:rPr>
              <a:t>BankAccount.java</a:t>
            </a:r>
          </a:p>
        </p:txBody>
      </p:sp>
    </p:spTree>
    <p:extLst>
      <p:ext uri="{BB962C8B-B14F-4D97-AF65-F5344CB8AC3E}">
        <p14:creationId xmlns:p14="http://schemas.microsoft.com/office/powerpoint/2010/main" val="3522523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5"/>
          <p:cNvSpPr>
            <a:spLocks noGrp="1" noChangeArrowheads="1"/>
          </p:cNvSpPr>
          <p:nvPr>
            <p:ph idx="1"/>
          </p:nvPr>
        </p:nvSpPr>
        <p:spPr/>
        <p:txBody>
          <a:bodyPr/>
          <a:lstStyle/>
          <a:p>
            <a:pPr eaLnBrk="1" hangingPunct="1"/>
            <a:r>
              <a:rPr lang="en-GB" dirty="0" smtClean="0">
                <a:sym typeface="Wingdings" pitchFamily="2" charset="2"/>
              </a:rPr>
              <a:t>Instance variables are initialized to a suitable default value</a:t>
            </a:r>
          </a:p>
          <a:p>
            <a:pPr lvl="1" eaLnBrk="1" hangingPunct="1"/>
            <a:r>
              <a:rPr lang="en-GB" dirty="0" smtClean="0">
                <a:sym typeface="Wingdings" pitchFamily="2" charset="2"/>
              </a:rPr>
              <a:t>Whole numbers are initialized to 0</a:t>
            </a:r>
          </a:p>
          <a:p>
            <a:pPr lvl="1" eaLnBrk="1" hangingPunct="1"/>
            <a:r>
              <a:rPr lang="en-GB" dirty="0" smtClean="0">
                <a:sym typeface="Wingdings" pitchFamily="2" charset="2"/>
              </a:rPr>
              <a:t>Fractional numbers are initialized to 0.0</a:t>
            </a:r>
          </a:p>
          <a:p>
            <a:pPr lvl="1" eaLnBrk="1" hangingPunct="1"/>
            <a:r>
              <a:rPr lang="en-GB" dirty="0" smtClean="0">
                <a:sym typeface="Wingdings" pitchFamily="2" charset="2"/>
              </a:rPr>
              <a:t>Booleans are initialized to false</a:t>
            </a:r>
          </a:p>
          <a:p>
            <a:pPr lvl="1" eaLnBrk="1" hangingPunct="1"/>
            <a:r>
              <a:rPr lang="en-GB" dirty="0" smtClean="0">
                <a:sym typeface="Wingdings" pitchFamily="2" charset="2"/>
              </a:rPr>
              <a:t>Object references (e.g. String, Scanner, etc.) are initialized to null</a:t>
            </a:r>
          </a:p>
          <a:p>
            <a:pPr lvl="1" eaLnBrk="1" hangingPunct="1"/>
            <a:endParaRPr lang="en-GB" dirty="0">
              <a:sym typeface="Wingdings" pitchFamily="2" charset="2"/>
            </a:endParaRPr>
          </a:p>
          <a:p>
            <a:pPr eaLnBrk="1" hangingPunct="1"/>
            <a:r>
              <a:rPr lang="en-GB" dirty="0" smtClean="0">
                <a:sym typeface="Wingdings" pitchFamily="2" charset="2"/>
              </a:rPr>
              <a:t>You can assign a specific initial value if you prefer</a:t>
            </a:r>
          </a:p>
        </p:txBody>
      </p:sp>
      <p:sp>
        <p:nvSpPr>
          <p:cNvPr id="14339" name="Rectangle 4"/>
          <p:cNvSpPr>
            <a:spLocks noGrp="1" noChangeArrowheads="1"/>
          </p:cNvSpPr>
          <p:nvPr>
            <p:ph type="title"/>
          </p:nvPr>
        </p:nvSpPr>
        <p:spPr/>
        <p:txBody>
          <a:bodyPr/>
          <a:lstStyle/>
          <a:p>
            <a:pPr eaLnBrk="1" hangingPunct="1"/>
            <a:r>
              <a:rPr lang="en-GB" sz="3400" dirty="0" smtClean="0"/>
              <a:t>Initializing Instance Variables</a:t>
            </a:r>
          </a:p>
        </p:txBody>
      </p:sp>
      <p:sp>
        <p:nvSpPr>
          <p:cNvPr id="22530" name="Footer Placeholder 3"/>
          <p:cNvSpPr>
            <a:spLocks noGrp="1"/>
          </p:cNvSpPr>
          <p:nvPr>
            <p:ph type="ftr" sz="quarter" idx="10"/>
          </p:nvPr>
        </p:nvSpPr>
        <p:spPr/>
        <p:txBody>
          <a:bodyPr/>
          <a:lstStyle/>
          <a:p>
            <a:pPr>
              <a:defRPr/>
            </a:pPr>
            <a:fld id="{972CCB52-023F-4604-8D1D-5232457BBB5A}" type="slidenum">
              <a:rPr lang="en-GB"/>
              <a:pPr>
                <a:defRPr/>
              </a:pPr>
              <a:t>11</a:t>
            </a:fld>
            <a:endParaRPr lang="en-GB" dirty="0"/>
          </a:p>
        </p:txBody>
      </p:sp>
      <p:sp>
        <p:nvSpPr>
          <p:cNvPr id="24" name="Rectangle 23"/>
          <p:cNvSpPr>
            <a:spLocks noChangeArrowheads="1"/>
          </p:cNvSpPr>
          <p:nvPr/>
        </p:nvSpPr>
        <p:spPr bwMode="auto">
          <a:xfrm>
            <a:off x="838200" y="4018446"/>
            <a:ext cx="7810500" cy="21844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import </a:t>
            </a:r>
            <a:r>
              <a:rPr lang="en-GB" sz="1200" dirty="0" err="1"/>
              <a:t>java.util.Date</a:t>
            </a:r>
            <a:r>
              <a:rPr lang="en-GB" sz="1200" dirty="0"/>
              <a:t>;</a:t>
            </a:r>
          </a:p>
          <a:p>
            <a:pPr defTabSz="739775">
              <a:defRPr/>
            </a:pPr>
            <a:endParaRPr lang="en-GB" sz="1200" dirty="0"/>
          </a:p>
          <a:p>
            <a:pPr defTabSz="739775">
              <a:defRPr/>
            </a:pPr>
            <a:r>
              <a:rPr lang="en-GB" sz="1200" dirty="0"/>
              <a:t>public class </a:t>
            </a:r>
            <a:r>
              <a:rPr lang="en-GB" sz="1200" dirty="0" err="1"/>
              <a:t>BankAccount</a:t>
            </a:r>
            <a:r>
              <a:rPr lang="en-GB" sz="1200" dirty="0"/>
              <a:t> {</a:t>
            </a:r>
          </a:p>
          <a:p>
            <a:pPr defTabSz="739775">
              <a:defRPr/>
            </a:pPr>
            <a:endParaRPr lang="en-GB" sz="1200" dirty="0"/>
          </a:p>
          <a:p>
            <a:pPr>
              <a:defRPr/>
            </a:pPr>
            <a:r>
              <a:rPr lang="en-GB" sz="1200" dirty="0"/>
              <a:t>  private String </a:t>
            </a:r>
            <a:r>
              <a:rPr lang="en-GB" sz="1200" dirty="0" err="1"/>
              <a:t>accountHolder</a:t>
            </a:r>
            <a:r>
              <a:rPr lang="en-GB" sz="1200" dirty="0"/>
              <a:t>;                     // Default initial value: null</a:t>
            </a:r>
          </a:p>
          <a:p>
            <a:pPr>
              <a:defRPr/>
            </a:pPr>
            <a:r>
              <a:rPr lang="en-GB" sz="1200" dirty="0"/>
              <a:t>  private </a:t>
            </a:r>
            <a:r>
              <a:rPr lang="en-GB" sz="1200" dirty="0" err="1"/>
              <a:t>int</a:t>
            </a:r>
            <a:r>
              <a:rPr lang="en-GB" sz="1200" dirty="0"/>
              <a:t> id;                                   // Default initial value: 0</a:t>
            </a:r>
          </a:p>
          <a:p>
            <a:pPr>
              <a:defRPr/>
            </a:pPr>
            <a:r>
              <a:rPr lang="en-GB" sz="1200" dirty="0"/>
              <a:t>  private double balance = </a:t>
            </a:r>
            <a:r>
              <a:rPr lang="en-GB" sz="1200" dirty="0" smtClean="0"/>
              <a:t>100.0;                   // You get £100 for free </a:t>
            </a:r>
            <a:r>
              <a:rPr lang="en-GB" sz="1200" dirty="0" smtClean="0">
                <a:sym typeface="Wingdings" pitchFamily="2" charset="2"/>
              </a:rPr>
              <a:t></a:t>
            </a:r>
            <a:r>
              <a:rPr lang="en-GB" sz="1200" dirty="0" smtClean="0"/>
              <a:t> </a:t>
            </a:r>
            <a:endParaRPr lang="en-GB" sz="1200" dirty="0"/>
          </a:p>
          <a:p>
            <a:pPr>
              <a:defRPr/>
            </a:pPr>
            <a:r>
              <a:rPr lang="en-GB" sz="1200" dirty="0"/>
              <a:t>  private Date </a:t>
            </a:r>
            <a:r>
              <a:rPr lang="en-GB" sz="1200" dirty="0" err="1"/>
              <a:t>creationTimestamp</a:t>
            </a:r>
            <a:r>
              <a:rPr lang="en-GB" sz="1200" dirty="0"/>
              <a:t> = new Date();      </a:t>
            </a:r>
            <a:r>
              <a:rPr lang="en-GB" sz="1200" dirty="0" smtClean="0"/>
              <a:t>// Current timestamp</a:t>
            </a:r>
            <a:endParaRPr lang="en-GB" sz="1200" dirty="0"/>
          </a:p>
          <a:p>
            <a:pPr defTabSz="739775">
              <a:defRPr/>
            </a:pPr>
            <a:endParaRPr lang="en-GB" sz="1200" dirty="0"/>
          </a:p>
          <a:p>
            <a:pPr defTabSz="739775">
              <a:defRPr/>
            </a:pPr>
            <a:r>
              <a:rPr lang="en-GB" sz="1200" dirty="0"/>
              <a:t>  …</a:t>
            </a:r>
          </a:p>
          <a:p>
            <a:pPr defTabSz="739775">
              <a:defRPr/>
            </a:pPr>
            <a:r>
              <a:rPr lang="en-GB" sz="1200" dirty="0"/>
              <a:t>}</a:t>
            </a:r>
          </a:p>
        </p:txBody>
      </p:sp>
      <p:sp>
        <p:nvSpPr>
          <p:cNvPr id="14343" name="TextBox 12"/>
          <p:cNvSpPr txBox="1">
            <a:spLocks noChangeArrowheads="1"/>
          </p:cNvSpPr>
          <p:nvPr/>
        </p:nvSpPr>
        <p:spPr bwMode="auto">
          <a:xfrm>
            <a:off x="6743700" y="5898046"/>
            <a:ext cx="1928813" cy="307975"/>
          </a:xfrm>
          <a:prstGeom prst="rect">
            <a:avLst/>
          </a:prstGeom>
          <a:noFill/>
          <a:ln w="9525">
            <a:noFill/>
            <a:miter lim="800000"/>
            <a:headEnd/>
            <a:tailEnd/>
          </a:ln>
        </p:spPr>
        <p:txBody>
          <a:bodyPr wrap="none">
            <a:spAutoFit/>
          </a:bodyPr>
          <a:lstStyle/>
          <a:p>
            <a:pPr algn="r"/>
            <a:r>
              <a:rPr lang="en-GB" b="1">
                <a:solidFill>
                  <a:schemeClr val="tx2"/>
                </a:solidFill>
              </a:rPr>
              <a:t>BankAccount.java</a:t>
            </a:r>
          </a:p>
        </p:txBody>
      </p:sp>
    </p:spTree>
    <p:extLst>
      <p:ext uri="{BB962C8B-B14F-4D97-AF65-F5344CB8AC3E}">
        <p14:creationId xmlns:p14="http://schemas.microsoft.com/office/powerpoint/2010/main" val="3711153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Defining getters and setters</a:t>
            </a:r>
          </a:p>
          <a:p>
            <a:pPr eaLnBrk="1" hangingPunct="1"/>
            <a:r>
              <a:rPr lang="en-GB" dirty="0" smtClean="0"/>
              <a:t>Defining general instance methods</a:t>
            </a:r>
          </a:p>
          <a:p>
            <a:pPr eaLnBrk="1" hangingPunct="1"/>
            <a:r>
              <a:rPr lang="en-GB" dirty="0"/>
              <a:t>Aside: Textual </a:t>
            </a:r>
            <a:r>
              <a:rPr lang="en-GB" dirty="0" smtClean="0"/>
              <a:t>representation </a:t>
            </a:r>
            <a:r>
              <a:rPr lang="en-GB" dirty="0"/>
              <a:t>of an </a:t>
            </a:r>
            <a:r>
              <a:rPr lang="en-GB" dirty="0" smtClean="0"/>
              <a:t>object</a:t>
            </a:r>
          </a:p>
          <a:p>
            <a:pPr eaLnBrk="1" hangingPunct="1"/>
            <a:r>
              <a:rPr lang="en-GB" dirty="0" smtClean="0"/>
              <a:t>Overloading methods</a:t>
            </a:r>
          </a:p>
        </p:txBody>
      </p:sp>
      <p:sp>
        <p:nvSpPr>
          <p:cNvPr id="996354" name="Rectangle 2"/>
          <p:cNvSpPr>
            <a:spLocks noGrp="1" noChangeArrowheads="1"/>
          </p:cNvSpPr>
          <p:nvPr>
            <p:ph type="title"/>
          </p:nvPr>
        </p:nvSpPr>
        <p:spPr/>
        <p:txBody>
          <a:bodyPr/>
          <a:lstStyle/>
          <a:p>
            <a:pPr marL="571500" indent="-571500" eaLnBrk="1" hangingPunct="1"/>
            <a:r>
              <a:rPr lang="en-GB" sz="3400" dirty="0" smtClean="0"/>
              <a:t>3. Defining Methods in a Class</a:t>
            </a:r>
          </a:p>
        </p:txBody>
      </p:sp>
      <p:sp>
        <p:nvSpPr>
          <p:cNvPr id="4" name="Footer Placeholder 3"/>
          <p:cNvSpPr>
            <a:spLocks noGrp="1"/>
          </p:cNvSpPr>
          <p:nvPr>
            <p:ph type="ftr" sz="quarter" idx="10"/>
          </p:nvPr>
        </p:nvSpPr>
        <p:spPr/>
        <p:txBody>
          <a:bodyPr/>
          <a:lstStyle/>
          <a:p>
            <a:pPr>
              <a:defRPr/>
            </a:pPr>
            <a:fld id="{F3AAB270-7363-48D4-AABE-560494F0E532}" type="slidenum">
              <a:rPr lang="en-GB"/>
              <a:pPr>
                <a:defRPr/>
              </a:pPr>
              <a:t>12</a:t>
            </a:fld>
            <a:endParaRPr lang="en-GB"/>
          </a:p>
        </p:txBody>
      </p:sp>
    </p:spTree>
    <p:extLst>
      <p:ext uri="{BB962C8B-B14F-4D97-AF65-F5344CB8AC3E}">
        <p14:creationId xmlns:p14="http://schemas.microsoft.com/office/powerpoint/2010/main" val="3580153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5"/>
          <p:cNvSpPr>
            <a:spLocks noGrp="1" noChangeArrowheads="1"/>
          </p:cNvSpPr>
          <p:nvPr>
            <p:ph idx="1"/>
          </p:nvPr>
        </p:nvSpPr>
        <p:spPr/>
        <p:txBody>
          <a:bodyPr/>
          <a:lstStyle/>
          <a:p>
            <a:pPr eaLnBrk="1" hangingPunct="1"/>
            <a:r>
              <a:rPr lang="en-GB" dirty="0" smtClean="0">
                <a:sym typeface="Wingdings" pitchFamily="2" charset="2"/>
              </a:rPr>
              <a:t>It's common practice to define public getters and/or setters for private instance variables</a:t>
            </a:r>
          </a:p>
          <a:p>
            <a:pPr lvl="1" eaLnBrk="1" hangingPunct="1"/>
            <a:r>
              <a:rPr lang="en-GB" dirty="0" smtClean="0">
                <a:sym typeface="Wingdings" pitchFamily="2" charset="2"/>
              </a:rPr>
              <a:t>Allows external code/tools to get/set values as "properties"</a:t>
            </a:r>
          </a:p>
          <a:p>
            <a:pPr lvl="1" eaLnBrk="1" hangingPunct="1"/>
            <a:endParaRPr lang="en-GB" dirty="0" smtClean="0">
              <a:sym typeface="Wingdings" pitchFamily="2" charset="2"/>
            </a:endParaRPr>
          </a:p>
          <a:p>
            <a:pPr eaLnBrk="1" hangingPunct="1"/>
            <a:r>
              <a:rPr lang="en-GB" dirty="0" smtClean="0">
                <a:sym typeface="Wingdings" pitchFamily="2" charset="2"/>
              </a:rPr>
              <a:t>General syntax:</a:t>
            </a:r>
          </a:p>
          <a:p>
            <a:pPr lvl="1" eaLnBrk="1" hangingPunct="1"/>
            <a:endParaRPr lang="en-GB" dirty="0" smtClean="0">
              <a:sym typeface="Wingdings" pitchFamily="2" charset="2"/>
            </a:endParaRPr>
          </a:p>
          <a:p>
            <a:pPr lvl="1" eaLnBrk="1" hangingPunct="1">
              <a:buFontTx/>
              <a:buNone/>
            </a:pPr>
            <a:endParaRPr lang="en-GB" dirty="0" smtClean="0">
              <a:sym typeface="Wingdings" pitchFamily="2" charset="2"/>
            </a:endParaRPr>
          </a:p>
          <a:p>
            <a:pPr lvl="1" eaLnBrk="1" hangingPunct="1">
              <a:buFontTx/>
              <a:buNone/>
            </a:pPr>
            <a:endParaRPr lang="en-GB" dirty="0" smtClean="0">
              <a:sym typeface="Wingdings" pitchFamily="2" charset="2"/>
            </a:endParaRPr>
          </a:p>
        </p:txBody>
      </p:sp>
      <p:sp>
        <p:nvSpPr>
          <p:cNvPr id="15362" name="Rectangle 4"/>
          <p:cNvSpPr>
            <a:spLocks noGrp="1" noChangeArrowheads="1"/>
          </p:cNvSpPr>
          <p:nvPr>
            <p:ph type="title"/>
          </p:nvPr>
        </p:nvSpPr>
        <p:spPr/>
        <p:txBody>
          <a:bodyPr/>
          <a:lstStyle/>
          <a:p>
            <a:pPr eaLnBrk="1" hangingPunct="1"/>
            <a:r>
              <a:rPr lang="en-GB" sz="3400" dirty="0" smtClean="0"/>
              <a:t>Defining Getters and Setters (1 of 2)</a:t>
            </a:r>
          </a:p>
        </p:txBody>
      </p:sp>
      <p:sp>
        <p:nvSpPr>
          <p:cNvPr id="6" name="Rectangle 5"/>
          <p:cNvSpPr>
            <a:spLocks noChangeArrowheads="1"/>
          </p:cNvSpPr>
          <p:nvPr/>
        </p:nvSpPr>
        <p:spPr bwMode="auto">
          <a:xfrm>
            <a:off x="838200" y="3318434"/>
            <a:ext cx="7810500" cy="2794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[public | private | protected] </a:t>
            </a:r>
            <a:r>
              <a:rPr lang="en-GB" sz="1200" i="1" dirty="0"/>
              <a:t>type </a:t>
            </a:r>
            <a:r>
              <a:rPr lang="en-GB" sz="1200" dirty="0" err="1"/>
              <a:t>get</a:t>
            </a:r>
            <a:r>
              <a:rPr lang="en-GB" sz="1200" i="1" dirty="0" err="1"/>
              <a:t>VarName</a:t>
            </a:r>
            <a:r>
              <a:rPr lang="en-GB" sz="1200" dirty="0"/>
              <a:t>() { return </a:t>
            </a:r>
            <a:r>
              <a:rPr lang="en-GB" sz="1200" i="1" dirty="0" err="1"/>
              <a:t>varName</a:t>
            </a:r>
            <a:r>
              <a:rPr lang="en-GB" sz="1200" dirty="0"/>
              <a:t>; }</a:t>
            </a:r>
            <a:endParaRPr lang="en-GB" sz="1200" i="1" dirty="0"/>
          </a:p>
        </p:txBody>
      </p:sp>
      <p:sp>
        <p:nvSpPr>
          <p:cNvPr id="9" name="Rectangle 8"/>
          <p:cNvSpPr>
            <a:spLocks noChangeArrowheads="1"/>
          </p:cNvSpPr>
          <p:nvPr/>
        </p:nvSpPr>
        <p:spPr bwMode="auto">
          <a:xfrm>
            <a:off x="850900" y="3823259"/>
            <a:ext cx="7810500" cy="2794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[public | private | protected] void </a:t>
            </a:r>
            <a:r>
              <a:rPr lang="en-GB" sz="1200" dirty="0" err="1"/>
              <a:t>set</a:t>
            </a:r>
            <a:r>
              <a:rPr lang="en-GB" sz="1200" i="1" dirty="0" err="1"/>
              <a:t>VarName</a:t>
            </a:r>
            <a:r>
              <a:rPr lang="en-GB" sz="1200" dirty="0"/>
              <a:t>(</a:t>
            </a:r>
            <a:r>
              <a:rPr lang="en-GB" sz="1200" i="1" dirty="0"/>
              <a:t>type </a:t>
            </a:r>
            <a:r>
              <a:rPr lang="en-GB" sz="1200" i="1" dirty="0" err="1"/>
              <a:t>param</a:t>
            </a:r>
            <a:r>
              <a:rPr lang="en-GB" sz="1200" dirty="0"/>
              <a:t>) { </a:t>
            </a:r>
            <a:r>
              <a:rPr lang="en-GB" sz="1200" i="1" dirty="0" err="1"/>
              <a:t>varName</a:t>
            </a:r>
            <a:r>
              <a:rPr lang="en-GB" sz="1200" dirty="0"/>
              <a:t> = </a:t>
            </a:r>
            <a:r>
              <a:rPr lang="en-GB" sz="1200" i="1" dirty="0" err="1"/>
              <a:t>param</a:t>
            </a:r>
            <a:r>
              <a:rPr lang="en-GB" sz="1200" dirty="0"/>
              <a:t>; }</a:t>
            </a:r>
            <a:endParaRPr lang="en-GB" sz="1200" i="1" dirty="0"/>
          </a:p>
        </p:txBody>
      </p:sp>
      <p:sp>
        <p:nvSpPr>
          <p:cNvPr id="10" name="TextBox 9"/>
          <p:cNvSpPr txBox="1"/>
          <p:nvPr/>
        </p:nvSpPr>
        <p:spPr>
          <a:xfrm>
            <a:off x="4335463" y="2873934"/>
            <a:ext cx="3016250" cy="307975"/>
          </a:xfrm>
          <a:prstGeom prst="rect">
            <a:avLst/>
          </a:prstGeom>
          <a:noFill/>
        </p:spPr>
        <p:txBody>
          <a:bodyPr wrap="none">
            <a:spAutoFit/>
          </a:bodyPr>
          <a:lstStyle/>
          <a:p>
            <a:pPr>
              <a:defRPr/>
            </a:pPr>
            <a:r>
              <a:rPr lang="en-GB" dirty="0">
                <a:solidFill>
                  <a:srgbClr val="FF0000"/>
                </a:solidFill>
                <a:latin typeface="+mj-lt"/>
              </a:rPr>
              <a:t>or </a:t>
            </a:r>
            <a:r>
              <a:rPr lang="en-GB" dirty="0" err="1">
                <a:solidFill>
                  <a:srgbClr val="FF0000"/>
                </a:solidFill>
              </a:rPr>
              <a:t>isVarName</a:t>
            </a:r>
            <a:r>
              <a:rPr lang="en-GB" dirty="0">
                <a:solidFill>
                  <a:srgbClr val="FF0000"/>
                </a:solidFill>
              </a:rPr>
              <a:t>()</a:t>
            </a:r>
            <a:r>
              <a:rPr lang="en-GB" dirty="0">
                <a:solidFill>
                  <a:srgbClr val="FF0000"/>
                </a:solidFill>
                <a:latin typeface="+mj-lt"/>
              </a:rPr>
              <a:t> for </a:t>
            </a:r>
            <a:r>
              <a:rPr lang="en-GB" dirty="0" err="1">
                <a:solidFill>
                  <a:srgbClr val="FF0000"/>
                </a:solidFill>
                <a:latin typeface="+mj-lt"/>
              </a:rPr>
              <a:t>boolean</a:t>
            </a:r>
            <a:r>
              <a:rPr lang="en-GB" dirty="0">
                <a:solidFill>
                  <a:srgbClr val="FF0000"/>
                </a:solidFill>
                <a:latin typeface="+mj-lt"/>
              </a:rPr>
              <a:t> types</a:t>
            </a:r>
          </a:p>
        </p:txBody>
      </p:sp>
      <p:cxnSp>
        <p:nvCxnSpPr>
          <p:cNvPr id="15369" name="Straight Arrow Connector 11"/>
          <p:cNvCxnSpPr>
            <a:cxnSpLocks noChangeShapeType="1"/>
            <a:stCxn id="10" idx="1"/>
          </p:cNvCxnSpPr>
          <p:nvPr/>
        </p:nvCxnSpPr>
        <p:spPr bwMode="auto">
          <a:xfrm rot="10800000" flipH="1" flipV="1">
            <a:off x="4335463" y="3027922"/>
            <a:ext cx="31750" cy="322262"/>
          </a:xfrm>
          <a:prstGeom prst="straightConnector1">
            <a:avLst/>
          </a:prstGeom>
          <a:noFill/>
          <a:ln w="28575" algn="ctr">
            <a:solidFill>
              <a:srgbClr val="FF0000"/>
            </a:solidFill>
            <a:round/>
            <a:headEnd/>
            <a:tailEnd type="arrow" w="med" len="med"/>
          </a:ln>
        </p:spPr>
      </p:cxnSp>
      <p:sp>
        <p:nvSpPr>
          <p:cNvPr id="11" name="Footer Placeholder 3"/>
          <p:cNvSpPr>
            <a:spLocks noGrp="1"/>
          </p:cNvSpPr>
          <p:nvPr>
            <p:ph type="ftr" sz="quarter" idx="10"/>
          </p:nvPr>
        </p:nvSpPr>
        <p:spPr>
          <a:xfrm>
            <a:off x="8725566" y="6346483"/>
            <a:ext cx="520503" cy="457200"/>
          </a:xfrm>
        </p:spPr>
        <p:txBody>
          <a:bodyPr/>
          <a:lstStyle/>
          <a:p>
            <a:pPr>
              <a:defRPr/>
            </a:pPr>
            <a:fld id="{972CCB52-023F-4604-8D1D-5232457BBB5A}" type="slidenum">
              <a:rPr lang="en-GB"/>
              <a:pPr>
                <a:defRPr/>
              </a:pPr>
              <a:t>13</a:t>
            </a:fld>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5"/>
          <p:cNvSpPr>
            <a:spLocks noGrp="1" noChangeArrowheads="1"/>
          </p:cNvSpPr>
          <p:nvPr>
            <p:ph idx="1"/>
          </p:nvPr>
        </p:nvSpPr>
        <p:spPr/>
        <p:txBody>
          <a:bodyPr/>
          <a:lstStyle/>
          <a:p>
            <a:pPr eaLnBrk="1" hangingPunct="1"/>
            <a:r>
              <a:rPr lang="en-GB" dirty="0" smtClean="0">
                <a:sym typeface="Wingdings" pitchFamily="2" charset="2"/>
              </a:rPr>
              <a:t>Example of getters and setters:</a:t>
            </a:r>
          </a:p>
        </p:txBody>
      </p:sp>
      <p:sp>
        <p:nvSpPr>
          <p:cNvPr id="16386" name="Rectangle 4"/>
          <p:cNvSpPr>
            <a:spLocks noGrp="1" noChangeArrowheads="1"/>
          </p:cNvSpPr>
          <p:nvPr>
            <p:ph type="title"/>
          </p:nvPr>
        </p:nvSpPr>
        <p:spPr/>
        <p:txBody>
          <a:bodyPr/>
          <a:lstStyle/>
          <a:p>
            <a:pPr eaLnBrk="1" hangingPunct="1"/>
            <a:r>
              <a:rPr lang="en-GB" sz="3400" dirty="0" smtClean="0"/>
              <a:t>Defining Getters and Setters (2 of 2)</a:t>
            </a:r>
          </a:p>
        </p:txBody>
      </p:sp>
      <p:sp>
        <p:nvSpPr>
          <p:cNvPr id="11" name="Footer Placeholder 3"/>
          <p:cNvSpPr>
            <a:spLocks noGrp="1"/>
          </p:cNvSpPr>
          <p:nvPr>
            <p:ph type="ftr" sz="quarter" idx="10"/>
          </p:nvPr>
        </p:nvSpPr>
        <p:spPr/>
        <p:txBody>
          <a:bodyPr/>
          <a:lstStyle/>
          <a:p>
            <a:pPr>
              <a:defRPr/>
            </a:pPr>
            <a:fld id="{33CD9C72-C84A-4D33-9C54-1BA3A8D028CF}" type="slidenum">
              <a:rPr lang="en-GB"/>
              <a:pPr>
                <a:defRPr/>
              </a:pPr>
              <a:t>14</a:t>
            </a:fld>
            <a:endParaRPr lang="en-GB"/>
          </a:p>
        </p:txBody>
      </p:sp>
      <p:sp>
        <p:nvSpPr>
          <p:cNvPr id="5" name="Rectangle 4"/>
          <p:cNvSpPr>
            <a:spLocks noChangeArrowheads="1"/>
          </p:cNvSpPr>
          <p:nvPr/>
        </p:nvSpPr>
        <p:spPr bwMode="auto">
          <a:xfrm>
            <a:off x="838200" y="1687513"/>
            <a:ext cx="7810500" cy="193357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public class </a:t>
            </a:r>
            <a:r>
              <a:rPr lang="en-GB" sz="1200" dirty="0" err="1"/>
              <a:t>BankAccount</a:t>
            </a:r>
            <a:r>
              <a:rPr lang="en-GB" sz="1200" dirty="0"/>
              <a:t> {</a:t>
            </a:r>
          </a:p>
          <a:p>
            <a:pPr>
              <a:defRPr/>
            </a:pPr>
            <a:r>
              <a:rPr lang="en-GB" sz="1200" dirty="0"/>
              <a:t>  …</a:t>
            </a:r>
          </a:p>
          <a:p>
            <a:pPr>
              <a:defRPr/>
            </a:pPr>
            <a:r>
              <a:rPr lang="en-GB" sz="1200" dirty="0"/>
              <a:t>  public String </a:t>
            </a:r>
            <a:r>
              <a:rPr lang="en-GB" sz="1200" dirty="0" err="1"/>
              <a:t>getAccountHolder</a:t>
            </a:r>
            <a:r>
              <a:rPr lang="en-GB" sz="1200" dirty="0"/>
              <a:t>() {</a:t>
            </a:r>
          </a:p>
          <a:p>
            <a:pPr>
              <a:defRPr/>
            </a:pPr>
            <a:r>
              <a:rPr lang="en-GB" sz="1200" dirty="0"/>
              <a:t>    return </a:t>
            </a:r>
            <a:r>
              <a:rPr lang="en-GB" sz="1200" dirty="0" err="1"/>
              <a:t>accountHolder</a:t>
            </a:r>
            <a:r>
              <a:rPr lang="en-GB" sz="1200" dirty="0"/>
              <a:t>;</a:t>
            </a:r>
          </a:p>
          <a:p>
            <a:pPr>
              <a:defRPr/>
            </a:pPr>
            <a:r>
              <a:rPr lang="en-GB" sz="1200" dirty="0"/>
              <a:t>  }</a:t>
            </a:r>
          </a:p>
          <a:p>
            <a:pPr>
              <a:defRPr/>
            </a:pPr>
            <a:endParaRPr lang="en-GB" sz="1200" dirty="0"/>
          </a:p>
          <a:p>
            <a:pPr>
              <a:defRPr/>
            </a:pPr>
            <a:r>
              <a:rPr lang="en-GB" sz="1200" dirty="0"/>
              <a:t>  public void </a:t>
            </a:r>
            <a:r>
              <a:rPr lang="en-GB" sz="1200" dirty="0" err="1"/>
              <a:t>setAccountHolder</a:t>
            </a:r>
            <a:r>
              <a:rPr lang="en-GB" sz="1200" dirty="0"/>
              <a:t>(String ah) {</a:t>
            </a:r>
          </a:p>
          <a:p>
            <a:pPr>
              <a:defRPr/>
            </a:pPr>
            <a:r>
              <a:rPr lang="en-GB" sz="1200" dirty="0"/>
              <a:t>    </a:t>
            </a:r>
            <a:r>
              <a:rPr lang="en-GB" sz="1200" dirty="0" err="1"/>
              <a:t>accountHolder</a:t>
            </a:r>
            <a:r>
              <a:rPr lang="en-GB" sz="1200" dirty="0"/>
              <a:t> = ah;</a:t>
            </a:r>
          </a:p>
          <a:p>
            <a:pPr>
              <a:defRPr/>
            </a:pPr>
            <a:r>
              <a:rPr lang="en-GB" sz="1200" dirty="0"/>
              <a:t>  }</a:t>
            </a:r>
          </a:p>
          <a:p>
            <a:pPr>
              <a:defRPr/>
            </a:pPr>
            <a:r>
              <a:rPr lang="en-GB" sz="1200" dirty="0"/>
              <a:t>  …</a:t>
            </a:r>
          </a:p>
        </p:txBody>
      </p:sp>
      <p:sp>
        <p:nvSpPr>
          <p:cNvPr id="6" name="TextBox 12"/>
          <p:cNvSpPr txBox="1">
            <a:spLocks noChangeArrowheads="1"/>
          </p:cNvSpPr>
          <p:nvPr/>
        </p:nvSpPr>
        <p:spPr bwMode="auto">
          <a:xfrm>
            <a:off x="6743700" y="3348038"/>
            <a:ext cx="1928813" cy="307975"/>
          </a:xfrm>
          <a:prstGeom prst="rect">
            <a:avLst/>
          </a:prstGeom>
          <a:noFill/>
          <a:ln w="9525">
            <a:noFill/>
            <a:miter lim="800000"/>
            <a:headEnd/>
            <a:tailEnd/>
          </a:ln>
        </p:spPr>
        <p:txBody>
          <a:bodyPr wrap="none">
            <a:spAutoFit/>
          </a:bodyPr>
          <a:lstStyle/>
          <a:p>
            <a:pPr algn="r"/>
            <a:r>
              <a:rPr lang="en-GB" b="1">
                <a:solidFill>
                  <a:schemeClr val="tx2"/>
                </a:solidFill>
              </a:rPr>
              <a:t>BankAccount.java</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5"/>
          <p:cNvSpPr>
            <a:spLocks noGrp="1" noChangeArrowheads="1"/>
          </p:cNvSpPr>
          <p:nvPr>
            <p:ph idx="1"/>
          </p:nvPr>
        </p:nvSpPr>
        <p:spPr/>
        <p:txBody>
          <a:bodyPr/>
          <a:lstStyle/>
          <a:p>
            <a:pPr eaLnBrk="1" hangingPunct="1"/>
            <a:r>
              <a:rPr lang="en-GB" dirty="0" smtClean="0">
                <a:sym typeface="Wingdings" pitchFamily="2" charset="2"/>
              </a:rPr>
              <a:t>A class can define any number of instance methods</a:t>
            </a:r>
          </a:p>
          <a:p>
            <a:pPr lvl="1" eaLnBrk="1" hangingPunct="1"/>
            <a:r>
              <a:rPr lang="en-GB" dirty="0" smtClean="0">
                <a:sym typeface="Wingdings" pitchFamily="2" charset="2"/>
              </a:rPr>
              <a:t>So-called because each they operate on a particular instance</a:t>
            </a:r>
          </a:p>
          <a:p>
            <a:pPr lvl="1" eaLnBrk="1" hangingPunct="1"/>
            <a:endParaRPr lang="en-GB" dirty="0" smtClean="0">
              <a:sym typeface="Wingdings" pitchFamily="2" charset="2"/>
            </a:endParaRPr>
          </a:p>
          <a:p>
            <a:pPr eaLnBrk="1" hangingPunct="1"/>
            <a:r>
              <a:rPr lang="en-GB" dirty="0" smtClean="0">
                <a:sym typeface="Wingdings" pitchFamily="2" charset="2"/>
              </a:rPr>
              <a:t>General syntax:</a:t>
            </a:r>
          </a:p>
        </p:txBody>
      </p:sp>
      <p:sp>
        <p:nvSpPr>
          <p:cNvPr id="18435" name="Rectangle 4"/>
          <p:cNvSpPr>
            <a:spLocks noGrp="1" noChangeArrowheads="1"/>
          </p:cNvSpPr>
          <p:nvPr>
            <p:ph type="title"/>
          </p:nvPr>
        </p:nvSpPr>
        <p:spPr/>
        <p:txBody>
          <a:bodyPr/>
          <a:lstStyle/>
          <a:p>
            <a:pPr eaLnBrk="1" hangingPunct="1"/>
            <a:r>
              <a:rPr lang="en-GB" sz="3400" dirty="0" smtClean="0"/>
              <a:t>Defining General Instance Methods (1 of 2)</a:t>
            </a:r>
          </a:p>
        </p:txBody>
      </p:sp>
      <p:sp>
        <p:nvSpPr>
          <p:cNvPr id="22530" name="Footer Placeholder 3"/>
          <p:cNvSpPr>
            <a:spLocks noGrp="1"/>
          </p:cNvSpPr>
          <p:nvPr>
            <p:ph type="ftr" sz="quarter" idx="10"/>
          </p:nvPr>
        </p:nvSpPr>
        <p:spPr/>
        <p:txBody>
          <a:bodyPr/>
          <a:lstStyle/>
          <a:p>
            <a:pPr>
              <a:defRPr/>
            </a:pPr>
            <a:fld id="{C38B9C87-F840-4086-A5E3-0FA2E8969645}" type="slidenum">
              <a:rPr lang="en-GB"/>
              <a:pPr>
                <a:defRPr/>
              </a:pPr>
              <a:t>15</a:t>
            </a:fld>
            <a:endParaRPr lang="en-GB"/>
          </a:p>
        </p:txBody>
      </p:sp>
      <p:sp>
        <p:nvSpPr>
          <p:cNvPr id="6" name="Rectangle 5"/>
          <p:cNvSpPr>
            <a:spLocks noChangeArrowheads="1"/>
          </p:cNvSpPr>
          <p:nvPr/>
        </p:nvSpPr>
        <p:spPr bwMode="auto">
          <a:xfrm>
            <a:off x="838200" y="2921450"/>
            <a:ext cx="7810500" cy="7112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[public | private | protected] </a:t>
            </a:r>
            <a:r>
              <a:rPr lang="en-GB" sz="1200" i="1" dirty="0"/>
              <a:t>type </a:t>
            </a:r>
            <a:r>
              <a:rPr lang="en-GB" sz="1200" i="1" dirty="0" err="1"/>
              <a:t>methodName</a:t>
            </a:r>
            <a:r>
              <a:rPr lang="en-GB" sz="1200" i="1" dirty="0"/>
              <a:t>(</a:t>
            </a:r>
            <a:r>
              <a:rPr lang="en-GB" sz="1200" i="1" dirty="0" err="1"/>
              <a:t>params</a:t>
            </a:r>
            <a:r>
              <a:rPr lang="en-GB" sz="1200" dirty="0"/>
              <a:t>) {</a:t>
            </a:r>
          </a:p>
          <a:p>
            <a:pPr defTabSz="739775">
              <a:defRPr/>
            </a:pPr>
            <a:r>
              <a:rPr lang="en-GB" sz="1200" dirty="0"/>
              <a:t>  </a:t>
            </a:r>
            <a:r>
              <a:rPr lang="en-GB" sz="1200" i="1" dirty="0" err="1"/>
              <a:t>methodBody</a:t>
            </a:r>
            <a:endParaRPr lang="en-GB" sz="1200" i="1" dirty="0"/>
          </a:p>
          <a:p>
            <a:pPr defTabSz="739775">
              <a:defRPr/>
            </a:pPr>
            <a:r>
              <a:rPr lang="en-GB" sz="1200" dirty="0"/>
              <a:t>}</a:t>
            </a:r>
            <a:endParaRPr lang="en-GB" sz="1200" i="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5"/>
          <p:cNvSpPr>
            <a:spLocks noGrp="1" noChangeArrowheads="1"/>
          </p:cNvSpPr>
          <p:nvPr>
            <p:ph idx="1"/>
          </p:nvPr>
        </p:nvSpPr>
        <p:spPr/>
        <p:txBody>
          <a:bodyPr/>
          <a:lstStyle/>
          <a:p>
            <a:pPr eaLnBrk="1" hangingPunct="1"/>
            <a:r>
              <a:rPr lang="en-GB" dirty="0" smtClean="0">
                <a:sym typeface="Wingdings" pitchFamily="2" charset="2"/>
              </a:rPr>
              <a:t>Example of instance methods:</a:t>
            </a:r>
          </a:p>
        </p:txBody>
      </p:sp>
      <p:sp>
        <p:nvSpPr>
          <p:cNvPr id="18435" name="Rectangle 4"/>
          <p:cNvSpPr>
            <a:spLocks noGrp="1" noChangeArrowheads="1"/>
          </p:cNvSpPr>
          <p:nvPr>
            <p:ph type="title"/>
          </p:nvPr>
        </p:nvSpPr>
        <p:spPr/>
        <p:txBody>
          <a:bodyPr/>
          <a:lstStyle/>
          <a:p>
            <a:pPr eaLnBrk="1" hangingPunct="1"/>
            <a:r>
              <a:rPr lang="en-GB" sz="3400" dirty="0" smtClean="0"/>
              <a:t>Defining General Instance Methods (2 of 2)</a:t>
            </a:r>
          </a:p>
        </p:txBody>
      </p:sp>
      <p:sp>
        <p:nvSpPr>
          <p:cNvPr id="22530" name="Footer Placeholder 3"/>
          <p:cNvSpPr>
            <a:spLocks noGrp="1"/>
          </p:cNvSpPr>
          <p:nvPr>
            <p:ph type="ftr" sz="quarter" idx="10"/>
          </p:nvPr>
        </p:nvSpPr>
        <p:spPr/>
        <p:txBody>
          <a:bodyPr/>
          <a:lstStyle/>
          <a:p>
            <a:pPr>
              <a:defRPr/>
            </a:pPr>
            <a:fld id="{C38B9C87-F840-4086-A5E3-0FA2E8969645}" type="slidenum">
              <a:rPr lang="en-GB"/>
              <a:pPr>
                <a:defRPr/>
              </a:pPr>
              <a:t>16</a:t>
            </a:fld>
            <a:endParaRPr lang="en-GB"/>
          </a:p>
        </p:txBody>
      </p:sp>
      <p:sp>
        <p:nvSpPr>
          <p:cNvPr id="7" name="Rectangle 6"/>
          <p:cNvSpPr>
            <a:spLocks noChangeArrowheads="1"/>
          </p:cNvSpPr>
          <p:nvPr/>
        </p:nvSpPr>
        <p:spPr bwMode="auto">
          <a:xfrm>
            <a:off x="838200" y="1687513"/>
            <a:ext cx="7810500" cy="25019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public class </a:t>
            </a:r>
            <a:r>
              <a:rPr lang="en-GB" sz="1200" dirty="0" err="1"/>
              <a:t>BankAccount</a:t>
            </a:r>
            <a:r>
              <a:rPr lang="en-GB" sz="1200" dirty="0"/>
              <a:t> {</a:t>
            </a:r>
          </a:p>
          <a:p>
            <a:pPr>
              <a:defRPr/>
            </a:pPr>
            <a:r>
              <a:rPr lang="en-GB" sz="1200" dirty="0"/>
              <a:t>  …</a:t>
            </a:r>
          </a:p>
          <a:p>
            <a:pPr>
              <a:defRPr/>
            </a:pPr>
            <a:r>
              <a:rPr lang="en-GB" sz="1200" dirty="0"/>
              <a:t>  public double deposit(double amount) {</a:t>
            </a:r>
          </a:p>
          <a:p>
            <a:pPr>
              <a:defRPr/>
            </a:pPr>
            <a:r>
              <a:rPr lang="en-GB" sz="1200" dirty="0"/>
              <a:t>    balance += amount;</a:t>
            </a:r>
          </a:p>
          <a:p>
            <a:pPr>
              <a:defRPr/>
            </a:pPr>
            <a:r>
              <a:rPr lang="en-GB" sz="1200" dirty="0"/>
              <a:t>    return balance;</a:t>
            </a:r>
          </a:p>
          <a:p>
            <a:pPr>
              <a:defRPr/>
            </a:pPr>
            <a:r>
              <a:rPr lang="en-GB" sz="1200" dirty="0"/>
              <a:t>  }</a:t>
            </a:r>
          </a:p>
          <a:p>
            <a:pPr>
              <a:defRPr/>
            </a:pPr>
            <a:endParaRPr lang="en-GB" sz="1200" dirty="0"/>
          </a:p>
          <a:p>
            <a:pPr>
              <a:defRPr/>
            </a:pPr>
            <a:r>
              <a:rPr lang="en-GB" sz="1200" dirty="0"/>
              <a:t>  public double withdraw(double amount) {</a:t>
            </a:r>
          </a:p>
          <a:p>
            <a:pPr>
              <a:defRPr/>
            </a:pPr>
            <a:r>
              <a:rPr lang="en-GB" sz="1200" dirty="0"/>
              <a:t>    balance -= amount;</a:t>
            </a:r>
          </a:p>
          <a:p>
            <a:pPr>
              <a:defRPr/>
            </a:pPr>
            <a:r>
              <a:rPr lang="en-GB" sz="1200" dirty="0"/>
              <a:t>    return balance;</a:t>
            </a:r>
          </a:p>
          <a:p>
            <a:pPr>
              <a:defRPr/>
            </a:pPr>
            <a:r>
              <a:rPr lang="en-GB" sz="1200" dirty="0"/>
              <a:t>  }</a:t>
            </a:r>
          </a:p>
          <a:p>
            <a:pPr>
              <a:defRPr/>
            </a:pPr>
            <a:r>
              <a:rPr lang="en-GB" sz="1200" dirty="0"/>
              <a:t>  …</a:t>
            </a:r>
          </a:p>
          <a:p>
            <a:pPr defTabSz="739775">
              <a:defRPr/>
            </a:pPr>
            <a:r>
              <a:rPr lang="en-GB" sz="1200" dirty="0"/>
              <a:t>}</a:t>
            </a:r>
          </a:p>
        </p:txBody>
      </p:sp>
      <p:sp>
        <p:nvSpPr>
          <p:cNvPr id="18439" name="TextBox 12"/>
          <p:cNvSpPr txBox="1">
            <a:spLocks noChangeArrowheads="1"/>
          </p:cNvSpPr>
          <p:nvPr/>
        </p:nvSpPr>
        <p:spPr bwMode="auto">
          <a:xfrm>
            <a:off x="6743700" y="3884613"/>
            <a:ext cx="1928813" cy="307975"/>
          </a:xfrm>
          <a:prstGeom prst="rect">
            <a:avLst/>
          </a:prstGeom>
          <a:noFill/>
          <a:ln w="9525">
            <a:noFill/>
            <a:miter lim="800000"/>
            <a:headEnd/>
            <a:tailEnd/>
          </a:ln>
        </p:spPr>
        <p:txBody>
          <a:bodyPr wrap="none">
            <a:spAutoFit/>
          </a:bodyPr>
          <a:lstStyle/>
          <a:p>
            <a:pPr algn="r"/>
            <a:r>
              <a:rPr lang="en-GB" b="1">
                <a:solidFill>
                  <a:schemeClr val="tx2"/>
                </a:solidFill>
              </a:rPr>
              <a:t>BankAccount.java</a:t>
            </a:r>
          </a:p>
        </p:txBody>
      </p:sp>
    </p:spTree>
    <p:extLst>
      <p:ext uri="{BB962C8B-B14F-4D97-AF65-F5344CB8AC3E}">
        <p14:creationId xmlns:p14="http://schemas.microsoft.com/office/powerpoint/2010/main" val="1433116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5"/>
          <p:cNvSpPr>
            <a:spLocks noGrp="1" noChangeArrowheads="1"/>
          </p:cNvSpPr>
          <p:nvPr>
            <p:ph idx="1"/>
          </p:nvPr>
        </p:nvSpPr>
        <p:spPr/>
        <p:txBody>
          <a:bodyPr/>
          <a:lstStyle/>
          <a:p>
            <a:pPr eaLnBrk="1" hangingPunct="1"/>
            <a:r>
              <a:rPr lang="en-GB" dirty="0" smtClean="0">
                <a:sym typeface="Wingdings" pitchFamily="2" charset="2"/>
              </a:rPr>
              <a:t>It's quite common for classes to implement a special method named </a:t>
            </a:r>
            <a:r>
              <a:rPr lang="en-GB" dirty="0" err="1" smtClean="0">
                <a:latin typeface="Lucida Console" panose="020B0609040504020204" pitchFamily="49" charset="0"/>
                <a:sym typeface="Wingdings" pitchFamily="2" charset="2"/>
              </a:rPr>
              <a:t>toString</a:t>
            </a:r>
            <a:r>
              <a:rPr lang="en-GB" dirty="0" smtClean="0">
                <a:latin typeface="Lucida Console" panose="020B0609040504020204" pitchFamily="49" charset="0"/>
                <a:sym typeface="Wingdings" pitchFamily="2" charset="2"/>
              </a:rPr>
              <a:t>()</a:t>
            </a:r>
          </a:p>
          <a:p>
            <a:pPr lvl="1" eaLnBrk="1" hangingPunct="1"/>
            <a:r>
              <a:rPr lang="en-GB" dirty="0" smtClean="0">
                <a:sym typeface="Wingdings" pitchFamily="2" charset="2"/>
              </a:rPr>
              <a:t>Returns a textual representation of an object</a:t>
            </a:r>
          </a:p>
          <a:p>
            <a:pPr lvl="1" eaLnBrk="1" hangingPunct="1"/>
            <a:endParaRPr lang="en-GB" dirty="0" smtClean="0">
              <a:sym typeface="Wingdings" pitchFamily="2" charset="2"/>
            </a:endParaRPr>
          </a:p>
          <a:p>
            <a:pPr eaLnBrk="1" hangingPunct="1"/>
            <a:r>
              <a:rPr lang="en-GB" dirty="0" smtClean="0">
                <a:sym typeface="Wingdings" pitchFamily="2" charset="2"/>
              </a:rPr>
              <a:t>Example:</a:t>
            </a:r>
          </a:p>
        </p:txBody>
      </p:sp>
      <p:sp>
        <p:nvSpPr>
          <p:cNvPr id="20483" name="Rectangle 4"/>
          <p:cNvSpPr>
            <a:spLocks noGrp="1" noChangeArrowheads="1"/>
          </p:cNvSpPr>
          <p:nvPr>
            <p:ph type="title"/>
          </p:nvPr>
        </p:nvSpPr>
        <p:spPr/>
        <p:txBody>
          <a:bodyPr/>
          <a:lstStyle/>
          <a:p>
            <a:pPr eaLnBrk="1" hangingPunct="1"/>
            <a:r>
              <a:rPr lang="en-GB" sz="3400" dirty="0" smtClean="0"/>
              <a:t>Aside: Textual Representation of an Object</a:t>
            </a:r>
          </a:p>
        </p:txBody>
      </p:sp>
      <p:sp>
        <p:nvSpPr>
          <p:cNvPr id="22530" name="Footer Placeholder 3"/>
          <p:cNvSpPr>
            <a:spLocks noGrp="1"/>
          </p:cNvSpPr>
          <p:nvPr>
            <p:ph type="ftr" sz="quarter" idx="10"/>
          </p:nvPr>
        </p:nvSpPr>
        <p:spPr/>
        <p:txBody>
          <a:bodyPr/>
          <a:lstStyle/>
          <a:p>
            <a:pPr>
              <a:defRPr/>
            </a:pPr>
            <a:fld id="{AC452412-2371-4AFB-ABD0-7ABCA2FE6ABD}" type="slidenum">
              <a:rPr lang="en-GB"/>
              <a:pPr>
                <a:defRPr/>
              </a:pPr>
              <a:t>17</a:t>
            </a:fld>
            <a:endParaRPr lang="en-GB"/>
          </a:p>
        </p:txBody>
      </p:sp>
      <p:sp>
        <p:nvSpPr>
          <p:cNvPr id="7" name="Rectangle 6"/>
          <p:cNvSpPr>
            <a:spLocks noChangeArrowheads="1"/>
          </p:cNvSpPr>
          <p:nvPr/>
        </p:nvSpPr>
        <p:spPr bwMode="auto">
          <a:xfrm>
            <a:off x="838200" y="3342788"/>
            <a:ext cx="7810500" cy="18034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public class </a:t>
            </a:r>
            <a:r>
              <a:rPr lang="en-GB" sz="1200" dirty="0" err="1"/>
              <a:t>BankAccount</a:t>
            </a:r>
            <a:r>
              <a:rPr lang="en-GB" sz="1200" dirty="0"/>
              <a:t> {</a:t>
            </a:r>
          </a:p>
          <a:p>
            <a:pPr>
              <a:defRPr/>
            </a:pPr>
            <a:r>
              <a:rPr lang="en-GB" sz="1200" dirty="0"/>
              <a:t>  …</a:t>
            </a:r>
          </a:p>
          <a:p>
            <a:pPr>
              <a:defRPr/>
            </a:pPr>
            <a:r>
              <a:rPr lang="en-GB" sz="1200" dirty="0"/>
              <a:t>  @Override</a:t>
            </a:r>
          </a:p>
          <a:p>
            <a:pPr>
              <a:defRPr/>
            </a:pPr>
            <a:r>
              <a:rPr lang="en-GB" sz="1200" dirty="0"/>
              <a:t>  public String </a:t>
            </a:r>
            <a:r>
              <a:rPr lang="en-GB" sz="1200" dirty="0" err="1"/>
              <a:t>toString</a:t>
            </a:r>
            <a:r>
              <a:rPr lang="en-GB" sz="1200" dirty="0"/>
              <a:t>() {</a:t>
            </a:r>
          </a:p>
          <a:p>
            <a:pPr>
              <a:defRPr/>
            </a:pPr>
            <a:r>
              <a:rPr lang="en-GB" sz="1200" dirty="0"/>
              <a:t>    String </a:t>
            </a:r>
            <a:r>
              <a:rPr lang="en-GB" sz="1200" dirty="0" err="1"/>
              <a:t>str</a:t>
            </a:r>
            <a:r>
              <a:rPr lang="en-GB" sz="1200" dirty="0"/>
              <a:t> = </a:t>
            </a:r>
            <a:r>
              <a:rPr lang="en-GB" sz="1200" dirty="0" err="1"/>
              <a:t>String.format</a:t>
            </a:r>
            <a:r>
              <a:rPr lang="en-GB" sz="1200" dirty="0"/>
              <a:t>("[%d] %s, %.2f", id, </a:t>
            </a:r>
            <a:r>
              <a:rPr lang="en-GB" sz="1200" dirty="0" err="1"/>
              <a:t>accountHolder</a:t>
            </a:r>
            <a:r>
              <a:rPr lang="en-GB" sz="1200" dirty="0"/>
              <a:t>, balance);</a:t>
            </a:r>
          </a:p>
          <a:p>
            <a:pPr>
              <a:defRPr/>
            </a:pPr>
            <a:r>
              <a:rPr lang="en-GB" sz="1200" dirty="0"/>
              <a:t>    return </a:t>
            </a:r>
            <a:r>
              <a:rPr lang="en-GB" sz="1200" dirty="0" err="1"/>
              <a:t>str</a:t>
            </a:r>
            <a:r>
              <a:rPr lang="en-GB" sz="1200" dirty="0"/>
              <a:t>;</a:t>
            </a:r>
          </a:p>
          <a:p>
            <a:pPr>
              <a:defRPr/>
            </a:pPr>
            <a:r>
              <a:rPr lang="en-GB" sz="1200" dirty="0"/>
              <a:t>  }</a:t>
            </a:r>
          </a:p>
          <a:p>
            <a:pPr>
              <a:defRPr/>
            </a:pPr>
            <a:r>
              <a:rPr lang="en-GB" sz="1200" dirty="0"/>
              <a:t>  …</a:t>
            </a:r>
          </a:p>
          <a:p>
            <a:pPr defTabSz="739775">
              <a:defRPr/>
            </a:pPr>
            <a:r>
              <a:rPr lang="en-GB" sz="1200" dirty="0"/>
              <a:t>}</a:t>
            </a:r>
          </a:p>
        </p:txBody>
      </p:sp>
      <p:sp>
        <p:nvSpPr>
          <p:cNvPr id="20486" name="TextBox 12"/>
          <p:cNvSpPr txBox="1">
            <a:spLocks noChangeArrowheads="1"/>
          </p:cNvSpPr>
          <p:nvPr/>
        </p:nvSpPr>
        <p:spPr bwMode="auto">
          <a:xfrm>
            <a:off x="6743700" y="4841388"/>
            <a:ext cx="1928813" cy="307975"/>
          </a:xfrm>
          <a:prstGeom prst="rect">
            <a:avLst/>
          </a:prstGeom>
          <a:noFill/>
          <a:ln w="9525">
            <a:noFill/>
            <a:miter lim="800000"/>
            <a:headEnd/>
            <a:tailEnd/>
          </a:ln>
        </p:spPr>
        <p:txBody>
          <a:bodyPr wrap="none">
            <a:spAutoFit/>
          </a:bodyPr>
          <a:lstStyle/>
          <a:p>
            <a:pPr algn="r"/>
            <a:r>
              <a:rPr lang="en-GB" b="1" dirty="0">
                <a:solidFill>
                  <a:schemeClr val="tx2"/>
                </a:solidFill>
              </a:rPr>
              <a:t>BankAccount.java</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5"/>
          <p:cNvSpPr>
            <a:spLocks noGrp="1" noChangeArrowheads="1"/>
          </p:cNvSpPr>
          <p:nvPr>
            <p:ph idx="1"/>
          </p:nvPr>
        </p:nvSpPr>
        <p:spPr/>
        <p:txBody>
          <a:bodyPr/>
          <a:lstStyle/>
          <a:p>
            <a:pPr eaLnBrk="1" hangingPunct="1"/>
            <a:r>
              <a:rPr lang="en-GB" dirty="0" smtClean="0">
                <a:sym typeface="Wingdings" pitchFamily="2" charset="2"/>
              </a:rPr>
              <a:t>As we saw earlier, a class can contain several methods with the same name</a:t>
            </a:r>
          </a:p>
          <a:p>
            <a:pPr lvl="1" eaLnBrk="1" hangingPunct="1"/>
            <a:r>
              <a:rPr lang="en-GB" dirty="0" smtClean="0">
                <a:sym typeface="Wingdings" pitchFamily="2" charset="2"/>
              </a:rPr>
              <a:t>As long as the number (or types) or parameters is different</a:t>
            </a:r>
          </a:p>
          <a:p>
            <a:pPr lvl="1" eaLnBrk="1" hangingPunct="1"/>
            <a:r>
              <a:rPr lang="en-GB" dirty="0" smtClean="0">
                <a:sym typeface="Wingdings" pitchFamily="2" charset="2"/>
              </a:rPr>
              <a:t>This is known as "overloading methods"</a:t>
            </a:r>
          </a:p>
          <a:p>
            <a:pPr lvl="1" eaLnBrk="1" hangingPunct="1"/>
            <a:endParaRPr lang="en-GB" dirty="0" smtClean="0">
              <a:sym typeface="Wingdings" pitchFamily="2" charset="2"/>
            </a:endParaRPr>
          </a:p>
          <a:p>
            <a:pPr eaLnBrk="1" hangingPunct="1"/>
            <a:r>
              <a:rPr lang="en-GB" dirty="0" smtClean="0">
                <a:sym typeface="Wingdings" pitchFamily="2" charset="2"/>
              </a:rPr>
              <a:t>Example:</a:t>
            </a:r>
          </a:p>
          <a:p>
            <a:pPr eaLnBrk="1" hangingPunct="1"/>
            <a:endParaRPr lang="en-GB" dirty="0" smtClean="0">
              <a:sym typeface="Wingdings" pitchFamily="2" charset="2"/>
            </a:endParaRPr>
          </a:p>
          <a:p>
            <a:pPr eaLnBrk="1" hangingPunct="1"/>
            <a:endParaRPr lang="en-GB" dirty="0" smtClean="0">
              <a:sym typeface="Wingdings" pitchFamily="2" charset="2"/>
            </a:endParaRPr>
          </a:p>
          <a:p>
            <a:pPr eaLnBrk="1" hangingPunct="1"/>
            <a:endParaRPr lang="en-GB" dirty="0" smtClean="0">
              <a:sym typeface="Wingdings" pitchFamily="2" charset="2"/>
            </a:endParaRPr>
          </a:p>
          <a:p>
            <a:pPr eaLnBrk="1" hangingPunct="1"/>
            <a:endParaRPr lang="en-GB" dirty="0" smtClean="0">
              <a:sym typeface="Wingdings" pitchFamily="2" charset="2"/>
            </a:endParaRPr>
          </a:p>
          <a:p>
            <a:pPr eaLnBrk="1" hangingPunct="1"/>
            <a:endParaRPr lang="en-GB" dirty="0" smtClean="0">
              <a:sym typeface="Wingdings" pitchFamily="2" charset="2"/>
            </a:endParaRPr>
          </a:p>
        </p:txBody>
      </p:sp>
      <p:sp>
        <p:nvSpPr>
          <p:cNvPr id="19459" name="Rectangle 4"/>
          <p:cNvSpPr>
            <a:spLocks noGrp="1" noChangeArrowheads="1"/>
          </p:cNvSpPr>
          <p:nvPr>
            <p:ph type="title"/>
          </p:nvPr>
        </p:nvSpPr>
        <p:spPr/>
        <p:txBody>
          <a:bodyPr/>
          <a:lstStyle/>
          <a:p>
            <a:pPr eaLnBrk="1" hangingPunct="1"/>
            <a:r>
              <a:rPr lang="en-GB" sz="3400" dirty="0" smtClean="0"/>
              <a:t>Overloading Methods</a:t>
            </a:r>
          </a:p>
        </p:txBody>
      </p:sp>
      <p:sp>
        <p:nvSpPr>
          <p:cNvPr id="22530" name="Footer Placeholder 3"/>
          <p:cNvSpPr>
            <a:spLocks noGrp="1"/>
          </p:cNvSpPr>
          <p:nvPr>
            <p:ph type="ftr" sz="quarter" idx="10"/>
          </p:nvPr>
        </p:nvSpPr>
        <p:spPr/>
        <p:txBody>
          <a:bodyPr/>
          <a:lstStyle/>
          <a:p>
            <a:pPr>
              <a:defRPr/>
            </a:pPr>
            <a:fld id="{BDB65998-F519-4A6F-9B21-4CEFAC4011F6}" type="slidenum">
              <a:rPr lang="en-GB"/>
              <a:pPr>
                <a:defRPr/>
              </a:pPr>
              <a:t>18</a:t>
            </a:fld>
            <a:endParaRPr lang="en-GB"/>
          </a:p>
        </p:txBody>
      </p:sp>
      <p:sp>
        <p:nvSpPr>
          <p:cNvPr id="7" name="Rectangle 6"/>
          <p:cNvSpPr>
            <a:spLocks noChangeArrowheads="1"/>
          </p:cNvSpPr>
          <p:nvPr/>
        </p:nvSpPr>
        <p:spPr bwMode="auto">
          <a:xfrm>
            <a:off x="838200" y="3689146"/>
            <a:ext cx="7810500" cy="2773146"/>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public class </a:t>
            </a:r>
            <a:r>
              <a:rPr lang="en-GB" sz="1200" dirty="0" err="1"/>
              <a:t>BankAccount</a:t>
            </a:r>
            <a:r>
              <a:rPr lang="en-GB" sz="1200" dirty="0"/>
              <a:t> {</a:t>
            </a:r>
          </a:p>
          <a:p>
            <a:pPr>
              <a:defRPr/>
            </a:pPr>
            <a:r>
              <a:rPr lang="en-GB" sz="1200" dirty="0"/>
              <a:t>  </a:t>
            </a:r>
            <a:r>
              <a:rPr lang="en-GB" sz="1200" dirty="0" smtClean="0"/>
              <a:t>…</a:t>
            </a:r>
          </a:p>
          <a:p>
            <a:pPr>
              <a:defRPr/>
            </a:pPr>
            <a:r>
              <a:rPr lang="en-GB" sz="1200" dirty="0"/>
              <a:t> </a:t>
            </a:r>
            <a:r>
              <a:rPr lang="en-GB" sz="1200" dirty="0" smtClean="0"/>
              <a:t> // First deposit() method takes a double parameter.</a:t>
            </a:r>
            <a:endParaRPr lang="en-GB" sz="1200" dirty="0"/>
          </a:p>
          <a:p>
            <a:pPr>
              <a:defRPr/>
            </a:pPr>
            <a:r>
              <a:rPr lang="en-GB" sz="1200" dirty="0"/>
              <a:t>  public double deposit(double amount) {</a:t>
            </a:r>
          </a:p>
          <a:p>
            <a:pPr>
              <a:defRPr/>
            </a:pPr>
            <a:r>
              <a:rPr lang="en-GB" sz="1200" dirty="0"/>
              <a:t>    balance += amount;</a:t>
            </a:r>
          </a:p>
          <a:p>
            <a:pPr>
              <a:defRPr/>
            </a:pPr>
            <a:r>
              <a:rPr lang="en-GB" sz="1200" dirty="0"/>
              <a:t>    return balance;</a:t>
            </a:r>
          </a:p>
          <a:p>
            <a:pPr>
              <a:defRPr/>
            </a:pPr>
            <a:r>
              <a:rPr lang="en-GB" sz="1200" dirty="0"/>
              <a:t>  }</a:t>
            </a:r>
          </a:p>
          <a:p>
            <a:pPr>
              <a:defRPr/>
            </a:pPr>
            <a:endParaRPr lang="en-GB" sz="1200" dirty="0" smtClean="0"/>
          </a:p>
          <a:p>
            <a:pPr>
              <a:defRPr/>
            </a:pPr>
            <a:r>
              <a:rPr lang="en-GB" sz="1200" dirty="0"/>
              <a:t> </a:t>
            </a:r>
            <a:r>
              <a:rPr lang="en-GB" sz="1200" dirty="0" smtClean="0"/>
              <a:t> // Second deposit() method takes two integer parameters.</a:t>
            </a:r>
            <a:endParaRPr lang="en-GB" sz="1200" dirty="0"/>
          </a:p>
          <a:p>
            <a:pPr>
              <a:defRPr/>
            </a:pPr>
            <a:r>
              <a:rPr lang="en-GB" sz="1200" dirty="0"/>
              <a:t>  public double deposit(</a:t>
            </a:r>
            <a:r>
              <a:rPr lang="en-GB" sz="1200" dirty="0" err="1"/>
              <a:t>int</a:t>
            </a:r>
            <a:r>
              <a:rPr lang="en-GB" sz="1200" dirty="0"/>
              <a:t> dollars, </a:t>
            </a:r>
            <a:r>
              <a:rPr lang="en-GB" sz="1200" dirty="0" err="1"/>
              <a:t>int</a:t>
            </a:r>
            <a:r>
              <a:rPr lang="en-GB" sz="1200" dirty="0"/>
              <a:t> cents) {</a:t>
            </a:r>
          </a:p>
          <a:p>
            <a:pPr>
              <a:defRPr/>
            </a:pPr>
            <a:r>
              <a:rPr lang="en-GB" sz="1200" dirty="0"/>
              <a:t>    double amount = dollars + </a:t>
            </a:r>
            <a:r>
              <a:rPr lang="en-GB" sz="1200" dirty="0" smtClean="0"/>
              <a:t>cents/100.0;</a:t>
            </a:r>
            <a:endParaRPr lang="en-GB" sz="1200" dirty="0"/>
          </a:p>
          <a:p>
            <a:pPr>
              <a:defRPr/>
            </a:pPr>
            <a:r>
              <a:rPr lang="en-GB" sz="1200" dirty="0"/>
              <a:t>    return </a:t>
            </a:r>
            <a:r>
              <a:rPr lang="en-GB" sz="1200" dirty="0" smtClean="0"/>
              <a:t>deposit(amount</a:t>
            </a:r>
            <a:r>
              <a:rPr lang="en-GB" sz="1200" dirty="0"/>
              <a:t>);</a:t>
            </a:r>
          </a:p>
          <a:p>
            <a:pPr>
              <a:defRPr/>
            </a:pPr>
            <a:r>
              <a:rPr lang="en-GB" sz="1200" dirty="0"/>
              <a:t>  }</a:t>
            </a:r>
          </a:p>
          <a:p>
            <a:pPr>
              <a:defRPr/>
            </a:pPr>
            <a:r>
              <a:rPr lang="en-GB" sz="1200" dirty="0"/>
              <a:t>  …</a:t>
            </a:r>
          </a:p>
        </p:txBody>
      </p:sp>
      <p:sp>
        <p:nvSpPr>
          <p:cNvPr id="19462" name="TextBox 12"/>
          <p:cNvSpPr txBox="1">
            <a:spLocks noChangeArrowheads="1"/>
          </p:cNvSpPr>
          <p:nvPr/>
        </p:nvSpPr>
        <p:spPr bwMode="auto">
          <a:xfrm>
            <a:off x="6743700" y="6157491"/>
            <a:ext cx="1928813" cy="307975"/>
          </a:xfrm>
          <a:prstGeom prst="rect">
            <a:avLst/>
          </a:prstGeom>
          <a:noFill/>
          <a:ln w="9525">
            <a:noFill/>
            <a:miter lim="800000"/>
            <a:headEnd/>
            <a:tailEnd/>
          </a:ln>
        </p:spPr>
        <p:txBody>
          <a:bodyPr wrap="none">
            <a:spAutoFit/>
          </a:bodyPr>
          <a:lstStyle/>
          <a:p>
            <a:pPr algn="r"/>
            <a:r>
              <a:rPr lang="en-GB" b="1">
                <a:solidFill>
                  <a:schemeClr val="tx2"/>
                </a:solidFill>
              </a:rPr>
              <a:t>BankAccount.java</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Creating an object</a:t>
            </a:r>
          </a:p>
          <a:p>
            <a:pPr eaLnBrk="1" hangingPunct="1"/>
            <a:r>
              <a:rPr lang="en-GB" dirty="0" smtClean="0"/>
              <a:t>Invoking methods on an object</a:t>
            </a:r>
          </a:p>
          <a:p>
            <a:pPr eaLnBrk="1" hangingPunct="1"/>
            <a:r>
              <a:rPr lang="en-GB" dirty="0" smtClean="0"/>
              <a:t>Letting go of an object</a:t>
            </a:r>
          </a:p>
          <a:p>
            <a:pPr eaLnBrk="1" hangingPunct="1"/>
            <a:r>
              <a:rPr lang="en-GB" dirty="0" smtClean="0"/>
              <a:t>Garbage collection</a:t>
            </a:r>
          </a:p>
          <a:p>
            <a:pPr eaLnBrk="1" hangingPunct="1"/>
            <a:r>
              <a:rPr lang="en-GB" dirty="0" smtClean="0"/>
              <a:t>Example</a:t>
            </a:r>
          </a:p>
        </p:txBody>
      </p:sp>
      <p:sp>
        <p:nvSpPr>
          <p:cNvPr id="996354" name="Rectangle 2"/>
          <p:cNvSpPr>
            <a:spLocks noGrp="1" noChangeArrowheads="1"/>
          </p:cNvSpPr>
          <p:nvPr>
            <p:ph type="title"/>
          </p:nvPr>
        </p:nvSpPr>
        <p:spPr/>
        <p:txBody>
          <a:bodyPr/>
          <a:lstStyle/>
          <a:p>
            <a:pPr marL="571500" indent="-571500" eaLnBrk="1" hangingPunct="1"/>
            <a:r>
              <a:rPr lang="en-GB" sz="3400" dirty="0" smtClean="0"/>
              <a:t>4. Creating and Using Objects</a:t>
            </a:r>
          </a:p>
        </p:txBody>
      </p:sp>
      <p:sp>
        <p:nvSpPr>
          <p:cNvPr id="4" name="Footer Placeholder 3"/>
          <p:cNvSpPr>
            <a:spLocks noGrp="1"/>
          </p:cNvSpPr>
          <p:nvPr>
            <p:ph type="ftr" sz="quarter" idx="10"/>
          </p:nvPr>
        </p:nvSpPr>
        <p:spPr/>
        <p:txBody>
          <a:bodyPr/>
          <a:lstStyle/>
          <a:p>
            <a:pPr>
              <a:defRPr/>
            </a:pPr>
            <a:fld id="{3BA0D581-F7B6-4F0E-B8AB-94E439936AE5}" type="slidenum">
              <a:rPr lang="en-GB"/>
              <a:pPr>
                <a:defRPr/>
              </a:pPr>
              <a:t>19</a:t>
            </a:fld>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marL="457200" indent="-457200" eaLnBrk="1" hangingPunct="1">
              <a:buFont typeface="Tahoma" pitchFamily="34" charset="0"/>
              <a:buAutoNum type="arabicPeriod"/>
            </a:pPr>
            <a:r>
              <a:rPr lang="en-GB" dirty="0" smtClean="0"/>
              <a:t>Defining a class</a:t>
            </a:r>
          </a:p>
          <a:p>
            <a:pPr marL="457200" indent="-457200" eaLnBrk="1" hangingPunct="1">
              <a:buFont typeface="Tahoma" pitchFamily="34" charset="0"/>
              <a:buAutoNum type="arabicPeriod"/>
            </a:pPr>
            <a:r>
              <a:rPr lang="en-GB" dirty="0" smtClean="0"/>
              <a:t>Defining data in a class</a:t>
            </a:r>
          </a:p>
          <a:p>
            <a:pPr marL="457200" indent="-457200" eaLnBrk="1" hangingPunct="1">
              <a:buFont typeface="Tahoma" pitchFamily="34" charset="0"/>
              <a:buAutoNum type="arabicPeriod"/>
            </a:pPr>
            <a:r>
              <a:rPr lang="en-GB" dirty="0" smtClean="0"/>
              <a:t>Defining methods in a class</a:t>
            </a:r>
          </a:p>
          <a:p>
            <a:pPr marL="457200" indent="-457200" eaLnBrk="1" hangingPunct="1">
              <a:buFont typeface="Tahoma" pitchFamily="34" charset="0"/>
              <a:buAutoNum type="arabicPeriod"/>
            </a:pPr>
            <a:r>
              <a:rPr lang="en-GB" dirty="0" smtClean="0"/>
              <a:t>Creating and using objects</a:t>
            </a:r>
          </a:p>
          <a:p>
            <a:pPr marL="457200" indent="-457200" eaLnBrk="1" hangingPunct="1">
              <a:buFont typeface="Tahoma" pitchFamily="34" charset="0"/>
              <a:buAutoNum type="arabicPeriod"/>
            </a:pPr>
            <a:r>
              <a:rPr lang="en-GB" dirty="0" smtClean="0"/>
              <a:t>Defining and using static members</a:t>
            </a:r>
          </a:p>
          <a:p>
            <a:pPr marL="457200" indent="-457200" eaLnBrk="1" hangingPunct="1">
              <a:buFont typeface="Tahoma" pitchFamily="34" charset="0"/>
              <a:buAutoNum type="arabicPeriod"/>
            </a:pPr>
            <a:endParaRPr lang="en-GB" sz="1200" dirty="0" smtClean="0"/>
          </a:p>
        </p:txBody>
      </p:sp>
      <p:sp>
        <p:nvSpPr>
          <p:cNvPr id="622594" name="Rectangle 2"/>
          <p:cNvSpPr>
            <a:spLocks noGrp="1" noChangeArrowheads="1"/>
          </p:cNvSpPr>
          <p:nvPr>
            <p:ph type="title"/>
          </p:nvPr>
        </p:nvSpPr>
        <p:spPr/>
        <p:txBody>
          <a:bodyPr/>
          <a:lstStyle/>
          <a:p>
            <a:pPr eaLnBrk="1" hangingPunct="1"/>
            <a:r>
              <a:rPr lang="en-GB" sz="3400" smtClean="0"/>
              <a:t>Contents</a:t>
            </a:r>
          </a:p>
        </p:txBody>
      </p:sp>
      <p:sp>
        <p:nvSpPr>
          <p:cNvPr id="4" name="Footer Placeholder 3"/>
          <p:cNvSpPr>
            <a:spLocks noGrp="1"/>
          </p:cNvSpPr>
          <p:nvPr>
            <p:ph type="ftr" sz="quarter" idx="10"/>
          </p:nvPr>
        </p:nvSpPr>
        <p:spPr/>
        <p:txBody>
          <a:bodyPr/>
          <a:lstStyle/>
          <a:p>
            <a:pPr>
              <a:defRPr/>
            </a:pPr>
            <a:fld id="{A5CA6276-6ACB-44B0-919C-320034B7FA49}" type="slidenum">
              <a:rPr lang="en-GB"/>
              <a:pPr>
                <a:defRPr/>
              </a:pPr>
              <a:t>2</a:t>
            </a:fld>
            <a:endParaRPr lang="en-GB"/>
          </a:p>
        </p:txBody>
      </p:sp>
      <p:grpSp>
        <p:nvGrpSpPr>
          <p:cNvPr id="5" name="Group 9"/>
          <p:cNvGrpSpPr>
            <a:grpSpLocks/>
          </p:cNvGrpSpPr>
          <p:nvPr/>
        </p:nvGrpSpPr>
        <p:grpSpPr bwMode="auto">
          <a:xfrm>
            <a:off x="434975" y="5199325"/>
            <a:ext cx="7924800" cy="1644650"/>
            <a:chOff x="274" y="3059"/>
            <a:chExt cx="4992" cy="1036"/>
          </a:xfrm>
        </p:grpSpPr>
        <p:sp>
          <p:nvSpPr>
            <p:cNvPr id="6"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63650" lvl="1">
                <a:spcBef>
                  <a:spcPts val="0"/>
                </a:spcBef>
                <a:buClr>
                  <a:schemeClr val="folHlink"/>
                </a:buClr>
                <a:buSzPct val="60000"/>
                <a:buFont typeface="Wingdings" pitchFamily="2" charset="2"/>
                <a:buNone/>
              </a:pPr>
              <a:r>
                <a:rPr lang="en-GB" sz="2000" dirty="0" smtClean="0">
                  <a:solidFill>
                    <a:schemeClr val="tx2"/>
                  </a:solidFill>
                  <a:sym typeface="Wingdings" pitchFamily="2" charset="2"/>
                </a:rPr>
                <a:t>Demo project: </a:t>
              </a:r>
              <a:r>
                <a:rPr lang="en-GB" sz="2000" b="1" dirty="0" err="1" smtClean="0">
                  <a:solidFill>
                    <a:schemeClr val="tx2"/>
                  </a:solidFill>
                  <a:sym typeface="Wingdings" pitchFamily="2" charset="2"/>
                </a:rPr>
                <a:t>DemoDefiningClasses</a:t>
              </a:r>
              <a:endParaRPr lang="en-US" sz="2000" b="1" dirty="0"/>
            </a:p>
          </p:txBody>
        </p:sp>
        <p:pic>
          <p:nvPicPr>
            <p:cNvPr id="7" name="Picture 6"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5"/>
          <p:cNvSpPr>
            <a:spLocks noGrp="1" noChangeArrowheads="1"/>
          </p:cNvSpPr>
          <p:nvPr>
            <p:ph idx="1"/>
          </p:nvPr>
        </p:nvSpPr>
        <p:spPr/>
        <p:txBody>
          <a:bodyPr/>
          <a:lstStyle/>
          <a:p>
            <a:pPr eaLnBrk="1" hangingPunct="1"/>
            <a:r>
              <a:rPr lang="en-GB" dirty="0" smtClean="0"/>
              <a:t>To create an instance (object) of the class:</a:t>
            </a:r>
          </a:p>
          <a:p>
            <a:pPr lvl="1" eaLnBrk="1" hangingPunct="1"/>
            <a:r>
              <a:rPr lang="en-GB" dirty="0" smtClean="0"/>
              <a:t>Use the </a:t>
            </a:r>
            <a:r>
              <a:rPr lang="en-GB" dirty="0" smtClean="0">
                <a:latin typeface="Lucida Console" pitchFamily="49" charset="0"/>
              </a:rPr>
              <a:t>new</a:t>
            </a:r>
            <a:r>
              <a:rPr lang="en-GB" dirty="0" smtClean="0"/>
              <a:t> operator</a:t>
            </a:r>
          </a:p>
          <a:p>
            <a:pPr lvl="1" eaLnBrk="1" hangingPunct="1"/>
            <a:r>
              <a:rPr lang="en-GB" dirty="0" smtClean="0"/>
              <a:t>Pass initialization parameters if necessary</a:t>
            </a:r>
          </a:p>
          <a:p>
            <a:pPr lvl="1" eaLnBrk="1" hangingPunct="1"/>
            <a:r>
              <a:rPr lang="en-GB" dirty="0" smtClean="0"/>
              <a:t>Get back an object reference, which points to the object on the heap</a:t>
            </a:r>
          </a:p>
          <a:p>
            <a:pPr lvl="1" eaLnBrk="1" hangingPunct="1"/>
            <a:endParaRPr lang="en-GB" dirty="0"/>
          </a:p>
          <a:p>
            <a:pPr lvl="1" eaLnBrk="1" hangingPunct="1"/>
            <a:endParaRPr lang="en-GB" dirty="0" smtClean="0"/>
          </a:p>
          <a:p>
            <a:pPr eaLnBrk="1" hangingPunct="1"/>
            <a:r>
              <a:rPr lang="en-GB" dirty="0" smtClean="0"/>
              <a:t>Example:</a:t>
            </a:r>
          </a:p>
        </p:txBody>
      </p:sp>
      <p:sp>
        <p:nvSpPr>
          <p:cNvPr id="22531" name="Rectangle 4"/>
          <p:cNvSpPr>
            <a:spLocks noGrp="1" noChangeArrowheads="1"/>
          </p:cNvSpPr>
          <p:nvPr>
            <p:ph type="title"/>
          </p:nvPr>
        </p:nvSpPr>
        <p:spPr/>
        <p:txBody>
          <a:bodyPr/>
          <a:lstStyle/>
          <a:p>
            <a:pPr eaLnBrk="1" hangingPunct="1"/>
            <a:r>
              <a:rPr lang="en-GB" sz="3400" smtClean="0"/>
              <a:t>Creating an Object</a:t>
            </a:r>
          </a:p>
        </p:txBody>
      </p:sp>
      <p:sp>
        <p:nvSpPr>
          <p:cNvPr id="23554" name="Footer Placeholder 3"/>
          <p:cNvSpPr>
            <a:spLocks noGrp="1"/>
          </p:cNvSpPr>
          <p:nvPr>
            <p:ph type="ftr" sz="quarter" idx="10"/>
          </p:nvPr>
        </p:nvSpPr>
        <p:spPr/>
        <p:txBody>
          <a:bodyPr/>
          <a:lstStyle/>
          <a:p>
            <a:pPr>
              <a:defRPr/>
            </a:pPr>
            <a:fld id="{BB3E84EB-6407-47BE-8247-C535329007A6}" type="slidenum">
              <a:rPr lang="en-GB"/>
              <a:pPr>
                <a:defRPr/>
              </a:pPr>
              <a:t>20</a:t>
            </a:fld>
            <a:endParaRPr lang="en-GB"/>
          </a:p>
        </p:txBody>
      </p:sp>
      <p:sp>
        <p:nvSpPr>
          <p:cNvPr id="7" name="Rectangle 6"/>
          <p:cNvSpPr>
            <a:spLocks noChangeArrowheads="1"/>
          </p:cNvSpPr>
          <p:nvPr/>
        </p:nvSpPr>
        <p:spPr bwMode="auto">
          <a:xfrm>
            <a:off x="555625" y="3082925"/>
            <a:ext cx="8232775" cy="3683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i="1" dirty="0" err="1"/>
              <a:t>classType</a:t>
            </a:r>
            <a:r>
              <a:rPr lang="en-GB" sz="1200" i="1" dirty="0"/>
              <a:t> </a:t>
            </a:r>
            <a:r>
              <a:rPr lang="en-GB" sz="1200" i="1" dirty="0" err="1"/>
              <a:t>objectRef</a:t>
            </a:r>
            <a:r>
              <a:rPr lang="en-GB" sz="1200" i="1" dirty="0"/>
              <a:t> </a:t>
            </a:r>
            <a:r>
              <a:rPr lang="en-GB" sz="1200" dirty="0"/>
              <a:t>= new </a:t>
            </a:r>
            <a:r>
              <a:rPr lang="en-GB" sz="1200" dirty="0" err="1"/>
              <a:t>ClassType</a:t>
            </a:r>
            <a:r>
              <a:rPr lang="en-GB" sz="1200" dirty="0"/>
              <a:t>(</a:t>
            </a:r>
            <a:r>
              <a:rPr lang="en-GB" sz="1200" i="1" dirty="0" err="1"/>
              <a:t>initializationParams</a:t>
            </a:r>
            <a:r>
              <a:rPr lang="en-GB" sz="1200" dirty="0"/>
              <a:t>);</a:t>
            </a:r>
          </a:p>
        </p:txBody>
      </p:sp>
      <p:sp>
        <p:nvSpPr>
          <p:cNvPr id="8" name="Rectangle 7"/>
          <p:cNvSpPr>
            <a:spLocks noChangeArrowheads="1"/>
          </p:cNvSpPr>
          <p:nvPr/>
        </p:nvSpPr>
        <p:spPr bwMode="auto">
          <a:xfrm>
            <a:off x="550365" y="4338944"/>
            <a:ext cx="8232775" cy="35439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smtClean="0"/>
              <a:t>BankAccount</a:t>
            </a:r>
            <a:r>
              <a:rPr lang="en-GB" sz="1200" dirty="0" smtClean="0"/>
              <a:t> </a:t>
            </a:r>
            <a:r>
              <a:rPr lang="en-GB" sz="1200" dirty="0"/>
              <a:t>acc1 = new </a:t>
            </a:r>
            <a:r>
              <a:rPr lang="en-GB" sz="1200" dirty="0" err="1"/>
              <a:t>BankAccount</a:t>
            </a:r>
            <a:r>
              <a:rPr lang="en-GB" sz="1200" dirty="0" smtClean="0"/>
              <a:t>();</a:t>
            </a:r>
            <a:endParaRPr lang="en-GB" sz="1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5"/>
          <p:cNvSpPr>
            <a:spLocks noGrp="1" noChangeArrowheads="1"/>
          </p:cNvSpPr>
          <p:nvPr>
            <p:ph idx="1"/>
          </p:nvPr>
        </p:nvSpPr>
        <p:spPr/>
        <p:txBody>
          <a:bodyPr/>
          <a:lstStyle/>
          <a:p>
            <a:pPr eaLnBrk="1" hangingPunct="1">
              <a:defRPr/>
            </a:pPr>
            <a:r>
              <a:rPr lang="en-GB" dirty="0" smtClean="0"/>
              <a:t>To i</a:t>
            </a:r>
            <a:r>
              <a:rPr lang="en-GB" dirty="0" smtClean="0">
                <a:latin typeface="+mj-lt"/>
              </a:rPr>
              <a:t>nvoke methods on an object:</a:t>
            </a:r>
          </a:p>
          <a:p>
            <a:pPr lvl="1" eaLnBrk="1" hangingPunct="1">
              <a:defRPr/>
            </a:pPr>
            <a:r>
              <a:rPr lang="en-GB" dirty="0" smtClean="0">
                <a:latin typeface="+mj-lt"/>
              </a:rPr>
              <a:t>Use the </a:t>
            </a:r>
            <a:r>
              <a:rPr lang="en-GB" dirty="0" err="1" smtClean="0">
                <a:latin typeface="+mj-lt"/>
              </a:rPr>
              <a:t>object.method</a:t>
            </a:r>
            <a:r>
              <a:rPr lang="en-GB" dirty="0" smtClean="0">
                <a:latin typeface="+mj-lt"/>
              </a:rPr>
              <a:t>() syntax</a:t>
            </a:r>
          </a:p>
          <a:p>
            <a:pPr lvl="1" eaLnBrk="1" hangingPunct="1">
              <a:defRPr/>
            </a:pPr>
            <a:r>
              <a:rPr lang="en-GB" dirty="0" smtClean="0">
                <a:latin typeface="+mj-lt"/>
              </a:rPr>
              <a:t>Pass parameters if necessary</a:t>
            </a:r>
          </a:p>
          <a:p>
            <a:pPr lvl="1" eaLnBrk="1" hangingPunct="1">
              <a:defRPr/>
            </a:pPr>
            <a:endParaRPr lang="en-GB" dirty="0">
              <a:latin typeface="+mj-lt"/>
            </a:endParaRPr>
          </a:p>
          <a:p>
            <a:pPr lvl="1" eaLnBrk="1" hangingPunct="1">
              <a:defRPr/>
            </a:pPr>
            <a:endParaRPr lang="en-GB" dirty="0" smtClean="0">
              <a:latin typeface="+mj-lt"/>
            </a:endParaRPr>
          </a:p>
          <a:p>
            <a:pPr eaLnBrk="1" hangingPunct="1">
              <a:defRPr/>
            </a:pPr>
            <a:r>
              <a:rPr lang="en-GB" dirty="0" smtClean="0">
                <a:latin typeface="+mj-lt"/>
              </a:rPr>
              <a:t>Example:</a:t>
            </a:r>
          </a:p>
          <a:p>
            <a:pPr eaLnBrk="1" hangingPunct="1">
              <a:defRPr/>
            </a:pPr>
            <a:endParaRPr lang="en-GB" dirty="0" smtClean="0">
              <a:latin typeface="+mj-lt"/>
            </a:endParaRPr>
          </a:p>
          <a:p>
            <a:pPr eaLnBrk="1" hangingPunct="1">
              <a:defRPr/>
            </a:pPr>
            <a:endParaRPr lang="en-GB" dirty="0" smtClean="0">
              <a:latin typeface="+mj-lt"/>
            </a:endParaRPr>
          </a:p>
        </p:txBody>
      </p:sp>
      <p:sp>
        <p:nvSpPr>
          <p:cNvPr id="23555" name="Rectangle 4"/>
          <p:cNvSpPr>
            <a:spLocks noGrp="1" noChangeArrowheads="1"/>
          </p:cNvSpPr>
          <p:nvPr>
            <p:ph type="title"/>
          </p:nvPr>
        </p:nvSpPr>
        <p:spPr/>
        <p:txBody>
          <a:bodyPr/>
          <a:lstStyle/>
          <a:p>
            <a:pPr eaLnBrk="1" hangingPunct="1"/>
            <a:r>
              <a:rPr lang="en-GB" sz="3400" smtClean="0"/>
              <a:t>Invoking Methods on an Object</a:t>
            </a:r>
          </a:p>
        </p:txBody>
      </p:sp>
      <p:sp>
        <p:nvSpPr>
          <p:cNvPr id="23554" name="Footer Placeholder 3"/>
          <p:cNvSpPr>
            <a:spLocks noGrp="1"/>
          </p:cNvSpPr>
          <p:nvPr>
            <p:ph type="ftr" sz="quarter" idx="10"/>
          </p:nvPr>
        </p:nvSpPr>
        <p:spPr/>
        <p:txBody>
          <a:bodyPr/>
          <a:lstStyle/>
          <a:p>
            <a:pPr>
              <a:defRPr/>
            </a:pPr>
            <a:fld id="{746B3040-7AB8-4426-95D0-896435092F0C}" type="slidenum">
              <a:rPr lang="en-GB"/>
              <a:pPr>
                <a:defRPr/>
              </a:pPr>
              <a:t>21</a:t>
            </a:fld>
            <a:endParaRPr lang="en-GB"/>
          </a:p>
        </p:txBody>
      </p:sp>
      <p:sp>
        <p:nvSpPr>
          <p:cNvPr id="8" name="Rectangle 7"/>
          <p:cNvSpPr>
            <a:spLocks noChangeArrowheads="1"/>
          </p:cNvSpPr>
          <p:nvPr/>
        </p:nvSpPr>
        <p:spPr bwMode="auto">
          <a:xfrm>
            <a:off x="555625" y="2427288"/>
            <a:ext cx="8101013" cy="3683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i="1" dirty="0" err="1"/>
              <a:t>returnValue</a:t>
            </a:r>
            <a:r>
              <a:rPr lang="en-GB" sz="1200" dirty="0"/>
              <a:t> = </a:t>
            </a:r>
            <a:r>
              <a:rPr lang="en-GB" sz="1200" i="1" dirty="0" err="1"/>
              <a:t>objectRef.methodName</a:t>
            </a:r>
            <a:r>
              <a:rPr lang="en-GB" sz="1200" dirty="0"/>
              <a:t>(</a:t>
            </a:r>
            <a:r>
              <a:rPr lang="en-GB" sz="1200" i="1" dirty="0" err="1"/>
              <a:t>params</a:t>
            </a:r>
            <a:r>
              <a:rPr lang="en-GB" sz="1200" dirty="0"/>
              <a:t>);</a:t>
            </a:r>
            <a:r>
              <a:rPr lang="en-GB" sz="1200" i="1" dirty="0"/>
              <a:t> </a:t>
            </a:r>
            <a:endParaRPr lang="en-GB" sz="1200" dirty="0"/>
          </a:p>
        </p:txBody>
      </p:sp>
      <p:sp>
        <p:nvSpPr>
          <p:cNvPr id="7" name="Rectangle 6"/>
          <p:cNvSpPr>
            <a:spLocks noChangeArrowheads="1"/>
          </p:cNvSpPr>
          <p:nvPr/>
        </p:nvSpPr>
        <p:spPr bwMode="auto">
          <a:xfrm>
            <a:off x="550365" y="3676773"/>
            <a:ext cx="8101013" cy="2093406"/>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smtClean="0"/>
              <a:t>BankAccount</a:t>
            </a:r>
            <a:r>
              <a:rPr lang="en-GB" sz="1200" dirty="0" smtClean="0"/>
              <a:t> </a:t>
            </a:r>
            <a:r>
              <a:rPr lang="en-GB" sz="1200" dirty="0"/>
              <a:t>acc1 = new </a:t>
            </a:r>
            <a:r>
              <a:rPr lang="en-GB" sz="1200" dirty="0" err="1"/>
              <a:t>BankAccount</a:t>
            </a:r>
            <a:r>
              <a:rPr lang="en-GB" sz="1200" dirty="0"/>
              <a:t>();</a:t>
            </a:r>
          </a:p>
          <a:p>
            <a:pPr defTabSz="739775">
              <a:defRPr/>
            </a:pPr>
            <a:r>
              <a:rPr lang="en-GB" sz="1200" dirty="0" err="1" smtClean="0"/>
              <a:t>BankAccount</a:t>
            </a:r>
            <a:r>
              <a:rPr lang="en-GB" sz="1200" dirty="0" smtClean="0"/>
              <a:t> </a:t>
            </a:r>
            <a:r>
              <a:rPr lang="en-GB" sz="1200" dirty="0"/>
              <a:t>acc2 = new </a:t>
            </a:r>
            <a:r>
              <a:rPr lang="en-GB" sz="1200" dirty="0" err="1"/>
              <a:t>BankAccount</a:t>
            </a:r>
            <a:r>
              <a:rPr lang="en-GB" sz="1200" dirty="0" smtClean="0"/>
              <a:t>();</a:t>
            </a:r>
          </a:p>
          <a:p>
            <a:pPr defTabSz="739775">
              <a:defRPr/>
            </a:pPr>
            <a:endParaRPr lang="en-GB" sz="1200" dirty="0"/>
          </a:p>
          <a:p>
            <a:pPr defTabSz="739775">
              <a:defRPr/>
            </a:pPr>
            <a:r>
              <a:rPr lang="en-GB" sz="1200" dirty="0" smtClean="0"/>
              <a:t>// Do some operations on the first </a:t>
            </a:r>
            <a:r>
              <a:rPr lang="en-GB" sz="1200" dirty="0" err="1" smtClean="0"/>
              <a:t>BankAccount</a:t>
            </a:r>
            <a:r>
              <a:rPr lang="en-GB" sz="1200" dirty="0" smtClean="0"/>
              <a:t> object.</a:t>
            </a:r>
          </a:p>
          <a:p>
            <a:pPr defTabSz="739775">
              <a:defRPr/>
            </a:pPr>
            <a:r>
              <a:rPr lang="en-GB" sz="1200" dirty="0" smtClean="0"/>
              <a:t>acc1.deposit(1000);</a:t>
            </a:r>
          </a:p>
          <a:p>
            <a:pPr defTabSz="739775">
              <a:defRPr/>
            </a:pPr>
            <a:r>
              <a:rPr lang="en-GB" sz="1200" dirty="0" smtClean="0"/>
              <a:t>acc1.deposit(2000</a:t>
            </a:r>
            <a:r>
              <a:rPr lang="en-GB" sz="1200" dirty="0"/>
              <a:t>);</a:t>
            </a:r>
          </a:p>
          <a:p>
            <a:pPr defTabSz="739775">
              <a:defRPr/>
            </a:pPr>
            <a:r>
              <a:rPr lang="en-GB" sz="1200" dirty="0" smtClean="0"/>
              <a:t>acc1.withdraw(500);</a:t>
            </a:r>
          </a:p>
          <a:p>
            <a:pPr defTabSz="739775">
              <a:defRPr/>
            </a:pPr>
            <a:endParaRPr lang="en-GB" sz="1200" dirty="0"/>
          </a:p>
          <a:p>
            <a:pPr defTabSz="739775">
              <a:defRPr/>
            </a:pPr>
            <a:r>
              <a:rPr lang="en-GB" sz="1200" dirty="0"/>
              <a:t>// Do some operations on the </a:t>
            </a:r>
            <a:r>
              <a:rPr lang="en-GB" sz="1200" dirty="0" smtClean="0"/>
              <a:t>second </a:t>
            </a:r>
            <a:r>
              <a:rPr lang="en-GB" sz="1200" dirty="0" err="1" smtClean="0"/>
              <a:t>BankAccount</a:t>
            </a:r>
            <a:r>
              <a:rPr lang="en-GB" sz="1200" dirty="0" smtClean="0"/>
              <a:t> </a:t>
            </a:r>
            <a:r>
              <a:rPr lang="en-GB" sz="1200" dirty="0"/>
              <a:t>object.</a:t>
            </a:r>
          </a:p>
          <a:p>
            <a:pPr defTabSz="739775">
              <a:defRPr/>
            </a:pPr>
            <a:r>
              <a:rPr lang="en-GB" sz="1200" dirty="0" smtClean="0"/>
              <a:t>acc2.deposit(2500</a:t>
            </a:r>
            <a:r>
              <a:rPr lang="en-GB" sz="1200" dirty="0"/>
              <a:t>);</a:t>
            </a:r>
          </a:p>
          <a:p>
            <a:pPr defTabSz="739775">
              <a:defRPr/>
            </a:pPr>
            <a:r>
              <a:rPr lang="en-GB" sz="1200" dirty="0" smtClean="0"/>
              <a:t>acc2.withdraw(20);</a:t>
            </a:r>
            <a:endParaRPr lang="en-GB"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5"/>
          <p:cNvSpPr>
            <a:spLocks noGrp="1" noChangeArrowheads="1"/>
          </p:cNvSpPr>
          <p:nvPr>
            <p:ph idx="1"/>
          </p:nvPr>
        </p:nvSpPr>
        <p:spPr/>
        <p:txBody>
          <a:bodyPr/>
          <a:lstStyle/>
          <a:p>
            <a:pPr eaLnBrk="1" hangingPunct="1">
              <a:defRPr/>
            </a:pPr>
            <a:r>
              <a:rPr lang="en-GB" smtClean="0">
                <a:latin typeface="+mj-lt"/>
              </a:rPr>
              <a:t>Optionally, when you've finished using an object, reassign the object reference to </a:t>
            </a:r>
            <a:r>
              <a:rPr lang="en-GB" smtClean="0">
                <a:latin typeface="Lucida Console" pitchFamily="49" charset="0"/>
              </a:rPr>
              <a:t>null</a:t>
            </a:r>
            <a:endParaRPr lang="en-GB" dirty="0" smtClean="0">
              <a:latin typeface="+mj-lt"/>
            </a:endParaRPr>
          </a:p>
          <a:p>
            <a:pPr lvl="1" eaLnBrk="1" hangingPunct="1">
              <a:defRPr/>
            </a:pPr>
            <a:r>
              <a:rPr lang="en-GB" dirty="0" smtClean="0">
                <a:latin typeface="+mj-lt"/>
              </a:rPr>
              <a:t>If this is the last remaining reference to the object (on any live thread), the object is eligible for garbage collection</a:t>
            </a:r>
          </a:p>
          <a:p>
            <a:pPr lvl="1" eaLnBrk="1" hangingPunct="1">
              <a:defRPr/>
            </a:pPr>
            <a:endParaRPr lang="en-GB" dirty="0" smtClean="0">
              <a:latin typeface="+mj-lt"/>
            </a:endParaRPr>
          </a:p>
          <a:p>
            <a:pPr eaLnBrk="1" hangingPunct="1">
              <a:defRPr/>
            </a:pPr>
            <a:endParaRPr lang="en-GB" dirty="0" smtClean="0">
              <a:latin typeface="+mj-lt"/>
            </a:endParaRPr>
          </a:p>
          <a:p>
            <a:pPr eaLnBrk="1" hangingPunct="1">
              <a:defRPr/>
            </a:pPr>
            <a:r>
              <a:rPr lang="en-GB" dirty="0" smtClean="0">
                <a:latin typeface="+mj-lt"/>
              </a:rPr>
              <a:t>Other ways an object can become unreferenced:</a:t>
            </a:r>
          </a:p>
          <a:p>
            <a:pPr lvl="1" eaLnBrk="1" hangingPunct="1">
              <a:defRPr/>
            </a:pPr>
            <a:r>
              <a:rPr lang="en-GB" dirty="0" smtClean="0">
                <a:latin typeface="+mj-lt"/>
              </a:rPr>
              <a:t>Reassigning an object reference to a different object</a:t>
            </a:r>
            <a:endParaRPr lang="en-GB" dirty="0" smtClean="0">
              <a:latin typeface="Lucida Console" pitchFamily="49" charset="0"/>
            </a:endParaRPr>
          </a:p>
          <a:p>
            <a:pPr lvl="1" eaLnBrk="1" hangingPunct="1">
              <a:defRPr/>
            </a:pPr>
            <a:r>
              <a:rPr lang="en-GB" dirty="0" smtClean="0">
                <a:latin typeface="+mj-lt"/>
              </a:rPr>
              <a:t>Isolated references (e.g. two objects that refer to each other, but no-one else refers to them)</a:t>
            </a:r>
          </a:p>
        </p:txBody>
      </p:sp>
      <p:sp>
        <p:nvSpPr>
          <p:cNvPr id="24579" name="Rectangle 4"/>
          <p:cNvSpPr>
            <a:spLocks noGrp="1" noChangeArrowheads="1"/>
          </p:cNvSpPr>
          <p:nvPr>
            <p:ph type="title"/>
          </p:nvPr>
        </p:nvSpPr>
        <p:spPr/>
        <p:txBody>
          <a:bodyPr/>
          <a:lstStyle/>
          <a:p>
            <a:pPr eaLnBrk="1" hangingPunct="1"/>
            <a:r>
              <a:rPr lang="en-GB" sz="3400" smtClean="0"/>
              <a:t>Letting Go of an Object</a:t>
            </a:r>
          </a:p>
        </p:txBody>
      </p:sp>
      <p:sp>
        <p:nvSpPr>
          <p:cNvPr id="23554" name="Footer Placeholder 3"/>
          <p:cNvSpPr>
            <a:spLocks noGrp="1"/>
          </p:cNvSpPr>
          <p:nvPr>
            <p:ph type="ftr" sz="quarter" idx="10"/>
          </p:nvPr>
        </p:nvSpPr>
        <p:spPr/>
        <p:txBody>
          <a:bodyPr/>
          <a:lstStyle/>
          <a:p>
            <a:pPr>
              <a:defRPr/>
            </a:pPr>
            <a:fld id="{4020DF8D-050C-4B38-8919-3230414B207E}" type="slidenum">
              <a:rPr lang="en-GB"/>
              <a:pPr>
                <a:defRPr/>
              </a:pPr>
              <a:t>22</a:t>
            </a:fld>
            <a:endParaRPr lang="en-GB"/>
          </a:p>
        </p:txBody>
      </p:sp>
      <p:sp>
        <p:nvSpPr>
          <p:cNvPr id="9" name="Rectangle 8"/>
          <p:cNvSpPr>
            <a:spLocks noChangeArrowheads="1"/>
          </p:cNvSpPr>
          <p:nvPr/>
        </p:nvSpPr>
        <p:spPr bwMode="auto">
          <a:xfrm>
            <a:off x="555625" y="2706688"/>
            <a:ext cx="8101013" cy="3683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i="1" smtClean="0"/>
              <a:t>objectRef </a:t>
            </a:r>
            <a:r>
              <a:rPr lang="en-GB" sz="1200" dirty="0"/>
              <a:t>= null;</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5"/>
          <p:cNvSpPr>
            <a:spLocks noGrp="1" noChangeArrowheads="1"/>
          </p:cNvSpPr>
          <p:nvPr>
            <p:ph idx="1"/>
          </p:nvPr>
        </p:nvSpPr>
        <p:spPr/>
        <p:txBody>
          <a:bodyPr/>
          <a:lstStyle/>
          <a:p>
            <a:pPr eaLnBrk="1" hangingPunct="1">
              <a:defRPr/>
            </a:pPr>
            <a:r>
              <a:rPr lang="en-GB" sz="2200" dirty="0" smtClean="0"/>
              <a:t>The JVM decides when to run the garbage collector </a:t>
            </a:r>
          </a:p>
          <a:p>
            <a:pPr lvl="1" eaLnBrk="1" hangingPunct="1">
              <a:defRPr/>
            </a:pPr>
            <a:r>
              <a:rPr lang="en-GB" dirty="0" smtClean="0"/>
              <a:t>Typically when it senses memory is getting low</a:t>
            </a:r>
          </a:p>
          <a:p>
            <a:pPr lvl="1" eaLnBrk="1" hangingPunct="1">
              <a:defRPr/>
            </a:pPr>
            <a:endParaRPr lang="en-GB" dirty="0" smtClean="0"/>
          </a:p>
          <a:p>
            <a:pPr eaLnBrk="1" hangingPunct="1">
              <a:defRPr/>
            </a:pPr>
            <a:r>
              <a:rPr lang="en-GB" dirty="0" smtClean="0">
                <a:latin typeface="+mj-lt"/>
              </a:rPr>
              <a:t>The GC looks for objects that are eligible for garbage collection…</a:t>
            </a:r>
          </a:p>
          <a:p>
            <a:pPr lvl="1" eaLnBrk="1" hangingPunct="1">
              <a:defRPr/>
            </a:pPr>
            <a:r>
              <a:rPr lang="en-GB" dirty="0" smtClean="0">
                <a:latin typeface="+mj-lt"/>
              </a:rPr>
              <a:t>… and reclaims their memory</a:t>
            </a:r>
          </a:p>
        </p:txBody>
      </p:sp>
      <p:sp>
        <p:nvSpPr>
          <p:cNvPr id="25603" name="Rectangle 4"/>
          <p:cNvSpPr>
            <a:spLocks noGrp="1" noChangeArrowheads="1"/>
          </p:cNvSpPr>
          <p:nvPr>
            <p:ph type="title"/>
          </p:nvPr>
        </p:nvSpPr>
        <p:spPr/>
        <p:txBody>
          <a:bodyPr/>
          <a:lstStyle/>
          <a:p>
            <a:pPr eaLnBrk="1" hangingPunct="1"/>
            <a:r>
              <a:rPr lang="en-GB" sz="3400" smtClean="0"/>
              <a:t>Garbage Collection</a:t>
            </a:r>
          </a:p>
        </p:txBody>
      </p:sp>
      <p:sp>
        <p:nvSpPr>
          <p:cNvPr id="23554" name="Footer Placeholder 3"/>
          <p:cNvSpPr>
            <a:spLocks noGrp="1"/>
          </p:cNvSpPr>
          <p:nvPr>
            <p:ph type="ftr" sz="quarter" idx="10"/>
          </p:nvPr>
        </p:nvSpPr>
        <p:spPr/>
        <p:txBody>
          <a:bodyPr/>
          <a:lstStyle/>
          <a:p>
            <a:pPr>
              <a:defRPr/>
            </a:pPr>
            <a:fld id="{0A487072-5427-4362-B44B-BC3CD7C00E86}" type="slidenum">
              <a:rPr lang="en-GB"/>
              <a:pPr>
                <a:defRPr/>
              </a:pPr>
              <a:t>23</a:t>
            </a:fld>
            <a:endParaRPr lang="en-GB"/>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4"/>
          <p:cNvSpPr>
            <a:spLocks noGrp="1" noChangeArrowheads="1"/>
          </p:cNvSpPr>
          <p:nvPr>
            <p:ph type="title"/>
          </p:nvPr>
        </p:nvSpPr>
        <p:spPr/>
        <p:txBody>
          <a:bodyPr/>
          <a:lstStyle/>
          <a:p>
            <a:pPr eaLnBrk="1" hangingPunct="1"/>
            <a:r>
              <a:rPr lang="en-GB" sz="3400" dirty="0" smtClean="0"/>
              <a:t>Putting it all Together</a:t>
            </a:r>
          </a:p>
        </p:txBody>
      </p:sp>
      <p:sp>
        <p:nvSpPr>
          <p:cNvPr id="23554" name="Footer Placeholder 3"/>
          <p:cNvSpPr>
            <a:spLocks noGrp="1"/>
          </p:cNvSpPr>
          <p:nvPr>
            <p:ph type="ftr" sz="quarter" idx="10"/>
          </p:nvPr>
        </p:nvSpPr>
        <p:spPr/>
        <p:txBody>
          <a:bodyPr/>
          <a:lstStyle/>
          <a:p>
            <a:pPr>
              <a:defRPr/>
            </a:pPr>
            <a:fld id="{6A36BA41-2484-4F9F-AD17-103F8EC58684}" type="slidenum">
              <a:rPr lang="en-GB"/>
              <a:pPr>
                <a:defRPr/>
              </a:pPr>
              <a:t>24</a:t>
            </a:fld>
            <a:endParaRPr lang="en-GB"/>
          </a:p>
        </p:txBody>
      </p:sp>
      <p:sp>
        <p:nvSpPr>
          <p:cNvPr id="7" name="Rectangle 6"/>
          <p:cNvSpPr>
            <a:spLocks noChangeArrowheads="1"/>
          </p:cNvSpPr>
          <p:nvPr/>
        </p:nvSpPr>
        <p:spPr bwMode="auto">
          <a:xfrm>
            <a:off x="555626" y="1165252"/>
            <a:ext cx="8116888" cy="551877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package </a:t>
            </a:r>
            <a:r>
              <a:rPr lang="en-GB" sz="1200" dirty="0" err="1"/>
              <a:t>demo.definingclasses</a:t>
            </a:r>
            <a:r>
              <a:rPr lang="en-GB" sz="1200" dirty="0"/>
              <a:t>;</a:t>
            </a:r>
          </a:p>
          <a:p>
            <a:pPr>
              <a:defRPr/>
            </a:pPr>
            <a:endParaRPr lang="en-GB" sz="1200" dirty="0"/>
          </a:p>
          <a:p>
            <a:pPr>
              <a:defRPr/>
            </a:pPr>
            <a:r>
              <a:rPr lang="en-GB" sz="1200" dirty="0"/>
              <a:t>public class </a:t>
            </a:r>
            <a:r>
              <a:rPr lang="en-GB" sz="1200" dirty="0" err="1"/>
              <a:t>UseBankAccount</a:t>
            </a:r>
            <a:r>
              <a:rPr lang="en-GB" sz="1200" dirty="0"/>
              <a:t> {</a:t>
            </a:r>
          </a:p>
          <a:p>
            <a:pPr>
              <a:defRPr/>
            </a:pPr>
            <a:endParaRPr lang="en-GB" sz="1200" dirty="0"/>
          </a:p>
          <a:p>
            <a:pPr>
              <a:defRPr/>
            </a:pPr>
            <a:r>
              <a:rPr lang="en-GB" sz="1200" dirty="0" smtClean="0"/>
              <a:t>  public </a:t>
            </a:r>
            <a:r>
              <a:rPr lang="en-GB" sz="1200" dirty="0"/>
              <a:t>static void main(String[] </a:t>
            </a:r>
            <a:r>
              <a:rPr lang="en-GB" sz="1200" dirty="0" err="1"/>
              <a:t>args</a:t>
            </a:r>
            <a:r>
              <a:rPr lang="en-GB" sz="1200" dirty="0"/>
              <a:t>) {</a:t>
            </a:r>
          </a:p>
          <a:p>
            <a:pPr>
              <a:defRPr/>
            </a:pPr>
            <a:endParaRPr lang="en-GB" sz="1200" dirty="0"/>
          </a:p>
          <a:p>
            <a:pPr>
              <a:defRPr/>
            </a:pPr>
            <a:r>
              <a:rPr lang="en-GB" sz="1200" dirty="0" smtClean="0"/>
              <a:t>    </a:t>
            </a:r>
            <a:r>
              <a:rPr lang="en-GB" sz="1200" dirty="0" err="1" smtClean="0"/>
              <a:t>BankAccount</a:t>
            </a:r>
            <a:r>
              <a:rPr lang="en-GB" sz="1200" dirty="0" smtClean="0"/>
              <a:t> </a:t>
            </a:r>
            <a:r>
              <a:rPr lang="en-GB" sz="1200" dirty="0"/>
              <a:t>acc1 = new </a:t>
            </a:r>
            <a:r>
              <a:rPr lang="en-GB" sz="1200" dirty="0" err="1"/>
              <a:t>BankAccount</a:t>
            </a:r>
            <a:r>
              <a:rPr lang="en-GB" sz="1200" dirty="0"/>
              <a:t>();</a:t>
            </a:r>
          </a:p>
          <a:p>
            <a:pPr>
              <a:defRPr/>
            </a:pPr>
            <a:r>
              <a:rPr lang="en-GB" sz="1200" dirty="0" smtClean="0"/>
              <a:t>    acc1.setId(1</a:t>
            </a:r>
            <a:r>
              <a:rPr lang="en-GB" sz="1200" dirty="0"/>
              <a:t>);</a:t>
            </a:r>
          </a:p>
          <a:p>
            <a:pPr>
              <a:defRPr/>
            </a:pPr>
            <a:r>
              <a:rPr lang="en-GB" sz="1200" dirty="0" smtClean="0"/>
              <a:t>    acc1.setAccountHolder</a:t>
            </a:r>
            <a:r>
              <a:rPr lang="en-GB" sz="1200" dirty="0"/>
              <a:t>("John Evans");</a:t>
            </a:r>
          </a:p>
          <a:p>
            <a:pPr>
              <a:defRPr/>
            </a:pPr>
            <a:r>
              <a:rPr lang="en-GB" sz="1200" dirty="0" smtClean="0"/>
              <a:t>    </a:t>
            </a:r>
            <a:endParaRPr lang="en-GB" sz="1200" dirty="0"/>
          </a:p>
          <a:p>
            <a:pPr>
              <a:defRPr/>
            </a:pPr>
            <a:r>
              <a:rPr lang="en-GB" sz="1200" dirty="0" smtClean="0"/>
              <a:t>    </a:t>
            </a:r>
            <a:r>
              <a:rPr lang="en-GB" sz="1200" dirty="0" err="1" smtClean="0"/>
              <a:t>BankAccount</a:t>
            </a:r>
            <a:r>
              <a:rPr lang="en-GB" sz="1200" dirty="0" smtClean="0"/>
              <a:t> </a:t>
            </a:r>
            <a:r>
              <a:rPr lang="en-GB" sz="1200" dirty="0"/>
              <a:t>acc2 = new </a:t>
            </a:r>
            <a:r>
              <a:rPr lang="en-GB" sz="1200" dirty="0" err="1"/>
              <a:t>BankAccount</a:t>
            </a:r>
            <a:r>
              <a:rPr lang="en-GB" sz="1200" dirty="0"/>
              <a:t>();</a:t>
            </a:r>
          </a:p>
          <a:p>
            <a:pPr>
              <a:defRPr/>
            </a:pPr>
            <a:r>
              <a:rPr lang="en-GB" sz="1200" dirty="0" smtClean="0"/>
              <a:t>    acc2.setId(2</a:t>
            </a:r>
            <a:r>
              <a:rPr lang="en-GB" sz="1200" dirty="0"/>
              <a:t>);</a:t>
            </a:r>
          </a:p>
          <a:p>
            <a:pPr>
              <a:defRPr/>
            </a:pPr>
            <a:r>
              <a:rPr lang="en-GB" sz="1200" dirty="0" smtClean="0"/>
              <a:t>    acc2.setAccountHolder</a:t>
            </a:r>
            <a:r>
              <a:rPr lang="en-GB" sz="1200" dirty="0"/>
              <a:t>("Claire Smith");</a:t>
            </a:r>
          </a:p>
          <a:p>
            <a:pPr>
              <a:defRPr/>
            </a:pPr>
            <a:endParaRPr lang="en-GB" sz="1200" dirty="0"/>
          </a:p>
          <a:p>
            <a:pPr>
              <a:defRPr/>
            </a:pPr>
            <a:r>
              <a:rPr lang="en-GB" sz="1200" dirty="0" smtClean="0"/>
              <a:t>    </a:t>
            </a:r>
            <a:r>
              <a:rPr lang="en-GB" sz="1200" dirty="0" err="1" smtClean="0"/>
              <a:t>workWithBankAccount</a:t>
            </a:r>
            <a:r>
              <a:rPr lang="en-GB" sz="1200" dirty="0" smtClean="0"/>
              <a:t>(acc1</a:t>
            </a:r>
            <a:r>
              <a:rPr lang="en-GB" sz="1200" dirty="0"/>
              <a:t>);</a:t>
            </a:r>
          </a:p>
          <a:p>
            <a:pPr>
              <a:defRPr/>
            </a:pPr>
            <a:r>
              <a:rPr lang="en-GB" sz="1200" dirty="0" smtClean="0"/>
              <a:t>    </a:t>
            </a:r>
            <a:r>
              <a:rPr lang="en-GB" sz="1200" dirty="0" err="1" smtClean="0"/>
              <a:t>workWithBankAccount</a:t>
            </a:r>
            <a:r>
              <a:rPr lang="en-GB" sz="1200" dirty="0" smtClean="0"/>
              <a:t>(acc2</a:t>
            </a:r>
            <a:r>
              <a:rPr lang="en-GB" sz="1200" dirty="0"/>
              <a:t>);</a:t>
            </a:r>
          </a:p>
          <a:p>
            <a:pPr>
              <a:defRPr/>
            </a:pPr>
            <a:r>
              <a:rPr lang="en-GB" sz="1200" dirty="0" smtClean="0"/>
              <a:t>  }</a:t>
            </a:r>
            <a:endParaRPr lang="en-GB" sz="1200" dirty="0"/>
          </a:p>
          <a:p>
            <a:pPr>
              <a:defRPr/>
            </a:pPr>
            <a:endParaRPr lang="en-GB" sz="1200" dirty="0"/>
          </a:p>
          <a:p>
            <a:pPr>
              <a:defRPr/>
            </a:pPr>
            <a:r>
              <a:rPr lang="en-GB" sz="1200" dirty="0" smtClean="0"/>
              <a:t>  public </a:t>
            </a:r>
            <a:r>
              <a:rPr lang="en-GB" sz="1200" dirty="0"/>
              <a:t>static void </a:t>
            </a:r>
            <a:r>
              <a:rPr lang="en-GB" sz="1200" dirty="0" err="1"/>
              <a:t>workWithBankAccount</a:t>
            </a:r>
            <a:r>
              <a:rPr lang="en-GB" sz="1200" dirty="0"/>
              <a:t>(</a:t>
            </a:r>
            <a:r>
              <a:rPr lang="en-GB" sz="1200" dirty="0" err="1"/>
              <a:t>BankAccount</a:t>
            </a:r>
            <a:r>
              <a:rPr lang="en-GB" sz="1200" dirty="0"/>
              <a:t> </a:t>
            </a:r>
            <a:r>
              <a:rPr lang="en-GB" sz="1200" dirty="0" err="1"/>
              <a:t>acc</a:t>
            </a:r>
            <a:r>
              <a:rPr lang="en-GB" sz="1200" dirty="0"/>
              <a:t>) {</a:t>
            </a:r>
          </a:p>
          <a:p>
            <a:pPr>
              <a:defRPr/>
            </a:pPr>
            <a:endParaRPr lang="en-GB" sz="1200" dirty="0"/>
          </a:p>
          <a:p>
            <a:pPr>
              <a:defRPr/>
            </a:pPr>
            <a:r>
              <a:rPr lang="en-GB" sz="1200" dirty="0" smtClean="0"/>
              <a:t>    </a:t>
            </a:r>
            <a:r>
              <a:rPr lang="en-GB" sz="1200" dirty="0" err="1" smtClean="0"/>
              <a:t>acc.deposit</a:t>
            </a:r>
            <a:r>
              <a:rPr lang="en-GB" sz="1200" dirty="0" smtClean="0"/>
              <a:t>(100 </a:t>
            </a:r>
            <a:r>
              <a:rPr lang="en-GB" sz="1200" dirty="0"/>
              <a:t>* </a:t>
            </a:r>
            <a:r>
              <a:rPr lang="en-GB" sz="1200" dirty="0" err="1"/>
              <a:t>Math.random</a:t>
            </a:r>
            <a:r>
              <a:rPr lang="en-GB" sz="1200" dirty="0"/>
              <a:t>());</a:t>
            </a:r>
          </a:p>
          <a:p>
            <a:pPr>
              <a:defRPr/>
            </a:pPr>
            <a:r>
              <a:rPr lang="en-GB" sz="1200" dirty="0" smtClean="0"/>
              <a:t>    </a:t>
            </a:r>
            <a:r>
              <a:rPr lang="en-GB" sz="1200" dirty="0" err="1" smtClean="0"/>
              <a:t>acc.deposit</a:t>
            </a:r>
            <a:r>
              <a:rPr lang="en-GB" sz="1200" dirty="0" smtClean="0"/>
              <a:t>(10</a:t>
            </a:r>
            <a:r>
              <a:rPr lang="en-GB" sz="1200" dirty="0"/>
              <a:t>, 50);</a:t>
            </a:r>
          </a:p>
          <a:p>
            <a:pPr>
              <a:defRPr/>
            </a:pPr>
            <a:endParaRPr lang="en-GB" sz="1200" dirty="0" smtClean="0"/>
          </a:p>
          <a:p>
            <a:pPr>
              <a:defRPr/>
            </a:pPr>
            <a:r>
              <a:rPr lang="en-GB" sz="1200" dirty="0" smtClean="0"/>
              <a:t>    </a:t>
            </a:r>
            <a:r>
              <a:rPr lang="en-GB" sz="1200" dirty="0" err="1" smtClean="0"/>
              <a:t>System.out.printf</a:t>
            </a:r>
            <a:r>
              <a:rPr lang="en-GB" sz="1200" dirty="0"/>
              <a:t>("\</a:t>
            </a:r>
            <a:r>
              <a:rPr lang="en-GB" sz="1200" dirty="0" err="1"/>
              <a:t>nBalance</a:t>
            </a:r>
            <a:r>
              <a:rPr lang="en-GB" sz="1200" dirty="0"/>
              <a:t> after deposits: %.2f\n", </a:t>
            </a:r>
            <a:r>
              <a:rPr lang="en-GB" sz="1200" dirty="0" err="1"/>
              <a:t>acc.getBalance</a:t>
            </a:r>
            <a:r>
              <a:rPr lang="en-GB" sz="1200" dirty="0"/>
              <a:t>());</a:t>
            </a:r>
          </a:p>
          <a:p>
            <a:pPr>
              <a:defRPr/>
            </a:pPr>
            <a:r>
              <a:rPr lang="en-GB" sz="1200" dirty="0" smtClean="0"/>
              <a:t>    </a:t>
            </a:r>
            <a:r>
              <a:rPr lang="en-GB" sz="1200" dirty="0" err="1" smtClean="0"/>
              <a:t>acc.withdraw</a:t>
            </a:r>
            <a:r>
              <a:rPr lang="en-GB" sz="1200" dirty="0" smtClean="0"/>
              <a:t>(30</a:t>
            </a:r>
            <a:r>
              <a:rPr lang="en-GB" sz="1200" dirty="0"/>
              <a:t>);</a:t>
            </a:r>
          </a:p>
          <a:p>
            <a:pPr>
              <a:defRPr/>
            </a:pPr>
            <a:endParaRPr lang="en-GB" sz="1200" dirty="0"/>
          </a:p>
          <a:p>
            <a:pPr>
              <a:defRPr/>
            </a:pPr>
            <a:r>
              <a:rPr lang="en-GB" sz="1200" dirty="0" smtClean="0"/>
              <a:t>    </a:t>
            </a:r>
            <a:r>
              <a:rPr lang="en-GB" sz="1200" dirty="0" err="1" smtClean="0"/>
              <a:t>System.out.println</a:t>
            </a:r>
            <a:r>
              <a:rPr lang="en-GB" sz="1200" dirty="0" smtClean="0"/>
              <a:t>(</a:t>
            </a:r>
            <a:r>
              <a:rPr lang="en-GB" sz="1200" dirty="0" err="1" smtClean="0"/>
              <a:t>acc.toString</a:t>
            </a:r>
            <a:r>
              <a:rPr lang="en-GB" sz="1200" dirty="0"/>
              <a:t>()); // Or just acc...</a:t>
            </a:r>
          </a:p>
          <a:p>
            <a:pPr>
              <a:defRPr/>
            </a:pPr>
            <a:r>
              <a:rPr lang="en-GB" sz="1200" dirty="0" smtClean="0"/>
              <a:t>    </a:t>
            </a:r>
            <a:r>
              <a:rPr lang="en-GB" sz="1200" dirty="0" err="1" smtClean="0"/>
              <a:t>System.out.printf</a:t>
            </a:r>
            <a:r>
              <a:rPr lang="en-GB" sz="1200" dirty="0"/>
              <a:t>("Created: %s\n", </a:t>
            </a:r>
            <a:r>
              <a:rPr lang="en-GB" sz="1200" dirty="0" err="1"/>
              <a:t>acc.getCreationTimestamp</a:t>
            </a:r>
            <a:r>
              <a:rPr lang="en-GB" sz="1200" dirty="0"/>
              <a:t>());</a:t>
            </a:r>
          </a:p>
          <a:p>
            <a:pPr>
              <a:defRPr/>
            </a:pPr>
            <a:r>
              <a:rPr lang="en-GB" sz="1200" dirty="0" smtClean="0"/>
              <a:t>  }</a:t>
            </a:r>
            <a:endParaRPr lang="en-GB" sz="1200" dirty="0"/>
          </a:p>
          <a:p>
            <a:pPr>
              <a:defRPr/>
            </a:pPr>
            <a:r>
              <a:rPr lang="en-GB" sz="1200" dirty="0"/>
              <a:t>}</a:t>
            </a:r>
          </a:p>
        </p:txBody>
      </p:sp>
      <p:sp>
        <p:nvSpPr>
          <p:cNvPr id="8" name="TextBox 12"/>
          <p:cNvSpPr txBox="1">
            <a:spLocks noChangeArrowheads="1"/>
          </p:cNvSpPr>
          <p:nvPr/>
        </p:nvSpPr>
        <p:spPr bwMode="auto">
          <a:xfrm>
            <a:off x="6416767" y="6397810"/>
            <a:ext cx="2255746" cy="307777"/>
          </a:xfrm>
          <a:prstGeom prst="rect">
            <a:avLst/>
          </a:prstGeom>
          <a:noFill/>
          <a:ln w="9525">
            <a:noFill/>
            <a:miter lim="800000"/>
            <a:headEnd/>
            <a:tailEnd/>
          </a:ln>
        </p:spPr>
        <p:txBody>
          <a:bodyPr wrap="none">
            <a:spAutoFit/>
          </a:bodyPr>
          <a:lstStyle/>
          <a:p>
            <a:pPr algn="r"/>
            <a:r>
              <a:rPr lang="en-GB" b="1" dirty="0" smtClean="0">
                <a:solidFill>
                  <a:schemeClr val="tx2"/>
                </a:solidFill>
              </a:rPr>
              <a:t>UseBankAccount.java</a:t>
            </a:r>
            <a:endParaRPr lang="en-GB" b="1" dirty="0">
              <a:solidFill>
                <a:schemeClr val="tx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static variables</a:t>
            </a:r>
          </a:p>
          <a:p>
            <a:pPr eaLnBrk="1" hangingPunct="1"/>
            <a:r>
              <a:rPr lang="en-GB" dirty="0" smtClean="0"/>
              <a:t>static methods</a:t>
            </a:r>
          </a:p>
          <a:p>
            <a:pPr eaLnBrk="1" hangingPunct="1"/>
            <a:endParaRPr lang="en-GB" dirty="0" smtClean="0"/>
          </a:p>
        </p:txBody>
      </p:sp>
      <p:sp>
        <p:nvSpPr>
          <p:cNvPr id="996354" name="Rectangle 2"/>
          <p:cNvSpPr>
            <a:spLocks noGrp="1" noChangeArrowheads="1"/>
          </p:cNvSpPr>
          <p:nvPr>
            <p:ph type="title"/>
          </p:nvPr>
        </p:nvSpPr>
        <p:spPr/>
        <p:txBody>
          <a:bodyPr/>
          <a:lstStyle/>
          <a:p>
            <a:pPr marL="571500" indent="-571500" eaLnBrk="1" hangingPunct="1"/>
            <a:r>
              <a:rPr lang="en-GB" sz="3300" dirty="0" smtClean="0"/>
              <a:t>5. Defining and Using Static Members</a:t>
            </a:r>
          </a:p>
        </p:txBody>
      </p:sp>
      <p:sp>
        <p:nvSpPr>
          <p:cNvPr id="4" name="Footer Placeholder 3"/>
          <p:cNvSpPr>
            <a:spLocks noGrp="1"/>
          </p:cNvSpPr>
          <p:nvPr>
            <p:ph type="ftr" sz="quarter" idx="10"/>
          </p:nvPr>
        </p:nvSpPr>
        <p:spPr/>
        <p:txBody>
          <a:bodyPr/>
          <a:lstStyle/>
          <a:p>
            <a:pPr>
              <a:defRPr/>
            </a:pPr>
            <a:fld id="{E49760CD-38E8-4B2F-B38B-B7BBF3801CCF}" type="slidenum">
              <a:rPr lang="en-GB"/>
              <a:pPr>
                <a:defRPr/>
              </a:pPr>
              <a:t>25</a:t>
            </a:fld>
            <a:endParaRPr lang="en-GB"/>
          </a:p>
        </p:txBody>
      </p:sp>
    </p:spTree>
    <p:extLst>
      <p:ext uri="{BB962C8B-B14F-4D97-AF65-F5344CB8AC3E}">
        <p14:creationId xmlns:p14="http://schemas.microsoft.com/office/powerpoint/2010/main" val="40194059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8" name="Rectangle 5"/>
          <p:cNvSpPr>
            <a:spLocks noGrp="1" noChangeArrowheads="1"/>
          </p:cNvSpPr>
          <p:nvPr>
            <p:ph idx="1"/>
          </p:nvPr>
        </p:nvSpPr>
        <p:spPr/>
        <p:txBody>
          <a:bodyPr/>
          <a:lstStyle/>
          <a:p>
            <a:pPr eaLnBrk="1" hangingPunct="1"/>
            <a:r>
              <a:rPr lang="en-GB" smtClean="0">
                <a:latin typeface="Lucida Console" pitchFamily="49" charset="0"/>
                <a:sym typeface="Wingdings" pitchFamily="2" charset="2"/>
              </a:rPr>
              <a:t>static</a:t>
            </a:r>
            <a:r>
              <a:rPr lang="en-GB" smtClean="0">
                <a:sym typeface="Wingdings" pitchFamily="2" charset="2"/>
              </a:rPr>
              <a:t> variables belong to the class as a whole</a:t>
            </a:r>
          </a:p>
          <a:p>
            <a:pPr lvl="1" eaLnBrk="1" hangingPunct="1"/>
            <a:r>
              <a:rPr lang="en-GB" smtClean="0">
                <a:sym typeface="Wingdings" pitchFamily="2" charset="2"/>
              </a:rPr>
              <a:t>Allocated once, before first usage of class</a:t>
            </a:r>
          </a:p>
          <a:p>
            <a:pPr lvl="1" eaLnBrk="1" hangingPunct="1"/>
            <a:r>
              <a:rPr lang="en-GB" smtClean="0">
                <a:sym typeface="Wingdings" pitchFamily="2" charset="2"/>
              </a:rPr>
              <a:t>Remain allocated regardless of number of instances</a:t>
            </a:r>
          </a:p>
          <a:p>
            <a:pPr eaLnBrk="1" hangingPunct="1"/>
            <a:endParaRPr lang="en-GB" smtClean="0">
              <a:sym typeface="Wingdings" pitchFamily="2" charset="2"/>
            </a:endParaRPr>
          </a:p>
          <a:p>
            <a:pPr eaLnBrk="1" hangingPunct="1"/>
            <a:endParaRPr lang="en-GB" smtClean="0">
              <a:sym typeface="Wingdings" pitchFamily="2" charset="2"/>
            </a:endParaRPr>
          </a:p>
          <a:p>
            <a:pPr eaLnBrk="1" hangingPunct="1"/>
            <a:endParaRPr lang="en-GB" smtClean="0">
              <a:sym typeface="Wingdings" pitchFamily="2" charset="2"/>
            </a:endParaRPr>
          </a:p>
          <a:p>
            <a:pPr eaLnBrk="1" hangingPunct="1"/>
            <a:r>
              <a:rPr lang="en-GB" smtClean="0">
                <a:sym typeface="Wingdings" pitchFamily="2" charset="2"/>
              </a:rPr>
              <a:t>Client code can access </a:t>
            </a:r>
            <a:r>
              <a:rPr lang="en-GB" smtClean="0">
                <a:latin typeface="Lucida Console" pitchFamily="49" charset="0"/>
                <a:sym typeface="Wingdings" pitchFamily="2" charset="2"/>
              </a:rPr>
              <a:t>public</a:t>
            </a:r>
            <a:r>
              <a:rPr lang="en-GB" smtClean="0">
                <a:sym typeface="Wingdings" pitchFamily="2" charset="2"/>
              </a:rPr>
              <a:t> </a:t>
            </a:r>
            <a:r>
              <a:rPr lang="en-GB" smtClean="0">
                <a:latin typeface="Lucida Console" pitchFamily="49" charset="0"/>
                <a:sym typeface="Wingdings" pitchFamily="2" charset="2"/>
              </a:rPr>
              <a:t>static</a:t>
            </a:r>
            <a:r>
              <a:rPr lang="en-GB" smtClean="0">
                <a:sym typeface="Wingdings" pitchFamily="2" charset="2"/>
              </a:rPr>
              <a:t> members via the class name</a:t>
            </a:r>
          </a:p>
        </p:txBody>
      </p:sp>
      <p:sp>
        <p:nvSpPr>
          <p:cNvPr id="36867" name="Rectangle 4"/>
          <p:cNvSpPr>
            <a:spLocks noGrp="1" noChangeArrowheads="1"/>
          </p:cNvSpPr>
          <p:nvPr>
            <p:ph type="title"/>
          </p:nvPr>
        </p:nvSpPr>
        <p:spPr/>
        <p:txBody>
          <a:bodyPr/>
          <a:lstStyle/>
          <a:p>
            <a:pPr eaLnBrk="1" hangingPunct="1"/>
            <a:r>
              <a:rPr lang="en-GB" sz="3400" smtClean="0"/>
              <a:t>static Variables</a:t>
            </a:r>
          </a:p>
        </p:txBody>
      </p:sp>
      <p:sp>
        <p:nvSpPr>
          <p:cNvPr id="22530" name="Footer Placeholder 3"/>
          <p:cNvSpPr>
            <a:spLocks noGrp="1"/>
          </p:cNvSpPr>
          <p:nvPr>
            <p:ph type="ftr" sz="quarter" idx="10"/>
          </p:nvPr>
        </p:nvSpPr>
        <p:spPr/>
        <p:txBody>
          <a:bodyPr/>
          <a:lstStyle/>
          <a:p>
            <a:pPr>
              <a:defRPr/>
            </a:pPr>
            <a:fld id="{A862A819-81C2-48DB-B95D-7D6311DA5EDA}" type="slidenum">
              <a:rPr lang="en-GB"/>
              <a:pPr>
                <a:defRPr/>
              </a:pPr>
              <a:t>26</a:t>
            </a:fld>
            <a:endParaRPr lang="en-GB"/>
          </a:p>
        </p:txBody>
      </p:sp>
      <p:sp>
        <p:nvSpPr>
          <p:cNvPr id="5" name="Rectangle 4"/>
          <p:cNvSpPr>
            <a:spLocks noChangeArrowheads="1"/>
          </p:cNvSpPr>
          <p:nvPr/>
        </p:nvSpPr>
        <p:spPr bwMode="auto">
          <a:xfrm>
            <a:off x="838200" y="2413000"/>
            <a:ext cx="7810500" cy="12827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public class </a:t>
            </a:r>
            <a:r>
              <a:rPr lang="en-GB" sz="1200" dirty="0" err="1"/>
              <a:t>BankAccount</a:t>
            </a:r>
            <a:r>
              <a:rPr lang="en-GB" sz="1200" dirty="0"/>
              <a:t> {</a:t>
            </a:r>
          </a:p>
          <a:p>
            <a:pPr>
              <a:defRPr/>
            </a:pPr>
            <a:r>
              <a:rPr lang="en-GB" sz="1200" dirty="0"/>
              <a:t>  …</a:t>
            </a:r>
          </a:p>
          <a:p>
            <a:pPr>
              <a:defRPr/>
            </a:pPr>
            <a:r>
              <a:rPr lang="en-GB" sz="1200" dirty="0"/>
              <a:t>  private static </a:t>
            </a:r>
            <a:r>
              <a:rPr lang="en-GB" sz="1200" dirty="0" smtClean="0"/>
              <a:t>double </a:t>
            </a:r>
            <a:r>
              <a:rPr lang="en-GB" sz="1200" dirty="0" err="1" smtClean="0"/>
              <a:t>interestRate</a:t>
            </a:r>
            <a:r>
              <a:rPr lang="en-GB" sz="1200" dirty="0" smtClean="0"/>
              <a:t> = 2.5;</a:t>
            </a:r>
            <a:endParaRPr lang="en-GB" sz="1200" dirty="0"/>
          </a:p>
          <a:p>
            <a:pPr>
              <a:defRPr/>
            </a:pPr>
            <a:r>
              <a:rPr lang="en-GB" sz="1200" dirty="0"/>
              <a:t>  public static final double OVERDRAFT_LIMIT = -1000;</a:t>
            </a:r>
          </a:p>
          <a:p>
            <a:pPr defTabSz="739775">
              <a:defRPr/>
            </a:pPr>
            <a:r>
              <a:rPr lang="en-GB" sz="1200" dirty="0"/>
              <a:t>  …</a:t>
            </a:r>
          </a:p>
          <a:p>
            <a:pPr defTabSz="739775">
              <a:defRPr/>
            </a:pPr>
            <a:r>
              <a:rPr lang="en-GB" sz="1200" dirty="0"/>
              <a:t>}</a:t>
            </a:r>
          </a:p>
        </p:txBody>
      </p:sp>
      <p:sp>
        <p:nvSpPr>
          <p:cNvPr id="36870" name="TextBox 12"/>
          <p:cNvSpPr txBox="1">
            <a:spLocks noChangeArrowheads="1"/>
          </p:cNvSpPr>
          <p:nvPr/>
        </p:nvSpPr>
        <p:spPr bwMode="auto">
          <a:xfrm>
            <a:off x="6743700" y="3390900"/>
            <a:ext cx="1928813" cy="307975"/>
          </a:xfrm>
          <a:prstGeom prst="rect">
            <a:avLst/>
          </a:prstGeom>
          <a:noFill/>
          <a:ln w="9525">
            <a:noFill/>
            <a:miter lim="800000"/>
            <a:headEnd/>
            <a:tailEnd/>
          </a:ln>
        </p:spPr>
        <p:txBody>
          <a:bodyPr wrap="none">
            <a:spAutoFit/>
          </a:bodyPr>
          <a:lstStyle/>
          <a:p>
            <a:pPr algn="r"/>
            <a:r>
              <a:rPr lang="en-GB" b="1">
                <a:solidFill>
                  <a:schemeClr val="tx2"/>
                </a:solidFill>
              </a:rPr>
              <a:t>BankAccount.java</a:t>
            </a:r>
          </a:p>
        </p:txBody>
      </p:sp>
      <p:sp>
        <p:nvSpPr>
          <p:cNvPr id="7" name="Rectangle 6"/>
          <p:cNvSpPr>
            <a:spLocks noChangeArrowheads="1"/>
          </p:cNvSpPr>
          <p:nvPr/>
        </p:nvSpPr>
        <p:spPr bwMode="auto">
          <a:xfrm>
            <a:off x="838200" y="4813300"/>
            <a:ext cx="7810500" cy="6731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smtClean="0"/>
              <a:t>System.out.printf</a:t>
            </a:r>
            <a:r>
              <a:rPr lang="en-GB" sz="1200" dirty="0" smtClean="0"/>
              <a:t>("</a:t>
            </a:r>
            <a:r>
              <a:rPr lang="en-GB" sz="1200" dirty="0"/>
              <a:t>Overdraft limit is </a:t>
            </a:r>
            <a:r>
              <a:rPr lang="en-GB" sz="1200" dirty="0" smtClean="0"/>
              <a:t>%d\n", </a:t>
            </a:r>
            <a:r>
              <a:rPr lang="en-GB" sz="1200" dirty="0" err="1" smtClean="0"/>
              <a:t>BankAccount.OVERDRAFT_LIMIT</a:t>
            </a:r>
            <a:r>
              <a:rPr lang="en-GB" sz="1200" dirty="0"/>
              <a:t>);</a:t>
            </a:r>
          </a:p>
          <a:p>
            <a:pPr defTabSz="739775">
              <a:defRPr/>
            </a:pPr>
            <a:endParaRPr lang="en-GB" sz="1200" dirty="0"/>
          </a:p>
        </p:txBody>
      </p:sp>
      <p:sp>
        <p:nvSpPr>
          <p:cNvPr id="36872" name="TextBox 12"/>
          <p:cNvSpPr txBox="1">
            <a:spLocks noChangeArrowheads="1"/>
          </p:cNvSpPr>
          <p:nvPr/>
        </p:nvSpPr>
        <p:spPr bwMode="auto">
          <a:xfrm>
            <a:off x="6416675" y="5181600"/>
            <a:ext cx="2255838" cy="307975"/>
          </a:xfrm>
          <a:prstGeom prst="rect">
            <a:avLst/>
          </a:prstGeom>
          <a:noFill/>
          <a:ln w="9525">
            <a:noFill/>
            <a:miter lim="800000"/>
            <a:headEnd/>
            <a:tailEnd/>
          </a:ln>
        </p:spPr>
        <p:txBody>
          <a:bodyPr wrap="none">
            <a:spAutoFit/>
          </a:bodyPr>
          <a:lstStyle/>
          <a:p>
            <a:pPr algn="r"/>
            <a:r>
              <a:rPr lang="en-GB" b="1">
                <a:solidFill>
                  <a:schemeClr val="tx2"/>
                </a:solidFill>
              </a:rPr>
              <a:t>UseBankAccount.java</a:t>
            </a:r>
          </a:p>
        </p:txBody>
      </p:sp>
    </p:spTree>
    <p:extLst>
      <p:ext uri="{BB962C8B-B14F-4D97-AF65-F5344CB8AC3E}">
        <p14:creationId xmlns:p14="http://schemas.microsoft.com/office/powerpoint/2010/main" val="17077973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5"/>
          <p:cNvSpPr>
            <a:spLocks noGrp="1" noChangeArrowheads="1"/>
          </p:cNvSpPr>
          <p:nvPr>
            <p:ph idx="1"/>
          </p:nvPr>
        </p:nvSpPr>
        <p:spPr/>
        <p:txBody>
          <a:bodyPr/>
          <a:lstStyle/>
          <a:p>
            <a:pPr eaLnBrk="1" hangingPunct="1"/>
            <a:r>
              <a:rPr lang="en-GB" dirty="0" smtClean="0">
                <a:latin typeface="Lucida Console" pitchFamily="49" charset="0"/>
                <a:sym typeface="Wingdings" pitchFamily="2" charset="2"/>
              </a:rPr>
              <a:t>static</a:t>
            </a:r>
            <a:r>
              <a:rPr lang="en-GB" dirty="0" smtClean="0">
                <a:sym typeface="Wingdings" pitchFamily="2" charset="2"/>
              </a:rPr>
              <a:t> methods implement class-wide behaviour</a:t>
            </a:r>
          </a:p>
          <a:p>
            <a:pPr lvl="1" eaLnBrk="1" hangingPunct="1"/>
            <a:r>
              <a:rPr lang="en-GB" dirty="0" smtClean="0">
                <a:sym typeface="Wingdings" pitchFamily="2" charset="2"/>
              </a:rPr>
              <a:t>E.g. getters/setters for </a:t>
            </a:r>
            <a:r>
              <a:rPr lang="en-GB" dirty="0" smtClean="0">
                <a:latin typeface="Lucida Console" pitchFamily="49" charset="0"/>
                <a:sym typeface="Wingdings" pitchFamily="2" charset="2"/>
              </a:rPr>
              <a:t>static</a:t>
            </a:r>
            <a:r>
              <a:rPr lang="en-GB" dirty="0" smtClean="0">
                <a:sym typeface="Wingdings" pitchFamily="2" charset="2"/>
              </a:rPr>
              <a:t> variables</a:t>
            </a:r>
          </a:p>
          <a:p>
            <a:pPr lvl="1" eaLnBrk="1" hangingPunct="1"/>
            <a:r>
              <a:rPr lang="en-GB" dirty="0" smtClean="0">
                <a:sym typeface="Wingdings" pitchFamily="2" charset="2"/>
              </a:rPr>
              <a:t>E.g. factory methods, responsible for creating instances</a:t>
            </a:r>
          </a:p>
          <a:p>
            <a:pPr lvl="1" eaLnBrk="1" hangingPunct="1"/>
            <a:r>
              <a:rPr lang="en-GB" dirty="0" smtClean="0">
                <a:sym typeface="Wingdings" pitchFamily="2" charset="2"/>
              </a:rPr>
              <a:t>E.g. instance management, keeping track of all instances</a:t>
            </a:r>
          </a:p>
          <a:p>
            <a:pPr lvl="1" eaLnBrk="1" hangingPunct="1"/>
            <a:endParaRPr lang="en-GB" dirty="0" smtClean="0">
              <a:sym typeface="Wingdings" pitchFamily="2" charset="2"/>
            </a:endParaRPr>
          </a:p>
          <a:p>
            <a:pPr eaLnBrk="1" hangingPunct="1"/>
            <a:r>
              <a:rPr lang="en-GB" dirty="0" smtClean="0">
                <a:sym typeface="Wingdings" pitchFamily="2" charset="2"/>
              </a:rPr>
              <a:t>Note:</a:t>
            </a:r>
          </a:p>
          <a:p>
            <a:pPr lvl="1" eaLnBrk="1" hangingPunct="1"/>
            <a:r>
              <a:rPr lang="en-GB" dirty="0" smtClean="0">
                <a:sym typeface="Wingdings" pitchFamily="2" charset="2"/>
              </a:rPr>
              <a:t>A </a:t>
            </a:r>
            <a:r>
              <a:rPr lang="en-GB" dirty="0" smtClean="0">
                <a:latin typeface="Lucida Console" pitchFamily="49" charset="0"/>
                <a:sym typeface="Wingdings" pitchFamily="2" charset="2"/>
              </a:rPr>
              <a:t>static</a:t>
            </a:r>
            <a:r>
              <a:rPr lang="en-GB" dirty="0" smtClean="0">
                <a:sym typeface="Wingdings" pitchFamily="2" charset="2"/>
              </a:rPr>
              <a:t> method can only directly access </a:t>
            </a:r>
            <a:r>
              <a:rPr lang="en-GB" dirty="0" smtClean="0">
                <a:latin typeface="Lucida Console" pitchFamily="49" charset="0"/>
                <a:sym typeface="Wingdings" pitchFamily="2" charset="2"/>
              </a:rPr>
              <a:t>static</a:t>
            </a:r>
            <a:r>
              <a:rPr lang="en-GB" dirty="0" smtClean="0">
                <a:sym typeface="Wingdings" pitchFamily="2" charset="2"/>
              </a:rPr>
              <a:t> members of the class (i.e. not instance variables/methods)</a:t>
            </a:r>
          </a:p>
          <a:p>
            <a:pPr eaLnBrk="1" hangingPunct="1"/>
            <a:endParaRPr lang="en-GB" dirty="0" smtClean="0">
              <a:sym typeface="Wingdings" pitchFamily="2" charset="2"/>
            </a:endParaRPr>
          </a:p>
          <a:p>
            <a:pPr eaLnBrk="1" hangingPunct="1"/>
            <a:endParaRPr lang="en-GB" dirty="0" smtClean="0">
              <a:sym typeface="Wingdings" pitchFamily="2" charset="2"/>
            </a:endParaRPr>
          </a:p>
          <a:p>
            <a:pPr eaLnBrk="1" hangingPunct="1"/>
            <a:endParaRPr lang="en-GB" dirty="0" smtClean="0">
              <a:sym typeface="Wingdings" pitchFamily="2" charset="2"/>
            </a:endParaRPr>
          </a:p>
        </p:txBody>
      </p:sp>
      <p:sp>
        <p:nvSpPr>
          <p:cNvPr id="38914" name="Rectangle 4"/>
          <p:cNvSpPr>
            <a:spLocks noGrp="1" noChangeArrowheads="1"/>
          </p:cNvSpPr>
          <p:nvPr>
            <p:ph type="title"/>
          </p:nvPr>
        </p:nvSpPr>
        <p:spPr/>
        <p:txBody>
          <a:bodyPr/>
          <a:lstStyle/>
          <a:p>
            <a:pPr eaLnBrk="1" hangingPunct="1"/>
            <a:r>
              <a:rPr lang="en-GB" sz="3400" smtClean="0"/>
              <a:t>static Methods</a:t>
            </a:r>
          </a:p>
        </p:txBody>
      </p:sp>
      <p:sp>
        <p:nvSpPr>
          <p:cNvPr id="9" name="Rectangle 8"/>
          <p:cNvSpPr>
            <a:spLocks noChangeArrowheads="1"/>
          </p:cNvSpPr>
          <p:nvPr/>
        </p:nvSpPr>
        <p:spPr bwMode="auto">
          <a:xfrm>
            <a:off x="838200" y="4346884"/>
            <a:ext cx="7810500" cy="14097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public class </a:t>
            </a:r>
            <a:r>
              <a:rPr lang="en-GB" sz="1200" dirty="0" err="1"/>
              <a:t>BankAccount</a:t>
            </a:r>
            <a:r>
              <a:rPr lang="en-GB" sz="1200" dirty="0"/>
              <a:t> {</a:t>
            </a:r>
          </a:p>
          <a:p>
            <a:pPr>
              <a:defRPr/>
            </a:pPr>
            <a:r>
              <a:rPr lang="en-GB" sz="1200" dirty="0"/>
              <a:t>  …</a:t>
            </a:r>
          </a:p>
          <a:p>
            <a:pPr>
              <a:defRPr/>
            </a:pPr>
            <a:r>
              <a:rPr lang="en-GB" sz="1200" dirty="0"/>
              <a:t>  public static </a:t>
            </a:r>
            <a:r>
              <a:rPr lang="en-GB" sz="1200" dirty="0" smtClean="0"/>
              <a:t>double </a:t>
            </a:r>
            <a:r>
              <a:rPr lang="en-GB" sz="1200" dirty="0" err="1" smtClean="0"/>
              <a:t>getInterestRate</a:t>
            </a:r>
            <a:r>
              <a:rPr lang="en-GB" sz="1200" dirty="0" smtClean="0"/>
              <a:t>() </a:t>
            </a:r>
            <a:r>
              <a:rPr lang="en-GB" sz="1200" dirty="0"/>
              <a:t>{</a:t>
            </a:r>
          </a:p>
          <a:p>
            <a:pPr>
              <a:defRPr/>
            </a:pPr>
            <a:r>
              <a:rPr lang="en-GB" sz="1200" dirty="0"/>
              <a:t>    </a:t>
            </a:r>
            <a:r>
              <a:rPr lang="en-GB" sz="1200" dirty="0" smtClean="0"/>
              <a:t>return </a:t>
            </a:r>
            <a:r>
              <a:rPr lang="en-GB" sz="1200" dirty="0" err="1" smtClean="0"/>
              <a:t>interestRate</a:t>
            </a:r>
            <a:r>
              <a:rPr lang="en-GB" sz="1200" dirty="0" smtClean="0"/>
              <a:t>;</a:t>
            </a:r>
            <a:endParaRPr lang="en-GB" sz="1200" dirty="0"/>
          </a:p>
          <a:p>
            <a:pPr>
              <a:defRPr/>
            </a:pPr>
            <a:r>
              <a:rPr lang="en-GB" sz="1200" dirty="0"/>
              <a:t>  }</a:t>
            </a:r>
          </a:p>
          <a:p>
            <a:pPr>
              <a:defRPr/>
            </a:pPr>
            <a:r>
              <a:rPr lang="en-GB" sz="1200" dirty="0"/>
              <a:t>  …</a:t>
            </a:r>
          </a:p>
          <a:p>
            <a:pPr defTabSz="739775">
              <a:defRPr/>
            </a:pPr>
            <a:r>
              <a:rPr lang="en-GB" sz="1200" dirty="0"/>
              <a:t>}</a:t>
            </a:r>
          </a:p>
        </p:txBody>
      </p:sp>
      <p:sp>
        <p:nvSpPr>
          <p:cNvPr id="38917" name="TextBox 12"/>
          <p:cNvSpPr txBox="1">
            <a:spLocks noChangeArrowheads="1"/>
          </p:cNvSpPr>
          <p:nvPr/>
        </p:nvSpPr>
        <p:spPr bwMode="auto">
          <a:xfrm>
            <a:off x="6743700" y="5451784"/>
            <a:ext cx="1928813" cy="307975"/>
          </a:xfrm>
          <a:prstGeom prst="rect">
            <a:avLst/>
          </a:prstGeom>
          <a:noFill/>
          <a:ln w="9525">
            <a:noFill/>
            <a:miter lim="800000"/>
            <a:headEnd/>
            <a:tailEnd/>
          </a:ln>
        </p:spPr>
        <p:txBody>
          <a:bodyPr wrap="none">
            <a:spAutoFit/>
          </a:bodyPr>
          <a:lstStyle/>
          <a:p>
            <a:pPr algn="r"/>
            <a:r>
              <a:rPr lang="en-GB" b="1">
                <a:solidFill>
                  <a:schemeClr val="tx2"/>
                </a:solidFill>
              </a:rPr>
              <a:t>BankAccount.java</a:t>
            </a:r>
          </a:p>
        </p:txBody>
      </p:sp>
      <p:sp>
        <p:nvSpPr>
          <p:cNvPr id="11" name="Rectangle 10"/>
          <p:cNvSpPr>
            <a:spLocks noChangeArrowheads="1"/>
          </p:cNvSpPr>
          <p:nvPr/>
        </p:nvSpPr>
        <p:spPr bwMode="auto">
          <a:xfrm>
            <a:off x="838200" y="5969000"/>
            <a:ext cx="7810500" cy="6731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a:t>System.out.printf</a:t>
            </a:r>
            <a:r>
              <a:rPr lang="en-GB" sz="1200" dirty="0" smtClean="0"/>
              <a:t>("Interest rate is %.2f\n</a:t>
            </a:r>
            <a:r>
              <a:rPr lang="en-GB" sz="1200" dirty="0"/>
              <a:t>", </a:t>
            </a:r>
            <a:r>
              <a:rPr lang="en-GB" sz="1200" dirty="0" err="1" smtClean="0"/>
              <a:t>BankAccount.getInterestRate</a:t>
            </a:r>
            <a:r>
              <a:rPr lang="en-GB" sz="1200" dirty="0" smtClean="0"/>
              <a:t>());</a:t>
            </a:r>
            <a:endParaRPr lang="en-GB" sz="1200" dirty="0"/>
          </a:p>
          <a:p>
            <a:pPr defTabSz="739775">
              <a:defRPr/>
            </a:pPr>
            <a:endParaRPr lang="en-GB" sz="1200" dirty="0"/>
          </a:p>
        </p:txBody>
      </p:sp>
      <p:sp>
        <p:nvSpPr>
          <p:cNvPr id="38919" name="TextBox 12"/>
          <p:cNvSpPr txBox="1">
            <a:spLocks noChangeArrowheads="1"/>
          </p:cNvSpPr>
          <p:nvPr/>
        </p:nvSpPr>
        <p:spPr bwMode="auto">
          <a:xfrm>
            <a:off x="6416675" y="6337300"/>
            <a:ext cx="2255838" cy="307975"/>
          </a:xfrm>
          <a:prstGeom prst="rect">
            <a:avLst/>
          </a:prstGeom>
          <a:noFill/>
          <a:ln w="9525">
            <a:noFill/>
            <a:miter lim="800000"/>
            <a:headEnd/>
            <a:tailEnd/>
          </a:ln>
        </p:spPr>
        <p:txBody>
          <a:bodyPr wrap="none">
            <a:spAutoFit/>
          </a:bodyPr>
          <a:lstStyle/>
          <a:p>
            <a:pPr algn="r"/>
            <a:r>
              <a:rPr lang="en-GB" b="1">
                <a:solidFill>
                  <a:schemeClr val="tx2"/>
                </a:solidFill>
              </a:rPr>
              <a:t>UseBankAccount.java</a:t>
            </a:r>
          </a:p>
        </p:txBody>
      </p:sp>
      <p:sp>
        <p:nvSpPr>
          <p:cNvPr id="8" name="Footer Placeholder 3"/>
          <p:cNvSpPr>
            <a:spLocks noGrp="1"/>
          </p:cNvSpPr>
          <p:nvPr>
            <p:ph type="ftr" sz="quarter" idx="10"/>
          </p:nvPr>
        </p:nvSpPr>
        <p:spPr>
          <a:xfrm>
            <a:off x="8725566" y="6346483"/>
            <a:ext cx="520503" cy="457200"/>
          </a:xfrm>
        </p:spPr>
        <p:txBody>
          <a:bodyPr/>
          <a:lstStyle/>
          <a:p>
            <a:pPr>
              <a:defRPr/>
            </a:pPr>
            <a:fld id="{972CCB52-023F-4604-8D1D-5232457BBB5A}" type="slidenum">
              <a:rPr lang="en-GB"/>
              <a:pPr>
                <a:defRPr/>
              </a:pPr>
              <a:t>27</a:t>
            </a:fld>
            <a:endParaRPr lang="en-GB" dirty="0"/>
          </a:p>
        </p:txBody>
      </p:sp>
    </p:spTree>
    <p:extLst>
      <p:ext uri="{BB962C8B-B14F-4D97-AF65-F5344CB8AC3E}">
        <p14:creationId xmlns:p14="http://schemas.microsoft.com/office/powerpoint/2010/main" val="4650188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639A3677-20BC-4CEC-8026-522984BE808E}" type="slidenum">
              <a:rPr lang="en-GB"/>
              <a:pPr>
                <a:defRPr/>
              </a:pPr>
              <a:t>28</a:t>
            </a:fld>
            <a:endParaRPr lang="en-GB"/>
          </a:p>
        </p:txBody>
      </p:sp>
      <p:sp>
        <p:nvSpPr>
          <p:cNvPr id="316430" name="Rectangle 14"/>
          <p:cNvSpPr>
            <a:spLocks noGrp="1" noChangeArrowheads="1"/>
          </p:cNvSpPr>
          <p:nvPr>
            <p:ph type="title"/>
          </p:nvPr>
        </p:nvSpPr>
        <p:spPr/>
        <p:txBody>
          <a:bodyPr/>
          <a:lstStyle/>
          <a:p>
            <a:pPr eaLnBrk="1" hangingPunct="1"/>
            <a:r>
              <a:rPr lang="en-US" sz="3400" dirty="0" smtClean="0"/>
              <a:t>Any Questions?</a:t>
            </a:r>
            <a:endParaRPr lang="en-GB" sz="3400" dirty="0" smtClean="0"/>
          </a:p>
        </p:txBody>
      </p:sp>
      <p:grpSp>
        <p:nvGrpSpPr>
          <p:cNvPr id="3" name="Group 5"/>
          <p:cNvGrpSpPr>
            <a:grpSpLocks noChangeAspect="1"/>
          </p:cNvGrpSpPr>
          <p:nvPr/>
        </p:nvGrpSpPr>
        <p:grpSpPr bwMode="auto">
          <a:xfrm>
            <a:off x="2358846" y="1860319"/>
            <a:ext cx="4120772" cy="4040965"/>
            <a:chOff x="1332" y="995"/>
            <a:chExt cx="2685" cy="2633"/>
          </a:xfrm>
        </p:grpSpPr>
        <p:sp>
          <p:nvSpPr>
            <p:cNvPr id="5"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199013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General syntax for class definitions</a:t>
            </a:r>
          </a:p>
          <a:p>
            <a:pPr eaLnBrk="1" hangingPunct="1"/>
            <a:r>
              <a:rPr lang="en-GB" dirty="0" smtClean="0"/>
              <a:t>Examples of class definitions</a:t>
            </a:r>
          </a:p>
          <a:p>
            <a:pPr eaLnBrk="1" hangingPunct="1"/>
            <a:r>
              <a:rPr lang="en-GB" dirty="0" smtClean="0"/>
              <a:t>Defining class members</a:t>
            </a:r>
          </a:p>
          <a:p>
            <a:pPr eaLnBrk="1" hangingPunct="1"/>
            <a:r>
              <a:rPr lang="en-GB" dirty="0" smtClean="0"/>
              <a:t>Member visibility</a:t>
            </a:r>
          </a:p>
        </p:txBody>
      </p:sp>
      <p:sp>
        <p:nvSpPr>
          <p:cNvPr id="996354" name="Rectangle 2"/>
          <p:cNvSpPr>
            <a:spLocks noGrp="1" noChangeArrowheads="1"/>
          </p:cNvSpPr>
          <p:nvPr>
            <p:ph type="title"/>
          </p:nvPr>
        </p:nvSpPr>
        <p:spPr/>
        <p:txBody>
          <a:bodyPr/>
          <a:lstStyle/>
          <a:p>
            <a:pPr marL="571500" indent="-571500" eaLnBrk="1" hangingPunct="1"/>
            <a:r>
              <a:rPr lang="en-GB" sz="3400" dirty="0" smtClean="0"/>
              <a:t>1. Defining a Class</a:t>
            </a:r>
          </a:p>
        </p:txBody>
      </p:sp>
      <p:sp>
        <p:nvSpPr>
          <p:cNvPr id="4" name="Footer Placeholder 3"/>
          <p:cNvSpPr>
            <a:spLocks noGrp="1"/>
          </p:cNvSpPr>
          <p:nvPr>
            <p:ph type="ftr" sz="quarter" idx="10"/>
          </p:nvPr>
        </p:nvSpPr>
        <p:spPr/>
        <p:txBody>
          <a:bodyPr/>
          <a:lstStyle/>
          <a:p>
            <a:pPr>
              <a:defRPr/>
            </a:pPr>
            <a:fld id="{F3AAB270-7363-48D4-AABE-560494F0E532}" type="slidenum">
              <a:rPr lang="en-GB"/>
              <a:pPr>
                <a:defRPr/>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5"/>
          <p:cNvSpPr>
            <a:spLocks noGrp="1" noChangeArrowheads="1"/>
          </p:cNvSpPr>
          <p:nvPr>
            <p:ph idx="1"/>
          </p:nvPr>
        </p:nvSpPr>
        <p:spPr/>
        <p:txBody>
          <a:bodyPr/>
          <a:lstStyle/>
          <a:p>
            <a:pPr eaLnBrk="1" hangingPunct="1">
              <a:defRPr/>
            </a:pPr>
            <a:r>
              <a:rPr lang="en-GB" dirty="0" smtClean="0">
                <a:sym typeface="Wingdings" pitchFamily="2" charset="2"/>
              </a:rPr>
              <a:t>General syntax for defining a class:</a:t>
            </a:r>
          </a:p>
          <a:p>
            <a:pPr eaLnBrk="1" hangingPunct="1">
              <a:defRPr/>
            </a:pPr>
            <a:endParaRPr lang="en-GB" dirty="0" smtClean="0">
              <a:sym typeface="Wingdings" pitchFamily="2" charset="2"/>
            </a:endParaRPr>
          </a:p>
          <a:p>
            <a:pPr eaLnBrk="1" hangingPunct="1">
              <a:defRPr/>
            </a:pPr>
            <a:endParaRPr lang="en-GB" dirty="0" smtClean="0">
              <a:sym typeface="Wingdings" pitchFamily="2" charset="2"/>
            </a:endParaRPr>
          </a:p>
          <a:p>
            <a:pPr eaLnBrk="1" hangingPunct="1">
              <a:defRPr/>
            </a:pPr>
            <a:endParaRPr lang="en-GB" dirty="0" smtClean="0">
              <a:sym typeface="Wingdings" pitchFamily="2" charset="2"/>
            </a:endParaRPr>
          </a:p>
          <a:p>
            <a:pPr eaLnBrk="1" hangingPunct="1">
              <a:defRPr/>
            </a:pPr>
            <a:r>
              <a:rPr lang="en-GB" dirty="0" smtClean="0">
                <a:sym typeface="Wingdings" pitchFamily="2" charset="2"/>
              </a:rPr>
              <a:t>Note:</a:t>
            </a:r>
          </a:p>
          <a:p>
            <a:pPr lvl="1" eaLnBrk="1" hangingPunct="1">
              <a:defRPr/>
            </a:pPr>
            <a:r>
              <a:rPr lang="en-GB" dirty="0" smtClean="0">
                <a:sym typeface="Wingdings" pitchFamily="2" charset="2"/>
              </a:rPr>
              <a:t>There can only be one public class per file, and the filename must be </a:t>
            </a:r>
            <a:r>
              <a:rPr lang="en-GB" i="1" dirty="0" err="1" smtClean="0">
                <a:latin typeface="Lucida Console" pitchFamily="49" charset="0"/>
                <a:sym typeface="Wingdings" pitchFamily="2" charset="2"/>
              </a:rPr>
              <a:t>classname</a:t>
            </a:r>
            <a:r>
              <a:rPr lang="en-GB" dirty="0" err="1" smtClean="0">
                <a:latin typeface="Lucida Console" pitchFamily="49" charset="0"/>
                <a:sym typeface="Wingdings" pitchFamily="2" charset="2"/>
              </a:rPr>
              <a:t>.java</a:t>
            </a:r>
            <a:endParaRPr lang="en-GB" dirty="0" smtClean="0">
              <a:latin typeface="Lucida Console" pitchFamily="49" charset="0"/>
              <a:sym typeface="Wingdings" pitchFamily="2" charset="2"/>
            </a:endParaRPr>
          </a:p>
          <a:p>
            <a:pPr lvl="1" eaLnBrk="1" hangingPunct="1">
              <a:defRPr/>
            </a:pPr>
            <a:r>
              <a:rPr lang="en-GB" dirty="0" smtClean="0">
                <a:latin typeface="+mj-lt"/>
                <a:sym typeface="Wingdings" pitchFamily="2" charset="2"/>
              </a:rPr>
              <a:t>You can also define any number of non-public classes</a:t>
            </a:r>
          </a:p>
        </p:txBody>
      </p:sp>
      <p:sp>
        <p:nvSpPr>
          <p:cNvPr id="10243" name="Rectangle 4"/>
          <p:cNvSpPr>
            <a:spLocks noGrp="1" noChangeArrowheads="1"/>
          </p:cNvSpPr>
          <p:nvPr>
            <p:ph type="title"/>
          </p:nvPr>
        </p:nvSpPr>
        <p:spPr/>
        <p:txBody>
          <a:bodyPr/>
          <a:lstStyle/>
          <a:p>
            <a:pPr eaLnBrk="1" hangingPunct="1"/>
            <a:r>
              <a:rPr lang="en-GB" sz="3400" dirty="0" smtClean="0"/>
              <a:t>General Syntax for Class Definitions</a:t>
            </a:r>
          </a:p>
        </p:txBody>
      </p:sp>
      <p:sp>
        <p:nvSpPr>
          <p:cNvPr id="22530" name="Footer Placeholder 3"/>
          <p:cNvSpPr>
            <a:spLocks noGrp="1"/>
          </p:cNvSpPr>
          <p:nvPr>
            <p:ph type="ftr" sz="quarter" idx="10"/>
          </p:nvPr>
        </p:nvSpPr>
        <p:spPr/>
        <p:txBody>
          <a:bodyPr/>
          <a:lstStyle/>
          <a:p>
            <a:pPr>
              <a:defRPr/>
            </a:pPr>
            <a:fld id="{CE2E7C07-E2EA-4D2C-9799-567D3F6A7BDC}" type="slidenum">
              <a:rPr lang="en-GB"/>
              <a:pPr>
                <a:defRPr/>
              </a:pPr>
              <a:t>4</a:t>
            </a:fld>
            <a:endParaRPr lang="en-GB"/>
          </a:p>
        </p:txBody>
      </p:sp>
      <p:sp>
        <p:nvSpPr>
          <p:cNvPr id="22" name="Rectangle 21"/>
          <p:cNvSpPr>
            <a:spLocks noChangeArrowheads="1"/>
          </p:cNvSpPr>
          <p:nvPr/>
        </p:nvSpPr>
        <p:spPr bwMode="auto">
          <a:xfrm>
            <a:off x="838200" y="1676400"/>
            <a:ext cx="7810500" cy="10922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[public] class </a:t>
            </a:r>
            <a:r>
              <a:rPr lang="en-GB" sz="1200" i="1" dirty="0" err="1"/>
              <a:t>ClassName</a:t>
            </a:r>
            <a:r>
              <a:rPr lang="en-GB" sz="1200" i="1" dirty="0"/>
              <a:t> </a:t>
            </a:r>
            <a:r>
              <a:rPr lang="en-GB" sz="1200" dirty="0"/>
              <a:t>{</a:t>
            </a:r>
          </a:p>
          <a:p>
            <a:pPr defTabSz="739775">
              <a:defRPr/>
            </a:pPr>
            <a:endParaRPr lang="en-GB" sz="1200" dirty="0"/>
          </a:p>
          <a:p>
            <a:pPr defTabSz="739775">
              <a:defRPr/>
            </a:pPr>
            <a:r>
              <a:rPr lang="en-GB" sz="1200" dirty="0"/>
              <a:t>  // Define members (data and methods) here.</a:t>
            </a:r>
          </a:p>
          <a:p>
            <a:pPr defTabSz="739775">
              <a:defRPr/>
            </a:pPr>
            <a:endParaRPr lang="en-GB" sz="1200" dirty="0"/>
          </a:p>
          <a:p>
            <a:pPr defTabSz="739775">
              <a:defRPr/>
            </a:pPr>
            <a:r>
              <a:rPr lang="en-GB" sz="1200" dirty="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5"/>
          <p:cNvSpPr>
            <a:spLocks noGrp="1" noChangeArrowheads="1"/>
          </p:cNvSpPr>
          <p:nvPr>
            <p:ph idx="1"/>
          </p:nvPr>
        </p:nvSpPr>
        <p:spPr/>
        <p:txBody>
          <a:bodyPr/>
          <a:lstStyle/>
          <a:p>
            <a:pPr eaLnBrk="1" hangingPunct="1">
              <a:defRPr/>
            </a:pPr>
            <a:r>
              <a:rPr lang="en-GB" dirty="0" smtClean="0">
                <a:sym typeface="Wingdings" pitchFamily="2" charset="2"/>
              </a:rPr>
              <a:t>Here are some examples of class definitions.</a:t>
            </a:r>
            <a:endParaRPr lang="en-GB" dirty="0" smtClean="0">
              <a:latin typeface="+mj-lt"/>
              <a:sym typeface="Wingdings" pitchFamily="2" charset="2"/>
            </a:endParaRPr>
          </a:p>
        </p:txBody>
      </p:sp>
      <p:sp>
        <p:nvSpPr>
          <p:cNvPr id="10243" name="Rectangle 4"/>
          <p:cNvSpPr>
            <a:spLocks noGrp="1" noChangeArrowheads="1"/>
          </p:cNvSpPr>
          <p:nvPr>
            <p:ph type="title"/>
          </p:nvPr>
        </p:nvSpPr>
        <p:spPr/>
        <p:txBody>
          <a:bodyPr/>
          <a:lstStyle/>
          <a:p>
            <a:pPr eaLnBrk="1" hangingPunct="1"/>
            <a:r>
              <a:rPr lang="en-GB" sz="3400" dirty="0" smtClean="0"/>
              <a:t>Examples of Class Definitions</a:t>
            </a:r>
          </a:p>
        </p:txBody>
      </p:sp>
      <p:sp>
        <p:nvSpPr>
          <p:cNvPr id="22530" name="Footer Placeholder 3"/>
          <p:cNvSpPr>
            <a:spLocks noGrp="1"/>
          </p:cNvSpPr>
          <p:nvPr>
            <p:ph type="ftr" sz="quarter" idx="10"/>
          </p:nvPr>
        </p:nvSpPr>
        <p:spPr/>
        <p:txBody>
          <a:bodyPr/>
          <a:lstStyle/>
          <a:p>
            <a:pPr>
              <a:defRPr/>
            </a:pPr>
            <a:fld id="{CE2E7C07-E2EA-4D2C-9799-567D3F6A7BDC}" type="slidenum">
              <a:rPr lang="en-GB"/>
              <a:pPr>
                <a:defRPr/>
              </a:pPr>
              <a:t>5</a:t>
            </a:fld>
            <a:endParaRPr lang="en-GB"/>
          </a:p>
        </p:txBody>
      </p:sp>
      <p:sp>
        <p:nvSpPr>
          <p:cNvPr id="24" name="Rectangle 23"/>
          <p:cNvSpPr>
            <a:spLocks noChangeArrowheads="1"/>
          </p:cNvSpPr>
          <p:nvPr/>
        </p:nvSpPr>
        <p:spPr bwMode="auto">
          <a:xfrm>
            <a:off x="838200" y="1687513"/>
            <a:ext cx="7810500" cy="10922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public class </a:t>
            </a:r>
            <a:r>
              <a:rPr lang="en-GB" sz="1200" dirty="0" err="1"/>
              <a:t>BankAccount</a:t>
            </a:r>
            <a:r>
              <a:rPr lang="en-GB" sz="1200" dirty="0"/>
              <a:t> {</a:t>
            </a:r>
          </a:p>
          <a:p>
            <a:pPr defTabSz="739775">
              <a:defRPr/>
            </a:pPr>
            <a:endParaRPr lang="en-GB" sz="1200" dirty="0"/>
          </a:p>
          <a:p>
            <a:pPr defTabSz="739775">
              <a:defRPr/>
            </a:pPr>
            <a:r>
              <a:rPr lang="en-GB" sz="1200" dirty="0"/>
              <a:t>  // Define </a:t>
            </a:r>
            <a:r>
              <a:rPr lang="en-GB" sz="1200" dirty="0" err="1"/>
              <a:t>BankAccount</a:t>
            </a:r>
            <a:r>
              <a:rPr lang="en-GB" sz="1200" dirty="0"/>
              <a:t> data and implement </a:t>
            </a:r>
            <a:r>
              <a:rPr lang="en-GB" sz="1200" dirty="0" err="1"/>
              <a:t>BankAccount</a:t>
            </a:r>
            <a:r>
              <a:rPr lang="en-GB" sz="1200" dirty="0"/>
              <a:t> methods here.</a:t>
            </a:r>
          </a:p>
          <a:p>
            <a:pPr defTabSz="739775">
              <a:defRPr/>
            </a:pPr>
            <a:endParaRPr lang="en-GB" sz="1200" dirty="0"/>
          </a:p>
          <a:p>
            <a:pPr defTabSz="739775">
              <a:defRPr/>
            </a:pPr>
            <a:r>
              <a:rPr lang="en-GB" sz="1200" dirty="0"/>
              <a:t>}</a:t>
            </a:r>
          </a:p>
        </p:txBody>
      </p:sp>
      <p:sp>
        <p:nvSpPr>
          <p:cNvPr id="10247" name="TextBox 12"/>
          <p:cNvSpPr txBox="1">
            <a:spLocks noChangeArrowheads="1"/>
          </p:cNvSpPr>
          <p:nvPr/>
        </p:nvSpPr>
        <p:spPr bwMode="auto">
          <a:xfrm>
            <a:off x="6743700" y="2474913"/>
            <a:ext cx="1928813" cy="307975"/>
          </a:xfrm>
          <a:prstGeom prst="rect">
            <a:avLst/>
          </a:prstGeom>
          <a:noFill/>
          <a:ln w="9525">
            <a:noFill/>
            <a:miter lim="800000"/>
            <a:headEnd/>
            <a:tailEnd/>
          </a:ln>
        </p:spPr>
        <p:txBody>
          <a:bodyPr wrap="none">
            <a:spAutoFit/>
          </a:bodyPr>
          <a:lstStyle/>
          <a:p>
            <a:pPr algn="r"/>
            <a:r>
              <a:rPr lang="en-GB" b="1">
                <a:solidFill>
                  <a:schemeClr val="tx2"/>
                </a:solidFill>
              </a:rPr>
              <a:t>BankAccount.java</a:t>
            </a:r>
          </a:p>
        </p:txBody>
      </p:sp>
      <p:sp>
        <p:nvSpPr>
          <p:cNvPr id="8" name="Rectangle 7"/>
          <p:cNvSpPr>
            <a:spLocks noChangeArrowheads="1"/>
          </p:cNvSpPr>
          <p:nvPr/>
        </p:nvSpPr>
        <p:spPr bwMode="auto">
          <a:xfrm>
            <a:off x="848706" y="3101193"/>
            <a:ext cx="7810500" cy="10922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public class </a:t>
            </a:r>
            <a:r>
              <a:rPr lang="en-GB" sz="1200" dirty="0" smtClean="0"/>
              <a:t>Customer {</a:t>
            </a:r>
            <a:endParaRPr lang="en-GB" sz="1200" dirty="0"/>
          </a:p>
          <a:p>
            <a:pPr defTabSz="739775">
              <a:defRPr/>
            </a:pPr>
            <a:endParaRPr lang="en-GB" sz="1200" dirty="0"/>
          </a:p>
          <a:p>
            <a:pPr defTabSz="739775">
              <a:defRPr/>
            </a:pPr>
            <a:r>
              <a:rPr lang="en-GB" sz="1200" dirty="0"/>
              <a:t>  // Define </a:t>
            </a:r>
            <a:r>
              <a:rPr lang="en-GB" sz="1200" dirty="0" smtClean="0"/>
              <a:t>Customer </a:t>
            </a:r>
            <a:r>
              <a:rPr lang="en-GB" sz="1200" dirty="0"/>
              <a:t>data and implement </a:t>
            </a:r>
            <a:r>
              <a:rPr lang="en-GB" sz="1200" dirty="0" smtClean="0"/>
              <a:t>Customer </a:t>
            </a:r>
            <a:r>
              <a:rPr lang="en-GB" sz="1200" dirty="0"/>
              <a:t>methods here.</a:t>
            </a:r>
          </a:p>
          <a:p>
            <a:pPr defTabSz="739775">
              <a:defRPr/>
            </a:pPr>
            <a:endParaRPr lang="en-GB" sz="1200" dirty="0"/>
          </a:p>
          <a:p>
            <a:pPr defTabSz="739775">
              <a:defRPr/>
            </a:pPr>
            <a:r>
              <a:rPr lang="en-GB" sz="1200" dirty="0"/>
              <a:t>}</a:t>
            </a:r>
          </a:p>
        </p:txBody>
      </p:sp>
      <p:sp>
        <p:nvSpPr>
          <p:cNvPr id="9" name="TextBox 12"/>
          <p:cNvSpPr txBox="1">
            <a:spLocks noChangeArrowheads="1"/>
          </p:cNvSpPr>
          <p:nvPr/>
        </p:nvSpPr>
        <p:spPr bwMode="auto">
          <a:xfrm>
            <a:off x="7081298" y="3888593"/>
            <a:ext cx="1601721" cy="307777"/>
          </a:xfrm>
          <a:prstGeom prst="rect">
            <a:avLst/>
          </a:prstGeom>
          <a:noFill/>
          <a:ln w="9525">
            <a:noFill/>
            <a:miter lim="800000"/>
            <a:headEnd/>
            <a:tailEnd/>
          </a:ln>
        </p:spPr>
        <p:txBody>
          <a:bodyPr wrap="none">
            <a:spAutoFit/>
          </a:bodyPr>
          <a:lstStyle/>
          <a:p>
            <a:pPr algn="r"/>
            <a:r>
              <a:rPr lang="en-GB" b="1" dirty="0" smtClean="0">
                <a:solidFill>
                  <a:schemeClr val="tx2"/>
                </a:solidFill>
              </a:rPr>
              <a:t>Customer.java</a:t>
            </a:r>
            <a:endParaRPr lang="en-GB" b="1" dirty="0">
              <a:solidFill>
                <a:schemeClr val="tx2"/>
              </a:solidFill>
            </a:endParaRPr>
          </a:p>
        </p:txBody>
      </p:sp>
      <p:sp>
        <p:nvSpPr>
          <p:cNvPr id="10" name="Rectangle 9"/>
          <p:cNvSpPr>
            <a:spLocks noChangeArrowheads="1"/>
          </p:cNvSpPr>
          <p:nvPr/>
        </p:nvSpPr>
        <p:spPr bwMode="auto">
          <a:xfrm>
            <a:off x="843446" y="4562171"/>
            <a:ext cx="7810500" cy="10922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public class </a:t>
            </a:r>
            <a:r>
              <a:rPr lang="en-GB" sz="1200" dirty="0" smtClean="0"/>
              <a:t>Money {</a:t>
            </a:r>
            <a:endParaRPr lang="en-GB" sz="1200" dirty="0"/>
          </a:p>
          <a:p>
            <a:pPr defTabSz="739775">
              <a:defRPr/>
            </a:pPr>
            <a:endParaRPr lang="en-GB" sz="1200" dirty="0"/>
          </a:p>
          <a:p>
            <a:pPr defTabSz="739775">
              <a:defRPr/>
            </a:pPr>
            <a:r>
              <a:rPr lang="en-GB" sz="1200" dirty="0"/>
              <a:t>  // Define </a:t>
            </a:r>
            <a:r>
              <a:rPr lang="en-GB" sz="1200" dirty="0" smtClean="0"/>
              <a:t>Money </a:t>
            </a:r>
            <a:r>
              <a:rPr lang="en-GB" sz="1200" dirty="0"/>
              <a:t>data and implement </a:t>
            </a:r>
            <a:r>
              <a:rPr lang="en-GB" sz="1200" dirty="0" smtClean="0"/>
              <a:t>Money methods </a:t>
            </a:r>
            <a:r>
              <a:rPr lang="en-GB" sz="1200" dirty="0"/>
              <a:t>here.</a:t>
            </a:r>
          </a:p>
          <a:p>
            <a:pPr defTabSz="739775">
              <a:defRPr/>
            </a:pPr>
            <a:endParaRPr lang="en-GB" sz="1200" dirty="0"/>
          </a:p>
          <a:p>
            <a:pPr defTabSz="739775">
              <a:defRPr/>
            </a:pPr>
            <a:r>
              <a:rPr lang="en-GB" sz="1200" dirty="0"/>
              <a:t>}</a:t>
            </a:r>
          </a:p>
        </p:txBody>
      </p:sp>
      <p:sp>
        <p:nvSpPr>
          <p:cNvPr id="11" name="TextBox 12"/>
          <p:cNvSpPr txBox="1">
            <a:spLocks noChangeArrowheads="1"/>
          </p:cNvSpPr>
          <p:nvPr/>
        </p:nvSpPr>
        <p:spPr bwMode="auto">
          <a:xfrm>
            <a:off x="7403051" y="5349571"/>
            <a:ext cx="1274708" cy="307777"/>
          </a:xfrm>
          <a:prstGeom prst="rect">
            <a:avLst/>
          </a:prstGeom>
          <a:noFill/>
          <a:ln w="9525">
            <a:noFill/>
            <a:miter lim="800000"/>
            <a:headEnd/>
            <a:tailEnd/>
          </a:ln>
        </p:spPr>
        <p:txBody>
          <a:bodyPr wrap="none">
            <a:spAutoFit/>
          </a:bodyPr>
          <a:lstStyle/>
          <a:p>
            <a:pPr algn="r"/>
            <a:r>
              <a:rPr lang="en-GB" b="1" dirty="0" smtClean="0">
                <a:solidFill>
                  <a:schemeClr val="tx2"/>
                </a:solidFill>
              </a:rPr>
              <a:t>Money.java</a:t>
            </a:r>
            <a:endParaRPr lang="en-GB" b="1" dirty="0">
              <a:solidFill>
                <a:schemeClr val="tx2"/>
              </a:solidFill>
            </a:endParaRPr>
          </a:p>
        </p:txBody>
      </p:sp>
    </p:spTree>
    <p:extLst>
      <p:ext uri="{BB962C8B-B14F-4D97-AF65-F5344CB8AC3E}">
        <p14:creationId xmlns:p14="http://schemas.microsoft.com/office/powerpoint/2010/main" val="3234120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5"/>
          <p:cNvSpPr>
            <a:spLocks noGrp="1" noChangeArrowheads="1"/>
          </p:cNvSpPr>
          <p:nvPr>
            <p:ph idx="1"/>
          </p:nvPr>
        </p:nvSpPr>
        <p:spPr/>
        <p:txBody>
          <a:bodyPr/>
          <a:lstStyle/>
          <a:p>
            <a:pPr eaLnBrk="1" hangingPunct="1">
              <a:defRPr/>
            </a:pPr>
            <a:r>
              <a:rPr lang="en-GB" dirty="0" smtClean="0">
                <a:sym typeface="Wingdings" pitchFamily="2" charset="2"/>
              </a:rPr>
              <a:t>A class can contain two kinds of members…</a:t>
            </a:r>
          </a:p>
          <a:p>
            <a:pPr lvl="1" eaLnBrk="1" hangingPunct="1">
              <a:defRPr/>
            </a:pPr>
            <a:endParaRPr lang="en-GB" dirty="0">
              <a:latin typeface="+mj-lt"/>
              <a:sym typeface="Wingdings" pitchFamily="2" charset="2"/>
            </a:endParaRPr>
          </a:p>
          <a:p>
            <a:pPr eaLnBrk="1" hangingPunct="1">
              <a:defRPr/>
            </a:pPr>
            <a:r>
              <a:rPr lang="en-GB" dirty="0" smtClean="0">
                <a:latin typeface="+mj-lt"/>
                <a:sym typeface="Wingdings" pitchFamily="2" charset="2"/>
              </a:rPr>
              <a:t>Data members</a:t>
            </a:r>
          </a:p>
          <a:p>
            <a:pPr lvl="1" eaLnBrk="1" hangingPunct="1">
              <a:defRPr/>
            </a:pPr>
            <a:r>
              <a:rPr lang="en-GB" dirty="0" smtClean="0">
                <a:latin typeface="+mj-lt"/>
                <a:sym typeface="Wingdings" pitchFamily="2" charset="2"/>
              </a:rPr>
              <a:t>Hold the data for an object</a:t>
            </a:r>
          </a:p>
          <a:p>
            <a:pPr lvl="1" eaLnBrk="1" hangingPunct="1">
              <a:defRPr/>
            </a:pPr>
            <a:r>
              <a:rPr lang="en-GB" dirty="0" smtClean="0">
                <a:latin typeface="+mj-lt"/>
                <a:sym typeface="Wingdings" pitchFamily="2" charset="2"/>
              </a:rPr>
              <a:t>Each object will have its own copy of these data members</a:t>
            </a:r>
          </a:p>
          <a:p>
            <a:pPr lvl="1" eaLnBrk="1" hangingPunct="1">
              <a:defRPr/>
            </a:pPr>
            <a:r>
              <a:rPr lang="en-GB" dirty="0" smtClean="0">
                <a:latin typeface="+mj-lt"/>
                <a:sym typeface="Wingdings" pitchFamily="2" charset="2"/>
              </a:rPr>
              <a:t>E.g. my bank account balance might be £100, yours might be £200</a:t>
            </a:r>
          </a:p>
          <a:p>
            <a:pPr lvl="1" eaLnBrk="1" hangingPunct="1">
              <a:defRPr/>
            </a:pPr>
            <a:endParaRPr lang="en-GB" dirty="0">
              <a:latin typeface="+mj-lt"/>
              <a:sym typeface="Wingdings" pitchFamily="2" charset="2"/>
            </a:endParaRPr>
          </a:p>
          <a:p>
            <a:pPr eaLnBrk="1" hangingPunct="1">
              <a:defRPr/>
            </a:pPr>
            <a:r>
              <a:rPr lang="en-GB" dirty="0" smtClean="0">
                <a:latin typeface="+mj-lt"/>
                <a:sym typeface="Wingdings" pitchFamily="2" charset="2"/>
              </a:rPr>
              <a:t>Function members (i.e. methods)</a:t>
            </a:r>
          </a:p>
          <a:p>
            <a:pPr lvl="1" eaLnBrk="1" hangingPunct="1">
              <a:defRPr/>
            </a:pPr>
            <a:r>
              <a:rPr lang="en-GB" dirty="0" smtClean="0">
                <a:latin typeface="+mj-lt"/>
                <a:sym typeface="Wingdings" pitchFamily="2" charset="2"/>
              </a:rPr>
              <a:t>Implement functionality on an object</a:t>
            </a:r>
          </a:p>
          <a:p>
            <a:pPr lvl="1" eaLnBrk="1" hangingPunct="1">
              <a:defRPr/>
            </a:pPr>
            <a:r>
              <a:rPr lang="en-GB" dirty="0" smtClean="0">
                <a:latin typeface="+mj-lt"/>
                <a:sym typeface="Wingdings" pitchFamily="2" charset="2"/>
              </a:rPr>
              <a:t>When you invoke a method, you say which object to use</a:t>
            </a:r>
          </a:p>
          <a:p>
            <a:pPr lvl="1" eaLnBrk="1" hangingPunct="1">
              <a:defRPr/>
            </a:pPr>
            <a:r>
              <a:rPr lang="en-GB" dirty="0" smtClean="0">
                <a:latin typeface="+mj-lt"/>
                <a:sym typeface="Wingdings" pitchFamily="2" charset="2"/>
              </a:rPr>
              <a:t>E.g. deposit £10 into my bank account object</a:t>
            </a:r>
            <a:endParaRPr lang="en-GB" dirty="0">
              <a:latin typeface="+mj-lt"/>
              <a:sym typeface="Wingdings" pitchFamily="2" charset="2"/>
            </a:endParaRPr>
          </a:p>
          <a:p>
            <a:pPr lvl="1" eaLnBrk="1" hangingPunct="1">
              <a:defRPr/>
            </a:pPr>
            <a:endParaRPr lang="en-GB" dirty="0" smtClean="0">
              <a:latin typeface="+mj-lt"/>
              <a:sym typeface="Wingdings" pitchFamily="2" charset="2"/>
            </a:endParaRPr>
          </a:p>
        </p:txBody>
      </p:sp>
      <p:sp>
        <p:nvSpPr>
          <p:cNvPr id="10243" name="Rectangle 4"/>
          <p:cNvSpPr>
            <a:spLocks noGrp="1" noChangeArrowheads="1"/>
          </p:cNvSpPr>
          <p:nvPr>
            <p:ph type="title"/>
          </p:nvPr>
        </p:nvSpPr>
        <p:spPr/>
        <p:txBody>
          <a:bodyPr/>
          <a:lstStyle/>
          <a:p>
            <a:pPr eaLnBrk="1" hangingPunct="1"/>
            <a:r>
              <a:rPr lang="en-GB" sz="3400" dirty="0" smtClean="0"/>
              <a:t>Defining Class Members</a:t>
            </a:r>
          </a:p>
        </p:txBody>
      </p:sp>
      <p:sp>
        <p:nvSpPr>
          <p:cNvPr id="22530" name="Footer Placeholder 3"/>
          <p:cNvSpPr>
            <a:spLocks noGrp="1"/>
          </p:cNvSpPr>
          <p:nvPr>
            <p:ph type="ftr" sz="quarter" idx="10"/>
          </p:nvPr>
        </p:nvSpPr>
        <p:spPr/>
        <p:txBody>
          <a:bodyPr/>
          <a:lstStyle/>
          <a:p>
            <a:pPr>
              <a:defRPr/>
            </a:pPr>
            <a:fld id="{CE2E7C07-E2EA-4D2C-9799-567D3F6A7BDC}" type="slidenum">
              <a:rPr lang="en-GB"/>
              <a:pPr>
                <a:defRPr/>
              </a:pPr>
              <a:t>6</a:t>
            </a:fld>
            <a:endParaRPr lang="en-GB"/>
          </a:p>
        </p:txBody>
      </p:sp>
    </p:spTree>
    <p:extLst>
      <p:ext uri="{BB962C8B-B14F-4D97-AF65-F5344CB8AC3E}">
        <p14:creationId xmlns:p14="http://schemas.microsoft.com/office/powerpoint/2010/main" val="2157278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6"/>
          <p:cNvSpPr>
            <a:spLocks noGrp="1" noChangeArrowheads="1"/>
          </p:cNvSpPr>
          <p:nvPr>
            <p:ph idx="1"/>
          </p:nvPr>
        </p:nvSpPr>
        <p:spPr/>
        <p:txBody>
          <a:bodyPr/>
          <a:lstStyle/>
          <a:p>
            <a:pPr eaLnBrk="1" hangingPunct="1"/>
            <a:r>
              <a:rPr lang="en-GB" dirty="0" smtClean="0"/>
              <a:t>Java supports 4 visibility levels for members in a class…</a:t>
            </a:r>
          </a:p>
          <a:p>
            <a:pPr lvl="1" eaLnBrk="1" hangingPunct="1"/>
            <a:r>
              <a:rPr lang="en-GB" dirty="0" smtClean="0">
                <a:latin typeface="Lucida Console" pitchFamily="49" charset="0"/>
                <a:cs typeface="Tahoma" pitchFamily="34" charset="0"/>
              </a:rPr>
              <a:t>public</a:t>
            </a:r>
          </a:p>
          <a:p>
            <a:pPr lvl="1" eaLnBrk="1" hangingPunct="1"/>
            <a:r>
              <a:rPr lang="en-GB" dirty="0" smtClean="0">
                <a:latin typeface="Lucida Console" pitchFamily="49" charset="0"/>
                <a:cs typeface="Tahoma" pitchFamily="34" charset="0"/>
              </a:rPr>
              <a:t>private</a:t>
            </a:r>
          </a:p>
          <a:p>
            <a:pPr lvl="1" eaLnBrk="1" hangingPunct="1"/>
            <a:r>
              <a:rPr lang="en-GB" dirty="0" smtClean="0">
                <a:latin typeface="Lucida Console" pitchFamily="49" charset="0"/>
                <a:cs typeface="Tahoma" pitchFamily="34" charset="0"/>
              </a:rPr>
              <a:t>protected</a:t>
            </a:r>
          </a:p>
          <a:p>
            <a:pPr lvl="1" eaLnBrk="1" hangingPunct="1"/>
            <a:r>
              <a:rPr lang="en-GB" dirty="0" smtClean="0">
                <a:cs typeface="Tahoma" pitchFamily="34" charset="0"/>
              </a:rPr>
              <a:t>(No access modifier)</a:t>
            </a:r>
          </a:p>
        </p:txBody>
      </p:sp>
      <p:sp>
        <p:nvSpPr>
          <p:cNvPr id="11267" name="Rectangle 5"/>
          <p:cNvSpPr>
            <a:spLocks noGrp="1" noChangeArrowheads="1"/>
          </p:cNvSpPr>
          <p:nvPr>
            <p:ph type="title"/>
          </p:nvPr>
        </p:nvSpPr>
        <p:spPr/>
        <p:txBody>
          <a:bodyPr/>
          <a:lstStyle/>
          <a:p>
            <a:pPr eaLnBrk="1" hangingPunct="1"/>
            <a:r>
              <a:rPr lang="en-GB" sz="3400" dirty="0" smtClean="0"/>
              <a:t>Member Visibility</a:t>
            </a:r>
          </a:p>
        </p:txBody>
      </p:sp>
      <p:sp>
        <p:nvSpPr>
          <p:cNvPr id="7" name="Footer Placeholder 3"/>
          <p:cNvSpPr>
            <a:spLocks noGrp="1"/>
          </p:cNvSpPr>
          <p:nvPr>
            <p:ph type="ftr" sz="quarter" idx="10"/>
          </p:nvPr>
        </p:nvSpPr>
        <p:spPr/>
        <p:txBody>
          <a:bodyPr/>
          <a:lstStyle/>
          <a:p>
            <a:pPr>
              <a:defRPr/>
            </a:pPr>
            <a:fld id="{4EB2FFCF-91EB-4A69-8964-0E9E38FAF022}" type="slidenum">
              <a:rPr lang="en-GB"/>
              <a:pPr>
                <a:defRPr/>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Defining instance variables</a:t>
            </a:r>
          </a:p>
          <a:p>
            <a:pPr eaLnBrk="1" hangingPunct="1"/>
            <a:r>
              <a:rPr lang="en-GB" dirty="0" smtClean="0"/>
              <a:t>Example</a:t>
            </a:r>
          </a:p>
          <a:p>
            <a:pPr eaLnBrk="1" hangingPunct="1"/>
            <a:r>
              <a:rPr lang="en-GB" dirty="0" smtClean="0"/>
              <a:t>Initializing instance variables</a:t>
            </a:r>
          </a:p>
        </p:txBody>
      </p:sp>
      <p:sp>
        <p:nvSpPr>
          <p:cNvPr id="996354" name="Rectangle 2"/>
          <p:cNvSpPr>
            <a:spLocks noGrp="1" noChangeArrowheads="1"/>
          </p:cNvSpPr>
          <p:nvPr>
            <p:ph type="title"/>
          </p:nvPr>
        </p:nvSpPr>
        <p:spPr/>
        <p:txBody>
          <a:bodyPr/>
          <a:lstStyle/>
          <a:p>
            <a:pPr marL="571500" indent="-571500" eaLnBrk="1" hangingPunct="1"/>
            <a:r>
              <a:rPr lang="en-GB" sz="3400" dirty="0" smtClean="0"/>
              <a:t>2. Defining Data in a Class</a:t>
            </a:r>
          </a:p>
        </p:txBody>
      </p:sp>
      <p:sp>
        <p:nvSpPr>
          <p:cNvPr id="4" name="Footer Placeholder 3"/>
          <p:cNvSpPr>
            <a:spLocks noGrp="1"/>
          </p:cNvSpPr>
          <p:nvPr>
            <p:ph type="ftr" sz="quarter" idx="10"/>
          </p:nvPr>
        </p:nvSpPr>
        <p:spPr/>
        <p:txBody>
          <a:bodyPr/>
          <a:lstStyle/>
          <a:p>
            <a:pPr>
              <a:defRPr/>
            </a:pPr>
            <a:fld id="{F3AAB270-7363-48D4-AABE-560494F0E532}" type="slidenum">
              <a:rPr lang="en-GB"/>
              <a:pPr>
                <a:defRPr/>
              </a:pPr>
              <a:t>8</a:t>
            </a:fld>
            <a:endParaRPr lang="en-GB"/>
          </a:p>
        </p:txBody>
      </p:sp>
    </p:spTree>
    <p:extLst>
      <p:ext uri="{BB962C8B-B14F-4D97-AF65-F5344CB8AC3E}">
        <p14:creationId xmlns:p14="http://schemas.microsoft.com/office/powerpoint/2010/main" val="3580153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5"/>
          <p:cNvSpPr>
            <a:spLocks noGrp="1" noChangeArrowheads="1"/>
          </p:cNvSpPr>
          <p:nvPr>
            <p:ph idx="1"/>
          </p:nvPr>
        </p:nvSpPr>
        <p:spPr/>
        <p:txBody>
          <a:bodyPr/>
          <a:lstStyle/>
          <a:p>
            <a:pPr eaLnBrk="1" hangingPunct="1"/>
            <a:r>
              <a:rPr lang="en-GB" dirty="0" smtClean="0">
                <a:sym typeface="Wingdings" pitchFamily="2" charset="2"/>
              </a:rPr>
              <a:t>A class can define any number of instance variables</a:t>
            </a:r>
          </a:p>
          <a:p>
            <a:pPr lvl="1" eaLnBrk="1" hangingPunct="1"/>
            <a:r>
              <a:rPr lang="en-GB" dirty="0" smtClean="0">
                <a:sym typeface="Wingdings" pitchFamily="2" charset="2"/>
              </a:rPr>
              <a:t>Each instance will have its own set of these variables</a:t>
            </a:r>
          </a:p>
          <a:p>
            <a:pPr lvl="1" eaLnBrk="1" hangingPunct="1"/>
            <a:endParaRPr lang="en-GB" dirty="0" smtClean="0">
              <a:sym typeface="Wingdings" pitchFamily="2" charset="2"/>
            </a:endParaRPr>
          </a:p>
          <a:p>
            <a:pPr eaLnBrk="1" hangingPunct="1"/>
            <a:r>
              <a:rPr lang="en-GB" dirty="0" smtClean="0">
                <a:sym typeface="Wingdings" pitchFamily="2" charset="2"/>
              </a:rPr>
              <a:t>General syntax:</a:t>
            </a:r>
          </a:p>
          <a:p>
            <a:pPr lvl="1" eaLnBrk="1" hangingPunct="1"/>
            <a:r>
              <a:rPr lang="en-GB" dirty="0" smtClean="0">
                <a:sym typeface="Wingdings" pitchFamily="2" charset="2"/>
              </a:rPr>
              <a:t>Optional access modifier (default is package-level visibility)</a:t>
            </a:r>
          </a:p>
          <a:p>
            <a:pPr eaLnBrk="1" hangingPunct="1">
              <a:buFont typeface="Wingdings" pitchFamily="2" charset="2"/>
              <a:buNone/>
            </a:pPr>
            <a:endParaRPr lang="en-GB" dirty="0" smtClean="0">
              <a:sym typeface="Wingdings" pitchFamily="2" charset="2"/>
            </a:endParaRPr>
          </a:p>
        </p:txBody>
      </p:sp>
      <p:sp>
        <p:nvSpPr>
          <p:cNvPr id="14339" name="Rectangle 4"/>
          <p:cNvSpPr>
            <a:spLocks noGrp="1" noChangeArrowheads="1"/>
          </p:cNvSpPr>
          <p:nvPr>
            <p:ph type="title"/>
          </p:nvPr>
        </p:nvSpPr>
        <p:spPr/>
        <p:txBody>
          <a:bodyPr/>
          <a:lstStyle/>
          <a:p>
            <a:pPr eaLnBrk="1" hangingPunct="1"/>
            <a:r>
              <a:rPr lang="en-GB" sz="3400" dirty="0" smtClean="0"/>
              <a:t>Defining Instance Variables</a:t>
            </a:r>
          </a:p>
        </p:txBody>
      </p:sp>
      <p:sp>
        <p:nvSpPr>
          <p:cNvPr id="22530" name="Footer Placeholder 3"/>
          <p:cNvSpPr>
            <a:spLocks noGrp="1"/>
          </p:cNvSpPr>
          <p:nvPr>
            <p:ph type="ftr" sz="quarter" idx="10"/>
          </p:nvPr>
        </p:nvSpPr>
        <p:spPr/>
        <p:txBody>
          <a:bodyPr/>
          <a:lstStyle/>
          <a:p>
            <a:pPr>
              <a:defRPr/>
            </a:pPr>
            <a:fld id="{972CCB52-023F-4604-8D1D-5232457BBB5A}" type="slidenum">
              <a:rPr lang="en-GB"/>
              <a:pPr>
                <a:defRPr/>
              </a:pPr>
              <a:t>9</a:t>
            </a:fld>
            <a:endParaRPr lang="en-GB" dirty="0"/>
          </a:p>
        </p:txBody>
      </p:sp>
      <p:sp>
        <p:nvSpPr>
          <p:cNvPr id="22" name="Rectangle 21"/>
          <p:cNvSpPr>
            <a:spLocks noChangeArrowheads="1"/>
          </p:cNvSpPr>
          <p:nvPr/>
        </p:nvSpPr>
        <p:spPr bwMode="auto">
          <a:xfrm>
            <a:off x="838200" y="3305066"/>
            <a:ext cx="7810500" cy="2794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[public | private | protected] </a:t>
            </a:r>
            <a:r>
              <a:rPr lang="en-GB" sz="1200" i="1" dirty="0"/>
              <a:t>type </a:t>
            </a:r>
            <a:r>
              <a:rPr lang="en-GB" sz="1200" i="1" dirty="0" err="1"/>
              <a:t>variableName</a:t>
            </a:r>
            <a:r>
              <a:rPr lang="en-GB" sz="1200" i="1" dirty="0"/>
              <a:t> </a:t>
            </a:r>
            <a:r>
              <a:rPr lang="en-GB" sz="1200" dirty="0"/>
              <a:t>[=</a:t>
            </a:r>
            <a:r>
              <a:rPr lang="en-GB" sz="1200" i="1" dirty="0"/>
              <a:t> expression</a:t>
            </a:r>
            <a:r>
              <a:rPr lang="en-GB" sz="1200" dirty="0"/>
              <a:t>];</a:t>
            </a:r>
            <a:endParaRPr lang="en-GB" sz="1200" i="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13838</TotalTime>
  <Words>3628</Words>
  <Application>Microsoft Office PowerPoint</Application>
  <PresentationFormat>On-screen Show (4:3)</PresentationFormat>
  <Paragraphs>463</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1_Blends</vt:lpstr>
      <vt:lpstr>Defining Your Own Classes</vt:lpstr>
      <vt:lpstr>Contents</vt:lpstr>
      <vt:lpstr>1. Defining a Class</vt:lpstr>
      <vt:lpstr>General Syntax for Class Definitions</vt:lpstr>
      <vt:lpstr>Examples of Class Definitions</vt:lpstr>
      <vt:lpstr>Defining Class Members</vt:lpstr>
      <vt:lpstr>Member Visibility</vt:lpstr>
      <vt:lpstr>2. Defining Data in a Class</vt:lpstr>
      <vt:lpstr>Defining Instance Variables</vt:lpstr>
      <vt:lpstr>Example</vt:lpstr>
      <vt:lpstr>Initializing Instance Variables</vt:lpstr>
      <vt:lpstr>3. Defining Methods in a Class</vt:lpstr>
      <vt:lpstr>Defining Getters and Setters (1 of 2)</vt:lpstr>
      <vt:lpstr>Defining Getters and Setters (2 of 2)</vt:lpstr>
      <vt:lpstr>Defining General Instance Methods (1 of 2)</vt:lpstr>
      <vt:lpstr>Defining General Instance Methods (2 of 2)</vt:lpstr>
      <vt:lpstr>Aside: Textual Representation of an Object</vt:lpstr>
      <vt:lpstr>Overloading Methods</vt:lpstr>
      <vt:lpstr>4. Creating and Using Objects</vt:lpstr>
      <vt:lpstr>Creating an Object</vt:lpstr>
      <vt:lpstr>Invoking Methods on an Object</vt:lpstr>
      <vt:lpstr>Letting Go of an Object</vt:lpstr>
      <vt:lpstr>Garbage Collection</vt:lpstr>
      <vt:lpstr>Putting it all Together</vt:lpstr>
      <vt:lpstr>5. Defining and Using Static Members</vt:lpstr>
      <vt:lpstr>static Variables</vt:lpstr>
      <vt:lpstr>static Methods</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Developing JSP Pages Using Custom Tags</dc:title>
  <dc:creator>Andy Olsen</dc:creator>
  <cp:lastModifiedBy>andyo@olsensoft.com</cp:lastModifiedBy>
  <cp:revision>477</cp:revision>
  <dcterms:created xsi:type="dcterms:W3CDTF">2002-05-03T12:27:39Z</dcterms:created>
  <dcterms:modified xsi:type="dcterms:W3CDTF">2017-04-04T17:31:10Z</dcterms:modified>
</cp:coreProperties>
</file>