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notesMasterIdLst>
    <p:notesMasterId r:id="rId11"/>
  </p:notesMasterIdLst>
  <p:handoutMasterIdLst>
    <p:handoutMasterId r:id="rId12"/>
  </p:handoutMasterIdLst>
  <p:sldIdLst>
    <p:sldId id="256" r:id="rId2"/>
    <p:sldId id="497" r:id="rId3"/>
    <p:sldId id="737" r:id="rId4"/>
    <p:sldId id="718" r:id="rId5"/>
    <p:sldId id="704" r:id="rId6"/>
    <p:sldId id="705" r:id="rId7"/>
    <p:sldId id="738" r:id="rId8"/>
    <p:sldId id="739" r:id="rId9"/>
    <p:sldId id="736" r:id="rId10"/>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BFDDF"/>
    <a:srgbClr val="FE7C6E"/>
    <a:srgbClr val="F7FC9C"/>
    <a:srgbClr val="F2CAE5"/>
    <a:srgbClr val="ECB4D9"/>
    <a:srgbClr val="FFB9BB"/>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852" autoAdjust="0"/>
    <p:restoredTop sz="94648" autoAdjust="0"/>
  </p:normalViewPr>
  <p:slideViewPr>
    <p:cSldViewPr snapToGrid="0" showGuides="1">
      <p:cViewPr varScale="1">
        <p:scale>
          <a:sx n="80" d="100"/>
          <a:sy n="80" d="100"/>
        </p:scale>
        <p:origin x="-102" y="-498"/>
      </p:cViewPr>
      <p:guideLst>
        <p:guide orient="horz" pos="1937"/>
        <p:guide pos="116"/>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showGuides="1">
      <p:cViewPr>
        <p:scale>
          <a:sx n="100" d="100"/>
          <a:sy n="100" d="100"/>
        </p:scale>
        <p:origin x="-666" y="-4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Initialization</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1254363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Initialization</a:t>
            </a:r>
            <a:endParaRPr lang="en-GB" dirty="0"/>
          </a:p>
        </p:txBody>
      </p:sp>
      <p:sp>
        <p:nvSpPr>
          <p:cNvPr id="45059"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799400660"/>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GB" dirty="0" smtClean="0"/>
              <a:t>Initialization</a:t>
            </a:r>
          </a:p>
        </p:txBody>
      </p:sp>
      <p:sp>
        <p:nvSpPr>
          <p:cNvPr id="46083" name="Rectangle 4"/>
          <p:cNvSpPr>
            <a:spLocks noGrp="1" noRot="1" noChangeAspect="1" noChangeArrowheads="1" noTextEdit="1"/>
          </p:cNvSpPr>
          <p:nvPr>
            <p:ph type="sldImg"/>
          </p:nvPr>
        </p:nvSpPr>
        <p:spPr>
          <a:ln/>
        </p:spPr>
      </p:sp>
      <p:sp>
        <p:nvSpPr>
          <p:cNvPr id="46084" name="Rectangle 5"/>
          <p:cNvSpPr>
            <a:spLocks noGrp="1" noChangeArrowheads="1"/>
          </p:cNvSpPr>
          <p:nvPr>
            <p:ph type="body" idx="1"/>
          </p:nvPr>
        </p:nvSpPr>
        <p:spPr>
          <a:noFill/>
          <a:ln/>
        </p:spPr>
        <p:txBody>
          <a:bodyPr/>
          <a:lstStyle/>
          <a:p>
            <a:pPr eaLnBrk="1" hangingPunct="1"/>
            <a:r>
              <a:rPr lang="en-US" dirty="0"/>
              <a:t>This </a:t>
            </a:r>
            <a:r>
              <a:rPr lang="en-US" dirty="0" smtClean="0"/>
              <a:t>chapter takes </a:t>
            </a:r>
            <a:r>
              <a:rPr lang="en-US" dirty="0"/>
              <a:t>a closer look at initialization. We'll see how to define constructors in your classes, to specify how objects should be initialized. We'll also take a look at some additional useful </a:t>
            </a:r>
            <a:r>
              <a:rPr lang="en-US" dirty="0" smtClean="0"/>
              <a:t>constructor techniques </a:t>
            </a:r>
            <a:r>
              <a:rPr lang="en-US" dirty="0"/>
              <a:t>along the way</a:t>
            </a:r>
            <a:r>
              <a:rPr lang="en-US" dirty="0" smtClean="0"/>
              <a: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dirty="0" smtClean="0"/>
              <a:t>Initialization</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GB" dirty="0" smtClean="0">
                <a:sym typeface="Wingdings" pitchFamily="2" charset="2"/>
              </a:rPr>
              <a:t>In this chapter we're </a:t>
            </a:r>
            <a:r>
              <a:rPr lang="en-GB" dirty="0">
                <a:sym typeface="Wingdings" pitchFamily="2" charset="2"/>
              </a:rPr>
              <a:t>going to talk about what happens when you create a new </a:t>
            </a:r>
            <a:r>
              <a:rPr lang="en-GB" dirty="0" smtClean="0">
                <a:sym typeface="Wingdings" pitchFamily="2" charset="2"/>
              </a:rPr>
              <a:t>object. Specifically</a:t>
            </a:r>
            <a:r>
              <a:rPr lang="en-GB" dirty="0">
                <a:sym typeface="Wingdings" pitchFamily="2" charset="2"/>
              </a:rPr>
              <a:t>, what is the initial state of all the data in the object</a:t>
            </a:r>
            <a:r>
              <a:rPr lang="en-GB" dirty="0" smtClean="0">
                <a:sym typeface="Wingdings" pitchFamily="2" charset="2"/>
              </a:rPr>
              <a:t>?</a:t>
            </a:r>
            <a:endParaRPr lang="en-GB" dirty="0">
              <a:sym typeface="Wingdings" pitchFamily="2" charset="2"/>
            </a:endParaRPr>
          </a:p>
          <a:p>
            <a:pPr eaLnBrk="1" hangingPunct="1"/>
            <a:r>
              <a:rPr lang="en-GB" dirty="0">
                <a:sym typeface="Wingdings" pitchFamily="2" charset="2"/>
              </a:rPr>
              <a:t>This is a very important </a:t>
            </a:r>
            <a:r>
              <a:rPr lang="en-GB" dirty="0" smtClean="0">
                <a:sym typeface="Wingdings" pitchFamily="2" charset="2"/>
              </a:rPr>
              <a:t>consideration. It's </a:t>
            </a:r>
            <a:r>
              <a:rPr lang="en-GB" dirty="0">
                <a:sym typeface="Wingdings" pitchFamily="2" charset="2"/>
              </a:rPr>
              <a:t>essential to ensure the object is properly initialized before you start using it in </a:t>
            </a:r>
            <a:r>
              <a:rPr lang="en-GB" dirty="0" smtClean="0">
                <a:sym typeface="Wingdings" pitchFamily="2" charset="2"/>
              </a:rPr>
              <a:t>earnest. For example, imagine </a:t>
            </a:r>
            <a:r>
              <a:rPr lang="en-GB" dirty="0">
                <a:sym typeface="Wingdings" pitchFamily="2" charset="2"/>
              </a:rPr>
              <a:t>you created a bank account but its initial balance was unknown… !</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GB" dirty="0" smtClean="0"/>
              <a:t>Initialization</a:t>
            </a:r>
          </a:p>
        </p:txBody>
      </p:sp>
      <p:sp>
        <p:nvSpPr>
          <p:cNvPr id="72707" name="Rectangle 2"/>
          <p:cNvSpPr>
            <a:spLocks noGrp="1" noRot="1" noChangeAspect="1" noChangeArrowheads="1" noTextEdit="1"/>
          </p:cNvSpPr>
          <p:nvPr>
            <p:ph type="sldImg"/>
          </p:nvPr>
        </p:nvSpPr>
        <p:spPr>
          <a:ln/>
        </p:spPr>
      </p:sp>
      <p:sp>
        <p:nvSpPr>
          <p:cNvPr id="7270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When you create an object, all of its instance variables are guaranteed to be initialized (even if you don't perform any explicit initialization yourself).</a:t>
            </a:r>
          </a:p>
          <a:p>
            <a:r>
              <a:rPr lang="en-GB" dirty="0"/>
              <a:t>By default, numeric types and characters are initialized to zero, </a:t>
            </a:r>
            <a:r>
              <a:rPr lang="en-GB" dirty="0" err="1"/>
              <a:t>booleans</a:t>
            </a:r>
            <a:r>
              <a:rPr lang="en-GB" dirty="0"/>
              <a:t> are initialized to </a:t>
            </a:r>
            <a:r>
              <a:rPr lang="en-GB" dirty="0">
                <a:latin typeface="Lucida Console" panose="020B0609040504020204" pitchFamily="49" charset="0"/>
              </a:rPr>
              <a:t>false</a:t>
            </a:r>
            <a:r>
              <a:rPr lang="en-GB" dirty="0"/>
              <a:t>, and object references are initialized to </a:t>
            </a:r>
            <a:r>
              <a:rPr lang="en-GB" dirty="0">
                <a:latin typeface="Lucida Console" panose="020B0609040504020204" pitchFamily="49" charset="0"/>
              </a:rPr>
              <a:t>null</a:t>
            </a:r>
            <a:r>
              <a:rPr lang="en-GB" dirty="0"/>
              <a:t>. For example:</a:t>
            </a:r>
          </a:p>
          <a:p>
            <a:r>
              <a:rPr lang="en-GB" dirty="0">
                <a:latin typeface="Lucida Console" panose="020B0609040504020204" pitchFamily="49" charset="0"/>
              </a:rPr>
              <a:t>    class </a:t>
            </a:r>
            <a:r>
              <a:rPr lang="en-GB" dirty="0" err="1">
                <a:latin typeface="Lucida Console" panose="020B0609040504020204" pitchFamily="49" charset="0"/>
              </a:rPr>
              <a:t>BankAccount</a:t>
            </a:r>
            <a:r>
              <a:rPr lang="en-GB" dirty="0">
                <a:latin typeface="Lucida Console" panose="020B0609040504020204" pitchFamily="49" charset="0"/>
              </a:rPr>
              <a:t> {</a:t>
            </a:r>
          </a:p>
          <a:p>
            <a:r>
              <a:rPr lang="en-GB" dirty="0">
                <a:latin typeface="Lucida Console" panose="020B0609040504020204" pitchFamily="49" charset="0"/>
              </a:rPr>
              <a:t>      private double balance;        // 0.0 by default</a:t>
            </a:r>
          </a:p>
          <a:p>
            <a:r>
              <a:rPr lang="en-GB" dirty="0">
                <a:latin typeface="Lucida Console" panose="020B0609040504020204" pitchFamily="49" charset="0"/>
              </a:rPr>
              <a:t>      private </a:t>
            </a:r>
            <a:r>
              <a:rPr lang="en-GB" dirty="0" err="1">
                <a:latin typeface="Lucida Console" panose="020B0609040504020204" pitchFamily="49" charset="0"/>
              </a:rPr>
              <a:t>boolean</a:t>
            </a:r>
            <a:r>
              <a:rPr lang="en-GB" dirty="0">
                <a:latin typeface="Lucida Console" panose="020B0609040504020204" pitchFamily="49" charset="0"/>
              </a:rPr>
              <a:t> </a:t>
            </a:r>
            <a:r>
              <a:rPr lang="en-GB" dirty="0" err="1">
                <a:latin typeface="Lucida Console" panose="020B0609040504020204" pitchFamily="49" charset="0"/>
              </a:rPr>
              <a:t>vipAccount</a:t>
            </a:r>
            <a:r>
              <a:rPr lang="en-GB" dirty="0">
                <a:latin typeface="Lucida Console" panose="020B0609040504020204" pitchFamily="49" charset="0"/>
              </a:rPr>
              <a:t>;    // false by default         </a:t>
            </a:r>
          </a:p>
          <a:p>
            <a:r>
              <a:rPr lang="en-GB" dirty="0">
                <a:latin typeface="Lucida Console" panose="020B0609040504020204" pitchFamily="49" charset="0"/>
              </a:rPr>
              <a:t>      private String </a:t>
            </a:r>
            <a:r>
              <a:rPr lang="en-GB" dirty="0" err="1">
                <a:latin typeface="Lucida Console" panose="020B0609040504020204" pitchFamily="49" charset="0"/>
              </a:rPr>
              <a:t>accountHolder</a:t>
            </a:r>
            <a:r>
              <a:rPr lang="en-GB" dirty="0">
                <a:latin typeface="Lucida Console" panose="020B0609040504020204" pitchFamily="49" charset="0"/>
              </a:rPr>
              <a:t>;  // null by default</a:t>
            </a:r>
          </a:p>
          <a:p>
            <a:r>
              <a:rPr lang="en-GB" dirty="0">
                <a:latin typeface="Lucida Console" panose="020B0609040504020204" pitchFamily="49" charset="0"/>
              </a:rPr>
              <a:t>      …</a:t>
            </a:r>
          </a:p>
          <a:p>
            <a:r>
              <a:rPr lang="en-GB" dirty="0">
                <a:latin typeface="Lucida Console" panose="020B0609040504020204" pitchFamily="49" charset="0"/>
              </a:rPr>
              <a:t>    }</a:t>
            </a:r>
          </a:p>
          <a:p>
            <a:r>
              <a:rPr lang="en-GB" dirty="0"/>
              <a:t>If this doesn't take your fancy, you can initialize variables when you declare them. For example:</a:t>
            </a:r>
            <a:endParaRPr lang="en-GB" dirty="0">
              <a:latin typeface="Lucida Console" panose="020B0609040504020204" pitchFamily="49" charset="0"/>
            </a:endParaRPr>
          </a:p>
          <a:p>
            <a:r>
              <a:rPr lang="en-GB" dirty="0">
                <a:latin typeface="Lucida Console" panose="020B0609040504020204" pitchFamily="49" charset="0"/>
              </a:rPr>
              <a:t>    class </a:t>
            </a:r>
            <a:r>
              <a:rPr lang="en-GB" dirty="0" err="1">
                <a:latin typeface="Lucida Console" panose="020B0609040504020204" pitchFamily="49" charset="0"/>
              </a:rPr>
              <a:t>BankAccount</a:t>
            </a:r>
            <a:r>
              <a:rPr lang="en-GB" dirty="0">
                <a:latin typeface="Lucida Console" panose="020B0609040504020204" pitchFamily="49" charset="0"/>
              </a:rPr>
              <a:t> {</a:t>
            </a:r>
          </a:p>
          <a:p>
            <a:r>
              <a:rPr lang="en-GB" dirty="0">
                <a:latin typeface="Lucida Console" panose="020B0609040504020204" pitchFamily="49" charset="0"/>
              </a:rPr>
              <a:t>      private double balance = 50;   // Opening balance is 50</a:t>
            </a:r>
          </a:p>
          <a:p>
            <a:r>
              <a:rPr lang="en-GB" dirty="0">
                <a:latin typeface="Lucida Console" panose="020B0609040504020204" pitchFamily="49" charset="0"/>
              </a:rPr>
              <a:t>      private </a:t>
            </a:r>
            <a:r>
              <a:rPr lang="en-GB" dirty="0" err="1">
                <a:latin typeface="Lucida Console" panose="020B0609040504020204" pitchFamily="49" charset="0"/>
              </a:rPr>
              <a:t>boolean</a:t>
            </a:r>
            <a:r>
              <a:rPr lang="en-GB" dirty="0">
                <a:latin typeface="Lucida Console" panose="020B0609040504020204" pitchFamily="49" charset="0"/>
              </a:rPr>
              <a:t> </a:t>
            </a:r>
            <a:r>
              <a:rPr lang="en-GB" dirty="0" err="1">
                <a:latin typeface="Lucida Console" panose="020B0609040504020204" pitchFamily="49" charset="0"/>
              </a:rPr>
              <a:t>vipAccount</a:t>
            </a:r>
            <a:r>
              <a:rPr lang="en-GB" dirty="0">
                <a:latin typeface="Lucida Console" panose="020B0609040504020204" pitchFamily="49" charset="0"/>
              </a:rPr>
              <a:t>;    // false by default         </a:t>
            </a:r>
          </a:p>
          <a:p>
            <a:r>
              <a:rPr lang="en-GB" dirty="0">
                <a:latin typeface="Lucida Console" panose="020B0609040504020204" pitchFamily="49" charset="0"/>
              </a:rPr>
              <a:t>      private String </a:t>
            </a:r>
            <a:r>
              <a:rPr lang="en-GB" dirty="0" err="1">
                <a:latin typeface="Lucida Console" panose="020B0609040504020204" pitchFamily="49" charset="0"/>
              </a:rPr>
              <a:t>accountHolder</a:t>
            </a:r>
            <a:r>
              <a:rPr lang="en-GB" dirty="0">
                <a:latin typeface="Lucida Console" panose="020B0609040504020204" pitchFamily="49" charset="0"/>
              </a:rPr>
              <a:t>;  // null by default</a:t>
            </a:r>
          </a:p>
          <a:p>
            <a:r>
              <a:rPr lang="en-GB" dirty="0">
                <a:latin typeface="Lucida Console" panose="020B0609040504020204" pitchFamily="49" charset="0"/>
              </a:rPr>
              <a:t>      …</a:t>
            </a:r>
          </a:p>
          <a:p>
            <a:r>
              <a:rPr lang="en-GB" dirty="0">
                <a:latin typeface="Lucida Console" panose="020B0609040504020204" pitchFamily="49" charset="0"/>
              </a:rPr>
              <a:t>    }</a:t>
            </a:r>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GB" dirty="0" smtClean="0"/>
              <a:t>Initialization</a:t>
            </a:r>
          </a:p>
        </p:txBody>
      </p:sp>
      <p:sp>
        <p:nvSpPr>
          <p:cNvPr id="73731" name="Rectangle 2"/>
          <p:cNvSpPr>
            <a:spLocks noGrp="1" noRot="1" noChangeAspect="1" noChangeArrowheads="1" noTextEdit="1"/>
          </p:cNvSpPr>
          <p:nvPr>
            <p:ph type="sldImg"/>
          </p:nvPr>
        </p:nvSpPr>
        <p:spPr>
          <a:ln/>
        </p:spPr>
      </p:sp>
      <p:sp>
        <p:nvSpPr>
          <p:cNvPr id="7373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For most classes, you need to provide one or more constructors. A constructor is a special member function that is called automatically when an object is created. The purpose of the constructor is to initialize the object with sensible values for all its instance variables.</a:t>
            </a:r>
          </a:p>
          <a:p>
            <a:r>
              <a:rPr lang="en-GB" dirty="0"/>
              <a:t>There are very strict rules about how to define constructors, as listed on the slide above. Note that you can define any number of overloaded constructors in a class, taking different numbers or combinations of parameters.</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GB" dirty="0" smtClean="0"/>
              <a:t>Initialization</a:t>
            </a:r>
          </a:p>
        </p:txBody>
      </p:sp>
      <p:sp>
        <p:nvSpPr>
          <p:cNvPr id="74755" name="Rectangle 2"/>
          <p:cNvSpPr>
            <a:spLocks noGrp="1" noRot="1" noChangeAspect="1" noChangeArrowheads="1" noTextEdit="1"/>
          </p:cNvSpPr>
          <p:nvPr>
            <p:ph type="sldImg"/>
          </p:nvPr>
        </p:nvSpPr>
        <p:spPr>
          <a:ln/>
        </p:spPr>
      </p:sp>
      <p:sp>
        <p:nvSpPr>
          <p:cNvPr id="7475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example in the slide shows a simple no-argument constructor for the </a:t>
            </a:r>
            <a:r>
              <a:rPr lang="en-GB" dirty="0" err="1">
                <a:latin typeface="Lucida Console" panose="020B0609040504020204" pitchFamily="49" charset="0"/>
              </a:rPr>
              <a:t>BankAccount</a:t>
            </a:r>
            <a:r>
              <a:rPr lang="en-GB" dirty="0"/>
              <a:t> class. It also shows how to use this constructor in client code - the constructor is called automatically when you create a new object.</a:t>
            </a:r>
          </a:p>
          <a:p>
            <a:r>
              <a:rPr lang="en-GB" dirty="0"/>
              <a:t>This constructor is obviously a bit too simplistic… it just sets the </a:t>
            </a:r>
            <a:r>
              <a:rPr lang="en-GB" dirty="0" err="1">
                <a:latin typeface="Lucida Console" panose="020B0609040504020204" pitchFamily="49" charset="0"/>
              </a:rPr>
              <a:t>accountHolder</a:t>
            </a:r>
            <a:r>
              <a:rPr lang="en-GB" dirty="0"/>
              <a:t> instance variable to the fixed string </a:t>
            </a:r>
            <a:r>
              <a:rPr lang="en-GB" dirty="0">
                <a:latin typeface="Lucida Console" panose="020B0609040504020204" pitchFamily="49" charset="0"/>
              </a:rPr>
              <a:t>"Anonymous"</a:t>
            </a:r>
            <a:r>
              <a:rPr lang="en-GB" dirty="0"/>
              <a:t>. A more useful constructor would allow you to specify the real name of the account holder as a parameter. The following slide shows how to do this.</a:t>
            </a:r>
          </a:p>
          <a:p>
            <a:endParaRPr lang="en-GB"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r>
              <a:rPr lang="en-GB" dirty="0" smtClean="0"/>
              <a:t>Initialization</a:t>
            </a:r>
          </a:p>
        </p:txBody>
      </p:sp>
      <p:sp>
        <p:nvSpPr>
          <p:cNvPr id="75779" name="Rectangle 2"/>
          <p:cNvSpPr>
            <a:spLocks noGrp="1" noRot="1" noChangeAspect="1" noChangeArrowheads="1" noTextEdit="1"/>
          </p:cNvSpPr>
          <p:nvPr>
            <p:ph type="sldImg"/>
          </p:nvPr>
        </p:nvSpPr>
        <p:spPr>
          <a:ln/>
        </p:spPr>
      </p:sp>
      <p:sp>
        <p:nvSpPr>
          <p:cNvPr id="7578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You can define any number of constructors in a class. Each constructor must obviously have the same name as the class, but can take different combinations or numbers of parameters.  </a:t>
            </a:r>
          </a:p>
          <a:p>
            <a:r>
              <a:rPr lang="en-GB" dirty="0"/>
              <a:t>Consider the example in the slide:</a:t>
            </a:r>
          </a:p>
          <a:p>
            <a:pPr lvl="1"/>
            <a:r>
              <a:rPr lang="en-GB" dirty="0"/>
              <a:t>The first constructor is a no-argument constructor, as per the previous slide. This constructor will be called when you create a new </a:t>
            </a:r>
            <a:r>
              <a:rPr lang="en-GB" dirty="0" err="1">
                <a:latin typeface="Lucida Console" panose="020B0609040504020204" pitchFamily="49" charset="0"/>
              </a:rPr>
              <a:t>BankAccount</a:t>
            </a:r>
            <a:r>
              <a:rPr lang="en-GB" dirty="0"/>
              <a:t> object without passing any parameters to the constructor.</a:t>
            </a:r>
          </a:p>
          <a:p>
            <a:pPr lvl="1"/>
            <a:r>
              <a:rPr lang="en-GB" dirty="0"/>
              <a:t>The second constructor is a parameterized constructor. This constructor takes a </a:t>
            </a:r>
            <a:r>
              <a:rPr lang="en-GB" dirty="0">
                <a:latin typeface="Lucida Console" panose="020B0609040504020204" pitchFamily="49" charset="0"/>
              </a:rPr>
              <a:t>String</a:t>
            </a:r>
            <a:r>
              <a:rPr lang="en-GB" dirty="0"/>
              <a:t> parameter, to specify the real name of the account holder. This constructor will be called when you create a new </a:t>
            </a:r>
            <a:r>
              <a:rPr lang="en-GB" dirty="0" err="1">
                <a:latin typeface="Lucida Console" panose="020B0609040504020204" pitchFamily="49" charset="0"/>
              </a:rPr>
              <a:t>BankAccount</a:t>
            </a:r>
            <a:r>
              <a:rPr lang="en-GB" dirty="0"/>
              <a:t> object and pass a </a:t>
            </a:r>
            <a:r>
              <a:rPr lang="en-GB" dirty="0">
                <a:latin typeface="Lucida Console" panose="020B0609040504020204" pitchFamily="49" charset="0"/>
              </a:rPr>
              <a:t>String</a:t>
            </a:r>
            <a:r>
              <a:rPr lang="en-GB" dirty="0"/>
              <a:t> parameter to the constructor.</a:t>
            </a:r>
          </a:p>
          <a:p>
            <a:endParaRPr lang="en-GB"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GB" dirty="0" smtClean="0"/>
              <a:t>Initialization</a:t>
            </a:r>
          </a:p>
        </p:txBody>
      </p:sp>
      <p:sp>
        <p:nvSpPr>
          <p:cNvPr id="73731" name="Rectangle 2"/>
          <p:cNvSpPr>
            <a:spLocks noGrp="1" noRot="1" noChangeAspect="1" noChangeArrowheads="1" noTextEdit="1"/>
          </p:cNvSpPr>
          <p:nvPr>
            <p:ph type="sldImg"/>
          </p:nvPr>
        </p:nvSpPr>
        <p:spPr>
          <a:ln/>
        </p:spPr>
      </p:sp>
      <p:sp>
        <p:nvSpPr>
          <p:cNvPr id="7373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If </a:t>
            </a:r>
            <a:r>
              <a:rPr lang="en-GB"/>
              <a:t>you don't define any constructors in a class, you get a default constructor for free (the default constructor is a no-arg constructor that initialises any uninitialized fields to their default values). If you define any constructors at all, then you no longer get this default </a:t>
            </a:r>
            <a:r>
              <a:rPr lang="en-GB" smtClean="0"/>
              <a:t>constructor for free - if you want it, you must define it yourself.</a:t>
            </a:r>
            <a:r>
              <a:rPr lang="en-GB"/>
              <a:t>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GB" smtClean="0"/>
              <a:t>Defining and Using Classes</a:t>
            </a:r>
          </a:p>
        </p:txBody>
      </p:sp>
      <p:sp>
        <p:nvSpPr>
          <p:cNvPr id="76803" name="Rectangle 2"/>
          <p:cNvSpPr>
            <a:spLocks noGrp="1" noRot="1" noChangeAspect="1" noChangeArrowheads="1" noTextEdit="1"/>
          </p:cNvSpPr>
          <p:nvPr>
            <p:ph type="sldImg"/>
          </p:nvPr>
        </p:nvSpPr>
        <p:spPr>
          <a:ln/>
        </p:spPr>
      </p:sp>
      <p:sp>
        <p:nvSpPr>
          <p:cNvPr id="7680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If you define several constructors in a class, you might find that some of the constructors perform common initialization steps. In this case, rather than duplicating the initialization code in each constructor, you can just define the logic in one constructor, and then call that constructor from the other constructors.</a:t>
            </a:r>
          </a:p>
          <a:p>
            <a:r>
              <a:rPr lang="en-GB" dirty="0" smtClean="0"/>
              <a:t>For one constructor to call another constructor, use the following syntax:</a:t>
            </a:r>
          </a:p>
          <a:p>
            <a:r>
              <a:rPr lang="en-GB" dirty="0" smtClean="0">
                <a:latin typeface="Lucida Console" panose="020B0609040504020204" pitchFamily="49" charset="0"/>
              </a:rPr>
              <a:t>    this(parameters);</a:t>
            </a:r>
          </a:p>
          <a:p>
            <a:r>
              <a:rPr lang="en-GB" dirty="0" smtClean="0"/>
              <a:t>This must be the first statement in your constructor. This technique is known as constructor chaining, and its purpose is to avoid code duplication in your constructors.</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Initialization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5550729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21380" y="4653721"/>
            <a:ext cx="5691357" cy="2006204"/>
          </a:xfrm>
          <a:prstGeom prst="rect">
            <a:avLst/>
          </a:prstGeom>
        </p:spPr>
      </p:pic>
    </p:spTree>
    <p:extLst>
      <p:ext uri="{BB962C8B-B14F-4D97-AF65-F5344CB8AC3E}">
        <p14:creationId xmlns:p14="http://schemas.microsoft.com/office/powerpoint/2010/main" val="35278613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705577074"/>
      </p:ext>
    </p:extLst>
  </p:cSld>
  <p:clrMap bg1="lt1" tx1="dk1" bg2="lt2" tx2="dk2" accent1="accent1" accent2="accent2" accent3="accent3" accent4="accent4" accent5="accent5" accent6="accent6" hlink="hlink" folHlink="folHlink"/>
  <p:sldLayoutIdLst>
    <p:sldLayoutId id="2147483908" r:id="rId1"/>
    <p:sldLayoutId id="2147483909"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Initialization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eaLnBrk="1" hangingPunct="1"/>
            <a:r>
              <a:rPr lang="en-GB" dirty="0" smtClean="0"/>
              <a:t>Default </a:t>
            </a:r>
            <a:r>
              <a:rPr lang="en-GB" dirty="0"/>
              <a:t>initialization</a:t>
            </a:r>
          </a:p>
          <a:p>
            <a:pPr eaLnBrk="1" hangingPunct="1"/>
            <a:r>
              <a:rPr lang="en-GB" dirty="0"/>
              <a:t>The role of constructors</a:t>
            </a:r>
          </a:p>
          <a:p>
            <a:pPr eaLnBrk="1" hangingPunct="1"/>
            <a:r>
              <a:rPr lang="en-GB" dirty="0"/>
              <a:t>Defining a no-</a:t>
            </a:r>
            <a:r>
              <a:rPr lang="en-GB" dirty="0" err="1"/>
              <a:t>arg</a:t>
            </a:r>
            <a:r>
              <a:rPr lang="en-GB" dirty="0"/>
              <a:t> constructor</a:t>
            </a:r>
          </a:p>
          <a:p>
            <a:pPr eaLnBrk="1" hangingPunct="1"/>
            <a:r>
              <a:rPr lang="en-GB" dirty="0"/>
              <a:t>Defining </a:t>
            </a:r>
            <a:r>
              <a:rPr lang="en-GB"/>
              <a:t>parameterized </a:t>
            </a:r>
            <a:r>
              <a:rPr lang="en-GB" smtClean="0"/>
              <a:t>constructors</a:t>
            </a:r>
          </a:p>
          <a:p>
            <a:pPr eaLnBrk="1" hangingPunct="1"/>
            <a:r>
              <a:rPr lang="en-GB"/>
              <a:t>Note re d</a:t>
            </a:r>
            <a:r>
              <a:rPr lang="en-GB" smtClean="0"/>
              <a:t>efault (no-arg</a:t>
            </a:r>
            <a:r>
              <a:rPr lang="en-GB"/>
              <a:t>) </a:t>
            </a:r>
            <a:r>
              <a:rPr lang="en-GB" smtClean="0"/>
              <a:t>constructors </a:t>
            </a:r>
            <a:endParaRPr lang="en-GB" smtClean="0"/>
          </a:p>
          <a:p>
            <a:pPr eaLnBrk="1" hangingPunct="1"/>
            <a:r>
              <a:rPr lang="en-GB" smtClean="0"/>
              <a:t>Constructor chaining</a:t>
            </a:r>
            <a:endParaRPr lang="en-GB" dirty="0"/>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A5CA6276-6ACB-44B0-919C-320034B7FA49}"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project: </a:t>
              </a:r>
              <a:r>
                <a:rPr lang="en-GB" sz="2000" b="1" dirty="0" err="1" smtClean="0">
                  <a:solidFill>
                    <a:schemeClr val="tx2"/>
                  </a:solidFill>
                  <a:sym typeface="Wingdings" pitchFamily="2" charset="2"/>
                </a:rPr>
                <a:t>DemoInitialization</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5"/>
          <p:cNvSpPr>
            <a:spLocks noGrp="1" noChangeArrowheads="1"/>
          </p:cNvSpPr>
          <p:nvPr>
            <p:ph idx="1"/>
          </p:nvPr>
        </p:nvSpPr>
        <p:spPr/>
        <p:txBody>
          <a:bodyPr/>
          <a:lstStyle/>
          <a:p>
            <a:pPr eaLnBrk="1" hangingPunct="1"/>
            <a:r>
              <a:rPr lang="en-GB" dirty="0" smtClean="0">
                <a:sym typeface="Wingdings" pitchFamily="2" charset="2"/>
              </a:rPr>
              <a:t>When you create an object, its instance variables are initialized as follows by default…</a:t>
            </a:r>
          </a:p>
          <a:p>
            <a:pPr lvl="1" eaLnBrk="1" hangingPunct="1"/>
            <a:endParaRPr lang="en-GB" dirty="0" smtClean="0">
              <a:sym typeface="Wingdings" pitchFamily="2" charset="2"/>
            </a:endParaRPr>
          </a:p>
          <a:p>
            <a:pPr eaLnBrk="1" hangingPunct="1"/>
            <a:r>
              <a:rPr lang="en-GB" dirty="0" smtClean="0">
                <a:sym typeface="Wingdings" pitchFamily="2" charset="2"/>
              </a:rPr>
              <a:t>If an instance variable </a:t>
            </a:r>
            <a:r>
              <a:rPr lang="en-GB" u="sng" dirty="0" smtClean="0">
                <a:sym typeface="Wingdings" pitchFamily="2" charset="2"/>
              </a:rPr>
              <a:t>doesn't</a:t>
            </a:r>
            <a:r>
              <a:rPr lang="en-GB" dirty="0" smtClean="0">
                <a:sym typeface="Wingdings" pitchFamily="2" charset="2"/>
              </a:rPr>
              <a:t> specify an initial value</a:t>
            </a:r>
          </a:p>
          <a:p>
            <a:pPr lvl="1" eaLnBrk="1" hangingPunct="1"/>
            <a:r>
              <a:rPr lang="en-GB" dirty="0" smtClean="0">
                <a:sym typeface="Wingdings" pitchFamily="2" charset="2"/>
              </a:rPr>
              <a:t>The variable is initialized to the appropriate default value</a:t>
            </a:r>
          </a:p>
          <a:p>
            <a:pPr lvl="1" eaLnBrk="1" hangingPunct="1"/>
            <a:r>
              <a:rPr lang="en-GB" dirty="0" smtClean="0">
                <a:sym typeface="Wingdings" pitchFamily="2" charset="2"/>
              </a:rPr>
              <a:t>i.e. zero-based for primitives, and </a:t>
            </a:r>
            <a:r>
              <a:rPr lang="en-GB" dirty="0" smtClean="0">
                <a:latin typeface="Lucida Console" pitchFamily="49" charset="0"/>
                <a:sym typeface="Wingdings" pitchFamily="2" charset="2"/>
              </a:rPr>
              <a:t>null</a:t>
            </a:r>
            <a:r>
              <a:rPr lang="en-GB" dirty="0" smtClean="0">
                <a:sym typeface="Wingdings" pitchFamily="2" charset="2"/>
              </a:rPr>
              <a:t> for object references</a:t>
            </a:r>
          </a:p>
          <a:p>
            <a:pPr lvl="1" eaLnBrk="1" hangingPunct="1"/>
            <a:endParaRPr lang="en-GB" dirty="0" smtClean="0">
              <a:sym typeface="Wingdings" pitchFamily="2" charset="2"/>
            </a:endParaRPr>
          </a:p>
          <a:p>
            <a:pPr eaLnBrk="1" hangingPunct="1"/>
            <a:r>
              <a:rPr lang="en-GB" dirty="0" smtClean="0">
                <a:sym typeface="Wingdings" pitchFamily="2" charset="2"/>
              </a:rPr>
              <a:t>If an instance variable </a:t>
            </a:r>
            <a:r>
              <a:rPr lang="en-GB" u="sng" dirty="0" smtClean="0">
                <a:sym typeface="Wingdings" pitchFamily="2" charset="2"/>
              </a:rPr>
              <a:t>does</a:t>
            </a:r>
            <a:r>
              <a:rPr lang="en-GB" dirty="0" smtClean="0">
                <a:sym typeface="Wingdings" pitchFamily="2" charset="2"/>
              </a:rPr>
              <a:t> specify an initial value:</a:t>
            </a:r>
          </a:p>
          <a:p>
            <a:pPr lvl="1" eaLnBrk="1" hangingPunct="1"/>
            <a:r>
              <a:rPr lang="en-GB" dirty="0" smtClean="0">
                <a:sym typeface="Wingdings" pitchFamily="2" charset="2"/>
              </a:rPr>
              <a:t>The variable is initialized to that value, obviously</a:t>
            </a:r>
          </a:p>
        </p:txBody>
      </p:sp>
      <p:sp>
        <p:nvSpPr>
          <p:cNvPr id="29699" name="Rectangle 4"/>
          <p:cNvSpPr>
            <a:spLocks noGrp="1" noChangeArrowheads="1"/>
          </p:cNvSpPr>
          <p:nvPr>
            <p:ph type="title"/>
          </p:nvPr>
        </p:nvSpPr>
        <p:spPr/>
        <p:txBody>
          <a:bodyPr/>
          <a:lstStyle/>
          <a:p>
            <a:pPr eaLnBrk="1" hangingPunct="1"/>
            <a:r>
              <a:rPr lang="en-GB" sz="3400" smtClean="0"/>
              <a:t>Default Initialization</a:t>
            </a:r>
          </a:p>
        </p:txBody>
      </p:sp>
      <p:sp>
        <p:nvSpPr>
          <p:cNvPr id="22530" name="Footer Placeholder 3"/>
          <p:cNvSpPr>
            <a:spLocks noGrp="1"/>
          </p:cNvSpPr>
          <p:nvPr>
            <p:ph type="ftr" sz="quarter" idx="10"/>
          </p:nvPr>
        </p:nvSpPr>
        <p:spPr/>
        <p:txBody>
          <a:bodyPr/>
          <a:lstStyle/>
          <a:p>
            <a:pPr>
              <a:defRPr/>
            </a:pPr>
            <a:fld id="{BBF08B86-4CB3-4B40-B591-98F19E4968F2}" type="slidenum">
              <a:rPr lang="en-GB"/>
              <a:pPr>
                <a:defRPr/>
              </a:pPr>
              <a:t>3</a:t>
            </a:fld>
            <a:endParaRPr lang="en-GB"/>
          </a:p>
        </p:txBody>
      </p:sp>
    </p:spTree>
    <p:extLst>
      <p:ext uri="{BB962C8B-B14F-4D97-AF65-F5344CB8AC3E}">
        <p14:creationId xmlns:p14="http://schemas.microsoft.com/office/powerpoint/2010/main" val="1121586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5"/>
          <p:cNvSpPr>
            <a:spLocks noGrp="1" noChangeArrowheads="1"/>
          </p:cNvSpPr>
          <p:nvPr>
            <p:ph idx="1"/>
          </p:nvPr>
        </p:nvSpPr>
        <p:spPr/>
        <p:txBody>
          <a:bodyPr/>
          <a:lstStyle/>
          <a:p>
            <a:pPr eaLnBrk="1" hangingPunct="1"/>
            <a:r>
              <a:rPr lang="en-GB" dirty="0" smtClean="0">
                <a:sym typeface="Wingdings" pitchFamily="2" charset="2"/>
              </a:rPr>
              <a:t>In addition (or instead) of default initialization…</a:t>
            </a:r>
          </a:p>
          <a:p>
            <a:pPr lvl="1" eaLnBrk="1" hangingPunct="1"/>
            <a:r>
              <a:rPr lang="en-GB" dirty="0" smtClean="0">
                <a:sym typeface="Wingdings" pitchFamily="2" charset="2"/>
              </a:rPr>
              <a:t>You can define </a:t>
            </a:r>
            <a:r>
              <a:rPr lang="en-GB" u="sng" dirty="0" smtClean="0">
                <a:sym typeface="Wingdings" pitchFamily="2" charset="2"/>
              </a:rPr>
              <a:t>constructors</a:t>
            </a:r>
            <a:r>
              <a:rPr lang="en-GB" dirty="0" smtClean="0">
                <a:sym typeface="Wingdings" pitchFamily="2" charset="2"/>
              </a:rPr>
              <a:t> in your class to perform non-trivial initialization</a:t>
            </a:r>
          </a:p>
          <a:p>
            <a:pPr lvl="1" eaLnBrk="1" hangingPunct="1"/>
            <a:endParaRPr lang="en-GB" dirty="0" smtClean="0">
              <a:sym typeface="Wingdings" pitchFamily="2" charset="2"/>
            </a:endParaRPr>
          </a:p>
          <a:p>
            <a:pPr eaLnBrk="1" hangingPunct="1"/>
            <a:r>
              <a:rPr lang="en-GB" dirty="0" smtClean="0">
                <a:sym typeface="Wingdings" pitchFamily="2" charset="2"/>
              </a:rPr>
              <a:t>What is a constructor?</a:t>
            </a:r>
          </a:p>
          <a:p>
            <a:pPr lvl="1" eaLnBrk="1" hangingPunct="1"/>
            <a:r>
              <a:rPr lang="en-GB" dirty="0" smtClean="0">
                <a:sym typeface="Wingdings" pitchFamily="2" charset="2"/>
              </a:rPr>
              <a:t>A constructor is a special method, with the same name as the class</a:t>
            </a:r>
          </a:p>
          <a:p>
            <a:pPr lvl="1" eaLnBrk="1" hangingPunct="1"/>
            <a:r>
              <a:rPr lang="en-GB" dirty="0" smtClean="0">
                <a:sym typeface="Wingdings" pitchFamily="2" charset="2"/>
              </a:rPr>
              <a:t>Typically </a:t>
            </a:r>
            <a:r>
              <a:rPr lang="en-GB" dirty="0" smtClean="0">
                <a:latin typeface="Lucida Console" pitchFamily="49" charset="0"/>
                <a:sym typeface="Wingdings" pitchFamily="2" charset="2"/>
              </a:rPr>
              <a:t>public</a:t>
            </a:r>
            <a:r>
              <a:rPr lang="en-GB" dirty="0" smtClean="0">
                <a:sym typeface="Wingdings" pitchFamily="2" charset="2"/>
              </a:rPr>
              <a:t>, to allow client code to access</a:t>
            </a:r>
          </a:p>
          <a:p>
            <a:pPr lvl="1" eaLnBrk="1" hangingPunct="1"/>
            <a:r>
              <a:rPr lang="en-GB" dirty="0" smtClean="0">
                <a:sym typeface="Wingdings" pitchFamily="2" charset="2"/>
              </a:rPr>
              <a:t>No return type, not even </a:t>
            </a:r>
            <a:r>
              <a:rPr lang="en-GB" dirty="0" smtClean="0">
                <a:latin typeface="Lucida Console" pitchFamily="49" charset="0"/>
                <a:sym typeface="Wingdings" pitchFamily="2" charset="2"/>
              </a:rPr>
              <a:t>void</a:t>
            </a:r>
          </a:p>
          <a:p>
            <a:pPr lvl="1" eaLnBrk="1" hangingPunct="1"/>
            <a:r>
              <a:rPr lang="en-GB" dirty="0" smtClean="0">
                <a:sym typeface="Wingdings" pitchFamily="2" charset="2"/>
              </a:rPr>
              <a:t>Can </a:t>
            </a:r>
            <a:r>
              <a:rPr lang="en-GB" smtClean="0">
                <a:sym typeface="Wingdings" pitchFamily="2" charset="2"/>
              </a:rPr>
              <a:t>specify parameters</a:t>
            </a:r>
          </a:p>
          <a:p>
            <a:pPr lvl="1" eaLnBrk="1" hangingPunct="1"/>
            <a:endParaRPr lang="en-GB">
              <a:sym typeface="Wingdings" pitchFamily="2" charset="2"/>
            </a:endParaRPr>
          </a:p>
          <a:p>
            <a:pPr eaLnBrk="1" hangingPunct="1"/>
            <a:r>
              <a:rPr lang="en-GB" smtClean="0">
                <a:sym typeface="Wingdings" pitchFamily="2" charset="2"/>
              </a:rPr>
              <a:t>Note:</a:t>
            </a:r>
          </a:p>
          <a:p>
            <a:pPr lvl="1" eaLnBrk="1" hangingPunct="1"/>
            <a:r>
              <a:rPr lang="en-GB" smtClean="0">
                <a:sym typeface="Wingdings" pitchFamily="2" charset="2"/>
              </a:rPr>
              <a:t>If you </a:t>
            </a:r>
            <a:r>
              <a:rPr lang="en-GB" u="sng" smtClean="0">
                <a:sym typeface="Wingdings" pitchFamily="2" charset="2"/>
              </a:rPr>
              <a:t>don't</a:t>
            </a:r>
            <a:r>
              <a:rPr lang="en-GB" smtClean="0">
                <a:sym typeface="Wingdings" pitchFamily="2" charset="2"/>
              </a:rPr>
              <a:t> define any constructors yourself, your class will have a default (no-arg) constructor that performs default initialization</a:t>
            </a:r>
          </a:p>
          <a:p>
            <a:pPr lvl="1" eaLnBrk="1" hangingPunct="1"/>
            <a:r>
              <a:rPr lang="en-GB">
                <a:sym typeface="Wingdings" pitchFamily="2" charset="2"/>
              </a:rPr>
              <a:t>If you </a:t>
            </a:r>
            <a:r>
              <a:rPr lang="en-GB" u="sng">
                <a:sym typeface="Wingdings" pitchFamily="2" charset="2"/>
              </a:rPr>
              <a:t>don't</a:t>
            </a:r>
            <a:r>
              <a:rPr lang="en-GB">
                <a:sym typeface="Wingdings" pitchFamily="2" charset="2"/>
              </a:rPr>
              <a:t> define any constructors yourself, your class will have a default (no-arg) constructor that performs default initialization</a:t>
            </a:r>
          </a:p>
        </p:txBody>
      </p:sp>
      <p:sp>
        <p:nvSpPr>
          <p:cNvPr id="30723" name="Rectangle 4"/>
          <p:cNvSpPr>
            <a:spLocks noGrp="1" noChangeArrowheads="1"/>
          </p:cNvSpPr>
          <p:nvPr>
            <p:ph type="title"/>
          </p:nvPr>
        </p:nvSpPr>
        <p:spPr/>
        <p:txBody>
          <a:bodyPr/>
          <a:lstStyle/>
          <a:p>
            <a:pPr eaLnBrk="1" hangingPunct="1"/>
            <a:r>
              <a:rPr lang="en-GB" sz="3400" smtClean="0"/>
              <a:t>The Role of Constructors</a:t>
            </a:r>
          </a:p>
        </p:txBody>
      </p:sp>
      <p:sp>
        <p:nvSpPr>
          <p:cNvPr id="22530" name="Footer Placeholder 3"/>
          <p:cNvSpPr>
            <a:spLocks noGrp="1"/>
          </p:cNvSpPr>
          <p:nvPr>
            <p:ph type="ftr" sz="quarter" idx="10"/>
          </p:nvPr>
        </p:nvSpPr>
        <p:spPr/>
        <p:txBody>
          <a:bodyPr/>
          <a:lstStyle/>
          <a:p>
            <a:pPr>
              <a:defRPr/>
            </a:pPr>
            <a:fld id="{42801F4D-19D5-46AD-8625-3D8C5CDED435}" type="slidenum">
              <a:rPr lang="en-GB"/>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5"/>
          <p:cNvSpPr>
            <a:spLocks noGrp="1" noChangeArrowheads="1"/>
          </p:cNvSpPr>
          <p:nvPr>
            <p:ph idx="1"/>
          </p:nvPr>
        </p:nvSpPr>
        <p:spPr/>
        <p:txBody>
          <a:bodyPr/>
          <a:lstStyle/>
          <a:p>
            <a:pPr eaLnBrk="1" hangingPunct="1"/>
            <a:r>
              <a:rPr lang="en-GB" smtClean="0">
                <a:sym typeface="Wingdings" pitchFamily="2" charset="2"/>
              </a:rPr>
              <a:t>A constructor that has no parameters is called the "no-arg" constructor</a:t>
            </a:r>
          </a:p>
          <a:p>
            <a:pPr lvl="1" eaLnBrk="1" hangingPunct="1"/>
            <a:endParaRPr lang="en-GB" smtClean="0">
              <a:sym typeface="Wingdings" pitchFamily="2" charset="2"/>
            </a:endParaRPr>
          </a:p>
          <a:p>
            <a:pPr lvl="1" eaLnBrk="1" hangingPunct="1"/>
            <a:endParaRPr lang="en-GB" smtClean="0">
              <a:sym typeface="Wingdings" pitchFamily="2" charset="2"/>
            </a:endParaRPr>
          </a:p>
        </p:txBody>
      </p:sp>
      <p:sp>
        <p:nvSpPr>
          <p:cNvPr id="31747" name="Rectangle 4"/>
          <p:cNvSpPr>
            <a:spLocks noGrp="1" noChangeArrowheads="1"/>
          </p:cNvSpPr>
          <p:nvPr>
            <p:ph type="title"/>
          </p:nvPr>
        </p:nvSpPr>
        <p:spPr/>
        <p:txBody>
          <a:bodyPr/>
          <a:lstStyle/>
          <a:p>
            <a:pPr eaLnBrk="1" hangingPunct="1"/>
            <a:r>
              <a:rPr lang="en-GB" sz="3400" smtClean="0"/>
              <a:t>Defining a No-Arg Constructor</a:t>
            </a:r>
          </a:p>
        </p:txBody>
      </p:sp>
      <p:sp>
        <p:nvSpPr>
          <p:cNvPr id="22530" name="Footer Placeholder 3"/>
          <p:cNvSpPr>
            <a:spLocks noGrp="1"/>
          </p:cNvSpPr>
          <p:nvPr>
            <p:ph type="ftr" sz="quarter" idx="10"/>
          </p:nvPr>
        </p:nvSpPr>
        <p:spPr/>
        <p:txBody>
          <a:bodyPr/>
          <a:lstStyle/>
          <a:p>
            <a:pPr>
              <a:defRPr/>
            </a:pPr>
            <a:fld id="{FB21EC74-96ED-4476-8E85-DDAD9FD8EE4D}" type="slidenum">
              <a:rPr lang="en-GB"/>
              <a:pPr>
                <a:defRPr/>
              </a:pPr>
              <a:t>5</a:t>
            </a:fld>
            <a:endParaRPr lang="en-GB"/>
          </a:p>
        </p:txBody>
      </p:sp>
      <p:sp>
        <p:nvSpPr>
          <p:cNvPr id="6" name="Rectangle 5"/>
          <p:cNvSpPr>
            <a:spLocks noChangeArrowheads="1"/>
          </p:cNvSpPr>
          <p:nvPr/>
        </p:nvSpPr>
        <p:spPr bwMode="auto">
          <a:xfrm>
            <a:off x="838200" y="2057399"/>
            <a:ext cx="7810500" cy="311951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a:t>BankAccount</a:t>
            </a:r>
            <a:r>
              <a:rPr lang="en-GB" sz="1200" dirty="0"/>
              <a:t> {</a:t>
            </a:r>
          </a:p>
          <a:p>
            <a:pPr>
              <a:defRPr/>
            </a:pPr>
            <a:endParaRPr lang="en-GB" sz="1200" dirty="0"/>
          </a:p>
          <a:p>
            <a:pPr>
              <a:defRPr/>
            </a:pPr>
            <a:r>
              <a:rPr lang="en-GB" sz="1200" dirty="0"/>
              <a:t>  private String </a:t>
            </a:r>
            <a:r>
              <a:rPr lang="en-GB" sz="1200" dirty="0" err="1"/>
              <a:t>accountHolder</a:t>
            </a:r>
            <a:r>
              <a:rPr lang="en-GB" sz="1200" dirty="0"/>
              <a:t>;</a:t>
            </a:r>
          </a:p>
          <a:p>
            <a:pPr>
              <a:defRPr/>
            </a:pPr>
            <a:r>
              <a:rPr lang="en-GB" sz="1200" dirty="0"/>
              <a:t>  private </a:t>
            </a:r>
            <a:r>
              <a:rPr lang="en-GB" sz="1200" dirty="0" err="1"/>
              <a:t>int</a:t>
            </a:r>
            <a:r>
              <a:rPr lang="en-GB" sz="1200" dirty="0"/>
              <a:t> id;</a:t>
            </a:r>
          </a:p>
          <a:p>
            <a:pPr>
              <a:defRPr/>
            </a:pPr>
            <a:r>
              <a:rPr lang="en-GB" sz="1200" dirty="0"/>
              <a:t>  private double balance = 0.0;</a:t>
            </a:r>
          </a:p>
          <a:p>
            <a:pPr>
              <a:defRPr/>
            </a:pPr>
            <a:r>
              <a:rPr lang="en-GB" sz="1200" dirty="0"/>
              <a:t>  private Date </a:t>
            </a:r>
            <a:r>
              <a:rPr lang="en-GB" sz="1200" dirty="0" err="1"/>
              <a:t>creationTimestamp</a:t>
            </a:r>
            <a:r>
              <a:rPr lang="en-GB" sz="1200" dirty="0"/>
              <a:t> = new Date();</a:t>
            </a:r>
          </a:p>
          <a:p>
            <a:pPr>
              <a:defRPr/>
            </a:pPr>
            <a:endParaRPr lang="en-GB" sz="1200" dirty="0" smtClean="0"/>
          </a:p>
          <a:p>
            <a:pPr>
              <a:defRPr/>
            </a:pPr>
            <a:r>
              <a:rPr lang="en-GB" sz="1200" dirty="0" smtClean="0"/>
              <a:t>  private </a:t>
            </a:r>
            <a:r>
              <a:rPr lang="en-GB" sz="1200" dirty="0"/>
              <a:t>static </a:t>
            </a:r>
            <a:r>
              <a:rPr lang="en-GB" sz="1200" dirty="0" err="1"/>
              <a:t>int</a:t>
            </a:r>
            <a:r>
              <a:rPr lang="en-GB" sz="1200" dirty="0"/>
              <a:t> </a:t>
            </a:r>
            <a:r>
              <a:rPr lang="en-GB" sz="1200" dirty="0" err="1"/>
              <a:t>nextId</a:t>
            </a:r>
            <a:r>
              <a:rPr lang="en-GB" sz="1200" dirty="0"/>
              <a:t> = 0;</a:t>
            </a:r>
          </a:p>
          <a:p>
            <a:pPr>
              <a:defRPr/>
            </a:pPr>
            <a:endParaRPr lang="en-GB" sz="1200" dirty="0"/>
          </a:p>
          <a:p>
            <a:pPr>
              <a:defRPr/>
            </a:pPr>
            <a:r>
              <a:rPr lang="en-GB" sz="1200" dirty="0"/>
              <a:t>  public </a:t>
            </a:r>
            <a:r>
              <a:rPr lang="en-GB" sz="1200" dirty="0" err="1"/>
              <a:t>BankAccount</a:t>
            </a:r>
            <a:r>
              <a:rPr lang="en-GB" sz="1200" dirty="0"/>
              <a:t>() {</a:t>
            </a:r>
          </a:p>
          <a:p>
            <a:pPr>
              <a:defRPr/>
            </a:pPr>
            <a:r>
              <a:rPr lang="en-GB" sz="1200" dirty="0"/>
              <a:t>    </a:t>
            </a:r>
            <a:r>
              <a:rPr lang="en-GB" sz="1200" dirty="0" err="1"/>
              <a:t>accountHolder</a:t>
            </a:r>
            <a:r>
              <a:rPr lang="en-GB" sz="1200" dirty="0"/>
              <a:t> = "Anonymous";</a:t>
            </a:r>
          </a:p>
          <a:p>
            <a:pPr>
              <a:defRPr/>
            </a:pPr>
            <a:r>
              <a:rPr lang="en-GB" sz="1200" dirty="0"/>
              <a:t>    id = </a:t>
            </a:r>
            <a:r>
              <a:rPr lang="en-GB" sz="1200" dirty="0" err="1"/>
              <a:t>nextId</a:t>
            </a:r>
            <a:r>
              <a:rPr lang="en-GB" sz="1200" dirty="0"/>
              <a:t>++;</a:t>
            </a:r>
          </a:p>
          <a:p>
            <a:pPr>
              <a:defRPr/>
            </a:pPr>
            <a:r>
              <a:rPr lang="en-GB" sz="1200" dirty="0" smtClean="0"/>
              <a:t>    // </a:t>
            </a:r>
            <a:r>
              <a:rPr lang="en-GB" sz="1200" dirty="0"/>
              <a:t>Plus any other initialization needed…</a:t>
            </a:r>
          </a:p>
          <a:p>
            <a:pPr>
              <a:defRPr/>
            </a:pPr>
            <a:r>
              <a:rPr lang="en-GB" sz="1200" dirty="0"/>
              <a:t>  }</a:t>
            </a:r>
          </a:p>
          <a:p>
            <a:pPr>
              <a:defRPr/>
            </a:pPr>
            <a:r>
              <a:rPr lang="en-GB" sz="1200" dirty="0"/>
              <a:t>  …</a:t>
            </a:r>
          </a:p>
          <a:p>
            <a:pPr defTabSz="739775">
              <a:defRPr/>
            </a:pPr>
            <a:r>
              <a:rPr lang="en-GB" sz="1200" dirty="0"/>
              <a:t>}</a:t>
            </a:r>
          </a:p>
        </p:txBody>
      </p:sp>
      <p:sp>
        <p:nvSpPr>
          <p:cNvPr id="31750" name="TextBox 12"/>
          <p:cNvSpPr txBox="1">
            <a:spLocks noChangeArrowheads="1"/>
          </p:cNvSpPr>
          <p:nvPr/>
        </p:nvSpPr>
        <p:spPr bwMode="auto">
          <a:xfrm>
            <a:off x="6743700" y="4229100"/>
            <a:ext cx="1928813" cy="307975"/>
          </a:xfrm>
          <a:prstGeom prst="rect">
            <a:avLst/>
          </a:prstGeom>
          <a:noFill/>
          <a:ln w="9525">
            <a:noFill/>
            <a:miter lim="800000"/>
            <a:headEnd/>
            <a:tailEnd/>
          </a:ln>
        </p:spPr>
        <p:txBody>
          <a:bodyPr wrap="none">
            <a:spAutoFit/>
          </a:bodyPr>
          <a:lstStyle/>
          <a:p>
            <a:pPr algn="r"/>
            <a:r>
              <a:rPr lang="en-GB" b="1">
                <a:solidFill>
                  <a:schemeClr val="tx2"/>
                </a:solidFill>
              </a:rPr>
              <a:t>BankAccount.java</a:t>
            </a:r>
          </a:p>
        </p:txBody>
      </p:sp>
      <p:cxnSp>
        <p:nvCxnSpPr>
          <p:cNvPr id="31751" name="Elbow Connector 8"/>
          <p:cNvCxnSpPr>
            <a:cxnSpLocks noChangeShapeType="1"/>
          </p:cNvCxnSpPr>
          <p:nvPr/>
        </p:nvCxnSpPr>
        <p:spPr bwMode="auto">
          <a:xfrm rot="10800000">
            <a:off x="3162300" y="3914540"/>
            <a:ext cx="2527300" cy="1257300"/>
          </a:xfrm>
          <a:prstGeom prst="bentConnector3">
            <a:avLst>
              <a:gd name="adj1" fmla="val -755"/>
            </a:avLst>
          </a:prstGeom>
          <a:noFill/>
          <a:ln w="28575" algn="ctr">
            <a:solidFill>
              <a:srgbClr val="FF0000"/>
            </a:solidFill>
            <a:round/>
            <a:headEnd/>
            <a:tailEnd type="arrow" w="med" len="med"/>
          </a:ln>
        </p:spPr>
      </p:cxnSp>
      <p:sp>
        <p:nvSpPr>
          <p:cNvPr id="7" name="Rectangle 6"/>
          <p:cNvSpPr>
            <a:spLocks noChangeArrowheads="1"/>
          </p:cNvSpPr>
          <p:nvPr/>
        </p:nvSpPr>
        <p:spPr bwMode="auto">
          <a:xfrm>
            <a:off x="2971800" y="5146440"/>
            <a:ext cx="3670300" cy="279400"/>
          </a:xfrm>
          <a:prstGeom prst="rect">
            <a:avLst/>
          </a:prstGeom>
          <a:solidFill>
            <a:schemeClr val="accent2"/>
          </a:solidFill>
          <a:ln w="9525">
            <a:solidFill>
              <a:schemeClr val="accent2"/>
            </a:solid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BankAccount</a:t>
            </a:r>
            <a:r>
              <a:rPr lang="en-GB" sz="1200" dirty="0"/>
              <a:t> acc1 = new </a:t>
            </a:r>
            <a:r>
              <a:rPr lang="en-GB" sz="1200" dirty="0" err="1"/>
              <a:t>BankAccount</a:t>
            </a:r>
            <a:r>
              <a:rPr lang="en-GB" sz="12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5"/>
          <p:cNvSpPr>
            <a:spLocks noGrp="1" noChangeArrowheads="1"/>
          </p:cNvSpPr>
          <p:nvPr>
            <p:ph idx="1"/>
          </p:nvPr>
        </p:nvSpPr>
        <p:spPr/>
        <p:txBody>
          <a:bodyPr/>
          <a:lstStyle/>
          <a:p>
            <a:pPr eaLnBrk="1" hangingPunct="1"/>
            <a:r>
              <a:rPr lang="en-GB" smtClean="0">
                <a:sym typeface="Wingdings" pitchFamily="2" charset="2"/>
              </a:rPr>
              <a:t>A class can have number of parameterized constructors</a:t>
            </a:r>
          </a:p>
          <a:p>
            <a:pPr lvl="1" eaLnBrk="1" hangingPunct="1"/>
            <a:r>
              <a:rPr lang="en-GB" smtClean="0">
                <a:sym typeface="Wingdings" pitchFamily="2" charset="2"/>
              </a:rPr>
              <a:t>This is an example of overloading </a:t>
            </a:r>
          </a:p>
        </p:txBody>
      </p:sp>
      <p:sp>
        <p:nvSpPr>
          <p:cNvPr id="32771" name="Rectangle 4"/>
          <p:cNvSpPr>
            <a:spLocks noGrp="1" noChangeArrowheads="1"/>
          </p:cNvSpPr>
          <p:nvPr>
            <p:ph type="title"/>
          </p:nvPr>
        </p:nvSpPr>
        <p:spPr/>
        <p:txBody>
          <a:bodyPr/>
          <a:lstStyle/>
          <a:p>
            <a:pPr eaLnBrk="1" hangingPunct="1"/>
            <a:r>
              <a:rPr lang="en-GB" sz="3400" smtClean="0"/>
              <a:t>Defining Parameterized Constructors</a:t>
            </a:r>
          </a:p>
        </p:txBody>
      </p:sp>
      <p:sp>
        <p:nvSpPr>
          <p:cNvPr id="22530" name="Footer Placeholder 3"/>
          <p:cNvSpPr>
            <a:spLocks noGrp="1"/>
          </p:cNvSpPr>
          <p:nvPr>
            <p:ph type="ftr" sz="quarter" idx="10"/>
          </p:nvPr>
        </p:nvSpPr>
        <p:spPr/>
        <p:txBody>
          <a:bodyPr/>
          <a:lstStyle/>
          <a:p>
            <a:pPr>
              <a:defRPr/>
            </a:pPr>
            <a:fld id="{743E80E7-6E6D-456B-8761-2D437336CF2A}" type="slidenum">
              <a:rPr lang="en-GB"/>
              <a:pPr>
                <a:defRPr/>
              </a:pPr>
              <a:t>6</a:t>
            </a:fld>
            <a:endParaRPr lang="en-GB"/>
          </a:p>
        </p:txBody>
      </p:sp>
      <p:sp>
        <p:nvSpPr>
          <p:cNvPr id="10" name="Rectangle 9"/>
          <p:cNvSpPr>
            <a:spLocks noChangeArrowheads="1"/>
          </p:cNvSpPr>
          <p:nvPr/>
        </p:nvSpPr>
        <p:spPr bwMode="auto">
          <a:xfrm>
            <a:off x="838200" y="2026920"/>
            <a:ext cx="7810500" cy="2527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a:t>BankAccount</a:t>
            </a:r>
            <a:r>
              <a:rPr lang="en-GB" sz="1200" dirty="0"/>
              <a:t> {</a:t>
            </a:r>
          </a:p>
          <a:p>
            <a:pPr>
              <a:defRPr/>
            </a:pPr>
            <a:r>
              <a:rPr lang="en-GB" sz="1200" dirty="0"/>
              <a:t>  …</a:t>
            </a:r>
          </a:p>
          <a:p>
            <a:pPr>
              <a:defRPr/>
            </a:pPr>
            <a:endParaRPr lang="en-GB" sz="1200" dirty="0"/>
          </a:p>
          <a:p>
            <a:pPr>
              <a:defRPr/>
            </a:pPr>
            <a:r>
              <a:rPr lang="en-GB" sz="1200" dirty="0"/>
              <a:t>  public </a:t>
            </a:r>
            <a:r>
              <a:rPr lang="en-GB" sz="1200" dirty="0" err="1"/>
              <a:t>BankAccount</a:t>
            </a:r>
            <a:r>
              <a:rPr lang="en-GB" sz="1200" dirty="0"/>
              <a:t>() {</a:t>
            </a:r>
          </a:p>
          <a:p>
            <a:pPr>
              <a:defRPr/>
            </a:pPr>
            <a:r>
              <a:rPr lang="en-GB" sz="1200" dirty="0"/>
              <a:t>    </a:t>
            </a:r>
            <a:r>
              <a:rPr lang="en-GB" sz="1200" dirty="0" err="1"/>
              <a:t>accountHolder</a:t>
            </a:r>
            <a:r>
              <a:rPr lang="en-GB" sz="1200" dirty="0"/>
              <a:t> = "Anonymous";</a:t>
            </a:r>
          </a:p>
          <a:p>
            <a:pPr>
              <a:defRPr/>
            </a:pPr>
            <a:r>
              <a:rPr lang="en-GB" sz="1200" dirty="0"/>
              <a:t>    id = </a:t>
            </a:r>
            <a:r>
              <a:rPr lang="en-GB" sz="1200" dirty="0" err="1"/>
              <a:t>nextId</a:t>
            </a:r>
            <a:r>
              <a:rPr lang="en-GB" sz="1200" dirty="0"/>
              <a:t>++;</a:t>
            </a:r>
          </a:p>
          <a:p>
            <a:pPr>
              <a:defRPr/>
            </a:pPr>
            <a:r>
              <a:rPr lang="en-GB" sz="1200" dirty="0"/>
              <a:t>  }</a:t>
            </a:r>
          </a:p>
          <a:p>
            <a:pPr>
              <a:defRPr/>
            </a:pPr>
            <a:endParaRPr lang="en-GB" sz="1200" dirty="0"/>
          </a:p>
          <a:p>
            <a:pPr>
              <a:defRPr/>
            </a:pPr>
            <a:r>
              <a:rPr lang="en-GB" sz="1200" dirty="0"/>
              <a:t>  public </a:t>
            </a:r>
            <a:r>
              <a:rPr lang="en-GB" sz="1200" dirty="0" err="1"/>
              <a:t>BankAccount</a:t>
            </a:r>
            <a:r>
              <a:rPr lang="en-GB" sz="1200" dirty="0"/>
              <a:t>(String </a:t>
            </a:r>
            <a:r>
              <a:rPr lang="en-GB" sz="1200" dirty="0" smtClean="0"/>
              <a:t>a) </a:t>
            </a:r>
            <a:r>
              <a:rPr lang="en-GB" sz="1200" dirty="0"/>
              <a:t>{</a:t>
            </a:r>
          </a:p>
          <a:p>
            <a:pPr>
              <a:defRPr/>
            </a:pPr>
            <a:r>
              <a:rPr lang="en-GB" sz="1200" dirty="0"/>
              <a:t>    </a:t>
            </a:r>
            <a:r>
              <a:rPr lang="en-GB" sz="1200" dirty="0" err="1" smtClean="0"/>
              <a:t>accountHolder</a:t>
            </a:r>
            <a:r>
              <a:rPr lang="en-GB" sz="1200" dirty="0" smtClean="0"/>
              <a:t> </a:t>
            </a:r>
            <a:r>
              <a:rPr lang="en-GB" sz="1200" dirty="0"/>
              <a:t>= </a:t>
            </a:r>
            <a:r>
              <a:rPr lang="en-GB" sz="1200" dirty="0" smtClean="0"/>
              <a:t>a;</a:t>
            </a:r>
            <a:endParaRPr lang="en-GB" sz="1200" dirty="0"/>
          </a:p>
          <a:p>
            <a:pPr>
              <a:defRPr/>
            </a:pPr>
            <a:r>
              <a:rPr lang="en-GB" sz="1200" dirty="0"/>
              <a:t>    id = </a:t>
            </a:r>
            <a:r>
              <a:rPr lang="en-GB" sz="1200" dirty="0" err="1"/>
              <a:t>nextId</a:t>
            </a:r>
            <a:r>
              <a:rPr lang="en-GB" sz="1200" dirty="0"/>
              <a:t>++;</a:t>
            </a:r>
          </a:p>
          <a:p>
            <a:pPr>
              <a:defRPr/>
            </a:pPr>
            <a:r>
              <a:rPr lang="en-GB" sz="1200" dirty="0"/>
              <a:t>  }  …</a:t>
            </a:r>
          </a:p>
          <a:p>
            <a:pPr defTabSz="739775">
              <a:defRPr/>
            </a:pPr>
            <a:r>
              <a:rPr lang="en-GB" sz="1200" dirty="0"/>
              <a:t>}</a:t>
            </a:r>
          </a:p>
        </p:txBody>
      </p:sp>
      <p:sp>
        <p:nvSpPr>
          <p:cNvPr id="32774" name="TextBox 12"/>
          <p:cNvSpPr txBox="1">
            <a:spLocks noChangeArrowheads="1"/>
          </p:cNvSpPr>
          <p:nvPr/>
        </p:nvSpPr>
        <p:spPr bwMode="auto">
          <a:xfrm>
            <a:off x="6743700" y="4236720"/>
            <a:ext cx="1928813" cy="307975"/>
          </a:xfrm>
          <a:prstGeom prst="rect">
            <a:avLst/>
          </a:prstGeom>
          <a:noFill/>
          <a:ln w="9525">
            <a:noFill/>
            <a:miter lim="800000"/>
            <a:headEnd/>
            <a:tailEnd/>
          </a:ln>
        </p:spPr>
        <p:txBody>
          <a:bodyPr wrap="none">
            <a:spAutoFit/>
          </a:bodyPr>
          <a:lstStyle/>
          <a:p>
            <a:pPr algn="r"/>
            <a:r>
              <a:rPr lang="en-GB" b="1">
                <a:solidFill>
                  <a:schemeClr val="tx2"/>
                </a:solidFill>
              </a:rPr>
              <a:t>BankAccount.java</a:t>
            </a:r>
          </a:p>
        </p:txBody>
      </p:sp>
      <p:cxnSp>
        <p:nvCxnSpPr>
          <p:cNvPr id="32775" name="Elbow Connector 11"/>
          <p:cNvCxnSpPr>
            <a:cxnSpLocks noChangeShapeType="1"/>
          </p:cNvCxnSpPr>
          <p:nvPr/>
        </p:nvCxnSpPr>
        <p:spPr bwMode="auto">
          <a:xfrm rot="10800000">
            <a:off x="3162300" y="2750820"/>
            <a:ext cx="2616200" cy="2336800"/>
          </a:xfrm>
          <a:prstGeom prst="bentConnector3">
            <a:avLst>
              <a:gd name="adj1" fmla="val 0"/>
            </a:avLst>
          </a:prstGeom>
          <a:noFill/>
          <a:ln w="28575" algn="ctr">
            <a:solidFill>
              <a:srgbClr val="FF0000"/>
            </a:solidFill>
            <a:round/>
            <a:headEnd/>
            <a:tailEnd type="arrow" w="med" len="med"/>
          </a:ln>
        </p:spPr>
      </p:cxnSp>
      <p:sp>
        <p:nvSpPr>
          <p:cNvPr id="13" name="Rectangle 12"/>
          <p:cNvSpPr>
            <a:spLocks noChangeArrowheads="1"/>
          </p:cNvSpPr>
          <p:nvPr/>
        </p:nvSpPr>
        <p:spPr bwMode="auto">
          <a:xfrm>
            <a:off x="3924300" y="4909820"/>
            <a:ext cx="4737100" cy="304800"/>
          </a:xfrm>
          <a:prstGeom prst="rect">
            <a:avLst/>
          </a:prstGeom>
          <a:solidFill>
            <a:schemeClr val="accent2"/>
          </a:solidFill>
          <a:ln w="9525">
            <a:solidFill>
              <a:schemeClr val="accent2"/>
            </a:solid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BankAccount</a:t>
            </a:r>
            <a:r>
              <a:rPr lang="en-GB" sz="1200" dirty="0"/>
              <a:t> acc1 = new </a:t>
            </a:r>
            <a:r>
              <a:rPr lang="en-GB" sz="1200" dirty="0" err="1"/>
              <a:t>BankAccount</a:t>
            </a:r>
            <a:r>
              <a:rPr lang="en-GB" sz="1200" dirty="0"/>
              <a:t>();</a:t>
            </a:r>
          </a:p>
        </p:txBody>
      </p:sp>
      <p:cxnSp>
        <p:nvCxnSpPr>
          <p:cNvPr id="32777" name="Elbow Connector 16"/>
          <p:cNvCxnSpPr>
            <a:cxnSpLocks noChangeShapeType="1"/>
          </p:cNvCxnSpPr>
          <p:nvPr/>
        </p:nvCxnSpPr>
        <p:spPr bwMode="auto">
          <a:xfrm rot="10800000">
            <a:off x="1092200" y="3690620"/>
            <a:ext cx="4749800" cy="1892300"/>
          </a:xfrm>
          <a:prstGeom prst="bentConnector3">
            <a:avLst>
              <a:gd name="adj1" fmla="val 113370"/>
            </a:avLst>
          </a:prstGeom>
          <a:noFill/>
          <a:ln w="28575" algn="ctr">
            <a:solidFill>
              <a:srgbClr val="92D050"/>
            </a:solidFill>
            <a:round/>
            <a:headEnd/>
            <a:tailEnd type="arrow" w="med" len="med"/>
          </a:ln>
        </p:spPr>
      </p:cxnSp>
      <p:sp>
        <p:nvSpPr>
          <p:cNvPr id="16" name="Rectangle 15"/>
          <p:cNvSpPr>
            <a:spLocks noChangeArrowheads="1"/>
          </p:cNvSpPr>
          <p:nvPr/>
        </p:nvSpPr>
        <p:spPr bwMode="auto">
          <a:xfrm>
            <a:off x="3924300" y="5455920"/>
            <a:ext cx="4737100" cy="304800"/>
          </a:xfrm>
          <a:prstGeom prst="rect">
            <a:avLst/>
          </a:prstGeom>
          <a:solidFill>
            <a:srgbClr val="CCFFCC"/>
          </a:solidFill>
          <a:ln w="9525">
            <a:solidFill>
              <a:srgbClr val="00B050"/>
            </a:solidFill>
            <a:miter lim="800000"/>
            <a:headEnd/>
            <a:tailEnd/>
          </a:ln>
          <a:effectLst>
            <a:outerShdw dist="107763" dir="2700000" algn="ctr" rotWithShape="0">
              <a:srgbClr val="00B050"/>
            </a:outerShdw>
          </a:effectLst>
        </p:spPr>
        <p:txBody>
          <a:bodyPr lIns="92075" tIns="46038" rIns="92075" bIns="46038" anchor="ctr"/>
          <a:lstStyle/>
          <a:p>
            <a:pPr defTabSz="739775">
              <a:defRPr/>
            </a:pPr>
            <a:r>
              <a:rPr lang="en-GB" sz="1200" dirty="0" err="1"/>
              <a:t>BankAccount</a:t>
            </a:r>
            <a:r>
              <a:rPr lang="en-GB" sz="1200" dirty="0"/>
              <a:t> acc2 = new </a:t>
            </a:r>
            <a:r>
              <a:rPr lang="en-GB" sz="1200" dirty="0" err="1"/>
              <a:t>BankAccount</a:t>
            </a:r>
            <a:r>
              <a:rPr lang="en-GB" sz="1200" dirty="0"/>
              <a:t>("John Smith");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5"/>
          <p:cNvSpPr>
            <a:spLocks noGrp="1" noChangeArrowheads="1"/>
          </p:cNvSpPr>
          <p:nvPr>
            <p:ph idx="1"/>
          </p:nvPr>
        </p:nvSpPr>
        <p:spPr/>
        <p:txBody>
          <a:bodyPr/>
          <a:lstStyle/>
          <a:p>
            <a:pPr eaLnBrk="1" hangingPunct="1"/>
            <a:r>
              <a:rPr lang="en-GB" smtClean="0">
                <a:sym typeface="Wingdings" pitchFamily="2" charset="2"/>
              </a:rPr>
              <a:t>If you </a:t>
            </a:r>
            <a:r>
              <a:rPr lang="en-GB" u="sng" smtClean="0">
                <a:sym typeface="Wingdings" pitchFamily="2" charset="2"/>
              </a:rPr>
              <a:t>don't</a:t>
            </a:r>
            <a:r>
              <a:rPr lang="en-GB" smtClean="0">
                <a:sym typeface="Wingdings" pitchFamily="2" charset="2"/>
              </a:rPr>
              <a:t> define any constructors yourself…</a:t>
            </a:r>
          </a:p>
          <a:p>
            <a:pPr lvl="1" eaLnBrk="1" hangingPunct="1"/>
            <a:r>
              <a:rPr lang="en-GB" smtClean="0">
                <a:sym typeface="Wingdings" pitchFamily="2" charset="2"/>
              </a:rPr>
              <a:t>Your class will have a default (no-arg) constructor for free</a:t>
            </a:r>
          </a:p>
          <a:p>
            <a:pPr lvl="1" eaLnBrk="1" hangingPunct="1"/>
            <a:r>
              <a:rPr lang="en-GB">
                <a:sym typeface="Wingdings" pitchFamily="2" charset="2"/>
              </a:rPr>
              <a:t>P</a:t>
            </a:r>
            <a:r>
              <a:rPr lang="en-GB" smtClean="0">
                <a:sym typeface="Wingdings" pitchFamily="2" charset="2"/>
              </a:rPr>
              <a:t>erforms default initialization, as described at the start of this chapter</a:t>
            </a:r>
          </a:p>
          <a:p>
            <a:pPr lvl="1" eaLnBrk="1" hangingPunct="1"/>
            <a:endParaRPr lang="en-GB" smtClean="0">
              <a:sym typeface="Wingdings" pitchFamily="2" charset="2"/>
            </a:endParaRPr>
          </a:p>
          <a:p>
            <a:pPr eaLnBrk="1" hangingPunct="1"/>
            <a:r>
              <a:rPr lang="en-GB">
                <a:sym typeface="Wingdings" pitchFamily="2" charset="2"/>
              </a:rPr>
              <a:t>If you </a:t>
            </a:r>
            <a:r>
              <a:rPr lang="en-GB" u="sng" smtClean="0">
                <a:sym typeface="Wingdings" pitchFamily="2" charset="2"/>
              </a:rPr>
              <a:t>do</a:t>
            </a:r>
            <a:r>
              <a:rPr lang="en-GB" smtClean="0">
                <a:sym typeface="Wingdings" pitchFamily="2" charset="2"/>
              </a:rPr>
              <a:t> define </a:t>
            </a:r>
            <a:r>
              <a:rPr lang="en-GB">
                <a:sym typeface="Wingdings" pitchFamily="2" charset="2"/>
              </a:rPr>
              <a:t>any constructors </a:t>
            </a:r>
            <a:r>
              <a:rPr lang="en-GB" smtClean="0">
                <a:sym typeface="Wingdings" pitchFamily="2" charset="2"/>
              </a:rPr>
              <a:t>yourself…</a:t>
            </a:r>
          </a:p>
          <a:p>
            <a:pPr lvl="1" eaLnBrk="1" hangingPunct="1"/>
            <a:r>
              <a:rPr lang="en-GB" smtClean="0">
                <a:sym typeface="Wingdings" pitchFamily="2" charset="2"/>
              </a:rPr>
              <a:t>Your </a:t>
            </a:r>
            <a:r>
              <a:rPr lang="en-GB">
                <a:sym typeface="Wingdings" pitchFamily="2" charset="2"/>
              </a:rPr>
              <a:t>class </a:t>
            </a:r>
            <a:r>
              <a:rPr lang="en-GB" smtClean="0">
                <a:sym typeface="Wingdings" pitchFamily="2" charset="2"/>
              </a:rPr>
              <a:t>won't have a default </a:t>
            </a:r>
            <a:r>
              <a:rPr lang="en-GB">
                <a:sym typeface="Wingdings" pitchFamily="2" charset="2"/>
              </a:rPr>
              <a:t>(no-arg) constructor </a:t>
            </a:r>
            <a:r>
              <a:rPr lang="en-GB" smtClean="0">
                <a:sym typeface="Wingdings" pitchFamily="2" charset="2"/>
              </a:rPr>
              <a:t>for free</a:t>
            </a:r>
          </a:p>
          <a:p>
            <a:pPr lvl="1" eaLnBrk="1" hangingPunct="1"/>
            <a:r>
              <a:rPr lang="en-GB" smtClean="0">
                <a:sym typeface="Wingdings" pitchFamily="2" charset="2"/>
              </a:rPr>
              <a:t>If you want a no-arg constructor, you must define it explicitly yourself</a:t>
            </a:r>
            <a:endParaRPr lang="en-GB">
              <a:sym typeface="Wingdings" pitchFamily="2" charset="2"/>
            </a:endParaRPr>
          </a:p>
        </p:txBody>
      </p:sp>
      <p:sp>
        <p:nvSpPr>
          <p:cNvPr id="30723" name="Rectangle 4"/>
          <p:cNvSpPr>
            <a:spLocks noGrp="1" noChangeArrowheads="1"/>
          </p:cNvSpPr>
          <p:nvPr>
            <p:ph type="title"/>
          </p:nvPr>
        </p:nvSpPr>
        <p:spPr/>
        <p:txBody>
          <a:bodyPr/>
          <a:lstStyle/>
          <a:p>
            <a:pPr eaLnBrk="1" hangingPunct="1"/>
            <a:r>
              <a:rPr lang="en-GB" sz="3400" smtClean="0"/>
              <a:t>Note re Default (No-Arg) Constructors </a:t>
            </a:r>
          </a:p>
        </p:txBody>
      </p:sp>
      <p:sp>
        <p:nvSpPr>
          <p:cNvPr id="22530" name="Footer Placeholder 3"/>
          <p:cNvSpPr>
            <a:spLocks noGrp="1"/>
          </p:cNvSpPr>
          <p:nvPr>
            <p:ph type="ftr" sz="quarter" idx="10"/>
          </p:nvPr>
        </p:nvSpPr>
        <p:spPr/>
        <p:txBody>
          <a:bodyPr/>
          <a:lstStyle/>
          <a:p>
            <a:pPr>
              <a:defRPr/>
            </a:pPr>
            <a:fld id="{42801F4D-19D5-46AD-8625-3D8C5CDED435}" type="slidenum">
              <a:rPr lang="en-GB"/>
              <a:pPr>
                <a:defRPr/>
              </a:pPr>
              <a:t>7</a:t>
            </a:fld>
            <a:endParaRPr lang="en-GB"/>
          </a:p>
        </p:txBody>
      </p:sp>
    </p:spTree>
    <p:extLst>
      <p:ext uri="{BB962C8B-B14F-4D97-AF65-F5344CB8AC3E}">
        <p14:creationId xmlns:p14="http://schemas.microsoft.com/office/powerpoint/2010/main" val="59302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5"/>
          <p:cNvSpPr>
            <a:spLocks noGrp="1" noChangeArrowheads="1"/>
          </p:cNvSpPr>
          <p:nvPr>
            <p:ph idx="1"/>
          </p:nvPr>
        </p:nvSpPr>
        <p:spPr/>
        <p:txBody>
          <a:bodyPr/>
          <a:lstStyle/>
          <a:p>
            <a:pPr eaLnBrk="1" hangingPunct="1"/>
            <a:r>
              <a:rPr lang="en-GB" smtClean="0">
                <a:sym typeface="Wingdings" pitchFamily="2" charset="2"/>
              </a:rPr>
              <a:t>If several constructors have to implement common initialization logic…</a:t>
            </a:r>
          </a:p>
          <a:p>
            <a:pPr lvl="1" eaLnBrk="1" hangingPunct="1"/>
            <a:r>
              <a:rPr lang="en-GB" smtClean="0">
                <a:sym typeface="Wingdings" pitchFamily="2" charset="2"/>
              </a:rPr>
              <a:t>You can chain them together, using </a:t>
            </a:r>
            <a:r>
              <a:rPr lang="en-GB" smtClean="0">
                <a:latin typeface="Lucida Console" pitchFamily="49" charset="0"/>
                <a:sym typeface="Wingdings" pitchFamily="2" charset="2"/>
              </a:rPr>
              <a:t>this(</a:t>
            </a:r>
            <a:r>
              <a:rPr lang="en-GB" i="1" smtClean="0">
                <a:latin typeface="Lucida Console" pitchFamily="49" charset="0"/>
                <a:sym typeface="Wingdings" pitchFamily="2" charset="2"/>
              </a:rPr>
              <a:t>params</a:t>
            </a:r>
            <a:r>
              <a:rPr lang="en-GB" smtClean="0">
                <a:latin typeface="Lucida Console" pitchFamily="49" charset="0"/>
                <a:sym typeface="Wingdings" pitchFamily="2" charset="2"/>
              </a:rPr>
              <a:t>)</a:t>
            </a:r>
            <a:r>
              <a:rPr lang="en-GB" smtClean="0">
                <a:sym typeface="Wingdings" pitchFamily="2" charset="2"/>
              </a:rPr>
              <a:t> syntax</a:t>
            </a:r>
          </a:p>
          <a:p>
            <a:pPr lvl="1" eaLnBrk="1" hangingPunct="1"/>
            <a:r>
              <a:rPr lang="en-GB" smtClean="0">
                <a:sym typeface="Wingdings" pitchFamily="2" charset="2"/>
              </a:rPr>
              <a:t>Typically, a basic constructor chains to a more specific constructor</a:t>
            </a:r>
          </a:p>
        </p:txBody>
      </p:sp>
      <p:sp>
        <p:nvSpPr>
          <p:cNvPr id="33795" name="Rectangle 4"/>
          <p:cNvSpPr>
            <a:spLocks noGrp="1" noChangeArrowheads="1"/>
          </p:cNvSpPr>
          <p:nvPr>
            <p:ph type="title"/>
          </p:nvPr>
        </p:nvSpPr>
        <p:spPr/>
        <p:txBody>
          <a:bodyPr/>
          <a:lstStyle/>
          <a:p>
            <a:pPr eaLnBrk="1" hangingPunct="1"/>
            <a:r>
              <a:rPr lang="en-GB" sz="3400" smtClean="0"/>
              <a:t>Constructor Chaining</a:t>
            </a:r>
          </a:p>
        </p:txBody>
      </p:sp>
      <p:sp>
        <p:nvSpPr>
          <p:cNvPr id="22530" name="Footer Placeholder 3"/>
          <p:cNvSpPr>
            <a:spLocks noGrp="1"/>
          </p:cNvSpPr>
          <p:nvPr>
            <p:ph type="ftr" sz="quarter" idx="10"/>
          </p:nvPr>
        </p:nvSpPr>
        <p:spPr/>
        <p:txBody>
          <a:bodyPr/>
          <a:lstStyle/>
          <a:p>
            <a:pPr>
              <a:defRPr/>
            </a:pPr>
            <a:fld id="{98D93EF0-AF3C-457B-B205-41C2709BB8B1}" type="slidenum">
              <a:rPr lang="en-GB"/>
              <a:pPr>
                <a:defRPr/>
              </a:pPr>
              <a:t>8</a:t>
            </a:fld>
            <a:endParaRPr lang="en-GB"/>
          </a:p>
        </p:txBody>
      </p:sp>
      <p:sp>
        <p:nvSpPr>
          <p:cNvPr id="18" name="Rectangle 17"/>
          <p:cNvSpPr>
            <a:spLocks noChangeArrowheads="1"/>
          </p:cNvSpPr>
          <p:nvPr/>
        </p:nvSpPr>
        <p:spPr bwMode="auto">
          <a:xfrm>
            <a:off x="838200" y="2768600"/>
            <a:ext cx="7810500" cy="2527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public class </a:t>
            </a:r>
            <a:r>
              <a:rPr lang="en-GB" sz="1200" dirty="0" err="1"/>
              <a:t>BankAccount</a:t>
            </a:r>
            <a:r>
              <a:rPr lang="en-GB" sz="1200" dirty="0"/>
              <a:t> {</a:t>
            </a:r>
          </a:p>
          <a:p>
            <a:pPr>
              <a:defRPr/>
            </a:pPr>
            <a:r>
              <a:rPr lang="en-GB" sz="1200" dirty="0"/>
              <a:t>  …</a:t>
            </a:r>
          </a:p>
          <a:p>
            <a:pPr>
              <a:defRPr/>
            </a:pPr>
            <a:endParaRPr lang="en-GB" sz="1200" dirty="0"/>
          </a:p>
          <a:p>
            <a:pPr>
              <a:defRPr/>
            </a:pPr>
            <a:r>
              <a:rPr lang="en-GB" sz="1200" dirty="0"/>
              <a:t>  public </a:t>
            </a:r>
            <a:r>
              <a:rPr lang="en-GB" sz="1200" dirty="0" err="1"/>
              <a:t>BankAccount</a:t>
            </a:r>
            <a:r>
              <a:rPr lang="en-GB" sz="1200" dirty="0"/>
              <a:t>() {</a:t>
            </a:r>
          </a:p>
          <a:p>
            <a:pPr>
              <a:defRPr/>
            </a:pPr>
            <a:r>
              <a:rPr lang="en-GB" sz="1200" dirty="0"/>
              <a:t>    this("Anonymous");</a:t>
            </a:r>
          </a:p>
          <a:p>
            <a:pPr>
              <a:defRPr/>
            </a:pPr>
            <a:r>
              <a:rPr lang="en-GB" sz="1200" dirty="0"/>
              <a:t>  }</a:t>
            </a:r>
          </a:p>
          <a:p>
            <a:pPr>
              <a:defRPr/>
            </a:pPr>
            <a:endParaRPr lang="en-GB" sz="1200" dirty="0"/>
          </a:p>
          <a:p>
            <a:pPr>
              <a:defRPr/>
            </a:pPr>
            <a:endParaRPr lang="en-GB" sz="1200" dirty="0"/>
          </a:p>
          <a:p>
            <a:pPr>
              <a:defRPr/>
            </a:pPr>
            <a:r>
              <a:rPr lang="en-GB" sz="1200" dirty="0"/>
              <a:t>  public </a:t>
            </a:r>
            <a:r>
              <a:rPr lang="en-GB" sz="1200" dirty="0" err="1"/>
              <a:t>BankAccount</a:t>
            </a:r>
            <a:r>
              <a:rPr lang="en-GB" sz="1200" dirty="0"/>
              <a:t>(String </a:t>
            </a:r>
            <a:r>
              <a:rPr lang="en-GB" sz="1200" dirty="0" err="1"/>
              <a:t>accountHolder</a:t>
            </a:r>
            <a:r>
              <a:rPr lang="en-GB" sz="1200" dirty="0"/>
              <a:t>) {</a:t>
            </a:r>
          </a:p>
          <a:p>
            <a:pPr>
              <a:defRPr/>
            </a:pPr>
            <a:r>
              <a:rPr lang="en-GB" sz="1200" dirty="0"/>
              <a:t>    </a:t>
            </a:r>
            <a:r>
              <a:rPr lang="en-GB" sz="1200" dirty="0" err="1"/>
              <a:t>this.accountHolder</a:t>
            </a:r>
            <a:r>
              <a:rPr lang="en-GB" sz="1200" dirty="0"/>
              <a:t> = </a:t>
            </a:r>
            <a:r>
              <a:rPr lang="en-GB" sz="1200" dirty="0" err="1"/>
              <a:t>accountHolder</a:t>
            </a:r>
            <a:r>
              <a:rPr lang="en-GB" sz="1200" dirty="0"/>
              <a:t>;</a:t>
            </a:r>
          </a:p>
          <a:p>
            <a:pPr>
              <a:defRPr/>
            </a:pPr>
            <a:r>
              <a:rPr lang="en-GB" sz="1200" dirty="0"/>
              <a:t>    // Plus any other initialization needed…</a:t>
            </a:r>
          </a:p>
          <a:p>
            <a:pPr>
              <a:defRPr/>
            </a:pPr>
            <a:r>
              <a:rPr lang="en-GB" sz="1200" dirty="0"/>
              <a:t>  }  …</a:t>
            </a:r>
          </a:p>
          <a:p>
            <a:pPr defTabSz="739775">
              <a:defRPr/>
            </a:pPr>
            <a:r>
              <a:rPr lang="en-GB" sz="1200" dirty="0"/>
              <a:t>}</a:t>
            </a:r>
          </a:p>
        </p:txBody>
      </p:sp>
      <p:cxnSp>
        <p:nvCxnSpPr>
          <p:cNvPr id="33799" name="Elbow Connector 19"/>
          <p:cNvCxnSpPr>
            <a:cxnSpLocks noChangeShapeType="1"/>
          </p:cNvCxnSpPr>
          <p:nvPr/>
        </p:nvCxnSpPr>
        <p:spPr bwMode="auto">
          <a:xfrm rot="10800000">
            <a:off x="3162300" y="3492500"/>
            <a:ext cx="2616200" cy="2336800"/>
          </a:xfrm>
          <a:prstGeom prst="bentConnector3">
            <a:avLst>
              <a:gd name="adj1" fmla="val 0"/>
            </a:avLst>
          </a:prstGeom>
          <a:noFill/>
          <a:ln w="28575" algn="ctr">
            <a:solidFill>
              <a:srgbClr val="FF0000"/>
            </a:solidFill>
            <a:round/>
            <a:headEnd/>
            <a:tailEnd type="arrow" w="med" len="med"/>
          </a:ln>
        </p:spPr>
      </p:cxnSp>
      <p:sp>
        <p:nvSpPr>
          <p:cNvPr id="21" name="Rectangle 20"/>
          <p:cNvSpPr>
            <a:spLocks noChangeArrowheads="1"/>
          </p:cNvSpPr>
          <p:nvPr/>
        </p:nvSpPr>
        <p:spPr bwMode="auto">
          <a:xfrm>
            <a:off x="3924300" y="5651500"/>
            <a:ext cx="4737100" cy="304800"/>
          </a:xfrm>
          <a:prstGeom prst="rect">
            <a:avLst/>
          </a:prstGeom>
          <a:solidFill>
            <a:schemeClr val="accent2"/>
          </a:solidFill>
          <a:ln w="9525">
            <a:solidFill>
              <a:schemeClr val="accent2"/>
            </a:solid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BankAccount</a:t>
            </a:r>
            <a:r>
              <a:rPr lang="en-GB" sz="1200" dirty="0"/>
              <a:t> acc1 = new </a:t>
            </a:r>
            <a:r>
              <a:rPr lang="en-GB" sz="1200" dirty="0" err="1"/>
              <a:t>BankAccount</a:t>
            </a:r>
            <a:r>
              <a:rPr lang="en-GB" sz="1200" dirty="0"/>
              <a:t>();</a:t>
            </a:r>
          </a:p>
        </p:txBody>
      </p:sp>
      <p:cxnSp>
        <p:nvCxnSpPr>
          <p:cNvPr id="33801" name="Elbow Connector 22"/>
          <p:cNvCxnSpPr>
            <a:cxnSpLocks noChangeShapeType="1"/>
          </p:cNvCxnSpPr>
          <p:nvPr/>
        </p:nvCxnSpPr>
        <p:spPr bwMode="auto">
          <a:xfrm rot="10800000">
            <a:off x="1092200" y="4432300"/>
            <a:ext cx="4749800" cy="1892300"/>
          </a:xfrm>
          <a:prstGeom prst="bentConnector3">
            <a:avLst>
              <a:gd name="adj1" fmla="val 113370"/>
            </a:avLst>
          </a:prstGeom>
          <a:noFill/>
          <a:ln w="28575" algn="ctr">
            <a:solidFill>
              <a:srgbClr val="92D050"/>
            </a:solidFill>
            <a:round/>
            <a:headEnd/>
            <a:tailEnd type="arrow" w="med" len="med"/>
          </a:ln>
        </p:spPr>
      </p:cxnSp>
      <p:sp>
        <p:nvSpPr>
          <p:cNvPr id="25" name="Rectangle 24"/>
          <p:cNvSpPr>
            <a:spLocks noChangeArrowheads="1"/>
          </p:cNvSpPr>
          <p:nvPr/>
        </p:nvSpPr>
        <p:spPr bwMode="auto">
          <a:xfrm>
            <a:off x="3924300" y="6197600"/>
            <a:ext cx="4737100" cy="304800"/>
          </a:xfrm>
          <a:prstGeom prst="rect">
            <a:avLst/>
          </a:prstGeom>
          <a:solidFill>
            <a:srgbClr val="CCFFCC"/>
          </a:solidFill>
          <a:ln w="9525">
            <a:solidFill>
              <a:srgbClr val="00B050"/>
            </a:solidFill>
            <a:miter lim="800000"/>
            <a:headEnd/>
            <a:tailEnd/>
          </a:ln>
          <a:effectLst>
            <a:outerShdw dist="107763" dir="2700000" algn="ctr" rotWithShape="0">
              <a:srgbClr val="00B050"/>
            </a:outerShdw>
          </a:effectLst>
        </p:spPr>
        <p:txBody>
          <a:bodyPr lIns="92075" tIns="46038" rIns="92075" bIns="46038" anchor="ctr"/>
          <a:lstStyle/>
          <a:p>
            <a:pPr defTabSz="739775">
              <a:defRPr/>
            </a:pPr>
            <a:r>
              <a:rPr lang="en-GB" sz="1200" dirty="0" err="1"/>
              <a:t>BankAccount</a:t>
            </a:r>
            <a:r>
              <a:rPr lang="en-GB" sz="1200" dirty="0"/>
              <a:t> acc2 = new </a:t>
            </a:r>
            <a:r>
              <a:rPr lang="en-GB" sz="1200" dirty="0" err="1"/>
              <a:t>BankAccount</a:t>
            </a:r>
            <a:r>
              <a:rPr lang="en-GB" sz="1200" dirty="0"/>
              <a:t>("John Smith");</a:t>
            </a:r>
          </a:p>
        </p:txBody>
      </p:sp>
      <p:cxnSp>
        <p:nvCxnSpPr>
          <p:cNvPr id="33803" name="Straight Arrow Connector 26"/>
          <p:cNvCxnSpPr>
            <a:cxnSpLocks noChangeShapeType="1"/>
          </p:cNvCxnSpPr>
          <p:nvPr/>
        </p:nvCxnSpPr>
        <p:spPr bwMode="auto">
          <a:xfrm rot="5400000">
            <a:off x="1892301" y="4051300"/>
            <a:ext cx="533400" cy="3175"/>
          </a:xfrm>
          <a:prstGeom prst="straightConnector1">
            <a:avLst/>
          </a:prstGeom>
          <a:noFill/>
          <a:ln w="28575" algn="ctr">
            <a:solidFill>
              <a:srgbClr val="FF0000"/>
            </a:solidFill>
            <a:round/>
            <a:headEnd/>
            <a:tailEnd type="arrow" w="med" len="med"/>
          </a:ln>
        </p:spPr>
      </p:cxnSp>
    </p:spTree>
    <p:extLst>
      <p:ext uri="{BB962C8B-B14F-4D97-AF65-F5344CB8AC3E}">
        <p14:creationId xmlns:p14="http://schemas.microsoft.com/office/powerpoint/2010/main" val="2339415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9</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788191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13753</TotalTime>
  <Words>1285</Words>
  <Application>Microsoft Office PowerPoint</Application>
  <PresentationFormat>On-screen Show (4:3)</PresentationFormat>
  <Paragraphs>146</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1_Blends</vt:lpstr>
      <vt:lpstr>Initialization</vt:lpstr>
      <vt:lpstr>Contents</vt:lpstr>
      <vt:lpstr>Default Initialization</vt:lpstr>
      <vt:lpstr>The Role of Constructors</vt:lpstr>
      <vt:lpstr>Defining a No-Arg Constructor</vt:lpstr>
      <vt:lpstr>Defining Parameterized Constructors</vt:lpstr>
      <vt:lpstr>Note re Default (No-Arg) Constructors </vt:lpstr>
      <vt:lpstr>Constructor Chaining</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466</cp:revision>
  <dcterms:created xsi:type="dcterms:W3CDTF">2002-05-03T12:27:39Z</dcterms:created>
  <dcterms:modified xsi:type="dcterms:W3CDTF">2017-04-05T07:20:22Z</dcterms:modified>
</cp:coreProperties>
</file>