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21"/>
  </p:notesMasterIdLst>
  <p:handoutMasterIdLst>
    <p:handoutMasterId r:id="rId22"/>
  </p:handoutMasterIdLst>
  <p:sldIdLst>
    <p:sldId id="256" r:id="rId2"/>
    <p:sldId id="497" r:id="rId3"/>
    <p:sldId id="661" r:id="rId4"/>
    <p:sldId id="662" r:id="rId5"/>
    <p:sldId id="685" r:id="rId6"/>
    <p:sldId id="671" r:id="rId7"/>
    <p:sldId id="710" r:id="rId8"/>
    <p:sldId id="672" r:id="rId9"/>
    <p:sldId id="673" r:id="rId10"/>
    <p:sldId id="686" r:id="rId11"/>
    <p:sldId id="674" r:id="rId12"/>
    <p:sldId id="735" r:id="rId13"/>
    <p:sldId id="736" r:id="rId14"/>
    <p:sldId id="737" r:id="rId15"/>
    <p:sldId id="738" r:id="rId16"/>
    <p:sldId id="739" r:id="rId17"/>
    <p:sldId id="740" r:id="rId18"/>
    <p:sldId id="741" r:id="rId19"/>
    <p:sldId id="734" r:id="rId20"/>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9665" autoAdjust="0"/>
    <p:restoredTop sz="94570" autoAdjust="0"/>
  </p:normalViewPr>
  <p:slideViewPr>
    <p:cSldViewPr snapToGrid="0" showGuides="1">
      <p:cViewPr>
        <p:scale>
          <a:sx n="75" d="100"/>
          <a:sy n="75" d="100"/>
        </p:scale>
        <p:origin x="-792" y="-540"/>
      </p:cViewPr>
      <p:guideLst>
        <p:guide orient="horz" pos="1937"/>
        <p:guide pos="217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howGuides="1">
      <p:cViewPr>
        <p:scale>
          <a:sx n="100" d="100"/>
          <a:sy n="100" d="100"/>
        </p:scale>
        <p:origin x="-666" y="35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Arrays and Collections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56360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Introduction to Arrays and Collections</a:t>
            </a:r>
            <a:endParaRPr lang="en-GB" dirty="0"/>
          </a:p>
        </p:txBody>
      </p:sp>
      <p:sp>
        <p:nvSpPr>
          <p:cNvPr id="2969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434588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Introduction to Arrays and Collections</a:t>
            </a:r>
          </a:p>
        </p:txBody>
      </p:sp>
      <p:sp>
        <p:nvSpPr>
          <p:cNvPr id="30723" name="Rectangle 4"/>
          <p:cNvSpPr>
            <a:spLocks noGrp="1" noRot="1" noChangeAspect="1" noChangeArrowheads="1" noTextEdit="1"/>
          </p:cNvSpPr>
          <p:nvPr>
            <p:ph type="sldImg"/>
          </p:nvPr>
        </p:nvSpPr>
        <p:spPr>
          <a:ln/>
        </p:spPr>
      </p:sp>
      <p:sp>
        <p:nvSpPr>
          <p:cNvPr id="30724" name="Rectangle 5"/>
          <p:cNvSpPr>
            <a:spLocks noGrp="1" noChangeArrowheads="1"/>
          </p:cNvSpPr>
          <p:nvPr>
            <p:ph type="body" idx="1"/>
          </p:nvPr>
        </p:nvSpPr>
        <p:spPr>
          <a:noFill/>
          <a:ln/>
        </p:spPr>
        <p:txBody>
          <a:bodyPr/>
          <a:lstStyle/>
          <a:p>
            <a:pPr eaLnBrk="1" hangingPunct="1"/>
            <a:r>
              <a:rPr lang="en-US" dirty="0"/>
              <a:t>This chapter describes how to create and use arrays in Java. Arrays are the simplest way to hold a series of values in Java. </a:t>
            </a:r>
            <a:r>
              <a:rPr lang="en-US" dirty="0" smtClean="0"/>
              <a:t> </a:t>
            </a:r>
            <a:endParaRPr lang="en-US" dirty="0"/>
          </a:p>
          <a:p>
            <a:pPr eaLnBrk="1" hangingPunct="1"/>
            <a:r>
              <a:rPr lang="en-US" dirty="0"/>
              <a:t>The main limitation of arrays is that they are fixed size. Once you've created an array, you can't resize it later on. If you want </a:t>
            </a:r>
            <a:r>
              <a:rPr lang="en-US" dirty="0" err="1"/>
              <a:t>resizability</a:t>
            </a:r>
            <a:r>
              <a:rPr lang="en-US" dirty="0"/>
              <a:t>, you must use a collection class such as </a:t>
            </a:r>
            <a:r>
              <a:rPr lang="en-US" dirty="0" err="1" smtClean="0">
                <a:latin typeface="Lucida Console" panose="020B0609040504020204" pitchFamily="49" charset="0"/>
                <a:cs typeface="Lao UI" panose="020B0502040204020203" pitchFamily="34" charset="0"/>
              </a:rPr>
              <a:t>ArrayList</a:t>
            </a:r>
            <a:r>
              <a:rPr lang="en-US" dirty="0" smtClean="0"/>
              <a:t>, so we'll have a look at that too.</a:t>
            </a:r>
            <a:endParaRPr lang="en-US" dirty="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dirty="0" smtClean="0"/>
              <a:t>Introduction to Arrays and Collections</a:t>
            </a:r>
          </a:p>
        </p:txBody>
      </p:sp>
      <p:sp>
        <p:nvSpPr>
          <p:cNvPr id="41987" name="Rectangle 2"/>
          <p:cNvSpPr>
            <a:spLocks noGrp="1" noRot="1" noChangeAspect="1" noChangeArrowheads="1" noTextEdit="1"/>
          </p:cNvSpPr>
          <p:nvPr>
            <p:ph type="sldImg"/>
          </p:nvPr>
        </p:nvSpPr>
        <p:spPr>
          <a:ln/>
        </p:spPr>
      </p:sp>
      <p:sp>
        <p:nvSpPr>
          <p:cNvPr id="4198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Given the fact arrays have a </a:t>
            </a:r>
            <a:r>
              <a:rPr lang="en-GB" dirty="0">
                <a:latin typeface="Lucida Console" panose="020B0609040504020204" pitchFamily="49" charset="0"/>
              </a:rPr>
              <a:t>length</a:t>
            </a:r>
            <a:r>
              <a:rPr lang="en-GB" dirty="0"/>
              <a:t> property, you can write loops to iterate all the elements as shown in the slide. It's commonplace to use a </a:t>
            </a:r>
            <a:r>
              <a:rPr lang="en-GB" dirty="0">
                <a:latin typeface="Lucida Console" panose="020B0609040504020204" pitchFamily="49" charset="0"/>
              </a:rPr>
              <a:t>for</a:t>
            </a:r>
            <a:r>
              <a:rPr lang="en-GB" dirty="0"/>
              <a:t> loop to do this. </a:t>
            </a:r>
          </a:p>
          <a:p>
            <a:r>
              <a:rPr lang="en-GB" dirty="0"/>
              <a:t>Note that you don't have to iterate from start to end. You could start at the end and loop backwards if you prefer - it's your </a:t>
            </a:r>
            <a:r>
              <a:rPr lang="en-GB" dirty="0">
                <a:latin typeface="Lucida Console" panose="020B0609040504020204" pitchFamily="49" charset="0"/>
              </a:rPr>
              <a:t>for</a:t>
            </a:r>
            <a:r>
              <a:rPr lang="en-GB" dirty="0"/>
              <a:t> loop, you can do whatever you like!</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dirty="0" smtClean="0"/>
              <a:t>Introduction to Arrays and Collections</a:t>
            </a:r>
          </a:p>
        </p:txBody>
      </p:sp>
      <p:sp>
        <p:nvSpPr>
          <p:cNvPr id="43011" name="Rectangle 2"/>
          <p:cNvSpPr>
            <a:spLocks noGrp="1" noRot="1" noChangeAspect="1" noChangeArrowheads="1" noTextEdit="1"/>
          </p:cNvSpPr>
          <p:nvPr>
            <p:ph type="sldImg"/>
          </p:nvPr>
        </p:nvSpPr>
        <p:spPr>
          <a:ln/>
        </p:spPr>
      </p:sp>
      <p:sp>
        <p:nvSpPr>
          <p:cNvPr id="430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Java also provides </a:t>
            </a:r>
            <a:r>
              <a:rPr lang="en-GB" dirty="0" smtClean="0"/>
              <a:t>an enhanced for </a:t>
            </a:r>
            <a:r>
              <a:rPr lang="en-GB" dirty="0"/>
              <a:t>loop, as shown here. You can use this construct to loop through all the elements in an array or a collection, starting at the beginning and visiting element through to the end. </a:t>
            </a:r>
          </a:p>
          <a:p>
            <a:r>
              <a:rPr lang="en-GB" dirty="0"/>
              <a:t>Note that there are some limitations when you use </a:t>
            </a:r>
            <a:r>
              <a:rPr lang="en-GB" dirty="0" smtClean="0"/>
              <a:t>an enhanced for loop</a:t>
            </a:r>
            <a:r>
              <a:rPr lang="en-GB" dirty="0"/>
              <a:t>. Specifically, you can't use </a:t>
            </a:r>
            <a:r>
              <a:rPr lang="en-GB" dirty="0" smtClean="0"/>
              <a:t>it if</a:t>
            </a:r>
            <a:r>
              <a:rPr lang="en-GB" dirty="0"/>
              <a:t>…</a:t>
            </a:r>
          </a:p>
          <a:p>
            <a:pPr lvl="1"/>
            <a:r>
              <a:rPr lang="en-GB" dirty="0"/>
              <a:t>You want to iterate backwards, skip some elements, etc.</a:t>
            </a:r>
          </a:p>
          <a:p>
            <a:pPr lvl="1"/>
            <a:r>
              <a:rPr lang="en-GB" dirty="0"/>
              <a:t>You want to replace elements while you are traversing an array/collection.</a:t>
            </a:r>
          </a:p>
          <a:p>
            <a:pPr lvl="1"/>
            <a:r>
              <a:rPr lang="en-GB" dirty="0"/>
              <a:t>You want to iterate over multiple arrays/collections in parallel.</a:t>
            </a:r>
          </a:p>
          <a:p>
            <a:r>
              <a:rPr lang="en-GB" dirty="0"/>
              <a:t>In these circumstances, just use a regular </a:t>
            </a:r>
            <a:r>
              <a:rPr lang="en-GB" dirty="0">
                <a:latin typeface="Lucida Console" pitchFamily="49" charset="0"/>
              </a:rPr>
              <a:t>for</a:t>
            </a:r>
            <a:r>
              <a:rPr lang="en-GB" dirty="0"/>
              <a:t> loop instead.</a:t>
            </a:r>
          </a:p>
          <a:p>
            <a:pPr lvl="1"/>
            <a:endParaRPr lang="en-GB" dirty="0"/>
          </a:p>
          <a:p>
            <a:endParaRPr lang="en-GB"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Arrays and Collections</a:t>
            </a:r>
            <a:endParaRPr lang="en-GB"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defRPr/>
            </a:pPr>
            <a:r>
              <a:rPr lang="en-GB" dirty="0">
                <a:sym typeface="Wingdings" pitchFamily="2" charset="2"/>
              </a:rPr>
              <a:t>All the arrays we've seen so far have been </a:t>
            </a:r>
            <a:r>
              <a:rPr lang="en-GB" dirty="0" smtClean="0">
                <a:sym typeface="Wingdings" pitchFamily="2" charset="2"/>
              </a:rPr>
              <a:t>1-dimensional, where we've declared </a:t>
            </a:r>
            <a:r>
              <a:rPr lang="en-GB" dirty="0">
                <a:sym typeface="Wingdings" pitchFamily="2" charset="2"/>
              </a:rPr>
              <a:t>and indexed using a single set of </a:t>
            </a:r>
            <a:r>
              <a:rPr lang="en-GB" dirty="0" smtClean="0">
                <a:latin typeface="Lucida Console" panose="020B0609040504020204" pitchFamily="49" charset="0"/>
                <a:sym typeface="Wingdings" pitchFamily="2" charset="2"/>
              </a:rPr>
              <a:t>[]</a:t>
            </a:r>
            <a:r>
              <a:rPr lang="en-GB" dirty="0" smtClean="0">
                <a:sym typeface="Wingdings" pitchFamily="2" charset="2"/>
              </a:rPr>
              <a:t>.</a:t>
            </a:r>
            <a:endParaRPr lang="en-GB" dirty="0">
              <a:sym typeface="Wingdings" pitchFamily="2" charset="2"/>
            </a:endParaRPr>
          </a:p>
          <a:p>
            <a:pPr eaLnBrk="1" hangingPunct="1">
              <a:defRPr/>
            </a:pPr>
            <a:r>
              <a:rPr lang="en-GB" dirty="0">
                <a:sym typeface="Wingdings" pitchFamily="2" charset="2"/>
              </a:rPr>
              <a:t>Java also allows you to define multidimensional </a:t>
            </a:r>
            <a:r>
              <a:rPr lang="en-GB" dirty="0" smtClean="0">
                <a:sym typeface="Wingdings" pitchFamily="2" charset="2"/>
              </a:rPr>
              <a:t>arrays, e.g. for </a:t>
            </a:r>
            <a:r>
              <a:rPr lang="en-GB" dirty="0">
                <a:sym typeface="Wingdings" pitchFamily="2" charset="2"/>
              </a:rPr>
              <a:t>grids, cubes, etc</a:t>
            </a:r>
            <a:r>
              <a:rPr lang="en-GB" dirty="0" smtClean="0">
                <a:sym typeface="Wingdings" pitchFamily="2" charset="2"/>
              </a:rPr>
              <a:t>. There </a:t>
            </a:r>
            <a:r>
              <a:rPr lang="en-GB" dirty="0">
                <a:sym typeface="Wingdings" pitchFamily="2" charset="2"/>
              </a:rPr>
              <a:t>are </a:t>
            </a:r>
            <a:r>
              <a:rPr lang="en-GB" dirty="0" smtClean="0">
                <a:sym typeface="Wingdings" pitchFamily="2" charset="2"/>
              </a:rPr>
              <a:t>two </a:t>
            </a:r>
            <a:r>
              <a:rPr lang="en-GB" dirty="0">
                <a:sym typeface="Wingdings" pitchFamily="2" charset="2"/>
              </a:rPr>
              <a:t>kinds of multidimensional array:</a:t>
            </a:r>
          </a:p>
          <a:p>
            <a:pPr lvl="1" eaLnBrk="1" hangingPunct="1">
              <a:defRPr/>
            </a:pPr>
            <a:r>
              <a:rPr lang="en-GB" dirty="0">
                <a:sym typeface="Wingdings" pitchFamily="2" charset="2"/>
              </a:rPr>
              <a:t>Rectangular </a:t>
            </a:r>
            <a:r>
              <a:rPr lang="en-GB" dirty="0" smtClean="0">
                <a:sym typeface="Wingdings" pitchFamily="2" charset="2"/>
              </a:rPr>
              <a:t>arrays - Each row </a:t>
            </a:r>
            <a:r>
              <a:rPr lang="en-GB" dirty="0">
                <a:sym typeface="Wingdings" pitchFamily="2" charset="2"/>
              </a:rPr>
              <a:t>has the same number of columns</a:t>
            </a:r>
          </a:p>
          <a:p>
            <a:pPr lvl="1" eaLnBrk="1" hangingPunct="1">
              <a:defRPr/>
            </a:pPr>
            <a:r>
              <a:rPr lang="en-GB" dirty="0">
                <a:sym typeface="Wingdings" pitchFamily="2" charset="2"/>
              </a:rPr>
              <a:t>Jagged </a:t>
            </a:r>
            <a:r>
              <a:rPr lang="en-GB" dirty="0" smtClean="0">
                <a:sym typeface="Wingdings" pitchFamily="2" charset="2"/>
              </a:rPr>
              <a:t>arrays - Each </a:t>
            </a:r>
            <a:r>
              <a:rPr lang="en-GB" dirty="0">
                <a:sym typeface="Wingdings" pitchFamily="2" charset="2"/>
              </a:rPr>
              <a:t>row has its own number of columns (like an array of arrays</a:t>
            </a:r>
            <a:r>
              <a:rPr lang="en-GB" dirty="0" smtClean="0">
                <a:sym typeface="Wingdings" pitchFamily="2" charset="2"/>
              </a:rPr>
              <a:t>)</a:t>
            </a:r>
            <a:endParaRPr lang="en-GB" dirty="0">
              <a:sym typeface="Wingdings" pitchFamily="2" charset="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a:t>Introduction to Arrays and Collections</a:t>
            </a:r>
            <a:endParaRPr lang="en-GB" dirty="0" smtClean="0"/>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In a rectangular array, each row has the same number of columns. </a:t>
            </a:r>
          </a:p>
          <a:p>
            <a:r>
              <a:rPr lang="en-GB" dirty="0" smtClean="0"/>
              <a:t>To declare a rectangular array, use a separate set of </a:t>
            </a:r>
            <a:r>
              <a:rPr lang="en-GB" dirty="0" smtClean="0">
                <a:latin typeface="Lucida Console" panose="020B0609040504020204" pitchFamily="49" charset="0"/>
              </a:rPr>
              <a:t>[]</a:t>
            </a:r>
            <a:r>
              <a:rPr lang="en-GB" dirty="0" smtClean="0"/>
              <a:t> for each dimension and specify the number of elements in that dimension. The following example declares a 2-D array of integers, where there are 5 rows and each row has 10 columns:</a:t>
            </a:r>
          </a:p>
          <a:p>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err="1" smtClean="0">
                <a:latin typeface="Lucida Console" panose="020B0609040504020204" pitchFamily="49" charset="0"/>
              </a:rPr>
              <a:t>myRectArray</a:t>
            </a:r>
            <a:r>
              <a:rPr lang="en-GB" dirty="0" smtClean="0">
                <a:latin typeface="Lucida Console" panose="020B0609040504020204" pitchFamily="49" charset="0"/>
              </a:rPr>
              <a:t> = new </a:t>
            </a:r>
            <a:r>
              <a:rPr lang="en-GB" dirty="0" err="1" smtClean="0">
                <a:latin typeface="Lucida Console" panose="020B0609040504020204" pitchFamily="49" charset="0"/>
              </a:rPr>
              <a:t>int</a:t>
            </a:r>
            <a:r>
              <a:rPr lang="en-GB" dirty="0" smtClean="0">
                <a:latin typeface="Lucida Console" panose="020B0609040504020204" pitchFamily="49" charset="0"/>
              </a:rPr>
              <a:t>[5][10];</a:t>
            </a:r>
          </a:p>
          <a:p>
            <a:r>
              <a:rPr lang="en-GB" dirty="0" smtClean="0"/>
              <a:t>To access an element in this 2-D array, use two separate </a:t>
            </a:r>
            <a:r>
              <a:rPr lang="en-GB" dirty="0" smtClean="0">
                <a:latin typeface="Lucida Console" panose="020B0609040504020204" pitchFamily="49" charset="0"/>
              </a:rPr>
              <a:t>[]</a:t>
            </a:r>
            <a:r>
              <a:rPr lang="en-GB" dirty="0" smtClean="0"/>
              <a:t> to specify the row and column you want. For example, to access the element in row 2 and column 6:</a:t>
            </a:r>
          </a:p>
          <a:p>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value = </a:t>
            </a:r>
            <a:r>
              <a:rPr lang="en-GB" dirty="0" err="1" smtClean="0">
                <a:latin typeface="Lucida Console" panose="020B0609040504020204" pitchFamily="49" charset="0"/>
              </a:rPr>
              <a:t>myRectArray</a:t>
            </a:r>
            <a:r>
              <a:rPr lang="en-GB" dirty="0" smtClean="0">
                <a:latin typeface="Lucida Console" panose="020B0609040504020204" pitchFamily="49" charset="0"/>
              </a:rPr>
              <a:t>[2][6];</a:t>
            </a:r>
          </a:p>
          <a:p>
            <a:r>
              <a:rPr lang="en-GB" dirty="0" smtClean="0"/>
              <a:t>If you want to traverse all the elements in the array, you can use nested loops as shown in the lower code box in the slide. Notice the use of the </a:t>
            </a:r>
            <a:r>
              <a:rPr lang="en-GB" dirty="0" smtClean="0">
                <a:latin typeface="Lucida Console" panose="020B0609040504020204" pitchFamily="49" charset="0"/>
              </a:rPr>
              <a:t>length</a:t>
            </a:r>
            <a:r>
              <a:rPr lang="en-GB" dirty="0" smtClean="0"/>
              <a:t> property to determine the number of rows in the array, and the number of columns in each row.</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a:t>Introduction to Arrays and Collections</a:t>
            </a:r>
            <a:endParaRPr lang="en-GB" dirty="0" smtClean="0"/>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In a </a:t>
            </a:r>
            <a:r>
              <a:rPr lang="en-GB" dirty="0" smtClean="0"/>
              <a:t>jagged array</a:t>
            </a:r>
            <a:r>
              <a:rPr lang="en-GB" dirty="0"/>
              <a:t>, each row </a:t>
            </a:r>
            <a:r>
              <a:rPr lang="en-GB" dirty="0" smtClean="0"/>
              <a:t>has its own number of columns. This is useful if each row needs to store a different amount of data - it avoids unnecessary empty elements at the end of sparse rows, which you'd get if you created a rectangular array.</a:t>
            </a:r>
          </a:p>
          <a:p>
            <a:r>
              <a:rPr lang="en-GB" dirty="0" smtClean="0"/>
              <a:t>To </a:t>
            </a:r>
            <a:r>
              <a:rPr lang="en-GB" dirty="0"/>
              <a:t>declare a </a:t>
            </a:r>
            <a:r>
              <a:rPr lang="en-GB" dirty="0" smtClean="0"/>
              <a:t>jagged array</a:t>
            </a:r>
            <a:r>
              <a:rPr lang="en-GB" dirty="0"/>
              <a:t>, use a separate set of </a:t>
            </a:r>
            <a:r>
              <a:rPr lang="en-GB" dirty="0">
                <a:latin typeface="Lucida Console" panose="020B0609040504020204" pitchFamily="49" charset="0"/>
              </a:rPr>
              <a:t>[]</a:t>
            </a:r>
            <a:r>
              <a:rPr lang="en-GB" dirty="0"/>
              <a:t> for each dimension </a:t>
            </a:r>
            <a:r>
              <a:rPr lang="en-GB" dirty="0" smtClean="0"/>
              <a:t>as before, but this time omit the number </a:t>
            </a:r>
            <a:r>
              <a:rPr lang="en-GB" dirty="0"/>
              <a:t>of elements in </a:t>
            </a:r>
            <a:r>
              <a:rPr lang="en-GB" dirty="0" smtClean="0"/>
              <a:t>the final dimension. This effectively creates an array of array pointers. For each row in the array, you must explicitly allocate another array to hold the columnar elements for that row. In this way, each row can decide to allocate a different number of elements. The code box in the slide shows an example of how to do this.</a:t>
            </a:r>
          </a:p>
          <a:p>
            <a:r>
              <a:rPr lang="en-GB" dirty="0" smtClean="0"/>
              <a:t>The syntax for initializing and traversing jagged arrays is the same as for rectangular arrays on the previous slide.</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a:t>Introduction to Arrays and Collections</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dirty="0" smtClean="0"/>
              <a:t>This section presents a relatively high-level overview of collections, using the </a:t>
            </a:r>
            <a:r>
              <a:rPr lang="en-US" dirty="0" err="1" smtClean="0">
                <a:latin typeface="Lucida Console" panose="020B0609040504020204" pitchFamily="49" charset="0"/>
              </a:rPr>
              <a:t>ArrayList</a:t>
            </a:r>
            <a:r>
              <a:rPr lang="en-US" dirty="0" smtClean="0"/>
              <a:t> class as a simple example.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Arrays and Collections</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As we've been discussing during this chapter, arrays are a built-in language feature and allow you to store a fixed-size series of elements of a particular type. </a:t>
            </a:r>
          </a:p>
          <a:p>
            <a:pPr eaLnBrk="1" hangingPunct="1"/>
            <a:r>
              <a:rPr lang="en-US" dirty="0" smtClean="0"/>
              <a:t>In contrast, collection are classes (defined in the </a:t>
            </a:r>
            <a:r>
              <a:rPr lang="en-US" dirty="0" err="1" smtClean="0">
                <a:latin typeface="Lucida Console" panose="020B0609040504020204" pitchFamily="49" charset="0"/>
                <a:cs typeface="Lao UI" panose="020B0502040204020203" pitchFamily="34" charset="0"/>
              </a:rPr>
              <a:t>java.util</a:t>
            </a:r>
            <a:r>
              <a:rPr lang="en-US" dirty="0" smtClean="0"/>
              <a:t> package), and are resizable. Collection classes are a lot more powerful than arrays, they provide many methods for managing the contents in the collection.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a:t>Introduction to Arrays and Collections</a:t>
            </a: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smtClean="0"/>
              <a:t>This slide compares arrays and collections. The upper code box shows a fixed-size array of three strings, and the lower code box shows a resizable collection of strings. The lower code box uses the </a:t>
            </a:r>
            <a:r>
              <a:rPr lang="en-US" dirty="0" err="1" smtClean="0">
                <a:latin typeface="Lucida Console" panose="020B0609040504020204" pitchFamily="49" charset="0"/>
              </a:rPr>
              <a:t>ArrayList</a:t>
            </a:r>
            <a:r>
              <a:rPr lang="en-US" dirty="0" smtClean="0"/>
              <a:t> collection class, which behaves like a resizable array in memory.</a:t>
            </a:r>
          </a:p>
          <a:p>
            <a:pPr eaLnBrk="1" hangingPunct="1"/>
            <a:r>
              <a:rPr lang="en-US" dirty="0" smtClean="0"/>
              <a:t>The collection classes in Java are generic classes. This means they've been specifically designed to work with any type of data. All you need to do is specify the type of data you want, inside </a:t>
            </a:r>
            <a:r>
              <a:rPr lang="en-US" dirty="0" smtClean="0">
                <a:latin typeface="Lucida Console" panose="020B0609040504020204" pitchFamily="49" charset="0"/>
              </a:rPr>
              <a:t>&lt;&gt;</a:t>
            </a:r>
            <a:r>
              <a:rPr lang="en-US" dirty="0" smtClean="0"/>
              <a:t> angled brackets. You use </a:t>
            </a:r>
            <a:r>
              <a:rPr lang="en-US" dirty="0" smtClean="0">
                <a:latin typeface="Lucida Console" panose="020B0609040504020204" pitchFamily="49" charset="0"/>
              </a:rPr>
              <a:t>&lt;&gt;</a:t>
            </a:r>
            <a:r>
              <a:rPr lang="en-US" dirty="0" smtClean="0"/>
              <a:t> in two separate places:</a:t>
            </a:r>
          </a:p>
          <a:p>
            <a:pPr lvl="1" eaLnBrk="1" hangingPunct="1"/>
            <a:r>
              <a:rPr lang="en-US" dirty="0" smtClean="0"/>
              <a:t>When you declare a generic variable. For example, the following code declares a variable for an </a:t>
            </a:r>
            <a:r>
              <a:rPr lang="en-US" dirty="0" err="1" smtClean="0">
                <a:latin typeface="Lucida Console" panose="020B0609040504020204" pitchFamily="49" charset="0"/>
              </a:rPr>
              <a:t>ArrayList</a:t>
            </a:r>
            <a:r>
              <a:rPr lang="en-US" dirty="0" smtClean="0"/>
              <a:t> that will hold </a:t>
            </a:r>
            <a:r>
              <a:rPr lang="en-US" dirty="0" smtClean="0">
                <a:latin typeface="Lucida Console" panose="020B0609040504020204" pitchFamily="49" charset="0"/>
              </a:rPr>
              <a:t>String</a:t>
            </a:r>
            <a:r>
              <a:rPr lang="en-US" dirty="0" smtClean="0"/>
              <a:t> values:</a:t>
            </a:r>
          </a:p>
          <a:p>
            <a:pPr marL="179388" lvl="1" indent="0" eaLnBrk="1" hangingPunct="1">
              <a:buNone/>
            </a:pPr>
            <a:r>
              <a:rPr lang="en-US" dirty="0" smtClean="0">
                <a:latin typeface="Lucida Console" panose="020B0609040504020204" pitchFamily="49" charset="0"/>
              </a:rPr>
              <a:t>      </a:t>
            </a:r>
            <a:r>
              <a:rPr lang="en-US" dirty="0" err="1" smtClean="0">
                <a:latin typeface="Lucida Console" panose="020B0609040504020204" pitchFamily="49" charset="0"/>
              </a:rPr>
              <a:t>ArrayList</a:t>
            </a:r>
            <a:r>
              <a:rPr lang="en-US" dirty="0" smtClean="0">
                <a:latin typeface="Lucida Console" panose="020B0609040504020204" pitchFamily="49" charset="0"/>
              </a:rPr>
              <a:t>&lt;String&gt; countries</a:t>
            </a:r>
            <a:r>
              <a:rPr lang="en-US" dirty="0" smtClean="0"/>
              <a:t>;</a:t>
            </a:r>
          </a:p>
          <a:p>
            <a:pPr lvl="1" eaLnBrk="1" hangingPunct="1"/>
            <a:r>
              <a:rPr lang="en-US" dirty="0"/>
              <a:t>When you </a:t>
            </a:r>
            <a:r>
              <a:rPr lang="en-US" dirty="0" smtClean="0"/>
              <a:t>create the actual generic object. For </a:t>
            </a:r>
            <a:r>
              <a:rPr lang="en-US" dirty="0"/>
              <a:t>example, the following code </a:t>
            </a:r>
            <a:r>
              <a:rPr lang="en-US" dirty="0" smtClean="0"/>
              <a:t>creates an </a:t>
            </a:r>
            <a:r>
              <a:rPr lang="en-US" dirty="0" err="1" smtClean="0">
                <a:latin typeface="Lucida Console" panose="020B0609040504020204" pitchFamily="49" charset="0"/>
              </a:rPr>
              <a:t>ArrayList</a:t>
            </a:r>
            <a:r>
              <a:rPr lang="en-US" dirty="0" smtClean="0"/>
              <a:t> object that </a:t>
            </a:r>
            <a:r>
              <a:rPr lang="en-US" dirty="0"/>
              <a:t>will hold </a:t>
            </a:r>
            <a:r>
              <a:rPr lang="en-US" dirty="0">
                <a:latin typeface="Lucida Console" panose="020B0609040504020204" pitchFamily="49" charset="0"/>
              </a:rPr>
              <a:t>String</a:t>
            </a:r>
            <a:r>
              <a:rPr lang="en-US" dirty="0"/>
              <a:t> values:</a:t>
            </a:r>
          </a:p>
          <a:p>
            <a:pPr marL="179388" lvl="1" indent="0" eaLnBrk="1" hangingPunct="1">
              <a:buNone/>
            </a:pPr>
            <a:r>
              <a:rPr lang="en-US" dirty="0">
                <a:latin typeface="Lucida Console" panose="020B0609040504020204" pitchFamily="49" charset="0"/>
              </a:rPr>
              <a:t>      </a:t>
            </a:r>
            <a:r>
              <a:rPr lang="en-US" dirty="0" smtClean="0">
                <a:latin typeface="Lucida Console" panose="020B0609040504020204" pitchFamily="49" charset="0"/>
              </a:rPr>
              <a:t>new </a:t>
            </a:r>
            <a:r>
              <a:rPr lang="en-US" dirty="0" err="1" smtClean="0">
                <a:latin typeface="Lucida Console" panose="020B0609040504020204" pitchFamily="49" charset="0"/>
              </a:rPr>
              <a:t>ArrayList</a:t>
            </a:r>
            <a:r>
              <a:rPr lang="en-US" dirty="0" smtClean="0">
                <a:latin typeface="Lucida Console" panose="020B0609040504020204" pitchFamily="49" charset="0"/>
              </a:rPr>
              <a:t>&lt;String&gt;()</a:t>
            </a:r>
          </a:p>
          <a:p>
            <a:pPr eaLnBrk="1" hangingPunct="1"/>
            <a:r>
              <a:rPr lang="en-US" dirty="0" smtClean="0">
                <a:ea typeface="Tahoma" panose="020B0604030504040204" pitchFamily="34" charset="0"/>
                <a:cs typeface="Tahoma" panose="020B0604030504040204" pitchFamily="34" charset="0"/>
              </a:rPr>
              <a:t>Note: Java </a:t>
            </a:r>
            <a:r>
              <a:rPr lang="en-US" smtClean="0">
                <a:ea typeface="Tahoma" panose="020B0604030504040204" pitchFamily="34" charset="0"/>
                <a:cs typeface="Tahoma" panose="020B0604030504040204" pitchFamily="34" charset="0"/>
              </a:rPr>
              <a:t>7 and above allows </a:t>
            </a:r>
            <a:r>
              <a:rPr lang="en-US" dirty="0" smtClean="0">
                <a:ea typeface="Tahoma" panose="020B0604030504040204" pitchFamily="34" charset="0"/>
                <a:cs typeface="Tahoma" panose="020B0604030504040204" pitchFamily="34" charset="0"/>
              </a:rPr>
              <a:t>you to omit the type </a:t>
            </a:r>
            <a:r>
              <a:rPr lang="en-US" dirty="0" err="1" smtClean="0">
                <a:ea typeface="Tahoma" panose="020B0604030504040204" pitchFamily="34" charset="0"/>
                <a:cs typeface="Tahoma" panose="020B0604030504040204" pitchFamily="34" charset="0"/>
              </a:rPr>
              <a:t>specifier</a:t>
            </a:r>
            <a:r>
              <a:rPr lang="en-US" dirty="0" smtClean="0">
                <a:ea typeface="Tahoma" panose="020B0604030504040204" pitchFamily="34" charset="0"/>
                <a:cs typeface="Tahoma" panose="020B0604030504040204" pitchFamily="34" charset="0"/>
              </a:rPr>
              <a:t> when you create a generic object. You just need an empty set of &lt;&gt; brackets. So you can now write code such as the following:</a:t>
            </a:r>
          </a:p>
          <a:p>
            <a:pPr marL="0" lvl="1" indent="0" eaLnBrk="1" hangingPunct="1">
              <a:buNone/>
            </a:pPr>
            <a:r>
              <a:rPr lang="en-US" dirty="0" smtClean="0"/>
              <a:t>    </a:t>
            </a:r>
            <a:r>
              <a:rPr lang="en-US" dirty="0" err="1">
                <a:latin typeface="Lucida Console" panose="020B0609040504020204" pitchFamily="49" charset="0"/>
              </a:rPr>
              <a:t>ArrayList</a:t>
            </a:r>
            <a:r>
              <a:rPr lang="en-US" dirty="0">
                <a:latin typeface="Lucida Console" panose="020B0609040504020204" pitchFamily="49" charset="0"/>
              </a:rPr>
              <a:t>&lt;String&gt; </a:t>
            </a:r>
            <a:r>
              <a:rPr lang="en-US" dirty="0" smtClean="0">
                <a:latin typeface="Lucida Console" panose="020B0609040504020204" pitchFamily="49" charset="0"/>
              </a:rPr>
              <a:t>countries = </a:t>
            </a:r>
            <a:r>
              <a:rPr lang="en-US" dirty="0">
                <a:latin typeface="Lucida Console" panose="020B0609040504020204" pitchFamily="49" charset="0"/>
              </a:rPr>
              <a:t>new </a:t>
            </a:r>
            <a:r>
              <a:rPr lang="en-US" dirty="0" err="1" smtClean="0">
                <a:latin typeface="Lucida Console" panose="020B0609040504020204" pitchFamily="49" charset="0"/>
              </a:rPr>
              <a:t>ArrayList</a:t>
            </a:r>
            <a:r>
              <a:rPr lang="en-US" dirty="0" smtClean="0">
                <a:latin typeface="Lucida Console" panose="020B0609040504020204" pitchFamily="49" charset="0"/>
              </a:rPr>
              <a:t>&lt;&gt;()</a:t>
            </a:r>
            <a:r>
              <a:rPr lang="en-US" dirty="0" smtClean="0"/>
              <a:t>;</a:t>
            </a:r>
            <a:endParaRPr lang="en-US" dirty="0"/>
          </a:p>
          <a:p>
            <a:pPr eaLnBrk="1" hangingPunct="1"/>
            <a:endParaRPr lang="en-US" dirty="0"/>
          </a:p>
          <a:p>
            <a:pPr marL="179388" lvl="1" indent="0" eaLnBrk="1" hangingPunct="1">
              <a:buNone/>
            </a:pPr>
            <a:endParaRPr lang="en-US" dirty="0" smtClean="0"/>
          </a:p>
          <a:p>
            <a:pPr lvl="1"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a:t>Introduction to Arrays and Collections</a:t>
            </a: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t>Here’s a quick </a:t>
            </a:r>
            <a:r>
              <a:rPr lang="en-US" dirty="0" smtClean="0"/>
              <a:t>overview of some popular collection classes in Java:</a:t>
            </a:r>
            <a:endParaRPr lang="en-US" dirty="0"/>
          </a:p>
          <a:p>
            <a:pPr lvl="1" eaLnBrk="1" hangingPunct="1"/>
            <a:r>
              <a:rPr lang="en-US" dirty="0" err="1">
                <a:latin typeface="Lucida Console" panose="020B0609040504020204" pitchFamily="49" charset="0"/>
              </a:rPr>
              <a:t>HashSet</a:t>
            </a:r>
            <a:r>
              <a:rPr lang="en-US" dirty="0"/>
              <a:t> is like a bag that doesn't allow duplicates. If you try to insert the same object more than once, only a single reference will be held. The elements are not stored in any particular order; to access elements, you just iterate through the set using a for-each loop.</a:t>
            </a:r>
          </a:p>
          <a:p>
            <a:pPr lvl="1" eaLnBrk="1" hangingPunct="1"/>
            <a:r>
              <a:rPr lang="en-US" dirty="0" err="1" smtClean="0">
                <a:latin typeface="Lucida Console" panose="020B0609040504020204" pitchFamily="49" charset="0"/>
              </a:rPr>
              <a:t>ArrayList</a:t>
            </a:r>
            <a:r>
              <a:rPr lang="en-US" dirty="0" smtClean="0"/>
              <a:t> </a:t>
            </a:r>
            <a:r>
              <a:rPr lang="en-US" dirty="0"/>
              <a:t>and </a:t>
            </a:r>
            <a:r>
              <a:rPr lang="en-US" dirty="0" err="1">
                <a:latin typeface="Lucida Console" panose="020B0609040504020204" pitchFamily="49" charset="0"/>
              </a:rPr>
              <a:t>LinkedList</a:t>
            </a:r>
            <a:r>
              <a:rPr lang="en-US" dirty="0"/>
              <a:t> are sequential collections. They hold their elements in </a:t>
            </a:r>
            <a:r>
              <a:rPr lang="en-US" dirty="0" smtClean="0"/>
              <a:t>sequential order, and provide methods to get an element at a particular index position. Internally</a:t>
            </a:r>
            <a:r>
              <a:rPr lang="en-US" dirty="0"/>
              <a:t>, </a:t>
            </a:r>
            <a:r>
              <a:rPr lang="en-US" dirty="0" err="1">
                <a:latin typeface="Lucida Console" panose="020B0609040504020204" pitchFamily="49" charset="0"/>
              </a:rPr>
              <a:t>ArrayList</a:t>
            </a:r>
            <a:r>
              <a:rPr lang="en-US" dirty="0"/>
              <a:t> holds its elements in contiguous memory, which makes it a good choice if you need to jump around accessing elements at random positions. In contrast,  </a:t>
            </a:r>
            <a:r>
              <a:rPr lang="en-US" dirty="0" err="1">
                <a:latin typeface="Lucida Console" panose="020B0609040504020204" pitchFamily="49" charset="0"/>
              </a:rPr>
              <a:t>LinkedList</a:t>
            </a:r>
            <a:r>
              <a:rPr lang="en-US" dirty="0"/>
              <a:t> holds its elements as a linked list, which makes it a very bad choice if you need random access. However, if you need to insert elements in the middle of the list, </a:t>
            </a:r>
            <a:r>
              <a:rPr lang="en-US" dirty="0" err="1">
                <a:latin typeface="Lucida Console" panose="020B0609040504020204" pitchFamily="49" charset="0"/>
              </a:rPr>
              <a:t>LinkedList</a:t>
            </a:r>
            <a:r>
              <a:rPr lang="en-US" dirty="0"/>
              <a:t> is a better choice.</a:t>
            </a:r>
          </a:p>
          <a:p>
            <a:pPr lvl="1" eaLnBrk="1" hangingPunct="1"/>
            <a:r>
              <a:rPr lang="en-US" dirty="0" err="1">
                <a:latin typeface="Lucida Console" panose="020B0609040504020204" pitchFamily="49" charset="0"/>
              </a:rPr>
              <a:t>HashMap</a:t>
            </a:r>
            <a:r>
              <a:rPr lang="en-US" dirty="0"/>
              <a:t> and </a:t>
            </a:r>
            <a:r>
              <a:rPr lang="en-US" dirty="0" err="1">
                <a:latin typeface="Lucida Console" panose="020B0609040504020204" pitchFamily="49" charset="0"/>
              </a:rPr>
              <a:t>TreeMap</a:t>
            </a:r>
            <a:r>
              <a:rPr lang="en-US" dirty="0"/>
              <a:t> are dictionaries. Each entry has a key and a value. You access entries by key, and obtain the corresponding value. </a:t>
            </a:r>
            <a:r>
              <a:rPr lang="en-US" dirty="0" smtClean="0"/>
              <a:t>Internally</a:t>
            </a:r>
            <a:r>
              <a:rPr lang="en-US" dirty="0"/>
              <a:t>, </a:t>
            </a:r>
            <a:r>
              <a:rPr lang="en-US" dirty="0" err="1">
                <a:latin typeface="Lucida Console" panose="020B0609040504020204" pitchFamily="49" charset="0"/>
              </a:rPr>
              <a:t>HashMap</a:t>
            </a:r>
            <a:r>
              <a:rPr lang="en-US" dirty="0"/>
              <a:t> uses hashing to help it locate keys quickly, whereas </a:t>
            </a:r>
            <a:r>
              <a:rPr lang="en-US" dirty="0" err="1">
                <a:latin typeface="Lucida Console" panose="020B0609040504020204" pitchFamily="49" charset="0"/>
              </a:rPr>
              <a:t>TreeMap</a:t>
            </a:r>
            <a:r>
              <a:rPr lang="en-US" dirty="0"/>
              <a:t> organizes keys in a binary tree to achieve the same effect.</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Introduction to Arrays and Collections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Introduction to Arrays and Collections</a:t>
            </a: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a:t>Section 1 introduces the basic syntax for arrays, where we show how to declare an array and access the elements inside the array.</a:t>
            </a:r>
          </a:p>
          <a:p>
            <a:pPr eaLnBrk="1" hangingPunct="1"/>
            <a:r>
              <a:rPr lang="en-US" dirty="0"/>
              <a:t>Section 2 shows how to traverse the elements in an array, typically from start to finish. We'll also introduce a special variation of the </a:t>
            </a:r>
            <a:r>
              <a:rPr lang="en-US" dirty="0">
                <a:latin typeface="Lucida Console" panose="020B0609040504020204" pitchFamily="49" charset="0"/>
              </a:rPr>
              <a:t>for</a:t>
            </a:r>
            <a:r>
              <a:rPr lang="en-US" dirty="0"/>
              <a:t> loop, which makes it easier to loop through elements in an array (or in a collection).</a:t>
            </a:r>
          </a:p>
          <a:p>
            <a:pPr eaLnBrk="1" hangingPunct="1"/>
            <a:r>
              <a:rPr lang="en-US" dirty="0" smtClean="0"/>
              <a:t>Section 3 </a:t>
            </a:r>
            <a:r>
              <a:rPr lang="en-US" dirty="0"/>
              <a:t>describes how to declare multi-dimensional arrays, e.g. a table with multiple rows and columns.</a:t>
            </a:r>
          </a:p>
          <a:p>
            <a:pPr eaLnBrk="1" hangingPunct="1"/>
            <a:r>
              <a:rPr lang="en-US" dirty="0" smtClean="0"/>
              <a:t>Section 4 briefly introduces the concept of collection classes, and investigates </a:t>
            </a:r>
            <a:r>
              <a:rPr lang="en-US" dirty="0" err="1" smtClean="0">
                <a:latin typeface="Lucida Console" panose="020B0609040504020204" pitchFamily="49" charset="0"/>
                <a:cs typeface="Lao UI" panose="020B0502040204020203" pitchFamily="34" charset="0"/>
              </a:rPr>
              <a:t>ArrayList</a:t>
            </a:r>
            <a:r>
              <a:rPr lang="en-US" dirty="0" smtClean="0"/>
              <a:t> as the simplest example.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Introduction to Arrays and Collections</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a:t>This section introduces the basic syntax for arrays, and focuses on some Java-specific rules that you might not expect </a:t>
            </a:r>
            <a:r>
              <a:rPr lang="en-US" dirty="0" smtClean="0"/>
              <a:t>if </a:t>
            </a:r>
            <a:r>
              <a:rPr lang="en-US" dirty="0"/>
              <a:t>you're coming from another programming language.</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Introduction to Arrays and Collections</a:t>
            </a:r>
          </a:p>
        </p:txBody>
      </p:sp>
      <p:sp>
        <p:nvSpPr>
          <p:cNvPr id="33795" name="Rectangle 2"/>
          <p:cNvSpPr>
            <a:spLocks noGrp="1" noRot="1" noChangeAspect="1" noChangeArrowheads="1" noTextEdit="1"/>
          </p:cNvSpPr>
          <p:nvPr>
            <p:ph type="sldImg"/>
          </p:nvPr>
        </p:nvSpPr>
        <p:spPr>
          <a:ln/>
        </p:spPr>
      </p:sp>
      <p:sp>
        <p:nvSpPr>
          <p:cNvPr id="337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An array is a fixed-size series of elements of the same type. You specify the size of the array when you create it, and the size is fixed thereafter. You access elements by index position, starting at 0 and running up to n-1.</a:t>
            </a:r>
          </a:p>
          <a:p>
            <a:r>
              <a:rPr lang="en-GB" dirty="0"/>
              <a:t>You can create an array of primitives or an array of objects. Note the following points:</a:t>
            </a:r>
          </a:p>
          <a:p>
            <a:pPr lvl="1"/>
            <a:r>
              <a:rPr lang="en-GB" dirty="0"/>
              <a:t>If you create an array of primitives (e.g. an array of </a:t>
            </a:r>
            <a:r>
              <a:rPr lang="en-GB" dirty="0" err="1">
                <a:latin typeface="Lucida Console" panose="020B0609040504020204" pitchFamily="49" charset="0"/>
              </a:rPr>
              <a:t>int</a:t>
            </a:r>
            <a:r>
              <a:rPr lang="en-GB" dirty="0" err="1"/>
              <a:t>s</a:t>
            </a:r>
            <a:r>
              <a:rPr lang="en-GB" dirty="0"/>
              <a:t>), the values are held in-situ within the array memory. All of the array elements are set to zero (or </a:t>
            </a:r>
            <a:r>
              <a:rPr lang="en-GB" dirty="0">
                <a:latin typeface="Lucida Console" panose="020B0609040504020204" pitchFamily="49" charset="0"/>
              </a:rPr>
              <a:t>false</a:t>
            </a:r>
            <a:r>
              <a:rPr lang="en-GB" dirty="0"/>
              <a:t>, etc.) initially.</a:t>
            </a:r>
          </a:p>
          <a:p>
            <a:pPr lvl="1"/>
            <a:r>
              <a:rPr lang="en-GB" dirty="0"/>
              <a:t>If you create an array of objects (e.g. an array of </a:t>
            </a:r>
            <a:r>
              <a:rPr lang="en-GB" dirty="0" err="1">
                <a:latin typeface="Lucida Console" panose="020B0609040504020204" pitchFamily="49" charset="0"/>
              </a:rPr>
              <a:t>BankAccount</a:t>
            </a:r>
            <a:r>
              <a:rPr lang="en-GB" dirty="0" err="1"/>
              <a:t>s</a:t>
            </a:r>
            <a:r>
              <a:rPr lang="en-GB" dirty="0"/>
              <a:t>), the array just contains object references - it's similar to the idea of an array of object pointers in C or C++. All of the array elements are set to </a:t>
            </a:r>
            <a:r>
              <a:rPr lang="en-GB" dirty="0">
                <a:latin typeface="Lucida Console" panose="020B0609040504020204" pitchFamily="49" charset="0"/>
              </a:rPr>
              <a:t>null</a:t>
            </a:r>
            <a:r>
              <a:rPr lang="en-GB" dirty="0"/>
              <a:t> object references initially.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Introduction to Arrays and Collections</a:t>
            </a:r>
          </a:p>
        </p:txBody>
      </p:sp>
      <p:sp>
        <p:nvSpPr>
          <p:cNvPr id="34819" name="Rectangle 2"/>
          <p:cNvSpPr>
            <a:spLocks noGrp="1" noRot="1" noChangeAspect="1" noChangeArrowheads="1" noTextEdit="1"/>
          </p:cNvSpPr>
          <p:nvPr>
            <p:ph type="sldImg"/>
          </p:nvPr>
        </p:nvSpPr>
        <p:spPr>
          <a:ln/>
        </p:spPr>
      </p:sp>
      <p:sp>
        <p:nvSpPr>
          <p:cNvPr id="3482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upper code boxes in the slide show two different ways to declare an array variable. You can use either syntax, although the first syntax is generally preferred in Java. Note that you don't specify the array size inside the </a:t>
            </a:r>
            <a:r>
              <a:rPr lang="en-GB" dirty="0">
                <a:latin typeface="Lucida Console" panose="020B0609040504020204" pitchFamily="49" charset="0"/>
              </a:rPr>
              <a:t>[]</a:t>
            </a:r>
            <a:r>
              <a:rPr lang="en-GB" dirty="0"/>
              <a:t>, because at this stage all you're doing is declaring a variable that is capable of pointing to an array; you haven't actually created the array itself yet. </a:t>
            </a:r>
          </a:p>
          <a:p>
            <a:r>
              <a:rPr lang="en-GB" dirty="0"/>
              <a:t>Here are some examples of how to declare array variables:</a:t>
            </a:r>
          </a:p>
          <a:p>
            <a:r>
              <a:rPr lang="en-GB" dirty="0">
                <a:latin typeface="Lucida Console" panose="020B0609040504020204" pitchFamily="49" charset="0"/>
              </a:rPr>
              <a:t>    </a:t>
            </a:r>
            <a:r>
              <a:rPr lang="en-GB" dirty="0" err="1">
                <a:latin typeface="Lucida Console" panose="020B0609040504020204" pitchFamily="49" charset="0"/>
              </a:rPr>
              <a:t>int</a:t>
            </a:r>
            <a:r>
              <a:rPr lang="en-GB" dirty="0">
                <a:latin typeface="Lucida Console" panose="020B0609040504020204" pitchFamily="49" charset="0"/>
              </a:rPr>
              <a:t>[] </a:t>
            </a:r>
            <a:r>
              <a:rPr lang="en-GB" dirty="0" err="1">
                <a:latin typeface="Lucida Console" panose="020B0609040504020204" pitchFamily="49" charset="0"/>
              </a:rPr>
              <a:t>familyAges</a:t>
            </a:r>
            <a:r>
              <a:rPr lang="en-GB" dirty="0">
                <a:latin typeface="Lucida Console" panose="020B0609040504020204" pitchFamily="49" charset="0"/>
              </a:rPr>
              <a:t>;</a:t>
            </a:r>
          </a:p>
          <a:p>
            <a:r>
              <a:rPr lang="en-GB" dirty="0">
                <a:latin typeface="Lucida Console" panose="020B0609040504020204" pitchFamily="49" charset="0"/>
              </a:rPr>
              <a:t>    String[] planets; </a:t>
            </a:r>
          </a:p>
          <a:p>
            <a:r>
              <a:rPr lang="en-GB" dirty="0">
                <a:ea typeface="Tahoma" panose="020B0604030504040204" pitchFamily="34" charset="0"/>
                <a:cs typeface="Tahoma" panose="020B0604030504040204" pitchFamily="34" charset="0"/>
              </a:rPr>
              <a:t>Arrays in Java are objects. To create an array object, use the syntax shown in the bottom code box on the slide. </a:t>
            </a:r>
            <a:r>
              <a:rPr lang="en-GB" dirty="0"/>
              <a:t>Here are some examples of how to create array objects:</a:t>
            </a:r>
          </a:p>
          <a:p>
            <a:r>
              <a:rPr lang="en-GB" dirty="0">
                <a:latin typeface="Lucida Console" panose="020B0609040504020204" pitchFamily="49" charset="0"/>
              </a:rPr>
              <a:t>    </a:t>
            </a:r>
            <a:r>
              <a:rPr lang="en-GB" dirty="0" err="1">
                <a:latin typeface="Lucida Console" panose="020B0609040504020204" pitchFamily="49" charset="0"/>
              </a:rPr>
              <a:t>familyAges</a:t>
            </a:r>
            <a:r>
              <a:rPr lang="en-GB" dirty="0">
                <a:latin typeface="Lucida Console" panose="020B0609040504020204" pitchFamily="49" charset="0"/>
              </a:rPr>
              <a:t> = new </a:t>
            </a:r>
            <a:r>
              <a:rPr lang="en-GB" dirty="0" err="1">
                <a:latin typeface="Lucida Console" panose="020B0609040504020204" pitchFamily="49" charset="0"/>
              </a:rPr>
              <a:t>int</a:t>
            </a:r>
            <a:r>
              <a:rPr lang="en-GB" dirty="0">
                <a:latin typeface="Lucida Console" panose="020B0609040504020204" pitchFamily="49" charset="0"/>
              </a:rPr>
              <a:t>[4]; // Contains 4 </a:t>
            </a:r>
            <a:r>
              <a:rPr lang="en-GB" dirty="0" err="1">
                <a:latin typeface="Lucida Console" panose="020B0609040504020204" pitchFamily="49" charset="0"/>
              </a:rPr>
              <a:t>ints</a:t>
            </a:r>
            <a:r>
              <a:rPr lang="en-GB" dirty="0">
                <a:latin typeface="Lucida Console" panose="020B0609040504020204" pitchFamily="49" charset="0"/>
              </a:rPr>
              <a:t>, all 0.</a:t>
            </a:r>
          </a:p>
          <a:p>
            <a:r>
              <a:rPr lang="en-GB" dirty="0">
                <a:latin typeface="Lucida Console" panose="020B0609040504020204" pitchFamily="49" charset="0"/>
              </a:rPr>
              <a:t>    planets = new String[9]; // Contains 9 Strings, all null.</a:t>
            </a:r>
          </a:p>
          <a:p>
            <a:r>
              <a:rPr lang="en-GB" dirty="0">
                <a:ea typeface="Tahoma" panose="020B0604030504040204" pitchFamily="34" charset="0"/>
                <a:cs typeface="Tahoma" panose="020B0604030504040204" pitchFamily="34" charset="0"/>
              </a:rPr>
              <a:t>Note that the dimension between the </a:t>
            </a:r>
            <a:r>
              <a:rPr lang="en-GB" dirty="0">
                <a:latin typeface="Lucida Console" panose="020B0609040504020204" pitchFamily="49" charset="0"/>
                <a:ea typeface="Tahoma" panose="020B0604030504040204" pitchFamily="34" charset="0"/>
                <a:cs typeface="Tahoma" panose="020B0604030504040204" pitchFamily="34" charset="0"/>
              </a:rPr>
              <a:t>[]</a:t>
            </a:r>
            <a:r>
              <a:rPr lang="en-GB" dirty="0">
                <a:ea typeface="Tahoma" panose="020B0604030504040204" pitchFamily="34" charset="0"/>
                <a:cs typeface="Tahoma" panose="020B0604030504040204" pitchFamily="34" charset="0"/>
              </a:rPr>
              <a:t> can be a run-time expression. For example:</a:t>
            </a:r>
          </a:p>
          <a:p>
            <a:r>
              <a:rPr lang="en-GB" dirty="0">
                <a:latin typeface="Lucida Console" panose="020B0609040504020204" pitchFamily="49" charset="0"/>
                <a:ea typeface="Tahoma" panose="020B0604030504040204" pitchFamily="34" charset="0"/>
                <a:cs typeface="Tahoma" panose="020B0604030504040204" pitchFamily="34" charset="0"/>
              </a:rPr>
              <a:t>    </a:t>
            </a:r>
            <a:r>
              <a:rPr lang="en-GB" dirty="0" err="1">
                <a:latin typeface="Lucida Console" panose="020B0609040504020204" pitchFamily="49" charset="0"/>
                <a:ea typeface="Tahoma" panose="020B0604030504040204" pitchFamily="34" charset="0"/>
                <a:cs typeface="Tahoma" panose="020B0604030504040204" pitchFamily="34" charset="0"/>
              </a:rPr>
              <a:t>int</a:t>
            </a:r>
            <a:r>
              <a:rPr lang="en-GB" dirty="0">
                <a:latin typeface="Lucida Console" panose="020B0609040504020204" pitchFamily="49" charset="0"/>
                <a:ea typeface="Tahoma" panose="020B0604030504040204" pitchFamily="34" charset="0"/>
                <a:cs typeface="Tahoma" panose="020B0604030504040204" pitchFamily="34" charset="0"/>
              </a:rPr>
              <a:t> </a:t>
            </a:r>
            <a:r>
              <a:rPr lang="en-GB" dirty="0" err="1">
                <a:latin typeface="Lucida Console" panose="020B0609040504020204" pitchFamily="49" charset="0"/>
                <a:ea typeface="Tahoma" panose="020B0604030504040204" pitchFamily="34" charset="0"/>
                <a:cs typeface="Tahoma" panose="020B0604030504040204" pitchFamily="34" charset="0"/>
              </a:rPr>
              <a:t>familySize</a:t>
            </a:r>
            <a:r>
              <a:rPr lang="en-GB" dirty="0">
                <a:latin typeface="Lucida Console" panose="020B0609040504020204" pitchFamily="49" charset="0"/>
                <a:ea typeface="Tahoma" panose="020B0604030504040204" pitchFamily="34" charset="0"/>
                <a:cs typeface="Tahoma" panose="020B0604030504040204" pitchFamily="34" charset="0"/>
              </a:rPr>
              <a:t> = … ;</a:t>
            </a:r>
          </a:p>
          <a:p>
            <a:r>
              <a:rPr lang="en-GB" dirty="0">
                <a:latin typeface="Lucida Console" panose="020B0609040504020204" pitchFamily="49" charset="0"/>
                <a:ea typeface="Tahoma" panose="020B0604030504040204" pitchFamily="34" charset="0"/>
                <a:cs typeface="Tahoma" panose="020B0604030504040204" pitchFamily="34" charset="0"/>
              </a:rPr>
              <a:t>    </a:t>
            </a:r>
            <a:r>
              <a:rPr lang="en-GB" dirty="0" err="1">
                <a:latin typeface="Lucida Console" panose="020B0609040504020204" pitchFamily="49" charset="0"/>
                <a:ea typeface="Tahoma" panose="020B0604030504040204" pitchFamily="34" charset="0"/>
                <a:cs typeface="Tahoma" panose="020B0604030504040204" pitchFamily="34" charset="0"/>
              </a:rPr>
              <a:t>familyAges</a:t>
            </a:r>
            <a:r>
              <a:rPr lang="en-GB" dirty="0">
                <a:latin typeface="Lucida Console" panose="020B0609040504020204" pitchFamily="49" charset="0"/>
                <a:ea typeface="Tahoma" panose="020B0604030504040204" pitchFamily="34" charset="0"/>
                <a:cs typeface="Tahoma" panose="020B0604030504040204" pitchFamily="34" charset="0"/>
              </a:rPr>
              <a:t> = new </a:t>
            </a:r>
            <a:r>
              <a:rPr lang="en-GB" dirty="0" err="1">
                <a:latin typeface="Lucida Console" panose="020B0609040504020204" pitchFamily="49" charset="0"/>
                <a:ea typeface="Tahoma" panose="020B0604030504040204" pitchFamily="34" charset="0"/>
                <a:cs typeface="Tahoma" panose="020B0604030504040204" pitchFamily="34" charset="0"/>
              </a:rPr>
              <a:t>int</a:t>
            </a:r>
            <a:r>
              <a:rPr lang="en-GB" dirty="0">
                <a:latin typeface="Lucida Console" panose="020B0609040504020204" pitchFamily="49" charset="0"/>
                <a:ea typeface="Tahoma" panose="020B0604030504040204" pitchFamily="34" charset="0"/>
                <a:cs typeface="Tahoma" panose="020B0604030504040204" pitchFamily="34" charset="0"/>
              </a:rPr>
              <a:t>[</a:t>
            </a:r>
            <a:r>
              <a:rPr lang="en-GB" dirty="0" err="1">
                <a:latin typeface="Lucida Console" panose="020B0609040504020204" pitchFamily="49" charset="0"/>
                <a:ea typeface="Tahoma" panose="020B0604030504040204" pitchFamily="34" charset="0"/>
                <a:cs typeface="Tahoma" panose="020B0604030504040204" pitchFamily="34" charset="0"/>
              </a:rPr>
              <a:t>familySize</a:t>
            </a:r>
            <a:r>
              <a:rPr lang="en-GB" dirty="0">
                <a:latin typeface="Lucida Console" panose="020B0609040504020204" pitchFamily="49" charset="0"/>
                <a:ea typeface="Tahoma" panose="020B0604030504040204" pitchFamily="34" charset="0"/>
                <a:cs typeface="Tahoma" panose="020B0604030504040204" pitchFamily="34" charset="0"/>
              </a:rPr>
              <a:t>];</a:t>
            </a:r>
          </a:p>
          <a:p>
            <a:endParaRPr lang="en-GB" dirty="0">
              <a:ea typeface="Tahoma" panose="020B0604030504040204" pitchFamily="34" charset="0"/>
              <a:cs typeface="Tahoma" panose="020B0604030504040204" pitchFamily="34" charset="0"/>
            </a:endParaRPr>
          </a:p>
          <a:p>
            <a:endParaRPr lang="en-GB" dirty="0">
              <a:ea typeface="Tahoma" panose="020B0604030504040204" pitchFamily="34" charset="0"/>
              <a:cs typeface="Tahoma" panose="020B0604030504040204" pitchFamily="34" charset="0"/>
            </a:endParaRPr>
          </a:p>
          <a:p>
            <a:endParaRPr lang="en-GB" dirty="0">
              <a:ea typeface="Tahoma" panose="020B0604030504040204" pitchFamily="34" charset="0"/>
              <a:cs typeface="Tahoma" panose="020B0604030504040204" pitchFamily="34" charset="0"/>
            </a:endParaRPr>
          </a:p>
          <a:p>
            <a:endParaRPr lang="en-GB" dirty="0">
              <a:ea typeface="Tahoma" panose="020B0604030504040204" pitchFamily="34" charset="0"/>
              <a:cs typeface="Tahoma" panose="020B0604030504040204" pitchFamily="34" charset="0"/>
            </a:endParaRP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Introduction to Arrays and Collections</a:t>
            </a:r>
          </a:p>
        </p:txBody>
      </p:sp>
      <p:sp>
        <p:nvSpPr>
          <p:cNvPr id="35843" name="Rectangle 2"/>
          <p:cNvSpPr>
            <a:spLocks noGrp="1" noRot="1" noChangeAspect="1" noChangeArrowheads="1" noTextEdit="1"/>
          </p:cNvSpPr>
          <p:nvPr>
            <p:ph type="sldImg"/>
          </p:nvPr>
        </p:nvSpPr>
        <p:spPr>
          <a:ln/>
        </p:spPr>
      </p:sp>
      <p:sp>
        <p:nvSpPr>
          <p:cNvPr id="3584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If you want to create an array and initialize its elements immediately, you can specify a list of initialization values between </a:t>
            </a:r>
            <a:r>
              <a:rPr lang="en-GB" dirty="0">
                <a:latin typeface="Lucida Console" panose="020B0609040504020204" pitchFamily="49" charset="0"/>
              </a:rPr>
              <a:t>{}</a:t>
            </a:r>
            <a:r>
              <a:rPr lang="en-GB" dirty="0"/>
              <a:t> when you create the array. </a:t>
            </a:r>
          </a:p>
          <a:p>
            <a:r>
              <a:rPr lang="en-GB" dirty="0"/>
              <a:t>The first code box in the slide shows the general syntax, and the second code box shows some examples. Note the following points:</a:t>
            </a:r>
          </a:p>
          <a:p>
            <a:pPr lvl="1"/>
            <a:r>
              <a:rPr lang="en-GB" dirty="0">
                <a:latin typeface="Lucida Console" panose="020B0609040504020204" pitchFamily="49" charset="0"/>
              </a:rPr>
              <a:t>DAYS_IN_MONTH</a:t>
            </a:r>
            <a:r>
              <a:rPr lang="en-GB" dirty="0"/>
              <a:t> contains 13 fixed integer values, indicating the number of days in each month. The first element is a placeholder, so the real elements are located at meaningful positions. For example, </a:t>
            </a:r>
            <a:r>
              <a:rPr lang="en-GB" dirty="0">
                <a:latin typeface="Lucida Console" panose="020B0609040504020204" pitchFamily="49" charset="0"/>
              </a:rPr>
              <a:t>DAYS_IN_MONTH[1]</a:t>
            </a:r>
            <a:r>
              <a:rPr lang="en-GB" dirty="0">
                <a:ea typeface="Tahoma" panose="020B0604030504040204" pitchFamily="34" charset="0"/>
                <a:cs typeface="Tahoma" panose="020B0604030504040204" pitchFamily="34" charset="0"/>
              </a:rPr>
              <a:t> gives </a:t>
            </a:r>
            <a:r>
              <a:rPr lang="en-GB" dirty="0"/>
              <a:t>the number of days in January, </a:t>
            </a:r>
            <a:r>
              <a:rPr lang="en-GB" dirty="0">
                <a:latin typeface="Lucida Console" panose="020B0609040504020204" pitchFamily="49" charset="0"/>
              </a:rPr>
              <a:t>DAYS_IN_MONTH[2]</a:t>
            </a:r>
            <a:r>
              <a:rPr lang="en-GB" dirty="0">
                <a:ea typeface="Tahoma" panose="020B0604030504040204" pitchFamily="34" charset="0"/>
                <a:cs typeface="Tahoma" panose="020B0604030504040204" pitchFamily="34" charset="0"/>
              </a:rPr>
              <a:t> indicates </a:t>
            </a:r>
            <a:r>
              <a:rPr lang="en-GB" dirty="0"/>
              <a:t>the number of days in February, etc.</a:t>
            </a:r>
          </a:p>
          <a:p>
            <a:pPr lvl="1"/>
            <a:r>
              <a:rPr lang="en-GB" dirty="0" err="1">
                <a:latin typeface="Lucida Console" panose="020B0609040504020204" pitchFamily="49" charset="0"/>
              </a:rPr>
              <a:t>logFiles</a:t>
            </a:r>
            <a:r>
              <a:rPr lang="en-GB" dirty="0"/>
              <a:t> is an array of </a:t>
            </a:r>
            <a:r>
              <a:rPr lang="en-GB" dirty="0">
                <a:latin typeface="Lucida Console" panose="020B0609040504020204" pitchFamily="49" charset="0"/>
              </a:rPr>
              <a:t>File</a:t>
            </a:r>
            <a:r>
              <a:rPr lang="en-GB" dirty="0"/>
              <a:t> objects. The array is initialized with three elements, where each element is a </a:t>
            </a:r>
            <a:r>
              <a:rPr lang="en-GB" dirty="0">
                <a:latin typeface="Lucida Console" panose="020B0609040504020204" pitchFamily="49" charset="0"/>
              </a:rPr>
              <a:t>File</a:t>
            </a:r>
            <a:r>
              <a:rPr lang="en-GB" dirty="0"/>
              <a:t> object. For example, </a:t>
            </a:r>
            <a:r>
              <a:rPr lang="en-GB" dirty="0" err="1">
                <a:latin typeface="Lucida Console" panose="020B0609040504020204" pitchFamily="49" charset="0"/>
              </a:rPr>
              <a:t>logFiles</a:t>
            </a:r>
            <a:r>
              <a:rPr lang="en-GB" dirty="0">
                <a:latin typeface="Lucida Console" panose="020B0609040504020204" pitchFamily="49" charset="0"/>
              </a:rPr>
              <a:t>[0]</a:t>
            </a:r>
            <a:r>
              <a:rPr lang="en-GB" dirty="0"/>
              <a:t> is a </a:t>
            </a:r>
            <a:r>
              <a:rPr lang="en-GB" dirty="0">
                <a:latin typeface="Lucida Console" panose="020B0609040504020204" pitchFamily="49" charset="0"/>
              </a:rPr>
              <a:t>File</a:t>
            </a:r>
            <a:r>
              <a:rPr lang="en-GB" dirty="0"/>
              <a:t> object representing the C:\errors.log file, and so on.</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dirty="0" smtClean="0"/>
              <a:t>Introduction to Arrays and Collections</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To access elements in an array, use </a:t>
            </a:r>
            <a:r>
              <a:rPr lang="en-GB" dirty="0">
                <a:latin typeface="Lucida Console" panose="020B0609040504020204" pitchFamily="49" charset="0"/>
              </a:rPr>
              <a:t>[]</a:t>
            </a:r>
            <a:r>
              <a:rPr lang="en-GB" dirty="0"/>
              <a:t> and specify an integer value between 0 and n-1 inclusive. For example, if you created an array with 10 elements, then the first element will be at position </a:t>
            </a:r>
            <a:r>
              <a:rPr lang="en-GB" dirty="0">
                <a:latin typeface="Lucida Console" panose="020B0609040504020204" pitchFamily="49" charset="0"/>
              </a:rPr>
              <a:t>[0]</a:t>
            </a:r>
            <a:r>
              <a:rPr lang="en-GB" dirty="0"/>
              <a:t> and the last element will be at position </a:t>
            </a:r>
            <a:r>
              <a:rPr lang="en-GB" dirty="0">
                <a:latin typeface="Lucida Console" panose="020B0609040504020204" pitchFamily="49" charset="0"/>
              </a:rPr>
              <a:t>[9]</a:t>
            </a:r>
            <a:r>
              <a:rPr lang="en-GB" dirty="0"/>
              <a:t>. </a:t>
            </a:r>
          </a:p>
          <a:p>
            <a:r>
              <a:rPr lang="en-GB" dirty="0"/>
              <a:t>If you accidentally index outside the allowable range, you'll get a run-time exception. So be warned! </a:t>
            </a:r>
          </a:p>
          <a:p>
            <a:endParaRPr lang="en-GB"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dirty="0" smtClean="0"/>
              <a:t>Introduction to Arrays and Collections</a:t>
            </a: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a:t>This section describes how to traverse the elements of an array, typically from start to end. We'll show how to do this using a regular for loop, and we'll also introduce Java's for-each loop as well.</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dirty="0" smtClean="0"/>
              <a:t>Introduction to Arrays and Collections</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a:t>Arrays have a length property that indicates the number of elements in an array. Thus the last element is at position </a:t>
            </a:r>
            <a:r>
              <a:rPr lang="en-GB" dirty="0">
                <a:latin typeface="Lucida Console" panose="020B0609040504020204" pitchFamily="49" charset="0"/>
              </a:rPr>
              <a:t>[</a:t>
            </a:r>
            <a:r>
              <a:rPr lang="en-GB" dirty="0" err="1">
                <a:latin typeface="Lucida Console" panose="020B0609040504020204" pitchFamily="49" charset="0"/>
              </a:rPr>
              <a:t>anArray.length</a:t>
            </a:r>
            <a:r>
              <a:rPr lang="en-GB" dirty="0">
                <a:latin typeface="Lucida Console" panose="020B0609040504020204" pitchFamily="49" charset="0"/>
              </a:rPr>
              <a:t> - 1]</a:t>
            </a:r>
            <a:r>
              <a:rPr lang="en-GB" dirty="0"/>
              <a:t>.</a:t>
            </a:r>
          </a:p>
          <a:p>
            <a:r>
              <a:rPr lang="en-GB" dirty="0"/>
              <a:t>You can use the length property to perform bounds checking, as shown in the example in the slide. This example ensures the user enters a day number between 0 and 6 inclusive.</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8551705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309" y="4554243"/>
            <a:ext cx="5691357" cy="2006204"/>
          </a:xfrm>
          <a:prstGeom prst="rect">
            <a:avLst/>
          </a:prstGeom>
        </p:spPr>
      </p:pic>
    </p:spTree>
    <p:extLst>
      <p:ext uri="{BB962C8B-B14F-4D97-AF65-F5344CB8AC3E}">
        <p14:creationId xmlns:p14="http://schemas.microsoft.com/office/powerpoint/2010/main" val="2892011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4286984532"/>
      </p:ext>
    </p:extLst>
  </p:cSld>
  <p:clrMap bg1="lt1" tx1="dk1" bg2="lt2" tx2="dk2" accent1="accent1" accent2="accent2" accent3="accent3" accent4="accent4" accent5="accent5" accent6="accent6" hlink="hlink" folHlink="folHlink"/>
  <p:sldLayoutIdLst>
    <p:sldLayoutId id="2147483860" r:id="rId1"/>
    <p:sldLayoutId id="2147483861"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50807" y="1076120"/>
            <a:ext cx="8094095" cy="1360488"/>
          </a:xfrm>
        </p:spPr>
        <p:txBody>
          <a:bodyPr/>
          <a:lstStyle/>
          <a:p>
            <a:pPr eaLnBrk="1" hangingPunct="1"/>
            <a:r>
              <a:rPr lang="en-GB" dirty="0" smtClean="0"/>
              <a:t>Introduction to Arrays and Collections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p:txBody>
          <a:bodyPr/>
          <a:lstStyle/>
          <a:p>
            <a:pPr eaLnBrk="1" hangingPunct="1"/>
            <a:r>
              <a:rPr lang="en-GB" dirty="0" smtClean="0">
                <a:sym typeface="Wingdings" pitchFamily="2" charset="2"/>
              </a:rPr>
              <a:t>You can traverse an array using a for loop</a:t>
            </a:r>
          </a:p>
          <a:p>
            <a:pPr lvl="1" eaLnBrk="1" hangingPunct="1"/>
            <a:r>
              <a:rPr lang="en-GB" dirty="0" smtClean="0">
                <a:sym typeface="Wingdings" pitchFamily="2" charset="2"/>
              </a:rPr>
              <a:t>This is the traditional approach</a:t>
            </a:r>
          </a:p>
          <a:p>
            <a:pPr lvl="1" eaLnBrk="1" hangingPunct="1"/>
            <a:r>
              <a:rPr lang="en-GB" dirty="0" smtClean="0">
                <a:sym typeface="Wingdings" pitchFamily="2" charset="2"/>
              </a:rPr>
              <a:t>Use an integer array index that ranges from 0 to (n-1)</a:t>
            </a:r>
          </a:p>
        </p:txBody>
      </p:sp>
      <p:sp>
        <p:nvSpPr>
          <p:cNvPr id="14339" name="Rectangle 4"/>
          <p:cNvSpPr>
            <a:spLocks noGrp="1" noChangeArrowheads="1"/>
          </p:cNvSpPr>
          <p:nvPr>
            <p:ph type="title"/>
          </p:nvPr>
        </p:nvSpPr>
        <p:spPr/>
        <p:txBody>
          <a:bodyPr/>
          <a:lstStyle/>
          <a:p>
            <a:pPr eaLnBrk="1" hangingPunct="1"/>
            <a:r>
              <a:rPr lang="en-GB" sz="3400" smtClean="0"/>
              <a:t>Using a for Loop</a:t>
            </a:r>
          </a:p>
        </p:txBody>
      </p:sp>
      <p:sp>
        <p:nvSpPr>
          <p:cNvPr id="22530" name="Footer Placeholder 3"/>
          <p:cNvSpPr>
            <a:spLocks noGrp="1"/>
          </p:cNvSpPr>
          <p:nvPr>
            <p:ph type="ftr" sz="quarter" idx="10"/>
          </p:nvPr>
        </p:nvSpPr>
        <p:spPr/>
        <p:txBody>
          <a:bodyPr/>
          <a:lstStyle/>
          <a:p>
            <a:pPr>
              <a:defRPr/>
            </a:pPr>
            <a:fld id="{3AC306C5-297A-414D-8D47-B076C4F7410A}" type="slidenum">
              <a:rPr lang="en-GB"/>
              <a:pPr>
                <a:defRPr/>
              </a:pPr>
              <a:t>10</a:t>
            </a:fld>
            <a:endParaRPr lang="en-GB"/>
          </a:p>
        </p:txBody>
      </p:sp>
      <p:sp>
        <p:nvSpPr>
          <p:cNvPr id="8" name="Rectangle 7"/>
          <p:cNvSpPr>
            <a:spLocks noChangeArrowheads="1"/>
          </p:cNvSpPr>
          <p:nvPr/>
        </p:nvSpPr>
        <p:spPr bwMode="auto">
          <a:xfrm>
            <a:off x="787400" y="2438400"/>
            <a:ext cx="7874000" cy="1333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final </a:t>
            </a:r>
            <a:r>
              <a:rPr lang="en-GB" sz="1200" dirty="0"/>
              <a:t>String[] DAYS_OF_WEEK = {"Sunday", "Monday", "Tuesday", "Wednesday", </a:t>
            </a:r>
          </a:p>
          <a:p>
            <a:pPr>
              <a:defRPr/>
            </a:pPr>
            <a:r>
              <a:rPr lang="en-GB" sz="1200" dirty="0" smtClean="0"/>
              <a:t>                               </a:t>
            </a:r>
            <a:r>
              <a:rPr lang="en-GB" sz="1200" dirty="0"/>
              <a:t>"Thursday", "Friday", "Saturday"};</a:t>
            </a:r>
          </a:p>
          <a:p>
            <a:pPr>
              <a:defRPr/>
            </a:pPr>
            <a:endParaRPr lang="en-GB" sz="1200" dirty="0"/>
          </a:p>
          <a:p>
            <a:pPr>
              <a:defRPr/>
            </a:pPr>
            <a:r>
              <a:rPr lang="en-GB" sz="1200" dirty="0" smtClean="0"/>
              <a:t>for </a:t>
            </a:r>
            <a:r>
              <a:rPr lang="en-GB" sz="1200" dirty="0"/>
              <a:t>(</a:t>
            </a:r>
            <a:r>
              <a:rPr lang="en-GB" sz="1200" dirty="0" err="1"/>
              <a:t>int</a:t>
            </a:r>
            <a:r>
              <a:rPr lang="en-GB" sz="1200" dirty="0"/>
              <a:t> </a:t>
            </a:r>
            <a:r>
              <a:rPr lang="en-GB" sz="1200" dirty="0" err="1"/>
              <a:t>i</a:t>
            </a:r>
            <a:r>
              <a:rPr lang="en-GB" sz="1200" dirty="0"/>
              <a:t> = 0; </a:t>
            </a:r>
            <a:r>
              <a:rPr lang="en-GB" sz="1200" dirty="0" err="1"/>
              <a:t>i</a:t>
            </a:r>
            <a:r>
              <a:rPr lang="en-GB" sz="1200" dirty="0"/>
              <a:t> &lt; </a:t>
            </a:r>
            <a:r>
              <a:rPr lang="en-GB" sz="1200" dirty="0" err="1"/>
              <a:t>DAYS_OF_WEEK.length</a:t>
            </a:r>
            <a:r>
              <a:rPr lang="en-GB" sz="1200" dirty="0"/>
              <a:t>; </a:t>
            </a:r>
            <a:r>
              <a:rPr lang="en-GB" sz="1200" dirty="0" err="1"/>
              <a:t>i</a:t>
            </a:r>
            <a:r>
              <a:rPr lang="en-GB" sz="1200" dirty="0"/>
              <a:t>++) {</a:t>
            </a:r>
          </a:p>
          <a:p>
            <a:pPr>
              <a:defRPr/>
            </a:pPr>
            <a:r>
              <a:rPr lang="en-GB" sz="1200" dirty="0" smtClean="0"/>
              <a:t>  </a:t>
            </a:r>
            <a:r>
              <a:rPr lang="en-GB" sz="1200" dirty="0" err="1"/>
              <a:t>System.out.println</a:t>
            </a:r>
            <a:r>
              <a:rPr lang="en-GB" sz="1200" dirty="0"/>
              <a:t>("Day " + </a:t>
            </a:r>
            <a:r>
              <a:rPr lang="en-GB" sz="1200" dirty="0" err="1"/>
              <a:t>i</a:t>
            </a:r>
            <a:r>
              <a:rPr lang="en-GB" sz="1200" dirty="0"/>
              <a:t> + " is " + DAYS_OF_WEEK[</a:t>
            </a:r>
            <a:r>
              <a:rPr lang="en-GB" sz="1200" dirty="0" err="1"/>
              <a:t>i</a:t>
            </a:r>
            <a:r>
              <a:rPr lang="en-GB" sz="1200" dirty="0"/>
              <a:t>]);</a:t>
            </a:r>
          </a:p>
          <a:p>
            <a:pPr>
              <a:defRPr/>
            </a:pPr>
            <a:r>
              <a:rPr lang="en-GB" sz="1200" dirty="0" smtClean="0"/>
              <a:t>}</a:t>
            </a:r>
            <a:endParaRPr lang="en-GB" sz="1200" dirty="0"/>
          </a:p>
        </p:txBody>
      </p:sp>
      <p:sp>
        <p:nvSpPr>
          <p:cNvPr id="14342" name="TextBox 12"/>
          <p:cNvSpPr txBox="1">
            <a:spLocks noChangeArrowheads="1"/>
          </p:cNvSpPr>
          <p:nvPr/>
        </p:nvSpPr>
        <p:spPr bwMode="auto">
          <a:xfrm>
            <a:off x="5871746" y="3492500"/>
            <a:ext cx="2800767" cy="307777"/>
          </a:xfrm>
          <a:prstGeom prst="rect">
            <a:avLst/>
          </a:prstGeom>
          <a:noFill/>
          <a:ln w="9525">
            <a:noFill/>
            <a:miter lim="800000"/>
            <a:headEnd/>
            <a:tailEnd/>
          </a:ln>
        </p:spPr>
        <p:txBody>
          <a:bodyPr wrap="none">
            <a:spAutoFit/>
          </a:bodyPr>
          <a:lstStyle/>
          <a:p>
            <a:pPr algn="r"/>
            <a:r>
              <a:rPr lang="en-GB" b="1" dirty="0" smtClean="0">
                <a:solidFill>
                  <a:schemeClr val="tx2"/>
                </a:solidFill>
              </a:rPr>
              <a:t>DemoArrayTraversal1.java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5"/>
          <p:cNvSpPr>
            <a:spLocks noGrp="1" noChangeArrowheads="1"/>
          </p:cNvSpPr>
          <p:nvPr>
            <p:ph idx="1"/>
          </p:nvPr>
        </p:nvSpPr>
        <p:spPr/>
        <p:txBody>
          <a:bodyPr/>
          <a:lstStyle/>
          <a:p>
            <a:pPr eaLnBrk="1" hangingPunct="1"/>
            <a:r>
              <a:rPr lang="en-GB" dirty="0" smtClean="0">
                <a:sym typeface="Wingdings" pitchFamily="2" charset="2"/>
              </a:rPr>
              <a:t>From Java SE 1.5 onwards, you can use enhanced for-loop syntax to iterate over an array (or collection)</a:t>
            </a:r>
          </a:p>
          <a:p>
            <a:pPr lvl="1" eaLnBrk="1" hangingPunct="1"/>
            <a:r>
              <a:rPr lang="en-GB" dirty="0" smtClean="0"/>
              <a:t>Declaration part declares a </a:t>
            </a:r>
            <a:br>
              <a:rPr lang="en-GB" dirty="0" smtClean="0"/>
            </a:br>
            <a:r>
              <a:rPr lang="en-GB" dirty="0" smtClean="0"/>
              <a:t>variable that is compatible with</a:t>
            </a:r>
            <a:br>
              <a:rPr lang="en-GB" dirty="0" smtClean="0"/>
            </a:br>
            <a:r>
              <a:rPr lang="en-GB" dirty="0" smtClean="0"/>
              <a:t>elements in array/collection</a:t>
            </a:r>
          </a:p>
          <a:p>
            <a:pPr lvl="1" eaLnBrk="1" hangingPunct="1"/>
            <a:r>
              <a:rPr lang="en-GB" dirty="0" smtClean="0">
                <a:cs typeface="Tahoma" pitchFamily="34" charset="0"/>
              </a:rPr>
              <a:t>Expression is an array/collection</a:t>
            </a:r>
          </a:p>
          <a:p>
            <a:pPr lvl="1" eaLnBrk="1" hangingPunct="1"/>
            <a:endParaRPr lang="en-GB" dirty="0" smtClean="0">
              <a:cs typeface="Tahoma" pitchFamily="34" charset="0"/>
            </a:endParaRPr>
          </a:p>
          <a:p>
            <a:pPr eaLnBrk="1" hangingPunct="1"/>
            <a:r>
              <a:rPr lang="en-GB" dirty="0" smtClean="0"/>
              <a:t>Example:</a:t>
            </a:r>
          </a:p>
          <a:p>
            <a:pPr lvl="1" eaLnBrk="1" hangingPunct="1"/>
            <a:endParaRPr lang="en-GB" dirty="0" smtClean="0">
              <a:sym typeface="Wingdings" pitchFamily="2" charset="2"/>
            </a:endParaRPr>
          </a:p>
        </p:txBody>
      </p:sp>
      <p:sp>
        <p:nvSpPr>
          <p:cNvPr id="15363" name="Rectangle 4"/>
          <p:cNvSpPr>
            <a:spLocks noGrp="1" noChangeArrowheads="1"/>
          </p:cNvSpPr>
          <p:nvPr>
            <p:ph type="title"/>
          </p:nvPr>
        </p:nvSpPr>
        <p:spPr/>
        <p:txBody>
          <a:bodyPr/>
          <a:lstStyle/>
          <a:p>
            <a:pPr eaLnBrk="1" hangingPunct="1"/>
            <a:r>
              <a:rPr lang="en-GB" sz="3400" dirty="0" smtClean="0"/>
              <a:t>Using an Enhanced for Loop</a:t>
            </a:r>
          </a:p>
        </p:txBody>
      </p:sp>
      <p:sp>
        <p:nvSpPr>
          <p:cNvPr id="22530" name="Footer Placeholder 3"/>
          <p:cNvSpPr>
            <a:spLocks noGrp="1"/>
          </p:cNvSpPr>
          <p:nvPr>
            <p:ph type="ftr" sz="quarter" idx="10"/>
          </p:nvPr>
        </p:nvSpPr>
        <p:spPr/>
        <p:txBody>
          <a:bodyPr/>
          <a:lstStyle/>
          <a:p>
            <a:pPr>
              <a:defRPr/>
            </a:pPr>
            <a:fld id="{008028DB-7F96-4E94-9FE4-1C19A4144157}" type="slidenum">
              <a:rPr lang="en-GB"/>
              <a:pPr>
                <a:defRPr/>
              </a:pPr>
              <a:t>11</a:t>
            </a:fld>
            <a:endParaRPr lang="en-GB"/>
          </a:p>
        </p:txBody>
      </p:sp>
      <p:sp>
        <p:nvSpPr>
          <p:cNvPr id="7" name="Rectangle 6"/>
          <p:cNvSpPr>
            <a:spLocks noChangeArrowheads="1"/>
          </p:cNvSpPr>
          <p:nvPr/>
        </p:nvSpPr>
        <p:spPr bwMode="auto">
          <a:xfrm>
            <a:off x="4978400" y="2019300"/>
            <a:ext cx="3683000" cy="330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a:t>for (</a:t>
            </a:r>
            <a:r>
              <a:rPr lang="en-GB" sz="1200" i="1" dirty="0"/>
              <a:t>declaration</a:t>
            </a:r>
            <a:r>
              <a:rPr lang="en-GB" sz="1200" dirty="0"/>
              <a:t> : </a:t>
            </a:r>
            <a:r>
              <a:rPr lang="en-GB" sz="1200" i="1" dirty="0"/>
              <a:t>expression</a:t>
            </a:r>
            <a:r>
              <a:rPr lang="en-GB" sz="1200" dirty="0"/>
              <a:t>) …</a:t>
            </a:r>
          </a:p>
        </p:txBody>
      </p:sp>
      <p:sp>
        <p:nvSpPr>
          <p:cNvPr id="8" name="Rectangle 7"/>
          <p:cNvSpPr>
            <a:spLocks noChangeArrowheads="1"/>
          </p:cNvSpPr>
          <p:nvPr/>
        </p:nvSpPr>
        <p:spPr bwMode="auto">
          <a:xfrm>
            <a:off x="787400" y="4279900"/>
            <a:ext cx="7874000" cy="1333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final </a:t>
            </a:r>
            <a:r>
              <a:rPr lang="en-GB" sz="1200" dirty="0"/>
              <a:t>String[] DAYS_OF_WEEK = {"Sunday", "Monday", "Tuesday", "Wednesday", </a:t>
            </a:r>
          </a:p>
          <a:p>
            <a:pPr>
              <a:defRPr/>
            </a:pPr>
            <a:r>
              <a:rPr lang="en-GB" sz="1200" dirty="0" smtClean="0"/>
              <a:t>                               </a:t>
            </a:r>
            <a:r>
              <a:rPr lang="en-GB" sz="1200" dirty="0"/>
              <a:t>"Thursday", "Friday", "Saturday"};</a:t>
            </a:r>
          </a:p>
          <a:p>
            <a:pPr>
              <a:defRPr/>
            </a:pPr>
            <a:endParaRPr lang="en-GB" sz="1200" dirty="0"/>
          </a:p>
          <a:p>
            <a:pPr>
              <a:defRPr/>
            </a:pPr>
            <a:r>
              <a:rPr lang="en-GB" sz="1200" dirty="0" smtClean="0"/>
              <a:t>for </a:t>
            </a:r>
            <a:r>
              <a:rPr lang="en-GB" sz="1200" dirty="0"/>
              <a:t>(String </a:t>
            </a:r>
            <a:r>
              <a:rPr lang="en-GB" sz="1200" dirty="0" err="1"/>
              <a:t>dayOfWeek</a:t>
            </a:r>
            <a:r>
              <a:rPr lang="en-GB" sz="1200" dirty="0"/>
              <a:t> : DAYS_OF_WEEK) {</a:t>
            </a:r>
          </a:p>
          <a:p>
            <a:pPr>
              <a:defRPr/>
            </a:pPr>
            <a:r>
              <a:rPr lang="en-GB" sz="1200" dirty="0" smtClean="0"/>
              <a:t>  </a:t>
            </a:r>
            <a:r>
              <a:rPr lang="en-GB" sz="1200" dirty="0" err="1" smtClean="0"/>
              <a:t>System.out.println</a:t>
            </a:r>
            <a:r>
              <a:rPr lang="en-GB" sz="1200" dirty="0"/>
              <a:t>("Here's a day: " + </a:t>
            </a:r>
            <a:r>
              <a:rPr lang="en-GB" sz="1200" dirty="0" err="1"/>
              <a:t>dayOfWeek</a:t>
            </a:r>
            <a:r>
              <a:rPr lang="en-GB" sz="1200" dirty="0"/>
              <a:t>);</a:t>
            </a:r>
          </a:p>
          <a:p>
            <a:pPr>
              <a:defRPr/>
            </a:pPr>
            <a:r>
              <a:rPr lang="en-GB" sz="1200" dirty="0" smtClean="0"/>
              <a:t>}</a:t>
            </a:r>
            <a:endParaRPr lang="en-GB" sz="1200" dirty="0"/>
          </a:p>
        </p:txBody>
      </p:sp>
      <p:sp>
        <p:nvSpPr>
          <p:cNvPr id="9" name="TextBox 12"/>
          <p:cNvSpPr txBox="1">
            <a:spLocks noChangeArrowheads="1"/>
          </p:cNvSpPr>
          <p:nvPr/>
        </p:nvSpPr>
        <p:spPr bwMode="auto">
          <a:xfrm>
            <a:off x="5871746" y="5334000"/>
            <a:ext cx="2800767" cy="307777"/>
          </a:xfrm>
          <a:prstGeom prst="rect">
            <a:avLst/>
          </a:prstGeom>
          <a:noFill/>
          <a:ln w="9525">
            <a:noFill/>
            <a:miter lim="800000"/>
            <a:headEnd/>
            <a:tailEnd/>
          </a:ln>
        </p:spPr>
        <p:txBody>
          <a:bodyPr wrap="none">
            <a:spAutoFit/>
          </a:bodyPr>
          <a:lstStyle/>
          <a:p>
            <a:pPr algn="r"/>
            <a:r>
              <a:rPr lang="en-GB" b="1" dirty="0" smtClean="0">
                <a:solidFill>
                  <a:schemeClr val="tx2"/>
                </a:solidFill>
              </a:rPr>
              <a:t>DemoArrayTraversal2.java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Rectangular arrays</a:t>
            </a:r>
          </a:p>
          <a:p>
            <a:pPr eaLnBrk="1" hangingPunct="1"/>
            <a:r>
              <a:rPr lang="en-GB" dirty="0" smtClean="0"/>
              <a:t>Jagged arrays</a:t>
            </a:r>
          </a:p>
        </p:txBody>
      </p:sp>
      <p:sp>
        <p:nvSpPr>
          <p:cNvPr id="996354" name="Rectangle 2"/>
          <p:cNvSpPr>
            <a:spLocks noGrp="1" noChangeArrowheads="1"/>
          </p:cNvSpPr>
          <p:nvPr>
            <p:ph type="title"/>
          </p:nvPr>
        </p:nvSpPr>
        <p:spPr/>
        <p:txBody>
          <a:bodyPr/>
          <a:lstStyle/>
          <a:p>
            <a:pPr marL="457200" indent="-457200" eaLnBrk="1" hangingPunct="1"/>
            <a:r>
              <a:rPr lang="en-GB" sz="3400" dirty="0" smtClean="0"/>
              <a:t>3. Multi-Dimensional Arrays</a:t>
            </a:r>
          </a:p>
        </p:txBody>
      </p:sp>
      <p:sp>
        <p:nvSpPr>
          <p:cNvPr id="4" name="Footer Placeholder 3"/>
          <p:cNvSpPr>
            <a:spLocks noGrp="1"/>
          </p:cNvSpPr>
          <p:nvPr>
            <p:ph type="ftr" sz="quarter" idx="10"/>
          </p:nvPr>
        </p:nvSpPr>
        <p:spPr/>
        <p:txBody>
          <a:bodyPr/>
          <a:lstStyle/>
          <a:p>
            <a:pPr>
              <a:defRPr/>
            </a:pPr>
            <a:fld id="{07A656BD-AA00-4D10-9EE7-D837BAB6715C}" type="slidenum">
              <a:rPr lang="en-GB"/>
              <a:pPr>
                <a:defRPr/>
              </a:pPr>
              <a:t>12</a:t>
            </a:fld>
            <a:endParaRPr lang="en-GB"/>
          </a:p>
        </p:txBody>
      </p:sp>
    </p:spTree>
    <p:extLst>
      <p:ext uri="{BB962C8B-B14F-4D97-AF65-F5344CB8AC3E}">
        <p14:creationId xmlns:p14="http://schemas.microsoft.com/office/powerpoint/2010/main" val="1721442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5"/>
          <p:cNvSpPr>
            <a:spLocks noGrp="1" noChangeArrowheads="1"/>
          </p:cNvSpPr>
          <p:nvPr>
            <p:ph idx="1"/>
          </p:nvPr>
        </p:nvSpPr>
        <p:spPr/>
        <p:txBody>
          <a:bodyPr/>
          <a:lstStyle/>
          <a:p>
            <a:pPr eaLnBrk="1" hangingPunct="1"/>
            <a:r>
              <a:rPr lang="en-GB" smtClean="0">
                <a:sym typeface="Wingdings" pitchFamily="2" charset="2"/>
              </a:rPr>
              <a:t>To create a rectangular array (e.g. with 2 dimensions):</a:t>
            </a:r>
          </a:p>
          <a:p>
            <a:pPr eaLnBrk="1" hangingPunct="1"/>
            <a:endParaRPr lang="en-GB" smtClean="0">
              <a:sym typeface="Wingdings" pitchFamily="2" charset="2"/>
            </a:endParaRPr>
          </a:p>
          <a:p>
            <a:pPr lvl="1" eaLnBrk="1" hangingPunct="1"/>
            <a:endParaRPr lang="en-GB" smtClean="0">
              <a:sym typeface="Wingdings" pitchFamily="2" charset="2"/>
            </a:endParaRPr>
          </a:p>
          <a:p>
            <a:pPr eaLnBrk="1" hangingPunct="1"/>
            <a:r>
              <a:rPr lang="en-GB" smtClean="0">
                <a:sym typeface="Wingdings" pitchFamily="2" charset="2"/>
              </a:rPr>
              <a:t>You can use initializer syntax, with multiple sets of braces:</a:t>
            </a: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r>
              <a:rPr lang="en-GB" smtClean="0">
                <a:sym typeface="Wingdings" pitchFamily="2" charset="2"/>
              </a:rPr>
              <a:t>Use nested loops to process:</a:t>
            </a:r>
          </a:p>
          <a:p>
            <a:pPr eaLnBrk="1" hangingPunct="1"/>
            <a:endParaRPr lang="en-GB" smtClean="0">
              <a:sym typeface="Wingdings" pitchFamily="2" charset="2"/>
            </a:endParaRPr>
          </a:p>
        </p:txBody>
      </p:sp>
      <p:sp>
        <p:nvSpPr>
          <p:cNvPr id="26627" name="Rectangle 4"/>
          <p:cNvSpPr>
            <a:spLocks noGrp="1" noChangeArrowheads="1"/>
          </p:cNvSpPr>
          <p:nvPr>
            <p:ph type="title"/>
          </p:nvPr>
        </p:nvSpPr>
        <p:spPr/>
        <p:txBody>
          <a:bodyPr/>
          <a:lstStyle/>
          <a:p>
            <a:pPr eaLnBrk="1" hangingPunct="1"/>
            <a:r>
              <a:rPr lang="en-GB" sz="3400" smtClean="0"/>
              <a:t>Rectangular Arrays</a:t>
            </a:r>
          </a:p>
        </p:txBody>
      </p:sp>
      <p:sp>
        <p:nvSpPr>
          <p:cNvPr id="22530" name="Footer Placeholder 3"/>
          <p:cNvSpPr>
            <a:spLocks noGrp="1"/>
          </p:cNvSpPr>
          <p:nvPr>
            <p:ph type="ftr" sz="quarter" idx="10"/>
          </p:nvPr>
        </p:nvSpPr>
        <p:spPr/>
        <p:txBody>
          <a:bodyPr/>
          <a:lstStyle/>
          <a:p>
            <a:pPr>
              <a:defRPr/>
            </a:pPr>
            <a:fld id="{899A7C55-4387-49AB-92EF-21EC8DD99FA7}" type="slidenum">
              <a:rPr lang="en-GB"/>
              <a:pPr>
                <a:defRPr/>
              </a:pPr>
              <a:t>13</a:t>
            </a:fld>
            <a:endParaRPr lang="en-GB"/>
          </a:p>
        </p:txBody>
      </p:sp>
      <p:sp>
        <p:nvSpPr>
          <p:cNvPr id="7" name="Rectangle 6"/>
          <p:cNvSpPr>
            <a:spLocks noChangeArrowheads="1"/>
          </p:cNvSpPr>
          <p:nvPr/>
        </p:nvSpPr>
        <p:spPr bwMode="auto">
          <a:xfrm>
            <a:off x="838200" y="1689100"/>
            <a:ext cx="77597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i="1" dirty="0"/>
              <a:t> </a:t>
            </a:r>
            <a:r>
              <a:rPr lang="en-GB" sz="1200" dirty="0"/>
              <a:t>= new</a:t>
            </a:r>
            <a:r>
              <a:rPr lang="en-GB" sz="1200" i="1" dirty="0"/>
              <a:t> type</a:t>
            </a:r>
            <a:r>
              <a:rPr lang="en-GB" sz="1200" dirty="0"/>
              <a:t>[</a:t>
            </a:r>
            <a:r>
              <a:rPr lang="en-GB" sz="1200" i="1" dirty="0" err="1"/>
              <a:t>numRows</a:t>
            </a:r>
            <a:r>
              <a:rPr lang="en-GB" sz="1200" dirty="0"/>
              <a:t>][</a:t>
            </a:r>
            <a:r>
              <a:rPr lang="en-GB" sz="1200" i="1" dirty="0" err="1"/>
              <a:t>numCols</a:t>
            </a:r>
            <a:r>
              <a:rPr lang="en-GB" sz="1200" dirty="0"/>
              <a:t>];</a:t>
            </a:r>
          </a:p>
        </p:txBody>
      </p:sp>
      <p:sp>
        <p:nvSpPr>
          <p:cNvPr id="8" name="Rectangle 7"/>
          <p:cNvSpPr>
            <a:spLocks noChangeArrowheads="1"/>
          </p:cNvSpPr>
          <p:nvPr/>
        </p:nvSpPr>
        <p:spPr bwMode="auto">
          <a:xfrm>
            <a:off x="838200" y="3022600"/>
            <a:ext cx="7759700" cy="12319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i="1" dirty="0"/>
              <a:t> </a:t>
            </a:r>
            <a:r>
              <a:rPr lang="en-GB" sz="1200" dirty="0"/>
              <a:t>= </a:t>
            </a:r>
          </a:p>
          <a:p>
            <a:pPr defTabSz="739775">
              <a:defRPr/>
            </a:pPr>
            <a:r>
              <a:rPr lang="en-GB" sz="1200" dirty="0"/>
              <a:t>{</a:t>
            </a:r>
          </a:p>
          <a:p>
            <a:pPr defTabSz="739775">
              <a:defRPr/>
            </a:pPr>
            <a:r>
              <a:rPr lang="en-GB" sz="1200" dirty="0"/>
              <a:t>  { …, …, … },</a:t>
            </a:r>
          </a:p>
          <a:p>
            <a:pPr defTabSz="739775">
              <a:defRPr/>
            </a:pPr>
            <a:r>
              <a:rPr lang="en-GB" sz="1200" dirty="0"/>
              <a:t>  { …, …, … },</a:t>
            </a:r>
          </a:p>
          <a:p>
            <a:pPr defTabSz="739775">
              <a:defRPr/>
            </a:pPr>
            <a:r>
              <a:rPr lang="en-GB" sz="1200" dirty="0"/>
              <a:t>    …</a:t>
            </a:r>
          </a:p>
          <a:p>
            <a:pPr defTabSz="739775">
              <a:defRPr/>
            </a:pPr>
            <a:r>
              <a:rPr lang="en-GB" sz="1200" dirty="0"/>
              <a:t>};</a:t>
            </a:r>
          </a:p>
        </p:txBody>
      </p:sp>
      <p:sp>
        <p:nvSpPr>
          <p:cNvPr id="9" name="Rectangle 8"/>
          <p:cNvSpPr>
            <a:spLocks noChangeArrowheads="1"/>
          </p:cNvSpPr>
          <p:nvPr/>
        </p:nvSpPr>
        <p:spPr bwMode="auto">
          <a:xfrm>
            <a:off x="838200" y="5092700"/>
            <a:ext cx="7759700" cy="12700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for (</a:t>
            </a:r>
            <a:r>
              <a:rPr lang="en-GB" sz="1200" dirty="0" err="1"/>
              <a:t>int</a:t>
            </a:r>
            <a:r>
              <a:rPr lang="en-GB" sz="1200" dirty="0"/>
              <a:t> r = 0; r &lt; </a:t>
            </a:r>
            <a:r>
              <a:rPr lang="en-GB" sz="1200" i="1" dirty="0" err="1"/>
              <a:t>arrayName</a:t>
            </a:r>
            <a:r>
              <a:rPr lang="en-GB" sz="1200" dirty="0" err="1"/>
              <a:t>.length</a:t>
            </a:r>
            <a:r>
              <a:rPr lang="en-GB" sz="1200" dirty="0"/>
              <a:t>; r++) {</a:t>
            </a:r>
          </a:p>
          <a:p>
            <a:pPr defTabSz="739775">
              <a:defRPr/>
            </a:pPr>
            <a:r>
              <a:rPr lang="en-GB" sz="1200" dirty="0"/>
              <a:t>  for (</a:t>
            </a:r>
            <a:r>
              <a:rPr lang="en-GB" sz="1200" dirty="0" err="1"/>
              <a:t>int</a:t>
            </a:r>
            <a:r>
              <a:rPr lang="en-GB" sz="1200" dirty="0"/>
              <a:t> c = 0; c &lt; </a:t>
            </a:r>
            <a:r>
              <a:rPr lang="en-GB" sz="1200" i="1" dirty="0" err="1"/>
              <a:t>arrayName</a:t>
            </a:r>
            <a:r>
              <a:rPr lang="en-GB" sz="1200" dirty="0"/>
              <a:t>[r].length; c++) {</a:t>
            </a:r>
          </a:p>
          <a:p>
            <a:pPr defTabSz="739775">
              <a:defRPr/>
            </a:pPr>
            <a:r>
              <a:rPr lang="en-GB" sz="600" dirty="0"/>
              <a:t>  </a:t>
            </a:r>
          </a:p>
          <a:p>
            <a:pPr defTabSz="739775">
              <a:defRPr/>
            </a:pPr>
            <a:r>
              <a:rPr lang="en-GB" sz="1200" dirty="0"/>
              <a:t>    // Access element </a:t>
            </a:r>
            <a:r>
              <a:rPr lang="en-GB" sz="1200" i="1" dirty="0" err="1"/>
              <a:t>arrayName</a:t>
            </a:r>
            <a:r>
              <a:rPr lang="en-GB" sz="1200" dirty="0"/>
              <a:t>[r][c]</a:t>
            </a:r>
          </a:p>
          <a:p>
            <a:pPr defTabSz="739775">
              <a:defRPr/>
            </a:pPr>
            <a:endParaRPr lang="en-GB" sz="600" dirty="0"/>
          </a:p>
          <a:p>
            <a:pPr defTabSz="739775">
              <a:defRPr/>
            </a:pPr>
            <a:r>
              <a:rPr lang="en-GB" sz="1200" dirty="0"/>
              <a:t>  }</a:t>
            </a:r>
          </a:p>
          <a:p>
            <a:pPr defTabSz="739775">
              <a:defRPr/>
            </a:pPr>
            <a:r>
              <a:rPr lang="en-GB" sz="1200" dirty="0"/>
              <a:t>}</a:t>
            </a:r>
          </a:p>
        </p:txBody>
      </p:sp>
      <p:sp>
        <p:nvSpPr>
          <p:cNvPr id="26632" name="TextBox 12"/>
          <p:cNvSpPr txBox="1">
            <a:spLocks noChangeArrowheads="1"/>
          </p:cNvSpPr>
          <p:nvPr/>
        </p:nvSpPr>
        <p:spPr bwMode="auto">
          <a:xfrm>
            <a:off x="5929313" y="6057900"/>
            <a:ext cx="2692400" cy="307975"/>
          </a:xfrm>
          <a:prstGeom prst="rect">
            <a:avLst/>
          </a:prstGeom>
          <a:noFill/>
          <a:ln w="9525">
            <a:noFill/>
            <a:miter lim="800000"/>
            <a:headEnd/>
            <a:tailEnd/>
          </a:ln>
        </p:spPr>
        <p:txBody>
          <a:bodyPr wrap="none">
            <a:spAutoFit/>
          </a:bodyPr>
          <a:lstStyle/>
          <a:p>
            <a:pPr algn="r"/>
            <a:r>
              <a:rPr lang="en-GB" b="1">
                <a:solidFill>
                  <a:schemeClr val="tx2"/>
                </a:solidFill>
              </a:rPr>
              <a:t>DemoMultiDimArrays.java</a:t>
            </a:r>
          </a:p>
        </p:txBody>
      </p:sp>
    </p:spTree>
    <p:extLst>
      <p:ext uri="{BB962C8B-B14F-4D97-AF65-F5344CB8AC3E}">
        <p14:creationId xmlns:p14="http://schemas.microsoft.com/office/powerpoint/2010/main" val="943810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smtClean="0">
                <a:sym typeface="Wingdings" pitchFamily="2" charset="2"/>
              </a:rPr>
              <a:t>To create a jagged array:</a:t>
            </a:r>
          </a:p>
          <a:p>
            <a:pPr lvl="1" eaLnBrk="1" hangingPunct="1"/>
            <a:r>
              <a:rPr lang="en-GB" smtClean="0">
                <a:sym typeface="Wingdings" pitchFamily="2" charset="2"/>
              </a:rPr>
              <a:t>Specify number of rows initially, but not number of columns</a:t>
            </a:r>
          </a:p>
          <a:p>
            <a:pPr lvl="1" eaLnBrk="1" hangingPunct="1"/>
            <a:r>
              <a:rPr lang="en-GB" smtClean="0">
                <a:sym typeface="Wingdings" pitchFamily="2" charset="2"/>
              </a:rPr>
              <a:t>Specify number of columns later, on a row-by-row basis</a:t>
            </a:r>
          </a:p>
          <a:p>
            <a:pPr eaLnBrk="1" hangingPunct="1"/>
            <a:endParaRPr lang="en-GB" smtClean="0">
              <a:sym typeface="Wingdings" pitchFamily="2" charset="2"/>
            </a:endParaRPr>
          </a:p>
          <a:p>
            <a:pPr eaLnBrk="1" hangingPunct="1"/>
            <a:endParaRPr lang="en-GB" smtClean="0">
              <a:sym typeface="Wingdings" pitchFamily="2" charset="2"/>
            </a:endParaRPr>
          </a:p>
          <a:p>
            <a:pPr lvl="1" eaLnBrk="1" hangingPunct="1"/>
            <a:endParaRPr lang="en-GB" smtClean="0">
              <a:sym typeface="Wingdings" pitchFamily="2" charset="2"/>
            </a:endParaRPr>
          </a:p>
          <a:p>
            <a:pPr eaLnBrk="1" hangingPunct="1"/>
            <a:r>
              <a:rPr lang="en-GB" smtClean="0">
                <a:sym typeface="Wingdings" pitchFamily="2" charset="2"/>
              </a:rPr>
              <a:t>You can use initializer syntax, with multiple sets of braces</a:t>
            </a:r>
          </a:p>
          <a:p>
            <a:pPr lvl="1" eaLnBrk="1" hangingPunct="1"/>
            <a:r>
              <a:rPr lang="en-GB" smtClean="0">
                <a:sym typeface="Wingdings" pitchFamily="2" charset="2"/>
              </a:rPr>
              <a:t>Same previous slide</a:t>
            </a:r>
          </a:p>
          <a:p>
            <a:pPr eaLnBrk="1" hangingPunct="1"/>
            <a:r>
              <a:rPr lang="en-GB" smtClean="0">
                <a:sym typeface="Wingdings" pitchFamily="2" charset="2"/>
              </a:rPr>
              <a:t>Use nested loops to process</a:t>
            </a:r>
          </a:p>
          <a:p>
            <a:pPr lvl="1" eaLnBrk="1" hangingPunct="1"/>
            <a:r>
              <a:rPr lang="en-GB" smtClean="0">
                <a:sym typeface="Wingdings" pitchFamily="2" charset="2"/>
              </a:rPr>
              <a:t>See previous slide</a:t>
            </a:r>
          </a:p>
          <a:p>
            <a:pPr eaLnBrk="1" hangingPunct="1">
              <a:buFont typeface="Wingdings" pitchFamily="2" charset="2"/>
              <a:buNone/>
            </a:pPr>
            <a:endParaRPr lang="en-GB"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smtClean="0"/>
              <a:t>Jagged Arrays</a:t>
            </a:r>
          </a:p>
        </p:txBody>
      </p:sp>
      <p:sp>
        <p:nvSpPr>
          <p:cNvPr id="22530" name="Footer Placeholder 3"/>
          <p:cNvSpPr>
            <a:spLocks noGrp="1"/>
          </p:cNvSpPr>
          <p:nvPr>
            <p:ph type="ftr" sz="quarter" idx="10"/>
          </p:nvPr>
        </p:nvSpPr>
        <p:spPr/>
        <p:txBody>
          <a:bodyPr/>
          <a:lstStyle/>
          <a:p>
            <a:pPr>
              <a:defRPr/>
            </a:pPr>
            <a:fld id="{D4A8FEFC-0F8E-4F50-B37C-5B0923F14B2E}" type="slidenum">
              <a:rPr lang="en-GB"/>
              <a:pPr>
                <a:defRPr/>
              </a:pPr>
              <a:t>14</a:t>
            </a:fld>
            <a:endParaRPr lang="en-GB"/>
          </a:p>
        </p:txBody>
      </p:sp>
      <p:sp>
        <p:nvSpPr>
          <p:cNvPr id="10" name="Rectangle 9"/>
          <p:cNvSpPr>
            <a:spLocks noChangeArrowheads="1"/>
          </p:cNvSpPr>
          <p:nvPr/>
        </p:nvSpPr>
        <p:spPr bwMode="auto">
          <a:xfrm>
            <a:off x="838200" y="2374900"/>
            <a:ext cx="7759700" cy="12192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i="1" dirty="0"/>
              <a:t> </a:t>
            </a:r>
            <a:r>
              <a:rPr lang="en-GB" sz="1200" dirty="0"/>
              <a:t>= new</a:t>
            </a:r>
            <a:r>
              <a:rPr lang="en-GB" sz="1200" i="1" dirty="0"/>
              <a:t> type</a:t>
            </a:r>
            <a:r>
              <a:rPr lang="en-GB" sz="1200" dirty="0"/>
              <a:t>[</a:t>
            </a:r>
            <a:r>
              <a:rPr lang="en-GB" sz="1200" i="1" dirty="0" err="1"/>
              <a:t>numRows</a:t>
            </a:r>
            <a:r>
              <a:rPr lang="en-GB" sz="1200" dirty="0"/>
              <a:t>][];</a:t>
            </a:r>
          </a:p>
          <a:p>
            <a:pPr defTabSz="739775">
              <a:defRPr/>
            </a:pPr>
            <a:r>
              <a:rPr lang="en-GB" sz="1200" dirty="0"/>
              <a:t>…</a:t>
            </a:r>
          </a:p>
          <a:p>
            <a:pPr defTabSz="739775">
              <a:defRPr/>
            </a:pPr>
            <a:r>
              <a:rPr lang="en-GB" sz="1200" i="1" dirty="0" err="1"/>
              <a:t>arrayName</a:t>
            </a:r>
            <a:r>
              <a:rPr lang="en-GB" sz="1200" dirty="0"/>
              <a:t>[0]</a:t>
            </a:r>
            <a:r>
              <a:rPr lang="en-GB" sz="1200" i="1" dirty="0"/>
              <a:t> </a:t>
            </a:r>
            <a:r>
              <a:rPr lang="en-GB" sz="1200" dirty="0"/>
              <a:t>= new </a:t>
            </a:r>
            <a:r>
              <a:rPr lang="en-GB" sz="1200" i="1" dirty="0"/>
              <a:t>type</a:t>
            </a:r>
            <a:r>
              <a:rPr lang="en-GB" sz="1200" dirty="0"/>
              <a:t>[</a:t>
            </a:r>
            <a:r>
              <a:rPr lang="en-GB" sz="1200" i="1" dirty="0"/>
              <a:t>numColsForRow0</a:t>
            </a:r>
            <a:r>
              <a:rPr lang="en-GB" sz="1200" dirty="0"/>
              <a:t>];</a:t>
            </a:r>
          </a:p>
          <a:p>
            <a:pPr defTabSz="739775">
              <a:defRPr/>
            </a:pPr>
            <a:r>
              <a:rPr lang="en-GB" sz="1200" i="1" dirty="0" err="1"/>
              <a:t>arrayName</a:t>
            </a:r>
            <a:r>
              <a:rPr lang="en-GB" sz="1200" dirty="0"/>
              <a:t>[1]</a:t>
            </a:r>
            <a:r>
              <a:rPr lang="en-GB" sz="1200" i="1" dirty="0"/>
              <a:t> </a:t>
            </a:r>
            <a:r>
              <a:rPr lang="en-GB" sz="1200" dirty="0"/>
              <a:t>= new </a:t>
            </a:r>
            <a:r>
              <a:rPr lang="en-GB" sz="1200" i="1" dirty="0"/>
              <a:t>type</a:t>
            </a:r>
            <a:r>
              <a:rPr lang="en-GB" sz="1200" dirty="0"/>
              <a:t>[</a:t>
            </a:r>
            <a:r>
              <a:rPr lang="en-GB" sz="1200" i="1" dirty="0"/>
              <a:t>numColsForRow1</a:t>
            </a:r>
            <a:r>
              <a:rPr lang="en-GB" sz="1200" dirty="0"/>
              <a:t>];</a:t>
            </a:r>
          </a:p>
          <a:p>
            <a:pPr defTabSz="739775">
              <a:defRPr/>
            </a:pPr>
            <a:r>
              <a:rPr lang="en-GB" sz="1200" i="1" dirty="0" err="1"/>
              <a:t>arrayName</a:t>
            </a:r>
            <a:r>
              <a:rPr lang="en-GB" sz="1200" dirty="0"/>
              <a:t>[2]</a:t>
            </a:r>
            <a:r>
              <a:rPr lang="en-GB" sz="1200" i="1" dirty="0"/>
              <a:t> </a:t>
            </a:r>
            <a:r>
              <a:rPr lang="en-GB" sz="1200" dirty="0"/>
              <a:t>= new </a:t>
            </a:r>
            <a:r>
              <a:rPr lang="en-GB" sz="1200" i="1" dirty="0"/>
              <a:t>type</a:t>
            </a:r>
            <a:r>
              <a:rPr lang="en-GB" sz="1200" dirty="0"/>
              <a:t>[</a:t>
            </a:r>
            <a:r>
              <a:rPr lang="en-GB" sz="1200" i="1" dirty="0"/>
              <a:t>numColsForRow2</a:t>
            </a:r>
            <a:r>
              <a:rPr lang="en-GB" sz="1200" dirty="0"/>
              <a:t>];</a:t>
            </a:r>
          </a:p>
          <a:p>
            <a:pPr defTabSz="739775">
              <a:defRPr/>
            </a:pPr>
            <a:r>
              <a:rPr lang="en-GB" sz="1200" dirty="0"/>
              <a:t>…</a:t>
            </a:r>
          </a:p>
        </p:txBody>
      </p:sp>
      <p:sp>
        <p:nvSpPr>
          <p:cNvPr id="27654" name="TextBox 12"/>
          <p:cNvSpPr txBox="1">
            <a:spLocks noChangeArrowheads="1"/>
          </p:cNvSpPr>
          <p:nvPr/>
        </p:nvSpPr>
        <p:spPr bwMode="auto">
          <a:xfrm>
            <a:off x="5929313" y="3302000"/>
            <a:ext cx="2692400" cy="307975"/>
          </a:xfrm>
          <a:prstGeom prst="rect">
            <a:avLst/>
          </a:prstGeom>
          <a:noFill/>
          <a:ln w="9525">
            <a:noFill/>
            <a:miter lim="800000"/>
            <a:headEnd/>
            <a:tailEnd/>
          </a:ln>
        </p:spPr>
        <p:txBody>
          <a:bodyPr wrap="none">
            <a:spAutoFit/>
          </a:bodyPr>
          <a:lstStyle/>
          <a:p>
            <a:pPr algn="r"/>
            <a:r>
              <a:rPr lang="en-GB" b="1">
                <a:solidFill>
                  <a:schemeClr val="tx2"/>
                </a:solidFill>
              </a:rPr>
              <a:t>DemoMultiDimArrays.java</a:t>
            </a:r>
          </a:p>
        </p:txBody>
      </p:sp>
    </p:spTree>
    <p:extLst>
      <p:ext uri="{BB962C8B-B14F-4D97-AF65-F5344CB8AC3E}">
        <p14:creationId xmlns:p14="http://schemas.microsoft.com/office/powerpoint/2010/main" val="1706761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55" name="Rectangle 3"/>
          <p:cNvSpPr>
            <a:spLocks noGrp="1" noChangeArrowheads="1"/>
          </p:cNvSpPr>
          <p:nvPr>
            <p:ph idx="1"/>
          </p:nvPr>
        </p:nvSpPr>
        <p:spPr/>
        <p:txBody>
          <a:bodyPr/>
          <a:lstStyle/>
          <a:p>
            <a:pPr eaLnBrk="1" hangingPunct="1"/>
            <a:r>
              <a:rPr lang="en-GB" dirty="0" smtClean="0"/>
              <a:t>Collections vs. arrays</a:t>
            </a:r>
          </a:p>
          <a:p>
            <a:pPr eaLnBrk="1" hangingPunct="1"/>
            <a:r>
              <a:rPr lang="en-GB" dirty="0"/>
              <a:t>Simple </a:t>
            </a:r>
            <a:r>
              <a:rPr lang="en-GB" dirty="0" smtClean="0"/>
              <a:t>example </a:t>
            </a:r>
            <a:r>
              <a:rPr lang="en-GB" dirty="0"/>
              <a:t>of </a:t>
            </a:r>
            <a:r>
              <a:rPr lang="en-GB" dirty="0" smtClean="0"/>
              <a:t>collections </a:t>
            </a:r>
            <a:r>
              <a:rPr lang="en-GB" dirty="0"/>
              <a:t>- </a:t>
            </a:r>
            <a:r>
              <a:rPr lang="en-GB" dirty="0" err="1" smtClean="0"/>
              <a:t>ArrayList</a:t>
            </a:r>
            <a:endParaRPr lang="en-GB" dirty="0" smtClean="0"/>
          </a:p>
          <a:p>
            <a:pPr eaLnBrk="1" hangingPunct="1"/>
            <a:r>
              <a:rPr lang="en-GB" dirty="0"/>
              <a:t>Comparison of </a:t>
            </a:r>
            <a:r>
              <a:rPr lang="en-GB" dirty="0" smtClean="0"/>
              <a:t>collection classes </a:t>
            </a:r>
            <a:r>
              <a:rPr lang="en-GB" dirty="0"/>
              <a:t>in Java</a:t>
            </a:r>
            <a:endParaRPr lang="en-GB" dirty="0" smtClean="0"/>
          </a:p>
        </p:txBody>
      </p:sp>
      <p:sp>
        <p:nvSpPr>
          <p:cNvPr id="842754" name="Rectangle 2"/>
          <p:cNvSpPr>
            <a:spLocks noGrp="1" noChangeArrowheads="1"/>
          </p:cNvSpPr>
          <p:nvPr>
            <p:ph type="title"/>
          </p:nvPr>
        </p:nvSpPr>
        <p:spPr/>
        <p:txBody>
          <a:bodyPr/>
          <a:lstStyle/>
          <a:p>
            <a:pPr marL="571500" indent="-571500" eaLnBrk="1" hangingPunct="1"/>
            <a:r>
              <a:rPr lang="en-GB" sz="3400" dirty="0" smtClean="0"/>
              <a:t>4. Overview of Collections</a:t>
            </a:r>
          </a:p>
        </p:txBody>
      </p:sp>
      <p:sp>
        <p:nvSpPr>
          <p:cNvPr id="4" name="Footer Placeholder 3"/>
          <p:cNvSpPr>
            <a:spLocks noGrp="1"/>
          </p:cNvSpPr>
          <p:nvPr>
            <p:ph type="ftr" sz="quarter" idx="10"/>
          </p:nvPr>
        </p:nvSpPr>
        <p:spPr/>
        <p:txBody>
          <a:bodyPr/>
          <a:lstStyle/>
          <a:p>
            <a:pPr>
              <a:defRPr/>
            </a:pPr>
            <a:fld id="{859B4FE6-596C-4F69-A326-1C78EC8C3A23}" type="slidenum">
              <a:rPr lang="en-GB"/>
              <a:pPr>
                <a:defRPr/>
              </a:pPr>
              <a:t>15</a:t>
            </a:fld>
            <a:endParaRPr lang="en-GB"/>
          </a:p>
        </p:txBody>
      </p:sp>
    </p:spTree>
    <p:extLst>
      <p:ext uri="{BB962C8B-B14F-4D97-AF65-F5344CB8AC3E}">
        <p14:creationId xmlns:p14="http://schemas.microsoft.com/office/powerpoint/2010/main" val="214837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91" name="Rectangle 47"/>
          <p:cNvSpPr>
            <a:spLocks noGrp="1" noChangeArrowheads="1"/>
          </p:cNvSpPr>
          <p:nvPr>
            <p:ph idx="1"/>
          </p:nvPr>
        </p:nvSpPr>
        <p:spPr/>
        <p:txBody>
          <a:bodyPr/>
          <a:lstStyle/>
          <a:p>
            <a:pPr eaLnBrk="1" hangingPunct="1">
              <a:defRPr/>
            </a:pPr>
            <a:r>
              <a:rPr lang="en-US" dirty="0" smtClean="0"/>
              <a:t>A collection is an object that holds a group of other objects</a:t>
            </a:r>
          </a:p>
          <a:p>
            <a:pPr lvl="1" eaLnBrk="1" hangingPunct="1">
              <a:defRPr/>
            </a:pPr>
            <a:r>
              <a:rPr lang="en-US" dirty="0" smtClean="0">
                <a:ea typeface="+mn-ea"/>
                <a:cs typeface="+mn-cs"/>
              </a:rPr>
              <a:t>Some collection types (e.g. </a:t>
            </a:r>
            <a:r>
              <a:rPr lang="en-US" dirty="0" err="1" smtClean="0">
                <a:latin typeface="Lucida Console" pitchFamily="49" charset="0"/>
                <a:ea typeface="+mn-ea"/>
                <a:cs typeface="+mn-cs"/>
              </a:rPr>
              <a:t>ArrayList</a:t>
            </a:r>
            <a:r>
              <a:rPr lang="en-US" dirty="0" smtClean="0">
                <a:ea typeface="+mn-ea"/>
                <a:cs typeface="+mn-cs"/>
              </a:rPr>
              <a:t>) actually use arrays internally to store the data</a:t>
            </a:r>
            <a:endParaRPr lang="en-GB" dirty="0" smtClean="0">
              <a:ea typeface="+mn-ea"/>
              <a:cs typeface="+mn-cs"/>
            </a:endParaRPr>
          </a:p>
          <a:p>
            <a:pPr eaLnBrk="1" hangingPunct="1">
              <a:defRPr/>
            </a:pPr>
            <a:r>
              <a:rPr lang="en-US" dirty="0" smtClean="0"/>
              <a:t>Differences between arrays and collections:</a:t>
            </a:r>
            <a:endParaRPr lang="en-GB" dirty="0" smtClean="0"/>
          </a:p>
        </p:txBody>
      </p:sp>
      <p:sp>
        <p:nvSpPr>
          <p:cNvPr id="6146" name="Rectangle 46"/>
          <p:cNvSpPr>
            <a:spLocks noGrp="1" noChangeArrowheads="1"/>
          </p:cNvSpPr>
          <p:nvPr>
            <p:ph type="title"/>
          </p:nvPr>
        </p:nvSpPr>
        <p:spPr/>
        <p:txBody>
          <a:bodyPr/>
          <a:lstStyle/>
          <a:p>
            <a:pPr eaLnBrk="1" hangingPunct="1"/>
            <a:r>
              <a:rPr lang="en-GB" sz="3400" smtClean="0"/>
              <a:t>Collections vs. Arrays</a:t>
            </a:r>
          </a:p>
        </p:txBody>
      </p:sp>
      <p:sp>
        <p:nvSpPr>
          <p:cNvPr id="5" name="TextBox 4"/>
          <p:cNvSpPr txBox="1"/>
          <p:nvPr/>
        </p:nvSpPr>
        <p:spPr>
          <a:xfrm>
            <a:off x="850900" y="2870200"/>
            <a:ext cx="8001000" cy="646113"/>
          </a:xfrm>
          <a:prstGeom prst="rect">
            <a:avLst/>
          </a:prstGeom>
          <a:solidFill>
            <a:schemeClr val="bg1"/>
          </a:solidFill>
          <a:ln>
            <a:solidFill>
              <a:schemeClr val="tx2"/>
            </a:solidFill>
          </a:ln>
        </p:spPr>
        <p:txBody>
          <a:bodyPr>
            <a:spAutoFit/>
          </a:bodyPr>
          <a:lstStyle/>
          <a:p>
            <a:pPr marL="266700" indent="-266700">
              <a:buClr>
                <a:srgbClr val="FF0000"/>
              </a:buClr>
              <a:buFont typeface="Arial" pitchFamily="34" charset="0"/>
              <a:buChar char="•"/>
              <a:defRPr/>
            </a:pPr>
            <a:r>
              <a:rPr lang="en-US" sz="1800" dirty="0">
                <a:solidFill>
                  <a:srgbClr val="0000FF"/>
                </a:solidFill>
                <a:latin typeface="+mj-lt"/>
              </a:rPr>
              <a:t>Arrays are a Java language feature</a:t>
            </a:r>
          </a:p>
          <a:p>
            <a:pPr marL="266700" indent="-266700">
              <a:buClr>
                <a:srgbClr val="FF0000"/>
              </a:buClr>
              <a:buFont typeface="Arial" pitchFamily="34" charset="0"/>
              <a:buChar char="•"/>
              <a:defRPr/>
            </a:pPr>
            <a:r>
              <a:rPr lang="en-US" sz="1800" dirty="0">
                <a:solidFill>
                  <a:schemeClr val="tx2"/>
                </a:solidFill>
                <a:latin typeface="+mj-lt"/>
              </a:rPr>
              <a:t>Collections are standard Java classes, in the </a:t>
            </a:r>
            <a:r>
              <a:rPr lang="en-US" sz="1800" dirty="0" err="1">
                <a:solidFill>
                  <a:schemeClr val="tx2"/>
                </a:solidFill>
              </a:rPr>
              <a:t>java.util</a:t>
            </a:r>
            <a:r>
              <a:rPr lang="en-US" sz="1800" dirty="0">
                <a:solidFill>
                  <a:schemeClr val="tx2"/>
                </a:solidFill>
                <a:latin typeface="+mj-lt"/>
              </a:rPr>
              <a:t> package</a:t>
            </a:r>
          </a:p>
        </p:txBody>
      </p:sp>
      <p:sp>
        <p:nvSpPr>
          <p:cNvPr id="6" name="TextBox 5"/>
          <p:cNvSpPr txBox="1"/>
          <p:nvPr/>
        </p:nvSpPr>
        <p:spPr>
          <a:xfrm>
            <a:off x="850900" y="3670300"/>
            <a:ext cx="8001000" cy="646113"/>
          </a:xfrm>
          <a:prstGeom prst="rect">
            <a:avLst/>
          </a:prstGeom>
          <a:solidFill>
            <a:schemeClr val="bg1"/>
          </a:solidFill>
          <a:ln>
            <a:solidFill>
              <a:schemeClr val="tx2"/>
            </a:solidFill>
          </a:ln>
        </p:spPr>
        <p:txBody>
          <a:bodyPr>
            <a:spAutoFit/>
          </a:bodyPr>
          <a:lstStyle/>
          <a:p>
            <a:pPr marL="266700" indent="-266700">
              <a:buClr>
                <a:srgbClr val="FF0000"/>
              </a:buClr>
              <a:buFont typeface="Arial" pitchFamily="34" charset="0"/>
              <a:buChar char="•"/>
              <a:defRPr/>
            </a:pPr>
            <a:r>
              <a:rPr lang="en-US" sz="1800" dirty="0">
                <a:solidFill>
                  <a:srgbClr val="0000FF"/>
                </a:solidFill>
                <a:latin typeface="+mj-lt"/>
              </a:rPr>
              <a:t>Arrays are pretty basic</a:t>
            </a:r>
          </a:p>
          <a:p>
            <a:pPr marL="266700" indent="-266700">
              <a:buClr>
                <a:srgbClr val="FF0000"/>
              </a:buClr>
              <a:buFont typeface="Arial" pitchFamily="34" charset="0"/>
              <a:buChar char="•"/>
              <a:defRPr/>
            </a:pPr>
            <a:r>
              <a:rPr lang="en-US" sz="1800" dirty="0">
                <a:solidFill>
                  <a:schemeClr val="tx2"/>
                </a:solidFill>
                <a:latin typeface="+mj-lt"/>
              </a:rPr>
              <a:t>Collections provide lots of useful methods to manipulate contents</a:t>
            </a:r>
          </a:p>
        </p:txBody>
      </p:sp>
      <p:sp>
        <p:nvSpPr>
          <p:cNvPr id="7" name="TextBox 6"/>
          <p:cNvSpPr txBox="1"/>
          <p:nvPr/>
        </p:nvSpPr>
        <p:spPr>
          <a:xfrm>
            <a:off x="850900" y="4483100"/>
            <a:ext cx="8001000" cy="646113"/>
          </a:xfrm>
          <a:prstGeom prst="rect">
            <a:avLst/>
          </a:prstGeom>
          <a:solidFill>
            <a:schemeClr val="bg1"/>
          </a:solidFill>
          <a:ln>
            <a:solidFill>
              <a:schemeClr val="tx2"/>
            </a:solidFill>
          </a:ln>
        </p:spPr>
        <p:txBody>
          <a:bodyPr>
            <a:spAutoFit/>
          </a:bodyPr>
          <a:lstStyle/>
          <a:p>
            <a:pPr marL="266700" indent="-266700">
              <a:buClr>
                <a:srgbClr val="FF0000"/>
              </a:buClr>
              <a:buFont typeface="Arial" pitchFamily="34" charset="0"/>
              <a:buChar char="•"/>
              <a:defRPr/>
            </a:pPr>
            <a:r>
              <a:rPr lang="en-US" sz="1800" dirty="0">
                <a:solidFill>
                  <a:srgbClr val="0000FF"/>
                </a:solidFill>
                <a:latin typeface="+mj-lt"/>
              </a:rPr>
              <a:t>Arrays are fixed size</a:t>
            </a:r>
          </a:p>
          <a:p>
            <a:pPr marL="266700" indent="-266700">
              <a:buClr>
                <a:srgbClr val="FF0000"/>
              </a:buClr>
              <a:buFont typeface="Arial" pitchFamily="34" charset="0"/>
              <a:buChar char="•"/>
              <a:defRPr/>
            </a:pPr>
            <a:r>
              <a:rPr lang="en-US" sz="1800" dirty="0">
                <a:solidFill>
                  <a:schemeClr val="tx2"/>
                </a:solidFill>
                <a:latin typeface="+mj-lt"/>
              </a:rPr>
              <a:t>Collections are resizable</a:t>
            </a:r>
          </a:p>
        </p:txBody>
      </p:sp>
      <p:sp>
        <p:nvSpPr>
          <p:cNvPr id="8" name="TextBox 7"/>
          <p:cNvSpPr txBox="1"/>
          <p:nvPr/>
        </p:nvSpPr>
        <p:spPr>
          <a:xfrm>
            <a:off x="850900" y="5295900"/>
            <a:ext cx="8001000" cy="646113"/>
          </a:xfrm>
          <a:prstGeom prst="rect">
            <a:avLst/>
          </a:prstGeom>
          <a:solidFill>
            <a:schemeClr val="bg1"/>
          </a:solidFill>
          <a:ln>
            <a:solidFill>
              <a:schemeClr val="tx2"/>
            </a:solidFill>
          </a:ln>
        </p:spPr>
        <p:txBody>
          <a:bodyPr>
            <a:spAutoFit/>
          </a:bodyPr>
          <a:lstStyle/>
          <a:p>
            <a:pPr marL="266700" indent="-266700">
              <a:buClr>
                <a:srgbClr val="FF0000"/>
              </a:buClr>
              <a:buFont typeface="Arial" pitchFamily="34" charset="0"/>
              <a:buChar char="•"/>
              <a:defRPr/>
            </a:pPr>
            <a:r>
              <a:rPr lang="en-US" sz="1800" dirty="0">
                <a:solidFill>
                  <a:srgbClr val="0000FF"/>
                </a:solidFill>
                <a:latin typeface="+mj-lt"/>
              </a:rPr>
              <a:t>Arrays can store primitive types as well as objects</a:t>
            </a:r>
            <a:endParaRPr lang="en-GB" sz="1800" dirty="0">
              <a:solidFill>
                <a:srgbClr val="0000FF"/>
              </a:solidFill>
              <a:latin typeface="+mj-lt"/>
            </a:endParaRPr>
          </a:p>
          <a:p>
            <a:pPr marL="266700" indent="-266700">
              <a:buClr>
                <a:srgbClr val="FF0000"/>
              </a:buClr>
              <a:buFont typeface="Arial" pitchFamily="34" charset="0"/>
              <a:buChar char="•"/>
              <a:defRPr/>
            </a:pPr>
            <a:r>
              <a:rPr lang="en-US" sz="1800" dirty="0">
                <a:solidFill>
                  <a:schemeClr val="tx2"/>
                </a:solidFill>
                <a:latin typeface="+mj-lt"/>
              </a:rPr>
              <a:t>Collections store only objects</a:t>
            </a:r>
          </a:p>
        </p:txBody>
      </p:sp>
      <p:sp>
        <p:nvSpPr>
          <p:cNvPr id="9" name="TextBox 8"/>
          <p:cNvSpPr txBox="1"/>
          <p:nvPr/>
        </p:nvSpPr>
        <p:spPr>
          <a:xfrm>
            <a:off x="850900" y="6108700"/>
            <a:ext cx="8001000" cy="646113"/>
          </a:xfrm>
          <a:prstGeom prst="rect">
            <a:avLst/>
          </a:prstGeom>
          <a:solidFill>
            <a:schemeClr val="bg1"/>
          </a:solidFill>
          <a:ln>
            <a:solidFill>
              <a:schemeClr val="tx2"/>
            </a:solidFill>
          </a:ln>
        </p:spPr>
        <p:txBody>
          <a:bodyPr>
            <a:spAutoFit/>
          </a:bodyPr>
          <a:lstStyle/>
          <a:p>
            <a:pPr marL="266700" indent="-266700">
              <a:buClr>
                <a:srgbClr val="FF0000"/>
              </a:buClr>
              <a:buFont typeface="Arial" pitchFamily="34" charset="0"/>
              <a:buChar char="•"/>
              <a:defRPr/>
            </a:pPr>
            <a:r>
              <a:rPr lang="en-US" sz="1800" dirty="0">
                <a:solidFill>
                  <a:srgbClr val="0000FF"/>
                </a:solidFill>
                <a:latin typeface="+mj-lt"/>
              </a:rPr>
              <a:t>Arrays are processed using indexes</a:t>
            </a:r>
          </a:p>
          <a:p>
            <a:pPr marL="266700" indent="-266700">
              <a:buClr>
                <a:srgbClr val="FF0000"/>
              </a:buClr>
              <a:buFont typeface="Arial" pitchFamily="34" charset="0"/>
              <a:buChar char="•"/>
              <a:defRPr/>
            </a:pPr>
            <a:r>
              <a:rPr lang="en-US" sz="1800" dirty="0">
                <a:solidFill>
                  <a:schemeClr val="tx2"/>
                </a:solidFill>
                <a:latin typeface="+mj-lt"/>
              </a:rPr>
              <a:t>Collections are usually processed without using indexes</a:t>
            </a:r>
            <a:endParaRPr lang="en-GB" sz="1800" dirty="0">
              <a:solidFill>
                <a:schemeClr val="tx2"/>
              </a:solidFill>
              <a:latin typeface="+mj-lt"/>
            </a:endParaRPr>
          </a:p>
        </p:txBody>
      </p:sp>
      <p:sp>
        <p:nvSpPr>
          <p:cNvPr id="10" name="Footer Placeholder 3"/>
          <p:cNvSpPr>
            <a:spLocks noGrp="1"/>
          </p:cNvSpPr>
          <p:nvPr>
            <p:ph type="ftr" sz="quarter" idx="10"/>
          </p:nvPr>
        </p:nvSpPr>
        <p:spPr>
          <a:xfrm>
            <a:off x="8725566" y="6346483"/>
            <a:ext cx="520503" cy="457200"/>
          </a:xfrm>
        </p:spPr>
        <p:txBody>
          <a:bodyPr/>
          <a:lstStyle/>
          <a:p>
            <a:pPr>
              <a:defRPr/>
            </a:pPr>
            <a:fld id="{010526FB-01F1-4247-ABDB-0E5513E2583E}" type="slidenum">
              <a:rPr lang="en-GB"/>
              <a:pPr>
                <a:defRPr/>
              </a:pPr>
              <a:t>16</a:t>
            </a:fld>
            <a:endParaRPr lang="en-GB" dirty="0"/>
          </a:p>
        </p:txBody>
      </p:sp>
    </p:spTree>
    <p:extLst>
      <p:ext uri="{BB962C8B-B14F-4D97-AF65-F5344CB8AC3E}">
        <p14:creationId xmlns:p14="http://schemas.microsoft.com/office/powerpoint/2010/main" val="335786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591">
                                            <p:txEl>
                                              <p:pRg st="2" end="2"/>
                                            </p:txEl>
                                          </p:spTgt>
                                        </p:tgtEl>
                                        <p:attrNameLst>
                                          <p:attrName>style.visibility</p:attrName>
                                        </p:attrNameLst>
                                      </p:cBhvr>
                                      <p:to>
                                        <p:strVal val="visible"/>
                                      </p:to>
                                    </p:set>
                                    <p:animEffect transition="in" filter="fade">
                                      <p:cBhvr>
                                        <p:cTn id="7" dur="1000"/>
                                        <p:tgtEl>
                                          <p:spTgt spid="23659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91" name="Rectangle 47"/>
          <p:cNvSpPr>
            <a:spLocks noGrp="1" noChangeArrowheads="1"/>
          </p:cNvSpPr>
          <p:nvPr>
            <p:ph idx="1"/>
          </p:nvPr>
        </p:nvSpPr>
        <p:spPr/>
        <p:txBody>
          <a:bodyPr/>
          <a:lstStyle/>
          <a:p>
            <a:pPr eaLnBrk="1" hangingPunct="1">
              <a:defRPr/>
            </a:pPr>
            <a:r>
              <a:rPr lang="en-GB" dirty="0" smtClean="0"/>
              <a:t>This code uses arrays:</a:t>
            </a:r>
          </a:p>
          <a:p>
            <a:pPr eaLnBrk="1" hangingPunct="1">
              <a:defRPr/>
            </a:pPr>
            <a:endParaRPr lang="en-GB" dirty="0" smtClean="0"/>
          </a:p>
          <a:p>
            <a:pPr eaLnBrk="1" hangingPunct="1">
              <a:defRPr/>
            </a:pPr>
            <a:endParaRPr lang="en-GB" dirty="0" smtClean="0"/>
          </a:p>
          <a:p>
            <a:pPr lvl="1" eaLnBrk="1" hangingPunct="1">
              <a:defRPr/>
            </a:pPr>
            <a:endParaRPr lang="en-GB" dirty="0" smtClean="0">
              <a:ea typeface="+mn-ea"/>
              <a:cs typeface="+mn-cs"/>
            </a:endParaRPr>
          </a:p>
          <a:p>
            <a:pPr lvl="1" eaLnBrk="1" hangingPunct="1">
              <a:defRPr/>
            </a:pPr>
            <a:endParaRPr lang="en-GB" dirty="0" smtClean="0"/>
          </a:p>
          <a:p>
            <a:pPr lvl="1" eaLnBrk="1" hangingPunct="1">
              <a:defRPr/>
            </a:pPr>
            <a:endParaRPr lang="en-GB" dirty="0" smtClean="0"/>
          </a:p>
          <a:p>
            <a:pPr eaLnBrk="1" hangingPunct="1">
              <a:defRPr/>
            </a:pPr>
            <a:r>
              <a:rPr lang="en-GB" dirty="0" smtClean="0"/>
              <a:t>Equivalent code, using collections:</a:t>
            </a:r>
          </a:p>
          <a:p>
            <a:pPr lvl="1" eaLnBrk="1" hangingPunct="1">
              <a:defRPr/>
            </a:pPr>
            <a:r>
              <a:rPr lang="en-GB" dirty="0" smtClean="0"/>
              <a:t>See the notes below, for a description of the &lt;&gt; syntax</a:t>
            </a:r>
            <a:endParaRPr lang="en-GB" dirty="0" smtClean="0">
              <a:ea typeface="+mn-ea"/>
              <a:cs typeface="+mn-cs"/>
            </a:endParaRPr>
          </a:p>
        </p:txBody>
      </p:sp>
      <p:sp>
        <p:nvSpPr>
          <p:cNvPr id="7171" name="Rectangle 46"/>
          <p:cNvSpPr>
            <a:spLocks noGrp="1" noChangeArrowheads="1"/>
          </p:cNvSpPr>
          <p:nvPr>
            <p:ph type="title"/>
          </p:nvPr>
        </p:nvSpPr>
        <p:spPr/>
        <p:txBody>
          <a:bodyPr/>
          <a:lstStyle/>
          <a:p>
            <a:pPr eaLnBrk="1" hangingPunct="1"/>
            <a:r>
              <a:rPr lang="en-GB" sz="3400" dirty="0" smtClean="0"/>
              <a:t>Simple Example of Collections - </a:t>
            </a:r>
            <a:r>
              <a:rPr lang="en-GB" sz="3400" dirty="0" err="1" smtClean="0"/>
              <a:t>ArrayList</a:t>
            </a:r>
            <a:endParaRPr lang="en-GB" sz="3400" dirty="0" smtClean="0"/>
          </a:p>
        </p:txBody>
      </p:sp>
      <p:sp>
        <p:nvSpPr>
          <p:cNvPr id="4" name="Footer Placeholder 3"/>
          <p:cNvSpPr>
            <a:spLocks noGrp="1"/>
          </p:cNvSpPr>
          <p:nvPr>
            <p:ph type="ftr" sz="quarter" idx="10"/>
          </p:nvPr>
        </p:nvSpPr>
        <p:spPr/>
        <p:txBody>
          <a:bodyPr/>
          <a:lstStyle/>
          <a:p>
            <a:pPr>
              <a:defRPr/>
            </a:pPr>
            <a:fld id="{010526FB-01F1-4247-ABDB-0E5513E2583E}" type="slidenum">
              <a:rPr lang="en-GB"/>
              <a:pPr>
                <a:defRPr/>
              </a:pPr>
              <a:t>17</a:t>
            </a:fld>
            <a:endParaRPr lang="en-GB" dirty="0"/>
          </a:p>
        </p:txBody>
      </p:sp>
      <p:sp>
        <p:nvSpPr>
          <p:cNvPr id="10" name="Rectangle 4"/>
          <p:cNvSpPr>
            <a:spLocks noChangeArrowheads="1"/>
          </p:cNvSpPr>
          <p:nvPr/>
        </p:nvSpPr>
        <p:spPr bwMode="auto">
          <a:xfrm>
            <a:off x="838200" y="1681163"/>
            <a:ext cx="7950200" cy="182403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US" sz="1200" dirty="0"/>
              <a:t>public static void </a:t>
            </a:r>
            <a:r>
              <a:rPr lang="en-US" sz="1200" dirty="0" err="1"/>
              <a:t>demoUsingArrays</a:t>
            </a:r>
            <a:r>
              <a:rPr lang="en-US" sz="1200" dirty="0"/>
              <a:t>() {</a:t>
            </a:r>
          </a:p>
          <a:p>
            <a:pPr>
              <a:defRPr/>
            </a:pPr>
            <a:r>
              <a:rPr lang="en-US" sz="1200" dirty="0"/>
              <a:t>  String[] countries = new String[3];</a:t>
            </a:r>
            <a:endParaRPr lang="en-GB" sz="1200" dirty="0"/>
          </a:p>
          <a:p>
            <a:pPr>
              <a:defRPr/>
            </a:pPr>
            <a:r>
              <a:rPr lang="en-US" sz="1200" dirty="0"/>
              <a:t>  countries[0] = "Norway";</a:t>
            </a:r>
            <a:endParaRPr lang="en-GB" sz="1200" dirty="0"/>
          </a:p>
          <a:p>
            <a:pPr>
              <a:defRPr/>
            </a:pPr>
            <a:r>
              <a:rPr lang="en-US" sz="1200" dirty="0"/>
              <a:t>  countries[1] = "Sweden";</a:t>
            </a:r>
            <a:endParaRPr lang="en-GB" sz="1200" dirty="0"/>
          </a:p>
          <a:p>
            <a:pPr>
              <a:defRPr/>
            </a:pPr>
            <a:r>
              <a:rPr lang="en-US" sz="1200" dirty="0"/>
              <a:t>  countries[2] = "Denmark";</a:t>
            </a:r>
          </a:p>
          <a:p>
            <a:pPr>
              <a:defRPr/>
            </a:pPr>
            <a:endParaRPr lang="en-GB" sz="1200" dirty="0"/>
          </a:p>
          <a:p>
            <a:pPr>
              <a:defRPr/>
            </a:pPr>
            <a:r>
              <a:rPr lang="en-US" sz="1200" dirty="0"/>
              <a:t>  for </a:t>
            </a:r>
            <a:r>
              <a:rPr lang="en-US" sz="1200" dirty="0" smtClean="0"/>
              <a:t>(</a:t>
            </a:r>
            <a:r>
              <a:rPr lang="en-US" sz="1200" dirty="0" err="1" smtClean="0"/>
              <a:t>int</a:t>
            </a:r>
            <a:r>
              <a:rPr lang="en-US" sz="1200" dirty="0" smtClean="0"/>
              <a:t> </a:t>
            </a:r>
            <a:r>
              <a:rPr lang="en-US" sz="1200" dirty="0" err="1" smtClean="0"/>
              <a:t>i</a:t>
            </a:r>
            <a:r>
              <a:rPr lang="en-US" sz="1200" dirty="0" smtClean="0"/>
              <a:t> = 0; </a:t>
            </a:r>
            <a:r>
              <a:rPr lang="en-US" sz="1200" dirty="0" err="1" smtClean="0"/>
              <a:t>i</a:t>
            </a:r>
            <a:r>
              <a:rPr lang="en-US" sz="1200" dirty="0" smtClean="0"/>
              <a:t> &lt; </a:t>
            </a:r>
            <a:r>
              <a:rPr lang="en-US" sz="1200" dirty="0" err="1" smtClean="0"/>
              <a:t>countries.length</a:t>
            </a:r>
            <a:r>
              <a:rPr lang="en-US" sz="1200" dirty="0" smtClean="0"/>
              <a:t>; </a:t>
            </a:r>
            <a:r>
              <a:rPr lang="en-US" sz="1200" dirty="0" err="1" smtClean="0"/>
              <a:t>i</a:t>
            </a:r>
            <a:r>
              <a:rPr lang="en-US" sz="1200" dirty="0" smtClean="0"/>
              <a:t>++)</a:t>
            </a:r>
            <a:r>
              <a:rPr lang="en-GB" sz="1200" dirty="0" smtClean="0"/>
              <a:t>)</a:t>
            </a:r>
            <a:endParaRPr lang="en-GB" sz="1200" dirty="0"/>
          </a:p>
          <a:p>
            <a:pPr>
              <a:defRPr/>
            </a:pPr>
            <a:r>
              <a:rPr lang="en-US" sz="1200" dirty="0"/>
              <a:t>    </a:t>
            </a:r>
            <a:r>
              <a:rPr lang="en-US" sz="1200" dirty="0" err="1" smtClean="0"/>
              <a:t>System.out.println</a:t>
            </a:r>
            <a:r>
              <a:rPr lang="en-US" sz="1200" dirty="0" smtClean="0"/>
              <a:t>(countries[</a:t>
            </a:r>
            <a:r>
              <a:rPr lang="en-US" sz="1200" dirty="0" err="1" smtClean="0"/>
              <a:t>i</a:t>
            </a:r>
            <a:r>
              <a:rPr lang="en-US" sz="1200" dirty="0" smtClean="0"/>
              <a:t>]);</a:t>
            </a:r>
            <a:endParaRPr lang="en-US" sz="1200" dirty="0"/>
          </a:p>
          <a:p>
            <a:pPr>
              <a:defRPr/>
            </a:pPr>
            <a:r>
              <a:rPr lang="en-US" sz="1200" dirty="0"/>
              <a:t>}</a:t>
            </a:r>
            <a:endParaRPr lang="en-GB" sz="1200" dirty="0"/>
          </a:p>
        </p:txBody>
      </p:sp>
      <p:sp>
        <p:nvSpPr>
          <p:cNvPr id="7174" name="TextBox 12"/>
          <p:cNvSpPr txBox="1">
            <a:spLocks noChangeArrowheads="1"/>
          </p:cNvSpPr>
          <p:nvPr/>
        </p:nvSpPr>
        <p:spPr bwMode="auto">
          <a:xfrm>
            <a:off x="6011863" y="3187700"/>
            <a:ext cx="2800350" cy="307975"/>
          </a:xfrm>
          <a:prstGeom prst="rect">
            <a:avLst/>
          </a:prstGeom>
          <a:noFill/>
          <a:ln w="9525">
            <a:noFill/>
            <a:miter lim="800000"/>
            <a:headEnd/>
            <a:tailEnd/>
          </a:ln>
        </p:spPr>
        <p:txBody>
          <a:bodyPr wrap="none">
            <a:spAutoFit/>
          </a:bodyPr>
          <a:lstStyle/>
          <a:p>
            <a:pPr algn="r"/>
            <a:r>
              <a:rPr lang="en-GB" b="1" dirty="0" smtClean="0">
                <a:solidFill>
                  <a:schemeClr val="tx2"/>
                </a:solidFill>
              </a:rPr>
              <a:t>CollectionsVsArrays.java</a:t>
            </a:r>
            <a:endParaRPr lang="en-GB" b="1" dirty="0">
              <a:solidFill>
                <a:schemeClr val="tx2"/>
              </a:solidFill>
            </a:endParaRPr>
          </a:p>
        </p:txBody>
      </p:sp>
      <p:sp>
        <p:nvSpPr>
          <p:cNvPr id="12" name="Rectangle 4"/>
          <p:cNvSpPr>
            <a:spLocks noChangeArrowheads="1"/>
          </p:cNvSpPr>
          <p:nvPr/>
        </p:nvSpPr>
        <p:spPr bwMode="auto">
          <a:xfrm>
            <a:off x="838200" y="4648200"/>
            <a:ext cx="7950200" cy="20574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US" sz="1200" dirty="0"/>
              <a:t>import </a:t>
            </a:r>
            <a:r>
              <a:rPr lang="en-US" sz="1200" dirty="0" err="1"/>
              <a:t>java.util</a:t>
            </a:r>
            <a:r>
              <a:rPr lang="en-US" sz="1200" dirty="0"/>
              <a:t>.*;</a:t>
            </a:r>
          </a:p>
          <a:p>
            <a:pPr>
              <a:defRPr/>
            </a:pPr>
            <a:r>
              <a:rPr lang="en-US" sz="1200" dirty="0"/>
              <a:t>…</a:t>
            </a:r>
          </a:p>
          <a:p>
            <a:pPr>
              <a:defRPr/>
            </a:pPr>
            <a:r>
              <a:rPr lang="en-US" sz="1200" dirty="0"/>
              <a:t>public static void </a:t>
            </a:r>
            <a:r>
              <a:rPr lang="en-US" sz="1200" dirty="0" err="1"/>
              <a:t>demoUsingCollections</a:t>
            </a:r>
            <a:r>
              <a:rPr lang="en-US" sz="1200" dirty="0"/>
              <a:t>() {</a:t>
            </a:r>
          </a:p>
          <a:p>
            <a:pPr>
              <a:defRPr/>
            </a:pPr>
            <a:r>
              <a:rPr lang="en-US" sz="1200" dirty="0"/>
              <a:t>  </a:t>
            </a:r>
            <a:r>
              <a:rPr lang="en-US" sz="1200" dirty="0" err="1"/>
              <a:t>ArrayList</a:t>
            </a:r>
            <a:r>
              <a:rPr lang="en-US" sz="1200" dirty="0"/>
              <a:t>&lt;String&gt; countries = new </a:t>
            </a:r>
            <a:r>
              <a:rPr lang="en-US" sz="1200" dirty="0" err="1"/>
              <a:t>ArrayList</a:t>
            </a:r>
            <a:r>
              <a:rPr lang="en-US" sz="1200" dirty="0"/>
              <a:t>&lt;String&gt;();</a:t>
            </a:r>
            <a:endParaRPr lang="en-GB" sz="1200" dirty="0"/>
          </a:p>
          <a:p>
            <a:pPr>
              <a:defRPr/>
            </a:pPr>
            <a:r>
              <a:rPr lang="en-US" sz="1200" dirty="0"/>
              <a:t>  </a:t>
            </a:r>
            <a:r>
              <a:rPr lang="en-US" sz="1200" dirty="0" err="1"/>
              <a:t>countries.add</a:t>
            </a:r>
            <a:r>
              <a:rPr lang="en-US" sz="1200" dirty="0"/>
              <a:t>("Norway");</a:t>
            </a:r>
            <a:endParaRPr lang="en-GB" sz="1200" dirty="0"/>
          </a:p>
          <a:p>
            <a:pPr>
              <a:defRPr/>
            </a:pPr>
            <a:r>
              <a:rPr lang="en-US" sz="1200" dirty="0"/>
              <a:t>  </a:t>
            </a:r>
            <a:r>
              <a:rPr lang="en-US" sz="1200" dirty="0" err="1"/>
              <a:t>countries.add</a:t>
            </a:r>
            <a:r>
              <a:rPr lang="en-US" sz="1200" dirty="0"/>
              <a:t>("Sweden");</a:t>
            </a:r>
            <a:endParaRPr lang="en-GB" sz="1200" dirty="0"/>
          </a:p>
          <a:p>
            <a:pPr>
              <a:defRPr/>
            </a:pPr>
            <a:r>
              <a:rPr lang="en-US" sz="1200" dirty="0"/>
              <a:t>  </a:t>
            </a:r>
            <a:r>
              <a:rPr lang="en-US" sz="1200" dirty="0" err="1"/>
              <a:t>countries.add</a:t>
            </a:r>
            <a:r>
              <a:rPr lang="en-US" sz="1200" dirty="0"/>
              <a:t>("Denmark");</a:t>
            </a:r>
          </a:p>
          <a:p>
            <a:pPr>
              <a:defRPr/>
            </a:pPr>
            <a:endParaRPr lang="en-GB" sz="800" dirty="0"/>
          </a:p>
          <a:p>
            <a:pPr>
              <a:defRPr/>
            </a:pPr>
            <a:r>
              <a:rPr lang="en-US" sz="1200" dirty="0"/>
              <a:t>  for (String country: countries</a:t>
            </a:r>
            <a:r>
              <a:rPr lang="en-GB" sz="1200" dirty="0"/>
              <a:t>)</a:t>
            </a:r>
          </a:p>
          <a:p>
            <a:pPr>
              <a:defRPr/>
            </a:pPr>
            <a:r>
              <a:rPr lang="en-US" sz="1200" dirty="0"/>
              <a:t>    </a:t>
            </a:r>
            <a:r>
              <a:rPr lang="en-US" sz="1200" dirty="0" err="1"/>
              <a:t>System.out.println</a:t>
            </a:r>
            <a:r>
              <a:rPr lang="en-US" sz="1200" dirty="0"/>
              <a:t>(country);</a:t>
            </a:r>
          </a:p>
          <a:p>
            <a:pPr>
              <a:defRPr/>
            </a:pPr>
            <a:r>
              <a:rPr lang="en-US" sz="1200" dirty="0"/>
              <a:t>}</a:t>
            </a:r>
            <a:endParaRPr lang="en-GB" sz="1200" dirty="0"/>
          </a:p>
        </p:txBody>
      </p:sp>
      <p:sp>
        <p:nvSpPr>
          <p:cNvPr id="7176" name="TextBox 12"/>
          <p:cNvSpPr txBox="1">
            <a:spLocks noChangeArrowheads="1"/>
          </p:cNvSpPr>
          <p:nvPr/>
        </p:nvSpPr>
        <p:spPr bwMode="auto">
          <a:xfrm>
            <a:off x="6011863" y="6388100"/>
            <a:ext cx="2800350" cy="307975"/>
          </a:xfrm>
          <a:prstGeom prst="rect">
            <a:avLst/>
          </a:prstGeom>
          <a:noFill/>
          <a:ln w="9525">
            <a:noFill/>
            <a:miter lim="800000"/>
            <a:headEnd/>
            <a:tailEnd/>
          </a:ln>
        </p:spPr>
        <p:txBody>
          <a:bodyPr wrap="none">
            <a:spAutoFit/>
          </a:bodyPr>
          <a:lstStyle/>
          <a:p>
            <a:pPr algn="r"/>
            <a:r>
              <a:rPr lang="en-GB" b="1">
                <a:solidFill>
                  <a:schemeClr val="tx2"/>
                </a:solidFill>
              </a:rPr>
              <a:t>CollectionsVsArrays.java</a:t>
            </a:r>
          </a:p>
        </p:txBody>
      </p:sp>
    </p:spTree>
    <p:extLst>
      <p:ext uri="{BB962C8B-B14F-4D97-AF65-F5344CB8AC3E}">
        <p14:creationId xmlns:p14="http://schemas.microsoft.com/office/powerpoint/2010/main" val="778361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6"/>
          <p:cNvSpPr>
            <a:spLocks noGrp="1"/>
          </p:cNvSpPr>
          <p:nvPr>
            <p:ph idx="1"/>
          </p:nvPr>
        </p:nvSpPr>
        <p:spPr/>
        <p:txBody>
          <a:bodyPr/>
          <a:lstStyle/>
          <a:p>
            <a:pPr eaLnBrk="1" hangingPunct="1"/>
            <a:r>
              <a:rPr lang="en-GB" dirty="0" smtClean="0"/>
              <a:t>Set-based collections </a:t>
            </a:r>
          </a:p>
          <a:p>
            <a:pPr lvl="1" eaLnBrk="1" hangingPunct="1"/>
            <a:r>
              <a:rPr lang="en-GB" dirty="0" smtClean="0"/>
              <a:t>Guarantee element uniqueness</a:t>
            </a:r>
          </a:p>
          <a:p>
            <a:pPr lvl="1" eaLnBrk="1" hangingPunct="1"/>
            <a:r>
              <a:rPr lang="en-GB" dirty="0" smtClean="0"/>
              <a:t>E.g. </a:t>
            </a:r>
            <a:r>
              <a:rPr lang="en-GB" dirty="0" err="1" smtClean="0">
                <a:latin typeface="Lucida Console" pitchFamily="49" charset="0"/>
              </a:rPr>
              <a:t>HashSet</a:t>
            </a:r>
            <a:endParaRPr lang="en-GB" dirty="0" smtClean="0">
              <a:latin typeface="Lucida Console" pitchFamily="49" charset="0"/>
            </a:endParaRPr>
          </a:p>
          <a:p>
            <a:pPr lvl="1" eaLnBrk="1" hangingPunct="1"/>
            <a:endParaRPr lang="en-GB" dirty="0" smtClean="0"/>
          </a:p>
          <a:p>
            <a:pPr eaLnBrk="1" hangingPunct="1"/>
            <a:r>
              <a:rPr lang="en-GB" dirty="0" smtClean="0"/>
              <a:t>List-based </a:t>
            </a:r>
            <a:r>
              <a:rPr lang="en-GB" dirty="0"/>
              <a:t>collections </a:t>
            </a:r>
          </a:p>
          <a:p>
            <a:pPr lvl="1" eaLnBrk="1" hangingPunct="1"/>
            <a:r>
              <a:rPr lang="en-GB" dirty="0" smtClean="0"/>
              <a:t>Store </a:t>
            </a:r>
            <a:r>
              <a:rPr lang="en-GB" dirty="0"/>
              <a:t>elements sequentially, by </a:t>
            </a:r>
            <a:r>
              <a:rPr lang="en-GB" dirty="0" smtClean="0"/>
              <a:t>position</a:t>
            </a:r>
            <a:endParaRPr lang="en-GB" dirty="0"/>
          </a:p>
          <a:p>
            <a:pPr lvl="1" eaLnBrk="1" hangingPunct="1"/>
            <a:r>
              <a:rPr lang="en-GB" dirty="0"/>
              <a:t>E.g. </a:t>
            </a:r>
            <a:r>
              <a:rPr lang="en-GB" dirty="0" err="1" smtClean="0">
                <a:latin typeface="Lucida Console" pitchFamily="49" charset="0"/>
              </a:rPr>
              <a:t>ArrayList</a:t>
            </a:r>
            <a:r>
              <a:rPr lang="en-GB" dirty="0" smtClean="0">
                <a:latin typeface="Lucida Console" pitchFamily="49" charset="0"/>
              </a:rPr>
              <a:t>, </a:t>
            </a:r>
            <a:r>
              <a:rPr lang="en-GB" dirty="0" err="1" smtClean="0">
                <a:latin typeface="Lucida Console" pitchFamily="49" charset="0"/>
              </a:rPr>
              <a:t>LinkedList</a:t>
            </a:r>
            <a:endParaRPr lang="en-GB" dirty="0" smtClean="0">
              <a:latin typeface="Lucida Console" pitchFamily="49" charset="0"/>
            </a:endParaRPr>
          </a:p>
          <a:p>
            <a:pPr lvl="1" eaLnBrk="1" hangingPunct="1"/>
            <a:endParaRPr lang="en-GB" dirty="0">
              <a:latin typeface="Lucida Console" pitchFamily="49" charset="0"/>
            </a:endParaRPr>
          </a:p>
          <a:p>
            <a:pPr eaLnBrk="1" hangingPunct="1"/>
            <a:r>
              <a:rPr lang="en-GB" dirty="0" smtClean="0"/>
              <a:t>Map-based collections store key/value pairs</a:t>
            </a:r>
          </a:p>
          <a:p>
            <a:pPr lvl="1" eaLnBrk="1" hangingPunct="1"/>
            <a:r>
              <a:rPr lang="en-GB" dirty="0" smtClean="0"/>
              <a:t>E.g. </a:t>
            </a:r>
            <a:r>
              <a:rPr lang="en-GB" dirty="0" err="1" smtClean="0">
                <a:latin typeface="Lucida Console" pitchFamily="49" charset="0"/>
              </a:rPr>
              <a:t>HashMap</a:t>
            </a:r>
            <a:r>
              <a:rPr lang="en-GB" dirty="0" smtClean="0"/>
              <a:t>, </a:t>
            </a:r>
            <a:r>
              <a:rPr lang="en-GB" dirty="0" err="1" smtClean="0">
                <a:latin typeface="Lucida Console" pitchFamily="49" charset="0"/>
              </a:rPr>
              <a:t>TreeMap</a:t>
            </a:r>
            <a:endParaRPr lang="en-GB" dirty="0" smtClean="0"/>
          </a:p>
          <a:p>
            <a:pPr eaLnBrk="1" hangingPunct="1"/>
            <a:endParaRPr lang="en-GB" dirty="0" smtClean="0"/>
          </a:p>
        </p:txBody>
      </p:sp>
      <p:sp>
        <p:nvSpPr>
          <p:cNvPr id="9218" name="Rectangle 46"/>
          <p:cNvSpPr>
            <a:spLocks noGrp="1" noChangeArrowheads="1"/>
          </p:cNvSpPr>
          <p:nvPr>
            <p:ph type="title"/>
          </p:nvPr>
        </p:nvSpPr>
        <p:spPr/>
        <p:txBody>
          <a:bodyPr/>
          <a:lstStyle/>
          <a:p>
            <a:pPr eaLnBrk="1" hangingPunct="1"/>
            <a:r>
              <a:rPr lang="en-GB" sz="3400" dirty="0" smtClean="0"/>
              <a:t>Comparison of Collection Classes in Java</a:t>
            </a:r>
          </a:p>
        </p:txBody>
      </p:sp>
      <p:sp>
        <p:nvSpPr>
          <p:cNvPr id="4" name="Footer Placeholder 3"/>
          <p:cNvSpPr>
            <a:spLocks noGrp="1"/>
          </p:cNvSpPr>
          <p:nvPr>
            <p:ph type="ftr" sz="quarter" idx="10"/>
          </p:nvPr>
        </p:nvSpPr>
        <p:spPr/>
        <p:txBody>
          <a:bodyPr/>
          <a:lstStyle/>
          <a:p>
            <a:pPr>
              <a:defRPr/>
            </a:pPr>
            <a:fld id="{D7C8E4F8-DB41-4CAA-A01D-B9A54C1FAC33}" type="slidenum">
              <a:rPr lang="en-GB"/>
              <a:pPr>
                <a:defRPr/>
              </a:pPr>
              <a:t>18</a:t>
            </a:fld>
            <a:endParaRPr lang="en-GB"/>
          </a:p>
        </p:txBody>
      </p:sp>
    </p:spTree>
    <p:extLst>
      <p:ext uri="{BB962C8B-B14F-4D97-AF65-F5344CB8AC3E}">
        <p14:creationId xmlns:p14="http://schemas.microsoft.com/office/powerpoint/2010/main" val="156464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19</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61153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Declaring and using arrays</a:t>
            </a:r>
          </a:p>
          <a:p>
            <a:pPr marL="457200" indent="-457200" eaLnBrk="1" hangingPunct="1">
              <a:buFont typeface="Tahoma" pitchFamily="34" charset="0"/>
              <a:buAutoNum type="arabicPeriod"/>
            </a:pPr>
            <a:r>
              <a:rPr lang="en-GB" dirty="0" smtClean="0"/>
              <a:t>Traversing arrays</a:t>
            </a:r>
          </a:p>
          <a:p>
            <a:pPr marL="457200" indent="-457200" eaLnBrk="1" hangingPunct="1">
              <a:buFont typeface="Tahoma" pitchFamily="34" charset="0"/>
              <a:buAutoNum type="arabicPeriod"/>
            </a:pPr>
            <a:r>
              <a:rPr lang="en-GB" dirty="0"/>
              <a:t>Multi-dimensional arrays</a:t>
            </a:r>
          </a:p>
          <a:p>
            <a:pPr marL="457200" indent="-457200" eaLnBrk="1" hangingPunct="1">
              <a:buFont typeface="Tahoma" pitchFamily="34" charset="0"/>
              <a:buAutoNum type="arabicPeriod"/>
            </a:pPr>
            <a:r>
              <a:rPr lang="en-GB" dirty="0" smtClean="0"/>
              <a:t>Overview of collections</a:t>
            </a:r>
          </a:p>
          <a:p>
            <a:pPr marL="0" indent="0" eaLnBrk="1" hangingPunct="1">
              <a:buNone/>
            </a:pPr>
            <a:endParaRPr lang="en-GB" dirty="0" smtClean="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9550C78D-8418-41E7-A206-80732237B81B}"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DemoArraysCollections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Overview</a:t>
            </a:r>
          </a:p>
          <a:p>
            <a:pPr eaLnBrk="1" hangingPunct="1"/>
            <a:r>
              <a:rPr lang="en-GB" dirty="0" smtClean="0"/>
              <a:t>Declaring and creating an array</a:t>
            </a:r>
          </a:p>
          <a:p>
            <a:pPr eaLnBrk="1" hangingPunct="1"/>
            <a:r>
              <a:rPr lang="en-GB" dirty="0" smtClean="0"/>
              <a:t>Using an array initializer</a:t>
            </a:r>
          </a:p>
          <a:p>
            <a:pPr eaLnBrk="1" hangingPunct="1"/>
            <a:r>
              <a:rPr lang="en-GB" dirty="0" smtClean="0"/>
              <a:t>Accessing elements in an array</a:t>
            </a:r>
          </a:p>
        </p:txBody>
      </p:sp>
      <p:sp>
        <p:nvSpPr>
          <p:cNvPr id="996354" name="Rectangle 2"/>
          <p:cNvSpPr>
            <a:spLocks noGrp="1" noChangeArrowheads="1"/>
          </p:cNvSpPr>
          <p:nvPr>
            <p:ph type="title"/>
          </p:nvPr>
        </p:nvSpPr>
        <p:spPr/>
        <p:txBody>
          <a:bodyPr/>
          <a:lstStyle/>
          <a:p>
            <a:pPr marL="571500" indent="-571500" eaLnBrk="1" hangingPunct="1"/>
            <a:r>
              <a:rPr lang="en-GB" sz="3400" dirty="0" smtClean="0"/>
              <a:t>1. Declaring and Using Arrays</a:t>
            </a:r>
          </a:p>
        </p:txBody>
      </p:sp>
      <p:sp>
        <p:nvSpPr>
          <p:cNvPr id="4" name="Footer Placeholder 3"/>
          <p:cNvSpPr>
            <a:spLocks noGrp="1"/>
          </p:cNvSpPr>
          <p:nvPr>
            <p:ph type="ftr" sz="quarter" idx="10"/>
          </p:nvPr>
        </p:nvSpPr>
        <p:spPr/>
        <p:txBody>
          <a:bodyPr/>
          <a:lstStyle/>
          <a:p>
            <a:pPr>
              <a:defRPr/>
            </a:pPr>
            <a:fld id="{C62A4693-6F22-459E-A020-4C5C3C11F9B5}"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An array is an sequential collection of elements of a specified type</a:t>
            </a:r>
          </a:p>
          <a:p>
            <a:pPr lvl="1" eaLnBrk="1" hangingPunct="1">
              <a:defRPr/>
            </a:pPr>
            <a:r>
              <a:rPr lang="en-GB" dirty="0" smtClean="0">
                <a:sym typeface="Wingdings" pitchFamily="2" charset="2"/>
              </a:rPr>
              <a:t>Elements  are accessed by index position, from [0] to [n-1]</a:t>
            </a:r>
          </a:p>
          <a:p>
            <a:pPr lvl="1" eaLnBrk="1" hangingPunct="1">
              <a:defRPr/>
            </a:pPr>
            <a:r>
              <a:rPr lang="en-GB" dirty="0" smtClean="0">
                <a:latin typeface="+mj-lt"/>
                <a:sym typeface="Wingdings" pitchFamily="2" charset="2"/>
              </a:rPr>
              <a:t>Once created, an array is fixed size</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You can create an array of primitives or objects</a:t>
            </a:r>
          </a:p>
          <a:p>
            <a:pPr lvl="1" eaLnBrk="1" hangingPunct="1">
              <a:defRPr/>
            </a:pPr>
            <a:r>
              <a:rPr lang="en-GB" dirty="0" smtClean="0">
                <a:latin typeface="+mj-lt"/>
                <a:sym typeface="Wingdings" pitchFamily="2" charset="2"/>
              </a:rPr>
              <a:t>An array of primitives holds the elements in-situ</a:t>
            </a:r>
          </a:p>
          <a:p>
            <a:pPr lvl="1" eaLnBrk="1" hangingPunct="1">
              <a:defRPr/>
            </a:pPr>
            <a:r>
              <a:rPr lang="en-GB" dirty="0" smtClean="0">
                <a:latin typeface="+mj-lt"/>
                <a:sym typeface="Wingdings" pitchFamily="2" charset="2"/>
              </a:rPr>
              <a:t>An array of objects holds object references</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p:txBody>
      </p:sp>
      <p:sp>
        <p:nvSpPr>
          <p:cNvPr id="6147" name="Rectangle 4"/>
          <p:cNvSpPr>
            <a:spLocks noGrp="1" noChangeArrowheads="1"/>
          </p:cNvSpPr>
          <p:nvPr>
            <p:ph type="title"/>
          </p:nvPr>
        </p:nvSpPr>
        <p:spPr/>
        <p:txBody>
          <a:bodyPr/>
          <a:lstStyle/>
          <a:p>
            <a:pPr eaLnBrk="1" hangingPunct="1"/>
            <a:r>
              <a:rPr lang="en-GB" sz="3400" smtClean="0"/>
              <a:t>Overview</a:t>
            </a:r>
          </a:p>
        </p:txBody>
      </p:sp>
      <p:sp>
        <p:nvSpPr>
          <p:cNvPr id="22530" name="Footer Placeholder 3"/>
          <p:cNvSpPr>
            <a:spLocks noGrp="1"/>
          </p:cNvSpPr>
          <p:nvPr>
            <p:ph type="ftr" sz="quarter" idx="10"/>
          </p:nvPr>
        </p:nvSpPr>
        <p:spPr/>
        <p:txBody>
          <a:bodyPr/>
          <a:lstStyle/>
          <a:p>
            <a:pPr>
              <a:defRPr/>
            </a:pPr>
            <a:fld id="{DCE276F4-2ED5-4BFE-A92F-9B26118CA50F}"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You can declare an array variable as follows:</a:t>
            </a:r>
          </a:p>
          <a:p>
            <a:pPr lvl="1" eaLnBrk="1" hangingPunct="1">
              <a:defRPr/>
            </a:pPr>
            <a:r>
              <a:rPr lang="en-GB" dirty="0" smtClean="0">
                <a:sym typeface="Wingdings" pitchFamily="2" charset="2"/>
              </a:rPr>
              <a:t>Where </a:t>
            </a:r>
            <a:r>
              <a:rPr lang="en-GB" i="1" dirty="0" smtClean="0">
                <a:sym typeface="Wingdings" pitchFamily="2" charset="2"/>
              </a:rPr>
              <a:t>type</a:t>
            </a:r>
            <a:r>
              <a:rPr lang="en-GB" dirty="0" smtClean="0">
                <a:sym typeface="Wingdings" pitchFamily="2" charset="2"/>
              </a:rPr>
              <a:t> is a primitive type or a class type</a:t>
            </a:r>
          </a:p>
          <a:p>
            <a:pPr lvl="1" eaLnBrk="1" hangingPunct="1">
              <a:defRPr/>
            </a:pPr>
            <a:r>
              <a:rPr lang="en-GB" dirty="0" smtClean="0">
                <a:sym typeface="Wingdings" pitchFamily="2" charset="2"/>
              </a:rPr>
              <a:t>Note: DON'T put the size in the declaration!</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lvl="1" eaLnBrk="1" hangingPunct="1">
              <a:buFontTx/>
              <a:buNone/>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The next step is to actually create the array object</a:t>
            </a:r>
          </a:p>
          <a:p>
            <a:pPr lvl="1" eaLnBrk="1" hangingPunct="1">
              <a:defRPr/>
            </a:pPr>
            <a:r>
              <a:rPr lang="en-GB" dirty="0" smtClean="0">
                <a:latin typeface="+mj-lt"/>
                <a:sym typeface="Wingdings" pitchFamily="2" charset="2"/>
              </a:rPr>
              <a:t>Allocates the array object on the heap (i.e. an array is an object!)</a:t>
            </a:r>
          </a:p>
          <a:p>
            <a:pPr lvl="1" eaLnBrk="1" hangingPunct="1">
              <a:defRPr/>
            </a:pPr>
            <a:r>
              <a:rPr lang="en-GB" dirty="0" smtClean="0">
                <a:latin typeface="+mj-lt"/>
                <a:sym typeface="Wingdings" pitchFamily="2" charset="2"/>
              </a:rPr>
              <a:t>Elements are initialized to zero (primitives) or null (for class types)</a:t>
            </a:r>
          </a:p>
          <a:p>
            <a:pPr lvl="1" eaLnBrk="1" hangingPunct="1">
              <a:defRPr/>
            </a:pPr>
            <a:endParaRPr lang="en-GB" dirty="0" smtClean="0">
              <a:latin typeface="+mj-lt"/>
              <a:sym typeface="Wingdings" pitchFamily="2" charset="2"/>
            </a:endParaRP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See </a:t>
            </a:r>
            <a:r>
              <a:rPr lang="en-GB" dirty="0" smtClean="0">
                <a:latin typeface="Lucida Console" pitchFamily="49" charset="0"/>
                <a:sym typeface="Wingdings" pitchFamily="2" charset="2"/>
              </a:rPr>
              <a:t>DemoCreatingArrays.java</a:t>
            </a: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smtClean="0"/>
              <a:t>Declaring and Creating an Array</a:t>
            </a:r>
          </a:p>
        </p:txBody>
      </p:sp>
      <p:sp>
        <p:nvSpPr>
          <p:cNvPr id="22530" name="Footer Placeholder 3"/>
          <p:cNvSpPr>
            <a:spLocks noGrp="1"/>
          </p:cNvSpPr>
          <p:nvPr>
            <p:ph type="ftr" sz="quarter" idx="10"/>
          </p:nvPr>
        </p:nvSpPr>
        <p:spPr/>
        <p:txBody>
          <a:bodyPr/>
          <a:lstStyle/>
          <a:p>
            <a:pPr>
              <a:defRPr/>
            </a:pPr>
            <a:fld id="{CBD03D2D-AEAB-42EC-B376-90D47C878E5C}" type="slidenum">
              <a:rPr lang="en-GB"/>
              <a:pPr>
                <a:defRPr/>
              </a:pPr>
              <a:t>5</a:t>
            </a:fld>
            <a:endParaRPr lang="en-GB"/>
          </a:p>
        </p:txBody>
      </p:sp>
      <p:sp>
        <p:nvSpPr>
          <p:cNvPr id="5" name="Rectangle 4"/>
          <p:cNvSpPr>
            <a:spLocks noChangeArrowheads="1"/>
          </p:cNvSpPr>
          <p:nvPr/>
        </p:nvSpPr>
        <p:spPr bwMode="auto">
          <a:xfrm>
            <a:off x="1206500" y="2425700"/>
            <a:ext cx="34417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dirty="0"/>
              <a:t>;</a:t>
            </a:r>
          </a:p>
        </p:txBody>
      </p:sp>
      <p:sp>
        <p:nvSpPr>
          <p:cNvPr id="6" name="Rectangle 5"/>
          <p:cNvSpPr>
            <a:spLocks noChangeArrowheads="1"/>
          </p:cNvSpPr>
          <p:nvPr/>
        </p:nvSpPr>
        <p:spPr bwMode="auto">
          <a:xfrm>
            <a:off x="1206500" y="2895600"/>
            <a:ext cx="34417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dirty="0"/>
              <a:t>[];</a:t>
            </a:r>
          </a:p>
        </p:txBody>
      </p:sp>
      <p:sp>
        <p:nvSpPr>
          <p:cNvPr id="8" name="TextBox 7"/>
          <p:cNvSpPr txBox="1"/>
          <p:nvPr/>
        </p:nvSpPr>
        <p:spPr>
          <a:xfrm>
            <a:off x="4762500" y="2501900"/>
            <a:ext cx="2084388" cy="307975"/>
          </a:xfrm>
          <a:prstGeom prst="rect">
            <a:avLst/>
          </a:prstGeom>
          <a:noFill/>
        </p:spPr>
        <p:txBody>
          <a:bodyPr wrap="none">
            <a:spAutoFit/>
          </a:bodyPr>
          <a:lstStyle/>
          <a:p>
            <a:pPr>
              <a:defRPr/>
            </a:pPr>
            <a:r>
              <a:rPr lang="en-GB" dirty="0">
                <a:solidFill>
                  <a:schemeClr val="tx2"/>
                </a:solidFill>
                <a:latin typeface="+mj-lt"/>
              </a:rPr>
              <a:t>Preferred syntax in Java</a:t>
            </a:r>
          </a:p>
        </p:txBody>
      </p:sp>
      <p:sp>
        <p:nvSpPr>
          <p:cNvPr id="9" name="TextBox 8"/>
          <p:cNvSpPr txBox="1"/>
          <p:nvPr/>
        </p:nvSpPr>
        <p:spPr>
          <a:xfrm>
            <a:off x="4762500" y="2895600"/>
            <a:ext cx="3602038" cy="307975"/>
          </a:xfrm>
          <a:prstGeom prst="rect">
            <a:avLst/>
          </a:prstGeom>
          <a:noFill/>
        </p:spPr>
        <p:txBody>
          <a:bodyPr wrap="none">
            <a:spAutoFit/>
          </a:bodyPr>
          <a:lstStyle/>
          <a:p>
            <a:pPr>
              <a:defRPr/>
            </a:pPr>
            <a:r>
              <a:rPr lang="en-GB" dirty="0">
                <a:solidFill>
                  <a:schemeClr val="tx2"/>
                </a:solidFill>
                <a:latin typeface="+mj-lt"/>
              </a:rPr>
              <a:t>C++ programmers might prefer this syntax</a:t>
            </a:r>
          </a:p>
        </p:txBody>
      </p:sp>
      <p:sp>
        <p:nvSpPr>
          <p:cNvPr id="10" name="Rectangle 9"/>
          <p:cNvSpPr>
            <a:spLocks noChangeArrowheads="1"/>
          </p:cNvSpPr>
          <p:nvPr/>
        </p:nvSpPr>
        <p:spPr bwMode="auto">
          <a:xfrm>
            <a:off x="1206500" y="5118100"/>
            <a:ext cx="34417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a:t>arrayName</a:t>
            </a:r>
            <a:r>
              <a:rPr lang="en-GB" sz="1200" dirty="0"/>
              <a:t> = new </a:t>
            </a:r>
            <a:r>
              <a:rPr lang="en-GB" sz="1200" i="1" dirty="0"/>
              <a:t>type</a:t>
            </a:r>
            <a:r>
              <a:rPr lang="en-GB" sz="1200" dirty="0"/>
              <a:t>[</a:t>
            </a:r>
            <a:r>
              <a:rPr lang="en-GB" sz="1200" i="1" dirty="0" err="1"/>
              <a:t>numElems</a:t>
            </a:r>
            <a:r>
              <a:rPr lang="en-GB" sz="1200" dirty="0"/>
              <a:t>];</a:t>
            </a:r>
          </a:p>
        </p:txBody>
      </p:sp>
      <p:sp>
        <p:nvSpPr>
          <p:cNvPr id="12" name="TextBox 11"/>
          <p:cNvSpPr txBox="1"/>
          <p:nvPr/>
        </p:nvSpPr>
        <p:spPr>
          <a:xfrm>
            <a:off x="4762500" y="5143500"/>
            <a:ext cx="4038600" cy="307975"/>
          </a:xfrm>
          <a:prstGeom prst="rect">
            <a:avLst/>
          </a:prstGeom>
          <a:noFill/>
        </p:spPr>
        <p:txBody>
          <a:bodyPr wrap="none">
            <a:spAutoFit/>
          </a:bodyPr>
          <a:lstStyle/>
          <a:p>
            <a:pPr>
              <a:defRPr/>
            </a:pPr>
            <a:r>
              <a:rPr lang="en-GB" i="1" dirty="0" err="1">
                <a:solidFill>
                  <a:schemeClr val="tx2"/>
                </a:solidFill>
                <a:latin typeface="+mj-lt"/>
                <a:sym typeface="Wingdings" pitchFamily="2" charset="2"/>
              </a:rPr>
              <a:t>numElems</a:t>
            </a:r>
            <a:r>
              <a:rPr lang="en-GB" dirty="0">
                <a:solidFill>
                  <a:schemeClr val="tx2"/>
                </a:solidFill>
                <a:latin typeface="+mj-lt"/>
                <a:sym typeface="Wingdings" pitchFamily="2" charset="2"/>
              </a:rPr>
              <a:t> can be a constant or a run-time value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r>
              <a:rPr lang="en-GB" smtClean="0">
                <a:sym typeface="Wingdings" pitchFamily="2" charset="2"/>
              </a:rPr>
              <a:t>You can declare, create, and populate an array all in one go, using array initializer syntax</a:t>
            </a:r>
          </a:p>
          <a:p>
            <a:pPr lvl="1" eaLnBrk="1" hangingPunct="1"/>
            <a:endParaRPr lang="en-GB" smtClean="0">
              <a:sym typeface="Wingdings" pitchFamily="2" charset="2"/>
            </a:endParaRPr>
          </a:p>
          <a:p>
            <a:pPr lvl="1" eaLnBrk="1" hangingPunct="1"/>
            <a:endParaRPr lang="en-GB" smtClean="0">
              <a:sym typeface="Wingdings" pitchFamily="2" charset="2"/>
            </a:endParaRPr>
          </a:p>
          <a:p>
            <a:pPr eaLnBrk="1" hangingPunct="1"/>
            <a:r>
              <a:rPr lang="en-GB" smtClean="0">
                <a:sym typeface="Wingdings" pitchFamily="2" charset="2"/>
              </a:rPr>
              <a:t>Example:</a:t>
            </a:r>
          </a:p>
        </p:txBody>
      </p:sp>
      <p:sp>
        <p:nvSpPr>
          <p:cNvPr id="8195" name="Rectangle 4"/>
          <p:cNvSpPr>
            <a:spLocks noGrp="1" noChangeArrowheads="1"/>
          </p:cNvSpPr>
          <p:nvPr>
            <p:ph type="title"/>
          </p:nvPr>
        </p:nvSpPr>
        <p:spPr/>
        <p:txBody>
          <a:bodyPr/>
          <a:lstStyle/>
          <a:p>
            <a:pPr eaLnBrk="1" hangingPunct="1"/>
            <a:r>
              <a:rPr lang="en-GB" sz="3400" smtClean="0"/>
              <a:t>Using an Array Initializer</a:t>
            </a:r>
          </a:p>
        </p:txBody>
      </p:sp>
      <p:sp>
        <p:nvSpPr>
          <p:cNvPr id="22530" name="Footer Placeholder 3"/>
          <p:cNvSpPr>
            <a:spLocks noGrp="1"/>
          </p:cNvSpPr>
          <p:nvPr>
            <p:ph type="ftr" sz="quarter" idx="10"/>
          </p:nvPr>
        </p:nvSpPr>
        <p:spPr/>
        <p:txBody>
          <a:bodyPr/>
          <a:lstStyle/>
          <a:p>
            <a:pPr>
              <a:defRPr/>
            </a:pPr>
            <a:fld id="{7F0757D0-7C63-4FB0-8FE0-CE4B27E9CBA4}" type="slidenum">
              <a:rPr lang="en-GB"/>
              <a:pPr>
                <a:defRPr/>
              </a:pPr>
              <a:t>6</a:t>
            </a:fld>
            <a:endParaRPr lang="en-GB"/>
          </a:p>
        </p:txBody>
      </p:sp>
      <p:sp>
        <p:nvSpPr>
          <p:cNvPr id="5" name="Rectangle 4"/>
          <p:cNvSpPr>
            <a:spLocks noChangeArrowheads="1"/>
          </p:cNvSpPr>
          <p:nvPr/>
        </p:nvSpPr>
        <p:spPr bwMode="auto">
          <a:xfrm>
            <a:off x="787400" y="2057400"/>
            <a:ext cx="7874000"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a:t>type</a:t>
            </a:r>
            <a:r>
              <a:rPr lang="en-GB" sz="1200" dirty="0"/>
              <a:t>[] </a:t>
            </a:r>
            <a:r>
              <a:rPr lang="en-GB" sz="1200" i="1" dirty="0" err="1"/>
              <a:t>arrayName</a:t>
            </a:r>
            <a:r>
              <a:rPr lang="en-GB" sz="1200" i="1" dirty="0"/>
              <a:t> </a:t>
            </a:r>
            <a:r>
              <a:rPr lang="en-GB" sz="1200" dirty="0"/>
              <a:t>= { </a:t>
            </a:r>
            <a:r>
              <a:rPr lang="en-GB" sz="1200" i="1" dirty="0"/>
              <a:t>value0</a:t>
            </a:r>
            <a:r>
              <a:rPr lang="en-GB" sz="1200" dirty="0"/>
              <a:t>, </a:t>
            </a:r>
            <a:r>
              <a:rPr lang="en-GB" sz="1200" i="1" dirty="0"/>
              <a:t>value1</a:t>
            </a:r>
            <a:r>
              <a:rPr lang="en-GB" sz="1200" dirty="0"/>
              <a:t>, … };</a:t>
            </a:r>
          </a:p>
        </p:txBody>
      </p:sp>
      <p:sp>
        <p:nvSpPr>
          <p:cNvPr id="6" name="Rectangle 5"/>
          <p:cNvSpPr>
            <a:spLocks noChangeArrowheads="1"/>
          </p:cNvSpPr>
          <p:nvPr/>
        </p:nvSpPr>
        <p:spPr bwMode="auto">
          <a:xfrm>
            <a:off x="787400" y="3314700"/>
            <a:ext cx="7874000" cy="1536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final </a:t>
            </a:r>
            <a:r>
              <a:rPr lang="en-GB" sz="1200" dirty="0" err="1"/>
              <a:t>int</a:t>
            </a:r>
            <a:r>
              <a:rPr lang="en-GB" sz="1200" dirty="0"/>
              <a:t>[] DAYS_IN_MONTH = {0, 31, 28, 31, 30, 31, 30, 31, 31, 30, 31, 30, 31};</a:t>
            </a:r>
          </a:p>
          <a:p>
            <a:pPr defTabSz="739775">
              <a:defRPr/>
            </a:pPr>
            <a:endParaRPr lang="en-GB" sz="1200" dirty="0"/>
          </a:p>
          <a:p>
            <a:pPr defTabSz="739775">
              <a:defRPr/>
            </a:pPr>
            <a:r>
              <a:rPr lang="en-GB" sz="1200" dirty="0" smtClean="0"/>
              <a:t>File</a:t>
            </a:r>
            <a:r>
              <a:rPr lang="en-GB" sz="1200" dirty="0"/>
              <a:t>[] </a:t>
            </a:r>
            <a:r>
              <a:rPr lang="en-GB" sz="1200" dirty="0" err="1"/>
              <a:t>logFiles</a:t>
            </a:r>
            <a:r>
              <a:rPr lang="en-GB" sz="1200" dirty="0"/>
              <a:t> = { </a:t>
            </a:r>
          </a:p>
          <a:p>
            <a:pPr defTabSz="739775">
              <a:defRPr/>
            </a:pPr>
            <a:r>
              <a:rPr lang="en-GB" sz="1200" dirty="0"/>
              <a:t>  </a:t>
            </a:r>
            <a:r>
              <a:rPr lang="en-GB" sz="1200" dirty="0" smtClean="0"/>
              <a:t>new </a:t>
            </a:r>
            <a:r>
              <a:rPr lang="en-GB" sz="1200" dirty="0"/>
              <a:t>File("C:\\errors.log"),</a:t>
            </a:r>
          </a:p>
          <a:p>
            <a:pPr defTabSz="739775">
              <a:defRPr/>
            </a:pPr>
            <a:r>
              <a:rPr lang="en-GB" sz="1200" dirty="0"/>
              <a:t>  </a:t>
            </a:r>
            <a:r>
              <a:rPr lang="en-GB" sz="1200" dirty="0" smtClean="0"/>
              <a:t>new </a:t>
            </a:r>
            <a:r>
              <a:rPr lang="en-GB" sz="1200" dirty="0"/>
              <a:t>File("C:\\access.log"),</a:t>
            </a:r>
          </a:p>
          <a:p>
            <a:pPr defTabSz="739775">
              <a:defRPr/>
            </a:pPr>
            <a:r>
              <a:rPr lang="en-GB" sz="1200" dirty="0"/>
              <a:t>  </a:t>
            </a:r>
            <a:r>
              <a:rPr lang="en-GB" sz="1200" dirty="0" smtClean="0"/>
              <a:t>new </a:t>
            </a:r>
            <a:r>
              <a:rPr lang="en-GB" sz="1200" dirty="0"/>
              <a:t>File("C:\\audit.log")</a:t>
            </a:r>
          </a:p>
          <a:p>
            <a:pPr defTabSz="739775">
              <a:defRPr/>
            </a:pPr>
            <a:r>
              <a:rPr lang="en-GB" sz="1200" dirty="0" smtClean="0"/>
              <a:t>};</a:t>
            </a:r>
            <a:endParaRPr lang="en-GB" sz="1200" dirty="0"/>
          </a:p>
          <a:p>
            <a:pPr defTabSz="739775">
              <a:defRPr/>
            </a:pPr>
            <a:r>
              <a:rPr lang="en-GB" sz="1200" dirty="0" smtClean="0"/>
              <a:t>…</a:t>
            </a:r>
          </a:p>
        </p:txBody>
      </p:sp>
      <p:sp>
        <p:nvSpPr>
          <p:cNvPr id="8199" name="TextBox 12"/>
          <p:cNvSpPr txBox="1">
            <a:spLocks noChangeArrowheads="1"/>
          </p:cNvSpPr>
          <p:nvPr/>
        </p:nvSpPr>
        <p:spPr bwMode="auto">
          <a:xfrm>
            <a:off x="5653738" y="4533900"/>
            <a:ext cx="3018775" cy="307777"/>
          </a:xfrm>
          <a:prstGeom prst="rect">
            <a:avLst/>
          </a:prstGeom>
          <a:noFill/>
          <a:ln w="9525">
            <a:noFill/>
            <a:miter lim="800000"/>
            <a:headEnd/>
            <a:tailEnd/>
          </a:ln>
        </p:spPr>
        <p:txBody>
          <a:bodyPr wrap="none">
            <a:spAutoFit/>
          </a:bodyPr>
          <a:lstStyle/>
          <a:p>
            <a:pPr algn="r"/>
            <a:r>
              <a:rPr lang="en-GB" b="1" dirty="0" smtClean="0">
                <a:solidFill>
                  <a:schemeClr val="tx2"/>
                </a:solidFill>
              </a:rPr>
              <a:t>DemoArrayInitializers.java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p:txBody>
          <a:bodyPr/>
          <a:lstStyle/>
          <a:p>
            <a:pPr eaLnBrk="1" hangingPunct="1">
              <a:defRPr/>
            </a:pPr>
            <a:r>
              <a:rPr lang="en-GB" dirty="0" smtClean="0">
                <a:sym typeface="Wingdings" pitchFamily="2" charset="2"/>
              </a:rPr>
              <a:t>To access elements in an array:</a:t>
            </a:r>
          </a:p>
          <a:p>
            <a:pPr lvl="1" eaLnBrk="1" hangingPunct="1">
              <a:defRPr/>
            </a:pPr>
            <a:r>
              <a:rPr lang="en-GB" dirty="0" smtClean="0">
                <a:sym typeface="Wingdings" pitchFamily="2" charset="2"/>
              </a:rPr>
              <a:t>If index is out-of-range, your program will crash</a:t>
            </a:r>
            <a:endParaRPr lang="en-GB" dirty="0" smtClean="0">
              <a:latin typeface="Lucida Console" pitchFamily="49" charset="0"/>
              <a:sym typeface="Wingdings" pitchFamily="2" charset="2"/>
            </a:endParaRPr>
          </a:p>
          <a:p>
            <a:pPr lvl="1" eaLnBrk="1" hangingPunct="1">
              <a:defRPr/>
            </a:pPr>
            <a:r>
              <a:rPr lang="en-GB" dirty="0" smtClean="0">
                <a:latin typeface="+mj-lt"/>
                <a:sym typeface="Wingdings" pitchFamily="2" charset="2"/>
              </a:rPr>
              <a:t>Don't let this happen! </a:t>
            </a:r>
          </a:p>
          <a:p>
            <a:pPr lvl="1" eaLnBrk="1" hangingPunct="1">
              <a:defRPr/>
            </a:pPr>
            <a:r>
              <a:rPr lang="en-GB" dirty="0" smtClean="0">
                <a:latin typeface="+mj-lt"/>
                <a:sym typeface="Wingdings" pitchFamily="2" charset="2"/>
              </a:rPr>
              <a:t>Use manual bounds-checking instead</a:t>
            </a:r>
          </a:p>
          <a:p>
            <a:pPr lvl="1" eaLnBrk="1" hangingPunct="1">
              <a:defRPr/>
            </a:pPr>
            <a:endParaRPr lang="en-GB" dirty="0" smtClean="0">
              <a:latin typeface="+mj-lt"/>
              <a:sym typeface="Wingdings" pitchFamily="2" charset="2"/>
            </a:endParaRPr>
          </a:p>
          <a:p>
            <a:pPr eaLnBrk="1" hangingPunct="1">
              <a:defRPr/>
            </a:pPr>
            <a:r>
              <a:rPr lang="en-GB" dirty="0" smtClean="0">
                <a:latin typeface="+mj-lt"/>
                <a:sym typeface="Wingdings" pitchFamily="2" charset="2"/>
              </a:rPr>
              <a:t>You can read and write array elements</a:t>
            </a:r>
          </a:p>
          <a:p>
            <a:pPr lvl="1" eaLnBrk="1" hangingPunct="1">
              <a:defRPr/>
            </a:pPr>
            <a:r>
              <a:rPr lang="en-GB" dirty="0" smtClean="0">
                <a:latin typeface="+mj-lt"/>
                <a:sym typeface="Wingdings" pitchFamily="2" charset="2"/>
              </a:rPr>
              <a:t>As long as the array isn't </a:t>
            </a:r>
            <a:r>
              <a:rPr lang="en-GB" dirty="0" smtClean="0">
                <a:latin typeface="Lucida Console" pitchFamily="49" charset="0"/>
                <a:sym typeface="Wingdings" pitchFamily="2" charset="2"/>
              </a:rPr>
              <a:t>final</a:t>
            </a:r>
            <a:r>
              <a:rPr lang="en-GB" dirty="0" smtClean="0">
                <a:latin typeface="+mj-lt"/>
                <a:sym typeface="Wingdings" pitchFamily="2" charset="2"/>
              </a:rPr>
              <a:t>, of course</a:t>
            </a:r>
          </a:p>
        </p:txBody>
      </p:sp>
      <p:sp>
        <p:nvSpPr>
          <p:cNvPr id="10243" name="Rectangle 4"/>
          <p:cNvSpPr>
            <a:spLocks noGrp="1" noChangeArrowheads="1"/>
          </p:cNvSpPr>
          <p:nvPr>
            <p:ph type="title"/>
          </p:nvPr>
        </p:nvSpPr>
        <p:spPr/>
        <p:txBody>
          <a:bodyPr/>
          <a:lstStyle/>
          <a:p>
            <a:pPr eaLnBrk="1" hangingPunct="1"/>
            <a:r>
              <a:rPr lang="en-GB" sz="3400" smtClean="0"/>
              <a:t>Accessing Elements in an Array</a:t>
            </a:r>
          </a:p>
        </p:txBody>
      </p:sp>
      <p:sp>
        <p:nvSpPr>
          <p:cNvPr id="22530" name="Footer Placeholder 3"/>
          <p:cNvSpPr>
            <a:spLocks noGrp="1"/>
          </p:cNvSpPr>
          <p:nvPr>
            <p:ph type="ftr" sz="quarter" idx="10"/>
          </p:nvPr>
        </p:nvSpPr>
        <p:spPr/>
        <p:txBody>
          <a:bodyPr/>
          <a:lstStyle/>
          <a:p>
            <a:pPr>
              <a:defRPr/>
            </a:pPr>
            <a:fld id="{373F2975-E5CC-470E-B1E5-F6DF0E47B857}" type="slidenum">
              <a:rPr lang="en-GB"/>
              <a:pPr>
                <a:defRPr/>
              </a:pPr>
              <a:t>7</a:t>
            </a:fld>
            <a:endParaRPr lang="en-GB"/>
          </a:p>
        </p:txBody>
      </p:sp>
      <p:sp>
        <p:nvSpPr>
          <p:cNvPr id="5" name="Rectangle 4"/>
          <p:cNvSpPr>
            <a:spLocks noChangeArrowheads="1"/>
          </p:cNvSpPr>
          <p:nvPr/>
        </p:nvSpPr>
        <p:spPr bwMode="auto">
          <a:xfrm>
            <a:off x="5372100" y="1282700"/>
            <a:ext cx="3300413" cy="317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i="1" dirty="0" err="1"/>
              <a:t>arrayName</a:t>
            </a:r>
            <a:r>
              <a:rPr lang="en-GB" sz="1200" dirty="0"/>
              <a:t>[</a:t>
            </a:r>
            <a:r>
              <a:rPr lang="en-GB" sz="1200" i="1" dirty="0"/>
              <a:t>index</a:t>
            </a:r>
            <a:r>
              <a:rPr lang="en-GB" sz="1200" dirty="0"/>
              <a:t>]</a:t>
            </a:r>
          </a:p>
        </p:txBody>
      </p:sp>
      <p:sp>
        <p:nvSpPr>
          <p:cNvPr id="8" name="Rectangle 7"/>
          <p:cNvSpPr>
            <a:spLocks noChangeArrowheads="1"/>
          </p:cNvSpPr>
          <p:nvPr/>
        </p:nvSpPr>
        <p:spPr bwMode="auto">
          <a:xfrm>
            <a:off x="787400" y="4038600"/>
            <a:ext cx="7874000" cy="16143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r>
              <a:rPr lang="en-GB" sz="1200" dirty="0"/>
              <a:t>final </a:t>
            </a:r>
            <a:r>
              <a:rPr lang="en-GB" sz="1200" dirty="0" err="1"/>
              <a:t>int</a:t>
            </a:r>
            <a:r>
              <a:rPr lang="en-GB" sz="1200" dirty="0"/>
              <a:t>[] </a:t>
            </a:r>
            <a:r>
              <a:rPr lang="en-GB" sz="1200" dirty="0" smtClean="0"/>
              <a:t>DAYS_IN_MONTH; </a:t>
            </a:r>
            <a:endParaRPr lang="en-GB" sz="1200" dirty="0"/>
          </a:p>
          <a:p>
            <a:r>
              <a:rPr lang="en-GB" sz="1200" dirty="0"/>
              <a:t>File[] </a:t>
            </a:r>
            <a:r>
              <a:rPr lang="en-GB" sz="1200" dirty="0" err="1" smtClean="0"/>
              <a:t>logFiles</a:t>
            </a:r>
            <a:r>
              <a:rPr lang="en-GB" sz="1200" dirty="0" smtClean="0"/>
              <a:t>;</a:t>
            </a:r>
          </a:p>
          <a:p>
            <a:r>
              <a:rPr lang="en-GB" sz="1200" dirty="0" smtClean="0"/>
              <a:t>…</a:t>
            </a:r>
          </a:p>
          <a:p>
            <a:endParaRPr lang="en-GB" sz="1200" dirty="0"/>
          </a:p>
          <a:p>
            <a:r>
              <a:rPr lang="en-GB" sz="1200" dirty="0" err="1"/>
              <a:t>System.out.println</a:t>
            </a:r>
            <a:r>
              <a:rPr lang="en-GB" sz="1200" dirty="0"/>
              <a:t>("Days in February: " + DAYS_IN_MONTH[2]);</a:t>
            </a:r>
          </a:p>
          <a:p>
            <a:endParaRPr lang="en-GB" sz="1200" dirty="0"/>
          </a:p>
          <a:p>
            <a:r>
              <a:rPr lang="en-GB" sz="1200" dirty="0" err="1"/>
              <a:t>logFiles</a:t>
            </a:r>
            <a:r>
              <a:rPr lang="en-GB" sz="1200" dirty="0"/>
              <a:t>[0] = new File("C:\\fatalErrors.log");</a:t>
            </a:r>
          </a:p>
          <a:p>
            <a:r>
              <a:rPr lang="en-GB" sz="1200" dirty="0" err="1"/>
              <a:t>System.out.println</a:t>
            </a:r>
            <a:r>
              <a:rPr lang="en-GB" sz="1200" dirty="0"/>
              <a:t>("</a:t>
            </a:r>
            <a:r>
              <a:rPr lang="en-GB" sz="1200" dirty="0" err="1"/>
              <a:t>logFile</a:t>
            </a:r>
            <a:r>
              <a:rPr lang="en-GB" sz="1200" dirty="0"/>
              <a:t>[0]: " + </a:t>
            </a:r>
            <a:r>
              <a:rPr lang="en-GB" sz="1200" dirty="0" err="1"/>
              <a:t>logFiles</a:t>
            </a:r>
            <a:r>
              <a:rPr lang="en-GB" sz="1200" dirty="0"/>
              <a:t>[0].</a:t>
            </a:r>
            <a:r>
              <a:rPr lang="en-GB" sz="1200" dirty="0" err="1"/>
              <a:t>getAbsolutePath</a:t>
            </a:r>
            <a:r>
              <a:rPr lang="en-GB" sz="1200" dirty="0"/>
              <a:t>());</a:t>
            </a:r>
          </a:p>
        </p:txBody>
      </p:sp>
      <p:sp>
        <p:nvSpPr>
          <p:cNvPr id="10247" name="TextBox 12"/>
          <p:cNvSpPr txBox="1">
            <a:spLocks noChangeArrowheads="1"/>
          </p:cNvSpPr>
          <p:nvPr/>
        </p:nvSpPr>
        <p:spPr bwMode="auto">
          <a:xfrm>
            <a:off x="5653738" y="4038600"/>
            <a:ext cx="3018775" cy="307777"/>
          </a:xfrm>
          <a:prstGeom prst="rect">
            <a:avLst/>
          </a:prstGeom>
          <a:noFill/>
          <a:ln w="9525">
            <a:noFill/>
            <a:miter lim="800000"/>
            <a:headEnd/>
            <a:tailEnd/>
          </a:ln>
        </p:spPr>
        <p:txBody>
          <a:bodyPr wrap="none">
            <a:spAutoFit/>
          </a:bodyPr>
          <a:lstStyle/>
          <a:p>
            <a:pPr algn="r"/>
            <a:r>
              <a:rPr lang="en-GB" b="1" dirty="0" smtClean="0">
                <a:solidFill>
                  <a:schemeClr val="tx2"/>
                </a:solidFill>
              </a:rPr>
              <a:t>DemoAccessingElements.java</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Determining the length of an array</a:t>
            </a:r>
          </a:p>
          <a:p>
            <a:pPr eaLnBrk="1" hangingPunct="1"/>
            <a:r>
              <a:rPr lang="en-GB" dirty="0" smtClean="0"/>
              <a:t>Using a for loop</a:t>
            </a:r>
          </a:p>
          <a:p>
            <a:pPr eaLnBrk="1" hangingPunct="1"/>
            <a:r>
              <a:rPr lang="en-GB" dirty="0" smtClean="0"/>
              <a:t>Using an enhanced for loop</a:t>
            </a:r>
          </a:p>
          <a:p>
            <a:pPr eaLnBrk="1" hangingPunct="1"/>
            <a:endParaRPr lang="en-GB" dirty="0" smtClean="0"/>
          </a:p>
        </p:txBody>
      </p:sp>
      <p:sp>
        <p:nvSpPr>
          <p:cNvPr id="996354" name="Rectangle 2"/>
          <p:cNvSpPr>
            <a:spLocks noGrp="1" noChangeArrowheads="1"/>
          </p:cNvSpPr>
          <p:nvPr>
            <p:ph type="title"/>
          </p:nvPr>
        </p:nvSpPr>
        <p:spPr/>
        <p:txBody>
          <a:bodyPr/>
          <a:lstStyle/>
          <a:p>
            <a:pPr marL="571500" indent="-571500" eaLnBrk="1" hangingPunct="1"/>
            <a:r>
              <a:rPr lang="en-GB" sz="3400" dirty="0" smtClean="0"/>
              <a:t>2. Traversing Arrays</a:t>
            </a:r>
          </a:p>
        </p:txBody>
      </p:sp>
      <p:sp>
        <p:nvSpPr>
          <p:cNvPr id="4" name="Footer Placeholder 3"/>
          <p:cNvSpPr>
            <a:spLocks noGrp="1"/>
          </p:cNvSpPr>
          <p:nvPr>
            <p:ph type="ftr" sz="quarter" idx="10"/>
          </p:nvPr>
        </p:nvSpPr>
        <p:spPr/>
        <p:txBody>
          <a:bodyPr/>
          <a:lstStyle/>
          <a:p>
            <a:pPr>
              <a:defRPr/>
            </a:pPr>
            <a:fld id="{139E78D5-FAC5-47D4-9E45-092EF240DB37}"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5"/>
          <p:cNvSpPr>
            <a:spLocks noGrp="1" noChangeArrowheads="1"/>
          </p:cNvSpPr>
          <p:nvPr>
            <p:ph idx="1"/>
          </p:nvPr>
        </p:nvSpPr>
        <p:spPr/>
        <p:txBody>
          <a:bodyPr/>
          <a:lstStyle/>
          <a:p>
            <a:pPr eaLnBrk="1" hangingPunct="1"/>
            <a:r>
              <a:rPr lang="en-GB" smtClean="0">
                <a:sym typeface="Wingdings" pitchFamily="2" charset="2"/>
              </a:rPr>
              <a:t>The length of the array is determined via the </a:t>
            </a:r>
            <a:r>
              <a:rPr lang="en-GB" smtClean="0">
                <a:latin typeface="Lucida Console" pitchFamily="49" charset="0"/>
                <a:sym typeface="Wingdings" pitchFamily="2" charset="2"/>
              </a:rPr>
              <a:t>length</a:t>
            </a:r>
            <a:r>
              <a:rPr lang="en-GB" smtClean="0">
                <a:sym typeface="Wingdings" pitchFamily="2" charset="2"/>
              </a:rPr>
              <a:t> public field</a:t>
            </a:r>
          </a:p>
          <a:p>
            <a:pPr lvl="1" eaLnBrk="1" hangingPunct="1"/>
            <a:r>
              <a:rPr lang="en-GB" smtClean="0">
                <a:sym typeface="Wingdings" pitchFamily="2" charset="2"/>
              </a:rPr>
              <a:t>Use this to manually check array indexes whenever the user has the chance to get it wrong!</a:t>
            </a:r>
          </a:p>
        </p:txBody>
      </p:sp>
      <p:sp>
        <p:nvSpPr>
          <p:cNvPr id="13315" name="Rectangle 4"/>
          <p:cNvSpPr>
            <a:spLocks noGrp="1" noChangeArrowheads="1"/>
          </p:cNvSpPr>
          <p:nvPr>
            <p:ph type="title"/>
          </p:nvPr>
        </p:nvSpPr>
        <p:spPr/>
        <p:txBody>
          <a:bodyPr/>
          <a:lstStyle/>
          <a:p>
            <a:pPr eaLnBrk="1" hangingPunct="1"/>
            <a:r>
              <a:rPr lang="en-GB" sz="3400" smtClean="0"/>
              <a:t>Determining the Length of an Array</a:t>
            </a:r>
          </a:p>
        </p:txBody>
      </p:sp>
      <p:sp>
        <p:nvSpPr>
          <p:cNvPr id="22530" name="Footer Placeholder 3"/>
          <p:cNvSpPr>
            <a:spLocks noGrp="1"/>
          </p:cNvSpPr>
          <p:nvPr>
            <p:ph type="ftr" sz="quarter" idx="10"/>
          </p:nvPr>
        </p:nvSpPr>
        <p:spPr/>
        <p:txBody>
          <a:bodyPr/>
          <a:lstStyle/>
          <a:p>
            <a:pPr>
              <a:defRPr/>
            </a:pPr>
            <a:fld id="{91407E8A-79B2-45E4-9063-990F4E4D0D45}" type="slidenum">
              <a:rPr lang="en-GB"/>
              <a:pPr>
                <a:defRPr/>
              </a:pPr>
              <a:t>9</a:t>
            </a:fld>
            <a:endParaRPr lang="en-GB"/>
          </a:p>
        </p:txBody>
      </p:sp>
      <p:sp>
        <p:nvSpPr>
          <p:cNvPr id="8" name="Rectangle 7"/>
          <p:cNvSpPr>
            <a:spLocks noChangeArrowheads="1"/>
          </p:cNvSpPr>
          <p:nvPr/>
        </p:nvSpPr>
        <p:spPr bwMode="auto">
          <a:xfrm>
            <a:off x="787400" y="2768600"/>
            <a:ext cx="7874000" cy="30861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dirty="0" smtClean="0"/>
              <a:t>final </a:t>
            </a:r>
            <a:r>
              <a:rPr lang="en-GB" sz="1200" dirty="0"/>
              <a:t>String[] DAYS_OF_WEEK = {"Sunday", "Monday", "Tuesday", "Wednesday", </a:t>
            </a:r>
          </a:p>
          <a:p>
            <a:pPr>
              <a:defRPr/>
            </a:pPr>
            <a:r>
              <a:rPr lang="en-GB" sz="1200" dirty="0"/>
              <a:t>                               </a:t>
            </a:r>
            <a:r>
              <a:rPr lang="en-GB" sz="1200" dirty="0" smtClean="0"/>
              <a:t>"</a:t>
            </a:r>
            <a:r>
              <a:rPr lang="en-GB" sz="1200" dirty="0"/>
              <a:t>Thursday", "Friday", "Saturday"};</a:t>
            </a:r>
          </a:p>
          <a:p>
            <a:pPr>
              <a:defRPr/>
            </a:pPr>
            <a:endParaRPr lang="en-GB" sz="1200" dirty="0"/>
          </a:p>
          <a:p>
            <a:pPr>
              <a:defRPr/>
            </a:pPr>
            <a:r>
              <a:rPr lang="en-GB" sz="1200" dirty="0" smtClean="0"/>
              <a:t>Scanner </a:t>
            </a:r>
            <a:r>
              <a:rPr lang="en-GB" sz="1200" dirty="0" err="1"/>
              <a:t>scanner</a:t>
            </a:r>
            <a:r>
              <a:rPr lang="en-GB" sz="1200" dirty="0"/>
              <a:t> = new Scanner(System.in);</a:t>
            </a:r>
          </a:p>
          <a:p>
            <a:pPr>
              <a:defRPr/>
            </a:pPr>
            <a:endParaRPr lang="en-GB" sz="1200" dirty="0"/>
          </a:p>
          <a:p>
            <a:pPr>
              <a:defRPr/>
            </a:pPr>
            <a:r>
              <a:rPr lang="en-GB" sz="1200" dirty="0" err="1" smtClean="0"/>
              <a:t>System.out.print</a:t>
            </a:r>
            <a:r>
              <a:rPr lang="en-GB" sz="1200" dirty="0"/>
              <a:t>("\</a:t>
            </a:r>
            <a:r>
              <a:rPr lang="en-GB" sz="1200" dirty="0" err="1"/>
              <a:t>nEnter</a:t>
            </a:r>
            <a:r>
              <a:rPr lang="en-GB" sz="1200" dirty="0"/>
              <a:t> a day number: ");</a:t>
            </a:r>
          </a:p>
          <a:p>
            <a:pPr>
              <a:defRPr/>
            </a:pPr>
            <a:r>
              <a:rPr lang="en-GB" sz="1200" dirty="0" err="1" smtClean="0"/>
              <a:t>int</a:t>
            </a:r>
            <a:r>
              <a:rPr lang="en-GB" sz="1200" dirty="0" smtClean="0"/>
              <a:t> </a:t>
            </a:r>
            <a:r>
              <a:rPr lang="en-GB" sz="1200" dirty="0" err="1"/>
              <a:t>dayNumber</a:t>
            </a:r>
            <a:r>
              <a:rPr lang="en-GB" sz="1200" dirty="0"/>
              <a:t> = </a:t>
            </a:r>
            <a:r>
              <a:rPr lang="en-GB" sz="1200" dirty="0" err="1"/>
              <a:t>scanner.nextInt</a:t>
            </a:r>
            <a:r>
              <a:rPr lang="en-GB" sz="1200" dirty="0"/>
              <a:t>();</a:t>
            </a:r>
          </a:p>
          <a:p>
            <a:pPr>
              <a:defRPr/>
            </a:pPr>
            <a:endParaRPr lang="en-GB" sz="1200" dirty="0"/>
          </a:p>
          <a:p>
            <a:pPr>
              <a:defRPr/>
            </a:pPr>
            <a:r>
              <a:rPr lang="en-GB" sz="1200" dirty="0"/>
              <a:t>if (</a:t>
            </a:r>
            <a:r>
              <a:rPr lang="en-GB" sz="1200" dirty="0" err="1"/>
              <a:t>dayNumber</a:t>
            </a:r>
            <a:r>
              <a:rPr lang="en-GB" sz="1200" dirty="0"/>
              <a:t> &lt; 0 || </a:t>
            </a:r>
            <a:r>
              <a:rPr lang="en-GB" sz="1200" dirty="0" err="1"/>
              <a:t>dayNumber</a:t>
            </a:r>
            <a:r>
              <a:rPr lang="en-GB" sz="1200" dirty="0"/>
              <a:t> &gt;= </a:t>
            </a:r>
            <a:r>
              <a:rPr lang="en-GB" sz="1200" dirty="0" err="1"/>
              <a:t>DAYS_OF_WEEK.length</a:t>
            </a:r>
            <a:r>
              <a:rPr lang="en-GB" sz="1200" dirty="0"/>
              <a:t>) {</a:t>
            </a:r>
          </a:p>
          <a:p>
            <a:pPr>
              <a:defRPr/>
            </a:pPr>
            <a:r>
              <a:rPr lang="en-GB" sz="1200" dirty="0" smtClean="0"/>
              <a:t>  </a:t>
            </a:r>
            <a:r>
              <a:rPr lang="en-GB" sz="1200" dirty="0" err="1" smtClean="0"/>
              <a:t>System.out.printf</a:t>
            </a:r>
            <a:r>
              <a:rPr lang="en-GB" sz="1200" dirty="0"/>
              <a:t>("Day %d is out of range\n", </a:t>
            </a:r>
            <a:r>
              <a:rPr lang="en-GB" sz="1200" dirty="0" err="1"/>
              <a:t>dayNumber</a:t>
            </a:r>
            <a:r>
              <a:rPr lang="en-GB" sz="1200" dirty="0"/>
              <a:t>);</a:t>
            </a:r>
          </a:p>
          <a:p>
            <a:pPr>
              <a:defRPr/>
            </a:pPr>
            <a:r>
              <a:rPr lang="en-GB" sz="1200" dirty="0"/>
              <a:t>} </a:t>
            </a:r>
          </a:p>
          <a:p>
            <a:pPr>
              <a:defRPr/>
            </a:pPr>
            <a:r>
              <a:rPr lang="en-GB" sz="1200" dirty="0"/>
              <a:t>else {</a:t>
            </a:r>
          </a:p>
          <a:p>
            <a:pPr>
              <a:defRPr/>
            </a:pPr>
            <a:r>
              <a:rPr lang="en-GB" sz="1200" dirty="0" smtClean="0"/>
              <a:t>  </a:t>
            </a:r>
            <a:r>
              <a:rPr lang="en-GB" sz="1200" dirty="0" err="1" smtClean="0"/>
              <a:t>System.out.printf</a:t>
            </a:r>
            <a:r>
              <a:rPr lang="en-GB" sz="1200" dirty="0"/>
              <a:t>("Day %d is %s\n", </a:t>
            </a:r>
            <a:r>
              <a:rPr lang="en-GB" sz="1200" dirty="0" err="1"/>
              <a:t>dayNumber</a:t>
            </a:r>
            <a:r>
              <a:rPr lang="en-GB" sz="1200" dirty="0"/>
              <a:t>, DAYS_OF_WEEK[</a:t>
            </a:r>
            <a:r>
              <a:rPr lang="en-GB" sz="1200" dirty="0" err="1"/>
              <a:t>dayNumber</a:t>
            </a:r>
            <a:r>
              <a:rPr lang="en-GB" sz="1200" dirty="0"/>
              <a:t>]);</a:t>
            </a:r>
          </a:p>
          <a:p>
            <a:pPr>
              <a:defRPr/>
            </a:pPr>
            <a:r>
              <a:rPr lang="en-GB" sz="1200" dirty="0"/>
              <a:t>}</a:t>
            </a:r>
          </a:p>
          <a:p>
            <a:pPr>
              <a:defRPr/>
            </a:pPr>
            <a:endParaRPr lang="en-GB" sz="1200" dirty="0"/>
          </a:p>
          <a:p>
            <a:pPr>
              <a:defRPr/>
            </a:pPr>
            <a:r>
              <a:rPr lang="en-GB" sz="1200" dirty="0" err="1" smtClean="0"/>
              <a:t>scanner.close</a:t>
            </a:r>
            <a:r>
              <a:rPr lang="en-GB" sz="1200" dirty="0" smtClean="0"/>
              <a:t>();</a:t>
            </a:r>
            <a:endParaRPr lang="en-GB" sz="1200" dirty="0"/>
          </a:p>
        </p:txBody>
      </p:sp>
      <p:sp>
        <p:nvSpPr>
          <p:cNvPr id="13318" name="TextBox 12"/>
          <p:cNvSpPr txBox="1">
            <a:spLocks noChangeArrowheads="1"/>
          </p:cNvSpPr>
          <p:nvPr/>
        </p:nvSpPr>
        <p:spPr bwMode="auto">
          <a:xfrm>
            <a:off x="6307763" y="5549900"/>
            <a:ext cx="2364750" cy="307777"/>
          </a:xfrm>
          <a:prstGeom prst="rect">
            <a:avLst/>
          </a:prstGeom>
          <a:noFill/>
          <a:ln w="9525">
            <a:noFill/>
            <a:miter lim="800000"/>
            <a:headEnd/>
            <a:tailEnd/>
          </a:ln>
        </p:spPr>
        <p:txBody>
          <a:bodyPr wrap="none">
            <a:spAutoFit/>
          </a:bodyPr>
          <a:lstStyle/>
          <a:p>
            <a:pPr algn="r"/>
            <a:r>
              <a:rPr lang="en-GB" b="1" dirty="0" smtClean="0">
                <a:solidFill>
                  <a:schemeClr val="tx2"/>
                </a:solidFill>
              </a:rPr>
              <a:t>DemoArrayLength.java</a:t>
            </a:r>
            <a:endParaRPr lang="en-GB" b="1"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13246</TotalTime>
  <Words>3311</Words>
  <Application>Microsoft Office PowerPoint</Application>
  <PresentationFormat>On-screen Show (4:3)</PresentationFormat>
  <Paragraphs>336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1_Blends</vt:lpstr>
      <vt:lpstr>Introduction to Arrays and Collections</vt:lpstr>
      <vt:lpstr>Contents</vt:lpstr>
      <vt:lpstr>1. Declaring and Using Arrays</vt:lpstr>
      <vt:lpstr>Overview</vt:lpstr>
      <vt:lpstr>Declaring and Creating an Array</vt:lpstr>
      <vt:lpstr>Using an Array Initializer</vt:lpstr>
      <vt:lpstr>Accessing Elements in an Array</vt:lpstr>
      <vt:lpstr>2. Traversing Arrays</vt:lpstr>
      <vt:lpstr>Determining the Length of an Array</vt:lpstr>
      <vt:lpstr>Using a for Loop</vt:lpstr>
      <vt:lpstr>Using an Enhanced for Loop</vt:lpstr>
      <vt:lpstr>3. Multi-Dimensional Arrays</vt:lpstr>
      <vt:lpstr>Rectangular Arrays</vt:lpstr>
      <vt:lpstr>Jagged Arrays</vt:lpstr>
      <vt:lpstr>4. Overview of Collections</vt:lpstr>
      <vt:lpstr>Collections vs. Arrays</vt:lpstr>
      <vt:lpstr>Simple Example of Collections - ArrayList</vt:lpstr>
      <vt:lpstr>Comparison of Collection Classes in Java</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460</cp:revision>
  <dcterms:created xsi:type="dcterms:W3CDTF">2002-05-03T12:27:39Z</dcterms:created>
  <dcterms:modified xsi:type="dcterms:W3CDTF">2017-04-04T18:58:27Z</dcterms:modified>
</cp:coreProperties>
</file>