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notesMasterIdLst>
    <p:notesMasterId r:id="rId15"/>
  </p:notesMasterIdLst>
  <p:handoutMasterIdLst>
    <p:handoutMasterId r:id="rId16"/>
  </p:handoutMasterIdLst>
  <p:sldIdLst>
    <p:sldId id="256" r:id="rId2"/>
    <p:sldId id="497" r:id="rId3"/>
    <p:sldId id="559" r:id="rId4"/>
    <p:sldId id="339" r:id="rId5"/>
    <p:sldId id="601" r:id="rId6"/>
    <p:sldId id="602" r:id="rId7"/>
    <p:sldId id="604" r:id="rId8"/>
    <p:sldId id="603" r:id="rId9"/>
    <p:sldId id="600" r:id="rId10"/>
    <p:sldId id="585" r:id="rId11"/>
    <p:sldId id="549" r:id="rId12"/>
    <p:sldId id="518" r:id="rId13"/>
    <p:sldId id="644" r:id="rId14"/>
  </p:sldIdLst>
  <p:sldSz cx="9144000" cy="6858000" type="screen4x3"/>
  <p:notesSz cx="7315200" cy="9601200"/>
  <p:defaultTextStyle>
    <a:defPPr>
      <a:defRPr lang="en-GB"/>
    </a:defPPr>
    <a:lvl1pPr algn="l" rtl="0" fontAlgn="base">
      <a:spcBef>
        <a:spcPct val="0"/>
      </a:spcBef>
      <a:spcAft>
        <a:spcPct val="0"/>
      </a:spcAft>
      <a:defRPr sz="1400" kern="1200">
        <a:solidFill>
          <a:schemeClr val="tx1"/>
        </a:solidFill>
        <a:latin typeface="Lucida Console" pitchFamily="49" charset="0"/>
        <a:ea typeface="+mn-ea"/>
        <a:cs typeface="+mn-cs"/>
      </a:defRPr>
    </a:lvl1pPr>
    <a:lvl2pPr marL="457200" algn="l" rtl="0" fontAlgn="base">
      <a:spcBef>
        <a:spcPct val="0"/>
      </a:spcBef>
      <a:spcAft>
        <a:spcPct val="0"/>
      </a:spcAft>
      <a:defRPr sz="1400" kern="1200">
        <a:solidFill>
          <a:schemeClr val="tx1"/>
        </a:solidFill>
        <a:latin typeface="Lucida Console" pitchFamily="49" charset="0"/>
        <a:ea typeface="+mn-ea"/>
        <a:cs typeface="+mn-cs"/>
      </a:defRPr>
    </a:lvl2pPr>
    <a:lvl3pPr marL="914400" algn="l" rtl="0" fontAlgn="base">
      <a:spcBef>
        <a:spcPct val="0"/>
      </a:spcBef>
      <a:spcAft>
        <a:spcPct val="0"/>
      </a:spcAft>
      <a:defRPr sz="1400" kern="1200">
        <a:solidFill>
          <a:schemeClr val="tx1"/>
        </a:solidFill>
        <a:latin typeface="Lucida Console" pitchFamily="49" charset="0"/>
        <a:ea typeface="+mn-ea"/>
        <a:cs typeface="+mn-cs"/>
      </a:defRPr>
    </a:lvl3pPr>
    <a:lvl4pPr marL="1371600" algn="l" rtl="0" fontAlgn="base">
      <a:spcBef>
        <a:spcPct val="0"/>
      </a:spcBef>
      <a:spcAft>
        <a:spcPct val="0"/>
      </a:spcAft>
      <a:defRPr sz="1400" kern="1200">
        <a:solidFill>
          <a:schemeClr val="tx1"/>
        </a:solidFill>
        <a:latin typeface="Lucida Console" pitchFamily="49" charset="0"/>
        <a:ea typeface="+mn-ea"/>
        <a:cs typeface="+mn-cs"/>
      </a:defRPr>
    </a:lvl4pPr>
    <a:lvl5pPr marL="1828800" algn="l" rtl="0" fontAlgn="base">
      <a:spcBef>
        <a:spcPct val="0"/>
      </a:spcBef>
      <a:spcAft>
        <a:spcPct val="0"/>
      </a:spcAft>
      <a:defRPr sz="1400" kern="1200">
        <a:solidFill>
          <a:schemeClr val="tx1"/>
        </a:solidFill>
        <a:latin typeface="Lucida Console" pitchFamily="49" charset="0"/>
        <a:ea typeface="+mn-ea"/>
        <a:cs typeface="+mn-cs"/>
      </a:defRPr>
    </a:lvl5pPr>
    <a:lvl6pPr marL="2286000" algn="l" defTabSz="914400" rtl="0" eaLnBrk="1" latinLnBrk="0" hangingPunct="1">
      <a:defRPr sz="1400" kern="1200">
        <a:solidFill>
          <a:schemeClr val="tx1"/>
        </a:solidFill>
        <a:latin typeface="Lucida Console" pitchFamily="49" charset="0"/>
        <a:ea typeface="+mn-ea"/>
        <a:cs typeface="+mn-cs"/>
      </a:defRPr>
    </a:lvl6pPr>
    <a:lvl7pPr marL="2743200" algn="l" defTabSz="914400" rtl="0" eaLnBrk="1" latinLnBrk="0" hangingPunct="1">
      <a:defRPr sz="1400" kern="1200">
        <a:solidFill>
          <a:schemeClr val="tx1"/>
        </a:solidFill>
        <a:latin typeface="Lucida Console" pitchFamily="49" charset="0"/>
        <a:ea typeface="+mn-ea"/>
        <a:cs typeface="+mn-cs"/>
      </a:defRPr>
    </a:lvl7pPr>
    <a:lvl8pPr marL="3200400" algn="l" defTabSz="914400" rtl="0" eaLnBrk="1" latinLnBrk="0" hangingPunct="1">
      <a:defRPr sz="1400" kern="1200">
        <a:solidFill>
          <a:schemeClr val="tx1"/>
        </a:solidFill>
        <a:latin typeface="Lucida Console" pitchFamily="49" charset="0"/>
        <a:ea typeface="+mn-ea"/>
        <a:cs typeface="+mn-cs"/>
      </a:defRPr>
    </a:lvl8pPr>
    <a:lvl9pPr marL="3657600" algn="l" defTabSz="914400" rtl="0" eaLnBrk="1" latinLnBrk="0" hangingPunct="1">
      <a:defRPr sz="14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00FF"/>
    <a:srgbClr val="6666FF"/>
    <a:srgbClr val="BABAE8"/>
    <a:srgbClr val="AEAEE4"/>
    <a:srgbClr val="F7FC9C"/>
    <a:srgbClr val="9BFDDF"/>
    <a:srgbClr val="FE7C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9526" autoAdjust="0"/>
    <p:restoredTop sz="94610" autoAdjust="0"/>
  </p:normalViewPr>
  <p:slideViewPr>
    <p:cSldViewPr snapToGrid="0" showGuides="1">
      <p:cViewPr>
        <p:scale>
          <a:sx n="90" d="100"/>
          <a:sy n="90" d="100"/>
        </p:scale>
        <p:origin x="-72" y="-72"/>
      </p:cViewPr>
      <p:guideLst>
        <p:guide orient="horz" pos="1065"/>
        <p:guide pos="3549"/>
      </p:guideLst>
    </p:cSldViewPr>
  </p:slideViewPr>
  <p:notesTextViewPr>
    <p:cViewPr>
      <p:scale>
        <a:sx n="100" d="100"/>
        <a:sy n="100" d="100"/>
      </p:scale>
      <p:origin x="0" y="0"/>
    </p:cViewPr>
  </p:notesTextViewPr>
  <p:sorterViewPr>
    <p:cViewPr>
      <p:scale>
        <a:sx n="70" d="100"/>
        <a:sy n="70" d="100"/>
      </p:scale>
      <p:origin x="0" y="0"/>
    </p:cViewPr>
  </p:sorterViewPr>
  <p:notesViewPr>
    <p:cSldViewPr snapToGrid="0" showGuides="1">
      <p:cViewPr varScale="1">
        <p:scale>
          <a:sx n="62" d="100"/>
          <a:sy n="62" d="100"/>
        </p:scale>
        <p:origin x="-786" y="-9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Introduction to Inheritance</a:t>
            </a:r>
            <a:endParaRPr lang="en-GB" dirty="0"/>
          </a:p>
        </p:txBody>
      </p:sp>
      <p:sp>
        <p:nvSpPr>
          <p:cNvPr id="26631" name="Line 7"/>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26632" name="Line 8"/>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6" name="Rectangle 10"/>
          <p:cNvSpPr>
            <a:spLocks noChangeArrowheads="1"/>
          </p:cNvSpPr>
          <p:nvPr/>
        </p:nvSpPr>
        <p:spPr bwMode="auto">
          <a:xfrm>
            <a:off x="1838219" y="9152886"/>
            <a:ext cx="3634522"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2017</a:t>
            </a:r>
            <a:endParaRPr lang="en-GB" sz="1000" dirty="0">
              <a:latin typeface="Tahoma" pitchFamily="34" charset="0"/>
            </a:endParaRPr>
          </a:p>
        </p:txBody>
      </p:sp>
    </p:spTree>
    <p:extLst>
      <p:ext uri="{BB962C8B-B14F-4D97-AF65-F5344CB8AC3E}">
        <p14:creationId xmlns:p14="http://schemas.microsoft.com/office/powerpoint/2010/main" val="1899654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Introduction to Inheritance</a:t>
            </a:r>
            <a:endParaRPr lang="en-GB" dirty="0"/>
          </a:p>
        </p:txBody>
      </p:sp>
      <p:sp>
        <p:nvSpPr>
          <p:cNvPr id="33795"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chemeClr val="bg2"/>
            </a:solidFill>
            <a:miter lim="800000"/>
            <a:headEnd/>
            <a:tailEnd/>
          </a:ln>
        </p:spPr>
      </p:sp>
      <p:sp>
        <p:nvSpPr>
          <p:cNvPr id="24581" name="Rectangle 5"/>
          <p:cNvSpPr>
            <a:spLocks noGrp="1" noChangeArrowheads="1"/>
          </p:cNvSpPr>
          <p:nvPr>
            <p:ph type="body" sz="quarter" idx="3"/>
          </p:nvPr>
        </p:nvSpPr>
        <p:spPr bwMode="auto">
          <a:xfrm>
            <a:off x="731838" y="4379913"/>
            <a:ext cx="5851525" cy="451167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4584" name="Line 8"/>
          <p:cNvSpPr>
            <a:spLocks noChangeShapeType="1"/>
          </p:cNvSpPr>
          <p:nvPr/>
        </p:nvSpPr>
        <p:spPr bwMode="auto">
          <a:xfrm>
            <a:off x="742950" y="4370388"/>
            <a:ext cx="5840413" cy="1587"/>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24587"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9" name="Rectangle 10"/>
          <p:cNvSpPr>
            <a:spLocks noChangeArrowheads="1"/>
          </p:cNvSpPr>
          <p:nvPr/>
        </p:nvSpPr>
        <p:spPr bwMode="auto">
          <a:xfrm>
            <a:off x="1838219" y="9152886"/>
            <a:ext cx="3634522"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2017</a:t>
            </a:r>
            <a:endParaRPr lang="en-GB" sz="1000" dirty="0">
              <a:latin typeface="Tahoma" pitchFamily="34" charset="0"/>
            </a:endParaRPr>
          </a:p>
        </p:txBody>
      </p:sp>
    </p:spTree>
    <p:extLst>
      <p:ext uri="{BB962C8B-B14F-4D97-AF65-F5344CB8AC3E}">
        <p14:creationId xmlns:p14="http://schemas.microsoft.com/office/powerpoint/2010/main" val="400437196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Introduction to Inheritance</a:t>
            </a:r>
          </a:p>
        </p:txBody>
      </p:sp>
      <p:sp>
        <p:nvSpPr>
          <p:cNvPr id="34819" name="Rectangle 4"/>
          <p:cNvSpPr>
            <a:spLocks noGrp="1" noRot="1" noChangeAspect="1" noChangeArrowheads="1" noTextEdit="1"/>
          </p:cNvSpPr>
          <p:nvPr>
            <p:ph type="sldImg"/>
          </p:nvPr>
        </p:nvSpPr>
        <p:spPr>
          <a:ln/>
        </p:spPr>
      </p:sp>
      <p:sp>
        <p:nvSpPr>
          <p:cNvPr id="34820" name="Rectangle 5"/>
          <p:cNvSpPr>
            <a:spLocks noGrp="1" noChangeArrowheads="1"/>
          </p:cNvSpPr>
          <p:nvPr>
            <p:ph type="body" idx="1"/>
          </p:nvPr>
        </p:nvSpPr>
        <p:spPr>
          <a:noFill/>
          <a:ln/>
        </p:spPr>
        <p:txBody>
          <a:bodyPr/>
          <a:lstStyle/>
          <a:p>
            <a:pPr eaLnBrk="1" hangingPunct="1"/>
            <a:r>
              <a:rPr lang="en-US" dirty="0"/>
              <a:t>This is the first of </a:t>
            </a:r>
            <a:r>
              <a:rPr lang="en-US" dirty="0" smtClean="0"/>
              <a:t>three inheritance-related </a:t>
            </a:r>
            <a:r>
              <a:rPr lang="en-US" dirty="0"/>
              <a:t>chapters, where we show how to define a hierarchy of classes that differ from each other incrementally. This chapter focuses on </a:t>
            </a:r>
            <a:r>
              <a:rPr lang="en-US" dirty="0" smtClean="0"/>
              <a:t>the concept of inheritance, </a:t>
            </a:r>
            <a:r>
              <a:rPr lang="en-US" dirty="0"/>
              <a:t>and the following </a:t>
            </a:r>
            <a:r>
              <a:rPr lang="en-US" dirty="0" smtClean="0"/>
              <a:t>chapters look </a:t>
            </a:r>
            <a:r>
              <a:rPr lang="en-US" dirty="0"/>
              <a:t>at </a:t>
            </a:r>
            <a:r>
              <a:rPr lang="en-US" dirty="0" smtClean="0"/>
              <a:t>how to do it in Java.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US" dirty="0" smtClean="0"/>
              <a:t>UML is a mature and popular diagram notation for expressing relationships between classes and objects in an OO design. You can use UML to indicate an inheritance relationship between classes, by using a small triangle that points to the superclass.</a:t>
            </a:r>
          </a:p>
          <a:p>
            <a:pPr eaLnBrk="1" hangingPunct="1"/>
            <a:r>
              <a:rPr lang="en-US" dirty="0" smtClean="0"/>
              <a:t>Consider the example in the slide:</a:t>
            </a:r>
          </a:p>
          <a:p>
            <a:pPr lvl="1" eaLnBrk="1" hangingPunct="1"/>
            <a:r>
              <a:rPr lang="en-US" dirty="0" err="1" smtClean="0">
                <a:latin typeface="Lucida Console" panose="020B0609040504020204" pitchFamily="49" charset="0"/>
                <a:cs typeface="Lao UI" panose="020B0502040204020203" pitchFamily="34" charset="0"/>
              </a:rPr>
              <a:t>BankAccount</a:t>
            </a:r>
            <a:r>
              <a:rPr lang="en-US" dirty="0" smtClean="0"/>
              <a:t> is the superclass, and it defines common features that apply for all kinds of bank account.</a:t>
            </a:r>
          </a:p>
          <a:p>
            <a:pPr lvl="1" eaLnBrk="1" hangingPunct="1"/>
            <a:r>
              <a:rPr lang="en-US" dirty="0" err="1" smtClean="0">
                <a:latin typeface="Lucida Console" panose="020B0609040504020204" pitchFamily="49" charset="0"/>
              </a:rPr>
              <a:t>SavingsAccount</a:t>
            </a:r>
            <a:r>
              <a:rPr lang="en-US" dirty="0" smtClean="0"/>
              <a:t> "is a kind of" </a:t>
            </a:r>
            <a:r>
              <a:rPr lang="en-US" dirty="0" err="1" smtClean="0">
                <a:latin typeface="Lucida Console" panose="020B0609040504020204" pitchFamily="49" charset="0"/>
              </a:rPr>
              <a:t>BankAccount</a:t>
            </a:r>
            <a:r>
              <a:rPr lang="en-US" dirty="0" smtClean="0"/>
              <a:t>. A savings account has all the general features of a regular bank account, plus the additional ability to accrue interest on the sum invested.</a:t>
            </a:r>
          </a:p>
          <a:p>
            <a:pPr lvl="1" eaLnBrk="1" hangingPunct="1"/>
            <a:r>
              <a:rPr lang="en-US" dirty="0" err="1" smtClean="0">
                <a:latin typeface="Lucida Console" panose="020B0609040504020204" pitchFamily="49" charset="0"/>
              </a:rPr>
              <a:t>CurrentAccount</a:t>
            </a:r>
            <a:r>
              <a:rPr lang="en-US" dirty="0" smtClean="0"/>
              <a:t> </a:t>
            </a:r>
            <a:r>
              <a:rPr lang="en-US" dirty="0"/>
              <a:t>"is a kind of" </a:t>
            </a:r>
            <a:r>
              <a:rPr lang="en-US" dirty="0" err="1" smtClean="0">
                <a:latin typeface="Lucida Console" panose="020B0609040504020204" pitchFamily="49" charset="0"/>
              </a:rPr>
              <a:t>CurrentAccount</a:t>
            </a:r>
            <a:r>
              <a:rPr lang="en-US" dirty="0" smtClean="0"/>
              <a:t> too. </a:t>
            </a:r>
            <a:r>
              <a:rPr lang="en-US" dirty="0"/>
              <a:t>A </a:t>
            </a:r>
            <a:r>
              <a:rPr lang="en-US" dirty="0" smtClean="0"/>
              <a:t>current account </a:t>
            </a:r>
            <a:r>
              <a:rPr lang="en-US" dirty="0"/>
              <a:t>has all the general features of a regular bank account, plus the additional ability to </a:t>
            </a:r>
            <a:r>
              <a:rPr lang="en-US" dirty="0" smtClean="0"/>
              <a:t>set up direct debits to pay bills, etc.</a:t>
            </a:r>
            <a:endParaRPr lang="en-US" dirty="0"/>
          </a:p>
          <a:p>
            <a:pPr lvl="1" eaLnBrk="1" hangingPunct="1"/>
            <a:endParaRPr lang="en-US" dirty="0"/>
          </a:p>
          <a:p>
            <a:pPr lvl="1" eaLnBrk="1" hangingPunct="1"/>
            <a:endParaRPr lang="en-US" dirty="0"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Introduction to Inheritance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US" dirty="0" smtClean="0"/>
              <a:t>Here's another example of inheritance, representing the animal kingdom. As you can see, there's no limit to the number of levels of inheritance, nor the breadth of the hierarchy. Here are some recommendations:</a:t>
            </a:r>
          </a:p>
          <a:p>
            <a:pPr lvl="1" eaLnBrk="1" hangingPunct="1"/>
            <a:r>
              <a:rPr lang="en-US" dirty="0" smtClean="0"/>
              <a:t>Inheritance hierarchies should be relatively shallow, e.g. 3-4 levels of inheritance is often enough. The reason you don't want to have very deep hierarchies is because a class inherits everything from all its ancestor classes, and if you have too many levels it can make your code difficult to modify in future (e.g. if you change a superclass, it might affect subclasses in a potentially detrimental manner).</a:t>
            </a:r>
          </a:p>
          <a:p>
            <a:pPr lvl="1" eaLnBrk="1" hangingPunct="1"/>
            <a:r>
              <a:rPr lang="en-US" dirty="0" smtClean="0"/>
              <a:t>Inheritance hierarchies can be as wide as you like. No problems with that at all!</a:t>
            </a:r>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Introduction to Inheritance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US" dirty="0" smtClean="0"/>
              <a:t>Draw UML diagrams to represent the four scenarios on the slide. Note that each question is different, i.e. we're not looking for a single mind-blowing complicated hierarchy that somehow manages to shoe-horn all the classes into the same inheritance tree!</a:t>
            </a:r>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Introduction to Inheritance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
        <p:nvSpPr>
          <p:cNvPr id="6" name="Rectangle 2"/>
          <p:cNvSpPr>
            <a:spLocks noGrp="1" noChangeArrowheads="1"/>
          </p:cNvSpPr>
          <p:nvPr>
            <p:ph type="hdr" sz="quarter"/>
          </p:nvPr>
        </p:nvSpPr>
        <p:spPr>
          <a:xfrm>
            <a:off x="798513" y="309563"/>
            <a:ext cx="5792787" cy="195262"/>
          </a:xfrm>
          <a:noFill/>
        </p:spPr>
        <p:txBody>
          <a:bodyPr/>
          <a:lstStyle/>
          <a:p>
            <a:r>
              <a:rPr lang="en-GB" dirty="0" smtClean="0"/>
              <a:t>Introduction to Inheritance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dirty="0"/>
              <a:t>Section 1 provides a quick introduction to the concepts and terminology of inheritance. We'll explain what inheritance is, and why it matters.</a:t>
            </a:r>
          </a:p>
          <a:p>
            <a:pPr eaLnBrk="1" hangingPunct="1"/>
            <a:r>
              <a:rPr lang="en-US" dirty="0"/>
              <a:t>Section 2 shows </a:t>
            </a:r>
            <a:r>
              <a:rPr lang="en-US" dirty="0" smtClean="0"/>
              <a:t>some examples of where inheritance might be useful. We'll describe some scenarios and show how inheritance might be utilized effectively.</a:t>
            </a:r>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Introduction to Inheritance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a:t>We kick off with a brief overview of the role and importance of inheritance in object-oriented applications. We'll also discuss some important philosophical issues about the way Java approaches inheritance.</a:t>
            </a:r>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Introduction to Inheritance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dirty="0"/>
              <a:t>Inheritance allows you define a new class based on an existing class. The existing class is known as the superclass, and the new class is known as the subclass. Note that some other OO programming languages use alternative terminology here; for example, C++ developers tend to talk about base classes and derived classes. No matter.</a:t>
            </a:r>
          </a:p>
          <a:p>
            <a:pPr eaLnBrk="1" hangingPunct="1"/>
            <a:r>
              <a:rPr lang="en-US" dirty="0"/>
              <a:t>One of the main benefits of inheritance is code reuse. You can develop a new class more quickly, simply by specifying how it differs from an existing class. Another key benefit of inheritance is that it makes sense; it results in an object model that resembles the real world.</a:t>
            </a:r>
          </a:p>
          <a:p>
            <a:pPr eaLnBrk="1" hangingPunct="1"/>
            <a:endParaRPr lang="en-US" dirty="0" smtClean="0"/>
          </a:p>
        </p:txBody>
      </p:sp>
      <p:sp>
        <p:nvSpPr>
          <p:cNvPr id="6" name="Rectangle 2"/>
          <p:cNvSpPr>
            <a:spLocks noGrp="1" noChangeArrowheads="1"/>
          </p:cNvSpPr>
          <p:nvPr>
            <p:ph type="hdr" sz="quarter"/>
          </p:nvPr>
        </p:nvSpPr>
        <p:spPr>
          <a:xfrm>
            <a:off x="798513" y="309563"/>
            <a:ext cx="5792787" cy="195262"/>
          </a:xfrm>
          <a:noFill/>
        </p:spPr>
        <p:txBody>
          <a:bodyPr/>
          <a:lstStyle/>
          <a:p>
            <a:r>
              <a:rPr lang="en-GB" dirty="0" smtClean="0"/>
              <a:t>Introduction to Inheritance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When you define a subclass, i.e. when you define a class that inherits from an existing class, the subclass inherits everything from the superclass (except for constructors, which we'll address later).</a:t>
            </a:r>
          </a:p>
          <a:p>
            <a:pPr eaLnBrk="1" hangingPunct="1"/>
            <a:r>
              <a:rPr lang="en-US" dirty="0"/>
              <a:t>The subclass can add extra data members and methods, as relevant for that class. The subclass can also potentially redefine methods defined in the superclass, so that they behave differently in the subclass; this is known as method overriding, and it lies at the heart of polymorphism.</a:t>
            </a:r>
          </a:p>
          <a:p>
            <a:pPr eaLnBrk="1" hangingPunct="1"/>
            <a:endParaRPr lang="en-US" dirty="0"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Introduction to Inheritance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US" dirty="0"/>
              <a:t>Java supports single inheritance of implementation. In other words, a class can have only one direct superclass. This is in stark contrast to C++, which supports multiple inheritance and allows a class to have any number of direct </a:t>
            </a:r>
            <a:r>
              <a:rPr lang="en-US" dirty="0" err="1"/>
              <a:t>superclasses</a:t>
            </a:r>
            <a:r>
              <a:rPr lang="en-US" dirty="0"/>
              <a:t>.</a:t>
            </a:r>
          </a:p>
          <a:p>
            <a:pPr eaLnBrk="1" hangingPunct="1"/>
            <a:r>
              <a:rPr lang="en-US" dirty="0"/>
              <a:t>All the classes in Java are arranged into a single inheritance hierarchy. At the top of this hierarchy is the </a:t>
            </a:r>
            <a:r>
              <a:rPr lang="en-US" dirty="0">
                <a:latin typeface="Lucida Console" panose="020B0609040504020204" pitchFamily="49" charset="0"/>
                <a:cs typeface="Lao UI" panose="020B0502040204020203" pitchFamily="34" charset="0"/>
              </a:rPr>
              <a:t>Object</a:t>
            </a:r>
            <a:r>
              <a:rPr lang="en-US" dirty="0"/>
              <a:t> class, defined in the </a:t>
            </a:r>
            <a:r>
              <a:rPr lang="en-US" dirty="0" err="1">
                <a:latin typeface="Lucida Console" panose="020B0609040504020204" pitchFamily="49" charset="0"/>
              </a:rPr>
              <a:t>java.lang</a:t>
            </a:r>
            <a:r>
              <a:rPr lang="en-US" dirty="0"/>
              <a:t> package. Thus all classes ultimately inherit from </a:t>
            </a:r>
            <a:r>
              <a:rPr lang="en-US" dirty="0">
                <a:latin typeface="Lucida Console" panose="020B0609040504020204" pitchFamily="49" charset="0"/>
              </a:rPr>
              <a:t>Object</a:t>
            </a:r>
            <a:r>
              <a:rPr lang="en-US" dirty="0"/>
              <a:t>.</a:t>
            </a:r>
          </a:p>
          <a:p>
            <a:pPr eaLnBrk="1" hangingPunct="1"/>
            <a:r>
              <a:rPr lang="en-US" dirty="0"/>
              <a:t>The Java SE library contains thousands of classes. All of these classes fit in somewhere in the grand scheme of Java's inheritance hierarchy. Some classes are many levels removed from </a:t>
            </a:r>
            <a:r>
              <a:rPr lang="en-US" dirty="0">
                <a:latin typeface="Lucida Console" panose="020B0609040504020204" pitchFamily="49" charset="0"/>
              </a:rPr>
              <a:t>Object</a:t>
            </a:r>
            <a:r>
              <a:rPr lang="en-US" dirty="0"/>
              <a:t>, and inherit everything from each class above them in the inheritance chain back to </a:t>
            </a:r>
            <a:r>
              <a:rPr lang="en-US" dirty="0">
                <a:latin typeface="Lucida Console" panose="020B0609040504020204" pitchFamily="49" charset="0"/>
              </a:rPr>
              <a:t>Object</a:t>
            </a:r>
            <a:r>
              <a:rPr lang="en-US" dirty="0"/>
              <a:t>. </a:t>
            </a:r>
          </a:p>
          <a:p>
            <a:pPr eaLnBrk="1" hangingPunct="1"/>
            <a:endParaRPr lang="en-US" dirty="0"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Introduction to Inheritance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US" dirty="0"/>
              <a:t>The </a:t>
            </a:r>
            <a:r>
              <a:rPr lang="en-US" dirty="0">
                <a:latin typeface="Lucida Console" panose="020B0609040504020204" pitchFamily="49" charset="0"/>
              </a:rPr>
              <a:t>Object</a:t>
            </a:r>
            <a:r>
              <a:rPr lang="en-US" dirty="0"/>
              <a:t> class provides a small number of general-purpose methods, as listed in the slide above. </a:t>
            </a:r>
          </a:p>
          <a:p>
            <a:pPr eaLnBrk="1" hangingPunct="1"/>
            <a:r>
              <a:rPr lang="en-US" dirty="0"/>
              <a:t>We've encountered some of these methods already, such as </a:t>
            </a:r>
            <a:r>
              <a:rPr lang="en-US" dirty="0" err="1">
                <a:latin typeface="Lucida Console" panose="020B0609040504020204" pitchFamily="49" charset="0"/>
              </a:rPr>
              <a:t>toString</a:t>
            </a:r>
            <a:r>
              <a:rPr lang="en-US" dirty="0">
                <a:latin typeface="Lucida Console" panose="020B0609040504020204" pitchFamily="49" charset="0"/>
              </a:rPr>
              <a:t>()</a:t>
            </a:r>
            <a:r>
              <a:rPr lang="en-US" dirty="0"/>
              <a:t>, </a:t>
            </a:r>
            <a:r>
              <a:rPr lang="en-US" dirty="0">
                <a:latin typeface="Lucida Console" panose="020B0609040504020204" pitchFamily="49" charset="0"/>
              </a:rPr>
              <a:t>equals()</a:t>
            </a:r>
            <a:r>
              <a:rPr lang="en-US" dirty="0"/>
              <a:t>, and </a:t>
            </a:r>
            <a:r>
              <a:rPr lang="en-US" dirty="0">
                <a:latin typeface="Lucida Console" panose="020B0609040504020204" pitchFamily="49" charset="0"/>
              </a:rPr>
              <a:t>finalize()</a:t>
            </a:r>
            <a:r>
              <a:rPr lang="en-US" dirty="0"/>
              <a:t>. We'll discuss some of the other methods later in the course, e.g. </a:t>
            </a:r>
            <a:r>
              <a:rPr lang="en-US" dirty="0">
                <a:latin typeface="Lucida Console" panose="020B0609040504020204" pitchFamily="49" charset="0"/>
              </a:rPr>
              <a:t>notify()</a:t>
            </a:r>
            <a:r>
              <a:rPr lang="en-US" dirty="0"/>
              <a:t>, </a:t>
            </a:r>
            <a:r>
              <a:rPr lang="en-US" dirty="0" err="1">
                <a:latin typeface="Lucida Console" panose="020B0609040504020204" pitchFamily="49" charset="0"/>
              </a:rPr>
              <a:t>notifyAll</a:t>
            </a:r>
            <a:r>
              <a:rPr lang="en-US" dirty="0">
                <a:latin typeface="Lucida Console" panose="020B0609040504020204" pitchFamily="49" charset="0"/>
              </a:rPr>
              <a:t>()</a:t>
            </a:r>
            <a:r>
              <a:rPr lang="en-US" dirty="0"/>
              <a:t>, and </a:t>
            </a:r>
            <a:r>
              <a:rPr lang="en-US" dirty="0">
                <a:latin typeface="Lucida Console" panose="020B0609040504020204" pitchFamily="49" charset="0"/>
              </a:rPr>
              <a:t>wait()</a:t>
            </a:r>
            <a:r>
              <a:rPr lang="en-US" dirty="0"/>
              <a:t>.</a:t>
            </a:r>
          </a:p>
          <a:p>
            <a:pPr eaLnBrk="1" hangingPunct="1"/>
            <a:r>
              <a:rPr lang="en-US" dirty="0"/>
              <a:t>Every Java class inherits all these methods.</a:t>
            </a:r>
          </a:p>
          <a:p>
            <a:pPr eaLnBrk="1" hangingPunct="1"/>
            <a:endParaRPr lang="en-US" dirty="0"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Introduction to Inheritance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US" dirty="0" smtClean="0"/>
              <a:t>In this section we're going to show some simple examples of inheritance in action. We'll also talk a little bit about how you spot the need for inheritance in an application.</a:t>
            </a:r>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Introduction to Inheritance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en-GB" dirty="0" smtClean="0">
                <a:sym typeface="Wingdings" pitchFamily="2" charset="2"/>
              </a:rPr>
              <a:t>Here's what we mean by generalization:</a:t>
            </a:r>
            <a:endParaRPr lang="en-GB" dirty="0">
              <a:sym typeface="Wingdings" pitchFamily="2" charset="2"/>
            </a:endParaRPr>
          </a:p>
          <a:p>
            <a:pPr lvl="1" eaLnBrk="1" hangingPunct="1"/>
            <a:r>
              <a:rPr lang="en-GB" dirty="0">
                <a:sym typeface="Wingdings" pitchFamily="2" charset="2"/>
              </a:rPr>
              <a:t>This is when you notice similarities between classes in your design</a:t>
            </a:r>
          </a:p>
          <a:p>
            <a:pPr lvl="1" eaLnBrk="1" hangingPunct="1"/>
            <a:r>
              <a:rPr lang="en-GB" dirty="0">
                <a:sym typeface="Wingdings" pitchFamily="2" charset="2"/>
              </a:rPr>
              <a:t>Factor the similarities into a common superclass</a:t>
            </a:r>
          </a:p>
          <a:p>
            <a:pPr lvl="1" eaLnBrk="1" hangingPunct="1"/>
            <a:r>
              <a:rPr lang="en-GB" dirty="0">
                <a:sym typeface="Wingdings" pitchFamily="2" charset="2"/>
              </a:rPr>
              <a:t>Define subclasses that extend the superclass in appropriate ways</a:t>
            </a:r>
          </a:p>
          <a:p>
            <a:pPr lvl="1" eaLnBrk="1" hangingPunct="1"/>
            <a:endParaRPr lang="en-GB" dirty="0">
              <a:sym typeface="Wingdings" pitchFamily="2" charset="2"/>
            </a:endParaRPr>
          </a:p>
          <a:p>
            <a:pPr eaLnBrk="1" hangingPunct="1"/>
            <a:r>
              <a:rPr lang="en-GB" dirty="0" smtClean="0">
                <a:sym typeface="Wingdings" pitchFamily="2" charset="2"/>
              </a:rPr>
              <a:t>Here's what we mean by specialization:</a:t>
            </a:r>
            <a:endParaRPr lang="en-GB" dirty="0">
              <a:sym typeface="Wingdings" pitchFamily="2" charset="2"/>
            </a:endParaRPr>
          </a:p>
          <a:p>
            <a:pPr lvl="1" eaLnBrk="1" hangingPunct="1"/>
            <a:r>
              <a:rPr lang="en-GB" dirty="0">
                <a:sym typeface="Wingdings" pitchFamily="2" charset="2"/>
              </a:rPr>
              <a:t>This often occurs quite late during development, or if you are using a pre-provided class library or framework</a:t>
            </a:r>
          </a:p>
          <a:p>
            <a:pPr lvl="1" eaLnBrk="1" hangingPunct="1"/>
            <a:r>
              <a:rPr lang="en-GB" dirty="0">
                <a:sym typeface="Wingdings" pitchFamily="2" charset="2"/>
              </a:rPr>
              <a:t>You notice a class that is almost what you want, but not quite</a:t>
            </a:r>
          </a:p>
          <a:p>
            <a:pPr lvl="1" eaLnBrk="1" hangingPunct="1"/>
            <a:r>
              <a:rPr lang="en-GB" dirty="0">
                <a:sym typeface="Wingdings" pitchFamily="2" charset="2"/>
              </a:rPr>
              <a:t>Define a new class that extends the existing class as appropriate</a:t>
            </a:r>
          </a:p>
          <a:p>
            <a:pPr eaLnBrk="1" hangingPunct="1"/>
            <a:endParaRPr lang="en-US" dirty="0"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Introduction to Inheritance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133482896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smtClean="0"/>
              <a:t>Click to edit master title style</a:t>
            </a:r>
            <a:endParaRPr lang="en-US" dirty="0"/>
          </a:p>
        </p:txBody>
      </p:sp>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309" y="4554243"/>
            <a:ext cx="5691357" cy="2006204"/>
          </a:xfrm>
          <a:prstGeom prst="rect">
            <a:avLst/>
          </a:prstGeom>
        </p:spPr>
      </p:pic>
    </p:spTree>
    <p:extLst>
      <p:ext uri="{BB962C8B-B14F-4D97-AF65-F5344CB8AC3E}">
        <p14:creationId xmlns:p14="http://schemas.microsoft.com/office/powerpoint/2010/main" val="40995227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extLst>
      <p:ext uri="{BB962C8B-B14F-4D97-AF65-F5344CB8AC3E}">
        <p14:creationId xmlns:p14="http://schemas.microsoft.com/office/powerpoint/2010/main" val="152082153"/>
      </p:ext>
    </p:extLst>
  </p:cSld>
  <p:clrMap bg1="lt1" tx1="dk1" bg2="lt2" tx2="dk2" accent1="accent1" accent2="accent2" accent3="accent3" accent4="accent4" accent5="accent5" accent6="accent6" hlink="hlink" folHlink="folHlink"/>
  <p:sldLayoutIdLst>
    <p:sldLayoutId id="2147483812" r:id="rId1"/>
    <p:sldLayoutId id="2147483813"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GB" dirty="0" smtClean="0"/>
              <a:t>Introduction to Inheritance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p:txBody>
          <a:bodyPr/>
          <a:lstStyle/>
          <a:p>
            <a:pPr eaLnBrk="1" hangingPunct="1"/>
            <a:r>
              <a:rPr lang="en-GB" dirty="0" smtClean="0"/>
              <a:t>We use this diagram notation to represent inheritance</a:t>
            </a:r>
          </a:p>
          <a:p>
            <a:pPr lvl="1" eaLnBrk="1" hangingPunct="1"/>
            <a:r>
              <a:rPr lang="en-GB" dirty="0" smtClean="0"/>
              <a:t>This is a standard OO design notation called "Unified Modelling Language" (UML)</a:t>
            </a:r>
          </a:p>
          <a:p>
            <a:pPr lvl="1" eaLnBrk="1" hangingPunct="1"/>
            <a:endParaRPr lang="en-GB" dirty="0"/>
          </a:p>
          <a:p>
            <a:pPr lvl="1" eaLnBrk="1" hangingPunct="1"/>
            <a:endParaRPr lang="en-GB" dirty="0" smtClean="0"/>
          </a:p>
          <a:p>
            <a:pPr lvl="1" eaLnBrk="1" hangingPunct="1"/>
            <a:endParaRPr lang="en-GB" dirty="0"/>
          </a:p>
          <a:p>
            <a:pPr lvl="1" eaLnBrk="1" hangingPunct="1"/>
            <a:endParaRPr lang="en-GB" dirty="0" smtClean="0"/>
          </a:p>
          <a:p>
            <a:pPr lvl="1" eaLnBrk="1" hangingPunct="1"/>
            <a:endParaRPr lang="en-GB" dirty="0"/>
          </a:p>
          <a:p>
            <a:pPr marL="457200" lvl="1" indent="0" eaLnBrk="1" hangingPunct="1">
              <a:buNone/>
            </a:pPr>
            <a:endParaRPr lang="en-GB" dirty="0"/>
          </a:p>
          <a:p>
            <a:pPr eaLnBrk="1" hangingPunct="1"/>
            <a:r>
              <a:rPr lang="en-GB" dirty="0" smtClean="0"/>
              <a:t>People often use the phrase "is-a-kind-of" to help them spot inheritance in their design</a:t>
            </a:r>
          </a:p>
          <a:p>
            <a:pPr lvl="1" eaLnBrk="1" hangingPunct="1"/>
            <a:r>
              <a:rPr lang="en-GB" dirty="0" smtClean="0"/>
              <a:t>A </a:t>
            </a:r>
            <a:r>
              <a:rPr lang="en-GB" dirty="0" err="1" smtClean="0">
                <a:latin typeface="Lucida Console" pitchFamily="49" charset="0"/>
              </a:rPr>
              <a:t>SavingsAccount</a:t>
            </a:r>
            <a:r>
              <a:rPr lang="en-GB" dirty="0" smtClean="0"/>
              <a:t> is-a-kind-of </a:t>
            </a:r>
            <a:r>
              <a:rPr lang="en-GB" dirty="0" err="1" smtClean="0">
                <a:latin typeface="Lucida Console" pitchFamily="49" charset="0"/>
              </a:rPr>
              <a:t>BankAccount</a:t>
            </a:r>
            <a:endParaRPr lang="en-GB" dirty="0" smtClean="0">
              <a:latin typeface="Lucida Console" pitchFamily="49" charset="0"/>
            </a:endParaRPr>
          </a:p>
          <a:p>
            <a:pPr lvl="1" eaLnBrk="1" hangingPunct="1"/>
            <a:r>
              <a:rPr lang="en-GB" dirty="0"/>
              <a:t>A </a:t>
            </a:r>
            <a:r>
              <a:rPr lang="en-GB" dirty="0" err="1" smtClean="0">
                <a:latin typeface="Lucida Console" pitchFamily="49" charset="0"/>
              </a:rPr>
              <a:t>CurrentAccount</a:t>
            </a:r>
            <a:r>
              <a:rPr lang="en-GB" dirty="0" smtClean="0"/>
              <a:t> is-a-kind-of </a:t>
            </a:r>
            <a:r>
              <a:rPr lang="en-GB" dirty="0" err="1">
                <a:latin typeface="Lucida Console" pitchFamily="49" charset="0"/>
              </a:rPr>
              <a:t>BankAccount</a:t>
            </a:r>
            <a:endParaRPr lang="en-GB" dirty="0">
              <a:latin typeface="Lucida Console" pitchFamily="49" charset="0"/>
            </a:endParaRPr>
          </a:p>
          <a:p>
            <a:pPr lvl="1" eaLnBrk="1" hangingPunct="1"/>
            <a:endParaRPr lang="en-GB" dirty="0" smtClean="0"/>
          </a:p>
        </p:txBody>
      </p:sp>
      <p:sp>
        <p:nvSpPr>
          <p:cNvPr id="12291" name="Rectangle 2"/>
          <p:cNvSpPr>
            <a:spLocks noGrp="1" noChangeArrowheads="1"/>
          </p:cNvSpPr>
          <p:nvPr>
            <p:ph type="title"/>
          </p:nvPr>
        </p:nvSpPr>
        <p:spPr/>
        <p:txBody>
          <a:bodyPr/>
          <a:lstStyle/>
          <a:p>
            <a:pPr eaLnBrk="1" hangingPunct="1"/>
            <a:r>
              <a:rPr lang="en-GB" sz="3400" dirty="0" smtClean="0"/>
              <a:t>Representing Inheritance in Pictures</a:t>
            </a:r>
          </a:p>
        </p:txBody>
      </p:sp>
      <p:sp>
        <p:nvSpPr>
          <p:cNvPr id="6" name="Footer Placeholder 3"/>
          <p:cNvSpPr>
            <a:spLocks noGrp="1"/>
          </p:cNvSpPr>
          <p:nvPr>
            <p:ph type="ftr" sz="quarter" idx="10"/>
          </p:nvPr>
        </p:nvSpPr>
        <p:spPr/>
        <p:txBody>
          <a:bodyPr/>
          <a:lstStyle/>
          <a:p>
            <a:pPr>
              <a:defRPr/>
            </a:pPr>
            <a:fld id="{B65DA14B-422B-4128-AE37-B6E4D8141109}" type="slidenum">
              <a:rPr lang="en-GB"/>
              <a:pPr>
                <a:defRPr/>
              </a:pPr>
              <a:t>10</a:t>
            </a:fld>
            <a:endParaRPr lang="en-GB"/>
          </a:p>
        </p:txBody>
      </p:sp>
      <p:cxnSp>
        <p:nvCxnSpPr>
          <p:cNvPr id="12293" name="Straight Connector 43"/>
          <p:cNvCxnSpPr>
            <a:cxnSpLocks noChangeShapeType="1"/>
          </p:cNvCxnSpPr>
          <p:nvPr/>
        </p:nvCxnSpPr>
        <p:spPr bwMode="auto">
          <a:xfrm rot="16200000" flipH="1">
            <a:off x="4305301" y="3198054"/>
            <a:ext cx="381000" cy="3175"/>
          </a:xfrm>
          <a:prstGeom prst="line">
            <a:avLst/>
          </a:prstGeom>
          <a:noFill/>
          <a:ln w="28575" algn="ctr">
            <a:solidFill>
              <a:schemeClr val="tx2"/>
            </a:solidFill>
            <a:round/>
            <a:headEnd/>
            <a:tailEnd/>
          </a:ln>
        </p:spPr>
      </p:cxnSp>
      <p:sp>
        <p:nvSpPr>
          <p:cNvPr id="12294" name="Isosceles Triangle 44"/>
          <p:cNvSpPr>
            <a:spLocks noChangeArrowheads="1"/>
          </p:cNvSpPr>
          <p:nvPr/>
        </p:nvSpPr>
        <p:spPr bwMode="auto">
          <a:xfrm>
            <a:off x="4395788" y="2982154"/>
            <a:ext cx="203200" cy="215900"/>
          </a:xfrm>
          <a:prstGeom prst="triangle">
            <a:avLst>
              <a:gd name="adj" fmla="val 50000"/>
            </a:avLst>
          </a:prstGeom>
          <a:solidFill>
            <a:schemeClr val="bg1"/>
          </a:solidFill>
          <a:ln w="28575" algn="ctr">
            <a:solidFill>
              <a:schemeClr val="tx2"/>
            </a:solidFill>
            <a:round/>
            <a:headEnd/>
            <a:tailEnd type="triangle" w="lg" len="lg"/>
          </a:ln>
        </p:spPr>
        <p:txBody>
          <a:bodyPr/>
          <a:lstStyle/>
          <a:p>
            <a:endParaRPr lang="en-US"/>
          </a:p>
        </p:txBody>
      </p:sp>
      <p:cxnSp>
        <p:nvCxnSpPr>
          <p:cNvPr id="12295" name="Elbow Connector 47"/>
          <p:cNvCxnSpPr>
            <a:cxnSpLocks noChangeShapeType="1"/>
          </p:cNvCxnSpPr>
          <p:nvPr/>
        </p:nvCxnSpPr>
        <p:spPr bwMode="auto">
          <a:xfrm flipV="1">
            <a:off x="3530600" y="3726692"/>
            <a:ext cx="2068513" cy="369887"/>
          </a:xfrm>
          <a:prstGeom prst="bentConnector4">
            <a:avLst>
              <a:gd name="adj1" fmla="val -5134"/>
              <a:gd name="adj2" fmla="val 187630"/>
            </a:avLst>
          </a:prstGeom>
          <a:noFill/>
          <a:ln w="28575" algn="ctr">
            <a:solidFill>
              <a:schemeClr val="tx2"/>
            </a:solidFill>
            <a:round/>
            <a:headEnd/>
            <a:tailEnd/>
          </a:ln>
        </p:spPr>
      </p:cxnSp>
      <p:sp>
        <p:nvSpPr>
          <p:cNvPr id="12296" name="TextBox 48"/>
          <p:cNvSpPr txBox="1">
            <a:spLocks noChangeArrowheads="1"/>
          </p:cNvSpPr>
          <p:nvPr/>
        </p:nvSpPr>
        <p:spPr bwMode="auto">
          <a:xfrm flipH="1">
            <a:off x="3494088" y="2423354"/>
            <a:ext cx="1979612" cy="546100"/>
          </a:xfrm>
          <a:prstGeom prst="rect">
            <a:avLst/>
          </a:prstGeom>
          <a:solidFill>
            <a:srgbClr val="FFFF99"/>
          </a:solidFill>
          <a:ln w="9525">
            <a:solidFill>
              <a:schemeClr val="tx2"/>
            </a:solidFill>
            <a:miter lim="800000"/>
            <a:headEnd/>
            <a:tailEnd/>
          </a:ln>
        </p:spPr>
        <p:txBody>
          <a:bodyPr anchor="ctr"/>
          <a:lstStyle/>
          <a:p>
            <a:pPr algn="ctr"/>
            <a:r>
              <a:rPr lang="en-GB"/>
              <a:t>BankAccount</a:t>
            </a:r>
          </a:p>
        </p:txBody>
      </p:sp>
      <p:sp>
        <p:nvSpPr>
          <p:cNvPr id="12297" name="TextBox 45"/>
          <p:cNvSpPr txBox="1">
            <a:spLocks noChangeArrowheads="1"/>
          </p:cNvSpPr>
          <p:nvPr/>
        </p:nvSpPr>
        <p:spPr bwMode="auto">
          <a:xfrm flipH="1">
            <a:off x="2492375" y="3726692"/>
            <a:ext cx="1776413" cy="546100"/>
          </a:xfrm>
          <a:prstGeom prst="rect">
            <a:avLst/>
          </a:prstGeom>
          <a:solidFill>
            <a:srgbClr val="FFFF99"/>
          </a:solidFill>
          <a:ln w="9525">
            <a:solidFill>
              <a:schemeClr val="tx2"/>
            </a:solidFill>
            <a:miter lim="800000"/>
            <a:headEnd/>
            <a:tailEnd/>
          </a:ln>
        </p:spPr>
        <p:txBody>
          <a:bodyPr anchor="ctr"/>
          <a:lstStyle/>
          <a:p>
            <a:pPr algn="ctr"/>
            <a:r>
              <a:rPr lang="en-GB"/>
              <a:t>SavingsAccount</a:t>
            </a:r>
          </a:p>
        </p:txBody>
      </p:sp>
      <p:sp>
        <p:nvSpPr>
          <p:cNvPr id="12298" name="TextBox 46"/>
          <p:cNvSpPr txBox="1">
            <a:spLocks noChangeArrowheads="1"/>
          </p:cNvSpPr>
          <p:nvPr/>
        </p:nvSpPr>
        <p:spPr bwMode="auto">
          <a:xfrm flipH="1">
            <a:off x="4710113" y="3726692"/>
            <a:ext cx="1776412" cy="546100"/>
          </a:xfrm>
          <a:prstGeom prst="rect">
            <a:avLst/>
          </a:prstGeom>
          <a:solidFill>
            <a:srgbClr val="FFFF99"/>
          </a:solidFill>
          <a:ln w="9525">
            <a:solidFill>
              <a:schemeClr val="tx2"/>
            </a:solidFill>
            <a:miter lim="800000"/>
            <a:headEnd/>
            <a:tailEnd/>
          </a:ln>
        </p:spPr>
        <p:txBody>
          <a:bodyPr anchor="ctr"/>
          <a:lstStyle/>
          <a:p>
            <a:pPr algn="ctr"/>
            <a:r>
              <a:rPr lang="en-GB"/>
              <a:t>CurrentAccount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idx="1"/>
          </p:nvPr>
        </p:nvSpPr>
        <p:spPr/>
        <p:txBody>
          <a:bodyPr/>
          <a:lstStyle/>
          <a:p>
            <a:pPr eaLnBrk="1" hangingPunct="1"/>
            <a:r>
              <a:rPr lang="en-GB" dirty="0" smtClean="0"/>
              <a:t>This inheritance hierarchy represents the animal kingdom</a:t>
            </a:r>
          </a:p>
          <a:p>
            <a:pPr lvl="1" eaLnBrk="1" hangingPunct="1"/>
            <a:r>
              <a:rPr lang="en-GB" dirty="0" smtClean="0"/>
              <a:t>Note 1: Every class only inherits from one superclass</a:t>
            </a:r>
          </a:p>
          <a:p>
            <a:pPr lvl="1" eaLnBrk="1" hangingPunct="1"/>
            <a:r>
              <a:rPr lang="en-GB" dirty="0" smtClean="0"/>
              <a:t>Note 2: You can have multiple levels of inheritance</a:t>
            </a:r>
          </a:p>
          <a:p>
            <a:pPr lvl="1" eaLnBrk="1" hangingPunct="1"/>
            <a:r>
              <a:rPr lang="en-GB" dirty="0" smtClean="0"/>
              <a:t>Note 3: How do you decide what level of detail is appropriate?</a:t>
            </a:r>
          </a:p>
          <a:p>
            <a:pPr lvl="1" eaLnBrk="1" hangingPunct="1"/>
            <a:endParaRPr lang="en-GB" dirty="0" smtClean="0"/>
          </a:p>
          <a:p>
            <a:pPr lvl="1" eaLnBrk="1" hangingPunct="1"/>
            <a:endParaRPr lang="en-GB" dirty="0"/>
          </a:p>
          <a:p>
            <a:pPr lvl="1" eaLnBrk="1" hangingPunct="1"/>
            <a:endParaRPr lang="en-GB" dirty="0" smtClean="0"/>
          </a:p>
          <a:p>
            <a:pPr lvl="1" eaLnBrk="1" hangingPunct="1"/>
            <a:endParaRPr lang="en-GB" dirty="0"/>
          </a:p>
          <a:p>
            <a:pPr lvl="1" eaLnBrk="1" hangingPunct="1"/>
            <a:endParaRPr lang="en-GB" dirty="0" smtClean="0"/>
          </a:p>
          <a:p>
            <a:pPr lvl="1" eaLnBrk="1" hangingPunct="1"/>
            <a:endParaRPr lang="en-GB" dirty="0"/>
          </a:p>
        </p:txBody>
      </p:sp>
      <p:sp>
        <p:nvSpPr>
          <p:cNvPr id="13315" name="Rectangle 2"/>
          <p:cNvSpPr>
            <a:spLocks noGrp="1" noChangeArrowheads="1"/>
          </p:cNvSpPr>
          <p:nvPr>
            <p:ph type="title"/>
          </p:nvPr>
        </p:nvSpPr>
        <p:spPr/>
        <p:txBody>
          <a:bodyPr/>
          <a:lstStyle/>
          <a:p>
            <a:pPr eaLnBrk="1" hangingPunct="1"/>
            <a:r>
              <a:rPr lang="en-GB" sz="3400" dirty="0" smtClean="0"/>
              <a:t>Example of Inheritance</a:t>
            </a:r>
          </a:p>
        </p:txBody>
      </p:sp>
      <p:sp>
        <p:nvSpPr>
          <p:cNvPr id="6" name="Footer Placeholder 3"/>
          <p:cNvSpPr>
            <a:spLocks noGrp="1"/>
          </p:cNvSpPr>
          <p:nvPr>
            <p:ph type="ftr" sz="quarter" idx="10"/>
          </p:nvPr>
        </p:nvSpPr>
        <p:spPr/>
        <p:txBody>
          <a:bodyPr/>
          <a:lstStyle/>
          <a:p>
            <a:pPr>
              <a:defRPr/>
            </a:pPr>
            <a:fld id="{ECC50B14-22E7-414C-B248-715FD1726C3B}" type="slidenum">
              <a:rPr lang="en-GB"/>
              <a:pPr>
                <a:defRPr/>
              </a:pPr>
              <a:t>11</a:t>
            </a:fld>
            <a:endParaRPr lang="en-GB"/>
          </a:p>
        </p:txBody>
      </p:sp>
      <p:cxnSp>
        <p:nvCxnSpPr>
          <p:cNvPr id="5" name="Straight Connector 43"/>
          <p:cNvCxnSpPr>
            <a:cxnSpLocks noChangeShapeType="1"/>
          </p:cNvCxnSpPr>
          <p:nvPr/>
        </p:nvCxnSpPr>
        <p:spPr bwMode="auto">
          <a:xfrm rot="16200000" flipH="1">
            <a:off x="4305301" y="3697805"/>
            <a:ext cx="381000" cy="3175"/>
          </a:xfrm>
          <a:prstGeom prst="line">
            <a:avLst/>
          </a:prstGeom>
          <a:noFill/>
          <a:ln w="28575" algn="ctr">
            <a:solidFill>
              <a:schemeClr val="tx2"/>
            </a:solidFill>
            <a:round/>
            <a:headEnd/>
            <a:tailEnd/>
          </a:ln>
        </p:spPr>
      </p:cxnSp>
      <p:sp>
        <p:nvSpPr>
          <p:cNvPr id="7" name="Isosceles Triangle 44"/>
          <p:cNvSpPr>
            <a:spLocks noChangeArrowheads="1"/>
          </p:cNvSpPr>
          <p:nvPr/>
        </p:nvSpPr>
        <p:spPr bwMode="auto">
          <a:xfrm>
            <a:off x="4395788" y="3481905"/>
            <a:ext cx="203200" cy="215900"/>
          </a:xfrm>
          <a:prstGeom prst="triangle">
            <a:avLst>
              <a:gd name="adj" fmla="val 50000"/>
            </a:avLst>
          </a:prstGeom>
          <a:solidFill>
            <a:schemeClr val="bg1"/>
          </a:solidFill>
          <a:ln w="28575" algn="ctr">
            <a:solidFill>
              <a:schemeClr val="tx2"/>
            </a:solidFill>
            <a:round/>
            <a:headEnd/>
            <a:tailEnd type="triangle" w="lg" len="lg"/>
          </a:ln>
        </p:spPr>
        <p:txBody>
          <a:bodyPr/>
          <a:lstStyle/>
          <a:p>
            <a:endParaRPr lang="en-US"/>
          </a:p>
        </p:txBody>
      </p:sp>
      <p:sp>
        <p:nvSpPr>
          <p:cNvPr id="9" name="TextBox 48"/>
          <p:cNvSpPr txBox="1">
            <a:spLocks noChangeArrowheads="1"/>
          </p:cNvSpPr>
          <p:nvPr/>
        </p:nvSpPr>
        <p:spPr bwMode="auto">
          <a:xfrm flipH="1">
            <a:off x="3494088" y="2923105"/>
            <a:ext cx="1979612" cy="546100"/>
          </a:xfrm>
          <a:prstGeom prst="rect">
            <a:avLst/>
          </a:prstGeom>
          <a:solidFill>
            <a:srgbClr val="FFFF99"/>
          </a:solidFill>
          <a:ln w="9525">
            <a:solidFill>
              <a:schemeClr val="tx2"/>
            </a:solidFill>
            <a:miter lim="800000"/>
            <a:headEnd/>
            <a:tailEnd/>
          </a:ln>
        </p:spPr>
        <p:txBody>
          <a:bodyPr anchor="ctr"/>
          <a:lstStyle/>
          <a:p>
            <a:pPr algn="ctr"/>
            <a:r>
              <a:rPr lang="en-GB" dirty="0" smtClean="0"/>
              <a:t>Animal</a:t>
            </a:r>
            <a:endParaRPr lang="en-GB" dirty="0"/>
          </a:p>
        </p:txBody>
      </p:sp>
      <p:cxnSp>
        <p:nvCxnSpPr>
          <p:cNvPr id="8" name="Elbow Connector 47"/>
          <p:cNvCxnSpPr>
            <a:cxnSpLocks noChangeShapeType="1"/>
          </p:cNvCxnSpPr>
          <p:nvPr/>
        </p:nvCxnSpPr>
        <p:spPr bwMode="auto">
          <a:xfrm flipV="1">
            <a:off x="1382734" y="4219348"/>
            <a:ext cx="2068513" cy="369887"/>
          </a:xfrm>
          <a:prstGeom prst="bentConnector4">
            <a:avLst>
              <a:gd name="adj1" fmla="val -5134"/>
              <a:gd name="adj2" fmla="val 187630"/>
            </a:avLst>
          </a:prstGeom>
          <a:noFill/>
          <a:ln w="28575" algn="ctr">
            <a:solidFill>
              <a:schemeClr val="tx2"/>
            </a:solidFill>
            <a:round/>
            <a:headEnd/>
            <a:tailEnd/>
          </a:ln>
        </p:spPr>
      </p:cxnSp>
      <p:cxnSp>
        <p:nvCxnSpPr>
          <p:cNvPr id="14" name="Elbow Connector 47"/>
          <p:cNvCxnSpPr>
            <a:cxnSpLocks noChangeShapeType="1"/>
          </p:cNvCxnSpPr>
          <p:nvPr/>
        </p:nvCxnSpPr>
        <p:spPr bwMode="auto">
          <a:xfrm flipV="1">
            <a:off x="3554522" y="4219348"/>
            <a:ext cx="2068513" cy="369887"/>
          </a:xfrm>
          <a:prstGeom prst="bentConnector4">
            <a:avLst>
              <a:gd name="adj1" fmla="val -5134"/>
              <a:gd name="adj2" fmla="val 187630"/>
            </a:avLst>
          </a:prstGeom>
          <a:noFill/>
          <a:ln w="28575" algn="ctr">
            <a:solidFill>
              <a:schemeClr val="tx2"/>
            </a:solidFill>
            <a:round/>
            <a:headEnd/>
            <a:tailEnd/>
          </a:ln>
        </p:spPr>
      </p:cxnSp>
      <p:cxnSp>
        <p:nvCxnSpPr>
          <p:cNvPr id="15" name="Elbow Connector 47"/>
          <p:cNvCxnSpPr>
            <a:cxnSpLocks noChangeShapeType="1"/>
          </p:cNvCxnSpPr>
          <p:nvPr/>
        </p:nvCxnSpPr>
        <p:spPr bwMode="auto">
          <a:xfrm flipV="1">
            <a:off x="5726310" y="4219348"/>
            <a:ext cx="2068513" cy="369887"/>
          </a:xfrm>
          <a:prstGeom prst="bentConnector4">
            <a:avLst>
              <a:gd name="adj1" fmla="val -5134"/>
              <a:gd name="adj2" fmla="val 187630"/>
            </a:avLst>
          </a:prstGeom>
          <a:noFill/>
          <a:ln w="28575" algn="ctr">
            <a:solidFill>
              <a:schemeClr val="tx2"/>
            </a:solidFill>
            <a:round/>
            <a:headEnd/>
            <a:tailEnd/>
          </a:ln>
        </p:spPr>
      </p:cxnSp>
      <p:sp>
        <p:nvSpPr>
          <p:cNvPr id="10" name="TextBox 45"/>
          <p:cNvSpPr txBox="1">
            <a:spLocks noChangeArrowheads="1"/>
          </p:cNvSpPr>
          <p:nvPr/>
        </p:nvSpPr>
        <p:spPr bwMode="auto">
          <a:xfrm flipH="1">
            <a:off x="344509" y="4226443"/>
            <a:ext cx="1776413" cy="546100"/>
          </a:xfrm>
          <a:prstGeom prst="rect">
            <a:avLst/>
          </a:prstGeom>
          <a:solidFill>
            <a:srgbClr val="FFFF99"/>
          </a:solidFill>
          <a:ln w="9525">
            <a:solidFill>
              <a:schemeClr val="tx2"/>
            </a:solidFill>
            <a:miter lim="800000"/>
            <a:headEnd/>
            <a:tailEnd/>
          </a:ln>
        </p:spPr>
        <p:txBody>
          <a:bodyPr anchor="ctr"/>
          <a:lstStyle/>
          <a:p>
            <a:pPr algn="ctr"/>
            <a:r>
              <a:rPr lang="en-GB" dirty="0" smtClean="0"/>
              <a:t>Bird</a:t>
            </a:r>
            <a:endParaRPr lang="en-GB" dirty="0"/>
          </a:p>
        </p:txBody>
      </p:sp>
      <p:sp>
        <p:nvSpPr>
          <p:cNvPr id="11" name="TextBox 46"/>
          <p:cNvSpPr txBox="1">
            <a:spLocks noChangeArrowheads="1"/>
          </p:cNvSpPr>
          <p:nvPr/>
        </p:nvSpPr>
        <p:spPr bwMode="auto">
          <a:xfrm flipH="1">
            <a:off x="2562247" y="4226443"/>
            <a:ext cx="1776412" cy="546100"/>
          </a:xfrm>
          <a:prstGeom prst="rect">
            <a:avLst/>
          </a:prstGeom>
          <a:solidFill>
            <a:srgbClr val="FFFF99"/>
          </a:solidFill>
          <a:ln w="9525">
            <a:solidFill>
              <a:schemeClr val="tx2"/>
            </a:solidFill>
            <a:miter lim="800000"/>
            <a:headEnd/>
            <a:tailEnd/>
          </a:ln>
        </p:spPr>
        <p:txBody>
          <a:bodyPr anchor="ctr"/>
          <a:lstStyle/>
          <a:p>
            <a:pPr algn="ctr"/>
            <a:r>
              <a:rPr lang="en-GB" dirty="0" smtClean="0"/>
              <a:t>Fish</a:t>
            </a:r>
            <a:endParaRPr lang="en-GB" dirty="0"/>
          </a:p>
        </p:txBody>
      </p:sp>
      <p:sp>
        <p:nvSpPr>
          <p:cNvPr id="12" name="TextBox 46"/>
          <p:cNvSpPr txBox="1">
            <a:spLocks noChangeArrowheads="1"/>
          </p:cNvSpPr>
          <p:nvPr/>
        </p:nvSpPr>
        <p:spPr bwMode="auto">
          <a:xfrm flipH="1">
            <a:off x="4830526" y="4224669"/>
            <a:ext cx="1776412" cy="546100"/>
          </a:xfrm>
          <a:prstGeom prst="rect">
            <a:avLst/>
          </a:prstGeom>
          <a:solidFill>
            <a:srgbClr val="FFFF99"/>
          </a:solidFill>
          <a:ln w="9525">
            <a:solidFill>
              <a:schemeClr val="tx2"/>
            </a:solidFill>
            <a:miter lim="800000"/>
            <a:headEnd/>
            <a:tailEnd/>
          </a:ln>
        </p:spPr>
        <p:txBody>
          <a:bodyPr anchor="ctr"/>
          <a:lstStyle/>
          <a:p>
            <a:pPr algn="ctr"/>
            <a:r>
              <a:rPr lang="en-GB" dirty="0" smtClean="0"/>
              <a:t>Mammal</a:t>
            </a:r>
            <a:endParaRPr lang="en-GB" dirty="0"/>
          </a:p>
        </p:txBody>
      </p:sp>
      <p:sp>
        <p:nvSpPr>
          <p:cNvPr id="13" name="TextBox 46"/>
          <p:cNvSpPr txBox="1">
            <a:spLocks noChangeArrowheads="1"/>
          </p:cNvSpPr>
          <p:nvPr/>
        </p:nvSpPr>
        <p:spPr bwMode="auto">
          <a:xfrm flipH="1">
            <a:off x="7098805" y="4222895"/>
            <a:ext cx="1776412" cy="546100"/>
          </a:xfrm>
          <a:prstGeom prst="rect">
            <a:avLst/>
          </a:prstGeom>
          <a:solidFill>
            <a:srgbClr val="FFFF99"/>
          </a:solidFill>
          <a:ln w="9525">
            <a:solidFill>
              <a:schemeClr val="tx2"/>
            </a:solidFill>
            <a:miter lim="800000"/>
            <a:headEnd/>
            <a:tailEnd/>
          </a:ln>
        </p:spPr>
        <p:txBody>
          <a:bodyPr anchor="ctr"/>
          <a:lstStyle/>
          <a:p>
            <a:pPr algn="ctr"/>
            <a:r>
              <a:rPr lang="en-GB" dirty="0" smtClean="0"/>
              <a:t>Reptile</a:t>
            </a:r>
            <a:endParaRPr lang="en-GB" dirty="0"/>
          </a:p>
        </p:txBody>
      </p:sp>
      <p:cxnSp>
        <p:nvCxnSpPr>
          <p:cNvPr id="16" name="Straight Connector 43"/>
          <p:cNvCxnSpPr>
            <a:cxnSpLocks noChangeShapeType="1"/>
          </p:cNvCxnSpPr>
          <p:nvPr/>
        </p:nvCxnSpPr>
        <p:spPr bwMode="auto">
          <a:xfrm rot="16200000" flipH="1">
            <a:off x="5457203" y="4998569"/>
            <a:ext cx="381000" cy="3175"/>
          </a:xfrm>
          <a:prstGeom prst="line">
            <a:avLst/>
          </a:prstGeom>
          <a:noFill/>
          <a:ln w="28575" algn="ctr">
            <a:solidFill>
              <a:schemeClr val="tx2"/>
            </a:solidFill>
            <a:round/>
            <a:headEnd/>
            <a:tailEnd/>
          </a:ln>
        </p:spPr>
      </p:cxnSp>
      <p:sp>
        <p:nvSpPr>
          <p:cNvPr id="17" name="Isosceles Triangle 44"/>
          <p:cNvSpPr>
            <a:spLocks noChangeArrowheads="1"/>
          </p:cNvSpPr>
          <p:nvPr/>
        </p:nvSpPr>
        <p:spPr bwMode="auto">
          <a:xfrm>
            <a:off x="5547690" y="4782669"/>
            <a:ext cx="203200" cy="215900"/>
          </a:xfrm>
          <a:prstGeom prst="triangle">
            <a:avLst>
              <a:gd name="adj" fmla="val 50000"/>
            </a:avLst>
          </a:prstGeom>
          <a:solidFill>
            <a:schemeClr val="bg1"/>
          </a:solidFill>
          <a:ln w="28575" algn="ctr">
            <a:solidFill>
              <a:schemeClr val="tx2"/>
            </a:solidFill>
            <a:round/>
            <a:headEnd/>
            <a:tailEnd type="triangle" w="lg" len="lg"/>
          </a:ln>
        </p:spPr>
        <p:txBody>
          <a:bodyPr/>
          <a:lstStyle/>
          <a:p>
            <a:endParaRPr lang="en-US"/>
          </a:p>
        </p:txBody>
      </p:sp>
      <p:cxnSp>
        <p:nvCxnSpPr>
          <p:cNvPr id="18" name="Elbow Connector 47"/>
          <p:cNvCxnSpPr>
            <a:cxnSpLocks noChangeShapeType="1"/>
          </p:cNvCxnSpPr>
          <p:nvPr/>
        </p:nvCxnSpPr>
        <p:spPr bwMode="auto">
          <a:xfrm flipV="1">
            <a:off x="2534636" y="5520112"/>
            <a:ext cx="2068513" cy="369887"/>
          </a:xfrm>
          <a:prstGeom prst="bentConnector4">
            <a:avLst>
              <a:gd name="adj1" fmla="val -5134"/>
              <a:gd name="adj2" fmla="val 187630"/>
            </a:avLst>
          </a:prstGeom>
          <a:noFill/>
          <a:ln w="28575" algn="ctr">
            <a:solidFill>
              <a:schemeClr val="tx2"/>
            </a:solidFill>
            <a:round/>
            <a:headEnd/>
            <a:tailEnd/>
          </a:ln>
        </p:spPr>
      </p:cxnSp>
      <p:cxnSp>
        <p:nvCxnSpPr>
          <p:cNvPr id="19" name="Elbow Connector 47"/>
          <p:cNvCxnSpPr>
            <a:cxnSpLocks noChangeShapeType="1"/>
          </p:cNvCxnSpPr>
          <p:nvPr/>
        </p:nvCxnSpPr>
        <p:spPr bwMode="auto">
          <a:xfrm flipV="1">
            <a:off x="4706424" y="5520112"/>
            <a:ext cx="2068513" cy="369887"/>
          </a:xfrm>
          <a:prstGeom prst="bentConnector4">
            <a:avLst>
              <a:gd name="adj1" fmla="val -5134"/>
              <a:gd name="adj2" fmla="val 187630"/>
            </a:avLst>
          </a:prstGeom>
          <a:noFill/>
          <a:ln w="28575" algn="ctr">
            <a:solidFill>
              <a:schemeClr val="tx2"/>
            </a:solidFill>
            <a:round/>
            <a:headEnd/>
            <a:tailEnd/>
          </a:ln>
        </p:spPr>
      </p:cxnSp>
      <p:sp>
        <p:nvSpPr>
          <p:cNvPr id="20" name="TextBox 45"/>
          <p:cNvSpPr txBox="1">
            <a:spLocks noChangeArrowheads="1"/>
          </p:cNvSpPr>
          <p:nvPr/>
        </p:nvSpPr>
        <p:spPr bwMode="auto">
          <a:xfrm flipH="1">
            <a:off x="1496411" y="5527207"/>
            <a:ext cx="1776413" cy="546100"/>
          </a:xfrm>
          <a:prstGeom prst="rect">
            <a:avLst/>
          </a:prstGeom>
          <a:solidFill>
            <a:srgbClr val="FFFF99"/>
          </a:solidFill>
          <a:ln w="9525">
            <a:solidFill>
              <a:schemeClr val="tx2"/>
            </a:solidFill>
            <a:miter lim="800000"/>
            <a:headEnd/>
            <a:tailEnd/>
          </a:ln>
        </p:spPr>
        <p:txBody>
          <a:bodyPr anchor="ctr"/>
          <a:lstStyle/>
          <a:p>
            <a:pPr algn="ctr"/>
            <a:r>
              <a:rPr lang="en-GB" dirty="0" smtClean="0"/>
              <a:t>Human</a:t>
            </a:r>
            <a:endParaRPr lang="en-GB" dirty="0"/>
          </a:p>
        </p:txBody>
      </p:sp>
      <p:sp>
        <p:nvSpPr>
          <p:cNvPr id="21" name="TextBox 46"/>
          <p:cNvSpPr txBox="1">
            <a:spLocks noChangeArrowheads="1"/>
          </p:cNvSpPr>
          <p:nvPr/>
        </p:nvSpPr>
        <p:spPr bwMode="auto">
          <a:xfrm flipH="1">
            <a:off x="3714149" y="5527207"/>
            <a:ext cx="1776412" cy="546100"/>
          </a:xfrm>
          <a:prstGeom prst="rect">
            <a:avLst/>
          </a:prstGeom>
          <a:solidFill>
            <a:srgbClr val="FFFF99"/>
          </a:solidFill>
          <a:ln w="9525">
            <a:solidFill>
              <a:schemeClr val="tx2"/>
            </a:solidFill>
            <a:miter lim="800000"/>
            <a:headEnd/>
            <a:tailEnd/>
          </a:ln>
        </p:spPr>
        <p:txBody>
          <a:bodyPr anchor="ctr"/>
          <a:lstStyle/>
          <a:p>
            <a:pPr algn="ctr"/>
            <a:r>
              <a:rPr lang="en-GB" dirty="0" smtClean="0"/>
              <a:t>Feline</a:t>
            </a:r>
            <a:endParaRPr lang="en-GB" dirty="0"/>
          </a:p>
        </p:txBody>
      </p:sp>
      <p:sp>
        <p:nvSpPr>
          <p:cNvPr id="22" name="TextBox 46"/>
          <p:cNvSpPr txBox="1">
            <a:spLocks noChangeArrowheads="1"/>
          </p:cNvSpPr>
          <p:nvPr/>
        </p:nvSpPr>
        <p:spPr bwMode="auto">
          <a:xfrm flipH="1">
            <a:off x="5982428" y="5525433"/>
            <a:ext cx="1776412" cy="546100"/>
          </a:xfrm>
          <a:prstGeom prst="rect">
            <a:avLst/>
          </a:prstGeom>
          <a:solidFill>
            <a:srgbClr val="FFFF99"/>
          </a:solidFill>
          <a:ln w="9525">
            <a:solidFill>
              <a:schemeClr val="tx2"/>
            </a:solidFill>
            <a:miter lim="800000"/>
            <a:headEnd/>
            <a:tailEnd/>
          </a:ln>
        </p:spPr>
        <p:txBody>
          <a:bodyPr anchor="ctr"/>
          <a:lstStyle/>
          <a:p>
            <a:pPr algn="ctr"/>
            <a:r>
              <a:rPr lang="en-GB" dirty="0" smtClean="0"/>
              <a:t>Canine</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6"/>
          <p:cNvSpPr>
            <a:spLocks noGrp="1" noChangeArrowheads="1"/>
          </p:cNvSpPr>
          <p:nvPr>
            <p:ph idx="1"/>
          </p:nvPr>
        </p:nvSpPr>
        <p:spPr/>
        <p:txBody>
          <a:bodyPr/>
          <a:lstStyle/>
          <a:p>
            <a:pPr eaLnBrk="1" hangingPunct="1"/>
            <a:r>
              <a:rPr lang="en-GB" dirty="0" smtClean="0"/>
              <a:t>Design an inheritance hierarchy for each of the following (a separate hierarchy per question </a:t>
            </a:r>
            <a:r>
              <a:rPr lang="en-GB" dirty="0" smtClean="0">
                <a:sym typeface="Wingdings" pitchFamily="2" charset="2"/>
              </a:rPr>
              <a:t>):</a:t>
            </a:r>
          </a:p>
          <a:p>
            <a:pPr marL="914400" lvl="1" indent="-457200" eaLnBrk="1" hangingPunct="1">
              <a:buFont typeface="+mj-lt"/>
              <a:buAutoNum type="arabicPeriod"/>
            </a:pPr>
            <a:r>
              <a:rPr lang="en-GB" dirty="0" smtClean="0">
                <a:cs typeface="Tahoma" pitchFamily="34" charset="0"/>
                <a:sym typeface="Wingdings" pitchFamily="2" charset="2"/>
              </a:rPr>
              <a:t>Employees in your company</a:t>
            </a:r>
          </a:p>
          <a:p>
            <a:pPr marL="914400" lvl="1" indent="-457200" eaLnBrk="1" hangingPunct="1">
              <a:buFont typeface="+mj-lt"/>
              <a:buAutoNum type="arabicPeriod"/>
            </a:pPr>
            <a:r>
              <a:rPr lang="en-GB" dirty="0" smtClean="0">
                <a:cs typeface="Tahoma" pitchFamily="34" charset="0"/>
                <a:sym typeface="Wingdings" pitchFamily="2" charset="2"/>
              </a:rPr>
              <a:t>Vehicles on the road</a:t>
            </a:r>
          </a:p>
          <a:p>
            <a:pPr marL="914400" lvl="1" indent="-457200" eaLnBrk="1" hangingPunct="1">
              <a:buFont typeface="+mj-lt"/>
              <a:buAutoNum type="arabicPeriod"/>
            </a:pPr>
            <a:r>
              <a:rPr lang="en-GB" dirty="0" smtClean="0">
                <a:cs typeface="Tahoma" pitchFamily="34" charset="0"/>
                <a:sym typeface="Wingdings" pitchFamily="2" charset="2"/>
              </a:rPr>
              <a:t>Types of accommodation in a travel agency</a:t>
            </a:r>
          </a:p>
          <a:p>
            <a:pPr marL="914400" lvl="1" indent="-457200" eaLnBrk="1" hangingPunct="1">
              <a:buFont typeface="+mj-lt"/>
              <a:buAutoNum type="arabicPeriod"/>
            </a:pPr>
            <a:r>
              <a:rPr lang="en-GB" dirty="0" smtClean="0">
                <a:cs typeface="Tahoma" pitchFamily="34" charset="0"/>
                <a:sym typeface="Wingdings" pitchFamily="2" charset="2"/>
              </a:rPr>
              <a:t>Types of account available at your bank</a:t>
            </a:r>
            <a:endParaRPr lang="en-US" dirty="0" smtClean="0">
              <a:cs typeface="Tahoma" pitchFamily="34" charset="0"/>
            </a:endParaRPr>
          </a:p>
        </p:txBody>
      </p:sp>
      <p:sp>
        <p:nvSpPr>
          <p:cNvPr id="14339" name="Rectangle 5"/>
          <p:cNvSpPr>
            <a:spLocks noGrp="1" noChangeArrowheads="1"/>
          </p:cNvSpPr>
          <p:nvPr>
            <p:ph type="title"/>
          </p:nvPr>
        </p:nvSpPr>
        <p:spPr/>
        <p:txBody>
          <a:bodyPr/>
          <a:lstStyle/>
          <a:p>
            <a:pPr eaLnBrk="1" hangingPunct="1"/>
            <a:r>
              <a:rPr lang="en-GB" sz="3400" dirty="0" smtClean="0"/>
              <a:t>Exercise</a:t>
            </a:r>
          </a:p>
        </p:txBody>
      </p:sp>
      <p:sp>
        <p:nvSpPr>
          <p:cNvPr id="7" name="Footer Placeholder 3"/>
          <p:cNvSpPr>
            <a:spLocks noGrp="1"/>
          </p:cNvSpPr>
          <p:nvPr>
            <p:ph type="ftr" sz="quarter" idx="10"/>
          </p:nvPr>
        </p:nvSpPr>
        <p:spPr/>
        <p:txBody>
          <a:bodyPr/>
          <a:lstStyle/>
          <a:p>
            <a:pPr>
              <a:defRPr/>
            </a:pPr>
            <a:fld id="{C9983B3C-FD5C-4984-A781-A8D5FDB852A1}" type="slidenum">
              <a:rPr lang="en-GB"/>
              <a:pPr>
                <a:defRPr/>
              </a:pPr>
              <a:t>12</a:t>
            </a:fld>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639A3677-20BC-4CEC-8026-522984BE808E}" type="slidenum">
              <a:rPr lang="en-GB"/>
              <a:pPr>
                <a:defRPr/>
              </a:pPr>
              <a:t>13</a:t>
            </a:fld>
            <a:endParaRPr lang="en-GB"/>
          </a:p>
        </p:txBody>
      </p:sp>
      <p:sp>
        <p:nvSpPr>
          <p:cNvPr id="316430" name="Rectangle 14"/>
          <p:cNvSpPr>
            <a:spLocks noGrp="1" noChangeArrowheads="1"/>
          </p:cNvSpPr>
          <p:nvPr>
            <p:ph type="title"/>
          </p:nvPr>
        </p:nvSpPr>
        <p:spPr/>
        <p:txBody>
          <a:bodyPr/>
          <a:lstStyle/>
          <a:p>
            <a:pPr eaLnBrk="1" hangingPunct="1"/>
            <a:r>
              <a:rPr lang="en-US" sz="3400" dirty="0" smtClean="0"/>
              <a:t>Any Questions?</a:t>
            </a:r>
            <a:endParaRPr lang="en-GB" sz="3400" dirty="0" smtClean="0"/>
          </a:p>
        </p:txBody>
      </p:sp>
      <p:grpSp>
        <p:nvGrpSpPr>
          <p:cNvPr id="3" name="Group 5"/>
          <p:cNvGrpSpPr>
            <a:grpSpLocks noChangeAspect="1"/>
          </p:cNvGrpSpPr>
          <p:nvPr/>
        </p:nvGrpSpPr>
        <p:grpSpPr bwMode="auto">
          <a:xfrm>
            <a:off x="2358846" y="1860319"/>
            <a:ext cx="4120772" cy="4040965"/>
            <a:chOff x="1332" y="995"/>
            <a:chExt cx="2685" cy="2633"/>
          </a:xfrm>
        </p:grpSpPr>
        <p:sp>
          <p:nvSpPr>
            <p:cNvPr id="5"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655876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5" name="Rectangle 3"/>
          <p:cNvSpPr>
            <a:spLocks noGrp="1" noChangeArrowheads="1"/>
          </p:cNvSpPr>
          <p:nvPr>
            <p:ph idx="1"/>
          </p:nvPr>
        </p:nvSpPr>
        <p:spPr/>
        <p:txBody>
          <a:bodyPr/>
          <a:lstStyle/>
          <a:p>
            <a:pPr marL="457200" indent="-457200" eaLnBrk="1" hangingPunct="1">
              <a:buFont typeface="Tahoma" pitchFamily="34" charset="0"/>
              <a:buAutoNum type="arabicPeriod"/>
            </a:pPr>
            <a:r>
              <a:rPr lang="en-GB" dirty="0" smtClean="0"/>
              <a:t>Overview of inheritance</a:t>
            </a:r>
          </a:p>
          <a:p>
            <a:pPr marL="457200" indent="-457200" eaLnBrk="1" hangingPunct="1">
              <a:buFont typeface="Tahoma" pitchFamily="34" charset="0"/>
              <a:buAutoNum type="arabicPeriod"/>
            </a:pPr>
            <a:r>
              <a:rPr lang="en-GB" dirty="0" smtClean="0"/>
              <a:t>Inheritance in action</a:t>
            </a:r>
          </a:p>
        </p:txBody>
      </p:sp>
      <p:sp>
        <p:nvSpPr>
          <p:cNvPr id="622594" name="Rectangle 2"/>
          <p:cNvSpPr>
            <a:spLocks noGrp="1" noChangeArrowheads="1"/>
          </p:cNvSpPr>
          <p:nvPr>
            <p:ph type="title"/>
          </p:nvPr>
        </p:nvSpPr>
        <p:spPr/>
        <p:txBody>
          <a:bodyPr/>
          <a:lstStyle/>
          <a:p>
            <a:pPr eaLnBrk="1" hangingPunct="1"/>
            <a:r>
              <a:rPr lang="en-GB" sz="3400" smtClean="0"/>
              <a:t>Contents</a:t>
            </a:r>
          </a:p>
        </p:txBody>
      </p:sp>
      <p:sp>
        <p:nvSpPr>
          <p:cNvPr id="4" name="Footer Placeholder 3"/>
          <p:cNvSpPr>
            <a:spLocks noGrp="1"/>
          </p:cNvSpPr>
          <p:nvPr>
            <p:ph type="ftr" sz="quarter" idx="10"/>
          </p:nvPr>
        </p:nvSpPr>
        <p:spPr/>
        <p:txBody>
          <a:bodyPr/>
          <a:lstStyle/>
          <a:p>
            <a:pPr>
              <a:defRPr/>
            </a:pPr>
            <a:fld id="{00A027AF-85DC-4963-B7C9-444B97971646}" type="slidenum">
              <a:rPr lang="en-GB"/>
              <a:pPr>
                <a:defRPr/>
              </a:pPr>
              <a:t>2</a:t>
            </a:fld>
            <a:endParaRPr lang="en-GB"/>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2755" name="Rectangle 3"/>
          <p:cNvSpPr>
            <a:spLocks noGrp="1" noChangeArrowheads="1"/>
          </p:cNvSpPr>
          <p:nvPr>
            <p:ph idx="1"/>
          </p:nvPr>
        </p:nvSpPr>
        <p:spPr/>
        <p:txBody>
          <a:bodyPr/>
          <a:lstStyle/>
          <a:p>
            <a:pPr eaLnBrk="1" hangingPunct="1"/>
            <a:r>
              <a:rPr lang="en-GB" smtClean="0"/>
              <a:t>Inheritance and OO</a:t>
            </a:r>
          </a:p>
          <a:p>
            <a:pPr eaLnBrk="1" hangingPunct="1"/>
            <a:r>
              <a:rPr lang="en-GB" smtClean="0"/>
              <a:t>Superclasses and subclasses</a:t>
            </a:r>
          </a:p>
          <a:p>
            <a:pPr eaLnBrk="1" hangingPunct="1"/>
            <a:r>
              <a:rPr lang="en-GB" smtClean="0"/>
              <a:t>Inheritance in Java</a:t>
            </a:r>
          </a:p>
          <a:p>
            <a:pPr eaLnBrk="1" hangingPunct="1"/>
            <a:r>
              <a:rPr lang="en-GB" smtClean="0"/>
              <a:t>The Object class</a:t>
            </a:r>
          </a:p>
        </p:txBody>
      </p:sp>
      <p:sp>
        <p:nvSpPr>
          <p:cNvPr id="842754" name="Rectangle 2"/>
          <p:cNvSpPr>
            <a:spLocks noGrp="1" noChangeArrowheads="1"/>
          </p:cNvSpPr>
          <p:nvPr>
            <p:ph type="title"/>
          </p:nvPr>
        </p:nvSpPr>
        <p:spPr/>
        <p:txBody>
          <a:bodyPr/>
          <a:lstStyle/>
          <a:p>
            <a:pPr marL="571500" indent="-571500" eaLnBrk="1" hangingPunct="1"/>
            <a:r>
              <a:rPr lang="en-GB" sz="3400" smtClean="0"/>
              <a:t>1. Overview of Inheritance</a:t>
            </a:r>
          </a:p>
        </p:txBody>
      </p:sp>
      <p:sp>
        <p:nvSpPr>
          <p:cNvPr id="4" name="Footer Placeholder 3"/>
          <p:cNvSpPr>
            <a:spLocks noGrp="1"/>
          </p:cNvSpPr>
          <p:nvPr>
            <p:ph type="ftr" sz="quarter" idx="10"/>
          </p:nvPr>
        </p:nvSpPr>
        <p:spPr/>
        <p:txBody>
          <a:bodyPr/>
          <a:lstStyle/>
          <a:p>
            <a:pPr>
              <a:defRPr/>
            </a:pPr>
            <a:fld id="{0BFFE56C-4541-4376-A36D-67D4B672B488}" type="slidenum">
              <a:rPr lang="en-GB"/>
              <a:pPr>
                <a:defRPr/>
              </a:pPr>
              <a:t>3</a:t>
            </a:fld>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7"/>
          <p:cNvSpPr>
            <a:spLocks noGrp="1" noChangeArrowheads="1"/>
          </p:cNvSpPr>
          <p:nvPr>
            <p:ph idx="1"/>
          </p:nvPr>
        </p:nvSpPr>
        <p:spPr/>
        <p:txBody>
          <a:bodyPr/>
          <a:lstStyle/>
          <a:p>
            <a:pPr eaLnBrk="1" hangingPunct="1"/>
            <a:r>
              <a:rPr lang="en-GB" dirty="0" smtClean="0"/>
              <a:t>Inheritance is a very important part of object-oriented development</a:t>
            </a:r>
          </a:p>
          <a:p>
            <a:pPr lvl="1" eaLnBrk="1" hangingPunct="1"/>
            <a:r>
              <a:rPr lang="en-GB" dirty="0" smtClean="0"/>
              <a:t>Allows you to define a new class based on an existing class</a:t>
            </a:r>
          </a:p>
          <a:p>
            <a:pPr lvl="1" eaLnBrk="1" hangingPunct="1"/>
            <a:r>
              <a:rPr lang="en-GB" dirty="0" smtClean="0"/>
              <a:t>You just specify how the new class differs from the existing class</a:t>
            </a:r>
          </a:p>
          <a:p>
            <a:pPr lvl="1" eaLnBrk="1" hangingPunct="1"/>
            <a:endParaRPr lang="en-GB" dirty="0" smtClean="0"/>
          </a:p>
          <a:p>
            <a:pPr eaLnBrk="1" hangingPunct="1"/>
            <a:r>
              <a:rPr lang="en-GB" dirty="0" smtClean="0"/>
              <a:t>Terminology:</a:t>
            </a:r>
          </a:p>
          <a:p>
            <a:pPr lvl="1" eaLnBrk="1" hangingPunct="1"/>
            <a:r>
              <a:rPr lang="en-GB" dirty="0" smtClean="0"/>
              <a:t>For the "existing class": 	Base class, superclass, parent class</a:t>
            </a:r>
          </a:p>
          <a:p>
            <a:pPr lvl="1" eaLnBrk="1" hangingPunct="1"/>
            <a:r>
              <a:rPr lang="en-GB" dirty="0" smtClean="0"/>
              <a:t>For the "new class":	Derived class, subclass, child class</a:t>
            </a:r>
          </a:p>
          <a:p>
            <a:pPr lvl="1" eaLnBrk="1" hangingPunct="1"/>
            <a:endParaRPr lang="en-GB" dirty="0" smtClean="0"/>
          </a:p>
          <a:p>
            <a:pPr eaLnBrk="1" hangingPunct="1"/>
            <a:r>
              <a:rPr lang="en-GB" dirty="0" smtClean="0"/>
              <a:t>Potential benefits of inheritance:</a:t>
            </a:r>
          </a:p>
          <a:p>
            <a:pPr lvl="1" eaLnBrk="1" hangingPunct="1"/>
            <a:r>
              <a:rPr lang="en-GB" dirty="0" smtClean="0"/>
              <a:t>Improved OO model</a:t>
            </a:r>
          </a:p>
          <a:p>
            <a:pPr lvl="1" eaLnBrk="1" hangingPunct="1"/>
            <a:r>
              <a:rPr lang="en-GB" dirty="0" smtClean="0"/>
              <a:t>Faster development</a:t>
            </a:r>
          </a:p>
          <a:p>
            <a:pPr lvl="1" eaLnBrk="1" hangingPunct="1"/>
            <a:r>
              <a:rPr lang="en-GB" dirty="0" smtClean="0"/>
              <a:t>Smaller code base</a:t>
            </a:r>
          </a:p>
          <a:p>
            <a:pPr lvl="1" eaLnBrk="1" hangingPunct="1"/>
            <a:endParaRPr lang="en-GB" dirty="0" smtClean="0"/>
          </a:p>
          <a:p>
            <a:pPr lvl="1" eaLnBrk="1" hangingPunct="1"/>
            <a:endParaRPr lang="en-GB" dirty="0" smtClean="0"/>
          </a:p>
        </p:txBody>
      </p:sp>
      <p:sp>
        <p:nvSpPr>
          <p:cNvPr id="6146" name="Rectangle 46"/>
          <p:cNvSpPr>
            <a:spLocks noGrp="1" noChangeArrowheads="1"/>
          </p:cNvSpPr>
          <p:nvPr>
            <p:ph type="title"/>
          </p:nvPr>
        </p:nvSpPr>
        <p:spPr/>
        <p:txBody>
          <a:bodyPr/>
          <a:lstStyle/>
          <a:p>
            <a:pPr eaLnBrk="1" hangingPunct="1"/>
            <a:r>
              <a:rPr lang="en-GB" sz="3400" smtClean="0"/>
              <a:t>Inheritance and OO</a:t>
            </a:r>
          </a:p>
        </p:txBody>
      </p:sp>
      <p:sp>
        <p:nvSpPr>
          <p:cNvPr id="4" name="Footer Placeholder 3"/>
          <p:cNvSpPr>
            <a:spLocks noGrp="1"/>
          </p:cNvSpPr>
          <p:nvPr>
            <p:ph type="ftr" sz="quarter" idx="10"/>
          </p:nvPr>
        </p:nvSpPr>
        <p:spPr>
          <a:xfrm>
            <a:off x="8725566" y="6346483"/>
            <a:ext cx="520503" cy="457200"/>
          </a:xfrm>
        </p:spPr>
        <p:txBody>
          <a:bodyPr/>
          <a:lstStyle/>
          <a:p>
            <a:pPr>
              <a:defRPr/>
            </a:pPr>
            <a:fld id="{0BFFE56C-4541-4376-A36D-67D4B672B488}" type="slidenum">
              <a:rPr lang="en-GB"/>
              <a:pPr>
                <a:defRPr/>
              </a:pPr>
              <a:t>4</a:t>
            </a:fld>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7"/>
          <p:cNvSpPr>
            <a:spLocks noGrp="1" noChangeArrowheads="1"/>
          </p:cNvSpPr>
          <p:nvPr>
            <p:ph idx="1"/>
          </p:nvPr>
        </p:nvSpPr>
        <p:spPr/>
        <p:txBody>
          <a:bodyPr/>
          <a:lstStyle/>
          <a:p>
            <a:pPr eaLnBrk="1" hangingPunct="1"/>
            <a:r>
              <a:rPr lang="en-GB" smtClean="0"/>
              <a:t>The subclass inherits everything from the superclass (except constructors)</a:t>
            </a:r>
          </a:p>
          <a:p>
            <a:pPr lvl="1" algn="just" eaLnBrk="1" hangingPunct="1"/>
            <a:r>
              <a:rPr lang="en-GB" smtClean="0"/>
              <a:t>You can define additional variables and methods</a:t>
            </a:r>
          </a:p>
          <a:p>
            <a:pPr lvl="1" algn="just" eaLnBrk="1" hangingPunct="1"/>
            <a:r>
              <a:rPr lang="en-GB" smtClean="0"/>
              <a:t>You can override existing methods from the superclass</a:t>
            </a:r>
          </a:p>
          <a:p>
            <a:pPr lvl="1" algn="just" eaLnBrk="1" hangingPunct="1"/>
            <a:r>
              <a:rPr lang="en-GB" smtClean="0"/>
              <a:t>You typically have to define constructors too</a:t>
            </a:r>
          </a:p>
          <a:p>
            <a:pPr lvl="1" algn="just" eaLnBrk="1" hangingPunct="1"/>
            <a:r>
              <a:rPr lang="en-GB" smtClean="0"/>
              <a:t>Note: You can't cherry pick or "blank off" superclass members</a:t>
            </a:r>
          </a:p>
          <a:p>
            <a:pPr eaLnBrk="1" hangingPunct="1"/>
            <a:endParaRPr lang="en-GB" smtClean="0"/>
          </a:p>
          <a:p>
            <a:pPr lvl="1" eaLnBrk="1" hangingPunct="1"/>
            <a:endParaRPr lang="en-GB" smtClean="0"/>
          </a:p>
          <a:p>
            <a:pPr lvl="1" eaLnBrk="1" hangingPunct="1"/>
            <a:endParaRPr lang="en-GB" smtClean="0"/>
          </a:p>
        </p:txBody>
      </p:sp>
      <p:sp>
        <p:nvSpPr>
          <p:cNvPr id="7170" name="Rectangle 46"/>
          <p:cNvSpPr>
            <a:spLocks noGrp="1" noChangeArrowheads="1"/>
          </p:cNvSpPr>
          <p:nvPr>
            <p:ph type="title"/>
          </p:nvPr>
        </p:nvSpPr>
        <p:spPr/>
        <p:txBody>
          <a:bodyPr/>
          <a:lstStyle/>
          <a:p>
            <a:pPr eaLnBrk="1" hangingPunct="1"/>
            <a:r>
              <a:rPr lang="en-GB" sz="3400" smtClean="0"/>
              <a:t>Superclasses and Subclasses</a:t>
            </a:r>
          </a:p>
        </p:txBody>
      </p:sp>
      <p:sp>
        <p:nvSpPr>
          <p:cNvPr id="9" name="Footer Placeholder 3"/>
          <p:cNvSpPr>
            <a:spLocks noGrp="1"/>
          </p:cNvSpPr>
          <p:nvPr>
            <p:ph type="ftr" sz="quarter" idx="10"/>
          </p:nvPr>
        </p:nvSpPr>
        <p:spPr/>
        <p:txBody>
          <a:bodyPr/>
          <a:lstStyle/>
          <a:p>
            <a:pPr>
              <a:defRPr/>
            </a:pPr>
            <a:fld id="{74DE6318-E30D-4F8E-A82C-13D4D8517250}" type="slidenum">
              <a:rPr lang="en-GB"/>
              <a:pPr>
                <a:defRPr/>
              </a:pPr>
              <a:t>5</a:t>
            </a:fld>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p:cNvSpPr>
            <a:spLocks noGrp="1"/>
          </p:cNvSpPr>
          <p:nvPr>
            <p:ph idx="1"/>
          </p:nvPr>
        </p:nvSpPr>
        <p:spPr/>
        <p:txBody>
          <a:bodyPr/>
          <a:lstStyle/>
          <a:p>
            <a:pPr>
              <a:defRPr/>
            </a:pPr>
            <a:r>
              <a:rPr lang="en-GB" dirty="0" smtClean="0"/>
              <a:t>Java supports single inheritance</a:t>
            </a:r>
          </a:p>
          <a:p>
            <a:pPr lvl="1">
              <a:defRPr/>
            </a:pPr>
            <a:r>
              <a:rPr lang="en-GB" dirty="0" smtClean="0"/>
              <a:t>All classes have one direct </a:t>
            </a:r>
            <a:r>
              <a:rPr lang="en-GB" dirty="0" err="1" smtClean="0"/>
              <a:t>superclass</a:t>
            </a:r>
            <a:r>
              <a:rPr lang="en-GB" dirty="0" smtClean="0"/>
              <a:t> (i.e. Java does not support multiple inheritance of classes)</a:t>
            </a:r>
          </a:p>
          <a:p>
            <a:pPr lvl="1">
              <a:defRPr/>
            </a:pPr>
            <a:r>
              <a:rPr lang="en-GB" dirty="0" smtClean="0"/>
              <a:t>Everything ultimately inherits from </a:t>
            </a:r>
            <a:r>
              <a:rPr lang="en-GB" dirty="0" err="1" smtClean="0">
                <a:latin typeface="Lucida Console" pitchFamily="49" charset="0"/>
              </a:rPr>
              <a:t>java.lang.Object</a:t>
            </a:r>
            <a:endParaRPr lang="en-GB" dirty="0" smtClean="0">
              <a:latin typeface="Lucida Console" pitchFamily="49" charset="0"/>
            </a:endParaRPr>
          </a:p>
          <a:p>
            <a:pPr lvl="2">
              <a:defRPr/>
            </a:pPr>
            <a:endParaRPr lang="en-GB" dirty="0" smtClean="0">
              <a:latin typeface="Lucida Console" pitchFamily="49" charset="0"/>
            </a:endParaRPr>
          </a:p>
          <a:p>
            <a:pPr>
              <a:defRPr/>
            </a:pPr>
            <a:r>
              <a:rPr lang="en-GB" dirty="0" smtClean="0">
                <a:latin typeface="+mj-lt"/>
              </a:rPr>
              <a:t>Here's a tiny snippet</a:t>
            </a:r>
            <a:br>
              <a:rPr lang="en-GB" dirty="0" smtClean="0">
                <a:latin typeface="+mj-lt"/>
              </a:rPr>
            </a:br>
            <a:r>
              <a:rPr lang="en-GB" dirty="0" smtClean="0">
                <a:latin typeface="+mj-lt"/>
              </a:rPr>
              <a:t>of the standard Java </a:t>
            </a:r>
            <a:br>
              <a:rPr lang="en-GB" dirty="0" smtClean="0">
                <a:latin typeface="+mj-lt"/>
              </a:rPr>
            </a:br>
            <a:r>
              <a:rPr lang="en-GB" dirty="0" smtClean="0">
                <a:latin typeface="+mj-lt"/>
              </a:rPr>
              <a:t>inheritance hierarchy</a:t>
            </a:r>
            <a:endParaRPr lang="en-GB" dirty="0">
              <a:latin typeface="+mj-lt"/>
            </a:endParaRPr>
          </a:p>
        </p:txBody>
      </p:sp>
      <p:sp>
        <p:nvSpPr>
          <p:cNvPr id="8194" name="Rectangle 46"/>
          <p:cNvSpPr>
            <a:spLocks noGrp="1" noChangeArrowheads="1"/>
          </p:cNvSpPr>
          <p:nvPr>
            <p:ph type="title"/>
          </p:nvPr>
        </p:nvSpPr>
        <p:spPr/>
        <p:txBody>
          <a:bodyPr/>
          <a:lstStyle/>
          <a:p>
            <a:r>
              <a:rPr lang="en-GB" sz="3400" smtClean="0"/>
              <a:t>Inheritance in Java</a:t>
            </a:r>
          </a:p>
        </p:txBody>
      </p:sp>
      <p:cxnSp>
        <p:nvCxnSpPr>
          <p:cNvPr id="8196" name="Elbow Connector 36"/>
          <p:cNvCxnSpPr>
            <a:cxnSpLocks noChangeShapeType="1"/>
          </p:cNvCxnSpPr>
          <p:nvPr/>
        </p:nvCxnSpPr>
        <p:spPr bwMode="auto">
          <a:xfrm>
            <a:off x="4709219" y="3333750"/>
            <a:ext cx="1349375" cy="560388"/>
          </a:xfrm>
          <a:prstGeom prst="bentConnector3">
            <a:avLst>
              <a:gd name="adj1" fmla="val -111"/>
            </a:avLst>
          </a:prstGeom>
          <a:noFill/>
          <a:ln w="28575" algn="ctr">
            <a:solidFill>
              <a:schemeClr val="tx2"/>
            </a:solidFill>
            <a:round/>
            <a:headEnd/>
            <a:tailEnd/>
          </a:ln>
        </p:spPr>
      </p:cxnSp>
      <p:cxnSp>
        <p:nvCxnSpPr>
          <p:cNvPr id="8197" name="Elbow Connector 47"/>
          <p:cNvCxnSpPr>
            <a:cxnSpLocks noChangeShapeType="1"/>
          </p:cNvCxnSpPr>
          <p:nvPr/>
        </p:nvCxnSpPr>
        <p:spPr bwMode="auto">
          <a:xfrm>
            <a:off x="4709219" y="3835400"/>
            <a:ext cx="1349375" cy="560388"/>
          </a:xfrm>
          <a:prstGeom prst="bentConnector3">
            <a:avLst>
              <a:gd name="adj1" fmla="val -111"/>
            </a:avLst>
          </a:prstGeom>
          <a:noFill/>
          <a:ln w="28575" algn="ctr">
            <a:solidFill>
              <a:schemeClr val="tx2"/>
            </a:solidFill>
            <a:round/>
            <a:headEnd/>
            <a:tailEnd/>
          </a:ln>
        </p:spPr>
      </p:cxnSp>
      <p:cxnSp>
        <p:nvCxnSpPr>
          <p:cNvPr id="8198" name="Elbow Connector 48"/>
          <p:cNvCxnSpPr>
            <a:cxnSpLocks noChangeShapeType="1"/>
          </p:cNvCxnSpPr>
          <p:nvPr/>
        </p:nvCxnSpPr>
        <p:spPr bwMode="auto">
          <a:xfrm>
            <a:off x="4709219" y="4349750"/>
            <a:ext cx="1349375" cy="560388"/>
          </a:xfrm>
          <a:prstGeom prst="bentConnector3">
            <a:avLst>
              <a:gd name="adj1" fmla="val -111"/>
            </a:avLst>
          </a:prstGeom>
          <a:noFill/>
          <a:ln w="28575" algn="ctr">
            <a:solidFill>
              <a:schemeClr val="tx2"/>
            </a:solidFill>
            <a:round/>
            <a:headEnd/>
            <a:tailEnd/>
          </a:ln>
        </p:spPr>
      </p:cxnSp>
      <p:cxnSp>
        <p:nvCxnSpPr>
          <p:cNvPr id="8199" name="Elbow Connector 51"/>
          <p:cNvCxnSpPr>
            <a:cxnSpLocks noChangeShapeType="1"/>
          </p:cNvCxnSpPr>
          <p:nvPr/>
        </p:nvCxnSpPr>
        <p:spPr bwMode="auto">
          <a:xfrm>
            <a:off x="6060181" y="5030788"/>
            <a:ext cx="1350963" cy="560387"/>
          </a:xfrm>
          <a:prstGeom prst="bentConnector3">
            <a:avLst>
              <a:gd name="adj1" fmla="val -111"/>
            </a:avLst>
          </a:prstGeom>
          <a:noFill/>
          <a:ln w="28575" algn="ctr">
            <a:solidFill>
              <a:schemeClr val="tx2"/>
            </a:solidFill>
            <a:round/>
            <a:headEnd/>
            <a:tailEnd/>
          </a:ln>
        </p:spPr>
      </p:cxnSp>
      <p:cxnSp>
        <p:nvCxnSpPr>
          <p:cNvPr id="8200" name="Elbow Connector 52"/>
          <p:cNvCxnSpPr>
            <a:cxnSpLocks noChangeShapeType="1"/>
          </p:cNvCxnSpPr>
          <p:nvPr/>
        </p:nvCxnSpPr>
        <p:spPr bwMode="auto">
          <a:xfrm>
            <a:off x="6060181" y="5534025"/>
            <a:ext cx="1350963" cy="560388"/>
          </a:xfrm>
          <a:prstGeom prst="bentConnector3">
            <a:avLst>
              <a:gd name="adj1" fmla="val -111"/>
            </a:avLst>
          </a:prstGeom>
          <a:noFill/>
          <a:ln w="28575" algn="ctr">
            <a:solidFill>
              <a:schemeClr val="tx2"/>
            </a:solidFill>
            <a:round/>
            <a:headEnd/>
            <a:tailEnd/>
          </a:ln>
        </p:spPr>
      </p:cxnSp>
      <p:cxnSp>
        <p:nvCxnSpPr>
          <p:cNvPr id="8201" name="Elbow Connector 53"/>
          <p:cNvCxnSpPr>
            <a:cxnSpLocks noChangeShapeType="1"/>
          </p:cNvCxnSpPr>
          <p:nvPr/>
        </p:nvCxnSpPr>
        <p:spPr bwMode="auto">
          <a:xfrm>
            <a:off x="6060181" y="6046788"/>
            <a:ext cx="1350963" cy="560387"/>
          </a:xfrm>
          <a:prstGeom prst="bentConnector3">
            <a:avLst>
              <a:gd name="adj1" fmla="val -111"/>
            </a:avLst>
          </a:prstGeom>
          <a:noFill/>
          <a:ln w="28575" algn="ctr">
            <a:solidFill>
              <a:schemeClr val="tx2"/>
            </a:solidFill>
            <a:round/>
            <a:headEnd/>
            <a:tailEnd/>
          </a:ln>
        </p:spPr>
      </p:cxnSp>
      <p:sp>
        <p:nvSpPr>
          <p:cNvPr id="8202" name="TextBox 32"/>
          <p:cNvSpPr txBox="1">
            <a:spLocks noChangeArrowheads="1"/>
          </p:cNvSpPr>
          <p:nvPr/>
        </p:nvSpPr>
        <p:spPr bwMode="auto">
          <a:xfrm flipH="1">
            <a:off x="3821806" y="3146425"/>
            <a:ext cx="1795463" cy="317500"/>
          </a:xfrm>
          <a:prstGeom prst="rect">
            <a:avLst/>
          </a:prstGeom>
          <a:solidFill>
            <a:srgbClr val="FFFF99"/>
          </a:solidFill>
          <a:ln w="9525">
            <a:solidFill>
              <a:schemeClr val="tx2"/>
            </a:solidFill>
            <a:miter lim="800000"/>
            <a:headEnd/>
            <a:tailEnd/>
          </a:ln>
        </p:spPr>
        <p:txBody>
          <a:bodyPr anchor="ctr"/>
          <a:lstStyle/>
          <a:p>
            <a:pPr algn="ctr"/>
            <a:r>
              <a:rPr lang="en-GB" sz="1200"/>
              <a:t>java.lang.Object</a:t>
            </a:r>
          </a:p>
        </p:txBody>
      </p:sp>
      <p:sp>
        <p:nvSpPr>
          <p:cNvPr id="8203" name="TextBox 32"/>
          <p:cNvSpPr txBox="1">
            <a:spLocks noChangeArrowheads="1"/>
          </p:cNvSpPr>
          <p:nvPr/>
        </p:nvSpPr>
        <p:spPr bwMode="auto">
          <a:xfrm flipH="1">
            <a:off x="5125144" y="3735388"/>
            <a:ext cx="1914525" cy="317500"/>
          </a:xfrm>
          <a:prstGeom prst="rect">
            <a:avLst/>
          </a:prstGeom>
          <a:solidFill>
            <a:srgbClr val="FFFF99"/>
          </a:solidFill>
          <a:ln w="9525">
            <a:solidFill>
              <a:schemeClr val="tx2"/>
            </a:solidFill>
            <a:miter lim="800000"/>
            <a:headEnd/>
            <a:tailEnd/>
          </a:ln>
        </p:spPr>
        <p:txBody>
          <a:bodyPr anchor="ctr"/>
          <a:lstStyle/>
          <a:p>
            <a:pPr algn="ctr"/>
            <a:r>
              <a:rPr lang="en-GB" sz="1200"/>
              <a:t>java.lang.String</a:t>
            </a:r>
          </a:p>
        </p:txBody>
      </p:sp>
      <p:sp>
        <p:nvSpPr>
          <p:cNvPr id="8204" name="TextBox 32"/>
          <p:cNvSpPr txBox="1">
            <a:spLocks noChangeArrowheads="1"/>
          </p:cNvSpPr>
          <p:nvPr/>
        </p:nvSpPr>
        <p:spPr bwMode="auto">
          <a:xfrm flipH="1">
            <a:off x="5126731" y="4249738"/>
            <a:ext cx="1916113" cy="317500"/>
          </a:xfrm>
          <a:prstGeom prst="rect">
            <a:avLst/>
          </a:prstGeom>
          <a:solidFill>
            <a:srgbClr val="FFFF99"/>
          </a:solidFill>
          <a:ln w="9525">
            <a:solidFill>
              <a:schemeClr val="tx2"/>
            </a:solidFill>
            <a:miter lim="800000"/>
            <a:headEnd/>
            <a:tailEnd/>
          </a:ln>
        </p:spPr>
        <p:txBody>
          <a:bodyPr anchor="ctr"/>
          <a:lstStyle/>
          <a:p>
            <a:pPr algn="ctr"/>
            <a:r>
              <a:rPr lang="en-GB" sz="1200"/>
              <a:t>java.util.Date</a:t>
            </a:r>
          </a:p>
        </p:txBody>
      </p:sp>
      <p:sp>
        <p:nvSpPr>
          <p:cNvPr id="8205" name="TextBox 32"/>
          <p:cNvSpPr txBox="1">
            <a:spLocks noChangeArrowheads="1"/>
          </p:cNvSpPr>
          <p:nvPr/>
        </p:nvSpPr>
        <p:spPr bwMode="auto">
          <a:xfrm flipH="1">
            <a:off x="5129906" y="4764088"/>
            <a:ext cx="1914525" cy="317500"/>
          </a:xfrm>
          <a:prstGeom prst="rect">
            <a:avLst/>
          </a:prstGeom>
          <a:solidFill>
            <a:srgbClr val="FFFF99"/>
          </a:solidFill>
          <a:ln w="9525">
            <a:solidFill>
              <a:schemeClr val="tx2"/>
            </a:solidFill>
            <a:miter lim="800000"/>
            <a:headEnd/>
            <a:tailEnd/>
          </a:ln>
        </p:spPr>
        <p:txBody>
          <a:bodyPr anchor="ctr"/>
          <a:lstStyle/>
          <a:p>
            <a:pPr algn="ctr"/>
            <a:r>
              <a:rPr lang="en-GB" sz="1200"/>
              <a:t>java.io.Reader</a:t>
            </a:r>
          </a:p>
        </p:txBody>
      </p:sp>
      <p:sp>
        <p:nvSpPr>
          <p:cNvPr id="8206" name="TextBox 32"/>
          <p:cNvSpPr txBox="1">
            <a:spLocks noChangeArrowheads="1"/>
          </p:cNvSpPr>
          <p:nvPr/>
        </p:nvSpPr>
        <p:spPr bwMode="auto">
          <a:xfrm flipH="1">
            <a:off x="6438006" y="5400675"/>
            <a:ext cx="2324100" cy="317500"/>
          </a:xfrm>
          <a:prstGeom prst="rect">
            <a:avLst/>
          </a:prstGeom>
          <a:solidFill>
            <a:srgbClr val="FFFF99"/>
          </a:solidFill>
          <a:ln w="9525">
            <a:solidFill>
              <a:schemeClr val="tx2"/>
            </a:solidFill>
            <a:miter lim="800000"/>
            <a:headEnd/>
            <a:tailEnd/>
          </a:ln>
        </p:spPr>
        <p:txBody>
          <a:bodyPr anchor="ctr"/>
          <a:lstStyle/>
          <a:p>
            <a:pPr algn="ctr"/>
            <a:r>
              <a:rPr lang="en-GB" sz="1200"/>
              <a:t>java.io.BufferedReader</a:t>
            </a:r>
          </a:p>
        </p:txBody>
      </p:sp>
      <p:sp>
        <p:nvSpPr>
          <p:cNvPr id="8207" name="TextBox 32"/>
          <p:cNvSpPr txBox="1">
            <a:spLocks noChangeArrowheads="1"/>
          </p:cNvSpPr>
          <p:nvPr/>
        </p:nvSpPr>
        <p:spPr bwMode="auto">
          <a:xfrm flipH="1">
            <a:off x="6439594" y="5915025"/>
            <a:ext cx="2325687" cy="317500"/>
          </a:xfrm>
          <a:prstGeom prst="rect">
            <a:avLst/>
          </a:prstGeom>
          <a:solidFill>
            <a:srgbClr val="FFFF99"/>
          </a:solidFill>
          <a:ln w="9525">
            <a:solidFill>
              <a:schemeClr val="tx2"/>
            </a:solidFill>
            <a:miter lim="800000"/>
            <a:headEnd/>
            <a:tailEnd/>
          </a:ln>
        </p:spPr>
        <p:txBody>
          <a:bodyPr anchor="ctr"/>
          <a:lstStyle/>
          <a:p>
            <a:pPr algn="ctr"/>
            <a:r>
              <a:rPr lang="en-GB" sz="1200"/>
              <a:t>java.io.CharArrayReader</a:t>
            </a:r>
          </a:p>
        </p:txBody>
      </p:sp>
      <p:sp>
        <p:nvSpPr>
          <p:cNvPr id="8208" name="TextBox 32"/>
          <p:cNvSpPr txBox="1">
            <a:spLocks noChangeArrowheads="1"/>
          </p:cNvSpPr>
          <p:nvPr/>
        </p:nvSpPr>
        <p:spPr bwMode="auto">
          <a:xfrm flipH="1">
            <a:off x="6442769" y="6429375"/>
            <a:ext cx="2324100" cy="317500"/>
          </a:xfrm>
          <a:prstGeom prst="rect">
            <a:avLst/>
          </a:prstGeom>
          <a:solidFill>
            <a:srgbClr val="FFFF99"/>
          </a:solidFill>
          <a:ln w="9525">
            <a:solidFill>
              <a:schemeClr val="tx2"/>
            </a:solidFill>
            <a:miter lim="800000"/>
            <a:headEnd/>
            <a:tailEnd/>
          </a:ln>
        </p:spPr>
        <p:txBody>
          <a:bodyPr anchor="ctr"/>
          <a:lstStyle/>
          <a:p>
            <a:pPr algn="ctr"/>
            <a:r>
              <a:rPr lang="en-GB" sz="1200"/>
              <a:t>java.io.StringReader</a:t>
            </a:r>
          </a:p>
        </p:txBody>
      </p:sp>
      <p:sp>
        <p:nvSpPr>
          <p:cNvPr id="8209" name="Isosceles Triangle 54"/>
          <p:cNvSpPr>
            <a:spLocks noChangeArrowheads="1"/>
          </p:cNvSpPr>
          <p:nvPr/>
        </p:nvSpPr>
        <p:spPr bwMode="auto">
          <a:xfrm>
            <a:off x="4617144" y="3473450"/>
            <a:ext cx="177800" cy="223838"/>
          </a:xfrm>
          <a:prstGeom prst="triangle">
            <a:avLst>
              <a:gd name="adj" fmla="val 50000"/>
            </a:avLst>
          </a:prstGeom>
          <a:solidFill>
            <a:schemeClr val="bg1"/>
          </a:solidFill>
          <a:ln w="28575" algn="ctr">
            <a:solidFill>
              <a:schemeClr val="tx2"/>
            </a:solidFill>
            <a:round/>
            <a:headEnd/>
            <a:tailEnd type="triangle" w="lg" len="lg"/>
          </a:ln>
        </p:spPr>
        <p:txBody>
          <a:bodyPr/>
          <a:lstStyle/>
          <a:p>
            <a:endParaRPr lang="en-US"/>
          </a:p>
        </p:txBody>
      </p:sp>
      <p:sp>
        <p:nvSpPr>
          <p:cNvPr id="8210" name="Isosceles Triangle 55"/>
          <p:cNvSpPr>
            <a:spLocks noChangeArrowheads="1"/>
          </p:cNvSpPr>
          <p:nvPr/>
        </p:nvSpPr>
        <p:spPr bwMode="auto">
          <a:xfrm>
            <a:off x="5969694" y="5089525"/>
            <a:ext cx="177800" cy="223838"/>
          </a:xfrm>
          <a:prstGeom prst="triangle">
            <a:avLst>
              <a:gd name="adj" fmla="val 50000"/>
            </a:avLst>
          </a:prstGeom>
          <a:solidFill>
            <a:schemeClr val="bg1"/>
          </a:solidFill>
          <a:ln w="28575" algn="ctr">
            <a:solidFill>
              <a:schemeClr val="tx2"/>
            </a:solidFill>
            <a:round/>
            <a:headEnd/>
            <a:tailEnd type="triangle" w="lg" len="lg"/>
          </a:ln>
        </p:spPr>
        <p:txBody>
          <a:bodyPr/>
          <a:lstStyle/>
          <a:p>
            <a:endParaRPr lang="en-US"/>
          </a:p>
        </p:txBody>
      </p:sp>
      <p:sp>
        <p:nvSpPr>
          <p:cNvPr id="19" name="Footer Placeholder 3"/>
          <p:cNvSpPr>
            <a:spLocks noGrp="1"/>
          </p:cNvSpPr>
          <p:nvPr>
            <p:ph type="ftr" sz="quarter" idx="10"/>
          </p:nvPr>
        </p:nvSpPr>
        <p:spPr>
          <a:xfrm>
            <a:off x="8725566" y="6346483"/>
            <a:ext cx="520503" cy="457200"/>
          </a:xfrm>
        </p:spPr>
        <p:txBody>
          <a:bodyPr/>
          <a:lstStyle/>
          <a:p>
            <a:pPr>
              <a:defRPr/>
            </a:pPr>
            <a:fld id="{0BFFE56C-4541-4376-A36D-67D4B672B488}" type="slidenum">
              <a:rPr lang="en-GB"/>
              <a:pPr>
                <a:defRPr/>
              </a:pPr>
              <a:t>6</a:t>
            </a:fld>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6"/>
          <p:cNvSpPr>
            <a:spLocks noGrp="1"/>
          </p:cNvSpPr>
          <p:nvPr>
            <p:ph idx="1"/>
          </p:nvPr>
        </p:nvSpPr>
        <p:spPr/>
        <p:txBody>
          <a:bodyPr/>
          <a:lstStyle/>
          <a:p>
            <a:pPr eaLnBrk="1" hangingPunct="1">
              <a:defRPr/>
            </a:pPr>
            <a:r>
              <a:rPr lang="en-GB" dirty="0" smtClean="0">
                <a:latin typeface="+mj-lt"/>
              </a:rPr>
              <a:t>The </a:t>
            </a:r>
            <a:r>
              <a:rPr lang="en-GB" dirty="0" smtClean="0">
                <a:latin typeface="Lucida Console" pitchFamily="49" charset="0"/>
              </a:rPr>
              <a:t>Object</a:t>
            </a:r>
            <a:r>
              <a:rPr lang="en-GB" dirty="0" smtClean="0">
                <a:latin typeface="+mj-lt"/>
              </a:rPr>
              <a:t> class defines methods that are available to all types in Java</a:t>
            </a:r>
          </a:p>
          <a:p>
            <a:pPr lvl="1" eaLnBrk="1" hangingPunct="1">
              <a:defRPr/>
            </a:pPr>
            <a:r>
              <a:rPr lang="en-GB" dirty="0" smtClean="0">
                <a:latin typeface="Lucida Console" pitchFamily="49" charset="0"/>
              </a:rPr>
              <a:t>clone()</a:t>
            </a:r>
          </a:p>
          <a:p>
            <a:pPr lvl="2" eaLnBrk="1" hangingPunct="1">
              <a:defRPr/>
            </a:pPr>
            <a:r>
              <a:rPr lang="en-GB" dirty="0" smtClean="0"/>
              <a:t>Creates and returns a copy of object (object must implement </a:t>
            </a:r>
            <a:r>
              <a:rPr lang="en-GB" dirty="0" err="1" smtClean="0">
                <a:latin typeface="Lucida Console" pitchFamily="49" charset="0"/>
              </a:rPr>
              <a:t>Cloneable</a:t>
            </a:r>
            <a:r>
              <a:rPr lang="en-GB" dirty="0" smtClean="0"/>
              <a:t>)</a:t>
            </a:r>
            <a:endParaRPr lang="en-GB" dirty="0" smtClean="0">
              <a:latin typeface="+mj-lt"/>
            </a:endParaRPr>
          </a:p>
          <a:p>
            <a:pPr lvl="1" eaLnBrk="1" hangingPunct="1">
              <a:defRPr/>
            </a:pPr>
            <a:r>
              <a:rPr lang="en-GB" dirty="0" smtClean="0">
                <a:latin typeface="Lucida Console" pitchFamily="49" charset="0"/>
              </a:rPr>
              <a:t>equals()</a:t>
            </a:r>
          </a:p>
          <a:p>
            <a:pPr lvl="2" eaLnBrk="1" hangingPunct="1">
              <a:defRPr/>
            </a:pPr>
            <a:r>
              <a:rPr lang="en-GB" dirty="0" smtClean="0"/>
              <a:t>Indicates whether some other object is "equal to" this one</a:t>
            </a:r>
            <a:endParaRPr lang="en-GB" dirty="0" smtClean="0">
              <a:latin typeface="+mj-lt"/>
            </a:endParaRPr>
          </a:p>
          <a:p>
            <a:pPr lvl="1" eaLnBrk="1" hangingPunct="1">
              <a:defRPr/>
            </a:pPr>
            <a:r>
              <a:rPr lang="en-GB" dirty="0" smtClean="0">
                <a:latin typeface="Lucida Console" pitchFamily="49" charset="0"/>
              </a:rPr>
              <a:t>finalize()</a:t>
            </a:r>
          </a:p>
          <a:p>
            <a:pPr lvl="2" eaLnBrk="1" hangingPunct="1">
              <a:defRPr/>
            </a:pPr>
            <a:r>
              <a:rPr lang="en-GB" dirty="0" smtClean="0">
                <a:latin typeface="+mj-lt"/>
              </a:rPr>
              <a:t>Called automatically on object when it is being garbage collected</a:t>
            </a:r>
          </a:p>
          <a:p>
            <a:pPr lvl="1" eaLnBrk="1" hangingPunct="1">
              <a:defRPr/>
            </a:pPr>
            <a:r>
              <a:rPr lang="en-GB" dirty="0" err="1" smtClean="0">
                <a:latin typeface="Lucida Console" pitchFamily="49" charset="0"/>
              </a:rPr>
              <a:t>getClass</a:t>
            </a:r>
            <a:r>
              <a:rPr lang="en-GB" dirty="0" smtClean="0">
                <a:latin typeface="Lucida Console" pitchFamily="49" charset="0"/>
              </a:rPr>
              <a:t>()</a:t>
            </a:r>
          </a:p>
          <a:p>
            <a:pPr lvl="2" eaLnBrk="1" hangingPunct="1">
              <a:defRPr/>
            </a:pPr>
            <a:r>
              <a:rPr lang="en-GB" dirty="0" smtClean="0">
                <a:latin typeface="+mj-lt"/>
              </a:rPr>
              <a:t>Returns a </a:t>
            </a:r>
            <a:r>
              <a:rPr lang="en-GB" dirty="0" smtClean="0">
                <a:latin typeface="Lucida Console" pitchFamily="49" charset="0"/>
              </a:rPr>
              <a:t>Class</a:t>
            </a:r>
            <a:r>
              <a:rPr lang="en-GB" dirty="0" smtClean="0">
                <a:latin typeface="+mj-lt"/>
              </a:rPr>
              <a:t> object that provides run-time information about this object</a:t>
            </a:r>
          </a:p>
          <a:p>
            <a:pPr lvl="1" eaLnBrk="1" hangingPunct="1">
              <a:defRPr/>
            </a:pPr>
            <a:r>
              <a:rPr lang="en-GB" dirty="0" err="1" smtClean="0">
                <a:latin typeface="Lucida Console" pitchFamily="49" charset="0"/>
              </a:rPr>
              <a:t>hashCode</a:t>
            </a:r>
            <a:r>
              <a:rPr lang="en-GB" dirty="0" smtClean="0">
                <a:latin typeface="Lucida Console" pitchFamily="49" charset="0"/>
              </a:rPr>
              <a:t>()</a:t>
            </a:r>
          </a:p>
          <a:p>
            <a:pPr lvl="2" eaLnBrk="1" hangingPunct="1">
              <a:defRPr/>
            </a:pPr>
            <a:r>
              <a:rPr lang="en-GB" dirty="0" smtClean="0"/>
              <a:t>Returns a hash code value for object</a:t>
            </a:r>
            <a:endParaRPr lang="en-GB" dirty="0" smtClean="0">
              <a:latin typeface="+mj-lt"/>
            </a:endParaRPr>
          </a:p>
          <a:p>
            <a:pPr lvl="1" eaLnBrk="1" hangingPunct="1">
              <a:defRPr/>
            </a:pPr>
            <a:r>
              <a:rPr lang="en-GB" dirty="0" smtClean="0">
                <a:latin typeface="Lucida Console" pitchFamily="49" charset="0"/>
              </a:rPr>
              <a:t>notify(), </a:t>
            </a:r>
            <a:r>
              <a:rPr lang="en-GB" dirty="0" err="1" smtClean="0">
                <a:latin typeface="Lucida Console" pitchFamily="49" charset="0"/>
              </a:rPr>
              <a:t>notifyAll</a:t>
            </a:r>
            <a:r>
              <a:rPr lang="en-GB" dirty="0" smtClean="0">
                <a:latin typeface="Lucida Console" pitchFamily="49" charset="0"/>
              </a:rPr>
              <a:t>(), wait()</a:t>
            </a:r>
          </a:p>
          <a:p>
            <a:pPr lvl="2" eaLnBrk="1" hangingPunct="1">
              <a:defRPr/>
            </a:pPr>
            <a:r>
              <a:rPr lang="en-GB" dirty="0" smtClean="0">
                <a:latin typeface="+mj-lt"/>
              </a:rPr>
              <a:t>Associated </a:t>
            </a:r>
            <a:r>
              <a:rPr lang="en-GB" smtClean="0">
                <a:latin typeface="+mj-lt"/>
              </a:rPr>
              <a:t>with multithreading</a:t>
            </a:r>
            <a:endParaRPr lang="en-GB" dirty="0" smtClean="0">
              <a:latin typeface="+mj-lt"/>
            </a:endParaRPr>
          </a:p>
          <a:p>
            <a:pPr lvl="1" eaLnBrk="1" hangingPunct="1">
              <a:defRPr/>
            </a:pPr>
            <a:r>
              <a:rPr lang="en-GB" dirty="0" err="1" smtClean="0">
                <a:latin typeface="Lucida Console" pitchFamily="49" charset="0"/>
              </a:rPr>
              <a:t>toString</a:t>
            </a:r>
            <a:r>
              <a:rPr lang="en-GB" dirty="0" smtClean="0">
                <a:latin typeface="Lucida Console" pitchFamily="49" charset="0"/>
              </a:rPr>
              <a:t>()</a:t>
            </a:r>
          </a:p>
          <a:p>
            <a:pPr lvl="2" eaLnBrk="1" hangingPunct="1">
              <a:defRPr/>
            </a:pPr>
            <a:r>
              <a:rPr lang="en-GB" dirty="0" smtClean="0">
                <a:latin typeface="+mj-lt"/>
              </a:rPr>
              <a:t>Returns string representation of object (default returns </a:t>
            </a:r>
            <a:r>
              <a:rPr lang="en-GB" dirty="0" err="1" smtClean="0">
                <a:latin typeface="+mj-lt"/>
              </a:rPr>
              <a:t>classname@hashcode</a:t>
            </a:r>
            <a:r>
              <a:rPr lang="en-GB" dirty="0" smtClean="0">
                <a:latin typeface="+mj-lt"/>
              </a:rPr>
              <a:t>)</a:t>
            </a:r>
          </a:p>
        </p:txBody>
      </p:sp>
      <p:sp>
        <p:nvSpPr>
          <p:cNvPr id="9218" name="Rectangle 46"/>
          <p:cNvSpPr>
            <a:spLocks noGrp="1" noChangeArrowheads="1"/>
          </p:cNvSpPr>
          <p:nvPr>
            <p:ph type="title"/>
          </p:nvPr>
        </p:nvSpPr>
        <p:spPr/>
        <p:txBody>
          <a:bodyPr/>
          <a:lstStyle/>
          <a:p>
            <a:pPr eaLnBrk="1" hangingPunct="1"/>
            <a:r>
              <a:rPr lang="en-GB" sz="3400" smtClean="0"/>
              <a:t>The Object Class</a:t>
            </a:r>
          </a:p>
        </p:txBody>
      </p:sp>
      <p:sp>
        <p:nvSpPr>
          <p:cNvPr id="4" name="Footer Placeholder 3"/>
          <p:cNvSpPr>
            <a:spLocks noGrp="1"/>
          </p:cNvSpPr>
          <p:nvPr>
            <p:ph type="ftr" sz="quarter" idx="10"/>
          </p:nvPr>
        </p:nvSpPr>
        <p:spPr/>
        <p:txBody>
          <a:bodyPr/>
          <a:lstStyle/>
          <a:p>
            <a:pPr>
              <a:defRPr/>
            </a:pPr>
            <a:fld id="{AB97210F-AB4C-4359-B097-03C06AEDA524}" type="slidenum">
              <a:rPr lang="en-GB"/>
              <a:pPr>
                <a:defRPr/>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2755" name="Rectangle 3"/>
          <p:cNvSpPr>
            <a:spLocks noGrp="1" noChangeArrowheads="1"/>
          </p:cNvSpPr>
          <p:nvPr>
            <p:ph idx="1"/>
          </p:nvPr>
        </p:nvSpPr>
        <p:spPr/>
        <p:txBody>
          <a:bodyPr/>
          <a:lstStyle/>
          <a:p>
            <a:pPr eaLnBrk="1" hangingPunct="1"/>
            <a:r>
              <a:rPr lang="en-GB" dirty="0" smtClean="0"/>
              <a:t>Overview </a:t>
            </a:r>
          </a:p>
          <a:p>
            <a:pPr eaLnBrk="1" hangingPunct="1"/>
            <a:r>
              <a:rPr lang="en-GB" dirty="0" smtClean="0"/>
              <a:t>Representing inheritance in pictures</a:t>
            </a:r>
          </a:p>
          <a:p>
            <a:pPr eaLnBrk="1" hangingPunct="1"/>
            <a:r>
              <a:rPr lang="en-GB" dirty="0" smtClean="0"/>
              <a:t>Example of inheritance</a:t>
            </a:r>
          </a:p>
          <a:p>
            <a:pPr eaLnBrk="1" hangingPunct="1"/>
            <a:r>
              <a:rPr lang="en-GB" dirty="0" smtClean="0"/>
              <a:t>Exercise</a:t>
            </a:r>
          </a:p>
        </p:txBody>
      </p:sp>
      <p:sp>
        <p:nvSpPr>
          <p:cNvPr id="842754" name="Rectangle 2"/>
          <p:cNvSpPr>
            <a:spLocks noGrp="1" noChangeArrowheads="1"/>
          </p:cNvSpPr>
          <p:nvPr>
            <p:ph type="title"/>
          </p:nvPr>
        </p:nvSpPr>
        <p:spPr/>
        <p:txBody>
          <a:bodyPr/>
          <a:lstStyle/>
          <a:p>
            <a:pPr marL="571500" indent="-571500" eaLnBrk="1" hangingPunct="1"/>
            <a:r>
              <a:rPr lang="en-GB" sz="3400" dirty="0" smtClean="0"/>
              <a:t>2. Inheritance in Action</a:t>
            </a:r>
          </a:p>
        </p:txBody>
      </p:sp>
      <p:sp>
        <p:nvSpPr>
          <p:cNvPr id="4" name="Footer Placeholder 3"/>
          <p:cNvSpPr>
            <a:spLocks noGrp="1"/>
          </p:cNvSpPr>
          <p:nvPr>
            <p:ph type="ftr" sz="quarter" idx="10"/>
          </p:nvPr>
        </p:nvSpPr>
        <p:spPr/>
        <p:txBody>
          <a:bodyPr/>
          <a:lstStyle/>
          <a:p>
            <a:pPr>
              <a:defRPr/>
            </a:pPr>
            <a:fld id="{7848466A-FCD7-485C-8D2F-396DCF3DFC88}" type="slidenum">
              <a:rPr lang="en-GB"/>
              <a:pPr>
                <a:defRPr/>
              </a:pPr>
              <a:t>8</a:t>
            </a:fld>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7"/>
          <p:cNvSpPr>
            <a:spLocks noGrp="1" noChangeArrowheads="1"/>
          </p:cNvSpPr>
          <p:nvPr>
            <p:ph idx="1"/>
          </p:nvPr>
        </p:nvSpPr>
        <p:spPr/>
        <p:txBody>
          <a:bodyPr/>
          <a:lstStyle/>
          <a:p>
            <a:pPr eaLnBrk="1" hangingPunct="1"/>
            <a:r>
              <a:rPr lang="en-GB" dirty="0" smtClean="0"/>
              <a:t>During OOA/OOD (or even during coding </a:t>
            </a:r>
            <a:r>
              <a:rPr lang="en-GB" dirty="0" smtClean="0">
                <a:sym typeface="Wingdings" pitchFamily="2" charset="2"/>
              </a:rPr>
              <a:t>) you decide how to organize classes in your inheritance hierarchy</a:t>
            </a:r>
          </a:p>
          <a:p>
            <a:pPr lvl="1" eaLnBrk="1" hangingPunct="1"/>
            <a:endParaRPr lang="en-GB" dirty="0" smtClean="0">
              <a:sym typeface="Wingdings" pitchFamily="2" charset="2"/>
            </a:endParaRPr>
          </a:p>
          <a:p>
            <a:pPr eaLnBrk="1" hangingPunct="1"/>
            <a:r>
              <a:rPr lang="en-GB" dirty="0" smtClean="0">
                <a:sym typeface="Wingdings" pitchFamily="2" charset="2"/>
              </a:rPr>
              <a:t>There are two general ways to "spot" inheritance, both of which are useful and viable</a:t>
            </a:r>
          </a:p>
          <a:p>
            <a:pPr lvl="1" eaLnBrk="1" hangingPunct="1"/>
            <a:r>
              <a:rPr lang="en-GB" dirty="0" smtClean="0">
                <a:sym typeface="Wingdings" pitchFamily="2" charset="2"/>
              </a:rPr>
              <a:t>Generalization</a:t>
            </a:r>
          </a:p>
          <a:p>
            <a:pPr lvl="1" eaLnBrk="1" hangingPunct="1"/>
            <a:r>
              <a:rPr lang="en-GB" dirty="0" smtClean="0">
                <a:sym typeface="Wingdings" pitchFamily="2" charset="2"/>
              </a:rPr>
              <a:t>Specialization</a:t>
            </a:r>
          </a:p>
        </p:txBody>
      </p:sp>
      <p:sp>
        <p:nvSpPr>
          <p:cNvPr id="11267" name="Rectangle 46"/>
          <p:cNvSpPr>
            <a:spLocks noGrp="1" noChangeArrowheads="1"/>
          </p:cNvSpPr>
          <p:nvPr>
            <p:ph type="title"/>
          </p:nvPr>
        </p:nvSpPr>
        <p:spPr/>
        <p:txBody>
          <a:bodyPr/>
          <a:lstStyle/>
          <a:p>
            <a:pPr eaLnBrk="1" hangingPunct="1"/>
            <a:r>
              <a:rPr lang="en-GB" sz="3400" smtClean="0"/>
              <a:t>Overview</a:t>
            </a:r>
          </a:p>
        </p:txBody>
      </p:sp>
      <p:sp>
        <p:nvSpPr>
          <p:cNvPr id="4" name="Footer Placeholder 3"/>
          <p:cNvSpPr>
            <a:spLocks noGrp="1"/>
          </p:cNvSpPr>
          <p:nvPr>
            <p:ph type="ftr" sz="quarter" idx="10"/>
          </p:nvPr>
        </p:nvSpPr>
        <p:spPr/>
        <p:txBody>
          <a:bodyPr/>
          <a:lstStyle/>
          <a:p>
            <a:pPr>
              <a:defRPr/>
            </a:pPr>
            <a:fld id="{E29D3417-1564-422B-846E-7C8F90CFF0F2}" type="slidenum">
              <a:rPr lang="en-GB"/>
              <a:pPr>
                <a:defRPr/>
              </a:pPr>
              <a:t>9</a:t>
            </a:fld>
            <a:endParaRPr lang="en-GB"/>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12871</TotalTime>
  <Words>1485</Words>
  <Application>Microsoft Office PowerPoint</Application>
  <PresentationFormat>On-screen Show (4:3)</PresentationFormat>
  <Paragraphs>166</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1_Blends</vt:lpstr>
      <vt:lpstr>Introduction to Inheritance</vt:lpstr>
      <vt:lpstr>Contents</vt:lpstr>
      <vt:lpstr>1. Overview of Inheritance</vt:lpstr>
      <vt:lpstr>Inheritance and OO</vt:lpstr>
      <vt:lpstr>Superclasses and Subclasses</vt:lpstr>
      <vt:lpstr>Inheritance in Java</vt:lpstr>
      <vt:lpstr>The Object Class</vt:lpstr>
      <vt:lpstr>2. Inheritance in Action</vt:lpstr>
      <vt:lpstr>Overview</vt:lpstr>
      <vt:lpstr>Representing Inheritance in Pictures</vt:lpstr>
      <vt:lpstr>Example of Inheritance</vt:lpstr>
      <vt:lpstr>Exercise</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and Developing JSP Pages Using Custom Tags</dc:title>
  <dc:creator>Andy Olsen</dc:creator>
  <cp:lastModifiedBy>andyo@olsensoft.com</cp:lastModifiedBy>
  <cp:revision>427</cp:revision>
  <dcterms:created xsi:type="dcterms:W3CDTF">2002-05-03T12:27:39Z</dcterms:created>
  <dcterms:modified xsi:type="dcterms:W3CDTF">2017-03-23T18:44:42Z</dcterms:modified>
</cp:coreProperties>
</file>