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notesMasterIdLst>
    <p:notesMasterId r:id="rId20"/>
  </p:notesMasterIdLst>
  <p:handoutMasterIdLst>
    <p:handoutMasterId r:id="rId21"/>
  </p:handoutMasterIdLst>
  <p:sldIdLst>
    <p:sldId id="256" r:id="rId2"/>
    <p:sldId id="497" r:id="rId3"/>
    <p:sldId id="603" r:id="rId4"/>
    <p:sldId id="585" r:id="rId5"/>
    <p:sldId id="518" r:id="rId6"/>
    <p:sldId id="586" r:id="rId7"/>
    <p:sldId id="619" r:id="rId8"/>
    <p:sldId id="620" r:id="rId9"/>
    <p:sldId id="621" r:id="rId10"/>
    <p:sldId id="622" r:id="rId11"/>
    <p:sldId id="623" r:id="rId12"/>
    <p:sldId id="575" r:id="rId13"/>
    <p:sldId id="562" r:id="rId14"/>
    <p:sldId id="611" r:id="rId15"/>
    <p:sldId id="613" r:id="rId16"/>
    <p:sldId id="645" r:id="rId17"/>
    <p:sldId id="614" r:id="rId18"/>
    <p:sldId id="644" r:id="rId19"/>
  </p:sldIdLst>
  <p:sldSz cx="9144000" cy="6858000" type="screen4x3"/>
  <p:notesSz cx="7315200" cy="9601200"/>
  <p:defaultTextStyle>
    <a:defPPr>
      <a:defRPr lang="en-GB"/>
    </a:defPPr>
    <a:lvl1pPr algn="l" rtl="0" fontAlgn="base">
      <a:spcBef>
        <a:spcPct val="0"/>
      </a:spcBef>
      <a:spcAft>
        <a:spcPct val="0"/>
      </a:spcAft>
      <a:defRPr sz="1400" kern="1200">
        <a:solidFill>
          <a:schemeClr val="tx1"/>
        </a:solidFill>
        <a:latin typeface="Lucida Console" pitchFamily="49" charset="0"/>
        <a:ea typeface="+mn-ea"/>
        <a:cs typeface="+mn-cs"/>
      </a:defRPr>
    </a:lvl1pPr>
    <a:lvl2pPr marL="457200" algn="l" rtl="0" fontAlgn="base">
      <a:spcBef>
        <a:spcPct val="0"/>
      </a:spcBef>
      <a:spcAft>
        <a:spcPct val="0"/>
      </a:spcAft>
      <a:defRPr sz="1400" kern="1200">
        <a:solidFill>
          <a:schemeClr val="tx1"/>
        </a:solidFill>
        <a:latin typeface="Lucida Console" pitchFamily="49" charset="0"/>
        <a:ea typeface="+mn-ea"/>
        <a:cs typeface="+mn-cs"/>
      </a:defRPr>
    </a:lvl2pPr>
    <a:lvl3pPr marL="914400" algn="l" rtl="0" fontAlgn="base">
      <a:spcBef>
        <a:spcPct val="0"/>
      </a:spcBef>
      <a:spcAft>
        <a:spcPct val="0"/>
      </a:spcAft>
      <a:defRPr sz="1400" kern="1200">
        <a:solidFill>
          <a:schemeClr val="tx1"/>
        </a:solidFill>
        <a:latin typeface="Lucida Console" pitchFamily="49" charset="0"/>
        <a:ea typeface="+mn-ea"/>
        <a:cs typeface="+mn-cs"/>
      </a:defRPr>
    </a:lvl3pPr>
    <a:lvl4pPr marL="1371600" algn="l" rtl="0" fontAlgn="base">
      <a:spcBef>
        <a:spcPct val="0"/>
      </a:spcBef>
      <a:spcAft>
        <a:spcPct val="0"/>
      </a:spcAft>
      <a:defRPr sz="1400" kern="1200">
        <a:solidFill>
          <a:schemeClr val="tx1"/>
        </a:solidFill>
        <a:latin typeface="Lucida Console" pitchFamily="49" charset="0"/>
        <a:ea typeface="+mn-ea"/>
        <a:cs typeface="+mn-cs"/>
      </a:defRPr>
    </a:lvl4pPr>
    <a:lvl5pPr marL="1828800" algn="l" rtl="0" fontAlgn="base">
      <a:spcBef>
        <a:spcPct val="0"/>
      </a:spcBef>
      <a:spcAft>
        <a:spcPct val="0"/>
      </a:spcAft>
      <a:defRPr sz="1400" kern="1200">
        <a:solidFill>
          <a:schemeClr val="tx1"/>
        </a:solidFill>
        <a:latin typeface="Lucida Console" pitchFamily="49" charset="0"/>
        <a:ea typeface="+mn-ea"/>
        <a:cs typeface="+mn-cs"/>
      </a:defRPr>
    </a:lvl5pPr>
    <a:lvl6pPr marL="2286000" algn="l" defTabSz="914400" rtl="0" eaLnBrk="1" latinLnBrk="0" hangingPunct="1">
      <a:defRPr sz="1400" kern="1200">
        <a:solidFill>
          <a:schemeClr val="tx1"/>
        </a:solidFill>
        <a:latin typeface="Lucida Console" pitchFamily="49" charset="0"/>
        <a:ea typeface="+mn-ea"/>
        <a:cs typeface="+mn-cs"/>
      </a:defRPr>
    </a:lvl6pPr>
    <a:lvl7pPr marL="2743200" algn="l" defTabSz="914400" rtl="0" eaLnBrk="1" latinLnBrk="0" hangingPunct="1">
      <a:defRPr sz="1400" kern="1200">
        <a:solidFill>
          <a:schemeClr val="tx1"/>
        </a:solidFill>
        <a:latin typeface="Lucida Console" pitchFamily="49" charset="0"/>
        <a:ea typeface="+mn-ea"/>
        <a:cs typeface="+mn-cs"/>
      </a:defRPr>
    </a:lvl7pPr>
    <a:lvl8pPr marL="3200400" algn="l" defTabSz="914400" rtl="0" eaLnBrk="1" latinLnBrk="0" hangingPunct="1">
      <a:defRPr sz="1400" kern="1200">
        <a:solidFill>
          <a:schemeClr val="tx1"/>
        </a:solidFill>
        <a:latin typeface="Lucida Console" pitchFamily="49" charset="0"/>
        <a:ea typeface="+mn-ea"/>
        <a:cs typeface="+mn-cs"/>
      </a:defRPr>
    </a:lvl8pPr>
    <a:lvl9pPr marL="3657600" algn="l" defTabSz="914400" rtl="0" eaLnBrk="1" latinLnBrk="0" hangingPunct="1">
      <a:defRPr sz="14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00FF"/>
    <a:srgbClr val="6666FF"/>
    <a:srgbClr val="BABAE8"/>
    <a:srgbClr val="AEAEE4"/>
    <a:srgbClr val="F7FC9C"/>
    <a:srgbClr val="9BFDDF"/>
    <a:srgbClr val="FE7C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9526" autoAdjust="0"/>
    <p:restoredTop sz="94610" autoAdjust="0"/>
  </p:normalViewPr>
  <p:slideViewPr>
    <p:cSldViewPr snapToGrid="0" showGuides="1">
      <p:cViewPr varScale="1">
        <p:scale>
          <a:sx n="99" d="100"/>
          <a:sy n="99" d="100"/>
        </p:scale>
        <p:origin x="-102" y="-96"/>
      </p:cViewPr>
      <p:guideLst>
        <p:guide orient="horz" pos="1065"/>
        <p:guide pos="2170"/>
      </p:guideLst>
    </p:cSldViewPr>
  </p:slideViewPr>
  <p:notesTextViewPr>
    <p:cViewPr>
      <p:scale>
        <a:sx n="100" d="100"/>
        <a:sy n="100" d="100"/>
      </p:scale>
      <p:origin x="0" y="0"/>
    </p:cViewPr>
  </p:notesTextViewPr>
  <p:sorterViewPr>
    <p:cViewPr>
      <p:scale>
        <a:sx n="70" d="100"/>
        <a:sy n="70" d="100"/>
      </p:scale>
      <p:origin x="0" y="0"/>
    </p:cViewPr>
  </p:sorterViewPr>
  <p:notesViewPr>
    <p:cSldViewPr snapToGrid="0" showGuides="1">
      <p:cViewPr>
        <p:scale>
          <a:sx n="90" d="100"/>
          <a:sy n="90" d="100"/>
        </p:scale>
        <p:origin x="-246" y="12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Inheritance in Java</a:t>
            </a:r>
            <a:endParaRPr lang="en-GB" dirty="0"/>
          </a:p>
        </p:txBody>
      </p:sp>
      <p:sp>
        <p:nvSpPr>
          <p:cNvPr id="26631" name="Line 7"/>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26632" name="Line 8"/>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6" name="Rectangle 10"/>
          <p:cNvSpPr>
            <a:spLocks noChangeArrowheads="1"/>
          </p:cNvSpPr>
          <p:nvPr/>
        </p:nvSpPr>
        <p:spPr bwMode="auto">
          <a:xfrm>
            <a:off x="1838219" y="9152886"/>
            <a:ext cx="3634522"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2017</a:t>
            </a:r>
            <a:endParaRPr lang="en-GB" sz="1000" dirty="0">
              <a:latin typeface="Tahoma" pitchFamily="34" charset="0"/>
            </a:endParaRPr>
          </a:p>
        </p:txBody>
      </p:sp>
    </p:spTree>
    <p:extLst>
      <p:ext uri="{BB962C8B-B14F-4D97-AF65-F5344CB8AC3E}">
        <p14:creationId xmlns:p14="http://schemas.microsoft.com/office/powerpoint/2010/main" val="1899654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Inheritance in Java</a:t>
            </a:r>
            <a:endParaRPr lang="en-GB" dirty="0"/>
          </a:p>
        </p:txBody>
      </p:sp>
      <p:sp>
        <p:nvSpPr>
          <p:cNvPr id="33795"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chemeClr val="bg2"/>
            </a:solidFill>
            <a:miter lim="800000"/>
            <a:headEnd/>
            <a:tailEnd/>
          </a:ln>
        </p:spPr>
      </p:sp>
      <p:sp>
        <p:nvSpPr>
          <p:cNvPr id="24581" name="Rectangle 5"/>
          <p:cNvSpPr>
            <a:spLocks noGrp="1" noChangeArrowheads="1"/>
          </p:cNvSpPr>
          <p:nvPr>
            <p:ph type="body" sz="quarter" idx="3"/>
          </p:nvPr>
        </p:nvSpPr>
        <p:spPr bwMode="auto">
          <a:xfrm>
            <a:off x="731838" y="4379913"/>
            <a:ext cx="5851525" cy="451167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4" name="Line 8"/>
          <p:cNvSpPr>
            <a:spLocks noChangeShapeType="1"/>
          </p:cNvSpPr>
          <p:nvPr/>
        </p:nvSpPr>
        <p:spPr bwMode="auto">
          <a:xfrm>
            <a:off x="742950" y="4370388"/>
            <a:ext cx="5840413" cy="1587"/>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4587"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9" name="Rectangle 10"/>
          <p:cNvSpPr>
            <a:spLocks noChangeArrowheads="1"/>
          </p:cNvSpPr>
          <p:nvPr/>
        </p:nvSpPr>
        <p:spPr bwMode="auto">
          <a:xfrm>
            <a:off x="1838219" y="9152886"/>
            <a:ext cx="3634522"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2017</a:t>
            </a:r>
            <a:endParaRPr lang="en-GB" sz="1000" dirty="0">
              <a:latin typeface="Tahoma" pitchFamily="34" charset="0"/>
            </a:endParaRPr>
          </a:p>
        </p:txBody>
      </p:sp>
    </p:spTree>
    <p:extLst>
      <p:ext uri="{BB962C8B-B14F-4D97-AF65-F5344CB8AC3E}">
        <p14:creationId xmlns:p14="http://schemas.microsoft.com/office/powerpoint/2010/main" val="400437196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Inheritance in Java</a:t>
            </a:r>
          </a:p>
        </p:txBody>
      </p:sp>
      <p:sp>
        <p:nvSpPr>
          <p:cNvPr id="34819" name="Rectangle 4"/>
          <p:cNvSpPr>
            <a:spLocks noGrp="1" noRot="1" noChangeAspect="1" noChangeArrowheads="1" noTextEdit="1"/>
          </p:cNvSpPr>
          <p:nvPr>
            <p:ph type="sldImg"/>
          </p:nvPr>
        </p:nvSpPr>
        <p:spPr>
          <a:ln/>
        </p:spPr>
      </p:sp>
      <p:sp>
        <p:nvSpPr>
          <p:cNvPr id="34820" name="Rectangle 5"/>
          <p:cNvSpPr>
            <a:spLocks noGrp="1" noChangeArrowheads="1"/>
          </p:cNvSpPr>
          <p:nvPr>
            <p:ph type="body" idx="1"/>
          </p:nvPr>
        </p:nvSpPr>
        <p:spPr>
          <a:noFill/>
          <a:ln/>
        </p:spPr>
        <p:txBody>
          <a:bodyPr/>
          <a:lstStyle/>
          <a:p>
            <a:pPr eaLnBrk="1" hangingPunct="1"/>
            <a:r>
              <a:rPr lang="en-US" dirty="0" smtClean="0"/>
              <a:t>In this chapter we're going to show how to implement inheritance hierarchies in Java. As you'll see, Java' s support for inheritance is elegant and intuitive, so if you understand the concepts, you should have no difficulty at all with the syntax.</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US" dirty="0"/>
              <a:t>By default, all methods in a superclass are </a:t>
            </a:r>
            <a:r>
              <a:rPr lang="en-US" dirty="0" err="1"/>
              <a:t>overridable</a:t>
            </a:r>
            <a:r>
              <a:rPr lang="en-US" dirty="0"/>
              <a:t>. This means subclasses can re-implement methods with alternative application logic if appropriate. </a:t>
            </a:r>
          </a:p>
          <a:p>
            <a:pPr eaLnBrk="1" hangingPunct="1"/>
            <a:r>
              <a:rPr lang="en-US" dirty="0"/>
              <a:t>Method overriding is a very common practice, especially when you're using a third-party framework. The framework will typically define a large number of classes in a predefined arrangement, to implement core functionality for a simple application. To use the framework, you typically define subclasses for some of the existing classes, and override some of the methods with your own application-specific functionality.</a:t>
            </a:r>
          </a:p>
          <a:p>
            <a:pPr eaLnBrk="1" hangingPunct="1"/>
            <a:r>
              <a:rPr lang="en-US" dirty="0"/>
              <a:t>When you override a method from a superclass, you must follow some specific rules as described in the slide above. </a:t>
            </a:r>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Inheritance in Java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dirty="0"/>
              <a:t>This example shows how the </a:t>
            </a:r>
            <a:r>
              <a:rPr lang="en-US" dirty="0" err="1">
                <a:latin typeface="Lucida Console" panose="020B0609040504020204" pitchFamily="49" charset="0"/>
              </a:rPr>
              <a:t>SavingsAccount</a:t>
            </a:r>
            <a:r>
              <a:rPr lang="en-US" dirty="0"/>
              <a:t> class can override some of the methods defined in the </a:t>
            </a:r>
            <a:r>
              <a:rPr lang="en-US" dirty="0" err="1">
                <a:latin typeface="Lucida Console" panose="020B0609040504020204" pitchFamily="49" charset="0"/>
              </a:rPr>
              <a:t>BankAccount</a:t>
            </a:r>
            <a:r>
              <a:rPr lang="en-US" dirty="0"/>
              <a:t> class. Note the following points:</a:t>
            </a:r>
          </a:p>
          <a:p>
            <a:pPr lvl="1" eaLnBrk="1" hangingPunct="1"/>
            <a:r>
              <a:rPr lang="en-US" dirty="0"/>
              <a:t>The </a:t>
            </a:r>
            <a:r>
              <a:rPr lang="en-US" dirty="0">
                <a:latin typeface="Lucida Console" panose="020B0609040504020204" pitchFamily="49" charset="0"/>
              </a:rPr>
              <a:t>withdraw()</a:t>
            </a:r>
            <a:r>
              <a:rPr lang="en-US" dirty="0"/>
              <a:t> method first calls the superclass version of </a:t>
            </a:r>
            <a:r>
              <a:rPr lang="en-US" dirty="0">
                <a:latin typeface="Lucida Console" panose="020B0609040504020204" pitchFamily="49" charset="0"/>
              </a:rPr>
              <a:t>withdraw()</a:t>
            </a:r>
            <a:r>
              <a:rPr lang="en-US" dirty="0"/>
              <a:t>, to perform the normal processing as defined by the superclass. Afterwards, it checks whether the balance is now negative, and if so sets the </a:t>
            </a:r>
            <a:r>
              <a:rPr lang="en-US" dirty="0" err="1">
                <a:latin typeface="Lucida Console" panose="020B0609040504020204" pitchFamily="49" charset="0"/>
              </a:rPr>
              <a:t>goneOverdrawn</a:t>
            </a:r>
            <a:r>
              <a:rPr lang="en-US" dirty="0"/>
              <a:t> flag.</a:t>
            </a:r>
          </a:p>
          <a:p>
            <a:pPr lvl="1" eaLnBrk="1" hangingPunct="1"/>
            <a:r>
              <a:rPr lang="en-US" dirty="0"/>
              <a:t>The </a:t>
            </a:r>
            <a:r>
              <a:rPr lang="en-US" dirty="0" err="1">
                <a:latin typeface="Lucida Console" panose="020B0609040504020204" pitchFamily="49" charset="0"/>
              </a:rPr>
              <a:t>toString</a:t>
            </a:r>
            <a:r>
              <a:rPr lang="en-US" dirty="0">
                <a:latin typeface="Lucida Console" panose="020B0609040504020204" pitchFamily="49" charset="0"/>
              </a:rPr>
              <a:t>()</a:t>
            </a:r>
            <a:r>
              <a:rPr lang="en-US" dirty="0"/>
              <a:t> method calls the superclass version of </a:t>
            </a:r>
            <a:r>
              <a:rPr lang="en-US" dirty="0" err="1">
                <a:latin typeface="Lucida Console" panose="020B0609040504020204" pitchFamily="49" charset="0"/>
              </a:rPr>
              <a:t>toString</a:t>
            </a:r>
            <a:r>
              <a:rPr lang="en-US" dirty="0">
                <a:latin typeface="Lucida Console" panose="020B0609040504020204" pitchFamily="49" charset="0"/>
              </a:rPr>
              <a:t>()</a:t>
            </a:r>
            <a:r>
              <a:rPr lang="en-US" dirty="0"/>
              <a:t> to get a textual representation of superclass state, and then appends some additional verbiage relating to specific state defined in the subclass.</a:t>
            </a:r>
          </a:p>
          <a:p>
            <a:pPr lvl="1" eaLnBrk="1" hangingPunct="1"/>
            <a:endParaRPr lang="en-US" dirty="0"/>
          </a:p>
          <a:p>
            <a:pPr eaLnBrk="1" hangingPunct="1"/>
            <a:endParaRPr lang="en-US" dirty="0"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Inheritance in Java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US" dirty="0"/>
              <a:t>Polymorphism basically relies on method overriding. When you have an inheritance hierarchy where classes implement some methods in distinct ways, polymorphism allows you to pass objects around in a general fashion, without ever needing to know exactly what type of object you're dealing with. Polymorphism ensures that that the appropriate version of methods will always be called, based on the type of object you’re dealing with.</a:t>
            </a:r>
          </a:p>
          <a:p>
            <a:pPr eaLnBrk="1" hangingPunct="1"/>
            <a:endParaRPr lang="en-US" dirty="0"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Inheritance in Java</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dirty="0"/>
              <a:t>The main goal of polymorphism is to simplify client code in the face of large and complex inheritance hierarchies. </a:t>
            </a:r>
          </a:p>
          <a:p>
            <a:pPr eaLnBrk="1" hangingPunct="1"/>
            <a:r>
              <a:rPr lang="en-US" dirty="0"/>
              <a:t>In a nutshell, your client code can define methods that receive superclass parameter types, and you can then pass in objects of that type or any subclass type. The magic of polymorphism ensures that the system always knows what kind of object you've actually passed in, and thereby ensures the correct version of methods are called upon that object.</a:t>
            </a:r>
          </a:p>
          <a:p>
            <a:pPr eaLnBrk="1" hangingPunct="1"/>
            <a:endParaRPr lang="en-US" dirty="0"/>
          </a:p>
          <a:p>
            <a:pPr eaLnBrk="1" hangingPunct="1"/>
            <a:endParaRPr lang="en-US" dirty="0"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Inheritance in Java</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en-US" dirty="0"/>
              <a:t>Polymorphism relies on the principle of substitutability, as illustrated in the slide above. Note the following points:</a:t>
            </a:r>
          </a:p>
          <a:p>
            <a:pPr lvl="1">
              <a:defRPr/>
            </a:pPr>
            <a:r>
              <a:rPr lang="en-GB" dirty="0"/>
              <a:t>The </a:t>
            </a:r>
            <a:r>
              <a:rPr lang="en-GB" dirty="0" err="1">
                <a:latin typeface="Lucida Console" panose="020B0609040504020204" pitchFamily="49" charset="0"/>
              </a:rPr>
              <a:t>processAccount</a:t>
            </a:r>
            <a:r>
              <a:rPr lang="en-GB" dirty="0">
                <a:latin typeface="Lucida Console" panose="020B0609040504020204" pitchFamily="49" charset="0"/>
              </a:rPr>
              <a:t>()</a:t>
            </a:r>
            <a:r>
              <a:rPr lang="en-GB" dirty="0"/>
              <a:t> method receives a superclass-type parameter, i.e. a </a:t>
            </a:r>
            <a:r>
              <a:rPr lang="en-GB" dirty="0" err="1">
                <a:latin typeface="Lucida Console" panose="020B0609040504020204" pitchFamily="49" charset="0"/>
              </a:rPr>
              <a:t>BankAccount</a:t>
            </a:r>
            <a:r>
              <a:rPr lang="en-GB" dirty="0"/>
              <a:t> reference. Client code can pass in a </a:t>
            </a:r>
            <a:r>
              <a:rPr lang="en-GB" dirty="0" err="1">
                <a:latin typeface="Lucida Console" panose="020B0609040504020204" pitchFamily="49" charset="0"/>
              </a:rPr>
              <a:t>BankAccount</a:t>
            </a:r>
            <a:r>
              <a:rPr lang="en-GB" dirty="0"/>
              <a:t> object, or anything that inherits from </a:t>
            </a:r>
            <a:r>
              <a:rPr lang="en-GB" dirty="0" err="1">
                <a:latin typeface="Lucida Console" panose="020B0609040504020204" pitchFamily="49" charset="0"/>
              </a:rPr>
              <a:t>BankAccount</a:t>
            </a:r>
            <a:r>
              <a:rPr lang="en-GB" dirty="0"/>
              <a:t>.</a:t>
            </a:r>
          </a:p>
          <a:p>
            <a:pPr lvl="1">
              <a:defRPr/>
            </a:pPr>
            <a:r>
              <a:rPr lang="en-GB" dirty="0"/>
              <a:t>Within </a:t>
            </a:r>
            <a:r>
              <a:rPr lang="en-GB" dirty="0" err="1">
                <a:latin typeface="Lucida Console" panose="020B0609040504020204" pitchFamily="49" charset="0"/>
              </a:rPr>
              <a:t>processAccount</a:t>
            </a:r>
            <a:r>
              <a:rPr lang="en-GB" dirty="0">
                <a:latin typeface="Lucida Console" panose="020B0609040504020204" pitchFamily="49" charset="0"/>
              </a:rPr>
              <a:t>()</a:t>
            </a:r>
            <a:r>
              <a:rPr lang="en-GB" dirty="0"/>
              <a:t>, the compiler knows the </a:t>
            </a:r>
            <a:r>
              <a:rPr lang="en-GB" dirty="0">
                <a:latin typeface="Lucida Console" panose="020B0609040504020204" pitchFamily="49" charset="0"/>
              </a:rPr>
              <a:t>account</a:t>
            </a:r>
            <a:r>
              <a:rPr lang="en-GB" dirty="0"/>
              <a:t> variable refers to a </a:t>
            </a:r>
            <a:r>
              <a:rPr lang="en-GB" dirty="0" err="1">
                <a:latin typeface="Lucida Console" panose="020B0609040504020204" pitchFamily="49" charset="0"/>
              </a:rPr>
              <a:t>BankAccount</a:t>
            </a:r>
            <a:r>
              <a:rPr lang="en-GB" dirty="0"/>
              <a:t> object or some subclass, but it doesn't know which particular subclass. Therefore the compiler only lets you access members defined in </a:t>
            </a:r>
            <a:r>
              <a:rPr lang="en-GB" dirty="0" err="1"/>
              <a:t>BankAccount</a:t>
            </a:r>
            <a:r>
              <a:rPr lang="en-GB" dirty="0"/>
              <a:t>.    </a:t>
            </a:r>
          </a:p>
          <a:p>
            <a:pPr lvl="1">
              <a:defRPr/>
            </a:pPr>
            <a:r>
              <a:rPr lang="en-GB" dirty="0"/>
              <a:t>The </a:t>
            </a:r>
            <a:r>
              <a:rPr lang="en-GB" dirty="0">
                <a:latin typeface="Lucida Console" panose="020B0609040504020204" pitchFamily="49" charset="0"/>
              </a:rPr>
              <a:t>account</a:t>
            </a:r>
            <a:r>
              <a:rPr lang="en-GB" dirty="0"/>
              <a:t> variable doesn't allow any access to </a:t>
            </a:r>
            <a:r>
              <a:rPr lang="en-GB" dirty="0" err="1">
                <a:latin typeface="Lucida Console" panose="020B0609040504020204" pitchFamily="49" charset="0"/>
              </a:rPr>
              <a:t>SavingsAccount</a:t>
            </a:r>
            <a:r>
              <a:rPr lang="en-GB" dirty="0"/>
              <a:t>-specific or </a:t>
            </a:r>
            <a:r>
              <a:rPr lang="en-GB" dirty="0" err="1">
                <a:latin typeface="Lucida Console" panose="020B0609040504020204" pitchFamily="49" charset="0"/>
              </a:rPr>
              <a:t>CreditAccount</a:t>
            </a:r>
            <a:r>
              <a:rPr lang="en-GB" dirty="0"/>
              <a:t>-specific members. This is good – your code is more general purpose, so you won't have to modify your code if someone defines a new kind of </a:t>
            </a:r>
            <a:r>
              <a:rPr lang="en-GB" dirty="0" err="1">
                <a:latin typeface="Lucida Console" panose="020B0609040504020204" pitchFamily="49" charset="0"/>
              </a:rPr>
              <a:t>BankAccount</a:t>
            </a:r>
            <a:r>
              <a:rPr lang="en-GB" dirty="0"/>
              <a:t> subclass in the future.</a:t>
            </a:r>
            <a:endParaRPr lang="en-US" dirty="0"/>
          </a:p>
          <a:p>
            <a:pPr eaLnBrk="1" hangingPunct="1"/>
            <a:endParaRPr lang="en-US" dirty="0"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Inheritance in Java</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dirty="0"/>
              <a:t>This slide describes exactly how polymorphism works in practice. </a:t>
            </a:r>
          </a:p>
          <a:p>
            <a:pPr eaLnBrk="1" hangingPunct="1"/>
            <a:r>
              <a:rPr lang="en-US" dirty="0"/>
              <a:t>The crux of the matter is that the decision about which version of a method to call is deferred to run time, whereupon the JVM knows the actual type of object passed into a method on this occasion, and can therefore invoke the method defined in the appropriate subclass.</a:t>
            </a:r>
          </a:p>
          <a:p>
            <a:pPr eaLnBrk="1" hangingPunct="1"/>
            <a:endParaRPr lang="en-US" dirty="0"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Inheritance in Java</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dirty="0"/>
              <a:t>Inheritance in Java</a:t>
            </a:r>
          </a:p>
          <a:p>
            <a:endParaRPr lang="en-GB"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731838" y="4379913"/>
            <a:ext cx="5851525" cy="4511675"/>
          </a:xfrm>
          <a:noFill/>
          <a:ln/>
        </p:spPr>
        <p:txBody>
          <a:bodyPr/>
          <a:lstStyle/>
          <a:p>
            <a:pPr eaLnBrk="1" hangingPunct="1"/>
            <a:r>
              <a:rPr lang="en-US" dirty="0" smtClean="0"/>
              <a:t>Java has an </a:t>
            </a:r>
            <a:r>
              <a:rPr lang="en-US" dirty="0" err="1" smtClean="0">
                <a:latin typeface="Lucida Console" panose="020B0609040504020204" pitchFamily="49" charset="0"/>
              </a:rPr>
              <a:t>instanceof</a:t>
            </a:r>
            <a:r>
              <a:rPr lang="en-US" dirty="0" smtClean="0"/>
              <a:t> operator that enables you to determine whether an object reference points to a particular type of object. For example, the code snippet in the slide shows how the </a:t>
            </a:r>
            <a:r>
              <a:rPr lang="en-US" dirty="0" err="1" smtClean="0">
                <a:latin typeface="Lucida Console" panose="020B0609040504020204" pitchFamily="49" charset="0"/>
              </a:rPr>
              <a:t>processAccount</a:t>
            </a:r>
            <a:r>
              <a:rPr lang="en-US" dirty="0" smtClean="0">
                <a:latin typeface="Lucida Console" panose="020B0609040504020204" pitchFamily="49" charset="0"/>
              </a:rPr>
              <a:t>()</a:t>
            </a:r>
            <a:r>
              <a:rPr lang="en-US" dirty="0" smtClean="0"/>
              <a:t> method can determine whether it has been passed in a </a:t>
            </a:r>
            <a:r>
              <a:rPr lang="en-US" dirty="0" err="1" smtClean="0">
                <a:latin typeface="Lucida Console" panose="020B0609040504020204" pitchFamily="49" charset="0"/>
              </a:rPr>
              <a:t>SavingsAccount</a:t>
            </a:r>
            <a:r>
              <a:rPr lang="en-US" dirty="0" smtClean="0"/>
              <a:t> object (as opposed to any other kind of object in the </a:t>
            </a:r>
            <a:r>
              <a:rPr lang="en-US" dirty="0" err="1" smtClean="0">
                <a:latin typeface="Lucida Console" panose="020B0609040504020204" pitchFamily="49" charset="0"/>
              </a:rPr>
              <a:t>BankAccount</a:t>
            </a:r>
            <a:r>
              <a:rPr lang="en-US" dirty="0" smtClean="0"/>
              <a:t> hierarchy).</a:t>
            </a:r>
          </a:p>
          <a:p>
            <a:pPr eaLnBrk="1" hangingPunct="1"/>
            <a:r>
              <a:rPr lang="en-US" dirty="0" smtClean="0"/>
              <a:t>You are advised to use this technique very sparingly, because it results in fragile code that could easily break as new classes are added to the inheritance hierarchy during the lifetime of your development project.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dirty="0"/>
              <a:t>Java (and other OO languages) supports the concept of polymorphic collections. To define a polymorphic collection or array, use the superclass in your declaration. For example, the </a:t>
            </a:r>
            <a:r>
              <a:rPr lang="en-US" dirty="0">
                <a:latin typeface="Lucida Console" panose="020B0609040504020204" pitchFamily="49" charset="0"/>
              </a:rPr>
              <a:t>accounts</a:t>
            </a:r>
            <a:r>
              <a:rPr lang="en-US" dirty="0"/>
              <a:t> collection in the slide is a list of </a:t>
            </a:r>
            <a:r>
              <a:rPr lang="en-US" dirty="0" err="1">
                <a:latin typeface="Lucida Console" panose="020B0609040504020204" pitchFamily="49" charset="0"/>
              </a:rPr>
              <a:t>BankAccount</a:t>
            </a:r>
            <a:r>
              <a:rPr lang="en-US" dirty="0"/>
              <a:t>. According to the principle of substitutability, you can insert any kind of bank account into this collection (i.e. a </a:t>
            </a:r>
            <a:r>
              <a:rPr lang="en-US" dirty="0" err="1">
                <a:latin typeface="Lucida Console" panose="020B0609040504020204" pitchFamily="49" charset="0"/>
              </a:rPr>
              <a:t>BankAccount</a:t>
            </a:r>
            <a:r>
              <a:rPr lang="en-US" dirty="0"/>
              <a:t> object or anything that inherits from </a:t>
            </a:r>
            <a:r>
              <a:rPr lang="en-US" dirty="0" err="1">
                <a:latin typeface="Lucida Console" panose="020B0609040504020204" pitchFamily="49" charset="0"/>
              </a:rPr>
              <a:t>BankAccount</a:t>
            </a:r>
            <a:r>
              <a:rPr lang="en-US" dirty="0"/>
              <a:t>).</a:t>
            </a:r>
          </a:p>
          <a:p>
            <a:pPr eaLnBrk="1" hangingPunct="1"/>
            <a:r>
              <a:rPr lang="en-US" dirty="0"/>
              <a:t>You can then iterate through the items in the collection. On each iteration you'll obtain a </a:t>
            </a:r>
            <a:r>
              <a:rPr lang="en-US" dirty="0" err="1">
                <a:latin typeface="Lucida Console" panose="020B0609040504020204" pitchFamily="49" charset="0"/>
              </a:rPr>
              <a:t>BankAccount</a:t>
            </a:r>
            <a:r>
              <a:rPr lang="en-US" dirty="0"/>
              <a:t> object reference, and you can invoke any </a:t>
            </a:r>
            <a:r>
              <a:rPr lang="en-US" dirty="0" err="1">
                <a:latin typeface="Lucida Console" panose="020B0609040504020204" pitchFamily="49" charset="0"/>
              </a:rPr>
              <a:t>BankAccount</a:t>
            </a:r>
            <a:r>
              <a:rPr lang="en-US" dirty="0"/>
              <a:t> methods upon the object reference. According to the principle of polymorphism, this will result in the appropriate subclass implementation of the method being executed at run time.</a:t>
            </a:r>
          </a:p>
          <a:p>
            <a:pPr eaLnBrk="1" hangingPunct="1"/>
            <a:endParaRPr lang="en-US" dirty="0"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Inheritance in Java</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
        <p:nvSpPr>
          <p:cNvPr id="6" name="Rectangle 2"/>
          <p:cNvSpPr>
            <a:spLocks noGrp="1" noChangeArrowheads="1"/>
          </p:cNvSpPr>
          <p:nvPr>
            <p:ph type="hdr" sz="quarter"/>
          </p:nvPr>
        </p:nvSpPr>
        <p:spPr>
          <a:xfrm>
            <a:off x="798513" y="309563"/>
            <a:ext cx="5792787" cy="195262"/>
          </a:xfrm>
          <a:noFill/>
        </p:spPr>
        <p:txBody>
          <a:bodyPr/>
          <a:lstStyle/>
          <a:p>
            <a:r>
              <a:rPr lang="en-GB" dirty="0" smtClean="0"/>
              <a:t>Inheritance in Java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dirty="0" smtClean="0"/>
              <a:t>Section 1 </a:t>
            </a:r>
            <a:r>
              <a:rPr lang="en-US" dirty="0"/>
              <a:t>shows the Java syntax for defining </a:t>
            </a:r>
            <a:r>
              <a:rPr lang="en-US" dirty="0" err="1"/>
              <a:t>superclasses</a:t>
            </a:r>
            <a:r>
              <a:rPr lang="en-US" dirty="0"/>
              <a:t> and subclasses. There are several important language features and keywords that come into play here.</a:t>
            </a:r>
          </a:p>
          <a:p>
            <a:pPr eaLnBrk="1" hangingPunct="1"/>
            <a:r>
              <a:rPr lang="en-US" dirty="0"/>
              <a:t>Section </a:t>
            </a:r>
            <a:r>
              <a:rPr lang="en-US" dirty="0" smtClean="0"/>
              <a:t>2 </a:t>
            </a:r>
            <a:r>
              <a:rPr lang="en-US" dirty="0"/>
              <a:t>introduces the wonderful world of polymorphism, whereby you can treat objects of a class hierarchy in a consistent manner without needing to know exactly what type of object you’re actually dealing with.</a:t>
            </a:r>
          </a:p>
          <a:p>
            <a:pPr eaLnBrk="1" hangingPunct="1"/>
            <a:endParaRPr lang="en-US" dirty="0"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Inheritance in Java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US" dirty="0" smtClean="0"/>
              <a:t>This </a:t>
            </a:r>
            <a:r>
              <a:rPr lang="en-US" dirty="0"/>
              <a:t>section describes how to define </a:t>
            </a:r>
            <a:r>
              <a:rPr lang="en-US" dirty="0" err="1"/>
              <a:t>superclasses</a:t>
            </a:r>
            <a:r>
              <a:rPr lang="en-US" dirty="0"/>
              <a:t> and </a:t>
            </a:r>
            <a:r>
              <a:rPr lang="en-US" dirty="0" smtClean="0"/>
              <a:t>subclasses, </a:t>
            </a:r>
            <a:r>
              <a:rPr lang="en-US" dirty="0"/>
              <a:t>and </a:t>
            </a:r>
            <a:r>
              <a:rPr lang="en-US" dirty="0" smtClean="0"/>
              <a:t>how </a:t>
            </a:r>
            <a:r>
              <a:rPr lang="en-US" dirty="0"/>
              <a:t>to implement common inheritance </a:t>
            </a:r>
            <a:r>
              <a:rPr lang="en-US" dirty="0" smtClean="0"/>
              <a:t>features, </a:t>
            </a:r>
            <a:r>
              <a:rPr lang="en-US" dirty="0"/>
              <a:t>using Java programming language constructs.</a:t>
            </a:r>
          </a:p>
          <a:p>
            <a:pPr eaLnBrk="1" hangingPunct="1"/>
            <a:endParaRPr lang="en-US" dirty="0"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Inheritance in Java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US" dirty="0"/>
              <a:t>For the purposes of our discussions, we'll show how to implement the simple inheritance hierarchy depicted in the slide. </a:t>
            </a:r>
            <a:r>
              <a:rPr lang="en-US" dirty="0" smtClean="0"/>
              <a:t>We introduced this hierarchy in the previous chapter. </a:t>
            </a:r>
          </a:p>
          <a:p>
            <a:pPr eaLnBrk="1" hangingPunct="1"/>
            <a:r>
              <a:rPr lang="en-US" dirty="0" smtClean="0"/>
              <a:t>Note </a:t>
            </a:r>
            <a:r>
              <a:rPr lang="en-US" dirty="0"/>
              <a:t>the following points:</a:t>
            </a:r>
          </a:p>
          <a:p>
            <a:pPr lvl="1" eaLnBrk="1" hangingPunct="1"/>
            <a:r>
              <a:rPr lang="en-US" dirty="0" err="1">
                <a:latin typeface="Lucida Console" panose="020B0609040504020204" pitchFamily="49" charset="0"/>
              </a:rPr>
              <a:t>BankAccount</a:t>
            </a:r>
            <a:r>
              <a:rPr lang="en-US" dirty="0"/>
              <a:t> is the superclass, and defines common members that are relevant for all kinds of bank account. </a:t>
            </a:r>
          </a:p>
          <a:p>
            <a:pPr lvl="1" eaLnBrk="1" hangingPunct="1"/>
            <a:r>
              <a:rPr lang="en-US" dirty="0" err="1">
                <a:latin typeface="Lucida Console" panose="020B0609040504020204" pitchFamily="49" charset="0"/>
              </a:rPr>
              <a:t>SavingsAccount</a:t>
            </a:r>
            <a:r>
              <a:rPr lang="en-US" dirty="0"/>
              <a:t> and </a:t>
            </a:r>
            <a:r>
              <a:rPr lang="en-US" dirty="0" err="1">
                <a:latin typeface="Lucida Console" panose="020B0609040504020204" pitchFamily="49" charset="0"/>
              </a:rPr>
              <a:t>CurrentAccount</a:t>
            </a:r>
            <a:r>
              <a:rPr lang="en-US" dirty="0"/>
              <a:t> are two subclasses of </a:t>
            </a:r>
            <a:r>
              <a:rPr lang="en-US" dirty="0" err="1">
                <a:latin typeface="Lucida Console" panose="020B0609040504020204" pitchFamily="49" charset="0"/>
              </a:rPr>
              <a:t>BankAccount</a:t>
            </a:r>
            <a:r>
              <a:rPr lang="en-US" dirty="0"/>
              <a:t>. They inherit everything from </a:t>
            </a:r>
            <a:r>
              <a:rPr lang="en-US" dirty="0" err="1">
                <a:latin typeface="Lucida Console" panose="020B0609040504020204" pitchFamily="49" charset="0"/>
              </a:rPr>
              <a:t>BankAccount</a:t>
            </a:r>
            <a:r>
              <a:rPr lang="en-US" dirty="0"/>
              <a:t> (except constructors), and can add new members and override existing methods.</a:t>
            </a:r>
          </a:p>
          <a:p>
            <a:pPr eaLnBrk="1" hangingPunct="1"/>
            <a:endParaRPr lang="en-US" dirty="0"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Inheritance in Java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dirty="0"/>
              <a:t>We mentioned these access modifiers earlier in the class, but it's worth reiterating the rules now in the context of our discussion about inheritance. In particular, note the </a:t>
            </a:r>
            <a:r>
              <a:rPr lang="en-US" dirty="0">
                <a:latin typeface="Lucida Console" panose="020B0609040504020204" pitchFamily="49" charset="0"/>
              </a:rPr>
              <a:t>protected</a:t>
            </a:r>
            <a:r>
              <a:rPr lang="en-US" dirty="0"/>
              <a:t> access modifier, which means members can be accessed by a class or by any subclasses (or, bizarrely, any classes in the same package).</a:t>
            </a:r>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Inheritance in Java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dirty="0"/>
              <a:t>This slide shows an embryonic definition of the </a:t>
            </a:r>
            <a:r>
              <a:rPr lang="en-US" dirty="0" err="1">
                <a:latin typeface="Lucida Console" panose="020B0609040504020204" pitchFamily="49" charset="0"/>
              </a:rPr>
              <a:t>BankAccount</a:t>
            </a:r>
            <a:r>
              <a:rPr lang="en-US" dirty="0"/>
              <a:t> class. At this stage, the only telltale sign that suggests this class will be inherited from is the presence of the </a:t>
            </a:r>
            <a:r>
              <a:rPr lang="en-US" dirty="0">
                <a:latin typeface="Lucida Console" panose="020B0609040504020204" pitchFamily="49" charset="0"/>
              </a:rPr>
              <a:t>protected</a:t>
            </a:r>
            <a:r>
              <a:rPr lang="en-US" dirty="0"/>
              <a:t> instance variable named </a:t>
            </a:r>
            <a:r>
              <a:rPr lang="en-US" dirty="0">
                <a:latin typeface="Lucida Console" panose="020B0609040504020204" pitchFamily="49" charset="0"/>
              </a:rPr>
              <a:t>balance</a:t>
            </a:r>
            <a:r>
              <a:rPr lang="en-US" dirty="0"/>
              <a:t>. </a:t>
            </a:r>
          </a:p>
          <a:p>
            <a:pPr eaLnBrk="1" hangingPunct="1"/>
            <a:r>
              <a:rPr lang="en-US" dirty="0"/>
              <a:t>The </a:t>
            </a:r>
            <a:r>
              <a:rPr lang="en-US" dirty="0">
                <a:latin typeface="Lucida Console" panose="020B0609040504020204" pitchFamily="49" charset="0"/>
              </a:rPr>
              <a:t>balance</a:t>
            </a:r>
            <a:r>
              <a:rPr lang="en-US" dirty="0"/>
              <a:t> instance variable will be accessible to all the members in the </a:t>
            </a:r>
            <a:r>
              <a:rPr lang="en-US" dirty="0" err="1">
                <a:latin typeface="Lucida Console" panose="020B0609040504020204" pitchFamily="49" charset="0"/>
              </a:rPr>
              <a:t>BankAccount</a:t>
            </a:r>
            <a:r>
              <a:rPr lang="en-US" dirty="0"/>
              <a:t> class, plus the methods in classes that subclass </a:t>
            </a:r>
            <a:r>
              <a:rPr lang="en-US" dirty="0" err="1">
                <a:latin typeface="Lucida Console" panose="020B0609040504020204" pitchFamily="49" charset="0"/>
              </a:rPr>
              <a:t>BankAccount</a:t>
            </a:r>
            <a:r>
              <a:rPr lang="en-US" dirty="0"/>
              <a:t>, plus the methods in classes in the same package as </a:t>
            </a:r>
            <a:r>
              <a:rPr lang="en-US" dirty="0" err="1">
                <a:latin typeface="Lucida Console" panose="020B0609040504020204" pitchFamily="49" charset="0"/>
              </a:rPr>
              <a:t>BankAccount</a:t>
            </a:r>
            <a:r>
              <a:rPr lang="en-US" dirty="0"/>
              <a:t>.</a:t>
            </a:r>
          </a:p>
          <a:p>
            <a:pPr eaLnBrk="1" hangingPunct="1"/>
            <a:r>
              <a:rPr lang="en-US" dirty="0"/>
              <a:t>Note that all the other instance variables in the </a:t>
            </a:r>
            <a:r>
              <a:rPr lang="en-US" dirty="0" err="1">
                <a:latin typeface="Lucida Console" panose="020B0609040504020204" pitchFamily="49" charset="0"/>
              </a:rPr>
              <a:t>BankAccount</a:t>
            </a:r>
            <a:r>
              <a:rPr lang="en-US" dirty="0"/>
              <a:t> class are declared </a:t>
            </a:r>
            <a:r>
              <a:rPr lang="en-US" dirty="0">
                <a:latin typeface="Lucida Console" panose="020B0609040504020204" pitchFamily="49" charset="0"/>
              </a:rPr>
              <a:t>private</a:t>
            </a:r>
            <a:r>
              <a:rPr lang="en-US" dirty="0"/>
              <a:t>. In Java, </a:t>
            </a:r>
            <a:r>
              <a:rPr lang="en-US" dirty="0">
                <a:latin typeface="Lucida Console" panose="020B0609040504020204" pitchFamily="49" charset="0"/>
              </a:rPr>
              <a:t>private</a:t>
            </a:r>
            <a:r>
              <a:rPr lang="en-US" dirty="0"/>
              <a:t> really does mean </a:t>
            </a:r>
            <a:r>
              <a:rPr lang="en-US" dirty="0">
                <a:latin typeface="Lucida Console" panose="020B0609040504020204" pitchFamily="49" charset="0"/>
              </a:rPr>
              <a:t>private</a:t>
            </a:r>
            <a:r>
              <a:rPr lang="en-US" dirty="0"/>
              <a:t>; these instance variables are only visible to the </a:t>
            </a:r>
            <a:r>
              <a:rPr lang="en-US" dirty="0" err="1">
                <a:latin typeface="Lucida Console" panose="020B0609040504020204" pitchFamily="49" charset="0"/>
              </a:rPr>
              <a:t>BankAccount</a:t>
            </a:r>
            <a:r>
              <a:rPr lang="en-US" dirty="0"/>
              <a:t> class itself. Subclasses will inherit these instance variables but they won't be able to access them directly; this preserves the internal encapsulation of the </a:t>
            </a:r>
            <a:r>
              <a:rPr lang="en-US" dirty="0" err="1">
                <a:latin typeface="Lucida Console" panose="020B0609040504020204" pitchFamily="49" charset="0"/>
              </a:rPr>
              <a:t>BankAccount</a:t>
            </a:r>
            <a:r>
              <a:rPr lang="en-US" dirty="0"/>
              <a:t> class within its own inheritance hierarchy. Important stuff!</a:t>
            </a:r>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Inheritance in Java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US" dirty="0"/>
              <a:t>This slide shows how to define a subclass in Java. When you define a class, use the </a:t>
            </a:r>
            <a:r>
              <a:rPr lang="en-US" dirty="0">
                <a:latin typeface="Lucida Console" panose="020B0609040504020204" pitchFamily="49" charset="0"/>
              </a:rPr>
              <a:t>extends</a:t>
            </a:r>
            <a:r>
              <a:rPr lang="en-US" dirty="0"/>
              <a:t> keyword and specify the name of the class you want to inherit from. </a:t>
            </a:r>
          </a:p>
          <a:p>
            <a:pPr eaLnBrk="1" hangingPunct="1"/>
            <a:r>
              <a:rPr lang="en-US" dirty="0"/>
              <a:t>Note the following points:</a:t>
            </a:r>
          </a:p>
          <a:p>
            <a:pPr lvl="1" eaLnBrk="1" hangingPunct="1"/>
            <a:r>
              <a:rPr lang="en-US" dirty="0"/>
              <a:t>You can only </a:t>
            </a:r>
            <a:r>
              <a:rPr lang="en-US" dirty="0" smtClean="0"/>
              <a:t>directly extend </a:t>
            </a:r>
            <a:r>
              <a:rPr lang="en-US" dirty="0"/>
              <a:t>a single class in Java.</a:t>
            </a:r>
          </a:p>
          <a:p>
            <a:pPr lvl="1" eaLnBrk="1" hangingPunct="1"/>
            <a:r>
              <a:rPr lang="en-US" dirty="0"/>
              <a:t>If you omit the </a:t>
            </a:r>
            <a:r>
              <a:rPr lang="en-US" dirty="0">
                <a:latin typeface="Lucida Console" panose="020B0609040504020204" pitchFamily="49" charset="0"/>
              </a:rPr>
              <a:t>extends</a:t>
            </a:r>
            <a:r>
              <a:rPr lang="en-US" dirty="0"/>
              <a:t> clause, your class inherits directly from </a:t>
            </a:r>
            <a:r>
              <a:rPr lang="en-US" dirty="0">
                <a:latin typeface="Lucida Console" panose="020B0609040504020204" pitchFamily="49" charset="0"/>
              </a:rPr>
              <a:t>Object</a:t>
            </a:r>
            <a:r>
              <a:rPr lang="en-US" dirty="0"/>
              <a:t> by default.</a:t>
            </a:r>
          </a:p>
          <a:p>
            <a:pPr eaLnBrk="1" hangingPunct="1"/>
            <a:endParaRPr lang="en-US" dirty="0"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Inheritance in Java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r>
              <a:rPr lang="en-US" dirty="0"/>
              <a:t>When you define a subclass, you automatically inherit all the members from the superclass (except constructors).</a:t>
            </a:r>
          </a:p>
          <a:p>
            <a:pPr eaLnBrk="1" hangingPunct="1"/>
            <a:r>
              <a:rPr lang="en-US" dirty="0"/>
              <a:t>You can add whatever extra data members and methods you need in your subclass. This includes instance variables, instance methods, </a:t>
            </a:r>
            <a:r>
              <a:rPr lang="en-US" dirty="0">
                <a:latin typeface="Lucida Console" panose="020B0609040504020204" pitchFamily="49" charset="0"/>
              </a:rPr>
              <a:t>static</a:t>
            </a:r>
            <a:r>
              <a:rPr lang="en-US" dirty="0"/>
              <a:t> variables, and </a:t>
            </a:r>
            <a:r>
              <a:rPr lang="en-US" dirty="0">
                <a:latin typeface="Lucida Console" panose="020B0609040504020204" pitchFamily="49" charset="0"/>
              </a:rPr>
              <a:t>static</a:t>
            </a:r>
            <a:r>
              <a:rPr lang="en-US" dirty="0"/>
              <a:t> methods.</a:t>
            </a:r>
          </a:p>
          <a:p>
            <a:pPr eaLnBrk="1" hangingPunct="1"/>
            <a:r>
              <a:rPr lang="en-US" dirty="0"/>
              <a:t>The code in the slide shows how </a:t>
            </a:r>
            <a:r>
              <a:rPr lang="en-US" dirty="0" err="1" smtClean="0">
                <a:latin typeface="Lucida Console" panose="020B0609040504020204" pitchFamily="49" charset="0"/>
              </a:rPr>
              <a:t>SavingsAccount</a:t>
            </a:r>
            <a:r>
              <a:rPr lang="en-US" dirty="0" smtClean="0"/>
              <a:t> extends </a:t>
            </a:r>
            <a:r>
              <a:rPr lang="en-US" dirty="0" err="1">
                <a:latin typeface="Lucida Console" panose="020B0609040504020204" pitchFamily="49" charset="0"/>
              </a:rPr>
              <a:t>BankAccount</a:t>
            </a:r>
            <a:r>
              <a:rPr lang="en-US" dirty="0"/>
              <a:t> and adds various data members and methods. The </a:t>
            </a:r>
            <a:r>
              <a:rPr lang="en-US" dirty="0" err="1">
                <a:latin typeface="Lucida Console" panose="020B0609040504020204" pitchFamily="49" charset="0"/>
              </a:rPr>
              <a:t>applyInterest</a:t>
            </a:r>
            <a:r>
              <a:rPr lang="en-US" dirty="0">
                <a:latin typeface="Lucida Console" panose="020B0609040504020204" pitchFamily="49" charset="0"/>
              </a:rPr>
              <a:t>()</a:t>
            </a:r>
            <a:r>
              <a:rPr lang="en-US" dirty="0"/>
              <a:t> method is allowed to access the </a:t>
            </a:r>
            <a:r>
              <a:rPr lang="en-US" dirty="0">
                <a:latin typeface="Lucida Console" panose="020B0609040504020204" pitchFamily="49" charset="0"/>
              </a:rPr>
              <a:t>balance</a:t>
            </a:r>
            <a:r>
              <a:rPr lang="en-US" dirty="0"/>
              <a:t> variable, because it was declared as </a:t>
            </a:r>
            <a:r>
              <a:rPr lang="en-US" dirty="0">
                <a:latin typeface="Lucida Console" panose="020B0609040504020204" pitchFamily="49" charset="0"/>
              </a:rPr>
              <a:t>protected</a:t>
            </a:r>
            <a:r>
              <a:rPr lang="en-US" dirty="0"/>
              <a:t> in the superclass.</a:t>
            </a:r>
          </a:p>
          <a:p>
            <a:pPr eaLnBrk="1" hangingPunct="1"/>
            <a:endParaRPr lang="en-US" dirty="0"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Inheritance in Java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dirty="0"/>
              <a:t>The one thing you don't inherit from the superclass is the constructors. You must redefine constructors in your subclass, taking the full set of parameters that you deem necessary to fully initialize all the members in your subclass plus the superclass.</a:t>
            </a:r>
          </a:p>
          <a:p>
            <a:pPr eaLnBrk="1" hangingPunct="1"/>
            <a:r>
              <a:rPr lang="en-US" dirty="0"/>
              <a:t>When the client creates a subclass object, Java calls the constructor defined in your subclass. The first thing the subclass constructor must do is to invoke a superclass constructor, to initialize the base part of the object. You do this via a call to </a:t>
            </a:r>
            <a:r>
              <a:rPr lang="en-US" dirty="0">
                <a:latin typeface="Lucida Console" panose="020B0609040504020204" pitchFamily="49" charset="0"/>
              </a:rPr>
              <a:t>super()</a:t>
            </a:r>
            <a:r>
              <a:rPr lang="en-US" dirty="0"/>
              <a:t>, passing whatever parameters you need into the superclass constructor. </a:t>
            </a:r>
          </a:p>
          <a:p>
            <a:pPr eaLnBrk="1" hangingPunct="1"/>
            <a:r>
              <a:rPr lang="en-US" dirty="0"/>
              <a:t>Note the following additional points:</a:t>
            </a:r>
          </a:p>
          <a:p>
            <a:pPr lvl="1" eaLnBrk="1" hangingPunct="1"/>
            <a:r>
              <a:rPr lang="en-US" dirty="0"/>
              <a:t>The call to </a:t>
            </a:r>
            <a:r>
              <a:rPr lang="en-US" dirty="0">
                <a:latin typeface="Lucida Console" panose="020B0609040504020204" pitchFamily="49" charset="0"/>
              </a:rPr>
              <a:t>super()</a:t>
            </a:r>
            <a:r>
              <a:rPr lang="en-US" dirty="0"/>
              <a:t> must be the first statement in your subclass constructor.</a:t>
            </a:r>
          </a:p>
          <a:p>
            <a:pPr lvl="1" eaLnBrk="1" hangingPunct="1"/>
            <a:r>
              <a:rPr lang="en-US" dirty="0"/>
              <a:t>If you omit the call to </a:t>
            </a:r>
            <a:r>
              <a:rPr lang="en-US" dirty="0">
                <a:latin typeface="Lucida Console" panose="020B0609040504020204" pitchFamily="49" charset="0"/>
              </a:rPr>
              <a:t>super()</a:t>
            </a:r>
            <a:r>
              <a:rPr lang="en-US" dirty="0"/>
              <a:t>, Java will attempt to call a no-argument constructor in the superclass on your behalf. If the superclass doesn't have a no-argument constructor, a compiler error occurs.</a:t>
            </a:r>
          </a:p>
          <a:p>
            <a:pPr eaLnBrk="1" hangingPunct="1"/>
            <a:endParaRPr lang="en-US" dirty="0"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Inheritance in Java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133482896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309" y="4554243"/>
            <a:ext cx="5691357" cy="2006204"/>
          </a:xfrm>
          <a:prstGeom prst="rect">
            <a:avLst/>
          </a:prstGeom>
        </p:spPr>
      </p:pic>
    </p:spTree>
    <p:extLst>
      <p:ext uri="{BB962C8B-B14F-4D97-AF65-F5344CB8AC3E}">
        <p14:creationId xmlns:p14="http://schemas.microsoft.com/office/powerpoint/2010/main" val="40995227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152082153"/>
      </p:ext>
    </p:extLst>
  </p:cSld>
  <p:clrMap bg1="lt1" tx1="dk1" bg2="lt2" tx2="dk2" accent1="accent1" accent2="accent2" accent3="accent3" accent4="accent4" accent5="accent5" accent6="accent6" hlink="hlink" folHlink="folHlink"/>
  <p:sldLayoutIdLst>
    <p:sldLayoutId id="2147483812" r:id="rId1"/>
    <p:sldLayoutId id="2147483813"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GB" dirty="0" smtClean="0"/>
              <a:t>Inheritance in Java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lstStyle/>
          <a:p>
            <a:pPr eaLnBrk="1" hangingPunct="1"/>
            <a:r>
              <a:rPr lang="en-GB" dirty="0" smtClean="0"/>
              <a:t>The subclass can override superclass instance methods</a:t>
            </a:r>
          </a:p>
          <a:p>
            <a:pPr lvl="1" eaLnBrk="1" hangingPunct="1"/>
            <a:r>
              <a:rPr lang="en-GB" dirty="0" smtClean="0">
                <a:cs typeface="Tahoma" pitchFamily="34" charset="0"/>
              </a:rPr>
              <a:t>To </a:t>
            </a:r>
            <a:r>
              <a:rPr lang="en-GB" dirty="0" smtClean="0">
                <a:cs typeface="Tahoma" pitchFamily="34" charset="0"/>
                <a:sym typeface="Wingdings" pitchFamily="2" charset="2"/>
              </a:rPr>
              <a:t>provide a different (or supplementary) implementation</a:t>
            </a:r>
          </a:p>
          <a:p>
            <a:pPr lvl="1" eaLnBrk="1" hangingPunct="1"/>
            <a:r>
              <a:rPr lang="en-GB" dirty="0" smtClean="0">
                <a:cs typeface="Tahoma" pitchFamily="34" charset="0"/>
                <a:sym typeface="Wingdings" pitchFamily="2" charset="2"/>
              </a:rPr>
              <a:t>No obligation </a:t>
            </a:r>
          </a:p>
          <a:p>
            <a:pPr lvl="1" eaLnBrk="1" hangingPunct="1"/>
            <a:endParaRPr lang="en-GB" dirty="0" smtClean="0">
              <a:cs typeface="Tahoma" pitchFamily="34" charset="0"/>
              <a:sym typeface="Wingdings" pitchFamily="2" charset="2"/>
            </a:endParaRPr>
          </a:p>
          <a:p>
            <a:pPr eaLnBrk="1" hangingPunct="1"/>
            <a:r>
              <a:rPr lang="en-GB" dirty="0" smtClean="0">
                <a:cs typeface="Tahoma" pitchFamily="34" charset="0"/>
                <a:sym typeface="Wingdings" pitchFamily="2" charset="2"/>
              </a:rPr>
              <a:t>If you do decide to override a method in a subclass:</a:t>
            </a:r>
          </a:p>
          <a:p>
            <a:pPr lvl="1" eaLnBrk="1" hangingPunct="1"/>
            <a:r>
              <a:rPr lang="en-GB" dirty="0" smtClean="0">
                <a:cs typeface="Tahoma" pitchFamily="34" charset="0"/>
                <a:sym typeface="Wingdings" pitchFamily="2" charset="2"/>
              </a:rPr>
              <a:t>The signature must match the superclass method signature</a:t>
            </a:r>
          </a:p>
          <a:p>
            <a:pPr lvl="1" eaLnBrk="1" hangingPunct="1"/>
            <a:r>
              <a:rPr lang="en-GB" dirty="0" smtClean="0">
                <a:cs typeface="Tahoma" pitchFamily="34" charset="0"/>
                <a:sym typeface="Wingdings" pitchFamily="2" charset="2"/>
              </a:rPr>
              <a:t>The return type must be the same (or a subclass – this is called a "covariant" return)</a:t>
            </a:r>
          </a:p>
          <a:p>
            <a:pPr lvl="1" eaLnBrk="1" hangingPunct="1"/>
            <a:r>
              <a:rPr lang="en-GB" dirty="0" smtClean="0">
                <a:cs typeface="Tahoma" pitchFamily="34" charset="0"/>
                <a:sym typeface="Wingdings" pitchFamily="2" charset="2"/>
              </a:rPr>
              <a:t>The access level must be the same (or less restrictive)</a:t>
            </a:r>
          </a:p>
          <a:p>
            <a:pPr lvl="1" eaLnBrk="1" hangingPunct="1"/>
            <a:endParaRPr lang="en-GB" dirty="0" smtClean="0">
              <a:cs typeface="Tahoma" pitchFamily="34" charset="0"/>
              <a:sym typeface="Wingdings" pitchFamily="2" charset="2"/>
            </a:endParaRPr>
          </a:p>
          <a:p>
            <a:pPr eaLnBrk="1" hangingPunct="1"/>
            <a:r>
              <a:rPr lang="en-GB" dirty="0" smtClean="0">
                <a:cs typeface="Tahoma" pitchFamily="34" charset="0"/>
                <a:sym typeface="Wingdings" pitchFamily="2" charset="2"/>
              </a:rPr>
              <a:t>An override can call the original superclass method, to leverage existing functionality</a:t>
            </a:r>
          </a:p>
          <a:p>
            <a:pPr lvl="1" eaLnBrk="1" hangingPunct="1"/>
            <a:r>
              <a:rPr lang="en-GB" dirty="0" smtClean="0">
                <a:cs typeface="Tahoma" pitchFamily="34" charset="0"/>
                <a:sym typeface="Wingdings" pitchFamily="2" charset="2"/>
              </a:rPr>
              <a:t>Via </a:t>
            </a:r>
            <a:r>
              <a:rPr lang="en-GB" dirty="0" err="1" smtClean="0">
                <a:latin typeface="Lucida Console" pitchFamily="49" charset="0"/>
                <a:cs typeface="Tahoma" pitchFamily="34" charset="0"/>
                <a:sym typeface="Wingdings" pitchFamily="2" charset="2"/>
              </a:rPr>
              <a:t>super.</a:t>
            </a:r>
            <a:r>
              <a:rPr lang="en-GB" i="1" dirty="0" err="1" smtClean="0">
                <a:latin typeface="Lucida Console" pitchFamily="49" charset="0"/>
                <a:cs typeface="Tahoma" pitchFamily="34" charset="0"/>
                <a:sym typeface="Wingdings" pitchFamily="2" charset="2"/>
              </a:rPr>
              <a:t>methodName</a:t>
            </a:r>
            <a:r>
              <a:rPr lang="en-GB" dirty="0" smtClean="0">
                <a:latin typeface="Lucida Console" pitchFamily="49" charset="0"/>
                <a:cs typeface="Tahoma" pitchFamily="34" charset="0"/>
                <a:sym typeface="Wingdings" pitchFamily="2" charset="2"/>
              </a:rPr>
              <a:t>(</a:t>
            </a:r>
            <a:r>
              <a:rPr lang="en-GB" i="1" dirty="0" err="1" smtClean="0">
                <a:latin typeface="Lucida Console" pitchFamily="49" charset="0"/>
                <a:cs typeface="Tahoma" pitchFamily="34" charset="0"/>
                <a:sym typeface="Wingdings" pitchFamily="2" charset="2"/>
              </a:rPr>
              <a:t>params</a:t>
            </a:r>
            <a:r>
              <a:rPr lang="en-GB" dirty="0" smtClean="0">
                <a:latin typeface="Lucida Console" pitchFamily="49" charset="0"/>
                <a:cs typeface="Tahoma" pitchFamily="34" charset="0"/>
                <a:sym typeface="Wingdings" pitchFamily="2" charset="2"/>
              </a:rPr>
              <a:t>)</a:t>
            </a:r>
          </a:p>
        </p:txBody>
      </p:sp>
      <p:sp>
        <p:nvSpPr>
          <p:cNvPr id="19458" name="Rectangle 2"/>
          <p:cNvSpPr>
            <a:spLocks noGrp="1" noChangeArrowheads="1"/>
          </p:cNvSpPr>
          <p:nvPr>
            <p:ph type="title"/>
          </p:nvPr>
        </p:nvSpPr>
        <p:spPr/>
        <p:txBody>
          <a:bodyPr/>
          <a:lstStyle/>
          <a:p>
            <a:pPr eaLnBrk="1" hangingPunct="1"/>
            <a:r>
              <a:rPr lang="en-GB" sz="3400" smtClean="0"/>
              <a:t>Overriding Methods (1 of 2)</a:t>
            </a:r>
          </a:p>
        </p:txBody>
      </p:sp>
      <p:sp>
        <p:nvSpPr>
          <p:cNvPr id="28" name="Footer Placeholder 3"/>
          <p:cNvSpPr>
            <a:spLocks noGrp="1"/>
          </p:cNvSpPr>
          <p:nvPr>
            <p:ph type="ftr" sz="quarter" idx="10"/>
          </p:nvPr>
        </p:nvSpPr>
        <p:spPr/>
        <p:txBody>
          <a:bodyPr/>
          <a:lstStyle/>
          <a:p>
            <a:pPr>
              <a:defRPr/>
            </a:pPr>
            <a:fld id="{F57DCE49-9681-41C6-84CB-E390BD09699F}" type="slidenum">
              <a:rPr lang="en-GB"/>
              <a:pPr>
                <a:defRPr/>
              </a:pPr>
              <a:t>10</a:t>
            </a:fld>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9" name="Rectangle 3"/>
          <p:cNvSpPr>
            <a:spLocks noGrp="1" noChangeArrowheads="1"/>
          </p:cNvSpPr>
          <p:nvPr>
            <p:ph idx="1"/>
          </p:nvPr>
        </p:nvSpPr>
        <p:spPr/>
        <p:txBody>
          <a:bodyPr/>
          <a:lstStyle/>
          <a:p>
            <a:pPr eaLnBrk="1" hangingPunct="1">
              <a:defRPr/>
            </a:pPr>
            <a:r>
              <a:rPr lang="en-GB" dirty="0" smtClean="0"/>
              <a:t>Examples of overriding methods:</a:t>
            </a:r>
            <a:endParaRPr lang="en-GB" dirty="0" smtClean="0">
              <a:latin typeface="+mj-lt"/>
              <a:cs typeface="Tahoma" pitchFamily="34" charset="0"/>
            </a:endParaRPr>
          </a:p>
        </p:txBody>
      </p:sp>
      <p:sp>
        <p:nvSpPr>
          <p:cNvPr id="20482" name="Rectangle 2"/>
          <p:cNvSpPr>
            <a:spLocks noGrp="1" noChangeArrowheads="1"/>
          </p:cNvSpPr>
          <p:nvPr>
            <p:ph type="title"/>
          </p:nvPr>
        </p:nvSpPr>
        <p:spPr/>
        <p:txBody>
          <a:bodyPr/>
          <a:lstStyle/>
          <a:p>
            <a:pPr eaLnBrk="1" hangingPunct="1"/>
            <a:r>
              <a:rPr lang="en-GB" sz="3400" smtClean="0"/>
              <a:t>Overriding Methods (2 of 2)</a:t>
            </a:r>
          </a:p>
        </p:txBody>
      </p:sp>
      <p:sp>
        <p:nvSpPr>
          <p:cNvPr id="28" name="Footer Placeholder 3"/>
          <p:cNvSpPr>
            <a:spLocks noGrp="1"/>
          </p:cNvSpPr>
          <p:nvPr>
            <p:ph type="ftr" sz="quarter" idx="10"/>
          </p:nvPr>
        </p:nvSpPr>
        <p:spPr/>
        <p:txBody>
          <a:bodyPr/>
          <a:lstStyle/>
          <a:p>
            <a:pPr>
              <a:defRPr/>
            </a:pPr>
            <a:fld id="{CFB8D96D-C021-473B-B3ED-02847D6F95B6}" type="slidenum">
              <a:rPr lang="en-GB"/>
              <a:pPr>
                <a:defRPr/>
              </a:pPr>
              <a:t>11</a:t>
            </a:fld>
            <a:endParaRPr lang="en-GB" dirty="0"/>
          </a:p>
        </p:txBody>
      </p:sp>
      <p:sp>
        <p:nvSpPr>
          <p:cNvPr id="5" name="Rectangle 4"/>
          <p:cNvSpPr>
            <a:spLocks noChangeArrowheads="1"/>
          </p:cNvSpPr>
          <p:nvPr/>
        </p:nvSpPr>
        <p:spPr bwMode="auto">
          <a:xfrm>
            <a:off x="787400" y="1711325"/>
            <a:ext cx="7874000" cy="4306888"/>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public class </a:t>
            </a:r>
            <a:r>
              <a:rPr lang="en-GB" sz="1200" dirty="0" err="1"/>
              <a:t>SavingsAccount</a:t>
            </a:r>
            <a:r>
              <a:rPr lang="en-GB" sz="1200" dirty="0"/>
              <a:t> extends </a:t>
            </a:r>
            <a:r>
              <a:rPr lang="en-GB" sz="1200" dirty="0" err="1"/>
              <a:t>BankAccount</a:t>
            </a:r>
            <a:r>
              <a:rPr lang="en-GB" sz="1200" dirty="0"/>
              <a:t> {</a:t>
            </a:r>
          </a:p>
          <a:p>
            <a:pPr>
              <a:defRPr/>
            </a:pPr>
            <a:endParaRPr lang="en-GB" sz="1200" dirty="0"/>
          </a:p>
          <a:p>
            <a:pPr>
              <a:defRPr/>
            </a:pPr>
            <a:r>
              <a:rPr lang="en-GB" sz="1200" dirty="0"/>
              <a:t>  …</a:t>
            </a:r>
          </a:p>
          <a:p>
            <a:pPr>
              <a:defRPr/>
            </a:pPr>
            <a:r>
              <a:rPr lang="en-GB" sz="1200" dirty="0"/>
              <a:t>  </a:t>
            </a:r>
            <a:r>
              <a:rPr lang="en-GB" sz="1200" b="1" dirty="0"/>
              <a:t>@Override</a:t>
            </a:r>
          </a:p>
          <a:p>
            <a:pPr>
              <a:defRPr/>
            </a:pPr>
            <a:r>
              <a:rPr lang="en-GB" sz="1200" dirty="0"/>
              <a:t>  public double withdraw(double amount) {</a:t>
            </a:r>
          </a:p>
          <a:p>
            <a:pPr>
              <a:defRPr/>
            </a:pPr>
            <a:r>
              <a:rPr lang="en-GB" sz="1200" dirty="0"/>
              <a:t>    </a:t>
            </a:r>
            <a:r>
              <a:rPr lang="en-GB" sz="1200" b="1" dirty="0" err="1"/>
              <a:t>super.withdraw</a:t>
            </a:r>
            <a:r>
              <a:rPr lang="en-GB" sz="1200" b="1" dirty="0"/>
              <a:t>(amount);</a:t>
            </a:r>
          </a:p>
          <a:p>
            <a:pPr>
              <a:defRPr/>
            </a:pPr>
            <a:r>
              <a:rPr lang="en-GB" sz="1200" dirty="0"/>
              <a:t>    if (balance &lt; 0) {</a:t>
            </a:r>
          </a:p>
          <a:p>
            <a:pPr>
              <a:defRPr/>
            </a:pPr>
            <a:r>
              <a:rPr lang="en-GB" sz="1200" dirty="0"/>
              <a:t>      </a:t>
            </a:r>
            <a:r>
              <a:rPr lang="en-GB" sz="1200" dirty="0" err="1"/>
              <a:t>goneOverdrawn</a:t>
            </a:r>
            <a:r>
              <a:rPr lang="en-GB" sz="1200" dirty="0"/>
              <a:t> = true;</a:t>
            </a:r>
          </a:p>
          <a:p>
            <a:pPr>
              <a:defRPr/>
            </a:pPr>
            <a:r>
              <a:rPr lang="en-GB" sz="1200" dirty="0"/>
              <a:t>    }</a:t>
            </a:r>
          </a:p>
          <a:p>
            <a:pPr>
              <a:defRPr/>
            </a:pPr>
            <a:r>
              <a:rPr lang="en-GB" sz="1200" dirty="0"/>
              <a:t>    return balance;</a:t>
            </a:r>
          </a:p>
          <a:p>
            <a:pPr>
              <a:defRPr/>
            </a:pPr>
            <a:r>
              <a:rPr lang="en-GB" sz="1200" dirty="0"/>
              <a:t>  }</a:t>
            </a:r>
          </a:p>
          <a:p>
            <a:pPr>
              <a:defRPr/>
            </a:pPr>
            <a:endParaRPr lang="en-GB" sz="1200" dirty="0"/>
          </a:p>
          <a:p>
            <a:pPr>
              <a:defRPr/>
            </a:pPr>
            <a:endParaRPr lang="en-GB" sz="1200" dirty="0"/>
          </a:p>
          <a:p>
            <a:pPr>
              <a:defRPr/>
            </a:pPr>
            <a:r>
              <a:rPr lang="en-GB" sz="1200" dirty="0"/>
              <a:t>  </a:t>
            </a:r>
            <a:r>
              <a:rPr lang="en-GB" sz="1200" b="1" dirty="0"/>
              <a:t>@Override</a:t>
            </a:r>
          </a:p>
          <a:p>
            <a:pPr>
              <a:defRPr/>
            </a:pPr>
            <a:r>
              <a:rPr lang="en-GB" sz="1200" dirty="0"/>
              <a:t>  public String </a:t>
            </a:r>
            <a:r>
              <a:rPr lang="en-GB" sz="1200" dirty="0" err="1"/>
              <a:t>toString</a:t>
            </a:r>
            <a:r>
              <a:rPr lang="en-GB" sz="1200" dirty="0"/>
              <a:t>() {</a:t>
            </a:r>
          </a:p>
          <a:p>
            <a:pPr>
              <a:defRPr/>
            </a:pPr>
            <a:r>
              <a:rPr lang="en-GB" sz="1200" dirty="0"/>
              <a:t>    String </a:t>
            </a:r>
            <a:r>
              <a:rPr lang="en-GB" sz="1200" dirty="0" err="1"/>
              <a:t>str</a:t>
            </a:r>
            <a:r>
              <a:rPr lang="en-GB" sz="1200" dirty="0"/>
              <a:t> = </a:t>
            </a:r>
            <a:r>
              <a:rPr lang="en-GB" sz="1200" dirty="0" err="1"/>
              <a:t>String.format</a:t>
            </a:r>
            <a:r>
              <a:rPr lang="en-GB" sz="1200" dirty="0"/>
              <a:t>("%s [%s, %s]", </a:t>
            </a:r>
          </a:p>
          <a:p>
            <a:pPr>
              <a:defRPr/>
            </a:pPr>
            <a:r>
              <a:rPr lang="en-GB" sz="1200" dirty="0"/>
              <a:t>                    </a:t>
            </a:r>
            <a:r>
              <a:rPr lang="en-GB" sz="1200" b="1" dirty="0" err="1"/>
              <a:t>super.toString</a:t>
            </a:r>
            <a:r>
              <a:rPr lang="en-GB" sz="1200" b="1" dirty="0"/>
              <a:t>()</a:t>
            </a:r>
            <a:r>
              <a:rPr lang="en-GB" sz="1200" dirty="0"/>
              <a:t>,</a:t>
            </a:r>
          </a:p>
          <a:p>
            <a:pPr>
              <a:defRPr/>
            </a:pPr>
            <a:r>
              <a:rPr lang="en-GB" sz="1200" dirty="0"/>
              <a:t>                    premium ? "Premium" : "Normal",</a:t>
            </a:r>
          </a:p>
          <a:p>
            <a:pPr>
              <a:defRPr/>
            </a:pPr>
            <a:r>
              <a:rPr lang="en-GB" sz="1200" dirty="0"/>
              <a:t>                    </a:t>
            </a:r>
            <a:r>
              <a:rPr lang="en-GB" sz="1200" dirty="0" err="1"/>
              <a:t>goneOverdrawn</a:t>
            </a:r>
            <a:r>
              <a:rPr lang="en-GB" sz="1200" dirty="0"/>
              <a:t> ? "gone overdrawn" : "not gone overdrawn");</a:t>
            </a:r>
          </a:p>
          <a:p>
            <a:pPr>
              <a:defRPr/>
            </a:pPr>
            <a:r>
              <a:rPr lang="en-GB" sz="1200" dirty="0"/>
              <a:t>    return </a:t>
            </a:r>
            <a:r>
              <a:rPr lang="en-GB" sz="1200" dirty="0" err="1"/>
              <a:t>str</a:t>
            </a:r>
            <a:r>
              <a:rPr lang="en-GB" sz="1200" dirty="0"/>
              <a:t>;</a:t>
            </a:r>
          </a:p>
          <a:p>
            <a:pPr>
              <a:defRPr/>
            </a:pPr>
            <a:r>
              <a:rPr lang="en-GB" sz="1200" dirty="0"/>
              <a:t>  }</a:t>
            </a:r>
          </a:p>
          <a:p>
            <a:pPr>
              <a:defRPr/>
            </a:pPr>
            <a:r>
              <a:rPr lang="en-GB" sz="1200" dirty="0"/>
              <a:t>  …</a:t>
            </a:r>
          </a:p>
          <a:p>
            <a:pPr>
              <a:defRPr/>
            </a:pPr>
            <a:r>
              <a:rPr lang="en-GB" sz="1200" dirty="0"/>
              <a:t>}</a:t>
            </a:r>
          </a:p>
        </p:txBody>
      </p:sp>
      <p:sp>
        <p:nvSpPr>
          <p:cNvPr id="20486" name="TextBox 5"/>
          <p:cNvSpPr txBox="1">
            <a:spLocks noChangeArrowheads="1"/>
          </p:cNvSpPr>
          <p:nvPr/>
        </p:nvSpPr>
        <p:spPr bwMode="auto">
          <a:xfrm>
            <a:off x="6416675" y="5721350"/>
            <a:ext cx="2255838" cy="307975"/>
          </a:xfrm>
          <a:prstGeom prst="rect">
            <a:avLst/>
          </a:prstGeom>
          <a:noFill/>
          <a:ln w="9525">
            <a:noFill/>
            <a:miter lim="800000"/>
            <a:headEnd/>
            <a:tailEnd/>
          </a:ln>
        </p:spPr>
        <p:txBody>
          <a:bodyPr wrap="none">
            <a:spAutoFit/>
          </a:bodyPr>
          <a:lstStyle/>
          <a:p>
            <a:pPr algn="r"/>
            <a:r>
              <a:rPr lang="en-GB" b="1">
                <a:solidFill>
                  <a:srgbClr val="002060"/>
                </a:solidFill>
              </a:rPr>
              <a:t>SavingsAccount.java</a:t>
            </a:r>
          </a:p>
        </p:txBody>
      </p:sp>
      <p:sp>
        <p:nvSpPr>
          <p:cNvPr id="8" name="TextBox 7"/>
          <p:cNvSpPr txBox="1"/>
          <p:nvPr/>
        </p:nvSpPr>
        <p:spPr>
          <a:xfrm>
            <a:off x="5348288" y="2246313"/>
            <a:ext cx="3381375" cy="277812"/>
          </a:xfrm>
          <a:prstGeom prst="rect">
            <a:avLst/>
          </a:prstGeom>
          <a:noFill/>
        </p:spPr>
        <p:txBody>
          <a:bodyPr>
            <a:spAutoFit/>
          </a:bodyPr>
          <a:lstStyle/>
          <a:p>
            <a:pPr>
              <a:defRPr/>
            </a:pPr>
            <a:r>
              <a:rPr lang="en-GB" sz="1200" dirty="0">
                <a:solidFill>
                  <a:srgbClr val="FF0000"/>
                </a:solidFill>
                <a:latin typeface="+mj-lt"/>
              </a:rPr>
              <a:t>Indicates we're overriding a </a:t>
            </a:r>
            <a:r>
              <a:rPr lang="en-GB" sz="1200" dirty="0" err="1">
                <a:solidFill>
                  <a:srgbClr val="FF0000"/>
                </a:solidFill>
                <a:latin typeface="+mj-lt"/>
              </a:rPr>
              <a:t>superclass</a:t>
            </a:r>
            <a:r>
              <a:rPr lang="en-GB" sz="1200" dirty="0">
                <a:solidFill>
                  <a:srgbClr val="FF0000"/>
                </a:solidFill>
                <a:latin typeface="+mj-lt"/>
              </a:rPr>
              <a:t> method</a:t>
            </a:r>
          </a:p>
        </p:txBody>
      </p:sp>
      <p:sp>
        <p:nvSpPr>
          <p:cNvPr id="12" name="TextBox 11"/>
          <p:cNvSpPr txBox="1"/>
          <p:nvPr/>
        </p:nvSpPr>
        <p:spPr>
          <a:xfrm>
            <a:off x="5351463" y="2644775"/>
            <a:ext cx="3381375" cy="276225"/>
          </a:xfrm>
          <a:prstGeom prst="rect">
            <a:avLst/>
          </a:prstGeom>
          <a:noFill/>
        </p:spPr>
        <p:txBody>
          <a:bodyPr>
            <a:spAutoFit/>
          </a:bodyPr>
          <a:lstStyle/>
          <a:p>
            <a:pPr>
              <a:defRPr/>
            </a:pPr>
            <a:r>
              <a:rPr lang="en-GB" sz="1200" dirty="0">
                <a:solidFill>
                  <a:srgbClr val="FF0000"/>
                </a:solidFill>
                <a:latin typeface="+mj-lt"/>
              </a:rPr>
              <a:t>Invoke </a:t>
            </a:r>
            <a:r>
              <a:rPr lang="en-GB" sz="1200" dirty="0" err="1">
                <a:solidFill>
                  <a:srgbClr val="FF0000"/>
                </a:solidFill>
                <a:latin typeface="+mj-lt"/>
              </a:rPr>
              <a:t>superclass</a:t>
            </a:r>
            <a:r>
              <a:rPr lang="en-GB" sz="1200" dirty="0">
                <a:solidFill>
                  <a:srgbClr val="FF0000"/>
                </a:solidFill>
                <a:latin typeface="+mj-lt"/>
              </a:rPr>
              <a:t> method</a:t>
            </a:r>
          </a:p>
        </p:txBody>
      </p:sp>
      <p:sp>
        <p:nvSpPr>
          <p:cNvPr id="15" name="TextBox 14"/>
          <p:cNvSpPr txBox="1"/>
          <p:nvPr/>
        </p:nvSpPr>
        <p:spPr>
          <a:xfrm>
            <a:off x="5351463" y="4100513"/>
            <a:ext cx="3381375" cy="277812"/>
          </a:xfrm>
          <a:prstGeom prst="rect">
            <a:avLst/>
          </a:prstGeom>
          <a:noFill/>
        </p:spPr>
        <p:txBody>
          <a:bodyPr>
            <a:spAutoFit/>
          </a:bodyPr>
          <a:lstStyle/>
          <a:p>
            <a:pPr>
              <a:defRPr/>
            </a:pPr>
            <a:r>
              <a:rPr lang="en-GB" sz="1200" dirty="0">
                <a:solidFill>
                  <a:srgbClr val="FF0000"/>
                </a:solidFill>
                <a:latin typeface="+mj-lt"/>
              </a:rPr>
              <a:t>Indicates we're overriding a </a:t>
            </a:r>
            <a:r>
              <a:rPr lang="en-GB" sz="1200" dirty="0" err="1">
                <a:solidFill>
                  <a:srgbClr val="FF0000"/>
                </a:solidFill>
                <a:latin typeface="+mj-lt"/>
              </a:rPr>
              <a:t>superclass</a:t>
            </a:r>
            <a:r>
              <a:rPr lang="en-GB" sz="1200" dirty="0">
                <a:solidFill>
                  <a:srgbClr val="FF0000"/>
                </a:solidFill>
                <a:latin typeface="+mj-lt"/>
              </a:rPr>
              <a:t> method</a:t>
            </a:r>
          </a:p>
        </p:txBody>
      </p:sp>
      <p:cxnSp>
        <p:nvCxnSpPr>
          <p:cNvPr id="20490" name="Straight Arrow Connector 6"/>
          <p:cNvCxnSpPr>
            <a:cxnSpLocks noChangeShapeType="1"/>
            <a:stCxn id="8" idx="1"/>
          </p:cNvCxnSpPr>
          <p:nvPr/>
        </p:nvCxnSpPr>
        <p:spPr bwMode="auto">
          <a:xfrm rot="10800000">
            <a:off x="1978025" y="2378075"/>
            <a:ext cx="3370263" cy="7938"/>
          </a:xfrm>
          <a:prstGeom prst="straightConnector1">
            <a:avLst/>
          </a:prstGeom>
          <a:noFill/>
          <a:ln w="28575" algn="ctr">
            <a:solidFill>
              <a:srgbClr val="FF0000"/>
            </a:solidFill>
            <a:round/>
            <a:headEnd/>
            <a:tailEnd type="arrow" w="med" len="med"/>
          </a:ln>
        </p:spPr>
      </p:cxnSp>
      <p:cxnSp>
        <p:nvCxnSpPr>
          <p:cNvPr id="20491" name="Straight Arrow Connector 10"/>
          <p:cNvCxnSpPr>
            <a:cxnSpLocks noChangeShapeType="1"/>
            <a:stCxn id="12" idx="1"/>
          </p:cNvCxnSpPr>
          <p:nvPr/>
        </p:nvCxnSpPr>
        <p:spPr bwMode="auto">
          <a:xfrm rot="10800000">
            <a:off x="3424238" y="2776538"/>
            <a:ext cx="1927225" cy="6350"/>
          </a:xfrm>
          <a:prstGeom prst="straightConnector1">
            <a:avLst/>
          </a:prstGeom>
          <a:noFill/>
          <a:ln w="28575" algn="ctr">
            <a:solidFill>
              <a:srgbClr val="FF0000"/>
            </a:solidFill>
            <a:round/>
            <a:headEnd/>
            <a:tailEnd type="arrow" w="med" len="med"/>
          </a:ln>
        </p:spPr>
      </p:cxnSp>
      <p:cxnSp>
        <p:nvCxnSpPr>
          <p:cNvPr id="20492" name="Straight Arrow Connector 13"/>
          <p:cNvCxnSpPr>
            <a:cxnSpLocks noChangeShapeType="1"/>
            <a:stCxn id="15" idx="1"/>
          </p:cNvCxnSpPr>
          <p:nvPr/>
        </p:nvCxnSpPr>
        <p:spPr bwMode="auto">
          <a:xfrm rot="10800000">
            <a:off x="1981200" y="4232275"/>
            <a:ext cx="3370263" cy="6350"/>
          </a:xfrm>
          <a:prstGeom prst="straightConnector1">
            <a:avLst/>
          </a:prstGeom>
          <a:noFill/>
          <a:ln w="28575" algn="ctr">
            <a:solidFill>
              <a:srgbClr val="FF0000"/>
            </a:solidFill>
            <a:round/>
            <a:headEnd/>
            <a:tailEnd type="arrow" w="med" len="med"/>
          </a:ln>
        </p:spPr>
      </p:cxnSp>
      <p:cxnSp>
        <p:nvCxnSpPr>
          <p:cNvPr id="20493" name="Straight Arrow Connector 15"/>
          <p:cNvCxnSpPr>
            <a:cxnSpLocks noChangeShapeType="1"/>
            <a:stCxn id="17" idx="1"/>
          </p:cNvCxnSpPr>
          <p:nvPr/>
        </p:nvCxnSpPr>
        <p:spPr bwMode="auto">
          <a:xfrm rot="10800000">
            <a:off x="4316413" y="4803775"/>
            <a:ext cx="1038225" cy="3175"/>
          </a:xfrm>
          <a:prstGeom prst="straightConnector1">
            <a:avLst/>
          </a:prstGeom>
          <a:noFill/>
          <a:ln w="28575" algn="ctr">
            <a:solidFill>
              <a:srgbClr val="FF0000"/>
            </a:solidFill>
            <a:round/>
            <a:headEnd/>
            <a:tailEnd type="arrow" w="med" len="med"/>
          </a:ln>
        </p:spPr>
      </p:cxnSp>
      <p:sp>
        <p:nvSpPr>
          <p:cNvPr id="17" name="TextBox 16"/>
          <p:cNvSpPr txBox="1"/>
          <p:nvPr/>
        </p:nvSpPr>
        <p:spPr>
          <a:xfrm>
            <a:off x="5354638" y="4667250"/>
            <a:ext cx="3381375" cy="277813"/>
          </a:xfrm>
          <a:prstGeom prst="rect">
            <a:avLst/>
          </a:prstGeom>
          <a:noFill/>
        </p:spPr>
        <p:txBody>
          <a:bodyPr>
            <a:spAutoFit/>
          </a:bodyPr>
          <a:lstStyle/>
          <a:p>
            <a:pPr>
              <a:defRPr/>
            </a:pPr>
            <a:r>
              <a:rPr lang="en-GB" sz="1200" dirty="0">
                <a:solidFill>
                  <a:srgbClr val="FF0000"/>
                </a:solidFill>
                <a:latin typeface="+mj-lt"/>
              </a:rPr>
              <a:t>Invoke </a:t>
            </a:r>
            <a:r>
              <a:rPr lang="en-GB" sz="1200" dirty="0" err="1">
                <a:solidFill>
                  <a:srgbClr val="FF0000"/>
                </a:solidFill>
                <a:latin typeface="+mj-lt"/>
              </a:rPr>
              <a:t>superclass</a:t>
            </a:r>
            <a:r>
              <a:rPr lang="en-GB" sz="1200" dirty="0">
                <a:solidFill>
                  <a:srgbClr val="FF0000"/>
                </a:solidFill>
                <a:latin typeface="+mj-lt"/>
              </a:rPr>
              <a:t> method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2147" name="Rectangle 3"/>
          <p:cNvSpPr>
            <a:spLocks noGrp="1" noChangeArrowheads="1"/>
          </p:cNvSpPr>
          <p:nvPr>
            <p:ph idx="1"/>
          </p:nvPr>
        </p:nvSpPr>
        <p:spPr/>
        <p:txBody>
          <a:bodyPr/>
          <a:lstStyle/>
          <a:p>
            <a:pPr eaLnBrk="1" hangingPunct="1"/>
            <a:r>
              <a:rPr lang="en-GB" dirty="0" smtClean="0"/>
              <a:t>What is polymorphism?</a:t>
            </a:r>
          </a:p>
          <a:p>
            <a:pPr eaLnBrk="1" hangingPunct="1"/>
            <a:r>
              <a:rPr lang="en-GB" dirty="0" smtClean="0"/>
              <a:t>The principle of substitutability</a:t>
            </a:r>
          </a:p>
          <a:p>
            <a:pPr eaLnBrk="1" hangingPunct="1"/>
            <a:r>
              <a:rPr lang="en-GB" dirty="0" smtClean="0"/>
              <a:t>Polymorphism in action</a:t>
            </a:r>
          </a:p>
          <a:p>
            <a:pPr eaLnBrk="1" hangingPunct="1"/>
            <a:r>
              <a:rPr lang="en-GB" dirty="0"/>
              <a:t>Accessing </a:t>
            </a:r>
            <a:r>
              <a:rPr lang="en-GB" dirty="0" smtClean="0"/>
              <a:t>subclass-specific members</a:t>
            </a:r>
          </a:p>
          <a:p>
            <a:pPr eaLnBrk="1" hangingPunct="1"/>
            <a:r>
              <a:rPr lang="en-GB" dirty="0" smtClean="0"/>
              <a:t>Polymorphic collections</a:t>
            </a:r>
          </a:p>
        </p:txBody>
      </p:sp>
      <p:sp>
        <p:nvSpPr>
          <p:cNvPr id="902146" name="Rectangle 2"/>
          <p:cNvSpPr>
            <a:spLocks noGrp="1" noChangeArrowheads="1"/>
          </p:cNvSpPr>
          <p:nvPr>
            <p:ph type="title"/>
          </p:nvPr>
        </p:nvSpPr>
        <p:spPr/>
        <p:txBody>
          <a:bodyPr/>
          <a:lstStyle/>
          <a:p>
            <a:pPr marL="571500" indent="-571500" eaLnBrk="1" hangingPunct="1"/>
            <a:r>
              <a:rPr lang="en-GB" sz="3400" dirty="0" smtClean="0"/>
              <a:t>2. Polymorphism</a:t>
            </a:r>
          </a:p>
        </p:txBody>
      </p:sp>
      <p:sp>
        <p:nvSpPr>
          <p:cNvPr id="4" name="Footer Placeholder 3"/>
          <p:cNvSpPr>
            <a:spLocks noGrp="1"/>
          </p:cNvSpPr>
          <p:nvPr>
            <p:ph type="ftr" sz="quarter" idx="10"/>
          </p:nvPr>
        </p:nvSpPr>
        <p:spPr/>
        <p:txBody>
          <a:bodyPr/>
          <a:lstStyle/>
          <a:p>
            <a:pPr>
              <a:defRPr/>
            </a:pPr>
            <a:fld id="{7F8731D5-7A7E-4F32-A666-95798FD300DB}" type="slidenum">
              <a:rPr lang="en-GB"/>
              <a:pPr>
                <a:defRPr/>
              </a:pPr>
              <a:t>12</a:t>
            </a:fld>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9" name="Rectangle 3"/>
          <p:cNvSpPr>
            <a:spLocks noGrp="1" noChangeArrowheads="1"/>
          </p:cNvSpPr>
          <p:nvPr>
            <p:ph idx="1"/>
          </p:nvPr>
        </p:nvSpPr>
        <p:spPr/>
        <p:txBody>
          <a:bodyPr/>
          <a:lstStyle/>
          <a:p>
            <a:pPr eaLnBrk="1" hangingPunct="1">
              <a:defRPr/>
            </a:pPr>
            <a:r>
              <a:rPr lang="en-GB" dirty="0" smtClean="0">
                <a:latin typeface="+mj-lt"/>
              </a:rPr>
              <a:t>Greek for "many forms"</a:t>
            </a:r>
          </a:p>
          <a:p>
            <a:pPr lvl="1" eaLnBrk="1" hangingPunct="1">
              <a:defRPr/>
            </a:pPr>
            <a:endParaRPr lang="en-GB" dirty="0" smtClean="0">
              <a:latin typeface="+mj-lt"/>
            </a:endParaRPr>
          </a:p>
          <a:p>
            <a:pPr eaLnBrk="1" hangingPunct="1">
              <a:defRPr/>
            </a:pPr>
            <a:r>
              <a:rPr lang="en-GB" dirty="0" smtClean="0">
                <a:latin typeface="+mj-lt"/>
              </a:rPr>
              <a:t>In an OO context:</a:t>
            </a:r>
          </a:p>
          <a:p>
            <a:pPr lvl="1" eaLnBrk="1" hangingPunct="1">
              <a:defRPr/>
            </a:pPr>
            <a:r>
              <a:rPr lang="en-GB" dirty="0" smtClean="0">
                <a:latin typeface="+mj-lt"/>
                <a:ea typeface="+mn-ea"/>
                <a:cs typeface="+mn-cs"/>
              </a:rPr>
              <a:t>You can have many different "kinds" of object (e.g. many different kinds of bank accounts)</a:t>
            </a:r>
          </a:p>
          <a:p>
            <a:pPr lvl="1" eaLnBrk="1" hangingPunct="1">
              <a:defRPr/>
            </a:pPr>
            <a:r>
              <a:rPr lang="en-GB" dirty="0" smtClean="0">
                <a:latin typeface="+mj-lt"/>
                <a:ea typeface="+mn-ea"/>
                <a:cs typeface="+mn-cs"/>
              </a:rPr>
              <a:t>Your application can treat them all in the same way</a:t>
            </a:r>
          </a:p>
          <a:p>
            <a:pPr lvl="1" eaLnBrk="1" hangingPunct="1">
              <a:defRPr/>
            </a:pPr>
            <a:r>
              <a:rPr lang="en-GB" dirty="0" smtClean="0">
                <a:latin typeface="+mj-lt"/>
                <a:ea typeface="+mn-ea"/>
                <a:cs typeface="+mn-cs"/>
              </a:rPr>
              <a:t>Your application doesn't need to know which particular kind of object it's using at any given moment</a:t>
            </a:r>
            <a:endParaRPr lang="en-US" dirty="0" smtClean="0">
              <a:latin typeface="+mj-lt"/>
              <a:ea typeface="+mn-ea"/>
              <a:cs typeface="+mn-cs"/>
            </a:endParaRPr>
          </a:p>
        </p:txBody>
      </p:sp>
      <p:sp>
        <p:nvSpPr>
          <p:cNvPr id="22531" name="Rectangle 2"/>
          <p:cNvSpPr>
            <a:spLocks noGrp="1" noChangeArrowheads="1"/>
          </p:cNvSpPr>
          <p:nvPr>
            <p:ph type="title"/>
          </p:nvPr>
        </p:nvSpPr>
        <p:spPr/>
        <p:txBody>
          <a:bodyPr/>
          <a:lstStyle/>
          <a:p>
            <a:pPr eaLnBrk="1" hangingPunct="1"/>
            <a:r>
              <a:rPr lang="en-GB" sz="3400" smtClean="0"/>
              <a:t>What is Polymorphism?</a:t>
            </a:r>
          </a:p>
        </p:txBody>
      </p:sp>
      <p:sp>
        <p:nvSpPr>
          <p:cNvPr id="5" name="Footer Placeholder 3"/>
          <p:cNvSpPr>
            <a:spLocks noGrp="1"/>
          </p:cNvSpPr>
          <p:nvPr>
            <p:ph type="ftr" sz="quarter" idx="10"/>
          </p:nvPr>
        </p:nvSpPr>
        <p:spPr/>
        <p:txBody>
          <a:bodyPr/>
          <a:lstStyle/>
          <a:p>
            <a:pPr>
              <a:defRPr/>
            </a:pPr>
            <a:fld id="{6ED528A9-C9FF-44B4-A495-B892B2669A71}" type="slidenum">
              <a:rPr lang="en-GB"/>
              <a:pPr>
                <a:defRPr/>
              </a:pPr>
              <a:t>13</a:t>
            </a:fld>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9" name="Rectangle 3"/>
          <p:cNvSpPr>
            <a:spLocks noGrp="1" noChangeArrowheads="1"/>
          </p:cNvSpPr>
          <p:nvPr>
            <p:ph idx="1"/>
          </p:nvPr>
        </p:nvSpPr>
        <p:spPr/>
        <p:txBody>
          <a:bodyPr/>
          <a:lstStyle/>
          <a:p>
            <a:pPr eaLnBrk="1" hangingPunct="1">
              <a:defRPr/>
            </a:pPr>
            <a:r>
              <a:rPr lang="en-GB" dirty="0" smtClean="0"/>
              <a:t>Polymorphism is facilitated by the principle of substitutability</a:t>
            </a:r>
          </a:p>
          <a:p>
            <a:pPr lvl="1" eaLnBrk="1" hangingPunct="1">
              <a:defRPr/>
            </a:pPr>
            <a:r>
              <a:rPr lang="en-GB" dirty="0" smtClean="0">
                <a:latin typeface="+mj-lt"/>
              </a:rPr>
              <a:t>A </a:t>
            </a:r>
            <a:r>
              <a:rPr lang="en-GB" dirty="0" err="1" smtClean="0">
                <a:latin typeface="+mj-lt"/>
              </a:rPr>
              <a:t>superclass</a:t>
            </a:r>
            <a:r>
              <a:rPr lang="en-GB" dirty="0" smtClean="0">
                <a:latin typeface="+mj-lt"/>
              </a:rPr>
              <a:t> reference can refer to any kind of subclass object</a:t>
            </a:r>
          </a:p>
          <a:p>
            <a:pPr lvl="1" eaLnBrk="1" hangingPunct="1">
              <a:defRPr/>
            </a:pPr>
            <a:endParaRPr lang="en-GB" dirty="0" smtClean="0">
              <a:latin typeface="+mj-lt"/>
            </a:endParaRPr>
          </a:p>
        </p:txBody>
      </p:sp>
      <p:sp>
        <p:nvSpPr>
          <p:cNvPr id="23555" name="Rectangle 2"/>
          <p:cNvSpPr>
            <a:spLocks noGrp="1" noChangeArrowheads="1"/>
          </p:cNvSpPr>
          <p:nvPr>
            <p:ph type="title"/>
          </p:nvPr>
        </p:nvSpPr>
        <p:spPr/>
        <p:txBody>
          <a:bodyPr/>
          <a:lstStyle/>
          <a:p>
            <a:pPr eaLnBrk="1" hangingPunct="1"/>
            <a:r>
              <a:rPr lang="en-GB" sz="3400" smtClean="0"/>
              <a:t>The Principle of Substitutability</a:t>
            </a:r>
          </a:p>
        </p:txBody>
      </p:sp>
      <p:sp>
        <p:nvSpPr>
          <p:cNvPr id="5" name="Footer Placeholder 3"/>
          <p:cNvSpPr>
            <a:spLocks noGrp="1"/>
          </p:cNvSpPr>
          <p:nvPr>
            <p:ph type="ftr" sz="quarter" idx="10"/>
          </p:nvPr>
        </p:nvSpPr>
        <p:spPr/>
        <p:txBody>
          <a:bodyPr/>
          <a:lstStyle/>
          <a:p>
            <a:pPr>
              <a:defRPr/>
            </a:pPr>
            <a:fld id="{EA0F360C-F30F-4407-9D96-D6887E76E5D0}" type="slidenum">
              <a:rPr lang="en-GB"/>
              <a:pPr>
                <a:defRPr/>
              </a:pPr>
              <a:t>14</a:t>
            </a:fld>
            <a:endParaRPr lang="en-GB"/>
          </a:p>
        </p:txBody>
      </p:sp>
      <p:sp>
        <p:nvSpPr>
          <p:cNvPr id="7" name="Rectangle 6"/>
          <p:cNvSpPr>
            <a:spLocks noChangeArrowheads="1"/>
          </p:cNvSpPr>
          <p:nvPr/>
        </p:nvSpPr>
        <p:spPr bwMode="auto">
          <a:xfrm>
            <a:off x="712788" y="2444750"/>
            <a:ext cx="7948612" cy="3967163"/>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public static void </a:t>
            </a:r>
            <a:r>
              <a:rPr lang="en-GB" sz="1200" dirty="0" err="1"/>
              <a:t>demoPolymorphism</a:t>
            </a:r>
            <a:r>
              <a:rPr lang="en-GB" sz="1200" dirty="0"/>
              <a:t>() {</a:t>
            </a:r>
          </a:p>
          <a:p>
            <a:pPr>
              <a:defRPr/>
            </a:pPr>
            <a:endParaRPr lang="en-GB" sz="1200" dirty="0"/>
          </a:p>
          <a:p>
            <a:pPr>
              <a:defRPr/>
            </a:pPr>
            <a:r>
              <a:rPr lang="en-GB" sz="1200" dirty="0"/>
              <a:t>  </a:t>
            </a:r>
            <a:r>
              <a:rPr lang="en-GB" sz="1200" b="1" dirty="0" err="1"/>
              <a:t>BankAccount</a:t>
            </a:r>
            <a:r>
              <a:rPr lang="en-GB" sz="1200" b="1" dirty="0"/>
              <a:t> </a:t>
            </a:r>
            <a:r>
              <a:rPr lang="en-GB" sz="1200" b="1" dirty="0" err="1"/>
              <a:t>sa</a:t>
            </a:r>
            <a:r>
              <a:rPr lang="en-GB" sz="1200" b="1" dirty="0"/>
              <a:t> = new </a:t>
            </a:r>
            <a:r>
              <a:rPr lang="en-GB" sz="1200" b="1" dirty="0" err="1"/>
              <a:t>SavingsAccount</a:t>
            </a:r>
            <a:r>
              <a:rPr lang="en-GB" sz="1200" b="1" dirty="0"/>
              <a:t>("Mickey", true);</a:t>
            </a:r>
          </a:p>
          <a:p>
            <a:pPr>
              <a:defRPr/>
            </a:pPr>
            <a:r>
              <a:rPr lang="en-GB" sz="1200" dirty="0"/>
              <a:t>  </a:t>
            </a:r>
            <a:r>
              <a:rPr lang="en-GB" sz="1200" b="1" dirty="0" err="1"/>
              <a:t>BankAccount</a:t>
            </a:r>
            <a:r>
              <a:rPr lang="en-GB" sz="1200" b="1" dirty="0"/>
              <a:t> ca = new </a:t>
            </a:r>
            <a:r>
              <a:rPr lang="en-GB" sz="1200" b="1" dirty="0" err="1"/>
              <a:t>CurrentAccount</a:t>
            </a:r>
            <a:r>
              <a:rPr lang="en-GB" sz="1200" b="1" dirty="0"/>
              <a:t>("Donald", 50);</a:t>
            </a:r>
          </a:p>
          <a:p>
            <a:pPr>
              <a:defRPr/>
            </a:pPr>
            <a:endParaRPr lang="en-GB" sz="1200" dirty="0"/>
          </a:p>
          <a:p>
            <a:pPr>
              <a:defRPr/>
            </a:pPr>
            <a:r>
              <a:rPr lang="en-GB" sz="1200" dirty="0"/>
              <a:t>  </a:t>
            </a:r>
            <a:r>
              <a:rPr lang="en-GB" sz="1200" dirty="0" err="1"/>
              <a:t>processAccount</a:t>
            </a:r>
            <a:r>
              <a:rPr lang="en-GB" sz="1200" dirty="0"/>
              <a:t>(</a:t>
            </a:r>
            <a:r>
              <a:rPr lang="en-GB" sz="1200" b="1" dirty="0" err="1"/>
              <a:t>sa</a:t>
            </a:r>
            <a:r>
              <a:rPr lang="en-GB" sz="1200" dirty="0"/>
              <a:t>);</a:t>
            </a:r>
          </a:p>
          <a:p>
            <a:pPr>
              <a:defRPr/>
            </a:pPr>
            <a:r>
              <a:rPr lang="en-GB" sz="1200" dirty="0"/>
              <a:t>  </a:t>
            </a:r>
            <a:r>
              <a:rPr lang="en-GB" sz="1200" dirty="0" err="1"/>
              <a:t>processAccount</a:t>
            </a:r>
            <a:r>
              <a:rPr lang="en-GB" sz="1200" dirty="0"/>
              <a:t>(</a:t>
            </a:r>
            <a:r>
              <a:rPr lang="en-GB" sz="1200" b="1" dirty="0"/>
              <a:t>ca</a:t>
            </a:r>
            <a:r>
              <a:rPr lang="en-GB" sz="1200" dirty="0"/>
              <a:t>);</a:t>
            </a:r>
          </a:p>
          <a:p>
            <a:pPr>
              <a:defRPr/>
            </a:pPr>
            <a:r>
              <a:rPr lang="en-GB" sz="1200" dirty="0"/>
              <a:t>}</a:t>
            </a:r>
          </a:p>
          <a:p>
            <a:pPr>
              <a:defRPr/>
            </a:pPr>
            <a:endParaRPr lang="en-GB" sz="1200" dirty="0"/>
          </a:p>
          <a:p>
            <a:pPr>
              <a:defRPr/>
            </a:pPr>
            <a:endParaRPr lang="en-GB" sz="1200" dirty="0"/>
          </a:p>
          <a:p>
            <a:pPr>
              <a:defRPr/>
            </a:pPr>
            <a:r>
              <a:rPr lang="en-GB" sz="1200" dirty="0"/>
              <a:t>public static void </a:t>
            </a:r>
            <a:r>
              <a:rPr lang="en-GB" sz="1200" dirty="0" err="1"/>
              <a:t>processAccount</a:t>
            </a:r>
            <a:r>
              <a:rPr lang="en-GB" sz="1200" dirty="0"/>
              <a:t>(</a:t>
            </a:r>
            <a:r>
              <a:rPr lang="en-GB" sz="1200" b="1" dirty="0" err="1"/>
              <a:t>BankAccount</a:t>
            </a:r>
            <a:r>
              <a:rPr lang="en-GB" sz="1200" b="1" dirty="0"/>
              <a:t> account</a:t>
            </a:r>
            <a:r>
              <a:rPr lang="en-GB" sz="1200" dirty="0"/>
              <a:t>) {</a:t>
            </a:r>
          </a:p>
          <a:p>
            <a:pPr>
              <a:defRPr/>
            </a:pPr>
            <a:r>
              <a:rPr lang="en-GB" sz="1200" dirty="0"/>
              <a:t>  …</a:t>
            </a:r>
          </a:p>
          <a:p>
            <a:pPr>
              <a:defRPr/>
            </a:pPr>
            <a:r>
              <a:rPr lang="en-GB" sz="1200" dirty="0"/>
              <a:t>  // The compiler knows "account" refers to a </a:t>
            </a:r>
            <a:r>
              <a:rPr lang="en-GB" sz="1200" dirty="0" err="1"/>
              <a:t>BankAccount</a:t>
            </a:r>
            <a:r>
              <a:rPr lang="en-GB" sz="1200" dirty="0"/>
              <a:t> object or some subclass,</a:t>
            </a:r>
          </a:p>
          <a:p>
            <a:pPr>
              <a:defRPr/>
            </a:pPr>
            <a:r>
              <a:rPr lang="en-GB" sz="1200" dirty="0"/>
              <a:t>  // but it doesn't know which particular subclass.</a:t>
            </a:r>
          </a:p>
          <a:p>
            <a:pPr>
              <a:defRPr/>
            </a:pPr>
            <a:endParaRPr lang="en-GB" sz="1200" dirty="0"/>
          </a:p>
          <a:p>
            <a:pPr>
              <a:defRPr/>
            </a:pPr>
            <a:r>
              <a:rPr lang="en-GB" sz="1200" dirty="0"/>
              <a:t>  // Therefore the compiler only lets you access members defined in </a:t>
            </a:r>
            <a:r>
              <a:rPr lang="en-GB" sz="1200" dirty="0" err="1"/>
              <a:t>BankAccount</a:t>
            </a:r>
            <a:r>
              <a:rPr lang="en-GB" sz="1200" dirty="0"/>
              <a:t>.   </a:t>
            </a:r>
          </a:p>
          <a:p>
            <a:pPr>
              <a:defRPr/>
            </a:pPr>
            <a:r>
              <a:rPr lang="en-GB" sz="1200" dirty="0"/>
              <a:t>  // You can't access </a:t>
            </a:r>
            <a:r>
              <a:rPr lang="en-GB" sz="1200" dirty="0" err="1"/>
              <a:t>SavingsAccount</a:t>
            </a:r>
            <a:r>
              <a:rPr lang="en-GB" sz="1200" dirty="0"/>
              <a:t>-specific or </a:t>
            </a:r>
            <a:r>
              <a:rPr lang="en-GB" sz="1200" dirty="0" err="1"/>
              <a:t>CreditAccount</a:t>
            </a:r>
            <a:r>
              <a:rPr lang="en-GB" sz="1200" dirty="0"/>
              <a:t>-specific members. </a:t>
            </a:r>
          </a:p>
          <a:p>
            <a:pPr>
              <a:defRPr/>
            </a:pPr>
            <a:r>
              <a:rPr lang="en-GB" sz="1200" dirty="0"/>
              <a:t>  // This is good – your code is more "general purpose", so you won't have to modify </a:t>
            </a:r>
          </a:p>
          <a:p>
            <a:pPr>
              <a:defRPr/>
            </a:pPr>
            <a:r>
              <a:rPr lang="en-GB" sz="1200" dirty="0"/>
              <a:t>  // your code if someone defines a new kind of </a:t>
            </a:r>
            <a:r>
              <a:rPr lang="en-GB" sz="1200" dirty="0" err="1"/>
              <a:t>BankAccount</a:t>
            </a:r>
            <a:r>
              <a:rPr lang="en-GB" sz="1200" dirty="0"/>
              <a:t> subclass in the future.</a:t>
            </a:r>
          </a:p>
          <a:p>
            <a:pPr>
              <a:defRPr/>
            </a:pPr>
            <a:r>
              <a:rPr lang="en-GB" sz="1200" dirty="0"/>
              <a:t>  …  </a:t>
            </a:r>
          </a:p>
          <a:p>
            <a:pPr>
              <a:defRPr/>
            </a:pPr>
            <a:r>
              <a:rPr lang="en-GB" sz="1200" dirty="0"/>
              <a:t>}</a:t>
            </a:r>
          </a:p>
        </p:txBody>
      </p:sp>
      <p:sp>
        <p:nvSpPr>
          <p:cNvPr id="23558" name="TextBox 7"/>
          <p:cNvSpPr txBox="1">
            <a:spLocks noChangeArrowheads="1"/>
          </p:cNvSpPr>
          <p:nvPr/>
        </p:nvSpPr>
        <p:spPr bwMode="auto">
          <a:xfrm>
            <a:off x="6743700" y="6103938"/>
            <a:ext cx="1928813" cy="307975"/>
          </a:xfrm>
          <a:prstGeom prst="rect">
            <a:avLst/>
          </a:prstGeom>
          <a:noFill/>
          <a:ln w="9525">
            <a:noFill/>
            <a:miter lim="800000"/>
            <a:headEnd/>
            <a:tailEnd/>
          </a:ln>
        </p:spPr>
        <p:txBody>
          <a:bodyPr wrap="none">
            <a:spAutoFit/>
          </a:bodyPr>
          <a:lstStyle/>
          <a:p>
            <a:pPr algn="r"/>
            <a:r>
              <a:rPr lang="en-GB" b="1">
                <a:solidFill>
                  <a:srgbClr val="002060"/>
                </a:solidFill>
              </a:rPr>
              <a:t>UseAccounts.java</a:t>
            </a:r>
          </a:p>
        </p:txBody>
      </p:sp>
      <p:cxnSp>
        <p:nvCxnSpPr>
          <p:cNvPr id="23559" name="Elbow Connector 27"/>
          <p:cNvCxnSpPr>
            <a:cxnSpLocks noChangeShapeType="1"/>
          </p:cNvCxnSpPr>
          <p:nvPr/>
        </p:nvCxnSpPr>
        <p:spPr bwMode="auto">
          <a:xfrm>
            <a:off x="2786063" y="3540125"/>
            <a:ext cx="2657475" cy="808038"/>
          </a:xfrm>
          <a:prstGeom prst="bentConnector3">
            <a:avLst>
              <a:gd name="adj1" fmla="val 100000"/>
            </a:avLst>
          </a:prstGeom>
          <a:noFill/>
          <a:ln w="28575" algn="ctr">
            <a:solidFill>
              <a:schemeClr val="tx2"/>
            </a:solidFill>
            <a:round/>
            <a:headEnd/>
            <a:tailEnd type="triangle" w="lg" len="lg"/>
          </a:ln>
        </p:spPr>
      </p:cxnSp>
      <p:cxnSp>
        <p:nvCxnSpPr>
          <p:cNvPr id="23560" name="Elbow Connector 34"/>
          <p:cNvCxnSpPr>
            <a:cxnSpLocks noChangeShapeType="1"/>
          </p:cNvCxnSpPr>
          <p:nvPr/>
        </p:nvCxnSpPr>
        <p:spPr bwMode="auto">
          <a:xfrm>
            <a:off x="2786063" y="3689350"/>
            <a:ext cx="2459037" cy="663575"/>
          </a:xfrm>
          <a:prstGeom prst="bentConnector3">
            <a:avLst>
              <a:gd name="adj1" fmla="val 100144"/>
            </a:avLst>
          </a:prstGeom>
          <a:noFill/>
          <a:ln w="28575" algn="ctr">
            <a:solidFill>
              <a:schemeClr val="tx2"/>
            </a:solidFill>
            <a:round/>
            <a:headEnd/>
            <a:tailEnd type="triangle" w="lg" len="lg"/>
          </a:ln>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p:txBody>
          <a:bodyPr/>
          <a:lstStyle/>
          <a:p>
            <a:pPr eaLnBrk="1" hangingPunct="1">
              <a:defRPr/>
            </a:pPr>
            <a:r>
              <a:rPr lang="en-GB" dirty="0" smtClean="0">
                <a:latin typeface="+mj-lt"/>
              </a:rPr>
              <a:t>Question: </a:t>
            </a:r>
          </a:p>
          <a:p>
            <a:pPr lvl="1" eaLnBrk="1" hangingPunct="1">
              <a:defRPr/>
            </a:pPr>
            <a:r>
              <a:rPr lang="en-GB" dirty="0" smtClean="0">
                <a:latin typeface="+mj-lt"/>
              </a:rPr>
              <a:t>What happens when you invoke an instance method via a </a:t>
            </a:r>
            <a:r>
              <a:rPr lang="en-GB" dirty="0" err="1" smtClean="0">
                <a:latin typeface="+mj-lt"/>
              </a:rPr>
              <a:t>superclass</a:t>
            </a:r>
            <a:r>
              <a:rPr lang="en-GB" dirty="0" smtClean="0">
                <a:latin typeface="+mj-lt"/>
              </a:rPr>
              <a:t> reference?</a:t>
            </a:r>
          </a:p>
          <a:p>
            <a:pPr eaLnBrk="1" hangingPunct="1">
              <a:defRPr/>
            </a:pPr>
            <a:r>
              <a:rPr lang="en-GB" dirty="0" smtClean="0">
                <a:latin typeface="+mj-lt"/>
              </a:rPr>
              <a:t>Answer:</a:t>
            </a:r>
          </a:p>
          <a:p>
            <a:pPr lvl="1" eaLnBrk="1" hangingPunct="1">
              <a:defRPr/>
            </a:pPr>
            <a:r>
              <a:rPr lang="en-GB" dirty="0" smtClean="0">
                <a:latin typeface="+mj-lt"/>
              </a:rPr>
              <a:t>The "correct" version of the method is invoked, depending on the actual type of object currently pointed to</a:t>
            </a:r>
          </a:p>
          <a:p>
            <a:pPr lvl="1" eaLnBrk="1" hangingPunct="1">
              <a:defRPr/>
            </a:pPr>
            <a:endParaRPr lang="en-GB" dirty="0" smtClean="0">
              <a:latin typeface="+mj-lt"/>
            </a:endParaRPr>
          </a:p>
          <a:p>
            <a:pPr eaLnBrk="1" hangingPunct="1">
              <a:defRPr/>
            </a:pPr>
            <a:r>
              <a:rPr lang="en-GB" dirty="0" smtClean="0">
                <a:latin typeface="+mj-lt"/>
              </a:rPr>
              <a:t>Specifically, this is what polymorphism boils down to:</a:t>
            </a:r>
          </a:p>
          <a:p>
            <a:pPr lvl="1" eaLnBrk="1" hangingPunct="1">
              <a:defRPr/>
            </a:pPr>
            <a:r>
              <a:rPr lang="en-GB" dirty="0" smtClean="0">
                <a:latin typeface="+mj-lt"/>
              </a:rPr>
              <a:t>If the reference actually points to a subclass object… </a:t>
            </a:r>
          </a:p>
          <a:p>
            <a:pPr lvl="1" eaLnBrk="1" hangingPunct="1">
              <a:defRPr/>
            </a:pPr>
            <a:r>
              <a:rPr lang="en-GB" dirty="0" smtClean="0">
                <a:latin typeface="+mj-lt"/>
              </a:rPr>
              <a:t>And that subclass has overridden the method…</a:t>
            </a:r>
          </a:p>
          <a:p>
            <a:pPr lvl="1" eaLnBrk="1" hangingPunct="1">
              <a:defRPr/>
            </a:pPr>
            <a:r>
              <a:rPr lang="en-GB" dirty="0" smtClean="0">
                <a:latin typeface="+mj-lt"/>
              </a:rPr>
              <a:t>The subclass's version of the method is called</a:t>
            </a:r>
          </a:p>
        </p:txBody>
      </p:sp>
      <p:sp>
        <p:nvSpPr>
          <p:cNvPr id="24578" name="Rectangle 2"/>
          <p:cNvSpPr>
            <a:spLocks noGrp="1" noChangeArrowheads="1"/>
          </p:cNvSpPr>
          <p:nvPr>
            <p:ph type="title"/>
          </p:nvPr>
        </p:nvSpPr>
        <p:spPr/>
        <p:txBody>
          <a:bodyPr/>
          <a:lstStyle/>
          <a:p>
            <a:pPr eaLnBrk="1" hangingPunct="1"/>
            <a:r>
              <a:rPr lang="en-GB" sz="3400" smtClean="0"/>
              <a:t>Polymorphism in Action</a:t>
            </a:r>
          </a:p>
        </p:txBody>
      </p:sp>
      <p:sp>
        <p:nvSpPr>
          <p:cNvPr id="6" name="Rectangle 5"/>
          <p:cNvSpPr>
            <a:spLocks noChangeArrowheads="1"/>
          </p:cNvSpPr>
          <p:nvPr/>
        </p:nvSpPr>
        <p:spPr bwMode="auto">
          <a:xfrm>
            <a:off x="712788" y="5581650"/>
            <a:ext cx="7948612" cy="1042988"/>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public static void </a:t>
            </a:r>
            <a:r>
              <a:rPr lang="en-GB" sz="1200" dirty="0" err="1"/>
              <a:t>processAccount</a:t>
            </a:r>
            <a:r>
              <a:rPr lang="en-GB" sz="1200" dirty="0"/>
              <a:t>(</a:t>
            </a:r>
            <a:r>
              <a:rPr lang="en-GB" sz="1200" dirty="0" err="1"/>
              <a:t>BankAccount</a:t>
            </a:r>
            <a:r>
              <a:rPr lang="en-GB" sz="1200" dirty="0"/>
              <a:t> account) {</a:t>
            </a:r>
          </a:p>
          <a:p>
            <a:pPr>
              <a:defRPr/>
            </a:pPr>
            <a:r>
              <a:rPr lang="en-GB" sz="1200" dirty="0"/>
              <a:t>  </a:t>
            </a:r>
            <a:r>
              <a:rPr lang="en-GB" sz="1200" dirty="0" err="1"/>
              <a:t>account.withdraw</a:t>
            </a:r>
            <a:r>
              <a:rPr lang="en-GB" sz="1200" dirty="0"/>
              <a:t>(200);</a:t>
            </a:r>
          </a:p>
          <a:p>
            <a:pPr>
              <a:defRPr/>
            </a:pPr>
            <a:r>
              <a:rPr lang="en-GB" sz="1200" dirty="0"/>
              <a:t>  </a:t>
            </a:r>
            <a:r>
              <a:rPr lang="en-GB" sz="1200" dirty="0" err="1"/>
              <a:t>account.deposit</a:t>
            </a:r>
            <a:r>
              <a:rPr lang="en-GB" sz="1200" dirty="0"/>
              <a:t>(300);</a:t>
            </a:r>
          </a:p>
          <a:p>
            <a:pPr>
              <a:defRPr/>
            </a:pPr>
            <a:r>
              <a:rPr lang="en-GB" sz="1200" dirty="0"/>
              <a:t>  </a:t>
            </a:r>
            <a:r>
              <a:rPr lang="en-GB" sz="1200" dirty="0" err="1"/>
              <a:t>System.out.println</a:t>
            </a:r>
            <a:r>
              <a:rPr lang="en-GB" sz="1200" dirty="0"/>
              <a:t>(</a:t>
            </a:r>
            <a:r>
              <a:rPr lang="en-GB" sz="1200" dirty="0" err="1"/>
              <a:t>account.toString</a:t>
            </a:r>
            <a:r>
              <a:rPr lang="en-GB" sz="1200" dirty="0"/>
              <a:t>());</a:t>
            </a:r>
          </a:p>
          <a:p>
            <a:pPr>
              <a:defRPr/>
            </a:pPr>
            <a:r>
              <a:rPr lang="en-GB" sz="1200" dirty="0"/>
              <a:t>}</a:t>
            </a:r>
          </a:p>
        </p:txBody>
      </p:sp>
      <p:sp>
        <p:nvSpPr>
          <p:cNvPr id="24581" name="TextBox 7"/>
          <p:cNvSpPr txBox="1">
            <a:spLocks noChangeArrowheads="1"/>
          </p:cNvSpPr>
          <p:nvPr/>
        </p:nvSpPr>
        <p:spPr bwMode="auto">
          <a:xfrm>
            <a:off x="6743700" y="6316663"/>
            <a:ext cx="1928813" cy="307975"/>
          </a:xfrm>
          <a:prstGeom prst="rect">
            <a:avLst/>
          </a:prstGeom>
          <a:noFill/>
          <a:ln w="9525">
            <a:noFill/>
            <a:miter lim="800000"/>
            <a:headEnd/>
            <a:tailEnd/>
          </a:ln>
        </p:spPr>
        <p:txBody>
          <a:bodyPr wrap="none">
            <a:spAutoFit/>
          </a:bodyPr>
          <a:lstStyle/>
          <a:p>
            <a:pPr algn="r"/>
            <a:r>
              <a:rPr lang="en-GB" b="1">
                <a:solidFill>
                  <a:srgbClr val="002060"/>
                </a:solidFill>
              </a:rPr>
              <a:t>UseAccounts.java</a:t>
            </a:r>
          </a:p>
        </p:txBody>
      </p:sp>
      <p:sp>
        <p:nvSpPr>
          <p:cNvPr id="7" name="Footer Placeholder 3"/>
          <p:cNvSpPr>
            <a:spLocks noGrp="1"/>
          </p:cNvSpPr>
          <p:nvPr>
            <p:ph type="ftr" sz="quarter" idx="10"/>
          </p:nvPr>
        </p:nvSpPr>
        <p:spPr>
          <a:xfrm>
            <a:off x="8725566" y="6346483"/>
            <a:ext cx="520503" cy="457200"/>
          </a:xfrm>
        </p:spPr>
        <p:txBody>
          <a:bodyPr/>
          <a:lstStyle/>
          <a:p>
            <a:pPr>
              <a:defRPr/>
            </a:pPr>
            <a:fld id="{0BFFE56C-4541-4376-A36D-67D4B672B488}" type="slidenum">
              <a:rPr lang="en-GB"/>
              <a:pPr>
                <a:defRPr/>
              </a:pPr>
              <a:t>15</a:t>
            </a:fld>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9" name="Rectangle 3"/>
          <p:cNvSpPr>
            <a:spLocks noGrp="1" noChangeArrowheads="1"/>
          </p:cNvSpPr>
          <p:nvPr>
            <p:ph idx="1"/>
          </p:nvPr>
        </p:nvSpPr>
        <p:spPr/>
        <p:txBody>
          <a:bodyPr/>
          <a:lstStyle/>
          <a:p>
            <a:pPr eaLnBrk="1" hangingPunct="1">
              <a:defRPr/>
            </a:pPr>
            <a:r>
              <a:rPr lang="en-GB" dirty="0" smtClean="0"/>
              <a:t>Polymorphism is great </a:t>
            </a:r>
            <a:r>
              <a:rPr lang="en-GB" dirty="0" smtClean="0">
                <a:sym typeface="Wingdings" pitchFamily="2" charset="2"/>
              </a:rPr>
              <a:t></a:t>
            </a:r>
          </a:p>
          <a:p>
            <a:pPr lvl="1" eaLnBrk="1" hangingPunct="1">
              <a:defRPr/>
            </a:pPr>
            <a:r>
              <a:rPr lang="en-GB" dirty="0" smtClean="0">
                <a:latin typeface="+mj-lt"/>
                <a:sym typeface="Wingdings" pitchFamily="2" charset="2"/>
              </a:rPr>
              <a:t>You can write general-purpose code that doesn't care what actual subclass objects it's dealing with</a:t>
            </a:r>
          </a:p>
          <a:p>
            <a:pPr lvl="1" eaLnBrk="1" hangingPunct="1">
              <a:defRPr/>
            </a:pPr>
            <a:r>
              <a:rPr lang="en-GB" dirty="0" smtClean="0">
                <a:latin typeface="+mj-lt"/>
                <a:sym typeface="Wingdings" pitchFamily="2" charset="2"/>
              </a:rPr>
              <a:t>The downside is that you can't actually access subclass-specific members via a </a:t>
            </a:r>
            <a:r>
              <a:rPr lang="en-GB" dirty="0" err="1" smtClean="0">
                <a:latin typeface="+mj-lt"/>
                <a:sym typeface="Wingdings" pitchFamily="2" charset="2"/>
              </a:rPr>
              <a:t>superclass</a:t>
            </a:r>
            <a:r>
              <a:rPr lang="en-GB" dirty="0" smtClean="0">
                <a:latin typeface="+mj-lt"/>
                <a:sym typeface="Wingdings" pitchFamily="2" charset="2"/>
              </a:rPr>
              <a:t> reference</a:t>
            </a:r>
          </a:p>
          <a:p>
            <a:pPr eaLnBrk="1" hangingPunct="1">
              <a:defRPr/>
            </a:pPr>
            <a:r>
              <a:rPr lang="en-GB" dirty="0" smtClean="0">
                <a:latin typeface="+mj-lt"/>
                <a:sym typeface="Wingdings" pitchFamily="2" charset="2"/>
              </a:rPr>
              <a:t>If you </a:t>
            </a:r>
            <a:r>
              <a:rPr lang="en-GB" u="sng" dirty="0" smtClean="0">
                <a:latin typeface="+mj-lt"/>
                <a:sym typeface="Wingdings" pitchFamily="2" charset="2"/>
              </a:rPr>
              <a:t>really</a:t>
            </a:r>
            <a:r>
              <a:rPr lang="en-GB" dirty="0" smtClean="0">
                <a:latin typeface="+mj-lt"/>
                <a:sym typeface="Wingdings" pitchFamily="2" charset="2"/>
              </a:rPr>
              <a:t> need to access subclass-specific members:</a:t>
            </a:r>
          </a:p>
          <a:p>
            <a:pPr lvl="1" eaLnBrk="1" hangingPunct="1">
              <a:defRPr/>
            </a:pPr>
            <a:r>
              <a:rPr lang="en-GB" dirty="0" smtClean="0">
                <a:latin typeface="+mj-lt"/>
                <a:sym typeface="Wingdings" pitchFamily="2" charset="2"/>
              </a:rPr>
              <a:t>Use </a:t>
            </a:r>
            <a:r>
              <a:rPr lang="en-GB" dirty="0" err="1" smtClean="0">
                <a:latin typeface="Lucida Console" pitchFamily="49" charset="0"/>
                <a:sym typeface="Wingdings" pitchFamily="2" charset="2"/>
              </a:rPr>
              <a:t>instanceof</a:t>
            </a:r>
            <a:r>
              <a:rPr lang="en-GB" dirty="0" smtClean="0">
                <a:latin typeface="+mj-lt"/>
                <a:sym typeface="Wingdings" pitchFamily="2" charset="2"/>
              </a:rPr>
              <a:t> to determine if the reference points to a particular subclass object type</a:t>
            </a:r>
          </a:p>
          <a:p>
            <a:pPr lvl="1" eaLnBrk="1" hangingPunct="1">
              <a:defRPr/>
            </a:pPr>
            <a:r>
              <a:rPr lang="en-GB" dirty="0" smtClean="0">
                <a:latin typeface="+mj-lt"/>
                <a:sym typeface="Wingdings" pitchFamily="2" charset="2"/>
              </a:rPr>
              <a:t>Then cast the reference to that subclass type</a:t>
            </a:r>
          </a:p>
          <a:p>
            <a:pPr lvl="1" eaLnBrk="1" hangingPunct="1">
              <a:defRPr/>
            </a:pPr>
            <a:endParaRPr lang="en-GB" dirty="0" smtClean="0">
              <a:latin typeface="+mj-lt"/>
              <a:sym typeface="Wingdings" pitchFamily="2" charset="2"/>
            </a:endParaRPr>
          </a:p>
          <a:p>
            <a:pPr lvl="1" eaLnBrk="1" hangingPunct="1">
              <a:defRPr/>
            </a:pPr>
            <a:endParaRPr lang="en-GB" dirty="0" smtClean="0">
              <a:latin typeface="+mj-lt"/>
              <a:sym typeface="Wingdings" pitchFamily="2" charset="2"/>
            </a:endParaRPr>
          </a:p>
          <a:p>
            <a:pPr lvl="1" eaLnBrk="1" hangingPunct="1">
              <a:defRPr/>
            </a:pPr>
            <a:endParaRPr lang="en-GB" dirty="0" smtClean="0">
              <a:latin typeface="+mj-lt"/>
              <a:sym typeface="Wingdings" pitchFamily="2" charset="2"/>
            </a:endParaRPr>
          </a:p>
          <a:p>
            <a:pPr lvl="2" eaLnBrk="1" hangingPunct="1">
              <a:defRPr/>
            </a:pPr>
            <a:endParaRPr lang="en-GB" dirty="0" smtClean="0">
              <a:latin typeface="+mj-lt"/>
              <a:sym typeface="Wingdings" pitchFamily="2" charset="2"/>
            </a:endParaRPr>
          </a:p>
          <a:p>
            <a:pPr lvl="2" eaLnBrk="1" hangingPunct="1">
              <a:defRPr/>
            </a:pPr>
            <a:endParaRPr lang="en-GB" dirty="0" smtClean="0">
              <a:latin typeface="+mj-lt"/>
              <a:sym typeface="Wingdings" pitchFamily="2" charset="2"/>
            </a:endParaRPr>
          </a:p>
          <a:p>
            <a:pPr lvl="1" eaLnBrk="1" hangingPunct="1">
              <a:defRPr/>
            </a:pPr>
            <a:r>
              <a:rPr lang="en-GB" dirty="0" smtClean="0">
                <a:latin typeface="+mj-lt"/>
                <a:sym typeface="Wingdings" pitchFamily="2" charset="2"/>
              </a:rPr>
              <a:t>Note: If the object reference is </a:t>
            </a:r>
            <a:r>
              <a:rPr lang="en-GB" dirty="0" smtClean="0">
                <a:latin typeface="Lucida Console" pitchFamily="49" charset="0"/>
                <a:sym typeface="Wingdings" pitchFamily="2" charset="2"/>
              </a:rPr>
              <a:t>null</a:t>
            </a:r>
            <a:r>
              <a:rPr lang="en-GB" dirty="0" smtClean="0">
                <a:latin typeface="+mj-lt"/>
                <a:sym typeface="Wingdings" pitchFamily="2" charset="2"/>
              </a:rPr>
              <a:t>, </a:t>
            </a:r>
            <a:r>
              <a:rPr lang="en-GB" dirty="0" err="1" smtClean="0">
                <a:latin typeface="Lucida Console" pitchFamily="49" charset="0"/>
                <a:sym typeface="Wingdings" pitchFamily="2" charset="2"/>
              </a:rPr>
              <a:t>instanceof</a:t>
            </a:r>
            <a:r>
              <a:rPr lang="en-GB" dirty="0" smtClean="0">
                <a:latin typeface="+mj-lt"/>
                <a:sym typeface="Wingdings" pitchFamily="2" charset="2"/>
              </a:rPr>
              <a:t> returns </a:t>
            </a:r>
            <a:r>
              <a:rPr lang="en-GB" dirty="0" smtClean="0">
                <a:latin typeface="Lucida Console" pitchFamily="49" charset="0"/>
                <a:sym typeface="Wingdings" pitchFamily="2" charset="2"/>
              </a:rPr>
              <a:t>false</a:t>
            </a:r>
          </a:p>
        </p:txBody>
      </p:sp>
      <p:sp>
        <p:nvSpPr>
          <p:cNvPr id="25603" name="Rectangle 2"/>
          <p:cNvSpPr>
            <a:spLocks noGrp="1" noChangeArrowheads="1"/>
          </p:cNvSpPr>
          <p:nvPr>
            <p:ph type="title"/>
          </p:nvPr>
        </p:nvSpPr>
        <p:spPr/>
        <p:txBody>
          <a:bodyPr/>
          <a:lstStyle/>
          <a:p>
            <a:pPr eaLnBrk="1" hangingPunct="1"/>
            <a:r>
              <a:rPr lang="en-GB" sz="3400" dirty="0" smtClean="0"/>
              <a:t>Accessing Subclass-Specific Members</a:t>
            </a:r>
          </a:p>
        </p:txBody>
      </p:sp>
      <p:sp>
        <p:nvSpPr>
          <p:cNvPr id="5" name="Footer Placeholder 3"/>
          <p:cNvSpPr>
            <a:spLocks noGrp="1"/>
          </p:cNvSpPr>
          <p:nvPr>
            <p:ph type="ftr" sz="quarter" idx="10"/>
          </p:nvPr>
        </p:nvSpPr>
        <p:spPr/>
        <p:txBody>
          <a:bodyPr/>
          <a:lstStyle/>
          <a:p>
            <a:pPr>
              <a:defRPr/>
            </a:pPr>
            <a:fld id="{BF9FC36B-7828-4131-864F-1687699A73C9}" type="slidenum">
              <a:rPr lang="en-GB"/>
              <a:pPr>
                <a:defRPr/>
              </a:pPr>
              <a:t>16</a:t>
            </a:fld>
            <a:endParaRPr lang="en-GB"/>
          </a:p>
        </p:txBody>
      </p:sp>
      <p:sp>
        <p:nvSpPr>
          <p:cNvPr id="6" name="Rectangle 5"/>
          <p:cNvSpPr>
            <a:spLocks noChangeArrowheads="1"/>
          </p:cNvSpPr>
          <p:nvPr/>
        </p:nvSpPr>
        <p:spPr bwMode="auto">
          <a:xfrm>
            <a:off x="712788" y="4525963"/>
            <a:ext cx="7948612" cy="15621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public static void </a:t>
            </a:r>
            <a:r>
              <a:rPr lang="en-GB" sz="1200" dirty="0" err="1"/>
              <a:t>processAccount</a:t>
            </a:r>
            <a:r>
              <a:rPr lang="en-GB" sz="1200" dirty="0"/>
              <a:t>(</a:t>
            </a:r>
            <a:r>
              <a:rPr lang="en-GB" sz="1200" dirty="0" err="1"/>
              <a:t>BankAccount</a:t>
            </a:r>
            <a:r>
              <a:rPr lang="en-GB" sz="1200" dirty="0"/>
              <a:t> account) {</a:t>
            </a:r>
          </a:p>
          <a:p>
            <a:pPr>
              <a:defRPr/>
            </a:pPr>
            <a:r>
              <a:rPr lang="en-GB" sz="1200" dirty="0"/>
              <a:t>  …</a:t>
            </a:r>
          </a:p>
          <a:p>
            <a:pPr>
              <a:defRPr/>
            </a:pPr>
            <a:r>
              <a:rPr lang="en-GB" sz="1200" b="1" dirty="0"/>
              <a:t>  if (account </a:t>
            </a:r>
            <a:r>
              <a:rPr lang="en-GB" sz="1200" b="1" dirty="0" err="1"/>
              <a:t>instanceof</a:t>
            </a:r>
            <a:r>
              <a:rPr lang="en-GB" sz="1200" b="1" dirty="0"/>
              <a:t> </a:t>
            </a:r>
            <a:r>
              <a:rPr lang="en-GB" sz="1200" b="1" dirty="0" err="1"/>
              <a:t>SavingsAccount</a:t>
            </a:r>
            <a:r>
              <a:rPr lang="en-GB" sz="1200" b="1" dirty="0"/>
              <a:t>) {</a:t>
            </a:r>
          </a:p>
          <a:p>
            <a:pPr>
              <a:defRPr/>
            </a:pPr>
            <a:r>
              <a:rPr lang="en-GB" sz="1200" dirty="0"/>
              <a:t>    </a:t>
            </a:r>
            <a:r>
              <a:rPr lang="en-GB" sz="1200" b="1" dirty="0" err="1"/>
              <a:t>SavingsAccount</a:t>
            </a:r>
            <a:r>
              <a:rPr lang="en-GB" sz="1200" b="1" dirty="0"/>
              <a:t> temp = (</a:t>
            </a:r>
            <a:r>
              <a:rPr lang="en-GB" sz="1200" b="1" dirty="0" err="1"/>
              <a:t>SavingsAccount</a:t>
            </a:r>
            <a:r>
              <a:rPr lang="en-GB" sz="1200" b="1" dirty="0"/>
              <a:t>)account</a:t>
            </a:r>
            <a:r>
              <a:rPr lang="en-GB" sz="1200" dirty="0"/>
              <a:t>;</a:t>
            </a:r>
          </a:p>
          <a:p>
            <a:pPr>
              <a:defRPr/>
            </a:pPr>
            <a:r>
              <a:rPr lang="en-GB" sz="1200" dirty="0"/>
              <a:t>    </a:t>
            </a:r>
            <a:r>
              <a:rPr lang="en-GB" sz="1200" dirty="0" err="1"/>
              <a:t>temp.applyInterest</a:t>
            </a:r>
            <a:r>
              <a:rPr lang="en-GB" sz="1200" dirty="0"/>
              <a:t>();</a:t>
            </a:r>
          </a:p>
          <a:p>
            <a:pPr>
              <a:defRPr/>
            </a:pPr>
            <a:r>
              <a:rPr lang="en-GB" sz="1200" dirty="0"/>
              <a:t>  }</a:t>
            </a:r>
          </a:p>
          <a:p>
            <a:pPr>
              <a:defRPr/>
            </a:pPr>
            <a:r>
              <a:rPr lang="en-GB" sz="1200" dirty="0"/>
              <a:t>  …</a:t>
            </a:r>
          </a:p>
          <a:p>
            <a:pPr>
              <a:defRPr/>
            </a:pPr>
            <a:r>
              <a:rPr lang="en-GB" sz="1200" dirty="0"/>
              <a:t>}</a:t>
            </a:r>
          </a:p>
        </p:txBody>
      </p:sp>
      <p:sp>
        <p:nvSpPr>
          <p:cNvPr id="25606" name="TextBox 7"/>
          <p:cNvSpPr txBox="1">
            <a:spLocks noChangeArrowheads="1"/>
          </p:cNvSpPr>
          <p:nvPr/>
        </p:nvSpPr>
        <p:spPr bwMode="auto">
          <a:xfrm>
            <a:off x="6743700" y="5781675"/>
            <a:ext cx="1928813" cy="306388"/>
          </a:xfrm>
          <a:prstGeom prst="rect">
            <a:avLst/>
          </a:prstGeom>
          <a:noFill/>
          <a:ln w="9525">
            <a:noFill/>
            <a:miter lim="800000"/>
            <a:headEnd/>
            <a:tailEnd/>
          </a:ln>
        </p:spPr>
        <p:txBody>
          <a:bodyPr wrap="none">
            <a:spAutoFit/>
          </a:bodyPr>
          <a:lstStyle/>
          <a:p>
            <a:pPr algn="r"/>
            <a:r>
              <a:rPr lang="en-GB" b="1">
                <a:solidFill>
                  <a:srgbClr val="002060"/>
                </a:solidFill>
              </a:rPr>
              <a:t>UseAccounts.java</a:t>
            </a:r>
          </a:p>
        </p:txBody>
      </p:sp>
    </p:spTree>
    <p:extLst>
      <p:ext uri="{BB962C8B-B14F-4D97-AF65-F5344CB8AC3E}">
        <p14:creationId xmlns:p14="http://schemas.microsoft.com/office/powerpoint/2010/main" val="2790687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noChangeArrowheads="1"/>
          </p:cNvSpPr>
          <p:nvPr>
            <p:ph idx="1"/>
          </p:nvPr>
        </p:nvSpPr>
        <p:spPr/>
        <p:txBody>
          <a:bodyPr/>
          <a:lstStyle/>
          <a:p>
            <a:pPr eaLnBrk="1" hangingPunct="1">
              <a:defRPr/>
            </a:pPr>
            <a:r>
              <a:rPr lang="en-GB" dirty="0" smtClean="0">
                <a:latin typeface="+mj-lt"/>
              </a:rPr>
              <a:t>A polymorphic collection (or array) can hold different types of subclass objects</a:t>
            </a:r>
          </a:p>
          <a:p>
            <a:pPr lvl="1" eaLnBrk="1" hangingPunct="1">
              <a:defRPr/>
            </a:pPr>
            <a:r>
              <a:rPr lang="en-GB" dirty="0" smtClean="0">
                <a:latin typeface="+mj-lt"/>
              </a:rPr>
              <a:t>Achieved by specifying the superclass as the generic type parameter (or as the array type)</a:t>
            </a:r>
          </a:p>
          <a:p>
            <a:pPr lvl="1" eaLnBrk="1" hangingPunct="1">
              <a:defRPr/>
            </a:pPr>
            <a:endParaRPr lang="en-GB" dirty="0" smtClean="0">
              <a:latin typeface="+mj-lt"/>
            </a:endParaRPr>
          </a:p>
          <a:p>
            <a:pPr eaLnBrk="1" hangingPunct="1">
              <a:defRPr/>
            </a:pPr>
            <a:r>
              <a:rPr lang="en-GB" dirty="0" smtClean="0">
                <a:latin typeface="+mj-lt"/>
              </a:rPr>
              <a:t>Allows you to insert any type of subclass object into the collection/array</a:t>
            </a:r>
          </a:p>
          <a:p>
            <a:pPr lvl="1" eaLnBrk="1" hangingPunct="1">
              <a:defRPr/>
            </a:pPr>
            <a:r>
              <a:rPr lang="en-GB" dirty="0" smtClean="0">
                <a:latin typeface="+mj-lt"/>
              </a:rPr>
              <a:t>When you access items in the collection/array, you are working with </a:t>
            </a:r>
            <a:r>
              <a:rPr lang="en-GB" dirty="0" err="1" smtClean="0">
                <a:latin typeface="+mj-lt"/>
              </a:rPr>
              <a:t>superclass</a:t>
            </a:r>
            <a:r>
              <a:rPr lang="en-GB" dirty="0" smtClean="0">
                <a:latin typeface="+mj-lt"/>
              </a:rPr>
              <a:t> references</a:t>
            </a:r>
          </a:p>
        </p:txBody>
      </p:sp>
      <p:sp>
        <p:nvSpPr>
          <p:cNvPr id="26627" name="Rectangle 2"/>
          <p:cNvSpPr>
            <a:spLocks noGrp="1" noChangeArrowheads="1"/>
          </p:cNvSpPr>
          <p:nvPr>
            <p:ph type="title"/>
          </p:nvPr>
        </p:nvSpPr>
        <p:spPr/>
        <p:txBody>
          <a:bodyPr/>
          <a:lstStyle/>
          <a:p>
            <a:pPr eaLnBrk="1" hangingPunct="1"/>
            <a:r>
              <a:rPr lang="en-GB" sz="3400" smtClean="0"/>
              <a:t>Polymorphic Collections</a:t>
            </a:r>
          </a:p>
        </p:txBody>
      </p:sp>
      <p:sp>
        <p:nvSpPr>
          <p:cNvPr id="5" name="Footer Placeholder 3"/>
          <p:cNvSpPr>
            <a:spLocks noGrp="1"/>
          </p:cNvSpPr>
          <p:nvPr>
            <p:ph type="ftr" sz="quarter" idx="10"/>
          </p:nvPr>
        </p:nvSpPr>
        <p:spPr/>
        <p:txBody>
          <a:bodyPr/>
          <a:lstStyle/>
          <a:p>
            <a:pPr>
              <a:defRPr/>
            </a:pPr>
            <a:fld id="{9F496201-8E9F-41D0-BD05-D60E71CE87D7}" type="slidenum">
              <a:rPr lang="en-GB"/>
              <a:pPr>
                <a:defRPr/>
              </a:pPr>
              <a:t>17</a:t>
            </a:fld>
            <a:endParaRPr lang="en-GB"/>
          </a:p>
        </p:txBody>
      </p:sp>
      <p:sp>
        <p:nvSpPr>
          <p:cNvPr id="6" name="Rectangle 5"/>
          <p:cNvSpPr>
            <a:spLocks noChangeArrowheads="1"/>
          </p:cNvSpPr>
          <p:nvPr/>
        </p:nvSpPr>
        <p:spPr bwMode="auto">
          <a:xfrm>
            <a:off x="712788" y="4635403"/>
            <a:ext cx="7948612" cy="1563687"/>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b="1" dirty="0" err="1" smtClean="0"/>
              <a:t>ArrayList</a:t>
            </a:r>
            <a:r>
              <a:rPr lang="en-GB" sz="1200" b="1" dirty="0" smtClean="0"/>
              <a:t>&lt;</a:t>
            </a:r>
            <a:r>
              <a:rPr lang="en-GB" sz="1200" b="1" dirty="0" err="1" smtClean="0"/>
              <a:t>BankAccount</a:t>
            </a:r>
            <a:r>
              <a:rPr lang="en-GB" sz="1200" b="1" dirty="0"/>
              <a:t>&gt; accounts = new </a:t>
            </a:r>
            <a:r>
              <a:rPr lang="en-GB" sz="1200" b="1" dirty="0" err="1" smtClean="0"/>
              <a:t>ArrayList</a:t>
            </a:r>
            <a:r>
              <a:rPr lang="en-GB" sz="1200" b="1" dirty="0" smtClean="0"/>
              <a:t>&lt;&gt;();</a:t>
            </a:r>
            <a:endParaRPr lang="en-GB" sz="1200" b="1" dirty="0"/>
          </a:p>
          <a:p>
            <a:pPr>
              <a:defRPr/>
            </a:pPr>
            <a:r>
              <a:rPr lang="en-GB" sz="1200" dirty="0" err="1"/>
              <a:t>accounts.add</a:t>
            </a:r>
            <a:r>
              <a:rPr lang="en-GB" sz="1200" dirty="0"/>
              <a:t>(</a:t>
            </a:r>
            <a:r>
              <a:rPr lang="en-GB" sz="1200" b="1" dirty="0"/>
              <a:t>new </a:t>
            </a:r>
            <a:r>
              <a:rPr lang="en-GB" sz="1200" b="1" dirty="0" err="1"/>
              <a:t>SavingsAccount</a:t>
            </a:r>
            <a:r>
              <a:rPr lang="en-GB" sz="1200" b="1" dirty="0"/>
              <a:t>("Pluto", true)</a:t>
            </a:r>
            <a:r>
              <a:rPr lang="en-GB" sz="1200" dirty="0"/>
              <a:t>);</a:t>
            </a:r>
          </a:p>
          <a:p>
            <a:pPr>
              <a:defRPr/>
            </a:pPr>
            <a:r>
              <a:rPr lang="en-GB" sz="1200" dirty="0" err="1"/>
              <a:t>accounts.add</a:t>
            </a:r>
            <a:r>
              <a:rPr lang="en-GB" sz="1200" dirty="0"/>
              <a:t>(</a:t>
            </a:r>
            <a:r>
              <a:rPr lang="en-GB" sz="1200" b="1" dirty="0"/>
              <a:t>new </a:t>
            </a:r>
            <a:r>
              <a:rPr lang="en-GB" sz="1200" b="1" dirty="0" err="1"/>
              <a:t>CurrentAccount</a:t>
            </a:r>
            <a:r>
              <a:rPr lang="en-GB" sz="1200" b="1" dirty="0"/>
              <a:t>("Goofy", 50)</a:t>
            </a:r>
            <a:r>
              <a:rPr lang="en-GB" sz="1200" dirty="0"/>
              <a:t>);</a:t>
            </a:r>
          </a:p>
          <a:p>
            <a:pPr>
              <a:defRPr/>
            </a:pPr>
            <a:r>
              <a:rPr lang="en-GB" sz="1200" dirty="0"/>
              <a:t>…</a:t>
            </a:r>
          </a:p>
          <a:p>
            <a:pPr>
              <a:defRPr/>
            </a:pPr>
            <a:endParaRPr lang="en-GB" sz="1200" dirty="0"/>
          </a:p>
          <a:p>
            <a:pPr>
              <a:defRPr/>
            </a:pPr>
            <a:r>
              <a:rPr lang="en-GB" sz="1200" dirty="0"/>
              <a:t>for (</a:t>
            </a:r>
            <a:r>
              <a:rPr lang="en-GB" sz="1200" b="1" dirty="0" err="1"/>
              <a:t>BankAccount</a:t>
            </a:r>
            <a:r>
              <a:rPr lang="en-GB" sz="1200" b="1" dirty="0"/>
              <a:t> account: accounts</a:t>
            </a:r>
            <a:r>
              <a:rPr lang="en-GB" sz="1200" dirty="0"/>
              <a:t>) {</a:t>
            </a:r>
          </a:p>
          <a:p>
            <a:pPr>
              <a:defRPr/>
            </a:pPr>
            <a:r>
              <a:rPr lang="en-GB" sz="1200" dirty="0"/>
              <a:t>  </a:t>
            </a:r>
            <a:r>
              <a:rPr lang="en-GB" sz="1200" dirty="0" err="1"/>
              <a:t>processAccount</a:t>
            </a:r>
            <a:r>
              <a:rPr lang="en-GB" sz="1200" dirty="0"/>
              <a:t>(account);</a:t>
            </a:r>
          </a:p>
          <a:p>
            <a:pPr>
              <a:defRPr/>
            </a:pPr>
            <a:r>
              <a:rPr lang="en-GB" sz="1200" dirty="0"/>
              <a:t>}</a:t>
            </a:r>
          </a:p>
        </p:txBody>
      </p:sp>
      <p:sp>
        <p:nvSpPr>
          <p:cNvPr id="26630" name="TextBox 7"/>
          <p:cNvSpPr txBox="1">
            <a:spLocks noChangeArrowheads="1"/>
          </p:cNvSpPr>
          <p:nvPr/>
        </p:nvSpPr>
        <p:spPr bwMode="auto">
          <a:xfrm>
            <a:off x="6743700" y="5902228"/>
            <a:ext cx="1928813" cy="307975"/>
          </a:xfrm>
          <a:prstGeom prst="rect">
            <a:avLst/>
          </a:prstGeom>
          <a:noFill/>
          <a:ln w="9525">
            <a:noFill/>
            <a:miter lim="800000"/>
            <a:headEnd/>
            <a:tailEnd/>
          </a:ln>
        </p:spPr>
        <p:txBody>
          <a:bodyPr wrap="none">
            <a:spAutoFit/>
          </a:bodyPr>
          <a:lstStyle/>
          <a:p>
            <a:pPr algn="r"/>
            <a:r>
              <a:rPr lang="en-GB" b="1">
                <a:solidFill>
                  <a:srgbClr val="002060"/>
                </a:solidFill>
              </a:rPr>
              <a:t>UseAccounts.java</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639A3677-20BC-4CEC-8026-522984BE808E}" type="slidenum">
              <a:rPr lang="en-GB"/>
              <a:pPr>
                <a:defRPr/>
              </a:pPr>
              <a:t>18</a:t>
            </a:fld>
            <a:endParaRPr lang="en-GB"/>
          </a:p>
        </p:txBody>
      </p:sp>
      <p:sp>
        <p:nvSpPr>
          <p:cNvPr id="316430" name="Rectangle 14"/>
          <p:cNvSpPr>
            <a:spLocks noGrp="1" noChangeArrowheads="1"/>
          </p:cNvSpPr>
          <p:nvPr>
            <p:ph type="title"/>
          </p:nvPr>
        </p:nvSpPr>
        <p:spPr/>
        <p:txBody>
          <a:bodyPr/>
          <a:lstStyle/>
          <a:p>
            <a:pPr eaLnBrk="1" hangingPunct="1"/>
            <a:r>
              <a:rPr lang="en-US" sz="3400" dirty="0" smtClean="0"/>
              <a:t>Any Questions?</a:t>
            </a:r>
            <a:endParaRPr lang="en-GB" sz="3400" dirty="0" smtClean="0"/>
          </a:p>
        </p:txBody>
      </p:sp>
      <p:grpSp>
        <p:nvGrpSpPr>
          <p:cNvPr id="3" name="Group 5"/>
          <p:cNvGrpSpPr>
            <a:grpSpLocks noChangeAspect="1"/>
          </p:cNvGrpSpPr>
          <p:nvPr/>
        </p:nvGrpSpPr>
        <p:grpSpPr bwMode="auto">
          <a:xfrm>
            <a:off x="2358846" y="1860319"/>
            <a:ext cx="4120772" cy="4040965"/>
            <a:chOff x="1332" y="995"/>
            <a:chExt cx="2685" cy="2633"/>
          </a:xfrm>
        </p:grpSpPr>
        <p:sp>
          <p:nvSpPr>
            <p:cNvPr id="5"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655876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5" name="Rectangle 3"/>
          <p:cNvSpPr>
            <a:spLocks noGrp="1" noChangeArrowheads="1"/>
          </p:cNvSpPr>
          <p:nvPr>
            <p:ph idx="1"/>
          </p:nvPr>
        </p:nvSpPr>
        <p:spPr/>
        <p:txBody>
          <a:bodyPr/>
          <a:lstStyle/>
          <a:p>
            <a:pPr marL="457200" indent="-457200" eaLnBrk="1" hangingPunct="1">
              <a:buFont typeface="Tahoma" pitchFamily="34" charset="0"/>
              <a:buAutoNum type="arabicPeriod"/>
            </a:pPr>
            <a:r>
              <a:rPr lang="en-GB" dirty="0" smtClean="0"/>
              <a:t>Defining </a:t>
            </a:r>
            <a:r>
              <a:rPr lang="en-GB" dirty="0" err="1" smtClean="0"/>
              <a:t>superclasses</a:t>
            </a:r>
            <a:r>
              <a:rPr lang="en-GB" dirty="0" smtClean="0"/>
              <a:t> and subclasses</a:t>
            </a:r>
          </a:p>
          <a:p>
            <a:pPr marL="457200" indent="-457200" eaLnBrk="1" hangingPunct="1">
              <a:buFont typeface="Tahoma" pitchFamily="34" charset="0"/>
              <a:buAutoNum type="arabicPeriod"/>
            </a:pPr>
            <a:r>
              <a:rPr lang="en-GB" dirty="0" smtClean="0"/>
              <a:t>Polymorphism</a:t>
            </a:r>
          </a:p>
        </p:txBody>
      </p:sp>
      <p:sp>
        <p:nvSpPr>
          <p:cNvPr id="622594" name="Rectangle 2"/>
          <p:cNvSpPr>
            <a:spLocks noGrp="1" noChangeArrowheads="1"/>
          </p:cNvSpPr>
          <p:nvPr>
            <p:ph type="title"/>
          </p:nvPr>
        </p:nvSpPr>
        <p:spPr/>
        <p:txBody>
          <a:bodyPr/>
          <a:lstStyle/>
          <a:p>
            <a:pPr eaLnBrk="1" hangingPunct="1"/>
            <a:r>
              <a:rPr lang="en-GB" sz="3400" smtClean="0"/>
              <a:t>Contents</a:t>
            </a:r>
          </a:p>
        </p:txBody>
      </p:sp>
      <p:sp>
        <p:nvSpPr>
          <p:cNvPr id="4" name="Footer Placeholder 3"/>
          <p:cNvSpPr>
            <a:spLocks noGrp="1"/>
          </p:cNvSpPr>
          <p:nvPr>
            <p:ph type="ftr" sz="quarter" idx="10"/>
          </p:nvPr>
        </p:nvSpPr>
        <p:spPr/>
        <p:txBody>
          <a:bodyPr/>
          <a:lstStyle/>
          <a:p>
            <a:pPr>
              <a:defRPr/>
            </a:pPr>
            <a:fld id="{00A027AF-85DC-4963-B7C9-444B97971646}" type="slidenum">
              <a:rPr lang="en-GB"/>
              <a:pPr>
                <a:defRPr/>
              </a:pPr>
              <a:t>2</a:t>
            </a:fld>
            <a:endParaRPr lang="en-GB"/>
          </a:p>
        </p:txBody>
      </p:sp>
      <p:grpSp>
        <p:nvGrpSpPr>
          <p:cNvPr id="5" name="Group 9"/>
          <p:cNvGrpSpPr>
            <a:grpSpLocks/>
          </p:cNvGrpSpPr>
          <p:nvPr/>
        </p:nvGrpSpPr>
        <p:grpSpPr bwMode="auto">
          <a:xfrm>
            <a:off x="434975" y="5199325"/>
            <a:ext cx="7924800" cy="1644650"/>
            <a:chOff x="274" y="3059"/>
            <a:chExt cx="4992" cy="1036"/>
          </a:xfrm>
        </p:grpSpPr>
        <p:sp>
          <p:nvSpPr>
            <p:cNvPr id="6" name="Text Box 7"/>
            <p:cNvSpPr txBox="1">
              <a:spLocks noChangeArrowheads="1"/>
            </p:cNvSpPr>
            <p:nvPr/>
          </p:nvSpPr>
          <p:spPr bwMode="auto">
            <a:xfrm>
              <a:off x="792" y="3169"/>
              <a:ext cx="4474" cy="520"/>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p>
              <a:pPr marL="1263650" lvl="1">
                <a:spcBef>
                  <a:spcPts val="0"/>
                </a:spcBef>
                <a:buClr>
                  <a:schemeClr val="folHlink"/>
                </a:buClr>
                <a:buSzPct val="60000"/>
                <a:buFont typeface="Wingdings" pitchFamily="2" charset="2"/>
                <a:buNone/>
              </a:pPr>
              <a:r>
                <a:rPr lang="en-GB" sz="2000" dirty="0" smtClean="0">
                  <a:solidFill>
                    <a:schemeClr val="tx2"/>
                  </a:solidFill>
                  <a:sym typeface="Wingdings" pitchFamily="2" charset="2"/>
                </a:rPr>
                <a:t>Demo project: </a:t>
              </a:r>
              <a:r>
                <a:rPr lang="en-GB" sz="2000" b="1" dirty="0" err="1" smtClean="0">
                  <a:solidFill>
                    <a:schemeClr val="tx2"/>
                  </a:solidFill>
                  <a:sym typeface="Wingdings" pitchFamily="2" charset="2"/>
                </a:rPr>
                <a:t>DemoInheritance</a:t>
              </a:r>
              <a:endParaRPr lang="en-US" sz="2000" b="1" dirty="0"/>
            </a:p>
          </p:txBody>
        </p:sp>
        <p:pic>
          <p:nvPicPr>
            <p:cNvPr id="7" name="Picture 6" descr="bd09771_[1]"/>
            <p:cNvPicPr>
              <a:picLocks noChangeAspect="1" noChangeArrowheads="1"/>
            </p:cNvPicPr>
            <p:nvPr/>
          </p:nvPicPr>
          <p:blipFill>
            <a:blip r:embed="rId3" cstate="print"/>
            <a:srcRect/>
            <a:stretch>
              <a:fillRect/>
            </a:stretch>
          </p:blipFill>
          <p:spPr bwMode="auto">
            <a:xfrm>
              <a:off x="274" y="3059"/>
              <a:ext cx="1181" cy="103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2755" name="Rectangle 3"/>
          <p:cNvSpPr>
            <a:spLocks noGrp="1" noChangeArrowheads="1"/>
          </p:cNvSpPr>
          <p:nvPr>
            <p:ph idx="1"/>
          </p:nvPr>
        </p:nvSpPr>
        <p:spPr/>
        <p:txBody>
          <a:bodyPr/>
          <a:lstStyle/>
          <a:p>
            <a:pPr eaLnBrk="1" hangingPunct="1"/>
            <a:r>
              <a:rPr lang="en-GB" dirty="0" smtClean="0"/>
              <a:t>Sample hierarchy</a:t>
            </a:r>
          </a:p>
          <a:p>
            <a:pPr eaLnBrk="1" hangingPunct="1"/>
            <a:r>
              <a:rPr lang="en-GB" dirty="0" smtClean="0"/>
              <a:t>Member visibility - reminder</a:t>
            </a:r>
          </a:p>
          <a:p>
            <a:pPr eaLnBrk="1" hangingPunct="1"/>
            <a:r>
              <a:rPr lang="en-GB" dirty="0" smtClean="0"/>
              <a:t>Defining a superclass</a:t>
            </a:r>
          </a:p>
          <a:p>
            <a:pPr eaLnBrk="1" hangingPunct="1"/>
            <a:r>
              <a:rPr lang="en-GB" dirty="0" smtClean="0"/>
              <a:t>Defining a subclass</a:t>
            </a:r>
          </a:p>
          <a:p>
            <a:pPr eaLnBrk="1" hangingPunct="1"/>
            <a:r>
              <a:rPr lang="en-GB" dirty="0" smtClean="0"/>
              <a:t>Adding new members</a:t>
            </a:r>
          </a:p>
          <a:p>
            <a:pPr eaLnBrk="1" hangingPunct="1"/>
            <a:r>
              <a:rPr lang="en-GB" dirty="0" smtClean="0"/>
              <a:t>Defining constructors</a:t>
            </a:r>
          </a:p>
          <a:p>
            <a:pPr eaLnBrk="1" hangingPunct="1"/>
            <a:r>
              <a:rPr lang="en-GB" dirty="0" smtClean="0"/>
              <a:t>Overriding methods</a:t>
            </a:r>
          </a:p>
          <a:p>
            <a:pPr eaLnBrk="1" hangingPunct="1"/>
            <a:endParaRPr lang="en-GB" dirty="0" smtClean="0"/>
          </a:p>
        </p:txBody>
      </p:sp>
      <p:sp>
        <p:nvSpPr>
          <p:cNvPr id="842754" name="Rectangle 2"/>
          <p:cNvSpPr>
            <a:spLocks noGrp="1" noChangeArrowheads="1"/>
          </p:cNvSpPr>
          <p:nvPr>
            <p:ph type="title"/>
          </p:nvPr>
        </p:nvSpPr>
        <p:spPr/>
        <p:txBody>
          <a:bodyPr/>
          <a:lstStyle/>
          <a:p>
            <a:pPr marL="571500" indent="-571500" eaLnBrk="1" hangingPunct="1"/>
            <a:r>
              <a:rPr lang="en-GB" sz="3400" dirty="0" smtClean="0"/>
              <a:t>1. Defining Subclasses &amp; </a:t>
            </a:r>
            <a:r>
              <a:rPr lang="en-GB" sz="3400" dirty="0" err="1" smtClean="0"/>
              <a:t>Superclasses</a:t>
            </a:r>
            <a:endParaRPr lang="en-GB" sz="3400" dirty="0" smtClean="0"/>
          </a:p>
        </p:txBody>
      </p:sp>
      <p:sp>
        <p:nvSpPr>
          <p:cNvPr id="4" name="Footer Placeholder 3"/>
          <p:cNvSpPr>
            <a:spLocks noGrp="1"/>
          </p:cNvSpPr>
          <p:nvPr>
            <p:ph type="ftr" sz="quarter" idx="10"/>
          </p:nvPr>
        </p:nvSpPr>
        <p:spPr/>
        <p:txBody>
          <a:bodyPr/>
          <a:lstStyle/>
          <a:p>
            <a:pPr>
              <a:defRPr/>
            </a:pPr>
            <a:fld id="{7848466A-FCD7-485C-8D2F-396DCF3DFC88}" type="slidenum">
              <a:rPr lang="en-GB"/>
              <a:pPr>
                <a:defRPr/>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p:txBody>
          <a:bodyPr/>
          <a:lstStyle/>
          <a:p>
            <a:pPr eaLnBrk="1" hangingPunct="1"/>
            <a:r>
              <a:rPr lang="en-GB" dirty="0" smtClean="0"/>
              <a:t>In this chapter, we'll see how to implement the following simple hierarchy in Java:</a:t>
            </a:r>
          </a:p>
          <a:p>
            <a:pPr eaLnBrk="1" hangingPunct="1"/>
            <a:endParaRPr lang="en-GB" dirty="0" smtClean="0"/>
          </a:p>
          <a:p>
            <a:pPr eaLnBrk="1" hangingPunct="1"/>
            <a:endParaRPr lang="en-GB" dirty="0" smtClean="0"/>
          </a:p>
          <a:p>
            <a:pPr eaLnBrk="1" hangingPunct="1"/>
            <a:endParaRPr lang="en-GB" dirty="0" smtClean="0"/>
          </a:p>
          <a:p>
            <a:pPr eaLnBrk="1" hangingPunct="1"/>
            <a:endParaRPr lang="en-GB" dirty="0" smtClean="0"/>
          </a:p>
          <a:p>
            <a:pPr eaLnBrk="1" hangingPunct="1"/>
            <a:endParaRPr lang="en-GB" dirty="0" smtClean="0"/>
          </a:p>
          <a:p>
            <a:pPr eaLnBrk="1" hangingPunct="1"/>
            <a:r>
              <a:rPr lang="en-GB" dirty="0" smtClean="0"/>
              <a:t>Note:</a:t>
            </a:r>
          </a:p>
          <a:p>
            <a:pPr lvl="1" eaLnBrk="1" hangingPunct="1"/>
            <a:r>
              <a:rPr lang="en-GB" dirty="0" err="1" smtClean="0">
                <a:latin typeface="Lucida Console" pitchFamily="49" charset="0"/>
              </a:rPr>
              <a:t>BankAccount</a:t>
            </a:r>
            <a:r>
              <a:rPr lang="en-GB" dirty="0" smtClean="0"/>
              <a:t> defines common state and behaviour that is relevant for all kinds of account</a:t>
            </a:r>
          </a:p>
          <a:p>
            <a:pPr lvl="1" eaLnBrk="1" hangingPunct="1"/>
            <a:r>
              <a:rPr lang="en-GB" dirty="0" err="1" smtClean="0">
                <a:latin typeface="Lucida Console" pitchFamily="49" charset="0"/>
              </a:rPr>
              <a:t>SavingsAccount</a:t>
            </a:r>
            <a:r>
              <a:rPr lang="en-GB" dirty="0" smtClean="0"/>
              <a:t> "is a kind of" </a:t>
            </a:r>
            <a:r>
              <a:rPr lang="en-GB" dirty="0" err="1" smtClean="0">
                <a:latin typeface="Lucida Console" pitchFamily="49" charset="0"/>
              </a:rPr>
              <a:t>BankAccount</a:t>
            </a:r>
            <a:r>
              <a:rPr lang="en-GB" dirty="0" smtClean="0"/>
              <a:t> that earns interest</a:t>
            </a:r>
          </a:p>
          <a:p>
            <a:pPr lvl="1" eaLnBrk="1" hangingPunct="1"/>
            <a:r>
              <a:rPr lang="en-GB" dirty="0" err="1" smtClean="0">
                <a:latin typeface="Lucida Console" pitchFamily="49" charset="0"/>
              </a:rPr>
              <a:t>CurrentAccount</a:t>
            </a:r>
            <a:r>
              <a:rPr lang="en-GB" dirty="0" smtClean="0"/>
              <a:t> "is a kind of" </a:t>
            </a:r>
            <a:r>
              <a:rPr lang="en-GB" dirty="0" err="1" smtClean="0">
                <a:latin typeface="Lucida Console" pitchFamily="49" charset="0"/>
              </a:rPr>
              <a:t>BankAccount</a:t>
            </a:r>
            <a:r>
              <a:rPr lang="en-GB" dirty="0" smtClean="0"/>
              <a:t> that has cheques</a:t>
            </a:r>
          </a:p>
          <a:p>
            <a:pPr lvl="1" eaLnBrk="1" hangingPunct="1"/>
            <a:endParaRPr lang="en-GB" dirty="0" smtClean="0"/>
          </a:p>
        </p:txBody>
      </p:sp>
      <p:sp>
        <p:nvSpPr>
          <p:cNvPr id="12291" name="Rectangle 2"/>
          <p:cNvSpPr>
            <a:spLocks noGrp="1" noChangeArrowheads="1"/>
          </p:cNvSpPr>
          <p:nvPr>
            <p:ph type="title"/>
          </p:nvPr>
        </p:nvSpPr>
        <p:spPr/>
        <p:txBody>
          <a:bodyPr/>
          <a:lstStyle/>
          <a:p>
            <a:pPr eaLnBrk="1" hangingPunct="1"/>
            <a:r>
              <a:rPr lang="en-GB" sz="3400" smtClean="0"/>
              <a:t>Sample Hierarchy</a:t>
            </a:r>
          </a:p>
        </p:txBody>
      </p:sp>
      <p:sp>
        <p:nvSpPr>
          <p:cNvPr id="6" name="Footer Placeholder 3"/>
          <p:cNvSpPr>
            <a:spLocks noGrp="1"/>
          </p:cNvSpPr>
          <p:nvPr>
            <p:ph type="ftr" sz="quarter" idx="10"/>
          </p:nvPr>
        </p:nvSpPr>
        <p:spPr/>
        <p:txBody>
          <a:bodyPr/>
          <a:lstStyle/>
          <a:p>
            <a:pPr>
              <a:defRPr/>
            </a:pPr>
            <a:fld id="{B65DA14B-422B-4128-AE37-B6E4D8141109}" type="slidenum">
              <a:rPr lang="en-GB"/>
              <a:pPr>
                <a:defRPr/>
              </a:pPr>
              <a:t>4</a:t>
            </a:fld>
            <a:endParaRPr lang="en-GB"/>
          </a:p>
        </p:txBody>
      </p:sp>
      <p:cxnSp>
        <p:nvCxnSpPr>
          <p:cNvPr id="12293" name="Straight Connector 43"/>
          <p:cNvCxnSpPr>
            <a:cxnSpLocks noChangeShapeType="1"/>
          </p:cNvCxnSpPr>
          <p:nvPr/>
        </p:nvCxnSpPr>
        <p:spPr bwMode="auto">
          <a:xfrm rot="16200000" flipH="1">
            <a:off x="4305301" y="3038559"/>
            <a:ext cx="381000" cy="3175"/>
          </a:xfrm>
          <a:prstGeom prst="line">
            <a:avLst/>
          </a:prstGeom>
          <a:noFill/>
          <a:ln w="28575" algn="ctr">
            <a:solidFill>
              <a:schemeClr val="tx2"/>
            </a:solidFill>
            <a:round/>
            <a:headEnd/>
            <a:tailEnd/>
          </a:ln>
        </p:spPr>
      </p:cxnSp>
      <p:sp>
        <p:nvSpPr>
          <p:cNvPr id="12294" name="Isosceles Triangle 44"/>
          <p:cNvSpPr>
            <a:spLocks noChangeArrowheads="1"/>
          </p:cNvSpPr>
          <p:nvPr/>
        </p:nvSpPr>
        <p:spPr bwMode="auto">
          <a:xfrm>
            <a:off x="4395788" y="2822659"/>
            <a:ext cx="203200" cy="215900"/>
          </a:xfrm>
          <a:prstGeom prst="triangle">
            <a:avLst>
              <a:gd name="adj" fmla="val 50000"/>
            </a:avLst>
          </a:prstGeom>
          <a:solidFill>
            <a:schemeClr val="bg1"/>
          </a:solidFill>
          <a:ln w="28575" algn="ctr">
            <a:solidFill>
              <a:schemeClr val="tx2"/>
            </a:solidFill>
            <a:round/>
            <a:headEnd/>
            <a:tailEnd type="triangle" w="lg" len="lg"/>
          </a:ln>
        </p:spPr>
        <p:txBody>
          <a:bodyPr/>
          <a:lstStyle/>
          <a:p>
            <a:endParaRPr lang="en-US"/>
          </a:p>
        </p:txBody>
      </p:sp>
      <p:cxnSp>
        <p:nvCxnSpPr>
          <p:cNvPr id="12295" name="Elbow Connector 47"/>
          <p:cNvCxnSpPr>
            <a:cxnSpLocks noChangeShapeType="1"/>
          </p:cNvCxnSpPr>
          <p:nvPr/>
        </p:nvCxnSpPr>
        <p:spPr bwMode="auto">
          <a:xfrm flipV="1">
            <a:off x="3530600" y="3567197"/>
            <a:ext cx="2068513" cy="369887"/>
          </a:xfrm>
          <a:prstGeom prst="bentConnector4">
            <a:avLst>
              <a:gd name="adj1" fmla="val -5134"/>
              <a:gd name="adj2" fmla="val 187630"/>
            </a:avLst>
          </a:prstGeom>
          <a:noFill/>
          <a:ln w="28575" algn="ctr">
            <a:solidFill>
              <a:schemeClr val="tx2"/>
            </a:solidFill>
            <a:round/>
            <a:headEnd/>
            <a:tailEnd/>
          </a:ln>
        </p:spPr>
      </p:cxnSp>
      <p:sp>
        <p:nvSpPr>
          <p:cNvPr id="12296" name="TextBox 48"/>
          <p:cNvSpPr txBox="1">
            <a:spLocks noChangeArrowheads="1"/>
          </p:cNvSpPr>
          <p:nvPr/>
        </p:nvSpPr>
        <p:spPr bwMode="auto">
          <a:xfrm flipH="1">
            <a:off x="3494088" y="2263859"/>
            <a:ext cx="1979612" cy="546100"/>
          </a:xfrm>
          <a:prstGeom prst="rect">
            <a:avLst/>
          </a:prstGeom>
          <a:solidFill>
            <a:srgbClr val="FFFF99"/>
          </a:solidFill>
          <a:ln w="9525">
            <a:solidFill>
              <a:schemeClr val="tx2"/>
            </a:solidFill>
            <a:miter lim="800000"/>
            <a:headEnd/>
            <a:tailEnd/>
          </a:ln>
        </p:spPr>
        <p:txBody>
          <a:bodyPr anchor="ctr"/>
          <a:lstStyle/>
          <a:p>
            <a:pPr algn="ctr"/>
            <a:r>
              <a:rPr lang="en-GB"/>
              <a:t>BankAccount</a:t>
            </a:r>
          </a:p>
        </p:txBody>
      </p:sp>
      <p:sp>
        <p:nvSpPr>
          <p:cNvPr id="12297" name="TextBox 45"/>
          <p:cNvSpPr txBox="1">
            <a:spLocks noChangeArrowheads="1"/>
          </p:cNvSpPr>
          <p:nvPr/>
        </p:nvSpPr>
        <p:spPr bwMode="auto">
          <a:xfrm flipH="1">
            <a:off x="2492375" y="3567197"/>
            <a:ext cx="1776413" cy="546100"/>
          </a:xfrm>
          <a:prstGeom prst="rect">
            <a:avLst/>
          </a:prstGeom>
          <a:solidFill>
            <a:srgbClr val="FFFF99"/>
          </a:solidFill>
          <a:ln w="9525">
            <a:solidFill>
              <a:schemeClr val="tx2"/>
            </a:solidFill>
            <a:miter lim="800000"/>
            <a:headEnd/>
            <a:tailEnd/>
          </a:ln>
        </p:spPr>
        <p:txBody>
          <a:bodyPr anchor="ctr"/>
          <a:lstStyle/>
          <a:p>
            <a:pPr algn="ctr"/>
            <a:r>
              <a:rPr lang="en-GB"/>
              <a:t>SavingsAccount</a:t>
            </a:r>
          </a:p>
        </p:txBody>
      </p:sp>
      <p:sp>
        <p:nvSpPr>
          <p:cNvPr id="12298" name="TextBox 46"/>
          <p:cNvSpPr txBox="1">
            <a:spLocks noChangeArrowheads="1"/>
          </p:cNvSpPr>
          <p:nvPr/>
        </p:nvSpPr>
        <p:spPr bwMode="auto">
          <a:xfrm flipH="1">
            <a:off x="4710113" y="3567197"/>
            <a:ext cx="1776412" cy="546100"/>
          </a:xfrm>
          <a:prstGeom prst="rect">
            <a:avLst/>
          </a:prstGeom>
          <a:solidFill>
            <a:srgbClr val="FFFF99"/>
          </a:solidFill>
          <a:ln w="9525">
            <a:solidFill>
              <a:schemeClr val="tx2"/>
            </a:solidFill>
            <a:miter lim="800000"/>
            <a:headEnd/>
            <a:tailEnd/>
          </a:ln>
        </p:spPr>
        <p:txBody>
          <a:bodyPr anchor="ctr"/>
          <a:lstStyle/>
          <a:p>
            <a:pPr algn="ctr"/>
            <a:r>
              <a:rPr lang="en-GB"/>
              <a:t>CurrentAccount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6"/>
          <p:cNvSpPr>
            <a:spLocks noGrp="1" noChangeArrowheads="1"/>
          </p:cNvSpPr>
          <p:nvPr>
            <p:ph idx="1"/>
          </p:nvPr>
        </p:nvSpPr>
        <p:spPr/>
        <p:txBody>
          <a:bodyPr/>
          <a:lstStyle/>
          <a:p>
            <a:pPr eaLnBrk="1" hangingPunct="1"/>
            <a:r>
              <a:rPr lang="en-GB" dirty="0" smtClean="0">
                <a:latin typeface="Lucida Console" pitchFamily="49" charset="0"/>
                <a:cs typeface="Tahoma" pitchFamily="34" charset="0"/>
              </a:rPr>
              <a:t>public</a:t>
            </a:r>
          </a:p>
          <a:p>
            <a:pPr lvl="1" eaLnBrk="1" hangingPunct="1"/>
            <a:r>
              <a:rPr lang="en-GB" dirty="0" smtClean="0">
                <a:cs typeface="Tahoma" pitchFamily="34" charset="0"/>
              </a:rPr>
              <a:t>Accessible by anyone</a:t>
            </a:r>
          </a:p>
          <a:p>
            <a:pPr lvl="1" eaLnBrk="1" hangingPunct="1"/>
            <a:r>
              <a:rPr lang="en-GB" dirty="0" smtClean="0">
                <a:cs typeface="Tahoma" pitchFamily="34" charset="0"/>
              </a:rPr>
              <a:t>Methods and constants are often </a:t>
            </a:r>
            <a:r>
              <a:rPr lang="en-GB" dirty="0" smtClean="0">
                <a:latin typeface="Lucida Console" pitchFamily="49" charset="0"/>
                <a:cs typeface="Tahoma" pitchFamily="34" charset="0"/>
              </a:rPr>
              <a:t>public</a:t>
            </a:r>
          </a:p>
          <a:p>
            <a:pPr lvl="2" eaLnBrk="1" hangingPunct="1"/>
            <a:endParaRPr lang="en-GB" dirty="0" smtClean="0">
              <a:latin typeface="Lucida Console" pitchFamily="49" charset="0"/>
              <a:cs typeface="Tahoma" pitchFamily="34" charset="0"/>
            </a:endParaRPr>
          </a:p>
          <a:p>
            <a:pPr eaLnBrk="1" hangingPunct="1"/>
            <a:r>
              <a:rPr lang="en-GB" dirty="0" smtClean="0">
                <a:latin typeface="Lucida Console" pitchFamily="49" charset="0"/>
                <a:cs typeface="Tahoma" pitchFamily="34" charset="0"/>
              </a:rPr>
              <a:t>private</a:t>
            </a:r>
          </a:p>
          <a:p>
            <a:pPr lvl="1" eaLnBrk="1" hangingPunct="1"/>
            <a:r>
              <a:rPr lang="en-GB" dirty="0" smtClean="0">
                <a:cs typeface="Tahoma" pitchFamily="34" charset="0"/>
              </a:rPr>
              <a:t>Accessible only by class itself</a:t>
            </a:r>
          </a:p>
          <a:p>
            <a:pPr lvl="1" eaLnBrk="1" hangingPunct="1"/>
            <a:r>
              <a:rPr lang="en-GB" dirty="0" smtClean="0">
                <a:cs typeface="Tahoma" pitchFamily="34" charset="0"/>
              </a:rPr>
              <a:t>Data and helper methods are usually </a:t>
            </a:r>
            <a:r>
              <a:rPr lang="en-GB" dirty="0" smtClean="0">
                <a:latin typeface="Lucida Console" pitchFamily="49" charset="0"/>
                <a:cs typeface="Tahoma" pitchFamily="34" charset="0"/>
              </a:rPr>
              <a:t>private</a:t>
            </a:r>
          </a:p>
          <a:p>
            <a:pPr lvl="2" eaLnBrk="1" hangingPunct="1"/>
            <a:endParaRPr lang="en-GB" dirty="0" smtClean="0">
              <a:latin typeface="Lucida Console" pitchFamily="49" charset="0"/>
              <a:cs typeface="Tahoma" pitchFamily="34" charset="0"/>
            </a:endParaRPr>
          </a:p>
          <a:p>
            <a:pPr eaLnBrk="1" hangingPunct="1"/>
            <a:r>
              <a:rPr lang="en-GB" dirty="0" smtClean="0">
                <a:latin typeface="Lucida Console" pitchFamily="49" charset="0"/>
                <a:cs typeface="Tahoma" pitchFamily="34" charset="0"/>
              </a:rPr>
              <a:t>protected</a:t>
            </a:r>
          </a:p>
          <a:p>
            <a:pPr lvl="1" eaLnBrk="1" hangingPunct="1"/>
            <a:r>
              <a:rPr lang="en-GB" dirty="0" smtClean="0">
                <a:cs typeface="Tahoma" pitchFamily="34" charset="0"/>
              </a:rPr>
              <a:t>Accessible by class itself, subclasses, and classes in same package</a:t>
            </a:r>
          </a:p>
          <a:p>
            <a:pPr lvl="1" eaLnBrk="1" hangingPunct="1"/>
            <a:r>
              <a:rPr lang="en-GB" dirty="0" smtClean="0">
                <a:cs typeface="Tahoma" pitchFamily="34" charset="0"/>
              </a:rPr>
              <a:t>Allow access to members that are hidden from general client code</a:t>
            </a:r>
          </a:p>
          <a:p>
            <a:pPr lvl="2" eaLnBrk="1" hangingPunct="1"/>
            <a:endParaRPr lang="en-GB" dirty="0" smtClean="0">
              <a:cs typeface="Tahoma" pitchFamily="34" charset="0"/>
            </a:endParaRPr>
          </a:p>
          <a:p>
            <a:pPr eaLnBrk="1" hangingPunct="1"/>
            <a:r>
              <a:rPr lang="en-GB" dirty="0" smtClean="0">
                <a:cs typeface="Tahoma" pitchFamily="34" charset="0"/>
              </a:rPr>
              <a:t>(No access modifier)</a:t>
            </a:r>
          </a:p>
          <a:p>
            <a:pPr lvl="1" eaLnBrk="1" hangingPunct="1"/>
            <a:r>
              <a:rPr lang="en-GB" dirty="0" smtClean="0">
                <a:cs typeface="Tahoma" pitchFamily="34" charset="0"/>
              </a:rPr>
              <a:t>Accessible by class itself, and classes in same package</a:t>
            </a:r>
            <a:endParaRPr lang="en-US" dirty="0" smtClean="0">
              <a:cs typeface="Tahoma" pitchFamily="34" charset="0"/>
            </a:endParaRPr>
          </a:p>
        </p:txBody>
      </p:sp>
      <p:sp>
        <p:nvSpPr>
          <p:cNvPr id="14339" name="Rectangle 5"/>
          <p:cNvSpPr>
            <a:spLocks noGrp="1" noChangeArrowheads="1"/>
          </p:cNvSpPr>
          <p:nvPr>
            <p:ph type="title"/>
          </p:nvPr>
        </p:nvSpPr>
        <p:spPr/>
        <p:txBody>
          <a:bodyPr/>
          <a:lstStyle/>
          <a:p>
            <a:pPr eaLnBrk="1" hangingPunct="1"/>
            <a:r>
              <a:rPr lang="en-GB" sz="3400" dirty="0" smtClean="0"/>
              <a:t>Member Visibility - Reminder </a:t>
            </a:r>
          </a:p>
        </p:txBody>
      </p:sp>
      <p:sp>
        <p:nvSpPr>
          <p:cNvPr id="7" name="Footer Placeholder 3"/>
          <p:cNvSpPr>
            <a:spLocks noGrp="1"/>
          </p:cNvSpPr>
          <p:nvPr>
            <p:ph type="ftr" sz="quarter" idx="10"/>
          </p:nvPr>
        </p:nvSpPr>
        <p:spPr/>
        <p:txBody>
          <a:bodyPr/>
          <a:lstStyle/>
          <a:p>
            <a:pPr>
              <a:defRPr/>
            </a:pPr>
            <a:fld id="{C9983B3C-FD5C-4984-A781-A8D5FDB852A1}" type="slidenum">
              <a:rPr lang="en-GB"/>
              <a:pPr>
                <a:defRPr/>
              </a:pPr>
              <a:t>5</a:t>
            </a:fld>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idx="1"/>
          </p:nvPr>
        </p:nvSpPr>
        <p:spPr/>
        <p:txBody>
          <a:bodyPr/>
          <a:lstStyle/>
          <a:p>
            <a:pPr eaLnBrk="1" hangingPunct="1"/>
            <a:r>
              <a:rPr lang="en-GB" dirty="0" smtClean="0"/>
              <a:t>Here are the interesting parts of the </a:t>
            </a:r>
            <a:r>
              <a:rPr lang="en-GB" dirty="0" err="1" smtClean="0">
                <a:latin typeface="Lucida Console" pitchFamily="49" charset="0"/>
              </a:rPr>
              <a:t>BankAccount</a:t>
            </a:r>
            <a:r>
              <a:rPr lang="en-GB" dirty="0" smtClean="0"/>
              <a:t> class</a:t>
            </a:r>
          </a:p>
          <a:p>
            <a:pPr lvl="1" eaLnBrk="1" hangingPunct="1"/>
            <a:r>
              <a:rPr lang="en-GB" dirty="0" smtClean="0">
                <a:cs typeface="Tahoma" pitchFamily="34" charset="0"/>
              </a:rPr>
              <a:t>This is a simplification for now…</a:t>
            </a:r>
          </a:p>
          <a:p>
            <a:pPr lvl="1" eaLnBrk="1" hangingPunct="1"/>
            <a:endParaRPr lang="en-GB" dirty="0" smtClean="0">
              <a:cs typeface="Tahoma" pitchFamily="34" charset="0"/>
            </a:endParaRPr>
          </a:p>
          <a:p>
            <a:pPr lvl="1" eaLnBrk="1" hangingPunct="1"/>
            <a:endParaRPr lang="en-GB" dirty="0" smtClean="0">
              <a:cs typeface="Tahoma" pitchFamily="34" charset="0"/>
            </a:endParaRPr>
          </a:p>
          <a:p>
            <a:pPr lvl="1" eaLnBrk="1" hangingPunct="1"/>
            <a:endParaRPr lang="en-GB" dirty="0" smtClean="0">
              <a:cs typeface="Tahoma" pitchFamily="34" charset="0"/>
            </a:endParaRPr>
          </a:p>
          <a:p>
            <a:pPr lvl="1" eaLnBrk="1" hangingPunct="1"/>
            <a:endParaRPr lang="en-GB" dirty="0" smtClean="0">
              <a:cs typeface="Tahoma" pitchFamily="34" charset="0"/>
            </a:endParaRPr>
          </a:p>
          <a:p>
            <a:pPr eaLnBrk="1" hangingPunct="1">
              <a:buFont typeface="Wingdings" pitchFamily="2" charset="2"/>
              <a:buNone/>
            </a:pPr>
            <a:endParaRPr lang="en-GB" dirty="0" smtClean="0">
              <a:cs typeface="Tahoma" pitchFamily="34" charset="0"/>
            </a:endParaRPr>
          </a:p>
          <a:p>
            <a:pPr eaLnBrk="1" hangingPunct="1"/>
            <a:endParaRPr lang="en-GB" dirty="0" smtClean="0">
              <a:cs typeface="Tahoma" pitchFamily="34" charset="0"/>
            </a:endParaRPr>
          </a:p>
          <a:p>
            <a:pPr eaLnBrk="1" hangingPunct="1"/>
            <a:r>
              <a:rPr lang="en-GB" dirty="0" smtClean="0">
                <a:cs typeface="Tahoma" pitchFamily="34" charset="0"/>
              </a:rPr>
              <a:t>Note:</a:t>
            </a:r>
          </a:p>
          <a:p>
            <a:pPr lvl="1" eaLnBrk="1" hangingPunct="1"/>
            <a:r>
              <a:rPr lang="en-US" dirty="0" smtClean="0">
                <a:latin typeface="Lucida Console" pitchFamily="49" charset="0"/>
                <a:cs typeface="Tahoma" pitchFamily="34" charset="0"/>
              </a:rPr>
              <a:t>balance</a:t>
            </a:r>
            <a:r>
              <a:rPr lang="en-US" dirty="0" smtClean="0">
                <a:cs typeface="Tahoma" pitchFamily="34" charset="0"/>
              </a:rPr>
              <a:t> is </a:t>
            </a:r>
            <a:r>
              <a:rPr lang="en-US" dirty="0" smtClean="0">
                <a:latin typeface="Lucida Console" pitchFamily="49" charset="0"/>
                <a:cs typeface="Tahoma" pitchFamily="34" charset="0"/>
              </a:rPr>
              <a:t>protected</a:t>
            </a:r>
            <a:r>
              <a:rPr lang="en-US" dirty="0" smtClean="0">
                <a:cs typeface="Tahoma" pitchFamily="34" charset="0"/>
              </a:rPr>
              <a:t>, so it can be accessed by subclasses</a:t>
            </a:r>
          </a:p>
          <a:p>
            <a:pPr lvl="1" eaLnBrk="1" hangingPunct="1"/>
            <a:r>
              <a:rPr lang="en-US" dirty="0" smtClean="0">
                <a:cs typeface="Tahoma" pitchFamily="34" charset="0"/>
              </a:rPr>
              <a:t>All instance methods in Java are inherently "</a:t>
            </a:r>
            <a:r>
              <a:rPr lang="en-US" dirty="0" err="1" smtClean="0">
                <a:cs typeface="Tahoma" pitchFamily="34" charset="0"/>
              </a:rPr>
              <a:t>overridable</a:t>
            </a:r>
            <a:r>
              <a:rPr lang="en-US" dirty="0" smtClean="0">
                <a:cs typeface="Tahoma" pitchFamily="34" charset="0"/>
              </a:rPr>
              <a:t>" (unless marked as </a:t>
            </a:r>
            <a:r>
              <a:rPr lang="en-US" dirty="0" smtClean="0">
                <a:latin typeface="Lucida Console" pitchFamily="49" charset="0"/>
                <a:cs typeface="Tahoma" pitchFamily="34" charset="0"/>
              </a:rPr>
              <a:t>final</a:t>
            </a:r>
            <a:r>
              <a:rPr lang="en-US" dirty="0" smtClean="0">
                <a:cs typeface="Tahoma" pitchFamily="34" charset="0"/>
              </a:rPr>
              <a:t>)</a:t>
            </a:r>
          </a:p>
        </p:txBody>
      </p:sp>
      <p:sp>
        <p:nvSpPr>
          <p:cNvPr id="15363" name="Rectangle 2"/>
          <p:cNvSpPr>
            <a:spLocks noGrp="1" noChangeArrowheads="1"/>
          </p:cNvSpPr>
          <p:nvPr>
            <p:ph type="title"/>
          </p:nvPr>
        </p:nvSpPr>
        <p:spPr/>
        <p:txBody>
          <a:bodyPr/>
          <a:lstStyle/>
          <a:p>
            <a:pPr eaLnBrk="1" hangingPunct="1"/>
            <a:r>
              <a:rPr lang="en-GB" sz="3400" smtClean="0"/>
              <a:t>Defining a Superclass</a:t>
            </a:r>
          </a:p>
        </p:txBody>
      </p:sp>
      <p:sp>
        <p:nvSpPr>
          <p:cNvPr id="11" name="Footer Placeholder 3"/>
          <p:cNvSpPr>
            <a:spLocks noGrp="1"/>
          </p:cNvSpPr>
          <p:nvPr>
            <p:ph type="ftr" sz="quarter" idx="10"/>
          </p:nvPr>
        </p:nvSpPr>
        <p:spPr/>
        <p:txBody>
          <a:bodyPr/>
          <a:lstStyle/>
          <a:p>
            <a:pPr>
              <a:defRPr/>
            </a:pPr>
            <a:fld id="{C2A5595B-DCEA-4AF9-90BD-AFBD317D59F2}" type="slidenum">
              <a:rPr lang="en-GB"/>
              <a:pPr>
                <a:defRPr/>
              </a:pPr>
              <a:t>6</a:t>
            </a:fld>
            <a:endParaRPr lang="en-GB"/>
          </a:p>
        </p:txBody>
      </p:sp>
      <p:sp>
        <p:nvSpPr>
          <p:cNvPr id="12" name="Rectangle 11"/>
          <p:cNvSpPr>
            <a:spLocks noChangeArrowheads="1"/>
          </p:cNvSpPr>
          <p:nvPr/>
        </p:nvSpPr>
        <p:spPr bwMode="auto">
          <a:xfrm>
            <a:off x="787400" y="2053863"/>
            <a:ext cx="7874000" cy="2117848"/>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public class </a:t>
            </a:r>
            <a:r>
              <a:rPr lang="en-GB" sz="1200" dirty="0" err="1"/>
              <a:t>BankAccount</a:t>
            </a:r>
            <a:r>
              <a:rPr lang="en-GB" sz="1200" dirty="0"/>
              <a:t> {</a:t>
            </a:r>
          </a:p>
          <a:p>
            <a:pPr>
              <a:defRPr/>
            </a:pPr>
            <a:endParaRPr lang="en-GB" sz="1200" dirty="0"/>
          </a:p>
          <a:p>
            <a:pPr>
              <a:defRPr/>
            </a:pPr>
            <a:r>
              <a:rPr lang="en-GB" sz="1200" dirty="0"/>
              <a:t>  // Instance data.</a:t>
            </a:r>
          </a:p>
          <a:p>
            <a:pPr>
              <a:defRPr/>
            </a:pPr>
            <a:r>
              <a:rPr lang="en-GB" sz="1200" dirty="0"/>
              <a:t>  private String </a:t>
            </a:r>
            <a:r>
              <a:rPr lang="en-GB" sz="1200" dirty="0" err="1"/>
              <a:t>accountHolder</a:t>
            </a:r>
            <a:r>
              <a:rPr lang="en-GB" sz="1200" dirty="0"/>
              <a:t>;</a:t>
            </a:r>
          </a:p>
          <a:p>
            <a:pPr>
              <a:defRPr/>
            </a:pPr>
            <a:r>
              <a:rPr lang="en-GB" sz="1200" b="1" dirty="0" smtClean="0"/>
              <a:t>  protected </a:t>
            </a:r>
            <a:r>
              <a:rPr lang="en-GB" sz="1200" b="1" dirty="0"/>
              <a:t>double balance = 0.0;</a:t>
            </a:r>
          </a:p>
          <a:p>
            <a:pPr>
              <a:defRPr/>
            </a:pPr>
            <a:r>
              <a:rPr lang="en-GB" sz="1200" dirty="0"/>
              <a:t>  private Date </a:t>
            </a:r>
            <a:r>
              <a:rPr lang="en-GB" sz="1200" dirty="0" err="1"/>
              <a:t>creationTimestamp</a:t>
            </a:r>
            <a:r>
              <a:rPr lang="en-GB" sz="1200" dirty="0"/>
              <a:t> = new Date();</a:t>
            </a:r>
          </a:p>
          <a:p>
            <a:pPr>
              <a:defRPr/>
            </a:pPr>
            <a:endParaRPr lang="en-GB" sz="1200" dirty="0"/>
          </a:p>
          <a:p>
            <a:pPr>
              <a:defRPr/>
            </a:pPr>
            <a:r>
              <a:rPr lang="en-GB" sz="1200" dirty="0" smtClean="0"/>
              <a:t>  // </a:t>
            </a:r>
            <a:r>
              <a:rPr lang="en-GB" sz="1200" dirty="0"/>
              <a:t>Constructors …</a:t>
            </a:r>
          </a:p>
          <a:p>
            <a:pPr>
              <a:defRPr/>
            </a:pPr>
            <a:endParaRPr lang="en-GB" sz="1200" dirty="0"/>
          </a:p>
          <a:p>
            <a:pPr>
              <a:defRPr/>
            </a:pPr>
            <a:r>
              <a:rPr lang="en-GB" sz="1200" dirty="0"/>
              <a:t>  // Instance methods …</a:t>
            </a:r>
          </a:p>
          <a:p>
            <a:pPr>
              <a:defRPr/>
            </a:pPr>
            <a:r>
              <a:rPr lang="en-GB" sz="1200" dirty="0" smtClean="0"/>
              <a:t>}</a:t>
            </a:r>
            <a:endParaRPr lang="en-GB" sz="1200" dirty="0"/>
          </a:p>
        </p:txBody>
      </p:sp>
      <p:sp>
        <p:nvSpPr>
          <p:cNvPr id="15366" name="TextBox 12"/>
          <p:cNvSpPr txBox="1">
            <a:spLocks noChangeArrowheads="1"/>
          </p:cNvSpPr>
          <p:nvPr/>
        </p:nvSpPr>
        <p:spPr bwMode="auto">
          <a:xfrm>
            <a:off x="6743700" y="3852623"/>
            <a:ext cx="1928813" cy="307975"/>
          </a:xfrm>
          <a:prstGeom prst="rect">
            <a:avLst/>
          </a:prstGeom>
          <a:noFill/>
          <a:ln w="9525">
            <a:noFill/>
            <a:miter lim="800000"/>
            <a:headEnd/>
            <a:tailEnd/>
          </a:ln>
        </p:spPr>
        <p:txBody>
          <a:bodyPr wrap="none">
            <a:spAutoFit/>
          </a:bodyPr>
          <a:lstStyle/>
          <a:p>
            <a:pPr algn="r"/>
            <a:r>
              <a:rPr lang="en-GB" b="1">
                <a:solidFill>
                  <a:srgbClr val="002060"/>
                </a:solidFill>
              </a:rPr>
              <a:t>BankAccount.java</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idx="1"/>
          </p:nvPr>
        </p:nvSpPr>
        <p:spPr/>
        <p:txBody>
          <a:bodyPr/>
          <a:lstStyle/>
          <a:p>
            <a:pPr eaLnBrk="1" hangingPunct="1"/>
            <a:r>
              <a:rPr lang="en-GB" smtClean="0"/>
              <a:t>To define a subclass, use the </a:t>
            </a:r>
            <a:r>
              <a:rPr lang="en-GB" smtClean="0">
                <a:latin typeface="Lucida Console" pitchFamily="49" charset="0"/>
              </a:rPr>
              <a:t>extends</a:t>
            </a:r>
            <a:r>
              <a:rPr lang="en-GB" smtClean="0"/>
              <a:t> keyword</a:t>
            </a:r>
          </a:p>
          <a:p>
            <a:pPr lvl="1" eaLnBrk="1" hangingPunct="1"/>
            <a:r>
              <a:rPr lang="en-GB" smtClean="0">
                <a:cs typeface="Tahoma" pitchFamily="34" charset="0"/>
              </a:rPr>
              <a:t>Remember, a Java class can only inherit from one direct superclass</a:t>
            </a:r>
            <a:endParaRPr lang="en-US" smtClean="0">
              <a:cs typeface="Tahoma" pitchFamily="34" charset="0"/>
            </a:endParaRPr>
          </a:p>
        </p:txBody>
      </p:sp>
      <p:sp>
        <p:nvSpPr>
          <p:cNvPr id="16387" name="Rectangle 2"/>
          <p:cNvSpPr>
            <a:spLocks noGrp="1" noChangeArrowheads="1"/>
          </p:cNvSpPr>
          <p:nvPr>
            <p:ph type="title"/>
          </p:nvPr>
        </p:nvSpPr>
        <p:spPr/>
        <p:txBody>
          <a:bodyPr/>
          <a:lstStyle/>
          <a:p>
            <a:pPr eaLnBrk="1" hangingPunct="1"/>
            <a:r>
              <a:rPr lang="en-GB" sz="3400" smtClean="0"/>
              <a:t>Defining a Subclass</a:t>
            </a:r>
          </a:p>
        </p:txBody>
      </p:sp>
      <p:sp>
        <p:nvSpPr>
          <p:cNvPr id="11" name="Footer Placeholder 3"/>
          <p:cNvSpPr>
            <a:spLocks noGrp="1"/>
          </p:cNvSpPr>
          <p:nvPr>
            <p:ph type="ftr" sz="quarter" idx="10"/>
          </p:nvPr>
        </p:nvSpPr>
        <p:spPr/>
        <p:txBody>
          <a:bodyPr/>
          <a:lstStyle/>
          <a:p>
            <a:pPr>
              <a:defRPr/>
            </a:pPr>
            <a:fld id="{1473F06D-2F42-4EC3-9888-35F04ABCB567}" type="slidenum">
              <a:rPr lang="en-GB"/>
              <a:pPr>
                <a:defRPr/>
              </a:pPr>
              <a:t>7</a:t>
            </a:fld>
            <a:endParaRPr lang="en-GB"/>
          </a:p>
        </p:txBody>
      </p:sp>
      <p:sp>
        <p:nvSpPr>
          <p:cNvPr id="12" name="Rectangle 11"/>
          <p:cNvSpPr>
            <a:spLocks noChangeArrowheads="1"/>
          </p:cNvSpPr>
          <p:nvPr/>
        </p:nvSpPr>
        <p:spPr bwMode="auto">
          <a:xfrm>
            <a:off x="787400" y="2020888"/>
            <a:ext cx="7874000" cy="1795462"/>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public class </a:t>
            </a:r>
            <a:r>
              <a:rPr lang="en-GB" sz="1200" dirty="0" err="1"/>
              <a:t>SavingsAccount</a:t>
            </a:r>
            <a:r>
              <a:rPr lang="en-GB" sz="1200" dirty="0"/>
              <a:t> </a:t>
            </a:r>
            <a:r>
              <a:rPr lang="en-GB" sz="1200" b="1" dirty="0"/>
              <a:t>extends </a:t>
            </a:r>
            <a:r>
              <a:rPr lang="en-GB" sz="1200" b="1" dirty="0" err="1"/>
              <a:t>BankAccount</a:t>
            </a:r>
            <a:r>
              <a:rPr lang="en-GB" sz="1200" b="1" dirty="0"/>
              <a:t> </a:t>
            </a:r>
            <a:r>
              <a:rPr lang="en-GB" sz="1200" dirty="0"/>
              <a:t>{</a:t>
            </a:r>
          </a:p>
          <a:p>
            <a:pPr>
              <a:defRPr/>
            </a:pPr>
            <a:endParaRPr lang="en-GB" sz="1200" dirty="0"/>
          </a:p>
          <a:p>
            <a:pPr>
              <a:defRPr/>
            </a:pPr>
            <a:r>
              <a:rPr lang="en-GB" sz="1200" dirty="0"/>
              <a:t>  // Additional data and methods …</a:t>
            </a:r>
          </a:p>
          <a:p>
            <a:pPr>
              <a:defRPr/>
            </a:pPr>
            <a:endParaRPr lang="en-GB" sz="1200" dirty="0"/>
          </a:p>
          <a:p>
            <a:pPr>
              <a:defRPr/>
            </a:pPr>
            <a:r>
              <a:rPr lang="en-GB" sz="1200" dirty="0"/>
              <a:t>  // Constructor(s) …</a:t>
            </a:r>
          </a:p>
          <a:p>
            <a:pPr>
              <a:defRPr/>
            </a:pPr>
            <a:endParaRPr lang="en-GB" sz="1200" dirty="0"/>
          </a:p>
          <a:p>
            <a:pPr>
              <a:defRPr/>
            </a:pPr>
            <a:r>
              <a:rPr lang="en-GB" sz="1200" dirty="0"/>
              <a:t>  // Overrides for </a:t>
            </a:r>
            <a:r>
              <a:rPr lang="en-GB" sz="1200" dirty="0" err="1"/>
              <a:t>superclass</a:t>
            </a:r>
            <a:r>
              <a:rPr lang="en-GB" sz="1200" dirty="0"/>
              <a:t> methods, if necessary …</a:t>
            </a:r>
          </a:p>
          <a:p>
            <a:pPr>
              <a:defRPr/>
            </a:pPr>
            <a:endParaRPr lang="en-GB" sz="1200" dirty="0"/>
          </a:p>
          <a:p>
            <a:pPr>
              <a:defRPr/>
            </a:pPr>
            <a:r>
              <a:rPr lang="en-GB" sz="1200" dirty="0"/>
              <a:t>}</a:t>
            </a:r>
          </a:p>
        </p:txBody>
      </p:sp>
      <p:sp>
        <p:nvSpPr>
          <p:cNvPr id="16390" name="TextBox 12"/>
          <p:cNvSpPr txBox="1">
            <a:spLocks noChangeArrowheads="1"/>
          </p:cNvSpPr>
          <p:nvPr/>
        </p:nvSpPr>
        <p:spPr bwMode="auto">
          <a:xfrm>
            <a:off x="6416675" y="3519488"/>
            <a:ext cx="2255838" cy="307975"/>
          </a:xfrm>
          <a:prstGeom prst="rect">
            <a:avLst/>
          </a:prstGeom>
          <a:noFill/>
          <a:ln w="9525">
            <a:noFill/>
            <a:miter lim="800000"/>
            <a:headEnd/>
            <a:tailEnd/>
          </a:ln>
        </p:spPr>
        <p:txBody>
          <a:bodyPr wrap="none">
            <a:spAutoFit/>
          </a:bodyPr>
          <a:lstStyle/>
          <a:p>
            <a:pPr algn="r"/>
            <a:r>
              <a:rPr lang="en-GB" b="1">
                <a:solidFill>
                  <a:srgbClr val="002060"/>
                </a:solidFill>
              </a:rPr>
              <a:t>SavingsAccount.java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pPr eaLnBrk="1" hangingPunct="1"/>
            <a:r>
              <a:rPr lang="en-GB" smtClean="0"/>
              <a:t>The subclass inherits everything from the superclass</a:t>
            </a:r>
          </a:p>
          <a:p>
            <a:pPr lvl="1" eaLnBrk="1" hangingPunct="1"/>
            <a:r>
              <a:rPr lang="en-GB" smtClean="0">
                <a:cs typeface="Tahoma" pitchFamily="34" charset="0"/>
              </a:rPr>
              <a:t>(Except for constructors)</a:t>
            </a:r>
          </a:p>
          <a:p>
            <a:pPr lvl="1" eaLnBrk="1" hangingPunct="1"/>
            <a:r>
              <a:rPr lang="en-GB" smtClean="0">
                <a:cs typeface="Tahoma" pitchFamily="34" charset="0"/>
              </a:rPr>
              <a:t>The subclass can define additional members if it needs to …</a:t>
            </a:r>
          </a:p>
        </p:txBody>
      </p:sp>
      <p:sp>
        <p:nvSpPr>
          <p:cNvPr id="17410" name="Rectangle 2"/>
          <p:cNvSpPr>
            <a:spLocks noGrp="1" noChangeArrowheads="1"/>
          </p:cNvSpPr>
          <p:nvPr>
            <p:ph type="title"/>
          </p:nvPr>
        </p:nvSpPr>
        <p:spPr/>
        <p:txBody>
          <a:bodyPr/>
          <a:lstStyle/>
          <a:p>
            <a:pPr eaLnBrk="1" hangingPunct="1"/>
            <a:r>
              <a:rPr lang="en-GB" sz="3400" smtClean="0"/>
              <a:t>Adding New Members</a:t>
            </a:r>
          </a:p>
        </p:txBody>
      </p:sp>
      <p:sp>
        <p:nvSpPr>
          <p:cNvPr id="12" name="Rectangle 11"/>
          <p:cNvSpPr>
            <a:spLocks noChangeArrowheads="1"/>
          </p:cNvSpPr>
          <p:nvPr/>
        </p:nvSpPr>
        <p:spPr bwMode="auto">
          <a:xfrm>
            <a:off x="787400" y="2409094"/>
            <a:ext cx="7874000" cy="3582213"/>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public class </a:t>
            </a:r>
            <a:r>
              <a:rPr lang="en-GB" sz="1200" dirty="0" err="1"/>
              <a:t>SavingsAccount</a:t>
            </a:r>
            <a:r>
              <a:rPr lang="en-GB" sz="1200" dirty="0"/>
              <a:t> extends </a:t>
            </a:r>
            <a:r>
              <a:rPr lang="en-GB" sz="1200" dirty="0" err="1"/>
              <a:t>BankAccount</a:t>
            </a:r>
            <a:r>
              <a:rPr lang="en-GB" sz="1200" dirty="0"/>
              <a:t> {</a:t>
            </a:r>
          </a:p>
          <a:p>
            <a:pPr>
              <a:defRPr/>
            </a:pPr>
            <a:endParaRPr lang="en-GB" sz="1200" dirty="0"/>
          </a:p>
          <a:p>
            <a:pPr>
              <a:defRPr/>
            </a:pPr>
            <a:r>
              <a:rPr lang="en-GB" sz="1200" b="1" dirty="0"/>
              <a:t>  private </a:t>
            </a:r>
            <a:r>
              <a:rPr lang="en-GB" sz="1200" b="1" dirty="0" err="1"/>
              <a:t>boolean</a:t>
            </a:r>
            <a:r>
              <a:rPr lang="en-GB" sz="1200" b="1" dirty="0"/>
              <a:t> premium;</a:t>
            </a:r>
          </a:p>
          <a:p>
            <a:pPr>
              <a:defRPr/>
            </a:pPr>
            <a:r>
              <a:rPr lang="en-GB" sz="1200" b="1" dirty="0"/>
              <a:t>  private </a:t>
            </a:r>
            <a:r>
              <a:rPr lang="en-GB" sz="1200" b="1" dirty="0" err="1"/>
              <a:t>boolean</a:t>
            </a:r>
            <a:r>
              <a:rPr lang="en-GB" sz="1200" b="1" dirty="0"/>
              <a:t> </a:t>
            </a:r>
            <a:r>
              <a:rPr lang="en-GB" sz="1200" b="1" dirty="0" err="1"/>
              <a:t>goneOverdrawn</a:t>
            </a:r>
            <a:r>
              <a:rPr lang="en-GB" sz="1200" b="1" dirty="0"/>
              <a:t>;</a:t>
            </a:r>
          </a:p>
          <a:p>
            <a:pPr>
              <a:defRPr/>
            </a:pPr>
            <a:endParaRPr lang="en-GB" sz="1200" b="1" dirty="0"/>
          </a:p>
          <a:p>
            <a:pPr>
              <a:defRPr/>
            </a:pPr>
            <a:r>
              <a:rPr lang="en-GB" sz="1200" b="1" dirty="0" smtClean="0"/>
              <a:t>  </a:t>
            </a:r>
            <a:r>
              <a:rPr lang="en-GB" sz="1200" b="1" dirty="0"/>
              <a:t>public void </a:t>
            </a:r>
            <a:r>
              <a:rPr lang="en-GB" sz="1200" b="1" dirty="0" err="1"/>
              <a:t>applyInterest</a:t>
            </a:r>
            <a:r>
              <a:rPr lang="en-GB" sz="1200" b="1" dirty="0"/>
              <a:t>() {</a:t>
            </a:r>
          </a:p>
          <a:p>
            <a:pPr>
              <a:defRPr/>
            </a:pPr>
            <a:r>
              <a:rPr lang="en-GB" sz="1200" b="1" dirty="0"/>
              <a:t>    if (balance &lt; 0) {</a:t>
            </a:r>
          </a:p>
          <a:p>
            <a:pPr>
              <a:defRPr/>
            </a:pPr>
            <a:r>
              <a:rPr lang="en-GB" sz="1200" b="1" dirty="0"/>
              <a:t>      // Sorry mate, no interest if you're overdrawn.</a:t>
            </a:r>
          </a:p>
          <a:p>
            <a:pPr>
              <a:defRPr/>
            </a:pPr>
            <a:r>
              <a:rPr lang="en-GB" sz="1200" b="1" dirty="0"/>
              <a:t>    }</a:t>
            </a:r>
          </a:p>
          <a:p>
            <a:pPr>
              <a:defRPr/>
            </a:pPr>
            <a:r>
              <a:rPr lang="en-GB" sz="1200" b="1" dirty="0"/>
              <a:t>    else if (premium &amp;&amp; !</a:t>
            </a:r>
            <a:r>
              <a:rPr lang="en-GB" sz="1200" b="1" dirty="0" err="1"/>
              <a:t>goneOverdrawn</a:t>
            </a:r>
            <a:r>
              <a:rPr lang="en-GB" sz="1200" b="1" dirty="0"/>
              <a:t>) {</a:t>
            </a:r>
          </a:p>
          <a:p>
            <a:pPr>
              <a:defRPr/>
            </a:pPr>
            <a:r>
              <a:rPr lang="en-GB" sz="1200" b="1" dirty="0"/>
              <a:t>      balance </a:t>
            </a:r>
            <a:r>
              <a:rPr lang="en-GB" sz="1200" b="1" dirty="0" smtClean="0"/>
              <a:t>= balance * 1.30;   // Apply 30% premium interest rate.</a:t>
            </a:r>
            <a:endParaRPr lang="en-GB" sz="1200" b="1" dirty="0"/>
          </a:p>
          <a:p>
            <a:pPr>
              <a:defRPr/>
            </a:pPr>
            <a:r>
              <a:rPr lang="en-GB" sz="1200" b="1" dirty="0"/>
              <a:t>    }</a:t>
            </a:r>
          </a:p>
          <a:p>
            <a:pPr>
              <a:defRPr/>
            </a:pPr>
            <a:r>
              <a:rPr lang="en-GB" sz="1200" b="1" dirty="0"/>
              <a:t>    else {</a:t>
            </a:r>
          </a:p>
          <a:p>
            <a:pPr>
              <a:defRPr/>
            </a:pPr>
            <a:r>
              <a:rPr lang="en-GB" sz="1200" b="1" dirty="0"/>
              <a:t>      balance </a:t>
            </a:r>
            <a:r>
              <a:rPr lang="en-GB" sz="1200" b="1" dirty="0" smtClean="0"/>
              <a:t>= balance * 1.15;   // Apply 15% normal interest rate.</a:t>
            </a:r>
            <a:endParaRPr lang="en-GB" sz="1200" b="1" dirty="0"/>
          </a:p>
          <a:p>
            <a:pPr>
              <a:defRPr/>
            </a:pPr>
            <a:r>
              <a:rPr lang="en-GB" sz="1200" b="1" dirty="0"/>
              <a:t>    }</a:t>
            </a:r>
          </a:p>
          <a:p>
            <a:pPr>
              <a:defRPr/>
            </a:pPr>
            <a:r>
              <a:rPr lang="en-GB" sz="1200" b="1" dirty="0"/>
              <a:t>    </a:t>
            </a:r>
            <a:r>
              <a:rPr lang="en-GB" sz="1200" b="1" dirty="0" err="1"/>
              <a:t>goneOverdrawn</a:t>
            </a:r>
            <a:r>
              <a:rPr lang="en-GB" sz="1200" b="1" dirty="0"/>
              <a:t> = false;</a:t>
            </a:r>
          </a:p>
          <a:p>
            <a:pPr>
              <a:defRPr/>
            </a:pPr>
            <a:r>
              <a:rPr lang="en-GB" sz="1200" b="1" dirty="0"/>
              <a:t>  }</a:t>
            </a:r>
          </a:p>
          <a:p>
            <a:pPr>
              <a:defRPr/>
            </a:pPr>
            <a:r>
              <a:rPr lang="en-GB" sz="1200" dirty="0"/>
              <a:t>  …</a:t>
            </a:r>
          </a:p>
          <a:p>
            <a:pPr>
              <a:defRPr/>
            </a:pPr>
            <a:r>
              <a:rPr lang="en-GB" sz="1200" dirty="0"/>
              <a:t>}</a:t>
            </a:r>
          </a:p>
        </p:txBody>
      </p:sp>
      <p:sp>
        <p:nvSpPr>
          <p:cNvPr id="17413" name="TextBox 12"/>
          <p:cNvSpPr txBox="1">
            <a:spLocks noChangeArrowheads="1"/>
          </p:cNvSpPr>
          <p:nvPr/>
        </p:nvSpPr>
        <p:spPr bwMode="auto">
          <a:xfrm>
            <a:off x="6416675" y="5673807"/>
            <a:ext cx="2255838" cy="307975"/>
          </a:xfrm>
          <a:prstGeom prst="rect">
            <a:avLst/>
          </a:prstGeom>
          <a:noFill/>
          <a:ln w="9525">
            <a:noFill/>
            <a:miter lim="800000"/>
            <a:headEnd/>
            <a:tailEnd/>
          </a:ln>
        </p:spPr>
        <p:txBody>
          <a:bodyPr wrap="none">
            <a:spAutoFit/>
          </a:bodyPr>
          <a:lstStyle/>
          <a:p>
            <a:pPr algn="r"/>
            <a:r>
              <a:rPr lang="en-GB" b="1">
                <a:solidFill>
                  <a:srgbClr val="002060"/>
                </a:solidFill>
              </a:rPr>
              <a:t>SavingsAccount.java</a:t>
            </a:r>
          </a:p>
        </p:txBody>
      </p:sp>
      <p:cxnSp>
        <p:nvCxnSpPr>
          <p:cNvPr id="17414" name="Straight Arrow Connector 7"/>
          <p:cNvCxnSpPr>
            <a:cxnSpLocks noChangeShapeType="1"/>
          </p:cNvCxnSpPr>
          <p:nvPr/>
        </p:nvCxnSpPr>
        <p:spPr bwMode="auto">
          <a:xfrm rot="10800000">
            <a:off x="3816350" y="2976563"/>
            <a:ext cx="2771775" cy="6350"/>
          </a:xfrm>
          <a:prstGeom prst="straightConnector1">
            <a:avLst/>
          </a:prstGeom>
          <a:noFill/>
          <a:ln w="28575" algn="ctr">
            <a:solidFill>
              <a:srgbClr val="FF0000"/>
            </a:solidFill>
            <a:round/>
            <a:headEnd/>
            <a:tailEnd type="arrow" w="med" len="med"/>
          </a:ln>
        </p:spPr>
      </p:cxnSp>
      <p:sp>
        <p:nvSpPr>
          <p:cNvPr id="10" name="TextBox 9"/>
          <p:cNvSpPr txBox="1"/>
          <p:nvPr/>
        </p:nvSpPr>
        <p:spPr>
          <a:xfrm>
            <a:off x="6586320" y="2849563"/>
            <a:ext cx="1199687" cy="276999"/>
          </a:xfrm>
          <a:prstGeom prst="rect">
            <a:avLst/>
          </a:prstGeom>
          <a:noFill/>
        </p:spPr>
        <p:txBody>
          <a:bodyPr wrap="none">
            <a:spAutoFit/>
          </a:bodyPr>
          <a:lstStyle/>
          <a:p>
            <a:pPr>
              <a:defRPr/>
            </a:pPr>
            <a:r>
              <a:rPr lang="en-GB" sz="1200" dirty="0">
                <a:solidFill>
                  <a:srgbClr val="FF0000"/>
                </a:solidFill>
                <a:latin typeface="+mj-lt"/>
              </a:rPr>
              <a:t>Additional </a:t>
            </a:r>
            <a:r>
              <a:rPr lang="en-GB" sz="1200" dirty="0" smtClean="0">
                <a:solidFill>
                  <a:srgbClr val="FF0000"/>
                </a:solidFill>
                <a:latin typeface="+mj-lt"/>
              </a:rPr>
              <a:t>data</a:t>
            </a:r>
            <a:endParaRPr lang="en-GB" sz="1200" dirty="0">
              <a:solidFill>
                <a:srgbClr val="FF0000"/>
              </a:solidFill>
              <a:latin typeface="+mj-lt"/>
            </a:endParaRPr>
          </a:p>
        </p:txBody>
      </p:sp>
      <p:cxnSp>
        <p:nvCxnSpPr>
          <p:cNvPr id="17418" name="Straight Arrow Connector 18"/>
          <p:cNvCxnSpPr>
            <a:cxnSpLocks noChangeShapeType="1"/>
          </p:cNvCxnSpPr>
          <p:nvPr/>
        </p:nvCxnSpPr>
        <p:spPr bwMode="auto">
          <a:xfrm rot="10800000">
            <a:off x="3810000" y="3475120"/>
            <a:ext cx="2782888" cy="1587"/>
          </a:xfrm>
          <a:prstGeom prst="straightConnector1">
            <a:avLst/>
          </a:prstGeom>
          <a:noFill/>
          <a:ln w="28575" algn="ctr">
            <a:solidFill>
              <a:srgbClr val="FF0000"/>
            </a:solidFill>
            <a:round/>
            <a:headEnd/>
            <a:tailEnd type="arrow" w="med" len="med"/>
          </a:ln>
        </p:spPr>
      </p:cxnSp>
      <p:sp>
        <p:nvSpPr>
          <p:cNvPr id="20" name="TextBox 19"/>
          <p:cNvSpPr txBox="1"/>
          <p:nvPr/>
        </p:nvSpPr>
        <p:spPr>
          <a:xfrm>
            <a:off x="6579970" y="3325895"/>
            <a:ext cx="1489831" cy="276999"/>
          </a:xfrm>
          <a:prstGeom prst="rect">
            <a:avLst/>
          </a:prstGeom>
          <a:noFill/>
        </p:spPr>
        <p:txBody>
          <a:bodyPr wrap="none">
            <a:spAutoFit/>
          </a:bodyPr>
          <a:lstStyle/>
          <a:p>
            <a:pPr>
              <a:defRPr/>
            </a:pPr>
            <a:r>
              <a:rPr lang="en-GB" sz="1200" dirty="0">
                <a:solidFill>
                  <a:srgbClr val="FF0000"/>
                </a:solidFill>
                <a:latin typeface="+mj-lt"/>
              </a:rPr>
              <a:t>Additional </a:t>
            </a:r>
            <a:r>
              <a:rPr lang="en-GB" sz="1200" dirty="0" smtClean="0">
                <a:solidFill>
                  <a:srgbClr val="FF0000"/>
                </a:solidFill>
                <a:latin typeface="+mj-lt"/>
              </a:rPr>
              <a:t>methods</a:t>
            </a:r>
            <a:endParaRPr lang="en-GB" sz="1200" dirty="0">
              <a:solidFill>
                <a:srgbClr val="FF0000"/>
              </a:solidFill>
              <a:latin typeface="+mj-lt"/>
            </a:endParaRPr>
          </a:p>
        </p:txBody>
      </p:sp>
      <p:sp>
        <p:nvSpPr>
          <p:cNvPr id="13" name="Footer Placeholder 3"/>
          <p:cNvSpPr>
            <a:spLocks noGrp="1"/>
          </p:cNvSpPr>
          <p:nvPr>
            <p:ph type="ftr" sz="quarter" idx="10"/>
          </p:nvPr>
        </p:nvSpPr>
        <p:spPr>
          <a:xfrm>
            <a:off x="8725566" y="6346483"/>
            <a:ext cx="520503" cy="457200"/>
          </a:xfrm>
        </p:spPr>
        <p:txBody>
          <a:bodyPr/>
          <a:lstStyle/>
          <a:p>
            <a:pPr>
              <a:defRPr/>
            </a:pPr>
            <a:fld id="{0BFFE56C-4541-4376-A36D-67D4B672B488}" type="slidenum">
              <a:rPr lang="en-GB"/>
              <a:pPr>
                <a:defRPr/>
              </a:pPr>
              <a:t>8</a:t>
            </a:fld>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eaLnBrk="1" hangingPunct="1"/>
            <a:r>
              <a:rPr lang="en-GB" dirty="0" smtClean="0"/>
              <a:t>The subclass doesn't inherit constructors from superclass</a:t>
            </a:r>
          </a:p>
          <a:p>
            <a:pPr lvl="1" eaLnBrk="1" hangingPunct="1"/>
            <a:r>
              <a:rPr lang="en-GB" dirty="0" smtClean="0">
                <a:cs typeface="Tahoma" pitchFamily="34" charset="0"/>
              </a:rPr>
              <a:t>So, define constructor(s) in subclass, to initialize subclass data</a:t>
            </a:r>
          </a:p>
          <a:p>
            <a:pPr lvl="1" eaLnBrk="1" hangingPunct="1"/>
            <a:endParaRPr lang="en-GB" dirty="0" smtClean="0">
              <a:cs typeface="Tahoma" pitchFamily="34" charset="0"/>
            </a:endParaRPr>
          </a:p>
          <a:p>
            <a:pPr eaLnBrk="1" hangingPunct="1"/>
            <a:r>
              <a:rPr lang="en-GB" dirty="0" smtClean="0">
                <a:cs typeface="Tahoma" pitchFamily="34" charset="0"/>
              </a:rPr>
              <a:t>The subclass constructor must invoke the superclass constructor, to initialize superclass data</a:t>
            </a:r>
          </a:p>
          <a:p>
            <a:pPr lvl="1" eaLnBrk="1" hangingPunct="1"/>
            <a:r>
              <a:rPr lang="en-GB" dirty="0" smtClean="0">
                <a:cs typeface="Tahoma" pitchFamily="34" charset="0"/>
              </a:rPr>
              <a:t>To do this, call </a:t>
            </a:r>
            <a:r>
              <a:rPr lang="en-GB" dirty="0" smtClean="0">
                <a:latin typeface="Lucida Console" pitchFamily="49" charset="0"/>
                <a:cs typeface="Tahoma" pitchFamily="34" charset="0"/>
              </a:rPr>
              <a:t>super(</a:t>
            </a:r>
            <a:r>
              <a:rPr lang="en-GB" i="1" dirty="0" err="1" smtClean="0">
                <a:latin typeface="Lucida Console" pitchFamily="49" charset="0"/>
                <a:cs typeface="Tahoma" pitchFamily="34" charset="0"/>
              </a:rPr>
              <a:t>params</a:t>
            </a:r>
            <a:r>
              <a:rPr lang="en-GB" dirty="0" smtClean="0">
                <a:latin typeface="Lucida Console" pitchFamily="49" charset="0"/>
                <a:cs typeface="Tahoma" pitchFamily="34" charset="0"/>
              </a:rPr>
              <a:t>)</a:t>
            </a:r>
            <a:r>
              <a:rPr lang="en-GB" dirty="0" smtClean="0">
                <a:cs typeface="Tahoma" pitchFamily="34" charset="0"/>
              </a:rPr>
              <a:t> as the first statement in the subclass constructor</a:t>
            </a:r>
          </a:p>
        </p:txBody>
      </p:sp>
      <p:sp>
        <p:nvSpPr>
          <p:cNvPr id="18434" name="Rectangle 2"/>
          <p:cNvSpPr>
            <a:spLocks noGrp="1" noChangeArrowheads="1"/>
          </p:cNvSpPr>
          <p:nvPr>
            <p:ph type="title"/>
          </p:nvPr>
        </p:nvSpPr>
        <p:spPr/>
        <p:txBody>
          <a:bodyPr/>
          <a:lstStyle/>
          <a:p>
            <a:pPr eaLnBrk="1" hangingPunct="1"/>
            <a:r>
              <a:rPr lang="en-GB" sz="3400" smtClean="0"/>
              <a:t>Defining Constructors</a:t>
            </a:r>
          </a:p>
        </p:txBody>
      </p:sp>
      <p:sp>
        <p:nvSpPr>
          <p:cNvPr id="28" name="Footer Placeholder 3"/>
          <p:cNvSpPr>
            <a:spLocks noGrp="1"/>
          </p:cNvSpPr>
          <p:nvPr>
            <p:ph type="ftr" sz="quarter" idx="10"/>
          </p:nvPr>
        </p:nvSpPr>
        <p:spPr/>
        <p:txBody>
          <a:bodyPr/>
          <a:lstStyle/>
          <a:p>
            <a:pPr>
              <a:defRPr/>
            </a:pPr>
            <a:fld id="{2447ADE1-50E6-4E85-93A8-4277AD8BC79E}" type="slidenum">
              <a:rPr lang="en-GB"/>
              <a:pPr>
                <a:defRPr/>
              </a:pPr>
              <a:t>9</a:t>
            </a:fld>
            <a:endParaRPr lang="en-GB" dirty="0"/>
          </a:p>
        </p:txBody>
      </p:sp>
      <p:sp>
        <p:nvSpPr>
          <p:cNvPr id="14" name="Rectangle 13"/>
          <p:cNvSpPr>
            <a:spLocks noChangeArrowheads="1"/>
          </p:cNvSpPr>
          <p:nvPr/>
        </p:nvSpPr>
        <p:spPr bwMode="auto">
          <a:xfrm>
            <a:off x="787400" y="3955143"/>
            <a:ext cx="7874000" cy="213677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public class </a:t>
            </a:r>
            <a:r>
              <a:rPr lang="en-GB" sz="1200" dirty="0" err="1"/>
              <a:t>SavingsAccount</a:t>
            </a:r>
            <a:r>
              <a:rPr lang="en-GB" sz="1200" dirty="0"/>
              <a:t> extends </a:t>
            </a:r>
            <a:r>
              <a:rPr lang="en-GB" sz="1200" dirty="0" err="1"/>
              <a:t>BankAccount</a:t>
            </a:r>
            <a:r>
              <a:rPr lang="en-GB" sz="1200" dirty="0"/>
              <a:t> {</a:t>
            </a:r>
          </a:p>
          <a:p>
            <a:pPr>
              <a:defRPr/>
            </a:pPr>
            <a:endParaRPr lang="en-GB" sz="1200" dirty="0"/>
          </a:p>
          <a:p>
            <a:pPr>
              <a:defRPr/>
            </a:pPr>
            <a:r>
              <a:rPr lang="en-GB" sz="1200" dirty="0"/>
              <a:t>  …</a:t>
            </a:r>
          </a:p>
          <a:p>
            <a:pPr>
              <a:defRPr/>
            </a:pPr>
            <a:r>
              <a:rPr lang="en-GB" sz="1200" b="1" dirty="0"/>
              <a:t>  public </a:t>
            </a:r>
            <a:r>
              <a:rPr lang="en-GB" sz="1200" b="1" dirty="0" err="1"/>
              <a:t>SavingsAccount</a:t>
            </a:r>
            <a:r>
              <a:rPr lang="en-GB" sz="1200" b="1" dirty="0"/>
              <a:t>(String </a:t>
            </a:r>
            <a:r>
              <a:rPr lang="en-GB" sz="1200" b="1" dirty="0" err="1"/>
              <a:t>accountHolder</a:t>
            </a:r>
            <a:r>
              <a:rPr lang="en-GB" sz="1200" b="1" dirty="0"/>
              <a:t>, </a:t>
            </a:r>
            <a:r>
              <a:rPr lang="en-GB" sz="1200" b="1" dirty="0" err="1"/>
              <a:t>boolean</a:t>
            </a:r>
            <a:r>
              <a:rPr lang="en-GB" sz="1200" b="1" dirty="0"/>
              <a:t> </a:t>
            </a:r>
            <a:r>
              <a:rPr lang="en-GB" sz="1200" b="1" dirty="0" err="1" smtClean="0"/>
              <a:t>prem</a:t>
            </a:r>
            <a:r>
              <a:rPr lang="en-GB" sz="1200" b="1" dirty="0" smtClean="0"/>
              <a:t>) </a:t>
            </a:r>
            <a:r>
              <a:rPr lang="en-GB" sz="1200" b="1" dirty="0"/>
              <a:t>{</a:t>
            </a:r>
          </a:p>
          <a:p>
            <a:pPr>
              <a:defRPr/>
            </a:pPr>
            <a:r>
              <a:rPr lang="en-GB" sz="1200" b="1" dirty="0"/>
              <a:t>    super(</a:t>
            </a:r>
            <a:r>
              <a:rPr lang="en-GB" sz="1200" b="1" dirty="0" err="1"/>
              <a:t>accountHolder</a:t>
            </a:r>
            <a:r>
              <a:rPr lang="en-GB" sz="1200" b="1" dirty="0"/>
              <a:t>);</a:t>
            </a:r>
          </a:p>
          <a:p>
            <a:pPr>
              <a:defRPr/>
            </a:pPr>
            <a:r>
              <a:rPr lang="en-GB" sz="1200" b="1" dirty="0"/>
              <a:t>    </a:t>
            </a:r>
            <a:r>
              <a:rPr lang="en-GB" sz="1200" b="1" dirty="0" smtClean="0"/>
              <a:t>premium </a:t>
            </a:r>
            <a:r>
              <a:rPr lang="en-GB" sz="1200" b="1" dirty="0"/>
              <a:t>= </a:t>
            </a:r>
            <a:r>
              <a:rPr lang="en-GB" sz="1200" b="1" dirty="0" err="1" smtClean="0"/>
              <a:t>prem</a:t>
            </a:r>
            <a:r>
              <a:rPr lang="en-GB" sz="1200" b="1" dirty="0" smtClean="0"/>
              <a:t>;</a:t>
            </a:r>
            <a:endParaRPr lang="en-GB" sz="1200" b="1" dirty="0"/>
          </a:p>
          <a:p>
            <a:pPr>
              <a:defRPr/>
            </a:pPr>
            <a:r>
              <a:rPr lang="en-GB" sz="1200" dirty="0"/>
              <a:t>  </a:t>
            </a:r>
            <a:r>
              <a:rPr lang="en-GB" sz="1200" b="1" dirty="0"/>
              <a:t>}</a:t>
            </a:r>
            <a:r>
              <a:rPr lang="en-GB" sz="1200" dirty="0"/>
              <a:t> </a:t>
            </a:r>
          </a:p>
          <a:p>
            <a:pPr>
              <a:defRPr/>
            </a:pPr>
            <a:r>
              <a:rPr lang="en-GB" sz="1200" dirty="0"/>
              <a:t>  …</a:t>
            </a:r>
          </a:p>
          <a:p>
            <a:pPr>
              <a:defRPr/>
            </a:pPr>
            <a:endParaRPr lang="en-GB" sz="1200" dirty="0"/>
          </a:p>
          <a:p>
            <a:pPr>
              <a:defRPr/>
            </a:pPr>
            <a:endParaRPr lang="en-GB" sz="1200" dirty="0"/>
          </a:p>
          <a:p>
            <a:pPr>
              <a:defRPr/>
            </a:pPr>
            <a:r>
              <a:rPr lang="en-GB" sz="1200" dirty="0"/>
              <a:t>}</a:t>
            </a:r>
          </a:p>
        </p:txBody>
      </p:sp>
      <p:sp>
        <p:nvSpPr>
          <p:cNvPr id="18437" name="TextBox 14"/>
          <p:cNvSpPr txBox="1">
            <a:spLocks noChangeArrowheads="1"/>
          </p:cNvSpPr>
          <p:nvPr/>
        </p:nvSpPr>
        <p:spPr bwMode="auto">
          <a:xfrm>
            <a:off x="6416675" y="5774418"/>
            <a:ext cx="2255838" cy="307975"/>
          </a:xfrm>
          <a:prstGeom prst="rect">
            <a:avLst/>
          </a:prstGeom>
          <a:noFill/>
          <a:ln w="9525">
            <a:noFill/>
            <a:miter lim="800000"/>
            <a:headEnd/>
            <a:tailEnd/>
          </a:ln>
        </p:spPr>
        <p:txBody>
          <a:bodyPr wrap="none">
            <a:spAutoFit/>
          </a:bodyPr>
          <a:lstStyle/>
          <a:p>
            <a:pPr algn="r"/>
            <a:r>
              <a:rPr lang="en-GB" b="1">
                <a:solidFill>
                  <a:srgbClr val="002060"/>
                </a:solidFill>
              </a:rPr>
              <a:t>SavingsAccount.java</a:t>
            </a:r>
          </a:p>
        </p:txBody>
      </p:sp>
      <p:cxnSp>
        <p:nvCxnSpPr>
          <p:cNvPr id="18438" name="Straight Arrow Connector 23"/>
          <p:cNvCxnSpPr>
            <a:cxnSpLocks noChangeShapeType="1"/>
          </p:cNvCxnSpPr>
          <p:nvPr/>
        </p:nvCxnSpPr>
        <p:spPr bwMode="auto">
          <a:xfrm rot="10800000">
            <a:off x="3252788" y="4864780"/>
            <a:ext cx="3616325" cy="1588"/>
          </a:xfrm>
          <a:prstGeom prst="straightConnector1">
            <a:avLst/>
          </a:prstGeom>
          <a:noFill/>
          <a:ln w="28575" algn="ctr">
            <a:solidFill>
              <a:srgbClr val="FF0000"/>
            </a:solidFill>
            <a:round/>
            <a:headEnd/>
            <a:tailEnd type="arrow" w="med" len="med"/>
          </a:ln>
        </p:spPr>
      </p:cxnSp>
      <p:sp>
        <p:nvSpPr>
          <p:cNvPr id="25" name="TextBox 24"/>
          <p:cNvSpPr txBox="1"/>
          <p:nvPr/>
        </p:nvSpPr>
        <p:spPr>
          <a:xfrm>
            <a:off x="6824663" y="4713968"/>
            <a:ext cx="1890712" cy="830262"/>
          </a:xfrm>
          <a:prstGeom prst="rect">
            <a:avLst/>
          </a:prstGeom>
          <a:noFill/>
        </p:spPr>
        <p:txBody>
          <a:bodyPr wrap="none">
            <a:spAutoFit/>
          </a:bodyPr>
          <a:lstStyle/>
          <a:p>
            <a:pPr>
              <a:defRPr/>
            </a:pPr>
            <a:r>
              <a:rPr lang="en-GB" sz="1200" dirty="0">
                <a:solidFill>
                  <a:srgbClr val="FF0000"/>
                </a:solidFill>
                <a:latin typeface="+mj-lt"/>
              </a:rPr>
              <a:t>Call </a:t>
            </a:r>
            <a:r>
              <a:rPr lang="en-GB" sz="1200" dirty="0" err="1">
                <a:solidFill>
                  <a:srgbClr val="FF0000"/>
                </a:solidFill>
                <a:latin typeface="+mj-lt"/>
              </a:rPr>
              <a:t>superclass</a:t>
            </a:r>
            <a:r>
              <a:rPr lang="en-GB" sz="1200" dirty="0">
                <a:solidFill>
                  <a:srgbClr val="FF0000"/>
                </a:solidFill>
                <a:latin typeface="+mj-lt"/>
              </a:rPr>
              <a:t> </a:t>
            </a:r>
            <a:r>
              <a:rPr lang="en-GB" sz="1200" dirty="0" err="1">
                <a:solidFill>
                  <a:srgbClr val="FF0000"/>
                </a:solidFill>
                <a:latin typeface="+mj-lt"/>
              </a:rPr>
              <a:t>ctor</a:t>
            </a:r>
            <a:endParaRPr lang="en-GB" sz="1200" dirty="0">
              <a:solidFill>
                <a:srgbClr val="FF0000"/>
              </a:solidFill>
              <a:latin typeface="+mj-lt"/>
            </a:endParaRPr>
          </a:p>
          <a:p>
            <a:pPr>
              <a:defRPr/>
            </a:pPr>
            <a:r>
              <a:rPr lang="en-GB" sz="1200" dirty="0">
                <a:solidFill>
                  <a:srgbClr val="FF0000"/>
                </a:solidFill>
                <a:latin typeface="+mj-lt"/>
              </a:rPr>
              <a:t>(otherwise, the compiler </a:t>
            </a:r>
            <a:br>
              <a:rPr lang="en-GB" sz="1200" dirty="0">
                <a:solidFill>
                  <a:srgbClr val="FF0000"/>
                </a:solidFill>
                <a:latin typeface="+mj-lt"/>
              </a:rPr>
            </a:br>
            <a:r>
              <a:rPr lang="en-GB" sz="1200" dirty="0">
                <a:solidFill>
                  <a:srgbClr val="FF0000"/>
                </a:solidFill>
                <a:latin typeface="+mj-lt"/>
              </a:rPr>
              <a:t> will attempt to call</a:t>
            </a:r>
            <a:br>
              <a:rPr lang="en-GB" sz="1200" dirty="0">
                <a:solidFill>
                  <a:srgbClr val="FF0000"/>
                </a:solidFill>
                <a:latin typeface="+mj-lt"/>
              </a:rPr>
            </a:br>
            <a:r>
              <a:rPr lang="en-GB" sz="1200" dirty="0">
                <a:solidFill>
                  <a:srgbClr val="FF0000"/>
                </a:solidFill>
                <a:latin typeface="+mj-lt"/>
              </a:rPr>
              <a:t> super() with no </a:t>
            </a:r>
            <a:r>
              <a:rPr lang="en-GB" sz="1200" dirty="0" err="1">
                <a:solidFill>
                  <a:srgbClr val="FF0000"/>
                </a:solidFill>
                <a:latin typeface="+mj-lt"/>
              </a:rPr>
              <a:t>args</a:t>
            </a:r>
            <a:r>
              <a:rPr lang="en-GB" sz="1200" dirty="0">
                <a:solidFill>
                  <a:srgbClr val="FF0000"/>
                </a:solidFill>
                <a:latin typeface="+mj-lt"/>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12898</TotalTime>
  <Words>2900</Words>
  <Application>Microsoft Office PowerPoint</Application>
  <PresentationFormat>On-screen Show (4:3)</PresentationFormat>
  <Paragraphs>337</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1_Blends</vt:lpstr>
      <vt:lpstr>Inheritance in Java</vt:lpstr>
      <vt:lpstr>Contents</vt:lpstr>
      <vt:lpstr>1. Defining Subclasses &amp; Superclasses</vt:lpstr>
      <vt:lpstr>Sample Hierarchy</vt:lpstr>
      <vt:lpstr>Member Visibility - Reminder </vt:lpstr>
      <vt:lpstr>Defining a Superclass</vt:lpstr>
      <vt:lpstr>Defining a Subclass</vt:lpstr>
      <vt:lpstr>Adding New Members</vt:lpstr>
      <vt:lpstr>Defining Constructors</vt:lpstr>
      <vt:lpstr>Overriding Methods (1 of 2)</vt:lpstr>
      <vt:lpstr>Overriding Methods (2 of 2)</vt:lpstr>
      <vt:lpstr>2. Polymorphism</vt:lpstr>
      <vt:lpstr>What is Polymorphism?</vt:lpstr>
      <vt:lpstr>The Principle of Substitutability</vt:lpstr>
      <vt:lpstr>Polymorphism in Action</vt:lpstr>
      <vt:lpstr>Accessing Subclass-Specific Members</vt:lpstr>
      <vt:lpstr>Polymorphic Collections</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and Developing JSP Pages Using Custom Tags</dc:title>
  <dc:creator>Andy Olsen</dc:creator>
  <cp:lastModifiedBy>andyo@olsensoft.com</cp:lastModifiedBy>
  <cp:revision>426</cp:revision>
  <dcterms:created xsi:type="dcterms:W3CDTF">2002-05-03T12:27:39Z</dcterms:created>
  <dcterms:modified xsi:type="dcterms:W3CDTF">2017-04-04T18:02:59Z</dcterms:modified>
</cp:coreProperties>
</file>