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13"/>
  </p:notesMasterIdLst>
  <p:handoutMasterIdLst>
    <p:handoutMasterId r:id="rId14"/>
  </p:handoutMasterIdLst>
  <p:sldIdLst>
    <p:sldId id="256" r:id="rId2"/>
    <p:sldId id="497" r:id="rId3"/>
    <p:sldId id="645" r:id="rId4"/>
    <p:sldId id="646" r:id="rId5"/>
    <p:sldId id="647" r:id="rId6"/>
    <p:sldId id="626" r:id="rId7"/>
    <p:sldId id="627" r:id="rId8"/>
    <p:sldId id="629" r:id="rId9"/>
    <p:sldId id="632" r:id="rId10"/>
    <p:sldId id="637" r:id="rId11"/>
    <p:sldId id="644" r:id="rId12"/>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FF99"/>
    <a:srgbClr val="0000FF"/>
    <a:srgbClr val="6666FF"/>
    <a:srgbClr val="BABAE8"/>
    <a:srgbClr val="AEAEE4"/>
    <a:srgbClr val="F7FC9C"/>
    <a:srgbClr val="9BFDDF"/>
    <a:srgbClr val="FE7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526" autoAdjust="0"/>
    <p:restoredTop sz="94610" autoAdjust="0"/>
  </p:normalViewPr>
  <p:slideViewPr>
    <p:cSldViewPr snapToGrid="0" showGuides="1">
      <p:cViewPr>
        <p:scale>
          <a:sx n="90" d="100"/>
          <a:sy n="90" d="100"/>
        </p:scale>
        <p:origin x="-72" y="-300"/>
      </p:cViewPr>
      <p:guideLst>
        <p:guide orient="horz" pos="1065"/>
        <p:guide pos="217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p:scale>
          <a:sx n="100" d="100"/>
          <a:sy n="100" d="100"/>
        </p:scale>
        <p:origin x="-666" y="81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Abstract Classes and Interfaces</a:t>
            </a:r>
          </a:p>
          <a:p>
            <a:pPr>
              <a:defRPr/>
            </a:pP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899654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marL="0" marR="0" indent="0" algn="ctr" defTabSz="954088" rtl="0" eaLnBrk="1" fontAlgn="base" latinLnBrk="0" hangingPunct="1">
              <a:lnSpc>
                <a:spcPct val="100000"/>
              </a:lnSpc>
              <a:spcBef>
                <a:spcPct val="0"/>
              </a:spcBef>
              <a:spcAft>
                <a:spcPct val="0"/>
              </a:spcAft>
              <a:buClrTx/>
              <a:buSzTx/>
              <a:buFontTx/>
              <a:buNone/>
              <a:tabLst/>
              <a:defRPr sz="1000">
                <a:solidFill>
                  <a:schemeClr val="tx2"/>
                </a:solidFill>
                <a:latin typeface="Tahoma" pitchFamily="34" charset="0"/>
              </a:defRPr>
            </a:lvl1pPr>
          </a:lstStyle>
          <a:p>
            <a:pPr>
              <a:defRPr/>
            </a:pPr>
            <a:r>
              <a:rPr lang="en-GB" dirty="0" smtClean="0"/>
              <a:t>Abstract Classes and Interfaces</a:t>
            </a:r>
          </a:p>
          <a:p>
            <a:pPr>
              <a:defRPr/>
            </a:pPr>
            <a:endParaRPr lang="en-GB" dirty="0"/>
          </a:p>
        </p:txBody>
      </p:sp>
      <p:sp>
        <p:nvSpPr>
          <p:cNvPr id="33795"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00437196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Abstract Classes and Interfaces</a:t>
            </a:r>
          </a:p>
        </p:txBody>
      </p:sp>
      <p:sp>
        <p:nvSpPr>
          <p:cNvPr id="34819" name="Rectangle 4"/>
          <p:cNvSpPr>
            <a:spLocks noGrp="1" noRot="1" noChangeAspect="1" noChangeArrowheads="1" noTextEdit="1"/>
          </p:cNvSpPr>
          <p:nvPr>
            <p:ph type="sldImg"/>
          </p:nvPr>
        </p:nvSpPr>
        <p:spPr>
          <a:ln/>
        </p:spPr>
      </p:sp>
      <p:sp>
        <p:nvSpPr>
          <p:cNvPr id="34820" name="Rectangle 5"/>
          <p:cNvSpPr>
            <a:spLocks noGrp="1" noChangeArrowheads="1"/>
          </p:cNvSpPr>
          <p:nvPr>
            <p:ph type="body" idx="1"/>
          </p:nvPr>
        </p:nvSpPr>
        <p:spPr>
          <a:noFill/>
          <a:ln/>
        </p:spPr>
        <p:txBody>
          <a:bodyPr/>
          <a:lstStyle/>
          <a:p>
            <a:pPr eaLnBrk="1" hangingPunct="1"/>
            <a:r>
              <a:rPr lang="en-US" dirty="0" smtClean="0"/>
              <a:t>This is our final chapter on inheritance. We're going to take the opportunity to discuss two relatively advanced (but really important) techniques - abstract classes and interfaces.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This example shows how a class can implement several interfaces. Note that the class must fulfil its obligations, i.e. it must implement all the methods from all the interfaces </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Abstract Classes and Interfaces</a:t>
            </a:r>
          </a:p>
          <a:p>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Abstract Classes and Interfaces</a:t>
            </a:r>
          </a:p>
          <a:p>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Abstract Classes and Interfaces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Section 1 describes what an abstract class is, and shows how to define an abstract class in Java.</a:t>
            </a:r>
          </a:p>
          <a:p>
            <a:pPr eaLnBrk="1" hangingPunct="1"/>
            <a:r>
              <a:rPr lang="en-US" dirty="0" smtClean="0"/>
              <a:t>Section 2 describes what an interface is, and shows how to define and implement interfaces in Java.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dirty="0"/>
              <a:t>Abstract Classes and Interfaces</a:t>
            </a:r>
          </a:p>
          <a:p>
            <a:endParaRPr lang="en-GB"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t>Abstract classes crop up frequently in inheritance hierarchies, so it’s important you understand what they are and why they are useful. We'll also discuss a related topic, i.e. abstract methods.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GB" dirty="0" smtClean="0"/>
              <a:t>Abstract Classes and Interfaces</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t>If you declare a class as </a:t>
            </a:r>
            <a:r>
              <a:rPr lang="en-US" dirty="0" smtClean="0">
                <a:latin typeface="Lucida Console" panose="020B0609040504020204" pitchFamily="49" charset="0"/>
              </a:rPr>
              <a:t>abstract</a:t>
            </a:r>
            <a:r>
              <a:rPr lang="en-US" dirty="0" smtClean="0"/>
              <a:t>, it prevents instances of that class from ever being created. This is a useful technique for </a:t>
            </a:r>
            <a:r>
              <a:rPr lang="en-US" dirty="0" err="1" smtClean="0"/>
              <a:t>superclasses</a:t>
            </a:r>
            <a:r>
              <a:rPr lang="en-US" dirty="0" smtClean="0"/>
              <a:t>, which often exist purely to house the common set of members required by all subclasses.</a:t>
            </a:r>
          </a:p>
          <a:p>
            <a:pPr eaLnBrk="1" hangingPunct="1"/>
            <a:r>
              <a:rPr lang="en-US" dirty="0" smtClean="0"/>
              <a:t>Note that an </a:t>
            </a:r>
            <a:r>
              <a:rPr lang="en-US" dirty="0" smtClean="0">
                <a:latin typeface="Lucida Console" panose="020B0609040504020204" pitchFamily="49" charset="0"/>
              </a:rPr>
              <a:t>abstract</a:t>
            </a:r>
            <a:r>
              <a:rPr lang="en-US" dirty="0" smtClean="0"/>
              <a:t> class can look and feel just like any other class. The only difference is that you can't instantiate objects.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dirty="0"/>
              <a:t>Abstract Classes and Interfaces</a:t>
            </a:r>
          </a:p>
          <a:p>
            <a:endParaRPr lang="en-GB"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dirty="0" smtClean="0"/>
              <a:t>If you have an </a:t>
            </a:r>
            <a:r>
              <a:rPr lang="en-US" dirty="0" smtClean="0">
                <a:latin typeface="Lucida Console" panose="020B0609040504020204" pitchFamily="49" charset="0"/>
              </a:rPr>
              <a:t>abstract</a:t>
            </a:r>
            <a:r>
              <a:rPr lang="en-US" dirty="0" smtClean="0"/>
              <a:t> class, you can define </a:t>
            </a:r>
            <a:r>
              <a:rPr lang="en-US" dirty="0" smtClean="0">
                <a:latin typeface="Lucida Console" panose="020B0609040504020204" pitchFamily="49" charset="0"/>
              </a:rPr>
              <a:t>abstract</a:t>
            </a:r>
            <a:r>
              <a:rPr lang="en-US" dirty="0" smtClean="0"/>
              <a:t> methods in the class. An </a:t>
            </a:r>
            <a:r>
              <a:rPr lang="en-US" dirty="0" smtClean="0">
                <a:latin typeface="Lucida Console" panose="020B0609040504020204" pitchFamily="49" charset="0"/>
              </a:rPr>
              <a:t>abstract</a:t>
            </a:r>
            <a:r>
              <a:rPr lang="en-US" dirty="0" smtClean="0"/>
              <a:t> method doesn't have a method body - you just terminate it immediately with a semicolon.</a:t>
            </a:r>
          </a:p>
          <a:p>
            <a:pPr eaLnBrk="1" hangingPunct="1"/>
            <a:r>
              <a:rPr lang="en-US" dirty="0" smtClean="0"/>
              <a:t>The purpose of </a:t>
            </a:r>
            <a:r>
              <a:rPr lang="en-US" dirty="0" smtClean="0">
                <a:latin typeface="Lucida Console" panose="020B0609040504020204" pitchFamily="49" charset="0"/>
              </a:rPr>
              <a:t>abstract</a:t>
            </a:r>
            <a:r>
              <a:rPr lang="en-US" dirty="0" smtClean="0"/>
              <a:t> methods is to define placeholders for functionality that all subclasses are obliged to implement. If a subclass doesn’t implement an </a:t>
            </a:r>
            <a:r>
              <a:rPr lang="en-US" dirty="0" smtClean="0">
                <a:latin typeface="Lucida Console" panose="020B0609040504020204" pitchFamily="49" charset="0"/>
              </a:rPr>
              <a:t>abstract</a:t>
            </a:r>
            <a:r>
              <a:rPr lang="en-US" dirty="0" smtClean="0"/>
              <a:t> method, then you'll get a compiler error (unless you declare the subclass as </a:t>
            </a:r>
            <a:r>
              <a:rPr lang="en-US" dirty="0" smtClean="0">
                <a:latin typeface="Lucida Console" panose="020B0609040504020204" pitchFamily="49" charset="0"/>
              </a:rPr>
              <a:t>abstract</a:t>
            </a:r>
            <a:r>
              <a:rPr lang="en-US" dirty="0" smtClean="0"/>
              <a:t> too).</a:t>
            </a:r>
          </a:p>
          <a:p>
            <a:pPr eaLnBrk="1" hangingPunct="1"/>
            <a:r>
              <a:rPr lang="en-US" dirty="0" smtClean="0"/>
              <a:t>Note: You can only declare </a:t>
            </a:r>
            <a:r>
              <a:rPr lang="en-US" dirty="0" smtClean="0">
                <a:latin typeface="Lucida Console" panose="020B0609040504020204" pitchFamily="49" charset="0"/>
              </a:rPr>
              <a:t>abstract</a:t>
            </a:r>
            <a:r>
              <a:rPr lang="en-US" dirty="0" smtClean="0"/>
              <a:t> methods if the class itself is </a:t>
            </a:r>
            <a:r>
              <a:rPr lang="en-US" dirty="0" smtClean="0">
                <a:latin typeface="Lucida Console" panose="020B0609040504020204" pitchFamily="49" charset="0"/>
                <a:cs typeface="Lao UI" panose="020B0502040204020203" pitchFamily="34" charset="0"/>
              </a:rPr>
              <a:t>abstract</a:t>
            </a:r>
            <a:r>
              <a:rPr lang="en-US"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In this section we're going to explain </a:t>
            </a:r>
            <a:r>
              <a:rPr lang="en-US" dirty="0"/>
              <a:t>what interfaces are, and why they matter. You might feel interfaces are a bit pointless initially, but hang on in there… Interfaces are very important indeed, and the more experience you get as a Java / OO developer, the more you'll concur with this sentiment.</a:t>
            </a:r>
          </a:p>
          <a:p>
            <a:pPr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Abstract Classes and Interfaces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t>An interface specifies a group of method signatures. An interface doesn't make any assumptions about how these methods will be implemented; that's for other classes to worry about</a:t>
            </a:r>
            <a:r>
              <a:rPr lang="en-US" dirty="0" smtClean="0"/>
              <a:t>.</a:t>
            </a:r>
          </a:p>
          <a:p>
            <a:pPr eaLnBrk="1" hangingPunct="1"/>
            <a:r>
              <a:rPr lang="en-US" dirty="0"/>
              <a:t>An interface is like a contract between a </a:t>
            </a:r>
            <a:r>
              <a:rPr lang="en-US" dirty="0" smtClean="0"/>
              <a:t>class implementer and a class user: </a:t>
            </a:r>
            <a:endParaRPr lang="en-US" dirty="0"/>
          </a:p>
          <a:p>
            <a:pPr lvl="1" eaLnBrk="1" hangingPunct="1"/>
            <a:r>
              <a:rPr lang="en-US" dirty="0"/>
              <a:t>For class implementers, an interface specifies what methods they need to implement. It's up to the class implementer to choose an appropriate implementation strategy, as he or she sees fit. Different classes can implement the interface in different ways, without affecting the client's view of proceedings.</a:t>
            </a:r>
          </a:p>
          <a:p>
            <a:pPr lvl="1" eaLnBrk="1" hangingPunct="1"/>
            <a:r>
              <a:rPr lang="en-US" dirty="0" smtClean="0"/>
              <a:t>For class users, </a:t>
            </a:r>
            <a:r>
              <a:rPr lang="en-US" dirty="0"/>
              <a:t>an interface specifies what capabilities they can expect from classes that implement the interface. The </a:t>
            </a:r>
            <a:r>
              <a:rPr lang="en-US" dirty="0" smtClean="0"/>
              <a:t>class user is </a:t>
            </a:r>
            <a:r>
              <a:rPr lang="en-US" dirty="0"/>
              <a:t>unaware (and doesn't even care) how the methods will be implemented.</a:t>
            </a:r>
          </a:p>
          <a:p>
            <a:pPr eaLnBrk="1" hangingPunct="1"/>
            <a:endParaRPr lang="en-US" dirty="0"/>
          </a:p>
          <a:p>
            <a:pPr eaLnBrk="1" hangingPunct="1"/>
            <a:endParaRPr lang="en-US" dirty="0"/>
          </a:p>
          <a:p>
            <a:pPr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Abstract Classes and Interfaces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t>Here's a quick summary of how to define and </a:t>
            </a:r>
            <a:r>
              <a:rPr lang="en-US"/>
              <a:t>implement </a:t>
            </a:r>
            <a:r>
              <a:rPr lang="en-US" smtClean="0"/>
              <a:t>interfaces:</a:t>
            </a:r>
            <a:endParaRPr lang="en-US" dirty="0"/>
          </a:p>
          <a:p>
            <a:pPr lvl="1" eaLnBrk="1" hangingPunct="1"/>
            <a:r>
              <a:rPr lang="en-US" dirty="0"/>
              <a:t>To define an interface in Java, you use the </a:t>
            </a:r>
            <a:r>
              <a:rPr lang="en-US" dirty="0">
                <a:latin typeface="Lucida Console" panose="020B0609040504020204" pitchFamily="49" charset="0"/>
                <a:cs typeface="Lao UI" panose="020B0502040204020203" pitchFamily="34" charset="0"/>
              </a:rPr>
              <a:t>interface</a:t>
            </a:r>
            <a:r>
              <a:rPr lang="en-US" dirty="0"/>
              <a:t> keyword, followed by the name of the interface</a:t>
            </a:r>
            <a:r>
              <a:rPr lang="en-US"/>
              <a:t>. </a:t>
            </a:r>
            <a:r>
              <a:rPr lang="en-US" smtClean="0"/>
              <a:t>Methods in a class are implicitly </a:t>
            </a:r>
            <a:r>
              <a:rPr lang="en-US" smtClean="0">
                <a:latin typeface="Lucida Console" panose="020B0609040504020204" pitchFamily="49" charset="0"/>
              </a:rPr>
              <a:t>abstract</a:t>
            </a:r>
            <a:r>
              <a:rPr lang="en-US" smtClean="0"/>
              <a:t> and </a:t>
            </a:r>
            <a:r>
              <a:rPr lang="en-US" smtClean="0">
                <a:latin typeface="Lucida Console" panose="020B0609040504020204" pitchFamily="49" charset="0"/>
              </a:rPr>
              <a:t>public</a:t>
            </a:r>
            <a:r>
              <a:rPr lang="en-US" smtClean="0"/>
              <a:t>. Fields in a class are implicitly </a:t>
            </a:r>
            <a:r>
              <a:rPr lang="en-US" smtClean="0">
                <a:latin typeface="Lucida Console" panose="020B0609040504020204" pitchFamily="49" charset="0"/>
              </a:rPr>
              <a:t>public</a:t>
            </a:r>
            <a:r>
              <a:rPr lang="en-US" smtClean="0">
                <a:ea typeface="Tahoma" panose="020B0604030504040204" pitchFamily="34" charset="0"/>
                <a:cs typeface="Tahoma" panose="020B0604030504040204" pitchFamily="34" charset="0"/>
              </a:rPr>
              <a:t>, </a:t>
            </a:r>
            <a:r>
              <a:rPr lang="en-US" smtClean="0">
                <a:latin typeface="Lucida Console" panose="020B0609040504020204" pitchFamily="49" charset="0"/>
              </a:rPr>
              <a:t>final</a:t>
            </a:r>
            <a:r>
              <a:rPr lang="en-US" smtClean="0">
                <a:ea typeface="Tahoma" panose="020B0604030504040204" pitchFamily="34" charset="0"/>
                <a:cs typeface="Tahoma" panose="020B0604030504040204" pitchFamily="34" charset="0"/>
              </a:rPr>
              <a:t>, and </a:t>
            </a:r>
            <a:r>
              <a:rPr lang="en-US" smtClean="0">
                <a:latin typeface="Lucida Console" panose="020B0609040504020204" pitchFamily="49" charset="0"/>
              </a:rPr>
              <a:t>static</a:t>
            </a:r>
            <a:r>
              <a:rPr lang="en-US" smtClean="0">
                <a:ea typeface="Tahoma" panose="020B0604030504040204" pitchFamily="34" charset="0"/>
                <a:cs typeface="Tahoma" panose="020B0604030504040204" pitchFamily="34" charset="0"/>
              </a:rPr>
              <a:t>.</a:t>
            </a:r>
            <a:endParaRPr lang="en-US" dirty="0">
              <a:ea typeface="Tahoma" panose="020B0604030504040204" pitchFamily="34" charset="0"/>
              <a:cs typeface="Tahoma" panose="020B0604030504040204" pitchFamily="34" charset="0"/>
            </a:endParaRPr>
          </a:p>
          <a:p>
            <a:pPr lvl="1" eaLnBrk="1" hangingPunct="1"/>
            <a:r>
              <a:rPr lang="en-US" dirty="0"/>
              <a:t>A class can implement any number of interfaces. To implement one or more interfaces, append the </a:t>
            </a:r>
            <a:r>
              <a:rPr lang="en-US" dirty="0">
                <a:latin typeface="Lucida Console" panose="020B0609040504020204" pitchFamily="49" charset="0"/>
              </a:rPr>
              <a:t>implements</a:t>
            </a:r>
            <a:r>
              <a:rPr lang="en-US" dirty="0"/>
              <a:t> keyword after the class name, followed by a comma-separated list of interfaces that you want to implement.</a:t>
            </a:r>
          </a:p>
          <a:p>
            <a:pPr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Abstract Classes and Interfaces</a:t>
            </a:r>
          </a:p>
          <a:p>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a couple of simple interfaces. Note the following points:</a:t>
            </a:r>
            <a:endParaRPr lang="en-US" dirty="0"/>
          </a:p>
          <a:p>
            <a:pPr lvl="1" eaLnBrk="1" hangingPunct="1"/>
            <a:r>
              <a:rPr lang="en-US" dirty="0"/>
              <a:t>The interface name ends in "able" to indicate it describes a slice of capability that can be implemented by other classes.</a:t>
            </a:r>
          </a:p>
          <a:p>
            <a:pPr lvl="1" eaLnBrk="1" hangingPunct="1"/>
            <a:r>
              <a:rPr lang="en-US" dirty="0" smtClean="0"/>
              <a:t>Both interfaces are public, </a:t>
            </a:r>
            <a:r>
              <a:rPr lang="en-US" dirty="0"/>
              <a:t>so </a:t>
            </a:r>
            <a:r>
              <a:rPr lang="en-US" dirty="0" smtClean="0"/>
              <a:t>they must </a:t>
            </a:r>
            <a:r>
              <a:rPr lang="en-US" dirty="0"/>
              <a:t>reside in </a:t>
            </a:r>
            <a:r>
              <a:rPr lang="en-US" dirty="0" smtClean="0"/>
              <a:t>Java files </a:t>
            </a:r>
            <a:r>
              <a:rPr lang="en-US" dirty="0"/>
              <a:t>with the same name as the interface.</a:t>
            </a:r>
          </a:p>
          <a:p>
            <a:pPr lvl="1" eaLnBrk="1" hangingPunct="1"/>
            <a:r>
              <a:rPr lang="en-US" dirty="0" smtClean="0"/>
              <a:t>Both interfaces define </a:t>
            </a:r>
            <a:r>
              <a:rPr lang="en-US" dirty="0"/>
              <a:t>a small number of methods. This is quite typical - interfaces tend to have a relatively few number of methods, to capture the essence of a particular aspect of functionality.</a:t>
            </a:r>
          </a:p>
          <a:p>
            <a:pPr lvl="1" eaLnBrk="1" hangingPunct="1"/>
            <a:r>
              <a:rPr lang="en-US" dirty="0" smtClean="0"/>
              <a:t>Interfaces in Java SE 7 don't contain </a:t>
            </a:r>
            <a:r>
              <a:rPr lang="en-US" dirty="0"/>
              <a:t>any implementation code - just method signatures (and potentially </a:t>
            </a:r>
            <a:r>
              <a:rPr lang="en-US" dirty="0" smtClean="0"/>
              <a:t>constants).</a:t>
            </a:r>
          </a:p>
          <a:p>
            <a:pPr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Abstract Classes and Interfaces</a:t>
            </a:r>
          </a:p>
          <a:p>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3348289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40995227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52082153"/>
      </p:ext>
    </p:extLst>
  </p:cSld>
  <p:clrMap bg1="lt1" tx1="dk1" bg2="lt2" tx2="dk2" accent1="accent1" accent2="accent2" accent3="accent3" accent4="accent4" accent5="accent5" accent6="accent6" hlink="hlink" folHlink="folHlink"/>
  <p:sldLayoutIdLst>
    <p:sldLayoutId id="2147483812" r:id="rId1"/>
    <p:sldLayoutId id="214748381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Abstract Classes and Interfaces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7"/>
          <p:cNvSpPr>
            <a:spLocks noGrp="1" noChangeArrowheads="1"/>
          </p:cNvSpPr>
          <p:nvPr>
            <p:ph idx="1"/>
          </p:nvPr>
        </p:nvSpPr>
        <p:spPr/>
        <p:txBody>
          <a:bodyPr/>
          <a:lstStyle/>
          <a:p>
            <a:pPr eaLnBrk="1" hangingPunct="1"/>
            <a:r>
              <a:rPr lang="en-GB" dirty="0" smtClean="0"/>
              <a:t>Here's an example of a class that implements 2 interfaces</a:t>
            </a:r>
          </a:p>
          <a:p>
            <a:pPr lvl="1" eaLnBrk="1" hangingPunct="1"/>
            <a:r>
              <a:rPr lang="en-GB" dirty="0" err="1" smtClean="0">
                <a:latin typeface="Lucida Console" pitchFamily="49" charset="0"/>
                <a:sym typeface="Wingdings" pitchFamily="2" charset="2"/>
              </a:rPr>
              <a:t>Freezable</a:t>
            </a:r>
            <a:r>
              <a:rPr lang="en-GB" dirty="0" smtClean="0">
                <a:sym typeface="Wingdings" pitchFamily="2" charset="2"/>
              </a:rPr>
              <a:t> and </a:t>
            </a:r>
            <a:r>
              <a:rPr lang="en-GB" dirty="0" err="1" smtClean="0">
                <a:latin typeface="Lucida Console" pitchFamily="49" charset="0"/>
                <a:sym typeface="Wingdings" pitchFamily="2" charset="2"/>
              </a:rPr>
              <a:t>Loggable</a:t>
            </a:r>
            <a:endParaRPr lang="en-GB" dirty="0" smtClean="0">
              <a:latin typeface="Lucida Console" pitchFamily="49" charset="0"/>
              <a:sym typeface="Wingdings" pitchFamily="2" charset="2"/>
            </a:endParaRPr>
          </a:p>
        </p:txBody>
      </p:sp>
      <p:sp>
        <p:nvSpPr>
          <p:cNvPr id="16387" name="Rectangle 46"/>
          <p:cNvSpPr>
            <a:spLocks noGrp="1" noChangeArrowheads="1"/>
          </p:cNvSpPr>
          <p:nvPr>
            <p:ph type="title"/>
          </p:nvPr>
        </p:nvSpPr>
        <p:spPr/>
        <p:txBody>
          <a:bodyPr/>
          <a:lstStyle/>
          <a:p>
            <a:pPr eaLnBrk="1" hangingPunct="1"/>
            <a:r>
              <a:rPr lang="en-GB" sz="3400" dirty="0" smtClean="0"/>
              <a:t>Example Implementation Class</a:t>
            </a:r>
          </a:p>
        </p:txBody>
      </p:sp>
      <p:sp>
        <p:nvSpPr>
          <p:cNvPr id="4" name="Footer Placeholder 3"/>
          <p:cNvSpPr>
            <a:spLocks noGrp="1"/>
          </p:cNvSpPr>
          <p:nvPr>
            <p:ph type="ftr" sz="quarter" idx="10"/>
          </p:nvPr>
        </p:nvSpPr>
        <p:spPr/>
        <p:txBody>
          <a:bodyPr/>
          <a:lstStyle/>
          <a:p>
            <a:pPr>
              <a:defRPr/>
            </a:pPr>
            <a:fld id="{56B46901-0BE5-44F4-B0D6-682CC502C8CD}" type="slidenum">
              <a:rPr lang="en-GB"/>
              <a:pPr>
                <a:defRPr/>
              </a:pPr>
              <a:t>10</a:t>
            </a:fld>
            <a:endParaRPr lang="en-GB"/>
          </a:p>
        </p:txBody>
      </p:sp>
      <p:sp>
        <p:nvSpPr>
          <p:cNvPr id="5" name="Rectangle 4"/>
          <p:cNvSpPr>
            <a:spLocks noChangeArrowheads="1"/>
          </p:cNvSpPr>
          <p:nvPr/>
        </p:nvSpPr>
        <p:spPr bwMode="auto">
          <a:xfrm>
            <a:off x="787400" y="2030413"/>
            <a:ext cx="7874000" cy="249872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Calculator </a:t>
            </a:r>
            <a:r>
              <a:rPr lang="en-GB" sz="1200" b="1" dirty="0"/>
              <a:t>implements </a:t>
            </a:r>
            <a:r>
              <a:rPr lang="en-GB" sz="1200" b="1" dirty="0" err="1"/>
              <a:t>Freezable</a:t>
            </a:r>
            <a:r>
              <a:rPr lang="en-GB" sz="1200" b="1" dirty="0"/>
              <a:t>, </a:t>
            </a:r>
            <a:r>
              <a:rPr lang="en-GB" sz="1200" b="1" dirty="0" err="1"/>
              <a:t>Loggable</a:t>
            </a:r>
            <a:r>
              <a:rPr lang="en-GB" sz="1200" b="1" dirty="0"/>
              <a:t> </a:t>
            </a:r>
            <a:r>
              <a:rPr lang="en-GB" sz="1200" dirty="0"/>
              <a:t>{</a:t>
            </a:r>
          </a:p>
          <a:p>
            <a:pPr>
              <a:defRPr/>
            </a:pPr>
            <a:endParaRPr lang="en-GB" sz="1200" dirty="0"/>
          </a:p>
          <a:p>
            <a:pPr>
              <a:defRPr/>
            </a:pPr>
            <a:r>
              <a:rPr lang="en-GB" sz="1200" dirty="0"/>
              <a:t>  // Implementation of </a:t>
            </a:r>
            <a:r>
              <a:rPr lang="en-GB" sz="1200" dirty="0" err="1"/>
              <a:t>Freezable</a:t>
            </a:r>
            <a:r>
              <a:rPr lang="en-GB" sz="1200" dirty="0"/>
              <a:t>.</a:t>
            </a:r>
          </a:p>
          <a:p>
            <a:pPr>
              <a:defRPr/>
            </a:pPr>
            <a:r>
              <a:rPr lang="en-GB" sz="1200" dirty="0"/>
              <a:t>  public void freeze()   { … }</a:t>
            </a:r>
          </a:p>
          <a:p>
            <a:pPr>
              <a:defRPr/>
            </a:pPr>
            <a:r>
              <a:rPr lang="en-GB" sz="1200" dirty="0"/>
              <a:t>  public void unfreeze() { … }</a:t>
            </a:r>
          </a:p>
          <a:p>
            <a:pPr>
              <a:defRPr/>
            </a:pPr>
            <a:endParaRPr lang="en-GB" sz="1200" dirty="0"/>
          </a:p>
          <a:p>
            <a:pPr>
              <a:defRPr/>
            </a:pPr>
            <a:r>
              <a:rPr lang="en-GB" sz="1200" dirty="0"/>
              <a:t>  // Implementation of </a:t>
            </a:r>
            <a:r>
              <a:rPr lang="en-GB" sz="1200" dirty="0" err="1"/>
              <a:t>Loggable</a:t>
            </a:r>
            <a:r>
              <a:rPr lang="en-GB" sz="1200" dirty="0"/>
              <a:t>.</a:t>
            </a:r>
          </a:p>
          <a:p>
            <a:pPr>
              <a:defRPr/>
            </a:pPr>
            <a:r>
              <a:rPr lang="en-GB" sz="1200" dirty="0"/>
              <a:t>  public void </a:t>
            </a:r>
            <a:r>
              <a:rPr lang="en-GB" sz="1200" dirty="0" err="1"/>
              <a:t>logBrief</a:t>
            </a:r>
            <a:r>
              <a:rPr lang="en-GB" sz="1200" dirty="0"/>
              <a:t>()   { …}</a:t>
            </a:r>
          </a:p>
          <a:p>
            <a:pPr>
              <a:defRPr/>
            </a:pPr>
            <a:r>
              <a:rPr lang="en-GB" sz="1200" dirty="0"/>
              <a:t>  public void </a:t>
            </a:r>
            <a:r>
              <a:rPr lang="en-GB" sz="1200" dirty="0" err="1"/>
              <a:t>logVerbose</a:t>
            </a:r>
            <a:r>
              <a:rPr lang="en-GB" sz="1200" dirty="0"/>
              <a:t>() { … }</a:t>
            </a:r>
          </a:p>
          <a:p>
            <a:pPr>
              <a:defRPr/>
            </a:pPr>
            <a:endParaRPr lang="en-GB" sz="1200" dirty="0"/>
          </a:p>
          <a:p>
            <a:pPr>
              <a:defRPr/>
            </a:pPr>
            <a:r>
              <a:rPr lang="en-GB" sz="1200" dirty="0"/>
              <a:t>  // Plus other members, as for a normal class</a:t>
            </a:r>
          </a:p>
          <a:p>
            <a:pPr>
              <a:defRPr/>
            </a:pPr>
            <a:r>
              <a:rPr lang="en-GB" sz="1200" dirty="0"/>
              <a:t>  …</a:t>
            </a:r>
          </a:p>
          <a:p>
            <a:pPr>
              <a:defRPr/>
            </a:pPr>
            <a:r>
              <a:rPr lang="en-GB" sz="1200" dirty="0"/>
              <a:t>}</a:t>
            </a:r>
          </a:p>
        </p:txBody>
      </p:sp>
      <p:sp>
        <p:nvSpPr>
          <p:cNvPr id="16390" name="TextBox 5"/>
          <p:cNvSpPr txBox="1">
            <a:spLocks noChangeArrowheads="1"/>
          </p:cNvSpPr>
          <p:nvPr/>
        </p:nvSpPr>
        <p:spPr bwMode="auto">
          <a:xfrm>
            <a:off x="6853238" y="4200525"/>
            <a:ext cx="1819275" cy="307975"/>
          </a:xfrm>
          <a:prstGeom prst="rect">
            <a:avLst/>
          </a:prstGeom>
          <a:noFill/>
          <a:ln w="9525">
            <a:noFill/>
            <a:miter lim="800000"/>
            <a:headEnd/>
            <a:tailEnd/>
          </a:ln>
        </p:spPr>
        <p:txBody>
          <a:bodyPr wrap="none">
            <a:spAutoFit/>
          </a:bodyPr>
          <a:lstStyle/>
          <a:p>
            <a:pPr algn="r"/>
            <a:r>
              <a:rPr lang="en-GB" b="1">
                <a:solidFill>
                  <a:srgbClr val="002060"/>
                </a:solidFill>
              </a:rPr>
              <a:t>Calculator.java</a:t>
            </a:r>
          </a:p>
        </p:txBody>
      </p:sp>
    </p:spTree>
    <p:extLst>
      <p:ext uri="{BB962C8B-B14F-4D97-AF65-F5344CB8AC3E}">
        <p14:creationId xmlns:p14="http://schemas.microsoft.com/office/powerpoint/2010/main" val="4042894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11</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 name="Rounded Rectangular Callout 1"/>
          <p:cNvSpPr/>
          <p:nvPr/>
        </p:nvSpPr>
        <p:spPr bwMode="auto">
          <a:xfrm>
            <a:off x="5475767" y="648586"/>
            <a:ext cx="3189768" cy="1942268"/>
          </a:xfrm>
          <a:prstGeom prst="wedgeRoundRectCallout">
            <a:avLst>
              <a:gd name="adj1" fmla="val -51166"/>
              <a:gd name="adj2" fmla="val 78923"/>
              <a:gd name="adj3" fmla="val 16667"/>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333399"/>
                </a:solidFill>
                <a:effectLst/>
                <a:latin typeface="Lucida Console" pitchFamily="49" charset="0"/>
              </a:rPr>
              <a:t>Optional</a:t>
            </a:r>
            <a:r>
              <a:rPr kumimoji="0" lang="en-GB" sz="1400" b="1" i="0" u="none" strike="noStrike" cap="none" normalizeH="0" dirty="0" smtClean="0">
                <a:ln>
                  <a:noFill/>
                </a:ln>
                <a:solidFill>
                  <a:srgbClr val="333399"/>
                </a:solidFill>
                <a:effectLst/>
                <a:latin typeface="Lucida Console" pitchFamily="49" charset="0"/>
              </a:rPr>
              <a:t> lab idea</a:t>
            </a:r>
          </a:p>
          <a:p>
            <a:pPr marL="0" marR="0" indent="0" algn="l" defTabSz="914400" rtl="0" eaLnBrk="1" fontAlgn="base" latinLnBrk="0" hangingPunct="1">
              <a:lnSpc>
                <a:spcPct val="100000"/>
              </a:lnSpc>
              <a:spcBef>
                <a:spcPct val="0"/>
              </a:spcBef>
              <a:spcAft>
                <a:spcPct val="0"/>
              </a:spcAft>
              <a:buClrTx/>
              <a:buSzTx/>
              <a:buFontTx/>
              <a:buNone/>
              <a:tabLst/>
            </a:pPr>
            <a:endParaRPr lang="en-GB" baseline="0" dirty="0">
              <a:solidFill>
                <a:srgbClr val="333399"/>
              </a:solidFill>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dirty="0" smtClean="0">
                <a:ln>
                  <a:noFill/>
                </a:ln>
                <a:solidFill>
                  <a:srgbClr val="333399"/>
                </a:solidFill>
                <a:effectLst/>
                <a:latin typeface="Lucida Console" pitchFamily="49" charset="0"/>
              </a:rPr>
              <a:t>Refactor your application from the previous lab, so it uses abstract classes, abstract methods, and/or interfaces as appropriate</a:t>
            </a:r>
            <a:endParaRPr kumimoji="0" lang="en-GB" sz="1400" b="0" i="0" u="none" strike="noStrike" cap="none" normalizeH="0" baseline="0" dirty="0" smtClean="0">
              <a:ln>
                <a:noFill/>
              </a:ln>
              <a:solidFill>
                <a:srgbClr val="333399"/>
              </a:solidFill>
              <a:effectLst/>
              <a:latin typeface="Lucida Console" pitchFamily="49" charset="0"/>
            </a:endParaRPr>
          </a:p>
        </p:txBody>
      </p:sp>
    </p:spTree>
    <p:extLst>
      <p:ext uri="{BB962C8B-B14F-4D97-AF65-F5344CB8AC3E}">
        <p14:creationId xmlns:p14="http://schemas.microsoft.com/office/powerpoint/2010/main" val="2655876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Abstract classes</a:t>
            </a:r>
          </a:p>
          <a:p>
            <a:pPr marL="457200" indent="-457200" eaLnBrk="1" hangingPunct="1">
              <a:buFont typeface="Tahoma" pitchFamily="34" charset="0"/>
              <a:buAutoNum type="arabicPeriod"/>
            </a:pPr>
            <a:r>
              <a:rPr lang="en-GB" dirty="0" smtClean="0"/>
              <a:t>Interfaces</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0A027AF-85DC-4963-B7C9-444B97971646}" type="slidenum">
              <a:rPr lang="en-GB"/>
              <a:pPr>
                <a:defRPr/>
              </a:pPr>
              <a:t>2</a:t>
            </a:fld>
            <a:endParaRPr lang="en-GB"/>
          </a:p>
        </p:txBody>
      </p:sp>
      <p:grpSp>
        <p:nvGrpSpPr>
          <p:cNvPr id="5" name="Group 9"/>
          <p:cNvGrpSpPr>
            <a:grpSpLocks/>
          </p:cNvGrpSpPr>
          <p:nvPr/>
        </p:nvGrpSpPr>
        <p:grpSpPr bwMode="auto">
          <a:xfrm>
            <a:off x="434975" y="5199325"/>
            <a:ext cx="8251825" cy="1644650"/>
            <a:chOff x="274" y="3059"/>
            <a:chExt cx="5198" cy="1036"/>
          </a:xfrm>
        </p:grpSpPr>
        <p:sp>
          <p:nvSpPr>
            <p:cNvPr id="6" name="Text Box 7"/>
            <p:cNvSpPr txBox="1">
              <a:spLocks noChangeArrowheads="1"/>
            </p:cNvSpPr>
            <p:nvPr/>
          </p:nvSpPr>
          <p:spPr bwMode="auto">
            <a:xfrm>
              <a:off x="792" y="3169"/>
              <a:ext cx="4680"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DemoAbstractAndInterfaces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2147" name="Rectangle 3"/>
          <p:cNvSpPr>
            <a:spLocks noGrp="1" noChangeArrowheads="1"/>
          </p:cNvSpPr>
          <p:nvPr>
            <p:ph idx="1"/>
          </p:nvPr>
        </p:nvSpPr>
        <p:spPr/>
        <p:txBody>
          <a:bodyPr/>
          <a:lstStyle/>
          <a:p>
            <a:pPr eaLnBrk="1" hangingPunct="1"/>
            <a:r>
              <a:rPr lang="en-GB" dirty="0" smtClean="0"/>
              <a:t>Defining an abstract class</a:t>
            </a:r>
          </a:p>
          <a:p>
            <a:pPr eaLnBrk="1" hangingPunct="1"/>
            <a:r>
              <a:rPr lang="en-GB" dirty="0" smtClean="0"/>
              <a:t>Defining abstract methods</a:t>
            </a:r>
          </a:p>
        </p:txBody>
      </p:sp>
      <p:sp>
        <p:nvSpPr>
          <p:cNvPr id="902146" name="Rectangle 2"/>
          <p:cNvSpPr>
            <a:spLocks noGrp="1" noChangeArrowheads="1"/>
          </p:cNvSpPr>
          <p:nvPr>
            <p:ph type="title"/>
          </p:nvPr>
        </p:nvSpPr>
        <p:spPr/>
        <p:txBody>
          <a:bodyPr/>
          <a:lstStyle/>
          <a:p>
            <a:pPr marL="571500" indent="-571500" eaLnBrk="1" hangingPunct="1"/>
            <a:r>
              <a:rPr lang="en-GB" sz="3400" dirty="0" smtClean="0"/>
              <a:t>1. Abstract Classes</a:t>
            </a:r>
          </a:p>
        </p:txBody>
      </p:sp>
      <p:sp>
        <p:nvSpPr>
          <p:cNvPr id="4" name="Footer Placeholder 3"/>
          <p:cNvSpPr>
            <a:spLocks noGrp="1"/>
          </p:cNvSpPr>
          <p:nvPr>
            <p:ph type="ftr" sz="quarter" idx="10"/>
          </p:nvPr>
        </p:nvSpPr>
        <p:spPr/>
        <p:txBody>
          <a:bodyPr/>
          <a:lstStyle/>
          <a:p>
            <a:pPr>
              <a:defRPr/>
            </a:pPr>
            <a:fld id="{92C6D071-4393-4DF1-9E7C-75C8F185B418}" type="slidenum">
              <a:rPr lang="en-GB"/>
              <a:pPr>
                <a:defRPr/>
              </a:pPr>
              <a:t>3</a:t>
            </a:fld>
            <a:endParaRPr lang="en-GB"/>
          </a:p>
        </p:txBody>
      </p:sp>
    </p:spTree>
    <p:extLst>
      <p:ext uri="{BB962C8B-B14F-4D97-AF65-F5344CB8AC3E}">
        <p14:creationId xmlns:p14="http://schemas.microsoft.com/office/powerpoint/2010/main" val="3636148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lstStyle/>
          <a:p>
            <a:pPr eaLnBrk="1" hangingPunct="1">
              <a:defRPr/>
            </a:pPr>
            <a:r>
              <a:rPr lang="en-GB" dirty="0" smtClean="0"/>
              <a:t>When you define an inheritance hierarchy, you often find that the </a:t>
            </a:r>
            <a:r>
              <a:rPr lang="en-GB" dirty="0" err="1" smtClean="0"/>
              <a:t>superclass</a:t>
            </a:r>
            <a:r>
              <a:rPr lang="en-GB" dirty="0" smtClean="0"/>
              <a:t> is "incomplete"</a:t>
            </a:r>
          </a:p>
          <a:p>
            <a:pPr lvl="1" eaLnBrk="1" hangingPunct="1">
              <a:defRPr/>
            </a:pPr>
            <a:r>
              <a:rPr lang="en-GB" dirty="0" smtClean="0"/>
              <a:t>It contains common members for its subclasses, but it doesn't have enough know-how to represent a real object</a:t>
            </a:r>
          </a:p>
          <a:p>
            <a:pPr lvl="1" eaLnBrk="1" hangingPunct="1">
              <a:defRPr/>
            </a:pPr>
            <a:endParaRPr lang="en-GB" dirty="0" smtClean="0"/>
          </a:p>
          <a:p>
            <a:pPr eaLnBrk="1" hangingPunct="1">
              <a:defRPr/>
            </a:pPr>
            <a:r>
              <a:rPr lang="en-GB" dirty="0" smtClean="0"/>
              <a:t>In such cases, declare the </a:t>
            </a:r>
            <a:r>
              <a:rPr lang="en-GB" dirty="0" err="1" smtClean="0"/>
              <a:t>superclass</a:t>
            </a:r>
            <a:r>
              <a:rPr lang="en-GB" dirty="0" smtClean="0"/>
              <a:t> as </a:t>
            </a:r>
            <a:r>
              <a:rPr lang="en-GB" dirty="0" smtClean="0">
                <a:latin typeface="Lucida Console" pitchFamily="49" charset="0"/>
              </a:rPr>
              <a:t>abstract</a:t>
            </a:r>
          </a:p>
          <a:p>
            <a:pPr lvl="1" eaLnBrk="1" hangingPunct="1">
              <a:defRPr/>
            </a:pPr>
            <a:r>
              <a:rPr lang="en-GB" dirty="0" smtClean="0">
                <a:latin typeface="+mj-lt"/>
              </a:rPr>
              <a:t>The compiler will prevent any instances of the </a:t>
            </a:r>
            <a:r>
              <a:rPr lang="en-GB" dirty="0" err="1" smtClean="0">
                <a:latin typeface="+mj-lt"/>
              </a:rPr>
              <a:t>superclass</a:t>
            </a:r>
            <a:r>
              <a:rPr lang="en-GB" dirty="0" smtClean="0">
                <a:latin typeface="+mj-lt"/>
              </a:rPr>
              <a:t> ever being created</a:t>
            </a:r>
          </a:p>
        </p:txBody>
      </p:sp>
      <p:sp>
        <p:nvSpPr>
          <p:cNvPr id="28675" name="Rectangle 2"/>
          <p:cNvSpPr>
            <a:spLocks noGrp="1" noChangeArrowheads="1"/>
          </p:cNvSpPr>
          <p:nvPr>
            <p:ph type="title"/>
          </p:nvPr>
        </p:nvSpPr>
        <p:spPr/>
        <p:txBody>
          <a:bodyPr/>
          <a:lstStyle/>
          <a:p>
            <a:pPr eaLnBrk="1" hangingPunct="1"/>
            <a:r>
              <a:rPr lang="en-GB" sz="3400" dirty="0" smtClean="0"/>
              <a:t>Defining an Abstract Class</a:t>
            </a:r>
          </a:p>
        </p:txBody>
      </p:sp>
      <p:sp>
        <p:nvSpPr>
          <p:cNvPr id="5" name="Footer Placeholder 3"/>
          <p:cNvSpPr>
            <a:spLocks noGrp="1"/>
          </p:cNvSpPr>
          <p:nvPr>
            <p:ph type="ftr" sz="quarter" idx="10"/>
          </p:nvPr>
        </p:nvSpPr>
        <p:spPr/>
        <p:txBody>
          <a:bodyPr/>
          <a:lstStyle/>
          <a:p>
            <a:pPr>
              <a:defRPr/>
            </a:pPr>
            <a:fld id="{30CE4A5E-CEAF-498A-AAA4-A00954F3AE4F}" type="slidenum">
              <a:rPr lang="en-GB"/>
              <a:pPr>
                <a:defRPr/>
              </a:pPr>
              <a:t>4</a:t>
            </a:fld>
            <a:endParaRPr lang="en-GB"/>
          </a:p>
        </p:txBody>
      </p:sp>
      <p:sp>
        <p:nvSpPr>
          <p:cNvPr id="848900" name="Rectangle 4"/>
          <p:cNvSpPr>
            <a:spLocks noChangeArrowheads="1"/>
          </p:cNvSpPr>
          <p:nvPr/>
        </p:nvSpPr>
        <p:spPr bwMode="auto">
          <a:xfrm>
            <a:off x="838200" y="4260273"/>
            <a:ext cx="7950200" cy="68897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a:t>
            </a:r>
            <a:r>
              <a:rPr lang="en-GB" sz="1200" b="1" dirty="0"/>
              <a:t>abstract </a:t>
            </a:r>
            <a:r>
              <a:rPr lang="en-GB" sz="1200" dirty="0"/>
              <a:t>class </a:t>
            </a:r>
            <a:r>
              <a:rPr lang="en-GB" sz="1200" dirty="0" err="1"/>
              <a:t>BankAccount</a:t>
            </a:r>
            <a:r>
              <a:rPr lang="en-GB" sz="1200" dirty="0"/>
              <a:t> {</a:t>
            </a:r>
          </a:p>
          <a:p>
            <a:pPr>
              <a:defRPr/>
            </a:pPr>
            <a:r>
              <a:rPr lang="en-GB" sz="1200" dirty="0"/>
              <a:t>  …</a:t>
            </a:r>
          </a:p>
          <a:p>
            <a:pPr>
              <a:defRPr/>
            </a:pPr>
            <a:r>
              <a:rPr lang="en-GB" sz="1200" dirty="0"/>
              <a:t>}</a:t>
            </a:r>
          </a:p>
        </p:txBody>
      </p:sp>
      <p:sp>
        <p:nvSpPr>
          <p:cNvPr id="28678" name="TextBox 5"/>
          <p:cNvSpPr txBox="1">
            <a:spLocks noChangeArrowheads="1"/>
          </p:cNvSpPr>
          <p:nvPr/>
        </p:nvSpPr>
        <p:spPr bwMode="auto">
          <a:xfrm>
            <a:off x="6850063" y="4647623"/>
            <a:ext cx="1928812" cy="306388"/>
          </a:xfrm>
          <a:prstGeom prst="rect">
            <a:avLst/>
          </a:prstGeom>
          <a:noFill/>
          <a:ln w="9525">
            <a:noFill/>
            <a:miter lim="800000"/>
            <a:headEnd/>
            <a:tailEnd/>
          </a:ln>
        </p:spPr>
        <p:txBody>
          <a:bodyPr wrap="none">
            <a:spAutoFit/>
          </a:bodyPr>
          <a:lstStyle/>
          <a:p>
            <a:pPr algn="r"/>
            <a:r>
              <a:rPr lang="en-GB" b="1">
                <a:solidFill>
                  <a:srgbClr val="002060"/>
                </a:solidFill>
              </a:rPr>
              <a:t>BankAccount.java</a:t>
            </a:r>
          </a:p>
        </p:txBody>
      </p:sp>
    </p:spTree>
    <p:extLst>
      <p:ext uri="{BB962C8B-B14F-4D97-AF65-F5344CB8AC3E}">
        <p14:creationId xmlns:p14="http://schemas.microsoft.com/office/powerpoint/2010/main" val="2316962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lstStyle/>
          <a:p>
            <a:pPr eaLnBrk="1" hangingPunct="1"/>
            <a:r>
              <a:rPr lang="en-GB" smtClean="0"/>
              <a:t>When you define an inheritance hierarchy, the superclass must list all the methods that will be available to the client</a:t>
            </a:r>
          </a:p>
          <a:p>
            <a:pPr lvl="1" eaLnBrk="1" hangingPunct="1"/>
            <a:r>
              <a:rPr lang="en-GB" smtClean="0"/>
              <a:t>The problem is, the superclass might not know how to actually implement some of these methods</a:t>
            </a:r>
          </a:p>
          <a:p>
            <a:pPr lvl="1" eaLnBrk="1" hangingPunct="1"/>
            <a:r>
              <a:rPr lang="en-GB" smtClean="0"/>
              <a:t>For example, the implementation details might vary completely across all the subclasses</a:t>
            </a:r>
          </a:p>
          <a:p>
            <a:pPr eaLnBrk="1" hangingPunct="1"/>
            <a:r>
              <a:rPr lang="en-GB" smtClean="0"/>
              <a:t>In such cases, declare the method as </a:t>
            </a:r>
            <a:r>
              <a:rPr lang="en-GB" smtClean="0">
                <a:latin typeface="Lucida Console" pitchFamily="49" charset="0"/>
              </a:rPr>
              <a:t>abstract</a:t>
            </a:r>
          </a:p>
          <a:p>
            <a:pPr lvl="1" eaLnBrk="1" hangingPunct="1"/>
            <a:r>
              <a:rPr lang="en-GB" smtClean="0"/>
              <a:t>The superclass does not provide a method body</a:t>
            </a:r>
          </a:p>
          <a:p>
            <a:pPr lvl="1" eaLnBrk="1" hangingPunct="1"/>
            <a:r>
              <a:rPr lang="en-GB" smtClean="0"/>
              <a:t>Instead, each subclass is obliged to implement the method</a:t>
            </a:r>
          </a:p>
        </p:txBody>
      </p:sp>
      <p:sp>
        <p:nvSpPr>
          <p:cNvPr id="29699" name="Rectangle 2"/>
          <p:cNvSpPr>
            <a:spLocks noGrp="1" noChangeArrowheads="1"/>
          </p:cNvSpPr>
          <p:nvPr>
            <p:ph type="title"/>
          </p:nvPr>
        </p:nvSpPr>
        <p:spPr/>
        <p:txBody>
          <a:bodyPr/>
          <a:lstStyle/>
          <a:p>
            <a:pPr eaLnBrk="1" hangingPunct="1"/>
            <a:r>
              <a:rPr lang="en-GB" sz="3400" dirty="0" smtClean="0"/>
              <a:t>Defining Abstract Methods</a:t>
            </a:r>
          </a:p>
        </p:txBody>
      </p:sp>
      <p:sp>
        <p:nvSpPr>
          <p:cNvPr id="6" name="Footer Placeholder 3"/>
          <p:cNvSpPr>
            <a:spLocks noGrp="1"/>
          </p:cNvSpPr>
          <p:nvPr>
            <p:ph type="ftr" sz="quarter" idx="10"/>
          </p:nvPr>
        </p:nvSpPr>
        <p:spPr/>
        <p:txBody>
          <a:bodyPr/>
          <a:lstStyle/>
          <a:p>
            <a:pPr>
              <a:defRPr/>
            </a:pPr>
            <a:fld id="{35684502-1201-494E-9D6A-C6A250A9718A}" type="slidenum">
              <a:rPr lang="en-GB"/>
              <a:pPr>
                <a:defRPr/>
              </a:pPr>
              <a:t>5</a:t>
            </a:fld>
            <a:endParaRPr lang="en-GB"/>
          </a:p>
        </p:txBody>
      </p:sp>
      <p:sp>
        <p:nvSpPr>
          <p:cNvPr id="7" name="Rectangle 4"/>
          <p:cNvSpPr>
            <a:spLocks noChangeArrowheads="1"/>
          </p:cNvSpPr>
          <p:nvPr/>
        </p:nvSpPr>
        <p:spPr bwMode="auto">
          <a:xfrm>
            <a:off x="838200" y="4600575"/>
            <a:ext cx="7950200" cy="123666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abstract</a:t>
            </a:r>
            <a:r>
              <a:rPr lang="en-GB" sz="1200" b="1" dirty="0"/>
              <a:t> </a:t>
            </a:r>
            <a:r>
              <a:rPr lang="en-GB" sz="1200" dirty="0"/>
              <a:t>class </a:t>
            </a:r>
            <a:r>
              <a:rPr lang="en-GB" sz="1200" dirty="0" err="1"/>
              <a:t>BankAccount</a:t>
            </a:r>
            <a:r>
              <a:rPr lang="en-GB" sz="1200" dirty="0"/>
              <a:t> {</a:t>
            </a:r>
          </a:p>
          <a:p>
            <a:pPr>
              <a:defRPr/>
            </a:pPr>
            <a:r>
              <a:rPr lang="en-GB" sz="1200" dirty="0"/>
              <a:t>  …</a:t>
            </a:r>
          </a:p>
          <a:p>
            <a:pPr>
              <a:defRPr/>
            </a:pPr>
            <a:r>
              <a:rPr lang="en-GB" sz="1200" b="1" dirty="0"/>
              <a:t>  </a:t>
            </a:r>
            <a:r>
              <a:rPr lang="en-GB" sz="1200" dirty="0"/>
              <a:t>public </a:t>
            </a:r>
            <a:r>
              <a:rPr lang="en-GB" sz="1200" b="1" dirty="0"/>
              <a:t>abstract </a:t>
            </a:r>
            <a:r>
              <a:rPr lang="en-GB" sz="1200" dirty="0"/>
              <a:t>String </a:t>
            </a:r>
            <a:r>
              <a:rPr lang="en-GB" sz="1200" dirty="0" err="1"/>
              <a:t>getTermsAndConditions</a:t>
            </a:r>
            <a:r>
              <a:rPr lang="en-GB" sz="1200" dirty="0"/>
              <a:t>();</a:t>
            </a:r>
          </a:p>
          <a:p>
            <a:pPr>
              <a:defRPr/>
            </a:pPr>
            <a:r>
              <a:rPr lang="en-GB" sz="1200" b="1" dirty="0"/>
              <a:t>  </a:t>
            </a:r>
            <a:r>
              <a:rPr lang="en-GB" sz="1200" dirty="0"/>
              <a:t>public </a:t>
            </a:r>
            <a:r>
              <a:rPr lang="en-GB" sz="1200" b="1" dirty="0"/>
              <a:t>abstract </a:t>
            </a:r>
            <a:r>
              <a:rPr lang="en-GB" sz="1200" dirty="0"/>
              <a:t>double </a:t>
            </a:r>
            <a:r>
              <a:rPr lang="en-GB" sz="1200" dirty="0" err="1"/>
              <a:t>getGuaranteedLimit</a:t>
            </a:r>
            <a:r>
              <a:rPr lang="en-GB" sz="1200" dirty="0"/>
              <a:t>();</a:t>
            </a:r>
          </a:p>
          <a:p>
            <a:pPr>
              <a:defRPr/>
            </a:pPr>
            <a:endParaRPr lang="en-GB" sz="1200" dirty="0"/>
          </a:p>
          <a:p>
            <a:pPr>
              <a:defRPr/>
            </a:pPr>
            <a:r>
              <a:rPr lang="en-GB" sz="1200" dirty="0"/>
              <a:t>}</a:t>
            </a:r>
          </a:p>
        </p:txBody>
      </p:sp>
      <p:sp>
        <p:nvSpPr>
          <p:cNvPr id="8" name="Rectangle 4"/>
          <p:cNvSpPr>
            <a:spLocks noChangeArrowheads="1"/>
          </p:cNvSpPr>
          <p:nvPr/>
        </p:nvSpPr>
        <p:spPr bwMode="auto">
          <a:xfrm>
            <a:off x="3424238" y="5476875"/>
            <a:ext cx="5568950" cy="1235075"/>
          </a:xfrm>
          <a:prstGeom prst="rect">
            <a:avLst/>
          </a:prstGeom>
          <a:solidFill>
            <a:schemeClr val="accent2">
              <a:lumMod val="60000"/>
              <a:lumOff val="40000"/>
            </a:schemeClr>
          </a:solidFill>
          <a:ln w="9525">
            <a:solidFill>
              <a:schemeClr val="accent2">
                <a:lumMod val="75000"/>
              </a:schemeClr>
            </a:solid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dirty="0" err="1"/>
              <a:t>SavingsAccount</a:t>
            </a:r>
            <a:r>
              <a:rPr lang="en-GB" sz="1200" dirty="0"/>
              <a:t> extends </a:t>
            </a:r>
            <a:r>
              <a:rPr lang="en-GB" sz="1200" dirty="0" err="1"/>
              <a:t>BankAccount</a:t>
            </a:r>
            <a:r>
              <a:rPr lang="en-GB" sz="1200" dirty="0"/>
              <a:t> {</a:t>
            </a:r>
          </a:p>
          <a:p>
            <a:pPr>
              <a:defRPr/>
            </a:pPr>
            <a:r>
              <a:rPr lang="en-GB" sz="1200" dirty="0"/>
              <a:t>  …</a:t>
            </a:r>
          </a:p>
          <a:p>
            <a:pPr>
              <a:defRPr/>
            </a:pPr>
            <a:r>
              <a:rPr lang="en-GB" sz="1200" dirty="0"/>
              <a:t>  </a:t>
            </a:r>
            <a:r>
              <a:rPr lang="en-GB" sz="1200" b="1" dirty="0"/>
              <a:t>public String </a:t>
            </a:r>
            <a:r>
              <a:rPr lang="en-GB" sz="1200" b="1" dirty="0" err="1"/>
              <a:t>getTermsAndConditions</a:t>
            </a:r>
            <a:r>
              <a:rPr lang="en-GB" sz="1200" b="1" dirty="0"/>
              <a:t>() { </a:t>
            </a:r>
            <a:r>
              <a:rPr lang="en-GB" sz="1200" dirty="0"/>
              <a:t>…</a:t>
            </a:r>
            <a:r>
              <a:rPr lang="en-GB" sz="1200" b="1" dirty="0"/>
              <a:t> }</a:t>
            </a:r>
          </a:p>
          <a:p>
            <a:pPr>
              <a:defRPr/>
            </a:pPr>
            <a:endParaRPr lang="en-GB" sz="1200" dirty="0"/>
          </a:p>
          <a:p>
            <a:pPr>
              <a:defRPr/>
            </a:pPr>
            <a:r>
              <a:rPr lang="en-GB" sz="1200" dirty="0"/>
              <a:t>  </a:t>
            </a:r>
            <a:r>
              <a:rPr lang="en-GB" sz="1200" b="1" dirty="0"/>
              <a:t>public double </a:t>
            </a:r>
            <a:r>
              <a:rPr lang="en-GB" sz="1200" b="1" dirty="0" err="1"/>
              <a:t>getGuaranteedLimit</a:t>
            </a:r>
            <a:r>
              <a:rPr lang="en-GB" sz="1200" b="1" dirty="0"/>
              <a:t>() { </a:t>
            </a:r>
            <a:r>
              <a:rPr lang="en-GB" sz="1200" dirty="0"/>
              <a:t>…</a:t>
            </a:r>
            <a:r>
              <a:rPr lang="en-GB" sz="1200" b="1" dirty="0"/>
              <a:t> }</a:t>
            </a:r>
          </a:p>
          <a:p>
            <a:pPr>
              <a:defRPr/>
            </a:pPr>
            <a:r>
              <a:rPr lang="en-GB" sz="1200" dirty="0"/>
              <a:t>}</a:t>
            </a:r>
          </a:p>
        </p:txBody>
      </p:sp>
    </p:spTree>
    <p:extLst>
      <p:ext uri="{BB962C8B-B14F-4D97-AF65-F5344CB8AC3E}">
        <p14:creationId xmlns:p14="http://schemas.microsoft.com/office/powerpoint/2010/main" val="2853915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eaLnBrk="1" hangingPunct="1"/>
            <a:r>
              <a:rPr lang="en-GB" dirty="0" smtClean="0"/>
              <a:t>Interfaces and OO</a:t>
            </a:r>
          </a:p>
          <a:p>
            <a:pPr eaLnBrk="1" hangingPunct="1"/>
            <a:r>
              <a:rPr lang="en-GB" dirty="0" smtClean="0"/>
              <a:t>Interfaces and implementation classes</a:t>
            </a:r>
          </a:p>
          <a:p>
            <a:pPr eaLnBrk="1" hangingPunct="1"/>
            <a:r>
              <a:rPr lang="en-GB" dirty="0" smtClean="0"/>
              <a:t>Example interfaces</a:t>
            </a:r>
          </a:p>
          <a:p>
            <a:pPr eaLnBrk="1" hangingPunct="1"/>
            <a:r>
              <a:rPr lang="en-GB" dirty="0" smtClean="0"/>
              <a:t>Example implementation class</a:t>
            </a:r>
          </a:p>
        </p:txBody>
      </p:sp>
      <p:sp>
        <p:nvSpPr>
          <p:cNvPr id="842754" name="Rectangle 2"/>
          <p:cNvSpPr>
            <a:spLocks noGrp="1" noChangeArrowheads="1"/>
          </p:cNvSpPr>
          <p:nvPr>
            <p:ph type="title"/>
          </p:nvPr>
        </p:nvSpPr>
        <p:spPr/>
        <p:txBody>
          <a:bodyPr/>
          <a:lstStyle/>
          <a:p>
            <a:pPr marL="571500" indent="-571500" eaLnBrk="1" hangingPunct="1"/>
            <a:r>
              <a:rPr lang="en-GB" sz="3400" dirty="0" smtClean="0"/>
              <a:t>2. Interfaces</a:t>
            </a:r>
          </a:p>
        </p:txBody>
      </p:sp>
      <p:sp>
        <p:nvSpPr>
          <p:cNvPr id="4" name="Footer Placeholder 3"/>
          <p:cNvSpPr>
            <a:spLocks noGrp="1"/>
          </p:cNvSpPr>
          <p:nvPr>
            <p:ph type="ftr" sz="quarter" idx="10"/>
          </p:nvPr>
        </p:nvSpPr>
        <p:spPr/>
        <p:txBody>
          <a:bodyPr/>
          <a:lstStyle/>
          <a:p>
            <a:pPr>
              <a:defRPr/>
            </a:pPr>
            <a:fld id="{35C45DDA-E67D-4331-A743-872192F294DE}" type="slidenum">
              <a:rPr lang="en-GB"/>
              <a:pPr>
                <a:defRPr/>
              </a:pPr>
              <a:t>6</a:t>
            </a:fld>
            <a:endParaRPr lang="en-GB"/>
          </a:p>
        </p:txBody>
      </p:sp>
    </p:spTree>
    <p:extLst>
      <p:ext uri="{BB962C8B-B14F-4D97-AF65-F5344CB8AC3E}">
        <p14:creationId xmlns:p14="http://schemas.microsoft.com/office/powerpoint/2010/main" val="116813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7"/>
          <p:cNvSpPr>
            <a:spLocks noGrp="1" noChangeArrowheads="1"/>
          </p:cNvSpPr>
          <p:nvPr>
            <p:ph idx="1"/>
          </p:nvPr>
        </p:nvSpPr>
        <p:spPr/>
        <p:txBody>
          <a:bodyPr/>
          <a:lstStyle/>
          <a:p>
            <a:pPr eaLnBrk="1" hangingPunct="1"/>
            <a:r>
              <a:rPr lang="en-GB" dirty="0" smtClean="0"/>
              <a:t>Interfaces are a very important part of object-oriented development</a:t>
            </a:r>
          </a:p>
          <a:p>
            <a:pPr lvl="1" eaLnBrk="1" hangingPunct="1"/>
            <a:r>
              <a:rPr lang="en-GB" dirty="0" smtClean="0"/>
              <a:t>Allows you to specify a group of related methods, without having to worry about how they will be implemented</a:t>
            </a:r>
          </a:p>
          <a:p>
            <a:pPr lvl="1" eaLnBrk="1" hangingPunct="1"/>
            <a:r>
              <a:rPr lang="en-GB" dirty="0" smtClean="0"/>
              <a:t>Some other class(</a:t>
            </a:r>
            <a:r>
              <a:rPr lang="en-GB" dirty="0" err="1" smtClean="0"/>
              <a:t>es</a:t>
            </a:r>
            <a:r>
              <a:rPr lang="en-GB" dirty="0" smtClean="0"/>
              <a:t>) in the system will provide the implementation details</a:t>
            </a:r>
          </a:p>
          <a:p>
            <a:pPr lvl="1" eaLnBrk="1" hangingPunct="1"/>
            <a:r>
              <a:rPr lang="en-GB" dirty="0" smtClean="0"/>
              <a:t>Allows classes from different parts of an inheritance hierarchy to exhibit common behaviour</a:t>
            </a:r>
          </a:p>
          <a:p>
            <a:pPr lvl="1" eaLnBrk="1" hangingPunct="1"/>
            <a:endParaRPr lang="en-GB" dirty="0"/>
          </a:p>
          <a:p>
            <a:pPr eaLnBrk="1" hangingPunct="1"/>
            <a:r>
              <a:rPr lang="en-GB" dirty="0" smtClean="0"/>
              <a:t>An interface is like a contract between a class implementer and a class user</a:t>
            </a:r>
          </a:p>
          <a:p>
            <a:pPr eaLnBrk="1" hangingPunct="1"/>
            <a:endParaRPr lang="en-GB" dirty="0" smtClean="0"/>
          </a:p>
        </p:txBody>
      </p:sp>
      <p:sp>
        <p:nvSpPr>
          <p:cNvPr id="6146" name="Rectangle 46"/>
          <p:cNvSpPr>
            <a:spLocks noGrp="1" noChangeArrowheads="1"/>
          </p:cNvSpPr>
          <p:nvPr>
            <p:ph type="title"/>
          </p:nvPr>
        </p:nvSpPr>
        <p:spPr/>
        <p:txBody>
          <a:bodyPr/>
          <a:lstStyle/>
          <a:p>
            <a:pPr eaLnBrk="1" hangingPunct="1"/>
            <a:r>
              <a:rPr lang="en-GB" sz="3400" smtClean="0"/>
              <a:t>Interfaces and OO</a:t>
            </a:r>
          </a:p>
        </p:txBody>
      </p:sp>
      <p:sp>
        <p:nvSpPr>
          <p:cNvPr id="4"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7</a:t>
            </a:fld>
            <a:endParaRPr lang="en-GB" dirty="0"/>
          </a:p>
        </p:txBody>
      </p:sp>
    </p:spTree>
    <p:extLst>
      <p:ext uri="{BB962C8B-B14F-4D97-AF65-F5344CB8AC3E}">
        <p14:creationId xmlns:p14="http://schemas.microsoft.com/office/powerpoint/2010/main" val="56877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7"/>
          <p:cNvSpPr>
            <a:spLocks noGrp="1" noChangeArrowheads="1"/>
          </p:cNvSpPr>
          <p:nvPr>
            <p:ph idx="1"/>
          </p:nvPr>
        </p:nvSpPr>
        <p:spPr/>
        <p:txBody>
          <a:bodyPr/>
          <a:lstStyle/>
          <a:p>
            <a:pPr eaLnBrk="1" hangingPunct="1"/>
            <a:r>
              <a:rPr lang="en-GB" smtClean="0"/>
              <a:t>An interface can specify method signatures and constants</a:t>
            </a:r>
          </a:p>
          <a:p>
            <a:pPr lvl="1" eaLnBrk="1" hangingPunct="1"/>
            <a:r>
              <a:rPr lang="en-GB" smtClean="0"/>
              <a:t>Use the </a:t>
            </a:r>
            <a:r>
              <a:rPr lang="en-GB" smtClean="0">
                <a:latin typeface="Lucida Console" pitchFamily="49" charset="0"/>
              </a:rPr>
              <a:t>interface</a:t>
            </a:r>
            <a:r>
              <a:rPr lang="en-GB" smtClean="0"/>
              <a:t> keyword to define the interface</a:t>
            </a:r>
          </a:p>
          <a:p>
            <a:pPr lvl="1" eaLnBrk="1" hangingPunct="1"/>
            <a:endParaRPr lang="en-GB" smtClean="0"/>
          </a:p>
          <a:p>
            <a:pPr lvl="1" eaLnBrk="1" hangingPunct="1"/>
            <a:endParaRPr lang="en-GB" smtClean="0"/>
          </a:p>
          <a:p>
            <a:pPr lvl="1" eaLnBrk="1" hangingPunct="1"/>
            <a:endParaRPr lang="en-GB" smtClean="0"/>
          </a:p>
          <a:p>
            <a:pPr lvl="1" eaLnBrk="1" hangingPunct="1">
              <a:buFontTx/>
              <a:buNone/>
            </a:pPr>
            <a:endParaRPr lang="en-GB" smtClean="0"/>
          </a:p>
          <a:p>
            <a:pPr eaLnBrk="1" hangingPunct="1"/>
            <a:r>
              <a:rPr lang="en-GB" smtClean="0"/>
              <a:t>A class can implement any number of interfaces</a:t>
            </a:r>
          </a:p>
          <a:p>
            <a:pPr lvl="1" eaLnBrk="1" hangingPunct="1"/>
            <a:r>
              <a:rPr lang="en-GB" smtClean="0"/>
              <a:t>Use the </a:t>
            </a:r>
            <a:r>
              <a:rPr lang="en-GB" smtClean="0">
                <a:latin typeface="Lucida Console" pitchFamily="49" charset="0"/>
              </a:rPr>
              <a:t>implements</a:t>
            </a:r>
            <a:r>
              <a:rPr lang="en-GB" smtClean="0"/>
              <a:t> keyword, followed by a comma-separated list of interfaces you want to implement</a:t>
            </a:r>
          </a:p>
          <a:p>
            <a:pPr lvl="1" eaLnBrk="1" hangingPunct="1"/>
            <a:r>
              <a:rPr lang="en-GB" smtClean="0"/>
              <a:t>The class must implement all methods defined in the interfaces</a:t>
            </a:r>
          </a:p>
          <a:p>
            <a:pPr lvl="1" eaLnBrk="1" hangingPunct="1"/>
            <a:r>
              <a:rPr lang="en-GB" smtClean="0"/>
              <a:t>The class can use the constants defined in the interface</a:t>
            </a:r>
          </a:p>
          <a:p>
            <a:pPr lvl="2" eaLnBrk="1" hangingPunct="1"/>
            <a:endParaRPr lang="en-GB" smtClean="0"/>
          </a:p>
        </p:txBody>
      </p:sp>
      <p:sp>
        <p:nvSpPr>
          <p:cNvPr id="8194" name="Rectangle 46"/>
          <p:cNvSpPr>
            <a:spLocks noGrp="1" noChangeArrowheads="1"/>
          </p:cNvSpPr>
          <p:nvPr>
            <p:ph type="title"/>
          </p:nvPr>
        </p:nvSpPr>
        <p:spPr/>
        <p:txBody>
          <a:bodyPr/>
          <a:lstStyle/>
          <a:p>
            <a:pPr eaLnBrk="1" hangingPunct="1"/>
            <a:r>
              <a:rPr lang="en-GB" sz="3400" smtClean="0"/>
              <a:t>Interfaces and Implementation Classes</a:t>
            </a:r>
          </a:p>
        </p:txBody>
      </p:sp>
      <p:sp>
        <p:nvSpPr>
          <p:cNvPr id="9" name="Footer Placeholder 3"/>
          <p:cNvSpPr>
            <a:spLocks noGrp="1"/>
          </p:cNvSpPr>
          <p:nvPr>
            <p:ph type="ftr" sz="quarter" idx="10"/>
          </p:nvPr>
        </p:nvSpPr>
        <p:spPr/>
        <p:txBody>
          <a:bodyPr/>
          <a:lstStyle/>
          <a:p>
            <a:pPr>
              <a:defRPr/>
            </a:pPr>
            <a:fld id="{3D7E36A0-71CF-49C0-BBD2-2D84AE2C0396}" type="slidenum">
              <a:rPr lang="en-GB"/>
              <a:pPr>
                <a:defRPr/>
              </a:pPr>
              <a:t>8</a:t>
            </a:fld>
            <a:endParaRPr lang="en-GB"/>
          </a:p>
        </p:txBody>
      </p:sp>
      <p:sp>
        <p:nvSpPr>
          <p:cNvPr id="5" name="Rectangle 4"/>
          <p:cNvSpPr>
            <a:spLocks noChangeArrowheads="1"/>
          </p:cNvSpPr>
          <p:nvPr/>
        </p:nvSpPr>
        <p:spPr bwMode="auto">
          <a:xfrm>
            <a:off x="1212850" y="2030413"/>
            <a:ext cx="7186613" cy="8826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interface </a:t>
            </a:r>
            <a:r>
              <a:rPr lang="en-GB" sz="1200" i="1" dirty="0" err="1"/>
              <a:t>nameOfInterface</a:t>
            </a:r>
            <a:r>
              <a:rPr lang="en-GB" sz="1200" i="1" dirty="0"/>
              <a:t> </a:t>
            </a:r>
            <a:r>
              <a:rPr lang="en-GB" sz="1200" dirty="0"/>
              <a:t>{</a:t>
            </a:r>
          </a:p>
          <a:p>
            <a:pPr>
              <a:defRPr/>
            </a:pPr>
            <a:r>
              <a:rPr lang="en-GB" sz="1200" i="1" dirty="0"/>
              <a:t>  method signatures</a:t>
            </a:r>
          </a:p>
          <a:p>
            <a:pPr>
              <a:defRPr/>
            </a:pPr>
            <a:r>
              <a:rPr lang="en-GB" sz="1200" i="1" dirty="0"/>
              <a:t>  constants</a:t>
            </a:r>
          </a:p>
          <a:p>
            <a:pPr>
              <a:defRPr/>
            </a:pPr>
            <a:r>
              <a:rPr lang="en-GB" sz="1200" dirty="0"/>
              <a:t>}</a:t>
            </a:r>
          </a:p>
        </p:txBody>
      </p:sp>
      <p:sp>
        <p:nvSpPr>
          <p:cNvPr id="6" name="Rectangle 5"/>
          <p:cNvSpPr>
            <a:spLocks noChangeArrowheads="1"/>
          </p:cNvSpPr>
          <p:nvPr/>
        </p:nvSpPr>
        <p:spPr bwMode="auto">
          <a:xfrm>
            <a:off x="1212850" y="5426075"/>
            <a:ext cx="7186613" cy="10175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class </a:t>
            </a:r>
            <a:r>
              <a:rPr lang="en-GB" sz="1200" i="1" dirty="0" err="1"/>
              <a:t>nameOfClass</a:t>
            </a:r>
            <a:r>
              <a:rPr lang="en-GB" sz="1200" i="1" dirty="0"/>
              <a:t> </a:t>
            </a:r>
            <a:r>
              <a:rPr lang="en-GB" sz="1200" dirty="0"/>
              <a:t>implements </a:t>
            </a:r>
            <a:r>
              <a:rPr lang="en-GB" sz="1200" i="1" dirty="0"/>
              <a:t>interface1</a:t>
            </a:r>
            <a:r>
              <a:rPr lang="en-GB" sz="1200" dirty="0"/>
              <a:t>, </a:t>
            </a:r>
            <a:r>
              <a:rPr lang="en-GB" sz="1200" i="1" dirty="0"/>
              <a:t>interface2</a:t>
            </a:r>
            <a:r>
              <a:rPr lang="en-GB" sz="1200" dirty="0"/>
              <a:t>, … {</a:t>
            </a:r>
          </a:p>
          <a:p>
            <a:pPr>
              <a:defRPr/>
            </a:pPr>
            <a:r>
              <a:rPr lang="en-GB" sz="1200" i="1" dirty="0"/>
              <a:t>  …</a:t>
            </a:r>
          </a:p>
          <a:p>
            <a:pPr>
              <a:defRPr/>
            </a:pPr>
            <a:r>
              <a:rPr lang="en-GB" sz="1200" i="1" dirty="0"/>
              <a:t>  implementation of all the methods defined in the interfaces</a:t>
            </a:r>
          </a:p>
          <a:p>
            <a:pPr>
              <a:defRPr/>
            </a:pPr>
            <a:r>
              <a:rPr lang="en-GB" sz="1200" i="1" dirty="0"/>
              <a:t>  …</a:t>
            </a:r>
          </a:p>
          <a:p>
            <a:pPr>
              <a:defRPr/>
            </a:pPr>
            <a:r>
              <a:rPr lang="en-GB" sz="1200" dirty="0"/>
              <a:t>}</a:t>
            </a:r>
          </a:p>
        </p:txBody>
      </p:sp>
    </p:spTree>
    <p:extLst>
      <p:ext uri="{BB962C8B-B14F-4D97-AF65-F5344CB8AC3E}">
        <p14:creationId xmlns:p14="http://schemas.microsoft.com/office/powerpoint/2010/main" val="108767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eaLnBrk="1" hangingPunct="1"/>
            <a:r>
              <a:rPr lang="en-GB" dirty="0" smtClean="0"/>
              <a:t>Here are some simple interfaces</a:t>
            </a:r>
          </a:p>
          <a:p>
            <a:pPr eaLnBrk="1" hangingPunct="1"/>
            <a:endParaRPr lang="en-GB" dirty="0"/>
          </a:p>
          <a:p>
            <a:pPr eaLnBrk="1" hangingPunct="1"/>
            <a:endParaRPr lang="en-GB" dirty="0" smtClean="0"/>
          </a:p>
        </p:txBody>
      </p:sp>
      <p:sp>
        <p:nvSpPr>
          <p:cNvPr id="842754" name="Rectangle 2"/>
          <p:cNvSpPr>
            <a:spLocks noGrp="1" noChangeArrowheads="1"/>
          </p:cNvSpPr>
          <p:nvPr>
            <p:ph type="title"/>
          </p:nvPr>
        </p:nvSpPr>
        <p:spPr/>
        <p:txBody>
          <a:bodyPr/>
          <a:lstStyle/>
          <a:p>
            <a:pPr marL="571500" indent="-571500" eaLnBrk="1" hangingPunct="1"/>
            <a:r>
              <a:rPr lang="en-GB" sz="3400" dirty="0" smtClean="0"/>
              <a:t>Example Interfaces</a:t>
            </a:r>
          </a:p>
        </p:txBody>
      </p:sp>
      <p:sp>
        <p:nvSpPr>
          <p:cNvPr id="4" name="Footer Placeholder 3"/>
          <p:cNvSpPr>
            <a:spLocks noGrp="1"/>
          </p:cNvSpPr>
          <p:nvPr>
            <p:ph type="ftr" sz="quarter" idx="10"/>
          </p:nvPr>
        </p:nvSpPr>
        <p:spPr/>
        <p:txBody>
          <a:bodyPr/>
          <a:lstStyle/>
          <a:p>
            <a:pPr>
              <a:defRPr/>
            </a:pPr>
            <a:fld id="{2882792C-5BBB-4C37-8BEF-FC3EE58471A5}" type="slidenum">
              <a:rPr lang="en-GB"/>
              <a:pPr>
                <a:defRPr/>
              </a:pPr>
              <a:t>9</a:t>
            </a:fld>
            <a:endParaRPr lang="en-GB"/>
          </a:p>
        </p:txBody>
      </p:sp>
      <p:sp>
        <p:nvSpPr>
          <p:cNvPr id="5" name="Rectangle 4"/>
          <p:cNvSpPr>
            <a:spLocks noChangeArrowheads="1"/>
          </p:cNvSpPr>
          <p:nvPr/>
        </p:nvSpPr>
        <p:spPr bwMode="auto">
          <a:xfrm>
            <a:off x="787400" y="1690796"/>
            <a:ext cx="7874000" cy="8826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interface </a:t>
            </a:r>
            <a:r>
              <a:rPr lang="en-GB" sz="1200" dirty="0" err="1"/>
              <a:t>Freezable</a:t>
            </a:r>
            <a:r>
              <a:rPr lang="en-GB" sz="1200" dirty="0"/>
              <a:t> {</a:t>
            </a:r>
          </a:p>
          <a:p>
            <a:pPr>
              <a:defRPr/>
            </a:pPr>
            <a:r>
              <a:rPr lang="en-GB" sz="1200" dirty="0"/>
              <a:t>  void freeze();</a:t>
            </a:r>
          </a:p>
          <a:p>
            <a:pPr>
              <a:defRPr/>
            </a:pPr>
            <a:r>
              <a:rPr lang="en-GB" sz="1200" dirty="0"/>
              <a:t>  void unfreeze();</a:t>
            </a:r>
          </a:p>
          <a:p>
            <a:pPr>
              <a:defRPr/>
            </a:pPr>
            <a:r>
              <a:rPr lang="en-GB" sz="1200" dirty="0"/>
              <a:t>}</a:t>
            </a:r>
          </a:p>
        </p:txBody>
      </p:sp>
      <p:sp>
        <p:nvSpPr>
          <p:cNvPr id="6" name="TextBox 5"/>
          <p:cNvSpPr txBox="1">
            <a:spLocks noChangeArrowheads="1"/>
          </p:cNvSpPr>
          <p:nvPr/>
        </p:nvSpPr>
        <p:spPr bwMode="auto">
          <a:xfrm>
            <a:off x="6961188" y="2265141"/>
            <a:ext cx="1711325" cy="307975"/>
          </a:xfrm>
          <a:prstGeom prst="rect">
            <a:avLst/>
          </a:prstGeom>
          <a:noFill/>
          <a:ln w="9525">
            <a:noFill/>
            <a:miter lim="800000"/>
            <a:headEnd/>
            <a:tailEnd/>
          </a:ln>
        </p:spPr>
        <p:txBody>
          <a:bodyPr wrap="none">
            <a:spAutoFit/>
          </a:bodyPr>
          <a:lstStyle/>
          <a:p>
            <a:pPr algn="r"/>
            <a:r>
              <a:rPr lang="en-GB" b="1">
                <a:solidFill>
                  <a:srgbClr val="002060"/>
                </a:solidFill>
              </a:rPr>
              <a:t>Freezable.java</a:t>
            </a:r>
          </a:p>
        </p:txBody>
      </p:sp>
      <p:sp>
        <p:nvSpPr>
          <p:cNvPr id="7" name="Rectangle 6"/>
          <p:cNvSpPr>
            <a:spLocks noChangeArrowheads="1"/>
          </p:cNvSpPr>
          <p:nvPr/>
        </p:nvSpPr>
        <p:spPr bwMode="auto">
          <a:xfrm>
            <a:off x="787400" y="2913063"/>
            <a:ext cx="7874000" cy="14033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interface </a:t>
            </a:r>
            <a:r>
              <a:rPr lang="en-GB" sz="1200" dirty="0" err="1"/>
              <a:t>Loggable</a:t>
            </a:r>
            <a:r>
              <a:rPr lang="en-GB" sz="1200" dirty="0"/>
              <a:t> {</a:t>
            </a:r>
          </a:p>
          <a:p>
            <a:pPr>
              <a:defRPr/>
            </a:pPr>
            <a:endParaRPr lang="en-GB" sz="1200" dirty="0"/>
          </a:p>
          <a:p>
            <a:pPr>
              <a:defRPr/>
            </a:pPr>
            <a:r>
              <a:rPr lang="en-GB" sz="1200" dirty="0"/>
              <a:t>  </a:t>
            </a:r>
            <a:r>
              <a:rPr lang="en-GB" sz="1200" dirty="0" err="1"/>
              <a:t>PrintStream</a:t>
            </a:r>
            <a:r>
              <a:rPr lang="en-GB" sz="1200" dirty="0"/>
              <a:t> OUTPUT_STREAM = </a:t>
            </a:r>
            <a:r>
              <a:rPr lang="en-GB" sz="1200" dirty="0" err="1" smtClean="0"/>
              <a:t>System.out</a:t>
            </a:r>
            <a:r>
              <a:rPr lang="en-GB" sz="1200" dirty="0"/>
              <a:t>;</a:t>
            </a:r>
          </a:p>
          <a:p>
            <a:pPr>
              <a:defRPr/>
            </a:pPr>
            <a:endParaRPr lang="en-GB" sz="1200" dirty="0"/>
          </a:p>
          <a:p>
            <a:pPr>
              <a:defRPr/>
            </a:pPr>
            <a:r>
              <a:rPr lang="en-GB" sz="1200" dirty="0"/>
              <a:t>  void </a:t>
            </a:r>
            <a:r>
              <a:rPr lang="en-GB" sz="1200" dirty="0" err="1"/>
              <a:t>logBrief</a:t>
            </a:r>
            <a:r>
              <a:rPr lang="en-GB" sz="1200" dirty="0"/>
              <a:t>();</a:t>
            </a:r>
          </a:p>
          <a:p>
            <a:pPr>
              <a:defRPr/>
            </a:pPr>
            <a:r>
              <a:rPr lang="en-GB" sz="1200" dirty="0"/>
              <a:t>  void </a:t>
            </a:r>
            <a:r>
              <a:rPr lang="en-GB" sz="1200" dirty="0" err="1"/>
              <a:t>logVerbose</a:t>
            </a:r>
            <a:r>
              <a:rPr lang="en-GB" sz="1200" dirty="0"/>
              <a:t>();</a:t>
            </a:r>
          </a:p>
          <a:p>
            <a:pPr>
              <a:defRPr/>
            </a:pPr>
            <a:r>
              <a:rPr lang="en-GB" sz="1200" dirty="0"/>
              <a:t>}</a:t>
            </a:r>
          </a:p>
        </p:txBody>
      </p:sp>
      <p:sp>
        <p:nvSpPr>
          <p:cNvPr id="8" name="TextBox 5"/>
          <p:cNvSpPr txBox="1">
            <a:spLocks noChangeArrowheads="1"/>
          </p:cNvSpPr>
          <p:nvPr/>
        </p:nvSpPr>
        <p:spPr bwMode="auto">
          <a:xfrm>
            <a:off x="7070725" y="4019699"/>
            <a:ext cx="1601788" cy="307975"/>
          </a:xfrm>
          <a:prstGeom prst="rect">
            <a:avLst/>
          </a:prstGeom>
          <a:noFill/>
          <a:ln w="9525">
            <a:noFill/>
            <a:miter lim="800000"/>
            <a:headEnd/>
            <a:tailEnd/>
          </a:ln>
        </p:spPr>
        <p:txBody>
          <a:bodyPr wrap="none">
            <a:spAutoFit/>
          </a:bodyPr>
          <a:lstStyle/>
          <a:p>
            <a:pPr algn="r"/>
            <a:r>
              <a:rPr lang="en-GB" b="1">
                <a:solidFill>
                  <a:srgbClr val="002060"/>
                </a:solidFill>
              </a:rPr>
              <a:t>Loggable.java</a:t>
            </a:r>
          </a:p>
        </p:txBody>
      </p:sp>
    </p:spTree>
    <p:extLst>
      <p:ext uri="{BB962C8B-B14F-4D97-AF65-F5344CB8AC3E}">
        <p14:creationId xmlns:p14="http://schemas.microsoft.com/office/powerpoint/2010/main" val="193197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12870</TotalTime>
  <Words>1306</Words>
  <Application>Microsoft Office PowerPoint</Application>
  <PresentationFormat>On-screen Show (4:3)</PresentationFormat>
  <Paragraphs>151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1_Blends</vt:lpstr>
      <vt:lpstr>Abstract Classes and Interfaces</vt:lpstr>
      <vt:lpstr>Contents</vt:lpstr>
      <vt:lpstr>1. Abstract Classes</vt:lpstr>
      <vt:lpstr>Defining an Abstract Class</vt:lpstr>
      <vt:lpstr>Defining Abstract Methods</vt:lpstr>
      <vt:lpstr>2. Interfaces</vt:lpstr>
      <vt:lpstr>Interfaces and OO</vt:lpstr>
      <vt:lpstr>Interfaces and Implementation Classes</vt:lpstr>
      <vt:lpstr>Example Interfaces</vt:lpstr>
      <vt:lpstr>Example Implementation Class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428</cp:revision>
  <dcterms:created xsi:type="dcterms:W3CDTF">2002-05-03T12:27:39Z</dcterms:created>
  <dcterms:modified xsi:type="dcterms:W3CDTF">2017-04-05T07:12:24Z</dcterms:modified>
</cp:coreProperties>
</file>