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notesMasterIdLst>
    <p:notesMasterId r:id="rId17"/>
  </p:notesMasterIdLst>
  <p:handoutMasterIdLst>
    <p:handoutMasterId r:id="rId18"/>
  </p:handoutMasterIdLst>
  <p:sldIdLst>
    <p:sldId id="256" r:id="rId2"/>
    <p:sldId id="559" r:id="rId3"/>
    <p:sldId id="643" r:id="rId4"/>
    <p:sldId id="339" r:id="rId5"/>
    <p:sldId id="601" r:id="rId6"/>
    <p:sldId id="627" r:id="rId7"/>
    <p:sldId id="602" r:id="rId8"/>
    <p:sldId id="604" r:id="rId9"/>
    <p:sldId id="632" r:id="rId10"/>
    <p:sldId id="636" r:id="rId11"/>
    <p:sldId id="639" r:id="rId12"/>
    <p:sldId id="640" r:id="rId13"/>
    <p:sldId id="641" r:id="rId14"/>
    <p:sldId id="642" r:id="rId15"/>
    <p:sldId id="638" r:id="rId16"/>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FF"/>
    <a:srgbClr val="6666FF"/>
    <a:srgbClr val="BABAE8"/>
    <a:srgbClr val="AEAEE4"/>
    <a:srgbClr val="F7FC9C"/>
    <a:srgbClr val="9BFDDF"/>
    <a:srgbClr val="FE7C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1158" autoAdjust="0"/>
    <p:restoredTop sz="94610" autoAdjust="0"/>
  </p:normalViewPr>
  <p:slideViewPr>
    <p:cSldViewPr snapToGrid="0" showGuides="1">
      <p:cViewPr>
        <p:scale>
          <a:sx n="70" d="100"/>
          <a:sy n="70" d="100"/>
        </p:scale>
        <p:origin x="-606" y="-774"/>
      </p:cViewPr>
      <p:guideLst>
        <p:guide orient="horz" pos="1065"/>
        <p:guide pos="217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80" d="100"/>
          <a:sy n="80" d="100"/>
        </p:scale>
        <p:origin x="-1122" y="-7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Exceptions</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6633" name="Rectangle 9"/>
          <p:cNvSpPr>
            <a:spLocks noChangeArrowheads="1"/>
          </p:cNvSpPr>
          <p:nvPr/>
        </p:nvSpPr>
        <p:spPr bwMode="auto">
          <a:xfrm>
            <a:off x="2479675" y="9139238"/>
            <a:ext cx="2355850"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14865473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Exceptions</a:t>
            </a:r>
            <a:endParaRPr lang="en-GB" dirty="0"/>
          </a:p>
        </p:txBody>
      </p:sp>
      <p:sp>
        <p:nvSpPr>
          <p:cNvPr id="29699"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6" name="Rectangle 10"/>
          <p:cNvSpPr>
            <a:spLocks noChangeArrowheads="1"/>
          </p:cNvSpPr>
          <p:nvPr/>
        </p:nvSpPr>
        <p:spPr bwMode="auto">
          <a:xfrm>
            <a:off x="2479675" y="9139238"/>
            <a:ext cx="2355850"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3478061312"/>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Exceptions</a:t>
            </a:r>
          </a:p>
        </p:txBody>
      </p:sp>
      <p:sp>
        <p:nvSpPr>
          <p:cNvPr id="30723" name="Rectangle 4"/>
          <p:cNvSpPr>
            <a:spLocks noGrp="1" noRot="1" noChangeAspect="1" noChangeArrowheads="1" noTextEdit="1"/>
          </p:cNvSpPr>
          <p:nvPr>
            <p:ph type="sldImg"/>
          </p:nvPr>
        </p:nvSpPr>
        <p:spPr>
          <a:ln/>
        </p:spPr>
      </p:sp>
      <p:sp>
        <p:nvSpPr>
          <p:cNvPr id="30724" name="Rectangle 5"/>
          <p:cNvSpPr>
            <a:spLocks noGrp="1" noChangeArrowheads="1"/>
          </p:cNvSpPr>
          <p:nvPr>
            <p:ph type="body" idx="1"/>
          </p:nvPr>
        </p:nvSpPr>
        <p:spPr>
          <a:noFill/>
          <a:ln/>
        </p:spPr>
        <p:txBody>
          <a:bodyPr/>
          <a:lstStyle/>
          <a:p>
            <a:pPr eaLnBrk="1" hangingPunct="1"/>
            <a:r>
              <a:rPr lang="en-US" dirty="0" smtClean="0"/>
              <a:t>Bad things can happen when an application is running. The way Java applications signal error conditions is by throwing exceptions. This chapter describes the mechanism and explains how to throw and catch exceptions in your own code.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GB" dirty="0" smtClean="0"/>
              <a:t>Exceptions</a:t>
            </a: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dirty="0" smtClean="0"/>
              <a:t>To throw an exception, use the </a:t>
            </a:r>
            <a:r>
              <a:rPr lang="en-US" dirty="0" smtClean="0">
                <a:latin typeface="Lucida Console" panose="020B0609040504020204" pitchFamily="49" charset="0"/>
              </a:rPr>
              <a:t>throw</a:t>
            </a:r>
            <a:r>
              <a:rPr lang="en-US" dirty="0" smtClean="0"/>
              <a:t> keyword followed by the exception object you want to throw.</a:t>
            </a:r>
          </a:p>
          <a:p>
            <a:pPr eaLnBrk="1" hangingPunct="1"/>
            <a:r>
              <a:rPr lang="en-US" dirty="0" smtClean="0"/>
              <a:t>The example in the slide is slightly artificial. It deliberately throws an exception and then catches it immediately in the same method. In reality, you'd just throw an exception and leave the calling method handle it.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p:txBody>
          <a:bodyPr/>
          <a:lstStyle/>
          <a:p>
            <a:r>
              <a:rPr lang="en-GB" smtClean="0"/>
              <a:t>Exceptions</a:t>
            </a:r>
            <a:endParaRPr lang="en-GB" dirty="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r>
              <a:rPr lang="en-US" dirty="0" smtClean="0"/>
              <a:t>In this section, we'll take a look at three new exception-related language features that were introduced in the Java language in Java SE version 7. These features make it easier to write tight and robust exception-safe code.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p:txBody>
          <a:bodyPr/>
          <a:lstStyle/>
          <a:p>
            <a:r>
              <a:rPr lang="en-GB" smtClean="0"/>
              <a:t>Exceptions</a:t>
            </a:r>
            <a:endParaRPr lang="en-GB" dirty="0"/>
          </a:p>
        </p:txBody>
      </p:sp>
      <p:sp>
        <p:nvSpPr>
          <p:cNvPr id="88067" name="Rectangle 2"/>
          <p:cNvSpPr>
            <a:spLocks noGrp="1" noRot="1" noChangeAspect="1" noChangeArrowheads="1" noTextEdit="1"/>
          </p:cNvSpPr>
          <p:nvPr>
            <p:ph type="sldImg"/>
          </p:nvPr>
        </p:nvSpPr>
        <p:spPr>
          <a:xfrm>
            <a:off x="1260475" y="720725"/>
            <a:ext cx="4799013" cy="3598863"/>
          </a:xfrm>
          <a:ln/>
        </p:spPr>
      </p:sp>
      <p:sp>
        <p:nvSpPr>
          <p:cNvPr id="88068" name="Rectangle 3"/>
          <p:cNvSpPr>
            <a:spLocks noGrp="1" noChangeArrowheads="1"/>
          </p:cNvSpPr>
          <p:nvPr>
            <p:ph type="body" idx="1"/>
          </p:nvPr>
        </p:nvSpPr>
        <p:spPr>
          <a:noFill/>
          <a:ln/>
        </p:spPr>
        <p:txBody>
          <a:bodyPr/>
          <a:lstStyle/>
          <a:p>
            <a:r>
              <a:rPr lang="en-US" dirty="0" smtClean="0"/>
              <a:t>Many resource-related classes (e.g. file-related classes) have been refactored in Java SE 7 so that they implement a new interface named </a:t>
            </a:r>
            <a:r>
              <a:rPr lang="en-US" dirty="0" err="1" smtClean="0">
                <a:latin typeface="Lucida Console" panose="020B0609040504020204" pitchFamily="49" charset="0"/>
              </a:rPr>
              <a:t>AutoCloseable</a:t>
            </a:r>
            <a:r>
              <a:rPr lang="en-US" dirty="0" smtClean="0"/>
              <a:t>. Any such type can be used in a try-with-resources statement as shown in the slide. </a:t>
            </a:r>
          </a:p>
          <a:p>
            <a:r>
              <a:rPr lang="en-US" dirty="0" smtClean="0"/>
              <a:t>The point is that the </a:t>
            </a:r>
            <a:r>
              <a:rPr lang="en-US" dirty="0" smtClean="0">
                <a:latin typeface="Lucida Console" panose="020B0609040504020204" pitchFamily="49" charset="0"/>
              </a:rPr>
              <a:t>close()</a:t>
            </a:r>
            <a:r>
              <a:rPr lang="en-US" dirty="0" smtClean="0"/>
              <a:t> method is automatically invoked when the auto-closeable object(s) go out of scope at the end of the </a:t>
            </a:r>
            <a:r>
              <a:rPr lang="en-US" dirty="0" smtClean="0">
                <a:latin typeface="Lucida Console" panose="020B0609040504020204" pitchFamily="49" charset="0"/>
              </a:rPr>
              <a:t>try</a:t>
            </a:r>
            <a:r>
              <a:rPr lang="en-US" dirty="0" smtClean="0"/>
              <a:t> block. The </a:t>
            </a:r>
            <a:r>
              <a:rPr lang="en-US" dirty="0" smtClean="0">
                <a:latin typeface="Lucida Console" panose="020B0609040504020204" pitchFamily="49" charset="0"/>
              </a:rPr>
              <a:t>close()</a:t>
            </a:r>
            <a:r>
              <a:rPr lang="en-US" dirty="0" smtClean="0"/>
              <a:t> method in each auto-closeable class performs the necessary tasks to release the resource (e.g. close the file).</a:t>
            </a:r>
          </a:p>
          <a:p>
            <a:r>
              <a:rPr lang="en-US" dirty="0" smtClean="0"/>
              <a:t>The demo project provides several specific examples.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p:txBody>
          <a:bodyPr/>
          <a:lstStyle/>
          <a:p>
            <a:r>
              <a:rPr lang="en-GB" smtClean="0"/>
              <a:t>Exceptions</a:t>
            </a:r>
            <a:endParaRPr lang="en-GB" dirty="0"/>
          </a:p>
        </p:txBody>
      </p:sp>
      <p:sp>
        <p:nvSpPr>
          <p:cNvPr id="88067" name="Rectangle 2"/>
          <p:cNvSpPr>
            <a:spLocks noGrp="1" noRot="1" noChangeAspect="1" noChangeArrowheads="1" noTextEdit="1"/>
          </p:cNvSpPr>
          <p:nvPr>
            <p:ph type="sldImg"/>
          </p:nvPr>
        </p:nvSpPr>
        <p:spPr>
          <a:xfrm>
            <a:off x="1260475" y="720725"/>
            <a:ext cx="4799013" cy="3598863"/>
          </a:xfrm>
          <a:ln/>
        </p:spPr>
      </p:sp>
      <p:sp>
        <p:nvSpPr>
          <p:cNvPr id="88068" name="Rectangle 3"/>
          <p:cNvSpPr>
            <a:spLocks noGrp="1" noChangeArrowheads="1"/>
          </p:cNvSpPr>
          <p:nvPr>
            <p:ph type="body" idx="1"/>
          </p:nvPr>
        </p:nvSpPr>
        <p:spPr>
          <a:noFill/>
          <a:ln/>
        </p:spPr>
        <p:txBody>
          <a:bodyPr/>
          <a:lstStyle/>
          <a:p>
            <a:r>
              <a:rPr lang="en-US" dirty="0" smtClean="0"/>
              <a:t>Consider the two code examples in the slide:</a:t>
            </a:r>
          </a:p>
          <a:p>
            <a:pPr marL="171450" indent="-171450">
              <a:buFont typeface="Arial" panose="020B0604020202020204" pitchFamily="34" charset="0"/>
              <a:buChar char="•"/>
            </a:pPr>
            <a:r>
              <a:rPr lang="en-US" dirty="0" smtClean="0"/>
              <a:t>The code example on the left is implemented in Java SE 6. The code catches two different types of exception - </a:t>
            </a:r>
            <a:r>
              <a:rPr lang="en-US" dirty="0" err="1" smtClean="0">
                <a:latin typeface="Lucida Console" panose="020B0609040504020204" pitchFamily="49" charset="0"/>
              </a:rPr>
              <a:t>IOException</a:t>
            </a:r>
            <a:r>
              <a:rPr lang="en-US" dirty="0" smtClean="0"/>
              <a:t> and </a:t>
            </a:r>
            <a:r>
              <a:rPr lang="en-US" dirty="0" err="1" smtClean="0">
                <a:latin typeface="Lucida Console" panose="020B0609040504020204" pitchFamily="49" charset="0"/>
              </a:rPr>
              <a:t>SQLException</a:t>
            </a:r>
            <a:r>
              <a:rPr lang="en-US" dirty="0" smtClean="0"/>
              <a:t> - and happens to perform the same processing in each catch handler.</a:t>
            </a:r>
          </a:p>
          <a:p>
            <a:pPr marL="171450" indent="-171450">
              <a:buFont typeface="Arial" panose="020B0604020202020204" pitchFamily="34" charset="0"/>
              <a:buChar char="•"/>
            </a:pPr>
            <a:r>
              <a:rPr lang="en-US" dirty="0" smtClean="0"/>
              <a:t>The code example on the right is implemented in Java SE 7, where you can specify multiple exception types in the same catch handler (separated by a </a:t>
            </a:r>
            <a:r>
              <a:rPr lang="en-US" dirty="0" smtClean="0">
                <a:latin typeface="Lucida Console" panose="020B0609040504020204" pitchFamily="49" charset="0"/>
              </a:rPr>
              <a:t>|</a:t>
            </a:r>
            <a:r>
              <a:rPr lang="en-US" dirty="0" smtClean="0"/>
              <a:t> symbol). This reduces duplication between catch handlers.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p:txBody>
          <a:bodyPr/>
          <a:lstStyle/>
          <a:p>
            <a:r>
              <a:rPr lang="en-GB" smtClean="0"/>
              <a:t>Exceptions</a:t>
            </a:r>
            <a:endParaRPr lang="en-GB" dirty="0"/>
          </a:p>
        </p:txBody>
      </p:sp>
      <p:sp>
        <p:nvSpPr>
          <p:cNvPr id="88067" name="Rectangle 2"/>
          <p:cNvSpPr>
            <a:spLocks noGrp="1" noRot="1" noChangeAspect="1" noChangeArrowheads="1" noTextEdit="1"/>
          </p:cNvSpPr>
          <p:nvPr>
            <p:ph type="sldImg"/>
          </p:nvPr>
        </p:nvSpPr>
        <p:spPr>
          <a:xfrm>
            <a:off x="1260475" y="720725"/>
            <a:ext cx="4799013" cy="3598863"/>
          </a:xfrm>
          <a:ln/>
        </p:spPr>
      </p:sp>
      <p:sp>
        <p:nvSpPr>
          <p:cNvPr id="88068" name="Rectangle 3"/>
          <p:cNvSpPr>
            <a:spLocks noGrp="1" noChangeArrowheads="1"/>
          </p:cNvSpPr>
          <p:nvPr>
            <p:ph type="body" idx="1"/>
          </p:nvPr>
        </p:nvSpPr>
        <p:spPr>
          <a:noFill/>
          <a:ln/>
        </p:spPr>
        <p:txBody>
          <a:bodyPr/>
          <a:lstStyle/>
          <a:p>
            <a:r>
              <a:rPr lang="en-US" dirty="0"/>
              <a:t>Consider the two code examples in the slide:</a:t>
            </a:r>
          </a:p>
          <a:p>
            <a:pPr marL="171450" indent="-171450">
              <a:buFont typeface="Arial" panose="020B0604020202020204" pitchFamily="34" charset="0"/>
              <a:buChar char="•"/>
            </a:pPr>
            <a:r>
              <a:rPr lang="en-US" dirty="0"/>
              <a:t>The code example on the left is implemented in Java SE 6. The code </a:t>
            </a:r>
            <a:r>
              <a:rPr lang="en-US" dirty="0" smtClean="0"/>
              <a:t>defines a general-purpose catch handler that can catch any kind of </a:t>
            </a:r>
            <a:r>
              <a:rPr lang="en-US" dirty="0" smtClean="0">
                <a:latin typeface="Lucida Console" panose="020B0609040504020204" pitchFamily="49" charset="0"/>
              </a:rPr>
              <a:t>Exception</a:t>
            </a:r>
            <a:r>
              <a:rPr lang="en-US" dirty="0" smtClean="0"/>
              <a:t> (this is probably a bit too loose to be honest - you shouldn't really be catching all exceptions like this). Anyway, the catch handler is certainly capable of catching </a:t>
            </a:r>
            <a:r>
              <a:rPr lang="en-US" dirty="0" err="1" smtClean="0">
                <a:latin typeface="Lucida Console" panose="020B0609040504020204" pitchFamily="49" charset="0"/>
              </a:rPr>
              <a:t>ExA</a:t>
            </a:r>
            <a:r>
              <a:rPr lang="en-US" dirty="0" smtClean="0"/>
              <a:t> and </a:t>
            </a:r>
            <a:r>
              <a:rPr lang="en-US" dirty="0" err="1" smtClean="0">
                <a:latin typeface="Lucida Console" panose="020B0609040504020204" pitchFamily="49" charset="0"/>
              </a:rPr>
              <a:t>ExB</a:t>
            </a:r>
            <a:r>
              <a:rPr lang="en-US" dirty="0" smtClean="0"/>
              <a:t> exceptions. The idea is that the catch handler will do some local tidying up, and then re-throw the exception so that a higher-level function can do some more significant processing. The problem is that in Java SE 6, the </a:t>
            </a:r>
            <a:r>
              <a:rPr lang="en-US" dirty="0" smtClean="0">
                <a:latin typeface="Lucida Console" panose="020B0609040504020204" pitchFamily="49" charset="0"/>
              </a:rPr>
              <a:t>throws</a:t>
            </a:r>
            <a:r>
              <a:rPr lang="en-US" dirty="0" smtClean="0"/>
              <a:t> clause in the method signature can only specify the type of exception specified in the catch handler - i.e. </a:t>
            </a:r>
            <a:r>
              <a:rPr lang="en-US" dirty="0" smtClean="0">
                <a:latin typeface="Lucida Console" panose="020B0609040504020204" pitchFamily="49" charset="0"/>
              </a:rPr>
              <a:t>Exception</a:t>
            </a:r>
            <a:r>
              <a:rPr lang="en-US" dirty="0" smtClean="0"/>
              <a:t>. This means client code is obliged to also catch </a:t>
            </a:r>
            <a:r>
              <a:rPr lang="en-US" dirty="0" smtClean="0">
                <a:latin typeface="Lucida Console" panose="020B0609040504020204" pitchFamily="49" charset="0"/>
              </a:rPr>
              <a:t>Exception</a:t>
            </a:r>
            <a:r>
              <a:rPr lang="en-US" dirty="0" smtClean="0"/>
              <a:t> (even though it really only ought to worry about </a:t>
            </a:r>
            <a:r>
              <a:rPr lang="en-US" dirty="0" err="1" smtClean="0">
                <a:latin typeface="Lucida Console" panose="020B0609040504020204" pitchFamily="49" charset="0"/>
              </a:rPr>
              <a:t>ExA</a:t>
            </a:r>
            <a:r>
              <a:rPr lang="en-US" dirty="0" smtClean="0"/>
              <a:t> and </a:t>
            </a:r>
            <a:r>
              <a:rPr lang="en-US" dirty="0" err="1" smtClean="0">
                <a:latin typeface="Lucida Console" panose="020B0609040504020204" pitchFamily="49" charset="0"/>
              </a:rPr>
              <a:t>ExB</a:t>
            </a:r>
            <a:r>
              <a:rPr lang="en-US" dirty="0" smtClean="0"/>
              <a:t>).</a:t>
            </a:r>
            <a:endParaRPr lang="en-US" dirty="0"/>
          </a:p>
          <a:p>
            <a:pPr marL="171450" indent="-171450">
              <a:buFont typeface="Arial" panose="020B0604020202020204" pitchFamily="34" charset="0"/>
              <a:buChar char="•"/>
            </a:pPr>
            <a:r>
              <a:rPr lang="en-US" dirty="0" smtClean="0"/>
              <a:t>Java SE 7 relaxes the rules for the </a:t>
            </a:r>
            <a:r>
              <a:rPr lang="en-US" dirty="0" smtClean="0">
                <a:latin typeface="Lucida Console" panose="020B0609040504020204" pitchFamily="49" charset="0"/>
              </a:rPr>
              <a:t>throws</a:t>
            </a:r>
            <a:r>
              <a:rPr lang="en-US" dirty="0" smtClean="0"/>
              <a:t> clause, so that you can now specify precisely the types of exception that can actually occur in the </a:t>
            </a:r>
            <a:r>
              <a:rPr lang="en-US" dirty="0" smtClean="0">
                <a:latin typeface="Lucida Console" panose="020B0609040504020204" pitchFamily="49" charset="0"/>
              </a:rPr>
              <a:t>try</a:t>
            </a:r>
            <a:r>
              <a:rPr lang="en-US" dirty="0" smtClean="0"/>
              <a:t> block (i.e. </a:t>
            </a:r>
            <a:r>
              <a:rPr lang="en-US" dirty="0" err="1" smtClean="0">
                <a:latin typeface="Lucida Console" panose="020B0609040504020204" pitchFamily="49" charset="0"/>
              </a:rPr>
              <a:t>ExA</a:t>
            </a:r>
            <a:r>
              <a:rPr lang="en-US" dirty="0" smtClean="0"/>
              <a:t> and </a:t>
            </a:r>
            <a:r>
              <a:rPr lang="en-US" dirty="0" err="1" smtClean="0">
                <a:latin typeface="Lucida Console" panose="020B0609040504020204" pitchFamily="49" charset="0"/>
              </a:rPr>
              <a:t>ExB</a:t>
            </a:r>
            <a:r>
              <a:rPr lang="en-US" dirty="0" smtClean="0"/>
              <a:t> in this example), rather than being constrained to specify the type of exception in the </a:t>
            </a:r>
            <a:r>
              <a:rPr lang="en-US" dirty="0" smtClean="0">
                <a:latin typeface="Lucida Console" panose="020B0609040504020204" pitchFamily="49" charset="0"/>
              </a:rPr>
              <a:t>catch</a:t>
            </a:r>
            <a:r>
              <a:rPr lang="en-US" dirty="0" smtClean="0"/>
              <a:t> block. Client code now knows precisely what types of exceptions it needs to catch.</a:t>
            </a:r>
            <a:endParaRPr lang="en-US" dirty="0"/>
          </a:p>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Exceptions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GB" dirty="0" smtClean="0"/>
              <a:t>Exceptions</a:t>
            </a: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a:t>Section 1 explains the overall exception mechanism in Java, and goes into details on how to throw and catch exceptions. This is the main syntax section in this chapter.</a:t>
            </a:r>
          </a:p>
          <a:p>
            <a:pPr eaLnBrk="1" hangingPunct="1"/>
            <a:r>
              <a:rPr lang="en-US"/>
              <a:t>Section 2 looks at some new exception-related techniques that were introduced into the Java language in Java SE version 7.</a:t>
            </a:r>
          </a:p>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p:txBody>
          <a:bodyPr/>
          <a:lstStyle/>
          <a:p>
            <a:r>
              <a:rPr lang="en-GB" smtClean="0"/>
              <a:t>Exceptions</a:t>
            </a:r>
            <a:endParaRPr lang="en-GB" dirty="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a:t>We'll begin by explaining the overall exception mechanism in Java, and then show how to throw and catch exceptions. We'll also describe some of the common standard exception classes in the Java SE library, and gives some hints and tips on how to handle them.</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Exceptions</a:t>
            </a: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If you detect a problematic situation in your application, you have to think about what to do next. You could return an error value from the method (e.g. </a:t>
            </a:r>
            <a:r>
              <a:rPr lang="en-US" dirty="0" smtClean="0">
                <a:latin typeface="Lucida Console" panose="020B0609040504020204" pitchFamily="49" charset="0"/>
                <a:cs typeface="Lao UI" panose="020B0502040204020203" pitchFamily="34" charset="0"/>
              </a:rPr>
              <a:t>null</a:t>
            </a:r>
            <a:r>
              <a:rPr lang="en-US" dirty="0" smtClean="0"/>
              <a:t>, </a:t>
            </a:r>
            <a:r>
              <a:rPr lang="en-US" dirty="0" smtClean="0">
                <a:latin typeface="Lucida Console" panose="020B0609040504020204" pitchFamily="49" charset="0"/>
              </a:rPr>
              <a:t>-1</a:t>
            </a:r>
            <a:r>
              <a:rPr lang="en-US" dirty="0" smtClean="0"/>
              <a:t>, etc.) but the calling method could just ignore the return value. A more robust approach is to throw an exception…</a:t>
            </a:r>
          </a:p>
          <a:p>
            <a:pPr eaLnBrk="1" hangingPunct="1"/>
            <a:r>
              <a:rPr lang="en-US" dirty="0" smtClean="0"/>
              <a:t>An exception is an object that contains some contextual information about the problem at hand. When you throw an exception, your current method terminates immediately, and the exception object is passed up the call chain to the calling method. The calling method can catch the exception and handle the problem. If the calling method doesn't catch the exception, the exception passes up to the next layer in the call stack, and so on until it eventually gets to </a:t>
            </a:r>
            <a:r>
              <a:rPr lang="en-US" dirty="0" smtClean="0">
                <a:latin typeface="Lucida Console" panose="020B0609040504020204" pitchFamily="49" charset="0"/>
              </a:rPr>
              <a:t>main()</a:t>
            </a:r>
            <a:r>
              <a:rPr lang="en-US" dirty="0" smtClean="0"/>
              <a:t>. If </a:t>
            </a:r>
            <a:r>
              <a:rPr lang="en-US" dirty="0" smtClean="0">
                <a:latin typeface="Lucida Console" panose="020B0609040504020204" pitchFamily="49" charset="0"/>
              </a:rPr>
              <a:t>main()</a:t>
            </a:r>
            <a:r>
              <a:rPr lang="en-US" dirty="0" smtClean="0"/>
              <a:t> doesn't catch the exception, your program terminates.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Exceptions</a:t>
            </a: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Java defines a large number of standard exception classes, and you can also define your own custom exception classes relevant to your particular business domain. The exception class hierarchy in Java is more complicated than you might imagine:</a:t>
            </a:r>
          </a:p>
          <a:p>
            <a:pPr lvl="1" eaLnBrk="1" hangingPunct="1"/>
            <a:r>
              <a:rPr lang="en-US" dirty="0" smtClean="0"/>
              <a:t>All exception/error classes ultimately inherit from </a:t>
            </a:r>
            <a:r>
              <a:rPr lang="en-US" dirty="0" err="1" smtClean="0">
                <a:latin typeface="Lucida Console" panose="020B0609040504020204" pitchFamily="49" charset="0"/>
              </a:rPr>
              <a:t>Throwable</a:t>
            </a:r>
            <a:r>
              <a:rPr lang="en-US" dirty="0" smtClean="0"/>
              <a:t>, which obviously inherits from </a:t>
            </a:r>
            <a:r>
              <a:rPr lang="en-US" dirty="0" smtClean="0">
                <a:latin typeface="Lucida Console" panose="020B0609040504020204" pitchFamily="49" charset="0"/>
              </a:rPr>
              <a:t>Object</a:t>
            </a:r>
            <a:r>
              <a:rPr lang="en-US" dirty="0" smtClean="0"/>
              <a:t> further up the inheritance tree.</a:t>
            </a:r>
          </a:p>
          <a:p>
            <a:pPr lvl="1" eaLnBrk="1" hangingPunct="1"/>
            <a:r>
              <a:rPr lang="en-US" dirty="0" smtClean="0"/>
              <a:t>There's a distinction between errors and exceptions:</a:t>
            </a:r>
          </a:p>
          <a:p>
            <a:pPr lvl="2" eaLnBrk="1" hangingPunct="1"/>
            <a:r>
              <a:rPr lang="en-US" dirty="0" smtClean="0"/>
              <a:t>The </a:t>
            </a:r>
            <a:r>
              <a:rPr lang="en-US" dirty="0" smtClean="0">
                <a:latin typeface="Lucida Console" panose="020B0609040504020204" pitchFamily="49" charset="0"/>
              </a:rPr>
              <a:t>Error</a:t>
            </a:r>
            <a:r>
              <a:rPr lang="en-US" dirty="0" smtClean="0"/>
              <a:t> class, and its subclasses, represent serious internal errors that are too dire for you to handle in your own code. </a:t>
            </a:r>
          </a:p>
          <a:p>
            <a:pPr lvl="2" eaLnBrk="1" hangingPunct="1"/>
            <a:r>
              <a:rPr lang="en-US" dirty="0" smtClean="0"/>
              <a:t>The </a:t>
            </a:r>
            <a:r>
              <a:rPr lang="en-US" dirty="0" smtClean="0">
                <a:latin typeface="Lucida Console" panose="020B0609040504020204" pitchFamily="49" charset="0"/>
              </a:rPr>
              <a:t>Exception</a:t>
            </a:r>
            <a:r>
              <a:rPr lang="en-US" dirty="0" smtClean="0"/>
              <a:t> class, and its subclasses, represent exceptional situations that are less serious and can be handled in your code.</a:t>
            </a:r>
          </a:p>
          <a:p>
            <a:pPr lvl="1" eaLnBrk="1" hangingPunct="1"/>
            <a:r>
              <a:rPr lang="en-US" dirty="0" smtClean="0"/>
              <a:t>Underneath the </a:t>
            </a:r>
            <a:r>
              <a:rPr lang="en-US" dirty="0" smtClean="0">
                <a:latin typeface="Lucida Console" panose="020B0609040504020204" pitchFamily="49" charset="0"/>
              </a:rPr>
              <a:t>Exception</a:t>
            </a:r>
            <a:r>
              <a:rPr lang="en-US" dirty="0" smtClean="0"/>
              <a:t> class, there are two distinct kinds of exception, i.e. runtime exceptions and checked exceptions: </a:t>
            </a:r>
          </a:p>
          <a:p>
            <a:pPr lvl="2" eaLnBrk="1" hangingPunct="1"/>
            <a:r>
              <a:rPr lang="en-US" dirty="0" smtClean="0"/>
              <a:t>A runtime exception is a class that inherits from </a:t>
            </a:r>
            <a:r>
              <a:rPr lang="en-US" dirty="0" err="1" smtClean="0">
                <a:latin typeface="Lucida Console" panose="020B0609040504020204" pitchFamily="49" charset="0"/>
              </a:rPr>
              <a:t>RuntimeException</a:t>
            </a:r>
            <a:r>
              <a:rPr lang="en-US" dirty="0" smtClean="0"/>
              <a:t> and represents an exception thrown by the JVM runtime (such as a null object reference or an arithmetic overflow). You can catch these exceptions if you like, but you don't have to, and generally prevention would be a better recourse. </a:t>
            </a:r>
          </a:p>
          <a:p>
            <a:pPr lvl="2" eaLnBrk="1" hangingPunct="1"/>
            <a:r>
              <a:rPr lang="en-US" dirty="0"/>
              <a:t>A</a:t>
            </a:r>
            <a:r>
              <a:rPr lang="en-US" dirty="0" smtClean="0"/>
              <a:t> checked exception doesn't inherit from </a:t>
            </a:r>
            <a:r>
              <a:rPr lang="en-US" dirty="0" err="1" smtClean="0">
                <a:latin typeface="Lucida Console" panose="020B0609040504020204" pitchFamily="49" charset="0"/>
              </a:rPr>
              <a:t>RuntimeException</a:t>
            </a:r>
            <a:r>
              <a:rPr lang="en-US" dirty="0" smtClean="0"/>
              <a:t>, i.e. it inherits directly from </a:t>
            </a:r>
            <a:r>
              <a:rPr lang="en-US" dirty="0" smtClean="0">
                <a:latin typeface="Lucida Console" panose="020B0609040504020204" pitchFamily="49" charset="0"/>
              </a:rPr>
              <a:t>Exception</a:t>
            </a:r>
            <a:r>
              <a:rPr lang="en-US" dirty="0" smtClean="0"/>
              <a:t>. You must handle these exceptions in your code, otherwise you'll get a compiler error. Hence the term "checked exception", because the compiler checks that you handle it.</a:t>
            </a:r>
          </a:p>
          <a:p>
            <a:pPr lvl="1"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GB" dirty="0" smtClean="0"/>
              <a:t>Exceptions</a:t>
            </a: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t>Here's the </a:t>
            </a:r>
            <a:r>
              <a:rPr lang="en-US" dirty="0" err="1" smtClean="0"/>
              <a:t>JavaDoc</a:t>
            </a:r>
            <a:r>
              <a:rPr lang="en-US" dirty="0" smtClean="0"/>
              <a:t> documentation for the </a:t>
            </a:r>
            <a:r>
              <a:rPr lang="en-US" dirty="0" err="1" smtClean="0">
                <a:latin typeface="Lucida Console" panose="020B0609040504020204" pitchFamily="49" charset="0"/>
              </a:rPr>
              <a:t>FileWriter</a:t>
            </a:r>
            <a:r>
              <a:rPr lang="en-US" dirty="0" smtClean="0"/>
              <a:t> constructor. </a:t>
            </a:r>
          </a:p>
          <a:p>
            <a:pPr eaLnBrk="1" hangingPunct="1"/>
            <a:endParaRPr lang="en-US" dirty="0"/>
          </a:p>
          <a:p>
            <a:pPr eaLnBrk="1" hangingPunct="1"/>
            <a:endParaRPr lang="en-US" dirty="0" smtClean="0"/>
          </a:p>
          <a:p>
            <a:pPr eaLnBrk="1" hangingPunct="1"/>
            <a:endParaRPr lang="en-US" dirty="0"/>
          </a:p>
          <a:p>
            <a:pPr eaLnBrk="1" hangingPunct="1"/>
            <a:endParaRPr lang="en-US" dirty="0" smtClean="0"/>
          </a:p>
          <a:p>
            <a:pPr eaLnBrk="1" hangingPunct="1"/>
            <a:endParaRPr lang="en-US" dirty="0" smtClean="0"/>
          </a:p>
          <a:p>
            <a:pPr eaLnBrk="1" hangingPunct="1"/>
            <a:endParaRPr lang="en-US" dirty="0"/>
          </a:p>
          <a:p>
            <a:pPr eaLnBrk="1" hangingPunct="1"/>
            <a:endParaRPr lang="en-US" dirty="0" smtClean="0"/>
          </a:p>
          <a:p>
            <a:pPr eaLnBrk="1" hangingPunct="1"/>
            <a:endParaRPr lang="en-US" dirty="0"/>
          </a:p>
          <a:p>
            <a:pPr eaLnBrk="1" hangingPunct="1"/>
            <a:r>
              <a:rPr lang="en-US" dirty="0" smtClean="0"/>
              <a:t>Note the </a:t>
            </a:r>
            <a:r>
              <a:rPr lang="en-US" dirty="0" smtClean="0">
                <a:latin typeface="Lucida Console" panose="020B0609040504020204" pitchFamily="49" charset="0"/>
              </a:rPr>
              <a:t>throws</a:t>
            </a:r>
            <a:r>
              <a:rPr lang="en-US" dirty="0" smtClean="0"/>
              <a:t> clause at the end of the method signature. This tells you what types of checked exceptions might occur when you invoke this method. In other words, your calling code must be prepared to catch these exceptions. In this particular example, your calling code must be prepared to handle an </a:t>
            </a:r>
            <a:r>
              <a:rPr lang="en-US" dirty="0" err="1" smtClean="0">
                <a:latin typeface="Lucida Console" panose="020B0609040504020204" pitchFamily="49" charset="0"/>
              </a:rPr>
              <a:t>IOException</a:t>
            </a:r>
            <a:r>
              <a:rPr lang="en-US" dirty="0" smtClean="0"/>
              <a:t> exception.</a:t>
            </a:r>
          </a:p>
          <a:p>
            <a:pPr eaLnBrk="1" hangingPunct="1"/>
            <a:endParaRPr lang="en-US"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024" y="4679909"/>
            <a:ext cx="4562475" cy="1620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Exceptions</a:t>
            </a: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smtClean="0"/>
              <a:t>This slide shows all the syntax for writing exception-safe code. Note the following points in particular:</a:t>
            </a:r>
          </a:p>
          <a:p>
            <a:pPr lvl="1" eaLnBrk="1" hangingPunct="1"/>
            <a:r>
              <a:rPr lang="en-US" dirty="0" smtClean="0"/>
              <a:t>A </a:t>
            </a:r>
            <a:r>
              <a:rPr lang="en-US" dirty="0" smtClean="0">
                <a:latin typeface="Lucida Console" panose="020B0609040504020204" pitchFamily="49" charset="0"/>
              </a:rPr>
              <a:t>try</a:t>
            </a:r>
            <a:r>
              <a:rPr lang="en-US" dirty="0" smtClean="0"/>
              <a:t> block might contain code that throws multiple different types of exception. If an exception occurs, the rest of the </a:t>
            </a:r>
            <a:r>
              <a:rPr lang="en-US" dirty="0" smtClean="0">
                <a:latin typeface="Lucida Console" panose="020B0609040504020204" pitchFamily="49" charset="0"/>
              </a:rPr>
              <a:t>try</a:t>
            </a:r>
            <a:r>
              <a:rPr lang="en-US" dirty="0" smtClean="0"/>
              <a:t> block is skipped and control passes immediately to the appropriate </a:t>
            </a:r>
            <a:r>
              <a:rPr lang="en-US" dirty="0" smtClean="0">
                <a:latin typeface="Lucida Console" panose="020B0609040504020204" pitchFamily="49" charset="0"/>
              </a:rPr>
              <a:t>catch</a:t>
            </a:r>
            <a:r>
              <a:rPr lang="en-US" dirty="0" smtClean="0"/>
              <a:t> handler block beneath the </a:t>
            </a:r>
            <a:r>
              <a:rPr lang="en-US" dirty="0" smtClean="0">
                <a:latin typeface="Lucida Console" panose="020B0609040504020204" pitchFamily="49" charset="0"/>
              </a:rPr>
              <a:t>try</a:t>
            </a:r>
            <a:r>
              <a:rPr lang="en-US" dirty="0" smtClean="0"/>
              <a:t> block.</a:t>
            </a:r>
          </a:p>
          <a:p>
            <a:pPr lvl="1" eaLnBrk="1" hangingPunct="1"/>
            <a:r>
              <a:rPr lang="en-US" dirty="0" smtClean="0"/>
              <a:t>Optionally, you can append a </a:t>
            </a:r>
            <a:r>
              <a:rPr lang="en-US" dirty="0" smtClean="0">
                <a:latin typeface="Lucida Console" panose="020B0609040504020204" pitchFamily="49" charset="0"/>
              </a:rPr>
              <a:t>finally</a:t>
            </a:r>
            <a:r>
              <a:rPr lang="en-US" dirty="0" smtClean="0"/>
              <a:t> block at the end. The </a:t>
            </a:r>
            <a:r>
              <a:rPr lang="en-US" dirty="0" smtClean="0">
                <a:latin typeface="Lucida Console" panose="020B0609040504020204" pitchFamily="49" charset="0"/>
              </a:rPr>
              <a:t>finally</a:t>
            </a:r>
            <a:r>
              <a:rPr lang="en-US" dirty="0" smtClean="0"/>
              <a:t> block will always be executed, regardless of what happened in the </a:t>
            </a:r>
            <a:r>
              <a:rPr lang="en-US" dirty="0" smtClean="0">
                <a:latin typeface="Lucida Console" panose="020B0609040504020204" pitchFamily="49" charset="0"/>
              </a:rPr>
              <a:t>try/catch</a:t>
            </a:r>
            <a:r>
              <a:rPr lang="en-US" dirty="0" smtClean="0"/>
              <a:t> blocks.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GB" dirty="0" smtClean="0"/>
              <a:t>Exceptions</a:t>
            </a: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dirty="0" smtClean="0"/>
              <a:t>This slide shows an example of how to handle </a:t>
            </a:r>
            <a:r>
              <a:rPr lang="en-US" dirty="0" err="1" smtClean="0">
                <a:latin typeface="Lucida Console" panose="020B0609040504020204" pitchFamily="49" charset="0"/>
              </a:rPr>
              <a:t>IOException</a:t>
            </a:r>
            <a:r>
              <a:rPr lang="en-US" dirty="0" smtClean="0"/>
              <a:t> exceptions, which might arise when you perform any file-handling operation. </a:t>
            </a:r>
          </a:p>
          <a:p>
            <a:pPr eaLnBrk="1" hangingPunct="1"/>
            <a:r>
              <a:rPr lang="en-US" dirty="0" smtClean="0"/>
              <a:t>Note that all exception classes have a </a:t>
            </a:r>
            <a:r>
              <a:rPr lang="en-US" dirty="0" err="1" smtClean="0">
                <a:latin typeface="Lucida Console" panose="020B0609040504020204" pitchFamily="49" charset="0"/>
              </a:rPr>
              <a:t>getMessage</a:t>
            </a:r>
            <a:r>
              <a:rPr lang="en-US" dirty="0" smtClean="0">
                <a:latin typeface="Lucida Console" panose="020B0609040504020204" pitchFamily="49" charset="0"/>
              </a:rPr>
              <a:t>()</a:t>
            </a:r>
            <a:r>
              <a:rPr lang="en-US" dirty="0" smtClean="0"/>
              <a:t> method that describes the problem, plus various other methods that give additional information about the exception (such as the stack trace, for diagnostics and logging purposes).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GB" dirty="0" smtClean="0"/>
              <a:t>Exceptions</a:t>
            </a: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dirty="0"/>
              <a:t>The Java SE library defines a very large number of standard exception classes. </a:t>
            </a:r>
            <a:r>
              <a:rPr lang="en-US" dirty="0" smtClean="0"/>
              <a:t>Some of the commonly occurring exception classes are listed in the slide above, along with a description of why they occur. It’s good to be aware of the kinds of things that can go wrong, so you can pre-empt then if possible.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18487075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25669800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1187786046"/>
      </p:ext>
    </p:extLst>
  </p:cSld>
  <p:clrMap bg1="lt1" tx1="dk1" bg2="lt2" tx2="dk2" accent1="accent1" accent2="accent2" accent3="accent3" accent4="accent4" accent5="accent5" accent6="accent6" hlink="hlink" folHlink="folHlink"/>
  <p:sldLayoutIdLst>
    <p:sldLayoutId id="2147483812" r:id="rId1"/>
    <p:sldLayoutId id="2147483813"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GB" dirty="0" smtClean="0"/>
              <a:t>Exceptions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91" name="Rectangle 47"/>
          <p:cNvSpPr>
            <a:spLocks noGrp="1" noChangeArrowheads="1"/>
          </p:cNvSpPr>
          <p:nvPr>
            <p:ph idx="1"/>
          </p:nvPr>
        </p:nvSpPr>
        <p:spPr/>
        <p:txBody>
          <a:bodyPr/>
          <a:lstStyle/>
          <a:p>
            <a:pPr>
              <a:defRPr/>
            </a:pPr>
            <a:r>
              <a:rPr lang="en-GB" dirty="0" smtClean="0"/>
              <a:t>To throw an exception:</a:t>
            </a:r>
          </a:p>
          <a:p>
            <a:pPr lvl="1">
              <a:defRPr/>
            </a:pPr>
            <a:r>
              <a:rPr lang="en-GB" dirty="0" smtClean="0">
                <a:latin typeface="+mj-lt"/>
              </a:rPr>
              <a:t>Use the </a:t>
            </a:r>
            <a:r>
              <a:rPr lang="en-GB" dirty="0" smtClean="0">
                <a:latin typeface="Lucida Console" pitchFamily="49" charset="0"/>
              </a:rPr>
              <a:t>throw</a:t>
            </a:r>
            <a:r>
              <a:rPr lang="en-GB" dirty="0" smtClean="0">
                <a:latin typeface="+mj-lt"/>
              </a:rPr>
              <a:t> keyword</a:t>
            </a:r>
          </a:p>
          <a:p>
            <a:pPr lvl="1">
              <a:defRPr/>
            </a:pPr>
            <a:r>
              <a:rPr lang="en-GB" dirty="0" smtClean="0">
                <a:latin typeface="+mj-lt"/>
              </a:rPr>
              <a:t>Specify an exception object (typically a newly-created one)</a:t>
            </a:r>
          </a:p>
          <a:p>
            <a:pPr lvl="1">
              <a:defRPr/>
            </a:pPr>
            <a:endParaRPr lang="en-GB" dirty="0" smtClean="0">
              <a:latin typeface="+mj-lt"/>
            </a:endParaRPr>
          </a:p>
          <a:p>
            <a:pPr>
              <a:defRPr/>
            </a:pPr>
            <a:r>
              <a:rPr lang="en-GB" dirty="0" smtClean="0">
                <a:latin typeface="+mj-lt"/>
              </a:rPr>
              <a:t>Example:</a:t>
            </a:r>
          </a:p>
        </p:txBody>
      </p:sp>
      <p:sp>
        <p:nvSpPr>
          <p:cNvPr id="19458" name="Rectangle 46"/>
          <p:cNvSpPr>
            <a:spLocks noGrp="1" noChangeArrowheads="1"/>
          </p:cNvSpPr>
          <p:nvPr>
            <p:ph type="title"/>
          </p:nvPr>
        </p:nvSpPr>
        <p:spPr/>
        <p:txBody>
          <a:bodyPr/>
          <a:lstStyle/>
          <a:p>
            <a:r>
              <a:rPr lang="en-GB" sz="3400" smtClean="0"/>
              <a:t>Throwing Exceptions</a:t>
            </a:r>
          </a:p>
        </p:txBody>
      </p:sp>
      <p:sp>
        <p:nvSpPr>
          <p:cNvPr id="4" name="Footer Placeholder 3"/>
          <p:cNvSpPr>
            <a:spLocks noGrp="1"/>
          </p:cNvSpPr>
          <p:nvPr>
            <p:ph type="ftr" sz="quarter" idx="10"/>
          </p:nvPr>
        </p:nvSpPr>
        <p:spPr/>
        <p:txBody>
          <a:bodyPr/>
          <a:lstStyle/>
          <a:p>
            <a:pPr>
              <a:defRPr/>
            </a:pPr>
            <a:fld id="{1A08CF76-9132-434B-8FE3-ECE70800D926}" type="slidenum">
              <a:rPr lang="en-GB" smtClean="0"/>
              <a:pPr>
                <a:defRPr/>
              </a:pPr>
              <a:t>10</a:t>
            </a:fld>
            <a:endParaRPr lang="en-GB"/>
          </a:p>
        </p:txBody>
      </p:sp>
      <p:sp>
        <p:nvSpPr>
          <p:cNvPr id="6" name="Rectangle 6"/>
          <p:cNvSpPr>
            <a:spLocks noChangeArrowheads="1"/>
          </p:cNvSpPr>
          <p:nvPr/>
        </p:nvSpPr>
        <p:spPr bwMode="auto">
          <a:xfrm>
            <a:off x="838200" y="3343140"/>
            <a:ext cx="7594600" cy="18976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smtClean="0"/>
              <a:t>// Do something</a:t>
            </a:r>
          </a:p>
          <a:p>
            <a:pPr>
              <a:defRPr/>
            </a:pPr>
            <a:r>
              <a:rPr lang="en-GB" sz="1200" dirty="0" smtClean="0"/>
              <a:t>…</a:t>
            </a:r>
          </a:p>
          <a:p>
            <a:pPr>
              <a:defRPr/>
            </a:pPr>
            <a:endParaRPr lang="en-GB" sz="1200" dirty="0"/>
          </a:p>
          <a:p>
            <a:pPr>
              <a:defRPr/>
            </a:pPr>
            <a:r>
              <a:rPr lang="en-GB" sz="1200" dirty="0" smtClean="0"/>
              <a:t>// Check for some error condition, if so throw an exception.</a:t>
            </a:r>
          </a:p>
          <a:p>
            <a:pPr>
              <a:defRPr/>
            </a:pPr>
            <a:r>
              <a:rPr lang="en-GB" sz="1200" dirty="0" smtClean="0"/>
              <a:t>if (</a:t>
            </a:r>
            <a:r>
              <a:rPr lang="en-GB" sz="1200" i="1" dirty="0" smtClean="0"/>
              <a:t>something has gone wrong</a:t>
            </a:r>
            <a:r>
              <a:rPr lang="en-GB" sz="1200" dirty="0" smtClean="0"/>
              <a:t>) {</a:t>
            </a:r>
            <a:endParaRPr lang="en-GB" sz="1200" dirty="0"/>
          </a:p>
          <a:p>
            <a:pPr>
              <a:defRPr/>
            </a:pPr>
            <a:r>
              <a:rPr lang="en-GB" sz="1200" b="1" dirty="0" smtClean="0"/>
              <a:t>  throw </a:t>
            </a:r>
            <a:r>
              <a:rPr lang="en-GB" sz="1200" b="1" dirty="0"/>
              <a:t>new </a:t>
            </a:r>
            <a:r>
              <a:rPr lang="en-GB" sz="1200" b="1" dirty="0" err="1" smtClean="0"/>
              <a:t>SomeException</a:t>
            </a:r>
            <a:r>
              <a:rPr lang="en-GB" sz="1200" b="1" dirty="0" smtClean="0"/>
              <a:t>("</a:t>
            </a:r>
            <a:r>
              <a:rPr lang="en-GB" sz="1200" b="1" dirty="0"/>
              <a:t>It's gone pear-shaped</a:t>
            </a:r>
            <a:r>
              <a:rPr lang="en-GB" sz="1200" b="1" dirty="0" smtClean="0"/>
              <a:t>");</a:t>
            </a:r>
            <a:endParaRPr lang="en-GB" sz="1200" b="1" dirty="0"/>
          </a:p>
          <a:p>
            <a:pPr>
              <a:defRPr/>
            </a:pPr>
            <a:r>
              <a:rPr lang="en-GB" sz="1200" dirty="0" smtClean="0"/>
              <a:t>}</a:t>
            </a:r>
          </a:p>
          <a:p>
            <a:pPr>
              <a:defRPr/>
            </a:pPr>
            <a:endParaRPr lang="en-GB" sz="1200" dirty="0"/>
          </a:p>
          <a:p>
            <a:pPr>
              <a:defRPr/>
            </a:pPr>
            <a:r>
              <a:rPr lang="en-GB" sz="1200" dirty="0" smtClean="0"/>
              <a:t>// If we get here, we didn’t throw an exception, so keep on going</a:t>
            </a:r>
          </a:p>
          <a:p>
            <a:pPr>
              <a:defRPr/>
            </a:pPr>
            <a:r>
              <a:rPr lang="en-GB" sz="1200" dirty="0" smtClean="0"/>
              <a:t>…</a:t>
            </a:r>
            <a:endParaRPr lang="en-GB"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r>
              <a:rPr lang="en-GB" dirty="0" smtClean="0"/>
              <a:t>Try with resources</a:t>
            </a:r>
          </a:p>
          <a:p>
            <a:r>
              <a:rPr lang="en-GB" dirty="0" smtClean="0"/>
              <a:t>Handling multiple exception types</a:t>
            </a:r>
          </a:p>
          <a:p>
            <a:r>
              <a:rPr lang="en-GB" dirty="0" smtClean="0"/>
              <a:t>Re-throwing exceptions </a:t>
            </a:r>
          </a:p>
        </p:txBody>
      </p:sp>
      <p:sp>
        <p:nvSpPr>
          <p:cNvPr id="996354" name="Rectangle 2"/>
          <p:cNvSpPr>
            <a:spLocks noGrp="1" noChangeArrowheads="1"/>
          </p:cNvSpPr>
          <p:nvPr>
            <p:ph type="title"/>
          </p:nvPr>
        </p:nvSpPr>
        <p:spPr/>
        <p:txBody>
          <a:bodyPr/>
          <a:lstStyle/>
          <a:p>
            <a:pPr marL="571500" indent="-571500"/>
            <a:r>
              <a:rPr lang="en-GB" sz="3400" dirty="0" smtClean="0"/>
              <a:t>2</a:t>
            </a:r>
            <a:r>
              <a:rPr lang="en-GB" sz="3400" smtClean="0"/>
              <a:t>. Techniques </a:t>
            </a:r>
            <a:r>
              <a:rPr lang="en-GB" sz="3400"/>
              <a:t>in Java SE 7 and </a:t>
            </a:r>
            <a:r>
              <a:rPr lang="en-GB" sz="3400" smtClean="0"/>
              <a:t>Above</a:t>
            </a:r>
            <a:endParaRPr lang="en-GB" sz="3400" dirty="0" smtClean="0">
              <a:cs typeface="Tahoma" pitchFamily="34" charset="0"/>
            </a:endParaRPr>
          </a:p>
        </p:txBody>
      </p:sp>
      <p:sp>
        <p:nvSpPr>
          <p:cNvPr id="4" name="Footer Placeholder 3"/>
          <p:cNvSpPr>
            <a:spLocks noGrp="1"/>
          </p:cNvSpPr>
          <p:nvPr>
            <p:ph type="ftr" sz="quarter" idx="10"/>
          </p:nvPr>
        </p:nvSpPr>
        <p:spPr/>
        <p:txBody>
          <a:bodyPr/>
          <a:lstStyle/>
          <a:p>
            <a:pPr>
              <a:defRPr/>
            </a:pPr>
            <a:fld id="{B1E1A988-86D5-493B-9EAD-AF77FFC8F57C}" type="slidenum">
              <a:rPr lang="en-GB"/>
              <a:pPr>
                <a:defRPr/>
              </a:pPr>
              <a:t>11</a:t>
            </a:fld>
            <a:endParaRPr lang="en-GB"/>
          </a:p>
        </p:txBody>
      </p:sp>
    </p:spTree>
    <p:extLst>
      <p:ext uri="{BB962C8B-B14F-4D97-AF65-F5344CB8AC3E}">
        <p14:creationId xmlns:p14="http://schemas.microsoft.com/office/powerpoint/2010/main" val="244422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p:txBody>
          <a:bodyPr/>
          <a:lstStyle/>
          <a:p>
            <a:r>
              <a:rPr lang="en-GB" smtClean="0">
                <a:cs typeface="Tahoma" pitchFamily="34" charset="0"/>
              </a:rPr>
              <a:t>Java SE 7 and above supports "try with resources"</a:t>
            </a:r>
            <a:endParaRPr lang="en-GB" dirty="0" smtClean="0">
              <a:cs typeface="Tahoma" pitchFamily="34" charset="0"/>
            </a:endParaRPr>
          </a:p>
          <a:p>
            <a:pPr lvl="1"/>
            <a:r>
              <a:rPr lang="en-GB" dirty="0" smtClean="0">
                <a:cs typeface="Tahoma" pitchFamily="34" charset="0"/>
              </a:rPr>
              <a:t>You can declare one or more objects in </a:t>
            </a:r>
            <a:r>
              <a:rPr lang="en-GB" dirty="0" smtClean="0">
                <a:latin typeface="Lucida Console" pitchFamily="49" charset="0"/>
                <a:cs typeface="Tahoma" pitchFamily="34" charset="0"/>
              </a:rPr>
              <a:t>()</a:t>
            </a:r>
            <a:r>
              <a:rPr lang="en-GB" dirty="0" smtClean="0">
                <a:cs typeface="Tahoma" pitchFamily="34" charset="0"/>
              </a:rPr>
              <a:t>, separated by </a:t>
            </a:r>
            <a:r>
              <a:rPr lang="en-GB" dirty="0" smtClean="0">
                <a:latin typeface="Lucida Console" pitchFamily="49" charset="0"/>
                <a:cs typeface="Tahoma" pitchFamily="34" charset="0"/>
              </a:rPr>
              <a:t>;</a:t>
            </a:r>
          </a:p>
          <a:p>
            <a:pPr lvl="1"/>
            <a:r>
              <a:rPr lang="en-GB" dirty="0" smtClean="0">
                <a:cs typeface="Tahoma" pitchFamily="34" charset="0"/>
              </a:rPr>
              <a:t>The objects must implement </a:t>
            </a:r>
            <a:r>
              <a:rPr lang="en-GB" dirty="0" err="1" smtClean="0">
                <a:latin typeface="Lucida Console" pitchFamily="49" charset="0"/>
              </a:rPr>
              <a:t>java.lang.AutoCloseable</a:t>
            </a:r>
            <a:endParaRPr lang="en-GB" dirty="0" smtClean="0">
              <a:latin typeface="Lucida Console" pitchFamily="49" charset="0"/>
            </a:endParaRPr>
          </a:p>
          <a:p>
            <a:pPr lvl="1"/>
            <a:r>
              <a:rPr lang="en-GB" dirty="0" smtClean="0"/>
              <a:t>The </a:t>
            </a:r>
            <a:r>
              <a:rPr lang="en-GB" dirty="0" smtClean="0">
                <a:latin typeface="Lucida Console" pitchFamily="49" charset="0"/>
              </a:rPr>
              <a:t>close()</a:t>
            </a:r>
            <a:r>
              <a:rPr lang="en-GB" dirty="0" smtClean="0"/>
              <a:t> method is automatically closed after the </a:t>
            </a:r>
            <a:r>
              <a:rPr lang="en-GB" dirty="0" smtClean="0">
                <a:latin typeface="Lucida Console" pitchFamily="49" charset="0"/>
              </a:rPr>
              <a:t>try</a:t>
            </a:r>
            <a:r>
              <a:rPr lang="en-GB" dirty="0" smtClean="0"/>
              <a:t> block</a:t>
            </a:r>
          </a:p>
          <a:p>
            <a:pPr lvl="1"/>
            <a:r>
              <a:rPr lang="en-GB" dirty="0" smtClean="0"/>
              <a:t>Then any </a:t>
            </a:r>
            <a:r>
              <a:rPr lang="en-GB" dirty="0" smtClean="0">
                <a:latin typeface="Lucida Console" pitchFamily="49" charset="0"/>
              </a:rPr>
              <a:t>catch/finally</a:t>
            </a:r>
            <a:r>
              <a:rPr lang="en-GB" dirty="0" smtClean="0"/>
              <a:t> code is executed</a:t>
            </a:r>
          </a:p>
          <a:p>
            <a:pPr lvl="1"/>
            <a:endParaRPr lang="en-GB" dirty="0"/>
          </a:p>
          <a:p>
            <a:pPr lvl="1"/>
            <a:endParaRPr lang="en-GB" dirty="0" smtClean="0"/>
          </a:p>
          <a:p>
            <a:pPr lvl="1"/>
            <a:endParaRPr lang="en-GB" dirty="0"/>
          </a:p>
          <a:p>
            <a:r>
              <a:rPr lang="en-GB" dirty="0" smtClean="0"/>
              <a:t>Usages:</a:t>
            </a:r>
          </a:p>
          <a:p>
            <a:pPr lvl="1"/>
            <a:r>
              <a:rPr lang="en-GB" dirty="0" smtClean="0"/>
              <a:t>Guarantees resources are closed, neater that </a:t>
            </a:r>
            <a:r>
              <a:rPr lang="en-GB" dirty="0" smtClean="0">
                <a:latin typeface="Lucida Console" pitchFamily="49" charset="0"/>
              </a:rPr>
              <a:t>try/finally</a:t>
            </a:r>
          </a:p>
          <a:p>
            <a:pPr lvl="1"/>
            <a:r>
              <a:rPr lang="en-GB" dirty="0" smtClean="0">
                <a:latin typeface="+mj-lt"/>
              </a:rPr>
              <a:t>Many classes in Java SE 7 now implement </a:t>
            </a:r>
            <a:r>
              <a:rPr lang="en-GB" dirty="0" err="1">
                <a:latin typeface="Lucida Console" pitchFamily="49" charset="0"/>
              </a:rPr>
              <a:t>AutoCloseable</a:t>
            </a:r>
            <a:endParaRPr lang="en-GB" dirty="0" smtClean="0">
              <a:latin typeface="Lucida Console" pitchFamily="49" charset="0"/>
            </a:endParaRPr>
          </a:p>
          <a:p>
            <a:pPr lvl="2"/>
            <a:endParaRPr lang="en-GB" dirty="0"/>
          </a:p>
          <a:p>
            <a:r>
              <a:rPr lang="en-GB" dirty="0" smtClean="0"/>
              <a:t>Example:</a:t>
            </a:r>
          </a:p>
          <a:p>
            <a:pPr lvl="1"/>
            <a:r>
              <a:rPr lang="en-GB" dirty="0"/>
              <a:t>See </a:t>
            </a:r>
            <a:r>
              <a:rPr lang="en-GB" dirty="0" smtClean="0">
                <a:latin typeface="Lucida Console" pitchFamily="49" charset="0"/>
              </a:rPr>
              <a:t>DemoTryWithResources.java</a:t>
            </a:r>
          </a:p>
          <a:p>
            <a:endParaRPr lang="en-GB" dirty="0" smtClean="0"/>
          </a:p>
          <a:p>
            <a:pPr lvl="1"/>
            <a:endParaRPr lang="en-GB" dirty="0"/>
          </a:p>
          <a:p>
            <a:pPr lvl="1"/>
            <a:endParaRPr lang="en-GB" dirty="0" smtClean="0"/>
          </a:p>
        </p:txBody>
      </p:sp>
      <p:sp>
        <p:nvSpPr>
          <p:cNvPr id="33795" name="Rectangle 2"/>
          <p:cNvSpPr>
            <a:spLocks noGrp="1" noChangeArrowheads="1"/>
          </p:cNvSpPr>
          <p:nvPr>
            <p:ph type="title"/>
          </p:nvPr>
        </p:nvSpPr>
        <p:spPr/>
        <p:txBody>
          <a:bodyPr/>
          <a:lstStyle/>
          <a:p>
            <a:r>
              <a:rPr lang="en-GB" sz="3400" dirty="0" smtClean="0"/>
              <a:t>Try with Resources</a:t>
            </a:r>
            <a:endParaRPr lang="en-GB" sz="3400" dirty="0" smtClean="0">
              <a:latin typeface="Lucida Console" pitchFamily="49" charset="0"/>
            </a:endParaRPr>
          </a:p>
        </p:txBody>
      </p:sp>
      <p:sp>
        <p:nvSpPr>
          <p:cNvPr id="6" name="Footer Placeholder 3"/>
          <p:cNvSpPr>
            <a:spLocks noGrp="1"/>
          </p:cNvSpPr>
          <p:nvPr>
            <p:ph type="ftr" sz="quarter" idx="10"/>
          </p:nvPr>
        </p:nvSpPr>
        <p:spPr/>
        <p:txBody>
          <a:bodyPr/>
          <a:lstStyle/>
          <a:p>
            <a:pPr>
              <a:defRPr/>
            </a:pPr>
            <a:fld id="{D4E9A07D-7C1C-4137-A3CA-AEB449950086}" type="slidenum">
              <a:rPr lang="en-GB"/>
              <a:pPr>
                <a:defRPr/>
              </a:pPr>
              <a:t>12</a:t>
            </a:fld>
            <a:endParaRPr lang="en-GB"/>
          </a:p>
        </p:txBody>
      </p:sp>
      <p:sp>
        <p:nvSpPr>
          <p:cNvPr id="7" name="Rectangle 6"/>
          <p:cNvSpPr>
            <a:spLocks noChangeArrowheads="1"/>
          </p:cNvSpPr>
          <p:nvPr/>
        </p:nvSpPr>
        <p:spPr bwMode="auto">
          <a:xfrm>
            <a:off x="801858" y="3183575"/>
            <a:ext cx="7972474" cy="797444"/>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smtClean="0"/>
              <a:t>try </a:t>
            </a:r>
            <a:r>
              <a:rPr lang="en-GB" sz="1200" b="1" dirty="0" smtClean="0"/>
              <a:t>(resource1; resource2; resource3; … </a:t>
            </a:r>
            <a:r>
              <a:rPr lang="en-GB" sz="1200" b="1" smtClean="0"/>
              <a:t>) </a:t>
            </a:r>
            <a:endParaRPr lang="en-GB" sz="1200" dirty="0" smtClean="0"/>
          </a:p>
          <a:p>
            <a:pPr>
              <a:defRPr/>
            </a:pPr>
            <a:r>
              <a:rPr lang="en-GB" sz="1200" dirty="0" smtClean="0">
                <a:cs typeface="+mn-cs"/>
              </a:rPr>
              <a:t>{</a:t>
            </a:r>
          </a:p>
          <a:p>
            <a:pPr>
              <a:defRPr/>
            </a:pPr>
            <a:endParaRPr lang="en-GB" sz="1200" dirty="0">
              <a:cs typeface="+mn-cs"/>
            </a:endParaRPr>
          </a:p>
          <a:p>
            <a:pPr>
              <a:defRPr/>
            </a:pPr>
            <a:r>
              <a:rPr lang="en-GB" sz="1200" dirty="0" smtClean="0">
                <a:cs typeface="+mn-cs"/>
              </a:rPr>
              <a:t>} // close() methods called here, in reverse order</a:t>
            </a:r>
            <a:endParaRPr lang="en-GB" sz="1200" dirty="0">
              <a:cs typeface="+mn-cs"/>
            </a:endParaRPr>
          </a:p>
        </p:txBody>
      </p:sp>
    </p:spTree>
    <p:extLst>
      <p:ext uri="{BB962C8B-B14F-4D97-AF65-F5344CB8AC3E}">
        <p14:creationId xmlns:p14="http://schemas.microsoft.com/office/powerpoint/2010/main" val="2251906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p:txBody>
          <a:bodyPr/>
          <a:lstStyle/>
          <a:p>
            <a:r>
              <a:rPr lang="en-GB" dirty="0" smtClean="0">
                <a:cs typeface="Tahoma" pitchFamily="34" charset="0"/>
              </a:rPr>
              <a:t>In Java SE 6, you must list catch handlers separately</a:t>
            </a:r>
          </a:p>
          <a:p>
            <a:pPr lvl="1"/>
            <a:r>
              <a:rPr lang="en-GB" dirty="0" smtClean="0">
                <a:cs typeface="Tahoma" pitchFamily="34" charset="0"/>
              </a:rPr>
              <a:t>Can cause duplication in catch-handler blocks</a:t>
            </a:r>
          </a:p>
          <a:p>
            <a:pPr lvl="1"/>
            <a:endParaRPr lang="en-GB" dirty="0">
              <a:cs typeface="Tahoma" pitchFamily="34" charset="0"/>
            </a:endParaRPr>
          </a:p>
          <a:p>
            <a:r>
              <a:rPr lang="en-GB" dirty="0" smtClean="0">
                <a:cs typeface="Tahoma" pitchFamily="34" charset="0"/>
              </a:rPr>
              <a:t>In </a:t>
            </a:r>
            <a:r>
              <a:rPr lang="en-GB" dirty="0">
                <a:cs typeface="Tahoma" pitchFamily="34" charset="0"/>
              </a:rPr>
              <a:t>Java </a:t>
            </a:r>
            <a:r>
              <a:rPr lang="en-GB" smtClean="0">
                <a:cs typeface="Tahoma" pitchFamily="34" charset="0"/>
              </a:rPr>
              <a:t>SE 7 and above, </a:t>
            </a:r>
            <a:r>
              <a:rPr lang="en-GB" dirty="0">
                <a:cs typeface="Tahoma" pitchFamily="34" charset="0"/>
              </a:rPr>
              <a:t>you </a:t>
            </a:r>
            <a:r>
              <a:rPr lang="en-GB" dirty="0" smtClean="0">
                <a:cs typeface="Tahoma" pitchFamily="34" charset="0"/>
              </a:rPr>
              <a:t>can specify a single catch handler </a:t>
            </a:r>
            <a:r>
              <a:rPr lang="en-GB" smtClean="0">
                <a:cs typeface="Tahoma" pitchFamily="34" charset="0"/>
              </a:rPr>
              <a:t>that can handle </a:t>
            </a:r>
            <a:r>
              <a:rPr lang="en-GB" dirty="0" smtClean="0">
                <a:cs typeface="Tahoma" pitchFamily="34" charset="0"/>
              </a:rPr>
              <a:t>multiple exception types</a:t>
            </a:r>
          </a:p>
          <a:p>
            <a:pPr lvl="1"/>
            <a:r>
              <a:rPr lang="en-GB" dirty="0" smtClean="0">
                <a:cs typeface="Tahoma" pitchFamily="34" charset="0"/>
              </a:rPr>
              <a:t>Reduces duplication</a:t>
            </a:r>
            <a:endParaRPr lang="en-GB" dirty="0">
              <a:cs typeface="Tahoma" pitchFamily="34" charset="0"/>
            </a:endParaRPr>
          </a:p>
          <a:p>
            <a:pPr lvl="1"/>
            <a:endParaRPr lang="en-GB" dirty="0" smtClean="0"/>
          </a:p>
        </p:txBody>
      </p:sp>
      <p:sp>
        <p:nvSpPr>
          <p:cNvPr id="33795" name="Rectangle 2"/>
          <p:cNvSpPr>
            <a:spLocks noGrp="1" noChangeArrowheads="1"/>
          </p:cNvSpPr>
          <p:nvPr>
            <p:ph type="title"/>
          </p:nvPr>
        </p:nvSpPr>
        <p:spPr/>
        <p:txBody>
          <a:bodyPr/>
          <a:lstStyle/>
          <a:p>
            <a:r>
              <a:rPr lang="en-GB" sz="3400" dirty="0"/>
              <a:t>Handling </a:t>
            </a:r>
            <a:r>
              <a:rPr lang="en-GB" sz="3400" dirty="0" smtClean="0"/>
              <a:t>Multiple Exception Types</a:t>
            </a:r>
            <a:endParaRPr lang="en-GB" sz="3400" dirty="0" smtClean="0">
              <a:latin typeface="Lucida Console" pitchFamily="49" charset="0"/>
            </a:endParaRPr>
          </a:p>
        </p:txBody>
      </p:sp>
      <p:sp>
        <p:nvSpPr>
          <p:cNvPr id="6" name="Footer Placeholder 3"/>
          <p:cNvSpPr>
            <a:spLocks noGrp="1"/>
          </p:cNvSpPr>
          <p:nvPr>
            <p:ph type="ftr" sz="quarter" idx="10"/>
          </p:nvPr>
        </p:nvSpPr>
        <p:spPr/>
        <p:txBody>
          <a:bodyPr/>
          <a:lstStyle/>
          <a:p>
            <a:pPr>
              <a:defRPr/>
            </a:pPr>
            <a:fld id="{D4E9A07D-7C1C-4137-A3CA-AEB449950086}" type="slidenum">
              <a:rPr lang="en-GB"/>
              <a:pPr>
                <a:defRPr/>
              </a:pPr>
              <a:t>13</a:t>
            </a:fld>
            <a:endParaRPr lang="en-GB"/>
          </a:p>
        </p:txBody>
      </p:sp>
      <p:sp>
        <p:nvSpPr>
          <p:cNvPr id="7" name="Rectangle 6"/>
          <p:cNvSpPr>
            <a:spLocks noChangeArrowheads="1"/>
          </p:cNvSpPr>
          <p:nvPr/>
        </p:nvSpPr>
        <p:spPr bwMode="auto">
          <a:xfrm>
            <a:off x="801858" y="3902166"/>
            <a:ext cx="3863053" cy="212651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smtClean="0"/>
              <a:t>try {</a:t>
            </a:r>
          </a:p>
          <a:p>
            <a:pPr>
              <a:defRPr/>
            </a:pPr>
            <a:r>
              <a:rPr lang="en-GB" sz="1200" dirty="0"/>
              <a:t> </a:t>
            </a:r>
            <a:r>
              <a:rPr lang="en-GB" sz="1200" dirty="0" smtClean="0"/>
              <a:t> …</a:t>
            </a:r>
          </a:p>
          <a:p>
            <a:pPr>
              <a:defRPr/>
            </a:pPr>
            <a:r>
              <a:rPr lang="en-GB" sz="1200" dirty="0" smtClean="0"/>
              <a:t>}</a:t>
            </a:r>
          </a:p>
          <a:p>
            <a:pPr>
              <a:defRPr/>
            </a:pPr>
            <a:r>
              <a:rPr lang="en-GB" sz="1200" dirty="0" smtClean="0"/>
              <a:t>catch </a:t>
            </a:r>
            <a:r>
              <a:rPr lang="en-GB" sz="1200" dirty="0"/>
              <a:t>(</a:t>
            </a:r>
            <a:r>
              <a:rPr lang="en-GB" sz="1200" dirty="0" err="1"/>
              <a:t>IOException</a:t>
            </a:r>
            <a:r>
              <a:rPr lang="en-GB" sz="1200" dirty="0"/>
              <a:t> ex) { </a:t>
            </a:r>
            <a:endParaRPr lang="en-GB" sz="1200" dirty="0" smtClean="0"/>
          </a:p>
          <a:p>
            <a:pPr>
              <a:defRPr/>
            </a:pPr>
            <a:r>
              <a:rPr lang="en-GB" sz="1200" dirty="0"/>
              <a:t> </a:t>
            </a:r>
            <a:r>
              <a:rPr lang="en-GB" sz="1200" dirty="0" smtClean="0"/>
              <a:t> logger.log(ex</a:t>
            </a:r>
            <a:r>
              <a:rPr lang="en-GB" sz="1200" dirty="0"/>
              <a:t>); </a:t>
            </a:r>
            <a:endParaRPr lang="en-GB" sz="1200" dirty="0" smtClean="0"/>
          </a:p>
          <a:p>
            <a:pPr>
              <a:defRPr/>
            </a:pPr>
            <a:r>
              <a:rPr lang="en-GB" sz="1200" dirty="0"/>
              <a:t> </a:t>
            </a:r>
            <a:r>
              <a:rPr lang="en-GB" sz="1200" dirty="0" smtClean="0"/>
              <a:t> throw </a:t>
            </a:r>
            <a:r>
              <a:rPr lang="en-GB" sz="1200" dirty="0"/>
              <a:t>ex; </a:t>
            </a:r>
            <a:endParaRPr lang="en-GB" sz="1200" dirty="0" smtClean="0"/>
          </a:p>
          <a:p>
            <a:pPr>
              <a:defRPr/>
            </a:pPr>
            <a:r>
              <a:rPr lang="en-GB" sz="1200" dirty="0" smtClean="0"/>
              <a:t>}</a:t>
            </a:r>
          </a:p>
          <a:p>
            <a:pPr>
              <a:defRPr/>
            </a:pPr>
            <a:r>
              <a:rPr lang="en-GB" sz="1200" dirty="0" smtClean="0"/>
              <a:t>catch </a:t>
            </a:r>
            <a:r>
              <a:rPr lang="en-GB" sz="1200" dirty="0"/>
              <a:t>(</a:t>
            </a:r>
            <a:r>
              <a:rPr lang="en-GB" sz="1200" dirty="0" err="1"/>
              <a:t>SQLException</a:t>
            </a:r>
            <a:r>
              <a:rPr lang="en-GB" sz="1200" dirty="0"/>
              <a:t> ex) { </a:t>
            </a:r>
            <a:endParaRPr lang="en-GB" sz="1200" dirty="0" smtClean="0"/>
          </a:p>
          <a:p>
            <a:pPr>
              <a:defRPr/>
            </a:pPr>
            <a:r>
              <a:rPr lang="en-GB" sz="1200" dirty="0" smtClean="0"/>
              <a:t>  logger.log(ex</a:t>
            </a:r>
            <a:r>
              <a:rPr lang="en-GB" sz="1200" dirty="0"/>
              <a:t>); </a:t>
            </a:r>
            <a:endParaRPr lang="en-GB" sz="1200" dirty="0" smtClean="0"/>
          </a:p>
          <a:p>
            <a:pPr>
              <a:defRPr/>
            </a:pPr>
            <a:r>
              <a:rPr lang="en-GB" sz="1200" dirty="0"/>
              <a:t> </a:t>
            </a:r>
            <a:r>
              <a:rPr lang="en-GB" sz="1200" dirty="0" smtClean="0"/>
              <a:t> throw </a:t>
            </a:r>
            <a:r>
              <a:rPr lang="en-GB" sz="1200" dirty="0"/>
              <a:t>ex; </a:t>
            </a:r>
            <a:endParaRPr lang="en-GB" sz="1200" dirty="0" smtClean="0"/>
          </a:p>
          <a:p>
            <a:pPr>
              <a:defRPr/>
            </a:pPr>
            <a:r>
              <a:rPr lang="en-GB" sz="1200" dirty="0" smtClean="0"/>
              <a:t>}</a:t>
            </a:r>
            <a:endParaRPr lang="en-GB" sz="1200" dirty="0">
              <a:cs typeface="+mn-cs"/>
            </a:endParaRPr>
          </a:p>
        </p:txBody>
      </p:sp>
      <p:sp>
        <p:nvSpPr>
          <p:cNvPr id="8" name="Rectangle 7"/>
          <p:cNvSpPr>
            <a:spLocks noChangeArrowheads="1"/>
          </p:cNvSpPr>
          <p:nvPr/>
        </p:nvSpPr>
        <p:spPr bwMode="auto">
          <a:xfrm>
            <a:off x="4948556" y="3902166"/>
            <a:ext cx="3986237" cy="139286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smtClean="0"/>
              <a:t>try {</a:t>
            </a:r>
          </a:p>
          <a:p>
            <a:pPr>
              <a:defRPr/>
            </a:pPr>
            <a:r>
              <a:rPr lang="en-GB" sz="1200" dirty="0"/>
              <a:t> </a:t>
            </a:r>
            <a:r>
              <a:rPr lang="en-GB" sz="1200" dirty="0" smtClean="0"/>
              <a:t> …</a:t>
            </a:r>
          </a:p>
          <a:p>
            <a:pPr>
              <a:defRPr/>
            </a:pPr>
            <a:r>
              <a:rPr lang="en-GB" sz="1200" dirty="0" smtClean="0"/>
              <a:t>}</a:t>
            </a:r>
          </a:p>
          <a:p>
            <a:pPr>
              <a:defRPr/>
            </a:pPr>
            <a:r>
              <a:rPr lang="en-GB" sz="1200" dirty="0" smtClean="0"/>
              <a:t>catch </a:t>
            </a:r>
            <a:r>
              <a:rPr lang="en-GB" sz="1200" dirty="0"/>
              <a:t>(</a:t>
            </a:r>
            <a:r>
              <a:rPr lang="en-GB" sz="1200" b="1" dirty="0" err="1"/>
              <a:t>IOException</a:t>
            </a:r>
            <a:r>
              <a:rPr lang="en-GB" sz="1200" b="1" dirty="0"/>
              <a:t> </a:t>
            </a:r>
            <a:r>
              <a:rPr lang="en-GB" sz="1200" b="1" dirty="0" smtClean="0"/>
              <a:t>| </a:t>
            </a:r>
            <a:r>
              <a:rPr lang="en-GB" sz="1200" b="1" dirty="0" err="1" smtClean="0"/>
              <a:t>SQLException</a:t>
            </a:r>
            <a:r>
              <a:rPr lang="en-GB" sz="1200" b="1" dirty="0" smtClean="0"/>
              <a:t> ex</a:t>
            </a:r>
            <a:r>
              <a:rPr lang="en-GB" sz="1200" dirty="0"/>
              <a:t>) { </a:t>
            </a:r>
            <a:endParaRPr lang="en-GB" sz="1200" dirty="0" smtClean="0"/>
          </a:p>
          <a:p>
            <a:pPr>
              <a:defRPr/>
            </a:pPr>
            <a:r>
              <a:rPr lang="en-GB" sz="1200" dirty="0"/>
              <a:t> </a:t>
            </a:r>
            <a:r>
              <a:rPr lang="en-GB" sz="1200" dirty="0" smtClean="0"/>
              <a:t> logger.log(ex</a:t>
            </a:r>
            <a:r>
              <a:rPr lang="en-GB" sz="1200" dirty="0"/>
              <a:t>); </a:t>
            </a:r>
            <a:endParaRPr lang="en-GB" sz="1200" dirty="0" smtClean="0"/>
          </a:p>
          <a:p>
            <a:pPr>
              <a:defRPr/>
            </a:pPr>
            <a:r>
              <a:rPr lang="en-GB" sz="1200" dirty="0"/>
              <a:t> </a:t>
            </a:r>
            <a:r>
              <a:rPr lang="en-GB" sz="1200" dirty="0" smtClean="0"/>
              <a:t> throw </a:t>
            </a:r>
            <a:r>
              <a:rPr lang="en-GB" sz="1200" dirty="0"/>
              <a:t>ex; </a:t>
            </a:r>
            <a:endParaRPr lang="en-GB" sz="1200" dirty="0" smtClean="0"/>
          </a:p>
          <a:p>
            <a:pPr>
              <a:defRPr/>
            </a:pPr>
            <a:r>
              <a:rPr lang="en-GB" sz="1200" dirty="0" smtClean="0"/>
              <a:t>}</a:t>
            </a:r>
            <a:endParaRPr lang="en-GB" sz="1200" dirty="0">
              <a:cs typeface="+mn-cs"/>
            </a:endParaRPr>
          </a:p>
        </p:txBody>
      </p:sp>
      <p:sp>
        <p:nvSpPr>
          <p:cNvPr id="9" name="Rounded Rectangle 8"/>
          <p:cNvSpPr/>
          <p:nvPr/>
        </p:nvSpPr>
        <p:spPr bwMode="auto">
          <a:xfrm>
            <a:off x="8091369" y="5032692"/>
            <a:ext cx="754911" cy="566976"/>
          </a:xfrm>
          <a:prstGeom prst="roundRect">
            <a:avLst/>
          </a:prstGeom>
          <a:solidFill>
            <a:schemeClr val="accent2">
              <a:lumMod val="60000"/>
              <a:lumOff val="40000"/>
            </a:schemeClr>
          </a:solid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Lucida Console" pitchFamily="49" charset="0"/>
              </a:rPr>
              <a:t>Java </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Lucida Console" pitchFamily="49" charset="0"/>
              </a:rPr>
              <a:t>SE 7</a:t>
            </a:r>
          </a:p>
        </p:txBody>
      </p:sp>
      <p:sp>
        <p:nvSpPr>
          <p:cNvPr id="10" name="Rounded Rectangle 9"/>
          <p:cNvSpPr/>
          <p:nvPr/>
        </p:nvSpPr>
        <p:spPr bwMode="auto">
          <a:xfrm>
            <a:off x="3811522" y="5745190"/>
            <a:ext cx="754911" cy="566976"/>
          </a:xfrm>
          <a:prstGeom prst="roundRect">
            <a:avLst/>
          </a:prstGeom>
          <a:solidFill>
            <a:schemeClr val="bg1"/>
          </a:solid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Lucida Console" pitchFamily="49" charset="0"/>
              </a:rPr>
              <a:t>Java </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Lucida Console" pitchFamily="49" charset="0"/>
              </a:rPr>
              <a:t>SE 6</a:t>
            </a:r>
          </a:p>
        </p:txBody>
      </p:sp>
    </p:spTree>
    <p:extLst>
      <p:ext uri="{BB962C8B-B14F-4D97-AF65-F5344CB8AC3E}">
        <p14:creationId xmlns:p14="http://schemas.microsoft.com/office/powerpoint/2010/main" val="2178194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p:txBody>
          <a:bodyPr/>
          <a:lstStyle/>
          <a:p>
            <a:r>
              <a:rPr lang="en-GB" dirty="0" smtClean="0">
                <a:cs typeface="Tahoma" pitchFamily="34" charset="0"/>
              </a:rPr>
              <a:t>In Java SE 6, a </a:t>
            </a:r>
            <a:r>
              <a:rPr lang="en-GB" dirty="0" smtClean="0">
                <a:latin typeface="Lucida Console" pitchFamily="49" charset="0"/>
                <a:cs typeface="Tahoma" pitchFamily="34" charset="0"/>
              </a:rPr>
              <a:t>throws</a:t>
            </a:r>
            <a:r>
              <a:rPr lang="en-GB" dirty="0" smtClean="0">
                <a:cs typeface="Tahoma" pitchFamily="34" charset="0"/>
              </a:rPr>
              <a:t> clause can only specify the exact exceptions that are thrown</a:t>
            </a:r>
          </a:p>
          <a:p>
            <a:pPr lvl="1"/>
            <a:r>
              <a:rPr lang="en-GB" dirty="0" smtClean="0">
                <a:cs typeface="Tahoma" pitchFamily="34" charset="0"/>
              </a:rPr>
              <a:t>Can be limiting if you're </a:t>
            </a:r>
            <a:r>
              <a:rPr lang="en-GB" dirty="0" err="1" smtClean="0">
                <a:cs typeface="Tahoma" pitchFamily="34" charset="0"/>
              </a:rPr>
              <a:t>rethrowing</a:t>
            </a:r>
            <a:r>
              <a:rPr lang="en-GB" dirty="0" smtClean="0">
                <a:cs typeface="Tahoma" pitchFamily="34" charset="0"/>
              </a:rPr>
              <a:t> exceptions</a:t>
            </a:r>
          </a:p>
          <a:p>
            <a:pPr lvl="1"/>
            <a:endParaRPr lang="en-GB" dirty="0">
              <a:cs typeface="Tahoma" pitchFamily="34" charset="0"/>
            </a:endParaRPr>
          </a:p>
          <a:p>
            <a:r>
              <a:rPr lang="en-GB" dirty="0" smtClean="0">
                <a:cs typeface="Tahoma" pitchFamily="34" charset="0"/>
              </a:rPr>
              <a:t>In </a:t>
            </a:r>
            <a:r>
              <a:rPr lang="en-GB" dirty="0">
                <a:cs typeface="Tahoma" pitchFamily="34" charset="0"/>
              </a:rPr>
              <a:t>Java </a:t>
            </a:r>
            <a:r>
              <a:rPr lang="en-GB" smtClean="0">
                <a:cs typeface="Tahoma" pitchFamily="34" charset="0"/>
              </a:rPr>
              <a:t>SE 7 and above, </a:t>
            </a:r>
            <a:r>
              <a:rPr lang="en-GB" dirty="0">
                <a:cs typeface="Tahoma" pitchFamily="34" charset="0"/>
              </a:rPr>
              <a:t>a </a:t>
            </a:r>
            <a:r>
              <a:rPr lang="en-GB" dirty="0">
                <a:latin typeface="Lucida Console" pitchFamily="49" charset="0"/>
                <a:cs typeface="Tahoma" pitchFamily="34" charset="0"/>
              </a:rPr>
              <a:t>throws</a:t>
            </a:r>
            <a:r>
              <a:rPr lang="en-GB" dirty="0">
                <a:cs typeface="Tahoma" pitchFamily="34" charset="0"/>
              </a:rPr>
              <a:t> clause can </a:t>
            </a:r>
            <a:r>
              <a:rPr lang="en-GB" dirty="0" smtClean="0">
                <a:cs typeface="Tahoma" pitchFamily="34" charset="0"/>
              </a:rPr>
              <a:t>specify any of the actual exceptions that might have been thrown</a:t>
            </a:r>
          </a:p>
          <a:p>
            <a:pPr lvl="1"/>
            <a:r>
              <a:rPr lang="en-GB" smtClean="0">
                <a:cs typeface="Tahoma" pitchFamily="34" charset="0"/>
              </a:rPr>
              <a:t>The compiler </a:t>
            </a:r>
            <a:r>
              <a:rPr lang="en-GB" dirty="0" err="1" smtClean="0">
                <a:cs typeface="Tahoma" pitchFamily="34" charset="0"/>
              </a:rPr>
              <a:t>analyzes</a:t>
            </a:r>
            <a:r>
              <a:rPr lang="en-GB" dirty="0" smtClean="0">
                <a:cs typeface="Tahoma" pitchFamily="34" charset="0"/>
              </a:rPr>
              <a:t> the try block more thoroughly</a:t>
            </a:r>
            <a:endParaRPr lang="en-GB" dirty="0" smtClean="0"/>
          </a:p>
        </p:txBody>
      </p:sp>
      <p:sp>
        <p:nvSpPr>
          <p:cNvPr id="33795" name="Rectangle 2"/>
          <p:cNvSpPr>
            <a:spLocks noGrp="1" noChangeArrowheads="1"/>
          </p:cNvSpPr>
          <p:nvPr>
            <p:ph type="title"/>
          </p:nvPr>
        </p:nvSpPr>
        <p:spPr/>
        <p:txBody>
          <a:bodyPr/>
          <a:lstStyle/>
          <a:p>
            <a:r>
              <a:rPr lang="en-GB" sz="3600" dirty="0" err="1" smtClean="0"/>
              <a:t>Rethrowing</a:t>
            </a:r>
            <a:r>
              <a:rPr lang="en-GB" sz="3600" dirty="0" smtClean="0"/>
              <a:t> Exceptions</a:t>
            </a:r>
            <a:endParaRPr lang="en-GB" sz="3400" dirty="0" smtClean="0">
              <a:latin typeface="Lucida Console" pitchFamily="49" charset="0"/>
            </a:endParaRPr>
          </a:p>
        </p:txBody>
      </p:sp>
      <p:sp>
        <p:nvSpPr>
          <p:cNvPr id="6" name="Footer Placeholder 3"/>
          <p:cNvSpPr>
            <a:spLocks noGrp="1"/>
          </p:cNvSpPr>
          <p:nvPr>
            <p:ph type="ftr" sz="quarter" idx="10"/>
          </p:nvPr>
        </p:nvSpPr>
        <p:spPr/>
        <p:txBody>
          <a:bodyPr/>
          <a:lstStyle/>
          <a:p>
            <a:pPr>
              <a:defRPr/>
            </a:pPr>
            <a:fld id="{D4E9A07D-7C1C-4137-A3CA-AEB449950086}" type="slidenum">
              <a:rPr lang="en-GB"/>
              <a:pPr>
                <a:defRPr/>
              </a:pPr>
              <a:t>14</a:t>
            </a:fld>
            <a:endParaRPr lang="en-GB"/>
          </a:p>
        </p:txBody>
      </p:sp>
      <p:sp>
        <p:nvSpPr>
          <p:cNvPr id="7" name="Rectangle 6"/>
          <p:cNvSpPr>
            <a:spLocks noChangeArrowheads="1"/>
          </p:cNvSpPr>
          <p:nvPr/>
        </p:nvSpPr>
        <p:spPr bwMode="auto">
          <a:xfrm>
            <a:off x="801858" y="4274368"/>
            <a:ext cx="3863053" cy="212651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public void </a:t>
            </a:r>
            <a:r>
              <a:rPr lang="en-GB" sz="1200" dirty="0" err="1" smtClean="0"/>
              <a:t>func</a:t>
            </a:r>
            <a:r>
              <a:rPr lang="en-GB" sz="1200" dirty="0" smtClean="0"/>
              <a:t>() </a:t>
            </a:r>
            <a:r>
              <a:rPr lang="en-GB" sz="1200" b="1" dirty="0"/>
              <a:t>throws </a:t>
            </a:r>
            <a:r>
              <a:rPr lang="en-GB" sz="1200" b="1" dirty="0" smtClean="0"/>
              <a:t>Exception</a:t>
            </a:r>
            <a:r>
              <a:rPr lang="en-GB" sz="1200" dirty="0" smtClean="0"/>
              <a:t> { </a:t>
            </a:r>
          </a:p>
          <a:p>
            <a:pPr>
              <a:defRPr/>
            </a:pPr>
            <a:endParaRPr lang="en-GB" sz="1200" dirty="0"/>
          </a:p>
          <a:p>
            <a:pPr>
              <a:defRPr/>
            </a:pPr>
            <a:r>
              <a:rPr lang="en-GB" sz="1200" dirty="0" smtClean="0"/>
              <a:t>  try </a:t>
            </a:r>
            <a:r>
              <a:rPr lang="en-GB" sz="1200" dirty="0"/>
              <a:t>{ </a:t>
            </a:r>
            <a:endParaRPr lang="en-GB" sz="1200" dirty="0" smtClean="0"/>
          </a:p>
          <a:p>
            <a:pPr>
              <a:defRPr/>
            </a:pPr>
            <a:r>
              <a:rPr lang="en-GB" sz="1200" dirty="0"/>
              <a:t> </a:t>
            </a:r>
            <a:r>
              <a:rPr lang="en-GB" sz="1200" dirty="0" smtClean="0"/>
              <a:t>   if (…) throw </a:t>
            </a:r>
            <a:r>
              <a:rPr lang="en-GB" sz="1200" dirty="0" err="1" smtClean="0"/>
              <a:t>ExA</a:t>
            </a:r>
            <a:r>
              <a:rPr lang="en-GB" sz="1200" dirty="0" smtClean="0"/>
              <a:t>;</a:t>
            </a:r>
          </a:p>
          <a:p>
            <a:pPr>
              <a:defRPr/>
            </a:pPr>
            <a:r>
              <a:rPr lang="en-GB" sz="1200" dirty="0"/>
              <a:t> </a:t>
            </a:r>
            <a:r>
              <a:rPr lang="en-GB" sz="1200" dirty="0" smtClean="0"/>
              <a:t>   if (…) throw </a:t>
            </a:r>
            <a:r>
              <a:rPr lang="en-GB" sz="1200" dirty="0" err="1" smtClean="0"/>
              <a:t>ExB</a:t>
            </a:r>
            <a:r>
              <a:rPr lang="en-GB" sz="1200" dirty="0" smtClean="0"/>
              <a:t>;</a:t>
            </a:r>
          </a:p>
          <a:p>
            <a:pPr>
              <a:defRPr/>
            </a:pPr>
            <a:r>
              <a:rPr lang="en-GB" sz="1200" dirty="0" smtClean="0"/>
              <a:t>  }</a:t>
            </a:r>
          </a:p>
          <a:p>
            <a:pPr>
              <a:defRPr/>
            </a:pPr>
            <a:r>
              <a:rPr lang="en-GB" sz="1200" dirty="0" smtClean="0"/>
              <a:t>  catch </a:t>
            </a:r>
            <a:r>
              <a:rPr lang="en-GB" sz="1200" dirty="0"/>
              <a:t>(Exception e) { </a:t>
            </a:r>
            <a:endParaRPr lang="en-GB" sz="1200" dirty="0" smtClean="0"/>
          </a:p>
          <a:p>
            <a:pPr>
              <a:defRPr/>
            </a:pPr>
            <a:r>
              <a:rPr lang="en-GB" sz="1200" dirty="0"/>
              <a:t> </a:t>
            </a:r>
            <a:r>
              <a:rPr lang="en-GB" sz="1200" dirty="0" smtClean="0"/>
              <a:t>   // Do some stuff, then </a:t>
            </a:r>
            <a:r>
              <a:rPr lang="en-GB" sz="1200" dirty="0" err="1" smtClean="0"/>
              <a:t>rethrow</a:t>
            </a:r>
            <a:endParaRPr lang="en-GB" sz="1200" dirty="0" smtClean="0"/>
          </a:p>
          <a:p>
            <a:pPr>
              <a:defRPr/>
            </a:pPr>
            <a:r>
              <a:rPr lang="en-GB" sz="1200" dirty="0"/>
              <a:t> </a:t>
            </a:r>
            <a:r>
              <a:rPr lang="en-GB" sz="1200" dirty="0" smtClean="0"/>
              <a:t>   throw </a:t>
            </a:r>
            <a:r>
              <a:rPr lang="en-GB" sz="1200" dirty="0"/>
              <a:t>e; </a:t>
            </a:r>
            <a:endParaRPr lang="en-GB" sz="1200" dirty="0" smtClean="0"/>
          </a:p>
          <a:p>
            <a:pPr>
              <a:defRPr/>
            </a:pPr>
            <a:r>
              <a:rPr lang="en-GB" sz="1200" dirty="0"/>
              <a:t> </a:t>
            </a:r>
            <a:r>
              <a:rPr lang="en-GB" sz="1200" dirty="0" smtClean="0"/>
              <a:t> } </a:t>
            </a:r>
          </a:p>
          <a:p>
            <a:pPr>
              <a:defRPr/>
            </a:pPr>
            <a:r>
              <a:rPr lang="en-GB" sz="1200" dirty="0" smtClean="0"/>
              <a:t>}</a:t>
            </a:r>
            <a:endParaRPr lang="en-GB" sz="1200" dirty="0">
              <a:cs typeface="+mn-cs"/>
            </a:endParaRPr>
          </a:p>
        </p:txBody>
      </p:sp>
      <p:sp>
        <p:nvSpPr>
          <p:cNvPr id="8" name="Rectangle 7"/>
          <p:cNvSpPr>
            <a:spLocks noChangeArrowheads="1"/>
          </p:cNvSpPr>
          <p:nvPr/>
        </p:nvSpPr>
        <p:spPr bwMode="auto">
          <a:xfrm>
            <a:off x="4948556" y="4274321"/>
            <a:ext cx="3986237" cy="2126559"/>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public void </a:t>
            </a:r>
            <a:r>
              <a:rPr lang="en-GB" sz="1200" dirty="0" err="1"/>
              <a:t>func</a:t>
            </a:r>
            <a:r>
              <a:rPr lang="en-GB" sz="1200" dirty="0"/>
              <a:t>() </a:t>
            </a:r>
            <a:r>
              <a:rPr lang="en-GB" sz="1200" b="1" dirty="0"/>
              <a:t>throws </a:t>
            </a:r>
            <a:r>
              <a:rPr lang="en-GB" sz="1200" b="1" dirty="0" err="1" smtClean="0"/>
              <a:t>ExA</a:t>
            </a:r>
            <a:r>
              <a:rPr lang="en-GB" sz="1200" b="1" dirty="0" smtClean="0"/>
              <a:t>, </a:t>
            </a:r>
            <a:r>
              <a:rPr lang="en-GB" sz="1200" b="1" dirty="0" err="1" smtClean="0"/>
              <a:t>ExB</a:t>
            </a:r>
            <a:r>
              <a:rPr lang="en-GB" sz="1200" dirty="0" smtClean="0"/>
              <a:t> </a:t>
            </a:r>
            <a:r>
              <a:rPr lang="en-GB" sz="1200" dirty="0"/>
              <a:t>{ </a:t>
            </a:r>
          </a:p>
          <a:p>
            <a:pPr>
              <a:defRPr/>
            </a:pPr>
            <a:endParaRPr lang="en-GB" sz="1200" dirty="0"/>
          </a:p>
          <a:p>
            <a:pPr>
              <a:defRPr/>
            </a:pPr>
            <a:r>
              <a:rPr lang="en-GB" sz="1200" dirty="0"/>
              <a:t>  try { </a:t>
            </a:r>
          </a:p>
          <a:p>
            <a:pPr>
              <a:defRPr/>
            </a:pPr>
            <a:r>
              <a:rPr lang="en-GB" sz="1200" dirty="0"/>
              <a:t>    if (…) throw </a:t>
            </a:r>
            <a:r>
              <a:rPr lang="en-GB" sz="1200" dirty="0" err="1"/>
              <a:t>ExA</a:t>
            </a:r>
            <a:r>
              <a:rPr lang="en-GB" sz="1200" dirty="0"/>
              <a:t>;</a:t>
            </a:r>
          </a:p>
          <a:p>
            <a:pPr>
              <a:defRPr/>
            </a:pPr>
            <a:r>
              <a:rPr lang="en-GB" sz="1200" dirty="0"/>
              <a:t>    if (…) throw </a:t>
            </a:r>
            <a:r>
              <a:rPr lang="en-GB" sz="1200" dirty="0" err="1"/>
              <a:t>ExB</a:t>
            </a:r>
            <a:r>
              <a:rPr lang="en-GB" sz="1200" dirty="0"/>
              <a:t>;</a:t>
            </a:r>
          </a:p>
          <a:p>
            <a:pPr>
              <a:defRPr/>
            </a:pPr>
            <a:r>
              <a:rPr lang="en-GB" sz="1200" dirty="0"/>
              <a:t>  }</a:t>
            </a:r>
          </a:p>
          <a:p>
            <a:pPr>
              <a:defRPr/>
            </a:pPr>
            <a:r>
              <a:rPr lang="en-GB" sz="1200" dirty="0"/>
              <a:t>  catch (Exception e) { </a:t>
            </a:r>
          </a:p>
          <a:p>
            <a:pPr>
              <a:defRPr/>
            </a:pPr>
            <a:r>
              <a:rPr lang="en-GB" sz="1200" dirty="0"/>
              <a:t>    // Do some stuff, then </a:t>
            </a:r>
            <a:r>
              <a:rPr lang="en-GB" sz="1200" dirty="0" err="1"/>
              <a:t>rethrow</a:t>
            </a:r>
            <a:endParaRPr lang="en-GB" sz="1200" dirty="0"/>
          </a:p>
          <a:p>
            <a:pPr>
              <a:defRPr/>
            </a:pPr>
            <a:r>
              <a:rPr lang="en-GB" sz="1200" dirty="0"/>
              <a:t>    throw e; </a:t>
            </a:r>
          </a:p>
          <a:p>
            <a:pPr>
              <a:defRPr/>
            </a:pPr>
            <a:r>
              <a:rPr lang="en-GB" sz="1200" dirty="0"/>
              <a:t>  } </a:t>
            </a:r>
          </a:p>
          <a:p>
            <a:pPr>
              <a:defRPr/>
            </a:pPr>
            <a:r>
              <a:rPr lang="en-GB" sz="1200" dirty="0"/>
              <a:t>}</a:t>
            </a:r>
          </a:p>
        </p:txBody>
      </p:sp>
      <p:sp>
        <p:nvSpPr>
          <p:cNvPr id="9" name="Rounded Rectangle 8"/>
          <p:cNvSpPr/>
          <p:nvPr/>
        </p:nvSpPr>
        <p:spPr bwMode="auto">
          <a:xfrm>
            <a:off x="8070094" y="5940028"/>
            <a:ext cx="754911" cy="566976"/>
          </a:xfrm>
          <a:prstGeom prst="roundRect">
            <a:avLst/>
          </a:prstGeom>
          <a:solidFill>
            <a:schemeClr val="accent2">
              <a:lumMod val="60000"/>
              <a:lumOff val="40000"/>
            </a:schemeClr>
          </a:solid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Lucida Console" pitchFamily="49" charset="0"/>
              </a:rPr>
              <a:t>Java </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Lucida Console" pitchFamily="49" charset="0"/>
              </a:rPr>
              <a:t>SE 7</a:t>
            </a:r>
          </a:p>
        </p:txBody>
      </p:sp>
      <p:sp>
        <p:nvSpPr>
          <p:cNvPr id="10" name="Rounded Rectangle 9"/>
          <p:cNvSpPr/>
          <p:nvPr/>
        </p:nvSpPr>
        <p:spPr bwMode="auto">
          <a:xfrm>
            <a:off x="3800227" y="5996802"/>
            <a:ext cx="754911" cy="566976"/>
          </a:xfrm>
          <a:prstGeom prst="roundRect">
            <a:avLst/>
          </a:prstGeom>
          <a:solidFill>
            <a:schemeClr val="bg1"/>
          </a:solid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Lucida Console" pitchFamily="49" charset="0"/>
              </a:rPr>
              <a:t>Java </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Lucida Console" pitchFamily="49" charset="0"/>
              </a:rPr>
              <a:t>SE 6</a:t>
            </a:r>
          </a:p>
        </p:txBody>
      </p:sp>
    </p:spTree>
    <p:extLst>
      <p:ext uri="{BB962C8B-B14F-4D97-AF65-F5344CB8AC3E}">
        <p14:creationId xmlns:p14="http://schemas.microsoft.com/office/powerpoint/2010/main" val="927223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15</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1" name="Rounded Rectangular Callout 10"/>
          <p:cNvSpPr/>
          <p:nvPr/>
        </p:nvSpPr>
        <p:spPr bwMode="auto">
          <a:xfrm>
            <a:off x="5259501" y="129960"/>
            <a:ext cx="3748024" cy="3882481"/>
          </a:xfrm>
          <a:prstGeom prst="wedgeRoundRectCallout">
            <a:avLst>
              <a:gd name="adj1" fmla="val -21804"/>
              <a:gd name="adj2" fmla="val 59858"/>
              <a:gd name="adj3" fmla="val 16667"/>
            </a:avLst>
          </a:prstGeom>
          <a:solidFill>
            <a:schemeClr val="accent2"/>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333399"/>
                </a:solidFill>
                <a:effectLst/>
                <a:latin typeface="Lucida Console" pitchFamily="49" charset="0"/>
              </a:rPr>
              <a:t>Optional</a:t>
            </a:r>
            <a:r>
              <a:rPr kumimoji="0" lang="en-GB" sz="1400" b="1" i="0" u="none" strike="noStrike" cap="none" normalizeH="0" dirty="0" smtClean="0">
                <a:ln>
                  <a:noFill/>
                </a:ln>
                <a:solidFill>
                  <a:srgbClr val="333399"/>
                </a:solidFill>
                <a:effectLst/>
                <a:latin typeface="Lucida Console" pitchFamily="49" charset="0"/>
              </a:rPr>
              <a:t> lab idea</a:t>
            </a:r>
          </a:p>
          <a:p>
            <a:pPr marL="0" marR="0" indent="0" algn="l" defTabSz="914400" rtl="0" eaLnBrk="1" fontAlgn="base" latinLnBrk="0" hangingPunct="1">
              <a:lnSpc>
                <a:spcPct val="100000"/>
              </a:lnSpc>
              <a:spcBef>
                <a:spcPct val="0"/>
              </a:spcBef>
              <a:spcAft>
                <a:spcPct val="0"/>
              </a:spcAft>
              <a:buClrTx/>
              <a:buSzTx/>
              <a:buFontTx/>
              <a:buNone/>
              <a:tabLst/>
            </a:pPr>
            <a:endParaRPr lang="en-GB" baseline="0" dirty="0">
              <a:solidFill>
                <a:srgbClr val="333399"/>
              </a:solidFill>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dirty="0" smtClean="0">
                <a:ln>
                  <a:noFill/>
                </a:ln>
                <a:solidFill>
                  <a:srgbClr val="333399"/>
                </a:solidFill>
                <a:effectLst/>
                <a:latin typeface="Lucida Console" pitchFamily="49" charset="0"/>
              </a:rPr>
              <a:t>Experiment with the demo code for this chapter. For example…</a:t>
            </a:r>
          </a:p>
          <a:p>
            <a:pPr marL="0" marR="0" indent="0" algn="l" defTabSz="914400" rtl="0" eaLnBrk="1" fontAlgn="base" latinLnBrk="0" hangingPunct="1">
              <a:lnSpc>
                <a:spcPct val="100000"/>
              </a:lnSpc>
              <a:spcBef>
                <a:spcPct val="0"/>
              </a:spcBef>
              <a:spcAft>
                <a:spcPct val="0"/>
              </a:spcAft>
              <a:buClrTx/>
              <a:buSzTx/>
              <a:buFontTx/>
              <a:buNone/>
              <a:tabLst/>
            </a:pPr>
            <a:r>
              <a:rPr lang="en-GB" dirty="0">
                <a:solidFill>
                  <a:srgbClr val="333399"/>
                </a:solidFill>
              </a:rPr>
              <a:t> </a:t>
            </a:r>
            <a:endParaRPr lang="en-GB" dirty="0" smtClean="0">
              <a:solidFill>
                <a:srgbClr val="333399"/>
              </a:solidFill>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sz="1400" b="0" i="0" u="none" strike="noStrike" cap="none" normalizeH="0" dirty="0" smtClean="0">
                <a:ln>
                  <a:noFill/>
                </a:ln>
                <a:solidFill>
                  <a:srgbClr val="333399"/>
                </a:solidFill>
                <a:effectLst/>
                <a:latin typeface="Lucida Console" pitchFamily="49" charset="0"/>
              </a:rPr>
              <a:t>See what happens if you don't catch exceptions.</a:t>
            </a:r>
          </a:p>
          <a:p>
            <a:pPr marL="0" marR="0" indent="0" algn="l" defTabSz="914400" rtl="0" eaLnBrk="1" fontAlgn="base" latinLnBrk="0" hangingPunct="1">
              <a:lnSpc>
                <a:spcPct val="100000"/>
              </a:lnSpc>
              <a:spcBef>
                <a:spcPct val="0"/>
              </a:spcBef>
              <a:spcAft>
                <a:spcPct val="0"/>
              </a:spcAft>
              <a:buClrTx/>
              <a:buSzTx/>
              <a:buFontTx/>
              <a:buNone/>
              <a:tabLst/>
            </a:pPr>
            <a:endParaRPr lang="en-GB" dirty="0">
              <a:solidFill>
                <a:srgbClr val="333399"/>
              </a:solidFill>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sz="1400" b="0" i="0" u="none" strike="noStrike" cap="none" normalizeH="0" dirty="0" smtClean="0">
                <a:ln>
                  <a:noFill/>
                </a:ln>
                <a:solidFill>
                  <a:srgbClr val="333399"/>
                </a:solidFill>
                <a:effectLst/>
                <a:latin typeface="Lucida Console" pitchFamily="49" charset="0"/>
              </a:rPr>
              <a:t>Rearrange some code into a separate method and see what happens.</a:t>
            </a:r>
          </a:p>
          <a:p>
            <a:pPr marL="177800" marR="0" indent="-1778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lang="en-GB" baseline="0" dirty="0">
              <a:solidFill>
                <a:srgbClr val="333399"/>
              </a:solidFill>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GB" dirty="0" smtClean="0">
                <a:solidFill>
                  <a:srgbClr val="333399"/>
                </a:solidFill>
              </a:rPr>
              <a:t>Try to write some code that causes some of the standard exceptions described in this chapter</a:t>
            </a:r>
            <a:endParaRPr kumimoji="0" lang="en-GB" sz="1400" b="0" i="0" u="none" strike="noStrike" cap="none" normalizeH="0" baseline="0" dirty="0" smtClean="0">
              <a:ln>
                <a:noFill/>
              </a:ln>
              <a:solidFill>
                <a:srgbClr val="333399"/>
              </a:solidFill>
              <a:effectLst/>
              <a:latin typeface="Lucida Console" pitchFamily="49" charset="0"/>
            </a:endParaRPr>
          </a:p>
        </p:txBody>
      </p:sp>
    </p:spTree>
    <p:extLst>
      <p:ext uri="{BB962C8B-B14F-4D97-AF65-F5344CB8AC3E}">
        <p14:creationId xmlns:p14="http://schemas.microsoft.com/office/powerpoint/2010/main" val="2839923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2755" name="Rectangle 3"/>
          <p:cNvSpPr>
            <a:spLocks noGrp="1" noChangeArrowheads="1"/>
          </p:cNvSpPr>
          <p:nvPr>
            <p:ph idx="1"/>
          </p:nvPr>
        </p:nvSpPr>
        <p:spPr/>
        <p:txBody>
          <a:bodyPr/>
          <a:lstStyle/>
          <a:p>
            <a:pPr marL="457200" indent="-457200" eaLnBrk="1" hangingPunct="1">
              <a:buFont typeface="+mj-lt"/>
              <a:buAutoNum type="arabicPeriod"/>
            </a:pPr>
            <a:r>
              <a:rPr lang="en-GB"/>
              <a:t>Core </a:t>
            </a:r>
            <a:r>
              <a:rPr lang="en-GB" smtClean="0"/>
              <a:t>exception syntax </a:t>
            </a:r>
            <a:r>
              <a:rPr lang="en-GB"/>
              <a:t>and </a:t>
            </a:r>
            <a:r>
              <a:rPr lang="en-GB" smtClean="0"/>
              <a:t>techniques</a:t>
            </a:r>
          </a:p>
          <a:p>
            <a:pPr marL="457200" indent="-457200" eaLnBrk="1" hangingPunct="1">
              <a:buFont typeface="+mj-lt"/>
              <a:buAutoNum type="arabicPeriod"/>
            </a:pPr>
            <a:r>
              <a:rPr lang="en-GB" smtClean="0"/>
              <a:t>Techniques </a:t>
            </a:r>
            <a:r>
              <a:rPr lang="en-GB"/>
              <a:t>in Java SE 7 </a:t>
            </a:r>
            <a:r>
              <a:rPr lang="en-GB" smtClean="0"/>
              <a:t>and above</a:t>
            </a:r>
            <a:endParaRPr lang="en-GB"/>
          </a:p>
          <a:p>
            <a:pPr marL="457200" indent="-457200" eaLnBrk="1" hangingPunct="1">
              <a:buFont typeface="+mj-lt"/>
              <a:buAutoNum type="arabicPeriod"/>
            </a:pPr>
            <a:endParaRPr lang="en-GB" dirty="0" smtClean="0"/>
          </a:p>
        </p:txBody>
      </p:sp>
      <p:sp>
        <p:nvSpPr>
          <p:cNvPr id="842754" name="Rectangle 2"/>
          <p:cNvSpPr>
            <a:spLocks noGrp="1" noChangeArrowheads="1"/>
          </p:cNvSpPr>
          <p:nvPr>
            <p:ph type="title"/>
          </p:nvPr>
        </p:nvSpPr>
        <p:spPr/>
        <p:txBody>
          <a:bodyPr/>
          <a:lstStyle/>
          <a:p>
            <a:pPr marL="571500" indent="-571500" eaLnBrk="1" hangingPunct="1"/>
            <a:r>
              <a:rPr lang="en-GB" sz="3400" dirty="0" smtClean="0"/>
              <a:t>Contents</a:t>
            </a:r>
          </a:p>
        </p:txBody>
      </p:sp>
      <p:sp>
        <p:nvSpPr>
          <p:cNvPr id="4" name="Footer Placeholder 3"/>
          <p:cNvSpPr>
            <a:spLocks noGrp="1"/>
          </p:cNvSpPr>
          <p:nvPr>
            <p:ph type="ftr" sz="quarter" idx="10"/>
          </p:nvPr>
        </p:nvSpPr>
        <p:spPr/>
        <p:txBody>
          <a:bodyPr/>
          <a:lstStyle/>
          <a:p>
            <a:pPr>
              <a:defRPr/>
            </a:pPr>
            <a:fld id="{322DB617-1451-4A73-9433-6ED3579F980D}" type="slidenum">
              <a:rPr lang="en-GB"/>
              <a:pPr>
                <a:defRPr/>
              </a:pPr>
              <a:t>2</a:t>
            </a:fld>
            <a:endParaRPr lang="en-GB"/>
          </a:p>
        </p:txBody>
      </p:sp>
      <p:grpSp>
        <p:nvGrpSpPr>
          <p:cNvPr id="5" name="Group 9"/>
          <p:cNvGrpSpPr>
            <a:grpSpLocks/>
          </p:cNvGrpSpPr>
          <p:nvPr/>
        </p:nvGrpSpPr>
        <p:grpSpPr bwMode="auto">
          <a:xfrm>
            <a:off x="434975" y="5199325"/>
            <a:ext cx="8150225" cy="1644650"/>
            <a:chOff x="274" y="3059"/>
            <a:chExt cx="5134" cy="1036"/>
          </a:xfrm>
        </p:grpSpPr>
        <p:sp>
          <p:nvSpPr>
            <p:cNvPr id="6" name="Text Box 7"/>
            <p:cNvSpPr txBox="1">
              <a:spLocks noChangeArrowheads="1"/>
            </p:cNvSpPr>
            <p:nvPr/>
          </p:nvSpPr>
          <p:spPr bwMode="auto">
            <a:xfrm>
              <a:off x="792" y="3169"/>
              <a:ext cx="4616"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63650"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 project: </a:t>
              </a:r>
              <a:r>
                <a:rPr lang="en-GB" sz="2000" b="1" dirty="0" err="1" smtClean="0">
                  <a:solidFill>
                    <a:schemeClr val="tx2"/>
                  </a:solidFill>
                  <a:sym typeface="Wingdings" pitchFamily="2" charset="2"/>
                </a:rPr>
                <a:t>DemoExceptions</a:t>
              </a:r>
              <a:endParaRPr lang="en-US" sz="2000" b="1" dirty="0"/>
            </a:p>
          </p:txBody>
        </p:sp>
        <p:pic>
          <p:nvPicPr>
            <p:cNvPr id="7" name="Picture 6"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a:t>Overview of exceptions</a:t>
            </a:r>
          </a:p>
          <a:p>
            <a:pPr eaLnBrk="1" hangingPunct="1"/>
            <a:r>
              <a:rPr lang="en-GB"/>
              <a:t>Categories of exceptions in Java</a:t>
            </a:r>
          </a:p>
          <a:p>
            <a:pPr eaLnBrk="1" hangingPunct="1"/>
            <a:r>
              <a:rPr lang="en-GB"/>
              <a:t>How to handle exceptions</a:t>
            </a:r>
          </a:p>
          <a:p>
            <a:pPr eaLnBrk="1" hangingPunct="1"/>
            <a:r>
              <a:rPr lang="en-GB"/>
              <a:t>Example</a:t>
            </a:r>
          </a:p>
          <a:p>
            <a:pPr eaLnBrk="1" hangingPunct="1"/>
            <a:r>
              <a:rPr lang="en-GB"/>
              <a:t>Standard exception classes</a:t>
            </a:r>
          </a:p>
          <a:p>
            <a:pPr eaLnBrk="1" hangingPunct="1"/>
            <a:r>
              <a:rPr lang="en-GB"/>
              <a:t>Throwing exceptions</a:t>
            </a:r>
          </a:p>
          <a:p>
            <a:pPr eaLnBrk="1" hangingPunct="1"/>
            <a:endParaRPr lang="en-GB"/>
          </a:p>
          <a:p>
            <a:pPr eaLnBrk="1" hangingPunct="1"/>
            <a:endParaRPr lang="en-GB" dirty="0"/>
          </a:p>
        </p:txBody>
      </p:sp>
      <p:sp>
        <p:nvSpPr>
          <p:cNvPr id="996354" name="Rectangle 2"/>
          <p:cNvSpPr>
            <a:spLocks noGrp="1" noChangeArrowheads="1"/>
          </p:cNvSpPr>
          <p:nvPr>
            <p:ph type="title"/>
          </p:nvPr>
        </p:nvSpPr>
        <p:spPr/>
        <p:txBody>
          <a:bodyPr/>
          <a:lstStyle/>
          <a:p>
            <a:pPr marL="571500" indent="-571500"/>
            <a:r>
              <a:rPr lang="en-GB" sz="3400" smtClean="0"/>
              <a:t>1. Core Exception Syntax and Techniques</a:t>
            </a:r>
            <a:endParaRPr lang="en-GB" sz="3400" dirty="0" smtClean="0">
              <a:cs typeface="Tahoma" pitchFamily="34" charset="0"/>
            </a:endParaRPr>
          </a:p>
        </p:txBody>
      </p:sp>
      <p:sp>
        <p:nvSpPr>
          <p:cNvPr id="4" name="Footer Placeholder 3"/>
          <p:cNvSpPr>
            <a:spLocks noGrp="1"/>
          </p:cNvSpPr>
          <p:nvPr>
            <p:ph type="ftr" sz="quarter" idx="10"/>
          </p:nvPr>
        </p:nvSpPr>
        <p:spPr/>
        <p:txBody>
          <a:bodyPr/>
          <a:lstStyle/>
          <a:p>
            <a:pPr>
              <a:defRPr/>
            </a:pPr>
            <a:fld id="{B1E1A988-86D5-493B-9EAD-AF77FFC8F57C}" type="slidenum">
              <a:rPr lang="en-GB"/>
              <a:pPr>
                <a:defRPr/>
              </a:pPr>
              <a:t>3</a:t>
            </a:fld>
            <a:endParaRPr lang="en-GB"/>
          </a:p>
        </p:txBody>
      </p:sp>
    </p:spTree>
    <p:extLst>
      <p:ext uri="{BB962C8B-B14F-4D97-AF65-F5344CB8AC3E}">
        <p14:creationId xmlns:p14="http://schemas.microsoft.com/office/powerpoint/2010/main" val="332655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7"/>
          <p:cNvSpPr>
            <a:spLocks noGrp="1" noChangeArrowheads="1"/>
          </p:cNvSpPr>
          <p:nvPr>
            <p:ph idx="1"/>
          </p:nvPr>
        </p:nvSpPr>
        <p:spPr/>
        <p:txBody>
          <a:bodyPr/>
          <a:lstStyle/>
          <a:p>
            <a:pPr eaLnBrk="1" hangingPunct="1"/>
            <a:r>
              <a:rPr lang="en-GB" dirty="0" smtClean="0"/>
              <a:t>Exceptions are a run-time mechanism for indicating exceptional conditions in Java</a:t>
            </a:r>
          </a:p>
          <a:p>
            <a:pPr lvl="1" eaLnBrk="1" hangingPunct="1"/>
            <a:r>
              <a:rPr lang="en-GB" dirty="0" smtClean="0"/>
              <a:t>If you detect an "exceptional" condition, you can throw an exception</a:t>
            </a:r>
          </a:p>
          <a:p>
            <a:pPr lvl="1" eaLnBrk="1" hangingPunct="1"/>
            <a:r>
              <a:rPr lang="en-GB" dirty="0" smtClean="0"/>
              <a:t>An exception is an object that contains relevant error info</a:t>
            </a:r>
          </a:p>
          <a:p>
            <a:pPr lvl="1" eaLnBrk="1" hangingPunct="1"/>
            <a:endParaRPr lang="en-GB" dirty="0" smtClean="0"/>
          </a:p>
          <a:p>
            <a:pPr eaLnBrk="1" hangingPunct="1"/>
            <a:r>
              <a:rPr lang="en-GB" dirty="0" smtClean="0"/>
              <a:t>Somewhere up the call stack, the exception is caught and dealt with</a:t>
            </a:r>
          </a:p>
          <a:p>
            <a:pPr lvl="1" eaLnBrk="1" hangingPunct="1"/>
            <a:r>
              <a:rPr lang="en-GB" dirty="0" smtClean="0"/>
              <a:t>If the exception is not caught, your application terminates</a:t>
            </a:r>
          </a:p>
          <a:p>
            <a:pPr eaLnBrk="1" hangingPunct="1"/>
            <a:endParaRPr lang="en-GB" dirty="0" smtClean="0"/>
          </a:p>
        </p:txBody>
      </p:sp>
      <p:sp>
        <p:nvSpPr>
          <p:cNvPr id="6146" name="Rectangle 46"/>
          <p:cNvSpPr>
            <a:spLocks noGrp="1" noChangeArrowheads="1"/>
          </p:cNvSpPr>
          <p:nvPr>
            <p:ph type="title"/>
          </p:nvPr>
        </p:nvSpPr>
        <p:spPr/>
        <p:txBody>
          <a:bodyPr/>
          <a:lstStyle/>
          <a:p>
            <a:pPr eaLnBrk="1" hangingPunct="1"/>
            <a:r>
              <a:rPr lang="en-GB" sz="3400" dirty="0" smtClean="0"/>
              <a:t>Overview of Exceptions</a:t>
            </a:r>
          </a:p>
        </p:txBody>
      </p:sp>
      <p:sp>
        <p:nvSpPr>
          <p:cNvPr id="10" name="Footer Placeholder 3"/>
          <p:cNvSpPr>
            <a:spLocks noGrp="1"/>
          </p:cNvSpPr>
          <p:nvPr>
            <p:ph type="ftr" sz="quarter" idx="10"/>
          </p:nvPr>
        </p:nvSpPr>
        <p:spPr/>
        <p:txBody>
          <a:bodyPr/>
          <a:lstStyle/>
          <a:p>
            <a:pPr>
              <a:defRPr/>
            </a:pPr>
            <a:fld id="{FBD3917C-EC98-4D9D-B720-AD30B350FA7D}" type="slidenum">
              <a:rPr lang="en-GB"/>
              <a:pPr>
                <a:defRPr/>
              </a:pPr>
              <a:t>4</a:t>
            </a:fld>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7"/>
          <p:cNvSpPr>
            <a:spLocks noGrp="1" noChangeArrowheads="1"/>
          </p:cNvSpPr>
          <p:nvPr>
            <p:ph idx="1"/>
          </p:nvPr>
        </p:nvSpPr>
        <p:spPr/>
        <p:txBody>
          <a:bodyPr/>
          <a:lstStyle/>
          <a:p>
            <a:r>
              <a:rPr lang="en-GB" smtClean="0"/>
              <a:t>There are lots of things that can go wrong in a Java app</a:t>
            </a:r>
          </a:p>
          <a:p>
            <a:pPr lvl="1"/>
            <a:r>
              <a:rPr lang="en-GB" smtClean="0"/>
              <a:t>Therefore, there are lots of different exception classes</a:t>
            </a:r>
          </a:p>
          <a:p>
            <a:pPr lvl="1"/>
            <a:r>
              <a:rPr lang="en-GB" smtClean="0"/>
              <a:t>Each exception class represents a different kind of problem</a:t>
            </a:r>
          </a:p>
          <a:p>
            <a:pPr lvl="1"/>
            <a:r>
              <a:rPr lang="en-GB" smtClean="0"/>
              <a:t>The Java library defines hundreds of standard exception classes (see later for some examples)</a:t>
            </a:r>
          </a:p>
          <a:p>
            <a:r>
              <a:rPr lang="en-GB" smtClean="0"/>
              <a:t>Java classifies exceptions into 3 categories:</a:t>
            </a:r>
          </a:p>
          <a:p>
            <a:endParaRPr lang="en-GB" smtClean="0"/>
          </a:p>
        </p:txBody>
      </p:sp>
      <p:sp>
        <p:nvSpPr>
          <p:cNvPr id="7170" name="Rectangle 46"/>
          <p:cNvSpPr>
            <a:spLocks noGrp="1" noChangeArrowheads="1"/>
          </p:cNvSpPr>
          <p:nvPr>
            <p:ph type="title"/>
          </p:nvPr>
        </p:nvSpPr>
        <p:spPr/>
        <p:txBody>
          <a:bodyPr/>
          <a:lstStyle/>
          <a:p>
            <a:r>
              <a:rPr lang="en-GB" sz="3400" smtClean="0"/>
              <a:t>Categories of Exceptions in Java</a:t>
            </a:r>
          </a:p>
        </p:txBody>
      </p:sp>
      <p:sp>
        <p:nvSpPr>
          <p:cNvPr id="4" name="Footer Placeholder 3"/>
          <p:cNvSpPr>
            <a:spLocks noGrp="1"/>
          </p:cNvSpPr>
          <p:nvPr>
            <p:ph type="ftr" sz="quarter" idx="10"/>
          </p:nvPr>
        </p:nvSpPr>
        <p:spPr/>
        <p:txBody>
          <a:bodyPr/>
          <a:lstStyle/>
          <a:p>
            <a:pPr>
              <a:defRPr/>
            </a:pPr>
            <a:fld id="{31263901-0D9F-4445-A7AB-EE8A83A2B9FA}" type="slidenum">
              <a:rPr lang="en-GB" smtClean="0"/>
              <a:pPr>
                <a:defRPr/>
              </a:pPr>
              <a:t>5</a:t>
            </a:fld>
            <a:endParaRPr lang="en-GB"/>
          </a:p>
        </p:txBody>
      </p:sp>
      <p:cxnSp>
        <p:nvCxnSpPr>
          <p:cNvPr id="7173" name="Elbow Connector 30"/>
          <p:cNvCxnSpPr>
            <a:cxnSpLocks noChangeShapeType="1"/>
            <a:stCxn id="7182" idx="0"/>
            <a:endCxn id="7181" idx="0"/>
          </p:cNvCxnSpPr>
          <p:nvPr/>
        </p:nvCxnSpPr>
        <p:spPr bwMode="auto">
          <a:xfrm rot="5400000" flipH="1" flipV="1">
            <a:off x="3859213" y="2400300"/>
            <a:ext cx="12700" cy="4203700"/>
          </a:xfrm>
          <a:prstGeom prst="bentConnector3">
            <a:avLst>
              <a:gd name="adj1" fmla="val 1900000"/>
            </a:avLst>
          </a:prstGeom>
          <a:noFill/>
          <a:ln w="28575" algn="ctr">
            <a:solidFill>
              <a:schemeClr val="tx2"/>
            </a:solidFill>
            <a:round/>
            <a:headEnd/>
            <a:tailEnd/>
          </a:ln>
        </p:spPr>
      </p:cxnSp>
      <p:cxnSp>
        <p:nvCxnSpPr>
          <p:cNvPr id="7174" name="Straight Connector 31"/>
          <p:cNvCxnSpPr>
            <a:cxnSpLocks noChangeShapeType="1"/>
          </p:cNvCxnSpPr>
          <p:nvPr/>
        </p:nvCxnSpPr>
        <p:spPr bwMode="auto">
          <a:xfrm rot="16200000" flipH="1">
            <a:off x="3630613" y="4062412"/>
            <a:ext cx="381000" cy="3175"/>
          </a:xfrm>
          <a:prstGeom prst="line">
            <a:avLst/>
          </a:prstGeom>
          <a:noFill/>
          <a:ln w="28575" algn="ctr">
            <a:solidFill>
              <a:schemeClr val="tx2"/>
            </a:solidFill>
            <a:round/>
            <a:headEnd/>
            <a:tailEnd/>
          </a:ln>
        </p:spPr>
      </p:cxnSp>
      <p:sp>
        <p:nvSpPr>
          <p:cNvPr id="7175" name="TextBox 32"/>
          <p:cNvSpPr txBox="1">
            <a:spLocks noChangeArrowheads="1"/>
          </p:cNvSpPr>
          <p:nvPr/>
        </p:nvSpPr>
        <p:spPr bwMode="auto">
          <a:xfrm flipH="1">
            <a:off x="2865438" y="3581400"/>
            <a:ext cx="1909762" cy="342900"/>
          </a:xfrm>
          <a:prstGeom prst="rect">
            <a:avLst/>
          </a:prstGeom>
          <a:solidFill>
            <a:srgbClr val="FFFF99"/>
          </a:solidFill>
          <a:ln w="9525">
            <a:solidFill>
              <a:schemeClr val="tx2"/>
            </a:solidFill>
            <a:miter lim="800000"/>
            <a:headEnd/>
            <a:tailEnd/>
          </a:ln>
        </p:spPr>
        <p:txBody>
          <a:bodyPr anchor="ctr"/>
          <a:lstStyle/>
          <a:p>
            <a:pPr algn="ctr"/>
            <a:r>
              <a:rPr lang="en-GB" sz="1300"/>
              <a:t>Throwable</a:t>
            </a:r>
          </a:p>
        </p:txBody>
      </p:sp>
      <p:sp>
        <p:nvSpPr>
          <p:cNvPr id="7176" name="Isosceles Triangle 33"/>
          <p:cNvSpPr>
            <a:spLocks noChangeArrowheads="1"/>
          </p:cNvSpPr>
          <p:nvPr/>
        </p:nvSpPr>
        <p:spPr bwMode="auto">
          <a:xfrm>
            <a:off x="3733800" y="3937000"/>
            <a:ext cx="155575" cy="165100"/>
          </a:xfrm>
          <a:prstGeom prst="triangle">
            <a:avLst>
              <a:gd name="adj" fmla="val 50000"/>
            </a:avLst>
          </a:prstGeom>
          <a:solidFill>
            <a:srgbClr val="FFFF99"/>
          </a:solidFill>
          <a:ln w="28575" algn="ctr">
            <a:solidFill>
              <a:schemeClr val="tx2"/>
            </a:solidFill>
            <a:round/>
            <a:headEnd/>
            <a:tailEnd type="triangle" w="lg" len="lg"/>
          </a:ln>
        </p:spPr>
        <p:txBody>
          <a:bodyPr/>
          <a:lstStyle/>
          <a:p>
            <a:endParaRPr lang="en-US"/>
          </a:p>
        </p:txBody>
      </p:sp>
      <p:cxnSp>
        <p:nvCxnSpPr>
          <p:cNvPr id="7177" name="Straight Connector 20"/>
          <p:cNvCxnSpPr>
            <a:cxnSpLocks noChangeShapeType="1"/>
          </p:cNvCxnSpPr>
          <p:nvPr/>
        </p:nvCxnSpPr>
        <p:spPr bwMode="auto">
          <a:xfrm rot="5400000">
            <a:off x="5801107" y="4997831"/>
            <a:ext cx="329437" cy="0"/>
          </a:xfrm>
          <a:prstGeom prst="line">
            <a:avLst/>
          </a:prstGeom>
          <a:noFill/>
          <a:ln w="28575" algn="ctr">
            <a:solidFill>
              <a:schemeClr val="tx2"/>
            </a:solidFill>
            <a:round/>
            <a:headEnd/>
            <a:tailEnd/>
          </a:ln>
        </p:spPr>
      </p:cxnSp>
      <p:sp>
        <p:nvSpPr>
          <p:cNvPr id="7178" name="Isosceles Triangle 24"/>
          <p:cNvSpPr>
            <a:spLocks noChangeArrowheads="1"/>
          </p:cNvSpPr>
          <p:nvPr/>
        </p:nvSpPr>
        <p:spPr bwMode="auto">
          <a:xfrm>
            <a:off x="5883275" y="4848225"/>
            <a:ext cx="155575" cy="165100"/>
          </a:xfrm>
          <a:prstGeom prst="triangle">
            <a:avLst>
              <a:gd name="adj" fmla="val 50000"/>
            </a:avLst>
          </a:prstGeom>
          <a:solidFill>
            <a:srgbClr val="FFFF99"/>
          </a:solidFill>
          <a:ln w="28575" algn="ctr">
            <a:solidFill>
              <a:schemeClr val="tx2"/>
            </a:solidFill>
            <a:round/>
            <a:headEnd/>
            <a:tailEnd type="triangle" w="lg" len="lg"/>
          </a:ln>
        </p:spPr>
        <p:txBody>
          <a:bodyPr/>
          <a:lstStyle/>
          <a:p>
            <a:endParaRPr lang="en-US"/>
          </a:p>
        </p:txBody>
      </p:sp>
      <p:cxnSp>
        <p:nvCxnSpPr>
          <p:cNvPr id="7179" name="Straight Connector 39"/>
          <p:cNvCxnSpPr>
            <a:cxnSpLocks noChangeShapeType="1"/>
          </p:cNvCxnSpPr>
          <p:nvPr/>
        </p:nvCxnSpPr>
        <p:spPr bwMode="auto">
          <a:xfrm rot="16200000" flipH="1">
            <a:off x="1330326" y="4865687"/>
            <a:ext cx="876300" cy="9525"/>
          </a:xfrm>
          <a:prstGeom prst="line">
            <a:avLst/>
          </a:prstGeom>
          <a:noFill/>
          <a:ln w="28575" algn="ctr">
            <a:solidFill>
              <a:schemeClr val="tx2"/>
            </a:solidFill>
            <a:round/>
            <a:headEnd/>
            <a:tailEnd/>
          </a:ln>
        </p:spPr>
      </p:cxnSp>
      <p:sp>
        <p:nvSpPr>
          <p:cNvPr id="7180" name="Isosceles Triangle 38"/>
          <p:cNvSpPr>
            <a:spLocks noChangeArrowheads="1"/>
          </p:cNvSpPr>
          <p:nvPr/>
        </p:nvSpPr>
        <p:spPr bwMode="auto">
          <a:xfrm>
            <a:off x="1689100" y="4864100"/>
            <a:ext cx="155575" cy="165100"/>
          </a:xfrm>
          <a:prstGeom prst="triangle">
            <a:avLst>
              <a:gd name="adj" fmla="val 50000"/>
            </a:avLst>
          </a:prstGeom>
          <a:solidFill>
            <a:srgbClr val="FFFF99"/>
          </a:solidFill>
          <a:ln w="28575" algn="ctr">
            <a:solidFill>
              <a:schemeClr val="tx2"/>
            </a:solidFill>
            <a:round/>
            <a:headEnd/>
            <a:tailEnd type="triangle" w="lg" len="lg"/>
          </a:ln>
        </p:spPr>
        <p:txBody>
          <a:bodyPr/>
          <a:lstStyle/>
          <a:p>
            <a:endParaRPr lang="en-US"/>
          </a:p>
        </p:txBody>
      </p:sp>
      <p:sp>
        <p:nvSpPr>
          <p:cNvPr id="7181" name="TextBox 15"/>
          <p:cNvSpPr txBox="1">
            <a:spLocks noChangeArrowheads="1"/>
          </p:cNvSpPr>
          <p:nvPr/>
        </p:nvSpPr>
        <p:spPr bwMode="auto">
          <a:xfrm flipH="1">
            <a:off x="5011738" y="4495800"/>
            <a:ext cx="1909762" cy="342900"/>
          </a:xfrm>
          <a:prstGeom prst="rect">
            <a:avLst/>
          </a:prstGeom>
          <a:solidFill>
            <a:srgbClr val="FFFF99"/>
          </a:solidFill>
          <a:ln w="9525">
            <a:solidFill>
              <a:schemeClr val="tx2"/>
            </a:solidFill>
            <a:miter lim="800000"/>
            <a:headEnd/>
            <a:tailEnd/>
          </a:ln>
        </p:spPr>
        <p:txBody>
          <a:bodyPr anchor="ctr"/>
          <a:lstStyle/>
          <a:p>
            <a:pPr algn="ctr"/>
            <a:r>
              <a:rPr lang="en-GB" sz="1300"/>
              <a:t>Exception</a:t>
            </a:r>
          </a:p>
        </p:txBody>
      </p:sp>
      <p:sp>
        <p:nvSpPr>
          <p:cNvPr id="7182" name="TextBox 28"/>
          <p:cNvSpPr txBox="1">
            <a:spLocks noChangeArrowheads="1"/>
          </p:cNvSpPr>
          <p:nvPr/>
        </p:nvSpPr>
        <p:spPr bwMode="auto">
          <a:xfrm flipH="1">
            <a:off x="808038" y="4508500"/>
            <a:ext cx="1909762" cy="342900"/>
          </a:xfrm>
          <a:prstGeom prst="rect">
            <a:avLst/>
          </a:prstGeom>
          <a:solidFill>
            <a:srgbClr val="FFFF99"/>
          </a:solidFill>
          <a:ln w="9525">
            <a:solidFill>
              <a:schemeClr val="tx2"/>
            </a:solidFill>
            <a:miter lim="800000"/>
            <a:headEnd/>
            <a:tailEnd/>
          </a:ln>
        </p:spPr>
        <p:txBody>
          <a:bodyPr anchor="ctr"/>
          <a:lstStyle/>
          <a:p>
            <a:pPr algn="ctr"/>
            <a:r>
              <a:rPr lang="en-GB" sz="1300"/>
              <a:t>Error</a:t>
            </a:r>
          </a:p>
        </p:txBody>
      </p:sp>
      <p:sp>
        <p:nvSpPr>
          <p:cNvPr id="34" name="TextBox 33"/>
          <p:cNvSpPr txBox="1"/>
          <p:nvPr/>
        </p:nvSpPr>
        <p:spPr>
          <a:xfrm>
            <a:off x="455613" y="5232400"/>
            <a:ext cx="2638425" cy="738188"/>
          </a:xfrm>
          <a:prstGeom prst="rect">
            <a:avLst/>
          </a:prstGeom>
          <a:noFill/>
        </p:spPr>
        <p:txBody>
          <a:bodyPr wrap="none">
            <a:spAutoFit/>
          </a:bodyPr>
          <a:lstStyle/>
          <a:p>
            <a:pPr algn="ctr">
              <a:defRPr/>
            </a:pPr>
            <a:r>
              <a:rPr lang="en-GB" b="1" dirty="0">
                <a:solidFill>
                  <a:srgbClr val="FF0000"/>
                </a:solidFill>
                <a:latin typeface="+mj-lt"/>
              </a:rPr>
              <a:t>System error classes</a:t>
            </a:r>
            <a:endParaRPr lang="en-GB" dirty="0">
              <a:solidFill>
                <a:srgbClr val="FF0000"/>
              </a:solidFill>
              <a:latin typeface="+mj-lt"/>
            </a:endParaRPr>
          </a:p>
          <a:p>
            <a:pPr algn="ctr">
              <a:defRPr/>
            </a:pPr>
            <a:r>
              <a:rPr lang="en-GB" dirty="0">
                <a:solidFill>
                  <a:srgbClr val="FF0000"/>
                </a:solidFill>
                <a:latin typeface="+mj-lt"/>
              </a:rPr>
              <a:t>You SHOULDN'T catch these, </a:t>
            </a:r>
          </a:p>
          <a:p>
            <a:pPr algn="ctr">
              <a:defRPr/>
            </a:pPr>
            <a:r>
              <a:rPr lang="en-GB" dirty="0">
                <a:solidFill>
                  <a:srgbClr val="FF0000"/>
                </a:solidFill>
                <a:latin typeface="+mj-lt"/>
              </a:rPr>
              <a:t>they're too serious!</a:t>
            </a:r>
          </a:p>
        </p:txBody>
      </p:sp>
      <p:cxnSp>
        <p:nvCxnSpPr>
          <p:cNvPr id="7184" name="Straight Connector 39"/>
          <p:cNvCxnSpPr>
            <a:cxnSpLocks noChangeShapeType="1"/>
            <a:stCxn id="7186" idx="0"/>
          </p:cNvCxnSpPr>
          <p:nvPr/>
        </p:nvCxnSpPr>
        <p:spPr bwMode="auto">
          <a:xfrm rot="16200000" flipH="1">
            <a:off x="3835401" y="5931724"/>
            <a:ext cx="800100" cy="3175"/>
          </a:xfrm>
          <a:prstGeom prst="line">
            <a:avLst/>
          </a:prstGeom>
          <a:noFill/>
          <a:ln w="28575" algn="ctr">
            <a:solidFill>
              <a:schemeClr val="tx2"/>
            </a:solidFill>
            <a:round/>
            <a:headEnd/>
            <a:tailEnd/>
          </a:ln>
        </p:spPr>
      </p:cxnSp>
      <p:sp>
        <p:nvSpPr>
          <p:cNvPr id="7185" name="Isosceles Triangle 38"/>
          <p:cNvSpPr>
            <a:spLocks noChangeArrowheads="1"/>
          </p:cNvSpPr>
          <p:nvPr/>
        </p:nvSpPr>
        <p:spPr bwMode="auto">
          <a:xfrm>
            <a:off x="4152900" y="5876162"/>
            <a:ext cx="155575" cy="165100"/>
          </a:xfrm>
          <a:prstGeom prst="triangle">
            <a:avLst>
              <a:gd name="adj" fmla="val 50000"/>
            </a:avLst>
          </a:prstGeom>
          <a:solidFill>
            <a:srgbClr val="FFFF99"/>
          </a:solidFill>
          <a:ln w="28575" algn="ctr">
            <a:solidFill>
              <a:schemeClr val="tx2"/>
            </a:solidFill>
            <a:round/>
            <a:headEnd/>
            <a:tailEnd type="triangle" w="lg" len="lg"/>
          </a:ln>
        </p:spPr>
        <p:txBody>
          <a:bodyPr/>
          <a:lstStyle/>
          <a:p>
            <a:endParaRPr lang="en-US"/>
          </a:p>
        </p:txBody>
      </p:sp>
      <p:sp>
        <p:nvSpPr>
          <p:cNvPr id="7186" name="TextBox 13"/>
          <p:cNvSpPr txBox="1">
            <a:spLocks noChangeArrowheads="1"/>
          </p:cNvSpPr>
          <p:nvPr/>
        </p:nvSpPr>
        <p:spPr bwMode="auto">
          <a:xfrm flipH="1">
            <a:off x="3322638" y="5533262"/>
            <a:ext cx="1822450" cy="342900"/>
          </a:xfrm>
          <a:prstGeom prst="rect">
            <a:avLst/>
          </a:prstGeom>
          <a:solidFill>
            <a:srgbClr val="FFFF99"/>
          </a:solidFill>
          <a:ln w="9525">
            <a:solidFill>
              <a:schemeClr val="tx2"/>
            </a:solidFill>
            <a:miter lim="800000"/>
            <a:headEnd/>
            <a:tailEnd/>
          </a:ln>
        </p:spPr>
        <p:txBody>
          <a:bodyPr anchor="ctr"/>
          <a:lstStyle/>
          <a:p>
            <a:pPr algn="ctr"/>
            <a:r>
              <a:rPr lang="en-GB" sz="1300"/>
              <a:t>RuntimeException</a:t>
            </a:r>
          </a:p>
        </p:txBody>
      </p:sp>
      <p:sp>
        <p:nvSpPr>
          <p:cNvPr id="62" name="TextBox 61"/>
          <p:cNvSpPr txBox="1"/>
          <p:nvPr/>
        </p:nvSpPr>
        <p:spPr>
          <a:xfrm>
            <a:off x="2314575" y="6269862"/>
            <a:ext cx="3822700" cy="523875"/>
          </a:xfrm>
          <a:prstGeom prst="rect">
            <a:avLst/>
          </a:prstGeom>
          <a:noFill/>
        </p:spPr>
        <p:txBody>
          <a:bodyPr wrap="none">
            <a:spAutoFit/>
          </a:bodyPr>
          <a:lstStyle/>
          <a:p>
            <a:pPr algn="ctr">
              <a:defRPr/>
            </a:pPr>
            <a:r>
              <a:rPr lang="en-GB" b="1" dirty="0">
                <a:solidFill>
                  <a:srgbClr val="FF0000"/>
                </a:solidFill>
                <a:latin typeface="+mj-lt"/>
              </a:rPr>
              <a:t>Unchecked exception classes</a:t>
            </a:r>
            <a:endParaRPr lang="en-GB" dirty="0">
              <a:solidFill>
                <a:srgbClr val="FF0000"/>
              </a:solidFill>
              <a:latin typeface="+mj-lt"/>
            </a:endParaRPr>
          </a:p>
          <a:p>
            <a:pPr algn="ctr">
              <a:defRPr/>
            </a:pPr>
            <a:r>
              <a:rPr lang="en-GB" dirty="0">
                <a:solidFill>
                  <a:srgbClr val="FF0000"/>
                </a:solidFill>
                <a:latin typeface="+mj-lt"/>
              </a:rPr>
              <a:t>You CAN catch these, but prevention is better.</a:t>
            </a:r>
          </a:p>
        </p:txBody>
      </p:sp>
      <p:sp>
        <p:nvSpPr>
          <p:cNvPr id="63" name="TextBox 62"/>
          <p:cNvSpPr txBox="1"/>
          <p:nvPr/>
        </p:nvSpPr>
        <p:spPr>
          <a:xfrm>
            <a:off x="6438900" y="5457062"/>
            <a:ext cx="2584450" cy="738188"/>
          </a:xfrm>
          <a:prstGeom prst="rect">
            <a:avLst/>
          </a:prstGeom>
          <a:noFill/>
        </p:spPr>
        <p:txBody>
          <a:bodyPr wrap="none">
            <a:spAutoFit/>
          </a:bodyPr>
          <a:lstStyle/>
          <a:p>
            <a:pPr algn="ctr">
              <a:defRPr/>
            </a:pPr>
            <a:r>
              <a:rPr lang="en-GB" b="1" dirty="0">
                <a:solidFill>
                  <a:srgbClr val="FF0000"/>
                </a:solidFill>
                <a:latin typeface="+mj-lt"/>
              </a:rPr>
              <a:t>Checked exception classes</a:t>
            </a:r>
          </a:p>
          <a:p>
            <a:pPr algn="ctr">
              <a:defRPr/>
            </a:pPr>
            <a:r>
              <a:rPr lang="en-GB" dirty="0">
                <a:solidFill>
                  <a:srgbClr val="FF0000"/>
                </a:solidFill>
                <a:latin typeface="+mj-lt"/>
              </a:rPr>
              <a:t>You MUST catch these,</a:t>
            </a:r>
            <a:br>
              <a:rPr lang="en-GB" dirty="0">
                <a:solidFill>
                  <a:srgbClr val="FF0000"/>
                </a:solidFill>
                <a:latin typeface="+mj-lt"/>
              </a:rPr>
            </a:br>
            <a:r>
              <a:rPr lang="en-GB" dirty="0">
                <a:solidFill>
                  <a:srgbClr val="FF0000"/>
                </a:solidFill>
                <a:latin typeface="+mj-lt"/>
              </a:rPr>
              <a:t>or you'll get a compiler error.</a:t>
            </a:r>
          </a:p>
        </p:txBody>
      </p:sp>
      <p:cxnSp>
        <p:nvCxnSpPr>
          <p:cNvPr id="7189" name="Straight Connector 66"/>
          <p:cNvCxnSpPr>
            <a:cxnSpLocks noChangeShapeType="1"/>
            <a:stCxn id="7186" idx="0"/>
          </p:cNvCxnSpPr>
          <p:nvPr/>
        </p:nvCxnSpPr>
        <p:spPr bwMode="auto">
          <a:xfrm rot="5400000" flipH="1" flipV="1">
            <a:off x="5984875" y="3780663"/>
            <a:ext cx="3175" cy="3505200"/>
          </a:xfrm>
          <a:prstGeom prst="bentConnector3">
            <a:avLst>
              <a:gd name="adj1" fmla="val 12295405"/>
            </a:avLst>
          </a:prstGeom>
          <a:noFill/>
          <a:ln w="28575" algn="ctr">
            <a:solidFill>
              <a:schemeClr val="tx2"/>
            </a:solidFill>
            <a:round/>
            <a:headEnd/>
            <a:tailEn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7"/>
          <p:cNvSpPr>
            <a:spLocks noGrp="1" noChangeArrowheads="1"/>
          </p:cNvSpPr>
          <p:nvPr>
            <p:ph idx="1"/>
          </p:nvPr>
        </p:nvSpPr>
        <p:spPr/>
        <p:txBody>
          <a:bodyPr/>
          <a:lstStyle/>
          <a:p>
            <a:r>
              <a:rPr lang="en-GB" dirty="0" smtClean="0"/>
              <a:t>How do you know what exceptions you have to catch in your code?</a:t>
            </a:r>
          </a:p>
          <a:p>
            <a:pPr lvl="1"/>
            <a:r>
              <a:rPr lang="en-GB" dirty="0" smtClean="0"/>
              <a:t>Try to compile your code, the compiler will tell you soon enough </a:t>
            </a:r>
            <a:r>
              <a:rPr lang="en-GB" dirty="0" smtClean="0">
                <a:sym typeface="Wingdings" pitchFamily="2" charset="2"/>
              </a:rPr>
              <a:t></a:t>
            </a:r>
          </a:p>
          <a:p>
            <a:pPr lvl="1"/>
            <a:r>
              <a:rPr lang="en-GB" dirty="0" smtClean="0">
                <a:sym typeface="Wingdings" pitchFamily="2" charset="2"/>
              </a:rPr>
              <a:t>Alternatively, take a look in </a:t>
            </a:r>
            <a:r>
              <a:rPr lang="en-GB" dirty="0" err="1" smtClean="0">
                <a:sym typeface="Wingdings" pitchFamily="2" charset="2"/>
              </a:rPr>
              <a:t>JavaDoc</a:t>
            </a:r>
            <a:r>
              <a:rPr lang="en-GB" dirty="0" smtClean="0">
                <a:sym typeface="Wingdings" pitchFamily="2" charset="2"/>
              </a:rPr>
              <a:t> for a method call, and it will tell you the list of checked exceptions you have to catch</a:t>
            </a:r>
          </a:p>
          <a:p>
            <a:pPr lvl="1"/>
            <a:endParaRPr lang="en-GB" dirty="0" smtClean="0">
              <a:sym typeface="Wingdings" pitchFamily="2" charset="2"/>
            </a:endParaRPr>
          </a:p>
          <a:p>
            <a:r>
              <a:rPr lang="en-GB" dirty="0" smtClean="0">
                <a:sym typeface="Wingdings" pitchFamily="2" charset="2"/>
              </a:rPr>
              <a:t>Example</a:t>
            </a:r>
          </a:p>
          <a:p>
            <a:pPr lvl="1"/>
            <a:r>
              <a:rPr lang="en-GB" dirty="0" smtClean="0">
                <a:sym typeface="Wingdings" pitchFamily="2" charset="2"/>
              </a:rPr>
              <a:t>See the </a:t>
            </a:r>
            <a:r>
              <a:rPr lang="en-GB" dirty="0" err="1" smtClean="0">
                <a:sym typeface="Wingdings" pitchFamily="2" charset="2"/>
              </a:rPr>
              <a:t>JavaDoc</a:t>
            </a:r>
            <a:r>
              <a:rPr lang="en-GB" dirty="0" smtClean="0">
                <a:sym typeface="Wingdings" pitchFamily="2" charset="2"/>
              </a:rPr>
              <a:t> for the </a:t>
            </a:r>
            <a:r>
              <a:rPr lang="en-GB" dirty="0" err="1" smtClean="0">
                <a:latin typeface="Lucida Console" pitchFamily="49" charset="0"/>
                <a:sym typeface="Wingdings" pitchFamily="2" charset="2"/>
              </a:rPr>
              <a:t>FileWriter</a:t>
            </a:r>
            <a:r>
              <a:rPr lang="en-GB" dirty="0" smtClean="0">
                <a:sym typeface="Wingdings" pitchFamily="2" charset="2"/>
              </a:rPr>
              <a:t> constructor</a:t>
            </a:r>
          </a:p>
          <a:p>
            <a:pPr lvl="1"/>
            <a:r>
              <a:rPr lang="en-GB" dirty="0" smtClean="0">
                <a:sym typeface="Wingdings" pitchFamily="2" charset="2"/>
              </a:rPr>
              <a:t>You'll see that it throws an </a:t>
            </a:r>
            <a:r>
              <a:rPr lang="en-GB" dirty="0" err="1" smtClean="0">
                <a:latin typeface="Lucida Console" pitchFamily="49" charset="0"/>
                <a:sym typeface="Wingdings" pitchFamily="2" charset="2"/>
              </a:rPr>
              <a:t>IOException</a:t>
            </a:r>
            <a:endParaRPr lang="en-GB" dirty="0" smtClean="0">
              <a:latin typeface="Lucida Console" pitchFamily="49" charset="0"/>
              <a:sym typeface="Wingdings" pitchFamily="2" charset="2"/>
            </a:endParaRPr>
          </a:p>
          <a:p>
            <a:pPr lvl="1"/>
            <a:r>
              <a:rPr lang="en-GB" dirty="0" smtClean="0">
                <a:sym typeface="Wingdings" pitchFamily="2" charset="2"/>
              </a:rPr>
              <a:t>You MUST deal with this exception in your code (why…?)</a:t>
            </a:r>
            <a:endParaRPr lang="en-GB" dirty="0" smtClean="0"/>
          </a:p>
        </p:txBody>
      </p:sp>
      <p:sp>
        <p:nvSpPr>
          <p:cNvPr id="8194" name="Rectangle 46"/>
          <p:cNvSpPr>
            <a:spLocks noGrp="1" noChangeArrowheads="1"/>
          </p:cNvSpPr>
          <p:nvPr>
            <p:ph type="title"/>
          </p:nvPr>
        </p:nvSpPr>
        <p:spPr/>
        <p:txBody>
          <a:bodyPr/>
          <a:lstStyle/>
          <a:p>
            <a:r>
              <a:rPr lang="en-GB" sz="3400" smtClean="0"/>
              <a:t>What Exceptions do you have to Catch?</a:t>
            </a:r>
          </a:p>
        </p:txBody>
      </p:sp>
      <p:sp>
        <p:nvSpPr>
          <p:cNvPr id="4" name="Footer Placeholder 3"/>
          <p:cNvSpPr>
            <a:spLocks noGrp="1"/>
          </p:cNvSpPr>
          <p:nvPr>
            <p:ph type="ftr" sz="quarter" idx="10"/>
          </p:nvPr>
        </p:nvSpPr>
        <p:spPr/>
        <p:txBody>
          <a:bodyPr/>
          <a:lstStyle/>
          <a:p>
            <a:pPr>
              <a:defRPr/>
            </a:pPr>
            <a:fld id="{13BDD591-6477-4D07-9EB8-366D4C5CF83A}" type="slidenum">
              <a:rPr lang="en-GB" smtClean="0"/>
              <a:pPr>
                <a:defRPr/>
              </a:pPr>
              <a:t>6</a:t>
            </a:fld>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42"/>
          <p:cNvSpPr>
            <a:spLocks noGrp="1"/>
          </p:cNvSpPr>
          <p:nvPr>
            <p:ph idx="1"/>
          </p:nvPr>
        </p:nvSpPr>
        <p:spPr/>
        <p:txBody>
          <a:bodyPr/>
          <a:lstStyle/>
          <a:p>
            <a:pPr>
              <a:defRPr/>
            </a:pPr>
            <a:r>
              <a:rPr lang="en-GB" dirty="0" smtClean="0">
                <a:latin typeface="Lucida Console" pitchFamily="49" charset="0"/>
              </a:rPr>
              <a:t>try</a:t>
            </a:r>
            <a:r>
              <a:rPr lang="en-GB" dirty="0" smtClean="0"/>
              <a:t> block</a:t>
            </a:r>
          </a:p>
          <a:p>
            <a:pPr lvl="1">
              <a:defRPr/>
            </a:pPr>
            <a:r>
              <a:rPr lang="en-GB" dirty="0" smtClean="0"/>
              <a:t>Contains code that might</a:t>
            </a:r>
            <a:br>
              <a:rPr lang="en-GB" dirty="0" smtClean="0"/>
            </a:br>
            <a:r>
              <a:rPr lang="en-GB" dirty="0" smtClean="0"/>
              <a:t>cause an exception</a:t>
            </a:r>
          </a:p>
          <a:p>
            <a:pPr>
              <a:defRPr/>
            </a:pPr>
            <a:r>
              <a:rPr lang="en-GB" dirty="0" smtClean="0">
                <a:latin typeface="Lucida Console" pitchFamily="49" charset="0"/>
              </a:rPr>
              <a:t>catch</a:t>
            </a:r>
            <a:r>
              <a:rPr lang="en-GB" dirty="0" smtClean="0"/>
              <a:t> block(s)</a:t>
            </a:r>
          </a:p>
          <a:p>
            <a:pPr lvl="1">
              <a:defRPr/>
            </a:pPr>
            <a:r>
              <a:rPr lang="en-GB" dirty="0" smtClean="0"/>
              <a:t>Zero or more</a:t>
            </a:r>
          </a:p>
          <a:p>
            <a:pPr lvl="1">
              <a:defRPr/>
            </a:pPr>
            <a:r>
              <a:rPr lang="en-GB" dirty="0" smtClean="0"/>
              <a:t>Specify an exception class,</a:t>
            </a:r>
            <a:br>
              <a:rPr lang="en-GB" dirty="0" smtClean="0"/>
            </a:br>
            <a:r>
              <a:rPr lang="en-GB" dirty="0" smtClean="0"/>
              <a:t>to catch exception object</a:t>
            </a:r>
          </a:p>
          <a:p>
            <a:pPr lvl="1">
              <a:defRPr/>
            </a:pPr>
            <a:r>
              <a:rPr lang="en-GB" dirty="0" smtClean="0"/>
              <a:t>Perform recovery code</a:t>
            </a:r>
          </a:p>
          <a:p>
            <a:pPr>
              <a:defRPr/>
            </a:pPr>
            <a:r>
              <a:rPr lang="en-GB" dirty="0" smtClean="0">
                <a:latin typeface="Lucida Console" pitchFamily="49" charset="0"/>
              </a:rPr>
              <a:t>finally</a:t>
            </a:r>
            <a:r>
              <a:rPr lang="en-GB" dirty="0" smtClean="0"/>
              <a:t> block (optional)</a:t>
            </a:r>
          </a:p>
          <a:p>
            <a:pPr lvl="1">
              <a:defRPr/>
            </a:pPr>
            <a:r>
              <a:rPr lang="en-GB" dirty="0" smtClean="0"/>
              <a:t>Will always be executed</a:t>
            </a:r>
          </a:p>
          <a:p>
            <a:pPr lvl="1">
              <a:defRPr/>
            </a:pPr>
            <a:r>
              <a:rPr lang="en-GB" dirty="0" smtClean="0"/>
              <a:t>Perform tidy-up code</a:t>
            </a:r>
          </a:p>
          <a:p>
            <a:pPr lvl="1">
              <a:defRPr/>
            </a:pPr>
            <a:endParaRPr lang="en-GB" dirty="0" smtClean="0"/>
          </a:p>
          <a:p>
            <a:pPr>
              <a:defRPr/>
            </a:pPr>
            <a:r>
              <a:rPr lang="en-GB" dirty="0" smtClean="0"/>
              <a:t>Note:</a:t>
            </a:r>
          </a:p>
          <a:p>
            <a:pPr lvl="1">
              <a:defRPr/>
            </a:pPr>
            <a:r>
              <a:rPr lang="en-GB" dirty="0" smtClean="0">
                <a:latin typeface="Lucida Console" pitchFamily="49" charset="0"/>
              </a:rPr>
              <a:t>try</a:t>
            </a:r>
            <a:r>
              <a:rPr lang="en-GB" dirty="0" smtClean="0"/>
              <a:t> must be followed immediately by </a:t>
            </a:r>
            <a:r>
              <a:rPr lang="en-GB" dirty="0" smtClean="0">
                <a:latin typeface="Lucida Console" pitchFamily="49" charset="0"/>
              </a:rPr>
              <a:t>catch</a:t>
            </a:r>
            <a:r>
              <a:rPr lang="en-GB" dirty="0" smtClean="0">
                <a:latin typeface="+mj-lt"/>
              </a:rPr>
              <a:t> and/or </a:t>
            </a:r>
            <a:r>
              <a:rPr lang="en-GB" dirty="0" smtClean="0">
                <a:latin typeface="Lucida Console" pitchFamily="49" charset="0"/>
              </a:rPr>
              <a:t>finally</a:t>
            </a:r>
            <a:r>
              <a:rPr lang="en-GB" dirty="0" smtClean="0"/>
              <a:t/>
            </a:r>
            <a:br>
              <a:rPr lang="en-GB" dirty="0" smtClean="0"/>
            </a:br>
            <a:endParaRPr lang="en-GB" dirty="0" smtClean="0"/>
          </a:p>
        </p:txBody>
      </p:sp>
      <p:sp>
        <p:nvSpPr>
          <p:cNvPr id="9218" name="Rectangle 46"/>
          <p:cNvSpPr>
            <a:spLocks noGrp="1" noChangeArrowheads="1"/>
          </p:cNvSpPr>
          <p:nvPr>
            <p:ph type="title"/>
          </p:nvPr>
        </p:nvSpPr>
        <p:spPr/>
        <p:txBody>
          <a:bodyPr/>
          <a:lstStyle/>
          <a:p>
            <a:r>
              <a:rPr lang="en-GB" sz="3400" smtClean="0"/>
              <a:t>How to Handle Exceptions</a:t>
            </a:r>
          </a:p>
        </p:txBody>
      </p:sp>
      <p:sp>
        <p:nvSpPr>
          <p:cNvPr id="4" name="Footer Placeholder 3"/>
          <p:cNvSpPr>
            <a:spLocks noGrp="1"/>
          </p:cNvSpPr>
          <p:nvPr>
            <p:ph type="ftr" sz="quarter" idx="10"/>
          </p:nvPr>
        </p:nvSpPr>
        <p:spPr/>
        <p:txBody>
          <a:bodyPr/>
          <a:lstStyle/>
          <a:p>
            <a:pPr>
              <a:defRPr/>
            </a:pPr>
            <a:fld id="{A3B8E5C0-1864-4D24-AA69-54F4C37C3485}" type="slidenum">
              <a:rPr lang="en-GB" smtClean="0"/>
              <a:pPr>
                <a:defRPr/>
              </a:pPr>
              <a:t>7</a:t>
            </a:fld>
            <a:endParaRPr lang="en-GB" dirty="0"/>
          </a:p>
        </p:txBody>
      </p:sp>
      <p:sp>
        <p:nvSpPr>
          <p:cNvPr id="24" name="Rectangle 23"/>
          <p:cNvSpPr>
            <a:spLocks noChangeArrowheads="1"/>
          </p:cNvSpPr>
          <p:nvPr/>
        </p:nvSpPr>
        <p:spPr bwMode="auto">
          <a:xfrm>
            <a:off x="4584700" y="1193800"/>
            <a:ext cx="4203700" cy="43561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b="1" dirty="0"/>
              <a:t>try</a:t>
            </a:r>
            <a:r>
              <a:rPr lang="en-GB" sz="1200" dirty="0"/>
              <a:t> {</a:t>
            </a:r>
          </a:p>
          <a:p>
            <a:pPr defTabSz="739775">
              <a:defRPr/>
            </a:pPr>
            <a:endParaRPr lang="en-GB" sz="1200" dirty="0"/>
          </a:p>
          <a:p>
            <a:pPr defTabSz="739775">
              <a:defRPr/>
            </a:pPr>
            <a:r>
              <a:rPr lang="en-GB" sz="1200" dirty="0"/>
              <a:t>  // Code that might cause an exception …</a:t>
            </a:r>
          </a:p>
          <a:p>
            <a:pPr defTabSz="739775">
              <a:defRPr/>
            </a:pPr>
            <a:endParaRPr lang="en-GB" sz="1200" dirty="0"/>
          </a:p>
          <a:p>
            <a:pPr defTabSz="739775">
              <a:defRPr/>
            </a:pPr>
            <a:endParaRPr lang="en-GB" sz="1200" dirty="0"/>
          </a:p>
          <a:p>
            <a:pPr defTabSz="739775">
              <a:defRPr/>
            </a:pPr>
            <a:r>
              <a:rPr lang="en-GB" sz="1200" dirty="0"/>
              <a:t>} </a:t>
            </a:r>
            <a:r>
              <a:rPr lang="en-GB" sz="1200" b="1" dirty="0"/>
              <a:t>catch</a:t>
            </a:r>
            <a:r>
              <a:rPr lang="en-GB" sz="1200" dirty="0"/>
              <a:t> (</a:t>
            </a:r>
            <a:r>
              <a:rPr lang="en-GB" sz="1200" i="1" dirty="0"/>
              <a:t>ExceptionType1 </a:t>
            </a:r>
            <a:r>
              <a:rPr lang="en-GB" sz="1200" dirty="0"/>
              <a:t>ex) {</a:t>
            </a:r>
          </a:p>
          <a:p>
            <a:pPr defTabSz="739775">
              <a:defRPr/>
            </a:pPr>
            <a:endParaRPr lang="en-GB" sz="1200" dirty="0"/>
          </a:p>
          <a:p>
            <a:pPr defTabSz="739775">
              <a:defRPr/>
            </a:pPr>
            <a:r>
              <a:rPr lang="en-GB" sz="1200" dirty="0"/>
              <a:t>  // Code to handle </a:t>
            </a:r>
            <a:r>
              <a:rPr lang="en-GB" sz="1200" i="1" dirty="0"/>
              <a:t>ExceptionType1…</a:t>
            </a:r>
          </a:p>
          <a:p>
            <a:pPr defTabSz="739775">
              <a:defRPr/>
            </a:pPr>
            <a:endParaRPr lang="en-GB" sz="1200" i="1" dirty="0"/>
          </a:p>
          <a:p>
            <a:pPr defTabSz="739775">
              <a:defRPr/>
            </a:pPr>
            <a:endParaRPr lang="en-GB" sz="1200" i="1" dirty="0"/>
          </a:p>
          <a:p>
            <a:pPr defTabSz="739775">
              <a:defRPr/>
            </a:pPr>
            <a:r>
              <a:rPr lang="en-GB" sz="1200" dirty="0"/>
              <a:t>} </a:t>
            </a:r>
            <a:r>
              <a:rPr lang="en-GB" sz="1200" b="1" dirty="0"/>
              <a:t>catch</a:t>
            </a:r>
            <a:r>
              <a:rPr lang="en-GB" sz="1200" dirty="0"/>
              <a:t> (</a:t>
            </a:r>
            <a:r>
              <a:rPr lang="en-GB" sz="1200" i="1" dirty="0"/>
              <a:t>ExceptionType2 </a:t>
            </a:r>
            <a:r>
              <a:rPr lang="en-GB" sz="1200" dirty="0"/>
              <a:t>ex) {</a:t>
            </a:r>
          </a:p>
          <a:p>
            <a:pPr defTabSz="739775">
              <a:defRPr/>
            </a:pPr>
            <a:endParaRPr lang="en-GB" sz="1200" dirty="0"/>
          </a:p>
          <a:p>
            <a:pPr defTabSz="739775">
              <a:defRPr/>
            </a:pPr>
            <a:r>
              <a:rPr lang="en-GB" sz="1200" dirty="0"/>
              <a:t>  // Code to handle </a:t>
            </a:r>
            <a:r>
              <a:rPr lang="en-GB" sz="1200" i="1" dirty="0"/>
              <a:t>ExceptionType1…</a:t>
            </a:r>
          </a:p>
          <a:p>
            <a:pPr defTabSz="739775">
              <a:defRPr/>
            </a:pPr>
            <a:endParaRPr lang="en-GB" sz="1200" i="1" dirty="0"/>
          </a:p>
          <a:p>
            <a:pPr defTabSz="739775">
              <a:defRPr/>
            </a:pPr>
            <a:endParaRPr lang="en-GB" sz="1200" i="1" dirty="0"/>
          </a:p>
          <a:p>
            <a:pPr defTabSz="739775">
              <a:defRPr/>
            </a:pPr>
            <a:r>
              <a:rPr lang="en-GB" sz="1200" dirty="0"/>
              <a:t>} </a:t>
            </a:r>
          </a:p>
          <a:p>
            <a:pPr defTabSz="739775">
              <a:defRPr/>
            </a:pPr>
            <a:r>
              <a:rPr lang="en-GB" sz="1200" dirty="0"/>
              <a:t>…</a:t>
            </a:r>
          </a:p>
          <a:p>
            <a:pPr defTabSz="739775">
              <a:defRPr/>
            </a:pPr>
            <a:r>
              <a:rPr lang="en-GB" sz="1200" b="1" dirty="0"/>
              <a:t>finally</a:t>
            </a:r>
            <a:r>
              <a:rPr lang="en-GB" sz="1200" dirty="0"/>
              <a:t> {</a:t>
            </a:r>
          </a:p>
          <a:p>
            <a:pPr defTabSz="739775">
              <a:defRPr/>
            </a:pPr>
            <a:endParaRPr lang="en-GB" sz="1200" dirty="0"/>
          </a:p>
          <a:p>
            <a:pPr defTabSz="739775">
              <a:defRPr/>
            </a:pPr>
            <a:r>
              <a:rPr lang="en-GB" sz="1200" dirty="0"/>
              <a:t>// Performs unconditional tidying-up…</a:t>
            </a:r>
          </a:p>
          <a:p>
            <a:pPr defTabSz="739775">
              <a:defRPr/>
            </a:pPr>
            <a:endParaRPr lang="en-GB" sz="1200" dirty="0"/>
          </a:p>
          <a:p>
            <a:pPr defTabSz="739775">
              <a:defRPr/>
            </a:pPr>
            <a:endParaRPr lang="en-GB" sz="1200" dirty="0"/>
          </a:p>
          <a:p>
            <a:pPr defTabSz="739775">
              <a:defRPr/>
            </a:pPr>
            <a:r>
              <a:rPr lang="en-GB" sz="1200"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6"/>
          <p:cNvSpPr>
            <a:spLocks noGrp="1"/>
          </p:cNvSpPr>
          <p:nvPr>
            <p:ph idx="1"/>
          </p:nvPr>
        </p:nvSpPr>
        <p:spPr/>
        <p:txBody>
          <a:bodyPr/>
          <a:lstStyle/>
          <a:p>
            <a:pPr eaLnBrk="1" hangingPunct="1">
              <a:defRPr/>
            </a:pPr>
            <a:r>
              <a:rPr lang="en-GB" dirty="0" smtClean="0">
                <a:latin typeface="+mj-lt"/>
              </a:rPr>
              <a:t>This example illustrates simple </a:t>
            </a:r>
            <a:r>
              <a:rPr lang="en-GB" smtClean="0">
                <a:latin typeface="+mj-lt"/>
              </a:rPr>
              <a:t>exception handling</a:t>
            </a:r>
            <a:endParaRPr lang="en-GB" dirty="0" smtClean="0">
              <a:latin typeface="+mj-lt"/>
            </a:endParaRPr>
          </a:p>
        </p:txBody>
      </p:sp>
      <p:sp>
        <p:nvSpPr>
          <p:cNvPr id="10242" name="Rectangle 46"/>
          <p:cNvSpPr>
            <a:spLocks noGrp="1" noChangeArrowheads="1"/>
          </p:cNvSpPr>
          <p:nvPr>
            <p:ph type="title"/>
          </p:nvPr>
        </p:nvSpPr>
        <p:spPr/>
        <p:txBody>
          <a:bodyPr/>
          <a:lstStyle/>
          <a:p>
            <a:pPr eaLnBrk="1" hangingPunct="1"/>
            <a:r>
              <a:rPr lang="en-GB" sz="3400" smtClean="0"/>
              <a:t>Example</a:t>
            </a:r>
          </a:p>
        </p:txBody>
      </p:sp>
      <p:sp>
        <p:nvSpPr>
          <p:cNvPr id="4" name="Footer Placeholder 3"/>
          <p:cNvSpPr>
            <a:spLocks noGrp="1"/>
          </p:cNvSpPr>
          <p:nvPr>
            <p:ph type="ftr" sz="quarter" idx="10"/>
          </p:nvPr>
        </p:nvSpPr>
        <p:spPr/>
        <p:txBody>
          <a:bodyPr/>
          <a:lstStyle/>
          <a:p>
            <a:pPr>
              <a:defRPr/>
            </a:pPr>
            <a:fld id="{E20AFAFB-0F77-4395-BFB7-C702E57EA699}" type="slidenum">
              <a:rPr lang="en-GB"/>
              <a:pPr>
                <a:defRPr/>
              </a:pPr>
              <a:t>8</a:t>
            </a:fld>
            <a:endParaRPr lang="en-GB"/>
          </a:p>
        </p:txBody>
      </p:sp>
      <p:sp>
        <p:nvSpPr>
          <p:cNvPr id="5" name="Rectangle 6"/>
          <p:cNvSpPr>
            <a:spLocks noChangeArrowheads="1"/>
          </p:cNvSpPr>
          <p:nvPr/>
        </p:nvSpPr>
        <p:spPr bwMode="auto">
          <a:xfrm>
            <a:off x="469900" y="1692321"/>
            <a:ext cx="8318500" cy="495413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import </a:t>
            </a:r>
            <a:r>
              <a:rPr lang="en-GB" sz="1200" dirty="0" err="1"/>
              <a:t>java.io</a:t>
            </a:r>
            <a:r>
              <a:rPr lang="en-GB" sz="1200" dirty="0"/>
              <a:t>.*;</a:t>
            </a:r>
          </a:p>
          <a:p>
            <a:pPr>
              <a:defRPr/>
            </a:pPr>
            <a:r>
              <a:rPr lang="en-GB" sz="1200" dirty="0"/>
              <a:t>…</a:t>
            </a:r>
          </a:p>
          <a:p>
            <a:pPr>
              <a:defRPr/>
            </a:pPr>
            <a:endParaRPr lang="en-GB" sz="1200" dirty="0"/>
          </a:p>
          <a:p>
            <a:pPr>
              <a:defRPr/>
            </a:pPr>
            <a:r>
              <a:rPr lang="en-GB" sz="1200"/>
              <a:t>public static void main(String[] args) {</a:t>
            </a:r>
          </a:p>
          <a:p>
            <a:pPr>
              <a:defRPr/>
            </a:pPr>
            <a:endParaRPr lang="en-GB" sz="1200"/>
          </a:p>
          <a:p>
            <a:pPr>
              <a:defRPr/>
            </a:pPr>
            <a:r>
              <a:rPr lang="en-GB" sz="1200" smtClean="0"/>
              <a:t>    try </a:t>
            </a:r>
            <a:r>
              <a:rPr lang="en-GB" sz="1200"/>
              <a:t>{</a:t>
            </a:r>
          </a:p>
          <a:p>
            <a:pPr>
              <a:defRPr/>
            </a:pPr>
            <a:r>
              <a:rPr lang="en-GB" sz="1200" smtClean="0"/>
              <a:t>        writeMessageToFile</a:t>
            </a:r>
            <a:r>
              <a:rPr lang="en-GB" sz="1200"/>
              <a:t>("Hello world", "MyFile.txt");</a:t>
            </a:r>
          </a:p>
          <a:p>
            <a:pPr>
              <a:defRPr/>
            </a:pPr>
            <a:r>
              <a:rPr lang="en-GB" sz="1200" smtClean="0"/>
              <a:t>    }</a:t>
            </a:r>
            <a:endParaRPr lang="en-GB" sz="1200"/>
          </a:p>
          <a:p>
            <a:pPr>
              <a:defRPr/>
            </a:pPr>
            <a:r>
              <a:rPr lang="en-GB" sz="1200" smtClean="0"/>
              <a:t>    catch </a:t>
            </a:r>
            <a:r>
              <a:rPr lang="en-GB" sz="1200"/>
              <a:t>(IOException ex) {</a:t>
            </a:r>
          </a:p>
          <a:p>
            <a:pPr>
              <a:defRPr/>
            </a:pPr>
            <a:r>
              <a:rPr lang="en-GB" sz="1200" smtClean="0"/>
              <a:t>        System.err.println(ex.getMessage</a:t>
            </a:r>
            <a:r>
              <a:rPr lang="en-GB" sz="1200"/>
              <a:t>());</a:t>
            </a:r>
          </a:p>
          <a:p>
            <a:pPr>
              <a:defRPr/>
            </a:pPr>
            <a:r>
              <a:rPr lang="en-GB" sz="1200" smtClean="0"/>
              <a:t>    }</a:t>
            </a:r>
            <a:endParaRPr lang="en-GB" sz="1200"/>
          </a:p>
          <a:p>
            <a:pPr>
              <a:defRPr/>
            </a:pPr>
            <a:r>
              <a:rPr lang="en-GB" sz="1200" smtClean="0"/>
              <a:t>}</a:t>
            </a:r>
          </a:p>
          <a:p>
            <a:pPr>
              <a:defRPr/>
            </a:pPr>
            <a:endParaRPr lang="en-GB" sz="1200"/>
          </a:p>
          <a:p>
            <a:pPr>
              <a:defRPr/>
            </a:pPr>
            <a:endParaRPr lang="en-GB" sz="1200"/>
          </a:p>
          <a:p>
            <a:pPr>
              <a:defRPr/>
            </a:pPr>
            <a:r>
              <a:rPr lang="en-GB" sz="1200"/>
              <a:t>private static void writeMessageToFile(String </a:t>
            </a:r>
            <a:r>
              <a:rPr lang="en-GB" sz="1200" smtClean="0"/>
              <a:t>msg, </a:t>
            </a:r>
            <a:r>
              <a:rPr lang="en-GB" sz="1200"/>
              <a:t>String filename) throws IOException {</a:t>
            </a:r>
          </a:p>
          <a:p>
            <a:pPr>
              <a:defRPr/>
            </a:pPr>
            <a:r>
              <a:rPr lang="en-GB" sz="1200" smtClean="0"/>
              <a:t>    </a:t>
            </a:r>
            <a:endParaRPr lang="en-GB" sz="1200"/>
          </a:p>
          <a:p>
            <a:pPr>
              <a:defRPr/>
            </a:pPr>
            <a:r>
              <a:rPr lang="en-GB" sz="1200" smtClean="0"/>
              <a:t>    PrintWriter </a:t>
            </a:r>
            <a:r>
              <a:rPr lang="en-GB" sz="1200"/>
              <a:t>out = null;</a:t>
            </a:r>
          </a:p>
          <a:p>
            <a:pPr>
              <a:defRPr/>
            </a:pPr>
            <a:r>
              <a:rPr lang="en-GB" sz="1200" smtClean="0"/>
              <a:t>    try </a:t>
            </a:r>
            <a:r>
              <a:rPr lang="en-GB" sz="1200"/>
              <a:t>{</a:t>
            </a:r>
          </a:p>
          <a:p>
            <a:pPr>
              <a:defRPr/>
            </a:pPr>
            <a:r>
              <a:rPr lang="en-GB" sz="1200" smtClean="0"/>
              <a:t>        out </a:t>
            </a:r>
            <a:r>
              <a:rPr lang="en-GB" sz="1200"/>
              <a:t>= new PrintWriter(new BufferedWriter(new FileWriter(filename)));</a:t>
            </a:r>
          </a:p>
          <a:p>
            <a:pPr>
              <a:defRPr/>
            </a:pPr>
            <a:r>
              <a:rPr lang="en-GB" sz="1200" smtClean="0"/>
              <a:t>        out.println(msg);</a:t>
            </a:r>
            <a:endParaRPr lang="en-GB" sz="1200"/>
          </a:p>
          <a:p>
            <a:pPr>
              <a:defRPr/>
            </a:pPr>
            <a:r>
              <a:rPr lang="en-GB" sz="1200" smtClean="0"/>
              <a:t>        System.out.println</a:t>
            </a:r>
            <a:r>
              <a:rPr lang="en-GB" sz="1200"/>
              <a:t>("Written MyFile.txt successfully");</a:t>
            </a:r>
          </a:p>
          <a:p>
            <a:pPr>
              <a:defRPr/>
            </a:pPr>
            <a:r>
              <a:rPr lang="en-GB" sz="1200" smtClean="0"/>
              <a:t>    }</a:t>
            </a:r>
            <a:endParaRPr lang="en-GB" sz="1200"/>
          </a:p>
          <a:p>
            <a:pPr>
              <a:defRPr/>
            </a:pPr>
            <a:r>
              <a:rPr lang="en-GB" sz="1200" smtClean="0"/>
              <a:t>    finally </a:t>
            </a:r>
            <a:r>
              <a:rPr lang="en-GB" sz="1200"/>
              <a:t>{</a:t>
            </a:r>
          </a:p>
          <a:p>
            <a:pPr>
              <a:defRPr/>
            </a:pPr>
            <a:r>
              <a:rPr lang="en-GB" sz="1200" smtClean="0"/>
              <a:t>        if </a:t>
            </a:r>
            <a:r>
              <a:rPr lang="en-GB" sz="1200"/>
              <a:t>(out != null) </a:t>
            </a:r>
          </a:p>
          <a:p>
            <a:pPr>
              <a:defRPr/>
            </a:pPr>
            <a:r>
              <a:rPr lang="en-GB" sz="1200" smtClean="0"/>
              <a:t>            out.close</a:t>
            </a:r>
            <a:r>
              <a:rPr lang="en-GB" sz="1200"/>
              <a:t>();</a:t>
            </a:r>
          </a:p>
          <a:p>
            <a:pPr>
              <a:defRPr/>
            </a:pPr>
            <a:r>
              <a:rPr lang="en-GB" sz="1200" smtClean="0"/>
              <a:t>    }</a:t>
            </a:r>
            <a:endParaRPr lang="en-GB" sz="1200"/>
          </a:p>
          <a:p>
            <a:pPr>
              <a:defRPr/>
            </a:pPr>
            <a:r>
              <a:rPr lang="en-GB" sz="1200"/>
              <a:t>}</a:t>
            </a:r>
            <a:endParaRPr lang="en-GB" sz="1200" dirty="0"/>
          </a:p>
        </p:txBody>
      </p:sp>
      <p:sp>
        <p:nvSpPr>
          <p:cNvPr id="10246" name="Text Box 7"/>
          <p:cNvSpPr txBox="1">
            <a:spLocks noChangeArrowheads="1"/>
          </p:cNvSpPr>
          <p:nvPr/>
        </p:nvSpPr>
        <p:spPr bwMode="auto">
          <a:xfrm>
            <a:off x="7574998" y="6338681"/>
            <a:ext cx="1165704" cy="307777"/>
          </a:xfrm>
          <a:prstGeom prst="rect">
            <a:avLst/>
          </a:prstGeom>
          <a:noFill/>
          <a:ln w="28575">
            <a:noFill/>
            <a:miter lim="800000"/>
            <a:headEnd/>
            <a:tailEnd type="none" w="lg" len="lg"/>
          </a:ln>
        </p:spPr>
        <p:txBody>
          <a:bodyPr wrap="none">
            <a:spAutoFit/>
          </a:bodyPr>
          <a:lstStyle/>
          <a:p>
            <a:pPr algn="r"/>
            <a:r>
              <a:rPr lang="cy-GB" b="1" dirty="0" smtClean="0">
                <a:solidFill>
                  <a:schemeClr val="folHlink"/>
                </a:solidFill>
                <a:cs typeface="Lao UI" panose="020B0502040204020203" pitchFamily="34" charset="0"/>
              </a:rPr>
              <a:t>Main.java</a:t>
            </a:r>
            <a:endParaRPr lang="en-US" b="1" dirty="0">
              <a:solidFill>
                <a:schemeClr val="folHlink"/>
              </a:solidFill>
              <a:cs typeface="Lao UI" panose="020B0502040204020203" pitchFamily="34" charset="0"/>
            </a:endParaRPr>
          </a:p>
        </p:txBody>
      </p:sp>
      <p:cxnSp>
        <p:nvCxnSpPr>
          <p:cNvPr id="10247" name="Straight Arrow Connector 9"/>
          <p:cNvCxnSpPr>
            <a:cxnSpLocks noChangeShapeType="1"/>
          </p:cNvCxnSpPr>
          <p:nvPr/>
        </p:nvCxnSpPr>
        <p:spPr bwMode="auto">
          <a:xfrm flipH="1">
            <a:off x="2988860" y="3165827"/>
            <a:ext cx="2117488" cy="95986"/>
          </a:xfrm>
          <a:prstGeom prst="straightConnector1">
            <a:avLst/>
          </a:prstGeom>
          <a:noFill/>
          <a:ln w="28575" algn="ctr">
            <a:solidFill>
              <a:srgbClr val="FF0000"/>
            </a:solidFill>
            <a:round/>
            <a:headEnd/>
            <a:tailEnd type="arrow" w="med" len="med"/>
          </a:ln>
        </p:spPr>
      </p:cxnSp>
      <p:sp>
        <p:nvSpPr>
          <p:cNvPr id="12" name="TextBox 11"/>
          <p:cNvSpPr txBox="1"/>
          <p:nvPr/>
        </p:nvSpPr>
        <p:spPr>
          <a:xfrm>
            <a:off x="5070144" y="3012787"/>
            <a:ext cx="3746500" cy="1169988"/>
          </a:xfrm>
          <a:prstGeom prst="rect">
            <a:avLst/>
          </a:prstGeom>
          <a:noFill/>
        </p:spPr>
        <p:txBody>
          <a:bodyPr wrap="none">
            <a:spAutoFit/>
          </a:bodyPr>
          <a:lstStyle/>
          <a:p>
            <a:pPr>
              <a:defRPr/>
            </a:pPr>
            <a:r>
              <a:rPr lang="en-GB" b="1" dirty="0">
                <a:solidFill>
                  <a:srgbClr val="FF0000"/>
                </a:solidFill>
                <a:latin typeface="+mj-lt"/>
              </a:rPr>
              <a:t>Useful methods (defined in </a:t>
            </a:r>
            <a:r>
              <a:rPr lang="en-GB" b="1" dirty="0" err="1">
                <a:solidFill>
                  <a:srgbClr val="FF0000"/>
                </a:solidFill>
              </a:rPr>
              <a:t>Throwable</a:t>
            </a:r>
            <a:r>
              <a:rPr lang="en-GB" b="1" dirty="0">
                <a:solidFill>
                  <a:srgbClr val="FF0000"/>
                </a:solidFill>
                <a:latin typeface="+mj-lt"/>
              </a:rPr>
              <a:t>)</a:t>
            </a:r>
          </a:p>
          <a:p>
            <a:pPr marL="177800" indent="-177800">
              <a:buFont typeface="Arial" pitchFamily="34" charset="0"/>
              <a:buChar char="•"/>
              <a:defRPr/>
            </a:pPr>
            <a:r>
              <a:rPr lang="en-GB" dirty="0" err="1">
                <a:solidFill>
                  <a:srgbClr val="FF0000"/>
                </a:solidFill>
              </a:rPr>
              <a:t>getMessage</a:t>
            </a:r>
            <a:r>
              <a:rPr lang="en-GB" dirty="0">
                <a:solidFill>
                  <a:srgbClr val="FF0000"/>
                </a:solidFill>
              </a:rPr>
              <a:t>()</a:t>
            </a:r>
          </a:p>
          <a:p>
            <a:pPr marL="177800" indent="-177800">
              <a:buFont typeface="Arial" pitchFamily="34" charset="0"/>
              <a:buChar char="•"/>
              <a:defRPr/>
            </a:pPr>
            <a:r>
              <a:rPr lang="en-GB" dirty="0" err="1">
                <a:solidFill>
                  <a:srgbClr val="FF0000"/>
                </a:solidFill>
              </a:rPr>
              <a:t>getStackTrace</a:t>
            </a:r>
            <a:r>
              <a:rPr lang="en-GB" dirty="0">
                <a:solidFill>
                  <a:srgbClr val="FF0000"/>
                </a:solidFill>
              </a:rPr>
              <a:t>()</a:t>
            </a:r>
          </a:p>
          <a:p>
            <a:pPr marL="177800" indent="-177800">
              <a:buFont typeface="Arial" pitchFamily="34" charset="0"/>
              <a:buChar char="•"/>
              <a:defRPr/>
            </a:pPr>
            <a:r>
              <a:rPr lang="en-GB" dirty="0" err="1">
                <a:solidFill>
                  <a:srgbClr val="FF0000"/>
                </a:solidFill>
              </a:rPr>
              <a:t>printStackTrace</a:t>
            </a:r>
            <a:r>
              <a:rPr lang="en-GB" dirty="0">
                <a:solidFill>
                  <a:srgbClr val="FF0000"/>
                </a:solidFill>
              </a:rPr>
              <a:t>()</a:t>
            </a:r>
          </a:p>
          <a:p>
            <a:pPr marL="177800" indent="-177800">
              <a:buFont typeface="Arial" pitchFamily="34" charset="0"/>
              <a:buChar char="•"/>
              <a:defRPr/>
            </a:pPr>
            <a:r>
              <a:rPr lang="en-GB" dirty="0" err="1">
                <a:solidFill>
                  <a:srgbClr val="FF0000"/>
                </a:solidFill>
              </a:rPr>
              <a:t>getCause</a:t>
            </a:r>
            <a:r>
              <a:rPr lang="en-GB" dirty="0">
                <a:solidFill>
                  <a:srgbClr val="FF0000"/>
                </a:solidFill>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7"/>
          <p:cNvSpPr>
            <a:spLocks noGrp="1" noChangeArrowheads="1"/>
          </p:cNvSpPr>
          <p:nvPr>
            <p:ph idx="1"/>
          </p:nvPr>
        </p:nvSpPr>
        <p:spPr/>
        <p:txBody>
          <a:bodyPr/>
          <a:lstStyle/>
          <a:p>
            <a:r>
              <a:rPr lang="en-GB" smtClean="0"/>
              <a:t>Java SE defines hundreds of standard exception classes</a:t>
            </a:r>
          </a:p>
          <a:p>
            <a:pPr lvl="1"/>
            <a:r>
              <a:rPr lang="en-GB" smtClean="0"/>
              <a:t>Located in relevant packages (e.g. </a:t>
            </a:r>
            <a:r>
              <a:rPr lang="en-GB" smtClean="0">
                <a:latin typeface="Lucida Console" pitchFamily="49" charset="0"/>
              </a:rPr>
              <a:t>java.io</a:t>
            </a:r>
            <a:r>
              <a:rPr lang="en-GB" smtClean="0"/>
              <a:t>, </a:t>
            </a:r>
            <a:r>
              <a:rPr lang="en-GB" smtClean="0">
                <a:latin typeface="Lucida Console" pitchFamily="49" charset="0"/>
              </a:rPr>
              <a:t>java.sql</a:t>
            </a:r>
            <a:r>
              <a:rPr lang="en-GB" smtClean="0"/>
              <a:t>, etc) </a:t>
            </a:r>
          </a:p>
          <a:p>
            <a:r>
              <a:rPr lang="en-GB" smtClean="0"/>
              <a:t>Here are some of the standard exception classes</a:t>
            </a:r>
          </a:p>
        </p:txBody>
      </p:sp>
      <p:sp>
        <p:nvSpPr>
          <p:cNvPr id="16386" name="Rectangle 46"/>
          <p:cNvSpPr>
            <a:spLocks noGrp="1" noChangeArrowheads="1"/>
          </p:cNvSpPr>
          <p:nvPr>
            <p:ph type="title"/>
          </p:nvPr>
        </p:nvSpPr>
        <p:spPr/>
        <p:txBody>
          <a:bodyPr/>
          <a:lstStyle/>
          <a:p>
            <a:pPr eaLnBrk="1" hangingPunct="1"/>
            <a:r>
              <a:rPr lang="en-GB" sz="3400" smtClean="0"/>
              <a:t>Standard Exception Classes</a:t>
            </a:r>
          </a:p>
        </p:txBody>
      </p:sp>
      <p:sp>
        <p:nvSpPr>
          <p:cNvPr id="6" name="Text Box 3"/>
          <p:cNvSpPr txBox="1">
            <a:spLocks noChangeArrowheads="1"/>
          </p:cNvSpPr>
          <p:nvPr/>
        </p:nvSpPr>
        <p:spPr bwMode="auto">
          <a:xfrm>
            <a:off x="160338" y="2540000"/>
            <a:ext cx="3116262" cy="315913"/>
          </a:xfrm>
          <a:prstGeom prst="rect">
            <a:avLst/>
          </a:prstGeom>
          <a:solidFill>
            <a:srgbClr val="9999FF"/>
          </a:solidFill>
          <a:ln w="9525">
            <a:noFill/>
            <a:miter lim="800000"/>
            <a:headEnd/>
            <a:tailEnd/>
          </a:ln>
          <a:effectLst/>
        </p:spPr>
        <p:txBody>
          <a:bodyPr anchor="ctr"/>
          <a:lstStyle/>
          <a:p>
            <a:pPr>
              <a:defRPr/>
            </a:pPr>
            <a:r>
              <a:rPr lang="en-GB" dirty="0">
                <a:solidFill>
                  <a:schemeClr val="tx2"/>
                </a:solidFill>
                <a:latin typeface="+mj-lt"/>
              </a:rPr>
              <a:t>Exception class</a:t>
            </a:r>
          </a:p>
        </p:txBody>
      </p:sp>
      <p:sp>
        <p:nvSpPr>
          <p:cNvPr id="7" name="Text Box 4"/>
          <p:cNvSpPr txBox="1">
            <a:spLocks noChangeArrowheads="1"/>
          </p:cNvSpPr>
          <p:nvPr/>
        </p:nvSpPr>
        <p:spPr bwMode="auto">
          <a:xfrm>
            <a:off x="3327400" y="2540000"/>
            <a:ext cx="3632200" cy="315913"/>
          </a:xfrm>
          <a:prstGeom prst="rect">
            <a:avLst/>
          </a:prstGeom>
          <a:solidFill>
            <a:srgbClr val="9999FF"/>
          </a:solidFill>
          <a:ln w="9525">
            <a:noFill/>
            <a:miter lim="800000"/>
            <a:headEnd/>
            <a:tailEnd/>
          </a:ln>
          <a:effectLst/>
        </p:spPr>
        <p:txBody>
          <a:bodyPr anchor="ctr"/>
          <a:lstStyle/>
          <a:p>
            <a:pPr>
              <a:defRPr/>
            </a:pPr>
            <a:r>
              <a:rPr lang="en-GB" dirty="0">
                <a:solidFill>
                  <a:schemeClr val="tx2"/>
                </a:solidFill>
                <a:latin typeface="+mj-lt"/>
              </a:rPr>
              <a:t>Description</a:t>
            </a:r>
          </a:p>
        </p:txBody>
      </p:sp>
      <p:sp>
        <p:nvSpPr>
          <p:cNvPr id="8" name="Text Box 5"/>
          <p:cNvSpPr txBox="1">
            <a:spLocks noChangeArrowheads="1"/>
          </p:cNvSpPr>
          <p:nvPr/>
        </p:nvSpPr>
        <p:spPr bwMode="auto">
          <a:xfrm>
            <a:off x="160338" y="2879725"/>
            <a:ext cx="3116262" cy="522288"/>
          </a:xfrm>
          <a:prstGeom prst="rect">
            <a:avLst/>
          </a:prstGeom>
          <a:solidFill>
            <a:srgbClr val="FFCC66"/>
          </a:solidFill>
          <a:ln w="9525">
            <a:noFill/>
            <a:miter lim="800000"/>
            <a:headEnd/>
            <a:tailEnd/>
          </a:ln>
          <a:effectLst/>
        </p:spPr>
        <p:txBody>
          <a:bodyPr anchor="ctr"/>
          <a:lstStyle/>
          <a:p>
            <a:pPr>
              <a:defRPr/>
            </a:pPr>
            <a:r>
              <a:rPr lang="en-GB" dirty="0" err="1">
                <a:solidFill>
                  <a:schemeClr val="tx2"/>
                </a:solidFill>
                <a:latin typeface="+mj-lt"/>
              </a:rPr>
              <a:t>ArrayIndexOutOfBoundsException</a:t>
            </a:r>
            <a:endParaRPr lang="en-GB" dirty="0">
              <a:solidFill>
                <a:schemeClr val="tx2"/>
              </a:solidFill>
              <a:latin typeface="+mj-lt"/>
            </a:endParaRPr>
          </a:p>
        </p:txBody>
      </p:sp>
      <p:sp>
        <p:nvSpPr>
          <p:cNvPr id="9" name="Text Box 6"/>
          <p:cNvSpPr txBox="1">
            <a:spLocks noChangeArrowheads="1"/>
          </p:cNvSpPr>
          <p:nvPr/>
        </p:nvSpPr>
        <p:spPr bwMode="auto">
          <a:xfrm>
            <a:off x="160338" y="3444875"/>
            <a:ext cx="3116262" cy="523875"/>
          </a:xfrm>
          <a:prstGeom prst="rect">
            <a:avLst/>
          </a:prstGeom>
          <a:solidFill>
            <a:srgbClr val="FFFF66"/>
          </a:solidFill>
          <a:ln w="9525">
            <a:noFill/>
            <a:miter lim="800000"/>
            <a:headEnd/>
            <a:tailEnd/>
          </a:ln>
          <a:effectLst/>
        </p:spPr>
        <p:txBody>
          <a:bodyPr anchor="ctr"/>
          <a:lstStyle/>
          <a:p>
            <a:pPr>
              <a:defRPr/>
            </a:pPr>
            <a:r>
              <a:rPr lang="en-GB" dirty="0" err="1">
                <a:solidFill>
                  <a:schemeClr val="tx2"/>
                </a:solidFill>
                <a:latin typeface="+mj-lt"/>
              </a:rPr>
              <a:t>ClassCastException</a:t>
            </a:r>
            <a:endParaRPr lang="en-GB" dirty="0">
              <a:solidFill>
                <a:schemeClr val="tx2"/>
              </a:solidFill>
              <a:latin typeface="+mj-lt"/>
            </a:endParaRPr>
          </a:p>
        </p:txBody>
      </p:sp>
      <p:sp>
        <p:nvSpPr>
          <p:cNvPr id="10" name="Text Box 7"/>
          <p:cNvSpPr txBox="1">
            <a:spLocks noChangeArrowheads="1"/>
          </p:cNvSpPr>
          <p:nvPr/>
        </p:nvSpPr>
        <p:spPr bwMode="auto">
          <a:xfrm>
            <a:off x="160338" y="4002088"/>
            <a:ext cx="3116262" cy="520700"/>
          </a:xfrm>
          <a:prstGeom prst="rect">
            <a:avLst/>
          </a:prstGeom>
          <a:solidFill>
            <a:srgbClr val="FFCC66"/>
          </a:solidFill>
          <a:ln w="9525">
            <a:noFill/>
            <a:miter lim="800000"/>
            <a:headEnd/>
            <a:tailEnd/>
          </a:ln>
          <a:effectLst/>
        </p:spPr>
        <p:txBody>
          <a:bodyPr anchor="ctr"/>
          <a:lstStyle/>
          <a:p>
            <a:pPr>
              <a:defRPr/>
            </a:pPr>
            <a:r>
              <a:rPr lang="en-GB" dirty="0" err="1">
                <a:solidFill>
                  <a:schemeClr val="tx2"/>
                </a:solidFill>
                <a:latin typeface="+mj-lt"/>
              </a:rPr>
              <a:t>IllegalArgumentException</a:t>
            </a:r>
            <a:endParaRPr lang="en-GB" dirty="0">
              <a:solidFill>
                <a:schemeClr val="tx2"/>
              </a:solidFill>
              <a:latin typeface="+mj-lt"/>
            </a:endParaRPr>
          </a:p>
        </p:txBody>
      </p:sp>
      <p:sp>
        <p:nvSpPr>
          <p:cNvPr id="11" name="Text Box 8"/>
          <p:cNvSpPr txBox="1">
            <a:spLocks noChangeArrowheads="1"/>
          </p:cNvSpPr>
          <p:nvPr/>
        </p:nvSpPr>
        <p:spPr bwMode="auto">
          <a:xfrm>
            <a:off x="160338" y="4554538"/>
            <a:ext cx="3116262" cy="522287"/>
          </a:xfrm>
          <a:prstGeom prst="rect">
            <a:avLst/>
          </a:prstGeom>
          <a:solidFill>
            <a:srgbClr val="FFFF66"/>
          </a:solidFill>
          <a:ln w="9525">
            <a:noFill/>
            <a:miter lim="800000"/>
            <a:headEnd/>
            <a:tailEnd/>
          </a:ln>
          <a:effectLst/>
        </p:spPr>
        <p:txBody>
          <a:bodyPr anchor="ctr"/>
          <a:lstStyle/>
          <a:p>
            <a:pPr>
              <a:defRPr/>
            </a:pPr>
            <a:r>
              <a:rPr lang="en-GB" dirty="0" err="1">
                <a:solidFill>
                  <a:schemeClr val="tx2"/>
                </a:solidFill>
                <a:latin typeface="+mj-lt"/>
              </a:rPr>
              <a:t>IllegalStateException</a:t>
            </a:r>
            <a:endParaRPr lang="en-GB" dirty="0">
              <a:solidFill>
                <a:schemeClr val="tx2"/>
              </a:solidFill>
              <a:latin typeface="+mj-lt"/>
            </a:endParaRPr>
          </a:p>
        </p:txBody>
      </p:sp>
      <p:sp>
        <p:nvSpPr>
          <p:cNvPr id="12" name="Text Box 9"/>
          <p:cNvSpPr txBox="1">
            <a:spLocks noChangeArrowheads="1"/>
          </p:cNvSpPr>
          <p:nvPr/>
        </p:nvSpPr>
        <p:spPr bwMode="auto">
          <a:xfrm>
            <a:off x="160338" y="5119688"/>
            <a:ext cx="3116262" cy="519112"/>
          </a:xfrm>
          <a:prstGeom prst="rect">
            <a:avLst/>
          </a:prstGeom>
          <a:solidFill>
            <a:srgbClr val="FFCC66"/>
          </a:solidFill>
          <a:ln w="9525">
            <a:noFill/>
            <a:miter lim="800000"/>
            <a:headEnd/>
            <a:tailEnd/>
          </a:ln>
          <a:effectLst/>
        </p:spPr>
        <p:txBody>
          <a:bodyPr anchor="ctr"/>
          <a:lstStyle/>
          <a:p>
            <a:pPr>
              <a:defRPr/>
            </a:pPr>
            <a:r>
              <a:rPr lang="en-GB" dirty="0" err="1">
                <a:solidFill>
                  <a:schemeClr val="tx2"/>
                </a:solidFill>
                <a:latin typeface="+mj-lt"/>
              </a:rPr>
              <a:t>NullPointerException</a:t>
            </a:r>
            <a:endParaRPr lang="en-GB" dirty="0">
              <a:solidFill>
                <a:schemeClr val="tx2"/>
              </a:solidFill>
              <a:latin typeface="+mj-lt"/>
            </a:endParaRPr>
          </a:p>
        </p:txBody>
      </p:sp>
      <p:sp>
        <p:nvSpPr>
          <p:cNvPr id="13" name="Text Box 16"/>
          <p:cNvSpPr txBox="1">
            <a:spLocks noChangeArrowheads="1"/>
          </p:cNvSpPr>
          <p:nvPr/>
        </p:nvSpPr>
        <p:spPr bwMode="auto">
          <a:xfrm>
            <a:off x="3327400" y="2879725"/>
            <a:ext cx="3632200" cy="522288"/>
          </a:xfrm>
          <a:prstGeom prst="rect">
            <a:avLst/>
          </a:prstGeom>
          <a:solidFill>
            <a:srgbClr val="FFCC66"/>
          </a:solidFill>
          <a:ln w="9525">
            <a:noFill/>
            <a:miter lim="800000"/>
            <a:headEnd/>
            <a:tailEnd/>
          </a:ln>
          <a:effectLst/>
        </p:spPr>
        <p:txBody>
          <a:bodyPr anchor="ctr"/>
          <a:lstStyle/>
          <a:p>
            <a:pPr>
              <a:defRPr/>
            </a:pPr>
            <a:r>
              <a:rPr lang="en-GB" dirty="0">
                <a:solidFill>
                  <a:schemeClr val="tx2"/>
                </a:solidFill>
                <a:latin typeface="+mj-lt"/>
              </a:rPr>
              <a:t>Attempt to access beyond the end (or start) of an array</a:t>
            </a:r>
          </a:p>
        </p:txBody>
      </p:sp>
      <p:sp>
        <p:nvSpPr>
          <p:cNvPr id="14" name="Text Box 17"/>
          <p:cNvSpPr txBox="1">
            <a:spLocks noChangeArrowheads="1"/>
          </p:cNvSpPr>
          <p:nvPr/>
        </p:nvSpPr>
        <p:spPr bwMode="auto">
          <a:xfrm>
            <a:off x="3327400" y="3444875"/>
            <a:ext cx="3632200" cy="523875"/>
          </a:xfrm>
          <a:prstGeom prst="rect">
            <a:avLst/>
          </a:prstGeom>
          <a:solidFill>
            <a:srgbClr val="FFFF66"/>
          </a:solidFill>
          <a:ln w="9525">
            <a:noFill/>
            <a:miter lim="800000"/>
            <a:headEnd/>
            <a:tailEnd/>
          </a:ln>
          <a:effectLst/>
        </p:spPr>
        <p:txBody>
          <a:bodyPr anchor="ctr"/>
          <a:lstStyle/>
          <a:p>
            <a:pPr>
              <a:defRPr/>
            </a:pPr>
            <a:r>
              <a:rPr lang="en-GB" dirty="0">
                <a:solidFill>
                  <a:schemeClr val="tx2"/>
                </a:solidFill>
                <a:latin typeface="+mj-lt"/>
              </a:rPr>
              <a:t>Attempt to cast a reference variable to an incompatible type</a:t>
            </a:r>
          </a:p>
        </p:txBody>
      </p:sp>
      <p:sp>
        <p:nvSpPr>
          <p:cNvPr id="15" name="Text Box 18"/>
          <p:cNvSpPr txBox="1">
            <a:spLocks noChangeArrowheads="1"/>
          </p:cNvSpPr>
          <p:nvPr/>
        </p:nvSpPr>
        <p:spPr bwMode="auto">
          <a:xfrm>
            <a:off x="3327400" y="4002088"/>
            <a:ext cx="3632200" cy="520700"/>
          </a:xfrm>
          <a:prstGeom prst="rect">
            <a:avLst/>
          </a:prstGeom>
          <a:solidFill>
            <a:srgbClr val="FFCC66"/>
          </a:solidFill>
          <a:ln w="9525">
            <a:noFill/>
            <a:miter lim="800000"/>
            <a:headEnd/>
            <a:tailEnd/>
          </a:ln>
          <a:effectLst/>
        </p:spPr>
        <p:txBody>
          <a:bodyPr anchor="ctr"/>
          <a:lstStyle/>
          <a:p>
            <a:pPr>
              <a:defRPr/>
            </a:pPr>
            <a:r>
              <a:rPr lang="en-GB" dirty="0">
                <a:solidFill>
                  <a:schemeClr val="tx2"/>
                </a:solidFill>
                <a:latin typeface="+mj-lt"/>
              </a:rPr>
              <a:t>An illegal argument has been passed into a method</a:t>
            </a:r>
          </a:p>
        </p:txBody>
      </p:sp>
      <p:sp>
        <p:nvSpPr>
          <p:cNvPr id="16" name="Text Box 19"/>
          <p:cNvSpPr txBox="1">
            <a:spLocks noChangeArrowheads="1"/>
          </p:cNvSpPr>
          <p:nvPr/>
        </p:nvSpPr>
        <p:spPr bwMode="auto">
          <a:xfrm>
            <a:off x="3327400" y="4554538"/>
            <a:ext cx="3632200" cy="522287"/>
          </a:xfrm>
          <a:prstGeom prst="rect">
            <a:avLst/>
          </a:prstGeom>
          <a:solidFill>
            <a:srgbClr val="FFFF66"/>
          </a:solidFill>
          <a:ln w="9525">
            <a:noFill/>
            <a:miter lim="800000"/>
            <a:headEnd/>
            <a:tailEnd/>
          </a:ln>
          <a:effectLst/>
        </p:spPr>
        <p:txBody>
          <a:bodyPr anchor="ctr"/>
          <a:lstStyle/>
          <a:p>
            <a:pPr>
              <a:defRPr/>
            </a:pPr>
            <a:r>
              <a:rPr lang="en-GB" dirty="0">
                <a:solidFill>
                  <a:schemeClr val="tx2"/>
                </a:solidFill>
                <a:latin typeface="+mj-lt"/>
              </a:rPr>
              <a:t>Attempt to use an object incorrectly in its given state</a:t>
            </a:r>
          </a:p>
        </p:txBody>
      </p:sp>
      <p:sp>
        <p:nvSpPr>
          <p:cNvPr id="17" name="Text Box 20"/>
          <p:cNvSpPr txBox="1">
            <a:spLocks noChangeArrowheads="1"/>
          </p:cNvSpPr>
          <p:nvPr/>
        </p:nvSpPr>
        <p:spPr bwMode="auto">
          <a:xfrm>
            <a:off x="3327400" y="5119688"/>
            <a:ext cx="3632200" cy="519112"/>
          </a:xfrm>
          <a:prstGeom prst="rect">
            <a:avLst/>
          </a:prstGeom>
          <a:solidFill>
            <a:srgbClr val="FFCC66"/>
          </a:solidFill>
          <a:ln w="9525">
            <a:noFill/>
            <a:miter lim="800000"/>
            <a:headEnd/>
            <a:tailEnd/>
          </a:ln>
          <a:effectLst/>
        </p:spPr>
        <p:txBody>
          <a:bodyPr anchor="ctr"/>
          <a:lstStyle/>
          <a:p>
            <a:pPr>
              <a:defRPr/>
            </a:pPr>
            <a:r>
              <a:rPr lang="en-GB" dirty="0">
                <a:solidFill>
                  <a:schemeClr val="tx2"/>
                </a:solidFill>
                <a:latin typeface="+mj-lt"/>
              </a:rPr>
              <a:t>Attempt to use a null reference variable</a:t>
            </a:r>
          </a:p>
        </p:txBody>
      </p:sp>
      <p:sp>
        <p:nvSpPr>
          <p:cNvPr id="18" name="Text Box 3"/>
          <p:cNvSpPr txBox="1">
            <a:spLocks noChangeArrowheads="1"/>
          </p:cNvSpPr>
          <p:nvPr/>
        </p:nvSpPr>
        <p:spPr bwMode="auto">
          <a:xfrm>
            <a:off x="6980238" y="2540000"/>
            <a:ext cx="1968500" cy="315913"/>
          </a:xfrm>
          <a:prstGeom prst="rect">
            <a:avLst/>
          </a:prstGeom>
          <a:solidFill>
            <a:srgbClr val="9999FF"/>
          </a:solidFill>
          <a:ln w="9525">
            <a:noFill/>
            <a:miter lim="800000"/>
            <a:headEnd/>
            <a:tailEnd/>
          </a:ln>
          <a:effectLst/>
        </p:spPr>
        <p:txBody>
          <a:bodyPr anchor="ctr"/>
          <a:lstStyle/>
          <a:p>
            <a:pPr>
              <a:defRPr/>
            </a:pPr>
            <a:r>
              <a:rPr lang="en-GB" dirty="0">
                <a:solidFill>
                  <a:schemeClr val="tx2"/>
                </a:solidFill>
                <a:latin typeface="+mj-lt"/>
              </a:rPr>
              <a:t>Typically thrown…</a:t>
            </a:r>
          </a:p>
        </p:txBody>
      </p:sp>
      <p:sp>
        <p:nvSpPr>
          <p:cNvPr id="19" name="Text Box 5"/>
          <p:cNvSpPr txBox="1">
            <a:spLocks noChangeArrowheads="1"/>
          </p:cNvSpPr>
          <p:nvPr/>
        </p:nvSpPr>
        <p:spPr bwMode="auto">
          <a:xfrm>
            <a:off x="6980238" y="2879725"/>
            <a:ext cx="1968500" cy="522288"/>
          </a:xfrm>
          <a:prstGeom prst="rect">
            <a:avLst/>
          </a:prstGeom>
          <a:solidFill>
            <a:srgbClr val="FFCC66"/>
          </a:solidFill>
          <a:ln w="9525">
            <a:noFill/>
            <a:miter lim="800000"/>
            <a:headEnd/>
            <a:tailEnd/>
          </a:ln>
          <a:effectLst/>
        </p:spPr>
        <p:txBody>
          <a:bodyPr anchor="ctr"/>
          <a:lstStyle/>
          <a:p>
            <a:pPr>
              <a:defRPr/>
            </a:pPr>
            <a:r>
              <a:rPr lang="en-GB" dirty="0">
                <a:solidFill>
                  <a:schemeClr val="tx2"/>
                </a:solidFill>
                <a:latin typeface="+mj-lt"/>
              </a:rPr>
              <a:t>By JVM</a:t>
            </a:r>
          </a:p>
        </p:txBody>
      </p:sp>
      <p:sp>
        <p:nvSpPr>
          <p:cNvPr id="20" name="Text Box 6"/>
          <p:cNvSpPr txBox="1">
            <a:spLocks noChangeArrowheads="1"/>
          </p:cNvSpPr>
          <p:nvPr/>
        </p:nvSpPr>
        <p:spPr bwMode="auto">
          <a:xfrm>
            <a:off x="6980238" y="3444875"/>
            <a:ext cx="1968500" cy="523875"/>
          </a:xfrm>
          <a:prstGeom prst="rect">
            <a:avLst/>
          </a:prstGeom>
          <a:solidFill>
            <a:srgbClr val="FFFF66"/>
          </a:solidFill>
          <a:ln w="9525">
            <a:noFill/>
            <a:miter lim="800000"/>
            <a:headEnd/>
            <a:tailEnd/>
          </a:ln>
          <a:effectLst/>
        </p:spPr>
        <p:txBody>
          <a:bodyPr anchor="ctr"/>
          <a:lstStyle/>
          <a:p>
            <a:pPr>
              <a:defRPr/>
            </a:pPr>
            <a:r>
              <a:rPr lang="en-GB" dirty="0">
                <a:solidFill>
                  <a:schemeClr val="tx2"/>
                </a:solidFill>
                <a:latin typeface="+mj-lt"/>
              </a:rPr>
              <a:t>By JVM</a:t>
            </a:r>
          </a:p>
        </p:txBody>
      </p:sp>
      <p:sp>
        <p:nvSpPr>
          <p:cNvPr id="21" name="Text Box 7"/>
          <p:cNvSpPr txBox="1">
            <a:spLocks noChangeArrowheads="1"/>
          </p:cNvSpPr>
          <p:nvPr/>
        </p:nvSpPr>
        <p:spPr bwMode="auto">
          <a:xfrm>
            <a:off x="6980238" y="4002088"/>
            <a:ext cx="1968500" cy="520700"/>
          </a:xfrm>
          <a:prstGeom prst="rect">
            <a:avLst/>
          </a:prstGeom>
          <a:solidFill>
            <a:srgbClr val="FFCC66"/>
          </a:solidFill>
          <a:ln w="9525">
            <a:noFill/>
            <a:miter lim="800000"/>
            <a:headEnd/>
            <a:tailEnd/>
          </a:ln>
          <a:effectLst/>
        </p:spPr>
        <p:txBody>
          <a:bodyPr anchor="ctr"/>
          <a:lstStyle/>
          <a:p>
            <a:pPr>
              <a:defRPr/>
            </a:pPr>
            <a:r>
              <a:rPr lang="en-GB" dirty="0">
                <a:solidFill>
                  <a:schemeClr val="tx2"/>
                </a:solidFill>
                <a:latin typeface="+mj-lt"/>
              </a:rPr>
              <a:t>Programmatically</a:t>
            </a:r>
          </a:p>
        </p:txBody>
      </p:sp>
      <p:sp>
        <p:nvSpPr>
          <p:cNvPr id="22" name="Text Box 8"/>
          <p:cNvSpPr txBox="1">
            <a:spLocks noChangeArrowheads="1"/>
          </p:cNvSpPr>
          <p:nvPr/>
        </p:nvSpPr>
        <p:spPr bwMode="auto">
          <a:xfrm>
            <a:off x="6980238" y="4554538"/>
            <a:ext cx="1968500" cy="522287"/>
          </a:xfrm>
          <a:prstGeom prst="rect">
            <a:avLst/>
          </a:prstGeom>
          <a:solidFill>
            <a:srgbClr val="FFFF66"/>
          </a:solidFill>
          <a:ln w="9525">
            <a:noFill/>
            <a:miter lim="800000"/>
            <a:headEnd/>
            <a:tailEnd/>
          </a:ln>
          <a:effectLst/>
        </p:spPr>
        <p:txBody>
          <a:bodyPr anchor="ctr"/>
          <a:lstStyle/>
          <a:p>
            <a:pPr>
              <a:defRPr/>
            </a:pPr>
            <a:r>
              <a:rPr lang="en-GB" dirty="0">
                <a:solidFill>
                  <a:schemeClr val="tx2"/>
                </a:solidFill>
                <a:latin typeface="+mj-lt"/>
              </a:rPr>
              <a:t>Programmatically</a:t>
            </a:r>
          </a:p>
        </p:txBody>
      </p:sp>
      <p:sp>
        <p:nvSpPr>
          <p:cNvPr id="23" name="Text Box 9"/>
          <p:cNvSpPr txBox="1">
            <a:spLocks noChangeArrowheads="1"/>
          </p:cNvSpPr>
          <p:nvPr/>
        </p:nvSpPr>
        <p:spPr bwMode="auto">
          <a:xfrm>
            <a:off x="6980238" y="5119688"/>
            <a:ext cx="1968500" cy="519112"/>
          </a:xfrm>
          <a:prstGeom prst="rect">
            <a:avLst/>
          </a:prstGeom>
          <a:solidFill>
            <a:srgbClr val="FFCC66"/>
          </a:solidFill>
          <a:ln w="9525">
            <a:noFill/>
            <a:miter lim="800000"/>
            <a:headEnd/>
            <a:tailEnd/>
          </a:ln>
          <a:effectLst/>
        </p:spPr>
        <p:txBody>
          <a:bodyPr anchor="ctr"/>
          <a:lstStyle/>
          <a:p>
            <a:pPr>
              <a:defRPr/>
            </a:pPr>
            <a:r>
              <a:rPr lang="en-GB" dirty="0">
                <a:solidFill>
                  <a:schemeClr val="tx2"/>
                </a:solidFill>
                <a:latin typeface="+mj-lt"/>
              </a:rPr>
              <a:t>By JVM</a:t>
            </a:r>
          </a:p>
        </p:txBody>
      </p:sp>
      <p:sp>
        <p:nvSpPr>
          <p:cNvPr id="30" name="Text Box 8"/>
          <p:cNvSpPr txBox="1">
            <a:spLocks noChangeArrowheads="1"/>
          </p:cNvSpPr>
          <p:nvPr/>
        </p:nvSpPr>
        <p:spPr bwMode="auto">
          <a:xfrm>
            <a:off x="160338" y="5672138"/>
            <a:ext cx="3116262" cy="522287"/>
          </a:xfrm>
          <a:prstGeom prst="rect">
            <a:avLst/>
          </a:prstGeom>
          <a:solidFill>
            <a:srgbClr val="FFFF66"/>
          </a:solidFill>
          <a:ln w="9525">
            <a:noFill/>
            <a:miter lim="800000"/>
            <a:headEnd/>
            <a:tailEnd/>
          </a:ln>
          <a:effectLst/>
        </p:spPr>
        <p:txBody>
          <a:bodyPr anchor="ctr"/>
          <a:lstStyle/>
          <a:p>
            <a:pPr>
              <a:defRPr/>
            </a:pPr>
            <a:r>
              <a:rPr lang="en-GB" dirty="0" err="1">
                <a:solidFill>
                  <a:schemeClr val="tx2"/>
                </a:solidFill>
                <a:latin typeface="+mj-lt"/>
              </a:rPr>
              <a:t>NumberFormatException</a:t>
            </a:r>
            <a:endParaRPr lang="en-GB" dirty="0">
              <a:solidFill>
                <a:schemeClr val="tx2"/>
              </a:solidFill>
              <a:latin typeface="+mj-lt"/>
            </a:endParaRPr>
          </a:p>
        </p:txBody>
      </p:sp>
      <p:sp>
        <p:nvSpPr>
          <p:cNvPr id="31" name="Text Box 9"/>
          <p:cNvSpPr txBox="1">
            <a:spLocks noChangeArrowheads="1"/>
          </p:cNvSpPr>
          <p:nvPr/>
        </p:nvSpPr>
        <p:spPr bwMode="auto">
          <a:xfrm>
            <a:off x="160338" y="6237288"/>
            <a:ext cx="3116262" cy="519112"/>
          </a:xfrm>
          <a:prstGeom prst="rect">
            <a:avLst/>
          </a:prstGeom>
          <a:solidFill>
            <a:srgbClr val="FFCC66"/>
          </a:solidFill>
          <a:ln w="9525">
            <a:noFill/>
            <a:miter lim="800000"/>
            <a:headEnd/>
            <a:tailEnd/>
          </a:ln>
          <a:effectLst/>
        </p:spPr>
        <p:txBody>
          <a:bodyPr anchor="ctr"/>
          <a:lstStyle/>
          <a:p>
            <a:pPr>
              <a:defRPr/>
            </a:pPr>
            <a:r>
              <a:rPr lang="en-GB" smtClean="0">
                <a:solidFill>
                  <a:schemeClr val="tx2"/>
                </a:solidFill>
                <a:latin typeface="+mj-lt"/>
              </a:rPr>
              <a:t>ArithmeticException</a:t>
            </a:r>
            <a:endParaRPr lang="en-GB" dirty="0">
              <a:solidFill>
                <a:schemeClr val="tx2"/>
              </a:solidFill>
              <a:latin typeface="+mj-lt"/>
            </a:endParaRPr>
          </a:p>
        </p:txBody>
      </p:sp>
      <p:sp>
        <p:nvSpPr>
          <p:cNvPr id="32" name="Text Box 19"/>
          <p:cNvSpPr txBox="1">
            <a:spLocks noChangeArrowheads="1"/>
          </p:cNvSpPr>
          <p:nvPr/>
        </p:nvSpPr>
        <p:spPr bwMode="auto">
          <a:xfrm>
            <a:off x="3327400" y="5672138"/>
            <a:ext cx="3632200" cy="522287"/>
          </a:xfrm>
          <a:prstGeom prst="rect">
            <a:avLst/>
          </a:prstGeom>
          <a:solidFill>
            <a:srgbClr val="FFFF66"/>
          </a:solidFill>
          <a:ln w="9525">
            <a:noFill/>
            <a:miter lim="800000"/>
            <a:headEnd/>
            <a:tailEnd/>
          </a:ln>
          <a:effectLst/>
        </p:spPr>
        <p:txBody>
          <a:bodyPr anchor="ctr"/>
          <a:lstStyle/>
          <a:p>
            <a:pPr>
              <a:defRPr/>
            </a:pPr>
            <a:r>
              <a:rPr lang="en-GB" dirty="0">
                <a:solidFill>
                  <a:schemeClr val="tx2"/>
                </a:solidFill>
                <a:latin typeface="+mj-lt"/>
              </a:rPr>
              <a:t>Formatting error when trying to convert a numeric string into a number</a:t>
            </a:r>
          </a:p>
        </p:txBody>
      </p:sp>
      <p:sp>
        <p:nvSpPr>
          <p:cNvPr id="33" name="Text Box 20"/>
          <p:cNvSpPr txBox="1">
            <a:spLocks noChangeArrowheads="1"/>
          </p:cNvSpPr>
          <p:nvPr/>
        </p:nvSpPr>
        <p:spPr bwMode="auto">
          <a:xfrm>
            <a:off x="3327400" y="6237288"/>
            <a:ext cx="3632200" cy="519112"/>
          </a:xfrm>
          <a:prstGeom prst="rect">
            <a:avLst/>
          </a:prstGeom>
          <a:solidFill>
            <a:srgbClr val="FFCC66"/>
          </a:solidFill>
          <a:ln w="9525">
            <a:noFill/>
            <a:miter lim="800000"/>
            <a:headEnd/>
            <a:tailEnd/>
          </a:ln>
          <a:effectLst/>
        </p:spPr>
        <p:txBody>
          <a:bodyPr anchor="ctr"/>
          <a:lstStyle/>
          <a:p>
            <a:pPr>
              <a:defRPr/>
            </a:pPr>
            <a:r>
              <a:rPr lang="en-GB" smtClean="0">
                <a:solidFill>
                  <a:schemeClr val="tx2"/>
                </a:solidFill>
                <a:latin typeface="+mj-lt"/>
              </a:rPr>
              <a:t>Occurs due to an </a:t>
            </a:r>
            <a:r>
              <a:rPr lang="en-GB">
                <a:solidFill>
                  <a:schemeClr val="tx2"/>
                </a:solidFill>
                <a:latin typeface="+mj-lt"/>
              </a:rPr>
              <a:t>exceptional arithmetic </a:t>
            </a:r>
            <a:r>
              <a:rPr lang="en-GB" smtClean="0">
                <a:solidFill>
                  <a:schemeClr val="tx2"/>
                </a:solidFill>
                <a:latin typeface="+mj-lt"/>
              </a:rPr>
              <a:t>condition, e.g. integer </a:t>
            </a:r>
            <a:r>
              <a:rPr lang="en-GB">
                <a:solidFill>
                  <a:schemeClr val="tx2"/>
                </a:solidFill>
                <a:latin typeface="+mj-lt"/>
              </a:rPr>
              <a:t>"divide by </a:t>
            </a:r>
            <a:r>
              <a:rPr lang="en-GB" smtClean="0">
                <a:solidFill>
                  <a:schemeClr val="tx2"/>
                </a:solidFill>
                <a:latin typeface="+mj-lt"/>
              </a:rPr>
              <a:t>zero"</a:t>
            </a:r>
            <a:endParaRPr lang="en-GB" dirty="0">
              <a:solidFill>
                <a:schemeClr val="tx2"/>
              </a:solidFill>
              <a:latin typeface="+mj-lt"/>
            </a:endParaRPr>
          </a:p>
        </p:txBody>
      </p:sp>
      <p:sp>
        <p:nvSpPr>
          <p:cNvPr id="34" name="Text Box 8"/>
          <p:cNvSpPr txBox="1">
            <a:spLocks noChangeArrowheads="1"/>
          </p:cNvSpPr>
          <p:nvPr/>
        </p:nvSpPr>
        <p:spPr bwMode="auto">
          <a:xfrm>
            <a:off x="6980238" y="5672138"/>
            <a:ext cx="1968500" cy="522287"/>
          </a:xfrm>
          <a:prstGeom prst="rect">
            <a:avLst/>
          </a:prstGeom>
          <a:solidFill>
            <a:srgbClr val="FFFF66"/>
          </a:solidFill>
          <a:ln w="9525">
            <a:noFill/>
            <a:miter lim="800000"/>
            <a:headEnd/>
            <a:tailEnd/>
          </a:ln>
          <a:effectLst/>
        </p:spPr>
        <p:txBody>
          <a:bodyPr anchor="ctr"/>
          <a:lstStyle/>
          <a:p>
            <a:pPr>
              <a:defRPr/>
            </a:pPr>
            <a:r>
              <a:rPr lang="en-GB" dirty="0">
                <a:solidFill>
                  <a:schemeClr val="tx2"/>
                </a:solidFill>
                <a:latin typeface="+mj-lt"/>
              </a:rPr>
              <a:t>Programmatically</a:t>
            </a:r>
          </a:p>
        </p:txBody>
      </p:sp>
      <p:sp>
        <p:nvSpPr>
          <p:cNvPr id="35" name="Text Box 9"/>
          <p:cNvSpPr txBox="1">
            <a:spLocks noChangeArrowheads="1"/>
          </p:cNvSpPr>
          <p:nvPr/>
        </p:nvSpPr>
        <p:spPr bwMode="auto">
          <a:xfrm>
            <a:off x="6980238" y="6237288"/>
            <a:ext cx="1968500" cy="519112"/>
          </a:xfrm>
          <a:prstGeom prst="rect">
            <a:avLst/>
          </a:prstGeom>
          <a:solidFill>
            <a:srgbClr val="FFCC66"/>
          </a:solidFill>
          <a:ln w="9525">
            <a:noFill/>
            <a:miter lim="800000"/>
            <a:headEnd/>
            <a:tailEnd/>
          </a:ln>
          <a:effectLst/>
        </p:spPr>
        <p:txBody>
          <a:bodyPr anchor="ctr"/>
          <a:lstStyle/>
          <a:p>
            <a:pPr>
              <a:defRPr/>
            </a:pPr>
            <a:r>
              <a:rPr lang="en-GB" smtClean="0">
                <a:solidFill>
                  <a:schemeClr val="tx2"/>
                </a:solidFill>
                <a:latin typeface="+mj-lt"/>
              </a:rPr>
              <a:t>By JVM</a:t>
            </a:r>
            <a:endParaRPr lang="en-GB" dirty="0">
              <a:solidFill>
                <a:schemeClr val="tx2"/>
              </a:solidFill>
              <a:latin typeface="+mj-lt"/>
            </a:endParaRPr>
          </a:p>
        </p:txBody>
      </p:sp>
      <p:sp>
        <p:nvSpPr>
          <p:cNvPr id="28" name="Footer Placeholder 3"/>
          <p:cNvSpPr>
            <a:spLocks noGrp="1"/>
          </p:cNvSpPr>
          <p:nvPr>
            <p:ph type="ftr" sz="quarter" idx="10"/>
          </p:nvPr>
        </p:nvSpPr>
        <p:spPr>
          <a:xfrm>
            <a:off x="8725566" y="6346483"/>
            <a:ext cx="520503" cy="457200"/>
          </a:xfrm>
        </p:spPr>
        <p:txBody>
          <a:bodyPr/>
          <a:lstStyle/>
          <a:p>
            <a:pPr>
              <a:defRPr/>
            </a:pPr>
            <a:fld id="{977387AD-AF74-48C6-A4D2-B76CF15A18CE}" type="slidenum">
              <a:rPr lang="en-GB"/>
              <a:pPr>
                <a:defRPr/>
              </a:pPr>
              <a:t>9</a:t>
            </a:fld>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13123</TotalTime>
  <Words>2467</Words>
  <Application>Microsoft Office PowerPoint</Application>
  <PresentationFormat>On-screen Show (4:3)</PresentationFormat>
  <Paragraphs>325</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1_Blends</vt:lpstr>
      <vt:lpstr>Exceptions</vt:lpstr>
      <vt:lpstr>Contents</vt:lpstr>
      <vt:lpstr>1. Core Exception Syntax and Techniques</vt:lpstr>
      <vt:lpstr>Overview of Exceptions</vt:lpstr>
      <vt:lpstr>Categories of Exceptions in Java</vt:lpstr>
      <vt:lpstr>What Exceptions do you have to Catch?</vt:lpstr>
      <vt:lpstr>How to Handle Exceptions</vt:lpstr>
      <vt:lpstr>Example</vt:lpstr>
      <vt:lpstr>Standard Exception Classes</vt:lpstr>
      <vt:lpstr>Throwing Exceptions</vt:lpstr>
      <vt:lpstr>2. Techniques in Java SE 7 and Above</vt:lpstr>
      <vt:lpstr>Try with Resources</vt:lpstr>
      <vt:lpstr>Handling Multiple Exception Types</vt:lpstr>
      <vt:lpstr>Rethrowing Exceptions</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384</cp:revision>
  <dcterms:created xsi:type="dcterms:W3CDTF">2002-05-03T12:27:39Z</dcterms:created>
  <dcterms:modified xsi:type="dcterms:W3CDTF">2017-04-04T18:56:44Z</dcterms:modified>
</cp:coreProperties>
</file>