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0"/>
  </p:notesMasterIdLst>
  <p:handoutMasterIdLst>
    <p:handoutMasterId r:id="rId21"/>
  </p:handoutMasterIdLst>
  <p:sldIdLst>
    <p:sldId id="256" r:id="rId2"/>
    <p:sldId id="647" r:id="rId3"/>
    <p:sldId id="660" r:id="rId4"/>
    <p:sldId id="648" r:id="rId5"/>
    <p:sldId id="649" r:id="rId6"/>
    <p:sldId id="650" r:id="rId7"/>
    <p:sldId id="651" r:id="rId8"/>
    <p:sldId id="652" r:id="rId9"/>
    <p:sldId id="661" r:id="rId10"/>
    <p:sldId id="653" r:id="rId11"/>
    <p:sldId id="654" r:id="rId12"/>
    <p:sldId id="655" r:id="rId13"/>
    <p:sldId id="656" r:id="rId14"/>
    <p:sldId id="662" r:id="rId15"/>
    <p:sldId id="663" r:id="rId16"/>
    <p:sldId id="664" r:id="rId17"/>
    <p:sldId id="665" r:id="rId18"/>
    <p:sldId id="631" r:id="rId19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66FF66"/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vertBarState="minimized">
    <p:restoredLeft sz="17189" autoAdjust="0"/>
    <p:restoredTop sz="86312" autoAdjust="0"/>
  </p:normalViewPr>
  <p:slideViewPr>
    <p:cSldViewPr snapToGrid="0" showGuides="1">
      <p:cViewPr varScale="1">
        <p:scale>
          <a:sx n="102" d="100"/>
          <a:sy n="102" d="100"/>
        </p:scale>
        <p:origin x="-2742" y="-84"/>
      </p:cViewPr>
      <p:guideLst>
        <p:guide orient="horz" pos="1065"/>
        <p:guide pos="33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80" d="100"/>
          <a:sy n="80" d="100"/>
        </p:scale>
        <p:origin x="-3852" y="-24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fr-FR" smtClean="0"/>
              <a:t>Java 8 Features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2017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1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fr-FR" smtClean="0"/>
              <a:t>Java 8 Features</a:t>
            </a:r>
            <a:endParaRPr lang="en-GB" dirty="0"/>
          </a:p>
        </p:txBody>
      </p:sp>
      <p:sp>
        <p:nvSpPr>
          <p:cNvPr id="307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2017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377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This chapter takes a quick look </a:t>
            </a:r>
            <a:r>
              <a:rPr lang="en-GB" smtClean="0"/>
              <a:t>at </a:t>
            </a:r>
            <a:r>
              <a:rPr lang="en-GB" smtClean="0"/>
              <a:t>selected new features available in Java</a:t>
            </a:r>
            <a:r>
              <a:rPr lang="en-GB" baseline="0" smtClean="0"/>
              <a:t> </a:t>
            </a:r>
            <a:r>
              <a:rPr lang="en-GB" baseline="0" dirty="0" smtClean="0"/>
              <a:t>8. We'll concentrate on </a:t>
            </a:r>
            <a:r>
              <a:rPr lang="en-GB" dirty="0" smtClean="0"/>
              <a:t>lambda expressions, which are perhaps the headline act in Java 8. In a nutshell, a lambda expression is like an inline function. For example, you can pass a lambda expression into a "sort" method, to specify the sort algorithm to use when sorting items in a </a:t>
            </a:r>
            <a:r>
              <a:rPr lang="en-GB" smtClean="0"/>
              <a:t>collection</a:t>
            </a:r>
            <a:r>
              <a:rPr lang="en-GB" smtClean="0"/>
              <a:t>.</a:t>
            </a:r>
          </a:p>
          <a:p>
            <a:r>
              <a:rPr lang="en-GB" smtClean="0"/>
              <a:t>We'll also take a quick look at the new Java Time API, because it features in the OCJA exam specification.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On this and the </a:t>
            </a:r>
            <a:r>
              <a:rPr lang="en-US" dirty="0" smtClean="0"/>
              <a:t>next slide</a:t>
            </a:r>
            <a:r>
              <a:rPr lang="en-US" dirty="0"/>
              <a:t>, </a:t>
            </a:r>
            <a:r>
              <a:rPr lang="en-US" dirty="0" smtClean="0"/>
              <a:t>we show </a:t>
            </a:r>
            <a:r>
              <a:rPr lang="en-US" dirty="0"/>
              <a:t>how </a:t>
            </a:r>
            <a:r>
              <a:rPr lang="en-US" dirty="0" smtClean="0"/>
              <a:t>to return a value from a </a:t>
            </a:r>
            <a:r>
              <a:rPr lang="en-US" dirty="0"/>
              <a:t>lambda expression. You can find </a:t>
            </a:r>
            <a:r>
              <a:rPr lang="en-US" dirty="0" smtClean="0"/>
              <a:t>the sample </a:t>
            </a:r>
            <a:r>
              <a:rPr lang="en-US" dirty="0"/>
              <a:t>code in </a:t>
            </a:r>
            <a:r>
              <a:rPr lang="en-US" dirty="0">
                <a:latin typeface="Lucida Console" panose="020B0609040504020204" pitchFamily="49" charset="0"/>
              </a:rPr>
              <a:t>LambdaReturnValueDemo.java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Consider the upper code box on the slide. This shows a functional interface named </a:t>
            </a:r>
            <a:r>
              <a:rPr lang="en-US" dirty="0" smtClean="0">
                <a:latin typeface="Lucida Console" panose="020B0609040504020204" pitchFamily="49" charset="0"/>
              </a:rPr>
              <a:t>Predicate&lt;T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/>
              <a:t>, whose </a:t>
            </a:r>
            <a:r>
              <a:rPr lang="en-US" dirty="0" smtClean="0">
                <a:latin typeface="Lucida Console" panose="020B0609040504020204" pitchFamily="49" charset="0"/>
              </a:rPr>
              <a:t>test()</a:t>
            </a:r>
            <a:r>
              <a:rPr lang="en-US" dirty="0" smtClean="0"/>
              <a:t> </a:t>
            </a:r>
            <a:r>
              <a:rPr lang="en-US" dirty="0"/>
              <a:t>method </a:t>
            </a:r>
            <a:r>
              <a:rPr lang="en-US" dirty="0" smtClean="0"/>
              <a:t>returns a </a:t>
            </a:r>
            <a:r>
              <a:rPr lang="en-US" dirty="0" err="1" smtClean="0">
                <a:latin typeface="Lucida Console" panose="020B0609040504020204" pitchFamily="49" charset="0"/>
              </a:rPr>
              <a:t>boolean</a:t>
            </a:r>
            <a:r>
              <a:rPr lang="en-US" dirty="0" smtClean="0"/>
              <a:t> result. The </a:t>
            </a:r>
            <a:r>
              <a:rPr lang="en-US" dirty="0"/>
              <a:t>idea is that client code can provide various implementations of the interface, to perform different kinds of </a:t>
            </a:r>
            <a:r>
              <a:rPr lang="en-US" dirty="0" smtClean="0"/>
              <a:t>test on a target object.</a:t>
            </a:r>
            <a:endParaRPr lang="en-US" dirty="0"/>
          </a:p>
          <a:p>
            <a:pPr eaLnBrk="1" hangingPunct="1"/>
            <a:r>
              <a:rPr lang="en-US" dirty="0"/>
              <a:t>Now consider the lower code box on the slide. This shows how the interface might be used in client code. The </a:t>
            </a:r>
            <a:r>
              <a:rPr lang="en-US" dirty="0" err="1" smtClean="0">
                <a:latin typeface="Lucida Console" panose="020B0609040504020204" pitchFamily="49" charset="0"/>
              </a:rPr>
              <a:t>doTest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method receives a </a:t>
            </a:r>
            <a:r>
              <a:rPr lang="en-US" dirty="0" smtClean="0"/>
              <a:t>target object (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/>
              <a:t>) </a:t>
            </a:r>
            <a:r>
              <a:rPr lang="en-US" dirty="0"/>
              <a:t>plus an object that implements the </a:t>
            </a:r>
            <a:r>
              <a:rPr lang="en-US" dirty="0" smtClean="0">
                <a:latin typeface="Lucida Console" panose="020B0609040504020204" pitchFamily="49" charset="0"/>
              </a:rPr>
              <a:t>Predicate&lt;T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/>
              <a:t> interface. We invoke the </a:t>
            </a:r>
            <a:r>
              <a:rPr lang="en-US" dirty="0" smtClean="0">
                <a:latin typeface="Lucida Console" panose="020B0609040504020204" pitchFamily="49" charset="0"/>
              </a:rPr>
              <a:t>test()</a:t>
            </a:r>
            <a:r>
              <a:rPr lang="en-US" dirty="0" smtClean="0"/>
              <a:t> </a:t>
            </a:r>
            <a:r>
              <a:rPr lang="en-US" dirty="0"/>
              <a:t>method on </a:t>
            </a:r>
            <a:r>
              <a:rPr lang="en-US"/>
              <a:t>the </a:t>
            </a:r>
            <a:r>
              <a:rPr lang="en-US" smtClean="0">
                <a:latin typeface="Lucida Console" panose="020B0609040504020204" pitchFamily="49" charset="0"/>
              </a:rPr>
              <a:t>Predicate&lt;T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/>
              <a:t> object, to perform whatever </a:t>
            </a:r>
            <a:r>
              <a:rPr lang="en-US" dirty="0" smtClean="0"/>
              <a:t>test it </a:t>
            </a:r>
            <a:r>
              <a:rPr lang="en-US" dirty="0"/>
              <a:t>implements on the </a:t>
            </a:r>
            <a:r>
              <a:rPr lang="en-US" dirty="0" smtClean="0"/>
              <a:t>target </a:t>
            </a:r>
            <a:r>
              <a:rPr lang="en-US" smtClean="0"/>
              <a:t>object</a:t>
            </a:r>
            <a:r>
              <a:rPr lang="en-US" smtClean="0"/>
              <a:t>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 smtClean="0"/>
              <a:t>Note: </a:t>
            </a:r>
            <a:r>
              <a:rPr lang="en-US" smtClean="0">
                <a:latin typeface="Lucida Console" panose="020B0609040504020204" pitchFamily="49" charset="0"/>
              </a:rPr>
              <a:t>Predicate&lt;T&gt;</a:t>
            </a:r>
            <a:r>
              <a:rPr lang="en-US" smtClean="0"/>
              <a:t> is one of several new functional interfaces introduced in Java 8. They are located in the package </a:t>
            </a:r>
            <a:r>
              <a:rPr lang="en-GB" smtClean="0">
                <a:latin typeface="Lucida Console" panose="020B0609040504020204" pitchFamily="49" charset="0"/>
              </a:rPr>
              <a:t>java.util.function</a:t>
            </a:r>
            <a:r>
              <a:rPr lang="en-GB" smtClean="0"/>
              <a:t>.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indent="-180975" eaLnBrk="1" hangingPunct="1"/>
            <a:r>
              <a:rPr lang="en-US" dirty="0" smtClean="0"/>
              <a:t>The syntax for returning a value from a lambda </a:t>
            </a:r>
            <a:r>
              <a:rPr lang="en-US" dirty="0"/>
              <a:t>expression </a:t>
            </a:r>
            <a:r>
              <a:rPr lang="en-US" dirty="0" smtClean="0"/>
              <a:t>depends on whether the lambda expression is a one-line expression or a multi-line statement:</a:t>
            </a:r>
          </a:p>
          <a:p>
            <a:pPr lvl="1" eaLnBrk="1" hangingPunct="1"/>
            <a:r>
              <a:rPr lang="en-US" dirty="0" smtClean="0"/>
              <a:t>The upper code box shows how to return a value from a one-line lambda expression. In this case, all you need is an expression that yields a value. This is implicitly assumed to be the return value for the lambda expression. You do not need a </a:t>
            </a:r>
            <a:r>
              <a:rPr lang="en-US" dirty="0" smtClean="0">
                <a:latin typeface="Lucida Console" panose="020B0609040504020204" pitchFamily="49" charset="0"/>
              </a:rPr>
              <a:t>return</a:t>
            </a:r>
            <a:r>
              <a:rPr lang="en-US" dirty="0" smtClean="0"/>
              <a:t> statement. In fact you must NOT have a </a:t>
            </a:r>
            <a:r>
              <a:rPr lang="en-US" dirty="0" smtClean="0">
                <a:latin typeface="Lucida Console" panose="020B0609040504020204" pitchFamily="49" charset="0"/>
              </a:rPr>
              <a:t>return</a:t>
            </a:r>
            <a:r>
              <a:rPr lang="en-US" dirty="0" smtClean="0"/>
              <a:t> statement; one-line lambda expressions really are just "expressions" (i.e. not statements).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dirty="0" smtClean="0"/>
              <a:t>lower code </a:t>
            </a:r>
            <a:r>
              <a:rPr lang="en-US" dirty="0"/>
              <a:t>box shows how to return a value from a </a:t>
            </a:r>
            <a:r>
              <a:rPr lang="en-US" dirty="0" smtClean="0"/>
              <a:t>multi-line </a:t>
            </a:r>
            <a:r>
              <a:rPr lang="en-US" dirty="0"/>
              <a:t>lambda </a:t>
            </a:r>
            <a:r>
              <a:rPr lang="en-US" dirty="0" smtClean="0"/>
              <a:t>expression enclosed in </a:t>
            </a:r>
            <a:r>
              <a:rPr lang="en-US" dirty="0" smtClean="0">
                <a:latin typeface="Lucida Console" panose="020B0609040504020204" pitchFamily="49" charset="0"/>
              </a:rPr>
              <a:t>{}</a:t>
            </a:r>
            <a:r>
              <a:rPr lang="en-US" dirty="0" smtClean="0"/>
              <a:t>. This is more like regular programming, i.e. the </a:t>
            </a:r>
            <a:r>
              <a:rPr lang="en-US" dirty="0" smtClean="0">
                <a:latin typeface="Lucida Console" panose="020B0609040504020204" pitchFamily="49" charset="0"/>
              </a:rPr>
              <a:t>{}</a:t>
            </a:r>
            <a:r>
              <a:rPr lang="en-US" dirty="0" smtClean="0"/>
              <a:t> are similar to a method body. In this case, you MUST have a </a:t>
            </a:r>
            <a:r>
              <a:rPr lang="en-US" dirty="0" smtClean="0">
                <a:latin typeface="Lucida Console" panose="020B0609040504020204" pitchFamily="49" charset="0"/>
              </a:rPr>
              <a:t>return</a:t>
            </a:r>
            <a:r>
              <a:rPr lang="en-US" dirty="0" smtClean="0"/>
              <a:t> statement to return a value from the lambda expression.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On this and the next slide, we show how to pass multiple arguments into a lambda expression. You can find this sample code in </a:t>
            </a:r>
            <a:r>
              <a:rPr lang="en-US" dirty="0" smtClean="0">
                <a:latin typeface="Lucida Console" panose="020B0609040504020204" pitchFamily="49" charset="0"/>
              </a:rPr>
              <a:t>LambdaMultipleArgsDemo.java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Consider the upper code box on the slide. This shows a functional interface named </a:t>
            </a:r>
            <a:r>
              <a:rPr lang="en-US" dirty="0" smtClean="0">
                <a:latin typeface="Lucida Console" panose="020B0609040504020204" pitchFamily="49" charset="0"/>
              </a:rPr>
              <a:t>Calculation&lt;T&gt;</a:t>
            </a:r>
            <a:r>
              <a:rPr lang="en-US" dirty="0" smtClean="0"/>
              <a:t>, whose </a:t>
            </a:r>
            <a:r>
              <a:rPr lang="en-US" dirty="0" smtClean="0">
                <a:latin typeface="Lucida Console" panose="020B0609040504020204" pitchFamily="49" charset="0"/>
              </a:rPr>
              <a:t>perform()</a:t>
            </a:r>
            <a:r>
              <a:rPr lang="en-US" dirty="0" smtClean="0"/>
              <a:t> method takes a couple of parameters. The idea is that client code can provide various implementations of the interface, to perform different kinds of operation using the supplied values.</a:t>
            </a:r>
          </a:p>
          <a:p>
            <a:pPr eaLnBrk="1" hangingPunct="1"/>
            <a:r>
              <a:rPr lang="en-US" dirty="0" smtClean="0"/>
              <a:t>Now consider the lower code box on the slide. This shows how the interface might be used in client code. The </a:t>
            </a:r>
            <a:r>
              <a:rPr lang="en-US" dirty="0" err="1" smtClean="0">
                <a:latin typeface="Lucida Console" panose="020B0609040504020204" pitchFamily="49" charset="0"/>
              </a:rPr>
              <a:t>doCalculation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method receives a couple of values (</a:t>
            </a:r>
            <a:r>
              <a:rPr lang="en-US" dirty="0" smtClean="0">
                <a:latin typeface="Lucida Console" panose="020B0609040504020204" pitchFamily="49" charset="0"/>
              </a:rPr>
              <a:t>val1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anose="020B0609040504020204" pitchFamily="49" charset="0"/>
              </a:rPr>
              <a:t>val2</a:t>
            </a:r>
            <a:r>
              <a:rPr lang="en-US" dirty="0" smtClean="0"/>
              <a:t>), plus an object that implements the </a:t>
            </a:r>
            <a:r>
              <a:rPr lang="en-US" dirty="0" smtClean="0">
                <a:latin typeface="Lucida Console" panose="020B0609040504020204" pitchFamily="49" charset="0"/>
              </a:rPr>
              <a:t>Calculation&lt;T&gt;</a:t>
            </a:r>
            <a:r>
              <a:rPr lang="en-US" dirty="0" smtClean="0"/>
              <a:t> interface. We invoke the </a:t>
            </a:r>
            <a:r>
              <a:rPr lang="en-US" dirty="0" smtClean="0">
                <a:latin typeface="Lucida Console" panose="020B0609040504020204" pitchFamily="49" charset="0"/>
              </a:rPr>
              <a:t>perform()</a:t>
            </a:r>
            <a:r>
              <a:rPr lang="en-US" dirty="0" smtClean="0"/>
              <a:t> method on the </a:t>
            </a:r>
            <a:r>
              <a:rPr lang="en-US" dirty="0">
                <a:latin typeface="Lucida Console" panose="020B0609040504020204" pitchFamily="49" charset="0"/>
              </a:rPr>
              <a:t>Calculation&lt;T&gt;</a:t>
            </a:r>
            <a:r>
              <a:rPr lang="en-US" dirty="0"/>
              <a:t> </a:t>
            </a:r>
            <a:r>
              <a:rPr lang="en-US" dirty="0" smtClean="0"/>
              <a:t>object, to perform whatever operation it implements on the two values.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indent="-180975" eaLnBrk="1" hangingPunct="1"/>
            <a:r>
              <a:rPr lang="en-US" dirty="0" smtClean="0"/>
              <a:t>When a lambda expression receives more than one parameter, you must enclose the parameters in parentheses 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. (You can also use parentheses if the lambda expression receives just one parameter, but the parentheses are optional in this case).</a:t>
            </a:r>
          </a:p>
          <a:p>
            <a:pPr eaLnBrk="1" hangingPunct="1"/>
            <a:r>
              <a:rPr lang="en-US" dirty="0" smtClean="0"/>
              <a:t>You don't have to specify the data types for parameters in a lambda expression. The compiler can figure out the parameter types for itself, based on context. For example, consider the upper code box on the slide, where we call the generic </a:t>
            </a:r>
            <a:r>
              <a:rPr lang="en-US" dirty="0" err="1" smtClean="0">
                <a:latin typeface="Lucida Console" panose="020B0609040504020204" pitchFamily="49" charset="0"/>
              </a:rPr>
              <a:t>doCalculation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method. Note the following points:</a:t>
            </a:r>
          </a:p>
          <a:p>
            <a:pPr lvl="1" eaLnBrk="1" hangingPunct="1"/>
            <a:r>
              <a:rPr lang="en-US" dirty="0" smtClean="0"/>
              <a:t>The first two arguments we pass into </a:t>
            </a:r>
            <a:r>
              <a:rPr lang="en-US" dirty="0" err="1">
                <a:latin typeface="Lucida Console" panose="020B0609040504020204" pitchFamily="49" charset="0"/>
              </a:rPr>
              <a:t>doCalculation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are integers, so the compiler substitutes </a:t>
            </a:r>
            <a:r>
              <a:rPr lang="en-US" dirty="0" smtClean="0">
                <a:latin typeface="Lucida Console" panose="020B0609040504020204" pitchFamily="49" charset="0"/>
              </a:rPr>
              <a:t>Integer</a:t>
            </a:r>
            <a:r>
              <a:rPr lang="en-US" dirty="0" smtClean="0"/>
              <a:t> for the generic method's type parameter </a:t>
            </a:r>
            <a:r>
              <a:rPr lang="en-US" dirty="0" smtClean="0">
                <a:latin typeface="Lucida Console" panose="020B0609040504020204" pitchFamily="49" charset="0"/>
              </a:rPr>
              <a:t>T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The third argument we pass into </a:t>
            </a:r>
            <a:r>
              <a:rPr lang="en-US" dirty="0" err="1" smtClean="0">
                <a:latin typeface="Lucida Console" panose="020B0609040504020204" pitchFamily="49" charset="0"/>
              </a:rPr>
              <a:t>doCalculation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is a lambda expression. The compiler treats this lambda expression as an implementation of the </a:t>
            </a:r>
            <a:r>
              <a:rPr lang="en-US" dirty="0" smtClean="0">
                <a:latin typeface="Lucida Console" panose="020B0609040504020204" pitchFamily="49" charset="0"/>
              </a:rPr>
              <a:t>Calculation&lt;Integer&gt;</a:t>
            </a:r>
            <a:r>
              <a:rPr lang="en-US" dirty="0" smtClean="0"/>
              <a:t> interface. Specifically, the compiler maps our lambda expression to the </a:t>
            </a:r>
            <a:r>
              <a:rPr lang="en-US" dirty="0" smtClean="0">
                <a:latin typeface="Lucida Console" panose="020B0609040504020204" pitchFamily="49" charset="0"/>
              </a:rPr>
              <a:t>perform()</a:t>
            </a:r>
            <a:r>
              <a:rPr lang="en-US" dirty="0" smtClean="0"/>
              <a:t> method in that interface. The </a:t>
            </a:r>
            <a:r>
              <a:rPr lang="en-US" dirty="0" smtClean="0">
                <a:latin typeface="Lucida Console" panose="020B0609040504020204" pitchFamily="49" charset="0"/>
              </a:rPr>
              <a:t>perform()</a:t>
            </a:r>
            <a:r>
              <a:rPr lang="en-US" dirty="0" smtClean="0"/>
              <a:t> method receives two </a:t>
            </a:r>
            <a:r>
              <a:rPr lang="en-US" dirty="0" smtClean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/>
              <a:t> parameters (</a:t>
            </a:r>
            <a:r>
              <a:rPr lang="en-US" dirty="0" smtClean="0">
                <a:latin typeface="Lucida Console" panose="020B0609040504020204" pitchFamily="49" charset="0"/>
              </a:rPr>
              <a:t>T</a:t>
            </a:r>
            <a:r>
              <a:rPr lang="en-US" dirty="0" smtClean="0"/>
              <a:t> represents </a:t>
            </a:r>
            <a:r>
              <a:rPr lang="en-US" dirty="0" smtClean="0">
                <a:latin typeface="Lucida Console" panose="020B0609040504020204" pitchFamily="49" charset="0"/>
              </a:rPr>
              <a:t>Integer</a:t>
            </a:r>
            <a:r>
              <a:rPr lang="en-US" dirty="0" smtClean="0"/>
              <a:t> here), so the compiler can deduce the lambda expression parameters </a:t>
            </a:r>
            <a:r>
              <a:rPr lang="en-US" dirty="0" smtClean="0">
                <a:latin typeface="Lucida Console" panose="020B0609040504020204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anose="020B0609040504020204" pitchFamily="49" charset="0"/>
              </a:rPr>
              <a:t>b</a:t>
            </a:r>
            <a:r>
              <a:rPr lang="en-US" dirty="0" smtClean="0"/>
              <a:t> are both </a:t>
            </a:r>
            <a:r>
              <a:rPr lang="en-US" dirty="0" smtClean="0">
                <a:latin typeface="Lucida Console" panose="020B0609040504020204" pitchFamily="49" charset="0"/>
              </a:rPr>
              <a:t>Integer</a:t>
            </a:r>
            <a:r>
              <a:rPr lang="en-US" dirty="0" smtClean="0"/>
              <a:t> type as per the perform() </a:t>
            </a:r>
            <a:r>
              <a:rPr lang="en-US" dirty="0" smtClean="0">
                <a:latin typeface="Lucida Console" panose="020B0609040504020204" pitchFamily="49" charset="0"/>
              </a:rPr>
              <a:t>method</a:t>
            </a:r>
            <a:r>
              <a:rPr lang="en-US" dirty="0" smtClean="0"/>
              <a:t> signature.</a:t>
            </a:r>
          </a:p>
          <a:p>
            <a:pPr eaLnBrk="1" hangingPunct="1"/>
            <a:r>
              <a:rPr lang="en-US" dirty="0" smtClean="0"/>
              <a:t>If you really want to, you are allowed to </a:t>
            </a:r>
            <a:r>
              <a:rPr lang="en-US" dirty="0"/>
              <a:t>define the data types for parameters in a lambda </a:t>
            </a:r>
            <a:r>
              <a:rPr lang="en-US" dirty="0" smtClean="0"/>
              <a:t>expression - see the lower code box in the slide. This is useful if you want to force the compiler to treat the parameters as a certain type. Most times you don't need to do this.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Java 8 has </a:t>
            </a:r>
            <a:r>
              <a:rPr lang="en-GB" dirty="0" smtClean="0"/>
              <a:t>a new </a:t>
            </a:r>
            <a:r>
              <a:rPr lang="en-GB" dirty="0"/>
              <a:t>API for working with </a:t>
            </a:r>
            <a:r>
              <a:rPr lang="en-GB" dirty="0" smtClean="0"/>
              <a:t>dates </a:t>
            </a:r>
            <a:r>
              <a:rPr lang="en-GB" dirty="0"/>
              <a:t>and </a:t>
            </a:r>
            <a:r>
              <a:rPr lang="en-GB" dirty="0" smtClean="0"/>
              <a:t>times. This long-awaited improvement means we can essential forget about the dreadful </a:t>
            </a:r>
            <a:r>
              <a:rPr lang="en-GB" dirty="0" err="1" smtClean="0">
                <a:latin typeface="Lucida Console" panose="020B0609040504020204" pitchFamily="49" charset="0"/>
              </a:rPr>
              <a:t>java.util.Date</a:t>
            </a:r>
            <a:r>
              <a:rPr lang="en-GB" dirty="0" smtClean="0"/>
              <a:t> class from now on!</a:t>
            </a:r>
          </a:p>
          <a:p>
            <a:r>
              <a:rPr lang="en-GB" dirty="0" smtClean="0"/>
              <a:t>The new date/time API in Java 8 is based fairly and squarely on the </a:t>
            </a:r>
            <a:r>
              <a:rPr lang="en-GB" dirty="0" err="1" smtClean="0"/>
              <a:t>Joda</a:t>
            </a:r>
            <a:r>
              <a:rPr lang="en-GB" dirty="0" smtClean="0"/>
              <a:t> </a:t>
            </a:r>
            <a:r>
              <a:rPr lang="en-GB" dirty="0"/>
              <a:t>Time </a:t>
            </a:r>
            <a:r>
              <a:rPr lang="en-GB" dirty="0" smtClean="0"/>
              <a:t>API (see </a:t>
            </a:r>
            <a:r>
              <a:rPr lang="en-GB" dirty="0">
                <a:latin typeface="Lucida Console" panose="020B0609040504020204" pitchFamily="49" charset="0"/>
              </a:rPr>
              <a:t>http://</a:t>
            </a:r>
            <a:r>
              <a:rPr lang="en-GB" dirty="0" smtClean="0">
                <a:latin typeface="Lucida Console" panose="020B0609040504020204" pitchFamily="49" charset="0"/>
              </a:rPr>
              <a:t>www.joda.org/joda-time</a:t>
            </a:r>
            <a:r>
              <a:rPr lang="en-GB" dirty="0" smtClean="0"/>
              <a:t>). The twin motivating factors behind the new API is to be better than </a:t>
            </a:r>
            <a:r>
              <a:rPr lang="en-GB" dirty="0" err="1" smtClean="0">
                <a:latin typeface="Lucida Console" panose="020B0609040504020204" pitchFamily="49" charset="0"/>
              </a:rPr>
              <a:t>java.util.Date</a:t>
            </a:r>
            <a:r>
              <a:rPr lang="en-GB" dirty="0" smtClean="0"/>
              <a:t> (not difficult) and easier to use than </a:t>
            </a:r>
            <a:r>
              <a:rPr lang="en-GB" dirty="0" err="1" smtClean="0">
                <a:latin typeface="Lucida Console" panose="020B0609040504020204" pitchFamily="49" charset="0"/>
              </a:rPr>
              <a:t>java.util.Calendar</a:t>
            </a:r>
            <a:r>
              <a:rPr lang="en-GB" dirty="0"/>
              <a:t> </a:t>
            </a:r>
            <a:r>
              <a:rPr lang="en-GB" dirty="0" smtClean="0"/>
              <a:t>(not difficult either).</a:t>
            </a:r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 smtClean="0"/>
              <a:t>Additional Java 8 Features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primary new date/time APIs are located in the </a:t>
            </a:r>
            <a:r>
              <a:rPr lang="en-US" dirty="0" err="1" smtClean="0">
                <a:latin typeface="Lucida Console" panose="020B0609040504020204" pitchFamily="49" charset="0"/>
              </a:rPr>
              <a:t>java.time</a:t>
            </a:r>
            <a:r>
              <a:rPr lang="en-US" dirty="0" smtClean="0"/>
              <a:t> package. If you've been using </a:t>
            </a:r>
            <a:r>
              <a:rPr lang="en-US" dirty="0" err="1" smtClean="0"/>
              <a:t>Joda</a:t>
            </a:r>
            <a:r>
              <a:rPr lang="en-US" dirty="0" smtClean="0"/>
              <a:t> Time prior to now, then you should migrate to this new package.</a:t>
            </a:r>
          </a:p>
          <a:p>
            <a:pPr eaLnBrk="1" hangingPunct="1"/>
            <a:r>
              <a:rPr lang="en-US" dirty="0" smtClean="0"/>
              <a:t>Note the 4 new classes listed on the slide: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LocalDate</a:t>
            </a:r>
            <a:r>
              <a:rPr lang="en-GB" dirty="0">
                <a:latin typeface="Lucida Console" pitchFamily="49" charset="0"/>
              </a:rPr>
              <a:t>     – </a:t>
            </a:r>
            <a:r>
              <a:rPr lang="en-GB" dirty="0"/>
              <a:t>local date (no time or time zone info)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LocalTime</a:t>
            </a:r>
            <a:r>
              <a:rPr lang="en-GB" dirty="0">
                <a:latin typeface="Lucida Console" pitchFamily="49" charset="0"/>
              </a:rPr>
              <a:t>     – </a:t>
            </a:r>
            <a:r>
              <a:rPr lang="en-GB" dirty="0"/>
              <a:t>local time (no date or time zone info)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LocalDateTime</a:t>
            </a:r>
            <a:r>
              <a:rPr lang="en-GB" dirty="0">
                <a:latin typeface="Lucida Console" pitchFamily="49" charset="0"/>
              </a:rPr>
              <a:t> – </a:t>
            </a:r>
            <a:r>
              <a:rPr lang="en-GB" dirty="0"/>
              <a:t>local date and time (no time zone info)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ZonedDateTime</a:t>
            </a:r>
            <a:r>
              <a:rPr lang="en-GB" dirty="0">
                <a:latin typeface="Lucida Console" pitchFamily="49" charset="0"/>
              </a:rPr>
              <a:t> – </a:t>
            </a:r>
            <a:r>
              <a:rPr lang="en-GB" dirty="0"/>
              <a:t>local date and time (with time zone info)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For an example of how to use these new classes, open </a:t>
            </a:r>
            <a:r>
              <a:rPr lang="en-GB" dirty="0" smtClean="0">
                <a:latin typeface="Lucida Console" pitchFamily="49" charset="0"/>
              </a:rPr>
              <a:t>DateTimeDemo.java</a:t>
            </a:r>
            <a:r>
              <a:rPr lang="en-GB" dirty="0" smtClean="0"/>
              <a:t> in the demo project and see the </a:t>
            </a:r>
            <a:r>
              <a:rPr lang="en-GB" dirty="0" err="1" smtClean="0">
                <a:latin typeface="Lucida Console" pitchFamily="49" charset="0"/>
              </a:rPr>
              <a:t>demoDateTimeClasses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 method.</a:t>
            </a:r>
          </a:p>
          <a:p>
            <a:pPr eaLnBrk="1" hangingPunct="1"/>
            <a:endParaRPr lang="en-GB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For a full list of all the new date/time classes available, see:</a:t>
            </a:r>
          </a:p>
          <a:p>
            <a:pPr lvl="1" eaLnBrk="1" hangingPunct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https://docs.oracle.com/javase/8/docs/api/java/time/package-summary.html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 smtClean="0"/>
              <a:t>Additional Java 8 Features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slide lists the various methods available in the new date/time classes in Java 8. This is not a comprehensive list, but it gives you a </a:t>
            </a:r>
            <a:r>
              <a:rPr lang="en-US" dirty="0" err="1" smtClean="0"/>
              <a:t>flavour</a:t>
            </a:r>
            <a:r>
              <a:rPr lang="en-US" dirty="0" smtClean="0"/>
              <a:t> of what's available. </a:t>
            </a:r>
          </a:p>
          <a:p>
            <a:pPr eaLnBrk="1" hangingPunct="1"/>
            <a:r>
              <a:rPr lang="en-US" dirty="0"/>
              <a:t>For an example of how to use </a:t>
            </a:r>
            <a:r>
              <a:rPr lang="en-US" dirty="0" smtClean="0"/>
              <a:t>some of these new methods, open </a:t>
            </a:r>
            <a:r>
              <a:rPr lang="en-GB" dirty="0">
                <a:latin typeface="Lucida Console" pitchFamily="49" charset="0"/>
              </a:rPr>
              <a:t>DateTimeDemo.java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/>
              <a:t>see </a:t>
            </a:r>
            <a:r>
              <a:rPr lang="en-GB" dirty="0" err="1" smtClean="0">
                <a:latin typeface="Lucida Console" pitchFamily="49" charset="0"/>
              </a:rPr>
              <a:t>demoDateTimeMethods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 smtClean="0"/>
              <a:t>Additional Java 8 Features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err="1" smtClean="0">
                <a:latin typeface="Lucida Console" panose="020B0609040504020204" pitchFamily="49" charset="0"/>
              </a:rPr>
              <a:t>java.time</a:t>
            </a:r>
            <a:r>
              <a:rPr lang="en-US" dirty="0" smtClean="0"/>
              <a:t> package has two new classes for measuring time intervals:</a:t>
            </a:r>
          </a:p>
          <a:p>
            <a:pPr lvl="1"/>
            <a:r>
              <a:rPr lang="en-GB" dirty="0">
                <a:latin typeface="Lucida Console" pitchFamily="49" charset="0"/>
              </a:rPr>
              <a:t>Period   – </a:t>
            </a:r>
            <a:r>
              <a:rPr lang="en-GB" dirty="0"/>
              <a:t>date-based amount of time</a:t>
            </a:r>
          </a:p>
          <a:p>
            <a:pPr lvl="1"/>
            <a:r>
              <a:rPr lang="en-GB" dirty="0">
                <a:latin typeface="Lucida Console" pitchFamily="49" charset="0"/>
              </a:rPr>
              <a:t>Duration – </a:t>
            </a:r>
            <a:r>
              <a:rPr lang="en-GB" dirty="0"/>
              <a:t>time-based amount of time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Additionally, the </a:t>
            </a:r>
            <a:r>
              <a:rPr lang="en-US" dirty="0" err="1" smtClean="0">
                <a:latin typeface="Lucida Console" panose="020B0609040504020204" pitchFamily="49" charset="0"/>
              </a:rPr>
              <a:t>java.time.temporal</a:t>
            </a:r>
            <a:r>
              <a:rPr lang="en-US" dirty="0" smtClean="0"/>
              <a:t> </a:t>
            </a:r>
            <a:r>
              <a:rPr lang="en-US" dirty="0"/>
              <a:t>package has </a:t>
            </a:r>
            <a:r>
              <a:rPr lang="en-US" dirty="0" smtClean="0"/>
              <a:t>a class that allows you to measure time in particular units (e.g. weeks):</a:t>
            </a:r>
            <a:endParaRPr lang="en-US" dirty="0"/>
          </a:p>
          <a:p>
            <a:pPr lvl="1"/>
            <a:r>
              <a:rPr lang="en-GB" dirty="0" err="1">
                <a:latin typeface="Lucida Console" pitchFamily="49" charset="0"/>
              </a:rPr>
              <a:t>ChronoUnit</a:t>
            </a:r>
            <a:r>
              <a:rPr lang="en-GB" dirty="0">
                <a:latin typeface="Lucida Console" pitchFamily="49" charset="0"/>
              </a:rPr>
              <a:t> </a:t>
            </a:r>
            <a:r>
              <a:rPr lang="en-GB" dirty="0" smtClean="0">
                <a:latin typeface="Lucida Console" pitchFamily="49" charset="0"/>
              </a:rPr>
              <a:t>– </a:t>
            </a:r>
            <a:r>
              <a:rPr lang="en-GB" dirty="0" smtClean="0"/>
              <a:t>measures time in particular units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 smtClean="0"/>
              <a:t>For </a:t>
            </a:r>
            <a:r>
              <a:rPr lang="en-US" dirty="0"/>
              <a:t>an example of how to use these new classes, open </a:t>
            </a:r>
            <a:r>
              <a:rPr lang="en-GB" dirty="0">
                <a:latin typeface="Lucida Console" pitchFamily="49" charset="0"/>
              </a:rPr>
              <a:t>DateTimeDemo.java</a:t>
            </a:r>
            <a:r>
              <a:rPr lang="en-GB" dirty="0"/>
              <a:t> in the demo project and see the </a:t>
            </a:r>
            <a:r>
              <a:rPr lang="en-GB" dirty="0" err="1" smtClean="0">
                <a:latin typeface="Lucida Console" pitchFamily="49" charset="0"/>
              </a:rPr>
              <a:t>demoIntervals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method.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 smtClean="0"/>
              <a:t>Additional Java 8 Features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Section 1 </a:t>
            </a:r>
            <a:r>
              <a:rPr lang="en-US" dirty="0" smtClean="0"/>
              <a:t>describes the key principles behind lambda expressions and introduces the basic syntax.</a:t>
            </a:r>
            <a:endParaRPr lang="en-US" dirty="0"/>
          </a:p>
          <a:p>
            <a:r>
              <a:rPr lang="en-US" dirty="0"/>
              <a:t>Section 2 </a:t>
            </a:r>
            <a:r>
              <a:rPr lang="en-US" dirty="0" smtClean="0"/>
              <a:t>shows how to pass parameters into a lambda expression and how to return a value.</a:t>
            </a:r>
            <a:endParaRPr lang="en-US" dirty="0"/>
          </a:p>
          <a:p>
            <a:r>
              <a:rPr lang="en-US" dirty="0"/>
              <a:t>Section </a:t>
            </a:r>
            <a:r>
              <a:rPr lang="en-US"/>
              <a:t>3 </a:t>
            </a:r>
            <a:r>
              <a:rPr lang="en-US" smtClean="0"/>
              <a:t>takes a quick look at the new date/time API available in Java 8.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 this section we'll explain the purpose of lambda expressions, discuss some of the key concepts, and look at the basic syntax for defining and using lambda expressions.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Lambda expressions are the biggest new feature in Java </a:t>
            </a:r>
            <a:r>
              <a:rPr lang="en-GB" dirty="0" smtClean="0"/>
              <a:t>8, specified by JSR-335. The full technical specification is available here:</a:t>
            </a:r>
          </a:p>
          <a:p>
            <a:pPr lvl="1" eaLnBrk="1" hangingPunct="1"/>
            <a:r>
              <a:rPr lang="en-GB" dirty="0"/>
              <a:t>https://</a:t>
            </a:r>
            <a:r>
              <a:rPr lang="en-GB" dirty="0" smtClean="0"/>
              <a:t>jcp.org/en/jsr/detail?id=335</a:t>
            </a:r>
          </a:p>
          <a:p>
            <a:pPr eaLnBrk="1" hangingPunct="1"/>
            <a:endParaRPr lang="en-GB" dirty="0"/>
          </a:p>
          <a:p>
            <a:r>
              <a:rPr lang="en-GB" dirty="0" smtClean="0"/>
              <a:t>Essentially, lambda expressions are a simplification of anonymous </a:t>
            </a:r>
            <a:r>
              <a:rPr lang="en-GB" dirty="0"/>
              <a:t>classes, in the case where you want to implement an interface that has </a:t>
            </a:r>
            <a:r>
              <a:rPr lang="en-GB" dirty="0" smtClean="0"/>
              <a:t>a single abstract method. In Java 8, an </a:t>
            </a:r>
            <a:r>
              <a:rPr lang="en-GB" dirty="0"/>
              <a:t>interface that has only </a:t>
            </a:r>
            <a:r>
              <a:rPr lang="en-GB" dirty="0" smtClean="0"/>
              <a:t>one </a:t>
            </a:r>
            <a:r>
              <a:rPr lang="en-GB" dirty="0"/>
              <a:t>abstract method is </a:t>
            </a:r>
            <a:r>
              <a:rPr lang="en-GB" dirty="0" smtClean="0"/>
              <a:t>known </a:t>
            </a:r>
            <a:r>
              <a:rPr lang="en-GB" dirty="0"/>
              <a:t>as a </a:t>
            </a:r>
            <a:r>
              <a:rPr lang="en-GB" dirty="0" smtClean="0"/>
              <a:t>"functional interface" and can be annotated with </a:t>
            </a:r>
            <a:r>
              <a:rPr lang="en-GB" dirty="0" smtClean="0">
                <a:latin typeface="Lucida Console" pitchFamily="49" charset="0"/>
              </a:rPr>
              <a:t>@</a:t>
            </a:r>
            <a:r>
              <a:rPr lang="en-GB" dirty="0" err="1" smtClean="0">
                <a:latin typeface="Lucida Console" pitchFamily="49" charset="0"/>
              </a:rPr>
              <a:t>FunctionalInterface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. We'll discuss functional interfaces in detail later in this course.</a:t>
            </a:r>
            <a:endParaRPr lang="en-GB" sz="1000" dirty="0"/>
          </a:p>
          <a:p>
            <a:r>
              <a:rPr lang="en-GB" dirty="0" smtClean="0"/>
              <a:t>A lambda </a:t>
            </a:r>
            <a:r>
              <a:rPr lang="en-GB" dirty="0"/>
              <a:t>expression is an instantiation of a functional </a:t>
            </a:r>
            <a:r>
              <a:rPr lang="en-GB" dirty="0" smtClean="0"/>
              <a:t>interface. A lambda expression specifies </a:t>
            </a:r>
            <a:r>
              <a:rPr lang="en-GB" dirty="0"/>
              <a:t>a parameter list and </a:t>
            </a:r>
            <a:r>
              <a:rPr lang="en-GB" dirty="0" smtClean="0"/>
              <a:t>a method </a:t>
            </a:r>
            <a:r>
              <a:rPr lang="en-GB" dirty="0"/>
              <a:t>body, but </a:t>
            </a:r>
            <a:r>
              <a:rPr lang="en-GB" dirty="0" smtClean="0"/>
              <a:t>it has </a:t>
            </a:r>
            <a:r>
              <a:rPr lang="en-GB" dirty="0"/>
              <a:t>no </a:t>
            </a:r>
            <a:r>
              <a:rPr lang="en-GB" dirty="0" smtClean="0"/>
              <a:t>name. It's similar to the idea of anonymous functions in JavaScript.</a:t>
            </a:r>
            <a:endParaRPr lang="en-GB" dirty="0"/>
          </a:p>
          <a:p>
            <a:pPr lvl="1"/>
            <a:endParaRPr lang="en-GB" sz="1000" dirty="0"/>
          </a:p>
          <a:p>
            <a:pPr eaLnBrk="1" hangingPunct="1"/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 lambda expression consists of the following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lvl="1"/>
            <a:r>
              <a:rPr lang="en-GB" dirty="0"/>
              <a:t>A comma-separated list of parameters, enclosed in parentheses</a:t>
            </a:r>
          </a:p>
          <a:p>
            <a:pPr lvl="2"/>
            <a:r>
              <a:rPr lang="en-GB" dirty="0"/>
              <a:t>You can omit the data </a:t>
            </a:r>
            <a:r>
              <a:rPr lang="en-GB" dirty="0" smtClean="0"/>
              <a:t>types </a:t>
            </a:r>
            <a:r>
              <a:rPr lang="en-GB" dirty="0"/>
              <a:t>of the parameters </a:t>
            </a:r>
          </a:p>
          <a:p>
            <a:pPr lvl="2"/>
            <a:r>
              <a:rPr lang="en-GB" dirty="0"/>
              <a:t>If there's only one parameter, you can omit the parentheses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arrow token -&gt;</a:t>
            </a:r>
          </a:p>
          <a:p>
            <a:pPr lvl="2"/>
            <a:r>
              <a:rPr lang="en-GB" dirty="0"/>
              <a:t>Note, this is different to C#, which uses =&gt;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method body</a:t>
            </a:r>
          </a:p>
          <a:p>
            <a:pPr lvl="2"/>
            <a:r>
              <a:rPr lang="en-GB" dirty="0"/>
              <a:t>A single expression (this is evaluated as the method return value)</a:t>
            </a:r>
          </a:p>
          <a:p>
            <a:pPr lvl="2"/>
            <a:r>
              <a:rPr lang="en-GB" dirty="0"/>
              <a:t>Or a statement block enclosed in { }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On this and the following slides,</a:t>
            </a:r>
            <a:r>
              <a:rPr lang="en-US" baseline="0" dirty="0" smtClean="0"/>
              <a:t> we'll show various examples of how to define and use lambda expressions. These examples are in </a:t>
            </a:r>
            <a:r>
              <a:rPr lang="en-GB" dirty="0" smtClean="0">
                <a:latin typeface="Lucida Console" pitchFamily="49" charset="0"/>
              </a:rPr>
              <a:t>LambdaSyntaxDemo.java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 in the demo project.</a:t>
            </a:r>
          </a:p>
          <a:p>
            <a:pPr eaLnBrk="1" hangingPunct="1"/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Consider the code in the slide:</a:t>
            </a:r>
          </a:p>
          <a:p>
            <a:pPr lvl="1" eaLnBrk="1" hangingPunct="1"/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The upper code box defines a simple interface that has a single method. The fact it has a single method is critical. As we mentioned on the previous slide, this is an example of a functional interface in Java 8.</a:t>
            </a:r>
          </a:p>
          <a:p>
            <a:pPr lvl="1" eaLnBrk="1" hangingPunct="1"/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The middle code box defines a lambda expression</a:t>
            </a: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. The 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Java 8 compiler </a:t>
            </a: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understands 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lambda </a:t>
            </a: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expressions and it knows what we're trying to 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do:</a:t>
            </a:r>
          </a:p>
          <a:p>
            <a:pPr lvl="2" eaLnBrk="1" hangingPunct="1"/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When the compiler sees the declaration of the </a:t>
            </a:r>
            <a:r>
              <a:rPr lang="en-GB" dirty="0" err="1" smtClean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displayPersonName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 variable on the left-hand side of the assignment, it knows the variable must point to an object of type </a:t>
            </a:r>
            <a:r>
              <a:rPr lang="en-GB" dirty="0" smtClean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Command&lt;Person&gt;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2" eaLnBrk="1" hangingPunct="1"/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Therefore when </a:t>
            </a: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the compiler sees the 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lambda expression on </a:t>
            </a: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right-hand </a:t>
            </a: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side of the assignment, the compiler creates an anonymous class that implements the </a:t>
            </a:r>
            <a:r>
              <a:rPr lang="en-GB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Command&lt;Person&gt;</a:t>
            </a: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 interface, 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and it treats the lambda expression as the implementation of the </a:t>
            </a:r>
            <a:r>
              <a:rPr lang="en-GB" dirty="0" smtClean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execute()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 method. The compiler then creates an instance of the anonymous class and assigns it to the </a:t>
            </a:r>
            <a:r>
              <a:rPr lang="en-GB" dirty="0" err="1" smtClean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displayPersonName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 variable. </a:t>
            </a:r>
          </a:p>
          <a:p>
            <a:pPr lvl="1" eaLnBrk="1" hangingPunct="1"/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The lower code box calls </a:t>
            </a:r>
            <a:r>
              <a:rPr lang="en-GB" dirty="0" smtClean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execute()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 method on the </a:t>
            </a:r>
            <a:r>
              <a:rPr lang="en-GB" dirty="0" err="1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displayPersonName</a:t>
            </a: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object, i.e. it calls the lambda expression on the instance of the anonymous class that implements the </a:t>
            </a:r>
            <a:r>
              <a:rPr lang="en-GB" dirty="0" smtClean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Command&lt;Person&gt;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 interface.</a:t>
            </a:r>
          </a:p>
          <a:p>
            <a:pPr lvl="2" eaLnBrk="1" hangingPunct="1"/>
            <a:endParaRPr lang="en-GB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/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example is similar to the previous slide, except that the lambda expression now spans several lines. In this case, you must use braces </a:t>
            </a:r>
            <a:r>
              <a:rPr lang="en-US" dirty="0" smtClean="0">
                <a:latin typeface="Lucida Console" panose="020B0609040504020204" pitchFamily="49" charset="0"/>
              </a:rPr>
              <a:t>{}</a:t>
            </a:r>
            <a:r>
              <a:rPr lang="en-US" dirty="0" smtClean="0"/>
              <a:t> to mark the beginning and end of the lambda expression body.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One of the main uses of lambda expressions is to "pass a method body" into another </a:t>
            </a:r>
            <a:r>
              <a:rPr lang="en-GB" dirty="0" smtClean="0"/>
              <a:t>method. For example, the standard Java method </a:t>
            </a:r>
            <a:r>
              <a:rPr lang="en-GB" dirty="0" err="1" smtClean="0">
                <a:latin typeface="Lucida Console" panose="020B0609040504020204" pitchFamily="49" charset="0"/>
              </a:rPr>
              <a:t>Arrays.sort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dirty="0" smtClean="0"/>
              <a:t> allows you to pass in an object that implements the </a:t>
            </a:r>
            <a:r>
              <a:rPr lang="en-GB" dirty="0" smtClean="0">
                <a:latin typeface="Lucida Console" panose="020B0609040504020204" pitchFamily="49" charset="0"/>
              </a:rPr>
              <a:t>Comparator&lt;T&gt;</a:t>
            </a:r>
            <a:r>
              <a:rPr lang="en-GB" dirty="0" smtClean="0"/>
              <a:t> interface, to specify how to compare two elements in the array.</a:t>
            </a:r>
          </a:p>
          <a:p>
            <a:pPr eaLnBrk="1" hangingPunct="1"/>
            <a:r>
              <a:rPr lang="en-GB" dirty="0" smtClean="0"/>
              <a:t>Consider the upper code box in the slide. The </a:t>
            </a:r>
            <a:r>
              <a:rPr lang="en-GB" dirty="0" err="1" smtClean="0">
                <a:latin typeface="Lucida Console" panose="020B0609040504020204" pitchFamily="49" charset="0"/>
              </a:rPr>
              <a:t>doCommand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dirty="0" smtClean="0"/>
              <a:t> method has two parameters:</a:t>
            </a:r>
          </a:p>
          <a:p>
            <a:pPr lvl="1" eaLnBrk="1" hangingPunct="1"/>
            <a:r>
              <a:rPr lang="en-GB" dirty="0" smtClean="0"/>
              <a:t>An object of any type </a:t>
            </a:r>
            <a:r>
              <a:rPr lang="en-GB" dirty="0" smtClean="0">
                <a:latin typeface="Lucida Console" panose="020B0609040504020204" pitchFamily="49" charset="0"/>
              </a:rPr>
              <a:t>T</a:t>
            </a:r>
            <a:r>
              <a:rPr lang="en-GB" dirty="0" smtClean="0"/>
              <a:t>. You can pass in any kind of object for this parameter, e.g. a </a:t>
            </a:r>
            <a:r>
              <a:rPr lang="en-GB" dirty="0" smtClean="0">
                <a:latin typeface="Lucida Console" panose="020B0609040504020204" pitchFamily="49" charset="0"/>
              </a:rPr>
              <a:t>Person</a:t>
            </a:r>
            <a:r>
              <a:rPr lang="en-GB" dirty="0" smtClean="0"/>
              <a:t> object.</a:t>
            </a:r>
          </a:p>
          <a:p>
            <a:pPr lvl="1" eaLnBrk="1" hangingPunct="1"/>
            <a:r>
              <a:rPr lang="en-GB" dirty="0" smtClean="0"/>
              <a:t>An object that implements the </a:t>
            </a:r>
            <a:r>
              <a:rPr lang="en-GB" dirty="0" smtClean="0">
                <a:latin typeface="Lucida Console" panose="020B0609040504020204" pitchFamily="49" charset="0"/>
              </a:rPr>
              <a:t>Command&lt;T&gt;</a:t>
            </a:r>
            <a:r>
              <a:rPr lang="en-GB" dirty="0" smtClean="0"/>
              <a:t> interface (e.g. an object that implements </a:t>
            </a:r>
            <a:r>
              <a:rPr lang="en-GB" dirty="0" smtClean="0">
                <a:latin typeface="Lucida Console" panose="020B0609040504020204" pitchFamily="49" charset="0"/>
              </a:rPr>
              <a:t>Command&lt;Person&gt;</a:t>
            </a:r>
            <a:r>
              <a:rPr lang="en-GB" dirty="0" smtClean="0"/>
              <a:t>).</a:t>
            </a:r>
          </a:p>
          <a:p>
            <a:pPr eaLnBrk="1" hangingPunct="1"/>
            <a:r>
              <a:rPr lang="en-GB" dirty="0" smtClean="0"/>
              <a:t>Inside </a:t>
            </a:r>
            <a:r>
              <a:rPr lang="en-GB" dirty="0" err="1" smtClean="0">
                <a:latin typeface="Lucida Console" panose="020B0609040504020204" pitchFamily="49" charset="0"/>
              </a:rPr>
              <a:t>doCommand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dirty="0" smtClean="0"/>
              <a:t>, we invoke the </a:t>
            </a:r>
            <a:r>
              <a:rPr lang="en-GB" dirty="0" smtClean="0">
                <a:latin typeface="Lucida Console" panose="020B0609040504020204" pitchFamily="49" charset="0"/>
              </a:rPr>
              <a:t>execute()</a:t>
            </a:r>
            <a:r>
              <a:rPr lang="en-GB" dirty="0" smtClean="0"/>
              <a:t> method to execute some task on the target object . This is an example of the "Command Pattern" in OO design, because it allows you to execute any task on any target object.</a:t>
            </a:r>
            <a:endParaRPr lang="en-GB" dirty="0"/>
          </a:p>
          <a:p>
            <a:pPr eaLnBrk="1" hangingPunct="1"/>
            <a:r>
              <a:rPr lang="en-GB" dirty="0" smtClean="0"/>
              <a:t>Now consider the lower code box in the slide. We call </a:t>
            </a:r>
            <a:r>
              <a:rPr lang="en-GB" dirty="0" err="1" smtClean="0">
                <a:latin typeface="Lucida Console" panose="020B0609040504020204" pitchFamily="49" charset="0"/>
              </a:rPr>
              <a:t>doCommand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dirty="0" smtClean="0"/>
              <a:t> and pass in two parameters:</a:t>
            </a:r>
          </a:p>
          <a:p>
            <a:pPr lvl="1" eaLnBrk="1" hangingPunct="1"/>
            <a:r>
              <a:rPr lang="en-GB" dirty="0" smtClean="0"/>
              <a:t>A </a:t>
            </a:r>
            <a:r>
              <a:rPr lang="en-GB" dirty="0" smtClean="0">
                <a:latin typeface="Lucida Console" panose="020B0609040504020204" pitchFamily="49" charset="0"/>
              </a:rPr>
              <a:t>Person</a:t>
            </a:r>
            <a:r>
              <a:rPr lang="en-GB" dirty="0" smtClean="0"/>
              <a:t> object.</a:t>
            </a:r>
          </a:p>
          <a:p>
            <a:pPr lvl="1" eaLnBrk="1" hangingPunct="1"/>
            <a:r>
              <a:rPr lang="en-GB" dirty="0" smtClean="0"/>
              <a:t>A lambda expression that effectively implements </a:t>
            </a:r>
            <a:r>
              <a:rPr lang="en-GB" dirty="0" smtClean="0">
                <a:latin typeface="Lucida Console" panose="020B0609040504020204" pitchFamily="49" charset="0"/>
              </a:rPr>
              <a:t>Command&lt;Person&gt;</a:t>
            </a:r>
            <a:r>
              <a:rPr lang="en-GB" dirty="0" smtClean="0"/>
              <a:t>. Note that the </a:t>
            </a:r>
            <a:r>
              <a:rPr lang="en-GB" dirty="0"/>
              <a:t>compiler checks </a:t>
            </a:r>
            <a:r>
              <a:rPr lang="en-GB" dirty="0" smtClean="0"/>
              <a:t>your </a:t>
            </a:r>
            <a:r>
              <a:rPr lang="en-GB" dirty="0"/>
              <a:t>lambda expression is consistent with the target </a:t>
            </a:r>
            <a:r>
              <a:rPr lang="en-GB" dirty="0" smtClean="0"/>
              <a:t>type. </a:t>
            </a:r>
            <a:endParaRPr lang="en-GB" dirty="0"/>
          </a:p>
          <a:p>
            <a:pPr eaLnBrk="1" hangingPunct="1"/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 this section we're going to dig a bit deeper into the syntax for lambda expressions. Specifically we'll show how to pass multiple parameters to a lambda expression and how to return a value from a lambda expression.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8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202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291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Java 8 Features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The Need for Returning a Value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Let's see </a:t>
            </a:r>
            <a:r>
              <a:rPr lang="en-GB" dirty="0" smtClean="0"/>
              <a:t>how to return a value from a lambda expression</a:t>
            </a:r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 smtClean="0">
                <a:latin typeface="Lucida Console" pitchFamily="49" charset="0"/>
              </a:rPr>
              <a:t>LambdaReturnValueDemo.java</a:t>
            </a:r>
            <a:endParaRPr lang="en-GB" dirty="0">
              <a:latin typeface="Lucida Console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Here's </a:t>
            </a:r>
            <a:r>
              <a:rPr lang="en-GB" dirty="0" smtClean="0"/>
              <a:t>an interface with a method that returns a </a:t>
            </a:r>
            <a:r>
              <a:rPr lang="en-GB" smtClean="0"/>
              <a:t>value</a:t>
            </a:r>
            <a:r>
              <a:rPr lang="en-GB" smtClean="0"/>
              <a:t>:</a:t>
            </a:r>
          </a:p>
          <a:p>
            <a:pPr lvl="1"/>
            <a:r>
              <a:rPr lang="en-GB" smtClean="0"/>
              <a:t>Note: Predicate is one of several standard functional interfaces introduced in Java 8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Here's a </a:t>
            </a:r>
            <a:r>
              <a:rPr lang="en-GB" dirty="0" smtClean="0"/>
              <a:t>method that uses the interface:</a:t>
            </a:r>
            <a:endParaRPr lang="en-GB" sz="20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4075" y="3574460"/>
            <a:ext cx="7975600" cy="77931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interface Predicate&lt;T&gt;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err="1" smtClean="0">
                <a:latin typeface="Lucida Console" pitchFamily="49" charset="0"/>
              </a:rPr>
              <a:t>boolean</a:t>
            </a:r>
            <a:r>
              <a:rPr lang="en-GB" sz="1200" dirty="0" smtClean="0">
                <a:latin typeface="Lucida Console" pitchFamily="49" charset="0"/>
              </a:rPr>
              <a:t> </a:t>
            </a:r>
            <a:r>
              <a:rPr lang="en-GB" sz="1200" dirty="0">
                <a:latin typeface="Lucida Console" pitchFamily="49" charset="0"/>
              </a:rPr>
              <a:t>test(T </a:t>
            </a:r>
            <a:r>
              <a:rPr lang="en-GB" sz="1200" dirty="0" err="1" smtClean="0">
                <a:latin typeface="Lucida Console" pitchFamily="49" charset="0"/>
              </a:rPr>
              <a:t>obj</a:t>
            </a:r>
            <a:r>
              <a:rPr lang="en-GB" sz="1200" dirty="0" smtClean="0">
                <a:latin typeface="Lucida Console" pitchFamily="49" charset="0"/>
              </a:rPr>
              <a:t>);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4075" y="5123849"/>
            <a:ext cx="7975600" cy="147775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private static &lt;T&gt; void </a:t>
            </a:r>
            <a:r>
              <a:rPr lang="en-GB" sz="1200" dirty="0" err="1">
                <a:latin typeface="Lucida Console" pitchFamily="49" charset="0"/>
              </a:rPr>
              <a:t>doTest</a:t>
            </a:r>
            <a:r>
              <a:rPr lang="en-GB" sz="1200" dirty="0">
                <a:latin typeface="Lucida Console" pitchFamily="49" charset="0"/>
              </a:rPr>
              <a:t>(T </a:t>
            </a:r>
            <a:r>
              <a:rPr lang="en-GB" sz="1200" dirty="0" err="1" smtClean="0">
                <a:latin typeface="Lucida Console" pitchFamily="49" charset="0"/>
              </a:rPr>
              <a:t>obj</a:t>
            </a:r>
            <a:r>
              <a:rPr lang="en-GB" sz="1200" dirty="0" smtClean="0">
                <a:latin typeface="Lucida Console" pitchFamily="49" charset="0"/>
              </a:rPr>
              <a:t>, </a:t>
            </a:r>
            <a:r>
              <a:rPr lang="en-GB" sz="1200" dirty="0">
                <a:latin typeface="Lucida Console" pitchFamily="49" charset="0"/>
              </a:rPr>
              <a:t>Predicate&lt;T&gt; predicate)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  if 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 smtClean="0">
                <a:latin typeface="Lucida Console" pitchFamily="49" charset="0"/>
              </a:rPr>
              <a:t>predicate.test</a:t>
            </a:r>
            <a:r>
              <a:rPr lang="en-GB" sz="1200" dirty="0" smtClean="0">
                <a:latin typeface="Lucida Console" pitchFamily="49" charset="0"/>
              </a:rPr>
              <a:t>(</a:t>
            </a:r>
            <a:r>
              <a:rPr lang="en-GB" sz="1200" dirty="0" err="1" smtClean="0">
                <a:latin typeface="Lucida Console" pitchFamily="49" charset="0"/>
              </a:rPr>
              <a:t>obj</a:t>
            </a:r>
            <a:r>
              <a:rPr lang="en-GB" sz="1200" dirty="0" smtClean="0">
                <a:latin typeface="Lucida Console" pitchFamily="49" charset="0"/>
              </a:rPr>
              <a:t>))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    </a:t>
            </a:r>
            <a:r>
              <a:rPr lang="en-GB" sz="1200" dirty="0" err="1" smtClean="0">
                <a:latin typeface="Lucida Console" pitchFamily="49" charset="0"/>
              </a:rPr>
              <a:t>System.out.println</a:t>
            </a:r>
            <a:r>
              <a:rPr lang="en-GB" sz="1200" dirty="0">
                <a:latin typeface="Lucida Console" pitchFamily="49" charset="0"/>
              </a:rPr>
              <a:t>("True!");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} </a:t>
            </a:r>
            <a:r>
              <a:rPr lang="en-GB" sz="1200" dirty="0">
                <a:latin typeface="Lucida Console" pitchFamily="49" charset="0"/>
              </a:rPr>
              <a:t>else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    </a:t>
            </a:r>
            <a:r>
              <a:rPr lang="en-GB" sz="1200" dirty="0" err="1" smtClean="0">
                <a:latin typeface="Lucida Console" pitchFamily="49" charset="0"/>
              </a:rPr>
              <a:t>System.out.println</a:t>
            </a:r>
            <a:r>
              <a:rPr lang="en-GB" sz="1200" dirty="0">
                <a:latin typeface="Lucida Console" pitchFamily="49" charset="0"/>
              </a:rPr>
              <a:t>("False!");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  }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86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How to Return a Value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 smtClean="0"/>
              <a:t>Here's </a:t>
            </a:r>
            <a:r>
              <a:rPr lang="en-GB" dirty="0"/>
              <a:t>a </a:t>
            </a:r>
            <a:r>
              <a:rPr lang="en-GB" dirty="0" smtClean="0"/>
              <a:t>1-line lambda </a:t>
            </a:r>
            <a:r>
              <a:rPr lang="en-GB" dirty="0"/>
              <a:t>expression that </a:t>
            </a:r>
            <a:r>
              <a:rPr lang="en-GB" dirty="0" smtClean="0"/>
              <a:t>returns a value</a:t>
            </a:r>
          </a:p>
          <a:p>
            <a:pPr lvl="1"/>
            <a:r>
              <a:rPr lang="en-GB" sz="2000" dirty="0" smtClean="0"/>
              <a:t>In a 1-line expression, the expression is implicitly the return value</a:t>
            </a:r>
          </a:p>
          <a:p>
            <a:pPr lvl="1"/>
            <a:endParaRPr lang="en-GB" dirty="0"/>
          </a:p>
          <a:p>
            <a:pPr lvl="1"/>
            <a:endParaRPr lang="en-GB" sz="2000" dirty="0" smtClean="0"/>
          </a:p>
          <a:p>
            <a:r>
              <a:rPr lang="en-GB" dirty="0"/>
              <a:t>Here's a </a:t>
            </a:r>
            <a:r>
              <a:rPr lang="en-GB" dirty="0" smtClean="0"/>
              <a:t>multi-line </a:t>
            </a:r>
            <a:r>
              <a:rPr lang="en-GB" dirty="0"/>
              <a:t>lambda expression that returns a value</a:t>
            </a:r>
          </a:p>
          <a:p>
            <a:pPr lvl="1"/>
            <a:r>
              <a:rPr lang="en-GB" dirty="0"/>
              <a:t>In a </a:t>
            </a:r>
            <a:r>
              <a:rPr lang="en-GB" dirty="0" smtClean="0"/>
              <a:t>multi-line expression that returns a value, you must have an explicit </a:t>
            </a:r>
            <a:r>
              <a:rPr lang="en-GB" dirty="0" smtClean="0">
                <a:latin typeface="Lucida Console" pitchFamily="49" charset="0"/>
              </a:rPr>
              <a:t>return</a:t>
            </a:r>
            <a:r>
              <a:rPr lang="en-GB" dirty="0" smtClean="0"/>
              <a:t> statement</a:t>
            </a:r>
            <a:endParaRPr lang="en-GB" sz="2000" dirty="0" smtClean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4075" y="2036590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doTest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aPerson</a:t>
            </a:r>
            <a:r>
              <a:rPr lang="en-GB" sz="1200" dirty="0">
                <a:latin typeface="Lucida Console" pitchFamily="49" charset="0"/>
              </a:rPr>
              <a:t>, </a:t>
            </a:r>
            <a:r>
              <a:rPr lang="en-GB" sz="1200" b="1" dirty="0">
                <a:latin typeface="Lucida Console" pitchFamily="49" charset="0"/>
              </a:rPr>
              <a:t>p -&gt; </a:t>
            </a:r>
            <a:r>
              <a:rPr lang="en-GB" sz="1200" b="1" dirty="0" err="1">
                <a:latin typeface="Lucida Console" pitchFamily="49" charset="0"/>
              </a:rPr>
              <a:t>p.getAge</a:t>
            </a:r>
            <a:r>
              <a:rPr lang="en-GB" sz="1200" b="1" dirty="0">
                <a:latin typeface="Lucida Console" pitchFamily="49" charset="0"/>
              </a:rPr>
              <a:t>() &gt;= 20 &amp;&amp; </a:t>
            </a:r>
            <a:r>
              <a:rPr lang="en-GB" sz="1200" b="1" dirty="0" err="1">
                <a:latin typeface="Lucida Console" pitchFamily="49" charset="0"/>
              </a:rPr>
              <a:t>p.getAge</a:t>
            </a:r>
            <a:r>
              <a:rPr lang="en-GB" sz="1200" b="1" dirty="0">
                <a:latin typeface="Lucida Console" pitchFamily="49" charset="0"/>
              </a:rPr>
              <a:t>() &lt;= 30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4075" y="3934707"/>
            <a:ext cx="7975600" cy="77931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>
                <a:latin typeface="Lucida Console" pitchFamily="49" charset="0"/>
              </a:rPr>
              <a:t>doTest</a:t>
            </a:r>
            <a:r>
              <a:rPr lang="en-GB" sz="1200" dirty="0" smtClean="0">
                <a:latin typeface="Lucida Console" pitchFamily="49" charset="0"/>
              </a:rPr>
              <a:t>(</a:t>
            </a:r>
            <a:r>
              <a:rPr lang="en-GB" sz="1200" dirty="0" err="1" smtClean="0">
                <a:latin typeface="Lucida Console" pitchFamily="49" charset="0"/>
              </a:rPr>
              <a:t>aPerson</a:t>
            </a:r>
            <a:r>
              <a:rPr lang="en-GB" sz="1200" dirty="0">
                <a:latin typeface="Lucida Console" pitchFamily="49" charset="0"/>
              </a:rPr>
              <a:t>, </a:t>
            </a:r>
            <a:r>
              <a:rPr lang="en-GB" sz="1200" b="1" dirty="0">
                <a:latin typeface="Lucida Console" pitchFamily="49" charset="0"/>
              </a:rPr>
              <a:t>p -&gt; {</a:t>
            </a:r>
          </a:p>
          <a:p>
            <a:pPr defTabSz="739775">
              <a:defRPr/>
            </a:pPr>
            <a:r>
              <a:rPr lang="en-GB" sz="1200" b="1" dirty="0" smtClean="0">
                <a:latin typeface="Lucida Console" pitchFamily="49" charset="0"/>
              </a:rPr>
              <a:t>  </a:t>
            </a:r>
            <a:r>
              <a:rPr lang="en-GB" sz="1200" b="1" dirty="0" err="1" smtClean="0">
                <a:latin typeface="Lucida Console" pitchFamily="49" charset="0"/>
              </a:rPr>
              <a:t>int</a:t>
            </a:r>
            <a:r>
              <a:rPr lang="en-GB" sz="1200" b="1" dirty="0" smtClean="0">
                <a:latin typeface="Lucida Console" pitchFamily="49" charset="0"/>
              </a:rPr>
              <a:t> </a:t>
            </a:r>
            <a:r>
              <a:rPr lang="en-GB" sz="1200" b="1" dirty="0">
                <a:latin typeface="Lucida Console" pitchFamily="49" charset="0"/>
              </a:rPr>
              <a:t>age = </a:t>
            </a:r>
            <a:r>
              <a:rPr lang="en-GB" sz="1200" b="1" dirty="0" err="1">
                <a:latin typeface="Lucida Console" pitchFamily="49" charset="0"/>
              </a:rPr>
              <a:t>p.getAge</a:t>
            </a:r>
            <a:r>
              <a:rPr lang="en-GB" sz="1200" b="1" dirty="0"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b="1" dirty="0" smtClean="0">
                <a:latin typeface="Lucida Console" pitchFamily="49" charset="0"/>
              </a:rPr>
              <a:t>  return </a:t>
            </a:r>
            <a:r>
              <a:rPr lang="en-GB" sz="1200" b="1" dirty="0">
                <a:latin typeface="Lucida Console" pitchFamily="49" charset="0"/>
              </a:rPr>
              <a:t>age &gt;= 20 &amp;&amp; age &lt;= 30 &amp;&amp; </a:t>
            </a:r>
            <a:r>
              <a:rPr lang="en-GB" sz="1200" b="1" dirty="0" err="1">
                <a:latin typeface="Lucida Console" pitchFamily="49" charset="0"/>
              </a:rPr>
              <a:t>p.isWelsh</a:t>
            </a:r>
            <a:r>
              <a:rPr lang="en-GB" sz="1200" b="1" dirty="0"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b="1" dirty="0" smtClean="0">
                <a:latin typeface="Lucida Console" pitchFamily="49" charset="0"/>
              </a:rPr>
              <a:t>}</a:t>
            </a:r>
            <a:r>
              <a:rPr lang="en-GB" sz="1200" dirty="0" smtClean="0">
                <a:latin typeface="Lucida Console" pitchFamily="49" charset="0"/>
              </a:rPr>
              <a:t>);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38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The Need for Defining Multiple Arguments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You can specify multiple arguments in a lambda expression</a:t>
            </a:r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 smtClean="0">
                <a:latin typeface="Lucida Console" pitchFamily="49" charset="0"/>
              </a:rPr>
              <a:t>LambdaMultipleArgsDemo.java</a:t>
            </a:r>
            <a:endParaRPr lang="en-GB" dirty="0">
              <a:latin typeface="Lucida Console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Here's </a:t>
            </a:r>
            <a:r>
              <a:rPr lang="en-GB" dirty="0" smtClean="0"/>
              <a:t>an interface with a method with multiple arguments: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Here's a </a:t>
            </a:r>
            <a:r>
              <a:rPr lang="en-GB" dirty="0" smtClean="0"/>
              <a:t>method that uses the interface:</a:t>
            </a:r>
            <a:endParaRPr lang="en-GB" sz="20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466" y="3595264"/>
            <a:ext cx="7975600" cy="77931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fr-FR" sz="1200" dirty="0">
                <a:latin typeface="Lucida Console" pitchFamily="49" charset="0"/>
              </a:rPr>
              <a:t>interface </a:t>
            </a:r>
            <a:r>
              <a:rPr lang="fr-FR" sz="1200" dirty="0" err="1">
                <a:latin typeface="Lucida Console" pitchFamily="49" charset="0"/>
              </a:rPr>
              <a:t>Calculation</a:t>
            </a:r>
            <a:r>
              <a:rPr lang="fr-FR" sz="1200" dirty="0">
                <a:latin typeface="Lucida Console" pitchFamily="49" charset="0"/>
              </a:rPr>
              <a:t>&lt;T&gt; {</a:t>
            </a:r>
          </a:p>
          <a:p>
            <a:pPr defTabSz="739775">
              <a:defRPr/>
            </a:pPr>
            <a:r>
              <a:rPr lang="fr-FR" sz="1200" dirty="0" smtClean="0">
                <a:latin typeface="Lucida Console" pitchFamily="49" charset="0"/>
              </a:rPr>
              <a:t>  </a:t>
            </a:r>
            <a:r>
              <a:rPr lang="fr-FR" sz="1200" dirty="0">
                <a:latin typeface="Lucida Console" pitchFamily="49" charset="0"/>
              </a:rPr>
              <a:t>T </a:t>
            </a:r>
            <a:r>
              <a:rPr lang="fr-FR" sz="1200" dirty="0" err="1">
                <a:latin typeface="Lucida Console" pitchFamily="49" charset="0"/>
              </a:rPr>
              <a:t>perform</a:t>
            </a:r>
            <a:r>
              <a:rPr lang="fr-FR" sz="1200" dirty="0">
                <a:latin typeface="Lucida Console" pitchFamily="49" charset="0"/>
              </a:rPr>
              <a:t>(T op1, T op2);</a:t>
            </a:r>
          </a:p>
          <a:p>
            <a:pPr defTabSz="739775">
              <a:defRPr/>
            </a:pPr>
            <a:r>
              <a:rPr lang="fr-FR" sz="1200" dirty="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4075" y="5174671"/>
            <a:ext cx="7975600" cy="9247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private static &lt;T&gt; void </a:t>
            </a:r>
            <a:r>
              <a:rPr lang="en-GB" sz="1200" dirty="0" err="1">
                <a:latin typeface="Lucida Console" pitchFamily="49" charset="0"/>
              </a:rPr>
              <a:t>doCalculation</a:t>
            </a:r>
            <a:r>
              <a:rPr lang="en-GB" sz="1200" dirty="0">
                <a:latin typeface="Lucida Console" pitchFamily="49" charset="0"/>
              </a:rPr>
              <a:t>(T </a:t>
            </a:r>
            <a:r>
              <a:rPr lang="en-GB" sz="1200" dirty="0" smtClean="0">
                <a:latin typeface="Lucida Console" pitchFamily="49" charset="0"/>
              </a:rPr>
              <a:t>val1, </a:t>
            </a:r>
            <a:r>
              <a:rPr lang="en-GB" sz="1200" dirty="0">
                <a:latin typeface="Lucida Console" pitchFamily="49" charset="0"/>
              </a:rPr>
              <a:t>T </a:t>
            </a:r>
            <a:r>
              <a:rPr lang="en-GB" sz="1200" dirty="0" smtClean="0">
                <a:latin typeface="Lucida Console" pitchFamily="49" charset="0"/>
              </a:rPr>
              <a:t>val2, </a:t>
            </a:r>
            <a:r>
              <a:rPr lang="en-GB" sz="1200" dirty="0">
                <a:latin typeface="Lucida Console" pitchFamily="49" charset="0"/>
              </a:rPr>
              <a:t>Calculation&lt;T&gt; calculation)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  T </a:t>
            </a:r>
            <a:r>
              <a:rPr lang="en-GB" sz="1200" dirty="0">
                <a:latin typeface="Lucida Console" pitchFamily="49" charset="0"/>
              </a:rPr>
              <a:t>result = </a:t>
            </a:r>
            <a:r>
              <a:rPr lang="en-GB" sz="1200" dirty="0" err="1" smtClean="0">
                <a:latin typeface="Lucida Console" pitchFamily="49" charset="0"/>
              </a:rPr>
              <a:t>calculation.perform</a:t>
            </a:r>
            <a:r>
              <a:rPr lang="en-GB" sz="1200" dirty="0" smtClean="0">
                <a:latin typeface="Lucida Console" pitchFamily="49" charset="0"/>
              </a:rPr>
              <a:t>(val1, val2);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err="1" smtClean="0">
                <a:latin typeface="Lucida Console" pitchFamily="49" charset="0"/>
              </a:rPr>
              <a:t>System.out.println</a:t>
            </a:r>
            <a:r>
              <a:rPr lang="en-GB" sz="1200" dirty="0">
                <a:latin typeface="Lucida Console" pitchFamily="49" charset="0"/>
              </a:rPr>
              <a:t>("Calculation result: " + result); 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3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How to Define Multiple Arguments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 smtClean="0"/>
              <a:t>Here's </a:t>
            </a:r>
            <a:r>
              <a:rPr lang="en-GB" dirty="0"/>
              <a:t>a </a:t>
            </a:r>
            <a:r>
              <a:rPr lang="en-GB" dirty="0" smtClean="0"/>
              <a:t>lambda </a:t>
            </a:r>
            <a:r>
              <a:rPr lang="en-GB" dirty="0"/>
              <a:t>expression that </a:t>
            </a:r>
            <a:r>
              <a:rPr lang="en-GB" dirty="0" smtClean="0"/>
              <a:t>uses implicit typing</a:t>
            </a:r>
          </a:p>
          <a:p>
            <a:pPr lvl="1"/>
            <a:r>
              <a:rPr lang="en-GB" sz="2000" dirty="0" smtClean="0"/>
              <a:t>The () are required when you have multiple arguments</a:t>
            </a:r>
          </a:p>
          <a:p>
            <a:pPr lvl="1"/>
            <a:r>
              <a:rPr lang="en-GB" dirty="0" smtClean="0"/>
              <a:t>You don't have to specify the argument types</a:t>
            </a:r>
            <a:endParaRPr lang="en-GB" sz="2000" dirty="0" smtClean="0"/>
          </a:p>
          <a:p>
            <a:pPr lvl="1"/>
            <a:endParaRPr lang="en-GB" dirty="0"/>
          </a:p>
          <a:p>
            <a:pPr lvl="1"/>
            <a:endParaRPr lang="en-GB" sz="2000" dirty="0" smtClean="0"/>
          </a:p>
          <a:p>
            <a:r>
              <a:rPr lang="en-GB" dirty="0"/>
              <a:t>Here's a lambda expression that uses </a:t>
            </a:r>
            <a:r>
              <a:rPr lang="en-GB" dirty="0" smtClean="0"/>
              <a:t>explicit </a:t>
            </a:r>
            <a:r>
              <a:rPr lang="en-GB" dirty="0"/>
              <a:t>typing</a:t>
            </a:r>
          </a:p>
          <a:p>
            <a:pPr lvl="1"/>
            <a:r>
              <a:rPr lang="en-GB" dirty="0" smtClean="0"/>
              <a:t>Note we've specified </a:t>
            </a:r>
            <a:r>
              <a:rPr lang="en-GB" dirty="0"/>
              <a:t>the argument </a:t>
            </a:r>
            <a:r>
              <a:rPr lang="en-GB" dirty="0" smtClean="0"/>
              <a:t>types here, to show it's possible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4075" y="2403739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doCalculation</a:t>
            </a:r>
            <a:r>
              <a:rPr lang="en-GB" sz="1200" dirty="0">
                <a:latin typeface="Lucida Console" pitchFamily="49" charset="0"/>
              </a:rPr>
              <a:t>(100, 75, </a:t>
            </a:r>
            <a:r>
              <a:rPr lang="en-GB" sz="1200" b="1" dirty="0">
                <a:latin typeface="Lucida Console" pitchFamily="49" charset="0"/>
              </a:rPr>
              <a:t>(a, b) -&gt; a + b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4075" y="4040885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doCalculation</a:t>
            </a:r>
            <a:r>
              <a:rPr lang="en-GB" sz="1200" dirty="0">
                <a:latin typeface="Lucida Console" pitchFamily="49" charset="0"/>
              </a:rPr>
              <a:t>(100, 75, </a:t>
            </a:r>
            <a:r>
              <a:rPr lang="en-GB" sz="1200" b="1" dirty="0">
                <a:latin typeface="Lucida Console" pitchFamily="49" charset="0"/>
              </a:rPr>
              <a:t>(Integer a, Integer b) -&gt; a - b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90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3. </a:t>
            </a:r>
            <a:r>
              <a:rPr lang="en-GB" sz="3400" dirty="0"/>
              <a:t>New </a:t>
            </a:r>
            <a:r>
              <a:rPr lang="en-GB" sz="3400" dirty="0" smtClean="0"/>
              <a:t>Date/Time </a:t>
            </a:r>
            <a:r>
              <a:rPr lang="en-GB" sz="3400" dirty="0"/>
              <a:t>API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date/time classes</a:t>
            </a:r>
          </a:p>
          <a:p>
            <a:r>
              <a:rPr lang="en-GB" dirty="0" smtClean="0"/>
              <a:t>Date/time methods</a:t>
            </a:r>
            <a:endParaRPr lang="en-GB" dirty="0"/>
          </a:p>
          <a:p>
            <a:r>
              <a:rPr lang="en-GB" dirty="0"/>
              <a:t>Measuring intervals</a:t>
            </a:r>
          </a:p>
          <a:p>
            <a:endParaRPr lang="en-GB" dirty="0">
              <a:latin typeface="Lucida Console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52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New Date/Time Classes</a:t>
            </a:r>
            <a:endParaRPr lang="en-GB" sz="3400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Primary classes are located in the </a:t>
            </a:r>
            <a:r>
              <a:rPr lang="en-GB" dirty="0" err="1" smtClean="0">
                <a:latin typeface="Lucida Console" pitchFamily="49" charset="0"/>
              </a:rPr>
              <a:t>java.time</a:t>
            </a:r>
            <a:r>
              <a:rPr lang="en-GB" dirty="0" smtClean="0"/>
              <a:t> package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LocalDate</a:t>
            </a:r>
            <a:endParaRPr lang="en-GB" dirty="0" smtClean="0"/>
          </a:p>
          <a:p>
            <a:pPr lvl="1"/>
            <a:r>
              <a:rPr lang="en-GB" dirty="0" err="1" smtClean="0">
                <a:latin typeface="Lucida Console" pitchFamily="49" charset="0"/>
              </a:rPr>
              <a:t>LocalTime</a:t>
            </a:r>
            <a:endParaRPr lang="en-GB" dirty="0" smtClean="0"/>
          </a:p>
          <a:p>
            <a:pPr lvl="1"/>
            <a:r>
              <a:rPr lang="en-GB" dirty="0" err="1" smtClean="0">
                <a:latin typeface="Lucida Console" pitchFamily="49" charset="0"/>
              </a:rPr>
              <a:t>LocalDateTime</a:t>
            </a:r>
            <a:endParaRPr lang="en-GB" dirty="0" smtClean="0">
              <a:latin typeface="Lucida Console" pitchFamily="49" charset="0"/>
            </a:endParaRPr>
          </a:p>
          <a:p>
            <a:pPr lvl="1"/>
            <a:r>
              <a:rPr lang="en-GB" dirty="0" err="1" smtClean="0">
                <a:latin typeface="Lucida Console" pitchFamily="49" charset="0"/>
              </a:rPr>
              <a:t>ZonedDateTime</a:t>
            </a:r>
            <a:endParaRPr lang="en-GB" dirty="0" smtClean="0">
              <a:latin typeface="Lucida Console" pitchFamily="49" charset="0"/>
            </a:endParaRPr>
          </a:p>
          <a:p>
            <a:pPr lvl="1"/>
            <a:endParaRPr lang="en-GB" dirty="0">
              <a:latin typeface="Lucida Console" pitchFamily="49" charset="0"/>
              <a:ea typeface="Tahoma" pitchFamily="34" charset="0"/>
              <a:cs typeface="Tahoma" pitchFamily="34" charset="0"/>
            </a:endParaRPr>
          </a:p>
          <a:p>
            <a:r>
              <a:rPr lang="en-GB" dirty="0" smtClean="0">
                <a:latin typeface="+mj-lt"/>
                <a:ea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en-GB" dirty="0" smtClean="0"/>
              <a:t>In </a:t>
            </a:r>
            <a:r>
              <a:rPr lang="en-GB" dirty="0" smtClean="0">
                <a:latin typeface="Lucida Console" pitchFamily="49" charset="0"/>
              </a:rPr>
              <a:t>DateTimeDemo.java</a:t>
            </a:r>
            <a:r>
              <a:rPr lang="en-GB" dirty="0" smtClean="0"/>
              <a:t>, see </a:t>
            </a:r>
            <a:r>
              <a:rPr lang="en-GB" dirty="0" err="1" smtClean="0">
                <a:latin typeface="Lucida Console" pitchFamily="49" charset="0"/>
              </a:rPr>
              <a:t>demoDateTimeClasses</a:t>
            </a:r>
            <a:r>
              <a:rPr lang="en-GB" dirty="0" smtClean="0">
                <a:latin typeface="Lucida Console" pitchFamily="49" charset="0"/>
              </a:rPr>
              <a:t>()</a:t>
            </a:r>
            <a:endParaRPr lang="en-GB" dirty="0">
              <a:latin typeface="Lucida Console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9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Date/Time Methods</a:t>
            </a:r>
            <a:endParaRPr lang="en-GB" sz="3400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date/time classes contain numerous methods for manipulating and accessing values, such as: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getNano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getSecond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getDay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smtClean="0">
                <a:latin typeface="+mj-lt"/>
              </a:rPr>
              <a:t>etc.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withNano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withSecond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withDay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smtClean="0">
                <a:latin typeface="+mj-lt"/>
              </a:rPr>
              <a:t>etc.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minusNanos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minusSeconds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minusDays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smtClean="0">
                <a:latin typeface="+mj-lt"/>
              </a:rPr>
              <a:t>etc.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plusNanos</a:t>
            </a:r>
            <a:r>
              <a:rPr lang="en-GB" dirty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plusSeconds</a:t>
            </a:r>
            <a:r>
              <a:rPr lang="en-GB" dirty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plusDays</a:t>
            </a:r>
            <a:r>
              <a:rPr lang="en-GB" dirty="0">
                <a:latin typeface="Lucida Console" pitchFamily="49" charset="0"/>
              </a:rPr>
              <a:t>(), </a:t>
            </a:r>
            <a:r>
              <a:rPr lang="en-GB" dirty="0">
                <a:latin typeface="+mj-lt"/>
              </a:rPr>
              <a:t>etc.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isBefore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isAfter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isEqual</a:t>
            </a:r>
            <a:r>
              <a:rPr lang="en-GB" dirty="0" smtClean="0">
                <a:latin typeface="Lucida Console" pitchFamily="49" charset="0"/>
              </a:rPr>
              <a:t>() </a:t>
            </a:r>
          </a:p>
          <a:p>
            <a:pPr lvl="1"/>
            <a:r>
              <a:rPr lang="en-GB" dirty="0">
                <a:latin typeface="Lucida Console" pitchFamily="49" charset="0"/>
              </a:rPr>
              <a:t>format()</a:t>
            </a:r>
          </a:p>
          <a:p>
            <a:pPr lvl="1"/>
            <a:r>
              <a:rPr lang="en-GB" dirty="0">
                <a:latin typeface="Lucida Console" pitchFamily="49" charset="0"/>
              </a:rPr>
              <a:t>query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endParaRPr lang="en-GB" dirty="0"/>
          </a:p>
          <a:p>
            <a:r>
              <a:rPr lang="en-GB" dirty="0">
                <a:ea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en-GB" dirty="0"/>
              <a:t>In </a:t>
            </a:r>
            <a:r>
              <a:rPr lang="en-GB" dirty="0" smtClean="0">
                <a:latin typeface="Lucida Console" pitchFamily="49" charset="0"/>
              </a:rPr>
              <a:t>DateTimeDemo.java</a:t>
            </a:r>
            <a:r>
              <a:rPr lang="en-GB" dirty="0"/>
              <a:t>, see </a:t>
            </a:r>
            <a:r>
              <a:rPr lang="en-GB" dirty="0" err="1">
                <a:latin typeface="Lucida Console" panose="020B0609040504020204" pitchFamily="49" charset="0"/>
              </a:rPr>
              <a:t>demoDateTimeMethods</a:t>
            </a:r>
            <a:r>
              <a:rPr lang="en-GB" dirty="0" smtClean="0">
                <a:latin typeface="Lucida Console" pitchFamily="49" charset="0"/>
              </a:rPr>
              <a:t>()</a:t>
            </a:r>
            <a:endParaRPr lang="en-GB" dirty="0">
              <a:latin typeface="Lucida Console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5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Measuring Intervals</a:t>
            </a:r>
            <a:endParaRPr lang="en-GB" sz="3400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two classes to measure intervals, both of which implement the </a:t>
            </a:r>
            <a:r>
              <a:rPr lang="en-GB" dirty="0" err="1" smtClean="0">
                <a:latin typeface="Lucida Console" pitchFamily="49" charset="0"/>
              </a:rPr>
              <a:t>TemporalAmount</a:t>
            </a:r>
            <a:endParaRPr lang="en-GB" dirty="0" smtClean="0">
              <a:latin typeface="Lucida Console" pitchFamily="49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GB" dirty="0" smtClean="0">
                <a:latin typeface="Lucida Console" pitchFamily="49" charset="0"/>
              </a:rPr>
              <a:t>Period</a:t>
            </a:r>
            <a:endParaRPr lang="en-GB" dirty="0" smtClean="0"/>
          </a:p>
          <a:p>
            <a:pPr lvl="1"/>
            <a:r>
              <a:rPr lang="en-GB" dirty="0" smtClean="0">
                <a:latin typeface="Lucida Console" pitchFamily="49" charset="0"/>
              </a:rPr>
              <a:t>Duration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Also available, in the </a:t>
            </a:r>
            <a:r>
              <a:rPr lang="en-GB" dirty="0" err="1" smtClean="0">
                <a:latin typeface="Lucida Console" pitchFamily="49" charset="0"/>
              </a:rPr>
              <a:t>java.time.temporal</a:t>
            </a:r>
            <a:r>
              <a:rPr lang="en-GB" dirty="0" smtClean="0"/>
              <a:t> package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ChronoUnit</a:t>
            </a:r>
            <a:r>
              <a:rPr lang="en-GB" dirty="0" smtClean="0">
                <a:latin typeface="Lucida Console" pitchFamily="49" charset="0"/>
              </a:rPr>
              <a:t> – </a:t>
            </a:r>
            <a:r>
              <a:rPr lang="en-GB" dirty="0" smtClean="0"/>
              <a:t>useful if you want particular units (e.g. weeks)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>
                <a:ea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en-GB" dirty="0"/>
              <a:t>In </a:t>
            </a:r>
            <a:r>
              <a:rPr lang="en-GB" dirty="0" smtClean="0">
                <a:latin typeface="Lucida Console" pitchFamily="49" charset="0"/>
              </a:rPr>
              <a:t>DateTimeDemo.java</a:t>
            </a:r>
            <a:r>
              <a:rPr lang="en-GB" dirty="0"/>
              <a:t>, see </a:t>
            </a:r>
            <a:r>
              <a:rPr lang="en-GB" dirty="0" err="1" smtClean="0">
                <a:latin typeface="Lucida Console" pitchFamily="49" charset="0"/>
              </a:rPr>
              <a:t>demoIntervals</a:t>
            </a:r>
            <a:r>
              <a:rPr lang="en-GB" dirty="0" smtClean="0">
                <a:latin typeface="Lucida Console" pitchFamily="49" charset="0"/>
              </a:rPr>
              <a:t>()</a:t>
            </a:r>
            <a:endParaRPr lang="en-GB" dirty="0">
              <a:latin typeface="Lucida Console" pitchFamily="49" charset="0"/>
            </a:endParaRP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48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39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Introduction to lambda expressions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Passing values to/from lambdas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New date/time </a:t>
            </a:r>
            <a:r>
              <a:rPr lang="en-GB"/>
              <a:t>API</a:t>
            </a:r>
            <a:endParaRPr lang="en-GB" dirty="0" smtClean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Contents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7D51805-A2ED-4FC1-9D73-9C2F819AF1B1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34975" y="5212025"/>
            <a:ext cx="7924800" cy="1644650"/>
            <a:chOff x="274" y="3067"/>
            <a:chExt cx="4992" cy="1036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</a:t>
              </a:r>
              <a:r>
                <a:rPr lang="en-GB" sz="2000" smtClean="0">
                  <a:solidFill>
                    <a:schemeClr val="tx2"/>
                  </a:solidFill>
                  <a:sym typeface="Wingdings" pitchFamily="2" charset="2"/>
                </a:rPr>
                <a:t>: </a:t>
              </a:r>
              <a:r>
                <a:rPr lang="en-GB" sz="2000" b="1" smtClean="0">
                  <a:solidFill>
                    <a:schemeClr val="tx2"/>
                  </a:solidFill>
                  <a:sym typeface="Wingdings" pitchFamily="2" charset="2"/>
                </a:rPr>
                <a:t>DemoJavaSE8</a:t>
              </a:r>
              <a:endParaRPr lang="en-US" sz="2000" b="1" dirty="0"/>
            </a:p>
          </p:txBody>
        </p:sp>
        <p:pic>
          <p:nvPicPr>
            <p:cNvPr id="11" name="Picture 10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67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1771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lambda expressions?</a:t>
            </a:r>
          </a:p>
          <a:p>
            <a:r>
              <a:rPr lang="en-GB" dirty="0" smtClean="0"/>
              <a:t>Formal syntax for lambda expressions</a:t>
            </a:r>
          </a:p>
          <a:p>
            <a:r>
              <a:rPr lang="en-GB" dirty="0"/>
              <a:t>Defining a </a:t>
            </a:r>
            <a:r>
              <a:rPr lang="en-GB" dirty="0" smtClean="0"/>
              <a:t>simple lambda expression</a:t>
            </a:r>
          </a:p>
          <a:p>
            <a:r>
              <a:rPr lang="en-GB" dirty="0"/>
              <a:t>Defining a </a:t>
            </a:r>
            <a:r>
              <a:rPr lang="en-GB" dirty="0" smtClean="0"/>
              <a:t>multi-line lambda expression</a:t>
            </a:r>
          </a:p>
          <a:p>
            <a:r>
              <a:rPr lang="en-GB" dirty="0"/>
              <a:t>Passing </a:t>
            </a:r>
            <a:r>
              <a:rPr lang="en-GB" dirty="0" smtClean="0"/>
              <a:t>lambda expressions </a:t>
            </a:r>
            <a:r>
              <a:rPr lang="en-GB" dirty="0"/>
              <a:t>into </a:t>
            </a:r>
            <a:r>
              <a:rPr lang="en-GB" dirty="0" smtClean="0"/>
              <a:t>methods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1. Introduction </a:t>
            </a:r>
            <a:r>
              <a:rPr lang="en-GB" sz="3400" dirty="0"/>
              <a:t>to </a:t>
            </a:r>
            <a:r>
              <a:rPr lang="en-GB" sz="3400" dirty="0" smtClean="0"/>
              <a:t>Lambda Expressions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7D51805-A2ED-4FC1-9D73-9C2F819AF1B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1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What are Lambda Expressions?</a:t>
            </a:r>
            <a:endParaRPr lang="en-GB" sz="3400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Lambda expressions a simplification of anonymous classes</a:t>
            </a:r>
          </a:p>
          <a:p>
            <a:pPr lvl="1" eaLnBrk="1" hangingPunct="1"/>
            <a:r>
              <a:rPr lang="en-GB" dirty="0"/>
              <a:t>I</a:t>
            </a:r>
            <a:r>
              <a:rPr lang="en-GB" dirty="0" smtClean="0"/>
              <a:t>n the case where you want to implement an interface that has 1 abstract method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An interface that has only 1 abstract method is known as a "functional interface" in Java 8</a:t>
            </a:r>
          </a:p>
          <a:p>
            <a:pPr lvl="1"/>
            <a:r>
              <a:rPr lang="en-GB" dirty="0" smtClean="0"/>
              <a:t>You can annotate with </a:t>
            </a:r>
            <a:r>
              <a:rPr lang="en-GB" dirty="0" smtClean="0">
                <a:latin typeface="Lucida Console" pitchFamily="49" charset="0"/>
              </a:rPr>
              <a:t>@</a:t>
            </a:r>
            <a:r>
              <a:rPr lang="en-GB" dirty="0" err="1" smtClean="0">
                <a:latin typeface="Lucida Console" pitchFamily="49" charset="0"/>
              </a:rPr>
              <a:t>FunctionalInterface</a:t>
            </a:r>
            <a:endParaRPr lang="en-GB" dirty="0" smtClean="0">
              <a:latin typeface="Lucida Console" pitchFamily="49" charset="0"/>
            </a:endParaRPr>
          </a:p>
          <a:p>
            <a:pPr lvl="1"/>
            <a:endParaRPr lang="en-GB" dirty="0">
              <a:latin typeface="Lucida Console" pitchFamily="49" charset="0"/>
            </a:endParaRPr>
          </a:p>
          <a:p>
            <a:r>
              <a:rPr lang="en-GB" dirty="0" smtClean="0"/>
              <a:t>A lambda expression is an instantiation of a functional interface</a:t>
            </a:r>
          </a:p>
          <a:p>
            <a:pPr lvl="1"/>
            <a:r>
              <a:rPr lang="en-GB" dirty="0" smtClean="0"/>
              <a:t>Specifies a parameter list and method body, but has no name</a:t>
            </a:r>
          </a:p>
          <a:p>
            <a:pPr lvl="1"/>
            <a:endParaRPr lang="en-GB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43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Formal Syntax for Lambda Expressions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 lambda expression syntax is similar to C# and Scala</a:t>
            </a:r>
          </a:p>
          <a:p>
            <a:pPr lvl="1"/>
            <a:r>
              <a:rPr lang="en-GB" dirty="0" smtClean="0"/>
              <a:t>Coincidence </a:t>
            </a:r>
            <a:r>
              <a:rPr lang="en-GB" dirty="0" smtClean="0">
                <a:sym typeface="Wingdings" pitchFamily="2" charset="2"/>
              </a:rPr>
              <a:t> ?</a:t>
            </a:r>
          </a:p>
          <a:p>
            <a:pPr lvl="1"/>
            <a:endParaRPr lang="en-GB" dirty="0" smtClean="0">
              <a:sym typeface="Wingdings" pitchFamily="2" charset="2"/>
            </a:endParaRPr>
          </a:p>
          <a:p>
            <a:r>
              <a:rPr lang="en-GB" dirty="0" smtClean="0"/>
              <a:t>A </a:t>
            </a:r>
            <a:r>
              <a:rPr lang="en-GB" dirty="0"/>
              <a:t>lambda expression consists of the following: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comma-separated list of </a:t>
            </a:r>
            <a:r>
              <a:rPr lang="en-GB" dirty="0" smtClean="0"/>
              <a:t>parameters, </a:t>
            </a:r>
            <a:r>
              <a:rPr lang="en-GB" dirty="0"/>
              <a:t>enclosed in </a:t>
            </a:r>
            <a:r>
              <a:rPr lang="en-GB" dirty="0" smtClean="0"/>
              <a:t>parentheses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arrow </a:t>
            </a:r>
            <a:r>
              <a:rPr lang="en-GB" dirty="0" smtClean="0"/>
              <a:t>token -&gt;</a:t>
            </a:r>
          </a:p>
          <a:p>
            <a:pPr lvl="1"/>
            <a:r>
              <a:rPr lang="en-GB" dirty="0" smtClean="0"/>
              <a:t>The method body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79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Defining a Simple Lambda Expression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 smtClean="0"/>
              <a:t>Let's see some examples of lambda expression syntax</a:t>
            </a:r>
          </a:p>
          <a:p>
            <a:pPr lvl="1"/>
            <a:r>
              <a:rPr lang="en-GB" dirty="0" smtClean="0"/>
              <a:t>See </a:t>
            </a:r>
            <a:r>
              <a:rPr lang="en-GB" dirty="0" smtClean="0">
                <a:latin typeface="Lucida Console" pitchFamily="49" charset="0"/>
              </a:rPr>
              <a:t>LambdaSyntaxDemo.java</a:t>
            </a:r>
            <a:endParaRPr lang="en-GB" sz="2000" dirty="0" smtClean="0">
              <a:latin typeface="Lucida Console" pitchFamily="49" charset="0"/>
            </a:endParaRPr>
          </a:p>
          <a:p>
            <a:pPr lvl="1" eaLnBrk="1" hangingPunct="1"/>
            <a:endParaRPr lang="en-GB" sz="2000" dirty="0" smtClean="0"/>
          </a:p>
          <a:p>
            <a:r>
              <a:rPr lang="en-GB" sz="2400" dirty="0" smtClean="0"/>
              <a:t>Here's a suitable interface that specifies a single method</a:t>
            </a:r>
          </a:p>
          <a:p>
            <a:pPr lvl="1" eaLnBrk="1" hangingPunct="1"/>
            <a:r>
              <a:rPr lang="en-GB" dirty="0" smtClean="0"/>
              <a:t>You might use this as part of a Command Pattern in your code</a:t>
            </a:r>
            <a:endParaRPr lang="en-GB" sz="20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r>
              <a:rPr lang="en-GB" sz="2400" dirty="0" smtClean="0"/>
              <a:t>Here's a simple lambda expression that </a:t>
            </a:r>
            <a:r>
              <a:rPr lang="en-GB" dirty="0" smtClean="0"/>
              <a:t>implements the </a:t>
            </a:r>
            <a:r>
              <a:rPr lang="en-GB" dirty="0" err="1" smtClean="0"/>
              <a:t>i</a:t>
            </a:r>
            <a:r>
              <a:rPr lang="en-GB" dirty="0" smtClean="0"/>
              <a:t>/f:</a:t>
            </a:r>
            <a:endParaRPr lang="en-GB" sz="2400" dirty="0" smtClean="0"/>
          </a:p>
          <a:p>
            <a:pPr marL="457200" lvl="1" indent="0" eaLnBrk="1" hangingPunct="1">
              <a:buNone/>
            </a:pPr>
            <a:endParaRPr lang="en-GB" sz="2000" dirty="0" smtClean="0"/>
          </a:p>
          <a:p>
            <a:pPr marL="457200" lvl="1" indent="0" eaLnBrk="1" hangingPunct="1">
              <a:buNone/>
            </a:pPr>
            <a:endParaRPr lang="en-GB" sz="2000" dirty="0" smtClean="0"/>
          </a:p>
          <a:p>
            <a:r>
              <a:rPr lang="en-GB" dirty="0" smtClean="0"/>
              <a:t>Here's a call that invokes the lambda expression code:</a:t>
            </a:r>
            <a:endParaRPr lang="en-GB" dirty="0"/>
          </a:p>
          <a:p>
            <a:pPr lvl="1" eaLnBrk="1" hangingPunct="1"/>
            <a:endParaRPr lang="en-GB" sz="2000" dirty="0" smtClean="0"/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844550" y="3269154"/>
            <a:ext cx="7975600" cy="6355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interface Command&lt;T&gt;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 void execute(T target);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0900" y="4836579"/>
            <a:ext cx="7975600" cy="31369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Command&lt;Person</a:t>
            </a:r>
            <a:r>
              <a:rPr lang="en-GB" sz="1200" dirty="0">
                <a:latin typeface="Lucida Console" pitchFamily="49" charset="0"/>
              </a:rPr>
              <a:t>&gt; </a:t>
            </a:r>
            <a:r>
              <a:rPr lang="en-GB" sz="1200" dirty="0" err="1">
                <a:latin typeface="Lucida Console" pitchFamily="49" charset="0"/>
              </a:rPr>
              <a:t>displayPersonName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b="1" dirty="0">
                <a:latin typeface="Lucida Console" pitchFamily="49" charset="0"/>
              </a:rPr>
              <a:t>p -&gt; </a:t>
            </a:r>
            <a:r>
              <a:rPr lang="en-GB" sz="1200" b="1" dirty="0" err="1">
                <a:latin typeface="Lucida Console" pitchFamily="49" charset="0"/>
              </a:rPr>
              <a:t>System.out.println</a:t>
            </a:r>
            <a:r>
              <a:rPr lang="en-GB" sz="1200" b="1" dirty="0">
                <a:latin typeface="Lucida Console" pitchFamily="49" charset="0"/>
              </a:rPr>
              <a:t>(</a:t>
            </a:r>
            <a:r>
              <a:rPr lang="en-GB" sz="1200" b="1" dirty="0" err="1">
                <a:latin typeface="Lucida Console" pitchFamily="49" charset="0"/>
              </a:rPr>
              <a:t>p.getName</a:t>
            </a:r>
            <a:r>
              <a:rPr lang="en-GB" sz="1200" b="1" dirty="0" smtClean="0">
                <a:latin typeface="Lucida Console" pitchFamily="49" charset="0"/>
              </a:rPr>
              <a:t>())</a:t>
            </a:r>
            <a:r>
              <a:rPr lang="en-GB" sz="1200" dirty="0" smtClean="0">
                <a:latin typeface="Lucida Console" pitchFamily="49" charset="0"/>
              </a:rPr>
              <a:t>;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54075" y="6064954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>
                <a:latin typeface="Lucida Console" pitchFamily="49" charset="0"/>
              </a:rPr>
              <a:t>displayPersonName.execute</a:t>
            </a:r>
            <a:r>
              <a:rPr lang="en-GB" sz="1200" dirty="0" smtClean="0">
                <a:latin typeface="Lucida Console" pitchFamily="49" charset="0"/>
              </a:rPr>
              <a:t>(</a:t>
            </a:r>
            <a:r>
              <a:rPr lang="en-GB" sz="1200" dirty="0" err="1" smtClean="0">
                <a:latin typeface="Lucida Console" pitchFamily="49" charset="0"/>
              </a:rPr>
              <a:t>aPerson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Defining a Multi-Line Lambda Expression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 smtClean="0"/>
              <a:t>Now let's </a:t>
            </a:r>
            <a:r>
              <a:rPr lang="en-GB" dirty="0" smtClean="0"/>
              <a:t>implement a multi-line lambda expression</a:t>
            </a:r>
          </a:p>
          <a:p>
            <a:pPr lvl="1" eaLnBrk="1" hangingPunct="1"/>
            <a:r>
              <a:rPr lang="en-GB" dirty="0" smtClean="0"/>
              <a:t>Note the use of {} to define a compound statement for the body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sz="2000" dirty="0"/>
          </a:p>
          <a:p>
            <a:r>
              <a:rPr lang="en-GB" dirty="0" smtClean="0"/>
              <a:t>Here's a call:</a:t>
            </a:r>
            <a:endParaRPr lang="en-GB" sz="24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54075" y="2013525"/>
            <a:ext cx="7975600" cy="10806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Command&lt;Person</a:t>
            </a:r>
            <a:r>
              <a:rPr lang="en-GB" sz="1200" dirty="0">
                <a:latin typeface="Lucida Console" pitchFamily="49" charset="0"/>
              </a:rPr>
              <a:t>&gt; </a:t>
            </a:r>
            <a:r>
              <a:rPr lang="en-GB" sz="1200" dirty="0" err="1">
                <a:latin typeface="Lucida Console" pitchFamily="49" charset="0"/>
              </a:rPr>
              <a:t>displayPersonInfo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b="1" dirty="0">
                <a:latin typeface="Lucida Console" pitchFamily="49" charset="0"/>
              </a:rPr>
              <a:t>p -&gt; {</a:t>
            </a:r>
          </a:p>
          <a:p>
            <a:pPr defTabSz="739775">
              <a:defRPr/>
            </a:pPr>
            <a:r>
              <a:rPr lang="en-GB" sz="1200" b="1" dirty="0" smtClean="0">
                <a:latin typeface="Lucida Console" pitchFamily="49" charset="0"/>
              </a:rPr>
              <a:t>  </a:t>
            </a:r>
            <a:r>
              <a:rPr lang="en-GB" sz="1200" b="1" dirty="0" err="1" smtClean="0">
                <a:latin typeface="Lucida Console" pitchFamily="49" charset="0"/>
              </a:rPr>
              <a:t>System.out.println</a:t>
            </a:r>
            <a:r>
              <a:rPr lang="en-GB" sz="1200" b="1" dirty="0" smtClean="0">
                <a:latin typeface="Lucida Console" pitchFamily="49" charset="0"/>
              </a:rPr>
              <a:t>(</a:t>
            </a:r>
            <a:r>
              <a:rPr lang="en-GB" sz="1200" b="1" dirty="0" err="1" smtClean="0">
                <a:latin typeface="Lucida Console" pitchFamily="49" charset="0"/>
              </a:rPr>
              <a:t>p.getName</a:t>
            </a:r>
            <a:r>
              <a:rPr lang="en-GB" sz="1200" b="1" dirty="0">
                <a:latin typeface="Lucida Console" pitchFamily="49" charset="0"/>
              </a:rPr>
              <a:t>()); </a:t>
            </a:r>
          </a:p>
          <a:p>
            <a:pPr defTabSz="739775">
              <a:defRPr/>
            </a:pPr>
            <a:r>
              <a:rPr lang="en-GB" sz="1200" b="1" dirty="0" smtClean="0">
                <a:latin typeface="Lucida Console" pitchFamily="49" charset="0"/>
              </a:rPr>
              <a:t>  </a:t>
            </a:r>
            <a:r>
              <a:rPr lang="en-GB" sz="1200" b="1" dirty="0" err="1" smtClean="0">
                <a:latin typeface="Lucida Console" pitchFamily="49" charset="0"/>
              </a:rPr>
              <a:t>System.out.println</a:t>
            </a:r>
            <a:r>
              <a:rPr lang="en-GB" sz="1200" b="1" dirty="0" smtClean="0">
                <a:latin typeface="Lucida Console" pitchFamily="49" charset="0"/>
              </a:rPr>
              <a:t>(</a:t>
            </a:r>
            <a:r>
              <a:rPr lang="en-GB" sz="1200" b="1" dirty="0" err="1" smtClean="0">
                <a:latin typeface="Lucida Console" pitchFamily="49" charset="0"/>
              </a:rPr>
              <a:t>p.getAge</a:t>
            </a:r>
            <a:r>
              <a:rPr lang="en-GB" sz="1200" b="1" dirty="0">
                <a:latin typeface="Lucida Console" pitchFamily="49" charset="0"/>
              </a:rPr>
              <a:t>()); </a:t>
            </a:r>
          </a:p>
          <a:p>
            <a:pPr defTabSz="739775">
              <a:defRPr/>
            </a:pPr>
            <a:r>
              <a:rPr lang="en-GB" sz="1200" b="1" dirty="0" smtClean="0">
                <a:latin typeface="Lucida Console" pitchFamily="49" charset="0"/>
              </a:rPr>
              <a:t>  </a:t>
            </a:r>
            <a:r>
              <a:rPr lang="en-GB" sz="1200" b="1" dirty="0" err="1" smtClean="0">
                <a:latin typeface="Lucida Console" pitchFamily="49" charset="0"/>
              </a:rPr>
              <a:t>System.out.println</a:t>
            </a:r>
            <a:r>
              <a:rPr lang="en-GB" sz="1200" b="1" dirty="0" smtClean="0">
                <a:latin typeface="Lucida Console" pitchFamily="49" charset="0"/>
              </a:rPr>
              <a:t>(</a:t>
            </a:r>
            <a:r>
              <a:rPr lang="en-GB" sz="1200" b="1" dirty="0" err="1" smtClean="0">
                <a:latin typeface="Lucida Console" pitchFamily="49" charset="0"/>
              </a:rPr>
              <a:t>p.isWelsh</a:t>
            </a:r>
            <a:r>
              <a:rPr lang="en-GB" sz="1200" b="1" dirty="0">
                <a:latin typeface="Lucida Console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200" b="1" dirty="0" smtClean="0">
                <a:latin typeface="Lucida Console" pitchFamily="49" charset="0"/>
              </a:rPr>
              <a:t>}</a:t>
            </a:r>
            <a:r>
              <a:rPr lang="en-GB" sz="1200" dirty="0" smtClean="0">
                <a:latin typeface="Lucida Console" pitchFamily="49" charset="0"/>
              </a:rPr>
              <a:t>;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4075" y="4001651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displayPersonInfo.execute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aPerson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5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Passing Lambda Expressions into Methods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 smtClean="0"/>
              <a:t>One of the main uses of lambda expressions is to "pass a method body" into another method</a:t>
            </a:r>
          </a:p>
          <a:p>
            <a:pPr lvl="1"/>
            <a:r>
              <a:rPr lang="en-GB" dirty="0" smtClean="0"/>
              <a:t>E.g. this method executes a command on a target object: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We can pass a lambda expression into this method as follows:</a:t>
            </a:r>
          </a:p>
          <a:p>
            <a:pPr lvl="1"/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4075" y="2416471"/>
            <a:ext cx="7975600" cy="77931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private </a:t>
            </a:r>
            <a:r>
              <a:rPr lang="en-GB" sz="1200" dirty="0">
                <a:latin typeface="Lucida Console" pitchFamily="49" charset="0"/>
              </a:rPr>
              <a:t>static &lt;T&gt; void </a:t>
            </a:r>
            <a:r>
              <a:rPr lang="en-GB" sz="1200" dirty="0" err="1">
                <a:latin typeface="Lucida Console" pitchFamily="49" charset="0"/>
              </a:rPr>
              <a:t>doCommand</a:t>
            </a:r>
            <a:r>
              <a:rPr lang="en-GB" sz="1200" dirty="0">
                <a:latin typeface="Lucida Console" pitchFamily="49" charset="0"/>
              </a:rPr>
              <a:t>(T </a:t>
            </a:r>
            <a:r>
              <a:rPr lang="en-GB" sz="1200" dirty="0" smtClean="0">
                <a:latin typeface="Lucida Console" pitchFamily="49" charset="0"/>
              </a:rPr>
              <a:t>target, </a:t>
            </a:r>
            <a:r>
              <a:rPr lang="en-GB" sz="1200" dirty="0">
                <a:latin typeface="Lucida Console" pitchFamily="49" charset="0"/>
              </a:rPr>
              <a:t>Command&lt;T&gt; command) {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 err="1" smtClean="0">
                <a:latin typeface="Lucida Console" pitchFamily="49" charset="0"/>
              </a:rPr>
              <a:t>command.execute</a:t>
            </a:r>
            <a:r>
              <a:rPr lang="en-GB" sz="1200" dirty="0" smtClean="0">
                <a:latin typeface="Lucida Console" pitchFamily="49" charset="0"/>
              </a:rPr>
              <a:t>(target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4075" y="4358405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doCommand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aPerson</a:t>
            </a:r>
            <a:r>
              <a:rPr lang="en-GB" sz="1200" dirty="0">
                <a:latin typeface="Lucida Console" pitchFamily="49" charset="0"/>
              </a:rPr>
              <a:t>, </a:t>
            </a:r>
            <a:r>
              <a:rPr lang="en-GB" sz="1200" b="1" dirty="0">
                <a:latin typeface="Lucida Console" pitchFamily="49" charset="0"/>
              </a:rPr>
              <a:t>p -&gt; </a:t>
            </a:r>
            <a:r>
              <a:rPr lang="en-GB" sz="1200" b="1" dirty="0" err="1">
                <a:latin typeface="Lucida Console" pitchFamily="49" charset="0"/>
              </a:rPr>
              <a:t>System.out.println</a:t>
            </a:r>
            <a:r>
              <a:rPr lang="en-GB" sz="1200" b="1" dirty="0">
                <a:latin typeface="Lucida Console" pitchFamily="49" charset="0"/>
              </a:rPr>
              <a:t>(</a:t>
            </a:r>
            <a:r>
              <a:rPr lang="en-GB" sz="1200" b="1" dirty="0" err="1">
                <a:latin typeface="Lucida Console" pitchFamily="49" charset="0"/>
              </a:rPr>
              <a:t>p.isWelsh</a:t>
            </a:r>
            <a:r>
              <a:rPr lang="en-GB" sz="1200" b="1" dirty="0">
                <a:latin typeface="Lucida Console" pitchFamily="49" charset="0"/>
              </a:rPr>
              <a:t>())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8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need for returning a value</a:t>
            </a:r>
          </a:p>
          <a:p>
            <a:r>
              <a:rPr lang="en-GB" dirty="0"/>
              <a:t>How to return a value</a:t>
            </a:r>
          </a:p>
          <a:p>
            <a:r>
              <a:rPr lang="en-GB" dirty="0" smtClean="0"/>
              <a:t>The need </a:t>
            </a:r>
            <a:r>
              <a:rPr lang="en-GB" dirty="0"/>
              <a:t>for </a:t>
            </a:r>
            <a:r>
              <a:rPr lang="en-GB" dirty="0" smtClean="0"/>
              <a:t>defining multiple arguments</a:t>
            </a:r>
          </a:p>
          <a:p>
            <a:r>
              <a:rPr lang="en-GB" dirty="0"/>
              <a:t>How to </a:t>
            </a:r>
            <a:r>
              <a:rPr lang="en-GB" dirty="0" smtClean="0"/>
              <a:t>define multiple arguments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2. </a:t>
            </a:r>
            <a:r>
              <a:rPr lang="en-GB" sz="3400" dirty="0"/>
              <a:t>Passing </a:t>
            </a:r>
            <a:r>
              <a:rPr lang="en-GB" sz="3400" dirty="0" smtClean="0"/>
              <a:t>Values </a:t>
            </a:r>
            <a:r>
              <a:rPr lang="en-GB" sz="3400" dirty="0"/>
              <a:t>to/from </a:t>
            </a:r>
            <a:r>
              <a:rPr lang="en-GB" sz="3400" dirty="0" smtClean="0"/>
              <a:t>Lambdas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7D51805-A2ED-4FC1-9D73-9C2F819AF1B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80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19447</TotalTime>
  <Words>2954</Words>
  <Application>Microsoft Office PowerPoint</Application>
  <PresentationFormat>On-screen Show (4:3)</PresentationFormat>
  <Paragraphs>285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1_Blends</vt:lpstr>
      <vt:lpstr>Java 8 Features</vt:lpstr>
      <vt:lpstr>Contents</vt:lpstr>
      <vt:lpstr>1. Introduction to Lambda Expressions</vt:lpstr>
      <vt:lpstr>What are Lambda Expressions?</vt:lpstr>
      <vt:lpstr>Formal Syntax for Lambda Expressions </vt:lpstr>
      <vt:lpstr>Defining a Simple Lambda Expression</vt:lpstr>
      <vt:lpstr>Defining a Multi-Line Lambda Expression</vt:lpstr>
      <vt:lpstr>Passing Lambda Expressions into Methods</vt:lpstr>
      <vt:lpstr>2. Passing Values to/from Lambdas</vt:lpstr>
      <vt:lpstr>The Need for Returning a Value</vt:lpstr>
      <vt:lpstr>How to Return a Value</vt:lpstr>
      <vt:lpstr>The Need for Defining Multiple Arguments</vt:lpstr>
      <vt:lpstr>How to Define Multiple Arguments</vt:lpstr>
      <vt:lpstr>3. New Date/Time API</vt:lpstr>
      <vt:lpstr>New Date/Time Classes</vt:lpstr>
      <vt:lpstr>Date/Time Methods</vt:lpstr>
      <vt:lpstr>Measuring Intervals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544</cp:revision>
  <dcterms:created xsi:type="dcterms:W3CDTF">2002-05-03T12:27:39Z</dcterms:created>
  <dcterms:modified xsi:type="dcterms:W3CDTF">2017-04-04T11:47:45Z</dcterms:modified>
</cp:coreProperties>
</file>