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315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Anonymous Pro Regular"/>
        <a:ea typeface="Anonymous Pro Regular"/>
        <a:cs typeface="Anonymous Pro Regular"/>
        <a:sym typeface="Anonymous Pro Regular"/>
      </a:defRPr>
    </a:lvl1pPr>
    <a:lvl2pPr marL="0" marR="0" indent="466371" algn="l" defTabSz="18315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Anonymous Pro Regular"/>
        <a:ea typeface="Anonymous Pro Regular"/>
        <a:cs typeface="Anonymous Pro Regular"/>
        <a:sym typeface="Anonymous Pro Regular"/>
      </a:defRPr>
    </a:lvl2pPr>
    <a:lvl3pPr marL="0" marR="0" indent="932742" algn="l" defTabSz="18315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Anonymous Pro Regular"/>
        <a:ea typeface="Anonymous Pro Regular"/>
        <a:cs typeface="Anonymous Pro Regular"/>
        <a:sym typeface="Anonymous Pro Regular"/>
      </a:defRPr>
    </a:lvl3pPr>
    <a:lvl4pPr marL="0" marR="0" indent="1399112" algn="l" defTabSz="18315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Anonymous Pro Regular"/>
        <a:ea typeface="Anonymous Pro Regular"/>
        <a:cs typeface="Anonymous Pro Regular"/>
        <a:sym typeface="Anonymous Pro Regular"/>
      </a:defRPr>
    </a:lvl4pPr>
    <a:lvl5pPr marL="0" marR="0" indent="1865484" algn="l" defTabSz="18315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Anonymous Pro Regular"/>
        <a:ea typeface="Anonymous Pro Regular"/>
        <a:cs typeface="Anonymous Pro Regular"/>
        <a:sym typeface="Anonymous Pro Regular"/>
      </a:defRPr>
    </a:lvl5pPr>
    <a:lvl6pPr marL="0" marR="0" indent="2331855" algn="l" defTabSz="18315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Anonymous Pro Regular"/>
        <a:ea typeface="Anonymous Pro Regular"/>
        <a:cs typeface="Anonymous Pro Regular"/>
        <a:sym typeface="Anonymous Pro Regular"/>
      </a:defRPr>
    </a:lvl6pPr>
    <a:lvl7pPr marL="0" marR="0" indent="2798225" algn="l" defTabSz="18315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Anonymous Pro Regular"/>
        <a:ea typeface="Anonymous Pro Regular"/>
        <a:cs typeface="Anonymous Pro Regular"/>
        <a:sym typeface="Anonymous Pro Regular"/>
      </a:defRPr>
    </a:lvl7pPr>
    <a:lvl8pPr marL="0" marR="0" indent="3264596" algn="l" defTabSz="18315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Anonymous Pro Regular"/>
        <a:ea typeface="Anonymous Pro Regular"/>
        <a:cs typeface="Anonymous Pro Regular"/>
        <a:sym typeface="Anonymous Pro Regular"/>
      </a:defRPr>
    </a:lvl8pPr>
    <a:lvl9pPr marL="0" marR="0" indent="3730969" algn="l" defTabSz="18315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Anonymous Pro Regular"/>
        <a:ea typeface="Anonymous Pro Regular"/>
        <a:cs typeface="Anonymous Pro Regular"/>
        <a:sym typeface="Anonymous Pro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CCDB"/>
          </a:solidFill>
        </a:fill>
      </a:tcStyle>
    </a:wholeTbl>
    <a:band2H>
      <a:tcTxStyle b="def" i="def"/>
      <a:tcStyle>
        <a:tcBdr/>
        <a:fill>
          <a:solidFill>
            <a:srgbClr val="E9E7EE"/>
          </a:solidFill>
        </a:fill>
      </a:tcStyle>
    </a:band2H>
    <a:firstCol>
      <a:tcTxStyle b="on" i="off">
        <a:font>
          <a:latin typeface="Montserrat Bold"/>
          <a:ea typeface="Montserrat Bold"/>
          <a:cs typeface="Montserra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Montserrat Bold"/>
          <a:ea typeface="Montserrat Bold"/>
          <a:cs typeface="Montserra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635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Montserrat Bold"/>
          <a:ea typeface="Montserrat Bold"/>
          <a:cs typeface="Montserra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635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F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Montserrat Bold"/>
          <a:ea typeface="Montserrat Bold"/>
          <a:cs typeface="Montserra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Montserrat Bold"/>
          <a:ea typeface="Montserrat Bold"/>
          <a:cs typeface="Montserra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635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Montserrat Bold"/>
          <a:ea typeface="Montserrat Bold"/>
          <a:cs typeface="Montserra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635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Montserrat Bold"/>
          <a:ea typeface="Montserrat Bold"/>
          <a:cs typeface="Montserra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Montserrat Bold"/>
          <a:ea typeface="Montserrat Bold"/>
          <a:cs typeface="Montserra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635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Montserrat Bold"/>
          <a:ea typeface="Montserrat Bold"/>
          <a:cs typeface="Montserra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635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chemeClr val="accent6"/>
        </a:fontRef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Montserrat Bold"/>
          <a:ea typeface="Montserrat Bold"/>
          <a:cs typeface="Montserrat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Montserrat Bold"/>
          <a:ea typeface="Montserrat Bold"/>
          <a:cs typeface="Montserrat Bold"/>
        </a:font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chemeClr val="accent6"/>
              </a:solidFill>
              <a:prstDash val="solid"/>
              <a:round/>
            </a:ln>
          </a:top>
          <a:bottom>
            <a:ln w="381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Montserrat Bold"/>
          <a:ea typeface="Montserrat Bold"/>
          <a:cs typeface="Montserrat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round/>
            </a:ln>
          </a:top>
          <a:bottom>
            <a:ln w="381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Montserrat Bold"/>
          <a:ea typeface="Montserrat Bold"/>
          <a:cs typeface="Montserra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Montserrat Bold"/>
          <a:ea typeface="Montserrat Bold"/>
          <a:cs typeface="Montserra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635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Montserrat Bold"/>
          <a:ea typeface="Montserrat Bold"/>
          <a:cs typeface="Montserra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635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Montserrat Bold"/>
          <a:ea typeface="Montserrat Bold"/>
          <a:cs typeface="Montserrat Bold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firstCol>
    <a:lastRow>
      <a:tcTxStyle b="on" i="off">
        <a:font>
          <a:latin typeface="Montserrat Bold"/>
          <a:ea typeface="Montserrat Bold"/>
          <a:cs typeface="Montserrat Bold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889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Montserrat Bold"/>
          <a:ea typeface="Montserrat Bold"/>
          <a:cs typeface="Montserrat Bold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381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31566" latinLnBrk="0">
      <a:lnSpc>
        <a:spcPct val="90000"/>
      </a:lnSpc>
      <a:spcBef>
        <a:spcPts val="500"/>
      </a:spcBef>
      <a:defRPr sz="1600">
        <a:latin typeface="+mn-lt"/>
        <a:ea typeface="+mn-ea"/>
        <a:cs typeface="+mn-cs"/>
        <a:sym typeface="Montserrat Light"/>
      </a:defRPr>
    </a:lvl1pPr>
    <a:lvl2pPr indent="228600" defTabSz="1831566" latinLnBrk="0">
      <a:lnSpc>
        <a:spcPct val="90000"/>
      </a:lnSpc>
      <a:spcBef>
        <a:spcPts val="500"/>
      </a:spcBef>
      <a:defRPr sz="1600">
        <a:latin typeface="+mn-lt"/>
        <a:ea typeface="+mn-ea"/>
        <a:cs typeface="+mn-cs"/>
        <a:sym typeface="Montserrat Light"/>
      </a:defRPr>
    </a:lvl2pPr>
    <a:lvl3pPr indent="457200" defTabSz="1831566" latinLnBrk="0">
      <a:lnSpc>
        <a:spcPct val="90000"/>
      </a:lnSpc>
      <a:spcBef>
        <a:spcPts val="500"/>
      </a:spcBef>
      <a:defRPr sz="1600">
        <a:latin typeface="+mn-lt"/>
        <a:ea typeface="+mn-ea"/>
        <a:cs typeface="+mn-cs"/>
        <a:sym typeface="Montserrat Light"/>
      </a:defRPr>
    </a:lvl3pPr>
    <a:lvl4pPr indent="685800" defTabSz="1831566" latinLnBrk="0">
      <a:lnSpc>
        <a:spcPct val="90000"/>
      </a:lnSpc>
      <a:spcBef>
        <a:spcPts val="500"/>
      </a:spcBef>
      <a:defRPr sz="1600">
        <a:latin typeface="+mn-lt"/>
        <a:ea typeface="+mn-ea"/>
        <a:cs typeface="+mn-cs"/>
        <a:sym typeface="Montserrat Light"/>
      </a:defRPr>
    </a:lvl4pPr>
    <a:lvl5pPr indent="914400" defTabSz="1831566" latinLnBrk="0">
      <a:lnSpc>
        <a:spcPct val="90000"/>
      </a:lnSpc>
      <a:spcBef>
        <a:spcPts val="500"/>
      </a:spcBef>
      <a:defRPr sz="1600">
        <a:latin typeface="+mn-lt"/>
        <a:ea typeface="+mn-ea"/>
        <a:cs typeface="+mn-cs"/>
        <a:sym typeface="Montserrat Light"/>
      </a:defRPr>
    </a:lvl5pPr>
    <a:lvl6pPr indent="1143000" defTabSz="1831566" latinLnBrk="0">
      <a:lnSpc>
        <a:spcPct val="90000"/>
      </a:lnSpc>
      <a:spcBef>
        <a:spcPts val="500"/>
      </a:spcBef>
      <a:defRPr sz="1600">
        <a:latin typeface="+mn-lt"/>
        <a:ea typeface="+mn-ea"/>
        <a:cs typeface="+mn-cs"/>
        <a:sym typeface="Montserrat Light"/>
      </a:defRPr>
    </a:lvl6pPr>
    <a:lvl7pPr indent="1371600" defTabSz="1831566" latinLnBrk="0">
      <a:lnSpc>
        <a:spcPct val="90000"/>
      </a:lnSpc>
      <a:spcBef>
        <a:spcPts val="500"/>
      </a:spcBef>
      <a:defRPr sz="1600">
        <a:latin typeface="+mn-lt"/>
        <a:ea typeface="+mn-ea"/>
        <a:cs typeface="+mn-cs"/>
        <a:sym typeface="Montserrat Light"/>
      </a:defRPr>
    </a:lvl7pPr>
    <a:lvl8pPr indent="1600200" defTabSz="1831566" latinLnBrk="0">
      <a:lnSpc>
        <a:spcPct val="90000"/>
      </a:lnSpc>
      <a:spcBef>
        <a:spcPts val="500"/>
      </a:spcBef>
      <a:defRPr sz="1600">
        <a:latin typeface="+mn-lt"/>
        <a:ea typeface="+mn-ea"/>
        <a:cs typeface="+mn-cs"/>
        <a:sym typeface="Montserrat Light"/>
      </a:defRPr>
    </a:lvl8pPr>
    <a:lvl9pPr indent="1828800" defTabSz="1831566" latinLnBrk="0">
      <a:lnSpc>
        <a:spcPct val="90000"/>
      </a:lnSpc>
      <a:spcBef>
        <a:spcPts val="500"/>
      </a:spcBef>
      <a:defRPr sz="1600">
        <a:latin typeface="+mn-lt"/>
        <a:ea typeface="+mn-ea"/>
        <a:cs typeface="+mn-cs"/>
        <a:sym typeface="Montserrat Ligh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licum-logo-600.png" descr="Oblicum-logo-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58481" y="10342181"/>
            <a:ext cx="8235092" cy="2580329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/>
          <p:nvPr>
            <p:ph type="title"/>
          </p:nvPr>
        </p:nvSpPr>
        <p:spPr>
          <a:xfrm>
            <a:off x="1284130" y="3973115"/>
            <a:ext cx="21815739" cy="2580329"/>
          </a:xfrm>
          <a:prstGeom prst="rect">
            <a:avLst/>
          </a:prstGeom>
        </p:spPr>
        <p:txBody>
          <a:bodyPr/>
          <a:lstStyle>
            <a:lvl1pPr>
              <a:defRPr spc="-191" sz="124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284130" y="8995816"/>
            <a:ext cx="13402561" cy="3926112"/>
          </a:xfrm>
          <a:prstGeom prst="rect">
            <a:avLst/>
          </a:prstGeom>
        </p:spPr>
        <p:txBody>
          <a:bodyPr lIns="215196" tIns="215196" rIns="215196" bIns="215196">
            <a:normAutofit fontScale="100000" lnSpcReduction="0"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6200">
                <a:solidFill>
                  <a:schemeClr val="accent6"/>
                </a:solidFill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6200">
                <a:solidFill>
                  <a:schemeClr val="accent6"/>
                </a:solidFill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6200">
                <a:solidFill>
                  <a:schemeClr val="accent6"/>
                </a:solidFill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6200">
                <a:solidFill>
                  <a:schemeClr val="accent6"/>
                </a:solidFill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62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Title Text"/>
          <p:cNvSpPr txBox="1"/>
          <p:nvPr>
            <p:ph type="body" sz="quarter" idx="13"/>
          </p:nvPr>
        </p:nvSpPr>
        <p:spPr>
          <a:xfrm>
            <a:off x="1284130" y="6379754"/>
            <a:ext cx="21815739" cy="188155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2300"/>
              </a:spcBef>
              <a:buSzTx/>
              <a:buFontTx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/>
          <p:nvPr>
            <p:ph type="title"/>
          </p:nvPr>
        </p:nvSpPr>
        <p:spPr>
          <a:xfrm>
            <a:off x="538617" y="587648"/>
            <a:ext cx="23317634" cy="2002808"/>
          </a:xfrm>
          <a:prstGeom prst="rect">
            <a:avLst/>
          </a:prstGeom>
        </p:spPr>
        <p:txBody>
          <a:bodyPr lIns="174349" tIns="174349" rIns="174349" bIns="174349"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idx="1"/>
          </p:nvPr>
        </p:nvSpPr>
        <p:spPr>
          <a:xfrm>
            <a:off x="538616" y="2748337"/>
            <a:ext cx="23312998" cy="1025686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228600">
              <a:buSzTx/>
              <a:buFontTx/>
              <a:buNone/>
            </a:lvl3pPr>
            <a:lvl4pPr marL="0" indent="457200">
              <a:buSzTx/>
              <a:buFontTx/>
              <a:buNone/>
            </a:lvl4pPr>
            <a:lvl5pPr marL="0" indent="685800"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/>
          <p:nvPr>
            <p:ph type="body" idx="1"/>
          </p:nvPr>
        </p:nvSpPr>
        <p:spPr>
          <a:xfrm>
            <a:off x="538616" y="2748337"/>
            <a:ext cx="23312998" cy="1026170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2pPr marL="1211778" indent="-868878">
              <a:buChar char="‣"/>
              <a:defRPr sz="7000">
                <a:solidFill>
                  <a:schemeClr val="accent5"/>
                </a:solidFill>
              </a:defRPr>
            </a:lvl2pPr>
            <a:lvl3pPr marL="1678781" indent="-1107281">
              <a:buChar char="✦"/>
              <a:defRPr sz="6200">
                <a:solidFill>
                  <a:schemeClr val="accent2"/>
                </a:solidFill>
              </a:defRPr>
            </a:lvl3pPr>
            <a:lvl4pPr marL="1779814" indent="-979714">
              <a:buChar char="❖"/>
              <a:defRPr sz="5400">
                <a:solidFill>
                  <a:schemeClr val="accent3"/>
                </a:solidFill>
              </a:defRPr>
            </a:lvl4pPr>
            <a:lvl5pPr marL="2002366" indent="-973666">
              <a:buChar char="✤"/>
              <a:defRPr sz="46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538617" y="587648"/>
            <a:ext cx="23317634" cy="199129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538617" y="587648"/>
            <a:ext cx="23317634" cy="1998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9330" tIns="179330" rIns="179330" bIns="17933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pic>
        <p:nvPicPr>
          <p:cNvPr id="3" name="Oblicum-logo-600.png" descr="Oblicum-logo-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0460" y="12355396"/>
            <a:ext cx="2656439" cy="83235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Body Level One…"/>
          <p:cNvSpPr txBox="1"/>
          <p:nvPr>
            <p:ph type="body" idx="1"/>
          </p:nvPr>
        </p:nvSpPr>
        <p:spPr>
          <a:xfrm>
            <a:off x="1219200" y="3204966"/>
            <a:ext cx="21945599" cy="10502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9330" tIns="179330" rIns="179330" bIns="17933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7475200" y="12340721"/>
            <a:ext cx="5689600" cy="729340"/>
          </a:xfrm>
          <a:prstGeom prst="rect">
            <a:avLst/>
          </a:prstGeom>
          <a:ln w="12700">
            <a:miter lim="400000"/>
          </a:ln>
        </p:spPr>
        <p:txBody>
          <a:bodyPr wrap="none" lIns="89665" tIns="89665" rIns="89665" bIns="89665" anchor="ctr">
            <a:spAutoFit/>
          </a:bodyPr>
          <a:lstStyle/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</p:sldLayoutIdLst>
  <p:transition xmlns:p14="http://schemas.microsoft.com/office/powerpoint/2010/main" spd="med" advClick="1"/>
  <p:txStyles>
    <p:titleStyle>
      <a:lvl1pPr marL="0" marR="0" indent="0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99" strike="noStrike" sz="9400" u="none">
          <a:ln>
            <a:noFill/>
          </a:ln>
          <a:solidFill>
            <a:srgbClr val="000000"/>
          </a:solidFill>
          <a:uFillTx/>
          <a:latin typeface="Comfortaa Bold"/>
          <a:ea typeface="Comfortaa Bold"/>
          <a:cs typeface="Comfortaa Bold"/>
          <a:sym typeface="Comfortaa Bold"/>
        </a:defRPr>
      </a:lvl1pPr>
      <a:lvl2pPr marL="0" marR="0" indent="0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99" strike="noStrike" sz="9400" u="none">
          <a:ln>
            <a:noFill/>
          </a:ln>
          <a:solidFill>
            <a:srgbClr val="000000"/>
          </a:solidFill>
          <a:uFillTx/>
          <a:latin typeface="Comfortaa Bold"/>
          <a:ea typeface="Comfortaa Bold"/>
          <a:cs typeface="Comfortaa Bold"/>
          <a:sym typeface="Comfortaa Bold"/>
        </a:defRPr>
      </a:lvl2pPr>
      <a:lvl3pPr marL="0" marR="0" indent="0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99" strike="noStrike" sz="9400" u="none">
          <a:ln>
            <a:noFill/>
          </a:ln>
          <a:solidFill>
            <a:srgbClr val="000000"/>
          </a:solidFill>
          <a:uFillTx/>
          <a:latin typeface="Comfortaa Bold"/>
          <a:ea typeface="Comfortaa Bold"/>
          <a:cs typeface="Comfortaa Bold"/>
          <a:sym typeface="Comfortaa Bold"/>
        </a:defRPr>
      </a:lvl3pPr>
      <a:lvl4pPr marL="0" marR="0" indent="0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99" strike="noStrike" sz="9400" u="none">
          <a:ln>
            <a:noFill/>
          </a:ln>
          <a:solidFill>
            <a:srgbClr val="000000"/>
          </a:solidFill>
          <a:uFillTx/>
          <a:latin typeface="Comfortaa Bold"/>
          <a:ea typeface="Comfortaa Bold"/>
          <a:cs typeface="Comfortaa Bold"/>
          <a:sym typeface="Comfortaa Bold"/>
        </a:defRPr>
      </a:lvl4pPr>
      <a:lvl5pPr marL="0" marR="0" indent="0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99" strike="noStrike" sz="9400" u="none">
          <a:ln>
            <a:noFill/>
          </a:ln>
          <a:solidFill>
            <a:srgbClr val="000000"/>
          </a:solidFill>
          <a:uFillTx/>
          <a:latin typeface="Comfortaa Bold"/>
          <a:ea typeface="Comfortaa Bold"/>
          <a:cs typeface="Comfortaa Bold"/>
          <a:sym typeface="Comfortaa Bold"/>
        </a:defRPr>
      </a:lvl5pPr>
      <a:lvl6pPr marL="0" marR="0" indent="0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99" strike="noStrike" sz="9400" u="none">
          <a:ln>
            <a:noFill/>
          </a:ln>
          <a:solidFill>
            <a:srgbClr val="000000"/>
          </a:solidFill>
          <a:uFillTx/>
          <a:latin typeface="Comfortaa Bold"/>
          <a:ea typeface="Comfortaa Bold"/>
          <a:cs typeface="Comfortaa Bold"/>
          <a:sym typeface="Comfortaa Bold"/>
        </a:defRPr>
      </a:lvl6pPr>
      <a:lvl7pPr marL="0" marR="0" indent="0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99" strike="noStrike" sz="9400" u="none">
          <a:ln>
            <a:noFill/>
          </a:ln>
          <a:solidFill>
            <a:srgbClr val="000000"/>
          </a:solidFill>
          <a:uFillTx/>
          <a:latin typeface="Comfortaa Bold"/>
          <a:ea typeface="Comfortaa Bold"/>
          <a:cs typeface="Comfortaa Bold"/>
          <a:sym typeface="Comfortaa Bold"/>
        </a:defRPr>
      </a:lvl7pPr>
      <a:lvl8pPr marL="0" marR="0" indent="0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99" strike="noStrike" sz="9400" u="none">
          <a:ln>
            <a:noFill/>
          </a:ln>
          <a:solidFill>
            <a:srgbClr val="000000"/>
          </a:solidFill>
          <a:uFillTx/>
          <a:latin typeface="Comfortaa Bold"/>
          <a:ea typeface="Comfortaa Bold"/>
          <a:cs typeface="Comfortaa Bold"/>
          <a:sym typeface="Comfortaa Bold"/>
        </a:defRPr>
      </a:lvl8pPr>
      <a:lvl9pPr marL="0" marR="0" indent="0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99" strike="noStrike" sz="9400" u="none">
          <a:ln>
            <a:noFill/>
          </a:ln>
          <a:solidFill>
            <a:srgbClr val="000000"/>
          </a:solidFill>
          <a:uFillTx/>
          <a:latin typeface="Comfortaa Bold"/>
          <a:ea typeface="Comfortaa Bold"/>
          <a:cs typeface="Comfortaa Bold"/>
          <a:sym typeface="Comfortaa Bold"/>
        </a:defRPr>
      </a:lvl9pPr>
    </p:titleStyle>
    <p:bodyStyle>
      <a:lvl1pPr marL="668655" marR="0" indent="-668655" algn="l" defTabSz="1831566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90000"/>
        <a:buFont typeface="Montserrat Regular"/>
        <a:buChar char="•"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Montserrat Regular"/>
        </a:defRPr>
      </a:lvl1pPr>
      <a:lvl2pPr marL="1127125" marR="0" indent="-784225" algn="l" defTabSz="1831566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90000"/>
        <a:buFont typeface="Montserrat Regular"/>
        <a:buChar char="•"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Montserrat Regular"/>
        </a:defRPr>
      </a:lvl2pPr>
      <a:lvl3pPr marL="1463039" marR="0" indent="-891539" algn="l" defTabSz="1831566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90000"/>
        <a:buFont typeface="Montserrat Regular"/>
        <a:buChar char="•"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Montserrat Regular"/>
        </a:defRPr>
      </a:lvl3pPr>
      <a:lvl4pPr marL="1790700" marR="0" indent="-990600" algn="l" defTabSz="1831566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90000"/>
        <a:buFont typeface="Montserrat Regular"/>
        <a:buChar char="•"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Montserrat Regular"/>
        </a:defRPr>
      </a:lvl4pPr>
      <a:lvl5pPr marL="2019300" marR="0" indent="-990600" algn="l" defTabSz="1831566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90000"/>
        <a:buFont typeface="Montserrat Regular"/>
        <a:buChar char="•"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Montserrat Regular"/>
        </a:defRPr>
      </a:lvl5pPr>
      <a:lvl6pPr marL="3241279" marR="0" indent="-909425" algn="l" defTabSz="1831566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 typeface="Montserrat Regular"/>
        <a:buChar char="•"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Montserrat Regular"/>
        </a:defRPr>
      </a:lvl6pPr>
      <a:lvl7pPr marL="3707651" marR="0" indent="-909425" algn="l" defTabSz="1831566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 typeface="Montserrat Regular"/>
        <a:buChar char="•"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Montserrat Regular"/>
        </a:defRPr>
      </a:lvl7pPr>
      <a:lvl8pPr marL="4174022" marR="0" indent="-909425" algn="l" defTabSz="1831566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 typeface="Montserrat Regular"/>
        <a:buChar char="•"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Montserrat Regular"/>
        </a:defRPr>
      </a:lvl8pPr>
      <a:lvl9pPr marL="4640394" marR="0" indent="-909425" algn="l" defTabSz="1831566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 typeface="Montserrat Regular"/>
        <a:buChar char="•"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Montserrat Regular"/>
        </a:defRPr>
      </a:lvl9pPr>
    </p:bodyStyle>
    <p:otherStyle>
      <a:lvl1pPr marL="0" marR="0" indent="0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nonymous Pro Regular"/>
        </a:defRPr>
      </a:lvl1pPr>
      <a:lvl2pPr marL="0" marR="0" indent="466371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nonymous Pro Regular"/>
        </a:defRPr>
      </a:lvl2pPr>
      <a:lvl3pPr marL="0" marR="0" indent="932742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nonymous Pro Regular"/>
        </a:defRPr>
      </a:lvl3pPr>
      <a:lvl4pPr marL="0" marR="0" indent="1399112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nonymous Pro Regular"/>
        </a:defRPr>
      </a:lvl4pPr>
      <a:lvl5pPr marL="0" marR="0" indent="1865484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nonymous Pro Regular"/>
        </a:defRPr>
      </a:lvl5pPr>
      <a:lvl6pPr marL="0" marR="0" indent="2331855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nonymous Pro Regular"/>
        </a:defRPr>
      </a:lvl6pPr>
      <a:lvl7pPr marL="0" marR="0" indent="2798225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nonymous Pro Regular"/>
        </a:defRPr>
      </a:lvl7pPr>
      <a:lvl8pPr marL="0" marR="0" indent="3264596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nonymous Pro Regular"/>
        </a:defRPr>
      </a:lvl8pPr>
      <a:lvl9pPr marL="0" marR="0" indent="3730969" algn="l" defTabSz="18315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nonymous Pro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tc39.github.io/process-document/" TargetMode="External"/><Relationship Id="rId3" Type="http://schemas.openxmlformats.org/officeDocument/2006/relationships/hyperlink" Target="https://github.com/tc39/proposals/blob/master/finished-proposals.md" TargetMode="External"/><Relationship Id="rId4" Type="http://schemas.openxmlformats.org/officeDocument/2006/relationships/hyperlink" Target="https://github.com/tc39/proposals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rickbeerendonk/ECMAScript-examples" TargetMode="External"/><Relationship Id="rId3" Type="http://schemas.openxmlformats.org/officeDocument/2006/relationships/hyperlink" Target="mailto:rick@oblicum.com?subject=Training%20(TechDays2016)" TargetMode="External"/><Relationship Id="rId4" Type="http://schemas.openxmlformats.org/officeDocument/2006/relationships/hyperlink" Target="http://twitter.com/rickbeerendonk" TargetMode="External"/><Relationship Id="rId5" Type="http://schemas.openxmlformats.org/officeDocument/2006/relationships/image" Target="../media/image1.jpe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kangax.github.io/compat-table/es6/" TargetMode="External"/><Relationship Id="rId3" Type="http://schemas.openxmlformats.org/officeDocument/2006/relationships/hyperlink" Target="http://kangax.github.io/compat-table/es2016plus/" TargetMode="Externa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abeljs.io/" TargetMode="External"/><Relationship Id="rId3" Type="http://schemas.openxmlformats.org/officeDocument/2006/relationships/hyperlink" Target="https://github.com/google/traceur-compiler" TargetMode="External"/><Relationship Id="rId4" Type="http://schemas.openxmlformats.org/officeDocument/2006/relationships/hyperlink" Target="https://www.typescriptlang.org/" TargetMode="Externa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org/en/" TargetMode="Externa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babeljs.io/docs/usage/polyfill/" TargetMode="Externa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rickbeerendonk/ECMAScript-examples" TargetMode="External"/><Relationship Id="rId3" Type="http://schemas.openxmlformats.org/officeDocument/2006/relationships/hyperlink" Target="mailto:rick@oblicum.com?subject=Training%20(TechDays2016)" TargetMode="External"/><Relationship Id="rId4" Type="http://schemas.openxmlformats.org/officeDocument/2006/relationships/hyperlink" Target="http://twitter.com/rickbeerendonk" TargetMode="External"/><Relationship Id="rId5" Type="http://schemas.openxmlformats.org/officeDocument/2006/relationships/image" Target="../media/image1.jpe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cmaScript 201X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EcmaScript 201X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4. When does calling this function throw an erro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391990">
              <a:defRPr spc="-151" sz="7144"/>
            </a:lvl1pPr>
          </a:lstStyle>
          <a:p>
            <a:pPr/>
            <a:r>
              <a:t>4. When does calling this function throw an error?</a:t>
            </a:r>
          </a:p>
        </p:txBody>
      </p:sp>
      <p:sp>
        <p:nvSpPr>
          <p:cNvPr id="88" name="function test(a, b)"/>
          <p:cNvSpPr txBox="1"/>
          <p:nvPr>
            <p:ph type="body" sz="quarter" idx="1"/>
          </p:nvPr>
        </p:nvSpPr>
        <p:spPr>
          <a:xfrm>
            <a:off x="538616" y="2748337"/>
            <a:ext cx="23312998" cy="1779733"/>
          </a:xfrm>
          <a:prstGeom prst="rect">
            <a:avLst/>
          </a:prstGeom>
          <a:solidFill>
            <a:srgbClr val="9ACDFF"/>
          </a:solidFill>
          <a:ln>
            <a:solidFill>
              <a:schemeClr val="accent2">
                <a:lumOff val="-8431"/>
              </a:schemeClr>
            </a:solidFill>
            <a:round/>
          </a:ln>
        </p:spPr>
        <p:txBody>
          <a:bodyPr lIns="174349" tIns="174349" rIns="174349" bIns="174349"/>
          <a:lstStyle/>
          <a:p>
            <a:pPr lvl="2">
              <a:defRPr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function</a:t>
            </a:r>
            <a:r>
              <a:t> test(a, b)</a:t>
            </a:r>
          </a:p>
        </p:txBody>
      </p:sp>
      <p:sp>
        <p:nvSpPr>
          <p:cNvPr id="89" name="1finger 🙋 test(1)…"/>
          <p:cNvSpPr txBox="1"/>
          <p:nvPr/>
        </p:nvSpPr>
        <p:spPr>
          <a:xfrm>
            <a:off x="535501" y="4685951"/>
            <a:ext cx="23312998" cy="829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4349" tIns="174349" rIns="174349" bIns="174349">
            <a:normAutofit fontScale="100000" lnSpcReduction="0"/>
          </a:bodyPr>
          <a:lstStyle/>
          <a:p>
            <a:pPr lvl="3" indent="457200">
              <a:spcBef>
                <a:spcPts val="1800"/>
              </a:spcBef>
              <a:defRPr sz="7800">
                <a:solidFill>
                  <a:schemeClr val="accent3">
                    <a:lumOff val="-3137"/>
                  </a:schemeClr>
                </a:solidFill>
              </a:defRPr>
            </a:pP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1finger 🙋 </a:t>
            </a:r>
            <a:r>
              <a:t>test(1)</a:t>
            </a:r>
          </a:p>
          <a:p>
            <a:pPr>
              <a:spcBef>
                <a:spcPts val="1800"/>
              </a:spcBef>
              <a:defRPr sz="7800">
                <a:solidFill>
                  <a:schemeClr val="accent3">
                    <a:lumOff val="-3137"/>
                  </a:schemeClr>
                </a:solidFill>
              </a:defRPr>
            </a:pP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2fingers 🙋 </a:t>
            </a:r>
            <a:r>
              <a:t>test(1, 2)</a:t>
            </a:r>
          </a:p>
          <a:p>
            <a:pPr>
              <a:spcBef>
                <a:spcPts val="1800"/>
              </a:spcBef>
              <a:defRPr sz="7800">
                <a:solidFill>
                  <a:schemeClr val="accent3">
                    <a:lumOff val="-3137"/>
                  </a:schemeClr>
                </a:solidFill>
              </a:defRPr>
            </a:pP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3fingers 🙋 </a:t>
            </a:r>
            <a:r>
              <a:t>test(1, 2, 3)</a:t>
            </a:r>
          </a:p>
          <a:p>
            <a:pPr lvl="1" indent="0">
              <a:spcBef>
                <a:spcPts val="1800"/>
              </a:spcBef>
              <a:defRPr sz="7800">
                <a:latin typeface="+mj-lt"/>
                <a:ea typeface="+mj-ea"/>
                <a:cs typeface="+mj-cs"/>
                <a:sym typeface="Montserrat Regular"/>
              </a:defRPr>
            </a:pP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0fingers 🙎 </a:t>
            </a:r>
            <a:r>
              <a:rPr i="1"/>
              <a:t>&lt;never&gt;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4. When does calling this function throw an erro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391990">
              <a:defRPr spc="-151" sz="7144"/>
            </a:lvl1pPr>
          </a:lstStyle>
          <a:p>
            <a:pPr/>
            <a:r>
              <a:t>4. When does calling this function throw an error?</a:t>
            </a:r>
          </a:p>
        </p:txBody>
      </p:sp>
      <p:sp>
        <p:nvSpPr>
          <p:cNvPr id="92" name="function test(a, b)"/>
          <p:cNvSpPr txBox="1"/>
          <p:nvPr>
            <p:ph type="body" sz="quarter" idx="1"/>
          </p:nvPr>
        </p:nvSpPr>
        <p:spPr>
          <a:xfrm>
            <a:off x="538616" y="2748337"/>
            <a:ext cx="23312998" cy="1779733"/>
          </a:xfrm>
          <a:prstGeom prst="rect">
            <a:avLst/>
          </a:prstGeom>
          <a:solidFill>
            <a:srgbClr val="9ACDFF"/>
          </a:solidFill>
          <a:ln>
            <a:solidFill>
              <a:schemeClr val="accent2">
                <a:lumOff val="-8431"/>
              </a:schemeClr>
            </a:solidFill>
            <a:round/>
          </a:ln>
        </p:spPr>
        <p:txBody>
          <a:bodyPr lIns="174349" tIns="174349" rIns="174349" bIns="174349"/>
          <a:lstStyle/>
          <a:p>
            <a:pPr lvl="2">
              <a:defRPr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function</a:t>
            </a:r>
            <a:r>
              <a:t> test(a, b)</a:t>
            </a:r>
          </a:p>
        </p:txBody>
      </p:sp>
      <p:sp>
        <p:nvSpPr>
          <p:cNvPr id="93" name="1finger 🙋 test(1)…"/>
          <p:cNvSpPr txBox="1"/>
          <p:nvPr/>
        </p:nvSpPr>
        <p:spPr>
          <a:xfrm>
            <a:off x="535501" y="4685951"/>
            <a:ext cx="23312998" cy="829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4349" tIns="174349" rIns="174349" bIns="174349">
            <a:normAutofit fontScale="100000" lnSpcReduction="0"/>
          </a:bodyPr>
          <a:lstStyle/>
          <a:p>
            <a:pPr lvl="3" indent="457200">
              <a:spcBef>
                <a:spcPts val="1800"/>
              </a:spcBef>
              <a:defRPr sz="7800">
                <a:solidFill>
                  <a:schemeClr val="accent3">
                    <a:satOff val="-81395"/>
                    <a:lumOff val="42156"/>
                  </a:schemeClr>
                </a:solidFill>
              </a:defRPr>
            </a:pP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1finger 🙋 </a:t>
            </a:r>
            <a:r>
              <a:t>test(1)</a:t>
            </a:r>
          </a:p>
          <a:p>
            <a:pPr>
              <a:spcBef>
                <a:spcPts val="1800"/>
              </a:spcBef>
              <a:defRPr sz="7800">
                <a:solidFill>
                  <a:schemeClr val="accent3">
                    <a:satOff val="-81395"/>
                    <a:lumOff val="42156"/>
                  </a:schemeClr>
                </a:solidFill>
              </a:defRPr>
            </a:pP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2fingers 🙋 </a:t>
            </a:r>
            <a:r>
              <a:t>test(1, 2)</a:t>
            </a:r>
          </a:p>
          <a:p>
            <a:pPr>
              <a:spcBef>
                <a:spcPts val="1800"/>
              </a:spcBef>
              <a:defRPr sz="7800">
                <a:solidFill>
                  <a:schemeClr val="accent3">
                    <a:satOff val="-81395"/>
                    <a:lumOff val="42156"/>
                  </a:schemeClr>
                </a:solidFill>
              </a:defRPr>
            </a:pP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3fingers 🙋 </a:t>
            </a:r>
            <a:r>
              <a:t>test(1, 2, 3)</a:t>
            </a:r>
          </a:p>
          <a:p>
            <a:pPr lvl="1" indent="0">
              <a:spcBef>
                <a:spcPts val="1800"/>
              </a:spcBef>
              <a:defRPr sz="7800">
                <a:latin typeface="+mj-lt"/>
                <a:ea typeface="+mj-ea"/>
                <a:cs typeface="+mj-cs"/>
                <a:sym typeface="Montserrat Regular"/>
              </a:defRPr>
            </a:pP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0fingers 🙎 </a:t>
            </a:r>
            <a:r>
              <a:rPr i="1"/>
              <a:t>&lt;never&gt;</a:t>
            </a:r>
            <a:r>
              <a:t> </a:t>
            </a: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5. Call constructor of the parent cl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5. Call constructor of the parent class</a:t>
            </a:r>
          </a:p>
        </p:txBody>
      </p:sp>
      <p:sp>
        <p:nvSpPr>
          <p:cNvPr id="96" name="class Child extends Parent {…"/>
          <p:cNvSpPr txBox="1"/>
          <p:nvPr>
            <p:ph type="body" idx="1"/>
          </p:nvPr>
        </p:nvSpPr>
        <p:spPr>
          <a:xfrm>
            <a:off x="538616" y="2748337"/>
            <a:ext cx="23312998" cy="6715562"/>
          </a:xfrm>
          <a:prstGeom prst="rect">
            <a:avLst/>
          </a:prstGeom>
          <a:solidFill>
            <a:srgbClr val="9ACDFF"/>
          </a:solidFill>
          <a:ln>
            <a:solidFill>
              <a:schemeClr val="accent2">
                <a:lumOff val="-8431"/>
              </a:schemeClr>
            </a:solidFill>
            <a:round/>
          </a:ln>
        </p:spPr>
        <p:txBody>
          <a:bodyPr lIns="174349" tIns="174349" rIns="174349" bIns="174349"/>
          <a:lstStyle/>
          <a:p>
            <a:pPr lvl="2" indent="173736" defTabSz="1391990">
              <a:spcBef>
                <a:spcPts val="1400"/>
              </a:spcBef>
              <a:defRPr sz="592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class</a:t>
            </a:r>
            <a:r>
              <a:t> Child </a:t>
            </a: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extends</a:t>
            </a:r>
            <a:r>
              <a:t> Parent {</a:t>
            </a:r>
          </a:p>
          <a:p>
            <a:pPr lvl="2" indent="173736" defTabSz="1391990">
              <a:spcBef>
                <a:spcPts val="1400"/>
              </a:spcBef>
              <a:defRPr sz="592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	</a:t>
            </a: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constructor</a:t>
            </a:r>
            <a:r>
              <a:t>(name, value) {</a:t>
            </a:r>
          </a:p>
          <a:p>
            <a:pPr lvl="2" indent="173736" defTabSz="1391990">
              <a:spcBef>
                <a:spcPts val="1400"/>
              </a:spcBef>
              <a:defRPr sz="592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		</a:t>
            </a:r>
            <a:r>
              <a:rPr>
                <a:solidFill>
                  <a:schemeClr val="accent5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&lt;???&gt;</a:t>
            </a:r>
          </a:p>
          <a:p>
            <a:pPr lvl="2" indent="173736" defTabSz="1391990">
              <a:spcBef>
                <a:spcPts val="1400"/>
              </a:spcBef>
              <a:defRPr sz="592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		this.balance = value;</a:t>
            </a:r>
          </a:p>
          <a:p>
            <a:pPr lvl="2" indent="173736" defTabSz="1391990">
              <a:spcBef>
                <a:spcPts val="1400"/>
              </a:spcBef>
              <a:defRPr sz="592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	}</a:t>
            </a:r>
          </a:p>
          <a:p>
            <a:pPr lvl="2" indent="173736" defTabSz="1391990">
              <a:spcBef>
                <a:spcPts val="1400"/>
              </a:spcBef>
              <a:defRPr sz="592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}</a:t>
            </a:r>
          </a:p>
        </p:txBody>
      </p:sp>
      <p:sp>
        <p:nvSpPr>
          <p:cNvPr id="97" name="🙋 base(name)…"/>
          <p:cNvSpPr txBox="1"/>
          <p:nvPr/>
        </p:nvSpPr>
        <p:spPr>
          <a:xfrm>
            <a:off x="535501" y="9621780"/>
            <a:ext cx="23312998" cy="3355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4349" tIns="174349" rIns="174349" bIns="174349">
            <a:normAutofit fontScale="100000" lnSpcReduction="0"/>
          </a:bodyPr>
          <a:lstStyle/>
          <a:p>
            <a:pPr lvl="2" indent="228600">
              <a:spcBef>
                <a:spcPts val="1800"/>
              </a:spcBef>
              <a:defRPr sz="7800">
                <a:solidFill>
                  <a:schemeClr val="accent3">
                    <a:lumOff val="-3137"/>
                  </a:schemeClr>
                </a:solidFill>
              </a:defRPr>
            </a:pP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🙋 </a:t>
            </a: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base</a:t>
            </a:r>
            <a:r>
              <a:t>(name)</a:t>
            </a:r>
          </a:p>
          <a:p>
            <a:pPr lvl="2" indent="228600">
              <a:spcBef>
                <a:spcPts val="1800"/>
              </a:spcBef>
              <a:defRPr sz="7800">
                <a:solidFill>
                  <a:schemeClr val="accent3">
                    <a:lumOff val="-3137"/>
                  </a:schemeClr>
                </a:solidFill>
              </a:defRPr>
            </a:pP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🙎 </a:t>
            </a: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super</a:t>
            </a:r>
            <a:r>
              <a:t>(name)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5. Call constructor of the parent cl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5. Call constructor of the parent class</a:t>
            </a:r>
          </a:p>
        </p:txBody>
      </p:sp>
      <p:sp>
        <p:nvSpPr>
          <p:cNvPr id="100" name="class Child extends Parent {…"/>
          <p:cNvSpPr txBox="1"/>
          <p:nvPr>
            <p:ph type="body" idx="1"/>
          </p:nvPr>
        </p:nvSpPr>
        <p:spPr>
          <a:xfrm>
            <a:off x="538616" y="2748337"/>
            <a:ext cx="23312998" cy="6715562"/>
          </a:xfrm>
          <a:prstGeom prst="rect">
            <a:avLst/>
          </a:prstGeom>
          <a:solidFill>
            <a:srgbClr val="9ACDFF"/>
          </a:solidFill>
          <a:ln>
            <a:solidFill>
              <a:schemeClr val="accent2">
                <a:lumOff val="-8431"/>
              </a:schemeClr>
            </a:solidFill>
            <a:round/>
          </a:ln>
        </p:spPr>
        <p:txBody>
          <a:bodyPr lIns="174349" tIns="174349" rIns="174349" bIns="174349"/>
          <a:lstStyle/>
          <a:p>
            <a:pPr lvl="2" indent="173736" defTabSz="1391990">
              <a:spcBef>
                <a:spcPts val="1400"/>
              </a:spcBef>
              <a:defRPr sz="592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class</a:t>
            </a:r>
            <a:r>
              <a:t> Child </a:t>
            </a: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extends</a:t>
            </a:r>
            <a:r>
              <a:t> Parent {</a:t>
            </a:r>
          </a:p>
          <a:p>
            <a:pPr lvl="2" indent="173736" defTabSz="1391990">
              <a:spcBef>
                <a:spcPts val="1400"/>
              </a:spcBef>
              <a:defRPr sz="592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	</a:t>
            </a: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constructor</a:t>
            </a:r>
            <a:r>
              <a:t>(name, value) {</a:t>
            </a:r>
          </a:p>
          <a:p>
            <a:pPr lvl="2" indent="173736" defTabSz="1391990">
              <a:spcBef>
                <a:spcPts val="1400"/>
              </a:spcBef>
              <a:defRPr sz="592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		</a:t>
            </a:r>
            <a:r>
              <a:rPr>
                <a:solidFill>
                  <a:schemeClr val="accent5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&lt;???&gt;</a:t>
            </a:r>
          </a:p>
          <a:p>
            <a:pPr lvl="2" indent="173736" defTabSz="1391990">
              <a:spcBef>
                <a:spcPts val="1400"/>
              </a:spcBef>
              <a:defRPr sz="592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		this.balance = value;</a:t>
            </a:r>
          </a:p>
          <a:p>
            <a:pPr lvl="2" indent="173736" defTabSz="1391990">
              <a:spcBef>
                <a:spcPts val="1400"/>
              </a:spcBef>
              <a:defRPr sz="592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	}</a:t>
            </a:r>
          </a:p>
          <a:p>
            <a:pPr lvl="2" indent="173736" defTabSz="1391990">
              <a:spcBef>
                <a:spcPts val="1400"/>
              </a:spcBef>
              <a:defRPr sz="592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}</a:t>
            </a:r>
          </a:p>
        </p:txBody>
      </p:sp>
      <p:sp>
        <p:nvSpPr>
          <p:cNvPr id="101" name="🙋 base(name)…"/>
          <p:cNvSpPr txBox="1"/>
          <p:nvPr/>
        </p:nvSpPr>
        <p:spPr>
          <a:xfrm>
            <a:off x="535501" y="9621780"/>
            <a:ext cx="23312998" cy="3355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4349" tIns="174349" rIns="174349" bIns="174349">
            <a:normAutofit fontScale="100000" lnSpcReduction="0"/>
          </a:bodyPr>
          <a:lstStyle/>
          <a:p>
            <a:pPr lvl="2" indent="228600">
              <a:spcBef>
                <a:spcPts val="1800"/>
              </a:spcBef>
              <a:defRPr sz="7800">
                <a:solidFill>
                  <a:schemeClr val="accent3">
                    <a:lumOff val="-3137"/>
                  </a:schemeClr>
                </a:solidFill>
              </a:defRPr>
            </a:pP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🙋 </a:t>
            </a:r>
            <a:r>
              <a:rPr>
                <a:solidFill>
                  <a:schemeClr val="accent3">
                    <a:satOff val="-81395"/>
                    <a:lumOff val="42156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base</a:t>
            </a:r>
            <a:r>
              <a:rPr>
                <a:solidFill>
                  <a:schemeClr val="accent3">
                    <a:satOff val="-81395"/>
                    <a:lumOff val="42156"/>
                  </a:schemeClr>
                </a:solidFill>
              </a:rPr>
              <a:t>(name)</a:t>
            </a:r>
            <a:endParaRPr>
              <a:solidFill>
                <a:schemeClr val="accent3">
                  <a:satOff val="-81395"/>
                  <a:lumOff val="42156"/>
                </a:schemeClr>
              </a:solidFill>
            </a:endParaRPr>
          </a:p>
          <a:p>
            <a:pPr lvl="2" indent="228600">
              <a:spcBef>
                <a:spcPts val="1800"/>
              </a:spcBef>
              <a:defRPr sz="7800">
                <a:solidFill>
                  <a:schemeClr val="accent3">
                    <a:lumOff val="-3137"/>
                  </a:schemeClr>
                </a:solidFill>
              </a:defRPr>
            </a:pP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🙎 </a:t>
            </a: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super</a:t>
            </a:r>
            <a:r>
              <a:t>(name) </a:t>
            </a: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2009: 5th Edi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2009: 5th Edition</a:t>
            </a:r>
          </a:p>
          <a:p>
            <a:pPr/>
            <a:r>
              <a:t>2015: 6th Edition</a:t>
            </a:r>
          </a:p>
          <a:p>
            <a:pPr/>
          </a:p>
          <a:p>
            <a:pPr/>
            <a:r>
              <a:t>Changed to:</a:t>
            </a:r>
          </a:p>
          <a:p>
            <a:pPr lvl="1" marL="1009650" indent="-666750"/>
            <a:r>
              <a:t>Yearly releases (in June)</a:t>
            </a:r>
          </a:p>
          <a:p>
            <a:pPr lvl="1" marL="1009650" indent="-666750"/>
            <a:r>
              <a:t>Year = version number</a:t>
            </a:r>
          </a:p>
        </p:txBody>
      </p:sp>
      <p:sp>
        <p:nvSpPr>
          <p:cNvPr id="104" name="ECM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ECMAScript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roposal proce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Proposal process</a:t>
            </a:r>
          </a:p>
          <a:p>
            <a:pPr/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Finished proposals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4" invalidUrl="" action="" tgtFrame="" tooltip="" history="1" highlightClick="0" endSnd="0"/>
              </a:rPr>
              <a:t>Active proposals</a:t>
            </a:r>
          </a:p>
        </p:txBody>
      </p:sp>
      <p:sp>
        <p:nvSpPr>
          <p:cNvPr id="107" name="Ecma International, Technical Committee 39 (TC39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373674">
              <a:defRPr spc="-149" sz="7050"/>
            </a:lvl1pPr>
          </a:lstStyle>
          <a:p>
            <a:pPr/>
            <a:r>
              <a:t>Ecma International, Technical Committee 39 (TC39)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tr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String</a:t>
            </a:r>
          </a:p>
          <a:p>
            <a:pPr/>
            <a:r>
              <a:t>Number</a:t>
            </a:r>
          </a:p>
          <a:p>
            <a:pPr/>
            <a:r>
              <a:t>Bool</a:t>
            </a:r>
          </a:p>
          <a:p>
            <a:pPr/>
            <a:r>
              <a:t>Undefined</a:t>
            </a:r>
          </a:p>
          <a:p>
            <a:pPr/>
            <a:r>
              <a:t>Null</a:t>
            </a:r>
          </a:p>
        </p:txBody>
      </p:sp>
      <p:sp>
        <p:nvSpPr>
          <p:cNvPr id="110" name="Primitive Data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Primitive Data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tr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1789" indent="-601789" defTabSz="1648409">
              <a:spcBef>
                <a:spcPts val="1600"/>
              </a:spcBef>
              <a:defRPr sz="7019"/>
            </a:pPr>
            <a:r>
              <a:t>String</a:t>
            </a:r>
          </a:p>
          <a:p>
            <a:pPr lvl="1" marL="1090600" indent="-781990" defTabSz="1648409">
              <a:spcBef>
                <a:spcPts val="1600"/>
              </a:spcBef>
              <a:defRPr sz="6300"/>
            </a:pPr>
            <a:r>
              <a:t>Single ('') or Double Quotes ("")</a:t>
            </a:r>
          </a:p>
          <a:p>
            <a:pPr lvl="1" marL="1090600" indent="-781990" defTabSz="1648409">
              <a:spcBef>
                <a:spcPts val="1600"/>
              </a:spcBef>
              <a:defRPr sz="6300"/>
            </a:pPr>
            <a:r>
              <a:t>C#: Char &amp; String</a:t>
            </a:r>
          </a:p>
          <a:p>
            <a:pPr marL="601789" indent="-601789" defTabSz="1648409">
              <a:spcBef>
                <a:spcPts val="1600"/>
              </a:spcBef>
              <a:defRPr sz="7019"/>
            </a:pPr>
            <a:r>
              <a:t>Number</a:t>
            </a:r>
          </a:p>
          <a:p>
            <a:pPr lvl="1" marL="1090600" indent="-781990" defTabSz="1648409">
              <a:spcBef>
                <a:spcPts val="1600"/>
              </a:spcBef>
              <a:defRPr sz="6300"/>
            </a:pPr>
            <a:r>
              <a:t>C#: Double &amp; Int</a:t>
            </a:r>
          </a:p>
          <a:p>
            <a:pPr marL="601789" indent="-601789" defTabSz="1648409">
              <a:spcBef>
                <a:spcPts val="1600"/>
              </a:spcBef>
              <a:defRPr sz="7019"/>
            </a:pPr>
            <a:r>
              <a:t>Bool</a:t>
            </a:r>
          </a:p>
          <a:p>
            <a:pPr marL="601789" indent="-601789" defTabSz="1648409">
              <a:spcBef>
                <a:spcPts val="1600"/>
              </a:spcBef>
              <a:defRPr sz="7019"/>
            </a:pPr>
            <a:r>
              <a:t>Undefined</a:t>
            </a:r>
          </a:p>
          <a:p>
            <a:pPr marL="601789" indent="-601789" defTabSz="1648409">
              <a:spcBef>
                <a:spcPts val="1600"/>
              </a:spcBef>
              <a:defRPr sz="7019"/>
            </a:pPr>
            <a:r>
              <a:t>Null</a:t>
            </a:r>
          </a:p>
        </p:txBody>
      </p:sp>
      <p:sp>
        <p:nvSpPr>
          <p:cNvPr id="113" name="Primitive Data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Primitive Data Types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Variable decla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 declarations</a:t>
            </a:r>
          </a:p>
        </p:txBody>
      </p:sp>
      <p:sp>
        <p:nvSpPr>
          <p:cNvPr id="116" name="var a = 1;…"/>
          <p:cNvSpPr txBox="1"/>
          <p:nvPr>
            <p:ph type="body" sz="half" idx="1"/>
          </p:nvPr>
        </p:nvSpPr>
        <p:spPr>
          <a:xfrm>
            <a:off x="538616" y="2748337"/>
            <a:ext cx="11208172" cy="8468397"/>
          </a:xfrm>
          <a:prstGeom prst="rect">
            <a:avLst/>
          </a:prstGeom>
          <a:solidFill>
            <a:srgbClr val="9ACDFF"/>
          </a:solidFill>
          <a:ln>
            <a:solidFill>
              <a:schemeClr val="accent2">
                <a:lumOff val="-8431"/>
              </a:schemeClr>
            </a:solidFill>
            <a:round/>
          </a:ln>
        </p:spPr>
        <p:txBody>
          <a:bodyPr/>
          <a:lstStyle/>
          <a:p>
            <a:pPr defTabSz="1318727">
              <a:spcBef>
                <a:spcPts val="1300"/>
              </a:spcBef>
              <a:defRPr sz="5616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var</a:t>
            </a:r>
            <a:r>
              <a:t> a = 1;</a:t>
            </a:r>
          </a:p>
          <a:p>
            <a:pPr defTabSz="1318727">
              <a:spcBef>
                <a:spcPts val="1300"/>
              </a:spcBef>
              <a:defRPr sz="5616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</a:p>
          <a:p>
            <a:pPr defTabSz="1318727">
              <a:spcBef>
                <a:spcPts val="1300"/>
              </a:spcBef>
              <a:defRPr sz="5616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if</a:t>
            </a:r>
            <a:r>
              <a:t> (</a:t>
            </a: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true</a:t>
            </a:r>
            <a:r>
              <a:t>) {</a:t>
            </a:r>
          </a:p>
          <a:p>
            <a:pPr defTabSz="1318727">
              <a:spcBef>
                <a:spcPts val="1300"/>
              </a:spcBef>
              <a:defRPr sz="5616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	</a:t>
            </a: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var</a:t>
            </a:r>
            <a:r>
              <a:t> a = 2;</a:t>
            </a:r>
          </a:p>
          <a:p>
            <a:pPr defTabSz="1318727">
              <a:spcBef>
                <a:spcPts val="1300"/>
              </a:spcBef>
              <a:defRPr sz="5616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	console.log(a);  </a:t>
            </a:r>
            <a:r>
              <a:rPr>
                <a:solidFill>
                  <a:schemeClr val="accent5"/>
                </a:solidFill>
              </a:rPr>
              <a:t>// 2</a:t>
            </a:r>
          </a:p>
          <a:p>
            <a:pPr defTabSz="1318727">
              <a:spcBef>
                <a:spcPts val="1300"/>
              </a:spcBef>
              <a:defRPr sz="5616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}</a:t>
            </a:r>
          </a:p>
          <a:p>
            <a:pPr defTabSz="1318727">
              <a:spcBef>
                <a:spcPts val="1300"/>
              </a:spcBef>
              <a:defRPr sz="5616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</a:p>
          <a:p>
            <a:pPr defTabSz="1318727">
              <a:spcBef>
                <a:spcPts val="1300"/>
              </a:spcBef>
              <a:defRPr sz="5616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console.log(a);  </a:t>
            </a:r>
            <a:r>
              <a:rPr>
                <a:solidFill>
                  <a:schemeClr val="accent5"/>
                </a:solidFill>
              </a:rPr>
              <a:t>// 2</a:t>
            </a:r>
          </a:p>
        </p:txBody>
      </p:sp>
      <p:sp>
        <p:nvSpPr>
          <p:cNvPr id="117" name="let a = 1;…"/>
          <p:cNvSpPr txBox="1"/>
          <p:nvPr/>
        </p:nvSpPr>
        <p:spPr>
          <a:xfrm>
            <a:off x="12487429" y="2722673"/>
            <a:ext cx="11208172" cy="8519724"/>
          </a:xfrm>
          <a:prstGeom prst="rect">
            <a:avLst/>
          </a:prstGeom>
          <a:solidFill>
            <a:srgbClr val="9ACDFF"/>
          </a:solidFill>
          <a:ln w="12700">
            <a:solidFill>
              <a:schemeClr val="accent2">
                <a:lumOff val="-8431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9330" tIns="179330" rIns="179330" bIns="179330">
            <a:normAutofit fontScale="100000" lnSpcReduction="0"/>
          </a:bodyPr>
          <a:lstStyle/>
          <a:p>
            <a:pPr defTabSz="1337043">
              <a:spcBef>
                <a:spcPts val="1300"/>
              </a:spcBef>
              <a:defRPr sz="5694">
                <a:solidFill>
                  <a:schemeClr val="accent3">
                    <a:lumOff val="-3137"/>
                  </a:schemeClr>
                </a:solidFill>
              </a:defRPr>
            </a:pP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let</a:t>
            </a:r>
            <a:r>
              <a:t> a = 1;</a:t>
            </a:r>
          </a:p>
          <a:p>
            <a:pPr defTabSz="1337043">
              <a:spcBef>
                <a:spcPts val="1300"/>
              </a:spcBef>
              <a:defRPr sz="5694">
                <a:solidFill>
                  <a:schemeClr val="accent3">
                    <a:lumOff val="-3137"/>
                  </a:schemeClr>
                </a:solidFill>
              </a:defRPr>
            </a:pPr>
          </a:p>
          <a:p>
            <a:pPr defTabSz="1337043">
              <a:spcBef>
                <a:spcPts val="1300"/>
              </a:spcBef>
              <a:defRPr sz="5694">
                <a:solidFill>
                  <a:schemeClr val="accent3">
                    <a:lumOff val="-3137"/>
                  </a:schemeClr>
                </a:solidFill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if</a:t>
            </a:r>
            <a:r>
              <a:t> (</a:t>
            </a: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true</a:t>
            </a:r>
            <a:r>
              <a:t>) {</a:t>
            </a:r>
          </a:p>
          <a:p>
            <a:pPr defTabSz="1337043">
              <a:spcBef>
                <a:spcPts val="1300"/>
              </a:spcBef>
              <a:defRPr sz="5694">
                <a:solidFill>
                  <a:schemeClr val="accent3">
                    <a:lumOff val="-3137"/>
                  </a:schemeClr>
                </a:solidFill>
              </a:defRPr>
            </a:pPr>
            <a:r>
              <a:t>	</a:t>
            </a: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let</a:t>
            </a:r>
            <a:r>
              <a:t> a = 2;</a:t>
            </a:r>
          </a:p>
          <a:p>
            <a:pPr defTabSz="1337043">
              <a:spcBef>
                <a:spcPts val="1300"/>
              </a:spcBef>
              <a:defRPr sz="5694">
                <a:solidFill>
                  <a:schemeClr val="accent3">
                    <a:lumOff val="-3137"/>
                  </a:schemeClr>
                </a:solidFill>
              </a:defRPr>
            </a:pPr>
            <a:r>
              <a:t>	console.log(a);  </a:t>
            </a:r>
            <a:r>
              <a:rPr>
                <a:solidFill>
                  <a:schemeClr val="accent5"/>
                </a:solidFill>
              </a:rPr>
              <a:t>// 2</a:t>
            </a:r>
          </a:p>
          <a:p>
            <a:pPr defTabSz="1337043">
              <a:spcBef>
                <a:spcPts val="1300"/>
              </a:spcBef>
              <a:defRPr sz="5694">
                <a:solidFill>
                  <a:schemeClr val="accent3">
                    <a:lumOff val="-3137"/>
                  </a:schemeClr>
                </a:solidFill>
              </a:defRPr>
            </a:pPr>
            <a:r>
              <a:t>}</a:t>
            </a:r>
          </a:p>
          <a:p>
            <a:pPr defTabSz="1337043">
              <a:spcBef>
                <a:spcPts val="1300"/>
              </a:spcBef>
              <a:defRPr sz="5694">
                <a:solidFill>
                  <a:schemeClr val="accent3">
                    <a:lumOff val="-3137"/>
                  </a:schemeClr>
                </a:solidFill>
              </a:defRPr>
            </a:pPr>
          </a:p>
          <a:p>
            <a:pPr defTabSz="1337043">
              <a:spcBef>
                <a:spcPts val="1300"/>
              </a:spcBef>
              <a:defRPr sz="5694">
                <a:solidFill>
                  <a:schemeClr val="accent3">
                    <a:lumOff val="-3137"/>
                  </a:schemeClr>
                </a:solidFill>
              </a:defRPr>
            </a:pPr>
            <a:r>
              <a:t>console.log(a);  </a:t>
            </a:r>
            <a:r>
              <a:rPr>
                <a:solidFill>
                  <a:schemeClr val="accent5"/>
                </a:solidFill>
              </a:rPr>
              <a:t>// 1</a:t>
            </a:r>
          </a:p>
        </p:txBody>
      </p:sp>
      <p:sp>
        <p:nvSpPr>
          <p:cNvPr id="118" name="C# var scoping = JS let scoping"/>
          <p:cNvSpPr/>
          <p:nvPr/>
        </p:nvSpPr>
        <p:spPr>
          <a:xfrm>
            <a:off x="538616" y="11538492"/>
            <a:ext cx="13941047" cy="1526360"/>
          </a:xfrm>
          <a:prstGeom prst="rect">
            <a:avLst/>
          </a:prstGeom>
          <a:solidFill>
            <a:schemeClr val="accent5">
              <a:lumOff val="-7058"/>
            </a:schemeClr>
          </a:solidFill>
          <a:ln w="12700">
            <a:solidFill>
              <a:schemeClr val="accent5">
                <a:satOff val="-45454"/>
                <a:lumOff val="3235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6929" tIns="286929" rIns="286929" bIns="286929">
            <a:spAutoFit/>
          </a:bodyPr>
          <a:lstStyle>
            <a:lvl1pPr>
              <a:defRPr sz="6200">
                <a:solidFill>
                  <a:srgbClr val="FFFFFF"/>
                </a:solidFill>
              </a:defRPr>
            </a:lvl1pPr>
          </a:lstStyle>
          <a:p>
            <a:pPr/>
            <a:r>
              <a:t>C# var scoping = JS let scoping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8" grpId="2"/>
      <p:bldP build="whole" bldLvl="1" animBg="1" rev="0" advAuto="0" spid="11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onsta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Constants</a:t>
            </a:r>
          </a:p>
        </p:txBody>
      </p:sp>
      <p:sp>
        <p:nvSpPr>
          <p:cNvPr id="121" name="// changeable…"/>
          <p:cNvSpPr txBox="1"/>
          <p:nvPr>
            <p:ph type="body" sz="half" idx="1"/>
          </p:nvPr>
        </p:nvSpPr>
        <p:spPr>
          <a:xfrm>
            <a:off x="538616" y="2748337"/>
            <a:ext cx="11208172" cy="8468397"/>
          </a:xfrm>
          <a:prstGeom prst="rect">
            <a:avLst/>
          </a:prstGeom>
          <a:solidFill>
            <a:srgbClr val="9ACDFF"/>
          </a:solidFill>
          <a:ln>
            <a:solidFill>
              <a:schemeClr val="accent2">
                <a:lumOff val="-8431"/>
              </a:schemeClr>
            </a:solidFill>
            <a:round/>
          </a:ln>
        </p:spPr>
        <p:txBody>
          <a:bodyPr/>
          <a:lstStyle/>
          <a:p>
            <a:pPr defTabSz="1172202">
              <a:spcBef>
                <a:spcPts val="1200"/>
              </a:spcBef>
              <a:defRPr sz="4992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solidFill>
                  <a:schemeClr val="accent5"/>
                </a:solidFill>
              </a:rPr>
              <a:t>// changeable</a:t>
            </a:r>
            <a:endParaRPr>
              <a:solidFill>
                <a:schemeClr val="accent5"/>
              </a:solidFill>
            </a:endParaRPr>
          </a:p>
          <a:p>
            <a:pPr defTabSz="1172202">
              <a:spcBef>
                <a:spcPts val="1200"/>
              </a:spcBef>
              <a:defRPr sz="4992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var</a:t>
            </a:r>
            <a:r>
              <a:t> a = 1;</a:t>
            </a:r>
          </a:p>
          <a:p>
            <a:pPr defTabSz="1172202">
              <a:spcBef>
                <a:spcPts val="1200"/>
              </a:spcBef>
              <a:defRPr sz="4992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</a:p>
          <a:p>
            <a:pPr defTabSz="1172202">
              <a:spcBef>
                <a:spcPts val="1200"/>
              </a:spcBef>
              <a:defRPr sz="4992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if</a:t>
            </a:r>
            <a:r>
              <a:t> (</a:t>
            </a: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true</a:t>
            </a:r>
            <a:r>
              <a:t>) {</a:t>
            </a:r>
          </a:p>
          <a:p>
            <a:pPr defTabSz="1172202">
              <a:spcBef>
                <a:spcPts val="1200"/>
              </a:spcBef>
              <a:defRPr sz="4992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	</a:t>
            </a: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var</a:t>
            </a:r>
            <a:r>
              <a:t> a = 2;</a:t>
            </a:r>
          </a:p>
          <a:p>
            <a:pPr defTabSz="1172202">
              <a:spcBef>
                <a:spcPts val="1200"/>
              </a:spcBef>
              <a:defRPr sz="4992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	console.log(a);  </a:t>
            </a:r>
            <a:r>
              <a:rPr>
                <a:solidFill>
                  <a:schemeClr val="accent5"/>
                </a:solidFill>
              </a:rPr>
              <a:t>// 2</a:t>
            </a:r>
          </a:p>
          <a:p>
            <a:pPr defTabSz="1172202">
              <a:spcBef>
                <a:spcPts val="1200"/>
              </a:spcBef>
              <a:defRPr sz="4992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}</a:t>
            </a:r>
          </a:p>
          <a:p>
            <a:pPr defTabSz="1172202">
              <a:spcBef>
                <a:spcPts val="1200"/>
              </a:spcBef>
              <a:defRPr sz="4992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</a:p>
          <a:p>
            <a:pPr defTabSz="1172202">
              <a:spcBef>
                <a:spcPts val="1200"/>
              </a:spcBef>
              <a:defRPr sz="4992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console.log(a);  </a:t>
            </a:r>
            <a:r>
              <a:rPr>
                <a:solidFill>
                  <a:schemeClr val="accent5"/>
                </a:solidFill>
              </a:rPr>
              <a:t>// 2</a:t>
            </a:r>
          </a:p>
        </p:txBody>
      </p:sp>
      <p:sp>
        <p:nvSpPr>
          <p:cNvPr id="122" name="// unchangeable…"/>
          <p:cNvSpPr txBox="1"/>
          <p:nvPr/>
        </p:nvSpPr>
        <p:spPr>
          <a:xfrm>
            <a:off x="12487429" y="2748337"/>
            <a:ext cx="11208172" cy="8468397"/>
          </a:xfrm>
          <a:prstGeom prst="rect">
            <a:avLst/>
          </a:prstGeom>
          <a:solidFill>
            <a:srgbClr val="9ACDFF"/>
          </a:solidFill>
          <a:ln w="12700">
            <a:solidFill>
              <a:schemeClr val="accent2">
                <a:lumOff val="-8431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9330" tIns="179330" rIns="179330" bIns="179330">
            <a:normAutofit fontScale="100000" lnSpcReduction="0"/>
          </a:bodyPr>
          <a:lstStyle/>
          <a:p>
            <a:pPr defTabSz="1172202">
              <a:spcBef>
                <a:spcPts val="1200"/>
              </a:spcBef>
              <a:defRPr sz="4992">
                <a:solidFill>
                  <a:schemeClr val="accent3">
                    <a:lumOff val="-3137"/>
                  </a:schemeClr>
                </a:solidFill>
              </a:defRPr>
            </a:pPr>
            <a:r>
              <a:rPr>
                <a:solidFill>
                  <a:schemeClr val="accent5"/>
                </a:solidFill>
              </a:rPr>
              <a:t>// unchangeable</a:t>
            </a:r>
            <a:endParaRPr>
              <a:solidFill>
                <a:schemeClr val="accent5"/>
              </a:solidFill>
            </a:endParaRPr>
          </a:p>
          <a:p>
            <a:pPr defTabSz="1172202">
              <a:spcBef>
                <a:spcPts val="1200"/>
              </a:spcBef>
              <a:defRPr sz="4992">
                <a:solidFill>
                  <a:schemeClr val="accent3">
                    <a:lumOff val="-3137"/>
                  </a:schemeClr>
                </a:solidFill>
              </a:defRPr>
            </a:pP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const</a:t>
            </a:r>
            <a:r>
              <a:t> a = 1;</a:t>
            </a:r>
            <a:endParaRPr>
              <a:solidFill>
                <a:schemeClr val="accent5"/>
              </a:solidFill>
            </a:endParaRPr>
          </a:p>
          <a:p>
            <a:pPr defTabSz="1172202">
              <a:spcBef>
                <a:spcPts val="1200"/>
              </a:spcBef>
              <a:defRPr sz="4992">
                <a:solidFill>
                  <a:schemeClr val="accent3">
                    <a:lumOff val="-3137"/>
                  </a:schemeClr>
                </a:solidFill>
              </a:defRPr>
            </a:pPr>
          </a:p>
          <a:p>
            <a:pPr defTabSz="1172202">
              <a:spcBef>
                <a:spcPts val="1200"/>
              </a:spcBef>
              <a:defRPr sz="4992">
                <a:solidFill>
                  <a:schemeClr val="accent3">
                    <a:lumOff val="-3137"/>
                  </a:schemeClr>
                </a:solidFill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if</a:t>
            </a:r>
            <a:r>
              <a:t> (</a:t>
            </a: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true</a:t>
            </a:r>
            <a:r>
              <a:t>) {</a:t>
            </a:r>
          </a:p>
          <a:p>
            <a:pPr defTabSz="1172202">
              <a:spcBef>
                <a:spcPts val="1200"/>
              </a:spcBef>
              <a:defRPr sz="4992">
                <a:solidFill>
                  <a:schemeClr val="accent3">
                    <a:lumOff val="-3137"/>
                  </a:schemeClr>
                </a:solidFill>
              </a:defRPr>
            </a:pPr>
            <a:r>
              <a:t>	</a:t>
            </a: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const</a:t>
            </a:r>
            <a:r>
              <a:t> a = 2;</a:t>
            </a:r>
          </a:p>
          <a:p>
            <a:pPr defTabSz="1172202">
              <a:spcBef>
                <a:spcPts val="1200"/>
              </a:spcBef>
              <a:defRPr sz="4992">
                <a:solidFill>
                  <a:schemeClr val="accent3">
                    <a:lumOff val="-3137"/>
                  </a:schemeClr>
                </a:solidFill>
              </a:defRPr>
            </a:pPr>
            <a:r>
              <a:t>	console.log(a);  </a:t>
            </a:r>
            <a:r>
              <a:rPr>
                <a:solidFill>
                  <a:schemeClr val="accent5"/>
                </a:solidFill>
              </a:rPr>
              <a:t>// 2</a:t>
            </a:r>
          </a:p>
          <a:p>
            <a:pPr defTabSz="1172202">
              <a:spcBef>
                <a:spcPts val="1200"/>
              </a:spcBef>
              <a:defRPr sz="4992">
                <a:solidFill>
                  <a:schemeClr val="accent3">
                    <a:lumOff val="-3137"/>
                  </a:schemeClr>
                </a:solidFill>
              </a:defRPr>
            </a:pPr>
            <a:r>
              <a:t>}</a:t>
            </a:r>
          </a:p>
          <a:p>
            <a:pPr defTabSz="1172202">
              <a:spcBef>
                <a:spcPts val="1200"/>
              </a:spcBef>
              <a:defRPr sz="4992">
                <a:solidFill>
                  <a:schemeClr val="accent3">
                    <a:lumOff val="-3137"/>
                  </a:schemeClr>
                </a:solidFill>
              </a:defRPr>
            </a:pPr>
          </a:p>
          <a:p>
            <a:pPr defTabSz="1172202">
              <a:spcBef>
                <a:spcPts val="1200"/>
              </a:spcBef>
              <a:defRPr sz="4992">
                <a:solidFill>
                  <a:schemeClr val="accent3">
                    <a:lumOff val="-3137"/>
                  </a:schemeClr>
                </a:solidFill>
              </a:defRPr>
            </a:pPr>
            <a:r>
              <a:t>console.log(a);  </a:t>
            </a:r>
            <a:r>
              <a:rPr>
                <a:solidFill>
                  <a:schemeClr val="accent5"/>
                </a:solidFill>
              </a:rPr>
              <a:t>// 1</a:t>
            </a:r>
          </a:p>
        </p:txBody>
      </p:sp>
      <p:sp>
        <p:nvSpPr>
          <p:cNvPr id="123" name="Same as C#"/>
          <p:cNvSpPr/>
          <p:nvPr/>
        </p:nvSpPr>
        <p:spPr>
          <a:xfrm>
            <a:off x="526627" y="11559455"/>
            <a:ext cx="4897664" cy="1526360"/>
          </a:xfrm>
          <a:prstGeom prst="rect">
            <a:avLst/>
          </a:prstGeom>
          <a:solidFill>
            <a:schemeClr val="accent5">
              <a:lumOff val="-7058"/>
            </a:schemeClr>
          </a:solidFill>
          <a:ln w="12700">
            <a:solidFill>
              <a:schemeClr val="accent5">
                <a:satOff val="-45454"/>
                <a:lumOff val="3235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6929" tIns="286929" rIns="286929" bIns="286929">
            <a:spAutoFit/>
          </a:bodyPr>
          <a:lstStyle>
            <a:lvl1pPr>
              <a:defRPr sz="6200">
                <a:solidFill>
                  <a:srgbClr val="FFFFFF"/>
                </a:solidFill>
              </a:defRPr>
            </a:lvl1pPr>
          </a:lstStyle>
          <a:p>
            <a:pPr/>
            <a:r>
              <a:t>Same as C#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CMAScript…"/>
          <p:cNvSpPr txBox="1"/>
          <p:nvPr>
            <p:ph type="body" idx="1"/>
          </p:nvPr>
        </p:nvSpPr>
        <p:spPr>
          <a:xfrm>
            <a:off x="3188358" y="2748337"/>
            <a:ext cx="20663255" cy="10261704"/>
          </a:xfrm>
          <a:prstGeom prst="rect">
            <a:avLst/>
          </a:prstGeom>
        </p:spPr>
        <p:txBody>
          <a:bodyPr/>
          <a:lstStyle/>
          <a:p>
            <a:pPr marL="387819" indent="-387819" defTabSz="1062308">
              <a:spcBef>
                <a:spcPts val="1000"/>
              </a:spcBef>
              <a:defRPr sz="4524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ECMAScript</a:t>
            </a:r>
          </a:p>
          <a:p>
            <a:pPr lvl="1" marL="605106" indent="-406224" defTabSz="1062308">
              <a:spcBef>
                <a:spcPts val="1000"/>
              </a:spcBef>
              <a:defRPr sz="4524">
                <a:solidFill>
                  <a:srgbClr val="000000"/>
                </a:solidFill>
              </a:defRPr>
            </a:pPr>
            <a:r>
              <a:t>5, 2015, 2016, 2017, 2018…</a:t>
            </a:r>
          </a:p>
          <a:p>
            <a:pPr marL="387819" indent="-387819" defTabSz="1062308">
              <a:spcBef>
                <a:spcPts val="1000"/>
              </a:spcBef>
              <a:defRPr sz="4524"/>
            </a:pPr>
          </a:p>
          <a:p>
            <a:pPr marL="387819" indent="-387819" defTabSz="1062308">
              <a:spcBef>
                <a:spcPts val="1000"/>
              </a:spcBef>
              <a:defRPr sz="4524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React</a:t>
            </a:r>
            <a:endParaRPr>
              <a:latin typeface="+mj-lt"/>
              <a:ea typeface="+mj-ea"/>
              <a:cs typeface="+mj-cs"/>
              <a:sym typeface="Montserrat Regular"/>
            </a:endParaRPr>
          </a:p>
          <a:p>
            <a:pPr lvl="1" marL="605106" indent="-406224" defTabSz="1062308">
              <a:spcBef>
                <a:spcPts val="1000"/>
              </a:spcBef>
              <a:defRPr sz="4524">
                <a:solidFill>
                  <a:srgbClr val="000000"/>
                </a:solidFill>
              </a:defRPr>
            </a:pPr>
            <a:r>
              <a:t>Components, Properties, State, Events, Virtual DOM…</a:t>
            </a:r>
          </a:p>
          <a:p>
            <a:pPr lvl="1" marL="605106" indent="-406224" defTabSz="1062308">
              <a:spcBef>
                <a:spcPts val="1000"/>
              </a:spcBef>
              <a:defRPr sz="4524">
                <a:solidFill>
                  <a:srgbClr val="000000"/>
                </a:solidFill>
              </a:defRPr>
            </a:pPr>
          </a:p>
          <a:p>
            <a:pPr marL="387819" indent="-387819" defTabSz="1062308">
              <a:spcBef>
                <a:spcPts val="1000"/>
              </a:spcBef>
              <a:defRPr sz="4524"/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Redux</a:t>
            </a:r>
          </a:p>
          <a:p>
            <a:pPr lvl="1" marL="605106" indent="-406224" defTabSz="1062308">
              <a:spcBef>
                <a:spcPts val="1000"/>
              </a:spcBef>
              <a:defRPr sz="4524">
                <a:solidFill>
                  <a:srgbClr val="000000"/>
                </a:solidFill>
              </a:defRPr>
            </a:pPr>
            <a:r>
              <a:t>Actions, Reducers, Stores…</a:t>
            </a:r>
          </a:p>
          <a:p>
            <a:pPr marL="387819" indent="-387819" defTabSz="1062308">
              <a:spcBef>
                <a:spcPts val="1000"/>
              </a:spcBef>
              <a:defRPr sz="4524"/>
            </a:pPr>
          </a:p>
          <a:p>
            <a:pPr marL="387819" indent="-387819" defTabSz="1062308">
              <a:spcBef>
                <a:spcPts val="1000"/>
              </a:spcBef>
              <a:defRPr sz="4524"/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Samples &amp; Slides</a:t>
            </a:r>
          </a:p>
          <a:p>
            <a:pPr lvl="1" marL="605106" indent="-406224" defTabSz="1062308">
              <a:spcBef>
                <a:spcPts val="1000"/>
              </a:spcBef>
              <a:defRPr sz="4524">
                <a:solidFill>
                  <a:srgbClr val="000000"/>
                </a:solidFill>
              </a:defRPr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https://github.com/rickbeerendonk/ECMAScript-examples</a:t>
            </a:r>
            <a:br/>
          </a:p>
        </p:txBody>
      </p:sp>
      <p:sp>
        <p:nvSpPr>
          <p:cNvPr id="54" name="Training: rick@oblicum.com or @rickbeerendon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1428621">
              <a:defRPr spc="-155" sz="7332"/>
            </a:pPr>
            <a:r>
              <a:t>Training: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rick@oblicum.com</a:t>
            </a:r>
            <a:r>
              <a:t> or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4" invalidUrl="" action="" tgtFrame="" tooltip="" history="1" highlightClick="0" endSnd="0"/>
              </a:rPr>
              <a:t>@rickbeerendonk</a:t>
            </a:r>
          </a:p>
        </p:txBody>
      </p:sp>
      <p:pic>
        <p:nvPicPr>
          <p:cNvPr id="5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6153" y="2777075"/>
            <a:ext cx="2113637" cy="2113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7640" y="5148258"/>
            <a:ext cx="2570664" cy="2570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3639" y="7976468"/>
            <a:ext cx="2338665" cy="2113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00480" y="10347651"/>
            <a:ext cx="2570664" cy="2570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nst name = &quot;EcmaScript&quot;;…"/>
          <p:cNvSpPr txBox="1"/>
          <p:nvPr>
            <p:ph type="body" idx="1"/>
          </p:nvPr>
        </p:nvSpPr>
        <p:spPr>
          <a:xfrm>
            <a:off x="538615" y="2748337"/>
            <a:ext cx="23312998" cy="9437669"/>
          </a:xfrm>
          <a:prstGeom prst="rect">
            <a:avLst/>
          </a:prstGeom>
          <a:solidFill>
            <a:srgbClr val="9ACDFF"/>
          </a:solidFill>
          <a:ln>
            <a:solidFill>
              <a:schemeClr val="accent2">
                <a:lumOff val="-8431"/>
              </a:schemeClr>
            </a:solidFill>
            <a:round/>
          </a:ln>
        </p:spPr>
        <p:txBody>
          <a:bodyPr/>
          <a:lstStyle/>
          <a:p>
            <a:pPr marL="0" indent="0" defTabSz="1190517">
              <a:spcBef>
                <a:spcPts val="1200"/>
              </a:spcBef>
              <a:buSzTx/>
              <a:buFontTx/>
              <a:buNone/>
              <a:defRPr sz="5069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const</a:t>
            </a:r>
            <a:r>
              <a:t> name = "EcmaScript";</a:t>
            </a:r>
          </a:p>
          <a:p>
            <a:pPr marL="0" indent="0" defTabSz="1190517">
              <a:spcBef>
                <a:spcPts val="1200"/>
              </a:spcBef>
              <a:buSzTx/>
              <a:buFontTx/>
              <a:buNone/>
              <a:defRPr sz="5069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const</a:t>
            </a:r>
            <a:r>
              <a:t> version = 2015;</a:t>
            </a:r>
          </a:p>
          <a:p>
            <a:pPr marL="0" indent="0" defTabSz="1190517">
              <a:spcBef>
                <a:spcPts val="1200"/>
              </a:spcBef>
              <a:buSzTx/>
              <a:buFontTx/>
              <a:buNone/>
              <a:defRPr sz="5069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Func&lt;</a:t>
            </a: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string</a:t>
            </a:r>
            <a:r>
              <a:t>&gt; x = () =&gt; "hi!";</a:t>
            </a:r>
          </a:p>
          <a:p>
            <a:pPr marL="0" indent="0" defTabSz="1190517">
              <a:spcBef>
                <a:spcPts val="1200"/>
              </a:spcBef>
              <a:buSzTx/>
              <a:buFontTx/>
              <a:buNone/>
              <a:defRPr sz="5069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	</a:t>
            </a:r>
          </a:p>
          <a:p>
            <a:pPr marL="0" indent="0" defTabSz="1190517">
              <a:spcBef>
                <a:spcPts val="1200"/>
              </a:spcBef>
              <a:buSzTx/>
              <a:buFontTx/>
              <a:buNone/>
              <a:defRPr sz="5069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var</a:t>
            </a:r>
            <a:r>
              <a:t> result = </a:t>
            </a:r>
            <a:r>
              <a:rPr>
                <a:solidFill>
                  <a:schemeClr val="accent5">
                    <a:lumOff val="-7058"/>
                  </a:schemeClr>
                </a:solidFill>
              </a:rPr>
              <a:t>$"This is about:</a:t>
            </a:r>
            <a:endParaRPr>
              <a:solidFill>
                <a:schemeClr val="accent5">
                  <a:lumOff val="-7058"/>
                </a:schemeClr>
              </a:solidFill>
            </a:endParaRPr>
          </a:p>
          <a:p>
            <a:pPr marL="0" indent="0" defTabSz="1190517">
              <a:spcBef>
                <a:spcPts val="1200"/>
              </a:spcBef>
              <a:buSzTx/>
              <a:buFontTx/>
              <a:buNone/>
              <a:defRPr sz="5069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solidFill>
                  <a:schemeClr val="accent5">
                    <a:lumOff val="-7058"/>
                  </a:schemeClr>
                </a:solidFill>
              </a:rPr>
              <a:t>{</a:t>
            </a:r>
            <a:r>
              <a:t>name</a:t>
            </a:r>
            <a:r>
              <a:rPr>
                <a:solidFill>
                  <a:schemeClr val="accent5">
                    <a:lumOff val="-7058"/>
                  </a:schemeClr>
                </a:solidFill>
              </a:rPr>
              <a:t>} {</a:t>
            </a:r>
            <a:r>
              <a:t>version + 1</a:t>
            </a:r>
            <a:r>
              <a:rPr>
                <a:solidFill>
                  <a:schemeClr val="accent5">
                    <a:lumOff val="-7058"/>
                  </a:schemeClr>
                </a:solidFill>
              </a:rPr>
              <a:t>} {</a:t>
            </a:r>
            <a:r>
              <a:t>x()</a:t>
            </a:r>
            <a:r>
              <a:rPr>
                <a:solidFill>
                  <a:schemeClr val="accent5">
                    <a:lumOff val="-7058"/>
                  </a:schemeClr>
                </a:solidFill>
              </a:rPr>
              <a:t>}"</a:t>
            </a:r>
            <a:r>
              <a:t>;</a:t>
            </a:r>
          </a:p>
          <a:p>
            <a:pPr marL="0" indent="0" defTabSz="1190517">
              <a:spcBef>
                <a:spcPts val="1200"/>
              </a:spcBef>
              <a:buSzTx/>
              <a:buFontTx/>
              <a:buNone/>
              <a:defRPr sz="5069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</a:p>
          <a:p>
            <a:pPr marL="0" indent="0" defTabSz="1190517">
              <a:spcBef>
                <a:spcPts val="1200"/>
              </a:spcBef>
              <a:buSzTx/>
              <a:buFontTx/>
              <a:buNone/>
              <a:defRPr sz="5069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Console.WriteLine(result);</a:t>
            </a:r>
          </a:p>
          <a:p>
            <a:pPr marL="0" indent="0" defTabSz="1190517">
              <a:spcBef>
                <a:spcPts val="1200"/>
              </a:spcBef>
              <a:buSzTx/>
              <a:buFontTx/>
              <a:buNone/>
              <a:defRPr sz="5069">
                <a:solidFill>
                  <a:schemeClr val="accent5"/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// This is about:</a:t>
            </a:r>
          </a:p>
          <a:p>
            <a:pPr marL="0" indent="0" defTabSz="1190517">
              <a:spcBef>
                <a:spcPts val="1200"/>
              </a:spcBef>
              <a:buSzTx/>
              <a:buFontTx/>
              <a:buNone/>
              <a:defRPr sz="5069">
                <a:solidFill>
                  <a:schemeClr val="accent5"/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// EcmaScript 2016 hi!</a:t>
            </a:r>
          </a:p>
        </p:txBody>
      </p:sp>
      <p:sp>
        <p:nvSpPr>
          <p:cNvPr id="126" name="Template Strings C#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Template Strings 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nst name = 'EcmaScript';…"/>
          <p:cNvSpPr txBox="1"/>
          <p:nvPr>
            <p:ph type="body" idx="1"/>
          </p:nvPr>
        </p:nvSpPr>
        <p:spPr>
          <a:xfrm>
            <a:off x="538615" y="2748337"/>
            <a:ext cx="23312998" cy="9437669"/>
          </a:xfrm>
          <a:prstGeom prst="rect">
            <a:avLst/>
          </a:prstGeom>
          <a:solidFill>
            <a:srgbClr val="9ACDFF"/>
          </a:solidFill>
          <a:ln>
            <a:solidFill>
              <a:schemeClr val="accent2">
                <a:lumOff val="-8431"/>
              </a:schemeClr>
            </a:solidFill>
            <a:round/>
          </a:ln>
        </p:spPr>
        <p:txBody>
          <a:bodyPr/>
          <a:lstStyle/>
          <a:p>
            <a:pPr marL="0" indent="0" defTabSz="1190517">
              <a:spcBef>
                <a:spcPts val="1200"/>
              </a:spcBef>
              <a:buSzTx/>
              <a:buFontTx/>
              <a:buNone/>
              <a:defRPr sz="5069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const</a:t>
            </a:r>
            <a:r>
              <a:t> name = 'EcmaScript';</a:t>
            </a:r>
          </a:p>
          <a:p>
            <a:pPr marL="0" indent="0" defTabSz="1190517">
              <a:spcBef>
                <a:spcPts val="1200"/>
              </a:spcBef>
              <a:buSzTx/>
              <a:buFontTx/>
              <a:buNone/>
              <a:defRPr sz="5069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const</a:t>
            </a:r>
            <a:r>
              <a:t> version = 2015;</a:t>
            </a:r>
          </a:p>
          <a:p>
            <a:pPr marL="0" indent="0" defTabSz="1190517">
              <a:spcBef>
                <a:spcPts val="1200"/>
              </a:spcBef>
              <a:buSzTx/>
              <a:buFontTx/>
              <a:buNone/>
              <a:defRPr sz="5069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const</a:t>
            </a:r>
            <a:r>
              <a:t> x = () =&gt; ‘hi!';</a:t>
            </a:r>
          </a:p>
          <a:p>
            <a:pPr marL="0" indent="0" defTabSz="1190517">
              <a:spcBef>
                <a:spcPts val="1200"/>
              </a:spcBef>
              <a:buSzTx/>
              <a:buFontTx/>
              <a:buNone/>
              <a:defRPr sz="5069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	</a:t>
            </a:r>
          </a:p>
          <a:p>
            <a:pPr marL="0" indent="0" defTabSz="1190517">
              <a:spcBef>
                <a:spcPts val="1200"/>
              </a:spcBef>
              <a:buSzTx/>
              <a:buFontTx/>
              <a:buNone/>
              <a:defRPr sz="5069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var</a:t>
            </a:r>
            <a:r>
              <a:t> result = </a:t>
            </a:r>
            <a:r>
              <a:rPr>
                <a:solidFill>
                  <a:schemeClr val="accent5">
                    <a:lumOff val="-7058"/>
                  </a:schemeClr>
                </a:solidFill>
              </a:rPr>
              <a:t>`This is about:</a:t>
            </a:r>
          </a:p>
          <a:p>
            <a:pPr marL="0" indent="0" defTabSz="1190517">
              <a:spcBef>
                <a:spcPts val="1200"/>
              </a:spcBef>
              <a:buSzTx/>
              <a:buFontTx/>
              <a:buNone/>
              <a:defRPr sz="5069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solidFill>
                  <a:schemeClr val="accent5">
                    <a:lumOff val="-7058"/>
                  </a:schemeClr>
                </a:solidFill>
              </a:rPr>
              <a:t>${</a:t>
            </a:r>
            <a:r>
              <a:t>name</a:t>
            </a:r>
            <a:r>
              <a:rPr>
                <a:solidFill>
                  <a:schemeClr val="accent5">
                    <a:lumOff val="-7058"/>
                  </a:schemeClr>
                </a:solidFill>
              </a:rPr>
              <a:t>} ${</a:t>
            </a:r>
            <a:r>
              <a:t>version + 1</a:t>
            </a:r>
            <a:r>
              <a:rPr>
                <a:solidFill>
                  <a:schemeClr val="accent5">
                    <a:lumOff val="-7058"/>
                  </a:schemeClr>
                </a:solidFill>
              </a:rPr>
              <a:t>} ${</a:t>
            </a:r>
            <a:r>
              <a:t>x()</a:t>
            </a:r>
            <a:r>
              <a:rPr>
                <a:solidFill>
                  <a:schemeClr val="accent5">
                    <a:lumOff val="-7058"/>
                  </a:schemeClr>
                </a:solidFill>
              </a:rPr>
              <a:t>}`</a:t>
            </a:r>
            <a:r>
              <a:t>;</a:t>
            </a:r>
          </a:p>
          <a:p>
            <a:pPr marL="0" indent="0" defTabSz="1190517">
              <a:spcBef>
                <a:spcPts val="1200"/>
              </a:spcBef>
              <a:buSzTx/>
              <a:buFontTx/>
              <a:buNone/>
              <a:defRPr sz="5069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</a:p>
          <a:p>
            <a:pPr marL="0" indent="0" defTabSz="1190517">
              <a:spcBef>
                <a:spcPts val="1200"/>
              </a:spcBef>
              <a:buSzTx/>
              <a:buFontTx/>
              <a:buNone/>
              <a:defRPr sz="5069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console.log(result);</a:t>
            </a:r>
          </a:p>
          <a:p>
            <a:pPr marL="0" indent="0" defTabSz="1190517">
              <a:spcBef>
                <a:spcPts val="1200"/>
              </a:spcBef>
              <a:buSzTx/>
              <a:buFontTx/>
              <a:buNone/>
              <a:defRPr sz="5069">
                <a:solidFill>
                  <a:schemeClr val="accent5"/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// This is about:</a:t>
            </a:r>
          </a:p>
          <a:p>
            <a:pPr marL="0" indent="0" defTabSz="1190517">
              <a:spcBef>
                <a:spcPts val="1200"/>
              </a:spcBef>
              <a:buSzTx/>
              <a:buFontTx/>
              <a:buNone/>
              <a:defRPr sz="5069">
                <a:solidFill>
                  <a:schemeClr val="accent5"/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// EcmaScript 2016 hi!</a:t>
            </a:r>
          </a:p>
        </p:txBody>
      </p:sp>
      <p:sp>
        <p:nvSpPr>
          <p:cNvPr id="129" name="Template Strings 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Template Strings JavaScript</a:t>
            </a:r>
          </a:p>
        </p:txBody>
      </p:sp>
      <p:sp>
        <p:nvSpPr>
          <p:cNvPr id="130" name="C# $&quot;{}&quot; = JS `${}`"/>
          <p:cNvSpPr/>
          <p:nvPr/>
        </p:nvSpPr>
        <p:spPr>
          <a:xfrm>
            <a:off x="9896116" y="11421223"/>
            <a:ext cx="8807265" cy="1526360"/>
          </a:xfrm>
          <a:prstGeom prst="rect">
            <a:avLst/>
          </a:prstGeom>
          <a:solidFill>
            <a:schemeClr val="accent5">
              <a:lumOff val="-7058"/>
            </a:schemeClr>
          </a:solidFill>
          <a:ln w="12700">
            <a:solidFill>
              <a:schemeClr val="accent5">
                <a:satOff val="-45454"/>
                <a:lumOff val="3235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6929" tIns="286929" rIns="286929" bIns="286929">
            <a:spAutoFit/>
          </a:bodyPr>
          <a:lstStyle>
            <a:lvl1pPr>
              <a:defRPr sz="6200">
                <a:solidFill>
                  <a:srgbClr val="FFFFFF"/>
                </a:solidFill>
              </a:defRPr>
            </a:lvl1pPr>
          </a:lstStyle>
          <a:p>
            <a:pPr/>
            <a:r>
              <a:t>C# $"{}" = JS `${}`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Equality: == vs ===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Equality: == vs ===</a:t>
            </a:r>
          </a:p>
        </p:txBody>
      </p:sp>
      <p:sp>
        <p:nvSpPr>
          <p:cNvPr id="133" name="const i = 1;…"/>
          <p:cNvSpPr txBox="1"/>
          <p:nvPr>
            <p:ph type="body" sz="half" idx="1"/>
          </p:nvPr>
        </p:nvSpPr>
        <p:spPr>
          <a:xfrm>
            <a:off x="538616" y="2748337"/>
            <a:ext cx="11208172" cy="8468397"/>
          </a:xfrm>
          <a:prstGeom prst="rect">
            <a:avLst/>
          </a:prstGeom>
          <a:solidFill>
            <a:srgbClr val="9ACDFF"/>
          </a:solidFill>
          <a:ln>
            <a:solidFill>
              <a:schemeClr val="accent2">
                <a:lumOff val="-8431"/>
              </a:schemeClr>
            </a:solidFill>
            <a:round/>
          </a:ln>
        </p:spPr>
        <p:txBody>
          <a:bodyPr/>
          <a:lstStyle/>
          <a:p>
            <a:pPr defTabSz="1758303">
              <a:defRPr sz="7487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const</a:t>
            </a:r>
            <a:r>
              <a:t> i = 1;</a:t>
            </a:r>
          </a:p>
          <a:p>
            <a:pPr defTabSz="1758303">
              <a:defRPr sz="7487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const</a:t>
            </a:r>
            <a:r>
              <a:t> s = '1';</a:t>
            </a:r>
          </a:p>
          <a:p>
            <a:pPr defTabSz="1758303">
              <a:defRPr sz="7487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</a:p>
          <a:p>
            <a:pPr defTabSz="1758303">
              <a:defRPr sz="7487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console.log(i == s);</a:t>
            </a:r>
          </a:p>
          <a:p>
            <a:pPr defTabSz="1758303">
              <a:defRPr sz="7487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solidFill>
                  <a:schemeClr val="accent5"/>
                </a:solidFill>
              </a:rPr>
              <a:t>// true</a:t>
            </a:r>
            <a:endParaRPr>
              <a:solidFill>
                <a:schemeClr val="accent5"/>
              </a:solidFill>
            </a:endParaRPr>
          </a:p>
          <a:p>
            <a:pPr defTabSz="1758303">
              <a:defRPr sz="7487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solidFill>
                  <a:schemeClr val="accent5"/>
                </a:solidFill>
              </a:rPr>
              <a:t>// (value)</a:t>
            </a:r>
          </a:p>
        </p:txBody>
      </p:sp>
      <p:sp>
        <p:nvSpPr>
          <p:cNvPr id="134" name="const i = 1;…"/>
          <p:cNvSpPr txBox="1"/>
          <p:nvPr/>
        </p:nvSpPr>
        <p:spPr>
          <a:xfrm>
            <a:off x="12487429" y="2748337"/>
            <a:ext cx="11208172" cy="8468397"/>
          </a:xfrm>
          <a:prstGeom prst="rect">
            <a:avLst/>
          </a:prstGeom>
          <a:solidFill>
            <a:srgbClr val="9ACDFF"/>
          </a:solidFill>
          <a:ln w="12700">
            <a:solidFill>
              <a:schemeClr val="accent2">
                <a:lumOff val="-8431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9330" tIns="179330" rIns="179330" bIns="179330">
            <a:normAutofit fontScale="100000" lnSpcReduction="0"/>
          </a:bodyPr>
          <a:lstStyle/>
          <a:p>
            <a:pPr defTabSz="1739987">
              <a:spcBef>
                <a:spcPts val="1700"/>
              </a:spcBef>
              <a:defRPr sz="7410">
                <a:solidFill>
                  <a:schemeClr val="accent3">
                    <a:lumOff val="-3137"/>
                  </a:schemeClr>
                </a:solidFill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const</a:t>
            </a:r>
            <a:r>
              <a:t> i = 1;</a:t>
            </a:r>
          </a:p>
          <a:p>
            <a:pPr defTabSz="1739987">
              <a:spcBef>
                <a:spcPts val="1700"/>
              </a:spcBef>
              <a:defRPr sz="7410">
                <a:solidFill>
                  <a:schemeClr val="accent3">
                    <a:lumOff val="-3137"/>
                  </a:schemeClr>
                </a:solidFill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const</a:t>
            </a:r>
            <a:r>
              <a:t> s = '1';</a:t>
            </a:r>
          </a:p>
          <a:p>
            <a:pPr defTabSz="1739987">
              <a:spcBef>
                <a:spcPts val="1700"/>
              </a:spcBef>
              <a:defRPr sz="7410">
                <a:solidFill>
                  <a:schemeClr val="accent3">
                    <a:lumOff val="-3137"/>
                  </a:schemeClr>
                </a:solidFill>
              </a:defRPr>
            </a:pPr>
          </a:p>
          <a:p>
            <a:pPr defTabSz="1739987">
              <a:spcBef>
                <a:spcPts val="1700"/>
              </a:spcBef>
              <a:defRPr sz="7410">
                <a:solidFill>
                  <a:schemeClr val="accent3">
                    <a:lumOff val="-3137"/>
                  </a:schemeClr>
                </a:solidFill>
              </a:defRPr>
            </a:pPr>
            <a:r>
              <a:t>console.log(i === s);</a:t>
            </a:r>
          </a:p>
          <a:p>
            <a:pPr defTabSz="1739987">
              <a:spcBef>
                <a:spcPts val="1700"/>
              </a:spcBef>
              <a:defRPr sz="7410">
                <a:solidFill>
                  <a:schemeClr val="accent5"/>
                </a:solidFill>
              </a:defRPr>
            </a:pPr>
            <a:r>
              <a:t>// false</a:t>
            </a:r>
          </a:p>
          <a:p>
            <a:pPr defTabSz="1739987">
              <a:spcBef>
                <a:spcPts val="1700"/>
              </a:spcBef>
              <a:defRPr sz="7410">
                <a:solidFill>
                  <a:schemeClr val="accent5"/>
                </a:solidFill>
              </a:defRPr>
            </a:pPr>
            <a:r>
              <a:t>// (value + type)</a:t>
            </a:r>
          </a:p>
        </p:txBody>
      </p:sp>
      <p:sp>
        <p:nvSpPr>
          <p:cNvPr id="135" name="C# == is the same as JS ==="/>
          <p:cNvSpPr/>
          <p:nvPr/>
        </p:nvSpPr>
        <p:spPr>
          <a:xfrm>
            <a:off x="526627" y="11380965"/>
            <a:ext cx="12204951" cy="1526359"/>
          </a:xfrm>
          <a:prstGeom prst="rect">
            <a:avLst/>
          </a:prstGeom>
          <a:solidFill>
            <a:schemeClr val="accent5">
              <a:lumOff val="-7058"/>
            </a:schemeClr>
          </a:solidFill>
          <a:ln w="12700">
            <a:solidFill>
              <a:schemeClr val="accent5">
                <a:satOff val="-45454"/>
                <a:lumOff val="3235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6929" tIns="286929" rIns="286929" bIns="286929">
            <a:spAutoFit/>
          </a:bodyPr>
          <a:lstStyle>
            <a:lvl1pPr>
              <a:defRPr sz="6200">
                <a:solidFill>
                  <a:srgbClr val="FFFFFF"/>
                </a:solidFill>
              </a:defRPr>
            </a:lvl1pPr>
          </a:lstStyle>
          <a:p>
            <a:pPr/>
            <a:r>
              <a:t>C# == is the same as JS ===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f…"/>
          <p:cNvSpPr txBox="1"/>
          <p:nvPr>
            <p:ph type="body" idx="1"/>
          </p:nvPr>
        </p:nvSpPr>
        <p:spPr>
          <a:xfrm>
            <a:off x="538615" y="2748337"/>
            <a:ext cx="23312998" cy="8773610"/>
          </a:xfrm>
          <a:prstGeom prst="rect">
            <a:avLst/>
          </a:prstGeom>
        </p:spPr>
        <p:txBody>
          <a:bodyPr/>
          <a:lstStyle/>
          <a:p>
            <a:pPr marL="561670" indent="-561670" defTabSz="1538515">
              <a:spcBef>
                <a:spcPts val="1500"/>
              </a:spcBef>
              <a:defRPr sz="6551"/>
            </a:pPr>
            <a:r>
              <a:t>If</a:t>
            </a:r>
          </a:p>
          <a:p>
            <a:pPr lvl="1" marL="792098" indent="-504062" defTabSz="1538515">
              <a:spcBef>
                <a:spcPts val="1500"/>
              </a:spcBef>
              <a:defRPr sz="5880"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if</a:t>
            </a:r>
            <a:r>
              <a:t> (true || false) {</a:t>
            </a:r>
            <a:br/>
            <a:r>
              <a:t>   console.log('positive');</a:t>
            </a:r>
            <a:br/>
            <a:r>
              <a:t>} </a:t>
            </a: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else</a:t>
            </a:r>
            <a:r>
              <a:t> { </a:t>
            </a:r>
            <a:br/>
            <a:r>
              <a:t>   console.log('negative');</a:t>
            </a:r>
            <a:br/>
            <a:r>
              <a:t>}</a:t>
            </a:r>
          </a:p>
          <a:p>
            <a:pPr marL="561670" indent="-561670" defTabSz="1538515">
              <a:spcBef>
                <a:spcPts val="1500"/>
              </a:spcBef>
              <a:defRPr sz="6551"/>
            </a:pPr>
            <a:r>
              <a:t>Inline</a:t>
            </a:r>
          </a:p>
          <a:p>
            <a:pPr lvl="1" marL="1050855" indent="-762819" defTabSz="1538515">
              <a:spcBef>
                <a:spcPts val="1500"/>
              </a:spcBef>
              <a:defRPr sz="5880"/>
            </a:pPr>
            <a:r>
              <a:rPr>
                <a:latin typeface="Anonymous Pro Regular"/>
                <a:ea typeface="Anonymous Pro Regular"/>
                <a:cs typeface="Anonymous Pro Regular"/>
                <a:sym typeface="Anonymous Pro Regular"/>
              </a:rPr>
              <a:t>console.log(true || false ? 'positive' : 'negative');</a:t>
            </a:r>
            <a:r>
              <a:t> </a:t>
            </a:r>
          </a:p>
        </p:txBody>
      </p:sp>
      <p:sp>
        <p:nvSpPr>
          <p:cNvPr id="138" name="Conditional Stat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Conditional Statements</a:t>
            </a:r>
          </a:p>
        </p:txBody>
      </p:sp>
      <p:sp>
        <p:nvSpPr>
          <p:cNvPr id="139" name="Same as C#"/>
          <p:cNvSpPr/>
          <p:nvPr/>
        </p:nvSpPr>
        <p:spPr>
          <a:xfrm>
            <a:off x="498981" y="11697686"/>
            <a:ext cx="4897663" cy="1526360"/>
          </a:xfrm>
          <a:prstGeom prst="rect">
            <a:avLst/>
          </a:prstGeom>
          <a:solidFill>
            <a:schemeClr val="accent5">
              <a:lumOff val="-7058"/>
            </a:schemeClr>
          </a:solidFill>
          <a:ln w="12700">
            <a:solidFill>
              <a:schemeClr val="accent5">
                <a:satOff val="-45454"/>
                <a:lumOff val="3235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6929" tIns="286929" rIns="286929" bIns="286929">
            <a:spAutoFit/>
          </a:bodyPr>
          <a:lstStyle>
            <a:lvl1pPr>
              <a:defRPr sz="6200">
                <a:solidFill>
                  <a:srgbClr val="FFFFFF"/>
                </a:solidFill>
              </a:defRPr>
            </a:lvl1pPr>
          </a:lstStyle>
          <a:p>
            <a:pPr/>
            <a:r>
              <a:t>Same as C#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or…"/>
          <p:cNvSpPr txBox="1"/>
          <p:nvPr>
            <p:ph type="body" idx="1"/>
          </p:nvPr>
        </p:nvSpPr>
        <p:spPr>
          <a:xfrm>
            <a:off x="535501" y="2748337"/>
            <a:ext cx="23312998" cy="8635379"/>
          </a:xfrm>
          <a:prstGeom prst="rect">
            <a:avLst/>
          </a:prstGeom>
        </p:spPr>
        <p:txBody>
          <a:bodyPr/>
          <a:lstStyle/>
          <a:p>
            <a:pPr marL="374446" indent="-374446" defTabSz="1025677">
              <a:spcBef>
                <a:spcPts val="1000"/>
              </a:spcBef>
              <a:defRPr sz="4368"/>
            </a:pPr>
            <a:r>
              <a:t>for</a:t>
            </a:r>
          </a:p>
          <a:p>
            <a:pPr lvl="1" marL="528066" indent="-336042" defTabSz="1025677">
              <a:spcBef>
                <a:spcPts val="1000"/>
              </a:spcBef>
              <a:defRPr sz="3920"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for </a:t>
            </a:r>
            <a:r>
              <a:t>(</a:t>
            </a: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let</a:t>
            </a:r>
            <a:r>
              <a:t> i = 0; i &lt; 2; i++) { console.log(i)}</a:t>
            </a:r>
          </a:p>
          <a:p>
            <a:pPr marL="374446" indent="-374446" defTabSz="1025677">
              <a:spcBef>
                <a:spcPts val="1000"/>
              </a:spcBef>
              <a:defRPr sz="4368"/>
            </a:pPr>
            <a:r>
              <a:t>forEach</a:t>
            </a:r>
          </a:p>
          <a:p>
            <a:pPr lvl="1" marL="678595" indent="-486571" defTabSz="1025677">
              <a:spcBef>
                <a:spcPts val="1000"/>
              </a:spcBef>
              <a:defRPr sz="3920"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[1, 2, 3].forEach((element, index, array) =&gt; console.log(`a[${index}] = ${element}`))</a:t>
            </a:r>
          </a:p>
          <a:p>
            <a:pPr marL="374446" indent="-374446" defTabSz="1025677">
              <a:spcBef>
                <a:spcPts val="1000"/>
              </a:spcBef>
              <a:defRPr sz="4368"/>
            </a:pPr>
            <a:r>
              <a:t>for .. in</a:t>
            </a:r>
          </a:p>
          <a:p>
            <a:pPr lvl="1" marL="678595" indent="-486571" defTabSz="1025677">
              <a:spcBef>
                <a:spcPts val="1000"/>
              </a:spcBef>
              <a:defRPr sz="3920"/>
            </a:pPr>
            <a:r>
              <a:t>Iterates over object properties</a:t>
            </a:r>
          </a:p>
          <a:p>
            <a:pPr marL="374446" indent="-374446" defTabSz="1025677">
              <a:spcBef>
                <a:spcPts val="1000"/>
              </a:spcBef>
              <a:defRPr sz="4368"/>
            </a:pPr>
            <a:r>
              <a:t>for .. of</a:t>
            </a:r>
          </a:p>
          <a:p>
            <a:pPr lvl="1" marL="678595" indent="-486571" defTabSz="1025677">
              <a:spcBef>
                <a:spcPts val="1000"/>
              </a:spcBef>
              <a:defRPr sz="3920"/>
            </a:pPr>
            <a:r>
              <a:t>Iterates over iterable object (Array, String, Map, Set, etc.)</a:t>
            </a:r>
          </a:p>
          <a:p>
            <a:pPr marL="374446" indent="-374446" defTabSz="1025677">
              <a:spcBef>
                <a:spcPts val="1000"/>
              </a:spcBef>
              <a:defRPr sz="4368"/>
            </a:pPr>
            <a:r>
              <a:t>for await .. of (ES 2018)</a:t>
            </a:r>
          </a:p>
          <a:p>
            <a:pPr lvl="1" marL="678595" indent="-486571" defTabSz="1025677">
              <a:spcBef>
                <a:spcPts val="1000"/>
              </a:spcBef>
              <a:defRPr sz="3920"/>
            </a:pPr>
            <a:r>
              <a:t>Iterates over async iterable object (returning array of promises)  </a:t>
            </a:r>
          </a:p>
        </p:txBody>
      </p:sp>
      <p:sp>
        <p:nvSpPr>
          <p:cNvPr id="142" name="Loo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Loops</a:t>
            </a:r>
          </a:p>
        </p:txBody>
      </p:sp>
      <p:sp>
        <p:nvSpPr>
          <p:cNvPr id="143" name="C# for = JS for"/>
          <p:cNvSpPr/>
          <p:nvPr/>
        </p:nvSpPr>
        <p:spPr>
          <a:xfrm>
            <a:off x="538955" y="11559455"/>
            <a:ext cx="7059070" cy="1526360"/>
          </a:xfrm>
          <a:prstGeom prst="rect">
            <a:avLst/>
          </a:prstGeom>
          <a:solidFill>
            <a:schemeClr val="accent5">
              <a:lumOff val="-7058"/>
            </a:schemeClr>
          </a:solidFill>
          <a:ln w="12700">
            <a:solidFill>
              <a:schemeClr val="accent5">
                <a:satOff val="-45454"/>
                <a:lumOff val="3235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6929" tIns="286929" rIns="286929" bIns="286929">
            <a:spAutoFit/>
          </a:bodyPr>
          <a:lstStyle>
            <a:lvl1pPr>
              <a:defRPr sz="6200">
                <a:solidFill>
                  <a:srgbClr val="FFFFFF"/>
                </a:solidFill>
              </a:defRPr>
            </a:lvl1pPr>
          </a:lstStyle>
          <a:p>
            <a:pPr/>
            <a:r>
              <a:t>C# for = JS for</a:t>
            </a:r>
          </a:p>
        </p:txBody>
      </p:sp>
      <p:sp>
        <p:nvSpPr>
          <p:cNvPr id="144" name="C# foreach = JS for .. of"/>
          <p:cNvSpPr/>
          <p:nvPr/>
        </p:nvSpPr>
        <p:spPr>
          <a:xfrm>
            <a:off x="7936079" y="11559455"/>
            <a:ext cx="11345270" cy="1526360"/>
          </a:xfrm>
          <a:prstGeom prst="rect">
            <a:avLst/>
          </a:prstGeom>
          <a:solidFill>
            <a:schemeClr val="accent5">
              <a:lumOff val="-7058"/>
            </a:schemeClr>
          </a:solidFill>
          <a:ln w="12700">
            <a:solidFill>
              <a:schemeClr val="accent5">
                <a:satOff val="-45454"/>
                <a:lumOff val="3235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6929" tIns="286929" rIns="286929" bIns="286929">
            <a:spAutoFit/>
          </a:bodyPr>
          <a:lstStyle>
            <a:lvl1pPr>
              <a:defRPr sz="6200">
                <a:solidFill>
                  <a:srgbClr val="FFFFFF"/>
                </a:solidFill>
              </a:defRPr>
            </a:lvl1pPr>
          </a:lstStyle>
          <a:p>
            <a:pPr/>
            <a:r>
              <a:t>C# foreach = JS for .. of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1"/>
      <p:bldP build="whole" bldLvl="1" animBg="1" rev="0" advAuto="0" spid="144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onst test = {…"/>
          <p:cNvSpPr txBox="1"/>
          <p:nvPr>
            <p:ph type="body" sz="half" idx="1"/>
          </p:nvPr>
        </p:nvSpPr>
        <p:spPr>
          <a:xfrm>
            <a:off x="538616" y="2748336"/>
            <a:ext cx="11465063" cy="5924625"/>
          </a:xfrm>
          <a:prstGeom prst="rect">
            <a:avLst/>
          </a:prstGeom>
          <a:solidFill>
            <a:srgbClr val="9ACDFF"/>
          </a:solidFill>
          <a:ln>
            <a:solidFill>
              <a:schemeClr val="accent2">
                <a:lumOff val="-8431"/>
              </a:schemeClr>
            </a:solidFill>
            <a:round/>
          </a:ln>
        </p:spPr>
        <p:txBody>
          <a:bodyPr/>
          <a:lstStyle/>
          <a:p>
            <a:pPr marL="0" indent="0" defTabSz="897467">
              <a:spcBef>
                <a:spcPts val="900"/>
              </a:spcBef>
              <a:buSzTx/>
              <a:buFontTx/>
              <a:buNone/>
              <a:defRPr sz="3822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const</a:t>
            </a:r>
            <a:r>
              <a:t> test = {</a:t>
            </a:r>
          </a:p>
          <a:p>
            <a:pPr marL="0" indent="0" defTabSz="897467">
              <a:spcBef>
                <a:spcPts val="900"/>
              </a:spcBef>
              <a:buSzTx/>
              <a:buFontTx/>
              <a:buNone/>
              <a:defRPr sz="3822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  [Symbol.iterator]: </a:t>
            </a: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function*</a:t>
            </a:r>
            <a:r>
              <a:t>() {</a:t>
            </a:r>
          </a:p>
          <a:p>
            <a:pPr marL="0" indent="0" defTabSz="897467">
              <a:spcBef>
                <a:spcPts val="900"/>
              </a:spcBef>
              <a:buSzTx/>
              <a:buFontTx/>
              <a:buNone/>
              <a:defRPr sz="3822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    </a:t>
            </a: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let</a:t>
            </a:r>
            <a:r>
              <a:t> current = 1;</a:t>
            </a:r>
          </a:p>
          <a:p>
            <a:pPr marL="0" indent="0" defTabSz="897467">
              <a:spcBef>
                <a:spcPts val="900"/>
              </a:spcBef>
              <a:buSzTx/>
              <a:buFontTx/>
              <a:buNone/>
              <a:defRPr sz="3822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    </a:t>
            </a: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while</a:t>
            </a:r>
            <a:r>
              <a:t> (</a:t>
            </a: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true</a:t>
            </a:r>
            <a:r>
              <a:t>) {</a:t>
            </a:r>
          </a:p>
          <a:p>
            <a:pPr marL="0" indent="0" defTabSz="897467">
              <a:spcBef>
                <a:spcPts val="900"/>
              </a:spcBef>
              <a:buSzTx/>
              <a:buFontTx/>
              <a:buNone/>
              <a:defRPr sz="3822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      </a:t>
            </a: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yield</a:t>
            </a:r>
            <a:r>
              <a:t> current++;</a:t>
            </a:r>
          </a:p>
          <a:p>
            <a:pPr marL="0" indent="0" defTabSz="897467">
              <a:spcBef>
                <a:spcPts val="900"/>
              </a:spcBef>
              <a:buSzTx/>
              <a:buFontTx/>
              <a:buNone/>
              <a:defRPr sz="3822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    }</a:t>
            </a:r>
          </a:p>
          <a:p>
            <a:pPr marL="0" indent="0" defTabSz="897467">
              <a:spcBef>
                <a:spcPts val="900"/>
              </a:spcBef>
              <a:buSzTx/>
              <a:buFontTx/>
              <a:buNone/>
              <a:defRPr sz="3822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  }</a:t>
            </a:r>
          </a:p>
          <a:p>
            <a:pPr marL="0" indent="0" defTabSz="897467">
              <a:spcBef>
                <a:spcPts val="900"/>
              </a:spcBef>
              <a:buSzTx/>
              <a:buFontTx/>
              <a:buNone/>
              <a:defRPr sz="3822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}</a:t>
            </a:r>
          </a:p>
        </p:txBody>
      </p:sp>
      <p:sp>
        <p:nvSpPr>
          <p:cNvPr id="147" name="Generators / It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Generators / Iterators</a:t>
            </a:r>
          </a:p>
        </p:txBody>
      </p:sp>
      <p:sp>
        <p:nvSpPr>
          <p:cNvPr id="148" name="C# function + yield + foreach = JS function* + yield + for .. of"/>
          <p:cNvSpPr/>
          <p:nvPr/>
        </p:nvSpPr>
        <p:spPr>
          <a:xfrm>
            <a:off x="526627" y="10730067"/>
            <a:ext cx="20284043" cy="2466159"/>
          </a:xfrm>
          <a:prstGeom prst="rect">
            <a:avLst/>
          </a:prstGeom>
          <a:solidFill>
            <a:schemeClr val="accent5">
              <a:lumOff val="-7058"/>
            </a:schemeClr>
          </a:solidFill>
          <a:ln w="12700">
            <a:solidFill>
              <a:schemeClr val="accent5">
                <a:satOff val="-45454"/>
                <a:lumOff val="3235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6929" tIns="286929" rIns="286929" bIns="286929">
            <a:spAutoFit/>
          </a:bodyPr>
          <a:lstStyle>
            <a:lvl1pPr>
              <a:defRPr sz="6200">
                <a:solidFill>
                  <a:srgbClr val="FFFFFF"/>
                </a:solidFill>
              </a:defRPr>
            </a:lvl1pPr>
          </a:lstStyle>
          <a:p>
            <a:pPr/>
            <a:r>
              <a:t>C# function + yield + foreach = JS function* + yield + for .. of</a:t>
            </a:r>
          </a:p>
        </p:txBody>
      </p:sp>
      <p:sp>
        <p:nvSpPr>
          <p:cNvPr id="149" name="for (let n of test) {…"/>
          <p:cNvSpPr txBox="1"/>
          <p:nvPr/>
        </p:nvSpPr>
        <p:spPr>
          <a:xfrm>
            <a:off x="12406294" y="2748336"/>
            <a:ext cx="11465063" cy="5924625"/>
          </a:xfrm>
          <a:prstGeom prst="rect">
            <a:avLst/>
          </a:prstGeom>
          <a:solidFill>
            <a:srgbClr val="9ACDFF"/>
          </a:solidFill>
          <a:ln w="12700">
            <a:solidFill>
              <a:schemeClr val="accent2">
                <a:lumOff val="-8431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9330" tIns="179330" rIns="179330" bIns="179330">
            <a:normAutofit fontScale="100000" lnSpcReduction="0"/>
          </a:bodyPr>
          <a:lstStyle/>
          <a:p>
            <a:pPr defTabSz="1208833">
              <a:spcBef>
                <a:spcPts val="1200"/>
              </a:spcBef>
              <a:defRPr sz="5148">
                <a:solidFill>
                  <a:schemeClr val="accent3">
                    <a:lumOff val="-3137"/>
                  </a:schemeClr>
                </a:solidFill>
              </a:defRPr>
            </a:pP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for</a:t>
            </a:r>
            <a:r>
              <a:t> (</a:t>
            </a: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let</a:t>
            </a:r>
            <a:r>
              <a:t> n </a:t>
            </a: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of</a:t>
            </a:r>
            <a:r>
              <a:t> test) {</a:t>
            </a:r>
          </a:p>
          <a:p>
            <a:pPr defTabSz="1208833">
              <a:spcBef>
                <a:spcPts val="1200"/>
              </a:spcBef>
              <a:defRPr sz="5148">
                <a:solidFill>
                  <a:schemeClr val="accent3">
                    <a:lumOff val="-3137"/>
                  </a:schemeClr>
                </a:solidFill>
              </a:defRPr>
            </a:pPr>
            <a:r>
              <a:t>	console.log(n);</a:t>
            </a:r>
          </a:p>
          <a:p>
            <a:pPr defTabSz="1208833">
              <a:spcBef>
                <a:spcPts val="1200"/>
              </a:spcBef>
              <a:defRPr sz="5148">
                <a:solidFill>
                  <a:schemeClr val="accent3">
                    <a:lumOff val="-3137"/>
                  </a:schemeClr>
                </a:solidFill>
              </a:defRPr>
            </a:pPr>
            <a:r>
              <a:t>	</a:t>
            </a: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if</a:t>
            </a:r>
            <a:r>
              <a:t> (n &gt;= 10) {</a:t>
            </a:r>
          </a:p>
          <a:p>
            <a:pPr defTabSz="1208833">
              <a:spcBef>
                <a:spcPts val="1200"/>
              </a:spcBef>
              <a:defRPr sz="5148">
                <a:solidFill>
                  <a:schemeClr val="accent3">
                    <a:lumOff val="-3137"/>
                  </a:schemeClr>
                </a:solidFill>
              </a:defRPr>
            </a:pPr>
            <a:r>
              <a:t>		</a:t>
            </a: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break</a:t>
            </a:r>
            <a:r>
              <a:t>;</a:t>
            </a:r>
          </a:p>
          <a:p>
            <a:pPr defTabSz="1208833">
              <a:spcBef>
                <a:spcPts val="1200"/>
              </a:spcBef>
              <a:defRPr sz="5148">
                <a:solidFill>
                  <a:schemeClr val="accent3">
                    <a:lumOff val="-3137"/>
                  </a:schemeClr>
                </a:solidFill>
              </a:defRPr>
            </a:pPr>
            <a:r>
              <a:t>	}</a:t>
            </a:r>
          </a:p>
          <a:p>
            <a:pPr defTabSz="1208833">
              <a:spcBef>
                <a:spcPts val="1200"/>
              </a:spcBef>
              <a:defRPr sz="5148">
                <a:solidFill>
                  <a:schemeClr val="accent3">
                    <a:lumOff val="-3137"/>
                  </a:schemeClr>
                </a:solidFill>
              </a:defRPr>
            </a:pPr>
            <a:r>
              <a:t>}</a:t>
            </a:r>
          </a:p>
        </p:txBody>
      </p:sp>
      <p:sp>
        <p:nvSpPr>
          <p:cNvPr id="150" name="C# IEnumerable = JS Iterator"/>
          <p:cNvSpPr/>
          <p:nvPr/>
        </p:nvSpPr>
        <p:spPr>
          <a:xfrm>
            <a:off x="526627" y="8938335"/>
            <a:ext cx="12634791" cy="1526359"/>
          </a:xfrm>
          <a:prstGeom prst="rect">
            <a:avLst/>
          </a:prstGeom>
          <a:solidFill>
            <a:schemeClr val="accent5">
              <a:lumOff val="-7058"/>
            </a:schemeClr>
          </a:solidFill>
          <a:ln w="12700">
            <a:solidFill>
              <a:schemeClr val="accent5">
                <a:satOff val="-45454"/>
                <a:lumOff val="3235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6929" tIns="286929" rIns="286929" bIns="286929">
            <a:spAutoFit/>
          </a:bodyPr>
          <a:lstStyle>
            <a:lvl1pPr>
              <a:defRPr sz="6200">
                <a:solidFill>
                  <a:srgbClr val="FFFFFF"/>
                </a:solidFill>
              </a:defRPr>
            </a:lvl1pPr>
          </a:lstStyle>
          <a:p>
            <a:pPr/>
            <a:r>
              <a:t>C# IEnumerable = JS Iterator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1"/>
      <p:bldP build="whole" bldLvl="1" animBg="1" rev="0" advAuto="0" spid="150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unction test(a, b) {…"/>
          <p:cNvSpPr txBox="1"/>
          <p:nvPr>
            <p:ph type="body" idx="1"/>
          </p:nvPr>
        </p:nvSpPr>
        <p:spPr>
          <a:xfrm>
            <a:off x="538616" y="2748337"/>
            <a:ext cx="23312998" cy="8745964"/>
          </a:xfrm>
          <a:prstGeom prst="rect">
            <a:avLst/>
          </a:prstGeom>
          <a:solidFill>
            <a:srgbClr val="9ACDFF"/>
          </a:solidFill>
          <a:ln>
            <a:solidFill>
              <a:schemeClr val="accent2">
                <a:lumOff val="-8431"/>
              </a:schemeClr>
            </a:solidFill>
            <a:round/>
          </a:ln>
        </p:spPr>
        <p:txBody>
          <a:bodyPr/>
          <a:lstStyle/>
          <a:p>
            <a:pPr marL="0" indent="0" defTabSz="1520199">
              <a:spcBef>
                <a:spcPts val="1500"/>
              </a:spcBef>
              <a:buSzTx/>
              <a:buFontTx/>
              <a:buNone/>
              <a:defRPr sz="6474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function</a:t>
            </a:r>
            <a:r>
              <a:t> test(a, b) {</a:t>
            </a:r>
          </a:p>
          <a:p>
            <a:pPr marL="0" indent="0" defTabSz="1520199">
              <a:spcBef>
                <a:spcPts val="1500"/>
              </a:spcBef>
              <a:buSzTx/>
              <a:buFontTx/>
              <a:buNone/>
              <a:defRPr sz="6474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  console.log(a);</a:t>
            </a:r>
          </a:p>
          <a:p>
            <a:pPr marL="0" indent="0" defTabSz="1520199">
              <a:spcBef>
                <a:spcPts val="1500"/>
              </a:spcBef>
              <a:buSzTx/>
              <a:buFontTx/>
              <a:buNone/>
              <a:defRPr sz="6474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  console.log(b);</a:t>
            </a:r>
          </a:p>
          <a:p>
            <a:pPr marL="0" indent="0" defTabSz="1520199">
              <a:spcBef>
                <a:spcPts val="1500"/>
              </a:spcBef>
              <a:buSzTx/>
              <a:buFontTx/>
              <a:buNone/>
              <a:defRPr sz="6474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}</a:t>
            </a:r>
          </a:p>
          <a:p>
            <a:pPr marL="0" indent="0" defTabSz="1520199">
              <a:spcBef>
                <a:spcPts val="1500"/>
              </a:spcBef>
              <a:buSzTx/>
              <a:buFontTx/>
              <a:buNone/>
              <a:defRPr sz="6474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</a:p>
          <a:p>
            <a:pPr marL="0" indent="0" defTabSz="1520199">
              <a:spcBef>
                <a:spcPts val="1500"/>
              </a:spcBef>
              <a:buSzTx/>
              <a:buFontTx/>
              <a:buNone/>
              <a:defRPr sz="6474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test(1);</a:t>
            </a:r>
            <a:r>
              <a:rPr>
                <a:solidFill>
                  <a:schemeClr val="accent5"/>
                </a:solidFill>
              </a:rPr>
              <a:t>  // a = 1, b = undefined</a:t>
            </a:r>
            <a:endParaRPr>
              <a:solidFill>
                <a:schemeClr val="accent5"/>
              </a:solidFill>
            </a:endParaRPr>
          </a:p>
          <a:p>
            <a:pPr marL="0" indent="0" defTabSz="1520199">
              <a:spcBef>
                <a:spcPts val="1500"/>
              </a:spcBef>
              <a:buSzTx/>
              <a:buFontTx/>
              <a:buNone/>
              <a:defRPr sz="6474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test(1, 2, 3, 4);</a:t>
            </a:r>
            <a:r>
              <a:rPr>
                <a:solidFill>
                  <a:schemeClr val="accent5"/>
                </a:solidFill>
              </a:rPr>
              <a:t>  // a = 1, b = 2, 3 &amp; 4 = ignored</a:t>
            </a:r>
          </a:p>
        </p:txBody>
      </p:sp>
      <p:sp>
        <p:nvSpPr>
          <p:cNvPr id="153" name="Functions: Overloa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Functions: Overloads</a:t>
            </a:r>
          </a:p>
        </p:txBody>
      </p:sp>
      <p:sp>
        <p:nvSpPr>
          <p:cNvPr id="154" name="C# overload = JS one function"/>
          <p:cNvSpPr/>
          <p:nvPr/>
        </p:nvSpPr>
        <p:spPr>
          <a:xfrm>
            <a:off x="526627" y="11670040"/>
            <a:ext cx="13064632" cy="1526359"/>
          </a:xfrm>
          <a:prstGeom prst="rect">
            <a:avLst/>
          </a:prstGeom>
          <a:solidFill>
            <a:schemeClr val="accent5">
              <a:lumOff val="-7058"/>
            </a:schemeClr>
          </a:solidFill>
          <a:ln w="12700">
            <a:solidFill>
              <a:schemeClr val="accent5">
                <a:satOff val="-45454"/>
                <a:lumOff val="3235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6929" tIns="286929" rIns="286929" bIns="286929">
            <a:spAutoFit/>
          </a:bodyPr>
          <a:lstStyle>
            <a:lvl1pPr>
              <a:defRPr sz="6200">
                <a:solidFill>
                  <a:srgbClr val="FFFFFF"/>
                </a:solidFill>
              </a:defRPr>
            </a:lvl1pPr>
          </a:lstStyle>
          <a:p>
            <a:pPr/>
            <a:r>
              <a:t>C# overload = JS one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unction test(a = 11, b = '22') {…"/>
          <p:cNvSpPr txBox="1"/>
          <p:nvPr>
            <p:ph type="body" idx="1"/>
          </p:nvPr>
        </p:nvSpPr>
        <p:spPr>
          <a:xfrm>
            <a:off x="538616" y="2748337"/>
            <a:ext cx="23312998" cy="8745964"/>
          </a:xfrm>
          <a:prstGeom prst="rect">
            <a:avLst/>
          </a:prstGeom>
          <a:solidFill>
            <a:srgbClr val="9ACDFF"/>
          </a:solidFill>
          <a:ln>
            <a:solidFill>
              <a:schemeClr val="accent2">
                <a:lumOff val="-8431"/>
              </a:schemeClr>
            </a:solidFill>
            <a:round/>
          </a:ln>
        </p:spPr>
        <p:txBody>
          <a:bodyPr/>
          <a:lstStyle/>
          <a:p>
            <a:pPr marL="0" indent="0" defTabSz="1520199">
              <a:spcBef>
                <a:spcPts val="1500"/>
              </a:spcBef>
              <a:buSzTx/>
              <a:buFontTx/>
              <a:buNone/>
              <a:defRPr sz="6474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function</a:t>
            </a:r>
            <a:r>
              <a:t> test(a</a:t>
            </a:r>
            <a:r>
              <a:rPr>
                <a:solidFill>
                  <a:schemeClr val="accent5">
                    <a:lumOff val="-7058"/>
                  </a:schemeClr>
                </a:solidFill>
              </a:rPr>
              <a:t> = 11</a:t>
            </a:r>
            <a:r>
              <a:t>, b</a:t>
            </a:r>
            <a:r>
              <a:rPr>
                <a:solidFill>
                  <a:schemeClr val="accent5">
                    <a:lumOff val="-7058"/>
                  </a:schemeClr>
                </a:solidFill>
              </a:rPr>
              <a:t> = '22'</a:t>
            </a:r>
            <a:r>
              <a:t>) {</a:t>
            </a:r>
          </a:p>
          <a:p>
            <a:pPr marL="0" indent="0" defTabSz="1520199">
              <a:spcBef>
                <a:spcPts val="1500"/>
              </a:spcBef>
              <a:buSzTx/>
              <a:buFontTx/>
              <a:buNone/>
              <a:defRPr sz="6474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  console.log(a);</a:t>
            </a:r>
          </a:p>
          <a:p>
            <a:pPr marL="0" indent="0" defTabSz="1520199">
              <a:spcBef>
                <a:spcPts val="1500"/>
              </a:spcBef>
              <a:buSzTx/>
              <a:buFontTx/>
              <a:buNone/>
              <a:defRPr sz="6474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  console.log(b);</a:t>
            </a:r>
          </a:p>
          <a:p>
            <a:pPr marL="0" indent="0" defTabSz="1520199">
              <a:spcBef>
                <a:spcPts val="1500"/>
              </a:spcBef>
              <a:buSzTx/>
              <a:buFontTx/>
              <a:buNone/>
              <a:defRPr sz="6474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}</a:t>
            </a:r>
          </a:p>
          <a:p>
            <a:pPr marL="0" indent="0" defTabSz="1520199">
              <a:spcBef>
                <a:spcPts val="1500"/>
              </a:spcBef>
              <a:buSzTx/>
              <a:buFontTx/>
              <a:buNone/>
              <a:defRPr sz="6474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</a:p>
          <a:p>
            <a:pPr marL="0" indent="0" defTabSz="1520199">
              <a:spcBef>
                <a:spcPts val="1500"/>
              </a:spcBef>
              <a:buSzTx/>
              <a:buFontTx/>
              <a:buNone/>
              <a:defRPr sz="6474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test();</a:t>
            </a:r>
            <a:r>
              <a:rPr>
                <a:solidFill>
                  <a:schemeClr val="accent5"/>
                </a:solidFill>
              </a:rPr>
              <a:t>  // a = 11, b = '22'</a:t>
            </a:r>
            <a:endParaRPr>
              <a:solidFill>
                <a:schemeClr val="accent5"/>
              </a:solidFill>
            </a:endParaRPr>
          </a:p>
          <a:p>
            <a:pPr marL="0" indent="0" defTabSz="1520199">
              <a:spcBef>
                <a:spcPts val="1500"/>
              </a:spcBef>
              <a:buSzTx/>
              <a:buFontTx/>
              <a:buNone/>
              <a:defRPr sz="6474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test(1, 2, 3, 4);</a:t>
            </a:r>
            <a:r>
              <a:rPr>
                <a:solidFill>
                  <a:schemeClr val="accent5"/>
                </a:solidFill>
              </a:rPr>
              <a:t>  // a = 1, b = 2, 3 &amp; 4 = ignored</a:t>
            </a:r>
          </a:p>
        </p:txBody>
      </p:sp>
      <p:sp>
        <p:nvSpPr>
          <p:cNvPr id="157" name="Functions: Default parame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Functions: Default parameters</a:t>
            </a:r>
          </a:p>
        </p:txBody>
      </p:sp>
      <p:sp>
        <p:nvSpPr>
          <p:cNvPr id="158" name="C# = JS"/>
          <p:cNvSpPr/>
          <p:nvPr/>
        </p:nvSpPr>
        <p:spPr>
          <a:xfrm>
            <a:off x="526627" y="11670040"/>
            <a:ext cx="3608142" cy="1526359"/>
          </a:xfrm>
          <a:prstGeom prst="rect">
            <a:avLst/>
          </a:prstGeom>
          <a:solidFill>
            <a:schemeClr val="accent5">
              <a:lumOff val="-7058"/>
            </a:schemeClr>
          </a:solidFill>
          <a:ln w="12700">
            <a:solidFill>
              <a:schemeClr val="accent5">
                <a:satOff val="-45454"/>
                <a:lumOff val="3235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6929" tIns="286929" rIns="286929" bIns="286929">
            <a:spAutoFit/>
          </a:bodyPr>
          <a:lstStyle>
            <a:lvl1pPr>
              <a:defRPr sz="6200">
                <a:solidFill>
                  <a:srgbClr val="FFFFFF"/>
                </a:solidFill>
              </a:defRPr>
            </a:lvl1pPr>
          </a:lstStyle>
          <a:p>
            <a:pPr/>
            <a:r>
              <a:t>C# = JS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8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unction test(a, b, ...c) {…"/>
          <p:cNvSpPr txBox="1"/>
          <p:nvPr>
            <p:ph type="body" idx="1"/>
          </p:nvPr>
        </p:nvSpPr>
        <p:spPr>
          <a:xfrm>
            <a:off x="538616" y="2748337"/>
            <a:ext cx="23312998" cy="8745964"/>
          </a:xfrm>
          <a:prstGeom prst="rect">
            <a:avLst/>
          </a:prstGeom>
          <a:solidFill>
            <a:srgbClr val="9ACDFF"/>
          </a:solidFill>
          <a:ln>
            <a:solidFill>
              <a:schemeClr val="accent2">
                <a:lumOff val="-8431"/>
              </a:schemeClr>
            </a:solidFill>
            <a:round/>
          </a:ln>
        </p:spPr>
        <p:txBody>
          <a:bodyPr/>
          <a:lstStyle/>
          <a:p>
            <a:pPr marL="0" indent="0" defTabSz="1575146">
              <a:spcBef>
                <a:spcPts val="1600"/>
              </a:spcBef>
              <a:buSzTx/>
              <a:buFontTx/>
              <a:buNone/>
              <a:defRPr sz="670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function</a:t>
            </a:r>
            <a:r>
              <a:t> test(a, b, </a:t>
            </a: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...</a:t>
            </a:r>
            <a:r>
              <a:t>c) {</a:t>
            </a:r>
          </a:p>
          <a:p>
            <a:pPr marL="0" indent="0" defTabSz="1575146">
              <a:spcBef>
                <a:spcPts val="1600"/>
              </a:spcBef>
              <a:buSzTx/>
              <a:buFontTx/>
              <a:buNone/>
              <a:defRPr sz="670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  console.log(a);</a:t>
            </a:r>
          </a:p>
          <a:p>
            <a:pPr marL="0" indent="0" defTabSz="1575146">
              <a:spcBef>
                <a:spcPts val="1600"/>
              </a:spcBef>
              <a:buSzTx/>
              <a:buFontTx/>
              <a:buNone/>
              <a:defRPr sz="670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  console.log(b);</a:t>
            </a:r>
          </a:p>
          <a:p>
            <a:pPr marL="0" indent="0" defTabSz="1575146">
              <a:spcBef>
                <a:spcPts val="1600"/>
              </a:spcBef>
              <a:buSzTx/>
              <a:buFontTx/>
              <a:buNone/>
              <a:defRPr sz="670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  console.log(c);</a:t>
            </a:r>
          </a:p>
          <a:p>
            <a:pPr marL="0" indent="0" defTabSz="1575146">
              <a:spcBef>
                <a:spcPts val="1600"/>
              </a:spcBef>
              <a:buSzTx/>
              <a:buFontTx/>
              <a:buNone/>
              <a:defRPr sz="670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}</a:t>
            </a:r>
          </a:p>
          <a:p>
            <a:pPr marL="0" indent="0" defTabSz="1575146">
              <a:spcBef>
                <a:spcPts val="1600"/>
              </a:spcBef>
              <a:buSzTx/>
              <a:buFontTx/>
              <a:buNone/>
              <a:defRPr sz="670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endParaRPr>
              <a:solidFill>
                <a:schemeClr val="accent5"/>
              </a:solidFill>
            </a:endParaRPr>
          </a:p>
          <a:p>
            <a:pPr marL="0" indent="0" defTabSz="1575146">
              <a:spcBef>
                <a:spcPts val="1600"/>
              </a:spcBef>
              <a:buSzTx/>
              <a:buFontTx/>
              <a:buNone/>
              <a:defRPr sz="670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test(1, 2, 3, 4);</a:t>
            </a:r>
            <a:r>
              <a:rPr>
                <a:solidFill>
                  <a:schemeClr val="accent5"/>
                </a:solidFill>
              </a:rPr>
              <a:t>  // a = 1, b = 2, c = [3, 4]</a:t>
            </a:r>
          </a:p>
        </p:txBody>
      </p:sp>
      <p:sp>
        <p:nvSpPr>
          <p:cNvPr id="161" name="Functions: Rest parame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Functions: Rest parameters</a:t>
            </a:r>
          </a:p>
        </p:txBody>
      </p:sp>
      <p:sp>
        <p:nvSpPr>
          <p:cNvPr id="162" name="C# params [] = JS ..."/>
          <p:cNvSpPr/>
          <p:nvPr/>
        </p:nvSpPr>
        <p:spPr>
          <a:xfrm>
            <a:off x="526627" y="11670040"/>
            <a:ext cx="9625908" cy="1526359"/>
          </a:xfrm>
          <a:prstGeom prst="rect">
            <a:avLst/>
          </a:prstGeom>
          <a:solidFill>
            <a:schemeClr val="accent5">
              <a:lumOff val="-7058"/>
            </a:schemeClr>
          </a:solidFill>
          <a:ln w="12700">
            <a:solidFill>
              <a:schemeClr val="accent5">
                <a:satOff val="-45454"/>
                <a:lumOff val="3235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6929" tIns="286929" rIns="286929" bIns="286929">
            <a:spAutoFit/>
          </a:bodyPr>
          <a:lstStyle>
            <a:lvl1pPr>
              <a:defRPr sz="6200">
                <a:solidFill>
                  <a:srgbClr val="FFFFFF"/>
                </a:solidFill>
              </a:defRPr>
            </a:lvl1pPr>
          </a:lstStyle>
          <a:p>
            <a:pPr/>
            <a:r>
              <a:t>C# params [] = JS ...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unction test(a, b, ...c) {…"/>
          <p:cNvSpPr txBox="1"/>
          <p:nvPr>
            <p:ph type="body" idx="1"/>
          </p:nvPr>
        </p:nvSpPr>
        <p:spPr>
          <a:xfrm>
            <a:off x="538616" y="2748337"/>
            <a:ext cx="23312998" cy="8745964"/>
          </a:xfrm>
          <a:prstGeom prst="rect">
            <a:avLst/>
          </a:prstGeom>
          <a:solidFill>
            <a:srgbClr val="9ACDFF"/>
          </a:solidFill>
          <a:ln>
            <a:solidFill>
              <a:schemeClr val="accent2">
                <a:lumOff val="-8431"/>
              </a:schemeClr>
            </a:solidFill>
            <a:round/>
          </a:ln>
        </p:spPr>
        <p:txBody>
          <a:bodyPr/>
          <a:lstStyle/>
          <a:p>
            <a:pPr marL="0" indent="0" defTabSz="1355358">
              <a:spcBef>
                <a:spcPts val="1300"/>
              </a:spcBef>
              <a:buSzTx/>
              <a:buFontTx/>
              <a:buNone/>
              <a:defRPr sz="5772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function</a:t>
            </a:r>
            <a:r>
              <a:t> test(a, b, ...c) {</a:t>
            </a:r>
          </a:p>
          <a:p>
            <a:pPr marL="0" indent="0" defTabSz="1355358">
              <a:spcBef>
                <a:spcPts val="1300"/>
              </a:spcBef>
              <a:buSzTx/>
              <a:buFontTx/>
              <a:buNone/>
              <a:defRPr sz="5772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  console.log(a);</a:t>
            </a:r>
          </a:p>
          <a:p>
            <a:pPr marL="0" indent="0" defTabSz="1355358">
              <a:spcBef>
                <a:spcPts val="1300"/>
              </a:spcBef>
              <a:buSzTx/>
              <a:buFontTx/>
              <a:buNone/>
              <a:defRPr sz="5772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  console.log(b);</a:t>
            </a:r>
          </a:p>
          <a:p>
            <a:pPr marL="0" indent="0" defTabSz="1355358">
              <a:spcBef>
                <a:spcPts val="1300"/>
              </a:spcBef>
              <a:buSzTx/>
              <a:buFontTx/>
              <a:buNone/>
              <a:defRPr sz="5772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  console.log(c);</a:t>
            </a:r>
          </a:p>
          <a:p>
            <a:pPr marL="0" indent="0" defTabSz="1355358">
              <a:spcBef>
                <a:spcPts val="1300"/>
              </a:spcBef>
              <a:buSzTx/>
              <a:buFontTx/>
              <a:buNone/>
              <a:defRPr sz="5772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}</a:t>
            </a:r>
          </a:p>
          <a:p>
            <a:pPr marL="0" indent="0" defTabSz="1355358">
              <a:spcBef>
                <a:spcPts val="1300"/>
              </a:spcBef>
              <a:buSzTx/>
              <a:buFontTx/>
              <a:buNone/>
              <a:defRPr sz="5772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endParaRPr>
              <a:solidFill>
                <a:schemeClr val="accent5"/>
              </a:solidFill>
            </a:endParaRPr>
          </a:p>
          <a:p>
            <a:pPr marL="0" indent="0" defTabSz="1355358">
              <a:spcBef>
                <a:spcPts val="1300"/>
              </a:spcBef>
              <a:buSzTx/>
              <a:buFontTx/>
              <a:buNone/>
              <a:defRPr sz="5772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test(...[1, 2, 3, 4]);</a:t>
            </a:r>
            <a:r>
              <a:rPr>
                <a:solidFill>
                  <a:schemeClr val="accent5"/>
                </a:solidFill>
              </a:rPr>
              <a:t>  // a = 1, b = 2, c = [3, 4]</a:t>
            </a:r>
            <a:endParaRPr>
              <a:solidFill>
                <a:schemeClr val="accent5"/>
              </a:solidFill>
            </a:endParaRPr>
          </a:p>
          <a:p>
            <a:pPr marL="0" indent="0" defTabSz="1355358">
              <a:spcBef>
                <a:spcPts val="1300"/>
              </a:spcBef>
              <a:buSzTx/>
              <a:buFontTx/>
              <a:buNone/>
              <a:defRPr sz="5772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test(...</a:t>
            </a:r>
            <a:r>
              <a:rPr>
                <a:solidFill>
                  <a:schemeClr val="accent5">
                    <a:lumOff val="-7058"/>
                  </a:schemeClr>
                </a:solidFill>
              </a:rPr>
              <a:t>'pqrs'</a:t>
            </a:r>
            <a:r>
              <a:t>);</a:t>
            </a:r>
            <a:r>
              <a:rPr>
                <a:solidFill>
                  <a:schemeClr val="accent5"/>
                </a:solidFill>
              </a:rPr>
              <a:t>  // a = 'p', b = 'q', c = ['r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', 's']</a:t>
            </a:r>
          </a:p>
        </p:txBody>
      </p:sp>
      <p:sp>
        <p:nvSpPr>
          <p:cNvPr id="165" name="Spread op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Spread operator</a:t>
            </a:r>
          </a:p>
        </p:txBody>
      </p:sp>
      <p:sp>
        <p:nvSpPr>
          <p:cNvPr id="166" name="JS Only (C# only for params)"/>
          <p:cNvSpPr/>
          <p:nvPr/>
        </p:nvSpPr>
        <p:spPr>
          <a:xfrm>
            <a:off x="526627" y="11670040"/>
            <a:ext cx="12634791" cy="1526359"/>
          </a:xfrm>
          <a:prstGeom prst="rect">
            <a:avLst/>
          </a:prstGeom>
          <a:solidFill>
            <a:schemeClr val="accent5">
              <a:lumOff val="-7058"/>
            </a:schemeClr>
          </a:solidFill>
          <a:ln w="12700">
            <a:solidFill>
              <a:schemeClr val="accent5">
                <a:satOff val="-45454"/>
                <a:lumOff val="3235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6929" tIns="286929" rIns="286929" bIns="286929">
            <a:spAutoFit/>
          </a:bodyPr>
          <a:lstStyle>
            <a:lvl1pPr>
              <a:defRPr sz="6200">
                <a:solidFill>
                  <a:srgbClr val="FFFFFF"/>
                </a:solidFill>
              </a:defRPr>
            </a:lvl1pPr>
          </a:lstStyle>
          <a:p>
            <a:pPr/>
            <a:r>
              <a:t>JS Only (C# only for params)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EcmaScript 201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EcmaScript 201X</a:t>
            </a:r>
          </a:p>
        </p:txBody>
      </p:sp>
      <p:sp>
        <p:nvSpPr>
          <p:cNvPr id="61" name="Quiz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Quiz</a:t>
            </a:r>
          </a:p>
        </p:txBody>
      </p:sp>
      <p:pic>
        <p:nvPicPr>
          <p:cNvPr id="62" name="JavaScript" descr="JavaScript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964335">
            <a:off x="827332" y="573775"/>
            <a:ext cx="7033736" cy="2030555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sp>
        <p:nvSpPr>
          <p:cNvPr id="63" name="🙋 🙎"/>
          <p:cNvSpPr txBox="1"/>
          <p:nvPr/>
        </p:nvSpPr>
        <p:spPr>
          <a:xfrm>
            <a:off x="7709439" y="5699075"/>
            <a:ext cx="8965122" cy="231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9330" tIns="179330" rIns="179330" bIns="179330">
            <a:normAutofit fontScale="100000" lnSpcReduction="0"/>
          </a:bodyPr>
          <a:lstStyle>
            <a:lvl1pPr algn="ctr" defTabSz="1520199">
              <a:lnSpc>
                <a:spcPct val="90000"/>
              </a:lnSpc>
              <a:defRPr spc="-161" sz="11620">
                <a:solidFill>
                  <a:srgbClr val="FFFFFF"/>
                </a:solidFill>
                <a:latin typeface="Apple Color Emoji"/>
                <a:ea typeface="Apple Color Emoji"/>
                <a:cs typeface="Apple Color Emoji"/>
                <a:sym typeface="Apple Color Emoji"/>
              </a:defRPr>
            </a:lvl1pPr>
          </a:lstStyle>
          <a:p>
            <a:pPr/>
            <a:r>
              <a:t>🙋 🙎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" grpId="1"/>
      <p:bldP build="whole" bldLvl="1" animBg="1" rev="0" advAuto="0" spid="63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onst a = () =&gt; 'EcmaScript';…"/>
          <p:cNvSpPr txBox="1"/>
          <p:nvPr>
            <p:ph type="body" idx="1"/>
          </p:nvPr>
        </p:nvSpPr>
        <p:spPr>
          <a:xfrm>
            <a:off x="538616" y="2748337"/>
            <a:ext cx="23312998" cy="8745964"/>
          </a:xfrm>
          <a:prstGeom prst="rect">
            <a:avLst/>
          </a:prstGeom>
          <a:solidFill>
            <a:srgbClr val="9ACDFF"/>
          </a:solidFill>
          <a:ln>
            <a:solidFill>
              <a:schemeClr val="accent2">
                <a:lumOff val="-8431"/>
              </a:schemeClr>
            </a:solidFill>
            <a:round/>
          </a:ln>
        </p:spPr>
        <p:txBody>
          <a:bodyPr/>
          <a:lstStyle/>
          <a:p>
            <a:pPr marL="0" indent="0" defTabSz="1575146">
              <a:spcBef>
                <a:spcPts val="1600"/>
              </a:spcBef>
              <a:buSzTx/>
              <a:buFontTx/>
              <a:buNone/>
              <a:defRPr sz="670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const</a:t>
            </a:r>
            <a:r>
              <a:t> a = () </a:t>
            </a:r>
            <a:r>
              <a:rPr>
                <a:solidFill>
                  <a:schemeClr val="accent5">
                    <a:lumOff val="-7058"/>
                  </a:schemeClr>
                </a:solidFill>
              </a:rPr>
              <a:t>=&gt;</a:t>
            </a:r>
            <a:r>
              <a:t> 'EcmaScript';</a:t>
            </a:r>
          </a:p>
          <a:p>
            <a:pPr marL="0" indent="0" defTabSz="1575146">
              <a:spcBef>
                <a:spcPts val="1600"/>
              </a:spcBef>
              <a:buSzTx/>
              <a:buFontTx/>
              <a:buNone/>
              <a:defRPr sz="670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</a:p>
          <a:p>
            <a:pPr marL="0" indent="0" defTabSz="1575146">
              <a:spcBef>
                <a:spcPts val="1600"/>
              </a:spcBef>
              <a:buSzTx/>
              <a:buFontTx/>
              <a:buNone/>
              <a:defRPr sz="670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const</a:t>
            </a:r>
            <a:r>
              <a:t> b = (x) </a:t>
            </a:r>
            <a:r>
              <a:rPr>
                <a:solidFill>
                  <a:schemeClr val="accent5">
                    <a:lumOff val="-7058"/>
                  </a:schemeClr>
                </a:solidFill>
              </a:rPr>
              <a:t>=&gt;</a:t>
            </a:r>
            <a:r>
              <a:t> x * x;</a:t>
            </a:r>
          </a:p>
          <a:p>
            <a:pPr marL="0" indent="0" defTabSz="1575146">
              <a:spcBef>
                <a:spcPts val="1600"/>
              </a:spcBef>
              <a:buSzTx/>
              <a:buFontTx/>
              <a:buNone/>
              <a:defRPr sz="670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const</a:t>
            </a:r>
            <a:r>
              <a:t> c = x </a:t>
            </a:r>
            <a:r>
              <a:rPr>
                <a:solidFill>
                  <a:schemeClr val="accent5">
                    <a:lumOff val="-7058"/>
                  </a:schemeClr>
                </a:solidFill>
              </a:rPr>
              <a:t>=&gt;</a:t>
            </a:r>
            <a:r>
              <a:t> x * x;</a:t>
            </a:r>
          </a:p>
          <a:p>
            <a:pPr marL="0" indent="0" defTabSz="1575146">
              <a:spcBef>
                <a:spcPts val="1600"/>
              </a:spcBef>
              <a:buSzTx/>
              <a:buFontTx/>
              <a:buNone/>
              <a:defRPr sz="670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const</a:t>
            </a:r>
            <a:r>
              <a:t> d = x </a:t>
            </a:r>
            <a:r>
              <a:rPr>
                <a:solidFill>
                  <a:schemeClr val="accent5">
                    <a:lumOff val="-7058"/>
                  </a:schemeClr>
                </a:solidFill>
              </a:rPr>
              <a:t>=&gt;</a:t>
            </a:r>
            <a:r>
              <a:t> { </a:t>
            </a: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const</a:t>
            </a:r>
            <a:r>
              <a:t> y = x * x; </a:t>
            </a: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return</a:t>
            </a:r>
            <a:r>
              <a:t> y; };</a:t>
            </a:r>
          </a:p>
          <a:p>
            <a:pPr marL="0" indent="0" defTabSz="1575146">
              <a:spcBef>
                <a:spcPts val="1600"/>
              </a:spcBef>
              <a:buSzTx/>
              <a:buFontTx/>
              <a:buNone/>
              <a:defRPr sz="670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</a:p>
          <a:p>
            <a:pPr marL="0" indent="0" defTabSz="1575146">
              <a:spcBef>
                <a:spcPts val="1600"/>
              </a:spcBef>
              <a:buSzTx/>
              <a:buFontTx/>
              <a:buNone/>
              <a:defRPr sz="670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const</a:t>
            </a:r>
            <a:r>
              <a:t> e = (x, y) </a:t>
            </a:r>
            <a:r>
              <a:rPr>
                <a:solidFill>
                  <a:schemeClr val="accent5">
                    <a:lumOff val="-7058"/>
                  </a:schemeClr>
                </a:solidFill>
              </a:rPr>
              <a:t>=&gt;</a:t>
            </a:r>
            <a:r>
              <a:t> x * y;</a:t>
            </a:r>
          </a:p>
        </p:txBody>
      </p:sp>
      <p:sp>
        <p:nvSpPr>
          <p:cNvPr id="169" name="Arrow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Arrow functions</a:t>
            </a:r>
          </a:p>
        </p:txBody>
      </p:sp>
      <p:sp>
        <p:nvSpPr>
          <p:cNvPr id="170" name="C# lambda = JS arrow"/>
          <p:cNvSpPr/>
          <p:nvPr/>
        </p:nvSpPr>
        <p:spPr>
          <a:xfrm>
            <a:off x="526627" y="11670040"/>
            <a:ext cx="9196068" cy="1526359"/>
          </a:xfrm>
          <a:prstGeom prst="rect">
            <a:avLst/>
          </a:prstGeom>
          <a:solidFill>
            <a:schemeClr val="accent5">
              <a:lumOff val="-7058"/>
            </a:schemeClr>
          </a:solidFill>
          <a:ln w="12700">
            <a:solidFill>
              <a:schemeClr val="accent5">
                <a:satOff val="-45454"/>
                <a:lumOff val="3235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6929" tIns="286929" rIns="286929" bIns="286929">
            <a:spAutoFit/>
          </a:bodyPr>
          <a:lstStyle>
            <a:lvl1pPr>
              <a:defRPr sz="6200">
                <a:solidFill>
                  <a:srgbClr val="FFFFFF"/>
                </a:solidFill>
              </a:defRPr>
            </a:lvl1pPr>
          </a:lstStyle>
          <a:p>
            <a:pPr/>
            <a:r>
              <a:t>C# lambda = JS arrow</a:t>
            </a:r>
          </a:p>
        </p:txBody>
      </p:sp>
      <p:sp>
        <p:nvSpPr>
          <p:cNvPr id="171" name="Omit braces"/>
          <p:cNvSpPr/>
          <p:nvPr/>
        </p:nvSpPr>
        <p:spPr>
          <a:xfrm>
            <a:off x="5652007" y="4480591"/>
            <a:ext cx="5030497" cy="1942187"/>
          </a:xfrm>
          <a:prstGeom prst="wedgeEllipseCallout">
            <a:avLst>
              <a:gd name="adj1" fmla="val -49552"/>
              <a:gd name="adj2" fmla="val 68549"/>
            </a:avLst>
          </a:prstGeom>
          <a:solidFill>
            <a:schemeClr val="accent3"/>
          </a:solidFill>
          <a:ln w="25400">
            <a:solidFill>
              <a:srgbClr val="F9F9F9">
                <a:alpha val="50000"/>
              </a:srgb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6929" tIns="286929" rIns="286929" bIns="28692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Omit braces</a:t>
            </a:r>
          </a:p>
        </p:txBody>
      </p:sp>
      <p:sp>
        <p:nvSpPr>
          <p:cNvPr id="172" name="{ } when multiple statements"/>
          <p:cNvSpPr/>
          <p:nvPr/>
        </p:nvSpPr>
        <p:spPr>
          <a:xfrm>
            <a:off x="15660206" y="5145908"/>
            <a:ext cx="7305266" cy="2380108"/>
          </a:xfrm>
          <a:prstGeom prst="wedgeEllipseCallout">
            <a:avLst>
              <a:gd name="adj1" fmla="val -49692"/>
              <a:gd name="adj2" fmla="val 65136"/>
            </a:avLst>
          </a:prstGeom>
          <a:solidFill>
            <a:schemeClr val="accent3"/>
          </a:solidFill>
          <a:ln w="25400">
            <a:solidFill>
              <a:srgbClr val="F9F9F9">
                <a:alpha val="50000"/>
              </a:srgb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6929" tIns="286929" rIns="286929" bIns="28692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{ } when multiple statements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2"/>
      <p:bldP build="whole" bldLvl="1" animBg="1" rev="0" advAuto="0" spid="171" grpId="3"/>
      <p:bldP build="whole" bldLvl="1" animBg="1" rev="0" advAuto="0" spid="172" grpId="4"/>
      <p:bldP build="whole" bldLvl="1" animBg="1" rev="0" advAuto="0" spid="170" grpId="1"/>
      <p:bldP build="whole" bldLvl="1" animBg="1" rev="0" advAuto="0" spid="172" grpId="5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Default values…"/>
          <p:cNvSpPr txBox="1"/>
          <p:nvPr>
            <p:ph type="body" idx="1"/>
          </p:nvPr>
        </p:nvSpPr>
        <p:spPr>
          <a:xfrm>
            <a:off x="538616" y="2748337"/>
            <a:ext cx="23312998" cy="8718317"/>
          </a:xfrm>
          <a:prstGeom prst="rect">
            <a:avLst/>
          </a:prstGeom>
        </p:spPr>
        <p:txBody>
          <a:bodyPr/>
          <a:lstStyle/>
          <a:p>
            <a:pPr marL="461371" indent="-461371" defTabSz="1263780">
              <a:spcBef>
                <a:spcPts val="1300"/>
              </a:spcBef>
              <a:defRPr sz="5382"/>
            </a:pPr>
            <a:r>
              <a:t>Default values</a:t>
            </a:r>
          </a:p>
          <a:p>
            <a:pPr lvl="1" marL="697972" indent="-461371" defTabSz="1263780">
              <a:spcBef>
                <a:spcPts val="1300"/>
              </a:spcBef>
              <a:defRPr sz="5382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solidFill>
                  <a:schemeClr val="accent2">
                    <a:lumOff val="-8431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const</a:t>
            </a:r>
            <a:r>
              <a:rPr>
                <a:solidFill>
                  <a:schemeClr val="accent2">
                    <a:lumOff val="-8431"/>
                  </a:schemeClr>
                </a:solidFill>
              </a:rPr>
              <a:t> f = (x = 10) =&gt; x * x;</a:t>
            </a:r>
            <a:br>
              <a:rPr>
                <a:solidFill>
                  <a:schemeClr val="accent2">
                    <a:lumOff val="-8431"/>
                  </a:schemeClr>
                </a:solidFill>
              </a:rPr>
            </a:br>
            <a:r>
              <a:rPr>
                <a:solidFill>
                  <a:schemeClr val="accent2">
                    <a:lumOff val="-8431"/>
                  </a:schemeClr>
                </a:solidFill>
              </a:rPr>
              <a:t>console.log(f());</a:t>
            </a:r>
            <a:r>
              <a:t>  </a:t>
            </a:r>
            <a:r>
              <a:rPr>
                <a:solidFill>
                  <a:schemeClr val="accent5"/>
                </a:solidFill>
              </a:rPr>
              <a:t>// 100</a:t>
            </a:r>
            <a:endParaRPr>
              <a:solidFill>
                <a:schemeClr val="accent5"/>
              </a:solidFill>
            </a:endParaRPr>
          </a:p>
          <a:p>
            <a:pPr marL="461371" indent="-461371" defTabSz="1263780">
              <a:spcBef>
                <a:spcPts val="1300"/>
              </a:spcBef>
              <a:defRPr sz="5382"/>
            </a:pPr>
            <a:r>
              <a:t>Rest parameters</a:t>
            </a:r>
          </a:p>
          <a:p>
            <a:pPr lvl="1" marL="904644" indent="-668043" defTabSz="1263780">
              <a:spcBef>
                <a:spcPts val="1300"/>
              </a:spcBef>
              <a:defRPr sz="5382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solidFill>
                  <a:schemeClr val="accent2">
                    <a:lumOff val="-8431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const</a:t>
            </a:r>
            <a:r>
              <a:rPr>
                <a:solidFill>
                  <a:schemeClr val="accent2">
                    <a:lumOff val="-8431"/>
                  </a:schemeClr>
                </a:solidFill>
              </a:rPr>
              <a:t> x = (a, b, ...rest) =&gt; [a, b, rest];</a:t>
            </a:r>
            <a:br>
              <a:rPr>
                <a:solidFill>
                  <a:schemeClr val="accent2">
                    <a:lumOff val="-8431"/>
                  </a:schemeClr>
                </a:solidFill>
              </a:rPr>
            </a:br>
            <a:r>
              <a:rPr>
                <a:solidFill>
                  <a:schemeClr val="accent2">
                    <a:lumOff val="-8431"/>
                  </a:schemeClr>
                </a:solidFill>
              </a:rPr>
              <a:t>console.log(x(1, 2, 3, 4));</a:t>
            </a:r>
            <a:r>
              <a:t>  </a:t>
            </a:r>
            <a:r>
              <a:rPr>
                <a:solidFill>
                  <a:schemeClr val="accent5"/>
                </a:solidFill>
              </a:rPr>
              <a:t>// [ 1, 2, [3, 4] ]</a:t>
            </a:r>
          </a:p>
          <a:p>
            <a:pPr marL="461371" indent="-461371" defTabSz="1263780">
              <a:spcBef>
                <a:spcPts val="1300"/>
              </a:spcBef>
              <a:defRPr sz="5382"/>
            </a:pPr>
            <a:r>
              <a:t>Return object literal</a:t>
            </a:r>
          </a:p>
          <a:p>
            <a:pPr lvl="1" marL="904644" indent="-668043" defTabSz="1263780">
              <a:spcBef>
                <a:spcPts val="1300"/>
              </a:spcBef>
              <a:defRPr sz="5382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solidFill>
                  <a:schemeClr val="accent2">
                    <a:lumOff val="-8431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const</a:t>
            </a:r>
            <a:r>
              <a:rPr>
                <a:solidFill>
                  <a:schemeClr val="accent2">
                    <a:lumOff val="-8431"/>
                  </a:schemeClr>
                </a:solidFill>
              </a:rPr>
              <a:t> a = x =&gt; ({value: x});</a:t>
            </a:r>
            <a:r>
              <a:t>  </a:t>
            </a:r>
            <a:r>
              <a:rPr>
                <a:solidFill>
                  <a:schemeClr val="accent5"/>
                </a:solidFill>
              </a:rPr>
              <a:t>// Must use ()</a:t>
            </a:r>
            <a:br/>
            <a:r>
              <a:rPr>
                <a:solidFill>
                  <a:schemeClr val="accent2">
                    <a:lumOff val="-8431"/>
                  </a:schemeClr>
                </a:solidFill>
              </a:rPr>
              <a:t>console.log(a(123));</a:t>
            </a:r>
            <a:r>
              <a:t>  </a:t>
            </a:r>
            <a:r>
              <a:rPr>
                <a:solidFill>
                  <a:schemeClr val="accent5"/>
                </a:solidFill>
              </a:rPr>
              <a:t>// { value: 123 }</a:t>
            </a:r>
          </a:p>
        </p:txBody>
      </p:sp>
      <p:sp>
        <p:nvSpPr>
          <p:cNvPr id="175" name="Arrow function op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Arrow function options</a:t>
            </a:r>
          </a:p>
        </p:txBody>
      </p:sp>
      <p:sp>
        <p:nvSpPr>
          <p:cNvPr id="176" name="JS Only"/>
          <p:cNvSpPr/>
          <p:nvPr/>
        </p:nvSpPr>
        <p:spPr>
          <a:xfrm>
            <a:off x="526627" y="11642394"/>
            <a:ext cx="3608142" cy="1526359"/>
          </a:xfrm>
          <a:prstGeom prst="rect">
            <a:avLst/>
          </a:prstGeom>
          <a:solidFill>
            <a:schemeClr val="accent5">
              <a:lumOff val="-7058"/>
            </a:schemeClr>
          </a:solidFill>
          <a:ln w="12700">
            <a:solidFill>
              <a:schemeClr val="accent5">
                <a:satOff val="-45454"/>
                <a:lumOff val="3235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6929" tIns="286929" rIns="286929" bIns="286929">
            <a:spAutoFit/>
          </a:bodyPr>
          <a:lstStyle>
            <a:lvl1pPr>
              <a:defRPr sz="6200">
                <a:solidFill>
                  <a:srgbClr val="FFFFFF"/>
                </a:solidFill>
              </a:defRPr>
            </a:lvl1pPr>
          </a:lstStyle>
          <a:p>
            <a:pPr/>
            <a:r>
              <a:t>JS Only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his is not bound (when called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this</a:t>
            </a:r>
            <a:r>
              <a:t> is not bound (when called)</a:t>
            </a:r>
          </a:p>
        </p:txBody>
      </p:sp>
      <p:sp>
        <p:nvSpPr>
          <p:cNvPr id="179" name="Arrow function: th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Arrow function: this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lass Account extends Base {…"/>
          <p:cNvSpPr txBox="1"/>
          <p:nvPr>
            <p:ph type="body" idx="1"/>
          </p:nvPr>
        </p:nvSpPr>
        <p:spPr>
          <a:xfrm>
            <a:off x="538616" y="2748337"/>
            <a:ext cx="23312998" cy="7861283"/>
          </a:xfrm>
          <a:prstGeom prst="rect">
            <a:avLst/>
          </a:prstGeom>
          <a:solidFill>
            <a:srgbClr val="9ACDFF"/>
          </a:solidFill>
          <a:ln>
            <a:solidFill>
              <a:schemeClr val="accent2">
                <a:lumOff val="-8431"/>
              </a:schemeClr>
            </a:solidFill>
            <a:round/>
          </a:ln>
        </p:spPr>
        <p:txBody>
          <a:bodyPr/>
          <a:lstStyle/>
          <a:p>
            <a:pPr marL="0" indent="0" defTabSz="750942">
              <a:spcBef>
                <a:spcPts val="700"/>
              </a:spcBef>
              <a:buSzTx/>
              <a:buFontTx/>
              <a:buNone/>
              <a:defRPr sz="319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class</a:t>
            </a:r>
            <a:r>
              <a:t> Account </a:t>
            </a: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extends</a:t>
            </a:r>
            <a:r>
              <a:t> Base {</a:t>
            </a:r>
          </a:p>
          <a:p>
            <a:pPr marL="0" indent="0" defTabSz="750942">
              <a:spcBef>
                <a:spcPts val="700"/>
              </a:spcBef>
              <a:buSzTx/>
              <a:buFontTx/>
              <a:buNone/>
              <a:defRPr sz="319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  </a:t>
            </a: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constructor</a:t>
            </a:r>
            <a:r>
              <a:t>(name, initialAmount) {</a:t>
            </a:r>
          </a:p>
          <a:p>
            <a:pPr marL="0" indent="0" defTabSz="750942">
              <a:spcBef>
                <a:spcPts val="700"/>
              </a:spcBef>
              <a:buSzTx/>
              <a:buFontTx/>
              <a:buNone/>
              <a:defRPr sz="319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    </a:t>
            </a: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super</a:t>
            </a:r>
            <a:r>
              <a:t>(name);</a:t>
            </a:r>
          </a:p>
          <a:p>
            <a:pPr marL="0" indent="0" defTabSz="750942">
              <a:spcBef>
                <a:spcPts val="700"/>
              </a:spcBef>
              <a:buSzTx/>
              <a:buFontTx/>
              <a:buNone/>
              <a:defRPr sz="319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    this.balance = initialAmount;</a:t>
            </a:r>
          </a:p>
          <a:p>
            <a:pPr marL="0" indent="0" defTabSz="750942">
              <a:spcBef>
                <a:spcPts val="700"/>
              </a:spcBef>
              <a:buSzTx/>
              <a:buFontTx/>
              <a:buNone/>
              <a:defRPr sz="319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  }</a:t>
            </a:r>
          </a:p>
          <a:p>
            <a:pPr marL="0" indent="0" defTabSz="750942">
              <a:spcBef>
                <a:spcPts val="700"/>
              </a:spcBef>
              <a:buSzTx/>
              <a:buFontTx/>
              <a:buNone/>
              <a:defRPr sz="319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  deposit(amount) {</a:t>
            </a:r>
          </a:p>
          <a:p>
            <a:pPr marL="0" indent="0" defTabSz="750942">
              <a:spcBef>
                <a:spcPts val="700"/>
              </a:spcBef>
              <a:buSzTx/>
              <a:buFontTx/>
              <a:buNone/>
              <a:defRPr sz="319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    this.balance += amount;</a:t>
            </a:r>
          </a:p>
          <a:p>
            <a:pPr marL="0" indent="0" defTabSz="750942">
              <a:spcBef>
                <a:spcPts val="700"/>
              </a:spcBef>
              <a:buSzTx/>
              <a:buFontTx/>
              <a:buNone/>
              <a:defRPr sz="319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  }</a:t>
            </a:r>
          </a:p>
          <a:p>
            <a:pPr marL="0" indent="0" defTabSz="750942">
              <a:spcBef>
                <a:spcPts val="700"/>
              </a:spcBef>
              <a:buSzTx/>
              <a:buFontTx/>
              <a:buNone/>
              <a:defRPr sz="319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};</a:t>
            </a:r>
          </a:p>
          <a:p>
            <a:pPr marL="0" indent="0" defTabSz="750942">
              <a:spcBef>
                <a:spcPts val="700"/>
              </a:spcBef>
              <a:buSzTx/>
              <a:buFontTx/>
              <a:buNone/>
              <a:defRPr sz="319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</a:p>
          <a:p>
            <a:pPr marL="0" indent="0" defTabSz="750942">
              <a:spcBef>
                <a:spcPts val="700"/>
              </a:spcBef>
              <a:buSzTx/>
              <a:buFontTx/>
              <a:buNone/>
              <a:defRPr sz="319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const</a:t>
            </a:r>
            <a:r>
              <a:t> acc = </a:t>
            </a: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new</a:t>
            </a:r>
            <a:r>
              <a:t> Account('Bill', 0);</a:t>
            </a:r>
          </a:p>
          <a:p>
            <a:pPr marL="0" indent="0" defTabSz="750942">
              <a:spcBef>
                <a:spcPts val="700"/>
              </a:spcBef>
              <a:buSzTx/>
              <a:buFontTx/>
              <a:buNone/>
              <a:defRPr sz="319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acc.deposit(100);</a:t>
            </a:r>
          </a:p>
          <a:p>
            <a:pPr marL="0" indent="0" defTabSz="750942">
              <a:spcBef>
                <a:spcPts val="700"/>
              </a:spcBef>
              <a:buSzTx/>
              <a:buFontTx/>
              <a:buNone/>
              <a:defRPr sz="319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console.log(acc);  </a:t>
            </a:r>
            <a:r>
              <a:rPr>
                <a:solidFill>
                  <a:schemeClr val="accent5"/>
                </a:solidFill>
              </a:rPr>
              <a:t>// { name: 'Bill', balance: 100 }</a:t>
            </a:r>
          </a:p>
        </p:txBody>
      </p:sp>
      <p:sp>
        <p:nvSpPr>
          <p:cNvPr id="182" name="Cla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Classes</a:t>
            </a:r>
          </a:p>
        </p:txBody>
      </p:sp>
      <p:sp>
        <p:nvSpPr>
          <p:cNvPr id="183" name="JS still prototype inheritance &amp; different syntax than C#"/>
          <p:cNvSpPr/>
          <p:nvPr/>
        </p:nvSpPr>
        <p:spPr>
          <a:xfrm>
            <a:off x="526627" y="10785359"/>
            <a:ext cx="20469792" cy="2466159"/>
          </a:xfrm>
          <a:prstGeom prst="rect">
            <a:avLst/>
          </a:prstGeom>
          <a:solidFill>
            <a:schemeClr val="accent5">
              <a:lumOff val="-7058"/>
            </a:schemeClr>
          </a:solidFill>
          <a:ln w="12700">
            <a:solidFill>
              <a:schemeClr val="accent5">
                <a:satOff val="-45454"/>
                <a:lumOff val="3235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6929" tIns="286929" rIns="286929" bIns="286929">
            <a:spAutoFit/>
          </a:bodyPr>
          <a:lstStyle>
            <a:lvl1pPr>
              <a:defRPr sz="6200">
                <a:solidFill>
                  <a:srgbClr val="FFFFFF"/>
                </a:solidFill>
              </a:defRPr>
            </a:lvl1pPr>
          </a:lstStyle>
          <a:p>
            <a:pPr/>
            <a:r>
              <a:t>JS still prototype inheritance &amp; different syntax than C#</a:t>
            </a:r>
          </a:p>
        </p:txBody>
      </p:sp>
      <p:sp>
        <p:nvSpPr>
          <p:cNvPr id="184" name="No function keyword"/>
          <p:cNvSpPr/>
          <p:nvPr/>
        </p:nvSpPr>
        <p:spPr>
          <a:xfrm>
            <a:off x="4497191" y="3291802"/>
            <a:ext cx="3805422" cy="2395551"/>
          </a:xfrm>
          <a:prstGeom prst="wedgeEllipseCallout">
            <a:avLst>
              <a:gd name="adj1" fmla="val -49408"/>
              <a:gd name="adj2" fmla="val 65038"/>
            </a:avLst>
          </a:prstGeom>
          <a:solidFill>
            <a:schemeClr val="accent3"/>
          </a:solidFill>
          <a:ln w="25400">
            <a:solidFill>
              <a:srgbClr val="F9F9F9">
                <a:alpha val="50000"/>
              </a:srgb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6929" tIns="286929" rIns="286929" bIns="28692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No function keyword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1"/>
      <p:bldP build="whole" bldLvl="1" animBg="1" rev="0" advAuto="0" spid="184" grpId="2"/>
      <p:bldP build="whole" bldLvl="1" animBg="1" rev="0" advAuto="0" spid="183" grpId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onst name = 'Hillegom';…"/>
          <p:cNvSpPr txBox="1"/>
          <p:nvPr>
            <p:ph type="body" idx="1"/>
          </p:nvPr>
        </p:nvSpPr>
        <p:spPr>
          <a:xfrm>
            <a:off x="538616" y="2748337"/>
            <a:ext cx="23312998" cy="8856549"/>
          </a:xfrm>
          <a:prstGeom prst="rect">
            <a:avLst/>
          </a:prstGeom>
          <a:solidFill>
            <a:srgbClr val="9ACDFF"/>
          </a:solidFill>
          <a:ln>
            <a:solidFill>
              <a:schemeClr val="accent2">
                <a:lumOff val="-8431"/>
              </a:schemeClr>
            </a:solidFill>
            <a:round/>
          </a:ln>
        </p:spPr>
        <p:txBody>
          <a:bodyPr/>
          <a:lstStyle/>
          <a:p>
            <a:pPr marL="0" indent="0" defTabSz="1208833">
              <a:spcBef>
                <a:spcPts val="1200"/>
              </a:spcBef>
              <a:buSzTx/>
              <a:buFontTx/>
              <a:buNone/>
              <a:defRPr sz="514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const</a:t>
            </a:r>
            <a:r>
              <a:t> name = </a:t>
            </a:r>
            <a:r>
              <a:rPr>
                <a:solidFill>
                  <a:schemeClr val="accent5">
                    <a:lumOff val="-7058"/>
                  </a:schemeClr>
                </a:solidFill>
              </a:rPr>
              <a:t>'Hillegom'</a:t>
            </a:r>
            <a:r>
              <a:t>;</a:t>
            </a:r>
          </a:p>
          <a:p>
            <a:pPr marL="0" indent="0" defTabSz="1208833">
              <a:spcBef>
                <a:spcPts val="1200"/>
              </a:spcBef>
              <a:buSzTx/>
              <a:buFontTx/>
              <a:buNone/>
              <a:defRPr sz="514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const</a:t>
            </a:r>
            <a:r>
              <a:t> age = 1000;</a:t>
            </a:r>
          </a:p>
          <a:p>
            <a:pPr marL="0" indent="0" defTabSz="1208833">
              <a:spcBef>
                <a:spcPts val="1200"/>
              </a:spcBef>
              <a:buSzTx/>
              <a:buFontTx/>
              <a:buNone/>
              <a:defRPr sz="514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const</a:t>
            </a:r>
            <a:r>
              <a:t> dutch = true;</a:t>
            </a:r>
          </a:p>
          <a:p>
            <a:pPr marL="0" indent="0" defTabSz="1208833">
              <a:spcBef>
                <a:spcPts val="1200"/>
              </a:spcBef>
              <a:buSzTx/>
              <a:buFontTx/>
              <a:buNone/>
              <a:defRPr sz="514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    </a:t>
            </a:r>
          </a:p>
          <a:p>
            <a:pPr marL="0" indent="0" defTabSz="1208833">
              <a:spcBef>
                <a:spcPts val="1200"/>
              </a:spcBef>
              <a:buSzTx/>
              <a:buFontTx/>
              <a:buNone/>
              <a:defRPr sz="514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const</a:t>
            </a:r>
            <a:r>
              <a:t> town = {</a:t>
            </a:r>
          </a:p>
          <a:p>
            <a:pPr marL="0" indent="0" defTabSz="1208833">
              <a:spcBef>
                <a:spcPts val="1200"/>
              </a:spcBef>
              <a:buSzTx/>
              <a:buFontTx/>
              <a:buNone/>
              <a:defRPr sz="514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  name,</a:t>
            </a:r>
          </a:p>
          <a:p>
            <a:pPr marL="0" indent="0" defTabSz="1208833">
              <a:spcBef>
                <a:spcPts val="1200"/>
              </a:spcBef>
              <a:buSzTx/>
              <a:buFontTx/>
              <a:buNone/>
              <a:defRPr sz="514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  age,</a:t>
            </a:r>
          </a:p>
          <a:p>
            <a:pPr marL="0" indent="0" defTabSz="1208833">
              <a:spcBef>
                <a:spcPts val="1200"/>
              </a:spcBef>
              <a:buSzTx/>
              <a:buFontTx/>
              <a:buNone/>
              <a:defRPr sz="514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  dutch</a:t>
            </a:r>
          </a:p>
          <a:p>
            <a:pPr marL="0" indent="0" defTabSz="1208833">
              <a:spcBef>
                <a:spcPts val="1200"/>
              </a:spcBef>
              <a:buSzTx/>
              <a:buFontTx/>
              <a:buNone/>
              <a:defRPr sz="514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};</a:t>
            </a:r>
          </a:p>
        </p:txBody>
      </p:sp>
      <p:sp>
        <p:nvSpPr>
          <p:cNvPr id="187" name="Shorthand proper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Shorthand properties</a:t>
            </a:r>
          </a:p>
        </p:txBody>
      </p:sp>
      <p:sp>
        <p:nvSpPr>
          <p:cNvPr id="188" name="JS Only"/>
          <p:cNvSpPr/>
          <p:nvPr/>
        </p:nvSpPr>
        <p:spPr>
          <a:xfrm>
            <a:off x="526627" y="11780625"/>
            <a:ext cx="3608142" cy="1526360"/>
          </a:xfrm>
          <a:prstGeom prst="rect">
            <a:avLst/>
          </a:prstGeom>
          <a:solidFill>
            <a:schemeClr val="accent5">
              <a:lumOff val="-7058"/>
            </a:schemeClr>
          </a:solidFill>
          <a:ln w="12700">
            <a:solidFill>
              <a:schemeClr val="accent5">
                <a:satOff val="-45454"/>
                <a:lumOff val="3235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6929" tIns="286929" rIns="286929" bIns="286929">
            <a:spAutoFit/>
          </a:bodyPr>
          <a:lstStyle>
            <a:lvl1pPr>
              <a:defRPr sz="6200">
                <a:solidFill>
                  <a:srgbClr val="FFFFFF"/>
                </a:solidFill>
              </a:defRPr>
            </a:lvl1pPr>
          </a:lstStyle>
          <a:p>
            <a:pPr/>
            <a:r>
              <a:t>JS Only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onst obj = {…"/>
          <p:cNvSpPr txBox="1"/>
          <p:nvPr>
            <p:ph type="body" idx="1"/>
          </p:nvPr>
        </p:nvSpPr>
        <p:spPr>
          <a:xfrm>
            <a:off x="538616" y="2748337"/>
            <a:ext cx="23312998" cy="8690671"/>
          </a:xfrm>
          <a:prstGeom prst="rect">
            <a:avLst/>
          </a:prstGeom>
          <a:solidFill>
            <a:srgbClr val="9ACDFF"/>
          </a:solidFill>
          <a:ln>
            <a:solidFill>
              <a:schemeClr val="accent2">
                <a:lumOff val="-8431"/>
              </a:schemeClr>
            </a:solidFill>
            <a:round/>
          </a:ln>
        </p:spPr>
        <p:txBody>
          <a:bodyPr/>
          <a:lstStyle/>
          <a:p>
            <a:pPr marL="0" indent="0" defTabSz="1758303">
              <a:buSzTx/>
              <a:buFontTx/>
              <a:buNone/>
              <a:defRPr sz="7487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const</a:t>
            </a:r>
            <a:r>
              <a:t> obj = {</a:t>
            </a:r>
          </a:p>
          <a:p>
            <a:pPr marL="0" indent="0" defTabSz="1758303">
              <a:buSzTx/>
              <a:buFontTx/>
              <a:buNone/>
              <a:defRPr sz="7487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  echo1: </a:t>
            </a: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function</a:t>
            </a:r>
            <a:r>
              <a:t> (value) { </a:t>
            </a: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return</a:t>
            </a:r>
            <a:r>
              <a:t> value; },</a:t>
            </a:r>
          </a:p>
          <a:p>
            <a:pPr marL="0" indent="0" defTabSz="1758303">
              <a:buSzTx/>
              <a:buFontTx/>
              <a:buNone/>
              <a:defRPr sz="7487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  echo2(value) { </a:t>
            </a: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return</a:t>
            </a:r>
            <a:r>
              <a:t> value; }</a:t>
            </a:r>
          </a:p>
          <a:p>
            <a:pPr marL="0" indent="0" defTabSz="1758303">
              <a:buSzTx/>
              <a:buFontTx/>
              <a:buNone/>
              <a:defRPr sz="7487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};</a:t>
            </a:r>
          </a:p>
          <a:p>
            <a:pPr marL="0" indent="0" defTabSz="1758303">
              <a:buSzTx/>
              <a:buFontTx/>
              <a:buNone/>
              <a:defRPr sz="7487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</a:p>
        </p:txBody>
      </p:sp>
      <p:sp>
        <p:nvSpPr>
          <p:cNvPr id="191" name="Method defini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 definitions</a:t>
            </a:r>
          </a:p>
        </p:txBody>
      </p:sp>
      <p:sp>
        <p:nvSpPr>
          <p:cNvPr id="192" name="JS Only"/>
          <p:cNvSpPr/>
          <p:nvPr/>
        </p:nvSpPr>
        <p:spPr>
          <a:xfrm>
            <a:off x="526627" y="11614748"/>
            <a:ext cx="3608142" cy="1526359"/>
          </a:xfrm>
          <a:prstGeom prst="rect">
            <a:avLst/>
          </a:prstGeom>
          <a:solidFill>
            <a:schemeClr val="accent5">
              <a:lumOff val="-7058"/>
            </a:schemeClr>
          </a:solidFill>
          <a:ln w="12700">
            <a:solidFill>
              <a:schemeClr val="accent5">
                <a:satOff val="-45454"/>
                <a:lumOff val="3235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6929" tIns="286929" rIns="286929" bIns="286929">
            <a:spAutoFit/>
          </a:bodyPr>
          <a:lstStyle>
            <a:lvl1pPr>
              <a:defRPr sz="6200">
                <a:solidFill>
                  <a:srgbClr val="FFFFFF"/>
                </a:solidFill>
              </a:defRPr>
            </a:lvl1pPr>
          </a:lstStyle>
          <a:p>
            <a:pPr/>
            <a:r>
              <a:t>JS Only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2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Modules (direct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Modules (direct)</a:t>
            </a:r>
          </a:p>
        </p:txBody>
      </p:sp>
      <p:sp>
        <p:nvSpPr>
          <p:cNvPr id="195" name="// my-export.js…"/>
          <p:cNvSpPr txBox="1"/>
          <p:nvPr>
            <p:ph type="body" sz="half" idx="1"/>
          </p:nvPr>
        </p:nvSpPr>
        <p:spPr>
          <a:xfrm>
            <a:off x="538615" y="2748337"/>
            <a:ext cx="8861781" cy="9306738"/>
          </a:xfrm>
          <a:prstGeom prst="rect">
            <a:avLst/>
          </a:prstGeom>
          <a:solidFill>
            <a:srgbClr val="9ACDFF"/>
          </a:solidFill>
          <a:ln>
            <a:solidFill>
              <a:schemeClr val="accent2">
                <a:lumOff val="-8431"/>
              </a:schemeClr>
            </a:solidFill>
            <a:round/>
          </a:ln>
        </p:spPr>
        <p:txBody>
          <a:bodyPr/>
          <a:lstStyle/>
          <a:p>
            <a:pPr defTabSz="1190517">
              <a:spcBef>
                <a:spcPts val="1200"/>
              </a:spcBef>
              <a:defRPr sz="5069">
                <a:solidFill>
                  <a:schemeClr val="accent5"/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// my-export.js</a:t>
            </a:r>
          </a:p>
          <a:p>
            <a:pPr defTabSz="1190517">
              <a:spcBef>
                <a:spcPts val="1200"/>
              </a:spcBef>
              <a:defRPr sz="5069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export</a:t>
            </a:r>
            <a:r>
              <a:t> </a:t>
            </a: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function</a:t>
            </a:r>
            <a:r>
              <a:t> square(x) {</a:t>
            </a:r>
          </a:p>
          <a:p>
            <a:pPr defTabSz="1190517">
              <a:spcBef>
                <a:spcPts val="1200"/>
              </a:spcBef>
              <a:defRPr sz="5069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  return x * x;</a:t>
            </a:r>
          </a:p>
          <a:p>
            <a:pPr defTabSz="1190517">
              <a:spcBef>
                <a:spcPts val="1200"/>
              </a:spcBef>
              <a:defRPr sz="5069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}</a:t>
            </a:r>
          </a:p>
          <a:p>
            <a:pPr defTabSz="1190517">
              <a:spcBef>
                <a:spcPts val="1200"/>
              </a:spcBef>
              <a:defRPr sz="5069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</a:p>
          <a:p>
            <a:pPr defTabSz="1190517">
              <a:spcBef>
                <a:spcPts val="1200"/>
              </a:spcBef>
              <a:defRPr sz="5069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export</a:t>
            </a:r>
            <a:r>
              <a:t> </a:t>
            </a: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let</a:t>
            </a:r>
            <a:r>
              <a:t> pi = 3.14;</a:t>
            </a:r>
          </a:p>
          <a:p>
            <a:pPr defTabSz="1190517">
              <a:spcBef>
                <a:spcPts val="1200"/>
              </a:spcBef>
              <a:defRPr sz="5069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</a:p>
          <a:p>
            <a:pPr defTabSz="1190517">
              <a:spcBef>
                <a:spcPts val="1200"/>
              </a:spcBef>
              <a:defRPr sz="5069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</a:p>
        </p:txBody>
      </p:sp>
      <p:sp>
        <p:nvSpPr>
          <p:cNvPr id="196" name="// my-import.js…"/>
          <p:cNvSpPr/>
          <p:nvPr/>
        </p:nvSpPr>
        <p:spPr>
          <a:xfrm>
            <a:off x="9723653" y="2748337"/>
            <a:ext cx="14285091" cy="9306738"/>
          </a:xfrm>
          <a:prstGeom prst="rect">
            <a:avLst/>
          </a:prstGeom>
          <a:solidFill>
            <a:srgbClr val="9ACDFF"/>
          </a:solidFill>
          <a:ln w="12700">
            <a:solidFill>
              <a:schemeClr val="accent2">
                <a:lumOff val="-8431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9330" tIns="179330" rIns="179330" bIns="179330">
            <a:normAutofit fontScale="100000" lnSpcReduction="0"/>
          </a:bodyPr>
          <a:lstStyle/>
          <a:p>
            <a:pPr defTabSz="1135570">
              <a:spcBef>
                <a:spcPts val="1100"/>
              </a:spcBef>
              <a:defRPr sz="4836">
                <a:solidFill>
                  <a:schemeClr val="accent5"/>
                </a:solidFill>
              </a:defRPr>
            </a:pPr>
            <a:r>
              <a:t>// my-import.js</a:t>
            </a:r>
          </a:p>
          <a:p>
            <a:pPr defTabSz="1135570">
              <a:spcBef>
                <a:spcPts val="1100"/>
              </a:spcBef>
              <a:defRPr sz="4836">
                <a:solidFill>
                  <a:schemeClr val="accent3">
                    <a:lumOff val="-3137"/>
                  </a:schemeClr>
                </a:solidFill>
              </a:defRPr>
            </a:pP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import</a:t>
            </a:r>
            <a:r>
              <a:t> { square, pi } </a:t>
            </a: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from</a:t>
            </a:r>
            <a:r>
              <a:t> </a:t>
            </a:r>
            <a:r>
              <a:rPr>
                <a:solidFill>
                  <a:schemeClr val="accent5">
                    <a:lumOff val="-7058"/>
                  </a:schemeClr>
                </a:solidFill>
              </a:rPr>
              <a:t>'./my-export'</a:t>
            </a:r>
            <a:r>
              <a:t>; </a:t>
            </a:r>
          </a:p>
          <a:p>
            <a:pPr defTabSz="1135570">
              <a:spcBef>
                <a:spcPts val="1100"/>
              </a:spcBef>
              <a:defRPr sz="4836">
                <a:solidFill>
                  <a:schemeClr val="accent3">
                    <a:lumOff val="-3137"/>
                  </a:schemeClr>
                </a:solidFill>
              </a:defRPr>
            </a:pPr>
            <a:r>
              <a:t>console.log(square(3));  </a:t>
            </a:r>
            <a:r>
              <a:rPr>
                <a:solidFill>
                  <a:schemeClr val="accent5"/>
                </a:solidFill>
              </a:rPr>
              <a:t>// 9</a:t>
            </a:r>
          </a:p>
          <a:p>
            <a:pPr defTabSz="1135570">
              <a:spcBef>
                <a:spcPts val="1100"/>
              </a:spcBef>
              <a:defRPr sz="4836">
                <a:solidFill>
                  <a:schemeClr val="accent3">
                    <a:lumOff val="-3137"/>
                  </a:schemeClr>
                </a:solidFill>
              </a:defRPr>
            </a:pPr>
            <a:r>
              <a:t>console.log(pi);  </a:t>
            </a:r>
            <a:r>
              <a:rPr>
                <a:solidFill>
                  <a:schemeClr val="accent5"/>
                </a:solidFill>
              </a:rPr>
              <a:t>// 3.14</a:t>
            </a:r>
          </a:p>
          <a:p>
            <a:pPr defTabSz="1135570">
              <a:spcBef>
                <a:spcPts val="1100"/>
              </a:spcBef>
              <a:defRPr sz="4836">
                <a:solidFill>
                  <a:schemeClr val="accent3">
                    <a:lumOff val="-3137"/>
                  </a:schemeClr>
                </a:solidFill>
              </a:defRPr>
            </a:pPr>
          </a:p>
          <a:p>
            <a:pPr defTabSz="1135570">
              <a:spcBef>
                <a:spcPts val="1100"/>
              </a:spcBef>
              <a:defRPr sz="4836">
                <a:solidFill>
                  <a:schemeClr val="accent3">
                    <a:lumOff val="-3137"/>
                  </a:schemeClr>
                </a:solidFill>
              </a:defRPr>
            </a:pPr>
          </a:p>
          <a:p>
            <a:pPr defTabSz="1135570">
              <a:spcBef>
                <a:spcPts val="1100"/>
              </a:spcBef>
              <a:defRPr sz="4836">
                <a:solidFill>
                  <a:schemeClr val="accent3">
                    <a:lumOff val="-3137"/>
                  </a:schemeClr>
                </a:solidFill>
              </a:defRPr>
            </a:pPr>
          </a:p>
          <a:p>
            <a:pPr defTabSz="1135570">
              <a:spcBef>
                <a:spcPts val="1100"/>
              </a:spcBef>
              <a:defRPr sz="4836">
                <a:solidFill>
                  <a:schemeClr val="accent3">
                    <a:lumOff val="-3137"/>
                  </a:schemeClr>
                </a:solidFill>
              </a:defRPr>
            </a:pPr>
          </a:p>
          <a:p>
            <a:pPr defTabSz="1135570">
              <a:spcBef>
                <a:spcPts val="1100"/>
              </a:spcBef>
              <a:defRPr sz="4836">
                <a:solidFill>
                  <a:schemeClr val="accent3">
                    <a:lumOff val="-3137"/>
                  </a:schemeClr>
                </a:solidFill>
              </a:defRPr>
            </a:pPr>
          </a:p>
        </p:txBody>
      </p:sp>
      <p:sp>
        <p:nvSpPr>
          <p:cNvPr id="197" name="file-name = module name"/>
          <p:cNvSpPr/>
          <p:nvPr/>
        </p:nvSpPr>
        <p:spPr>
          <a:xfrm>
            <a:off x="15047199" y="789602"/>
            <a:ext cx="5487848" cy="2178400"/>
          </a:xfrm>
          <a:prstGeom prst="wedgeEllipseCallout">
            <a:avLst>
              <a:gd name="adj1" fmla="val -49590"/>
              <a:gd name="adj2" fmla="val 66537"/>
            </a:avLst>
          </a:prstGeom>
          <a:solidFill>
            <a:schemeClr val="accent3"/>
          </a:solidFill>
          <a:ln w="25400">
            <a:solidFill>
              <a:srgbClr val="F9F9F9">
                <a:alpha val="50000"/>
              </a:srgb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6929" tIns="286929" rIns="286929" bIns="28692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file-name = module name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Modules (default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Modules (default)</a:t>
            </a:r>
          </a:p>
        </p:txBody>
      </p:sp>
      <p:sp>
        <p:nvSpPr>
          <p:cNvPr id="200" name="// my-export.js…"/>
          <p:cNvSpPr txBox="1"/>
          <p:nvPr>
            <p:ph type="body" sz="half" idx="1"/>
          </p:nvPr>
        </p:nvSpPr>
        <p:spPr>
          <a:xfrm>
            <a:off x="538616" y="2748338"/>
            <a:ext cx="9883288" cy="8425716"/>
          </a:xfrm>
          <a:prstGeom prst="rect">
            <a:avLst/>
          </a:prstGeom>
          <a:solidFill>
            <a:srgbClr val="9ACDFF"/>
          </a:solidFill>
          <a:ln>
            <a:solidFill>
              <a:schemeClr val="accent2">
                <a:lumOff val="-8431"/>
              </a:schemeClr>
            </a:solidFill>
            <a:round/>
          </a:ln>
        </p:spPr>
        <p:txBody>
          <a:bodyPr/>
          <a:lstStyle/>
          <a:p>
            <a:pPr defTabSz="1135570">
              <a:spcBef>
                <a:spcPts val="1100"/>
              </a:spcBef>
              <a:defRPr sz="4836">
                <a:solidFill>
                  <a:schemeClr val="accent5"/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// my-export.js</a:t>
            </a:r>
          </a:p>
          <a:p>
            <a:pPr defTabSz="1135570">
              <a:spcBef>
                <a:spcPts val="1100"/>
              </a:spcBef>
              <a:defRPr sz="4836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function</a:t>
            </a:r>
            <a:r>
              <a:t> square(x) {</a:t>
            </a:r>
          </a:p>
          <a:p>
            <a:pPr defTabSz="1135570">
              <a:spcBef>
                <a:spcPts val="1100"/>
              </a:spcBef>
              <a:defRPr sz="4836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  return x * x;</a:t>
            </a:r>
          </a:p>
          <a:p>
            <a:pPr defTabSz="1135570">
              <a:spcBef>
                <a:spcPts val="1100"/>
              </a:spcBef>
              <a:defRPr sz="4836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}</a:t>
            </a:r>
          </a:p>
          <a:p>
            <a:pPr defTabSz="1135570">
              <a:spcBef>
                <a:spcPts val="1100"/>
              </a:spcBef>
              <a:defRPr sz="4836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</a:p>
          <a:p>
            <a:pPr defTabSz="1135570">
              <a:spcBef>
                <a:spcPts val="1100"/>
              </a:spcBef>
              <a:defRPr sz="4836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const</a:t>
            </a:r>
            <a:r>
              <a:t> pi = 3.14;</a:t>
            </a:r>
          </a:p>
          <a:p>
            <a:pPr defTabSz="1135570">
              <a:spcBef>
                <a:spcPts val="1100"/>
              </a:spcBef>
              <a:defRPr sz="4836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</a:p>
          <a:p>
            <a:pPr defTabSz="1135570">
              <a:spcBef>
                <a:spcPts val="1100"/>
              </a:spcBef>
              <a:defRPr sz="4836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export default</a:t>
            </a:r>
            <a:r>
              <a:t> {square, pi};</a:t>
            </a:r>
          </a:p>
        </p:txBody>
      </p:sp>
      <p:sp>
        <p:nvSpPr>
          <p:cNvPr id="201" name="C# namespaces look like JS modules"/>
          <p:cNvSpPr/>
          <p:nvPr/>
        </p:nvSpPr>
        <p:spPr>
          <a:xfrm>
            <a:off x="637212" y="11338285"/>
            <a:ext cx="15213834" cy="1526359"/>
          </a:xfrm>
          <a:prstGeom prst="rect">
            <a:avLst/>
          </a:prstGeom>
          <a:solidFill>
            <a:schemeClr val="accent5">
              <a:lumOff val="-7058"/>
            </a:schemeClr>
          </a:solidFill>
          <a:ln w="12700">
            <a:solidFill>
              <a:schemeClr val="accent5">
                <a:satOff val="-45454"/>
                <a:lumOff val="3235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6929" tIns="286929" rIns="286929" bIns="286929">
            <a:spAutoFit/>
          </a:bodyPr>
          <a:lstStyle>
            <a:lvl1pPr>
              <a:defRPr sz="6200">
                <a:solidFill>
                  <a:srgbClr val="FFFFFF"/>
                </a:solidFill>
              </a:defRPr>
            </a:lvl1pPr>
          </a:lstStyle>
          <a:p>
            <a:pPr/>
            <a:r>
              <a:t>C# namespaces look like JS modules</a:t>
            </a:r>
          </a:p>
        </p:txBody>
      </p:sp>
      <p:sp>
        <p:nvSpPr>
          <p:cNvPr id="202" name="// my-import.js…"/>
          <p:cNvSpPr/>
          <p:nvPr/>
        </p:nvSpPr>
        <p:spPr>
          <a:xfrm>
            <a:off x="10692677" y="2748337"/>
            <a:ext cx="13288421" cy="8425717"/>
          </a:xfrm>
          <a:prstGeom prst="rect">
            <a:avLst/>
          </a:prstGeom>
          <a:solidFill>
            <a:srgbClr val="9ACDFF"/>
          </a:solidFill>
          <a:ln w="12700">
            <a:solidFill>
              <a:schemeClr val="accent2">
                <a:lumOff val="-8431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9330" tIns="179330" rIns="179330" bIns="179330">
            <a:normAutofit fontScale="100000" lnSpcReduction="0"/>
          </a:bodyPr>
          <a:lstStyle/>
          <a:p>
            <a:pPr defTabSz="1135570">
              <a:spcBef>
                <a:spcPts val="1100"/>
              </a:spcBef>
              <a:defRPr sz="4836">
                <a:solidFill>
                  <a:schemeClr val="accent5"/>
                </a:solidFill>
              </a:defRPr>
            </a:pPr>
            <a:r>
              <a:t>// my-import.js</a:t>
            </a:r>
          </a:p>
          <a:p>
            <a:pPr defTabSz="1135570">
              <a:spcBef>
                <a:spcPts val="1100"/>
              </a:spcBef>
              <a:defRPr sz="4836">
                <a:solidFill>
                  <a:schemeClr val="accent3">
                    <a:lumOff val="-3137"/>
                  </a:schemeClr>
                </a:solidFill>
              </a:defRPr>
            </a:pP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import</a:t>
            </a:r>
            <a:r>
              <a:t> my_export </a:t>
            </a: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from</a:t>
            </a:r>
            <a:r>
              <a:rPr>
                <a:solidFill>
                  <a:schemeClr val="accent5">
                    <a:lumOff val="-7058"/>
                  </a:schemeClr>
                </a:solidFill>
              </a:rPr>
              <a:t> './my-export'</a:t>
            </a:r>
            <a:r>
              <a:t>; console.log(my_export.square(3)); </a:t>
            </a:r>
            <a:r>
              <a:rPr>
                <a:solidFill>
                  <a:schemeClr val="accent5"/>
                </a:solidFill>
              </a:rPr>
              <a:t>// 9</a:t>
            </a:r>
            <a:r>
              <a:t> </a:t>
            </a:r>
          </a:p>
          <a:p>
            <a:pPr defTabSz="1135570">
              <a:spcBef>
                <a:spcPts val="1100"/>
              </a:spcBef>
              <a:defRPr sz="4836">
                <a:solidFill>
                  <a:schemeClr val="accent3">
                    <a:lumOff val="-3137"/>
                  </a:schemeClr>
                </a:solidFill>
              </a:defRPr>
            </a:pPr>
            <a:r>
              <a:t>console.log(my_export.pi);  </a:t>
            </a:r>
            <a:r>
              <a:rPr>
                <a:solidFill>
                  <a:schemeClr val="accent5"/>
                </a:solidFill>
              </a:rPr>
              <a:t>// 3.14</a:t>
            </a:r>
          </a:p>
          <a:p>
            <a:pPr defTabSz="1135570">
              <a:spcBef>
                <a:spcPts val="1100"/>
              </a:spcBef>
              <a:defRPr sz="4836">
                <a:solidFill>
                  <a:schemeClr val="accent3">
                    <a:lumOff val="-3137"/>
                  </a:schemeClr>
                </a:solidFill>
              </a:defRPr>
            </a:pPr>
          </a:p>
          <a:p>
            <a:pPr defTabSz="1135570">
              <a:spcBef>
                <a:spcPts val="1100"/>
              </a:spcBef>
              <a:defRPr sz="4836">
                <a:solidFill>
                  <a:schemeClr val="accent3">
                    <a:lumOff val="-3137"/>
                  </a:schemeClr>
                </a:solidFill>
              </a:defRPr>
            </a:pPr>
          </a:p>
          <a:p>
            <a:pPr defTabSz="1135570">
              <a:spcBef>
                <a:spcPts val="1100"/>
              </a:spcBef>
              <a:defRPr sz="4836">
                <a:solidFill>
                  <a:schemeClr val="accent3">
                    <a:lumOff val="-3137"/>
                  </a:schemeClr>
                </a:solidFill>
              </a:defRPr>
            </a:pPr>
          </a:p>
          <a:p>
            <a:pPr defTabSz="1135570">
              <a:spcBef>
                <a:spcPts val="1100"/>
              </a:spcBef>
              <a:defRPr sz="4836">
                <a:solidFill>
                  <a:schemeClr val="accent3">
                    <a:lumOff val="-3137"/>
                  </a:schemeClr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onst data = [1, 22, 333, 4444, 55555];…"/>
          <p:cNvSpPr txBox="1"/>
          <p:nvPr>
            <p:ph type="body" idx="1"/>
          </p:nvPr>
        </p:nvSpPr>
        <p:spPr>
          <a:xfrm>
            <a:off x="538616" y="2748337"/>
            <a:ext cx="23312998" cy="8828903"/>
          </a:xfrm>
          <a:prstGeom prst="rect">
            <a:avLst/>
          </a:prstGeom>
          <a:solidFill>
            <a:srgbClr val="9ACDFF"/>
          </a:solidFill>
          <a:ln>
            <a:solidFill>
              <a:schemeClr val="accent2">
                <a:lumOff val="-8431"/>
              </a:schemeClr>
            </a:solidFill>
            <a:round/>
          </a:ln>
        </p:spPr>
        <p:txBody>
          <a:bodyPr/>
          <a:lstStyle/>
          <a:p>
            <a:pPr marL="0" indent="0">
              <a:buSzTx/>
              <a:buFontTx/>
              <a:buNone/>
              <a:defRPr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const</a:t>
            </a:r>
            <a:r>
              <a:t> data = [1, 22, 333, 4444, 55555];</a:t>
            </a:r>
          </a:p>
          <a:p>
            <a:pPr marL="0" indent="0">
              <a:buSzTx/>
              <a:buFontTx/>
              <a:buNone/>
              <a:defRPr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const</a:t>
            </a:r>
            <a:r>
              <a:t> </a:t>
            </a: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[</a:t>
            </a:r>
            <a:r>
              <a:t>a, , b, ...rest</a:t>
            </a: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]</a:t>
            </a:r>
            <a:r>
              <a:t> = data;</a:t>
            </a:r>
          </a:p>
          <a:p>
            <a:pPr marL="0" indent="0">
              <a:buSzTx/>
              <a:buFontTx/>
              <a:buNone/>
              <a:defRPr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</a:p>
          <a:p>
            <a:pPr marL="0" indent="0">
              <a:buSzTx/>
              <a:buFontTx/>
              <a:buNone/>
              <a:defRPr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console.log(a);    </a:t>
            </a:r>
            <a:r>
              <a:rPr>
                <a:solidFill>
                  <a:schemeClr val="accent5"/>
                </a:solidFill>
              </a:rPr>
              <a:t>// 1</a:t>
            </a:r>
          </a:p>
          <a:p>
            <a:pPr marL="0" indent="0">
              <a:buSzTx/>
              <a:buFontTx/>
              <a:buNone/>
              <a:defRPr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console.log(b);    </a:t>
            </a:r>
            <a:r>
              <a:rPr>
                <a:solidFill>
                  <a:schemeClr val="accent5"/>
                </a:solidFill>
              </a:rPr>
              <a:t>// 333</a:t>
            </a:r>
          </a:p>
          <a:p>
            <a:pPr marL="0" indent="0">
              <a:buSzTx/>
              <a:buFontTx/>
              <a:buNone/>
              <a:defRPr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console.log(rest); </a:t>
            </a:r>
            <a:r>
              <a:rPr>
                <a:solidFill>
                  <a:schemeClr val="accent5"/>
                </a:solidFill>
              </a:rPr>
              <a:t>// [4444, 55555]</a:t>
            </a:r>
          </a:p>
        </p:txBody>
      </p:sp>
      <p:sp>
        <p:nvSpPr>
          <p:cNvPr id="205" name="Destructuring: List match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Destructuring: List matching</a:t>
            </a:r>
          </a:p>
        </p:txBody>
      </p:sp>
      <p:sp>
        <p:nvSpPr>
          <p:cNvPr id="206" name="JS Only"/>
          <p:cNvSpPr/>
          <p:nvPr/>
        </p:nvSpPr>
        <p:spPr>
          <a:xfrm>
            <a:off x="498980" y="11752979"/>
            <a:ext cx="3608143" cy="1526359"/>
          </a:xfrm>
          <a:prstGeom prst="rect">
            <a:avLst/>
          </a:prstGeom>
          <a:solidFill>
            <a:schemeClr val="accent5">
              <a:lumOff val="-7058"/>
            </a:schemeClr>
          </a:solidFill>
          <a:ln w="12700">
            <a:solidFill>
              <a:schemeClr val="accent5">
                <a:satOff val="-45454"/>
                <a:lumOff val="3235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6929" tIns="286929" rIns="286929" bIns="286929">
            <a:spAutoFit/>
          </a:bodyPr>
          <a:lstStyle>
            <a:lvl1pPr>
              <a:defRPr sz="6200">
                <a:solidFill>
                  <a:srgbClr val="FFFFFF"/>
                </a:solidFill>
              </a:defRPr>
            </a:lvl1pPr>
          </a:lstStyle>
          <a:p>
            <a:pPr/>
            <a:r>
              <a:t>JS Only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onst obj = {…"/>
          <p:cNvSpPr txBox="1"/>
          <p:nvPr>
            <p:ph type="body" idx="1"/>
          </p:nvPr>
        </p:nvSpPr>
        <p:spPr>
          <a:xfrm>
            <a:off x="538616" y="2748337"/>
            <a:ext cx="23312998" cy="9340199"/>
          </a:xfrm>
          <a:prstGeom prst="rect">
            <a:avLst/>
          </a:prstGeom>
          <a:solidFill>
            <a:srgbClr val="9ACDFF"/>
          </a:solidFill>
          <a:ln>
            <a:solidFill>
              <a:schemeClr val="accent2">
                <a:lumOff val="-8431"/>
              </a:schemeClr>
            </a:solidFill>
            <a:round/>
          </a:ln>
        </p:spPr>
        <p:txBody>
          <a:bodyPr/>
          <a:lstStyle/>
          <a:p>
            <a:pPr marL="0" indent="0" defTabSz="952414">
              <a:spcBef>
                <a:spcPts val="900"/>
              </a:spcBef>
              <a:buSzTx/>
              <a:buFontTx/>
              <a:buNone/>
              <a:defRPr sz="4055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const</a:t>
            </a:r>
            <a:r>
              <a:t> obj = {</a:t>
            </a:r>
          </a:p>
          <a:p>
            <a:pPr marL="0" indent="0" defTabSz="952414">
              <a:spcBef>
                <a:spcPts val="900"/>
              </a:spcBef>
              <a:buSzTx/>
              <a:buFontTx/>
              <a:buNone/>
              <a:defRPr sz="4055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    committee: </a:t>
            </a:r>
            <a:r>
              <a:rPr>
                <a:solidFill>
                  <a:schemeClr val="accent5">
                    <a:lumOff val="-7058"/>
                  </a:schemeClr>
                </a:solidFill>
              </a:rPr>
              <a:t>'TC39'</a:t>
            </a:r>
            <a:r>
              <a:t>,</a:t>
            </a:r>
          </a:p>
          <a:p>
            <a:pPr marL="0" indent="0" defTabSz="952414">
              <a:spcBef>
                <a:spcPts val="900"/>
              </a:spcBef>
              <a:buSzTx/>
              <a:buFontTx/>
              <a:buNone/>
              <a:defRPr sz="4055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    name: 'EcmaScript',</a:t>
            </a:r>
          </a:p>
          <a:p>
            <a:pPr marL="0" indent="0" defTabSz="952414">
              <a:spcBef>
                <a:spcPts val="900"/>
              </a:spcBef>
              <a:buSzTx/>
              <a:buFontTx/>
              <a:buNone/>
              <a:defRPr sz="4055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    edition: { version: 6, year: 2015 },</a:t>
            </a:r>
          </a:p>
          <a:p>
            <a:pPr marL="0" indent="0" defTabSz="952414">
              <a:spcBef>
                <a:spcPts val="900"/>
              </a:spcBef>
              <a:buSzTx/>
              <a:buFontTx/>
              <a:buNone/>
              <a:defRPr sz="4055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    website: </a:t>
            </a:r>
            <a:r>
              <a:rPr>
                <a:solidFill>
                  <a:schemeClr val="accent5">
                    <a:lumOff val="-7058"/>
                  </a:schemeClr>
                </a:solidFill>
              </a:rPr>
              <a:t>'https://github.com/tc39'</a:t>
            </a:r>
          </a:p>
          <a:p>
            <a:pPr marL="0" indent="0" defTabSz="952414">
              <a:spcBef>
                <a:spcPts val="900"/>
              </a:spcBef>
              <a:buSzTx/>
              <a:buFontTx/>
              <a:buNone/>
              <a:defRPr sz="4055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};</a:t>
            </a:r>
          </a:p>
          <a:p>
            <a:pPr marL="0" indent="0" defTabSz="952414">
              <a:spcBef>
                <a:spcPts val="900"/>
              </a:spcBef>
              <a:buSzTx/>
              <a:buFontTx/>
              <a:buNone/>
              <a:defRPr sz="4055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</a:p>
          <a:p>
            <a:pPr marL="0" indent="0" defTabSz="952414">
              <a:spcBef>
                <a:spcPts val="900"/>
              </a:spcBef>
              <a:buSzTx/>
              <a:buFontTx/>
              <a:buNone/>
              <a:defRPr sz="4055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const</a:t>
            </a:r>
            <a:r>
              <a:t> </a:t>
            </a: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{</a:t>
            </a:r>
            <a:r>
              <a:t> committee, name</a:t>
            </a: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: officialName</a:t>
            </a:r>
            <a:r>
              <a:t>, edition</a:t>
            </a: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: </a:t>
            </a: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{</a:t>
            </a:r>
            <a:r>
              <a:t> year </a:t>
            </a: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} }</a:t>
            </a:r>
            <a:r>
              <a:t> = obj;</a:t>
            </a:r>
          </a:p>
          <a:p>
            <a:pPr marL="0" indent="0" defTabSz="952414">
              <a:spcBef>
                <a:spcPts val="900"/>
              </a:spcBef>
              <a:buSzTx/>
              <a:buFontTx/>
              <a:buNone/>
              <a:defRPr sz="4055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</a:p>
          <a:p>
            <a:pPr marL="0" indent="0" defTabSz="952414">
              <a:spcBef>
                <a:spcPts val="900"/>
              </a:spcBef>
              <a:buSzTx/>
              <a:buFontTx/>
              <a:buNone/>
              <a:defRPr sz="4055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console.log(committee); </a:t>
            </a:r>
            <a:r>
              <a:rPr>
                <a:solidFill>
                  <a:schemeClr val="accent5"/>
                </a:solidFill>
              </a:rPr>
              <a:t>// 'TC39'</a:t>
            </a:r>
          </a:p>
          <a:p>
            <a:pPr marL="0" indent="0" defTabSz="952414">
              <a:spcBef>
                <a:spcPts val="900"/>
              </a:spcBef>
              <a:buSzTx/>
              <a:buFontTx/>
              <a:buNone/>
              <a:defRPr sz="4055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console.log(officialName); </a:t>
            </a:r>
            <a:r>
              <a:rPr>
                <a:solidFill>
                  <a:schemeClr val="accent5"/>
                </a:solidFill>
              </a:rPr>
              <a:t>// 'EcmaScript'</a:t>
            </a:r>
          </a:p>
          <a:p>
            <a:pPr marL="0" indent="0" defTabSz="952414">
              <a:spcBef>
                <a:spcPts val="900"/>
              </a:spcBef>
              <a:buSzTx/>
              <a:buFontTx/>
              <a:buNone/>
              <a:defRPr sz="4055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console.log(year); </a:t>
            </a:r>
            <a:r>
              <a:rPr>
                <a:solidFill>
                  <a:schemeClr val="accent5"/>
                </a:solidFill>
              </a:rPr>
              <a:t>// 2015</a:t>
            </a:r>
          </a:p>
        </p:txBody>
      </p:sp>
      <p:sp>
        <p:nvSpPr>
          <p:cNvPr id="209" name="Destructuring: Object match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Destructuring: Object matching</a:t>
            </a:r>
          </a:p>
        </p:txBody>
      </p:sp>
      <p:sp>
        <p:nvSpPr>
          <p:cNvPr id="210" name="JS Only"/>
          <p:cNvSpPr/>
          <p:nvPr/>
        </p:nvSpPr>
        <p:spPr>
          <a:xfrm>
            <a:off x="526627" y="11725333"/>
            <a:ext cx="3608142" cy="1526359"/>
          </a:xfrm>
          <a:prstGeom prst="rect">
            <a:avLst/>
          </a:prstGeom>
          <a:solidFill>
            <a:schemeClr val="accent5">
              <a:lumOff val="-7058"/>
            </a:schemeClr>
          </a:solidFill>
          <a:ln w="12700">
            <a:solidFill>
              <a:schemeClr val="accent5">
                <a:satOff val="-45454"/>
                <a:lumOff val="3235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6929" tIns="286929" rIns="286929" bIns="286929">
            <a:spAutoFit/>
          </a:bodyPr>
          <a:lstStyle>
            <a:lvl1pPr>
              <a:defRPr sz="6200">
                <a:solidFill>
                  <a:srgbClr val="FFFFFF"/>
                </a:solidFill>
              </a:defRPr>
            </a:lvl1pPr>
          </a:lstStyle>
          <a:p>
            <a:pPr/>
            <a:r>
              <a:t>JS Only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1. The following code i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The following code is…</a:t>
            </a:r>
          </a:p>
        </p:txBody>
      </p:sp>
      <p:sp>
        <p:nvSpPr>
          <p:cNvPr id="66" name="var x = 10;"/>
          <p:cNvSpPr txBox="1"/>
          <p:nvPr>
            <p:ph type="body" sz="quarter" idx="1"/>
          </p:nvPr>
        </p:nvSpPr>
        <p:spPr>
          <a:xfrm>
            <a:off x="538616" y="2748337"/>
            <a:ext cx="23312998" cy="1779733"/>
          </a:xfrm>
          <a:prstGeom prst="rect">
            <a:avLst/>
          </a:prstGeom>
          <a:solidFill>
            <a:srgbClr val="9ACDFF"/>
          </a:solidFill>
          <a:ln>
            <a:solidFill>
              <a:schemeClr val="accent2">
                <a:lumOff val="-8431"/>
              </a:schemeClr>
            </a:solidFill>
            <a:round/>
          </a:ln>
        </p:spPr>
        <p:txBody>
          <a:bodyPr lIns="174349" tIns="174349" rIns="174349" bIns="174349"/>
          <a:lstStyle/>
          <a:p>
            <a:pPr lvl="1" indent="466371">
              <a:defRPr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var</a:t>
            </a:r>
            <a:r>
              <a:t> x = 10;</a:t>
            </a:r>
          </a:p>
        </p:txBody>
      </p:sp>
      <p:sp>
        <p:nvSpPr>
          <p:cNvPr id="67" name="🙋 C#…"/>
          <p:cNvSpPr txBox="1"/>
          <p:nvPr/>
        </p:nvSpPr>
        <p:spPr>
          <a:xfrm>
            <a:off x="535501" y="4685951"/>
            <a:ext cx="23312998" cy="829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4349" tIns="174349" rIns="174349" bIns="174349">
            <a:normAutofit fontScale="100000" lnSpcReduction="0"/>
          </a:bodyPr>
          <a:lstStyle/>
          <a:p>
            <a:pPr lvl="2" indent="228600">
              <a:spcBef>
                <a:spcPts val="1800"/>
              </a:spcBef>
              <a:defRPr sz="7800">
                <a:latin typeface="+mj-lt"/>
                <a:ea typeface="+mj-ea"/>
                <a:cs typeface="+mj-cs"/>
                <a:sym typeface="Montserrat Regular"/>
              </a:defRPr>
            </a:pP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🙋 </a:t>
            </a:r>
            <a:r>
              <a:t>C#</a:t>
            </a:r>
          </a:p>
          <a:p>
            <a:pPr lvl="2" indent="228600">
              <a:spcBef>
                <a:spcPts val="1800"/>
              </a:spcBef>
              <a:defRPr sz="7800">
                <a:latin typeface="+mj-lt"/>
                <a:ea typeface="+mj-ea"/>
                <a:cs typeface="+mj-cs"/>
                <a:sym typeface="Montserrat Regular"/>
              </a:defRPr>
            </a:pP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🙎 </a:t>
            </a:r>
            <a:r>
              <a:t>JavaScript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function test([value, {name}, year = 2017]) {…"/>
          <p:cNvSpPr txBox="1"/>
          <p:nvPr>
            <p:ph type="body" idx="1"/>
          </p:nvPr>
        </p:nvSpPr>
        <p:spPr>
          <a:xfrm>
            <a:off x="538616" y="2748337"/>
            <a:ext cx="23312998" cy="8828903"/>
          </a:xfrm>
          <a:prstGeom prst="rect">
            <a:avLst/>
          </a:prstGeom>
          <a:solidFill>
            <a:srgbClr val="9ACDFF"/>
          </a:solidFill>
          <a:ln>
            <a:solidFill>
              <a:schemeClr val="accent2">
                <a:lumOff val="-8431"/>
              </a:schemeClr>
            </a:solidFill>
            <a:round/>
          </a:ln>
        </p:spPr>
        <p:txBody>
          <a:bodyPr/>
          <a:lstStyle/>
          <a:p>
            <a:pPr marL="0" indent="0" defTabSz="1208833">
              <a:spcBef>
                <a:spcPts val="1200"/>
              </a:spcBef>
              <a:buSzTx/>
              <a:buFontTx/>
              <a:buNone/>
              <a:defRPr sz="514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</a:p>
          <a:p>
            <a:pPr marL="0" indent="0" defTabSz="1208833">
              <a:spcBef>
                <a:spcPts val="1200"/>
              </a:spcBef>
              <a:buSzTx/>
              <a:buFontTx/>
              <a:buNone/>
              <a:defRPr sz="514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</a:p>
          <a:p>
            <a:pPr marL="0" indent="0" defTabSz="1208833">
              <a:spcBef>
                <a:spcPts val="1200"/>
              </a:spcBef>
              <a:buSzTx/>
              <a:buFontTx/>
              <a:buNone/>
              <a:defRPr sz="514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function</a:t>
            </a:r>
            <a:r>
              <a:t> test(</a:t>
            </a: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[</a:t>
            </a:r>
            <a:r>
              <a:t>value, </a:t>
            </a: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{</a:t>
            </a:r>
            <a:r>
              <a:t>name</a:t>
            </a: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}</a:t>
            </a:r>
            <a:r>
              <a:t>, year</a:t>
            </a: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 </a:t>
            </a:r>
            <a:r>
              <a:rPr>
                <a:solidFill>
                  <a:schemeClr val="accent5">
                    <a:lumOff val="-7058"/>
                  </a:schemeClr>
                </a:solidFill>
              </a:rPr>
              <a:t>= 2017</a:t>
            </a: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]</a:t>
            </a:r>
            <a:r>
              <a:t>) {</a:t>
            </a:r>
          </a:p>
          <a:p>
            <a:pPr marL="0" indent="0" defTabSz="1208833">
              <a:spcBef>
                <a:spcPts val="1200"/>
              </a:spcBef>
              <a:buSzTx/>
              <a:buFontTx/>
              <a:buNone/>
              <a:defRPr sz="514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  console.log(value);   // 1</a:t>
            </a:r>
          </a:p>
          <a:p>
            <a:pPr marL="0" indent="0" defTabSz="1208833">
              <a:spcBef>
                <a:spcPts val="1200"/>
              </a:spcBef>
              <a:buSzTx/>
              <a:buFontTx/>
              <a:buNone/>
              <a:defRPr sz="514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  console.log(name);    // EcmaScript</a:t>
            </a:r>
          </a:p>
          <a:p>
            <a:pPr marL="0" indent="0" defTabSz="1208833">
              <a:spcBef>
                <a:spcPts val="1200"/>
              </a:spcBef>
              <a:buSzTx/>
              <a:buFontTx/>
              <a:buNone/>
              <a:defRPr sz="514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  console.log(year);    // 2017</a:t>
            </a:r>
          </a:p>
          <a:p>
            <a:pPr marL="0" indent="0" defTabSz="1208833">
              <a:spcBef>
                <a:spcPts val="1200"/>
              </a:spcBef>
              <a:buSzTx/>
              <a:buFontTx/>
              <a:buNone/>
              <a:defRPr sz="514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}</a:t>
            </a:r>
          </a:p>
          <a:p>
            <a:pPr marL="0" indent="0" defTabSz="1208833">
              <a:spcBef>
                <a:spcPts val="1200"/>
              </a:spcBef>
              <a:buSzTx/>
              <a:buFontTx/>
              <a:buNone/>
              <a:defRPr sz="514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</a:p>
          <a:p>
            <a:pPr marL="0" indent="0" defTabSz="1208833">
              <a:spcBef>
                <a:spcPts val="1200"/>
              </a:spcBef>
              <a:buSzTx/>
              <a:buFontTx/>
              <a:buNone/>
              <a:defRPr sz="5148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test([1, {name: </a:t>
            </a:r>
            <a:r>
              <a:rPr>
                <a:solidFill>
                  <a:schemeClr val="accent5">
                    <a:lumOff val="-7058"/>
                  </a:schemeClr>
                </a:solidFill>
              </a:rPr>
              <a:t>'EcmaScript'</a:t>
            </a:r>
            <a:r>
              <a:t>, year: 2015}]);</a:t>
            </a:r>
          </a:p>
        </p:txBody>
      </p:sp>
      <p:sp>
        <p:nvSpPr>
          <p:cNvPr id="213" name="Destructuring: Parameters, nested &amp; defa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56831">
              <a:defRPr spc="-169" sz="7990"/>
            </a:lvl1pPr>
          </a:lstStyle>
          <a:p>
            <a:pPr/>
            <a:r>
              <a:t>Destructuring: Parameters, nested &amp; defaults</a:t>
            </a:r>
          </a:p>
        </p:txBody>
      </p:sp>
      <p:sp>
        <p:nvSpPr>
          <p:cNvPr id="214" name="JS Only"/>
          <p:cNvSpPr/>
          <p:nvPr/>
        </p:nvSpPr>
        <p:spPr>
          <a:xfrm>
            <a:off x="526627" y="11752979"/>
            <a:ext cx="3608142" cy="1526359"/>
          </a:xfrm>
          <a:prstGeom prst="rect">
            <a:avLst/>
          </a:prstGeom>
          <a:solidFill>
            <a:schemeClr val="accent5">
              <a:lumOff val="-7058"/>
            </a:schemeClr>
          </a:solidFill>
          <a:ln w="12700">
            <a:solidFill>
              <a:schemeClr val="accent5">
                <a:satOff val="-45454"/>
                <a:lumOff val="3235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6929" tIns="286929" rIns="286929" bIns="286929">
            <a:spAutoFit/>
          </a:bodyPr>
          <a:lstStyle>
            <a:lvl1pPr>
              <a:defRPr sz="6200">
                <a:solidFill>
                  <a:srgbClr val="FFFFFF"/>
                </a:solidFill>
              </a:defRPr>
            </a:lvl1pPr>
          </a:lstStyle>
          <a:p>
            <a:pPr/>
            <a:r>
              <a:t>JS Only</a:t>
            </a:r>
          </a:p>
        </p:txBody>
      </p:sp>
      <p:sp>
        <p:nvSpPr>
          <p:cNvPr id="215" name="function parameter"/>
          <p:cNvSpPr/>
          <p:nvPr/>
        </p:nvSpPr>
        <p:spPr>
          <a:xfrm>
            <a:off x="6183873" y="2374137"/>
            <a:ext cx="3611111" cy="2182048"/>
          </a:xfrm>
          <a:prstGeom prst="wedgeEllipseCallout">
            <a:avLst>
              <a:gd name="adj1" fmla="val -49376"/>
              <a:gd name="adj2" fmla="val 66510"/>
            </a:avLst>
          </a:prstGeom>
          <a:solidFill>
            <a:schemeClr val="accent3"/>
          </a:solidFill>
          <a:ln w="25400">
            <a:solidFill>
              <a:srgbClr val="F9F9F9">
                <a:alpha val="50000"/>
              </a:srgb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6929" tIns="286929" rIns="286929" bIns="28692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function parameter</a:t>
            </a:r>
          </a:p>
        </p:txBody>
      </p:sp>
      <p:sp>
        <p:nvSpPr>
          <p:cNvPr id="216" name="nested"/>
          <p:cNvSpPr/>
          <p:nvPr/>
        </p:nvSpPr>
        <p:spPr>
          <a:xfrm>
            <a:off x="10612239" y="3074533"/>
            <a:ext cx="3159344" cy="1434753"/>
          </a:xfrm>
          <a:prstGeom prst="wedgeEllipseCallout">
            <a:avLst>
              <a:gd name="adj1" fmla="val -49376"/>
              <a:gd name="adj2" fmla="val 71967"/>
            </a:avLst>
          </a:prstGeom>
          <a:solidFill>
            <a:schemeClr val="accent3"/>
          </a:solidFill>
          <a:ln w="25400">
            <a:solidFill>
              <a:srgbClr val="F9F9F9">
                <a:alpha val="50000"/>
              </a:srgb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6929" tIns="286929" rIns="286929" bIns="28692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nested</a:t>
            </a:r>
          </a:p>
        </p:txBody>
      </p:sp>
      <p:sp>
        <p:nvSpPr>
          <p:cNvPr id="217" name="default"/>
          <p:cNvSpPr/>
          <p:nvPr/>
        </p:nvSpPr>
        <p:spPr>
          <a:xfrm>
            <a:off x="14824594" y="3074533"/>
            <a:ext cx="3159344" cy="1434753"/>
          </a:xfrm>
          <a:prstGeom prst="wedgeEllipseCallout">
            <a:avLst>
              <a:gd name="adj1" fmla="val -49376"/>
              <a:gd name="adj2" fmla="val 71967"/>
            </a:avLst>
          </a:prstGeom>
          <a:solidFill>
            <a:schemeClr val="accent3"/>
          </a:solidFill>
          <a:ln w="25400">
            <a:solidFill>
              <a:srgbClr val="F9F9F9">
                <a:alpha val="50000"/>
              </a:srgb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6929" tIns="286929" rIns="286929" bIns="28692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default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3"/>
      <p:bldP build="whole" bldLvl="1" animBg="1" rev="0" advAuto="0" spid="216" grpId="2"/>
      <p:bldP build="whole" bldLvl="1" animBg="1" rev="0" advAuto="0" spid="215" grpId="1"/>
      <p:bldP build="whole" bldLvl="1" animBg="1" rev="0" advAuto="0" spid="214" grpId="4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Async &amp; Await (ES 2017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&amp; Await (ES 2017)</a:t>
            </a:r>
          </a:p>
        </p:txBody>
      </p:sp>
      <p:sp>
        <p:nvSpPr>
          <p:cNvPr id="220" name="async function write() {…"/>
          <p:cNvSpPr txBox="1"/>
          <p:nvPr>
            <p:ph type="body" idx="1"/>
          </p:nvPr>
        </p:nvSpPr>
        <p:spPr>
          <a:xfrm>
            <a:off x="538615" y="2748337"/>
            <a:ext cx="23312998" cy="8757472"/>
          </a:xfrm>
          <a:prstGeom prst="rect">
            <a:avLst/>
          </a:prstGeom>
          <a:solidFill>
            <a:srgbClr val="9ACDFF"/>
          </a:solidFill>
          <a:ln>
            <a:solidFill>
              <a:schemeClr val="accent2">
                <a:lumOff val="-8431"/>
              </a:schemeClr>
            </a:solidFill>
            <a:round/>
          </a:ln>
        </p:spPr>
        <p:txBody>
          <a:bodyPr/>
          <a:lstStyle/>
          <a:p>
            <a:pPr>
              <a:defRPr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async</a:t>
            </a: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 function</a:t>
            </a:r>
            <a:r>
              <a:t> write() {</a:t>
            </a:r>
          </a:p>
          <a:p>
            <a:pPr>
              <a:defRPr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  </a:t>
            </a: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const</a:t>
            </a:r>
            <a:r>
              <a:t> txt = </a:t>
            </a: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await</a:t>
            </a:r>
            <a:r>
              <a:t> read();</a:t>
            </a:r>
          </a:p>
          <a:p>
            <a:pPr>
              <a:defRPr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  console.log(txt);</a:t>
            </a:r>
          </a:p>
          <a:p>
            <a:pPr>
              <a:defRPr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}</a:t>
            </a:r>
          </a:p>
        </p:txBody>
      </p:sp>
      <p:sp>
        <p:nvSpPr>
          <p:cNvPr id="221" name="C# = JS"/>
          <p:cNvSpPr/>
          <p:nvPr/>
        </p:nvSpPr>
        <p:spPr>
          <a:xfrm>
            <a:off x="526627" y="11670040"/>
            <a:ext cx="3608142" cy="1526359"/>
          </a:xfrm>
          <a:prstGeom prst="rect">
            <a:avLst/>
          </a:prstGeom>
          <a:solidFill>
            <a:schemeClr val="accent5">
              <a:lumOff val="-7058"/>
            </a:schemeClr>
          </a:solidFill>
          <a:ln w="12700">
            <a:solidFill>
              <a:schemeClr val="accent5">
                <a:satOff val="-45454"/>
                <a:lumOff val="3235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6929" tIns="286929" rIns="286929" bIns="286929">
            <a:spAutoFit/>
          </a:bodyPr>
          <a:lstStyle>
            <a:lvl1pPr>
              <a:defRPr sz="6200">
                <a:solidFill>
                  <a:srgbClr val="FFFFFF"/>
                </a:solidFill>
              </a:defRPr>
            </a:lvl1pPr>
          </a:lstStyle>
          <a:p>
            <a:pPr/>
            <a:r>
              <a:t>C# = JS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array…"/>
          <p:cNvSpPr txBox="1"/>
          <p:nvPr>
            <p:ph type="body" idx="1"/>
          </p:nvPr>
        </p:nvSpPr>
        <p:spPr>
          <a:xfrm>
            <a:off x="538616" y="2748337"/>
            <a:ext cx="23312998" cy="8801256"/>
          </a:xfrm>
          <a:prstGeom prst="rect">
            <a:avLst/>
          </a:prstGeom>
        </p:spPr>
        <p:txBody>
          <a:bodyPr/>
          <a:lstStyle/>
          <a:p>
            <a:pPr marL="447998" indent="-447998" defTabSz="1227149">
              <a:spcBef>
                <a:spcPts val="1200"/>
              </a:spcBef>
              <a:defRPr sz="5226"/>
            </a:pPr>
            <a:r>
              <a:t>array</a:t>
            </a:r>
          </a:p>
          <a:p>
            <a:pPr lvl="1" marL="631793" indent="-402050" defTabSz="1227149">
              <a:spcBef>
                <a:spcPts val="1200"/>
              </a:spcBef>
              <a:defRPr sz="4690">
                <a:solidFill>
                  <a:schemeClr val="accent2"/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[1, 2</a:t>
            </a:r>
            <a:r>
              <a:rPr>
                <a:solidFill>
                  <a:schemeClr val="accent5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,</a:t>
            </a:r>
            <a:r>
              <a:t> ]</a:t>
            </a:r>
          </a:p>
          <a:p>
            <a:pPr marL="447998" indent="-447998" defTabSz="1227149">
              <a:spcBef>
                <a:spcPts val="1200"/>
              </a:spcBef>
              <a:defRPr sz="5226"/>
            </a:pPr>
            <a:r>
              <a:t>object</a:t>
            </a:r>
          </a:p>
          <a:p>
            <a:pPr lvl="1" marL="811891" indent="-582148" defTabSz="1227149">
              <a:spcBef>
                <a:spcPts val="1200"/>
              </a:spcBef>
              <a:defRPr sz="4690">
                <a:solidFill>
                  <a:schemeClr val="accent2"/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{</a:t>
            </a:r>
            <a:br/>
            <a:r>
              <a:t>  one: 1,</a:t>
            </a:r>
            <a:br/>
            <a:r>
              <a:t>  two: 2</a:t>
            </a:r>
            <a:r>
              <a:rPr>
                <a:solidFill>
                  <a:schemeClr val="accent5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,</a:t>
            </a:r>
            <a:br/>
            <a:r>
              <a:t>}</a:t>
            </a:r>
          </a:p>
          <a:p>
            <a:pPr marL="447998" indent="-447998" defTabSz="1227149">
              <a:spcBef>
                <a:spcPts val="1200"/>
              </a:spcBef>
              <a:defRPr sz="5226"/>
            </a:pPr>
            <a:r>
              <a:t>function (ES 2017)</a:t>
            </a:r>
          </a:p>
          <a:p>
            <a:pPr lvl="1" marL="811891" indent="-582148" defTabSz="1227149">
              <a:spcBef>
                <a:spcPts val="1200"/>
              </a:spcBef>
              <a:defRPr sz="4690">
                <a:solidFill>
                  <a:schemeClr val="accent2">
                    <a:lumOff val="-8431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function test(one, two</a:t>
            </a:r>
            <a:r>
              <a:rPr>
                <a:solidFill>
                  <a:schemeClr val="accent5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,</a:t>
            </a:r>
            <a:r>
              <a:t> ) { }</a:t>
            </a:r>
          </a:p>
          <a:p>
            <a:pPr lvl="1" marL="811891" indent="-582148" defTabSz="1227149">
              <a:spcBef>
                <a:spcPts val="1200"/>
              </a:spcBef>
              <a:defRPr sz="4690">
                <a:solidFill>
                  <a:schemeClr val="accent2">
                    <a:lumOff val="-8431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test(1, 2</a:t>
            </a:r>
            <a:r>
              <a:rPr>
                <a:solidFill>
                  <a:schemeClr val="accent5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,</a:t>
            </a:r>
            <a:r>
              <a:t> );</a:t>
            </a:r>
          </a:p>
        </p:txBody>
      </p:sp>
      <p:sp>
        <p:nvSpPr>
          <p:cNvPr id="224" name="Trailing comm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Trailing commas</a:t>
            </a:r>
          </a:p>
        </p:txBody>
      </p:sp>
      <p:sp>
        <p:nvSpPr>
          <p:cNvPr id="225" name="JS Only"/>
          <p:cNvSpPr/>
          <p:nvPr/>
        </p:nvSpPr>
        <p:spPr>
          <a:xfrm>
            <a:off x="498981" y="11725333"/>
            <a:ext cx="3608142" cy="1526359"/>
          </a:xfrm>
          <a:prstGeom prst="rect">
            <a:avLst/>
          </a:prstGeom>
          <a:solidFill>
            <a:schemeClr val="accent5">
              <a:lumOff val="-7058"/>
            </a:schemeClr>
          </a:solidFill>
          <a:ln w="12700">
            <a:solidFill>
              <a:schemeClr val="accent5">
                <a:satOff val="-45454"/>
                <a:lumOff val="3235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6929" tIns="286929" rIns="286929" bIns="286929">
            <a:spAutoFit/>
          </a:bodyPr>
          <a:lstStyle>
            <a:lvl1pPr>
              <a:defRPr sz="6200">
                <a:solidFill>
                  <a:srgbClr val="FFFFFF"/>
                </a:solidFill>
              </a:defRPr>
            </a:lvl1pPr>
          </a:lstStyle>
          <a:p>
            <a:pPr/>
            <a:r>
              <a:t>JS Only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5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st/Spread properties (ES 2018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Rest/Spread properties (ES 2018)</a:t>
            </a:r>
          </a:p>
        </p:txBody>
      </p:sp>
      <p:sp>
        <p:nvSpPr>
          <p:cNvPr id="228" name="old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old:</a:t>
            </a:r>
          </a:p>
          <a:p>
            <a:pPr lvl="1">
              <a:defRPr sz="6600">
                <a:solidFill>
                  <a:schemeClr val="accent5"/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solidFill>
                  <a:schemeClr val="accent2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let</a:t>
            </a:r>
            <a:r>
              <a:rPr>
                <a:solidFill>
                  <a:schemeClr val="accent2"/>
                </a:solidFill>
              </a:rPr>
              <a:t> x = </a:t>
            </a:r>
            <a:r>
              <a:t>Object.assign({}, {a: 1, b: 2}, {c: 3})</a:t>
            </a:r>
          </a:p>
          <a:p>
            <a:pPr/>
            <a:r>
              <a:t>new:</a:t>
            </a:r>
          </a:p>
          <a:p>
            <a:pPr lvl="1">
              <a:defRPr sz="6600">
                <a:solidFill>
                  <a:schemeClr val="accent5"/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solidFill>
                  <a:schemeClr val="accent2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let</a:t>
            </a:r>
            <a:r>
              <a:rPr>
                <a:solidFill>
                  <a:schemeClr val="accent2"/>
                </a:solidFill>
              </a:rPr>
              <a:t> x = </a:t>
            </a:r>
            <a:r>
              <a:t>{...{a: 1, b:2}, c: 3}</a:t>
            </a:r>
            <a:endParaRPr sz="4600"/>
          </a:p>
          <a:p>
            <a:pPr lvl="4"/>
            <a:r>
              <a:t>(where {a: 1, b: 2} can also be a variable)</a:t>
            </a:r>
          </a:p>
        </p:txBody>
      </p:sp>
      <p:sp>
        <p:nvSpPr>
          <p:cNvPr id="229" name="JS Only"/>
          <p:cNvSpPr/>
          <p:nvPr/>
        </p:nvSpPr>
        <p:spPr>
          <a:xfrm>
            <a:off x="526627" y="11670040"/>
            <a:ext cx="3608142" cy="1526359"/>
          </a:xfrm>
          <a:prstGeom prst="rect">
            <a:avLst/>
          </a:prstGeom>
          <a:solidFill>
            <a:schemeClr val="accent5">
              <a:lumOff val="-7058"/>
            </a:schemeClr>
          </a:solidFill>
          <a:ln w="12700">
            <a:solidFill>
              <a:schemeClr val="accent5">
                <a:satOff val="-45454"/>
                <a:lumOff val="3235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6929" tIns="286929" rIns="286929" bIns="286929">
            <a:spAutoFit/>
          </a:bodyPr>
          <a:lstStyle>
            <a:lvl1pPr>
              <a:defRPr sz="6200">
                <a:solidFill>
                  <a:srgbClr val="FFFFFF"/>
                </a:solidFill>
              </a:defRPr>
            </a:lvl1pPr>
          </a:lstStyle>
          <a:p>
            <a:pPr/>
            <a:r>
              <a:t>JS Only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9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“LINQ” functions on array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“LINQ” functions on arrays</a:t>
            </a:r>
          </a:p>
        </p:txBody>
      </p:sp>
      <p:sp>
        <p:nvSpPr>
          <p:cNvPr id="232" name="let people = […"/>
          <p:cNvSpPr txBox="1"/>
          <p:nvPr>
            <p:ph type="body" idx="1"/>
          </p:nvPr>
        </p:nvSpPr>
        <p:spPr>
          <a:xfrm>
            <a:off x="535500" y="2748337"/>
            <a:ext cx="23312998" cy="9449178"/>
          </a:xfrm>
          <a:prstGeom prst="rect">
            <a:avLst/>
          </a:prstGeom>
          <a:solidFill>
            <a:srgbClr val="9ACDFF"/>
          </a:solidFill>
          <a:ln>
            <a:solidFill>
              <a:schemeClr val="accent2">
                <a:lumOff val="-8431"/>
              </a:schemeClr>
            </a:solidFill>
            <a:round/>
          </a:ln>
        </p:spPr>
        <p:txBody>
          <a:bodyPr lIns="127000" tIns="127000" rIns="127000" bIns="127000"/>
          <a:lstStyle/>
          <a:p>
            <a:pPr defTabSz="732626">
              <a:spcBef>
                <a:spcPts val="700"/>
              </a:spcBef>
              <a:defRPr sz="3120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let</a:t>
            </a:r>
            <a:r>
              <a:t> people = [ </a:t>
            </a:r>
          </a:p>
          <a:p>
            <a:pPr defTabSz="732626">
              <a:spcBef>
                <a:spcPts val="700"/>
              </a:spcBef>
              <a:defRPr sz="3120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	{ name: "Alice", age: 35 }, </a:t>
            </a:r>
          </a:p>
          <a:p>
            <a:pPr defTabSz="732626">
              <a:spcBef>
                <a:spcPts val="700"/>
              </a:spcBef>
              <a:defRPr sz="3120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	{ name: "Ben", age: 40 }, </a:t>
            </a:r>
          </a:p>
          <a:p>
            <a:pPr defTabSz="732626">
              <a:spcBef>
                <a:spcPts val="700"/>
              </a:spcBef>
              <a:defRPr sz="3120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	{ name: "Charlotte", age: 15 },</a:t>
            </a:r>
          </a:p>
          <a:p>
            <a:pPr defTabSz="732626">
              <a:spcBef>
                <a:spcPts val="700"/>
              </a:spcBef>
              <a:defRPr sz="3120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];</a:t>
            </a:r>
          </a:p>
          <a:p>
            <a:pPr defTabSz="732626">
              <a:spcBef>
                <a:spcPts val="700"/>
              </a:spcBef>
              <a:defRPr sz="3120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</a:p>
          <a:p>
            <a:pPr defTabSz="732626">
              <a:spcBef>
                <a:spcPts val="700"/>
              </a:spcBef>
              <a:defRPr sz="3120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let</a:t>
            </a:r>
            <a:r>
              <a:t> </a:t>
            </a:r>
            <a:r>
              <a:rPr>
                <a:solidFill>
                  <a:schemeClr val="accent2"/>
                </a:solidFill>
              </a:rPr>
              <a:t>where</a:t>
            </a:r>
            <a:r>
              <a:t> = people.</a:t>
            </a:r>
            <a:r>
              <a:rPr>
                <a:solidFill>
                  <a:schemeClr val="accent2"/>
                </a:solidFill>
              </a:rPr>
              <a:t>filter</a:t>
            </a:r>
            <a:r>
              <a:t>(x =&gt; x.age &gt;= 18);  </a:t>
            </a:r>
            <a:r>
              <a:rPr>
                <a:solidFill>
                  <a:schemeClr val="accent5"/>
                </a:solidFill>
              </a:rPr>
              <a:t>// adults only</a:t>
            </a:r>
            <a:endParaRPr>
              <a:solidFill>
                <a:schemeClr val="accent5"/>
              </a:solidFill>
            </a:endParaRPr>
          </a:p>
          <a:p>
            <a:pPr defTabSz="732626">
              <a:spcBef>
                <a:spcPts val="700"/>
              </a:spcBef>
              <a:defRPr sz="3120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</a:p>
          <a:p>
            <a:pPr defTabSz="732626">
              <a:spcBef>
                <a:spcPts val="700"/>
              </a:spcBef>
              <a:defRPr sz="3120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let</a:t>
            </a:r>
            <a:r>
              <a:t> </a:t>
            </a:r>
            <a:r>
              <a:rPr>
                <a:solidFill>
                  <a:schemeClr val="accent2"/>
                </a:solidFill>
              </a:rPr>
              <a:t>select</a:t>
            </a:r>
            <a:r>
              <a:t> = people.</a:t>
            </a:r>
            <a:r>
              <a:rPr>
                <a:solidFill>
                  <a:schemeClr val="accent2"/>
                </a:solidFill>
              </a:rPr>
              <a:t>map</a:t>
            </a:r>
            <a:r>
              <a:t>(x =&gt; x.name);  </a:t>
            </a:r>
            <a:r>
              <a:rPr>
                <a:solidFill>
                  <a:schemeClr val="accent5"/>
                </a:solidFill>
              </a:rPr>
              <a:t>// names only</a:t>
            </a:r>
            <a:endParaRPr>
              <a:solidFill>
                <a:schemeClr val="accent5"/>
              </a:solidFill>
            </a:endParaRPr>
          </a:p>
          <a:p>
            <a:pPr defTabSz="732626">
              <a:spcBef>
                <a:spcPts val="700"/>
              </a:spcBef>
              <a:defRPr sz="3120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</a:p>
          <a:p>
            <a:pPr defTabSz="732626">
              <a:spcBef>
                <a:spcPts val="700"/>
              </a:spcBef>
              <a:defRPr sz="3120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let</a:t>
            </a:r>
            <a:r>
              <a:t> </a:t>
            </a:r>
            <a:r>
              <a:rPr>
                <a:solidFill>
                  <a:schemeClr val="accent2"/>
                </a:solidFill>
              </a:rPr>
              <a:t>all</a:t>
            </a:r>
            <a:r>
              <a:t> = people.</a:t>
            </a:r>
            <a:r>
              <a:rPr>
                <a:solidFill>
                  <a:schemeClr val="accent2"/>
                </a:solidFill>
              </a:rPr>
              <a:t>every</a:t>
            </a:r>
            <a:r>
              <a:t>(x =&gt; x.age &gt;= 18);  </a:t>
            </a:r>
            <a:r>
              <a:rPr>
                <a:solidFill>
                  <a:schemeClr val="accent5"/>
                </a:solidFill>
              </a:rPr>
              <a:t>// false</a:t>
            </a:r>
          </a:p>
          <a:p>
            <a:pPr defTabSz="732626">
              <a:spcBef>
                <a:spcPts val="700"/>
              </a:spcBef>
              <a:defRPr sz="3120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</a:p>
          <a:p>
            <a:pPr defTabSz="732626">
              <a:spcBef>
                <a:spcPts val="700"/>
              </a:spcBef>
              <a:defRPr sz="3120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let</a:t>
            </a:r>
            <a:r>
              <a:t> </a:t>
            </a:r>
            <a:r>
              <a:rPr>
                <a:solidFill>
                  <a:schemeClr val="accent2"/>
                </a:solidFill>
              </a:rPr>
              <a:t>any</a:t>
            </a:r>
            <a:r>
              <a:t> = people.</a:t>
            </a:r>
            <a:r>
              <a:rPr>
                <a:solidFill>
                  <a:schemeClr val="accent2"/>
                </a:solidFill>
              </a:rPr>
              <a:t>some</a:t>
            </a:r>
            <a:r>
              <a:t>(x =&gt; x.age &gt;= 18);  </a:t>
            </a:r>
            <a:r>
              <a:rPr>
                <a:solidFill>
                  <a:schemeClr val="accent5"/>
                </a:solidFill>
              </a:rPr>
              <a:t>// true</a:t>
            </a:r>
          </a:p>
          <a:p>
            <a:pPr defTabSz="732626">
              <a:spcBef>
                <a:spcPts val="700"/>
              </a:spcBef>
              <a:defRPr sz="3120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</a:p>
          <a:p>
            <a:pPr defTabSz="732626">
              <a:spcBef>
                <a:spcPts val="700"/>
              </a:spcBef>
              <a:defRPr sz="3120">
                <a:solidFill>
                  <a:schemeClr val="accent5"/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// Warning: In place, so methods also update people array!</a:t>
            </a:r>
          </a:p>
          <a:p>
            <a:pPr defTabSz="732626">
              <a:spcBef>
                <a:spcPts val="700"/>
              </a:spcBef>
              <a:defRPr sz="3120"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nonymous Pro Bold"/>
                <a:ea typeface="Anonymous Pro Bold"/>
                <a:cs typeface="Anonymous Pro Bold"/>
                <a:sym typeface="Anonymous Pro Bold"/>
              </a:rPr>
              <a:t>let</a:t>
            </a:r>
            <a:r>
              <a:t> </a:t>
            </a:r>
            <a:r>
              <a:rPr>
                <a:solidFill>
                  <a:schemeClr val="accent2"/>
                </a:solidFill>
              </a:rPr>
              <a:t>orderedBy</a:t>
            </a:r>
            <a:r>
              <a:t> = people.</a:t>
            </a:r>
            <a:r>
              <a:rPr>
                <a:solidFill>
                  <a:schemeClr val="accent2"/>
                </a:solidFill>
              </a:rPr>
              <a:t>sort</a:t>
            </a:r>
            <a:r>
              <a:t>((a, b) =&gt; a.age &gt; b.age); </a:t>
            </a:r>
            <a:r>
              <a:rPr>
                <a:solidFill>
                  <a:schemeClr val="accent5"/>
                </a:solidFill>
              </a:rPr>
              <a:t>// by age</a:t>
            </a:r>
          </a:p>
        </p:txBody>
      </p:sp>
      <p:sp>
        <p:nvSpPr>
          <p:cNvPr id="233" name="C# LINQ can be simulated by JS array methods"/>
          <p:cNvSpPr/>
          <p:nvPr/>
        </p:nvSpPr>
        <p:spPr>
          <a:xfrm>
            <a:off x="526627" y="12008391"/>
            <a:ext cx="19512238" cy="1526360"/>
          </a:xfrm>
          <a:prstGeom prst="rect">
            <a:avLst/>
          </a:prstGeom>
          <a:solidFill>
            <a:schemeClr val="accent5">
              <a:lumOff val="-7058"/>
            </a:schemeClr>
          </a:solidFill>
          <a:ln w="12700">
            <a:solidFill>
              <a:schemeClr val="accent5">
                <a:satOff val="-45454"/>
                <a:lumOff val="3235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6929" tIns="286929" rIns="286929" bIns="286929">
            <a:spAutoFit/>
          </a:bodyPr>
          <a:lstStyle>
            <a:lvl1pPr>
              <a:defRPr sz="6200">
                <a:solidFill>
                  <a:srgbClr val="FFFFFF"/>
                </a:solidFill>
              </a:defRPr>
            </a:lvl1pPr>
          </a:lstStyle>
          <a:p>
            <a:pPr/>
            <a:r>
              <a:t>C# LINQ can be simulated by JS array methods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ES 2015: http://kangax.github.io/compat-table/es6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 2015:</a:t>
            </a:r>
            <a:b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http://kangax.github.io/compat-table/es6/</a:t>
            </a:r>
          </a:p>
          <a:p>
            <a:pPr/>
            <a:r>
              <a:t>ES 2016, 2017, 2018+:</a:t>
            </a:r>
            <a:b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http://kangax.github.io/compat-table/es2016plus/</a:t>
            </a:r>
          </a:p>
        </p:txBody>
      </p:sp>
      <p:sp>
        <p:nvSpPr>
          <p:cNvPr id="236" name="Compatibility ES 2015 and higher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Compatibility ES 2015 and higher…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Babe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Babel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Traceur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4" invalidUrl="" action="" tgtFrame="" tooltip="" history="1" highlightClick="0" endSnd="0"/>
              </a:rPr>
              <a:t>TypeScript</a:t>
            </a:r>
          </a:p>
        </p:txBody>
      </p:sp>
      <p:sp>
        <p:nvSpPr>
          <p:cNvPr id="239" name="Compiler: Transpile ES201X to ES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Compiler: Transpile ES201X to ES5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Install npm (by installing NodeJ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4685" indent="-454685" defTabSz="1245464">
              <a:spcBef>
                <a:spcPts val="1200"/>
              </a:spcBef>
              <a:defRPr sz="5304"/>
            </a:pPr>
            <a:r>
              <a:t>Install npm (by installing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NodeJS</a:t>
            </a:r>
            <a:r>
              <a:t>)</a:t>
            </a:r>
          </a:p>
          <a:p>
            <a:pPr marL="454685" indent="-454685" defTabSz="1245464">
              <a:spcBef>
                <a:spcPts val="1200"/>
              </a:spcBef>
              <a:defRPr sz="5304"/>
            </a:pPr>
            <a:r>
              <a:t>Command line:</a:t>
            </a:r>
          </a:p>
          <a:p>
            <a:pPr lvl="1" marL="824009" indent="-590837" defTabSz="1245464">
              <a:spcBef>
                <a:spcPts val="1200"/>
              </a:spcBef>
              <a:defRPr sz="4760"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npm init</a:t>
            </a:r>
          </a:p>
          <a:p>
            <a:pPr lvl="1" marL="824009" indent="-590837" defTabSz="1245464">
              <a:spcBef>
                <a:spcPts val="1200"/>
              </a:spcBef>
              <a:defRPr sz="4760"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npm install babel-cli babel-polyfill babel-preset-env babel-preset-stage-3 --save-dev</a:t>
            </a:r>
          </a:p>
          <a:p>
            <a:pPr marL="454685" indent="-454685" defTabSz="1245464">
              <a:spcBef>
                <a:spcPts val="1200"/>
              </a:spcBef>
              <a:defRPr sz="5304"/>
            </a:pPr>
            <a:r>
              <a:t>Create file “.babelrc”</a:t>
            </a:r>
          </a:p>
          <a:p>
            <a:pPr lvl="1" marL="824009" indent="-590837" defTabSz="1245464">
              <a:spcBef>
                <a:spcPts val="1200"/>
              </a:spcBef>
              <a:defRPr sz="4760"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{</a:t>
            </a:r>
            <a:br/>
            <a:r>
              <a:t>  "presets": ["env", "stage-3"]</a:t>
            </a:r>
            <a:br/>
            <a:r>
              <a:t>}</a:t>
            </a:r>
          </a:p>
          <a:p>
            <a:pPr marL="454685" indent="-454685" defTabSz="1245464">
              <a:spcBef>
                <a:spcPts val="1200"/>
              </a:spcBef>
              <a:defRPr sz="5304"/>
            </a:pPr>
            <a:r>
              <a:t>Command line (transpile all js-files in src-folder into the lib-folder):</a:t>
            </a:r>
          </a:p>
          <a:p>
            <a:pPr lvl="1" marL="641223" indent="-408051" defTabSz="1245464">
              <a:spcBef>
                <a:spcPts val="1200"/>
              </a:spcBef>
              <a:defRPr sz="4760"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t>babel src --out-dir lib</a:t>
            </a:r>
          </a:p>
        </p:txBody>
      </p:sp>
      <p:sp>
        <p:nvSpPr>
          <p:cNvPr id="242" name="Bab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Babel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https://babeljs.io/docs/usage/polyfill/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https://babeljs.io/docs/usage/polyfill/</a:t>
            </a:r>
          </a:p>
        </p:txBody>
      </p:sp>
      <p:sp>
        <p:nvSpPr>
          <p:cNvPr id="245" name="Polyfil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Polyfills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Why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Why?</a:t>
            </a:r>
          </a:p>
        </p:txBody>
      </p:sp>
      <p:sp>
        <p:nvSpPr>
          <p:cNvPr id="248" name="Packaging / Bundling + Minify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Packaging / Bundling + Minifying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1. The following code i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The following code is…</a:t>
            </a:r>
          </a:p>
        </p:txBody>
      </p:sp>
      <p:sp>
        <p:nvSpPr>
          <p:cNvPr id="70" name="var x = 10;"/>
          <p:cNvSpPr txBox="1"/>
          <p:nvPr>
            <p:ph type="body" sz="quarter" idx="1"/>
          </p:nvPr>
        </p:nvSpPr>
        <p:spPr>
          <a:xfrm>
            <a:off x="538616" y="2748337"/>
            <a:ext cx="23312998" cy="1779733"/>
          </a:xfrm>
          <a:prstGeom prst="rect">
            <a:avLst/>
          </a:prstGeom>
          <a:solidFill>
            <a:srgbClr val="9ACDFF"/>
          </a:solidFill>
          <a:ln>
            <a:solidFill>
              <a:schemeClr val="accent2">
                <a:lumOff val="-8431"/>
              </a:schemeClr>
            </a:solidFill>
            <a:round/>
          </a:ln>
        </p:spPr>
        <p:txBody>
          <a:bodyPr lIns="174349" tIns="174349" rIns="174349" bIns="174349"/>
          <a:lstStyle/>
          <a:p>
            <a:pPr lvl="1" indent="466371">
              <a:defRPr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var</a:t>
            </a:r>
            <a:r>
              <a:t> x = 10;</a:t>
            </a:r>
          </a:p>
        </p:txBody>
      </p:sp>
      <p:sp>
        <p:nvSpPr>
          <p:cNvPr id="71" name="🙋 C# 🎉…"/>
          <p:cNvSpPr txBox="1"/>
          <p:nvPr/>
        </p:nvSpPr>
        <p:spPr>
          <a:xfrm>
            <a:off x="535501" y="4685951"/>
            <a:ext cx="23312998" cy="829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4349" tIns="174349" rIns="174349" bIns="174349">
            <a:normAutofit fontScale="100000" lnSpcReduction="0"/>
          </a:bodyPr>
          <a:lstStyle/>
          <a:p>
            <a:pPr lvl="2" indent="228600">
              <a:spcBef>
                <a:spcPts val="1800"/>
              </a:spcBef>
              <a:defRPr sz="7800">
                <a:latin typeface="+mj-lt"/>
                <a:ea typeface="+mj-ea"/>
                <a:cs typeface="+mj-cs"/>
                <a:sym typeface="Montserrat Regular"/>
              </a:defRPr>
            </a:pP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🙋 </a:t>
            </a:r>
            <a:r>
              <a:t>C# </a:t>
            </a: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🎉</a:t>
            </a:r>
          </a:p>
          <a:p>
            <a:pPr lvl="2" indent="228600">
              <a:spcBef>
                <a:spcPts val="1800"/>
              </a:spcBef>
              <a:defRPr sz="7800">
                <a:latin typeface="+mj-lt"/>
                <a:ea typeface="+mj-ea"/>
                <a:cs typeface="+mj-cs"/>
                <a:sym typeface="Montserrat Regular"/>
              </a:defRPr>
            </a:pP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🙎 </a:t>
            </a:r>
            <a:r>
              <a:t>JavaScript </a:t>
            </a: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Bundling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Bundling:</a:t>
            </a:r>
          </a:p>
          <a:p>
            <a:pPr lvl="1"/>
            <a:r>
              <a:t>Browsers can download max. 6 files at the same time</a:t>
            </a:r>
          </a:p>
          <a:p>
            <a:pPr/>
            <a:r>
              <a:t>Minifying:</a:t>
            </a:r>
          </a:p>
          <a:p>
            <a:pPr lvl="1"/>
            <a:r>
              <a:t>Minimize download time</a:t>
            </a:r>
          </a:p>
        </p:txBody>
      </p:sp>
      <p:sp>
        <p:nvSpPr>
          <p:cNvPr id="251" name="Packaging / Bundling + Minify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Packaging / Bundling + Minifying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ECMAScript…"/>
          <p:cNvSpPr txBox="1"/>
          <p:nvPr>
            <p:ph type="body" idx="1"/>
          </p:nvPr>
        </p:nvSpPr>
        <p:spPr>
          <a:xfrm>
            <a:off x="3188358" y="2748337"/>
            <a:ext cx="20663255" cy="10261704"/>
          </a:xfrm>
          <a:prstGeom prst="rect">
            <a:avLst/>
          </a:prstGeom>
        </p:spPr>
        <p:txBody>
          <a:bodyPr/>
          <a:lstStyle/>
          <a:p>
            <a:pPr marL="387819" indent="-387819" defTabSz="1062308">
              <a:spcBef>
                <a:spcPts val="1000"/>
              </a:spcBef>
              <a:defRPr sz="4524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ECMAScript</a:t>
            </a:r>
          </a:p>
          <a:p>
            <a:pPr lvl="1" marL="605106" indent="-406224" defTabSz="1062308">
              <a:spcBef>
                <a:spcPts val="1000"/>
              </a:spcBef>
              <a:defRPr sz="4524">
                <a:solidFill>
                  <a:srgbClr val="000000"/>
                </a:solidFill>
              </a:defRPr>
            </a:pPr>
            <a:r>
              <a:t>5, 2015, 2016, 2017, 2018…</a:t>
            </a:r>
          </a:p>
          <a:p>
            <a:pPr marL="387819" indent="-387819" defTabSz="1062308">
              <a:spcBef>
                <a:spcPts val="1000"/>
              </a:spcBef>
              <a:defRPr sz="4524"/>
            </a:pPr>
          </a:p>
          <a:p>
            <a:pPr marL="387819" indent="-387819" defTabSz="1062308">
              <a:spcBef>
                <a:spcPts val="1000"/>
              </a:spcBef>
              <a:defRPr sz="4524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React</a:t>
            </a:r>
            <a:endParaRPr>
              <a:latin typeface="+mj-lt"/>
              <a:ea typeface="+mj-ea"/>
              <a:cs typeface="+mj-cs"/>
              <a:sym typeface="Montserrat Regular"/>
            </a:endParaRPr>
          </a:p>
          <a:p>
            <a:pPr lvl="1" marL="605106" indent="-406224" defTabSz="1062308">
              <a:spcBef>
                <a:spcPts val="1000"/>
              </a:spcBef>
              <a:defRPr sz="4524">
                <a:solidFill>
                  <a:srgbClr val="000000"/>
                </a:solidFill>
              </a:defRPr>
            </a:pPr>
            <a:r>
              <a:t>Components, Properties, State, Events, Virtual DOM…</a:t>
            </a:r>
          </a:p>
          <a:p>
            <a:pPr lvl="1" marL="605106" indent="-406224" defTabSz="1062308">
              <a:spcBef>
                <a:spcPts val="1000"/>
              </a:spcBef>
              <a:defRPr sz="4524">
                <a:solidFill>
                  <a:srgbClr val="000000"/>
                </a:solidFill>
              </a:defRPr>
            </a:pPr>
          </a:p>
          <a:p>
            <a:pPr marL="387819" indent="-387819" defTabSz="1062308">
              <a:spcBef>
                <a:spcPts val="1000"/>
              </a:spcBef>
              <a:defRPr sz="4524"/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Redux</a:t>
            </a:r>
          </a:p>
          <a:p>
            <a:pPr lvl="1" marL="605106" indent="-406224" defTabSz="1062308">
              <a:spcBef>
                <a:spcPts val="1000"/>
              </a:spcBef>
              <a:defRPr sz="4524">
                <a:solidFill>
                  <a:srgbClr val="000000"/>
                </a:solidFill>
              </a:defRPr>
            </a:pPr>
            <a:r>
              <a:t>Actions, Reducers, Stores…</a:t>
            </a:r>
          </a:p>
          <a:p>
            <a:pPr marL="387819" indent="-387819" defTabSz="1062308">
              <a:spcBef>
                <a:spcPts val="1000"/>
              </a:spcBef>
              <a:defRPr sz="4524"/>
            </a:pPr>
          </a:p>
          <a:p>
            <a:pPr marL="387819" indent="-387819" defTabSz="1062308">
              <a:spcBef>
                <a:spcPts val="1000"/>
              </a:spcBef>
              <a:defRPr sz="4524"/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Samples &amp; Slides</a:t>
            </a:r>
          </a:p>
          <a:p>
            <a:pPr lvl="1" marL="605106" indent="-406224" defTabSz="1062308">
              <a:spcBef>
                <a:spcPts val="1000"/>
              </a:spcBef>
              <a:defRPr sz="4524">
                <a:solidFill>
                  <a:srgbClr val="000000"/>
                </a:solidFill>
              </a:defRPr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https://github.com/rickbeerendonk/ECMAScript-examples</a:t>
            </a:r>
            <a:br/>
          </a:p>
        </p:txBody>
      </p:sp>
      <p:sp>
        <p:nvSpPr>
          <p:cNvPr id="254" name="Training: rick@oblicum.com or @rickbeerendon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1428621">
              <a:defRPr spc="-155" sz="7332"/>
            </a:pPr>
            <a:r>
              <a:t>Training: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rick@oblicum.com</a:t>
            </a:r>
            <a:r>
              <a:t> or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4" invalidUrl="" action="" tgtFrame="" tooltip="" history="1" highlightClick="0" endSnd="0"/>
              </a:rPr>
              <a:t>@rickbeerendonk</a:t>
            </a:r>
          </a:p>
        </p:txBody>
      </p:sp>
      <p:pic>
        <p:nvPicPr>
          <p:cNvPr id="25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6153" y="2777075"/>
            <a:ext cx="2113637" cy="2113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7640" y="5148258"/>
            <a:ext cx="2570664" cy="2570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3639" y="7976468"/>
            <a:ext cx="2338665" cy="2113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00480" y="10347651"/>
            <a:ext cx="2570664" cy="2570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2. C#’s foreach in JavaScript i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C#’s </a:t>
            </a:r>
            <a:r>
              <a:rPr u="sng"/>
              <a:t>foreach</a:t>
            </a:r>
            <a:r>
              <a:t> in JavaScript is…</a:t>
            </a:r>
          </a:p>
        </p:txBody>
      </p:sp>
      <p:sp>
        <p:nvSpPr>
          <p:cNvPr id="74" name="🙋 for .. 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2">
              <a:defRPr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🙋 </a:t>
            </a:r>
            <a:r>
              <a:t>for .. in</a:t>
            </a:r>
          </a:p>
          <a:p>
            <a:pPr lvl="2">
              <a:defRPr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🙎 </a:t>
            </a:r>
            <a:r>
              <a:t>for .. of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2. C#’s foreach in JavaScript i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C#’s </a:t>
            </a:r>
            <a:r>
              <a:rPr u="sng"/>
              <a:t>foreach</a:t>
            </a:r>
            <a:r>
              <a:t> in JavaScript is…</a:t>
            </a:r>
          </a:p>
        </p:txBody>
      </p:sp>
      <p:sp>
        <p:nvSpPr>
          <p:cNvPr id="77" name="🙋 for .. 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2">
              <a:defRPr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🙋 </a:t>
            </a:r>
            <a:r>
              <a:rPr>
                <a:solidFill>
                  <a:schemeClr val="accent3">
                    <a:satOff val="-81395"/>
                    <a:lumOff val="42156"/>
                  </a:schemeClr>
                </a:solidFill>
              </a:rPr>
              <a:t>for .. in</a:t>
            </a:r>
          </a:p>
          <a:p>
            <a:pPr lvl="2">
              <a:defRPr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🙎 </a:t>
            </a:r>
            <a:r>
              <a:t>for .. of </a:t>
            </a: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3. Indeterminate Number of Parameters in 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300411">
              <a:defRPr spc="-141" sz="6674"/>
            </a:lvl1pPr>
          </a:lstStyle>
          <a:p>
            <a:pPr/>
            <a:r>
              <a:t>3. Indeterminate Number of Parameters in JavaScript</a:t>
            </a:r>
          </a:p>
        </p:txBody>
      </p:sp>
      <p:sp>
        <p:nvSpPr>
          <p:cNvPr id="80" name="C#: void Test(params int[] a)"/>
          <p:cNvSpPr txBox="1"/>
          <p:nvPr>
            <p:ph type="body" sz="quarter" idx="1"/>
          </p:nvPr>
        </p:nvSpPr>
        <p:spPr>
          <a:xfrm>
            <a:off x="538616" y="2748337"/>
            <a:ext cx="23312998" cy="1779733"/>
          </a:xfrm>
          <a:prstGeom prst="rect">
            <a:avLst/>
          </a:prstGeom>
          <a:solidFill>
            <a:srgbClr val="9ACDFF"/>
          </a:solidFill>
          <a:ln>
            <a:solidFill>
              <a:schemeClr val="accent2">
                <a:lumOff val="-8431"/>
              </a:schemeClr>
            </a:solidFill>
            <a:round/>
          </a:ln>
        </p:spPr>
        <p:txBody>
          <a:bodyPr lIns="174349" tIns="174349" rIns="174349" bIns="174349"/>
          <a:lstStyle/>
          <a:p>
            <a:pPr lvl="1" indent="466371">
              <a:defRPr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C#:</a:t>
            </a:r>
            <a:r>
              <a:t> </a:t>
            </a: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void</a:t>
            </a:r>
            <a:r>
              <a:t> Test(params int[] a)</a:t>
            </a:r>
          </a:p>
        </p:txBody>
      </p:sp>
      <p:sp>
        <p:nvSpPr>
          <p:cNvPr id="81" name="🙋 function test([]a)…"/>
          <p:cNvSpPr txBox="1"/>
          <p:nvPr/>
        </p:nvSpPr>
        <p:spPr>
          <a:xfrm>
            <a:off x="535501" y="4685951"/>
            <a:ext cx="23312998" cy="829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4349" tIns="174349" rIns="174349" bIns="174349">
            <a:normAutofit fontScale="100000" lnSpcReduction="0"/>
          </a:bodyPr>
          <a:lstStyle/>
          <a:p>
            <a:pPr lvl="2" indent="228600">
              <a:spcBef>
                <a:spcPts val="1800"/>
              </a:spcBef>
              <a:defRPr sz="7800">
                <a:solidFill>
                  <a:schemeClr val="accent3">
                    <a:lumOff val="-3137"/>
                  </a:schemeClr>
                </a:solidFill>
              </a:defRPr>
            </a:pP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🙋 </a:t>
            </a:r>
            <a:r>
              <a:t>function test([]a)</a:t>
            </a:r>
          </a:p>
          <a:p>
            <a:pPr lvl="2" indent="228600">
              <a:spcBef>
                <a:spcPts val="1800"/>
              </a:spcBef>
              <a:defRPr sz="7800">
                <a:solidFill>
                  <a:schemeClr val="accent3">
                    <a:lumOff val="-3137"/>
                  </a:schemeClr>
                </a:solidFill>
              </a:defRPr>
            </a:pP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🙎 </a:t>
            </a:r>
            <a:r>
              <a:t>function test(...a)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3. Indeterminate Number of Parameters in 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300411">
              <a:defRPr spc="-141" sz="6674"/>
            </a:lvl1pPr>
          </a:lstStyle>
          <a:p>
            <a:pPr/>
            <a:r>
              <a:t>3. Indeterminate Number of Parameters in JavaScript</a:t>
            </a:r>
          </a:p>
        </p:txBody>
      </p:sp>
      <p:sp>
        <p:nvSpPr>
          <p:cNvPr id="84" name="C#: void Test(params int[] a)"/>
          <p:cNvSpPr txBox="1"/>
          <p:nvPr>
            <p:ph type="body" sz="quarter" idx="1"/>
          </p:nvPr>
        </p:nvSpPr>
        <p:spPr>
          <a:xfrm>
            <a:off x="538616" y="2748337"/>
            <a:ext cx="23312998" cy="1779733"/>
          </a:xfrm>
          <a:prstGeom prst="rect">
            <a:avLst/>
          </a:prstGeom>
          <a:solidFill>
            <a:srgbClr val="9ACDFF"/>
          </a:solidFill>
          <a:ln>
            <a:solidFill>
              <a:schemeClr val="accent2">
                <a:lumOff val="-8431"/>
              </a:schemeClr>
            </a:solidFill>
            <a:round/>
          </a:ln>
        </p:spPr>
        <p:txBody>
          <a:bodyPr lIns="174349" tIns="174349" rIns="174349" bIns="174349"/>
          <a:lstStyle/>
          <a:p>
            <a:pPr lvl="1" indent="466371">
              <a:defRPr>
                <a:solidFill>
                  <a:schemeClr val="accent3">
                    <a:lumOff val="-3137"/>
                  </a:schemeClr>
                </a:solidFill>
                <a:latin typeface="Anonymous Pro Regular"/>
                <a:ea typeface="Anonymous Pro Regular"/>
                <a:cs typeface="Anonymous Pro Regular"/>
                <a:sym typeface="Anonymous Pro Regular"/>
              </a:defRPr>
            </a:pPr>
            <a:r>
              <a:rPr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C#:</a:t>
            </a:r>
            <a:r>
              <a:t> </a:t>
            </a:r>
            <a:r>
              <a:rPr>
                <a:solidFill>
                  <a:schemeClr val="accent5">
                    <a:lumOff val="-7058"/>
                  </a:schemeClr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void</a:t>
            </a:r>
            <a:r>
              <a:t> Test(params int[] a)</a:t>
            </a:r>
          </a:p>
        </p:txBody>
      </p:sp>
      <p:sp>
        <p:nvSpPr>
          <p:cNvPr id="85" name="🙋 function test([]a)…"/>
          <p:cNvSpPr txBox="1"/>
          <p:nvPr/>
        </p:nvSpPr>
        <p:spPr>
          <a:xfrm>
            <a:off x="535501" y="4685951"/>
            <a:ext cx="23312998" cy="829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4349" tIns="174349" rIns="174349" bIns="174349">
            <a:normAutofit fontScale="100000" lnSpcReduction="0"/>
          </a:bodyPr>
          <a:lstStyle/>
          <a:p>
            <a:pPr lvl="2" indent="228600">
              <a:spcBef>
                <a:spcPts val="1800"/>
              </a:spcBef>
              <a:defRPr sz="7800">
                <a:solidFill>
                  <a:schemeClr val="accent3">
                    <a:lumOff val="-3137"/>
                  </a:schemeClr>
                </a:solidFill>
              </a:defRPr>
            </a:pP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🙋 </a:t>
            </a:r>
            <a:r>
              <a:rPr>
                <a:solidFill>
                  <a:schemeClr val="accent3">
                    <a:satOff val="-81395"/>
                    <a:lumOff val="42156"/>
                  </a:schemeClr>
                </a:solidFill>
              </a:rPr>
              <a:t>function test([]a)</a:t>
            </a:r>
          </a:p>
          <a:p>
            <a:pPr lvl="2" indent="228600">
              <a:spcBef>
                <a:spcPts val="1800"/>
              </a:spcBef>
              <a:defRPr sz="7800">
                <a:solidFill>
                  <a:schemeClr val="accent3">
                    <a:lumOff val="-3137"/>
                  </a:schemeClr>
                </a:solidFill>
              </a:defRPr>
            </a:pP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🙎 </a:t>
            </a:r>
            <a:r>
              <a:t>function test(...a) </a:t>
            </a: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6-50001_WPC 2016 Breakout Template">
  <a:themeElements>
    <a:clrScheme name="6-50001_WPC 2016 Breakou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C2D91"/>
      </a:accent1>
      <a:accent2>
        <a:srgbClr val="0078D7"/>
      </a:accent2>
      <a:accent3>
        <a:srgbClr val="002050"/>
      </a:accent3>
      <a:accent4>
        <a:srgbClr val="32145A"/>
      </a:accent4>
      <a:accent5>
        <a:srgbClr val="B4009E"/>
      </a:accent5>
      <a:accent6>
        <a:srgbClr val="505050"/>
      </a:accent6>
      <a:hlink>
        <a:srgbClr val="0000FF"/>
      </a:hlink>
      <a:folHlink>
        <a:srgbClr val="FF00FF"/>
      </a:folHlink>
    </a:clrScheme>
    <a:fontScheme name="6-50001_WPC 2016 Breakout Template">
      <a:majorFont>
        <a:latin typeface="Montserrat Regular"/>
        <a:ea typeface="Montserrat Regular"/>
        <a:cs typeface="Montserrat Regular"/>
      </a:majorFont>
      <a:minorFont>
        <a:latin typeface="Montserrat Light"/>
        <a:ea typeface="Montserrat Light"/>
        <a:cs typeface="Montserrat Light"/>
      </a:minorFont>
    </a:fontScheme>
    <a:fmtScheme name="6-50001_WPC 2016 Breakou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286929" tIns="286929" rIns="286929" bIns="286929" numCol="1" spcCol="38100" rtlCol="0" anchor="t" upright="0">
        <a:spAutoFit/>
      </a:bodyPr>
      <a:lstStyle>
        <a:defPPr marL="0" marR="0" indent="0" algn="l" defTabSz="183156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nonymous Pro Regular"/>
            <a:ea typeface="Anonymous Pro Regular"/>
            <a:cs typeface="Anonymous Pro Regular"/>
            <a:sym typeface="Anonymou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286929" tIns="286929" rIns="286929" bIns="286929" numCol="1" spcCol="38100" rtlCol="0" anchor="t" upright="0">
        <a:spAutoFit/>
      </a:bodyPr>
      <a:lstStyle>
        <a:defPPr marL="0" marR="0" indent="0" algn="l" defTabSz="183156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nonymous Pro Regular"/>
            <a:ea typeface="Anonymous Pro Regular"/>
            <a:cs typeface="Anonymous Pro Regular"/>
            <a:sym typeface="Anonymou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6-50001_WPC 2016 Breakout Template">
  <a:themeElements>
    <a:clrScheme name="6-50001_WPC 2016 Breakou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C2D91"/>
      </a:accent1>
      <a:accent2>
        <a:srgbClr val="0078D7"/>
      </a:accent2>
      <a:accent3>
        <a:srgbClr val="002050"/>
      </a:accent3>
      <a:accent4>
        <a:srgbClr val="32145A"/>
      </a:accent4>
      <a:accent5>
        <a:srgbClr val="B4009E"/>
      </a:accent5>
      <a:accent6>
        <a:srgbClr val="505050"/>
      </a:accent6>
      <a:hlink>
        <a:srgbClr val="0000FF"/>
      </a:hlink>
      <a:folHlink>
        <a:srgbClr val="FF00FF"/>
      </a:folHlink>
    </a:clrScheme>
    <a:fontScheme name="6-50001_WPC 2016 Breakout Template">
      <a:majorFont>
        <a:latin typeface="Montserrat Regular"/>
        <a:ea typeface="Montserrat Regular"/>
        <a:cs typeface="Montserrat Regular"/>
      </a:majorFont>
      <a:minorFont>
        <a:latin typeface="Montserrat Light"/>
        <a:ea typeface="Montserrat Light"/>
        <a:cs typeface="Montserrat Light"/>
      </a:minorFont>
    </a:fontScheme>
    <a:fmtScheme name="6-50001_WPC 2016 Breakou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286929" tIns="286929" rIns="286929" bIns="286929" numCol="1" spcCol="38100" rtlCol="0" anchor="t" upright="0">
        <a:spAutoFit/>
      </a:bodyPr>
      <a:lstStyle>
        <a:defPPr marL="0" marR="0" indent="0" algn="l" defTabSz="183156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nonymous Pro Regular"/>
            <a:ea typeface="Anonymous Pro Regular"/>
            <a:cs typeface="Anonymous Pro Regular"/>
            <a:sym typeface="Anonymou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286929" tIns="286929" rIns="286929" bIns="286929" numCol="1" spcCol="38100" rtlCol="0" anchor="t" upright="0">
        <a:spAutoFit/>
      </a:bodyPr>
      <a:lstStyle>
        <a:defPPr marL="0" marR="0" indent="0" algn="l" defTabSz="183156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nonymous Pro Regular"/>
            <a:ea typeface="Anonymous Pro Regular"/>
            <a:cs typeface="Anonymous Pro Regular"/>
            <a:sym typeface="Anonymou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