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9A393-448E-45C6-B55E-E15F84C91693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09A5D-37FD-48D9-9107-26B8A3A34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REST’s main idea is that for each piece of data, the URL stays the same, but the operation would change depending on what (HTTP) method was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09A5D-37FD-48D9-9107-26B8A3A34F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HATEOAS goes a step further in requiring links and </a:t>
            </a:r>
            <a:r>
              <a:rPr lang="en-US" dirty="0" err="1" smtClean="0"/>
              <a:t>uris</a:t>
            </a:r>
            <a:r>
              <a:rPr lang="en-US" dirty="0" smtClean="0"/>
              <a:t> in the response content so you could create a single REST client that can dynamically navigate any REST service that supports HATEOAS.</a:t>
            </a:r>
          </a:p>
          <a:p>
            <a:endParaRPr lang="en-US" dirty="0" smtClean="0"/>
          </a:p>
          <a:p>
            <a:r>
              <a:rPr lang="en-US" dirty="0" smtClean="0"/>
              <a:t>In essence: HATEOAS response contains all the links applicable to move from the current application state back to a previous one or forward to the next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09A5D-37FD-48D9-9107-26B8A3A34F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43808" y="6597352"/>
            <a:ext cx="345638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marjan@marjanvenema.com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597352"/>
            <a:ext cx="262778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© Marjan Venema (2018 to</a:t>
            </a:r>
            <a:r>
              <a:rPr lang="en-US" sz="1000" b="1" baseline="0" dirty="0" smtClean="0">
                <a:solidFill>
                  <a:schemeClr val="tx1"/>
                </a:solidFill>
              </a:rPr>
              <a:t> eternity)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516216" y="6597352"/>
            <a:ext cx="262778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@</a:t>
            </a:r>
            <a:r>
              <a:rPr lang="en-US" sz="1000" b="1" dirty="0" err="1" smtClean="0">
                <a:solidFill>
                  <a:schemeClr val="tx1"/>
                </a:solidFill>
              </a:rPr>
              <a:t>cabriodriver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hehistoryoftheweb.com/soap-rest-od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rest-architectural-constrai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hateoa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rest-put-vs-po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esearch.google.com/pubs/archive/32713.pdf" TargetMode="External"/><Relationship Id="rId3" Type="http://schemas.openxmlformats.org/officeDocument/2006/relationships/hyperlink" Target="https://www.restapitutorial.com/" TargetMode="External"/><Relationship Id="rId7" Type="http://schemas.openxmlformats.org/officeDocument/2006/relationships/hyperlink" Target="http://shop.oreilly.com/product/9780596529260.do" TargetMode="External"/><Relationship Id="rId2" Type="http://schemas.openxmlformats.org/officeDocument/2006/relationships/hyperlink" Target="https://restfulapi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tapitutorial.com/httpstatuscodes.html" TargetMode="External"/><Relationship Id="rId5" Type="http://schemas.openxmlformats.org/officeDocument/2006/relationships/hyperlink" Target="https://en.wikipedia.org/wiki/List_of_HTTP_status_codes" TargetMode="External"/><Relationship Id="rId10" Type="http://schemas.openxmlformats.org/officeDocument/2006/relationships/hyperlink" Target="https://stackoverflow.com/questions/4937379/example-of-a-well-documented-restful-service" TargetMode="External"/><Relationship Id="rId4" Type="http://schemas.openxmlformats.org/officeDocument/2006/relationships/hyperlink" Target="https://restfulapi.net/rest-put-vs-post/" TargetMode="External"/><Relationship Id="rId9" Type="http://schemas.openxmlformats.org/officeDocument/2006/relationships/hyperlink" Target="https://bocoup.com/blog/documenting-your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HTTP docs</a:t>
            </a:r>
          </a:p>
          <a:p>
            <a:pPr lvl="1"/>
            <a:r>
              <a:rPr lang="en-US" dirty="0" smtClean="0"/>
              <a:t>Easy for humans, not so much for machines</a:t>
            </a:r>
          </a:p>
          <a:p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Easy for both</a:t>
            </a:r>
          </a:p>
          <a:p>
            <a:pPr lvl="1"/>
            <a:r>
              <a:rPr lang="en-US" dirty="0" smtClean="0"/>
              <a:t>Structures data with built-in types and tight, enforceable rules</a:t>
            </a:r>
          </a:p>
          <a:p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Simple Object Access Protocol</a:t>
            </a:r>
          </a:p>
          <a:p>
            <a:pPr lvl="1"/>
            <a:r>
              <a:rPr lang="en-US" dirty="0" smtClean="0"/>
              <a:t>Standardized the communication between servers</a:t>
            </a:r>
          </a:p>
          <a:p>
            <a:r>
              <a:rPr lang="en-US" dirty="0" smtClean="0"/>
              <a:t>XML-RPC</a:t>
            </a:r>
          </a:p>
          <a:p>
            <a:pPr lvl="1"/>
            <a:r>
              <a:rPr lang="en-US" dirty="0" smtClean="0"/>
              <a:t>“SOAP light”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>
                <a:hlinkClick r:id="rId2"/>
              </a:rPr>
              <a:t>https://thehistoryoftheweb.com/soap-rest-odds/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victory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SOAP and XML-RPC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Set of technologies</a:t>
            </a:r>
          </a:p>
          <a:p>
            <a:endParaRPr lang="en-US" dirty="0" smtClean="0"/>
          </a:p>
          <a:p>
            <a:r>
              <a:rPr lang="en-US" dirty="0" smtClean="0"/>
              <a:t>Lot of rules, pretty rigid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Verb oriented</a:t>
            </a:r>
          </a:p>
          <a:p>
            <a:pPr lvl="1"/>
            <a:r>
              <a:rPr lang="en-US" dirty="0" smtClean="0"/>
              <a:t>Think in actions</a:t>
            </a:r>
          </a:p>
          <a:p>
            <a:endParaRPr lang="en-US" dirty="0" smtClean="0"/>
          </a:p>
          <a:p>
            <a:r>
              <a:rPr lang="en-US" dirty="0" smtClean="0"/>
              <a:t>Won in Enterprise space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design principles,</a:t>
            </a:r>
            <a:br>
              <a:rPr lang="en-US" dirty="0" smtClean="0"/>
            </a:br>
            <a:r>
              <a:rPr lang="en-US" dirty="0" smtClean="0"/>
              <a:t>taking advantage of built-in HTTP methods</a:t>
            </a:r>
          </a:p>
          <a:p>
            <a:endParaRPr lang="en-US" dirty="0" smtClean="0"/>
          </a:p>
          <a:p>
            <a:r>
              <a:rPr lang="en-US" dirty="0" smtClean="0"/>
              <a:t>Noun oriented</a:t>
            </a:r>
          </a:p>
          <a:p>
            <a:pPr lvl="1"/>
            <a:r>
              <a:rPr lang="en-US" dirty="0" smtClean="0"/>
              <a:t>Think in resources</a:t>
            </a:r>
          </a:p>
          <a:p>
            <a:pPr lvl="1"/>
            <a:r>
              <a:rPr lang="en-US" dirty="0" smtClean="0"/>
              <a:t>Limited set of actions</a:t>
            </a:r>
          </a:p>
          <a:p>
            <a:endParaRPr lang="en-US" dirty="0" smtClean="0"/>
          </a:p>
          <a:p>
            <a:r>
              <a:rPr lang="en-US" dirty="0" smtClean="0"/>
              <a:t>Won in Open API space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Uniform interface (HTTP verbs)</a:t>
            </a:r>
          </a:p>
          <a:p>
            <a:r>
              <a:rPr lang="en-US" dirty="0" smtClean="0"/>
              <a:t>Client–server</a:t>
            </a:r>
          </a:p>
          <a:p>
            <a:r>
              <a:rPr lang="en-US" dirty="0" smtClean="0"/>
              <a:t>Stateless (scalable)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 smtClean="0"/>
              <a:t>Layered system</a:t>
            </a:r>
          </a:p>
          <a:p>
            <a:r>
              <a:rPr lang="en-US" dirty="0" smtClean="0"/>
              <a:t>Code on demand (optional)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https://restfulapi.net/rest-architectural-constraints/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HATEOAS</a:t>
            </a:r>
          </a:p>
          <a:p>
            <a:pPr lvl="1"/>
            <a:r>
              <a:rPr lang="en-US" dirty="0" smtClean="0"/>
              <a:t>Hypermedia As The Engine Of Application State</a:t>
            </a:r>
          </a:p>
          <a:p>
            <a:pPr lvl="1"/>
            <a:r>
              <a:rPr lang="en-US" dirty="0" smtClean="0">
                <a:hlinkClick r:id="rId3"/>
              </a:rPr>
              <a:t>https://restfulapi.net/hateoas/</a:t>
            </a:r>
            <a:endParaRPr lang="en-US" dirty="0" smtClean="0"/>
          </a:p>
          <a:p>
            <a:pPr lvl="1"/>
            <a:r>
              <a:rPr lang="en-US" dirty="0" smtClean="0"/>
              <a:t>Resource contains the links (full URIs) that allow you to “move” from application state to application state</a:t>
            </a:r>
          </a:p>
          <a:p>
            <a:pPr lvl="2"/>
            <a:r>
              <a:rPr lang="en-US" dirty="0" smtClean="0"/>
              <a:t>Includes navigational links! (including paging)</a:t>
            </a:r>
          </a:p>
          <a:p>
            <a:pPr lvl="1"/>
            <a:r>
              <a:rPr lang="en-US" dirty="0" smtClean="0"/>
              <a:t>If every REST API server followed HATEOAS, we would be able to have a single client to consume all of them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verbs to nouns</a:t>
            </a:r>
          </a:p>
          <a:p>
            <a:r>
              <a:rPr lang="en-US" dirty="0" smtClean="0"/>
              <a:t>REST resource and API design</a:t>
            </a:r>
          </a:p>
          <a:p>
            <a:pPr lvl="1"/>
            <a:r>
              <a:rPr lang="en-US" dirty="0" smtClean="0"/>
              <a:t>Perhaps more akin to data modeling</a:t>
            </a:r>
          </a:p>
          <a:p>
            <a:r>
              <a:rPr lang="en-US" dirty="0" smtClean="0"/>
              <a:t>Pitfall: RPC style resources</a:t>
            </a:r>
          </a:p>
          <a:p>
            <a:pPr lvl="1"/>
            <a:r>
              <a:rPr lang="en-US" dirty="0" smtClean="0"/>
              <a:t>One resource URI with a body that varies with one property, usually “action” or “type” that dictate</a:t>
            </a:r>
          </a:p>
          <a:p>
            <a:r>
              <a:rPr lang="en-US" dirty="0" smtClean="0"/>
              <a:t>Solution: when you think of an action find the nouns it is acting 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The GET method requests a representation of the specified resource. Requests using GET should only retrieve data.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The POST method is used to submit an entity to the specified resource, often causing a change in state or side effects on the server.</a:t>
            </a:r>
          </a:p>
          <a:p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The PUT method replaces all current representations of the target resource with the request payload.</a:t>
            </a:r>
          </a:p>
          <a:p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The PATCH method is used to apply partial modifications to a resource.</a:t>
            </a:r>
          </a:p>
          <a:p>
            <a:r>
              <a:rPr lang="en-US" dirty="0" smtClean="0"/>
              <a:t>DELETE</a:t>
            </a:r>
            <a:endParaRPr lang="en-US" dirty="0" smtClean="0"/>
          </a:p>
          <a:p>
            <a:pPr lvl="1"/>
            <a:r>
              <a:rPr lang="en-US" dirty="0" smtClean="0"/>
              <a:t>The DELETE method deletes the specified resource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The HEAD method asks for a response identical to that of a GET request, but without the response body.</a:t>
            </a:r>
          </a:p>
          <a:p>
            <a:r>
              <a:rPr lang="en-US" dirty="0" smtClean="0"/>
              <a:t>CONNECT</a:t>
            </a:r>
          </a:p>
          <a:p>
            <a:pPr lvl="1"/>
            <a:r>
              <a:rPr lang="en-US" dirty="0" smtClean="0"/>
              <a:t>The CONNECT method establishes a tunnel to the server identified by the target resource.</a:t>
            </a:r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The OPTIONS method is used to describe the communication options for the target resource.</a:t>
            </a:r>
          </a:p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The TRACE method performs a message loop-back test along the path to the target resource.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https://developer.mozilla.org/en-US/docs/Web/HTTP/Methods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Creating: POST </a:t>
            </a:r>
            <a:r>
              <a:rPr lang="en-US" dirty="0" err="1" smtClean="0"/>
              <a:t>vs</a:t>
            </a:r>
            <a:r>
              <a:rPr lang="en-US" dirty="0" smtClean="0"/>
              <a:t>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Creating a new item in a collection</a:t>
            </a:r>
          </a:p>
          <a:p>
            <a:pPr lvl="1"/>
            <a:r>
              <a:rPr lang="en-US" dirty="0" smtClean="0"/>
              <a:t>Server decides identifier</a:t>
            </a:r>
          </a:p>
          <a:p>
            <a:pPr lvl="1"/>
            <a:r>
              <a:rPr lang="en-US" dirty="0" smtClean="0"/>
              <a:t>NOT idempotent</a:t>
            </a:r>
          </a:p>
          <a:p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Creating or updating an identified item</a:t>
            </a:r>
          </a:p>
          <a:p>
            <a:pPr lvl="1"/>
            <a:r>
              <a:rPr lang="en-US" dirty="0" smtClean="0"/>
              <a:t>Client decides identifier</a:t>
            </a:r>
          </a:p>
          <a:p>
            <a:pPr lvl="1"/>
            <a:r>
              <a:rPr lang="en-US" dirty="0" smtClean="0"/>
              <a:t>Idempotent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https://restfulapi.net/rest-put-vs-post/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Updating: PUT </a:t>
            </a:r>
            <a:r>
              <a:rPr lang="en-US" dirty="0" err="1" smtClean="0"/>
              <a:t>vs</a:t>
            </a:r>
            <a:r>
              <a:rPr lang="en-US" dirty="0" smtClean="0"/>
              <a:t>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Always works on full resource</a:t>
            </a:r>
          </a:p>
          <a:p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Allows partial updates on a resource</a:t>
            </a:r>
          </a:p>
          <a:p>
            <a:endParaRPr lang="en-US" dirty="0" smtClean="0"/>
          </a:p>
          <a:p>
            <a:r>
              <a:rPr lang="en-US" dirty="0" smtClean="0"/>
              <a:t>Many REST servers allow partial updates in PUT</a:t>
            </a:r>
          </a:p>
          <a:p>
            <a:pPr lvl="1"/>
            <a:r>
              <a:rPr lang="en-US" dirty="0" smtClean="0"/>
              <a:t>Server needs to use </a:t>
            </a:r>
            <a:r>
              <a:rPr lang="en-US" dirty="0" err="1" smtClean="0"/>
              <a:t>nullable</a:t>
            </a:r>
            <a:r>
              <a:rPr lang="en-US" dirty="0" smtClean="0"/>
              <a:t> types when </a:t>
            </a:r>
            <a:r>
              <a:rPr lang="en-US" dirty="0" err="1" smtClean="0"/>
              <a:t>deserializing</a:t>
            </a:r>
            <a:r>
              <a:rPr lang="en-US" dirty="0" smtClean="0"/>
              <a:t> the resource it receives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REST API Tutorials</a:t>
            </a:r>
          </a:p>
          <a:p>
            <a:pPr lvl="1"/>
            <a:r>
              <a:rPr lang="en-US" dirty="0" smtClean="0">
                <a:hlinkClick r:id="rId2"/>
              </a:rPr>
              <a:t>https://restfulapi.net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https://www.restapitutorial.com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When to use POST or PUT to create a resource</a:t>
            </a:r>
            <a:endParaRPr lang="en-US" dirty="0" smtClean="0"/>
          </a:p>
          <a:p>
            <a:r>
              <a:rPr lang="en-US" dirty="0" smtClean="0"/>
              <a:t>Be as specific as possible with status codes</a:t>
            </a:r>
          </a:p>
          <a:p>
            <a:pPr lvl="1"/>
            <a:r>
              <a:rPr lang="en-US" dirty="0" smtClean="0">
                <a:hlinkClick r:id="rId5"/>
              </a:rPr>
              <a:t>https://en.wikipedia.org/wiki/List_of_HTTP_status_codes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https://www.restapitutorial.com/httpstatuscodes.html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RESTful</a:t>
            </a:r>
            <a:r>
              <a:rPr lang="en-US" dirty="0" smtClean="0"/>
              <a:t> Web Services” </a:t>
            </a:r>
            <a:r>
              <a:rPr lang="en-US" dirty="0" smtClean="0">
                <a:hlinkClick r:id="rId7"/>
              </a:rPr>
              <a:t>book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How to Design a Good API and Why it Matters </a:t>
            </a:r>
            <a:r>
              <a:rPr lang="en-US" dirty="0" smtClean="0">
                <a:hlinkClick r:id="rId8"/>
              </a:rPr>
              <a:t>– Research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REST API Documentation best practices</a:t>
            </a:r>
            <a:endParaRPr lang="en-US" dirty="0" smtClean="0"/>
          </a:p>
          <a:p>
            <a:pPr lvl="1"/>
            <a:r>
              <a:rPr lang="en-US" dirty="0" smtClean="0">
                <a:hlinkClick r:id="rId10"/>
              </a:rPr>
              <a:t>Examples</a:t>
            </a:r>
            <a:r>
              <a:rPr lang="en-US" dirty="0" smtClean="0">
                <a:hlinkClick r:id="rId10"/>
              </a:rPr>
              <a:t> </a:t>
            </a:r>
            <a:r>
              <a:rPr lang="en-US" dirty="0" smtClean="0">
                <a:hlinkClick r:id="rId10"/>
              </a:rPr>
              <a:t>question</a:t>
            </a:r>
            <a:r>
              <a:rPr lang="en-US" dirty="0" smtClean="0"/>
              <a:t>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623</Words>
  <Application>Microsoft Office PowerPoint</Application>
  <PresentationFormat>On-screen Show (4:3)</PresentationFormat>
  <Paragraphs>113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bit of history</vt:lpstr>
      <vt:lpstr>A bit of victory</vt:lpstr>
      <vt:lpstr>REST architecture</vt:lpstr>
      <vt:lpstr>Taking it further</vt:lpstr>
      <vt:lpstr>Mindset shift</vt:lpstr>
      <vt:lpstr>HTTP verbs</vt:lpstr>
      <vt:lpstr>Creating: POST vs PUT</vt:lpstr>
      <vt:lpstr>Updating: PUT vs PATCH</vt:lpstr>
      <vt:lpstr>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bit of history</dc:title>
  <dc:creator/>
  <cp:lastModifiedBy>ikke</cp:lastModifiedBy>
  <cp:revision>3</cp:revision>
  <dcterms:created xsi:type="dcterms:W3CDTF">2006-08-16T00:00:00Z</dcterms:created>
  <dcterms:modified xsi:type="dcterms:W3CDTF">2018-08-17T07:33:03Z</dcterms:modified>
</cp:coreProperties>
</file>