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8"/>
  </p:notesMasterIdLst>
  <p:handoutMasterIdLst>
    <p:handoutMasterId r:id="rId9"/>
  </p:handoutMasterIdLst>
  <p:sldIdLst>
    <p:sldId id="391" r:id="rId2"/>
    <p:sldId id="584" r:id="rId3"/>
    <p:sldId id="585" r:id="rId4"/>
    <p:sldId id="586" r:id="rId5"/>
    <p:sldId id="581" r:id="rId6"/>
    <p:sldId id="583" r:id="rId7"/>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00"/>
    <a:srgbClr val="FF9933"/>
    <a:srgbClr val="FF9999"/>
    <a:srgbClr val="FF552D"/>
    <a:srgbClr val="6699FF"/>
    <a:srgbClr val="9999FF"/>
    <a:srgbClr val="CCCCFF"/>
    <a:srgbClr val="FFCCCC"/>
    <a:srgbClr val="FF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614" autoAdjust="0"/>
    <p:restoredTop sz="94659" autoAdjust="0"/>
  </p:normalViewPr>
  <p:slideViewPr>
    <p:cSldViewPr snapToGrid="0" showGuides="1">
      <p:cViewPr varScale="1">
        <p:scale>
          <a:sx n="96" d="100"/>
          <a:sy n="96" d="100"/>
        </p:scale>
        <p:origin x="-108" y="-360"/>
      </p:cViewPr>
      <p:guideLst>
        <p:guide orient="horz" pos="723"/>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8" d="100"/>
          <a:sy n="78" d="100"/>
        </p:scale>
        <p:origin x="-1200" y="-96"/>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r>
              <a:rPr lang="en-GB" sz="1000" dirty="0" smtClean="0">
                <a:latin typeface="Tahoma" pitchFamily="34" charset="0"/>
                <a:ea typeface="Tahoma" pitchFamily="34" charset="0"/>
                <a:cs typeface="Tahoma" pitchFamily="34" charset="0"/>
              </a:rPr>
              <a:t>Programming in HTML5, CSS3, and JavaScript</a:t>
            </a:r>
            <a:endParaRPr lang="en-GB" sz="1000" dirty="0">
              <a:latin typeface="Tahoma" pitchFamily="34" charset="0"/>
              <a:ea typeface="Tahoma" pitchFamily="34" charset="0"/>
              <a:cs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r>
              <a:rPr lang="en-GB" dirty="0" smtClean="0"/>
              <a:t>Programming in HTML5, CSS3, and JavaScript</a:t>
            </a:r>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t>Welcome to this course on </a:t>
            </a:r>
            <a:r>
              <a:rPr lang="en-US" dirty="0" smtClean="0"/>
              <a:t>HTML5, CSS3, and JavaScript. HTML5 and CSS3 have revolutionized the world of client-side Web development, with some extremely powerful new APIs, tags, and techniques. We'll explore all the new features in detail during this course!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a:t>This slide lists the first few chapters in the course. (The list continues on the next page as well).</a:t>
            </a:r>
          </a:p>
          <a:p>
            <a:pPr eaLnBrk="1" hangingPunct="1"/>
            <a:r>
              <a:rPr lang="en-US" dirty="0"/>
              <a:t>Chapter 1 </a:t>
            </a:r>
            <a:r>
              <a:rPr lang="en-US" dirty="0" smtClean="0"/>
              <a:t>sets the scene for the course, with some core theory and concepts.</a:t>
            </a:r>
            <a:endParaRPr lang="en-US" dirty="0"/>
          </a:p>
          <a:p>
            <a:pPr eaLnBrk="1" hangingPunct="1"/>
            <a:r>
              <a:rPr lang="en-US" dirty="0"/>
              <a:t>Chapter 2 </a:t>
            </a:r>
            <a:r>
              <a:rPr lang="en-US" dirty="0" smtClean="0"/>
              <a:t>describes how to write object-oriented code in JavaScript. It's important you know how to structure your JavaScript code properly, because you're going to be writing much more of it than in the past.</a:t>
            </a:r>
            <a:endParaRPr lang="en-US" dirty="0"/>
          </a:p>
          <a:p>
            <a:pPr eaLnBrk="1" hangingPunct="1"/>
            <a:r>
              <a:rPr lang="en-US" dirty="0"/>
              <a:t>Chapter 3 </a:t>
            </a:r>
            <a:r>
              <a:rPr lang="en-US" dirty="0" smtClean="0"/>
              <a:t>takes a closer look at how events work in JavaScript. There are various techniques here, with more subtlety than you might first imagine.</a:t>
            </a:r>
            <a:endParaRPr lang="en-US" dirty="0"/>
          </a:p>
          <a:p>
            <a:pPr eaLnBrk="1" hangingPunct="1"/>
            <a:r>
              <a:rPr lang="en-US" dirty="0" smtClean="0"/>
              <a:t>Chapter 4 introduces jQuery, the most widely used JavaScript library available. It's almost guaranteed you'll be using jQuery in your day-to-day JavaScript programming.</a:t>
            </a:r>
          </a:p>
          <a:p>
            <a:pPr eaLnBrk="1" hangingPunct="1"/>
            <a:r>
              <a:rPr lang="en-US" dirty="0" smtClean="0"/>
              <a:t>Chapter 5 explores some essential HTML5 techniques, such as semantic tags, lots of new tags for use in forms, etc.</a:t>
            </a:r>
            <a:endParaRPr lang="en-US" dirty="0"/>
          </a:p>
          <a:p>
            <a:pPr eaLnBrk="1" hangingPunct="1"/>
            <a:r>
              <a:rPr lang="en-US" dirty="0" smtClean="0"/>
              <a:t>Chapters 6 and 7 begin our investigation of CSS3, which accompanies HTML5 as an important new standard in Web development.</a:t>
            </a:r>
            <a:endParaRPr lang="en-US" dirty="0"/>
          </a:p>
          <a:p>
            <a:pPr eaLnBrk="1" hangingPunct="1"/>
            <a:r>
              <a:rPr lang="en-US" dirty="0" smtClean="0"/>
              <a:t>Chapter 8 describes how to create complex graphics by using the HTML5 </a:t>
            </a:r>
            <a:r>
              <a:rPr lang="en-US" dirty="0" smtClean="0">
                <a:latin typeface="Lucida Console" panose="020B0609040504020204" pitchFamily="49" charset="0"/>
                <a:cs typeface="Lao UI" panose="020B0502040204020203" pitchFamily="34" charset="0"/>
              </a:rPr>
              <a:t>&lt;canvas&gt;</a:t>
            </a:r>
            <a:r>
              <a:rPr lang="en-US" dirty="0" smtClean="0"/>
              <a:t> element.</a:t>
            </a:r>
            <a:endParaRPr lang="en-US" dirty="0"/>
          </a:p>
          <a:p>
            <a:pPr eaLnBrk="1" hangingPunct="1"/>
            <a:r>
              <a:rPr lang="en-US" dirty="0"/>
              <a:t>Chapter </a:t>
            </a:r>
            <a:r>
              <a:rPr lang="en-US" dirty="0" smtClean="0"/>
              <a:t>9 is a short chapter that describes how to format text in a Web page. We also introduce the concept of web fonts.</a:t>
            </a:r>
          </a:p>
          <a:p>
            <a:pPr eaLnBrk="1" hangingPunct="1"/>
            <a:r>
              <a:rPr lang="en-US" dirty="0" smtClean="0"/>
              <a:t>Chapter 10 shows how to play video and audio natively in a Web page, without the need for Flash plugins etc.</a:t>
            </a:r>
            <a:endParaRPr lang="en-US" dirty="0"/>
          </a:p>
          <a:p>
            <a:pPr eaLnBrk="1" hangingPunct="1"/>
            <a:endParaRPr lang="en-US" dirty="0" smtClean="0"/>
          </a:p>
        </p:txBody>
      </p:sp>
      <p:sp>
        <p:nvSpPr>
          <p:cNvPr id="5"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a:t>This slide continues the list of chapters in the course (also see the previous slide).</a:t>
            </a:r>
          </a:p>
          <a:p>
            <a:pPr eaLnBrk="1" hangingPunct="1"/>
            <a:r>
              <a:rPr lang="en-US" dirty="0"/>
              <a:t>Chapter </a:t>
            </a:r>
            <a:r>
              <a:rPr lang="en-US" dirty="0" smtClean="0"/>
              <a:t>11 describes the HTML5 Geolocation API, which allows a Web page to determine the current location of the device. This is essential in mapping applications and such like.</a:t>
            </a:r>
            <a:endParaRPr lang="en-US" dirty="0"/>
          </a:p>
          <a:p>
            <a:pPr eaLnBrk="1" hangingPunct="1"/>
            <a:r>
              <a:rPr lang="en-US" dirty="0" smtClean="0"/>
              <a:t>Chapter 12 discusses Web Storage, which allows you to retain information client-side rather than continually posting data to a server.</a:t>
            </a:r>
            <a:endParaRPr lang="en-US" dirty="0"/>
          </a:p>
          <a:p>
            <a:pPr eaLnBrk="1" hangingPunct="1"/>
            <a:r>
              <a:rPr lang="en-US" dirty="0" smtClean="0"/>
              <a:t>Chapter 13 explores the HTML5 APIs for working with files and data. As part of this discussion, we'll include drag-and-drop and web database storage.</a:t>
            </a:r>
            <a:endParaRPr lang="en-US" dirty="0"/>
          </a:p>
          <a:p>
            <a:pPr eaLnBrk="1" hangingPunct="1"/>
            <a:r>
              <a:rPr lang="en-US" dirty="0" smtClean="0"/>
              <a:t>Chapter 14 covers Ajax, which allows a client page to communicate asynchronously with a back-end Web server.</a:t>
            </a:r>
            <a:endParaRPr lang="en-US" dirty="0"/>
          </a:p>
          <a:p>
            <a:pPr eaLnBrk="1" hangingPunct="1"/>
            <a:r>
              <a:rPr lang="en-US" dirty="0" smtClean="0"/>
              <a:t>Chapter 15 discusses the HTML5 Communications API, which provides cross-document messaging and various Ajax extensions. Very powerful stuff!</a:t>
            </a:r>
            <a:endParaRPr lang="en-US" dirty="0"/>
          </a:p>
          <a:p>
            <a:pPr eaLnBrk="1" hangingPunct="1"/>
            <a:r>
              <a:rPr lang="en-US" dirty="0"/>
              <a:t>Chapter </a:t>
            </a:r>
            <a:r>
              <a:rPr lang="en-US" dirty="0" smtClean="0"/>
              <a:t>16 covers Web Sockets, which allows a client and server to engage in full-duplex two-way communications. Again, this is a profound and important evolution Web development.</a:t>
            </a:r>
          </a:p>
          <a:p>
            <a:pPr eaLnBrk="1" hangingPunct="1"/>
            <a:r>
              <a:rPr lang="en-US" dirty="0" smtClean="0"/>
              <a:t>Chapter 17 is the last core chapter in the course, and shows how to implement multi-threaded JavaScript code at the client.</a:t>
            </a:r>
            <a:endParaRPr lang="en-US" dirty="0"/>
          </a:p>
          <a:p>
            <a:pPr eaLnBrk="1" hangingPunct="1"/>
            <a:endParaRPr lang="en-US" dirty="0"/>
          </a:p>
          <a:p>
            <a:pPr eaLnBrk="1" hangingPunct="1"/>
            <a:endParaRPr lang="en-US" dirty="0" smtClean="0"/>
          </a:p>
        </p:txBody>
      </p:sp>
      <p:sp>
        <p:nvSpPr>
          <p:cNvPr id="5"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a:t>This course includes several appendices, which provide auxiliary information to accompany the core chapters. Feel free to peruse these appendices during or after the course. If you'd like to get more information on any of these topics, let the instructor know and we may be able to include some extra discussion on these topics as time permits during the course.</a:t>
            </a:r>
          </a:p>
          <a:p>
            <a:pPr eaLnBrk="1" hangingPunct="1"/>
            <a:endParaRPr lang="en-US" dirty="0" smtClean="0"/>
          </a:p>
        </p:txBody>
      </p:sp>
      <p:sp>
        <p:nvSpPr>
          <p:cNvPr id="5"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GB" dirty="0"/>
              <a:t>This course is extensively hands-on. For each chapter there's a full set of working demos, plus a lab with full solution code provided. </a:t>
            </a:r>
          </a:p>
          <a:p>
            <a:r>
              <a:rPr lang="en-US" dirty="0"/>
              <a:t>The standard installation folder for the code is </a:t>
            </a:r>
            <a:r>
              <a:rPr lang="en-US" dirty="0">
                <a:latin typeface="Lucida Console" panose="020B0609040504020204" pitchFamily="49" charset="0"/>
              </a:rPr>
              <a:t>C:\Html5Css3JsDev</a:t>
            </a:r>
            <a:r>
              <a:rPr lang="en-US" dirty="0" smtClean="0"/>
              <a:t>, </a:t>
            </a:r>
            <a:r>
              <a:rPr lang="en-US" dirty="0"/>
              <a:t>and there are separate sub-folders for the demos, lab student code, lab solution code, and </a:t>
            </a:r>
            <a:r>
              <a:rPr lang="en-US" dirty="0" smtClean="0"/>
              <a:t>jQuery installation as </a:t>
            </a:r>
            <a:r>
              <a:rPr lang="en-US" dirty="0"/>
              <a:t>follows:</a:t>
            </a:r>
          </a:p>
          <a:p>
            <a:pPr lvl="1"/>
            <a:r>
              <a:rPr lang="en-US" dirty="0">
                <a:latin typeface="Lucida Console" panose="020B0609040504020204" pitchFamily="49" charset="0"/>
              </a:rPr>
              <a:t>C</a:t>
            </a:r>
            <a:r>
              <a:rPr lang="en-US" dirty="0" smtClean="0">
                <a:latin typeface="Lucida Console" panose="020B0609040504020204" pitchFamily="49" charset="0"/>
              </a:rPr>
              <a:t>:\Html5Css3JsDev\Demos</a:t>
            </a:r>
            <a:endParaRPr lang="en-US" dirty="0">
              <a:latin typeface="Lucida Console" panose="020B0609040504020204" pitchFamily="49" charset="0"/>
            </a:endParaRPr>
          </a:p>
          <a:p>
            <a:pPr lvl="1"/>
            <a:r>
              <a:rPr lang="en-US" dirty="0">
                <a:latin typeface="Lucida Console" panose="020B0609040504020204" pitchFamily="49" charset="0"/>
              </a:rPr>
              <a:t>C</a:t>
            </a:r>
            <a:r>
              <a:rPr lang="en-US" dirty="0" smtClean="0">
                <a:latin typeface="Lucida Console" panose="020B0609040504020204" pitchFamily="49" charset="0"/>
              </a:rPr>
              <a:t>:\Html5Css3JsDev\Student</a:t>
            </a:r>
            <a:endParaRPr lang="en-US" dirty="0">
              <a:latin typeface="Lucida Console" panose="020B0609040504020204" pitchFamily="49" charset="0"/>
            </a:endParaRPr>
          </a:p>
          <a:p>
            <a:pPr lvl="1"/>
            <a:r>
              <a:rPr lang="en-US" dirty="0">
                <a:latin typeface="Lucida Console" panose="020B0609040504020204" pitchFamily="49" charset="0"/>
              </a:rPr>
              <a:t>C</a:t>
            </a:r>
            <a:r>
              <a:rPr lang="en-US" dirty="0" smtClean="0">
                <a:latin typeface="Lucida Console" panose="020B0609040504020204" pitchFamily="49" charset="0"/>
              </a:rPr>
              <a:t>:\Html5Css3JsDev\Solutions</a:t>
            </a:r>
            <a:endParaRPr lang="en-US" dirty="0">
              <a:latin typeface="Lucida Console" panose="020B0609040504020204" pitchFamily="49" charset="0"/>
            </a:endParaRPr>
          </a:p>
          <a:p>
            <a:pPr lvl="1"/>
            <a:r>
              <a:rPr lang="en-US" dirty="0">
                <a:latin typeface="Lucida Console" panose="020B0609040504020204" pitchFamily="49" charset="0"/>
              </a:rPr>
              <a:t>C</a:t>
            </a:r>
            <a:r>
              <a:rPr lang="en-US" dirty="0" smtClean="0">
                <a:latin typeface="Lucida Console" panose="020B0609040504020204" pitchFamily="49" charset="0"/>
              </a:rPr>
              <a:t>:\Html5Css3JsDev\jQuery</a:t>
            </a:r>
            <a:endParaRPr lang="en-US" dirty="0">
              <a:latin typeface="Lucida Console" panose="020B0609040504020204" pitchFamily="49" charset="0"/>
            </a:endParaRPr>
          </a:p>
          <a:p>
            <a:pPr lvl="1"/>
            <a:endParaRPr lang="en-US" dirty="0">
              <a:latin typeface="Lucida Console" panose="020B0609040504020204" pitchFamily="49" charset="0"/>
            </a:endParaRPr>
          </a:p>
          <a:p>
            <a:r>
              <a:rPr lang="en-GB" dirty="0"/>
              <a:t>At the end of the course, you can take away all the demo code and lab code.</a:t>
            </a:r>
          </a:p>
          <a:p>
            <a:endParaRPr lang="en-GB" dirty="0"/>
          </a:p>
        </p:txBody>
      </p:sp>
      <p:sp>
        <p:nvSpPr>
          <p:cNvPr id="5"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a:t>We like these courses to be interactive, so if there's anything you don't understand, or if there's anything you’d like to explore in more detail, just ask!</a:t>
            </a:r>
          </a:p>
          <a:p>
            <a:pPr eaLnBrk="1" hangingPunct="1"/>
            <a:endParaRPr lang="en-US" smtClean="0"/>
          </a:p>
        </p:txBody>
      </p:sp>
      <p:sp>
        <p:nvSpPr>
          <p:cNvPr id="5" name="Rectangle 2"/>
          <p:cNvSpPr>
            <a:spLocks noGrp="1" noChangeArrowheads="1"/>
          </p:cNvSpPr>
          <p:nvPr>
            <p:ph type="hdr" sz="quarter"/>
          </p:nvPr>
        </p:nvSpPr>
        <p:spPr>
          <a:xfrm>
            <a:off x="1955018" y="314326"/>
            <a:ext cx="2829925" cy="186716"/>
          </a:xfrm>
          <a:noFill/>
        </p:spPr>
        <p:txBody>
          <a:bodyPr/>
          <a:lstStyle/>
          <a:p>
            <a:r>
              <a:rPr lang="en-GB" dirty="0" smtClean="0"/>
              <a:t>Programming in HTML5, CSS3, and JavaScript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22268787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36773684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559924497"/>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223000" y="5289550"/>
            <a:ext cx="2921000" cy="441325"/>
          </a:xfrm>
        </p:spPr>
        <p:txBody>
          <a:bodyPr/>
          <a:lstStyle/>
          <a:p>
            <a:pPr eaLnBrk="1" hangingPunct="1">
              <a:tabLst>
                <a:tab pos="7078663" algn="l"/>
              </a:tabLst>
            </a:pPr>
            <a:endParaRPr lang="en-GB" dirty="0" smtClean="0">
              <a:solidFill>
                <a:srgbClr val="FF552D"/>
              </a:solidFill>
            </a:endParaRPr>
          </a:p>
          <a:p>
            <a:pPr eaLnBrk="1" hangingPunct="1">
              <a:tabLst>
                <a:tab pos="7078663" algn="l"/>
              </a:tabLst>
            </a:pPr>
            <a:endParaRPr lang="en-GB" sz="1200" dirty="0" smtClean="0">
              <a:solidFill>
                <a:srgbClr val="FF552D"/>
              </a:solidFill>
            </a:endParaRPr>
          </a:p>
        </p:txBody>
      </p:sp>
      <p:sp>
        <p:nvSpPr>
          <p:cNvPr id="3" name="Title 2"/>
          <p:cNvSpPr>
            <a:spLocks noGrp="1"/>
          </p:cNvSpPr>
          <p:nvPr>
            <p:ph type="ctrTitle"/>
          </p:nvPr>
        </p:nvSpPr>
        <p:spPr>
          <a:xfrm>
            <a:off x="687307" y="1630016"/>
            <a:ext cx="8094095" cy="1360488"/>
          </a:xfrm>
        </p:spPr>
        <p:txBody>
          <a:bodyPr/>
          <a:lstStyle/>
          <a:p>
            <a:r>
              <a:rPr lang="en-GB" dirty="0" smtClean="0"/>
              <a:t>Programming </a:t>
            </a:r>
            <a:r>
              <a:rPr lang="en-GB" smtClean="0"/>
              <a:t>in HTML5,</a:t>
            </a:r>
            <a:br>
              <a:rPr lang="en-GB" smtClean="0"/>
            </a:br>
            <a:r>
              <a:rPr lang="en-GB" smtClean="0"/>
              <a:t>CSS3, and JavaScript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dirty="0">
                <a:latin typeface="Tahoma" pitchFamily="34" charset="0"/>
              </a:rPr>
              <a:t>Getting Started with HTML, CSS, and JavaScript</a:t>
            </a:r>
            <a:endParaRPr lang="en-GB" sz="2400" dirty="0" smtClean="0"/>
          </a:p>
          <a:p>
            <a:pPr marL="457200" indent="-457200">
              <a:buFont typeface="+mj-lt"/>
              <a:buAutoNum type="arabicPeriod"/>
            </a:pPr>
            <a:r>
              <a:rPr lang="en-GB" dirty="0"/>
              <a:t>JavaScript OO Programming </a:t>
            </a:r>
            <a:endParaRPr lang="en-GB" dirty="0" smtClean="0"/>
          </a:p>
          <a:p>
            <a:pPr marL="457200" indent="-457200">
              <a:buFont typeface="+mj-lt"/>
              <a:buAutoNum type="arabicPeriod"/>
            </a:pPr>
            <a:r>
              <a:rPr lang="en-GB" dirty="0" smtClean="0"/>
              <a:t>A </a:t>
            </a:r>
            <a:r>
              <a:rPr lang="en-GB" dirty="0"/>
              <a:t>Closer Look at Events </a:t>
            </a:r>
            <a:endParaRPr lang="en-GB" dirty="0" smtClean="0"/>
          </a:p>
          <a:p>
            <a:pPr marL="457200" indent="-457200">
              <a:buFont typeface="+mj-lt"/>
              <a:buAutoNum type="arabicPeriod"/>
            </a:pPr>
            <a:r>
              <a:rPr lang="en-GB" dirty="0" smtClean="0"/>
              <a:t>Using </a:t>
            </a:r>
            <a:r>
              <a:rPr lang="en-GB" dirty="0" err="1" smtClean="0"/>
              <a:t>jQuery</a:t>
            </a:r>
            <a:endParaRPr lang="en-GB" dirty="0" smtClean="0"/>
          </a:p>
          <a:p>
            <a:pPr marL="457200" indent="-457200">
              <a:buFont typeface="+mj-lt"/>
              <a:buAutoNum type="arabicPeriod"/>
            </a:pPr>
            <a:r>
              <a:rPr lang="en-GB" dirty="0" smtClean="0"/>
              <a:t>Creating </a:t>
            </a:r>
            <a:r>
              <a:rPr lang="en-GB" sz="2400" dirty="0" smtClean="0"/>
              <a:t>HTML5 Content</a:t>
            </a:r>
          </a:p>
          <a:p>
            <a:pPr marL="457200" indent="-457200">
              <a:buFont typeface="+mj-lt"/>
              <a:buAutoNum type="arabicPeriod"/>
            </a:pPr>
            <a:r>
              <a:rPr lang="en-GB" sz="2400" dirty="0" smtClean="0"/>
              <a:t>CSS3 Techniques</a:t>
            </a:r>
          </a:p>
          <a:p>
            <a:pPr marL="457200" indent="-457200">
              <a:buFont typeface="+mj-lt"/>
              <a:buAutoNum type="arabicPeriod"/>
            </a:pPr>
            <a:r>
              <a:rPr lang="en-GB" dirty="0" smtClean="0"/>
              <a:t>CSS3 Transformations and Animations</a:t>
            </a:r>
            <a:endParaRPr lang="en-GB" sz="2400" dirty="0" smtClean="0"/>
          </a:p>
          <a:p>
            <a:pPr marL="457200" indent="-457200">
              <a:buFont typeface="+mj-lt"/>
              <a:buAutoNum type="arabicPeriod"/>
            </a:pPr>
            <a:r>
              <a:rPr lang="en-GB" sz="2400" dirty="0" smtClean="0"/>
              <a:t>Graphics with Canvas</a:t>
            </a:r>
          </a:p>
          <a:p>
            <a:pPr marL="457200" indent="-457200">
              <a:buFont typeface="+mj-lt"/>
              <a:buAutoNum type="arabicPeriod"/>
            </a:pPr>
            <a:r>
              <a:rPr lang="en-GB" sz="2400" dirty="0" smtClean="0"/>
              <a:t>Working with Text</a:t>
            </a:r>
          </a:p>
          <a:p>
            <a:pPr marL="457200" indent="-457200">
              <a:buFont typeface="+mj-lt"/>
              <a:buAutoNum type="arabicPeriod"/>
            </a:pPr>
            <a:r>
              <a:rPr lang="en-GB" dirty="0" smtClean="0"/>
              <a:t>Video and Audio</a:t>
            </a:r>
            <a:endParaRPr lang="en-GB" sz="2400" dirty="0" smtClean="0"/>
          </a:p>
          <a:p>
            <a:pPr marL="0" indent="0">
              <a:buNone/>
            </a:pPr>
            <a:r>
              <a:rPr lang="en-GB" sz="2400" dirty="0" smtClean="0"/>
              <a:t>					/ continued …</a:t>
            </a:r>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spTree>
    <p:extLst>
      <p:ext uri="{BB962C8B-B14F-4D97-AF65-F5344CB8AC3E}">
        <p14:creationId xmlns:p14="http://schemas.microsoft.com/office/powerpoint/2010/main" val="1421332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startAt="11"/>
            </a:pPr>
            <a:r>
              <a:rPr lang="en-GB" sz="2400" dirty="0" err="1" smtClean="0"/>
              <a:t>Geolocation</a:t>
            </a:r>
            <a:endParaRPr lang="en-GB" sz="2400" dirty="0" smtClean="0"/>
          </a:p>
          <a:p>
            <a:pPr marL="457200" indent="-457200">
              <a:buFont typeface="+mj-lt"/>
              <a:buAutoNum type="arabicPeriod" startAt="11"/>
            </a:pPr>
            <a:r>
              <a:rPr lang="en-GB" dirty="0" smtClean="0"/>
              <a:t>Web Storage</a:t>
            </a:r>
          </a:p>
          <a:p>
            <a:pPr marL="457200" indent="-457200">
              <a:buFont typeface="+mj-lt"/>
              <a:buAutoNum type="arabicPeriod" startAt="11"/>
            </a:pPr>
            <a:r>
              <a:rPr lang="en-GB" sz="2400" dirty="0" smtClean="0"/>
              <a:t>Files and Data</a:t>
            </a:r>
          </a:p>
          <a:p>
            <a:pPr marL="457200" indent="-457200">
              <a:buFont typeface="+mj-lt"/>
              <a:buAutoNum type="arabicPeriod" startAt="11"/>
            </a:pPr>
            <a:r>
              <a:rPr lang="en-GB" dirty="0" smtClean="0"/>
              <a:t>Ajax</a:t>
            </a:r>
          </a:p>
          <a:p>
            <a:pPr marL="457200" indent="-457200">
              <a:buFont typeface="+mj-lt"/>
              <a:buAutoNum type="arabicPeriod" startAt="11"/>
            </a:pPr>
            <a:r>
              <a:rPr lang="en-GB" dirty="0"/>
              <a:t>Communications API</a:t>
            </a:r>
          </a:p>
          <a:p>
            <a:pPr marL="457200" indent="-457200">
              <a:buFont typeface="+mj-lt"/>
              <a:buAutoNum type="arabicPeriod" startAt="11"/>
            </a:pPr>
            <a:r>
              <a:rPr lang="en-GB" sz="2400" dirty="0" smtClean="0"/>
              <a:t>Web Sockets</a:t>
            </a:r>
          </a:p>
          <a:p>
            <a:pPr marL="457200" indent="-457200">
              <a:buFont typeface="+mj-lt"/>
              <a:buAutoNum type="arabicPeriod" startAt="11"/>
            </a:pPr>
            <a:r>
              <a:rPr lang="en-GB" dirty="0"/>
              <a:t>Web </a:t>
            </a:r>
            <a:r>
              <a:rPr lang="en-GB" dirty="0" smtClean="0"/>
              <a:t>Workers</a:t>
            </a:r>
            <a:endParaRPr lang="en-GB" dirty="0"/>
          </a:p>
        </p:txBody>
      </p:sp>
      <p:sp>
        <p:nvSpPr>
          <p:cNvPr id="359426" name="Rectangle 2"/>
          <p:cNvSpPr>
            <a:spLocks noGrp="1" noChangeArrowheads="1"/>
          </p:cNvSpPr>
          <p:nvPr>
            <p:ph type="title"/>
          </p:nvPr>
        </p:nvSpPr>
        <p:spPr/>
        <p:txBody>
          <a:bodyPr/>
          <a:lstStyle/>
          <a:p>
            <a:r>
              <a:rPr lang="en-GB" dirty="0" smtClean="0"/>
              <a:t>Contents, Continued</a:t>
            </a:r>
          </a:p>
        </p:txBody>
      </p:sp>
      <p:sp>
        <p:nvSpPr>
          <p:cNvPr id="4" name="Footer Placeholder 3"/>
          <p:cNvSpPr>
            <a:spLocks noGrp="1"/>
          </p:cNvSpPr>
          <p:nvPr>
            <p:ph type="ftr" sz="quarter" idx="10"/>
          </p:nvPr>
        </p:nvSpPr>
        <p:spPr/>
        <p:txBody>
          <a:bodyPr/>
          <a:lstStyle/>
          <a:p>
            <a:fld id="{49BCA108-9405-467A-9A56-A9611D330E38}" type="slidenum">
              <a:rPr lang="en-GB" smtClean="0"/>
              <a:pPr/>
              <a:t>3</a:t>
            </a:fld>
            <a:endParaRPr lang="en-GB" dirty="0"/>
          </a:p>
        </p:txBody>
      </p:sp>
    </p:spTree>
    <p:extLst>
      <p:ext uri="{BB962C8B-B14F-4D97-AF65-F5344CB8AC3E}">
        <p14:creationId xmlns:p14="http://schemas.microsoft.com/office/powerpoint/2010/main" val="44831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lphaUcPeriod"/>
            </a:pPr>
            <a:r>
              <a:rPr lang="en-GB" sz="2400" dirty="0" smtClean="0"/>
              <a:t>CSS Essentials</a:t>
            </a:r>
          </a:p>
          <a:p>
            <a:pPr marL="457200" indent="-457200">
              <a:buFont typeface="+mj-lt"/>
              <a:buAutoNum type="alphaUcPeriod"/>
            </a:pPr>
            <a:r>
              <a:rPr lang="en-GB" sz="2400" dirty="0" smtClean="0"/>
              <a:t>JavaScript Essentials</a:t>
            </a:r>
          </a:p>
          <a:p>
            <a:pPr marL="457200" indent="-457200">
              <a:buFont typeface="+mj-lt"/>
              <a:buAutoNum type="alphaUcPeriod"/>
            </a:pPr>
            <a:r>
              <a:rPr lang="en-GB" dirty="0" smtClean="0"/>
              <a:t>JavaScript Standard Objects</a:t>
            </a:r>
            <a:endParaRPr lang="en-GB" dirty="0"/>
          </a:p>
          <a:p>
            <a:pPr marL="457200" indent="-457200">
              <a:buFont typeface="+mj-lt"/>
              <a:buAutoNum type="alphaUcPeriod"/>
            </a:pPr>
            <a:r>
              <a:rPr lang="en-GB" dirty="0"/>
              <a:t>Graphics with </a:t>
            </a:r>
            <a:r>
              <a:rPr lang="en-GB" dirty="0" smtClean="0"/>
              <a:t>SVG</a:t>
            </a:r>
          </a:p>
          <a:p>
            <a:pPr marL="457200" indent="-457200">
              <a:buFont typeface="+mj-lt"/>
              <a:buAutoNum type="alphaUcPeriod"/>
            </a:pPr>
            <a:r>
              <a:rPr lang="en-GB" dirty="0" smtClean="0"/>
              <a:t>HTML5 Mobile Development</a:t>
            </a:r>
          </a:p>
          <a:p>
            <a:pPr marL="457200" indent="-457200">
              <a:buFont typeface="+mj-lt"/>
              <a:buAutoNum type="alphaUcPeriod"/>
            </a:pPr>
            <a:r>
              <a:rPr lang="en-GB" dirty="0" smtClean="0"/>
              <a:t>Managing Scope in JavaScript</a:t>
            </a:r>
          </a:p>
          <a:p>
            <a:pPr marL="457200" indent="-457200">
              <a:buFont typeface="+mj-lt"/>
              <a:buAutoNum type="alphaUcPeriod"/>
            </a:pPr>
            <a:r>
              <a:rPr lang="en-GB" dirty="0" err="1" smtClean="0"/>
              <a:t>jQuery</a:t>
            </a:r>
            <a:r>
              <a:rPr lang="en-GB" dirty="0" smtClean="0"/>
              <a:t> Plugins</a:t>
            </a:r>
          </a:p>
        </p:txBody>
      </p:sp>
      <p:sp>
        <p:nvSpPr>
          <p:cNvPr id="359426" name="Rectangle 2"/>
          <p:cNvSpPr>
            <a:spLocks noGrp="1" noChangeArrowheads="1"/>
          </p:cNvSpPr>
          <p:nvPr>
            <p:ph type="title"/>
          </p:nvPr>
        </p:nvSpPr>
        <p:spPr/>
        <p:txBody>
          <a:bodyPr/>
          <a:lstStyle/>
          <a:p>
            <a:r>
              <a:rPr lang="en-GB" dirty="0" smtClean="0"/>
              <a:t>Appendices</a:t>
            </a:r>
          </a:p>
        </p:txBody>
      </p:sp>
      <p:sp>
        <p:nvSpPr>
          <p:cNvPr id="4" name="Footer Placeholder 3"/>
          <p:cNvSpPr>
            <a:spLocks noGrp="1"/>
          </p:cNvSpPr>
          <p:nvPr>
            <p:ph type="ftr" sz="quarter" idx="10"/>
          </p:nvPr>
        </p:nvSpPr>
        <p:spPr/>
        <p:txBody>
          <a:bodyPr/>
          <a:lstStyle/>
          <a:p>
            <a:fld id="{49BCA108-9405-467A-9A56-A9611D330E38}" type="slidenum">
              <a:rPr lang="en-GB" smtClean="0"/>
              <a:pPr/>
              <a:t>4</a:t>
            </a:fld>
            <a:endParaRPr lang="en-GB" dirty="0"/>
          </a:p>
        </p:txBody>
      </p:sp>
    </p:spTree>
    <p:extLst>
      <p:ext uri="{BB962C8B-B14F-4D97-AF65-F5344CB8AC3E}">
        <p14:creationId xmlns:p14="http://schemas.microsoft.com/office/powerpoint/2010/main" val="1747475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smtClean="0"/>
              <a:t>The course is based around lots of examples and labs</a:t>
            </a:r>
          </a:p>
          <a:p>
            <a:pPr lvl="1" eaLnBrk="1" hangingPunct="1"/>
            <a:r>
              <a:rPr lang="en-US" sz="2000" dirty="0" smtClean="0"/>
              <a:t>To demonstrate common HTML5, CSS3, and JavaScript techniques</a:t>
            </a:r>
          </a:p>
          <a:p>
            <a:pPr lvl="1" eaLnBrk="1" hangingPunct="1"/>
            <a:endParaRPr lang="en-US" dirty="0"/>
          </a:p>
          <a:p>
            <a:pPr eaLnBrk="1" hangingPunct="1"/>
            <a:r>
              <a:rPr lang="en-GB" dirty="0" smtClean="0"/>
              <a:t>This </a:t>
            </a:r>
            <a:r>
              <a:rPr lang="en-GB" dirty="0"/>
              <a:t>course can be used as part of your preparation for Microsoft </a:t>
            </a:r>
            <a:r>
              <a:rPr lang="en-GB" dirty="0" smtClean="0"/>
              <a:t>Exam 70-480</a:t>
            </a:r>
          </a:p>
          <a:p>
            <a:pPr lvl="1" eaLnBrk="1" hangingPunct="1"/>
            <a:r>
              <a:rPr lang="en-GB" dirty="0" smtClean="0"/>
              <a:t>"Programming </a:t>
            </a:r>
            <a:r>
              <a:rPr lang="en-GB" dirty="0"/>
              <a:t>in HTML5 with JavaScript and </a:t>
            </a:r>
            <a:r>
              <a:rPr lang="en-GB" dirty="0" smtClean="0"/>
              <a:t>CSS3"</a:t>
            </a:r>
            <a:r>
              <a:rPr lang="en-GB" dirty="0"/>
              <a:t/>
            </a:r>
            <a:br>
              <a:rPr lang="en-GB" dirty="0"/>
            </a:br>
            <a:endParaRPr lang="en-GB" dirty="0" smtClean="0"/>
          </a:p>
          <a:p>
            <a:pPr eaLnBrk="1" hangingPunct="1"/>
            <a:r>
              <a:rPr lang="en-US" dirty="0" smtClean="0"/>
              <a:t>Platform for this course:</a:t>
            </a:r>
            <a:endParaRPr lang="en-US" dirty="0"/>
          </a:p>
          <a:p>
            <a:pPr lvl="1" eaLnBrk="1" hangingPunct="1"/>
            <a:r>
              <a:rPr lang="en-US" dirty="0"/>
              <a:t>Visual Studio </a:t>
            </a:r>
            <a:r>
              <a:rPr lang="en-US" dirty="0" smtClean="0"/>
              <a:t>2013</a:t>
            </a:r>
            <a:endParaRPr lang="en-US" dirty="0"/>
          </a:p>
          <a:p>
            <a:pPr lvl="1" eaLnBrk="1" hangingPunct="1"/>
            <a:r>
              <a:rPr lang="en-US" dirty="0" smtClean="0"/>
              <a:t>Various browsers, e.g. Internet </a:t>
            </a:r>
            <a:r>
              <a:rPr lang="en-US" dirty="0"/>
              <a:t>Explorer </a:t>
            </a:r>
            <a:r>
              <a:rPr lang="en-US" dirty="0" smtClean="0"/>
              <a:t>11 </a:t>
            </a:r>
            <a:r>
              <a:rPr lang="en-US" dirty="0"/>
              <a:t>and Chrome</a:t>
            </a:r>
          </a:p>
          <a:p>
            <a:pPr lvl="1" eaLnBrk="1" hangingPunct="1"/>
            <a:endParaRPr lang="en-US" dirty="0"/>
          </a:p>
          <a:p>
            <a:pPr lvl="1" eaLnBrk="1" hangingPunct="1"/>
            <a:endParaRPr lang="en-US" sz="2000" dirty="0" smtClean="0"/>
          </a:p>
        </p:txBody>
      </p:sp>
      <p:sp>
        <p:nvSpPr>
          <p:cNvPr id="8195" name="Rectangle 2"/>
          <p:cNvSpPr>
            <a:spLocks noGrp="1" noChangeArrowheads="1"/>
          </p:cNvSpPr>
          <p:nvPr>
            <p:ph type="title"/>
          </p:nvPr>
        </p:nvSpPr>
        <p:spPr/>
        <p:txBody>
          <a:bodyPr/>
          <a:lstStyle/>
          <a:p>
            <a:pPr eaLnBrk="1" hangingPunct="1"/>
            <a:r>
              <a:rPr lang="en-GB" dirty="0" smtClean="0"/>
              <a:t>General Info</a:t>
            </a:r>
          </a:p>
        </p:txBody>
      </p:sp>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eaLnBrk="0" fontAlgn="base" hangingPunct="0">
              <a:spcBef>
                <a:spcPct val="0"/>
              </a:spcBef>
              <a:spcAft>
                <a:spcPct val="0"/>
              </a:spcAft>
              <a:defRPr sz="1600">
                <a:solidFill>
                  <a:schemeClr val="tx1"/>
                </a:solidFill>
                <a:latin typeface="Tahoma" pitchFamily="34" charset="0"/>
              </a:defRPr>
            </a:lvl6pPr>
            <a:lvl7pPr marL="2971800" indent="-228600" eaLnBrk="0" fontAlgn="base" hangingPunct="0">
              <a:spcBef>
                <a:spcPct val="0"/>
              </a:spcBef>
              <a:spcAft>
                <a:spcPct val="0"/>
              </a:spcAft>
              <a:defRPr sz="1600">
                <a:solidFill>
                  <a:schemeClr val="tx1"/>
                </a:solidFill>
                <a:latin typeface="Tahoma" pitchFamily="34" charset="0"/>
              </a:defRPr>
            </a:lvl7pPr>
            <a:lvl8pPr marL="3429000" indent="-228600" eaLnBrk="0" fontAlgn="base" hangingPunct="0">
              <a:spcBef>
                <a:spcPct val="0"/>
              </a:spcBef>
              <a:spcAft>
                <a:spcPct val="0"/>
              </a:spcAft>
              <a:defRPr sz="1600">
                <a:solidFill>
                  <a:schemeClr val="tx1"/>
                </a:solidFill>
                <a:latin typeface="Tahoma" pitchFamily="34" charset="0"/>
              </a:defRPr>
            </a:lvl8pPr>
            <a:lvl9pPr marL="3886200" indent="-228600" eaLnBrk="0" fontAlgn="base" hangingPunct="0">
              <a:spcBef>
                <a:spcPct val="0"/>
              </a:spcBef>
              <a:spcAft>
                <a:spcPct val="0"/>
              </a:spcAft>
              <a:defRPr sz="1600">
                <a:solidFill>
                  <a:schemeClr val="tx1"/>
                </a:solidFill>
                <a:latin typeface="Tahoma" pitchFamily="34" charset="0"/>
              </a:defRPr>
            </a:lvl9pPr>
          </a:lstStyle>
          <a:p>
            <a:pPr eaLnBrk="1" hangingPunct="1"/>
            <a:fld id="{C02CEFA8-F060-4227-9CBD-6AA87BCC83EE}" type="slidenum">
              <a:rPr lang="en-GB" sz="1200" smtClean="0">
                <a:solidFill>
                  <a:schemeClr val="tx2"/>
                </a:solidFill>
              </a:rPr>
              <a:pPr eaLnBrk="1" hangingPunct="1"/>
              <a:t>5</a:t>
            </a:fld>
            <a:endParaRPr lang="en-GB" sz="1200" smtClean="0">
              <a:solidFill>
                <a:schemeClr val="tx2"/>
              </a:solidFill>
            </a:endParaRPr>
          </a:p>
        </p:txBody>
      </p:sp>
    </p:spTree>
    <p:extLst>
      <p:ext uri="{BB962C8B-B14F-4D97-AF65-F5344CB8AC3E}">
        <p14:creationId xmlns:p14="http://schemas.microsoft.com/office/powerpoint/2010/main" val="2655600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a:xfrm>
            <a:off x="2042161" y="1369695"/>
            <a:ext cx="6522720" cy="1155912"/>
          </a:xfrm>
          <a:noFill/>
        </p:spPr>
        <p:txBody>
          <a:bodyPr/>
          <a:lstStyle/>
          <a:p>
            <a:pPr marL="0" indent="0" eaLnBrk="1" hangingPunct="1">
              <a:buNone/>
            </a:pPr>
            <a:r>
              <a:rPr lang="en-GB" dirty="0" smtClean="0"/>
              <a:t>If there's anything you don't understand, </a:t>
            </a:r>
            <a:br>
              <a:rPr lang="en-GB" dirty="0" smtClean="0"/>
            </a:br>
            <a:r>
              <a:rPr lang="en-GB" dirty="0" smtClean="0"/>
              <a:t>or anything you want to investigate further…</a:t>
            </a:r>
          </a:p>
        </p:txBody>
      </p:sp>
      <p:sp>
        <p:nvSpPr>
          <p:cNvPr id="7171" name="Rectangle 2"/>
          <p:cNvSpPr>
            <a:spLocks noGrp="1" noChangeArrowheads="1"/>
          </p:cNvSpPr>
          <p:nvPr>
            <p:ph type="title"/>
          </p:nvPr>
        </p:nvSpPr>
        <p:spPr/>
        <p:txBody>
          <a:bodyPr/>
          <a:lstStyle/>
          <a:p>
            <a:pPr eaLnBrk="1" hangingPunct="1"/>
            <a:r>
              <a:rPr lang="en-GB" dirty="0" smtClean="0"/>
              <a:t>Any Questions?</a:t>
            </a:r>
          </a:p>
        </p:txBody>
      </p:sp>
      <p:sp>
        <p:nvSpPr>
          <p:cNvPr id="8194" name="Footer Placeholder 3"/>
          <p:cNvSpPr>
            <a:spLocks noGrp="1"/>
          </p:cNvSpPr>
          <p:nvPr>
            <p:ph type="ftr" sz="quarter" idx="10"/>
          </p:nvPr>
        </p:nvSpPr>
        <p:spPr/>
        <p:txBody>
          <a:bodyPr/>
          <a:lstStyle/>
          <a:p>
            <a:pPr>
              <a:defRPr/>
            </a:pPr>
            <a:fld id="{31145081-5000-43EE-B8EF-0A62B96B2CBB}" type="slidenum">
              <a:rPr lang="en-GB"/>
              <a:pPr>
                <a:defRPr/>
              </a:pPr>
              <a:t>6</a:t>
            </a:fld>
            <a:endParaRPr lang="en-GB"/>
          </a:p>
        </p:txBody>
      </p:sp>
      <p:sp>
        <p:nvSpPr>
          <p:cNvPr id="238608" name="WordArt 16"/>
          <p:cNvSpPr>
            <a:spLocks noChangeArrowheads="1" noChangeShapeType="1" noTextEdit="1"/>
          </p:cNvSpPr>
          <p:nvPr/>
        </p:nvSpPr>
        <p:spPr bwMode="auto">
          <a:xfrm>
            <a:off x="996950" y="3373120"/>
            <a:ext cx="7400925" cy="1982788"/>
          </a:xfrm>
          <a:prstGeom prst="rect">
            <a:avLst/>
          </a:prstGeom>
        </p:spPr>
        <p:txBody>
          <a:bodyPr wrap="none" fromWordArt="1">
            <a:prstTxWarp prst="textWave1">
              <a:avLst>
                <a:gd name="adj1" fmla="val 13005"/>
                <a:gd name="adj2" fmla="val 0"/>
              </a:avLst>
            </a:prstTxWarp>
          </a:bodyPr>
          <a:lstStyle/>
          <a:p>
            <a:pPr algn="ctr"/>
            <a:r>
              <a:rPr lang="en-GB" sz="9600" kern="10" dirty="0">
                <a:ln w="9525">
                  <a:noFill/>
                  <a:round/>
                  <a:headEnd/>
                  <a:tailEnd/>
                </a:ln>
                <a:gradFill rotWithShape="1">
                  <a:gsLst>
                    <a:gs pos="48000">
                      <a:srgbClr val="FF9900"/>
                    </a:gs>
                    <a:gs pos="93000">
                      <a:srgbClr val="00B0F0"/>
                    </a:gs>
                  </a:gsLst>
                  <a:lin ang="5400000" scaled="1"/>
                </a:gradFill>
                <a:effectLst>
                  <a:outerShdw dist="53882" dir="2700000" algn="ctr" rotWithShape="0">
                    <a:srgbClr val="C0C0C0">
                      <a:alpha val="79999"/>
                    </a:srgbClr>
                  </a:outerShdw>
                </a:effectLst>
                <a:latin typeface="Tahoma"/>
                <a:ea typeface="Tahoma"/>
                <a:cs typeface="Tahoma"/>
              </a:rPr>
              <a:t>Please Ask :-)</a:t>
            </a:r>
          </a:p>
        </p:txBody>
      </p:sp>
      <p:grpSp>
        <p:nvGrpSpPr>
          <p:cNvPr id="6" name="Group 5"/>
          <p:cNvGrpSpPr>
            <a:grpSpLocks noChangeAspect="1"/>
          </p:cNvGrpSpPr>
          <p:nvPr/>
        </p:nvGrpSpPr>
        <p:grpSpPr bwMode="auto">
          <a:xfrm>
            <a:off x="399236" y="1204636"/>
            <a:ext cx="1598323" cy="1567368"/>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573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238608"/>
                                        </p:tgtEl>
                                        <p:attrNameLst>
                                          <p:attrName>style.visibility</p:attrName>
                                        </p:attrNameLst>
                                      </p:cBhvr>
                                      <p:to>
                                        <p:strVal val="visible"/>
                                      </p:to>
                                    </p:set>
                                    <p:animEffect transition="in" filter="fade">
                                      <p:cBhvr>
                                        <p:cTn id="7" dur="2000"/>
                                        <p:tgtEl>
                                          <p:spTgt spid="238608"/>
                                        </p:tgtEl>
                                      </p:cBhvr>
                                    </p:animEffect>
                                    <p:anim calcmode="lin" valueType="num">
                                      <p:cBhvr>
                                        <p:cTn id="8" dur="2000" fill="hold"/>
                                        <p:tgtEl>
                                          <p:spTgt spid="238608"/>
                                        </p:tgtEl>
                                        <p:attrNameLst>
                                          <p:attrName>style.rotation</p:attrName>
                                        </p:attrNameLst>
                                      </p:cBhvr>
                                      <p:tavLst>
                                        <p:tav tm="0">
                                          <p:val>
                                            <p:fltVal val="720"/>
                                          </p:val>
                                        </p:tav>
                                        <p:tav tm="100000">
                                          <p:val>
                                            <p:fltVal val="0"/>
                                          </p:val>
                                        </p:tav>
                                      </p:tavLst>
                                    </p:anim>
                                    <p:anim calcmode="lin" valueType="num">
                                      <p:cBhvr>
                                        <p:cTn id="9" dur="2000" fill="hold"/>
                                        <p:tgtEl>
                                          <p:spTgt spid="238608"/>
                                        </p:tgtEl>
                                        <p:attrNameLst>
                                          <p:attrName>ppt_h</p:attrName>
                                        </p:attrNameLst>
                                      </p:cBhvr>
                                      <p:tavLst>
                                        <p:tav tm="0">
                                          <p:val>
                                            <p:fltVal val="0"/>
                                          </p:val>
                                        </p:tav>
                                        <p:tav tm="100000">
                                          <p:val>
                                            <p:strVal val="#ppt_h"/>
                                          </p:val>
                                        </p:tav>
                                      </p:tavLst>
                                    </p:anim>
                                    <p:anim calcmode="lin" valueType="num">
                                      <p:cBhvr>
                                        <p:cTn id="10" dur="2000" fill="hold"/>
                                        <p:tgtEl>
                                          <p:spTgt spid="23860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8" grpId="0"/>
    </p:bld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7079</TotalTime>
  <Words>859</Words>
  <Application>Microsoft Office PowerPoint</Application>
  <PresentationFormat>On-screen Show (4:3)</PresentationFormat>
  <Paragraphs>81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1_Blends</vt:lpstr>
      <vt:lpstr>Programming in HTML5, CSS3, and JavaScript</vt:lpstr>
      <vt:lpstr>Contents</vt:lpstr>
      <vt:lpstr>Contents, Continued</vt:lpstr>
      <vt:lpstr>Appendices</vt:lpstr>
      <vt:lpstr>General Info</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172</cp:revision>
  <dcterms:created xsi:type="dcterms:W3CDTF">2002-05-03T12:27:39Z</dcterms:created>
  <dcterms:modified xsi:type="dcterms:W3CDTF">2016-02-04T10:50:29Z</dcterms:modified>
</cp:coreProperties>
</file>