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32"/>
  </p:notesMasterIdLst>
  <p:handoutMasterIdLst>
    <p:handoutMasterId r:id="rId33"/>
  </p:handoutMasterIdLst>
  <p:sldIdLst>
    <p:sldId id="256" r:id="rId2"/>
    <p:sldId id="257" r:id="rId3"/>
    <p:sldId id="315" r:id="rId4"/>
    <p:sldId id="349" r:id="rId5"/>
    <p:sldId id="350" r:id="rId6"/>
    <p:sldId id="359" r:id="rId7"/>
    <p:sldId id="356" r:id="rId8"/>
    <p:sldId id="358" r:id="rId9"/>
    <p:sldId id="354" r:id="rId10"/>
    <p:sldId id="348" r:id="rId11"/>
    <p:sldId id="353" r:id="rId12"/>
    <p:sldId id="317" r:id="rId13"/>
    <p:sldId id="322" r:id="rId14"/>
    <p:sldId id="314" r:id="rId15"/>
    <p:sldId id="355" r:id="rId16"/>
    <p:sldId id="341" r:id="rId17"/>
    <p:sldId id="343" r:id="rId18"/>
    <p:sldId id="319" r:id="rId19"/>
    <p:sldId id="326" r:id="rId20"/>
    <p:sldId id="328" r:id="rId21"/>
    <p:sldId id="329" r:id="rId22"/>
    <p:sldId id="331" r:id="rId23"/>
    <p:sldId id="332" r:id="rId24"/>
    <p:sldId id="365" r:id="rId25"/>
    <p:sldId id="364" r:id="rId26"/>
    <p:sldId id="360" r:id="rId27"/>
    <p:sldId id="361" r:id="rId28"/>
    <p:sldId id="362" r:id="rId29"/>
    <p:sldId id="363" r:id="rId30"/>
    <p:sldId id="345" r:id="rId31"/>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FF66"/>
    <a:srgbClr val="FFFFCC"/>
    <a:srgbClr val="FFFF99"/>
    <a:srgbClr val="FFFFFF"/>
    <a:srgbClr val="C5E9FF"/>
    <a:srgbClr val="FFC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877" autoAdjust="0"/>
    <p:restoredTop sz="94610" autoAdjust="0"/>
  </p:normalViewPr>
  <p:slideViewPr>
    <p:cSldViewPr snapToGrid="0">
      <p:cViewPr varScale="1">
        <p:scale>
          <a:sx n="96" d="100"/>
          <a:sy n="96" d="100"/>
        </p:scale>
        <p:origin x="-108" y="-360"/>
      </p:cViewPr>
      <p:guideLst>
        <p:guide orient="horz" pos="1439"/>
        <p:guide pos="287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582"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Tahoma" pitchFamily="34" charset="0"/>
              </a:defRPr>
            </a:lvl1pPr>
          </a:lstStyle>
          <a:p>
            <a:pPr>
              <a:defRPr/>
            </a:pPr>
            <a:r>
              <a:rPr lang="en-GB"/>
              <a:t>Getting Started with HTML, CSS, and JavaScript</a:t>
            </a:r>
          </a:p>
        </p:txBody>
      </p:sp>
      <p:sp>
        <p:nvSpPr>
          <p:cNvPr id="68611" name="Line 7"/>
          <p:cNvSpPr>
            <a:spLocks noChangeShapeType="1"/>
          </p:cNvSpPr>
          <p:nvPr/>
        </p:nvSpPr>
        <p:spPr bwMode="auto">
          <a:xfrm>
            <a:off x="741363" y="5540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8612" name="Line 8"/>
          <p:cNvSpPr>
            <a:spLocks noChangeShapeType="1"/>
          </p:cNvSpPr>
          <p:nvPr/>
        </p:nvSpPr>
        <p:spPr bwMode="auto">
          <a:xfrm>
            <a:off x="741363" y="90884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8613" name="Rectangle 15"/>
          <p:cNvSpPr>
            <a:spLocks noChangeArrowheads="1"/>
          </p:cNvSpPr>
          <p:nvPr/>
        </p:nvSpPr>
        <p:spPr bwMode="auto">
          <a:xfrm>
            <a:off x="2479675" y="9226550"/>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sz="1000" smtClean="0">
                <a:latin typeface="Tahoma" pitchFamily="34" charset="0"/>
              </a:rPr>
              <a:t>© Olsen Software, 2016</a:t>
            </a:r>
            <a:endParaRPr lang="en-GB" altLang="en-US" sz="1000">
              <a:latin typeface="Tahoma" pitchFamily="34" charset="0"/>
            </a:endParaRPr>
          </a:p>
        </p:txBody>
      </p:sp>
    </p:spTree>
    <p:extLst>
      <p:ext uri="{BB962C8B-B14F-4D97-AF65-F5344CB8AC3E}">
        <p14:creationId xmlns:p14="http://schemas.microsoft.com/office/powerpoint/2010/main" val="1522420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Tahoma" pitchFamily="34" charset="0"/>
              </a:defRPr>
            </a:lvl1pPr>
          </a:lstStyle>
          <a:p>
            <a:pPr>
              <a:defRPr/>
            </a:pPr>
            <a:r>
              <a:rPr lang="en-GB"/>
              <a:t>Getting Started with HTML, CSS, and JavaScript</a:t>
            </a:r>
          </a:p>
        </p:txBody>
      </p:sp>
      <p:sp>
        <p:nvSpPr>
          <p:cNvPr id="35843"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sp>
      <p:sp>
        <p:nvSpPr>
          <p:cNvPr id="35844" name="Line 8"/>
          <p:cNvSpPr>
            <a:spLocks noChangeShapeType="1"/>
          </p:cNvSpPr>
          <p:nvPr/>
        </p:nvSpPr>
        <p:spPr bwMode="auto">
          <a:xfrm>
            <a:off x="741363" y="4370388"/>
            <a:ext cx="58420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845" name="Line 9"/>
          <p:cNvSpPr>
            <a:spLocks noChangeShapeType="1"/>
          </p:cNvSpPr>
          <p:nvPr/>
        </p:nvSpPr>
        <p:spPr bwMode="auto">
          <a:xfrm>
            <a:off x="741363" y="90884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846" name="Line 11"/>
          <p:cNvSpPr>
            <a:spLocks noChangeShapeType="1"/>
          </p:cNvSpPr>
          <p:nvPr/>
        </p:nvSpPr>
        <p:spPr bwMode="auto">
          <a:xfrm>
            <a:off x="741363" y="5540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847" name="Rectangle 14"/>
          <p:cNvSpPr>
            <a:spLocks noChangeArrowheads="1"/>
          </p:cNvSpPr>
          <p:nvPr/>
        </p:nvSpPr>
        <p:spPr bwMode="auto">
          <a:xfrm>
            <a:off x="2479675" y="9226550"/>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sz="1000" smtClean="0">
                <a:latin typeface="Tahoma" pitchFamily="34" charset="0"/>
              </a:rPr>
              <a:t>© Olsen Software, 2016</a:t>
            </a:r>
            <a:endParaRPr lang="en-GB" altLang="en-US" sz="1000">
              <a:latin typeface="Tahoma" pitchFamily="34" charset="0"/>
            </a:endParaRPr>
          </a:p>
        </p:txBody>
      </p:sp>
    </p:spTree>
    <p:extLst>
      <p:ext uri="{BB962C8B-B14F-4D97-AF65-F5344CB8AC3E}">
        <p14:creationId xmlns:p14="http://schemas.microsoft.com/office/powerpoint/2010/main" val="343963205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1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1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1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36867" name="Rectangle 4"/>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We'll kick off the course with an overview of some essential HTML, CSS, and JavaScript concepts and theory. The focus of the course is very definitely on HTML5, and CSS3 is an important related standard. JavaScript plays a major supporting role in all this, because a lot of the new HTML5 features require you to write JavaScript code </a:t>
            </a:r>
            <a:r>
              <a:rPr lang="en-GB" dirty="0" smtClean="0">
                <a:sym typeface="Wingdings" panose="05000000000000000000" pitchFamily="2" charset="2"/>
              </a:rPr>
              <a:t>.</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46083" name="Rectangle 2"/>
          <p:cNvSpPr>
            <a:spLocks noGrp="1" noRot="1" noChangeAspect="1" noChangeArrowheads="1" noTextEdit="1"/>
          </p:cNvSpPr>
          <p:nvPr>
            <p:ph type="sldImg"/>
          </p:nvPr>
        </p:nvSpPr>
        <p:spPr>
          <a:xfrm>
            <a:off x="1270000" y="720725"/>
            <a:ext cx="4784725" cy="3589338"/>
          </a:xfrm>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upper code box in the slide shows JavaScript code embedded in a Web page. This can be OK on occasion, but generally it's better to place JavaScript code in a separate file as shown in the middle code box. The lower code box shows how to include a JavaScript file in your Web page.</a:t>
            </a:r>
          </a:p>
          <a:p>
            <a:r>
              <a:rPr lang="en-GB" dirty="0" smtClean="0"/>
              <a:t>Remember, all these files are in the demo folder on your computer, so feel free to open these files and/or run them to see the overall effect.</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47107" name="Rectangle 2"/>
          <p:cNvSpPr>
            <a:spLocks noGrp="1" noRot="1" noChangeAspect="1" noChangeArrowheads="1" noTextEdit="1"/>
          </p:cNvSpPr>
          <p:nvPr>
            <p:ph type="sldImg"/>
          </p:nvPr>
        </p:nvSpPr>
        <p:spPr>
          <a:xfrm>
            <a:off x="1270000" y="720725"/>
            <a:ext cx="4784725" cy="3589338"/>
          </a:xfrm>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example JavaScript code on the previous slide is executed while the page is loading. This is known as immediate execution. Generally, a better approach is to use deferred execution, whereby JavaScript code is only invoked in response to an event (e.g. page load completed, button clicked, etc.). </a:t>
            </a:r>
          </a:p>
          <a:p>
            <a:r>
              <a:rPr lang="en-GB" dirty="0" smtClean="0"/>
              <a:t>The example in the slide shows deferred execution. The </a:t>
            </a:r>
            <a:r>
              <a:rPr lang="en-GB" dirty="0" smtClean="0">
                <a:latin typeface="Lucida Console" panose="020B0609040504020204" pitchFamily="49" charset="0"/>
              </a:rPr>
              <a:t>message()</a:t>
            </a:r>
            <a:r>
              <a:rPr lang="en-GB" dirty="0" smtClean="0"/>
              <a:t> function will only be invoked after the page has completely loaded.</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4813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In this section we're going to review traditional techniques for manipulating HTML content in a Web page. This isn't new in HTML5, but it's important you understand all this before we move on.</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49155"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a:xfrm>
            <a:off x="731838" y="4560888"/>
            <a:ext cx="5851525" cy="4319587"/>
          </a:xfrm>
          <a:prstGeom prst="rect">
            <a:avLst/>
          </a:prstGeom>
        </p:spPr>
        <p:txBody>
          <a:bodyPr/>
          <a:lstStyle/>
          <a:p>
            <a:r>
              <a:rPr lang="en-GB" dirty="0" smtClean="0"/>
              <a:t>When a browser loads an HTML document, it builds a DOM tree. The DOM tree contains objects that represent all the nodes in the document. You can then write JavaScript code to access objects in this tree, add new objects, change object attributes, etc.</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50179"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a:xfrm>
            <a:off x="731838" y="4560888"/>
            <a:ext cx="5851525" cy="4319587"/>
          </a:xfrm>
          <a:prstGeom prst="rect">
            <a:avLst/>
          </a:prstGeom>
        </p:spPr>
        <p:txBody>
          <a:bodyPr/>
          <a:lstStyle/>
          <a:p>
            <a:r>
              <a:rPr lang="en-GB" dirty="0" smtClean="0"/>
              <a:t>The DOM API contains many standard objects to represent the different types of element you can have in a Web page. Each of these objects has properties you can get/set, plus functions you can call to do something with the objects. We've listed some of the common objects in the slide above.</a:t>
            </a:r>
          </a:p>
          <a:p>
            <a:r>
              <a:rPr lang="en-GB" dirty="0" smtClean="0"/>
              <a:t>For complete and definitive </a:t>
            </a:r>
            <a:r>
              <a:rPr lang="en-GB" dirty="0"/>
              <a:t>reference information about DOM, </a:t>
            </a:r>
            <a:r>
              <a:rPr lang="en-GB" dirty="0" smtClean="0"/>
              <a:t>see the following Web site: </a:t>
            </a:r>
          </a:p>
          <a:p>
            <a:pPr lvl="1"/>
            <a:r>
              <a:rPr lang="en-GB" dirty="0"/>
              <a:t>http://www.w3.org/DOM/DOMTR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 common requirement in DOM programming is to locate an element in the document. HTML4 provides various ways to locate content, as shown in the slide above. </a:t>
            </a:r>
          </a:p>
          <a:p>
            <a:pPr eaLnBrk="1" hangingPunct="1"/>
            <a:r>
              <a:rPr lang="en-US" altLang="en-US" dirty="0" smtClean="0"/>
              <a:t>Of these JavaScript functions, </a:t>
            </a:r>
            <a:r>
              <a:rPr lang="en-US" altLang="en-US" dirty="0" err="1" smtClean="0">
                <a:latin typeface="Lucida Console" panose="020B0609040504020204" pitchFamily="49" charset="0"/>
              </a:rPr>
              <a:t>getElementById</a:t>
            </a:r>
            <a:r>
              <a:rPr lang="en-US" altLang="en-US" dirty="0" smtClean="0">
                <a:latin typeface="Lucida Console" panose="020B0609040504020204" pitchFamily="49" charset="0"/>
              </a:rPr>
              <a:t>()</a:t>
            </a:r>
            <a:r>
              <a:rPr lang="en-US" altLang="en-US" dirty="0" smtClean="0"/>
              <a:t> is probably the most useful one. It allows you to locate a specific element by its unique ID, so that you can do something interesting with the element.</a:t>
            </a:r>
          </a:p>
        </p:txBody>
      </p:sp>
      <p:sp>
        <p:nvSpPr>
          <p:cNvPr id="5120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5222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DOM API gives you full control over the objects in the DOM tree (and hence over the content in the Web page). The slide summarizes some of the main functions, but this is not a comprehensive list. </a:t>
            </a:r>
          </a:p>
          <a:p>
            <a:r>
              <a:rPr lang="en-GB" dirty="0" smtClean="0"/>
              <a:t>For full details, go to the following Web site:</a:t>
            </a:r>
          </a:p>
          <a:p>
            <a:pPr lvl="1"/>
            <a:r>
              <a:rPr lang="en-GB" dirty="0"/>
              <a:t>http://</a:t>
            </a:r>
            <a:r>
              <a:rPr lang="en-GB" dirty="0" smtClean="0"/>
              <a:t>www.w3.org/TR/2004/REC-DOM-Level-3-Core-20040407/core.html</a:t>
            </a:r>
          </a:p>
          <a:p>
            <a:r>
              <a:rPr lang="en-GB" dirty="0" smtClean="0"/>
              <a:t>In this web page, search for </a:t>
            </a:r>
            <a:r>
              <a:rPr lang="en-GB" i="1" dirty="0" smtClean="0"/>
              <a:t>Interface Node</a:t>
            </a:r>
            <a:r>
              <a:rPr lang="en-GB" dirty="0" smtClean="0"/>
              <a:t>. This gives a formal definition of all the properties and functions available on any kind of node (e.g. element) in a Web page.</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5325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slide continues our discussion of DOM programming features. We've listed some of the common functions you can call, to modify the content of the DOM tree. See the aforementioned Web site for full technical details.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5427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best way to understand DOM programming is by example. With this in mind, we've included several demos to illustrate common DOM programming techniques. Open each of the files listed in the slide, to explore the capabilities.</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5529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To conclude this chapter, we're going to take a look at the new Selector API in HTML5. As we'll show, this provides much more flexibility in how you locate content in a Web page.</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3789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Section 1 sets the scene for the chapter. We'll summarize what HTML5 and CSS3 are all about, and where they came from. </a:t>
            </a:r>
          </a:p>
          <a:p>
            <a:r>
              <a:rPr lang="en-GB" dirty="0" smtClean="0"/>
              <a:t>Section 2 runs through some core HTML theory, and recaps how you can access content in an HTML document using various traditional HTML APIs.</a:t>
            </a:r>
          </a:p>
          <a:p>
            <a:r>
              <a:rPr lang="en-GB" dirty="0" smtClean="0"/>
              <a:t>Section 3 discusses the HTML5 selector API, which is a new and improved way for locating content in an HTML document.</a:t>
            </a:r>
          </a:p>
          <a:p>
            <a:r>
              <a:rPr lang="en-GB" dirty="0" smtClean="0"/>
              <a:t>The Annex at the end of the chapter discusses </a:t>
            </a:r>
            <a:r>
              <a:rPr lang="en-GB" dirty="0" err="1" smtClean="0"/>
              <a:t>Modernizr</a:t>
            </a:r>
            <a:r>
              <a:rPr lang="en-GB" dirty="0" smtClean="0"/>
              <a:t>, an open-source JavaScript library that makes it easier to detect a browser's support for HTML5 features. Several chapters in the course have such Annex sections, containing optional additional information. We won’t plan to cover these Annexes during the course, but if you have a particular interest, feel free to ask the instructor </a:t>
            </a:r>
            <a:r>
              <a:rPr lang="en-GB" dirty="0" smtClean="0">
                <a:sym typeface="Wingdings" panose="05000000000000000000" pitchFamily="2" charset="2"/>
              </a:rPr>
              <a:t>.</a:t>
            </a:r>
          </a:p>
          <a:p>
            <a:endParaRPr lang="en-GB" dirty="0">
              <a:sym typeface="Wingdings" panose="05000000000000000000" pitchFamily="2" charset="2"/>
            </a:endParaRPr>
          </a:p>
          <a:p>
            <a:pPr eaLnBrk="1" hangingPunct="1"/>
            <a:r>
              <a:rPr lang="en-US" dirty="0"/>
              <a:t>Note: Each chapter in this course has a dedicated set of demo code and lab code. The demos for this particular chapter are located in the </a:t>
            </a:r>
            <a:r>
              <a:rPr lang="en-US" dirty="0" smtClean="0">
                <a:latin typeface="Lucida Console" panose="020B0609040504020204" pitchFamily="49" charset="0"/>
              </a:rPr>
              <a:t>01-GettingStarted</a:t>
            </a:r>
            <a:r>
              <a:rPr lang="en-US" dirty="0" smtClean="0"/>
              <a:t> </a:t>
            </a:r>
            <a:r>
              <a:rPr lang="en-US" dirty="0"/>
              <a:t>sub-folder. So, if the course code is installed in the standard location, you'll find the demos for this chapter here:</a:t>
            </a:r>
          </a:p>
          <a:p>
            <a:pPr lvl="1" eaLnBrk="1" hangingPunct="1"/>
            <a:r>
              <a:rPr lang="en-US" dirty="0">
                <a:latin typeface="Lucida Console" panose="020B0609040504020204" pitchFamily="49" charset="0"/>
              </a:rPr>
              <a:t>C:\Html5Css3JsDev\Demos\01-GettingStarted </a:t>
            </a:r>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Selector API is new in HTML5, and allows you to use full-blown CSS selectors to specify precisely what content you want to locate in the Web page. This is extremely powerful - we've listed some typical uses of the Selector API in the slide. </a:t>
            </a:r>
          </a:p>
        </p:txBody>
      </p:sp>
      <p:sp>
        <p:nvSpPr>
          <p:cNvPr id="5632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a:t>
            </a:r>
            <a:r>
              <a:rPr lang="en-US" altLang="en-US" dirty="0" err="1" smtClean="0">
                <a:latin typeface="Lucida Console" panose="020B0609040504020204" pitchFamily="49" charset="0"/>
              </a:rPr>
              <a:t>querySelector</a:t>
            </a:r>
            <a:r>
              <a:rPr lang="en-US" altLang="en-US" dirty="0" smtClean="0">
                <a:latin typeface="Lucida Console" panose="020B0609040504020204" pitchFamily="49" charset="0"/>
              </a:rPr>
              <a:t>()</a:t>
            </a:r>
            <a:r>
              <a:rPr lang="en-US" altLang="en-US" dirty="0" smtClean="0"/>
              <a:t> function selects the first element that matches the specified selector rule. In contrast, </a:t>
            </a:r>
            <a:r>
              <a:rPr lang="en-US" altLang="en-US" dirty="0" err="1" smtClean="0">
                <a:latin typeface="Lucida Console" panose="020B0609040504020204" pitchFamily="49" charset="0"/>
              </a:rPr>
              <a:t>querySelectorAll</a:t>
            </a:r>
            <a:r>
              <a:rPr lang="en-US" altLang="en-US" dirty="0" smtClean="0">
                <a:latin typeface="Lucida Console" panose="020B0609040504020204" pitchFamily="49" charset="0"/>
              </a:rPr>
              <a:t>()</a:t>
            </a:r>
            <a:r>
              <a:rPr lang="en-US" altLang="en-US" dirty="0" smtClean="0"/>
              <a:t> selects all elements that match the selector rule. The lower code box in the slide shows typical usage of these two functions.</a:t>
            </a:r>
          </a:p>
          <a:p>
            <a:pPr marL="0" lvl="1" indent="0" eaLnBrk="1" hangingPunct="1">
              <a:buNone/>
            </a:pPr>
            <a:r>
              <a:rPr lang="en-US" altLang="en-US" dirty="0" smtClean="0"/>
              <a:t>You can also specify multiple selector rules in the same function call. </a:t>
            </a:r>
            <a:r>
              <a:rPr lang="en-GB" dirty="0" smtClean="0"/>
              <a:t>For example, the following statement finds all elements </a:t>
            </a:r>
            <a:r>
              <a:rPr lang="en-GB" dirty="0"/>
              <a:t>whose class is </a:t>
            </a:r>
            <a:r>
              <a:rPr lang="en-GB" dirty="0" err="1">
                <a:latin typeface="Lucida Console" pitchFamily="49" charset="0"/>
              </a:rPr>
              <a:t>warningClass</a:t>
            </a:r>
            <a:r>
              <a:rPr lang="en-GB" dirty="0"/>
              <a:t> or </a:t>
            </a:r>
            <a:r>
              <a:rPr lang="en-GB" dirty="0" err="1" smtClean="0">
                <a:latin typeface="Lucida Console" pitchFamily="49" charset="0"/>
              </a:rPr>
              <a:t>errorClass</a:t>
            </a:r>
            <a:r>
              <a:rPr lang="en-GB" dirty="0" smtClean="0">
                <a:ea typeface="Tahoma" panose="020B0604030504040204" pitchFamily="34" charset="0"/>
                <a:cs typeface="Tahoma" panose="020B0604030504040204" pitchFamily="34" charset="0"/>
              </a:rPr>
              <a:t>:</a:t>
            </a:r>
          </a:p>
          <a:p>
            <a:pPr marL="0" lvl="1" indent="0" eaLnBrk="1" hangingPunct="1">
              <a:buNone/>
            </a:pPr>
            <a:r>
              <a:rPr lang="en-GB" sz="1000" dirty="0" smtClean="0">
                <a:latin typeface="Lucida Console" panose="020B0609040504020204" pitchFamily="49" charset="0"/>
              </a:rPr>
              <a:t>  </a:t>
            </a:r>
            <a:r>
              <a:rPr lang="en-GB" sz="1000" dirty="0" err="1" smtClean="0">
                <a:latin typeface="Lucida Console" panose="020B0609040504020204" pitchFamily="49" charset="0"/>
              </a:rPr>
              <a:t>var</a:t>
            </a:r>
            <a:r>
              <a:rPr lang="en-GB" sz="1000" dirty="0" smtClean="0">
                <a:latin typeface="Lucida Console" panose="020B0609040504020204" pitchFamily="49" charset="0"/>
              </a:rPr>
              <a:t> </a:t>
            </a:r>
            <a:r>
              <a:rPr lang="en-GB" sz="1000" dirty="0" err="1">
                <a:latin typeface="Lucida Console" panose="020B0609040504020204" pitchFamily="49" charset="0"/>
              </a:rPr>
              <a:t>elems</a:t>
            </a:r>
            <a:r>
              <a:rPr lang="en-GB" sz="1000" dirty="0">
                <a:latin typeface="Lucida Console" panose="020B0609040504020204" pitchFamily="49" charset="0"/>
              </a:rPr>
              <a:t> = </a:t>
            </a:r>
            <a:r>
              <a:rPr lang="en-GB" sz="1000" dirty="0" err="1">
                <a:latin typeface="Lucida Console" panose="020B0609040504020204" pitchFamily="49" charset="0"/>
              </a:rPr>
              <a:t>document.querySelectorAll</a:t>
            </a:r>
            <a:r>
              <a:rPr lang="en-GB" sz="1000" dirty="0">
                <a:latin typeface="Lucida Console" panose="020B0609040504020204" pitchFamily="49" charset="0"/>
              </a:rPr>
              <a:t>(".</a:t>
            </a:r>
            <a:r>
              <a:rPr lang="en-GB" sz="1000" dirty="0" err="1">
                <a:latin typeface="Lucida Console" panose="020B0609040504020204" pitchFamily="49" charset="0"/>
              </a:rPr>
              <a:t>warningClass</a:t>
            </a:r>
            <a:r>
              <a:rPr lang="en-GB" sz="1000" dirty="0">
                <a:latin typeface="Lucida Console" panose="020B0609040504020204" pitchFamily="49" charset="0"/>
              </a:rPr>
              <a:t>", ".</a:t>
            </a:r>
            <a:r>
              <a:rPr lang="en-GB" sz="1000" dirty="0" err="1">
                <a:latin typeface="Lucida Console" panose="020B0609040504020204" pitchFamily="49" charset="0"/>
              </a:rPr>
              <a:t>errorClass</a:t>
            </a:r>
            <a:r>
              <a:rPr lang="en-GB" sz="1000" dirty="0">
                <a:latin typeface="Lucida Console" panose="020B0609040504020204" pitchFamily="49" charset="0"/>
              </a:rPr>
              <a:t>");</a:t>
            </a:r>
          </a:p>
          <a:p>
            <a:pPr marL="0" lvl="1" indent="0" eaLnBrk="1" hangingPunct="1">
              <a:buNone/>
            </a:pPr>
            <a:endParaRPr lang="en-GB" dirty="0">
              <a:ea typeface="Tahoma" panose="020B0604030504040204" pitchFamily="34" charset="0"/>
              <a:cs typeface="Tahoma" panose="020B0604030504040204" pitchFamily="34" charset="0"/>
            </a:endParaRPr>
          </a:p>
          <a:p>
            <a:pPr eaLnBrk="1" hangingPunct="1"/>
            <a:endParaRPr lang="en-US" altLang="en-US" dirty="0" smtClean="0"/>
          </a:p>
        </p:txBody>
      </p:sp>
      <p:sp>
        <p:nvSpPr>
          <p:cNvPr id="5734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example shows how to use </a:t>
            </a:r>
            <a:r>
              <a:rPr lang="en-US" altLang="en-US" dirty="0" err="1" smtClean="0">
                <a:latin typeface="Lucida Console" panose="020B0609040504020204" pitchFamily="49" charset="0"/>
              </a:rPr>
              <a:t>querySelector</a:t>
            </a:r>
            <a:r>
              <a:rPr lang="en-US" altLang="en-US" dirty="0" smtClean="0">
                <a:latin typeface="Lucida Console" panose="020B0609040504020204" pitchFamily="49" charset="0"/>
              </a:rPr>
              <a:t>()</a:t>
            </a:r>
            <a:r>
              <a:rPr lang="en-US" altLang="en-US" dirty="0" smtClean="0"/>
              <a:t>. To run the demo, follow these steps:</a:t>
            </a:r>
          </a:p>
          <a:p>
            <a:pPr lvl="1" eaLnBrk="1" hangingPunct="1"/>
            <a:r>
              <a:rPr lang="en-US" altLang="en-US" dirty="0" smtClean="0"/>
              <a:t>Open </a:t>
            </a:r>
            <a:r>
              <a:rPr lang="en-GB" dirty="0">
                <a:latin typeface="Lucida Console" pitchFamily="49" charset="0"/>
              </a:rPr>
              <a:t>QuerySelectorDemo.html </a:t>
            </a:r>
            <a:r>
              <a:rPr lang="en-US" altLang="en-US" dirty="0" smtClean="0"/>
              <a:t>in a browser.</a:t>
            </a:r>
          </a:p>
          <a:p>
            <a:pPr lvl="1" eaLnBrk="1" hangingPunct="1"/>
            <a:r>
              <a:rPr lang="en-US" altLang="en-US" dirty="0" smtClean="0"/>
              <a:t>Hit the TAB key until the input cursor is over the button.</a:t>
            </a:r>
          </a:p>
          <a:p>
            <a:pPr lvl="1" eaLnBrk="1" hangingPunct="1"/>
            <a:r>
              <a:rPr lang="en-US" altLang="en-US" dirty="0" smtClean="0"/>
              <a:t>Move your mouse so that it sits over one of the flags.</a:t>
            </a:r>
          </a:p>
          <a:p>
            <a:pPr lvl="1" eaLnBrk="1" hangingPunct="1"/>
            <a:r>
              <a:rPr lang="en-US" altLang="en-US" dirty="0" smtClean="0"/>
              <a:t>Then press ENTER to click the button. The JavaScript code detects the </a:t>
            </a:r>
            <a:r>
              <a:rPr lang="en-US" altLang="en-US" dirty="0" smtClean="0">
                <a:latin typeface="Lucida Console" panose="020B0609040504020204" pitchFamily="49" charset="0"/>
              </a:rPr>
              <a:t>&lt;td&gt;</a:t>
            </a:r>
            <a:r>
              <a:rPr lang="en-US" altLang="en-US" dirty="0" smtClean="0"/>
              <a:t> cell that currently has the mouse hovering over it, and then copies the relevant flag into a placeholder panel on the Web page.</a:t>
            </a:r>
          </a:p>
        </p:txBody>
      </p:sp>
      <p:sp>
        <p:nvSpPr>
          <p:cNvPr id="5939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This example shows how to use </a:t>
            </a:r>
            <a:r>
              <a:rPr lang="en-US" altLang="en-US" dirty="0" err="1" smtClean="0">
                <a:latin typeface="Lucida Console" panose="020B0609040504020204" pitchFamily="49" charset="0"/>
              </a:rPr>
              <a:t>querySelectorAll</a:t>
            </a:r>
            <a:r>
              <a:rPr lang="en-US" altLang="en-US" dirty="0" smtClean="0">
                <a:latin typeface="Lucida Console" panose="020B0609040504020204" pitchFamily="49" charset="0"/>
              </a:rPr>
              <a:t>()</a:t>
            </a:r>
            <a:r>
              <a:rPr lang="en-US" altLang="en-US" dirty="0" smtClean="0"/>
              <a:t>. </a:t>
            </a:r>
            <a:r>
              <a:rPr lang="en-US" altLang="en-US" dirty="0"/>
              <a:t>To run the demo, follow these steps:</a:t>
            </a:r>
          </a:p>
          <a:p>
            <a:pPr lvl="1" eaLnBrk="1" hangingPunct="1"/>
            <a:r>
              <a:rPr lang="en-US" altLang="en-US" dirty="0"/>
              <a:t>Open </a:t>
            </a:r>
            <a:r>
              <a:rPr lang="en-GB" dirty="0" smtClean="0">
                <a:latin typeface="Lucida Console" pitchFamily="49" charset="0"/>
              </a:rPr>
              <a:t>QuerySelectorAllDemo.html </a:t>
            </a:r>
            <a:r>
              <a:rPr lang="en-US" altLang="en-US" dirty="0"/>
              <a:t>in a browser.</a:t>
            </a:r>
          </a:p>
          <a:p>
            <a:pPr lvl="1" eaLnBrk="1" hangingPunct="1"/>
            <a:r>
              <a:rPr lang="en-US" altLang="en-US" dirty="0" smtClean="0"/>
              <a:t>Check some of the checkboxes.</a:t>
            </a:r>
            <a:endParaRPr lang="en-US" altLang="en-US" dirty="0"/>
          </a:p>
          <a:p>
            <a:pPr lvl="1" eaLnBrk="1" hangingPunct="1"/>
            <a:r>
              <a:rPr lang="en-US" altLang="en-US" dirty="0" smtClean="0"/>
              <a:t>Then click the button. </a:t>
            </a:r>
            <a:r>
              <a:rPr lang="en-US" altLang="en-US" dirty="0"/>
              <a:t>The JavaScript code detects </a:t>
            </a:r>
            <a:r>
              <a:rPr lang="en-US" altLang="en-US" dirty="0" smtClean="0"/>
              <a:t>all the checkboxes that are currently checked, and displays the relevant country names in a bulleted list.</a:t>
            </a:r>
            <a:endParaRPr lang="en-US" altLang="en-US" dirty="0"/>
          </a:p>
        </p:txBody>
      </p:sp>
      <p:sp>
        <p:nvSpPr>
          <p:cNvPr id="6042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61443"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That concludes the core content in this chapter. The remaining slides in the chapter provide some additional information about </a:t>
            </a:r>
            <a:r>
              <a:rPr lang="en-GB" dirty="0" err="1" smtClean="0"/>
              <a:t>Modernizr</a:t>
            </a:r>
            <a:r>
              <a:rPr lang="en-GB" dirty="0" smtClean="0"/>
              <a:t>, which you're welcome to peruse if you have time.</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249363" y="727075"/>
            <a:ext cx="4806950" cy="3605213"/>
          </a:xfrm>
          <a:ln/>
        </p:spPr>
      </p:sp>
      <p:sp>
        <p:nvSpPr>
          <p:cNvPr id="62467" name="Rectangle 2"/>
          <p:cNvSpPr>
            <a:spLocks noGrp="1" noChangeArrowheads="1"/>
          </p:cNvSpPr>
          <p:nvPr>
            <p:ph type="hdr" sz="quarter"/>
          </p:nvPr>
        </p:nvSpPr>
        <p:spPr>
          <a:xfrm>
            <a:off x="2514600" y="309563"/>
            <a:ext cx="2286000" cy="19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Introduction to HTML5</a:t>
            </a:r>
          </a:p>
        </p:txBody>
      </p:sp>
      <p:sp>
        <p:nvSpPr>
          <p:cNvPr id="62468" name="Notes Placeholder 9"/>
          <p:cNvSpPr>
            <a:spLocks noGrp="1"/>
          </p:cNvSpPr>
          <p:nvPr>
            <p:ph type="body" sz="quarter" idx="14"/>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247775" y="727075"/>
            <a:ext cx="4778375" cy="3582988"/>
          </a:xfrm>
          <a:ln/>
        </p:spPr>
      </p:sp>
      <p:sp>
        <p:nvSpPr>
          <p:cNvPr id="63491" name="Rectangle 2"/>
          <p:cNvSpPr>
            <a:spLocks noGrp="1" noChangeArrowheads="1"/>
          </p:cNvSpPr>
          <p:nvPr>
            <p:ph type="hdr" sz="quarter"/>
          </p:nvPr>
        </p:nvSpPr>
        <p:spPr>
          <a:xfrm>
            <a:off x="2514600" y="309563"/>
            <a:ext cx="2286000" cy="19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Introduction to HTML5</a:t>
            </a:r>
          </a:p>
        </p:txBody>
      </p:sp>
      <p:sp>
        <p:nvSpPr>
          <p:cNvPr id="63492" name="Notes Placeholder 9"/>
          <p:cNvSpPr>
            <a:spLocks noGrp="1"/>
          </p:cNvSpPr>
          <p:nvPr>
            <p:ph type="body" sz="quarter" idx="14"/>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247775" y="727075"/>
            <a:ext cx="4778375" cy="3582988"/>
          </a:xfrm>
          <a:ln/>
        </p:spPr>
      </p:sp>
      <p:sp>
        <p:nvSpPr>
          <p:cNvPr id="64515" name="Rectangle 2"/>
          <p:cNvSpPr>
            <a:spLocks noGrp="1" noChangeArrowheads="1"/>
          </p:cNvSpPr>
          <p:nvPr>
            <p:ph type="hdr" sz="quarter"/>
          </p:nvPr>
        </p:nvSpPr>
        <p:spPr>
          <a:xfrm>
            <a:off x="2514600" y="309563"/>
            <a:ext cx="2286000" cy="19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Introduction to HTML5</a:t>
            </a:r>
          </a:p>
        </p:txBody>
      </p:sp>
      <p:sp>
        <p:nvSpPr>
          <p:cNvPr id="64516" name="Notes Placeholder 9"/>
          <p:cNvSpPr>
            <a:spLocks noGrp="1"/>
          </p:cNvSpPr>
          <p:nvPr>
            <p:ph type="body" sz="quarter" idx="14"/>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249363" y="728663"/>
            <a:ext cx="4776787" cy="3581400"/>
          </a:xfrm>
          <a:ln/>
        </p:spPr>
      </p:sp>
      <p:sp>
        <p:nvSpPr>
          <p:cNvPr id="65539" name="Notes Placeholder 8"/>
          <p:cNvSpPr>
            <a:spLocks noGrp="1"/>
          </p:cNvSpPr>
          <p:nvPr>
            <p:ph type="body" sz="quarter" idx="12"/>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5540" name="Rectangle 2"/>
          <p:cNvSpPr>
            <a:spLocks noGrp="1" noChangeArrowheads="1"/>
          </p:cNvSpPr>
          <p:nvPr>
            <p:ph type="hdr" sz="quarter"/>
          </p:nvPr>
        </p:nvSpPr>
        <p:spPr>
          <a:xfrm>
            <a:off x="2514600" y="309563"/>
            <a:ext cx="2286000" cy="19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Introduction to HTML5</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249363" y="728663"/>
            <a:ext cx="4776787" cy="3581400"/>
          </a:xfrm>
          <a:ln/>
        </p:spPr>
      </p:sp>
      <p:sp>
        <p:nvSpPr>
          <p:cNvPr id="66563" name="Notes Placeholder 8"/>
          <p:cNvSpPr>
            <a:spLocks noGrp="1"/>
          </p:cNvSpPr>
          <p:nvPr>
            <p:ph type="body" sz="quarter" idx="14"/>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6564" name="Rectangle 2"/>
          <p:cNvSpPr>
            <a:spLocks noGrp="1" noChangeArrowheads="1"/>
          </p:cNvSpPr>
          <p:nvPr>
            <p:ph type="hdr" sz="quarter"/>
          </p:nvPr>
        </p:nvSpPr>
        <p:spPr>
          <a:xfrm>
            <a:off x="2514600" y="309563"/>
            <a:ext cx="2286000" cy="19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Introduction to HTML5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3891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This section recaps some essential HTML, CSS, and JavaScript concepts. We'll also summarize the new features available in HTML5 and CSS3.</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758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39939"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HTML5 is a major evolution of the HTML standard. It's not just a set of new tags - there's an extensive JavaScript API involved too, plus major enhancements to CSS. It's a big game changer!</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slide summarizes some of the major new features available in HTML5. We'll discuss all these topics during this chapter, plus lots of minor API improvements and a clutch of new tags that make Web development easier and more standardized than ever before.</a:t>
            </a:r>
          </a:p>
        </p:txBody>
      </p:sp>
      <p:sp>
        <p:nvSpPr>
          <p:cNvPr id="4096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bwMode="auto">
          <a:xfrm>
            <a:off x="731838" y="4559300"/>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slide summarizes a few simple ways in which the HTML5 specification simplifies the structure of an HTML document. Nothing too exciting here, but nice to know!</a:t>
            </a:r>
          </a:p>
        </p:txBody>
      </p:sp>
      <p:sp>
        <p:nvSpPr>
          <p:cNvPr id="41988" name="Rectangle 2"/>
          <p:cNvSpPr>
            <a:spLocks noGrp="1" noChangeArrowheads="1"/>
          </p:cNvSpPr>
          <p:nvPr>
            <p:ph type="hdr" sz="quarter"/>
          </p:nvPr>
        </p:nvSpPr>
        <p:spPr>
          <a:xfrm>
            <a:off x="2514600" y="309563"/>
            <a:ext cx="2286000" cy="19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Introduction to HTML5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example in the slide shows how to use simple CSS styles to change the appearance of various elements in a Web page. You can view this example for yourself - open </a:t>
            </a:r>
            <a:r>
              <a:rPr lang="en-GB" altLang="en-US" dirty="0">
                <a:latin typeface="Lucida Console" pitchFamily="49" charset="0"/>
              </a:rPr>
              <a:t>UsingSimpleStyles.html </a:t>
            </a:r>
            <a:r>
              <a:rPr lang="en-GB" dirty="0" smtClean="0"/>
              <a:t>in a browser (e.g. Chrome, Internet Explorer, Firefox, etc.).</a:t>
            </a:r>
          </a:p>
          <a:p>
            <a:r>
              <a:rPr lang="en-GB" dirty="0" smtClean="0"/>
              <a:t>This example shows simple CSS2 styles. There's nothing new here. But CSS has moved on, and the CSS3 specification introduces a wide range of powerful new features such as animations, drop shadows, etc. We'll explore these new features in detail during this course.</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The example in the previous slide showed how to define CSS styles inline, as part of an element definition. A better approach is to define styles globally, either at the top of the Web page or in a dedicated CSS style sheet file.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000" smtClean="0">
                <a:solidFill>
                  <a:schemeClr val="tx2"/>
                </a:solidFill>
                <a:latin typeface="Tahoma" pitchFamily="34" charset="0"/>
              </a:rPr>
              <a:t>Getting Started with HTML, CSS, and JavaScript</a:t>
            </a:r>
          </a:p>
        </p:txBody>
      </p:sp>
      <p:sp>
        <p:nvSpPr>
          <p:cNvPr id="45059" name="Rectangle 2"/>
          <p:cNvSpPr>
            <a:spLocks noGrp="1" noRot="1" noChangeAspect="1" noChangeArrowheads="1" noTextEdit="1"/>
          </p:cNvSpPr>
          <p:nvPr>
            <p:ph type="sldImg"/>
          </p:nvPr>
        </p:nvSpPr>
        <p:spPr>
          <a:xfrm>
            <a:off x="1270000" y="720725"/>
            <a:ext cx="4784725" cy="3589338"/>
          </a:xfrm>
          <a:ln/>
        </p:spPr>
      </p:sp>
      <p:sp>
        <p:nvSpPr>
          <p:cNvPr id="2" name="Notes Placeholder 1"/>
          <p:cNvSpPr>
            <a:spLocks noGrp="1"/>
          </p:cNvSpPr>
          <p:nvPr>
            <p:ph type="body" idx="1"/>
          </p:nvPr>
        </p:nvSpPr>
        <p:spPr>
          <a:xfrm>
            <a:off x="731838" y="4560888"/>
            <a:ext cx="5851525" cy="4319587"/>
          </a:xfrm>
          <a:prstGeom prst="rect">
            <a:avLst/>
          </a:prstGeom>
        </p:spPr>
        <p:txBody>
          <a:bodyPr/>
          <a:lstStyle/>
          <a:p>
            <a:r>
              <a:rPr lang="en-GB" dirty="0" smtClean="0"/>
              <a:t>In order to get the most out of HTML5, it's essential that you can program in JavaScript. For example, you need to know how to handle events (mouse hover, key presses, etc.), locate content in the Web page, add new content, instigate Ajax calls to the Web server, etc.</a:t>
            </a: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0"/>
            <a:ext cx="9144000" cy="1025525"/>
          </a:xfrm>
          <a:prstGeom prst="rect">
            <a:avLst/>
          </a:prstGeom>
          <a:solidFill>
            <a:schemeClr val="tx2"/>
          </a:solidFill>
          <a:ln>
            <a:noFill/>
          </a:ln>
          <a:extLst>
            <a:ext uri="{91240B29-F687-4F45-9708-019B960494DF}">
              <a14:hiddenLine xmlns:a14="http://schemas.microsoft.com/office/drawing/2010/main" w="28575" algn="ctr">
                <a:solidFill>
                  <a:srgbClr val="000000"/>
                </a:solidFill>
                <a:round/>
                <a:headEnd/>
                <a:tailEnd type="triangle" w="lg" len="lg"/>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endParaRPr lang="en-US" altLang="en-US">
              <a:solidFill>
                <a:srgbClr val="FFC000"/>
              </a:solidFill>
            </a:endParaRPr>
          </a:p>
        </p:txBody>
      </p:sp>
      <p:sp>
        <p:nvSpPr>
          <p:cNvPr id="5" name="Teardrop 4"/>
          <p:cNvSpPr/>
          <p:nvPr userDrawn="1"/>
        </p:nvSpPr>
        <p:spPr>
          <a:xfrm rot="8093063">
            <a:off x="8856663" y="6526213"/>
            <a:ext cx="258762" cy="258762"/>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6" name="Rectangle 12"/>
          <p:cNvSpPr>
            <a:spLocks noGrp="1" noChangeArrowheads="1"/>
          </p:cNvSpPr>
          <p:nvPr>
            <p:ph type="ftr" sz="quarter" idx="10"/>
          </p:nvPr>
        </p:nvSpPr>
        <p:spPr>
          <a:xfrm>
            <a:off x="8724900" y="6346825"/>
            <a:ext cx="520700" cy="457200"/>
          </a:xfrm>
        </p:spPr>
        <p:txBody>
          <a:bodyPr/>
          <a:lstStyle>
            <a:lvl1pPr algn="ctr">
              <a:defRPr b="0">
                <a:solidFill>
                  <a:schemeClr val="tx2"/>
                </a:solidFill>
              </a:defRPr>
            </a:lvl1pPr>
          </a:lstStyle>
          <a:p>
            <a:pPr>
              <a:defRPr/>
            </a:pPr>
            <a:fld id="{E3DB81F4-C42C-43FF-B3FF-21268BDDA9FA}" type="slidenum">
              <a:rPr lang="en-GB"/>
              <a:pPr>
                <a:defRPr/>
              </a:pPr>
              <a:t>‹#›</a:t>
            </a:fld>
            <a:endParaRPr lang="en-GB" dirty="0"/>
          </a:p>
        </p:txBody>
      </p:sp>
    </p:spTree>
    <p:extLst>
      <p:ext uri="{BB962C8B-B14F-4D97-AF65-F5344CB8AC3E}">
        <p14:creationId xmlns:p14="http://schemas.microsoft.com/office/powerpoint/2010/main" val="284832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9975" y="4430713"/>
            <a:ext cx="5691188"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331788" y="1655763"/>
            <a:ext cx="8466137" cy="0"/>
          </a:xfrm>
          <a:prstGeom prst="line">
            <a:avLst/>
          </a:prstGeom>
          <a:noFill/>
          <a:ln w="57150" algn="ctr">
            <a:solidFill>
              <a:schemeClr val="accent2"/>
            </a:solidFill>
            <a:round/>
            <a:headEnd/>
            <a:tailEnd/>
          </a:ln>
          <a:extLst>
            <a:ext uri="{909E8E84-426E-40DD-AFC4-6F175D3DCCD1}">
              <a14:hiddenFill xmlns:a14="http://schemas.microsoft.com/office/drawing/2010/main">
                <a:noFill/>
              </a14:hiddenFill>
            </a:ext>
          </a:extLst>
        </p:spPr>
      </p:cxnSp>
      <p:sp>
        <p:nvSpPr>
          <p:cNvPr id="9" name="Rectangle 2"/>
          <p:cNvSpPr>
            <a:spLocks noGrp="1" noChangeArrowheads="1"/>
          </p:cNvSpPr>
          <p:nvPr>
            <p:ph type="ctrTitle"/>
          </p:nvPr>
        </p:nvSpPr>
        <p:spPr>
          <a:xfrm>
            <a:off x="687307" y="1076120"/>
            <a:ext cx="8094095" cy="1360488"/>
          </a:xfrm>
        </p:spPr>
        <p:txBody>
          <a:bodyPr wrap="none" lIns="0" rIns="0"/>
          <a:lstStyle>
            <a:lvl1pPr algn="r">
              <a:defRPr sz="4000" b="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339160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06400" y="1196975"/>
            <a:ext cx="84867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587AAC73-C60D-46F1-82F6-06943A226162}" type="slidenum">
              <a:rPr lang="en-GB"/>
              <a:pPr>
                <a:defRPr/>
              </a:pPr>
              <a:t>‹#›</a:t>
            </a:fld>
            <a:endParaRPr lang="en-GB"/>
          </a:p>
        </p:txBody>
      </p:sp>
      <p:sp>
        <p:nvSpPr>
          <p:cNvPr id="1028" name="Rectangle 9"/>
          <p:cNvSpPr>
            <a:spLocks noGrp="1" noChangeArrowheads="1"/>
          </p:cNvSpPr>
          <p:nvPr>
            <p:ph type="title"/>
          </p:nvPr>
        </p:nvSpPr>
        <p:spPr bwMode="auto">
          <a:xfrm>
            <a:off x="393700" y="150813"/>
            <a:ext cx="85502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ahoma" pitchFamily="34" charset="0"/>
        </a:defRPr>
      </a:lvl2pPr>
      <a:lvl3pPr algn="l" rtl="0" eaLnBrk="0" fontAlgn="base" hangingPunct="0">
        <a:spcBef>
          <a:spcPct val="0"/>
        </a:spcBef>
        <a:spcAft>
          <a:spcPct val="0"/>
        </a:spcAft>
        <a:defRPr sz="3000">
          <a:solidFill>
            <a:schemeClr val="bg1"/>
          </a:solidFill>
          <a:latin typeface="Tahoma" pitchFamily="34" charset="0"/>
        </a:defRPr>
      </a:lvl3pPr>
      <a:lvl4pPr algn="l" rtl="0" eaLnBrk="0" fontAlgn="base" hangingPunct="0">
        <a:spcBef>
          <a:spcPct val="0"/>
        </a:spcBef>
        <a:spcAft>
          <a:spcPct val="0"/>
        </a:spcAft>
        <a:defRPr sz="3000">
          <a:solidFill>
            <a:schemeClr val="bg1"/>
          </a:solidFill>
          <a:latin typeface="Tahoma" pitchFamily="34" charset="0"/>
        </a:defRPr>
      </a:lvl4pPr>
      <a:lvl5pPr algn="l" rtl="0" eaLnBrk="0" fontAlgn="base" hangingPunct="0">
        <a:spcBef>
          <a:spcPct val="0"/>
        </a:spcBef>
        <a:spcAft>
          <a:spcPct val="0"/>
        </a:spcAft>
        <a:defRPr sz="3000">
          <a:solidFill>
            <a:schemeClr val="bg1"/>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7388" y="1652588"/>
            <a:ext cx="8094662" cy="1360487"/>
          </a:xfrm>
        </p:spPr>
        <p:txBody>
          <a:bodyPr/>
          <a:lstStyle/>
          <a:p>
            <a:pPr eaLnBrk="1" hangingPunct="1"/>
            <a:r>
              <a:rPr lang="en-GB" altLang="en-US" smtClean="0"/>
              <a:t>Getting Started with HTML</a:t>
            </a:r>
            <a:br>
              <a:rPr lang="en-GB" altLang="en-US" smtClean="0"/>
            </a:br>
            <a:r>
              <a:rPr lang="en-GB" altLang="en-US" smtClean="0"/>
              <a:t>CSS and JavaScript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eaLnBrk="1" hangingPunct="1">
              <a:defRPr/>
            </a:pPr>
            <a:r>
              <a:rPr lang="en-US" dirty="0" smtClean="0"/>
              <a:t>To add JavaScript to an HTML page:</a:t>
            </a:r>
          </a:p>
          <a:p>
            <a:pPr lvl="1" eaLnBrk="1" hangingPunct="1">
              <a:defRPr/>
            </a:pPr>
            <a:r>
              <a:rPr lang="en-GB" dirty="0" smtClean="0"/>
              <a:t>Use the </a:t>
            </a:r>
            <a:r>
              <a:rPr lang="en-GB" dirty="0" smtClean="0">
                <a:latin typeface="Lucida Console" pitchFamily="49" charset="0"/>
              </a:rPr>
              <a:t>&lt;script&gt;</a:t>
            </a:r>
            <a:r>
              <a:rPr lang="en-GB" dirty="0" smtClean="0"/>
              <a:t> tag</a:t>
            </a:r>
          </a:p>
          <a:p>
            <a:pPr lvl="1" eaLnBrk="1" hangingPunct="1">
              <a:defRPr/>
            </a:pPr>
            <a:endParaRPr lang="en-GB" dirty="0"/>
          </a:p>
          <a:p>
            <a:pPr lvl="1" eaLnBrk="1" hangingPunct="1">
              <a:defRPr/>
            </a:pPr>
            <a:endParaRPr lang="en-GB" dirty="0" smtClean="0"/>
          </a:p>
          <a:p>
            <a:pPr marL="457200" lvl="1" indent="0" eaLnBrk="1" hangingPunct="1">
              <a:buFontTx/>
              <a:buNone/>
              <a:defRPr/>
            </a:pPr>
            <a:endParaRPr lang="en-GB" dirty="0" smtClean="0"/>
          </a:p>
          <a:p>
            <a:pPr eaLnBrk="1" hangingPunct="1">
              <a:defRPr/>
            </a:pPr>
            <a:r>
              <a:rPr lang="en-GB" dirty="0" smtClean="0"/>
              <a:t>You can place JavaScript in an external file </a:t>
            </a:r>
          </a:p>
          <a:p>
            <a:pPr lvl="1" eaLnBrk="1" hangingPunct="1">
              <a:defRPr/>
            </a:pPr>
            <a:r>
              <a:rPr lang="en-GB" dirty="0"/>
              <a:t>Conventional to use the </a:t>
            </a:r>
            <a:r>
              <a:rPr lang="en-GB" dirty="0">
                <a:latin typeface="Lucida Console" pitchFamily="49" charset="0"/>
              </a:rPr>
              <a:t>.</a:t>
            </a:r>
            <a:r>
              <a:rPr lang="en-GB" dirty="0" err="1">
                <a:latin typeface="Lucida Console" pitchFamily="49" charset="0"/>
              </a:rPr>
              <a:t>js</a:t>
            </a:r>
            <a:r>
              <a:rPr lang="en-GB" dirty="0"/>
              <a:t> file extension</a:t>
            </a:r>
          </a:p>
          <a:p>
            <a:pPr lvl="1" eaLnBrk="1" hangingPunct="1">
              <a:defRPr/>
            </a:pPr>
            <a:r>
              <a:rPr lang="en-GB" dirty="0"/>
              <a:t>Enables you to share script across multiple HTML pages</a:t>
            </a:r>
          </a:p>
          <a:p>
            <a:pPr eaLnBrk="1" hangingPunct="1">
              <a:defRPr/>
            </a:pPr>
            <a:endParaRPr lang="en-GB" dirty="0"/>
          </a:p>
          <a:p>
            <a:pPr lvl="1" eaLnBrk="1" hangingPunct="1">
              <a:defRPr/>
            </a:pPr>
            <a:r>
              <a:rPr lang="en-GB" dirty="0" smtClean="0"/>
              <a:t>In </a:t>
            </a:r>
            <a:r>
              <a:rPr lang="en-GB" dirty="0"/>
              <a:t>the </a:t>
            </a:r>
            <a:r>
              <a:rPr lang="en-GB" dirty="0" smtClean="0"/>
              <a:t>web page, use a </a:t>
            </a:r>
            <a:r>
              <a:rPr lang="en-GB" dirty="0" smtClean="0">
                <a:latin typeface="Lucida Console" pitchFamily="49" charset="0"/>
              </a:rPr>
              <a:t>&lt;script</a:t>
            </a:r>
            <a:r>
              <a:rPr lang="en-GB" dirty="0">
                <a:latin typeface="Lucida Console" pitchFamily="49" charset="0"/>
              </a:rPr>
              <a:t>&gt;</a:t>
            </a:r>
            <a:r>
              <a:rPr lang="en-GB" dirty="0"/>
              <a:t> </a:t>
            </a:r>
            <a:r>
              <a:rPr lang="en-GB" dirty="0" smtClean="0"/>
              <a:t>tag with a </a:t>
            </a:r>
            <a:r>
              <a:rPr lang="en-GB" dirty="0" err="1" smtClean="0">
                <a:latin typeface="Lucida Console" pitchFamily="49" charset="0"/>
              </a:rPr>
              <a:t>src</a:t>
            </a:r>
            <a:r>
              <a:rPr lang="en-GB" dirty="0" smtClean="0"/>
              <a:t> attribute</a:t>
            </a:r>
          </a:p>
        </p:txBody>
      </p:sp>
      <p:sp>
        <p:nvSpPr>
          <p:cNvPr id="13315" name="Rectangle 2"/>
          <p:cNvSpPr>
            <a:spLocks noGrp="1" noChangeArrowheads="1"/>
          </p:cNvSpPr>
          <p:nvPr>
            <p:ph type="title"/>
          </p:nvPr>
        </p:nvSpPr>
        <p:spPr>
          <a:xfrm>
            <a:off x="377825" y="150813"/>
            <a:ext cx="8550275" cy="693737"/>
          </a:xfrm>
        </p:spPr>
        <p:txBody>
          <a:bodyPr/>
          <a:lstStyle/>
          <a:p>
            <a:pPr eaLnBrk="1" hangingPunct="1"/>
            <a:r>
              <a:rPr lang="en-US" altLang="en-US" smtClean="0"/>
              <a:t>Adding JavaScript to an HTML Page</a:t>
            </a:r>
            <a:endParaRPr lang="en-GB" altLang="en-US" smtClean="0"/>
          </a:p>
        </p:txBody>
      </p:sp>
      <p:sp>
        <p:nvSpPr>
          <p:cNvPr id="4" name="Footer Placeholder 3"/>
          <p:cNvSpPr>
            <a:spLocks noGrp="1"/>
          </p:cNvSpPr>
          <p:nvPr>
            <p:ph type="ftr" sz="quarter" idx="10"/>
          </p:nvPr>
        </p:nvSpPr>
        <p:spPr/>
        <p:txBody>
          <a:bodyPr/>
          <a:lstStyle/>
          <a:p>
            <a:pPr>
              <a:defRPr/>
            </a:pPr>
            <a:fld id="{8DF8B178-CA45-452B-9217-D1BAE445BADD}" type="slidenum">
              <a:rPr lang="en-GB"/>
              <a:pPr>
                <a:defRPr/>
              </a:pPr>
              <a:t>10</a:t>
            </a:fld>
            <a:endParaRPr lang="en-GB"/>
          </a:p>
        </p:txBody>
      </p:sp>
      <p:sp>
        <p:nvSpPr>
          <p:cNvPr id="13317" name="Rectangle 16"/>
          <p:cNvSpPr>
            <a:spLocks noChangeArrowheads="1"/>
          </p:cNvSpPr>
          <p:nvPr/>
        </p:nvSpPr>
        <p:spPr bwMode="auto">
          <a:xfrm>
            <a:off x="555625" y="2016125"/>
            <a:ext cx="8232775" cy="65087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&lt;script type="text/javascript"&gt;</a:t>
            </a:r>
            <a:br>
              <a:rPr lang="en-GB" altLang="en-US" sz="1200"/>
            </a:br>
            <a:r>
              <a:rPr lang="en-GB" altLang="en-US" sz="1200"/>
              <a:t>  document.write("&lt;h1&gt;Here is some dynamic content.&lt;/h1&gt;");</a:t>
            </a:r>
          </a:p>
          <a:p>
            <a:pPr eaLnBrk="1" hangingPunct="1"/>
            <a:r>
              <a:rPr lang="en-GB" altLang="en-US" sz="1200"/>
              <a:t>&lt;/script&gt;</a:t>
            </a:r>
          </a:p>
        </p:txBody>
      </p:sp>
      <p:sp>
        <p:nvSpPr>
          <p:cNvPr id="13318" name="Rectangle 16"/>
          <p:cNvSpPr>
            <a:spLocks noChangeArrowheads="1"/>
          </p:cNvSpPr>
          <p:nvPr/>
        </p:nvSpPr>
        <p:spPr bwMode="auto">
          <a:xfrm>
            <a:off x="500063" y="4376738"/>
            <a:ext cx="8232775" cy="30797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document.write("Hello from MyScriptFile.js");</a:t>
            </a:r>
          </a:p>
        </p:txBody>
      </p:sp>
      <p:sp>
        <p:nvSpPr>
          <p:cNvPr id="13319" name="TextBox 8"/>
          <p:cNvSpPr txBox="1">
            <a:spLocks noChangeArrowheads="1"/>
          </p:cNvSpPr>
          <p:nvPr/>
        </p:nvSpPr>
        <p:spPr bwMode="auto">
          <a:xfrm>
            <a:off x="6991350" y="4402138"/>
            <a:ext cx="1819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b="1"/>
              <a:t>MyScriptFile.js</a:t>
            </a:r>
          </a:p>
        </p:txBody>
      </p:sp>
      <p:sp>
        <p:nvSpPr>
          <p:cNvPr id="13320" name="Rectangle 16"/>
          <p:cNvSpPr>
            <a:spLocks noChangeArrowheads="1"/>
          </p:cNvSpPr>
          <p:nvPr/>
        </p:nvSpPr>
        <p:spPr bwMode="auto">
          <a:xfrm>
            <a:off x="555625" y="5270500"/>
            <a:ext cx="8232775" cy="75565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&lt;body&gt;</a:t>
            </a:r>
          </a:p>
          <a:p>
            <a:pPr eaLnBrk="1" hangingPunct="1"/>
            <a:r>
              <a:rPr lang="en-GB" altLang="en-US" sz="1200"/>
              <a:t>  &lt;script type="text/javascript" src="MyScriptFile.js"&gt;&lt;/script&gt;</a:t>
            </a:r>
            <a:br>
              <a:rPr lang="en-GB" altLang="en-US" sz="1200"/>
            </a:br>
            <a:r>
              <a:rPr lang="en-GB" altLang="en-US" sz="1200"/>
              <a:t>&lt;/body&gt;</a:t>
            </a:r>
          </a:p>
        </p:txBody>
      </p:sp>
      <p:sp>
        <p:nvSpPr>
          <p:cNvPr id="13321" name="TextBox 6"/>
          <p:cNvSpPr txBox="1">
            <a:spLocks noChangeArrowheads="1"/>
          </p:cNvSpPr>
          <p:nvPr/>
        </p:nvSpPr>
        <p:spPr bwMode="auto">
          <a:xfrm>
            <a:off x="6049963" y="5768975"/>
            <a:ext cx="2800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b="1"/>
              <a:t>UsingExternalScript.html</a:t>
            </a:r>
          </a:p>
        </p:txBody>
      </p:sp>
      <p:sp>
        <p:nvSpPr>
          <p:cNvPr id="13322" name="TextBox 8"/>
          <p:cNvSpPr txBox="1">
            <a:spLocks noChangeArrowheads="1"/>
          </p:cNvSpPr>
          <p:nvPr/>
        </p:nvSpPr>
        <p:spPr bwMode="auto">
          <a:xfrm>
            <a:off x="6299200" y="2379663"/>
            <a:ext cx="2582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b="1"/>
              <a:t>UsingSimpleScript.html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pPr eaLnBrk="1" hangingPunct="1"/>
            <a:r>
              <a:rPr lang="en-US" altLang="en-US" smtClean="0"/>
              <a:t>If you want JavaScript to be executed only when they are called, or when an event happens…</a:t>
            </a:r>
          </a:p>
          <a:p>
            <a:pPr lvl="1" eaLnBrk="1" hangingPunct="1"/>
            <a:r>
              <a:rPr lang="en-US" altLang="en-US" smtClean="0"/>
              <a:t>Put the JavaScript in a function, typically in the </a:t>
            </a:r>
            <a:r>
              <a:rPr lang="en-US" altLang="en-US" smtClean="0">
                <a:latin typeface="Lucida Console" pitchFamily="49" charset="0"/>
              </a:rPr>
              <a:t>&lt;head&gt;</a:t>
            </a:r>
          </a:p>
          <a:p>
            <a:pPr lvl="1" eaLnBrk="1" hangingPunct="1"/>
            <a:r>
              <a:rPr lang="en-US" altLang="en-US" smtClean="0"/>
              <a:t>Ordering doesn't matter</a:t>
            </a:r>
          </a:p>
        </p:txBody>
      </p:sp>
      <p:sp>
        <p:nvSpPr>
          <p:cNvPr id="14339"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Deferred Execution</a:t>
            </a:r>
          </a:p>
        </p:txBody>
      </p:sp>
      <p:sp>
        <p:nvSpPr>
          <p:cNvPr id="4" name="Footer Placeholder 3"/>
          <p:cNvSpPr>
            <a:spLocks noGrp="1"/>
          </p:cNvSpPr>
          <p:nvPr>
            <p:ph type="ftr" sz="quarter" idx="10"/>
          </p:nvPr>
        </p:nvSpPr>
        <p:spPr/>
        <p:txBody>
          <a:bodyPr/>
          <a:lstStyle/>
          <a:p>
            <a:pPr>
              <a:defRPr/>
            </a:pPr>
            <a:fld id="{939DA5DC-9B77-4B64-AF0E-F01B38061951}" type="slidenum">
              <a:rPr lang="en-GB"/>
              <a:pPr>
                <a:defRPr/>
              </a:pPr>
              <a:t>11</a:t>
            </a:fld>
            <a:endParaRPr lang="en-GB"/>
          </a:p>
        </p:txBody>
      </p:sp>
      <p:sp>
        <p:nvSpPr>
          <p:cNvPr id="14341" name="Rectangle 16"/>
          <p:cNvSpPr>
            <a:spLocks noChangeArrowheads="1"/>
          </p:cNvSpPr>
          <p:nvPr/>
        </p:nvSpPr>
        <p:spPr bwMode="auto">
          <a:xfrm>
            <a:off x="555625" y="2776538"/>
            <a:ext cx="8232775" cy="2687637"/>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&lt;html&gt;</a:t>
            </a:r>
          </a:p>
          <a:p>
            <a:pPr eaLnBrk="1" hangingPunct="1"/>
            <a:r>
              <a:rPr lang="en-GB" altLang="en-US" sz="1200"/>
              <a:t/>
            </a:r>
            <a:br>
              <a:rPr lang="en-GB" altLang="en-US" sz="1200"/>
            </a:br>
            <a:r>
              <a:rPr lang="en-GB" altLang="en-US" sz="1200"/>
              <a:t>&lt;head&gt;</a:t>
            </a:r>
          </a:p>
          <a:p>
            <a:pPr eaLnBrk="1" hangingPunct="1"/>
            <a:r>
              <a:rPr lang="en-GB" altLang="en-US" sz="1200" b="1"/>
              <a:t>  &lt;script type="text/javascript"&gt;</a:t>
            </a:r>
            <a:br>
              <a:rPr lang="en-GB" altLang="en-US" sz="1200" b="1"/>
            </a:br>
            <a:r>
              <a:rPr lang="en-GB" altLang="en-US" sz="1200" b="1"/>
              <a:t>    function message() {</a:t>
            </a:r>
            <a:br>
              <a:rPr lang="en-GB" altLang="en-US" sz="1200" b="1"/>
            </a:br>
            <a:r>
              <a:rPr lang="en-GB" altLang="en-US" sz="1200" b="1"/>
              <a:t>      alert("This alert box was called with the onload event");</a:t>
            </a:r>
            <a:br>
              <a:rPr lang="en-GB" altLang="en-US" sz="1200" b="1"/>
            </a:br>
            <a:r>
              <a:rPr lang="en-GB" altLang="en-US" sz="1200" b="1"/>
              <a:t>    }</a:t>
            </a:r>
            <a:br>
              <a:rPr lang="en-GB" altLang="en-US" sz="1200" b="1"/>
            </a:br>
            <a:r>
              <a:rPr lang="en-GB" altLang="en-US" sz="1200" b="1"/>
              <a:t>  &lt;/script&gt;</a:t>
            </a:r>
            <a:endParaRPr lang="en-GB" altLang="en-US" sz="1200"/>
          </a:p>
          <a:p>
            <a:pPr eaLnBrk="1" hangingPunct="1"/>
            <a:r>
              <a:rPr lang="en-GB" altLang="en-US" sz="1200"/>
              <a:t>&lt;/head&gt;</a:t>
            </a:r>
            <a:br>
              <a:rPr lang="en-GB" altLang="en-US" sz="1200"/>
            </a:br>
            <a:r>
              <a:rPr lang="en-GB" altLang="en-US" sz="1200"/>
              <a:t/>
            </a:r>
            <a:br>
              <a:rPr lang="en-GB" altLang="en-US" sz="1200"/>
            </a:br>
            <a:r>
              <a:rPr lang="en-GB" altLang="en-US" sz="1200"/>
              <a:t>&lt;body onload="message()"&gt;</a:t>
            </a:r>
            <a:br>
              <a:rPr lang="en-GB" altLang="en-US" sz="1200"/>
            </a:br>
            <a:r>
              <a:rPr lang="en-GB" altLang="en-US" sz="1200"/>
              <a:t>&lt;/body&gt;</a:t>
            </a:r>
            <a:br>
              <a:rPr lang="en-GB" altLang="en-US" sz="1200"/>
            </a:br>
            <a:endParaRPr lang="en-GB" altLang="en-US" sz="1200"/>
          </a:p>
          <a:p>
            <a:pPr eaLnBrk="1" hangingPunct="1"/>
            <a:r>
              <a:rPr lang="en-GB" altLang="en-US" sz="1200"/>
              <a:t>&lt;/html&gt;</a:t>
            </a:r>
          </a:p>
        </p:txBody>
      </p:sp>
      <p:sp>
        <p:nvSpPr>
          <p:cNvPr id="14342" name="TextBox 5"/>
          <p:cNvSpPr txBox="1">
            <a:spLocks noChangeArrowheads="1"/>
          </p:cNvSpPr>
          <p:nvPr/>
        </p:nvSpPr>
        <p:spPr bwMode="auto">
          <a:xfrm>
            <a:off x="6238875" y="5173663"/>
            <a:ext cx="2547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a:t>DeferredExecution.html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marL="457200" indent="-457200" eaLnBrk="1" hangingPunct="1"/>
            <a:r>
              <a:rPr lang="en-US" altLang="en-US" smtClean="0"/>
              <a:t>HTML document structure</a:t>
            </a:r>
          </a:p>
          <a:p>
            <a:pPr marL="457200" indent="-457200" eaLnBrk="1" hangingPunct="1"/>
            <a:r>
              <a:rPr lang="en-US" altLang="en-US" smtClean="0"/>
              <a:t>HTML DOM objects</a:t>
            </a:r>
          </a:p>
          <a:p>
            <a:pPr marL="457200" indent="-457200" eaLnBrk="1" hangingPunct="1"/>
            <a:r>
              <a:rPr lang="en-US" altLang="en-US" smtClean="0"/>
              <a:t>Locating document content</a:t>
            </a:r>
          </a:p>
          <a:p>
            <a:pPr marL="457200" indent="-457200" eaLnBrk="1" hangingPunct="1"/>
            <a:r>
              <a:rPr lang="en-US" altLang="en-US" smtClean="0"/>
              <a:t>Navigating document content</a:t>
            </a:r>
          </a:p>
          <a:p>
            <a:pPr marL="457200" indent="-457200" eaLnBrk="1" hangingPunct="1"/>
            <a:r>
              <a:rPr lang="en-US" altLang="en-US" smtClean="0"/>
              <a:t>Modifying document content</a:t>
            </a:r>
          </a:p>
          <a:p>
            <a:pPr marL="457200" indent="-457200" eaLnBrk="1" hangingPunct="1"/>
            <a:r>
              <a:rPr lang="en-US" altLang="en-US" smtClean="0"/>
              <a:t>Accessing form content</a:t>
            </a:r>
          </a:p>
        </p:txBody>
      </p:sp>
      <p:sp>
        <p:nvSpPr>
          <p:cNvPr id="15363" name="Rectangle 2"/>
          <p:cNvSpPr>
            <a:spLocks noGrp="1" noChangeArrowheads="1"/>
          </p:cNvSpPr>
          <p:nvPr>
            <p:ph type="title"/>
          </p:nvPr>
        </p:nvSpPr>
        <p:spPr>
          <a:xfrm>
            <a:off x="377825" y="150813"/>
            <a:ext cx="8550275" cy="693737"/>
          </a:xfrm>
        </p:spPr>
        <p:txBody>
          <a:bodyPr/>
          <a:lstStyle/>
          <a:p>
            <a:pPr eaLnBrk="1" hangingPunct="1"/>
            <a:r>
              <a:rPr lang="en-GB" altLang="en-US" smtClean="0"/>
              <a:t>2. Working with HTML Documents</a:t>
            </a:r>
          </a:p>
        </p:txBody>
      </p:sp>
      <p:sp>
        <p:nvSpPr>
          <p:cNvPr id="4" name="Footer Placeholder 3"/>
          <p:cNvSpPr>
            <a:spLocks noGrp="1"/>
          </p:cNvSpPr>
          <p:nvPr>
            <p:ph type="ftr" sz="quarter" idx="10"/>
          </p:nvPr>
        </p:nvSpPr>
        <p:spPr/>
        <p:txBody>
          <a:bodyPr/>
          <a:lstStyle/>
          <a:p>
            <a:pPr>
              <a:defRPr/>
            </a:pPr>
            <a:fld id="{DC7E2B21-8575-4B39-9FF2-B1C66E7C36DE}" type="slidenum">
              <a:rPr lang="en-GB"/>
              <a:pPr>
                <a:defRPr/>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p:txBody>
          <a:bodyPr/>
          <a:lstStyle/>
          <a:p>
            <a:pPr>
              <a:defRPr/>
            </a:pPr>
            <a:r>
              <a:rPr lang="en-GB" dirty="0" smtClean="0"/>
              <a:t>Consider this simple HTML document</a:t>
            </a:r>
          </a:p>
          <a:p>
            <a:pPr lvl="1">
              <a:defRPr/>
            </a:pPr>
            <a:endParaRPr lang="en-GB" dirty="0" smtClean="0">
              <a:latin typeface="Lucida Console" pitchFamily="49" charset="0"/>
            </a:endParaRPr>
          </a:p>
          <a:p>
            <a:pPr lvl="1">
              <a:defRPr/>
            </a:pPr>
            <a:endParaRPr lang="en-GB" dirty="0" smtClean="0">
              <a:latin typeface="Lucida Console" pitchFamily="49" charset="0"/>
            </a:endParaRPr>
          </a:p>
          <a:p>
            <a:pPr lvl="1">
              <a:defRPr/>
            </a:pPr>
            <a:endParaRPr lang="en-GB" dirty="0" smtClean="0">
              <a:latin typeface="Lucida Console" pitchFamily="49" charset="0"/>
            </a:endParaRPr>
          </a:p>
          <a:p>
            <a:pPr lvl="1">
              <a:defRPr/>
            </a:pPr>
            <a:endParaRPr lang="en-GB" dirty="0" smtClean="0">
              <a:latin typeface="Lucida Console" pitchFamily="49" charset="0"/>
            </a:endParaRPr>
          </a:p>
          <a:p>
            <a:pPr lvl="1">
              <a:defRPr/>
            </a:pPr>
            <a:endParaRPr lang="en-GB" dirty="0" smtClean="0">
              <a:latin typeface="Lucida Console" pitchFamily="49" charset="0"/>
            </a:endParaRPr>
          </a:p>
          <a:p>
            <a:pPr lvl="1">
              <a:defRPr/>
            </a:pPr>
            <a:endParaRPr lang="en-GB" dirty="0" smtClean="0">
              <a:latin typeface="Lucida Console" pitchFamily="49" charset="0"/>
            </a:endParaRPr>
          </a:p>
          <a:p>
            <a:pPr lvl="1">
              <a:defRPr/>
            </a:pPr>
            <a:endParaRPr lang="en-GB" dirty="0" smtClean="0">
              <a:latin typeface="Lucida Console" pitchFamily="49" charset="0"/>
            </a:endParaRPr>
          </a:p>
          <a:p>
            <a:pPr>
              <a:defRPr/>
            </a:pPr>
            <a:r>
              <a:rPr lang="en-US" dirty="0" smtClean="0"/>
              <a:t>The browser parses this HTML </a:t>
            </a:r>
            <a:br>
              <a:rPr lang="en-US" dirty="0" smtClean="0"/>
            </a:br>
            <a:r>
              <a:rPr lang="en-US" dirty="0" smtClean="0"/>
              <a:t>and creates a model</a:t>
            </a:r>
          </a:p>
          <a:p>
            <a:pPr lvl="1">
              <a:defRPr/>
            </a:pPr>
            <a:r>
              <a:rPr lang="en-US" dirty="0" smtClean="0"/>
              <a:t>The model preserves the hierarchy </a:t>
            </a:r>
            <a:br>
              <a:rPr lang="en-US" dirty="0" smtClean="0"/>
            </a:br>
            <a:r>
              <a:rPr lang="en-US" dirty="0" smtClean="0"/>
              <a:t>of the HTML elements</a:t>
            </a:r>
          </a:p>
          <a:p>
            <a:pPr lvl="1">
              <a:defRPr/>
            </a:pPr>
            <a:r>
              <a:rPr lang="en-US" dirty="0" smtClean="0">
                <a:latin typeface="+mj-lt"/>
              </a:rPr>
              <a:t>This is known as the </a:t>
            </a:r>
            <a:br>
              <a:rPr lang="en-US" dirty="0" smtClean="0">
                <a:latin typeface="+mj-lt"/>
              </a:rPr>
            </a:br>
            <a:r>
              <a:rPr lang="en-US" dirty="0" smtClean="0">
                <a:latin typeface="+mj-lt"/>
              </a:rPr>
              <a:t>Document Object Model (DOM)</a:t>
            </a:r>
            <a:endParaRPr lang="en-GB" dirty="0" smtClean="0">
              <a:latin typeface="+mj-lt"/>
            </a:endParaRPr>
          </a:p>
        </p:txBody>
      </p:sp>
      <p:sp>
        <p:nvSpPr>
          <p:cNvPr id="16387"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HTML Document Structure</a:t>
            </a:r>
          </a:p>
        </p:txBody>
      </p:sp>
      <p:sp>
        <p:nvSpPr>
          <p:cNvPr id="4" name="Footer Placeholder 3"/>
          <p:cNvSpPr>
            <a:spLocks noGrp="1"/>
          </p:cNvSpPr>
          <p:nvPr>
            <p:ph type="ftr" sz="quarter" idx="10"/>
          </p:nvPr>
        </p:nvSpPr>
        <p:spPr/>
        <p:txBody>
          <a:bodyPr/>
          <a:lstStyle/>
          <a:p>
            <a:pPr>
              <a:defRPr/>
            </a:pPr>
            <a:fld id="{E7F131D1-7AF6-4469-ABD7-25FAB87B6501}" type="slidenum">
              <a:rPr lang="en-GB"/>
              <a:pPr>
                <a:defRPr/>
              </a:pPr>
              <a:t>13</a:t>
            </a:fld>
            <a:endParaRPr lang="en-GB"/>
          </a:p>
        </p:txBody>
      </p:sp>
      <p:sp>
        <p:nvSpPr>
          <p:cNvPr id="16389" name="Rectangle 16"/>
          <p:cNvSpPr>
            <a:spLocks noChangeArrowheads="1"/>
          </p:cNvSpPr>
          <p:nvPr/>
        </p:nvSpPr>
        <p:spPr bwMode="auto">
          <a:xfrm>
            <a:off x="555625" y="1651000"/>
            <a:ext cx="8232775" cy="211772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&lt;html&gt;</a:t>
            </a:r>
            <a:endParaRPr lang="en-GB" altLang="en-US" sz="1200"/>
          </a:p>
          <a:p>
            <a:pPr eaLnBrk="1" hangingPunct="1"/>
            <a:r>
              <a:rPr lang="en-US" altLang="en-US" sz="1200"/>
              <a:t>  &lt;head&gt;</a:t>
            </a:r>
            <a:endParaRPr lang="en-GB" altLang="en-US" sz="1200"/>
          </a:p>
          <a:p>
            <a:pPr eaLnBrk="1" hangingPunct="1"/>
            <a:r>
              <a:rPr lang="en-US" altLang="en-US" sz="1200"/>
              <a:t>    &lt;title&gt;This is my simple page&lt;/title&gt;</a:t>
            </a:r>
            <a:endParaRPr lang="en-GB" altLang="en-US" sz="1200"/>
          </a:p>
          <a:p>
            <a:pPr eaLnBrk="1" hangingPunct="1"/>
            <a:r>
              <a:rPr lang="en-US" altLang="en-US" sz="1200"/>
              <a:t>    &lt;meta name="author" content="John Smith"/&gt;</a:t>
            </a:r>
            <a:endParaRPr lang="en-GB" altLang="en-US" sz="1200"/>
          </a:p>
          <a:p>
            <a:pPr eaLnBrk="1" hangingPunct="1"/>
            <a:r>
              <a:rPr lang="en-US" altLang="en-US" sz="1200"/>
              <a:t>    &lt;meta name="description" content="Simple example"/&gt;</a:t>
            </a:r>
            <a:endParaRPr lang="en-GB" altLang="en-US" sz="1200"/>
          </a:p>
          <a:p>
            <a:pPr eaLnBrk="1" hangingPunct="1"/>
            <a:r>
              <a:rPr lang="en-US" altLang="en-US" sz="1200"/>
              <a:t>  &lt;/head&gt;</a:t>
            </a:r>
            <a:endParaRPr lang="en-GB" altLang="en-US" sz="1200"/>
          </a:p>
          <a:p>
            <a:pPr eaLnBrk="1" hangingPunct="1"/>
            <a:r>
              <a:rPr lang="en-US" altLang="en-US" sz="1200"/>
              <a:t>  &lt;body&gt;</a:t>
            </a:r>
            <a:endParaRPr lang="en-GB" altLang="en-US" sz="1200"/>
          </a:p>
          <a:p>
            <a:pPr eaLnBrk="1" hangingPunct="1"/>
            <a:r>
              <a:rPr lang="en-US" altLang="en-US" sz="1200"/>
              <a:t>    &lt;p id="intro"&gt;This is the intro to my page&lt;/p&gt;</a:t>
            </a:r>
            <a:endParaRPr lang="en-GB" altLang="en-US" sz="1200"/>
          </a:p>
          <a:p>
            <a:pPr eaLnBrk="1" hangingPunct="1"/>
            <a:r>
              <a:rPr lang="en-US" altLang="en-US" sz="1200"/>
              <a:t>    &lt;p id="main"&gt;This is the &lt;b&gt;main&lt;/b&gt; content in my document&lt;/p&gt;</a:t>
            </a:r>
            <a:endParaRPr lang="en-GB" altLang="en-US" sz="1200"/>
          </a:p>
          <a:p>
            <a:pPr eaLnBrk="1" hangingPunct="1"/>
            <a:r>
              <a:rPr lang="en-US" altLang="en-US" sz="1200"/>
              <a:t>  &lt;/body&gt;</a:t>
            </a:r>
            <a:endParaRPr lang="en-GB" altLang="en-US" sz="1200"/>
          </a:p>
          <a:p>
            <a:pPr eaLnBrk="1" hangingPunct="1"/>
            <a:r>
              <a:rPr lang="en-US" altLang="en-US" sz="1200"/>
              <a:t>&lt;/html&gt;</a:t>
            </a:r>
            <a:endParaRPr lang="en-GB" altLang="en-US" sz="1200"/>
          </a:p>
        </p:txBody>
      </p:sp>
      <p:sp>
        <p:nvSpPr>
          <p:cNvPr id="16390" name="TextBox 1"/>
          <p:cNvSpPr txBox="1">
            <a:spLocks noChangeArrowheads="1"/>
          </p:cNvSpPr>
          <p:nvPr/>
        </p:nvSpPr>
        <p:spPr bwMode="auto">
          <a:xfrm>
            <a:off x="5248275" y="5410200"/>
            <a:ext cx="614363" cy="307975"/>
          </a:xfrm>
          <a:prstGeom prst="rect">
            <a:avLst/>
          </a:prstGeom>
          <a:solidFill>
            <a:schemeClr val="accent2"/>
          </a:solidFill>
          <a:ln w="9525">
            <a:solidFill>
              <a:srgbClr val="0070C0"/>
            </a:solidFill>
            <a:miter lim="800000"/>
            <a:headEnd/>
            <a:tailEnd/>
          </a:ln>
        </p:spPr>
        <p:txBody>
          <a:bodyPr wrap="none"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a:t>title</a:t>
            </a:r>
          </a:p>
        </p:txBody>
      </p:sp>
      <p:sp>
        <p:nvSpPr>
          <p:cNvPr id="16391" name="TextBox 6"/>
          <p:cNvSpPr txBox="1">
            <a:spLocks noChangeArrowheads="1"/>
          </p:cNvSpPr>
          <p:nvPr/>
        </p:nvSpPr>
        <p:spPr bwMode="auto">
          <a:xfrm>
            <a:off x="7058025" y="4343400"/>
            <a:ext cx="614363" cy="307975"/>
          </a:xfrm>
          <a:prstGeom prst="rect">
            <a:avLst/>
          </a:prstGeom>
          <a:solidFill>
            <a:schemeClr val="accent2"/>
          </a:solidFill>
          <a:ln w="9525">
            <a:solidFill>
              <a:srgbClr val="0070C0"/>
            </a:solidFill>
            <a:miter lim="800000"/>
            <a:headEnd/>
            <a:tailEnd/>
          </a:ln>
        </p:spPr>
        <p:txBody>
          <a:bodyPr wrap="none"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a:t>html</a:t>
            </a:r>
          </a:p>
        </p:txBody>
      </p:sp>
      <p:sp>
        <p:nvSpPr>
          <p:cNvPr id="16392" name="TextBox 7"/>
          <p:cNvSpPr txBox="1">
            <a:spLocks noChangeArrowheads="1"/>
          </p:cNvSpPr>
          <p:nvPr/>
        </p:nvSpPr>
        <p:spPr bwMode="auto">
          <a:xfrm>
            <a:off x="6670675" y="4876800"/>
            <a:ext cx="614363" cy="307975"/>
          </a:xfrm>
          <a:prstGeom prst="rect">
            <a:avLst/>
          </a:prstGeom>
          <a:solidFill>
            <a:schemeClr val="accent2"/>
          </a:solidFill>
          <a:ln w="9525">
            <a:solidFill>
              <a:srgbClr val="0070C0"/>
            </a:solidFill>
            <a:miter lim="800000"/>
            <a:headEnd/>
            <a:tailEnd/>
          </a:ln>
        </p:spPr>
        <p:txBody>
          <a:bodyPr wrap="none"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a:t>head</a:t>
            </a:r>
          </a:p>
        </p:txBody>
      </p:sp>
      <p:sp>
        <p:nvSpPr>
          <p:cNvPr id="16393" name="TextBox 8"/>
          <p:cNvSpPr txBox="1">
            <a:spLocks noChangeArrowheads="1"/>
          </p:cNvSpPr>
          <p:nvPr/>
        </p:nvSpPr>
        <p:spPr bwMode="auto">
          <a:xfrm>
            <a:off x="7516813" y="4876800"/>
            <a:ext cx="614362" cy="307975"/>
          </a:xfrm>
          <a:prstGeom prst="rect">
            <a:avLst/>
          </a:prstGeom>
          <a:solidFill>
            <a:schemeClr val="accent2"/>
          </a:solidFill>
          <a:ln w="9525">
            <a:solidFill>
              <a:srgbClr val="0070C0"/>
            </a:solidFill>
            <a:miter lim="800000"/>
            <a:headEnd/>
            <a:tailEnd/>
          </a:ln>
        </p:spPr>
        <p:txBody>
          <a:bodyPr wrap="none"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a:t>body</a:t>
            </a:r>
          </a:p>
        </p:txBody>
      </p:sp>
      <p:sp>
        <p:nvSpPr>
          <p:cNvPr id="16394" name="TextBox 9"/>
          <p:cNvSpPr txBox="1">
            <a:spLocks noChangeArrowheads="1"/>
          </p:cNvSpPr>
          <p:nvPr/>
        </p:nvSpPr>
        <p:spPr bwMode="auto">
          <a:xfrm>
            <a:off x="5970588" y="5410200"/>
            <a:ext cx="614362" cy="307975"/>
          </a:xfrm>
          <a:prstGeom prst="rect">
            <a:avLst/>
          </a:prstGeom>
          <a:solidFill>
            <a:schemeClr val="accent2"/>
          </a:solidFill>
          <a:ln w="9525">
            <a:solidFill>
              <a:srgbClr val="0070C0"/>
            </a:solidFill>
            <a:miter lim="800000"/>
            <a:headEnd/>
            <a:tailEnd/>
          </a:ln>
        </p:spPr>
        <p:txBody>
          <a:bodyPr wrap="none"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a:t>meta</a:t>
            </a:r>
          </a:p>
        </p:txBody>
      </p:sp>
      <p:sp>
        <p:nvSpPr>
          <p:cNvPr id="16395" name="TextBox 10"/>
          <p:cNvSpPr txBox="1">
            <a:spLocks noChangeArrowheads="1"/>
          </p:cNvSpPr>
          <p:nvPr/>
        </p:nvSpPr>
        <p:spPr bwMode="auto">
          <a:xfrm>
            <a:off x="6664325" y="5410200"/>
            <a:ext cx="614363" cy="307975"/>
          </a:xfrm>
          <a:prstGeom prst="rect">
            <a:avLst/>
          </a:prstGeom>
          <a:solidFill>
            <a:schemeClr val="accent2"/>
          </a:solidFill>
          <a:ln w="9525">
            <a:solidFill>
              <a:srgbClr val="0070C0"/>
            </a:solidFill>
            <a:miter lim="800000"/>
            <a:headEnd/>
            <a:tailEnd/>
          </a:ln>
        </p:spPr>
        <p:txBody>
          <a:bodyPr wrap="none"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a:t>meta</a:t>
            </a:r>
          </a:p>
        </p:txBody>
      </p:sp>
      <p:sp>
        <p:nvSpPr>
          <p:cNvPr id="16396" name="TextBox 11"/>
          <p:cNvSpPr txBox="1">
            <a:spLocks noChangeArrowheads="1"/>
          </p:cNvSpPr>
          <p:nvPr/>
        </p:nvSpPr>
        <p:spPr bwMode="auto">
          <a:xfrm>
            <a:off x="7516813" y="5408613"/>
            <a:ext cx="614362" cy="307975"/>
          </a:xfrm>
          <a:prstGeom prst="rect">
            <a:avLst/>
          </a:prstGeom>
          <a:solidFill>
            <a:schemeClr val="accent2"/>
          </a:solidFill>
          <a:ln w="9525">
            <a:solidFill>
              <a:srgbClr val="0070C0"/>
            </a:solidFill>
            <a:miter lim="800000"/>
            <a:headEnd/>
            <a:tailEnd/>
          </a:ln>
        </p:spPr>
        <p:txBody>
          <a:bodyPr wrap="none"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a:t>p</a:t>
            </a:r>
          </a:p>
        </p:txBody>
      </p:sp>
      <p:sp>
        <p:nvSpPr>
          <p:cNvPr id="16397" name="TextBox 12"/>
          <p:cNvSpPr txBox="1">
            <a:spLocks noChangeArrowheads="1"/>
          </p:cNvSpPr>
          <p:nvPr/>
        </p:nvSpPr>
        <p:spPr bwMode="auto">
          <a:xfrm>
            <a:off x="8269288" y="5408613"/>
            <a:ext cx="614362" cy="307975"/>
          </a:xfrm>
          <a:prstGeom prst="rect">
            <a:avLst/>
          </a:prstGeom>
          <a:solidFill>
            <a:schemeClr val="accent2"/>
          </a:solidFill>
          <a:ln w="9525">
            <a:solidFill>
              <a:srgbClr val="0070C0"/>
            </a:solidFill>
            <a:miter lim="800000"/>
            <a:headEnd/>
            <a:tailEnd/>
          </a:ln>
        </p:spPr>
        <p:txBody>
          <a:bodyPr wrap="none"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a:t>p</a:t>
            </a:r>
          </a:p>
        </p:txBody>
      </p:sp>
      <p:cxnSp>
        <p:nvCxnSpPr>
          <p:cNvPr id="16398" name="Elbow Connector 5"/>
          <p:cNvCxnSpPr>
            <a:cxnSpLocks noChangeShapeType="1"/>
            <a:stCxn id="16391" idx="2"/>
            <a:endCxn id="16392" idx="0"/>
          </p:cNvCxnSpPr>
          <p:nvPr/>
        </p:nvCxnSpPr>
        <p:spPr bwMode="auto">
          <a:xfrm rot="5400000">
            <a:off x="7058819" y="4571206"/>
            <a:ext cx="225425" cy="385763"/>
          </a:xfrm>
          <a:prstGeom prst="bentConnector3">
            <a:avLst>
              <a:gd name="adj1" fmla="val 50000"/>
            </a:avLst>
          </a:prstGeom>
          <a:noFill/>
          <a:ln w="28575" algn="ctr">
            <a:solidFill>
              <a:schemeClr val="hlink"/>
            </a:solidFill>
            <a:round/>
            <a:headEnd/>
            <a:tailEnd/>
          </a:ln>
          <a:extLst>
            <a:ext uri="{909E8E84-426E-40DD-AFC4-6F175D3DCCD1}">
              <a14:hiddenFill xmlns:a14="http://schemas.microsoft.com/office/drawing/2010/main">
                <a:noFill/>
              </a14:hiddenFill>
            </a:ext>
          </a:extLst>
        </p:spPr>
      </p:cxnSp>
      <p:cxnSp>
        <p:nvCxnSpPr>
          <p:cNvPr id="16399" name="Elbow Connector 15"/>
          <p:cNvCxnSpPr>
            <a:cxnSpLocks noChangeShapeType="1"/>
            <a:stCxn id="16391" idx="2"/>
            <a:endCxn id="16393" idx="0"/>
          </p:cNvCxnSpPr>
          <p:nvPr/>
        </p:nvCxnSpPr>
        <p:spPr bwMode="auto">
          <a:xfrm rot="16200000" flipH="1">
            <a:off x="7481094" y="4534694"/>
            <a:ext cx="225425" cy="458787"/>
          </a:xfrm>
          <a:prstGeom prst="bentConnector3">
            <a:avLst>
              <a:gd name="adj1" fmla="val 50000"/>
            </a:avLst>
          </a:prstGeom>
          <a:noFill/>
          <a:ln w="28575" algn="ctr">
            <a:solidFill>
              <a:schemeClr val="hlink"/>
            </a:solidFill>
            <a:round/>
            <a:headEnd/>
            <a:tailEnd/>
          </a:ln>
          <a:extLst>
            <a:ext uri="{909E8E84-426E-40DD-AFC4-6F175D3DCCD1}">
              <a14:hiddenFill xmlns:a14="http://schemas.microsoft.com/office/drawing/2010/main">
                <a:noFill/>
              </a14:hiddenFill>
            </a:ext>
          </a:extLst>
        </p:spPr>
      </p:cxnSp>
      <p:cxnSp>
        <p:nvCxnSpPr>
          <p:cNvPr id="16400" name="Elbow Connector 17"/>
          <p:cNvCxnSpPr>
            <a:cxnSpLocks noChangeShapeType="1"/>
          </p:cNvCxnSpPr>
          <p:nvPr/>
        </p:nvCxnSpPr>
        <p:spPr bwMode="auto">
          <a:xfrm rot="5400000">
            <a:off x="6892925" y="5294313"/>
            <a:ext cx="225425" cy="6350"/>
          </a:xfrm>
          <a:prstGeom prst="bentConnector3">
            <a:avLst>
              <a:gd name="adj1" fmla="val 50000"/>
            </a:avLst>
          </a:prstGeom>
          <a:noFill/>
          <a:ln w="28575" algn="ctr">
            <a:solidFill>
              <a:schemeClr val="hlink"/>
            </a:solidFill>
            <a:round/>
            <a:headEnd/>
            <a:tailEnd/>
          </a:ln>
          <a:extLst>
            <a:ext uri="{909E8E84-426E-40DD-AFC4-6F175D3DCCD1}">
              <a14:hiddenFill xmlns:a14="http://schemas.microsoft.com/office/drawing/2010/main">
                <a:noFill/>
              </a14:hiddenFill>
            </a:ext>
          </a:extLst>
        </p:spPr>
      </p:cxnSp>
      <p:cxnSp>
        <p:nvCxnSpPr>
          <p:cNvPr id="16401" name="Elbow Connector 19"/>
          <p:cNvCxnSpPr>
            <a:cxnSpLocks noChangeShapeType="1"/>
          </p:cNvCxnSpPr>
          <p:nvPr/>
        </p:nvCxnSpPr>
        <p:spPr bwMode="auto">
          <a:xfrm rot="5400000">
            <a:off x="6536531" y="4947444"/>
            <a:ext cx="225425" cy="700088"/>
          </a:xfrm>
          <a:prstGeom prst="bentConnector3">
            <a:avLst>
              <a:gd name="adj1" fmla="val 50000"/>
            </a:avLst>
          </a:prstGeom>
          <a:noFill/>
          <a:ln w="28575" algn="ctr">
            <a:solidFill>
              <a:schemeClr val="hlink"/>
            </a:solidFill>
            <a:round/>
            <a:headEnd/>
            <a:tailEnd/>
          </a:ln>
          <a:extLst>
            <a:ext uri="{909E8E84-426E-40DD-AFC4-6F175D3DCCD1}">
              <a14:hiddenFill xmlns:a14="http://schemas.microsoft.com/office/drawing/2010/main">
                <a:noFill/>
              </a14:hiddenFill>
            </a:ext>
          </a:extLst>
        </p:spPr>
      </p:cxnSp>
      <p:cxnSp>
        <p:nvCxnSpPr>
          <p:cNvPr id="16402" name="Elbow Connector 21"/>
          <p:cNvCxnSpPr>
            <a:cxnSpLocks noChangeShapeType="1"/>
          </p:cNvCxnSpPr>
          <p:nvPr/>
        </p:nvCxnSpPr>
        <p:spPr bwMode="auto">
          <a:xfrm rot="5400000">
            <a:off x="6174581" y="4585494"/>
            <a:ext cx="225425" cy="1423988"/>
          </a:xfrm>
          <a:prstGeom prst="bentConnector3">
            <a:avLst>
              <a:gd name="adj1" fmla="val 50000"/>
            </a:avLst>
          </a:prstGeom>
          <a:noFill/>
          <a:ln w="28575" algn="ctr">
            <a:solidFill>
              <a:schemeClr val="hlink"/>
            </a:solidFill>
            <a:round/>
            <a:headEnd/>
            <a:tailEnd/>
          </a:ln>
          <a:extLst>
            <a:ext uri="{909E8E84-426E-40DD-AFC4-6F175D3DCCD1}">
              <a14:hiddenFill xmlns:a14="http://schemas.microsoft.com/office/drawing/2010/main">
                <a:noFill/>
              </a14:hiddenFill>
            </a:ext>
          </a:extLst>
        </p:spPr>
      </p:cxnSp>
      <p:cxnSp>
        <p:nvCxnSpPr>
          <p:cNvPr id="16403" name="Elbow Connector 25"/>
          <p:cNvCxnSpPr>
            <a:cxnSpLocks noChangeShapeType="1"/>
            <a:stCxn id="16393" idx="2"/>
            <a:endCxn id="16396" idx="0"/>
          </p:cNvCxnSpPr>
          <p:nvPr/>
        </p:nvCxnSpPr>
        <p:spPr bwMode="auto">
          <a:xfrm rot="5400000">
            <a:off x="7711281" y="5296694"/>
            <a:ext cx="223838" cy="0"/>
          </a:xfrm>
          <a:prstGeom prst="bentConnector3">
            <a:avLst>
              <a:gd name="adj1" fmla="val 50000"/>
            </a:avLst>
          </a:prstGeom>
          <a:noFill/>
          <a:ln w="28575" algn="ctr">
            <a:solidFill>
              <a:schemeClr val="hlink"/>
            </a:solidFill>
            <a:round/>
            <a:headEnd/>
            <a:tailEnd/>
          </a:ln>
          <a:extLst>
            <a:ext uri="{909E8E84-426E-40DD-AFC4-6F175D3DCCD1}">
              <a14:hiddenFill xmlns:a14="http://schemas.microsoft.com/office/drawing/2010/main">
                <a:noFill/>
              </a14:hiddenFill>
            </a:ext>
          </a:extLst>
        </p:spPr>
      </p:cxnSp>
      <p:cxnSp>
        <p:nvCxnSpPr>
          <p:cNvPr id="16404" name="Elbow Connector 27"/>
          <p:cNvCxnSpPr>
            <a:cxnSpLocks noChangeShapeType="1"/>
            <a:stCxn id="16393" idx="2"/>
            <a:endCxn id="16397" idx="0"/>
          </p:cNvCxnSpPr>
          <p:nvPr/>
        </p:nvCxnSpPr>
        <p:spPr bwMode="auto">
          <a:xfrm rot="16200000" flipH="1">
            <a:off x="8087519" y="4920456"/>
            <a:ext cx="223838" cy="752475"/>
          </a:xfrm>
          <a:prstGeom prst="bentConnector3">
            <a:avLst>
              <a:gd name="adj1" fmla="val 50000"/>
            </a:avLst>
          </a:prstGeom>
          <a:noFill/>
          <a:ln w="28575" algn="ctr">
            <a:solidFill>
              <a:schemeClr val="hlink"/>
            </a:solidFill>
            <a:round/>
            <a:headEnd/>
            <a:tailEnd/>
          </a:ln>
          <a:extLst>
            <a:ext uri="{909E8E84-426E-40DD-AFC4-6F175D3DCCD1}">
              <a14:hiddenFill xmlns:a14="http://schemas.microsoft.com/office/drawing/2010/main">
                <a:noFill/>
              </a14:hiddenFill>
            </a:ext>
          </a:extLst>
        </p:spPr>
      </p:cxnSp>
      <p:cxnSp>
        <p:nvCxnSpPr>
          <p:cNvPr id="16405" name="Elbow Connector 6145"/>
          <p:cNvCxnSpPr>
            <a:cxnSpLocks noChangeShapeType="1"/>
            <a:stCxn id="16397" idx="2"/>
          </p:cNvCxnSpPr>
          <p:nvPr/>
        </p:nvCxnSpPr>
        <p:spPr bwMode="auto">
          <a:xfrm rot="5400000">
            <a:off x="8407400" y="5884863"/>
            <a:ext cx="336550" cy="12700"/>
          </a:xfrm>
          <a:prstGeom prst="bentConnector3">
            <a:avLst>
              <a:gd name="adj1" fmla="val 50000"/>
            </a:avLst>
          </a:prstGeom>
          <a:noFill/>
          <a:ln w="28575" algn="ctr">
            <a:solidFill>
              <a:schemeClr val="hlink"/>
            </a:solidFill>
            <a:round/>
            <a:headEnd/>
            <a:tailEnd/>
          </a:ln>
          <a:extLst>
            <a:ext uri="{909E8E84-426E-40DD-AFC4-6F175D3DCCD1}">
              <a14:hiddenFill xmlns:a14="http://schemas.microsoft.com/office/drawing/2010/main">
                <a:noFill/>
              </a14:hiddenFill>
            </a:ext>
          </a:extLst>
        </p:spPr>
      </p:cxnSp>
      <p:sp>
        <p:nvSpPr>
          <p:cNvPr id="16406" name="TextBox 13"/>
          <p:cNvSpPr txBox="1">
            <a:spLocks noChangeArrowheads="1"/>
          </p:cNvSpPr>
          <p:nvPr/>
        </p:nvSpPr>
        <p:spPr bwMode="auto">
          <a:xfrm>
            <a:off x="8264525" y="5899150"/>
            <a:ext cx="614363" cy="307975"/>
          </a:xfrm>
          <a:prstGeom prst="rect">
            <a:avLst/>
          </a:prstGeom>
          <a:solidFill>
            <a:schemeClr val="accent2"/>
          </a:solidFill>
          <a:ln w="9525">
            <a:solidFill>
              <a:srgbClr val="0070C0"/>
            </a:solidFill>
            <a:miter lim="800000"/>
            <a:headEnd/>
            <a:tailEnd/>
          </a:ln>
        </p:spPr>
        <p:txBody>
          <a:bodyPr wrap="none"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algn="ctr" eaLnBrk="1" hangingPunct="1"/>
            <a:r>
              <a:rPr lang="en-GB" altLang="en-US"/>
              <a:t>b</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r>
              <a:rPr lang="en-GB" altLang="en-US" smtClean="0"/>
              <a:t>Here are some of the HTML DOM objects in JavaScript:</a:t>
            </a:r>
          </a:p>
          <a:p>
            <a:pPr lvl="1"/>
            <a:r>
              <a:rPr lang="en-GB" altLang="en-US" smtClean="0">
                <a:latin typeface="Lucida Console" pitchFamily="49" charset="0"/>
              </a:rPr>
              <a:t>document</a:t>
            </a:r>
          </a:p>
          <a:p>
            <a:pPr lvl="2"/>
            <a:r>
              <a:rPr lang="en-GB" altLang="en-US" smtClean="0"/>
              <a:t>Accessible via </a:t>
            </a:r>
            <a:r>
              <a:rPr lang="en-GB" altLang="en-US" smtClean="0">
                <a:latin typeface="Lucida Console" pitchFamily="49" charset="0"/>
              </a:rPr>
              <a:t>window.document</a:t>
            </a:r>
            <a:endParaRPr lang="en-GB" altLang="en-US" smtClean="0"/>
          </a:p>
          <a:p>
            <a:pPr lvl="2"/>
            <a:r>
              <a:rPr lang="en-GB" altLang="en-US" smtClean="0"/>
              <a:t>Provides access to all the HTML elements in the current page</a:t>
            </a:r>
          </a:p>
          <a:p>
            <a:pPr lvl="1"/>
            <a:r>
              <a:rPr lang="en-GB" altLang="en-US" smtClean="0">
                <a:latin typeface="Lucida Console" pitchFamily="49" charset="0"/>
              </a:rPr>
              <a:t>form</a:t>
            </a:r>
          </a:p>
          <a:p>
            <a:pPr lvl="2"/>
            <a:r>
              <a:rPr lang="en-GB" altLang="en-US" smtClean="0"/>
              <a:t>Represents a </a:t>
            </a:r>
            <a:r>
              <a:rPr lang="en-GB" altLang="en-US" smtClean="0">
                <a:latin typeface="Lucida Console" pitchFamily="49" charset="0"/>
              </a:rPr>
              <a:t>&lt;form&gt;</a:t>
            </a:r>
            <a:r>
              <a:rPr lang="en-GB" altLang="en-US" smtClean="0"/>
              <a:t> element in the current page</a:t>
            </a:r>
          </a:p>
          <a:p>
            <a:pPr lvl="2"/>
            <a:r>
              <a:rPr lang="en-GB" altLang="en-US" smtClean="0"/>
              <a:t>Has an </a:t>
            </a:r>
            <a:r>
              <a:rPr lang="en-GB" altLang="en-US" smtClean="0">
                <a:latin typeface="Lucida Console" pitchFamily="49" charset="0"/>
              </a:rPr>
              <a:t>elements[]</a:t>
            </a:r>
            <a:r>
              <a:rPr lang="en-GB" altLang="en-US" smtClean="0"/>
              <a:t> property, containing all HTML elements in the form</a:t>
            </a:r>
          </a:p>
          <a:p>
            <a:pPr lvl="2"/>
            <a:r>
              <a:rPr lang="en-GB" altLang="en-US" smtClean="0"/>
              <a:t>Has </a:t>
            </a:r>
            <a:r>
              <a:rPr lang="en-GB" altLang="en-US" smtClean="0">
                <a:latin typeface="Lucida Console" pitchFamily="49" charset="0"/>
              </a:rPr>
              <a:t>submit()</a:t>
            </a:r>
            <a:r>
              <a:rPr lang="en-GB" altLang="en-US" smtClean="0"/>
              <a:t> and </a:t>
            </a:r>
            <a:r>
              <a:rPr lang="en-GB" altLang="en-US" smtClean="0">
                <a:latin typeface="Lucida Console" pitchFamily="49" charset="0"/>
              </a:rPr>
              <a:t>reset()</a:t>
            </a:r>
            <a:r>
              <a:rPr lang="en-GB" altLang="en-US" smtClean="0"/>
              <a:t> methods</a:t>
            </a:r>
          </a:p>
          <a:p>
            <a:pPr lvl="1"/>
            <a:r>
              <a:rPr lang="en-GB" altLang="en-US" smtClean="0">
                <a:latin typeface="Lucida Console" pitchFamily="49" charset="0"/>
              </a:rPr>
              <a:t>text</a:t>
            </a:r>
          </a:p>
          <a:p>
            <a:pPr lvl="2"/>
            <a:r>
              <a:rPr lang="en-GB" altLang="en-US" smtClean="0"/>
              <a:t>Represents a text input field</a:t>
            </a:r>
          </a:p>
          <a:p>
            <a:pPr lvl="2"/>
            <a:r>
              <a:rPr lang="en-GB" altLang="en-US" smtClean="0"/>
              <a:t>Useful properties: </a:t>
            </a:r>
            <a:r>
              <a:rPr lang="en-GB" altLang="en-US" smtClean="0">
                <a:latin typeface="Lucida Console" pitchFamily="49" charset="0"/>
              </a:rPr>
              <a:t>value</a:t>
            </a:r>
            <a:r>
              <a:rPr lang="en-GB" altLang="en-US" smtClean="0"/>
              <a:t>, </a:t>
            </a:r>
            <a:r>
              <a:rPr lang="en-GB" altLang="en-US" smtClean="0">
                <a:latin typeface="Lucida Console" pitchFamily="49" charset="0"/>
              </a:rPr>
              <a:t>size</a:t>
            </a:r>
            <a:r>
              <a:rPr lang="en-GB" altLang="en-US" smtClean="0"/>
              <a:t>, </a:t>
            </a:r>
            <a:r>
              <a:rPr lang="en-GB" altLang="en-US" smtClean="0">
                <a:latin typeface="Lucida Console" pitchFamily="49" charset="0"/>
              </a:rPr>
              <a:t>maxLength</a:t>
            </a:r>
            <a:r>
              <a:rPr lang="en-GB" altLang="en-US" smtClean="0"/>
              <a:t>, </a:t>
            </a:r>
            <a:r>
              <a:rPr lang="en-GB" altLang="en-US" smtClean="0">
                <a:latin typeface="Lucida Console" pitchFamily="49" charset="0"/>
              </a:rPr>
              <a:t>readOnly</a:t>
            </a:r>
            <a:r>
              <a:rPr lang="en-GB" altLang="en-US" smtClean="0"/>
              <a:t>, </a:t>
            </a:r>
            <a:r>
              <a:rPr lang="en-GB" altLang="en-US" smtClean="0">
                <a:latin typeface="Lucida Console" pitchFamily="49" charset="0"/>
              </a:rPr>
              <a:t>disabled</a:t>
            </a:r>
            <a:r>
              <a:rPr lang="en-GB" altLang="en-US" smtClean="0"/>
              <a:t>, etc.</a:t>
            </a:r>
          </a:p>
          <a:p>
            <a:pPr lvl="2"/>
            <a:r>
              <a:rPr lang="en-GB" altLang="en-US" smtClean="0"/>
              <a:t>Useful methods: </a:t>
            </a:r>
            <a:r>
              <a:rPr lang="en-GB" altLang="en-US" smtClean="0">
                <a:latin typeface="Lucida Console" pitchFamily="49" charset="0"/>
              </a:rPr>
              <a:t>blur()</a:t>
            </a:r>
            <a:r>
              <a:rPr lang="en-GB" altLang="en-US" smtClean="0"/>
              <a:t>, </a:t>
            </a:r>
            <a:r>
              <a:rPr lang="en-GB" altLang="en-US" smtClean="0">
                <a:latin typeface="Lucida Console" pitchFamily="49" charset="0"/>
              </a:rPr>
              <a:t>focus()</a:t>
            </a:r>
            <a:r>
              <a:rPr lang="en-GB" altLang="en-US" smtClean="0"/>
              <a:t>, </a:t>
            </a:r>
            <a:r>
              <a:rPr lang="en-GB" altLang="en-US" smtClean="0">
                <a:latin typeface="Lucida Console" pitchFamily="49" charset="0"/>
              </a:rPr>
              <a:t>select()</a:t>
            </a:r>
          </a:p>
          <a:p>
            <a:pPr lvl="1"/>
            <a:r>
              <a:rPr lang="en-GB" altLang="en-US" smtClean="0">
                <a:latin typeface="Lucida Console" pitchFamily="49" charset="0"/>
              </a:rPr>
              <a:t>button</a:t>
            </a:r>
          </a:p>
          <a:p>
            <a:pPr lvl="2"/>
            <a:r>
              <a:rPr lang="en-GB" altLang="en-US" smtClean="0"/>
              <a:t>Represents a button </a:t>
            </a:r>
            <a:r>
              <a:rPr lang="en-GB" altLang="en-US" smtClean="0">
                <a:sym typeface="Wingdings" pitchFamily="2" charset="2"/>
              </a:rPr>
              <a:t></a:t>
            </a:r>
            <a:endParaRPr lang="en-GB" altLang="en-US" smtClean="0"/>
          </a:p>
          <a:p>
            <a:pPr lvl="2"/>
            <a:r>
              <a:rPr lang="en-GB" altLang="en-US" smtClean="0"/>
              <a:t>Useful properties: </a:t>
            </a:r>
            <a:r>
              <a:rPr lang="en-GB" altLang="en-US" smtClean="0">
                <a:latin typeface="Lucida Console" pitchFamily="49" charset="0"/>
              </a:rPr>
              <a:t>value</a:t>
            </a:r>
            <a:r>
              <a:rPr lang="en-GB" altLang="en-US" smtClean="0"/>
              <a:t>, </a:t>
            </a:r>
            <a:r>
              <a:rPr lang="en-GB" altLang="en-US" smtClean="0">
                <a:latin typeface="Lucida Console" pitchFamily="49" charset="0"/>
              </a:rPr>
              <a:t>disabled</a:t>
            </a:r>
            <a:r>
              <a:rPr lang="en-GB" altLang="en-US" smtClean="0"/>
              <a:t>, etc.</a:t>
            </a:r>
          </a:p>
          <a:p>
            <a:pPr lvl="1"/>
            <a:r>
              <a:rPr lang="en-GB" altLang="en-US" smtClean="0">
                <a:latin typeface="Lucida Console" pitchFamily="49" charset="0"/>
              </a:rPr>
              <a:t>Etc…</a:t>
            </a:r>
          </a:p>
        </p:txBody>
      </p:sp>
      <p:sp>
        <p:nvSpPr>
          <p:cNvPr id="17411"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HTML DOM Objects</a:t>
            </a:r>
          </a:p>
        </p:txBody>
      </p:sp>
      <p:sp>
        <p:nvSpPr>
          <p:cNvPr id="5" name="Footer Placeholder 3"/>
          <p:cNvSpPr>
            <a:spLocks noGrp="1"/>
          </p:cNvSpPr>
          <p:nvPr>
            <p:ph type="ftr" sz="quarter" idx="10"/>
          </p:nvPr>
        </p:nvSpPr>
        <p:spPr/>
        <p:txBody>
          <a:bodyPr/>
          <a:lstStyle/>
          <a:p>
            <a:pPr>
              <a:defRPr/>
            </a:pPr>
            <a:fld id="{D03EEDB9-B91E-4CD0-B6E8-67598E49F3D8}" type="slidenum">
              <a:rPr lang="en-GB"/>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defRPr/>
            </a:pPr>
            <a:r>
              <a:rPr lang="en-GB" dirty="0" smtClean="0"/>
              <a:t>The </a:t>
            </a:r>
            <a:r>
              <a:rPr lang="en-GB" dirty="0" smtClean="0">
                <a:latin typeface="Lucida Console" pitchFamily="49" charset="0"/>
              </a:rPr>
              <a:t>document</a:t>
            </a:r>
            <a:r>
              <a:rPr lang="en-GB" dirty="0" smtClean="0"/>
              <a:t> object has several methods that allow you to locate content in an HTML document</a:t>
            </a:r>
          </a:p>
          <a:p>
            <a:pPr lvl="1" eaLnBrk="1" hangingPunct="1">
              <a:defRPr/>
            </a:pPr>
            <a:endParaRPr lang="en-GB" dirty="0">
              <a:latin typeface="+mj-lt"/>
            </a:endParaRPr>
          </a:p>
          <a:p>
            <a:pPr lvl="1" eaLnBrk="1" hangingPunct="1">
              <a:defRPr/>
            </a:pPr>
            <a:endParaRPr lang="en-GB" dirty="0" smtClean="0">
              <a:latin typeface="+mj-lt"/>
            </a:endParaRPr>
          </a:p>
          <a:p>
            <a:pPr lvl="1" eaLnBrk="1" hangingPunct="1">
              <a:defRPr/>
            </a:pPr>
            <a:endParaRPr lang="en-GB" dirty="0">
              <a:latin typeface="+mj-lt"/>
            </a:endParaRPr>
          </a:p>
          <a:p>
            <a:pPr lvl="1" eaLnBrk="1" hangingPunct="1">
              <a:defRPr/>
            </a:pPr>
            <a:endParaRPr lang="en-GB" dirty="0" smtClean="0">
              <a:latin typeface="+mj-lt"/>
            </a:endParaRPr>
          </a:p>
          <a:p>
            <a:pPr lvl="1" eaLnBrk="1" hangingPunct="1">
              <a:defRPr/>
            </a:pPr>
            <a:endParaRPr lang="en-GB" dirty="0">
              <a:latin typeface="+mj-lt"/>
            </a:endParaRPr>
          </a:p>
          <a:p>
            <a:pPr lvl="1" eaLnBrk="1" hangingPunct="1">
              <a:defRPr/>
            </a:pPr>
            <a:endParaRPr lang="en-GB" dirty="0" smtClean="0">
              <a:latin typeface="+mj-lt"/>
            </a:endParaRPr>
          </a:p>
          <a:p>
            <a:pPr lvl="1" eaLnBrk="1" hangingPunct="1">
              <a:defRPr/>
            </a:pPr>
            <a:endParaRPr lang="en-GB" dirty="0" smtClean="0">
              <a:latin typeface="+mj-lt"/>
            </a:endParaRPr>
          </a:p>
          <a:p>
            <a:pPr lvl="1" eaLnBrk="1" hangingPunct="1">
              <a:defRPr/>
            </a:pPr>
            <a:endParaRPr lang="en-GB" dirty="0">
              <a:latin typeface="+mj-lt"/>
            </a:endParaRPr>
          </a:p>
          <a:p>
            <a:pPr eaLnBrk="1" hangingPunct="1">
              <a:defRPr/>
            </a:pPr>
            <a:r>
              <a:rPr lang="en-GB" dirty="0" smtClean="0">
                <a:latin typeface="+mj-lt"/>
              </a:rPr>
              <a:t>Examples:</a:t>
            </a:r>
          </a:p>
          <a:p>
            <a:pPr lvl="1" eaLnBrk="1" hangingPunct="1">
              <a:defRPr/>
            </a:pPr>
            <a:r>
              <a:rPr lang="en-US" dirty="0" smtClean="0">
                <a:latin typeface="Lucida Console" pitchFamily="49" charset="0"/>
              </a:rPr>
              <a:t>DocumentGetElementById.html</a:t>
            </a:r>
          </a:p>
          <a:p>
            <a:pPr lvl="1" eaLnBrk="1" hangingPunct="1">
              <a:defRPr/>
            </a:pPr>
            <a:r>
              <a:rPr lang="en-US" dirty="0" smtClean="0">
                <a:latin typeface="Lucida Console" pitchFamily="49" charset="0"/>
              </a:rPr>
              <a:t>DocumentGetElementsByName.html</a:t>
            </a:r>
          </a:p>
        </p:txBody>
      </p:sp>
      <p:sp>
        <p:nvSpPr>
          <p:cNvPr id="18435" name="Rectangle 2"/>
          <p:cNvSpPr>
            <a:spLocks noGrp="1" noChangeArrowheads="1"/>
          </p:cNvSpPr>
          <p:nvPr>
            <p:ph type="title"/>
          </p:nvPr>
        </p:nvSpPr>
        <p:spPr>
          <a:xfrm>
            <a:off x="377825" y="150813"/>
            <a:ext cx="8550275" cy="693737"/>
          </a:xfrm>
        </p:spPr>
        <p:txBody>
          <a:bodyPr/>
          <a:lstStyle/>
          <a:p>
            <a:pPr eaLnBrk="1" hangingPunct="1"/>
            <a:r>
              <a:rPr lang="en-GB" altLang="en-US" smtClean="0"/>
              <a:t>Locating Document Content</a:t>
            </a:r>
          </a:p>
        </p:txBody>
      </p:sp>
      <p:sp>
        <p:nvSpPr>
          <p:cNvPr id="12" name="Footer Placeholder 3"/>
          <p:cNvSpPr>
            <a:spLocks noGrp="1"/>
          </p:cNvSpPr>
          <p:nvPr>
            <p:ph type="ftr" sz="quarter" idx="10"/>
          </p:nvPr>
        </p:nvSpPr>
        <p:spPr/>
        <p:txBody>
          <a:bodyPr/>
          <a:lstStyle/>
          <a:p>
            <a:pPr>
              <a:defRPr/>
            </a:pPr>
            <a:fld id="{E458273D-1362-4692-9DC9-2A1328E5F484}" type="slidenum">
              <a:rPr lang="en-GB"/>
              <a:pPr>
                <a:defRPr/>
              </a:pPr>
              <a:t>15</a:t>
            </a:fld>
            <a:endParaRPr lang="en-GB"/>
          </a:p>
        </p:txBody>
      </p:sp>
      <p:sp>
        <p:nvSpPr>
          <p:cNvPr id="5" name="TextBox 4"/>
          <p:cNvSpPr txBox="1"/>
          <p:nvPr/>
        </p:nvSpPr>
        <p:spPr>
          <a:xfrm>
            <a:off x="501650" y="2036763"/>
            <a:ext cx="2238375" cy="407987"/>
          </a:xfrm>
          <a:prstGeom prst="rect">
            <a:avLst/>
          </a:prstGeom>
          <a:solidFill>
            <a:schemeClr val="tx2"/>
          </a:solidFill>
        </p:spPr>
        <p:txBody>
          <a:bodyPr wrap="none" anchor="ctr"/>
          <a:lstStyle/>
          <a:p>
            <a:pPr>
              <a:defRPr/>
            </a:pPr>
            <a:r>
              <a:rPr lang="en-GB" dirty="0">
                <a:solidFill>
                  <a:schemeClr val="bg1"/>
                </a:solidFill>
                <a:latin typeface="+mj-lt"/>
              </a:rPr>
              <a:t>JavaScript function</a:t>
            </a:r>
          </a:p>
        </p:txBody>
      </p:sp>
      <p:sp>
        <p:nvSpPr>
          <p:cNvPr id="6" name="TextBox 5"/>
          <p:cNvSpPr txBox="1"/>
          <p:nvPr/>
        </p:nvSpPr>
        <p:spPr>
          <a:xfrm>
            <a:off x="2797175" y="2036763"/>
            <a:ext cx="3016250" cy="407987"/>
          </a:xfrm>
          <a:prstGeom prst="rect">
            <a:avLst/>
          </a:prstGeom>
          <a:solidFill>
            <a:schemeClr val="tx2"/>
          </a:solidFill>
        </p:spPr>
        <p:txBody>
          <a:bodyPr anchor="ctr"/>
          <a:lstStyle/>
          <a:p>
            <a:pPr>
              <a:defRPr/>
            </a:pPr>
            <a:r>
              <a:rPr lang="en-GB" dirty="0">
                <a:solidFill>
                  <a:schemeClr val="bg1"/>
                </a:solidFill>
                <a:latin typeface="+mj-lt"/>
              </a:rPr>
              <a:t>Description</a:t>
            </a:r>
          </a:p>
        </p:txBody>
      </p:sp>
      <p:sp>
        <p:nvSpPr>
          <p:cNvPr id="7" name="TextBox 6"/>
          <p:cNvSpPr txBox="1"/>
          <p:nvPr/>
        </p:nvSpPr>
        <p:spPr>
          <a:xfrm>
            <a:off x="500063" y="2498725"/>
            <a:ext cx="2238375" cy="641350"/>
          </a:xfrm>
          <a:prstGeom prst="rect">
            <a:avLst/>
          </a:prstGeom>
          <a:solidFill>
            <a:srgbClr val="CCCCFF"/>
          </a:solidFill>
        </p:spPr>
        <p:txBody>
          <a:bodyPr wrap="none"/>
          <a:lstStyle/>
          <a:p>
            <a:pPr>
              <a:defRPr/>
            </a:pPr>
            <a:r>
              <a:rPr lang="en-GB" dirty="0" err="1">
                <a:solidFill>
                  <a:schemeClr val="tx2"/>
                </a:solidFill>
                <a:latin typeface="+mj-lt"/>
              </a:rPr>
              <a:t>getElementById</a:t>
            </a:r>
            <a:r>
              <a:rPr lang="en-GB" dirty="0">
                <a:solidFill>
                  <a:schemeClr val="tx2"/>
                </a:solidFill>
                <a:latin typeface="+mj-lt"/>
              </a:rPr>
              <a:t>()</a:t>
            </a:r>
          </a:p>
        </p:txBody>
      </p:sp>
      <p:sp>
        <p:nvSpPr>
          <p:cNvPr id="8" name="TextBox 7"/>
          <p:cNvSpPr txBox="1"/>
          <p:nvPr/>
        </p:nvSpPr>
        <p:spPr>
          <a:xfrm>
            <a:off x="2795588" y="2498725"/>
            <a:ext cx="3016250" cy="641350"/>
          </a:xfrm>
          <a:prstGeom prst="rect">
            <a:avLst/>
          </a:prstGeom>
          <a:solidFill>
            <a:srgbClr val="CCCCFF"/>
          </a:solidFill>
        </p:spPr>
        <p:txBody>
          <a:bodyPr/>
          <a:lstStyle/>
          <a:p>
            <a:pPr>
              <a:defRPr/>
            </a:pPr>
            <a:r>
              <a:rPr lang="en-GB" dirty="0">
                <a:solidFill>
                  <a:schemeClr val="tx2"/>
                </a:solidFill>
                <a:latin typeface="+mj-lt"/>
              </a:rPr>
              <a:t>Gets the element whose id attribute has the specified value</a:t>
            </a:r>
          </a:p>
        </p:txBody>
      </p:sp>
      <p:sp>
        <p:nvSpPr>
          <p:cNvPr id="9" name="TextBox 8"/>
          <p:cNvSpPr txBox="1"/>
          <p:nvPr/>
        </p:nvSpPr>
        <p:spPr>
          <a:xfrm>
            <a:off x="501650" y="3205163"/>
            <a:ext cx="2239963" cy="641350"/>
          </a:xfrm>
          <a:prstGeom prst="rect">
            <a:avLst/>
          </a:prstGeom>
          <a:solidFill>
            <a:srgbClr val="D9D9F3"/>
          </a:solidFill>
        </p:spPr>
        <p:txBody>
          <a:bodyPr wrap="none"/>
          <a:lstStyle/>
          <a:p>
            <a:pPr>
              <a:defRPr/>
            </a:pPr>
            <a:r>
              <a:rPr lang="en-GB" dirty="0" err="1">
                <a:solidFill>
                  <a:schemeClr val="tx2"/>
                </a:solidFill>
                <a:latin typeface="+mj-lt"/>
              </a:rPr>
              <a:t>getElementsByName</a:t>
            </a:r>
            <a:r>
              <a:rPr lang="en-GB" dirty="0">
                <a:solidFill>
                  <a:schemeClr val="tx2"/>
                </a:solidFill>
                <a:latin typeface="+mj-lt"/>
              </a:rPr>
              <a:t>()</a:t>
            </a:r>
          </a:p>
        </p:txBody>
      </p:sp>
      <p:sp>
        <p:nvSpPr>
          <p:cNvPr id="10" name="TextBox 9"/>
          <p:cNvSpPr txBox="1"/>
          <p:nvPr/>
        </p:nvSpPr>
        <p:spPr>
          <a:xfrm>
            <a:off x="2798763" y="3205163"/>
            <a:ext cx="3014662" cy="641350"/>
          </a:xfrm>
          <a:prstGeom prst="rect">
            <a:avLst/>
          </a:prstGeom>
          <a:solidFill>
            <a:srgbClr val="D9D9F3"/>
          </a:solidFill>
        </p:spPr>
        <p:txBody>
          <a:bodyPr/>
          <a:lstStyle/>
          <a:p>
            <a:pPr>
              <a:defRPr/>
            </a:pPr>
            <a:r>
              <a:rPr lang="en-GB" dirty="0">
                <a:solidFill>
                  <a:schemeClr val="tx2"/>
                </a:solidFill>
                <a:latin typeface="+mj-lt"/>
              </a:rPr>
              <a:t>Gets all elements whose name attribute has the specified value</a:t>
            </a:r>
          </a:p>
        </p:txBody>
      </p:sp>
      <p:sp>
        <p:nvSpPr>
          <p:cNvPr id="11" name="TextBox 10"/>
          <p:cNvSpPr txBox="1"/>
          <p:nvPr/>
        </p:nvSpPr>
        <p:spPr>
          <a:xfrm>
            <a:off x="504825" y="3924300"/>
            <a:ext cx="2238375" cy="641350"/>
          </a:xfrm>
          <a:prstGeom prst="rect">
            <a:avLst/>
          </a:prstGeom>
          <a:solidFill>
            <a:srgbClr val="CCCCFF"/>
          </a:solidFill>
        </p:spPr>
        <p:txBody>
          <a:bodyPr wrap="none"/>
          <a:lstStyle/>
          <a:p>
            <a:pPr>
              <a:defRPr/>
            </a:pPr>
            <a:r>
              <a:rPr lang="en-GB" dirty="0" err="1">
                <a:solidFill>
                  <a:schemeClr val="tx2"/>
                </a:solidFill>
                <a:latin typeface="+mj-lt"/>
              </a:rPr>
              <a:t>getElementsByTagName</a:t>
            </a:r>
            <a:r>
              <a:rPr lang="en-GB" dirty="0">
                <a:solidFill>
                  <a:schemeClr val="tx2"/>
                </a:solidFill>
                <a:latin typeface="+mj-lt"/>
              </a:rPr>
              <a:t>()</a:t>
            </a:r>
          </a:p>
        </p:txBody>
      </p:sp>
      <p:sp>
        <p:nvSpPr>
          <p:cNvPr id="13" name="TextBox 12"/>
          <p:cNvSpPr txBox="1"/>
          <p:nvPr/>
        </p:nvSpPr>
        <p:spPr>
          <a:xfrm>
            <a:off x="2800350" y="3924300"/>
            <a:ext cx="3016250" cy="641350"/>
          </a:xfrm>
          <a:prstGeom prst="rect">
            <a:avLst/>
          </a:prstGeom>
          <a:solidFill>
            <a:srgbClr val="CCCCFF"/>
          </a:solidFill>
        </p:spPr>
        <p:txBody>
          <a:bodyPr/>
          <a:lstStyle/>
          <a:p>
            <a:pPr>
              <a:defRPr/>
            </a:pPr>
            <a:r>
              <a:rPr lang="en-GB" dirty="0">
                <a:solidFill>
                  <a:schemeClr val="tx2"/>
                </a:solidFill>
                <a:latin typeface="+mj-lt"/>
              </a:rPr>
              <a:t>Gets all elements with the specified tag name</a:t>
            </a:r>
          </a:p>
        </p:txBody>
      </p:sp>
      <p:sp>
        <p:nvSpPr>
          <p:cNvPr id="22" name="TextBox 21"/>
          <p:cNvSpPr txBox="1"/>
          <p:nvPr/>
        </p:nvSpPr>
        <p:spPr>
          <a:xfrm>
            <a:off x="5873750" y="2039938"/>
            <a:ext cx="3117850" cy="407987"/>
          </a:xfrm>
          <a:prstGeom prst="rect">
            <a:avLst/>
          </a:prstGeom>
          <a:solidFill>
            <a:schemeClr val="tx2"/>
          </a:solidFill>
        </p:spPr>
        <p:txBody>
          <a:bodyPr wrap="none" anchor="ctr"/>
          <a:lstStyle/>
          <a:p>
            <a:pPr>
              <a:defRPr/>
            </a:pPr>
            <a:r>
              <a:rPr lang="en-GB" dirty="0">
                <a:solidFill>
                  <a:schemeClr val="bg1"/>
                </a:solidFill>
                <a:latin typeface="+mj-lt"/>
              </a:rPr>
              <a:t>Examples</a:t>
            </a:r>
          </a:p>
        </p:txBody>
      </p:sp>
      <p:sp>
        <p:nvSpPr>
          <p:cNvPr id="23" name="TextBox 22"/>
          <p:cNvSpPr txBox="1"/>
          <p:nvPr/>
        </p:nvSpPr>
        <p:spPr>
          <a:xfrm>
            <a:off x="5872163" y="2500313"/>
            <a:ext cx="3117850" cy="641350"/>
          </a:xfrm>
          <a:prstGeom prst="rect">
            <a:avLst/>
          </a:prstGeom>
          <a:solidFill>
            <a:srgbClr val="CCCCFF"/>
          </a:solidFill>
        </p:spPr>
        <p:txBody>
          <a:bodyPr wrap="none"/>
          <a:lstStyle/>
          <a:p>
            <a:pPr>
              <a:defRPr/>
            </a:pPr>
            <a:r>
              <a:rPr lang="en-GB" dirty="0">
                <a:solidFill>
                  <a:schemeClr val="tx2"/>
                </a:solidFill>
                <a:latin typeface="+mj-lt"/>
              </a:rPr>
              <a:t>&lt;div id="</a:t>
            </a:r>
            <a:r>
              <a:rPr lang="en-GB" dirty="0" err="1">
                <a:solidFill>
                  <a:schemeClr val="tx2"/>
                </a:solidFill>
                <a:latin typeface="+mj-lt"/>
              </a:rPr>
              <a:t>errorDiv</a:t>
            </a:r>
            <a:r>
              <a:rPr lang="en-GB" dirty="0">
                <a:solidFill>
                  <a:schemeClr val="tx2"/>
                </a:solidFill>
                <a:latin typeface="+mj-lt"/>
              </a:rPr>
              <a:t>"&gt; …</a:t>
            </a:r>
          </a:p>
          <a:p>
            <a:pPr>
              <a:defRPr/>
            </a:pPr>
            <a:r>
              <a:rPr lang="en-GB" dirty="0" err="1">
                <a:solidFill>
                  <a:schemeClr val="tx2"/>
                </a:solidFill>
                <a:latin typeface="+mj-lt"/>
              </a:rPr>
              <a:t>getElementByID</a:t>
            </a:r>
            <a:r>
              <a:rPr lang="en-GB" dirty="0">
                <a:solidFill>
                  <a:schemeClr val="tx2"/>
                </a:solidFill>
                <a:latin typeface="+mj-lt"/>
              </a:rPr>
              <a:t>("</a:t>
            </a:r>
            <a:r>
              <a:rPr lang="en-GB" dirty="0" err="1">
                <a:solidFill>
                  <a:schemeClr val="tx2"/>
                </a:solidFill>
                <a:latin typeface="+mj-lt"/>
              </a:rPr>
              <a:t>errorDiv</a:t>
            </a:r>
            <a:r>
              <a:rPr lang="en-GB" dirty="0">
                <a:solidFill>
                  <a:schemeClr val="tx2"/>
                </a:solidFill>
                <a:latin typeface="+mj-lt"/>
              </a:rPr>
              <a:t>");</a:t>
            </a:r>
          </a:p>
        </p:txBody>
      </p:sp>
      <p:sp>
        <p:nvSpPr>
          <p:cNvPr id="24" name="TextBox 23"/>
          <p:cNvSpPr txBox="1"/>
          <p:nvPr/>
        </p:nvSpPr>
        <p:spPr>
          <a:xfrm>
            <a:off x="5875338" y="3206750"/>
            <a:ext cx="3116262" cy="641350"/>
          </a:xfrm>
          <a:prstGeom prst="rect">
            <a:avLst/>
          </a:prstGeom>
          <a:solidFill>
            <a:srgbClr val="D9D9F3"/>
          </a:solidFill>
        </p:spPr>
        <p:txBody>
          <a:bodyPr wrap="none"/>
          <a:lstStyle/>
          <a:p>
            <a:pPr>
              <a:defRPr/>
            </a:pPr>
            <a:r>
              <a:rPr lang="en-GB" dirty="0">
                <a:solidFill>
                  <a:schemeClr val="tx2"/>
                </a:solidFill>
                <a:latin typeface="+mj-lt"/>
              </a:rPr>
              <a:t>&lt;input type="text" name="age"&gt; …</a:t>
            </a:r>
          </a:p>
          <a:p>
            <a:pPr>
              <a:defRPr/>
            </a:pPr>
            <a:r>
              <a:rPr lang="en-GB" dirty="0" err="1">
                <a:solidFill>
                  <a:schemeClr val="tx2"/>
                </a:solidFill>
                <a:latin typeface="+mj-lt"/>
              </a:rPr>
              <a:t>getElementsByName</a:t>
            </a:r>
            <a:r>
              <a:rPr lang="en-GB" dirty="0">
                <a:solidFill>
                  <a:schemeClr val="tx2"/>
                </a:solidFill>
                <a:latin typeface="+mj-lt"/>
              </a:rPr>
              <a:t>("age");</a:t>
            </a:r>
          </a:p>
        </p:txBody>
      </p:sp>
      <p:sp>
        <p:nvSpPr>
          <p:cNvPr id="25" name="TextBox 24"/>
          <p:cNvSpPr txBox="1"/>
          <p:nvPr/>
        </p:nvSpPr>
        <p:spPr>
          <a:xfrm>
            <a:off x="5876925" y="3924300"/>
            <a:ext cx="3117850" cy="641350"/>
          </a:xfrm>
          <a:prstGeom prst="rect">
            <a:avLst/>
          </a:prstGeom>
          <a:solidFill>
            <a:srgbClr val="CCCCFF"/>
          </a:solidFill>
        </p:spPr>
        <p:txBody>
          <a:bodyPr wrap="none"/>
          <a:lstStyle/>
          <a:p>
            <a:pPr>
              <a:defRPr/>
            </a:pPr>
            <a:r>
              <a:rPr lang="en-GB" dirty="0">
                <a:solidFill>
                  <a:schemeClr val="tx2"/>
                </a:solidFill>
                <a:latin typeface="+mj-lt"/>
              </a:rPr>
              <a:t>&lt;input type="text"&gt; …</a:t>
            </a:r>
          </a:p>
          <a:p>
            <a:pPr>
              <a:defRPr/>
            </a:pPr>
            <a:r>
              <a:rPr lang="en-GB" dirty="0" err="1">
                <a:solidFill>
                  <a:schemeClr val="tx2"/>
                </a:solidFill>
                <a:latin typeface="+mj-lt"/>
              </a:rPr>
              <a:t>getElementsByTagName</a:t>
            </a:r>
            <a:r>
              <a:rPr lang="en-GB" dirty="0">
                <a:solidFill>
                  <a:schemeClr val="tx2"/>
                </a:solidFill>
                <a:latin typeface="+mj-lt"/>
              </a:rPr>
              <a:t>("input");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r>
              <a:rPr lang="en-US" altLang="en-US" smtClean="0"/>
              <a:t>All DOM objects provide a set of properties and methods that allow you to navigate DOM like a tree</a:t>
            </a:r>
            <a:endParaRPr lang="en-GB" altLang="en-US" smtClean="0"/>
          </a:p>
        </p:txBody>
      </p:sp>
      <p:sp>
        <p:nvSpPr>
          <p:cNvPr id="19459"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Navigating Document Content </a:t>
            </a:r>
          </a:p>
        </p:txBody>
      </p:sp>
      <p:sp>
        <p:nvSpPr>
          <p:cNvPr id="4" name="Footer Placeholder 3"/>
          <p:cNvSpPr>
            <a:spLocks noGrp="1"/>
          </p:cNvSpPr>
          <p:nvPr>
            <p:ph type="ftr" sz="quarter" idx="10"/>
          </p:nvPr>
        </p:nvSpPr>
        <p:spPr/>
        <p:txBody>
          <a:bodyPr/>
          <a:lstStyle/>
          <a:p>
            <a:pPr>
              <a:defRPr/>
            </a:pPr>
            <a:fld id="{6A94B7FB-D6F1-4F25-BA33-673FCEB3D0A6}" type="slidenum">
              <a:rPr lang="en-GB"/>
              <a:pPr>
                <a:defRPr/>
              </a:pPr>
              <a:t>16</a:t>
            </a:fld>
            <a:endParaRPr lang="en-GB"/>
          </a:p>
        </p:txBody>
      </p:sp>
      <p:graphicFrame>
        <p:nvGraphicFramePr>
          <p:cNvPr id="5" name="Table 4"/>
          <p:cNvGraphicFramePr>
            <a:graphicFrameLocks noGrp="1"/>
          </p:cNvGraphicFramePr>
          <p:nvPr/>
        </p:nvGraphicFramePr>
        <p:xfrm>
          <a:off x="447675" y="2205038"/>
          <a:ext cx="8486775" cy="2701925"/>
        </p:xfrm>
        <a:graphic>
          <a:graphicData uri="http://schemas.openxmlformats.org/drawingml/2006/table">
            <a:tbl>
              <a:tblPr firstRow="1" firstCol="1" bandRow="1">
                <a:tableStyleId>{10A1B5D5-9B99-4C35-A422-299274C87663}</a:tableStyleId>
              </a:tblPr>
              <a:tblGrid>
                <a:gridCol w="1676400"/>
                <a:gridCol w="6810375"/>
              </a:tblGrid>
              <a:tr h="370127">
                <a:tc>
                  <a:txBody>
                    <a:bodyPr/>
                    <a:lstStyle/>
                    <a:p>
                      <a:pPr marL="457200" indent="-457200">
                        <a:lnSpc>
                          <a:spcPts val="1200"/>
                        </a:lnSpc>
                        <a:spcBef>
                          <a:spcPts val="600"/>
                        </a:spcBef>
                        <a:spcAft>
                          <a:spcPts val="600"/>
                        </a:spcAft>
                      </a:pPr>
                      <a:r>
                        <a:rPr lang="en-US" sz="1000" dirty="0">
                          <a:effectLst/>
                        </a:rPr>
                        <a:t>Property</a:t>
                      </a:r>
                      <a:endParaRPr lang="en-GB" sz="1000" b="1" dirty="0">
                        <a:effectLst/>
                        <a:latin typeface="Arial Narrow"/>
                        <a:ea typeface="Times New Roman"/>
                        <a:cs typeface="Times New Roman"/>
                      </a:endParaRPr>
                    </a:p>
                  </a:txBody>
                  <a:tcPr marL="68580" marR="68580" marT="0" marB="0" anchor="ctr"/>
                </a:tc>
                <a:tc>
                  <a:txBody>
                    <a:bodyPr/>
                    <a:lstStyle/>
                    <a:p>
                      <a:pPr marL="457200" indent="-457200">
                        <a:lnSpc>
                          <a:spcPts val="1200"/>
                        </a:lnSpc>
                        <a:spcBef>
                          <a:spcPts val="600"/>
                        </a:spcBef>
                        <a:spcAft>
                          <a:spcPts val="600"/>
                        </a:spcAft>
                      </a:pPr>
                      <a:r>
                        <a:rPr lang="en-US" sz="1000">
                          <a:effectLst/>
                        </a:rPr>
                        <a:t>Description</a:t>
                      </a:r>
                      <a:endParaRPr lang="en-GB" sz="1000" b="1">
                        <a:effectLst/>
                        <a:latin typeface="Arial Narrow"/>
                        <a:ea typeface="Times New Roman"/>
                        <a:cs typeface="Times New Roman"/>
                      </a:endParaRPr>
                    </a:p>
                  </a:txBody>
                  <a:tcPr marL="68580" marR="68580" marT="0" marB="0" anchor="ctr"/>
                </a:tc>
              </a:tr>
              <a:tr h="333114">
                <a:tc>
                  <a:txBody>
                    <a:bodyPr/>
                    <a:lstStyle/>
                    <a:p>
                      <a:pPr>
                        <a:spcBef>
                          <a:spcPts val="600"/>
                        </a:spcBef>
                        <a:spcAft>
                          <a:spcPts val="600"/>
                        </a:spcAft>
                      </a:pPr>
                      <a:r>
                        <a:rPr lang="en-US" sz="1200" b="0" dirty="0" err="1">
                          <a:effectLst/>
                          <a:latin typeface="Lucida Console" pitchFamily="49" charset="0"/>
                        </a:rPr>
                        <a:t>childNodes</a:t>
                      </a:r>
                      <a:endParaRPr lang="en-GB" sz="1200" b="0" dirty="0">
                        <a:effectLst/>
                        <a:latin typeface="Lucida Console" pitchFamily="49" charset="0"/>
                        <a:ea typeface="Times New Roman"/>
                        <a:cs typeface="Times New Roman"/>
                      </a:endParaRPr>
                    </a:p>
                  </a:txBody>
                  <a:tcPr marL="68580" marR="68580" marT="0" marB="0" anchor="ctr"/>
                </a:tc>
                <a:tc>
                  <a:txBody>
                    <a:bodyPr/>
                    <a:lstStyle/>
                    <a:p>
                      <a:pPr>
                        <a:spcBef>
                          <a:spcPts val="600"/>
                        </a:spcBef>
                        <a:spcAft>
                          <a:spcPts val="600"/>
                        </a:spcAft>
                      </a:pPr>
                      <a:r>
                        <a:rPr lang="en-US" sz="1200">
                          <a:effectLst/>
                          <a:latin typeface="+mj-lt"/>
                        </a:rPr>
                        <a:t>Returns the set of child elements</a:t>
                      </a:r>
                      <a:endParaRPr lang="en-GB" sz="1200">
                        <a:effectLst/>
                        <a:latin typeface="+mj-lt"/>
                        <a:ea typeface="Times New Roman"/>
                        <a:cs typeface="Times New Roman"/>
                      </a:endParaRPr>
                    </a:p>
                  </a:txBody>
                  <a:tcPr marL="68580" marR="68580" marT="0" marB="0" anchor="ctr"/>
                </a:tc>
              </a:tr>
              <a:tr h="333114">
                <a:tc>
                  <a:txBody>
                    <a:bodyPr/>
                    <a:lstStyle/>
                    <a:p>
                      <a:pPr>
                        <a:spcBef>
                          <a:spcPts val="600"/>
                        </a:spcBef>
                        <a:spcAft>
                          <a:spcPts val="600"/>
                        </a:spcAft>
                      </a:pPr>
                      <a:r>
                        <a:rPr lang="en-US" sz="1200" b="0" dirty="0" err="1">
                          <a:effectLst/>
                          <a:latin typeface="Lucida Console" pitchFamily="49" charset="0"/>
                        </a:rPr>
                        <a:t>firstChild</a:t>
                      </a:r>
                      <a:endParaRPr lang="en-GB" sz="1200" b="0" dirty="0">
                        <a:effectLst/>
                        <a:latin typeface="Lucida Console" pitchFamily="49" charset="0"/>
                        <a:ea typeface="Times New Roman"/>
                        <a:cs typeface="Times New Roman"/>
                      </a:endParaRPr>
                    </a:p>
                  </a:txBody>
                  <a:tcPr marL="68580" marR="68580" marT="0" marB="0" anchor="ctr"/>
                </a:tc>
                <a:tc>
                  <a:txBody>
                    <a:bodyPr/>
                    <a:lstStyle/>
                    <a:p>
                      <a:pPr>
                        <a:spcBef>
                          <a:spcPts val="600"/>
                        </a:spcBef>
                        <a:spcAft>
                          <a:spcPts val="600"/>
                        </a:spcAft>
                      </a:pPr>
                      <a:r>
                        <a:rPr lang="en-US" sz="1200">
                          <a:effectLst/>
                          <a:latin typeface="+mj-lt"/>
                        </a:rPr>
                        <a:t>Returns the first child element</a:t>
                      </a:r>
                      <a:endParaRPr lang="en-GB" sz="1200">
                        <a:effectLst/>
                        <a:latin typeface="+mj-lt"/>
                        <a:ea typeface="Times New Roman"/>
                        <a:cs typeface="Times New Roman"/>
                      </a:endParaRPr>
                    </a:p>
                  </a:txBody>
                  <a:tcPr marL="68580" marR="68580" marT="0" marB="0" anchor="ctr"/>
                </a:tc>
              </a:tr>
              <a:tr h="333114">
                <a:tc>
                  <a:txBody>
                    <a:bodyPr/>
                    <a:lstStyle/>
                    <a:p>
                      <a:pPr>
                        <a:spcBef>
                          <a:spcPts val="600"/>
                        </a:spcBef>
                        <a:spcAft>
                          <a:spcPts val="600"/>
                        </a:spcAft>
                      </a:pPr>
                      <a:r>
                        <a:rPr lang="en-US" sz="1200" b="0" dirty="0" err="1">
                          <a:effectLst/>
                          <a:latin typeface="Lucida Console" pitchFamily="49" charset="0"/>
                        </a:rPr>
                        <a:t>hasChildNodes</a:t>
                      </a:r>
                      <a:r>
                        <a:rPr lang="en-US" sz="1200" b="0" dirty="0">
                          <a:effectLst/>
                          <a:latin typeface="Lucida Console" pitchFamily="49" charset="0"/>
                        </a:rPr>
                        <a:t>()</a:t>
                      </a:r>
                      <a:endParaRPr lang="en-GB" sz="1200" b="0" dirty="0">
                        <a:effectLst/>
                        <a:latin typeface="Lucida Console" pitchFamily="49" charset="0"/>
                        <a:ea typeface="Times New Roman"/>
                        <a:cs typeface="Times New Roman"/>
                      </a:endParaRPr>
                    </a:p>
                  </a:txBody>
                  <a:tcPr marL="68580" marR="68580" marT="0" marB="0" anchor="ctr"/>
                </a:tc>
                <a:tc>
                  <a:txBody>
                    <a:bodyPr/>
                    <a:lstStyle/>
                    <a:p>
                      <a:pPr>
                        <a:spcBef>
                          <a:spcPts val="600"/>
                        </a:spcBef>
                        <a:spcAft>
                          <a:spcPts val="600"/>
                        </a:spcAft>
                      </a:pPr>
                      <a:r>
                        <a:rPr lang="en-US" sz="1200">
                          <a:effectLst/>
                          <a:latin typeface="+mj-lt"/>
                        </a:rPr>
                        <a:t>Returns true if the current element has child elements</a:t>
                      </a:r>
                      <a:endParaRPr lang="en-GB" sz="1200">
                        <a:effectLst/>
                        <a:latin typeface="+mj-lt"/>
                        <a:ea typeface="Times New Roman"/>
                        <a:cs typeface="Times New Roman"/>
                      </a:endParaRPr>
                    </a:p>
                  </a:txBody>
                  <a:tcPr marL="68580" marR="68580" marT="0" marB="0" anchor="ctr"/>
                </a:tc>
              </a:tr>
              <a:tr h="333114">
                <a:tc>
                  <a:txBody>
                    <a:bodyPr/>
                    <a:lstStyle/>
                    <a:p>
                      <a:pPr>
                        <a:spcBef>
                          <a:spcPts val="600"/>
                        </a:spcBef>
                        <a:spcAft>
                          <a:spcPts val="600"/>
                        </a:spcAft>
                      </a:pPr>
                      <a:r>
                        <a:rPr lang="en-US" sz="1200" b="0" dirty="0" err="1">
                          <a:effectLst/>
                          <a:latin typeface="Lucida Console" pitchFamily="49" charset="0"/>
                        </a:rPr>
                        <a:t>lastChild</a:t>
                      </a:r>
                      <a:endParaRPr lang="en-GB" sz="1200" b="0" dirty="0">
                        <a:effectLst/>
                        <a:latin typeface="Lucida Console" pitchFamily="49" charset="0"/>
                        <a:ea typeface="Times New Roman"/>
                        <a:cs typeface="Times New Roman"/>
                      </a:endParaRPr>
                    </a:p>
                  </a:txBody>
                  <a:tcPr marL="68580" marR="68580" marT="0" marB="0" anchor="ctr"/>
                </a:tc>
                <a:tc>
                  <a:txBody>
                    <a:bodyPr/>
                    <a:lstStyle/>
                    <a:p>
                      <a:pPr>
                        <a:spcBef>
                          <a:spcPts val="600"/>
                        </a:spcBef>
                        <a:spcAft>
                          <a:spcPts val="600"/>
                        </a:spcAft>
                      </a:pPr>
                      <a:r>
                        <a:rPr lang="en-US" sz="1200">
                          <a:effectLst/>
                          <a:latin typeface="+mj-lt"/>
                        </a:rPr>
                        <a:t>Returns the last child element</a:t>
                      </a:r>
                      <a:endParaRPr lang="en-GB" sz="1200">
                        <a:effectLst/>
                        <a:latin typeface="+mj-lt"/>
                        <a:ea typeface="Times New Roman"/>
                        <a:cs typeface="Times New Roman"/>
                      </a:endParaRPr>
                    </a:p>
                  </a:txBody>
                  <a:tcPr marL="68580" marR="68580" marT="0" marB="0" anchor="ctr"/>
                </a:tc>
              </a:tr>
              <a:tr h="333114">
                <a:tc>
                  <a:txBody>
                    <a:bodyPr/>
                    <a:lstStyle/>
                    <a:p>
                      <a:pPr>
                        <a:spcBef>
                          <a:spcPts val="600"/>
                        </a:spcBef>
                        <a:spcAft>
                          <a:spcPts val="600"/>
                        </a:spcAft>
                      </a:pPr>
                      <a:r>
                        <a:rPr lang="en-US" sz="1200" b="0" dirty="0" err="1">
                          <a:effectLst/>
                          <a:latin typeface="Lucida Console" pitchFamily="49" charset="0"/>
                        </a:rPr>
                        <a:t>nextSibling</a:t>
                      </a:r>
                      <a:endParaRPr lang="en-GB" sz="1200" b="0" dirty="0">
                        <a:effectLst/>
                        <a:latin typeface="Lucida Console" pitchFamily="49" charset="0"/>
                        <a:ea typeface="Times New Roman"/>
                        <a:cs typeface="Times New Roman"/>
                      </a:endParaRPr>
                    </a:p>
                  </a:txBody>
                  <a:tcPr marL="68580" marR="68580" marT="0" marB="0" anchor="ctr"/>
                </a:tc>
                <a:tc>
                  <a:txBody>
                    <a:bodyPr/>
                    <a:lstStyle/>
                    <a:p>
                      <a:pPr>
                        <a:spcBef>
                          <a:spcPts val="600"/>
                        </a:spcBef>
                        <a:spcAft>
                          <a:spcPts val="600"/>
                        </a:spcAft>
                      </a:pPr>
                      <a:r>
                        <a:rPr lang="en-US" sz="1200">
                          <a:effectLst/>
                          <a:latin typeface="+mj-lt"/>
                        </a:rPr>
                        <a:t>Returns the sibling element defined after the current element</a:t>
                      </a:r>
                      <a:endParaRPr lang="en-GB" sz="1200">
                        <a:effectLst/>
                        <a:latin typeface="+mj-lt"/>
                        <a:ea typeface="Times New Roman"/>
                        <a:cs typeface="Times New Roman"/>
                      </a:endParaRPr>
                    </a:p>
                  </a:txBody>
                  <a:tcPr marL="68580" marR="68580" marT="0" marB="0" anchor="ctr"/>
                </a:tc>
              </a:tr>
              <a:tr h="333114">
                <a:tc>
                  <a:txBody>
                    <a:bodyPr/>
                    <a:lstStyle/>
                    <a:p>
                      <a:pPr>
                        <a:spcBef>
                          <a:spcPts val="600"/>
                        </a:spcBef>
                        <a:spcAft>
                          <a:spcPts val="600"/>
                        </a:spcAft>
                      </a:pPr>
                      <a:r>
                        <a:rPr lang="en-US" sz="1200" b="0" dirty="0" err="1">
                          <a:effectLst/>
                          <a:latin typeface="Lucida Console" pitchFamily="49" charset="0"/>
                        </a:rPr>
                        <a:t>parentNode</a:t>
                      </a:r>
                      <a:endParaRPr lang="en-GB" sz="1200" b="0" dirty="0">
                        <a:effectLst/>
                        <a:latin typeface="Lucida Console" pitchFamily="49" charset="0"/>
                        <a:ea typeface="Times New Roman"/>
                        <a:cs typeface="Times New Roman"/>
                      </a:endParaRPr>
                    </a:p>
                  </a:txBody>
                  <a:tcPr marL="68580" marR="68580" marT="0" marB="0" anchor="ctr"/>
                </a:tc>
                <a:tc>
                  <a:txBody>
                    <a:bodyPr/>
                    <a:lstStyle/>
                    <a:p>
                      <a:pPr>
                        <a:spcBef>
                          <a:spcPts val="600"/>
                        </a:spcBef>
                        <a:spcAft>
                          <a:spcPts val="600"/>
                        </a:spcAft>
                      </a:pPr>
                      <a:r>
                        <a:rPr lang="en-US" sz="1200">
                          <a:effectLst/>
                          <a:latin typeface="+mj-lt"/>
                        </a:rPr>
                        <a:t>Returns the parent element</a:t>
                      </a:r>
                      <a:endParaRPr lang="en-GB" sz="1200">
                        <a:effectLst/>
                        <a:latin typeface="+mj-lt"/>
                        <a:ea typeface="Times New Roman"/>
                        <a:cs typeface="Times New Roman"/>
                      </a:endParaRPr>
                    </a:p>
                  </a:txBody>
                  <a:tcPr marL="68580" marR="68580" marT="0" marB="0" anchor="ctr"/>
                </a:tc>
              </a:tr>
              <a:tr h="333114">
                <a:tc>
                  <a:txBody>
                    <a:bodyPr/>
                    <a:lstStyle/>
                    <a:p>
                      <a:pPr>
                        <a:spcBef>
                          <a:spcPts val="600"/>
                        </a:spcBef>
                        <a:spcAft>
                          <a:spcPts val="600"/>
                        </a:spcAft>
                      </a:pPr>
                      <a:r>
                        <a:rPr lang="en-US" sz="1200" b="0" dirty="0" err="1">
                          <a:effectLst/>
                          <a:latin typeface="Lucida Console" pitchFamily="49" charset="0"/>
                        </a:rPr>
                        <a:t>previousSibling</a:t>
                      </a:r>
                      <a:endParaRPr lang="en-GB" sz="1200" b="0" dirty="0">
                        <a:effectLst/>
                        <a:latin typeface="Lucida Console" pitchFamily="49" charset="0"/>
                        <a:ea typeface="Times New Roman"/>
                        <a:cs typeface="Times New Roman"/>
                      </a:endParaRPr>
                    </a:p>
                  </a:txBody>
                  <a:tcPr marL="68580" marR="68580" marT="0" marB="0" anchor="ctr"/>
                </a:tc>
                <a:tc>
                  <a:txBody>
                    <a:bodyPr/>
                    <a:lstStyle/>
                    <a:p>
                      <a:pPr>
                        <a:spcBef>
                          <a:spcPts val="600"/>
                        </a:spcBef>
                        <a:spcAft>
                          <a:spcPts val="600"/>
                        </a:spcAft>
                      </a:pPr>
                      <a:r>
                        <a:rPr lang="en-US" sz="1200" dirty="0">
                          <a:effectLst/>
                          <a:latin typeface="+mj-lt"/>
                        </a:rPr>
                        <a:t>Returns the sibling element defined before the current element</a:t>
                      </a:r>
                      <a:endParaRPr lang="en-GB" sz="1200" dirty="0">
                        <a:effectLst/>
                        <a:latin typeface="+mj-lt"/>
                        <a:ea typeface="Times New Roman"/>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r>
              <a:rPr lang="en-US" altLang="en-US" smtClean="0"/>
              <a:t>To create new nodes in a document:</a:t>
            </a:r>
          </a:p>
          <a:p>
            <a:pPr lvl="1"/>
            <a:r>
              <a:rPr lang="en-US" altLang="en-US" smtClean="0"/>
              <a:t>Call </a:t>
            </a:r>
            <a:r>
              <a:rPr lang="en-US" altLang="en-US" smtClean="0">
                <a:latin typeface="Lucida Console" pitchFamily="49" charset="0"/>
              </a:rPr>
              <a:t>document.createElement()</a:t>
            </a:r>
            <a:r>
              <a:rPr lang="en-US" altLang="en-US" smtClean="0"/>
              <a:t> to create a new element</a:t>
            </a:r>
          </a:p>
          <a:p>
            <a:pPr lvl="1"/>
            <a:r>
              <a:rPr lang="en-US" altLang="en-US" smtClean="0"/>
              <a:t>Call </a:t>
            </a:r>
            <a:r>
              <a:rPr lang="en-US" altLang="en-US" smtClean="0">
                <a:latin typeface="Lucida Console" pitchFamily="49" charset="0"/>
              </a:rPr>
              <a:t>cloneNode()</a:t>
            </a:r>
            <a:r>
              <a:rPr lang="en-US" altLang="en-US" smtClean="0"/>
              <a:t> to create a copy of an element</a:t>
            </a:r>
          </a:p>
          <a:p>
            <a:pPr lvl="1"/>
            <a:endParaRPr lang="en-US" altLang="en-US" smtClean="0"/>
          </a:p>
          <a:p>
            <a:r>
              <a:rPr lang="en-US" altLang="en-US" smtClean="0"/>
              <a:t>To add/remove/replace nodes in a document:</a:t>
            </a:r>
          </a:p>
          <a:p>
            <a:pPr lvl="1"/>
            <a:r>
              <a:rPr lang="en-US" altLang="en-US" smtClean="0"/>
              <a:t>Call </a:t>
            </a:r>
            <a:r>
              <a:rPr lang="en-US" altLang="en-US" smtClean="0">
                <a:latin typeface="Lucida Console" pitchFamily="49" charset="0"/>
              </a:rPr>
              <a:t>insertBefore()</a:t>
            </a:r>
            <a:r>
              <a:rPr lang="en-US" altLang="en-US" smtClean="0"/>
              <a:t> to insert a node before the current node</a:t>
            </a:r>
          </a:p>
          <a:p>
            <a:pPr lvl="1"/>
            <a:r>
              <a:rPr lang="en-US" altLang="en-US" smtClean="0"/>
              <a:t>Call </a:t>
            </a:r>
            <a:r>
              <a:rPr lang="en-US" altLang="en-US" smtClean="0">
                <a:latin typeface="Lucida Console" pitchFamily="49" charset="0"/>
              </a:rPr>
              <a:t>appendChild()</a:t>
            </a:r>
            <a:r>
              <a:rPr lang="en-US" altLang="en-US" smtClean="0"/>
              <a:t> to append a child node to the current node</a:t>
            </a:r>
          </a:p>
          <a:p>
            <a:pPr lvl="1"/>
            <a:r>
              <a:rPr lang="en-US" altLang="en-US" smtClean="0"/>
              <a:t>Call </a:t>
            </a:r>
            <a:r>
              <a:rPr lang="en-US" altLang="en-US" smtClean="0">
                <a:latin typeface="Lucida Console" pitchFamily="49" charset="0"/>
              </a:rPr>
              <a:t>removeChild()</a:t>
            </a:r>
            <a:r>
              <a:rPr lang="en-US" altLang="en-US" smtClean="0"/>
              <a:t> to remove a child from the current node</a:t>
            </a:r>
          </a:p>
          <a:p>
            <a:pPr lvl="1"/>
            <a:r>
              <a:rPr lang="en-US" altLang="en-US" smtClean="0"/>
              <a:t>Call </a:t>
            </a:r>
            <a:r>
              <a:rPr lang="en-US" altLang="en-US" smtClean="0">
                <a:latin typeface="Lucida Console" pitchFamily="49" charset="0"/>
              </a:rPr>
              <a:t>replaceChild()</a:t>
            </a:r>
            <a:r>
              <a:rPr lang="en-US" altLang="en-US" smtClean="0"/>
              <a:t> to replace a child with a different node</a:t>
            </a:r>
          </a:p>
          <a:p>
            <a:pPr lvl="1"/>
            <a:endParaRPr lang="en-US" altLang="en-US" smtClean="0"/>
          </a:p>
          <a:p>
            <a:r>
              <a:rPr lang="en-US" altLang="en-US" smtClean="0"/>
              <a:t>To get/set the HTML text for a node:</a:t>
            </a:r>
          </a:p>
          <a:p>
            <a:pPr lvl="1"/>
            <a:r>
              <a:rPr lang="en-US" altLang="en-US" smtClean="0"/>
              <a:t>Use </a:t>
            </a:r>
            <a:r>
              <a:rPr lang="en-US" altLang="en-US" smtClean="0">
                <a:latin typeface="Lucida Console" pitchFamily="49" charset="0"/>
              </a:rPr>
              <a:t>innerHTML</a:t>
            </a:r>
            <a:r>
              <a:rPr lang="en-US" altLang="en-US" smtClean="0"/>
              <a:t> to get or set the inner HTML of an element</a:t>
            </a:r>
          </a:p>
          <a:p>
            <a:pPr lvl="1"/>
            <a:r>
              <a:rPr lang="en-US" altLang="en-US" smtClean="0"/>
              <a:t>Use </a:t>
            </a:r>
            <a:r>
              <a:rPr lang="en-US" altLang="en-US" smtClean="0">
                <a:latin typeface="Lucida Console" pitchFamily="49" charset="0"/>
              </a:rPr>
              <a:t>outerHTML</a:t>
            </a:r>
            <a:r>
              <a:rPr lang="en-US" altLang="en-US" smtClean="0"/>
              <a:t> to get or set the outer HTML of an element</a:t>
            </a:r>
          </a:p>
          <a:p>
            <a:pPr lvl="1"/>
            <a:endParaRPr lang="en-US" altLang="en-US" smtClean="0"/>
          </a:p>
          <a:p>
            <a:pPr lvl="1"/>
            <a:endParaRPr lang="en-US" altLang="en-US" smtClean="0"/>
          </a:p>
        </p:txBody>
      </p:sp>
      <p:sp>
        <p:nvSpPr>
          <p:cNvPr id="20483"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Modifying Document Content</a:t>
            </a:r>
          </a:p>
        </p:txBody>
      </p:sp>
      <p:sp>
        <p:nvSpPr>
          <p:cNvPr id="4" name="Footer Placeholder 3"/>
          <p:cNvSpPr>
            <a:spLocks noGrp="1"/>
          </p:cNvSpPr>
          <p:nvPr>
            <p:ph type="ftr" sz="quarter" idx="10"/>
          </p:nvPr>
        </p:nvSpPr>
        <p:spPr/>
        <p:txBody>
          <a:bodyPr/>
          <a:lstStyle/>
          <a:p>
            <a:pPr>
              <a:defRPr/>
            </a:pPr>
            <a:fld id="{C11F1973-DDF2-491D-9CFF-463B5752D926}" type="slidenum">
              <a:rPr lang="en-GB"/>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r>
              <a:rPr lang="en-GB" altLang="en-US" smtClean="0">
                <a:latin typeface="Lucida Console" pitchFamily="49" charset="0"/>
              </a:rPr>
              <a:t>FormElementFocus.html </a:t>
            </a:r>
          </a:p>
          <a:p>
            <a:pPr lvl="1"/>
            <a:r>
              <a:rPr lang="en-GB" altLang="en-US" smtClean="0"/>
              <a:t>Shows how to set the focus to an element when the page loads</a:t>
            </a:r>
          </a:p>
          <a:p>
            <a:pPr lvl="1"/>
            <a:endParaRPr lang="en-GB" altLang="en-US" smtClean="0"/>
          </a:p>
          <a:p>
            <a:r>
              <a:rPr lang="en-GB" altLang="en-US" smtClean="0">
                <a:latin typeface="Lucida Console" pitchFamily="49" charset="0"/>
              </a:rPr>
              <a:t>FormAccessElements.html </a:t>
            </a:r>
          </a:p>
          <a:p>
            <a:pPr lvl="1"/>
            <a:r>
              <a:rPr lang="en-GB" altLang="en-US" smtClean="0"/>
              <a:t>Shows how to access elements in a form</a:t>
            </a:r>
          </a:p>
          <a:p>
            <a:pPr lvl="1"/>
            <a:endParaRPr lang="en-GB" altLang="en-US" smtClean="0"/>
          </a:p>
          <a:p>
            <a:r>
              <a:rPr lang="en-GB" altLang="en-US" smtClean="0">
                <a:latin typeface="Lucida Console" pitchFamily="49" charset="0"/>
              </a:rPr>
              <a:t>FormRadioButtons.html </a:t>
            </a:r>
          </a:p>
          <a:p>
            <a:pPr lvl="1"/>
            <a:r>
              <a:rPr lang="en-GB" altLang="en-US" smtClean="0"/>
              <a:t>Shows how to manipulate radio buttons in a form</a:t>
            </a:r>
          </a:p>
          <a:p>
            <a:pPr lvl="1"/>
            <a:endParaRPr lang="en-GB" altLang="en-US" smtClean="0"/>
          </a:p>
          <a:p>
            <a:r>
              <a:rPr lang="en-GB" altLang="en-US" smtClean="0">
                <a:latin typeface="Lucida Console" pitchFamily="49" charset="0"/>
              </a:rPr>
              <a:t>FormDropdownList.html </a:t>
            </a:r>
          </a:p>
          <a:p>
            <a:pPr lvl="1"/>
            <a:r>
              <a:rPr lang="en-GB" altLang="en-US" smtClean="0"/>
              <a:t>Shows how to manipulate a drop-down list in a form</a:t>
            </a:r>
          </a:p>
          <a:p>
            <a:pPr lvl="1"/>
            <a:endParaRPr lang="en-GB" altLang="en-US" smtClean="0"/>
          </a:p>
        </p:txBody>
      </p:sp>
      <p:sp>
        <p:nvSpPr>
          <p:cNvPr id="21507"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Accessing Form Content</a:t>
            </a:r>
          </a:p>
        </p:txBody>
      </p:sp>
      <p:sp>
        <p:nvSpPr>
          <p:cNvPr id="4" name="Footer Placeholder 3"/>
          <p:cNvSpPr>
            <a:spLocks noGrp="1"/>
          </p:cNvSpPr>
          <p:nvPr>
            <p:ph type="ftr" sz="quarter" idx="10"/>
          </p:nvPr>
        </p:nvSpPr>
        <p:spPr/>
        <p:txBody>
          <a:bodyPr/>
          <a:lstStyle/>
          <a:p>
            <a:pPr>
              <a:defRPr/>
            </a:pPr>
            <a:fld id="{4F0E00F5-4AEF-4EC7-A47C-5B2B642BD0A3}" type="slidenum">
              <a:rPr lang="en-GB"/>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marL="457200" indent="-457200" eaLnBrk="1" hangingPunct="1"/>
            <a:r>
              <a:rPr lang="en-GB" altLang="en-US" dirty="0" smtClean="0"/>
              <a:t>Overview</a:t>
            </a:r>
          </a:p>
          <a:p>
            <a:pPr marL="457200" indent="-457200" eaLnBrk="1" hangingPunct="1"/>
            <a:r>
              <a:rPr lang="en-GB" altLang="en-US" dirty="0" smtClean="0"/>
              <a:t>Finding elements via the selector API</a:t>
            </a:r>
          </a:p>
          <a:p>
            <a:pPr marL="457200" indent="-457200" eaLnBrk="1" hangingPunct="1"/>
            <a:r>
              <a:rPr lang="en-GB" altLang="en-US" dirty="0" smtClean="0"/>
              <a:t>Examples</a:t>
            </a:r>
            <a:endParaRPr lang="en-US" altLang="en-US" dirty="0" smtClean="0"/>
          </a:p>
        </p:txBody>
      </p:sp>
      <p:sp>
        <p:nvSpPr>
          <p:cNvPr id="22531" name="Rectangle 2"/>
          <p:cNvSpPr>
            <a:spLocks noGrp="1" noChangeArrowheads="1"/>
          </p:cNvSpPr>
          <p:nvPr>
            <p:ph type="title"/>
          </p:nvPr>
        </p:nvSpPr>
        <p:spPr>
          <a:xfrm>
            <a:off x="377825" y="150813"/>
            <a:ext cx="8550275" cy="693737"/>
          </a:xfrm>
        </p:spPr>
        <p:txBody>
          <a:bodyPr/>
          <a:lstStyle/>
          <a:p>
            <a:pPr eaLnBrk="1" hangingPunct="1"/>
            <a:r>
              <a:rPr lang="en-GB" altLang="en-US" smtClean="0"/>
              <a:t>3. Using the HTML5 Selector API</a:t>
            </a:r>
          </a:p>
        </p:txBody>
      </p:sp>
      <p:sp>
        <p:nvSpPr>
          <p:cNvPr id="4" name="Footer Placeholder 3"/>
          <p:cNvSpPr>
            <a:spLocks noGrp="1"/>
          </p:cNvSpPr>
          <p:nvPr>
            <p:ph type="ftr" sz="quarter" idx="10"/>
          </p:nvPr>
        </p:nvSpPr>
        <p:spPr/>
        <p:txBody>
          <a:bodyPr/>
          <a:lstStyle/>
          <a:p>
            <a:pPr>
              <a:defRPr/>
            </a:pPr>
            <a:fld id="{A035D883-CC69-4E9F-BA65-BA1DAA444E32}" type="slidenum">
              <a:rPr lang="en-GB"/>
              <a:pPr>
                <a:defRPr/>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p:txBody>
          <a:bodyPr/>
          <a:lstStyle/>
          <a:p>
            <a:pPr marL="457200" indent="-457200">
              <a:buFont typeface="Tahoma" pitchFamily="34" charset="0"/>
              <a:buAutoNum type="arabicPeriod"/>
              <a:defRPr/>
            </a:pPr>
            <a:r>
              <a:rPr lang="en-GB" dirty="0" smtClean="0"/>
              <a:t>Setting the scene</a:t>
            </a:r>
          </a:p>
          <a:p>
            <a:pPr marL="457200" indent="-457200">
              <a:buFont typeface="Tahoma" pitchFamily="34" charset="0"/>
              <a:buAutoNum type="arabicPeriod"/>
              <a:defRPr/>
            </a:pPr>
            <a:r>
              <a:rPr lang="en-GB" dirty="0" smtClean="0"/>
              <a:t>Working with HTML documents</a:t>
            </a:r>
          </a:p>
          <a:p>
            <a:pPr marL="457200" indent="-457200">
              <a:buFont typeface="Tahoma" pitchFamily="34" charset="0"/>
              <a:buAutoNum type="arabicPeriod"/>
              <a:defRPr/>
            </a:pPr>
            <a:r>
              <a:rPr lang="en-GB" dirty="0" smtClean="0"/>
              <a:t>Using the HTML5 selector API</a:t>
            </a:r>
          </a:p>
          <a:p>
            <a:pPr marL="457200" indent="-457200">
              <a:buFont typeface="Tahoma" pitchFamily="34" charset="0"/>
              <a:buAutoNum type="arabicPeriod"/>
              <a:defRPr/>
            </a:pPr>
            <a:endParaRPr lang="en-GB" dirty="0"/>
          </a:p>
          <a:p>
            <a:pPr marL="0" indent="0">
              <a:buFont typeface="Wingdings" pitchFamily="2" charset="2"/>
              <a:buNone/>
              <a:defRPr/>
            </a:pPr>
            <a:r>
              <a:rPr lang="en-GB" u="sng" dirty="0" smtClean="0"/>
              <a:t>Annex</a:t>
            </a:r>
          </a:p>
          <a:p>
            <a:pPr>
              <a:defRPr/>
            </a:pPr>
            <a:r>
              <a:rPr lang="en-GB" dirty="0" smtClean="0"/>
              <a:t>Using </a:t>
            </a:r>
            <a:r>
              <a:rPr lang="en-GB" dirty="0" err="1" smtClean="0"/>
              <a:t>Modernizr</a:t>
            </a:r>
            <a:endParaRPr lang="en-GB" dirty="0" smtClean="0"/>
          </a:p>
        </p:txBody>
      </p:sp>
      <p:sp>
        <p:nvSpPr>
          <p:cNvPr id="5123" name="Rectangle 2"/>
          <p:cNvSpPr>
            <a:spLocks noGrp="1" noChangeArrowheads="1"/>
          </p:cNvSpPr>
          <p:nvPr>
            <p:ph type="title"/>
          </p:nvPr>
        </p:nvSpPr>
        <p:spPr>
          <a:xfrm>
            <a:off x="377825" y="150813"/>
            <a:ext cx="8550275" cy="693737"/>
          </a:xfrm>
        </p:spPr>
        <p:txBody>
          <a:bodyPr/>
          <a:lstStyle/>
          <a:p>
            <a:r>
              <a:rPr lang="en-GB" altLang="en-US" smtClean="0"/>
              <a:t>Contents</a:t>
            </a:r>
          </a:p>
        </p:txBody>
      </p:sp>
      <p:sp>
        <p:nvSpPr>
          <p:cNvPr id="4" name="Footer Placeholder 3"/>
          <p:cNvSpPr>
            <a:spLocks noGrp="1"/>
          </p:cNvSpPr>
          <p:nvPr>
            <p:ph type="ftr" sz="quarter" idx="10"/>
          </p:nvPr>
        </p:nvSpPr>
        <p:spPr/>
        <p:txBody>
          <a:bodyPr/>
          <a:lstStyle/>
          <a:p>
            <a:pPr>
              <a:defRPr/>
            </a:pPr>
            <a:fld id="{BF821BE4-5E5B-46C0-A83D-825D264BE2E4}" type="slidenum">
              <a:rPr lang="en-GB" smtClean="0"/>
              <a:pPr>
                <a:defRPr/>
              </a:pPr>
              <a:t>2</a:t>
            </a:fld>
            <a:endParaRPr lang="en-GB"/>
          </a:p>
        </p:txBody>
      </p:sp>
      <p:grpSp>
        <p:nvGrpSpPr>
          <p:cNvPr id="5125" name="Group 9"/>
          <p:cNvGrpSpPr>
            <a:grpSpLocks/>
          </p:cNvGrpSpPr>
          <p:nvPr/>
        </p:nvGrpSpPr>
        <p:grpSpPr bwMode="auto">
          <a:xfrm>
            <a:off x="434975" y="5199063"/>
            <a:ext cx="7924800" cy="1644650"/>
            <a:chOff x="274" y="3059"/>
            <a:chExt cx="4992" cy="1036"/>
          </a:xfrm>
        </p:grpSpPr>
        <p:sp>
          <p:nvSpPr>
            <p:cNvPr id="512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lvl1pPr marL="342900" indent="-342900" eaLnBrk="0" hangingPunct="0">
                <a:defRPr sz="1400">
                  <a:solidFill>
                    <a:schemeClr val="tx1"/>
                  </a:solidFill>
                  <a:latin typeface="Lucida Console" pitchFamily="49" charset="0"/>
                </a:defRPr>
              </a:lvl1pPr>
              <a:lvl2pPr marL="1252538"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lvl="1" eaLnBrk="1" hangingPunct="1">
                <a:buClr>
                  <a:schemeClr val="folHlink"/>
                </a:buClr>
                <a:buSzPct val="60000"/>
                <a:buFont typeface="Wingdings" pitchFamily="2" charset="2"/>
                <a:buNone/>
              </a:pPr>
              <a:r>
                <a:rPr lang="en-GB" altLang="en-US" sz="2000">
                  <a:solidFill>
                    <a:schemeClr val="tx2"/>
                  </a:solidFill>
                  <a:sym typeface="Wingdings" pitchFamily="2" charset="2"/>
                </a:rPr>
                <a:t>Demos folder:  </a:t>
              </a:r>
            </a:p>
            <a:p>
              <a:pPr lvl="1" eaLnBrk="1" hangingPunct="1">
                <a:buClr>
                  <a:schemeClr val="folHlink"/>
                </a:buClr>
                <a:buSzPct val="60000"/>
                <a:buFont typeface="Wingdings" pitchFamily="2" charset="2"/>
                <a:buNone/>
              </a:pPr>
              <a:r>
                <a:rPr lang="en-GB" altLang="en-US" sz="2000" b="1">
                  <a:solidFill>
                    <a:schemeClr val="tx2"/>
                  </a:solidFill>
                  <a:sym typeface="Wingdings" pitchFamily="2" charset="2"/>
                </a:rPr>
                <a:t>Demos\01-GettingStarted</a:t>
              </a:r>
              <a:endParaRPr lang="en-US" altLang="en-US" sz="2000" b="1"/>
            </a:p>
          </p:txBody>
        </p:sp>
        <p:pic>
          <p:nvPicPr>
            <p:cNvPr id="5127" name="Picture 6" descr="bd09771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 y="3059"/>
              <a:ext cx="1181" cy="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defRPr/>
            </a:pPr>
            <a:r>
              <a:rPr lang="en-GB" dirty="0" smtClean="0"/>
              <a:t>HTML5 introduces the Selector API</a:t>
            </a:r>
          </a:p>
          <a:p>
            <a:pPr lvl="1" eaLnBrk="1" hangingPunct="1">
              <a:defRPr/>
            </a:pPr>
            <a:r>
              <a:rPr lang="en-GB" sz="1800" dirty="0" smtClean="0">
                <a:latin typeface="+mj-lt"/>
              </a:rPr>
              <a:t>Offers a simpler (and more logical) way to locate elements</a:t>
            </a:r>
          </a:p>
          <a:p>
            <a:pPr lvl="1" eaLnBrk="1" hangingPunct="1">
              <a:defRPr/>
            </a:pPr>
            <a:r>
              <a:rPr lang="en-GB" sz="1800" dirty="0" smtClean="0">
                <a:latin typeface="+mj-lt"/>
              </a:rPr>
              <a:t>Avoids the need for nasty looping through DOM elements</a:t>
            </a:r>
          </a:p>
          <a:p>
            <a:pPr lvl="1" eaLnBrk="1" hangingPunct="1">
              <a:defRPr/>
            </a:pPr>
            <a:endParaRPr lang="en-GB" sz="1800" dirty="0">
              <a:latin typeface="+mj-lt"/>
            </a:endParaRPr>
          </a:p>
          <a:p>
            <a:pPr eaLnBrk="1" hangingPunct="1">
              <a:defRPr/>
            </a:pPr>
            <a:r>
              <a:rPr lang="en-GB" dirty="0" smtClean="0">
                <a:latin typeface="+mj-lt"/>
              </a:rPr>
              <a:t>The Selector API uses a similar approach to CSS</a:t>
            </a:r>
          </a:p>
          <a:p>
            <a:pPr lvl="1" eaLnBrk="1" hangingPunct="1">
              <a:defRPr/>
            </a:pPr>
            <a:r>
              <a:rPr lang="en-GB" dirty="0" smtClean="0">
                <a:latin typeface="+mj-lt"/>
              </a:rPr>
              <a:t>You can find elements based on nesting </a:t>
            </a:r>
          </a:p>
          <a:p>
            <a:pPr lvl="2" eaLnBrk="1" hangingPunct="1">
              <a:defRPr/>
            </a:pPr>
            <a:r>
              <a:rPr lang="en-GB" dirty="0" smtClean="0">
                <a:latin typeface="+mj-lt"/>
              </a:rPr>
              <a:t>E.g. "find all &lt;h1&gt; inside a &lt;header&gt;"</a:t>
            </a:r>
          </a:p>
          <a:p>
            <a:pPr lvl="2" eaLnBrk="1" hangingPunct="1">
              <a:defRPr/>
            </a:pPr>
            <a:r>
              <a:rPr lang="en-GB" dirty="0" smtClean="0">
                <a:latin typeface="+mj-lt"/>
              </a:rPr>
              <a:t>E.g. "find siblings of an &lt;article&gt;"</a:t>
            </a:r>
          </a:p>
          <a:p>
            <a:pPr lvl="1" eaLnBrk="1" hangingPunct="1">
              <a:defRPr/>
            </a:pPr>
            <a:r>
              <a:rPr lang="en-GB" dirty="0" smtClean="0">
                <a:latin typeface="+mj-lt"/>
              </a:rPr>
              <a:t>You can also test for pseudo-classes </a:t>
            </a:r>
          </a:p>
          <a:p>
            <a:pPr lvl="2" eaLnBrk="1" hangingPunct="1">
              <a:defRPr/>
            </a:pPr>
            <a:r>
              <a:rPr lang="en-GB" dirty="0" smtClean="0">
                <a:latin typeface="+mj-lt"/>
              </a:rPr>
              <a:t>E.g. "find checkboxes that are checked"</a:t>
            </a:r>
          </a:p>
          <a:p>
            <a:pPr lvl="2" eaLnBrk="1" hangingPunct="1">
              <a:defRPr/>
            </a:pPr>
            <a:r>
              <a:rPr lang="en-GB" dirty="0" smtClean="0">
                <a:latin typeface="+mj-lt"/>
              </a:rPr>
              <a:t>E.g. "find text boxes that are enabled"</a:t>
            </a:r>
          </a:p>
          <a:p>
            <a:pPr lvl="2" eaLnBrk="1" hangingPunct="1">
              <a:defRPr/>
            </a:pPr>
            <a:r>
              <a:rPr lang="en-GB" dirty="0" smtClean="0">
                <a:latin typeface="+mj-lt"/>
              </a:rPr>
              <a:t>E.g. "find the element that has the mouse hovering over it"</a:t>
            </a:r>
          </a:p>
        </p:txBody>
      </p:sp>
      <p:sp>
        <p:nvSpPr>
          <p:cNvPr id="23555" name="Rectangle 2"/>
          <p:cNvSpPr>
            <a:spLocks noGrp="1" noChangeArrowheads="1"/>
          </p:cNvSpPr>
          <p:nvPr>
            <p:ph type="title"/>
          </p:nvPr>
        </p:nvSpPr>
        <p:spPr>
          <a:xfrm>
            <a:off x="377825" y="150813"/>
            <a:ext cx="8550275" cy="693737"/>
          </a:xfrm>
        </p:spPr>
        <p:txBody>
          <a:bodyPr/>
          <a:lstStyle/>
          <a:p>
            <a:pPr eaLnBrk="1" hangingPunct="1"/>
            <a:r>
              <a:rPr lang="en-GB" altLang="en-US" smtClean="0"/>
              <a:t>Overview</a:t>
            </a:r>
          </a:p>
        </p:txBody>
      </p:sp>
      <p:sp>
        <p:nvSpPr>
          <p:cNvPr id="12" name="Footer Placeholder 3"/>
          <p:cNvSpPr>
            <a:spLocks noGrp="1"/>
          </p:cNvSpPr>
          <p:nvPr>
            <p:ph type="ftr" sz="quarter" idx="10"/>
          </p:nvPr>
        </p:nvSpPr>
        <p:spPr/>
        <p:txBody>
          <a:bodyPr/>
          <a:lstStyle/>
          <a:p>
            <a:pPr>
              <a:defRPr/>
            </a:pPr>
            <a:fld id="{6B996FAC-D1CC-4A19-A6C9-36AF777A2EF3}" type="slidenum">
              <a:rPr lang="en-GB"/>
              <a:pPr>
                <a:defRPr/>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defRPr/>
            </a:pPr>
            <a:r>
              <a:rPr lang="en-GB" dirty="0" smtClean="0"/>
              <a:t>You can now use the following functions to find elements in an HTML document</a:t>
            </a:r>
          </a:p>
          <a:p>
            <a:pPr lvl="1" eaLnBrk="1" hangingPunct="1">
              <a:defRPr/>
            </a:pPr>
            <a:r>
              <a:rPr lang="en-GB" dirty="0" smtClean="0">
                <a:latin typeface="+mj-lt"/>
              </a:rPr>
              <a:t>This is a better (and faster) way to manipulate HTML content</a:t>
            </a:r>
            <a:endParaRPr lang="en-GB" dirty="0" smtClean="0">
              <a:latin typeface="+mj-lt"/>
              <a:sym typeface="Wingdings" pitchFamily="2" charset="2"/>
            </a:endParaRPr>
          </a:p>
          <a:p>
            <a:pPr lvl="1" eaLnBrk="1" hangingPunct="1">
              <a:defRPr/>
            </a:pP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lvl="1" eaLnBrk="1" hangingPunct="1">
              <a:defRPr/>
            </a:pP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lvl="1" eaLnBrk="1" hangingPunct="1">
              <a:defRPr/>
            </a:pPr>
            <a:endParaRPr lang="en-GB" dirty="0">
              <a:latin typeface="+mj-lt"/>
              <a:sym typeface="Wingdings" pitchFamily="2" charset="2"/>
            </a:endParaRPr>
          </a:p>
          <a:p>
            <a:pPr lvl="1" eaLnBrk="1" hangingPunct="1">
              <a:defRPr/>
            </a:pPr>
            <a:endParaRPr lang="en-GB" dirty="0" smtClean="0">
              <a:latin typeface="+mj-lt"/>
              <a:sym typeface="Wingdings" pitchFamily="2" charset="2"/>
            </a:endParaRPr>
          </a:p>
          <a:p>
            <a:pPr lvl="1" eaLnBrk="1" hangingPunct="1">
              <a:defRPr/>
            </a:pPr>
            <a:endParaRPr lang="en-GB" dirty="0">
              <a:latin typeface="+mj-lt"/>
              <a:sym typeface="Wingdings" pitchFamily="2" charset="2"/>
            </a:endParaRPr>
          </a:p>
          <a:p>
            <a:pPr eaLnBrk="1" hangingPunct="1">
              <a:defRPr/>
            </a:pPr>
            <a:r>
              <a:rPr lang="en-GB" dirty="0" smtClean="0">
                <a:latin typeface="+mj-lt"/>
                <a:sym typeface="Wingdings" pitchFamily="2" charset="2"/>
              </a:rPr>
              <a:t>Example usage:</a:t>
            </a:r>
            <a:endParaRPr lang="en-US" dirty="0" smtClean="0">
              <a:latin typeface="+mj-lt"/>
            </a:endParaRPr>
          </a:p>
        </p:txBody>
      </p:sp>
      <p:sp>
        <p:nvSpPr>
          <p:cNvPr id="24579" name="Rectangle 2"/>
          <p:cNvSpPr>
            <a:spLocks noGrp="1" noChangeArrowheads="1"/>
          </p:cNvSpPr>
          <p:nvPr>
            <p:ph type="title"/>
          </p:nvPr>
        </p:nvSpPr>
        <p:spPr>
          <a:xfrm>
            <a:off x="377825" y="150813"/>
            <a:ext cx="8550275" cy="693737"/>
          </a:xfrm>
        </p:spPr>
        <p:txBody>
          <a:bodyPr/>
          <a:lstStyle/>
          <a:p>
            <a:pPr eaLnBrk="1" hangingPunct="1"/>
            <a:r>
              <a:rPr lang="en-GB" altLang="en-US" smtClean="0"/>
              <a:t>Finding Elements via the Selector API</a:t>
            </a:r>
          </a:p>
        </p:txBody>
      </p:sp>
      <p:sp>
        <p:nvSpPr>
          <p:cNvPr id="12" name="Footer Placeholder 3"/>
          <p:cNvSpPr>
            <a:spLocks noGrp="1"/>
          </p:cNvSpPr>
          <p:nvPr>
            <p:ph type="ftr" sz="quarter" idx="10"/>
          </p:nvPr>
        </p:nvSpPr>
        <p:spPr/>
        <p:txBody>
          <a:bodyPr/>
          <a:lstStyle/>
          <a:p>
            <a:pPr>
              <a:defRPr/>
            </a:pPr>
            <a:fld id="{304FCE47-6404-4DAE-A86F-F944ACF2CB89}" type="slidenum">
              <a:rPr lang="en-GB"/>
              <a:pPr>
                <a:defRPr/>
              </a:pPr>
              <a:t>21</a:t>
            </a:fld>
            <a:endParaRPr lang="en-GB"/>
          </a:p>
        </p:txBody>
      </p:sp>
      <p:sp>
        <p:nvSpPr>
          <p:cNvPr id="5" name="TextBox 4"/>
          <p:cNvSpPr txBox="1"/>
          <p:nvPr/>
        </p:nvSpPr>
        <p:spPr>
          <a:xfrm>
            <a:off x="412750" y="2490788"/>
            <a:ext cx="2141538" cy="409575"/>
          </a:xfrm>
          <a:prstGeom prst="rect">
            <a:avLst/>
          </a:prstGeom>
          <a:solidFill>
            <a:schemeClr val="tx2"/>
          </a:solidFill>
        </p:spPr>
        <p:txBody>
          <a:bodyPr wrap="none" anchor="ctr"/>
          <a:lstStyle/>
          <a:p>
            <a:pPr>
              <a:defRPr/>
            </a:pPr>
            <a:r>
              <a:rPr lang="en-GB" dirty="0">
                <a:solidFill>
                  <a:schemeClr val="bg1"/>
                </a:solidFill>
                <a:latin typeface="+mj-lt"/>
              </a:rPr>
              <a:t>Selectors API Function</a:t>
            </a:r>
          </a:p>
        </p:txBody>
      </p:sp>
      <p:sp>
        <p:nvSpPr>
          <p:cNvPr id="6" name="TextBox 5"/>
          <p:cNvSpPr txBox="1"/>
          <p:nvPr/>
        </p:nvSpPr>
        <p:spPr>
          <a:xfrm>
            <a:off x="2613025" y="2490788"/>
            <a:ext cx="3014663" cy="409575"/>
          </a:xfrm>
          <a:prstGeom prst="rect">
            <a:avLst/>
          </a:prstGeom>
          <a:solidFill>
            <a:schemeClr val="tx2"/>
          </a:solidFill>
        </p:spPr>
        <p:txBody>
          <a:bodyPr anchor="ctr"/>
          <a:lstStyle/>
          <a:p>
            <a:pPr>
              <a:defRPr/>
            </a:pPr>
            <a:r>
              <a:rPr lang="en-GB" dirty="0">
                <a:solidFill>
                  <a:schemeClr val="bg1"/>
                </a:solidFill>
                <a:latin typeface="+mj-lt"/>
              </a:rPr>
              <a:t>Description</a:t>
            </a:r>
          </a:p>
        </p:txBody>
      </p:sp>
      <p:sp>
        <p:nvSpPr>
          <p:cNvPr id="7" name="TextBox 6"/>
          <p:cNvSpPr txBox="1"/>
          <p:nvPr/>
        </p:nvSpPr>
        <p:spPr>
          <a:xfrm>
            <a:off x="411163" y="2952750"/>
            <a:ext cx="2141537" cy="923925"/>
          </a:xfrm>
          <a:prstGeom prst="rect">
            <a:avLst/>
          </a:prstGeom>
          <a:solidFill>
            <a:srgbClr val="CCCCFF"/>
          </a:solidFill>
        </p:spPr>
        <p:txBody>
          <a:bodyPr wrap="none"/>
          <a:lstStyle/>
          <a:p>
            <a:pPr>
              <a:defRPr/>
            </a:pPr>
            <a:r>
              <a:rPr lang="en-GB" dirty="0" err="1">
                <a:solidFill>
                  <a:schemeClr val="tx2"/>
                </a:solidFill>
                <a:latin typeface="+mj-lt"/>
              </a:rPr>
              <a:t>querySelector</a:t>
            </a:r>
            <a:r>
              <a:rPr lang="en-GB" dirty="0">
                <a:solidFill>
                  <a:schemeClr val="tx2"/>
                </a:solidFill>
                <a:latin typeface="+mj-lt"/>
              </a:rPr>
              <a:t>()</a:t>
            </a:r>
          </a:p>
        </p:txBody>
      </p:sp>
      <p:sp>
        <p:nvSpPr>
          <p:cNvPr id="8" name="TextBox 7"/>
          <p:cNvSpPr txBox="1"/>
          <p:nvPr/>
        </p:nvSpPr>
        <p:spPr>
          <a:xfrm>
            <a:off x="2611438" y="2952750"/>
            <a:ext cx="3014662" cy="923925"/>
          </a:xfrm>
          <a:prstGeom prst="rect">
            <a:avLst/>
          </a:prstGeom>
          <a:solidFill>
            <a:srgbClr val="CCCCFF"/>
          </a:solidFill>
        </p:spPr>
        <p:txBody>
          <a:bodyPr/>
          <a:lstStyle/>
          <a:p>
            <a:pPr>
              <a:defRPr/>
            </a:pPr>
            <a:r>
              <a:rPr lang="en-GB" dirty="0">
                <a:solidFill>
                  <a:schemeClr val="tx2"/>
                </a:solidFill>
                <a:latin typeface="+mj-lt"/>
              </a:rPr>
              <a:t>Gets the first element that matches the specified selector rule(s)</a:t>
            </a:r>
          </a:p>
        </p:txBody>
      </p:sp>
      <p:sp>
        <p:nvSpPr>
          <p:cNvPr id="9" name="TextBox 8"/>
          <p:cNvSpPr txBox="1"/>
          <p:nvPr/>
        </p:nvSpPr>
        <p:spPr>
          <a:xfrm>
            <a:off x="412750" y="3937000"/>
            <a:ext cx="2143125" cy="923925"/>
          </a:xfrm>
          <a:prstGeom prst="rect">
            <a:avLst/>
          </a:prstGeom>
          <a:solidFill>
            <a:srgbClr val="D9D9F3"/>
          </a:solidFill>
        </p:spPr>
        <p:txBody>
          <a:bodyPr wrap="none"/>
          <a:lstStyle/>
          <a:p>
            <a:pPr>
              <a:defRPr/>
            </a:pPr>
            <a:r>
              <a:rPr lang="en-GB" dirty="0" err="1">
                <a:solidFill>
                  <a:schemeClr val="tx2"/>
                </a:solidFill>
                <a:latin typeface="+mj-lt"/>
              </a:rPr>
              <a:t>querySelectorAll</a:t>
            </a:r>
            <a:r>
              <a:rPr lang="en-GB" dirty="0">
                <a:solidFill>
                  <a:schemeClr val="tx2"/>
                </a:solidFill>
                <a:latin typeface="+mj-lt"/>
              </a:rPr>
              <a:t>()</a:t>
            </a:r>
          </a:p>
        </p:txBody>
      </p:sp>
      <p:sp>
        <p:nvSpPr>
          <p:cNvPr id="10" name="TextBox 9"/>
          <p:cNvSpPr txBox="1"/>
          <p:nvPr/>
        </p:nvSpPr>
        <p:spPr>
          <a:xfrm>
            <a:off x="2613025" y="3937000"/>
            <a:ext cx="3014663" cy="923925"/>
          </a:xfrm>
          <a:prstGeom prst="rect">
            <a:avLst/>
          </a:prstGeom>
          <a:solidFill>
            <a:srgbClr val="D9D9F3"/>
          </a:solidFill>
        </p:spPr>
        <p:txBody>
          <a:bodyPr/>
          <a:lstStyle/>
          <a:p>
            <a:pPr>
              <a:defRPr/>
            </a:pPr>
            <a:r>
              <a:rPr lang="en-GB" dirty="0">
                <a:solidFill>
                  <a:schemeClr val="tx2"/>
                </a:solidFill>
                <a:latin typeface="+mj-lt"/>
              </a:rPr>
              <a:t>Gets all elements that match the specified selector rule(s)</a:t>
            </a:r>
          </a:p>
        </p:txBody>
      </p:sp>
      <p:sp>
        <p:nvSpPr>
          <p:cNvPr id="22" name="TextBox 21"/>
          <p:cNvSpPr txBox="1"/>
          <p:nvPr/>
        </p:nvSpPr>
        <p:spPr>
          <a:xfrm>
            <a:off x="5688013" y="2493963"/>
            <a:ext cx="3140075" cy="407987"/>
          </a:xfrm>
          <a:prstGeom prst="rect">
            <a:avLst/>
          </a:prstGeom>
          <a:solidFill>
            <a:schemeClr val="tx2"/>
          </a:solidFill>
        </p:spPr>
        <p:txBody>
          <a:bodyPr wrap="none" anchor="ctr"/>
          <a:lstStyle/>
          <a:p>
            <a:pPr>
              <a:defRPr/>
            </a:pPr>
            <a:r>
              <a:rPr lang="en-GB" dirty="0">
                <a:solidFill>
                  <a:schemeClr val="bg1"/>
                </a:solidFill>
                <a:latin typeface="+mj-lt"/>
              </a:rPr>
              <a:t>Examples</a:t>
            </a:r>
          </a:p>
        </p:txBody>
      </p:sp>
      <p:sp>
        <p:nvSpPr>
          <p:cNvPr id="23" name="TextBox 22"/>
          <p:cNvSpPr txBox="1"/>
          <p:nvPr/>
        </p:nvSpPr>
        <p:spPr>
          <a:xfrm>
            <a:off x="5686425" y="2954338"/>
            <a:ext cx="3140075" cy="923925"/>
          </a:xfrm>
          <a:prstGeom prst="rect">
            <a:avLst/>
          </a:prstGeom>
          <a:solidFill>
            <a:srgbClr val="CCCCFF"/>
          </a:solidFill>
        </p:spPr>
        <p:txBody>
          <a:bodyPr wrap="none"/>
          <a:lstStyle/>
          <a:p>
            <a:pPr>
              <a:defRPr/>
            </a:pPr>
            <a:r>
              <a:rPr lang="en-GB" dirty="0" err="1">
                <a:solidFill>
                  <a:schemeClr val="tx2"/>
                </a:solidFill>
                <a:latin typeface="+mj-lt"/>
              </a:rPr>
              <a:t>querySelector</a:t>
            </a:r>
            <a:r>
              <a:rPr lang="en-GB" dirty="0">
                <a:solidFill>
                  <a:schemeClr val="tx2"/>
                </a:solidFill>
                <a:latin typeface="+mj-lt"/>
              </a:rPr>
              <a:t>("</a:t>
            </a:r>
            <a:r>
              <a:rPr lang="en-GB" dirty="0" err="1">
                <a:solidFill>
                  <a:schemeClr val="tx2"/>
                </a:solidFill>
                <a:latin typeface="+mj-lt"/>
              </a:rPr>
              <a:t>input.required</a:t>
            </a:r>
            <a:r>
              <a:rPr lang="en-GB" dirty="0">
                <a:solidFill>
                  <a:schemeClr val="tx2"/>
                </a:solidFill>
                <a:latin typeface="+mj-lt"/>
              </a:rPr>
              <a:t>");</a:t>
            </a:r>
          </a:p>
          <a:p>
            <a:pPr>
              <a:defRPr/>
            </a:pPr>
            <a:endParaRPr lang="en-GB" sz="700" i="1" dirty="0">
              <a:solidFill>
                <a:schemeClr val="tx2"/>
              </a:solidFill>
              <a:latin typeface="+mj-lt"/>
            </a:endParaRPr>
          </a:p>
          <a:p>
            <a:pPr>
              <a:defRPr/>
            </a:pPr>
            <a:r>
              <a:rPr lang="en-GB" dirty="0">
                <a:solidFill>
                  <a:schemeClr val="tx2"/>
                </a:solidFill>
                <a:latin typeface="+mj-lt"/>
              </a:rPr>
              <a:t>Gets the first &lt;input&gt; element </a:t>
            </a:r>
            <a:br>
              <a:rPr lang="en-GB" dirty="0">
                <a:solidFill>
                  <a:schemeClr val="tx2"/>
                </a:solidFill>
                <a:latin typeface="+mj-lt"/>
              </a:rPr>
            </a:br>
            <a:r>
              <a:rPr lang="en-GB" dirty="0">
                <a:solidFill>
                  <a:schemeClr val="tx2"/>
                </a:solidFill>
                <a:latin typeface="+mj-lt"/>
              </a:rPr>
              <a:t>whose style class is "required"</a:t>
            </a:r>
          </a:p>
        </p:txBody>
      </p:sp>
      <p:sp>
        <p:nvSpPr>
          <p:cNvPr id="24" name="TextBox 23"/>
          <p:cNvSpPr txBox="1"/>
          <p:nvPr/>
        </p:nvSpPr>
        <p:spPr>
          <a:xfrm>
            <a:off x="5689600" y="3940175"/>
            <a:ext cx="3138488" cy="923925"/>
          </a:xfrm>
          <a:prstGeom prst="rect">
            <a:avLst/>
          </a:prstGeom>
          <a:solidFill>
            <a:srgbClr val="D9D9F3"/>
          </a:solidFill>
        </p:spPr>
        <p:txBody>
          <a:bodyPr wrap="none"/>
          <a:lstStyle/>
          <a:p>
            <a:pPr>
              <a:defRPr/>
            </a:pPr>
            <a:r>
              <a:rPr lang="en-GB" dirty="0" err="1">
                <a:solidFill>
                  <a:schemeClr val="tx2"/>
                </a:solidFill>
                <a:latin typeface="+mj-lt"/>
              </a:rPr>
              <a:t>querySelectorAll</a:t>
            </a:r>
            <a:r>
              <a:rPr lang="en-GB" dirty="0">
                <a:solidFill>
                  <a:schemeClr val="tx2"/>
                </a:solidFill>
                <a:latin typeface="+mj-lt"/>
              </a:rPr>
              <a:t>("#products td");</a:t>
            </a:r>
          </a:p>
          <a:p>
            <a:pPr>
              <a:defRPr/>
            </a:pPr>
            <a:endParaRPr lang="en-GB" sz="700" i="1" dirty="0">
              <a:solidFill>
                <a:schemeClr val="tx2"/>
              </a:solidFill>
              <a:latin typeface="+mj-lt"/>
            </a:endParaRPr>
          </a:p>
          <a:p>
            <a:pPr>
              <a:defRPr/>
            </a:pPr>
            <a:r>
              <a:rPr lang="en-GB" dirty="0">
                <a:solidFill>
                  <a:schemeClr val="tx2"/>
                </a:solidFill>
                <a:latin typeface="+mj-lt"/>
              </a:rPr>
              <a:t>Gets all &lt;td&gt; elements in the element </a:t>
            </a:r>
            <a:br>
              <a:rPr lang="en-GB" dirty="0">
                <a:solidFill>
                  <a:schemeClr val="tx2"/>
                </a:solidFill>
                <a:latin typeface="+mj-lt"/>
              </a:rPr>
            </a:br>
            <a:r>
              <a:rPr lang="en-GB" dirty="0">
                <a:solidFill>
                  <a:schemeClr val="tx2"/>
                </a:solidFill>
                <a:latin typeface="+mj-lt"/>
              </a:rPr>
              <a:t>whose id attribute is "products"</a:t>
            </a:r>
          </a:p>
        </p:txBody>
      </p:sp>
      <p:sp>
        <p:nvSpPr>
          <p:cNvPr id="17" name="Rectangle 5"/>
          <p:cNvSpPr>
            <a:spLocks noChangeArrowheads="1"/>
          </p:cNvSpPr>
          <p:nvPr/>
        </p:nvSpPr>
        <p:spPr bwMode="auto">
          <a:xfrm>
            <a:off x="412750" y="5494338"/>
            <a:ext cx="8413750" cy="315912"/>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err="1"/>
              <a:t>var</a:t>
            </a:r>
            <a:r>
              <a:rPr lang="en-GB" sz="1200" dirty="0"/>
              <a:t> </a:t>
            </a:r>
            <a:r>
              <a:rPr lang="en-GB" sz="1200" dirty="0" err="1"/>
              <a:t>firstRequiredInputField</a:t>
            </a:r>
            <a:r>
              <a:rPr lang="en-GB" sz="1200" dirty="0"/>
              <a:t> = </a:t>
            </a:r>
            <a:r>
              <a:rPr lang="en-GB" sz="1200" dirty="0" err="1"/>
              <a:t>document.querySelector</a:t>
            </a:r>
            <a:r>
              <a:rPr lang="en-GB" sz="1200" dirty="0"/>
              <a:t>("</a:t>
            </a:r>
            <a:r>
              <a:rPr lang="en-GB" sz="1200" dirty="0" err="1"/>
              <a:t>input.required</a:t>
            </a:r>
            <a:r>
              <a:rPr lang="en-GB" sz="1200" dirty="0"/>
              <a:t>");</a:t>
            </a:r>
          </a:p>
        </p:txBody>
      </p:sp>
      <p:sp>
        <p:nvSpPr>
          <p:cNvPr id="18" name="Rectangle 5"/>
          <p:cNvSpPr>
            <a:spLocks noChangeArrowheads="1"/>
          </p:cNvSpPr>
          <p:nvPr/>
        </p:nvSpPr>
        <p:spPr bwMode="auto">
          <a:xfrm>
            <a:off x="411163" y="6002338"/>
            <a:ext cx="8412162" cy="314325"/>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err="1"/>
              <a:t>var</a:t>
            </a:r>
            <a:r>
              <a:rPr lang="en-GB" sz="1200" dirty="0"/>
              <a:t> </a:t>
            </a:r>
            <a:r>
              <a:rPr lang="en-GB" sz="1200" dirty="0" err="1"/>
              <a:t>allProductsTableCells</a:t>
            </a:r>
            <a:r>
              <a:rPr lang="en-GB" sz="1200" dirty="0"/>
              <a:t> = </a:t>
            </a:r>
            <a:r>
              <a:rPr lang="en-GB" sz="1200" dirty="0" err="1"/>
              <a:t>document.querySelectorAll</a:t>
            </a:r>
            <a:r>
              <a:rPr lang="en-GB" sz="1200" dirty="0"/>
              <a:t>("#products td");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defRPr/>
            </a:pPr>
            <a:r>
              <a:rPr lang="en-GB" dirty="0" smtClean="0"/>
              <a:t>Example of </a:t>
            </a:r>
            <a:r>
              <a:rPr lang="en-GB" dirty="0" err="1">
                <a:latin typeface="Lucida Console" pitchFamily="49" charset="0"/>
              </a:rPr>
              <a:t>querySelector</a:t>
            </a:r>
            <a:r>
              <a:rPr lang="en-GB" dirty="0">
                <a:latin typeface="Lucida Console" pitchFamily="49" charset="0"/>
              </a:rPr>
              <a:t>()</a:t>
            </a:r>
          </a:p>
          <a:p>
            <a:pPr lvl="1" eaLnBrk="1" hangingPunct="1">
              <a:defRPr/>
            </a:pPr>
            <a:r>
              <a:rPr lang="en-GB" dirty="0" smtClean="0">
                <a:latin typeface="+mj-lt"/>
              </a:rPr>
              <a:t>See </a:t>
            </a:r>
            <a:r>
              <a:rPr lang="en-GB" dirty="0">
                <a:latin typeface="Lucida Console" pitchFamily="49" charset="0"/>
              </a:rPr>
              <a:t>QuerySelectorDemo.html</a:t>
            </a:r>
            <a:endParaRPr lang="en-GB" dirty="0" smtClean="0">
              <a:latin typeface="Lucida Console" pitchFamily="49" charset="0"/>
            </a:endParaRPr>
          </a:p>
        </p:txBody>
      </p:sp>
      <p:sp>
        <p:nvSpPr>
          <p:cNvPr id="26627" name="Rectangle 2"/>
          <p:cNvSpPr>
            <a:spLocks noGrp="1" noChangeArrowheads="1"/>
          </p:cNvSpPr>
          <p:nvPr>
            <p:ph type="title"/>
          </p:nvPr>
        </p:nvSpPr>
        <p:spPr>
          <a:xfrm>
            <a:off x="377825" y="150813"/>
            <a:ext cx="8550275" cy="693737"/>
          </a:xfrm>
        </p:spPr>
        <p:txBody>
          <a:bodyPr/>
          <a:lstStyle/>
          <a:p>
            <a:pPr eaLnBrk="1" hangingPunct="1"/>
            <a:r>
              <a:rPr lang="en-GB" altLang="en-US" smtClean="0"/>
              <a:t>Example 1</a:t>
            </a:r>
          </a:p>
        </p:txBody>
      </p:sp>
      <p:sp>
        <p:nvSpPr>
          <p:cNvPr id="12" name="Footer Placeholder 3"/>
          <p:cNvSpPr>
            <a:spLocks noGrp="1"/>
          </p:cNvSpPr>
          <p:nvPr>
            <p:ph type="ftr" sz="quarter" idx="10"/>
          </p:nvPr>
        </p:nvSpPr>
        <p:spPr/>
        <p:txBody>
          <a:bodyPr/>
          <a:lstStyle/>
          <a:p>
            <a:pPr>
              <a:defRPr/>
            </a:pPr>
            <a:fld id="{16AC6A8E-C0C7-4A6B-BC97-79BBF2550303}" type="slidenum">
              <a:rPr lang="en-GB"/>
              <a:pPr>
                <a:defRPr/>
              </a:pPr>
              <a:t>22</a:t>
            </a:fld>
            <a:endParaRPr lang="en-GB"/>
          </a:p>
        </p:txBody>
      </p:sp>
      <p:pic>
        <p:nvPicPr>
          <p:cNvPr id="266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2293938"/>
            <a:ext cx="34194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5650" y="2284413"/>
            <a:ext cx="33909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defRPr/>
            </a:pPr>
            <a:r>
              <a:rPr lang="en-GB" dirty="0" smtClean="0"/>
              <a:t>Example of </a:t>
            </a:r>
            <a:r>
              <a:rPr lang="en-GB" dirty="0" err="1" smtClean="0">
                <a:latin typeface="Lucida Console" pitchFamily="49" charset="0"/>
              </a:rPr>
              <a:t>querySelectorAll</a:t>
            </a:r>
            <a:r>
              <a:rPr lang="en-GB" dirty="0" smtClean="0">
                <a:latin typeface="Lucida Console" pitchFamily="49" charset="0"/>
              </a:rPr>
              <a:t>()</a:t>
            </a:r>
            <a:endParaRPr lang="en-GB" dirty="0">
              <a:latin typeface="Lucida Console" pitchFamily="49" charset="0"/>
            </a:endParaRPr>
          </a:p>
          <a:p>
            <a:pPr lvl="1" eaLnBrk="1" hangingPunct="1">
              <a:defRPr/>
            </a:pPr>
            <a:r>
              <a:rPr lang="en-GB" dirty="0" smtClean="0">
                <a:latin typeface="+mj-lt"/>
              </a:rPr>
              <a:t>See </a:t>
            </a:r>
            <a:r>
              <a:rPr lang="en-GB" dirty="0" smtClean="0">
                <a:latin typeface="Lucida Console" pitchFamily="49" charset="0"/>
              </a:rPr>
              <a:t>QuerySelectorAllDemo.html</a:t>
            </a:r>
          </a:p>
        </p:txBody>
      </p:sp>
      <p:sp>
        <p:nvSpPr>
          <p:cNvPr id="27651" name="Rectangle 2"/>
          <p:cNvSpPr>
            <a:spLocks noGrp="1" noChangeArrowheads="1"/>
          </p:cNvSpPr>
          <p:nvPr>
            <p:ph type="title"/>
          </p:nvPr>
        </p:nvSpPr>
        <p:spPr>
          <a:xfrm>
            <a:off x="377825" y="150813"/>
            <a:ext cx="8550275" cy="693737"/>
          </a:xfrm>
        </p:spPr>
        <p:txBody>
          <a:bodyPr/>
          <a:lstStyle/>
          <a:p>
            <a:pPr eaLnBrk="1" hangingPunct="1"/>
            <a:r>
              <a:rPr lang="en-GB" altLang="en-US" smtClean="0"/>
              <a:t>Example 2</a:t>
            </a:r>
          </a:p>
        </p:txBody>
      </p:sp>
      <p:sp>
        <p:nvSpPr>
          <p:cNvPr id="12" name="Footer Placeholder 3"/>
          <p:cNvSpPr>
            <a:spLocks noGrp="1"/>
          </p:cNvSpPr>
          <p:nvPr>
            <p:ph type="ftr" sz="quarter" idx="10"/>
          </p:nvPr>
        </p:nvSpPr>
        <p:spPr/>
        <p:txBody>
          <a:bodyPr/>
          <a:lstStyle/>
          <a:p>
            <a:pPr>
              <a:defRPr/>
            </a:pPr>
            <a:fld id="{99E26285-03A2-4E4A-8F93-E2ABC2611F83}" type="slidenum">
              <a:rPr lang="en-GB"/>
              <a:pPr>
                <a:defRPr/>
              </a:pPr>
              <a:t>23</a:t>
            </a:fld>
            <a:endParaRPr lang="en-GB"/>
          </a:p>
        </p:txBody>
      </p:sp>
      <p:pic>
        <p:nvPicPr>
          <p:cNvPr id="276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2284413"/>
            <a:ext cx="34099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725" y="2284413"/>
            <a:ext cx="34290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r>
              <a:rPr lang="en-GB" altLang="en-US" smtClean="0"/>
              <a:t>Setting the scene</a:t>
            </a:r>
          </a:p>
          <a:p>
            <a:r>
              <a:rPr lang="en-GB" altLang="en-US" smtClean="0"/>
              <a:t>Working with HTML documents</a:t>
            </a:r>
          </a:p>
          <a:p>
            <a:r>
              <a:rPr lang="en-GB" altLang="en-US" smtClean="0"/>
              <a:t>Using the HTML5 selector API</a:t>
            </a:r>
          </a:p>
        </p:txBody>
      </p:sp>
      <p:sp>
        <p:nvSpPr>
          <p:cNvPr id="28675" name="Rectangle 2"/>
          <p:cNvSpPr>
            <a:spLocks noGrp="1" noChangeArrowheads="1"/>
          </p:cNvSpPr>
          <p:nvPr>
            <p:ph type="title"/>
          </p:nvPr>
        </p:nvSpPr>
        <p:spPr>
          <a:xfrm>
            <a:off x="377825" y="150813"/>
            <a:ext cx="8550275" cy="693737"/>
          </a:xfrm>
        </p:spPr>
        <p:txBody>
          <a:bodyPr/>
          <a:lstStyle/>
          <a:p>
            <a:r>
              <a:rPr lang="en-GB" altLang="en-US" smtClean="0"/>
              <a:t>Summary</a:t>
            </a:r>
          </a:p>
        </p:txBody>
      </p:sp>
      <p:sp>
        <p:nvSpPr>
          <p:cNvPr id="4" name="Footer Placeholder 3"/>
          <p:cNvSpPr>
            <a:spLocks noGrp="1"/>
          </p:cNvSpPr>
          <p:nvPr>
            <p:ph type="ftr" sz="quarter" idx="10"/>
          </p:nvPr>
        </p:nvSpPr>
        <p:spPr/>
        <p:txBody>
          <a:bodyPr/>
          <a:lstStyle/>
          <a:p>
            <a:pPr>
              <a:defRPr/>
            </a:pPr>
            <a:fld id="{6B6D336A-0778-4044-ACB6-98D0374883B8}" type="slidenum">
              <a:rPr lang="en-GB" smtClean="0"/>
              <a:pPr>
                <a:defRPr/>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6"/>
          <p:cNvSpPr>
            <a:spLocks noGrp="1"/>
          </p:cNvSpPr>
          <p:nvPr>
            <p:ph idx="1"/>
          </p:nvPr>
        </p:nvSpPr>
        <p:spPr/>
        <p:txBody>
          <a:bodyPr/>
          <a:lstStyle/>
          <a:p>
            <a:r>
              <a:rPr lang="en-GB" altLang="en-US" smtClean="0"/>
              <a:t>What is Modernizr?</a:t>
            </a:r>
          </a:p>
          <a:p>
            <a:r>
              <a:rPr lang="en-GB" altLang="en-US" smtClean="0"/>
              <a:t>Getting a custom build</a:t>
            </a:r>
          </a:p>
          <a:p>
            <a:r>
              <a:rPr lang="en-GB" altLang="en-US" smtClean="0"/>
              <a:t>Using the Modernizr object</a:t>
            </a:r>
          </a:p>
          <a:p>
            <a:r>
              <a:rPr lang="en-GB" altLang="en-US" smtClean="0"/>
              <a:t>Using Modernizr CSS classes</a:t>
            </a:r>
          </a:p>
          <a:p>
            <a:endParaRPr lang="en-GB" altLang="en-US" smtClean="0"/>
          </a:p>
          <a:p>
            <a:endParaRPr lang="en-GB" altLang="en-US" smtClean="0"/>
          </a:p>
          <a:p>
            <a:endParaRPr lang="en-GB" altLang="en-US" smtClean="0"/>
          </a:p>
        </p:txBody>
      </p:sp>
      <p:sp>
        <p:nvSpPr>
          <p:cNvPr id="29699" name="Title 1"/>
          <p:cNvSpPr>
            <a:spLocks noGrp="1"/>
          </p:cNvSpPr>
          <p:nvPr>
            <p:ph type="title"/>
          </p:nvPr>
        </p:nvSpPr>
        <p:spPr>
          <a:xfrm>
            <a:off x="377825" y="150813"/>
            <a:ext cx="8550275" cy="693737"/>
          </a:xfrm>
        </p:spPr>
        <p:txBody>
          <a:bodyPr/>
          <a:lstStyle/>
          <a:p>
            <a:r>
              <a:rPr lang="en-US" altLang="en-US" smtClean="0"/>
              <a:t>Annex: Using Modernizr</a:t>
            </a:r>
            <a:endParaRPr lang="en-AU" altLang="en-US" smtClean="0"/>
          </a:p>
        </p:txBody>
      </p:sp>
      <p:sp>
        <p:nvSpPr>
          <p:cNvPr id="9" name="Footer Placeholder 3"/>
          <p:cNvSpPr>
            <a:spLocks noGrp="1"/>
          </p:cNvSpPr>
          <p:nvPr>
            <p:ph type="ftr" sz="quarter" idx="10"/>
          </p:nvPr>
        </p:nvSpPr>
        <p:spPr/>
        <p:txBody>
          <a:bodyPr/>
          <a:lstStyle/>
          <a:p>
            <a:pPr>
              <a:defRPr/>
            </a:pPr>
            <a:fld id="{55C5485C-04E7-412F-BD0F-E32B1C7B7AAF}" type="slidenum">
              <a:rPr lang="en-GB"/>
              <a:pPr>
                <a:defRPr/>
              </a:pPr>
              <a:t>25</a:t>
            </a:fld>
            <a:endParaRPr lang="en-GB"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5"/>
          <p:cNvSpPr>
            <a:spLocks noGrp="1"/>
          </p:cNvSpPr>
          <p:nvPr>
            <p:ph idx="1"/>
          </p:nvPr>
        </p:nvSpPr>
        <p:spPr/>
        <p:txBody>
          <a:bodyPr/>
          <a:lstStyle/>
          <a:p>
            <a:r>
              <a:rPr lang="en-US" altLang="en-US" smtClean="0"/>
              <a:t>Modernizr is a free JavaScript library that greatly simplifies the task of feature detection</a:t>
            </a:r>
          </a:p>
          <a:p>
            <a:pPr lvl="1"/>
            <a:r>
              <a:rPr lang="en-GB" altLang="en-US" smtClean="0"/>
              <a:t>http://www.modernizr.com/ </a:t>
            </a:r>
          </a:p>
          <a:p>
            <a:pPr lvl="1"/>
            <a:r>
              <a:rPr lang="en-GB" altLang="en-US" smtClean="0"/>
              <a:t>Constantly updated </a:t>
            </a:r>
          </a:p>
          <a:p>
            <a:pPr lvl="1"/>
            <a:endParaRPr lang="en-GB" altLang="en-US" smtClean="0"/>
          </a:p>
          <a:p>
            <a:r>
              <a:rPr lang="en-GB" altLang="en-US" smtClean="0"/>
              <a:t>Detects: </a:t>
            </a:r>
          </a:p>
          <a:p>
            <a:pPr lvl="1"/>
            <a:r>
              <a:rPr lang="en-GB" altLang="en-US" smtClean="0"/>
              <a:t>All major HTML5 features </a:t>
            </a:r>
          </a:p>
          <a:p>
            <a:pPr lvl="1"/>
            <a:r>
              <a:rPr lang="en-GB" altLang="en-US" smtClean="0"/>
              <a:t>All major CSS3 features </a:t>
            </a:r>
          </a:p>
          <a:p>
            <a:pPr lvl="1"/>
            <a:r>
              <a:rPr lang="en-GB" altLang="en-US" smtClean="0"/>
              <a:t>Includes polyfills (i.e. emulation libraries) to mimic non-supported features</a:t>
            </a:r>
          </a:p>
          <a:p>
            <a:pPr lvl="1"/>
            <a:endParaRPr lang="en-GB" altLang="en-US" sz="2400" smtClean="0"/>
          </a:p>
          <a:p>
            <a:r>
              <a:rPr lang="en-GB" altLang="en-US" smtClean="0"/>
              <a:t>Widespread adoption </a:t>
            </a:r>
          </a:p>
          <a:p>
            <a:pPr lvl="1"/>
            <a:r>
              <a:rPr lang="en-GB" altLang="en-US" smtClean="0"/>
              <a:t>Twitter, US NFL, Burger King, … </a:t>
            </a:r>
          </a:p>
          <a:p>
            <a:pPr lvl="1"/>
            <a:endParaRPr lang="en-US" altLang="en-US" smtClean="0"/>
          </a:p>
          <a:p>
            <a:endParaRPr lang="en-GB" altLang="en-US" smtClean="0"/>
          </a:p>
        </p:txBody>
      </p:sp>
      <p:sp>
        <p:nvSpPr>
          <p:cNvPr id="30723" name="Title 1"/>
          <p:cNvSpPr>
            <a:spLocks noGrp="1"/>
          </p:cNvSpPr>
          <p:nvPr>
            <p:ph type="title"/>
          </p:nvPr>
        </p:nvSpPr>
        <p:spPr>
          <a:xfrm>
            <a:off x="377825" y="150813"/>
            <a:ext cx="8550275" cy="693737"/>
          </a:xfrm>
        </p:spPr>
        <p:txBody>
          <a:bodyPr/>
          <a:lstStyle/>
          <a:p>
            <a:r>
              <a:rPr lang="en-GB" altLang="en-US" smtClean="0"/>
              <a:t>What is Modernizr?</a:t>
            </a:r>
            <a:endParaRPr lang="en-AU" altLang="en-US" smtClean="0"/>
          </a:p>
        </p:txBody>
      </p:sp>
      <p:sp>
        <p:nvSpPr>
          <p:cNvPr id="10" name="Footer Placeholder 3"/>
          <p:cNvSpPr>
            <a:spLocks noGrp="1"/>
          </p:cNvSpPr>
          <p:nvPr>
            <p:ph type="ftr" sz="quarter" idx="10"/>
          </p:nvPr>
        </p:nvSpPr>
        <p:spPr/>
        <p:txBody>
          <a:bodyPr/>
          <a:lstStyle/>
          <a:p>
            <a:pPr>
              <a:defRPr/>
            </a:pPr>
            <a:fld id="{4E34FC7C-86A3-410C-BB53-F0891E45BB3D}" type="slidenum">
              <a:rPr lang="en-GB"/>
              <a:pPr>
                <a:defRPr/>
              </a:pPr>
              <a:t>26</a:t>
            </a:fld>
            <a:endParaRPr lang="en-GB" dirty="0"/>
          </a:p>
        </p:txBody>
      </p:sp>
      <p:pic>
        <p:nvPicPr>
          <p:cNvPr id="307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800" y="185738"/>
            <a:ext cx="28654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77825" y="150813"/>
            <a:ext cx="8550275" cy="693737"/>
          </a:xfrm>
        </p:spPr>
        <p:txBody>
          <a:bodyPr/>
          <a:lstStyle/>
          <a:p>
            <a:r>
              <a:rPr lang="en-GB" altLang="en-US" smtClean="0"/>
              <a:t>Getting a Custom Build</a:t>
            </a:r>
            <a:endParaRPr lang="en-AU" altLang="en-US" smtClean="0"/>
          </a:p>
        </p:txBody>
      </p:sp>
      <p:sp>
        <p:nvSpPr>
          <p:cNvPr id="8" name="Footer Placeholder 3"/>
          <p:cNvSpPr>
            <a:spLocks noGrp="1"/>
          </p:cNvSpPr>
          <p:nvPr>
            <p:ph type="ftr" sz="quarter" idx="10"/>
          </p:nvPr>
        </p:nvSpPr>
        <p:spPr/>
        <p:txBody>
          <a:bodyPr/>
          <a:lstStyle/>
          <a:p>
            <a:pPr>
              <a:defRPr/>
            </a:pPr>
            <a:fld id="{6F4E6953-1E46-48AB-8D67-53B779D854FB}" type="slidenum">
              <a:rPr lang="en-GB"/>
              <a:pPr>
                <a:defRPr/>
              </a:pPr>
              <a:t>27</a:t>
            </a:fld>
            <a:endParaRPr lang="en-GB" dirty="0"/>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8" y="1131888"/>
            <a:ext cx="7378700" cy="556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8"/>
          <p:cNvSpPr>
            <a:spLocks noGrp="1"/>
          </p:cNvSpPr>
          <p:nvPr>
            <p:ph idx="1"/>
          </p:nvPr>
        </p:nvSpPr>
        <p:spPr/>
        <p:txBody>
          <a:bodyPr/>
          <a:lstStyle/>
          <a:p>
            <a:r>
              <a:rPr lang="en-GB" altLang="en-US" smtClean="0"/>
              <a:t>Modernizr defines a JavaScript object named </a:t>
            </a:r>
            <a:r>
              <a:rPr lang="en-GB" altLang="en-US" smtClean="0">
                <a:latin typeface="Lucida Console" pitchFamily="49" charset="0"/>
              </a:rPr>
              <a:t>Modernizr</a:t>
            </a:r>
            <a:r>
              <a:rPr lang="en-GB" altLang="en-US" smtClean="0"/>
              <a:t> </a:t>
            </a:r>
          </a:p>
          <a:p>
            <a:pPr lvl="1"/>
            <a:r>
              <a:rPr lang="en-GB" altLang="en-US" smtClean="0"/>
              <a:t>Properties indicate which HTML5/CSS3 features are supported</a:t>
            </a:r>
          </a:p>
          <a:p>
            <a:pPr lvl="1"/>
            <a:r>
              <a:rPr lang="en-GB" altLang="en-US" smtClean="0"/>
              <a:t>Example: </a:t>
            </a:r>
            <a:r>
              <a:rPr lang="en-GB" altLang="en-US" smtClean="0">
                <a:latin typeface="Lucida Console" pitchFamily="49" charset="0"/>
              </a:rPr>
              <a:t>ModernizrScriptExample.html</a:t>
            </a:r>
          </a:p>
        </p:txBody>
      </p:sp>
      <p:sp>
        <p:nvSpPr>
          <p:cNvPr id="32771" name="Title 1"/>
          <p:cNvSpPr>
            <a:spLocks noGrp="1"/>
          </p:cNvSpPr>
          <p:nvPr>
            <p:ph type="title"/>
          </p:nvPr>
        </p:nvSpPr>
        <p:spPr>
          <a:xfrm>
            <a:off x="377825" y="150813"/>
            <a:ext cx="8550275" cy="693737"/>
          </a:xfrm>
        </p:spPr>
        <p:txBody>
          <a:bodyPr/>
          <a:lstStyle/>
          <a:p>
            <a:r>
              <a:rPr lang="en-GB" altLang="en-US" smtClean="0"/>
              <a:t>Using the Modernizr Object</a:t>
            </a:r>
            <a:endParaRPr lang="en-AU" altLang="en-US" smtClean="0"/>
          </a:p>
        </p:txBody>
      </p:sp>
      <p:sp>
        <p:nvSpPr>
          <p:cNvPr id="10" name="Footer Placeholder 3"/>
          <p:cNvSpPr>
            <a:spLocks noGrp="1"/>
          </p:cNvSpPr>
          <p:nvPr>
            <p:ph type="ftr" sz="quarter" idx="10"/>
          </p:nvPr>
        </p:nvSpPr>
        <p:spPr/>
        <p:txBody>
          <a:bodyPr/>
          <a:lstStyle/>
          <a:p>
            <a:pPr>
              <a:defRPr/>
            </a:pPr>
            <a:fld id="{F757F6BC-F7A2-455C-8E60-8DA6B5355B80}" type="slidenum">
              <a:rPr lang="en-GB"/>
              <a:pPr>
                <a:defRPr/>
              </a:pPr>
              <a:t>28</a:t>
            </a:fld>
            <a:endParaRPr lang="en-GB" dirty="0"/>
          </a:p>
        </p:txBody>
      </p:sp>
      <p:sp>
        <p:nvSpPr>
          <p:cNvPr id="32773" name="Rectangle 5"/>
          <p:cNvSpPr>
            <a:spLocks noChangeArrowheads="1"/>
          </p:cNvSpPr>
          <p:nvPr/>
        </p:nvSpPr>
        <p:spPr bwMode="auto">
          <a:xfrm>
            <a:off x="825500" y="2408238"/>
            <a:ext cx="7637463" cy="3941762"/>
          </a:xfrm>
          <a:prstGeom prst="rect">
            <a:avLst/>
          </a:prstGeom>
          <a:solidFill>
            <a:srgbClr val="FFFF66"/>
          </a:solidFill>
          <a:ln w="9525">
            <a:solidFill>
              <a:srgbClr val="FFB953"/>
            </a:solidFill>
            <a:miter lim="800000"/>
            <a:headEnd/>
            <a:tailEnd/>
          </a:ln>
          <a:effectLst>
            <a:outerShdw dist="76201" dir="2700000" algn="ctr" rotWithShape="0">
              <a:srgbClr val="FFB953"/>
            </a:outerShdw>
          </a:effec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b="1"/>
              <a:t>&lt;script src="modernizr.js" type="text/javascript"&gt;&lt;/script&gt;</a:t>
            </a:r>
          </a:p>
          <a:p>
            <a:pPr eaLnBrk="1" hangingPunct="1"/>
            <a:endParaRPr lang="en-GB" altLang="en-US" sz="1200"/>
          </a:p>
          <a:p>
            <a:pPr eaLnBrk="1" hangingPunct="1"/>
            <a:r>
              <a:rPr lang="en-GB" altLang="en-US" sz="1200"/>
              <a:t>&lt;script type="text/javascript"&gt;</a:t>
            </a:r>
          </a:p>
          <a:p>
            <a:pPr eaLnBrk="1" hangingPunct="1"/>
            <a:r>
              <a:rPr lang="en-GB" altLang="en-US" sz="1200"/>
              <a:t>  </a:t>
            </a:r>
          </a:p>
          <a:p>
            <a:pPr eaLnBrk="1" hangingPunct="1"/>
            <a:r>
              <a:rPr lang="en-GB" altLang="en-US" sz="1200"/>
              <a:t>  function onLoad() {</a:t>
            </a:r>
          </a:p>
          <a:p>
            <a:pPr eaLnBrk="1" hangingPunct="1"/>
            <a:r>
              <a:rPr lang="en-GB" altLang="en-US" sz="1200"/>
              <a:t>   </a:t>
            </a:r>
          </a:p>
          <a:p>
            <a:pPr eaLnBrk="1" hangingPunct="1"/>
            <a:r>
              <a:rPr lang="en-GB" altLang="en-US" sz="1200"/>
              <a:t>    var messageAreaElem = document.getElementById("messageArea");</a:t>
            </a:r>
          </a:p>
          <a:p>
            <a:pPr eaLnBrk="1" hangingPunct="1"/>
            <a:r>
              <a:rPr lang="en-GB" altLang="en-US" sz="1200"/>
              <a:t>		</a:t>
            </a:r>
          </a:p>
          <a:p>
            <a:pPr eaLnBrk="1" hangingPunct="1"/>
            <a:r>
              <a:rPr lang="en-GB" altLang="en-US" sz="1200"/>
              <a:t>    if (</a:t>
            </a:r>
            <a:r>
              <a:rPr lang="en-GB" altLang="en-US" sz="1200" b="1"/>
              <a:t>Modernizr.websockets</a:t>
            </a:r>
            <a:r>
              <a:rPr lang="en-GB" altLang="en-US" sz="1200"/>
              <a:t>) {</a:t>
            </a:r>
          </a:p>
          <a:p>
            <a:pPr eaLnBrk="1" hangingPunct="1"/>
            <a:r>
              <a:rPr lang="en-GB" altLang="en-US" sz="1200"/>
              <a:t>      messageAreaElem.innerHTML = "Your browser does support Web Sockets";</a:t>
            </a:r>
          </a:p>
          <a:p>
            <a:pPr eaLnBrk="1" hangingPunct="1"/>
            <a:r>
              <a:rPr lang="en-GB" altLang="en-US" sz="1200"/>
              <a:t>      messageAreaElem.style["color"] = "lightgreen";</a:t>
            </a:r>
          </a:p>
          <a:p>
            <a:pPr eaLnBrk="1" hangingPunct="1"/>
            <a:r>
              <a:rPr lang="en-GB" altLang="en-US" sz="1200"/>
              <a:t>    }</a:t>
            </a:r>
          </a:p>
          <a:p>
            <a:pPr eaLnBrk="1" hangingPunct="1"/>
            <a:r>
              <a:rPr lang="en-GB" altLang="en-US" sz="1200"/>
              <a:t>    else {</a:t>
            </a:r>
          </a:p>
          <a:p>
            <a:pPr eaLnBrk="1" hangingPunct="1"/>
            <a:r>
              <a:rPr lang="en-GB" altLang="en-US" sz="1200"/>
              <a:t>      messageAreaElem.innerHTML = "Your browser does not support Web Sockets";</a:t>
            </a:r>
          </a:p>
          <a:p>
            <a:pPr eaLnBrk="1" hangingPunct="1"/>
            <a:r>
              <a:rPr lang="en-GB" altLang="en-US" sz="1200"/>
              <a:t>      messageAreaElem.style["color"] = "red";</a:t>
            </a:r>
          </a:p>
          <a:p>
            <a:pPr eaLnBrk="1" hangingPunct="1"/>
            <a:r>
              <a:rPr lang="en-GB" altLang="en-US" sz="1200"/>
              <a:t>    }</a:t>
            </a:r>
          </a:p>
          <a:p>
            <a:pPr eaLnBrk="1" hangingPunct="1"/>
            <a:r>
              <a:rPr lang="en-GB" altLang="en-US" sz="1200"/>
              <a:t>  }</a:t>
            </a:r>
          </a:p>
          <a:p>
            <a:pPr eaLnBrk="1" hangingPunct="1"/>
            <a:endParaRPr lang="en-GB" altLang="en-US" sz="1200"/>
          </a:p>
          <a:p>
            <a:pPr eaLnBrk="1" hangingPunct="1"/>
            <a:r>
              <a:rPr lang="en-GB" altLang="en-US" sz="1200"/>
              <a:t>  window.addEventListener("load", onLoad, true);</a:t>
            </a:r>
          </a:p>
          <a:p>
            <a:pPr eaLnBrk="1" hangingPunct="1"/>
            <a:r>
              <a:rPr lang="en-GB" altLang="en-US" sz="1200"/>
              <a:t>	</a:t>
            </a:r>
          </a:p>
          <a:p>
            <a:pPr eaLnBrk="1" hangingPunct="1"/>
            <a:r>
              <a:rPr lang="en-GB" altLang="en-US" sz="1200"/>
              <a:t>&lt;/script&gt;</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8"/>
          <p:cNvSpPr>
            <a:spLocks noGrp="1"/>
          </p:cNvSpPr>
          <p:nvPr>
            <p:ph idx="1"/>
          </p:nvPr>
        </p:nvSpPr>
        <p:spPr/>
        <p:txBody>
          <a:bodyPr/>
          <a:lstStyle/>
          <a:p>
            <a:r>
              <a:rPr lang="en-GB" altLang="en-US" smtClean="0"/>
              <a:t>Modernizr adds various CSS classes to the </a:t>
            </a:r>
            <a:r>
              <a:rPr lang="en-GB" altLang="en-US" smtClean="0">
                <a:latin typeface="Lucida Console" pitchFamily="49" charset="0"/>
              </a:rPr>
              <a:t>&lt;html&gt;</a:t>
            </a:r>
            <a:r>
              <a:rPr lang="en-GB" altLang="en-US" smtClean="0"/>
              <a:t> tag</a:t>
            </a:r>
          </a:p>
          <a:p>
            <a:pPr lvl="1"/>
            <a:r>
              <a:rPr lang="en-GB" altLang="en-US" smtClean="0"/>
              <a:t>Classes indicate which HTML5/CSS3 features are supported</a:t>
            </a:r>
          </a:p>
          <a:p>
            <a:pPr lvl="1"/>
            <a:r>
              <a:rPr lang="en-GB" altLang="en-US" smtClean="0"/>
              <a:t>Example: </a:t>
            </a:r>
            <a:r>
              <a:rPr lang="en-GB" altLang="en-US" smtClean="0">
                <a:latin typeface="Lucida Console" pitchFamily="49" charset="0"/>
              </a:rPr>
              <a:t>ModernizrCssExample.html</a:t>
            </a:r>
          </a:p>
        </p:txBody>
      </p:sp>
      <p:sp>
        <p:nvSpPr>
          <p:cNvPr id="33795" name="Title 1"/>
          <p:cNvSpPr>
            <a:spLocks noGrp="1"/>
          </p:cNvSpPr>
          <p:nvPr>
            <p:ph type="title"/>
          </p:nvPr>
        </p:nvSpPr>
        <p:spPr>
          <a:xfrm>
            <a:off x="377825" y="150813"/>
            <a:ext cx="8550275" cy="693737"/>
          </a:xfrm>
        </p:spPr>
        <p:txBody>
          <a:bodyPr/>
          <a:lstStyle/>
          <a:p>
            <a:r>
              <a:rPr lang="en-GB" altLang="en-US" smtClean="0"/>
              <a:t>Using Modernizr CSS Classes</a:t>
            </a:r>
            <a:endParaRPr lang="en-AU" altLang="en-US" smtClean="0"/>
          </a:p>
        </p:txBody>
      </p:sp>
      <p:sp>
        <p:nvSpPr>
          <p:cNvPr id="10" name="Footer Placeholder 3"/>
          <p:cNvSpPr>
            <a:spLocks noGrp="1"/>
          </p:cNvSpPr>
          <p:nvPr>
            <p:ph type="ftr" sz="quarter" idx="10"/>
          </p:nvPr>
        </p:nvSpPr>
        <p:spPr/>
        <p:txBody>
          <a:bodyPr/>
          <a:lstStyle/>
          <a:p>
            <a:pPr>
              <a:defRPr/>
            </a:pPr>
            <a:fld id="{FCC043B9-3571-46E9-BC1F-0E8ABC69E686}" type="slidenum">
              <a:rPr lang="en-GB"/>
              <a:pPr>
                <a:defRPr/>
              </a:pPr>
              <a:t>29</a:t>
            </a:fld>
            <a:endParaRPr lang="en-GB" dirty="0"/>
          </a:p>
        </p:txBody>
      </p:sp>
      <p:sp>
        <p:nvSpPr>
          <p:cNvPr id="33797" name="Rectangle 5"/>
          <p:cNvSpPr>
            <a:spLocks noChangeArrowheads="1"/>
          </p:cNvSpPr>
          <p:nvPr/>
        </p:nvSpPr>
        <p:spPr bwMode="auto">
          <a:xfrm>
            <a:off x="825500" y="2408238"/>
            <a:ext cx="7637463" cy="4119562"/>
          </a:xfrm>
          <a:prstGeom prst="rect">
            <a:avLst/>
          </a:prstGeom>
          <a:solidFill>
            <a:srgbClr val="FFFF66"/>
          </a:solidFill>
          <a:ln w="9525">
            <a:solidFill>
              <a:srgbClr val="FFB953"/>
            </a:solidFill>
            <a:miter lim="800000"/>
            <a:headEnd/>
            <a:tailEnd/>
          </a:ln>
          <a:effectLst>
            <a:outerShdw dist="76201" dir="2700000" algn="ctr" rotWithShape="0">
              <a:srgbClr val="FFB953"/>
            </a:outerShdw>
          </a:effec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&lt;style type="text/css"&gt;</a:t>
            </a:r>
          </a:p>
          <a:p>
            <a:pPr eaLnBrk="1" hangingPunct="1"/>
            <a:r>
              <a:rPr lang="en-GB" altLang="en-US" sz="1200"/>
              <a:t>  div.ws, div.nows { </a:t>
            </a:r>
          </a:p>
          <a:p>
            <a:pPr eaLnBrk="1" hangingPunct="1"/>
            <a:r>
              <a:rPr lang="en-GB" altLang="en-US" sz="1200"/>
              <a:t>    display: none; </a:t>
            </a:r>
          </a:p>
          <a:p>
            <a:pPr eaLnBrk="1" hangingPunct="1"/>
            <a:r>
              <a:rPr lang="en-GB" altLang="en-US" sz="1200"/>
              <a:t>    font-size: 30pt;</a:t>
            </a:r>
          </a:p>
          <a:p>
            <a:pPr eaLnBrk="1" hangingPunct="1"/>
            <a:r>
              <a:rPr lang="en-GB" altLang="en-US" sz="1200"/>
              <a:t>  }</a:t>
            </a:r>
          </a:p>
          <a:p>
            <a:pPr eaLnBrk="1" hangingPunct="1"/>
            <a:endParaRPr lang="en-GB" altLang="en-US" sz="1200"/>
          </a:p>
          <a:p>
            <a:pPr eaLnBrk="1" hangingPunct="1"/>
            <a:r>
              <a:rPr lang="en-GB" altLang="en-US" sz="1200"/>
              <a:t>  </a:t>
            </a:r>
            <a:r>
              <a:rPr lang="en-GB" altLang="en-US" sz="1200" b="1"/>
              <a:t>.websockets</a:t>
            </a:r>
            <a:r>
              <a:rPr lang="en-GB" altLang="en-US" sz="1200"/>
              <a:t> div.ws { </a:t>
            </a:r>
          </a:p>
          <a:p>
            <a:pPr eaLnBrk="1" hangingPunct="1"/>
            <a:r>
              <a:rPr lang="en-GB" altLang="en-US" sz="1200"/>
              <a:t>    display: block;</a:t>
            </a:r>
          </a:p>
          <a:p>
            <a:pPr eaLnBrk="1" hangingPunct="1"/>
            <a:r>
              <a:rPr lang="en-GB" altLang="en-US" sz="1200"/>
              <a:t>    color: lightgreen;</a:t>
            </a:r>
          </a:p>
          <a:p>
            <a:pPr eaLnBrk="1" hangingPunct="1"/>
            <a:r>
              <a:rPr lang="en-GB" altLang="en-US" sz="1200"/>
              <a:t>  }</a:t>
            </a:r>
          </a:p>
          <a:p>
            <a:pPr eaLnBrk="1" hangingPunct="1"/>
            <a:r>
              <a:rPr lang="en-GB" altLang="en-US" sz="1200"/>
              <a:t>		</a:t>
            </a:r>
          </a:p>
          <a:p>
            <a:pPr eaLnBrk="1" hangingPunct="1"/>
            <a:r>
              <a:rPr lang="en-GB" altLang="en-US" sz="1200"/>
              <a:t>  </a:t>
            </a:r>
            <a:r>
              <a:rPr lang="en-GB" altLang="en-US" sz="1200" b="1"/>
              <a:t>.no-websockets</a:t>
            </a:r>
            <a:r>
              <a:rPr lang="en-GB" altLang="en-US" sz="1200"/>
              <a:t> div.nows { </a:t>
            </a:r>
          </a:p>
          <a:p>
            <a:pPr eaLnBrk="1" hangingPunct="1"/>
            <a:r>
              <a:rPr lang="en-GB" altLang="en-US" sz="1200"/>
              <a:t>    display: block;</a:t>
            </a:r>
          </a:p>
          <a:p>
            <a:pPr eaLnBrk="1" hangingPunct="1"/>
            <a:r>
              <a:rPr lang="en-GB" altLang="en-US" sz="1200"/>
              <a:t>    color: red;</a:t>
            </a:r>
          </a:p>
          <a:p>
            <a:pPr eaLnBrk="1" hangingPunct="1"/>
            <a:r>
              <a:rPr lang="en-GB" altLang="en-US" sz="1200"/>
              <a:t> }</a:t>
            </a:r>
          </a:p>
          <a:p>
            <a:pPr eaLnBrk="1" hangingPunct="1"/>
            <a:r>
              <a:rPr lang="en-GB" altLang="en-US" sz="1200"/>
              <a:t>&lt;/style&gt;</a:t>
            </a:r>
          </a:p>
          <a:p>
            <a:pPr eaLnBrk="1" hangingPunct="1"/>
            <a:endParaRPr lang="en-GB" altLang="en-US" sz="1200"/>
          </a:p>
          <a:p>
            <a:pPr eaLnBrk="1" hangingPunct="1"/>
            <a:r>
              <a:rPr lang="en-GB" altLang="en-US" sz="1200" b="1"/>
              <a:t>&lt;script src="modernizr.js" type="text/javascript"&gt;&lt;/script&gt;</a:t>
            </a:r>
          </a:p>
          <a:p>
            <a:pPr eaLnBrk="1" hangingPunct="1"/>
            <a:r>
              <a:rPr lang="en-GB" altLang="en-US" sz="1200"/>
              <a:t>…</a:t>
            </a:r>
          </a:p>
          <a:p>
            <a:pPr eaLnBrk="1" hangingPunct="1"/>
            <a:endParaRPr lang="en-GB" altLang="en-US" sz="1200"/>
          </a:p>
          <a:p>
            <a:pPr eaLnBrk="1" hangingPunct="1"/>
            <a:r>
              <a:rPr lang="en-GB" altLang="en-US" sz="1200"/>
              <a:t>&lt;div class="nows"&gt;Your browser does not support WebSockets.&lt;/div&gt;</a:t>
            </a:r>
          </a:p>
          <a:p>
            <a:pPr eaLnBrk="1" hangingPunct="1"/>
            <a:r>
              <a:rPr lang="en-GB" altLang="en-US" sz="1200"/>
              <a:t>&lt;div class="ws"&gt;Your browser does support WebSockets. &lt;/div&gt;	</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p:txBody>
          <a:bodyPr/>
          <a:lstStyle/>
          <a:p>
            <a:r>
              <a:rPr lang="en-US" altLang="en-US" smtClean="0"/>
              <a:t>Overview of HTML</a:t>
            </a:r>
          </a:p>
          <a:p>
            <a:r>
              <a:rPr lang="en-US" altLang="en-US" smtClean="0"/>
              <a:t>New features in HTML5</a:t>
            </a:r>
          </a:p>
          <a:p>
            <a:r>
              <a:rPr lang="en-US" altLang="en-US" smtClean="0"/>
              <a:t>Some simplifications in HTML5 </a:t>
            </a:r>
          </a:p>
          <a:p>
            <a:r>
              <a:rPr lang="en-US" altLang="en-US" smtClean="0"/>
              <a:t>Overview of CSS</a:t>
            </a:r>
          </a:p>
          <a:p>
            <a:r>
              <a:rPr lang="en-US" altLang="en-US" smtClean="0"/>
              <a:t>Organizing CSS styles</a:t>
            </a:r>
          </a:p>
          <a:p>
            <a:r>
              <a:rPr lang="en-US" altLang="en-US" smtClean="0"/>
              <a:t>Overview of JavaScript</a:t>
            </a:r>
          </a:p>
          <a:p>
            <a:r>
              <a:rPr lang="en-US" altLang="en-US" smtClean="0"/>
              <a:t>Adding JavaScript to an HTML page</a:t>
            </a:r>
          </a:p>
          <a:p>
            <a:r>
              <a:rPr lang="en-US" altLang="en-US" smtClean="0"/>
              <a:t>Deferred execution</a:t>
            </a:r>
          </a:p>
        </p:txBody>
      </p:sp>
      <p:sp>
        <p:nvSpPr>
          <p:cNvPr id="6147" name="Rectangle 2"/>
          <p:cNvSpPr>
            <a:spLocks noGrp="1" noChangeArrowheads="1"/>
          </p:cNvSpPr>
          <p:nvPr>
            <p:ph type="title"/>
          </p:nvPr>
        </p:nvSpPr>
        <p:spPr>
          <a:xfrm>
            <a:off x="377825" y="150813"/>
            <a:ext cx="8550275" cy="693737"/>
          </a:xfrm>
        </p:spPr>
        <p:txBody>
          <a:bodyPr/>
          <a:lstStyle/>
          <a:p>
            <a:r>
              <a:rPr lang="en-GB" altLang="en-US" smtClean="0"/>
              <a:t>1. Setting the Scene</a:t>
            </a:r>
          </a:p>
        </p:txBody>
      </p:sp>
      <p:sp>
        <p:nvSpPr>
          <p:cNvPr id="4" name="Footer Placeholder 3"/>
          <p:cNvSpPr>
            <a:spLocks noGrp="1"/>
          </p:cNvSpPr>
          <p:nvPr>
            <p:ph type="ftr" sz="quarter" idx="10"/>
          </p:nvPr>
        </p:nvSpPr>
        <p:spPr/>
        <p:txBody>
          <a:bodyPr/>
          <a:lstStyle/>
          <a:p>
            <a:pPr>
              <a:defRPr/>
            </a:pPr>
            <a:fld id="{377D87B0-3925-4BB9-ABDD-15D04BF80D77}" type="slidenum">
              <a:rPr lang="en-GB" smtClean="0"/>
              <a:pPr>
                <a:defRPr/>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C4476E69-3C17-4EA1-800F-18196E2ADD45}" type="slidenum">
              <a:rPr lang="en-GB"/>
              <a:pPr>
                <a:defRPr/>
              </a:pPr>
              <a:t>30</a:t>
            </a:fld>
            <a:endParaRPr lang="en-GB"/>
          </a:p>
        </p:txBody>
      </p:sp>
      <p:sp>
        <p:nvSpPr>
          <p:cNvPr id="34819" name="Rectangle 14"/>
          <p:cNvSpPr>
            <a:spLocks noGrp="1" noChangeArrowheads="1"/>
          </p:cNvSpPr>
          <p:nvPr>
            <p:ph type="title"/>
          </p:nvPr>
        </p:nvSpPr>
        <p:spPr>
          <a:xfrm>
            <a:off x="377825" y="150813"/>
            <a:ext cx="8550275" cy="693737"/>
          </a:xfrm>
        </p:spPr>
        <p:txBody>
          <a:bodyPr/>
          <a:lstStyle/>
          <a:p>
            <a:pPr eaLnBrk="1" hangingPunct="1"/>
            <a:r>
              <a:rPr lang="en-US" altLang="en-US" smtClean="0"/>
              <a:t>Any Questions?</a:t>
            </a:r>
            <a:endParaRPr lang="en-GB" altLang="en-US" smtClean="0"/>
          </a:p>
        </p:txBody>
      </p:sp>
      <p:grpSp>
        <p:nvGrpSpPr>
          <p:cNvPr id="34820" name="Group 5"/>
          <p:cNvGrpSpPr>
            <a:grpSpLocks noChangeAspect="1"/>
          </p:cNvGrpSpPr>
          <p:nvPr/>
        </p:nvGrpSpPr>
        <p:grpSpPr bwMode="auto">
          <a:xfrm>
            <a:off x="2359025" y="1860550"/>
            <a:ext cx="4121150" cy="4040188"/>
            <a:chOff x="1332" y="995"/>
            <a:chExt cx="2685" cy="2633"/>
          </a:xfrm>
        </p:grpSpPr>
        <p:sp>
          <p:nvSpPr>
            <p:cNvPr id="34821"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34822"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23"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24"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25"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26"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p:txBody>
          <a:bodyPr/>
          <a:lstStyle/>
          <a:p>
            <a:r>
              <a:rPr lang="en-US" altLang="en-US" smtClean="0"/>
              <a:t>1999: HTML4 emerged in 1999</a:t>
            </a:r>
          </a:p>
          <a:p>
            <a:pPr lvl="1"/>
            <a:r>
              <a:rPr lang="en-US" altLang="en-US" smtClean="0"/>
              <a:t>Standardized by the Worldwide Web Consortium (W3C)</a:t>
            </a:r>
          </a:p>
          <a:p>
            <a:pPr lvl="1"/>
            <a:endParaRPr lang="en-US" altLang="en-US" smtClean="0"/>
          </a:p>
          <a:p>
            <a:r>
              <a:rPr lang="en-US" altLang="en-US" smtClean="0"/>
              <a:t>2000: XHTML 1.0 was introduced</a:t>
            </a:r>
          </a:p>
          <a:p>
            <a:pPr lvl="1"/>
            <a:r>
              <a:rPr lang="en-US" altLang="en-US" smtClean="0"/>
              <a:t>An XML-compliant version of HTML</a:t>
            </a:r>
          </a:p>
          <a:p>
            <a:pPr lvl="1"/>
            <a:endParaRPr lang="en-US" altLang="en-US" smtClean="0"/>
          </a:p>
          <a:p>
            <a:r>
              <a:rPr lang="en-US" altLang="en-US" smtClean="0"/>
              <a:t>2004: WHATWG formed</a:t>
            </a:r>
          </a:p>
          <a:p>
            <a:pPr lvl="1"/>
            <a:r>
              <a:rPr lang="en-US" altLang="en-US" smtClean="0"/>
              <a:t>Web Hypertext Applications Technology Working Group</a:t>
            </a:r>
          </a:p>
          <a:p>
            <a:pPr lvl="1"/>
            <a:r>
              <a:rPr lang="en-US" altLang="en-US" smtClean="0"/>
              <a:t>Tasked to extend the meaningful life of HTML</a:t>
            </a:r>
          </a:p>
          <a:p>
            <a:pPr lvl="1"/>
            <a:endParaRPr lang="en-US" altLang="en-US" smtClean="0"/>
          </a:p>
          <a:p>
            <a:r>
              <a:rPr lang="en-US" altLang="en-US" smtClean="0"/>
              <a:t>2007: HTML5 concept launched</a:t>
            </a:r>
          </a:p>
          <a:p>
            <a:pPr lvl="1"/>
            <a:r>
              <a:rPr lang="en-US" altLang="en-US" smtClean="0"/>
              <a:t>W3C and WHATWG formed a working group to develop the HTML5 specification </a:t>
            </a:r>
          </a:p>
        </p:txBody>
      </p:sp>
      <p:sp>
        <p:nvSpPr>
          <p:cNvPr id="7171" name="Rectangle 2"/>
          <p:cNvSpPr>
            <a:spLocks noGrp="1" noChangeArrowheads="1"/>
          </p:cNvSpPr>
          <p:nvPr>
            <p:ph type="title"/>
          </p:nvPr>
        </p:nvSpPr>
        <p:spPr>
          <a:xfrm>
            <a:off x="377825" y="150813"/>
            <a:ext cx="8550275" cy="693737"/>
          </a:xfrm>
        </p:spPr>
        <p:txBody>
          <a:bodyPr/>
          <a:lstStyle/>
          <a:p>
            <a:r>
              <a:rPr lang="en-GB" altLang="en-US" smtClean="0"/>
              <a:t>Overview of HTML</a:t>
            </a:r>
          </a:p>
        </p:txBody>
      </p:sp>
      <p:sp>
        <p:nvSpPr>
          <p:cNvPr id="4" name="Footer Placeholder 3"/>
          <p:cNvSpPr>
            <a:spLocks noGrp="1"/>
          </p:cNvSpPr>
          <p:nvPr>
            <p:ph type="ftr" sz="quarter" idx="10"/>
          </p:nvPr>
        </p:nvSpPr>
        <p:spPr/>
        <p:txBody>
          <a:bodyPr/>
          <a:lstStyle/>
          <a:p>
            <a:pPr>
              <a:defRPr/>
            </a:pPr>
            <a:fld id="{3919DA42-2B68-44AA-ACA8-9E3D9DB725E5}" type="slidenum">
              <a:rPr lang="en-GB" smtClean="0"/>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5"/>
          <p:cNvSpPr>
            <a:spLocks noGrp="1" noChangeArrowheads="1"/>
          </p:cNvSpPr>
          <p:nvPr>
            <p:ph idx="1"/>
          </p:nvPr>
        </p:nvSpPr>
        <p:spPr/>
        <p:txBody>
          <a:bodyPr/>
          <a:lstStyle/>
          <a:p>
            <a:pPr eaLnBrk="1" hangingPunct="1"/>
            <a:r>
              <a:rPr lang="en-GB" altLang="en-US" smtClean="0"/>
              <a:t>HTML5 introduces the following new features:</a:t>
            </a:r>
          </a:p>
          <a:p>
            <a:pPr lvl="1"/>
            <a:r>
              <a:rPr lang="en-GB" altLang="en-US" smtClean="0"/>
              <a:t>Native audio and video</a:t>
            </a:r>
          </a:p>
          <a:p>
            <a:pPr lvl="1"/>
            <a:r>
              <a:rPr lang="en-GB" altLang="en-US" smtClean="0"/>
              <a:t>New input controls</a:t>
            </a:r>
          </a:p>
          <a:p>
            <a:pPr lvl="1"/>
            <a:r>
              <a:rPr lang="en-GB" altLang="en-US" smtClean="0"/>
              <a:t>Graphics (canvas and SVG)</a:t>
            </a:r>
          </a:p>
          <a:p>
            <a:pPr lvl="1"/>
            <a:r>
              <a:rPr lang="en-GB" altLang="en-US" smtClean="0"/>
              <a:t>Geolocation</a:t>
            </a:r>
          </a:p>
          <a:p>
            <a:pPr lvl="1"/>
            <a:r>
              <a:rPr lang="en-GB" altLang="en-US" smtClean="0"/>
              <a:t>Web sockets</a:t>
            </a:r>
          </a:p>
          <a:p>
            <a:pPr lvl="1"/>
            <a:r>
              <a:rPr lang="en-GB" altLang="en-US" smtClean="0"/>
              <a:t>Web storage</a:t>
            </a:r>
          </a:p>
          <a:p>
            <a:pPr lvl="1"/>
            <a:r>
              <a:rPr lang="en-GB" altLang="en-US" smtClean="0"/>
              <a:t>Web workers</a:t>
            </a:r>
          </a:p>
          <a:p>
            <a:pPr lvl="1"/>
            <a:r>
              <a:rPr lang="en-GB" altLang="en-US" smtClean="0"/>
              <a:t>Ajax improvements</a:t>
            </a:r>
          </a:p>
          <a:p>
            <a:pPr lvl="1"/>
            <a:r>
              <a:rPr lang="en-GB" altLang="en-US" smtClean="0"/>
              <a:t>Plus lots of other nice things!</a:t>
            </a:r>
          </a:p>
          <a:p>
            <a:pPr lvl="1"/>
            <a:endParaRPr lang="en-GB" altLang="en-US" smtClean="0"/>
          </a:p>
          <a:p>
            <a:pPr lvl="1"/>
            <a:endParaRPr lang="en-GB" altLang="en-US" smtClean="0"/>
          </a:p>
        </p:txBody>
      </p:sp>
      <p:sp>
        <p:nvSpPr>
          <p:cNvPr id="8195" name="Rectangle 4"/>
          <p:cNvSpPr>
            <a:spLocks noGrp="1" noChangeArrowheads="1"/>
          </p:cNvSpPr>
          <p:nvPr>
            <p:ph type="title"/>
          </p:nvPr>
        </p:nvSpPr>
        <p:spPr>
          <a:xfrm>
            <a:off x="377825" y="150813"/>
            <a:ext cx="8550275" cy="693737"/>
          </a:xfrm>
        </p:spPr>
        <p:txBody>
          <a:bodyPr/>
          <a:lstStyle/>
          <a:p>
            <a:pPr eaLnBrk="1" hangingPunct="1"/>
            <a:r>
              <a:rPr lang="en-GB" altLang="en-US" smtClean="0"/>
              <a:t>New Features in HTML5</a:t>
            </a:r>
          </a:p>
        </p:txBody>
      </p:sp>
      <p:sp>
        <p:nvSpPr>
          <p:cNvPr id="4" name="Footer Placeholder 3"/>
          <p:cNvSpPr>
            <a:spLocks noGrp="1"/>
          </p:cNvSpPr>
          <p:nvPr>
            <p:ph type="ftr" sz="quarter" idx="10"/>
          </p:nvPr>
        </p:nvSpPr>
        <p:spPr/>
        <p:txBody>
          <a:bodyPr/>
          <a:lstStyle/>
          <a:p>
            <a:pPr>
              <a:defRPr/>
            </a:pPr>
            <a:fld id="{E4BAFB87-31F3-466B-A9B0-135E0C380009}" type="slidenum">
              <a:rPr lang="en-GB"/>
              <a:pPr>
                <a:defRPr/>
              </a:pPr>
              <a:t>5</a:t>
            </a:fld>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eaLnBrk="1" hangingPunct="1"/>
            <a:r>
              <a:rPr lang="en-GB" altLang="en-US" smtClean="0"/>
              <a:t>DOCTYPE declarations have been simplified</a:t>
            </a:r>
          </a:p>
          <a:p>
            <a:pPr lvl="1" eaLnBrk="1" hangingPunct="1"/>
            <a:r>
              <a:rPr lang="en-GB" altLang="en-US" smtClean="0"/>
              <a:t>From this:</a:t>
            </a:r>
          </a:p>
          <a:p>
            <a:pPr eaLnBrk="1" hangingPunct="1"/>
            <a:endParaRPr lang="en-GB" altLang="en-US" smtClean="0"/>
          </a:p>
          <a:p>
            <a:pPr lvl="1" eaLnBrk="1" hangingPunct="1"/>
            <a:r>
              <a:rPr lang="en-GB" altLang="en-US" smtClean="0"/>
              <a:t>To this </a:t>
            </a:r>
            <a:r>
              <a:rPr lang="en-GB" altLang="en-US" smtClean="0">
                <a:sym typeface="Wingdings" pitchFamily="2" charset="2"/>
              </a:rPr>
              <a:t>:</a:t>
            </a:r>
          </a:p>
          <a:p>
            <a:pPr lvl="1" eaLnBrk="1" hangingPunct="1"/>
            <a:endParaRPr lang="en-GB" altLang="en-US" smtClean="0">
              <a:sym typeface="Wingdings" pitchFamily="2" charset="2"/>
            </a:endParaRPr>
          </a:p>
          <a:p>
            <a:pPr lvl="1" eaLnBrk="1" hangingPunct="1"/>
            <a:endParaRPr lang="en-GB" altLang="en-US" smtClean="0">
              <a:sym typeface="Wingdings" pitchFamily="2" charset="2"/>
            </a:endParaRPr>
          </a:p>
          <a:p>
            <a:pPr eaLnBrk="1" hangingPunct="1"/>
            <a:r>
              <a:rPr lang="en-GB" altLang="en-US" smtClean="0"/>
              <a:t>Character set declarations have also been simplified</a:t>
            </a:r>
          </a:p>
          <a:p>
            <a:pPr lvl="1" eaLnBrk="1" hangingPunct="1"/>
            <a:r>
              <a:rPr lang="en-GB" altLang="en-US" smtClean="0"/>
              <a:t>From this:</a:t>
            </a:r>
          </a:p>
          <a:p>
            <a:pPr lvl="1" eaLnBrk="1" hangingPunct="1"/>
            <a:endParaRPr lang="en-GB" altLang="en-US" smtClean="0"/>
          </a:p>
          <a:p>
            <a:pPr lvl="1" eaLnBrk="1" hangingPunct="1"/>
            <a:r>
              <a:rPr lang="en-GB" altLang="en-US" smtClean="0"/>
              <a:t>To this </a:t>
            </a:r>
            <a:r>
              <a:rPr lang="en-GB" altLang="en-US" smtClean="0">
                <a:sym typeface="Wingdings" pitchFamily="2" charset="2"/>
              </a:rPr>
              <a:t>:</a:t>
            </a:r>
            <a:endParaRPr lang="en-GB" altLang="en-US" smtClean="0"/>
          </a:p>
          <a:p>
            <a:pPr lvl="1" eaLnBrk="1" hangingPunct="1"/>
            <a:endParaRPr lang="en-GB" altLang="en-US" smtClean="0"/>
          </a:p>
        </p:txBody>
      </p:sp>
      <p:sp>
        <p:nvSpPr>
          <p:cNvPr id="9219" name="Rectangle 2"/>
          <p:cNvSpPr>
            <a:spLocks noGrp="1" noChangeArrowheads="1"/>
          </p:cNvSpPr>
          <p:nvPr>
            <p:ph type="title"/>
          </p:nvPr>
        </p:nvSpPr>
        <p:spPr>
          <a:xfrm>
            <a:off x="377825" y="150813"/>
            <a:ext cx="8550275" cy="693737"/>
          </a:xfrm>
        </p:spPr>
        <p:txBody>
          <a:bodyPr/>
          <a:lstStyle/>
          <a:p>
            <a:pPr eaLnBrk="1" hangingPunct="1"/>
            <a:r>
              <a:rPr lang="en-GB" altLang="en-US" smtClean="0"/>
              <a:t>Some Simplifications in HTML5</a:t>
            </a:r>
          </a:p>
        </p:txBody>
      </p:sp>
      <p:sp>
        <p:nvSpPr>
          <p:cNvPr id="4" name="Footer Placeholder 3"/>
          <p:cNvSpPr>
            <a:spLocks noGrp="1"/>
          </p:cNvSpPr>
          <p:nvPr>
            <p:ph type="ftr" sz="quarter" idx="10"/>
          </p:nvPr>
        </p:nvSpPr>
        <p:spPr/>
        <p:txBody>
          <a:bodyPr/>
          <a:lstStyle/>
          <a:p>
            <a:pPr>
              <a:defRPr/>
            </a:pPr>
            <a:fld id="{C463DC6C-17BF-4DBA-B69D-E397649FAA35}" type="slidenum">
              <a:rPr lang="en-GB"/>
              <a:pPr>
                <a:defRPr/>
              </a:pPr>
              <a:t>6</a:t>
            </a:fld>
            <a:endParaRPr lang="en-GB" dirty="0"/>
          </a:p>
        </p:txBody>
      </p:sp>
      <p:sp>
        <p:nvSpPr>
          <p:cNvPr id="9221" name="Rectangle 5"/>
          <p:cNvSpPr>
            <a:spLocks noChangeArrowheads="1"/>
          </p:cNvSpPr>
          <p:nvPr/>
        </p:nvSpPr>
        <p:spPr bwMode="auto">
          <a:xfrm>
            <a:off x="1222375" y="1981200"/>
            <a:ext cx="7497763" cy="449263"/>
          </a:xfrm>
          <a:prstGeom prst="rect">
            <a:avLst/>
          </a:prstGeom>
          <a:solidFill>
            <a:srgbClr val="FFFF66"/>
          </a:solidFill>
          <a:ln w="9525">
            <a:solidFill>
              <a:srgbClr val="FFB953"/>
            </a:solidFill>
            <a:miter lim="800000"/>
            <a:headEnd/>
            <a:tailEnd/>
          </a:ln>
          <a:effectLst>
            <a:outerShdw dist="76201" dir="2700000" algn="ctr" rotWithShape="0">
              <a:srgbClr val="FFB953"/>
            </a:outerShdw>
          </a:effec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&lt;!DOCTYPE HTML PUBLIC "-//W3C//DTD HTML 4.01 Transitional//EN"</a:t>
            </a:r>
          </a:p>
          <a:p>
            <a:pPr eaLnBrk="1" hangingPunct="1"/>
            <a:r>
              <a:rPr lang="en-US" altLang="en-US" sz="1200"/>
              <a:t>                      "http://www.w3.org/TR/html4/loose.dtd"&gt;</a:t>
            </a:r>
            <a:endParaRPr lang="en-US" altLang="en-US" sz="1200" u="sng"/>
          </a:p>
        </p:txBody>
      </p:sp>
      <p:sp>
        <p:nvSpPr>
          <p:cNvPr id="9222" name="Rectangle 5"/>
          <p:cNvSpPr>
            <a:spLocks noChangeArrowheads="1"/>
          </p:cNvSpPr>
          <p:nvPr/>
        </p:nvSpPr>
        <p:spPr bwMode="auto">
          <a:xfrm>
            <a:off x="1214438" y="2846388"/>
            <a:ext cx="7499350" cy="336550"/>
          </a:xfrm>
          <a:prstGeom prst="rect">
            <a:avLst/>
          </a:prstGeom>
          <a:solidFill>
            <a:srgbClr val="FFFF66"/>
          </a:solidFill>
          <a:ln w="9525">
            <a:solidFill>
              <a:srgbClr val="FFB953"/>
            </a:solidFill>
            <a:miter lim="800000"/>
            <a:headEnd/>
            <a:tailEnd/>
          </a:ln>
          <a:effectLst>
            <a:outerShdw dist="76201" dir="2700000" algn="ctr" rotWithShape="0">
              <a:srgbClr val="FFB953"/>
            </a:outerShdw>
          </a:effec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US" altLang="en-US" sz="1200"/>
              <a:t>&lt;!DOCTYPE html&gt;</a:t>
            </a:r>
            <a:endParaRPr lang="en-US" altLang="en-US" sz="1200" u="sng"/>
          </a:p>
        </p:txBody>
      </p:sp>
      <p:sp>
        <p:nvSpPr>
          <p:cNvPr id="9223" name="Rectangle 5"/>
          <p:cNvSpPr>
            <a:spLocks noChangeArrowheads="1"/>
          </p:cNvSpPr>
          <p:nvPr/>
        </p:nvSpPr>
        <p:spPr bwMode="auto">
          <a:xfrm>
            <a:off x="1214438" y="4470400"/>
            <a:ext cx="7499350" cy="349250"/>
          </a:xfrm>
          <a:prstGeom prst="rect">
            <a:avLst/>
          </a:prstGeom>
          <a:solidFill>
            <a:srgbClr val="FFFF66"/>
          </a:solidFill>
          <a:ln w="9525">
            <a:solidFill>
              <a:srgbClr val="FFB953"/>
            </a:solidFill>
            <a:miter lim="800000"/>
            <a:headEnd/>
            <a:tailEnd/>
          </a:ln>
          <a:effectLst>
            <a:outerShdw dist="76201" dir="2700000" algn="ctr" rotWithShape="0">
              <a:srgbClr val="FFB953"/>
            </a:outerShdw>
          </a:effec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&lt;meta http-equiv="Content-Type" content="text/html; charset=utf-8"&gt;</a:t>
            </a:r>
            <a:endParaRPr lang="en-US" altLang="en-US" sz="1200" u="sng"/>
          </a:p>
        </p:txBody>
      </p:sp>
      <p:sp>
        <p:nvSpPr>
          <p:cNvPr id="9224" name="Rectangle 7"/>
          <p:cNvSpPr>
            <a:spLocks noChangeArrowheads="1"/>
          </p:cNvSpPr>
          <p:nvPr/>
        </p:nvSpPr>
        <p:spPr bwMode="auto">
          <a:xfrm>
            <a:off x="1208088" y="5203825"/>
            <a:ext cx="7499350" cy="336550"/>
          </a:xfrm>
          <a:prstGeom prst="rect">
            <a:avLst/>
          </a:prstGeom>
          <a:solidFill>
            <a:srgbClr val="FFFF66"/>
          </a:solidFill>
          <a:ln w="9525">
            <a:solidFill>
              <a:srgbClr val="FFB953"/>
            </a:solidFill>
            <a:miter lim="800000"/>
            <a:headEnd/>
            <a:tailEnd/>
          </a:ln>
          <a:effectLst>
            <a:outerShdw dist="76201" dir="2700000" algn="ctr" rotWithShape="0">
              <a:srgbClr val="FFB953"/>
            </a:outerShdw>
          </a:effectLst>
        </p:spPr>
        <p:txBody>
          <a:bodyPr lIns="92075" tIns="46038" rIns="92075" bIns="46038" anchor="ctr"/>
          <a:lstStyle>
            <a:lvl1pPr defTabSz="739775" eaLnBrk="0" hangingPunct="0">
              <a:defRPr sz="1400">
                <a:solidFill>
                  <a:schemeClr val="tx1"/>
                </a:solidFill>
                <a:latin typeface="Lucida Console" pitchFamily="49" charset="0"/>
              </a:defRPr>
            </a:lvl1pPr>
            <a:lvl2pPr marL="742950" indent="-285750" defTabSz="739775" eaLnBrk="0" hangingPunct="0">
              <a:defRPr sz="1400">
                <a:solidFill>
                  <a:schemeClr val="tx1"/>
                </a:solidFill>
                <a:latin typeface="Lucida Console" pitchFamily="49" charset="0"/>
              </a:defRPr>
            </a:lvl2pPr>
            <a:lvl3pPr marL="1143000" indent="-228600" defTabSz="739775" eaLnBrk="0" hangingPunct="0">
              <a:defRPr sz="1400">
                <a:solidFill>
                  <a:schemeClr val="tx1"/>
                </a:solidFill>
                <a:latin typeface="Lucida Console" pitchFamily="49" charset="0"/>
              </a:defRPr>
            </a:lvl3pPr>
            <a:lvl4pPr marL="1600200" indent="-228600" defTabSz="739775" eaLnBrk="0" hangingPunct="0">
              <a:defRPr sz="1400">
                <a:solidFill>
                  <a:schemeClr val="tx1"/>
                </a:solidFill>
                <a:latin typeface="Lucida Console" pitchFamily="49" charset="0"/>
              </a:defRPr>
            </a:lvl4pPr>
            <a:lvl5pPr marL="2057400" indent="-228600" defTabSz="739775" eaLnBrk="0" hangingPunct="0">
              <a:defRPr sz="1400">
                <a:solidFill>
                  <a:schemeClr val="tx1"/>
                </a:solidFill>
                <a:latin typeface="Lucida Console" pitchFamily="49" charset="0"/>
              </a:defRPr>
            </a:lvl5pPr>
            <a:lvl6pPr marL="2514600" indent="-228600" defTabSz="739775" eaLnBrk="0" fontAlgn="base" hangingPunct="0">
              <a:spcBef>
                <a:spcPct val="0"/>
              </a:spcBef>
              <a:spcAft>
                <a:spcPct val="0"/>
              </a:spcAft>
              <a:defRPr sz="1400">
                <a:solidFill>
                  <a:schemeClr val="tx1"/>
                </a:solidFill>
                <a:latin typeface="Lucida Console" pitchFamily="49" charset="0"/>
              </a:defRPr>
            </a:lvl6pPr>
            <a:lvl7pPr marL="2971800" indent="-228600" defTabSz="739775" eaLnBrk="0" fontAlgn="base" hangingPunct="0">
              <a:spcBef>
                <a:spcPct val="0"/>
              </a:spcBef>
              <a:spcAft>
                <a:spcPct val="0"/>
              </a:spcAft>
              <a:defRPr sz="1400">
                <a:solidFill>
                  <a:schemeClr val="tx1"/>
                </a:solidFill>
                <a:latin typeface="Lucida Console" pitchFamily="49" charset="0"/>
              </a:defRPr>
            </a:lvl7pPr>
            <a:lvl8pPr marL="3429000" indent="-228600" defTabSz="739775" eaLnBrk="0" fontAlgn="base" hangingPunct="0">
              <a:spcBef>
                <a:spcPct val="0"/>
              </a:spcBef>
              <a:spcAft>
                <a:spcPct val="0"/>
              </a:spcAft>
              <a:defRPr sz="1400">
                <a:solidFill>
                  <a:schemeClr val="tx1"/>
                </a:solidFill>
                <a:latin typeface="Lucida Console" pitchFamily="49" charset="0"/>
              </a:defRPr>
            </a:lvl8pPr>
            <a:lvl9pPr marL="3886200" indent="-228600" defTabSz="739775"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&lt;meta charset="utf-8"&gt;</a:t>
            </a:r>
            <a:endParaRPr lang="en-US" altLang="en-US" sz="1200" u="sn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fld id="{BF2C0124-4221-417F-83DD-D83E4F0635E6}" type="slidenum">
              <a:rPr lang="en-GB"/>
              <a:pPr>
                <a:defRPr/>
              </a:pPr>
              <a:t>7</a:t>
            </a:fld>
            <a:endParaRPr lang="en-GB"/>
          </a:p>
        </p:txBody>
      </p:sp>
      <p:sp>
        <p:nvSpPr>
          <p:cNvPr id="10243" name="Rectangle 2"/>
          <p:cNvSpPr>
            <a:spLocks noGrp="1" noChangeArrowheads="1"/>
          </p:cNvSpPr>
          <p:nvPr>
            <p:ph type="title"/>
          </p:nvPr>
        </p:nvSpPr>
        <p:spPr>
          <a:xfrm>
            <a:off x="377825" y="150813"/>
            <a:ext cx="8550275" cy="693737"/>
          </a:xfrm>
        </p:spPr>
        <p:txBody>
          <a:bodyPr/>
          <a:lstStyle/>
          <a:p>
            <a:pPr eaLnBrk="1" hangingPunct="1"/>
            <a:r>
              <a:rPr lang="en-US" altLang="en-US" smtClean="0"/>
              <a:t>Overview of CSS</a:t>
            </a:r>
            <a:endParaRPr lang="en-GB" altLang="en-US" smtClean="0"/>
          </a:p>
        </p:txBody>
      </p:sp>
      <p:sp>
        <p:nvSpPr>
          <p:cNvPr id="10244" name="Rectangle 3"/>
          <p:cNvSpPr>
            <a:spLocks noGrp="1" noChangeArrowheads="1"/>
          </p:cNvSpPr>
          <p:nvPr>
            <p:ph type="body" idx="1"/>
          </p:nvPr>
        </p:nvSpPr>
        <p:spPr>
          <a:xfrm>
            <a:off x="406400" y="1196975"/>
            <a:ext cx="8486775" cy="5440363"/>
          </a:xfrm>
        </p:spPr>
        <p:txBody>
          <a:bodyPr/>
          <a:lstStyle/>
          <a:p>
            <a:r>
              <a:rPr lang="en-GB" altLang="en-US" dirty="0" smtClean="0"/>
              <a:t>CSS was introduced in HTML 4, to allow you to define styles for HTML elements</a:t>
            </a:r>
          </a:p>
          <a:p>
            <a:pPr lvl="1"/>
            <a:r>
              <a:rPr lang="en-GB" altLang="en-US" dirty="0" smtClean="0"/>
              <a:t>CSS3 appeared alongside HTML 5, with new features such as transformations, animations, etc. </a:t>
            </a:r>
          </a:p>
          <a:p>
            <a:pPr lvl="1"/>
            <a:endParaRPr lang="en-GB" altLang="en-US" dirty="0" smtClean="0"/>
          </a:p>
          <a:p>
            <a:r>
              <a:rPr lang="en-GB" altLang="en-US" dirty="0" smtClean="0"/>
              <a:t>Here's a simple CSS example, which defines inline styles</a:t>
            </a:r>
          </a:p>
          <a:p>
            <a:pPr lvl="1"/>
            <a:r>
              <a:rPr lang="en-GB" altLang="en-US" dirty="0" smtClean="0"/>
              <a:t>Set the </a:t>
            </a:r>
            <a:r>
              <a:rPr lang="en-GB" altLang="en-US" dirty="0" smtClean="0">
                <a:latin typeface="Lucida Console" pitchFamily="49" charset="0"/>
              </a:rPr>
              <a:t>style</a:t>
            </a:r>
            <a:r>
              <a:rPr lang="en-GB" altLang="en-US" dirty="0" smtClean="0"/>
              <a:t> attribute directly on an HTML element</a:t>
            </a:r>
          </a:p>
          <a:p>
            <a:pPr lvl="1"/>
            <a:r>
              <a:rPr lang="en-GB" altLang="en-US" dirty="0" smtClean="0"/>
              <a:t>See </a:t>
            </a:r>
            <a:r>
              <a:rPr lang="en-GB" altLang="en-US" dirty="0" smtClean="0">
                <a:latin typeface="Lucida Console" pitchFamily="49" charset="0"/>
              </a:rPr>
              <a:t>UsingSimpleStyles.html</a:t>
            </a:r>
            <a:endParaRPr lang="en-GB" altLang="en-US" dirty="0" smtClean="0"/>
          </a:p>
          <a:p>
            <a:endParaRPr lang="en-GB" altLang="en-US" dirty="0" smtClean="0"/>
          </a:p>
        </p:txBody>
      </p:sp>
      <p:sp>
        <p:nvSpPr>
          <p:cNvPr id="10245" name="Rectangle 16"/>
          <p:cNvSpPr>
            <a:spLocks noChangeArrowheads="1"/>
          </p:cNvSpPr>
          <p:nvPr/>
        </p:nvSpPr>
        <p:spPr bwMode="auto">
          <a:xfrm>
            <a:off x="555625" y="4316413"/>
            <a:ext cx="8232775" cy="177165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&lt;h1 style="text-align:center;"&gt;Center-aligned heading&lt;/h1&gt;</a:t>
            </a:r>
          </a:p>
          <a:p>
            <a:pPr eaLnBrk="1" hangingPunct="1"/>
            <a:endParaRPr lang="en-GB" altLang="en-US" sz="1200"/>
          </a:p>
          <a:p>
            <a:pPr eaLnBrk="1" hangingPunct="1"/>
            <a:endParaRPr lang="en-GB" altLang="en-US" sz="1200"/>
          </a:p>
          <a:p>
            <a:pPr eaLnBrk="1" hangingPunct="1"/>
            <a:r>
              <a:rPr lang="en-GB" altLang="en-US" sz="1200"/>
              <a:t>&lt;p style="font-family: comic sans ms; </a:t>
            </a:r>
            <a:br>
              <a:rPr lang="en-GB" altLang="en-US" sz="1200"/>
            </a:br>
            <a:r>
              <a:rPr lang="en-GB" altLang="en-US" sz="1200"/>
              <a:t>          color: red; </a:t>
            </a:r>
            <a:br>
              <a:rPr lang="en-GB" altLang="en-US" sz="1200"/>
            </a:br>
            <a:r>
              <a:rPr lang="en-GB" altLang="en-US" sz="1200"/>
              <a:t>          background-color: green; </a:t>
            </a:r>
            <a:br>
              <a:rPr lang="en-GB" altLang="en-US" sz="1200"/>
            </a:br>
            <a:r>
              <a:rPr lang="en-GB" altLang="en-US" sz="1200"/>
              <a:t>          font-size: 48pt"&gt;</a:t>
            </a:r>
          </a:p>
          <a:p>
            <a:pPr eaLnBrk="1" hangingPunct="1"/>
            <a:r>
              <a:rPr lang="en-GB" altLang="en-US" sz="1200"/>
              <a:t>  Wales!</a:t>
            </a:r>
          </a:p>
          <a:p>
            <a:pPr eaLnBrk="1" hangingPunct="1"/>
            <a:r>
              <a:rPr lang="en-GB" altLang="en-US" sz="1200"/>
              <a:t>&lt;/p&gt; </a:t>
            </a:r>
          </a:p>
        </p:txBody>
      </p:sp>
      <p:pic>
        <p:nvPicPr>
          <p:cNvPr id="81922" name="Picture 2"/>
          <p:cNvPicPr>
            <a:picLocks noChangeAspect="1" noChangeArrowheads="1"/>
          </p:cNvPicPr>
          <p:nvPr/>
        </p:nvPicPr>
        <p:blipFill>
          <a:blip r:embed="rId3"/>
          <a:srcRect/>
          <a:stretch>
            <a:fillRect/>
          </a:stretch>
        </p:blipFill>
        <p:spPr bwMode="auto">
          <a:xfrm>
            <a:off x="5240338" y="4694238"/>
            <a:ext cx="3463925" cy="1603375"/>
          </a:xfrm>
          <a:prstGeom prst="rect">
            <a:avLst/>
          </a:prstGeom>
          <a:noFill/>
          <a:ln w="19050" cap="flat" cmpd="sng">
            <a:solidFill>
              <a:schemeClr val="tx2">
                <a:lumMod val="60000"/>
                <a:lumOff val="40000"/>
              </a:schemeClr>
            </a:solidFill>
            <a:prstDash val="solid"/>
            <a:miter lim="800000"/>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77825" y="150813"/>
            <a:ext cx="8550275" cy="693737"/>
          </a:xfrm>
        </p:spPr>
        <p:txBody>
          <a:bodyPr/>
          <a:lstStyle/>
          <a:p>
            <a:pPr marL="457200" indent="-457200" eaLnBrk="1" hangingPunct="1"/>
            <a:r>
              <a:rPr lang="en-US" altLang="en-US" smtClean="0"/>
              <a:t>Organizing CSS Styles</a:t>
            </a:r>
          </a:p>
        </p:txBody>
      </p:sp>
      <p:sp>
        <p:nvSpPr>
          <p:cNvPr id="11267" name="Rectangle 3"/>
          <p:cNvSpPr>
            <a:spLocks noGrp="1" noChangeArrowheads="1"/>
          </p:cNvSpPr>
          <p:nvPr>
            <p:ph type="body" idx="1"/>
          </p:nvPr>
        </p:nvSpPr>
        <p:spPr/>
        <p:txBody>
          <a:bodyPr/>
          <a:lstStyle/>
          <a:p>
            <a:r>
              <a:rPr lang="en-GB" altLang="en-US" smtClean="0"/>
              <a:t>You can define styles in </a:t>
            </a:r>
            <a:r>
              <a:rPr lang="en-GB" altLang="en-US" smtClean="0">
                <a:latin typeface="Lucida Console" pitchFamily="49" charset="0"/>
              </a:rPr>
              <a:t>&lt;style&gt;</a:t>
            </a:r>
            <a:r>
              <a:rPr lang="en-GB" altLang="en-US" smtClean="0"/>
              <a:t> elements</a:t>
            </a:r>
          </a:p>
          <a:p>
            <a:pPr lvl="1"/>
            <a:r>
              <a:rPr lang="en-GB" altLang="en-US" smtClean="0"/>
              <a:t>E.g. define styles that apply to tag names</a:t>
            </a:r>
          </a:p>
          <a:p>
            <a:pPr lvl="1"/>
            <a:r>
              <a:rPr lang="en-GB" altLang="en-US" smtClean="0"/>
              <a:t>E.g. define styles that apply to tags of a certain class</a:t>
            </a:r>
          </a:p>
          <a:p>
            <a:pPr lvl="1"/>
            <a:r>
              <a:rPr lang="en-GB" altLang="en-US" smtClean="0"/>
              <a:t>See </a:t>
            </a:r>
            <a:r>
              <a:rPr lang="en-GB" altLang="en-US" smtClean="0">
                <a:latin typeface="Lucida Console" pitchFamily="49" charset="0"/>
              </a:rPr>
              <a:t>UsingStyleElements.html</a:t>
            </a:r>
          </a:p>
          <a:p>
            <a:pPr lvl="1"/>
            <a:endParaRPr lang="en-GB" altLang="en-US" smtClean="0">
              <a:latin typeface="Lucida Console" pitchFamily="49" charset="0"/>
            </a:endParaRPr>
          </a:p>
          <a:p>
            <a:pPr lvl="1"/>
            <a:endParaRPr lang="en-GB" altLang="en-US" smtClean="0">
              <a:latin typeface="Lucida Console" pitchFamily="49" charset="0"/>
            </a:endParaRPr>
          </a:p>
          <a:p>
            <a:pPr lvl="1"/>
            <a:endParaRPr lang="en-GB" altLang="en-US" smtClean="0">
              <a:latin typeface="Lucida Console" pitchFamily="49" charset="0"/>
            </a:endParaRPr>
          </a:p>
          <a:p>
            <a:pPr lvl="1"/>
            <a:endParaRPr lang="en-GB" altLang="en-US" smtClean="0">
              <a:latin typeface="Lucida Console" pitchFamily="49" charset="0"/>
            </a:endParaRPr>
          </a:p>
          <a:p>
            <a:pPr lvl="1"/>
            <a:endParaRPr lang="en-GB" altLang="en-US" smtClean="0">
              <a:latin typeface="Lucida Console" pitchFamily="49" charset="0"/>
            </a:endParaRPr>
          </a:p>
          <a:p>
            <a:pPr lvl="1"/>
            <a:endParaRPr lang="en-GB" altLang="en-US" smtClean="0">
              <a:latin typeface="Lucida Console" pitchFamily="49" charset="0"/>
            </a:endParaRPr>
          </a:p>
          <a:p>
            <a:pPr lvl="1"/>
            <a:endParaRPr lang="en-GB" altLang="en-US" smtClean="0">
              <a:latin typeface="Lucida Console" pitchFamily="49" charset="0"/>
            </a:endParaRPr>
          </a:p>
          <a:p>
            <a:r>
              <a:rPr lang="en-GB" altLang="en-US" smtClean="0"/>
              <a:t>You can also link to an external style sheet, as follows:</a:t>
            </a:r>
          </a:p>
          <a:p>
            <a:pPr lvl="1"/>
            <a:endParaRPr lang="en-US" altLang="en-US" smtClean="0"/>
          </a:p>
          <a:p>
            <a:pPr lvl="1"/>
            <a:endParaRPr lang="en-GB" altLang="en-US" smtClean="0"/>
          </a:p>
          <a:p>
            <a:pPr lvl="1"/>
            <a:endParaRPr lang="en-GB" altLang="en-US" smtClean="0"/>
          </a:p>
        </p:txBody>
      </p:sp>
      <p:sp>
        <p:nvSpPr>
          <p:cNvPr id="4" name="Footer Placeholder 3"/>
          <p:cNvSpPr>
            <a:spLocks noGrp="1"/>
          </p:cNvSpPr>
          <p:nvPr>
            <p:ph type="ftr" sz="quarter" idx="10"/>
          </p:nvPr>
        </p:nvSpPr>
        <p:spPr/>
        <p:txBody>
          <a:bodyPr/>
          <a:lstStyle/>
          <a:p>
            <a:pPr>
              <a:defRPr/>
            </a:pPr>
            <a:fld id="{D20912A9-436A-4551-9C38-EEDD3626110F}" type="slidenum">
              <a:rPr lang="en-GB"/>
              <a:pPr>
                <a:defRPr/>
              </a:pPr>
              <a:t>8</a:t>
            </a:fld>
            <a:endParaRPr lang="en-GB"/>
          </a:p>
        </p:txBody>
      </p:sp>
      <p:sp>
        <p:nvSpPr>
          <p:cNvPr id="11269" name="Rectangle 16"/>
          <p:cNvSpPr>
            <a:spLocks noChangeArrowheads="1"/>
          </p:cNvSpPr>
          <p:nvPr/>
        </p:nvSpPr>
        <p:spPr bwMode="auto">
          <a:xfrm>
            <a:off x="555625" y="2735263"/>
            <a:ext cx="8232775" cy="236220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&lt;style&gt;</a:t>
            </a:r>
          </a:p>
          <a:p>
            <a:pPr eaLnBrk="1" hangingPunct="1"/>
            <a:r>
              <a:rPr lang="en-GB" altLang="en-US" sz="1200"/>
              <a:t>  p {</a:t>
            </a:r>
          </a:p>
          <a:p>
            <a:pPr eaLnBrk="1" hangingPunct="1"/>
            <a:r>
              <a:rPr lang="en-GB" altLang="en-US" sz="1200"/>
              <a:t>    color: red; </a:t>
            </a:r>
          </a:p>
          <a:p>
            <a:pPr eaLnBrk="1" hangingPunct="1"/>
            <a:r>
              <a:rPr lang="en-GB" altLang="en-US" sz="1200"/>
              <a:t>    …</a:t>
            </a:r>
          </a:p>
          <a:p>
            <a:pPr eaLnBrk="1" hangingPunct="1"/>
            <a:r>
              <a:rPr lang="en-GB" altLang="en-US" sz="1200"/>
              <a:t>  }</a:t>
            </a:r>
          </a:p>
          <a:p>
            <a:pPr eaLnBrk="1" hangingPunct="1"/>
            <a:endParaRPr lang="en-GB" altLang="en-US" sz="1200"/>
          </a:p>
          <a:p>
            <a:pPr eaLnBrk="1" hangingPunct="1"/>
            <a:r>
              <a:rPr lang="en-GB" altLang="en-US" sz="1200"/>
              <a:t>  .loud { </a:t>
            </a:r>
          </a:p>
          <a:p>
            <a:pPr eaLnBrk="1" hangingPunct="1"/>
            <a:r>
              <a:rPr lang="en-GB" altLang="en-US" sz="1200"/>
              <a:t>    color: orange; </a:t>
            </a:r>
          </a:p>
          <a:p>
            <a:pPr eaLnBrk="1" hangingPunct="1"/>
            <a:r>
              <a:rPr lang="en-GB" altLang="en-US" sz="1200"/>
              <a:t>    …</a:t>
            </a:r>
          </a:p>
          <a:p>
            <a:pPr eaLnBrk="1" hangingPunct="1"/>
            <a:r>
              <a:rPr lang="en-GB" altLang="en-US" sz="1200"/>
              <a:t>  }</a:t>
            </a:r>
          </a:p>
          <a:p>
            <a:pPr eaLnBrk="1" hangingPunct="1"/>
            <a:r>
              <a:rPr lang="en-GB" altLang="en-US" sz="1200"/>
              <a:t>  …</a:t>
            </a:r>
          </a:p>
          <a:p>
            <a:pPr eaLnBrk="1" hangingPunct="1"/>
            <a:r>
              <a:rPr lang="en-GB" altLang="en-US" sz="1200"/>
              <a:t>&lt;/style&gt;</a:t>
            </a:r>
          </a:p>
        </p:txBody>
      </p:sp>
      <p:pic>
        <p:nvPicPr>
          <p:cNvPr id="82946" name="Picture 2"/>
          <p:cNvPicPr>
            <a:picLocks noChangeAspect="1" noChangeArrowheads="1"/>
          </p:cNvPicPr>
          <p:nvPr/>
        </p:nvPicPr>
        <p:blipFill>
          <a:blip r:embed="rId3"/>
          <a:srcRect/>
          <a:stretch>
            <a:fillRect/>
          </a:stretch>
        </p:blipFill>
        <p:spPr bwMode="auto">
          <a:xfrm>
            <a:off x="5664200" y="2897188"/>
            <a:ext cx="3008313" cy="2098675"/>
          </a:xfrm>
          <a:prstGeom prst="rect">
            <a:avLst/>
          </a:prstGeom>
          <a:noFill/>
          <a:ln w="19050" cap="flat" cmpd="sng">
            <a:solidFill>
              <a:schemeClr val="tx2">
                <a:lumMod val="60000"/>
                <a:lumOff val="40000"/>
              </a:schemeClr>
            </a:solidFill>
            <a:prstDash val="solid"/>
            <a:miter lim="800000"/>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1" name="Rectangle 16"/>
          <p:cNvSpPr>
            <a:spLocks noChangeArrowheads="1"/>
          </p:cNvSpPr>
          <p:nvPr/>
        </p:nvSpPr>
        <p:spPr bwMode="auto">
          <a:xfrm>
            <a:off x="555625" y="5832475"/>
            <a:ext cx="8232775" cy="37147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r>
              <a:rPr lang="en-GB" altLang="en-US" sz="1200"/>
              <a:t>&lt;link rel="stylesheet" type="text/css" href="styles/MyStylesheet.css"/&gt;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eaLnBrk="1" hangingPunct="1"/>
            <a:r>
              <a:rPr lang="en-GB" altLang="en-US" smtClean="0"/>
              <a:t>JavaScript is a scripting language</a:t>
            </a:r>
          </a:p>
          <a:p>
            <a:pPr lvl="1" eaLnBrk="1" hangingPunct="1"/>
            <a:r>
              <a:rPr lang="en-GB" altLang="en-US" smtClean="0"/>
              <a:t>Usually embedded directly (or linked) into HTML pages</a:t>
            </a:r>
          </a:p>
          <a:p>
            <a:pPr lvl="1" eaLnBrk="1" hangingPunct="1"/>
            <a:endParaRPr lang="en-GB" altLang="en-US" smtClean="0"/>
          </a:p>
          <a:p>
            <a:pPr eaLnBrk="1" hangingPunct="1"/>
            <a:r>
              <a:rPr lang="en-GB" altLang="en-US" smtClean="0"/>
              <a:t>Uses of JavaScript: </a:t>
            </a:r>
          </a:p>
          <a:p>
            <a:pPr lvl="1" eaLnBrk="1" hangingPunct="1"/>
            <a:r>
              <a:rPr lang="en-GB" altLang="en-US" smtClean="0"/>
              <a:t>Make HTML pages interactive</a:t>
            </a:r>
          </a:p>
          <a:p>
            <a:pPr lvl="1" eaLnBrk="1" hangingPunct="1"/>
            <a:r>
              <a:rPr lang="en-GB" altLang="en-US" smtClean="0"/>
              <a:t>React to events</a:t>
            </a:r>
          </a:p>
          <a:p>
            <a:pPr lvl="1" eaLnBrk="1" hangingPunct="1"/>
            <a:r>
              <a:rPr lang="en-GB" altLang="en-US" smtClean="0"/>
              <a:t>Update the content of the HTML document</a:t>
            </a:r>
          </a:p>
          <a:p>
            <a:pPr lvl="1" eaLnBrk="1" hangingPunct="1"/>
            <a:r>
              <a:rPr lang="en-GB" altLang="en-US" smtClean="0"/>
              <a:t>Validate data before it is submitted to a server, to save unnecessary roundtrips</a:t>
            </a:r>
          </a:p>
          <a:p>
            <a:pPr lvl="1" eaLnBrk="1" hangingPunct="1"/>
            <a:endParaRPr lang="en-GB" altLang="en-US" smtClean="0"/>
          </a:p>
        </p:txBody>
      </p:sp>
      <p:sp>
        <p:nvSpPr>
          <p:cNvPr id="12291" name="Rectangle 2"/>
          <p:cNvSpPr>
            <a:spLocks noGrp="1" noChangeArrowheads="1"/>
          </p:cNvSpPr>
          <p:nvPr>
            <p:ph type="title"/>
          </p:nvPr>
        </p:nvSpPr>
        <p:spPr>
          <a:xfrm>
            <a:off x="377825" y="150813"/>
            <a:ext cx="8550275" cy="693737"/>
          </a:xfrm>
        </p:spPr>
        <p:txBody>
          <a:bodyPr/>
          <a:lstStyle/>
          <a:p>
            <a:pPr eaLnBrk="1" hangingPunct="1"/>
            <a:r>
              <a:rPr lang="en-GB" altLang="en-US" smtClean="0"/>
              <a:t>Overview of JavaScript</a:t>
            </a:r>
          </a:p>
        </p:txBody>
      </p:sp>
      <p:sp>
        <p:nvSpPr>
          <p:cNvPr id="4" name="Footer Placeholder 3"/>
          <p:cNvSpPr>
            <a:spLocks noGrp="1"/>
          </p:cNvSpPr>
          <p:nvPr>
            <p:ph type="ftr" sz="quarter" idx="10"/>
          </p:nvPr>
        </p:nvSpPr>
        <p:spPr/>
        <p:txBody>
          <a:bodyPr/>
          <a:lstStyle/>
          <a:p>
            <a:pPr>
              <a:defRPr/>
            </a:pPr>
            <a:fld id="{D2C425E1-2E86-444D-8CDF-E2158A22498B}"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20961</TotalTime>
  <Words>3429</Words>
  <Application>Microsoft Office PowerPoint</Application>
  <PresentationFormat>On-screen Show (4:3)</PresentationFormat>
  <Paragraphs>496</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1_Blends</vt:lpstr>
      <vt:lpstr>Getting Started with HTML CSS and JavaScript</vt:lpstr>
      <vt:lpstr>Contents</vt:lpstr>
      <vt:lpstr>1. Setting the Scene</vt:lpstr>
      <vt:lpstr>Overview of HTML</vt:lpstr>
      <vt:lpstr>New Features in HTML5</vt:lpstr>
      <vt:lpstr>Some Simplifications in HTML5</vt:lpstr>
      <vt:lpstr>Overview of CSS</vt:lpstr>
      <vt:lpstr>Organizing CSS Styles</vt:lpstr>
      <vt:lpstr>Overview of JavaScript</vt:lpstr>
      <vt:lpstr>Adding JavaScript to an HTML Page</vt:lpstr>
      <vt:lpstr>Deferred Execution</vt:lpstr>
      <vt:lpstr>2. Working with HTML Documents</vt:lpstr>
      <vt:lpstr>HTML Document Structure</vt:lpstr>
      <vt:lpstr>HTML DOM Objects</vt:lpstr>
      <vt:lpstr>Locating Document Content</vt:lpstr>
      <vt:lpstr>Navigating Document Content </vt:lpstr>
      <vt:lpstr>Modifying Document Content</vt:lpstr>
      <vt:lpstr>Accessing Form Content</vt:lpstr>
      <vt:lpstr>3. Using the HTML5 Selector API</vt:lpstr>
      <vt:lpstr>Overview</vt:lpstr>
      <vt:lpstr>Finding Elements via the Selector API</vt:lpstr>
      <vt:lpstr>Example 1</vt:lpstr>
      <vt:lpstr>Example 2</vt:lpstr>
      <vt:lpstr>Summary</vt:lpstr>
      <vt:lpstr>Annex: Using Modernizr</vt:lpstr>
      <vt:lpstr>What is Modernizr?</vt:lpstr>
      <vt:lpstr>Getting a Custom Build</vt:lpstr>
      <vt:lpstr>Using the Modernizr Object</vt:lpstr>
      <vt:lpstr>Using Modernizr CSS Classes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563</cp:revision>
  <dcterms:created xsi:type="dcterms:W3CDTF">2002-05-03T12:27:39Z</dcterms:created>
  <dcterms:modified xsi:type="dcterms:W3CDTF">2016-02-04T10:50:30Z</dcterms:modified>
</cp:coreProperties>
</file>