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27"/>
  </p:notesMasterIdLst>
  <p:handoutMasterIdLst>
    <p:handoutMasterId r:id="rId28"/>
  </p:handoutMasterIdLst>
  <p:sldIdLst>
    <p:sldId id="256" r:id="rId2"/>
    <p:sldId id="257" r:id="rId3"/>
    <p:sldId id="317" r:id="rId4"/>
    <p:sldId id="262" r:id="rId5"/>
    <p:sldId id="259" r:id="rId6"/>
    <p:sldId id="260" r:id="rId7"/>
    <p:sldId id="319" r:id="rId8"/>
    <p:sldId id="314" r:id="rId9"/>
    <p:sldId id="320" r:id="rId10"/>
    <p:sldId id="318" r:id="rId11"/>
    <p:sldId id="322" r:id="rId12"/>
    <p:sldId id="323" r:id="rId13"/>
    <p:sldId id="324" r:id="rId14"/>
    <p:sldId id="325" r:id="rId15"/>
    <p:sldId id="326" r:id="rId16"/>
    <p:sldId id="316" r:id="rId17"/>
    <p:sldId id="263" r:id="rId18"/>
    <p:sldId id="327" r:id="rId19"/>
    <p:sldId id="328" r:id="rId20"/>
    <p:sldId id="336" r:id="rId21"/>
    <p:sldId id="337" r:id="rId22"/>
    <p:sldId id="338" r:id="rId23"/>
    <p:sldId id="339" r:id="rId24"/>
    <p:sldId id="340" r:id="rId25"/>
    <p:sldId id="335" r:id="rId26"/>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66"/>
    <a:srgbClr val="FFFFCC"/>
    <a:srgbClr val="FFFF99"/>
    <a:srgbClr val="FFFFFF"/>
    <a:srgbClr val="C5E9FF"/>
    <a:srgbClr val="FF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760" autoAdjust="0"/>
    <p:restoredTop sz="94610" autoAdjust="0"/>
  </p:normalViewPr>
  <p:slideViewPr>
    <p:cSldViewPr snapToGrid="0">
      <p:cViewPr varScale="1">
        <p:scale>
          <a:sx n="99" d="100"/>
          <a:sy n="99" d="100"/>
        </p:scale>
        <p:origin x="-102" y="-378"/>
      </p:cViewPr>
      <p:guideLst>
        <p:guide orient="horz" pos="1046"/>
        <p:guide pos="53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40" d="100"/>
          <a:sy n="140" d="100"/>
        </p:scale>
        <p:origin x="462" y="78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Tahoma" pitchFamily="34" charset="0"/>
              </a:defRPr>
            </a:lvl1pPr>
          </a:lstStyle>
          <a:p>
            <a:pPr>
              <a:defRPr/>
            </a:pPr>
            <a:r>
              <a:rPr lang="en-GB"/>
              <a:t>JavaScript OO Programming</a:t>
            </a:r>
          </a:p>
        </p:txBody>
      </p:sp>
      <p:sp>
        <p:nvSpPr>
          <p:cNvPr id="56323" name="Line 7"/>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24" name="Line 8"/>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25" name="Rectangle 15"/>
          <p:cNvSpPr>
            <a:spLocks noChangeArrowheads="1"/>
          </p:cNvSpPr>
          <p:nvPr/>
        </p:nvSpPr>
        <p:spPr bwMode="auto">
          <a:xfrm>
            <a:off x="2479675" y="92265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sz="1000" smtClean="0">
                <a:latin typeface="Tahoma" pitchFamily="34" charset="0"/>
              </a:rPr>
              <a:t>© Olsen Software, 2016</a:t>
            </a:r>
            <a:endParaRPr lang="en-GB" altLang="en-US" sz="1000">
              <a:latin typeface="Tahoma" pitchFamily="34" charset="0"/>
            </a:endParaRPr>
          </a:p>
        </p:txBody>
      </p:sp>
    </p:spTree>
    <p:extLst>
      <p:ext uri="{BB962C8B-B14F-4D97-AF65-F5344CB8AC3E}">
        <p14:creationId xmlns:p14="http://schemas.microsoft.com/office/powerpoint/2010/main" val="902304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Tahoma" pitchFamily="34" charset="0"/>
              </a:defRPr>
            </a:lvl1pPr>
          </a:lstStyle>
          <a:p>
            <a:pPr>
              <a:defRPr/>
            </a:pPr>
            <a:r>
              <a:rPr lang="en-GB"/>
              <a:t>JavaScript OO Programming</a:t>
            </a:r>
          </a:p>
        </p:txBody>
      </p:sp>
      <p:sp>
        <p:nvSpPr>
          <p:cNvPr id="29699"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sp>
      <p:sp>
        <p:nvSpPr>
          <p:cNvPr id="29700" name="Line 8"/>
          <p:cNvSpPr>
            <a:spLocks noChangeShapeType="1"/>
          </p:cNvSpPr>
          <p:nvPr/>
        </p:nvSpPr>
        <p:spPr bwMode="auto">
          <a:xfrm>
            <a:off x="741363" y="4370388"/>
            <a:ext cx="58420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01" name="Line 9"/>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02" name="Line 11"/>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03" name="Rectangle 14"/>
          <p:cNvSpPr>
            <a:spLocks noChangeArrowheads="1"/>
          </p:cNvSpPr>
          <p:nvPr/>
        </p:nvSpPr>
        <p:spPr bwMode="auto">
          <a:xfrm>
            <a:off x="2479675" y="92265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sz="1000" smtClean="0">
                <a:latin typeface="Tahoma" pitchFamily="34" charset="0"/>
              </a:rPr>
              <a:t>© Olsen Software, 2016</a:t>
            </a:r>
            <a:endParaRPr lang="en-GB" altLang="en-US" sz="1000">
              <a:latin typeface="Tahoma" pitchFamily="34" charset="0"/>
            </a:endParaRPr>
          </a:p>
        </p:txBody>
      </p:sp>
    </p:spTree>
    <p:extLst>
      <p:ext uri="{BB962C8B-B14F-4D97-AF65-F5344CB8AC3E}">
        <p14:creationId xmlns:p14="http://schemas.microsoft.com/office/powerpoint/2010/main" val="420554265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1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1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1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0723" name="Rectangle 4"/>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JavaScript allows you to write object-oriented code, but in a dramatically different way than other OO languages such as C# and Java. We'll lift the lid on OO JavaScript-style in this chapter, and explain why it matters.</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993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 this section we're going to show a better syntax for defining properties and methods in an object. This is still a work in progress though; there are further improvements to come in the subsequent sections in the chapter.</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096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You can define properties in an object at the precise moment it's created, by embedding property setters inside the braces {} of the object definition. Note that you use a comma rather than a semicolon after every property setter.</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198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slide shows an example of how to create an employee and add properties to it at the same time. The </a:t>
            </a:r>
            <a:r>
              <a:rPr lang="en-GB" dirty="0" smtClean="0">
                <a:latin typeface="Lucida Console" panose="020B0609040504020204" pitchFamily="49" charset="0"/>
              </a:rPr>
              <a:t>employee1</a:t>
            </a:r>
            <a:r>
              <a:rPr lang="en-GB" dirty="0" smtClean="0"/>
              <a:t> object now has three properties, holding the employee's name, age, and salary.</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You can extend the principle from the last two slides to define methods on an object when it's created. Having said that, there are much better ways to do this, as we'll see in the next section when we discuss prototypes.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slide shows an alternative syntax for defining methods for an object. You might think this syntax is an improvement on the previous slide (because the function code is actually embedded inside the object definition rather than being listed outside), but actually it's worse. To understand why, think about how you'd create other employee objects; you'd need to duplicate the method body in each object definition, which is clearly unacceptable. </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 this section we're going to show the recommended way for creating objects in JavaScript, via constructors (to define the properties) and prototypes (to define the methods).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608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 JavaScript, a constructor is a function that adds properties to its target object in a standardized way. By convention, constructor names start with a capital letter, to make them look like data types when you use them elsewhere in your code.</a:t>
            </a:r>
          </a:p>
          <a:p>
            <a:r>
              <a:rPr lang="en-GB" dirty="0" smtClean="0"/>
              <a:t>Inside a constructor, use the </a:t>
            </a:r>
            <a:r>
              <a:rPr lang="en-GB" dirty="0" smtClean="0">
                <a:latin typeface="Lucida Console" panose="020B0609040504020204" pitchFamily="49" charset="0"/>
              </a:rPr>
              <a:t>this</a:t>
            </a:r>
            <a:r>
              <a:rPr lang="en-GB" dirty="0" smtClean="0"/>
              <a:t> keyword whenever you want to refer to the target object, i.e. the object to which you are adding properties. At the end of the constructor, return </a:t>
            </a:r>
            <a:r>
              <a:rPr lang="en-GB" dirty="0" smtClean="0">
                <a:latin typeface="Lucida Console" panose="020B0609040504020204" pitchFamily="49" charset="0"/>
              </a:rPr>
              <a:t>this</a:t>
            </a:r>
            <a:r>
              <a:rPr lang="en-GB" dirty="0" smtClean="0"/>
              <a:t> (i.e. return the object that you've just constructed).</a:t>
            </a:r>
          </a:p>
          <a:p>
            <a:r>
              <a:rPr lang="en-GB" dirty="0" smtClean="0"/>
              <a:t>After you've defined a constructor, you can use it to create objects as shown in the lower code box in the slide. Note the use of the </a:t>
            </a:r>
            <a:r>
              <a:rPr lang="en-GB" dirty="0" smtClean="0">
                <a:latin typeface="Lucida Console" panose="020B0609040504020204" pitchFamily="49" charset="0"/>
              </a:rPr>
              <a:t>new</a:t>
            </a:r>
            <a:r>
              <a:rPr lang="en-GB" dirty="0" smtClean="0"/>
              <a:t> keyword to create a new object, followed by the name of the constructor plus any input parameters. The constructor ensures the object instance is populated with the appropriate properties, with the appropriate values.</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731838" y="4560888"/>
            <a:ext cx="5851525" cy="4319587"/>
          </a:xfrm>
          <a:prstGeom prst="rect">
            <a:avLst/>
          </a:prstGeom>
        </p:spPr>
        <p:txBody>
          <a:bodyPr/>
          <a:lstStyle/>
          <a:p>
            <a:pPr>
              <a:defRPr/>
            </a:pPr>
            <a:r>
              <a:rPr lang="en-GB" dirty="0"/>
              <a:t>This is how </a:t>
            </a:r>
            <a:r>
              <a:rPr lang="en-GB" dirty="0">
                <a:latin typeface="Lucida Console" pitchFamily="49" charset="0"/>
              </a:rPr>
              <a:t>prototype</a:t>
            </a:r>
            <a:r>
              <a:rPr lang="en-GB" dirty="0"/>
              <a:t> works:</a:t>
            </a:r>
          </a:p>
          <a:p>
            <a:pPr lvl="1">
              <a:defRPr/>
            </a:pPr>
            <a:r>
              <a:rPr lang="en-GB" dirty="0"/>
              <a:t>When you invoke a method on an object…</a:t>
            </a:r>
          </a:p>
          <a:p>
            <a:pPr lvl="1">
              <a:defRPr/>
            </a:pPr>
            <a:r>
              <a:rPr lang="en-GB" dirty="0"/>
              <a:t>If JavaScript can't find the method on the actual object…</a:t>
            </a:r>
          </a:p>
          <a:p>
            <a:pPr lvl="1">
              <a:defRPr/>
            </a:pPr>
            <a:r>
              <a:rPr lang="en-GB" dirty="0"/>
              <a:t>It looks on the object's </a:t>
            </a:r>
            <a:r>
              <a:rPr lang="en-GB" dirty="0">
                <a:latin typeface="Lucida Console" pitchFamily="49" charset="0"/>
              </a:rPr>
              <a:t>prototype</a:t>
            </a:r>
            <a:r>
              <a:rPr lang="en-GB" dirty="0"/>
              <a:t> to see if the method is defined there </a:t>
            </a:r>
            <a:r>
              <a:rPr lang="en-GB" dirty="0" smtClean="0"/>
              <a:t>instead.</a:t>
            </a:r>
          </a:p>
          <a:p>
            <a:pPr>
              <a:defRPr/>
            </a:pPr>
            <a:endParaRPr lang="en-GB" dirty="0"/>
          </a:p>
          <a:p>
            <a:pPr>
              <a:defRPr/>
            </a:pPr>
            <a:r>
              <a:rPr lang="en-GB" dirty="0" smtClean="0"/>
              <a:t>Therefore, you can define methods in the shared </a:t>
            </a:r>
            <a:r>
              <a:rPr lang="en-GB" dirty="0" smtClean="0">
                <a:latin typeface="Lucida Console" panose="020B0609040504020204" pitchFamily="49" charset="0"/>
              </a:rPr>
              <a:t>prototype</a:t>
            </a:r>
            <a:r>
              <a:rPr lang="en-GB" dirty="0" smtClean="0"/>
              <a:t> object, so that they'll be accessible to all instances of an object.</a:t>
            </a:r>
            <a:endParaRPr lang="en-GB"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slide shows how to define the prototype for our </a:t>
            </a:r>
            <a:r>
              <a:rPr lang="en-GB" dirty="0" smtClean="0">
                <a:latin typeface="Lucida Console" panose="020B0609040504020204" pitchFamily="49" charset="0"/>
              </a:rPr>
              <a:t>Account</a:t>
            </a:r>
            <a:r>
              <a:rPr lang="en-GB" dirty="0" smtClean="0"/>
              <a:t> constructor, so that all </a:t>
            </a:r>
            <a:r>
              <a:rPr lang="en-GB" dirty="0" smtClean="0">
                <a:latin typeface="Lucida Console" panose="020B0609040504020204" pitchFamily="49" charset="0"/>
              </a:rPr>
              <a:t>Account</a:t>
            </a:r>
            <a:r>
              <a:rPr lang="en-GB" dirty="0" smtClean="0"/>
              <a:t> instances will now have these methods.</a:t>
            </a:r>
          </a:p>
          <a:p>
            <a:r>
              <a:rPr lang="en-GB" dirty="0" smtClean="0"/>
              <a:t>Note the following points in the example in the slide:</a:t>
            </a:r>
          </a:p>
          <a:p>
            <a:pPr lvl="1"/>
            <a:r>
              <a:rPr lang="en-GB" dirty="0" smtClean="0"/>
              <a:t>The prototype object has three properties named </a:t>
            </a:r>
            <a:r>
              <a:rPr lang="en-GB" dirty="0" smtClean="0">
                <a:latin typeface="Lucida Console" panose="020B0609040504020204" pitchFamily="49" charset="0"/>
              </a:rPr>
              <a:t>deposit</a:t>
            </a:r>
            <a:r>
              <a:rPr lang="en-GB" dirty="0" smtClean="0"/>
              <a:t>, </a:t>
            </a:r>
            <a:r>
              <a:rPr lang="en-GB" dirty="0" smtClean="0">
                <a:latin typeface="Lucida Console" panose="020B0609040504020204" pitchFamily="49" charset="0"/>
              </a:rPr>
              <a:t>withdraw</a:t>
            </a:r>
            <a:r>
              <a:rPr lang="en-GB" dirty="0" smtClean="0"/>
              <a:t>, and </a:t>
            </a:r>
            <a:r>
              <a:rPr lang="en-GB" dirty="0" err="1" smtClean="0">
                <a:latin typeface="Lucida Console" panose="020B0609040504020204" pitchFamily="49" charset="0"/>
              </a:rPr>
              <a:t>displayDetails</a:t>
            </a:r>
            <a:r>
              <a:rPr lang="en-GB" dirty="0" smtClean="0"/>
              <a:t>. Each of these properties refers to an anonymous function, which defines the implementation for that method.</a:t>
            </a:r>
          </a:p>
          <a:p>
            <a:pPr lvl="1"/>
            <a:r>
              <a:rPr lang="en-GB" dirty="0" smtClean="0"/>
              <a:t>Each method uses the </a:t>
            </a:r>
            <a:r>
              <a:rPr lang="en-GB" dirty="0" smtClean="0">
                <a:latin typeface="Lucida Console" panose="020B0609040504020204" pitchFamily="49" charset="0"/>
              </a:rPr>
              <a:t>this</a:t>
            </a:r>
            <a:r>
              <a:rPr lang="en-GB" dirty="0" smtClean="0"/>
              <a:t> keyword to access properties in the original </a:t>
            </a:r>
            <a:r>
              <a:rPr lang="en-GB" dirty="0" smtClean="0">
                <a:latin typeface="Lucida Console" panose="020B0609040504020204" pitchFamily="49" charset="0"/>
              </a:rPr>
              <a:t>Account</a:t>
            </a:r>
            <a:r>
              <a:rPr lang="en-GB" dirty="0" smtClean="0"/>
              <a:t> object upon which the method was invoked.</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slide shows how to use the </a:t>
            </a:r>
            <a:r>
              <a:rPr lang="en-GB" dirty="0" smtClean="0">
                <a:latin typeface="Lucida Console" panose="020B0609040504020204" pitchFamily="49" charset="0"/>
              </a:rPr>
              <a:t>Account</a:t>
            </a:r>
            <a:r>
              <a:rPr lang="en-GB" dirty="0" smtClean="0"/>
              <a:t> constructor (plus the methods defined in its prototype) to create and use </a:t>
            </a:r>
            <a:r>
              <a:rPr lang="en-GB" dirty="0" smtClean="0">
                <a:latin typeface="Lucida Console" panose="020B0609040504020204" pitchFamily="49" charset="0"/>
              </a:rPr>
              <a:t>Account</a:t>
            </a:r>
            <a:r>
              <a:rPr lang="en-GB" dirty="0" smtClean="0"/>
              <a:t> objects in our client code. On the surface it looks just like C#, Java, etc. but under the covers the inner workings are very different indeed.</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174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Section 1 introduces the core concept of objects in JavaScript, and shows some simplified syntax. As the chapter unfolds, we'll explore progressively better and more refined syntax for defining objects.</a:t>
            </a:r>
          </a:p>
          <a:p>
            <a:r>
              <a:rPr lang="en-GB" dirty="0" smtClean="0"/>
              <a:t>Section 2 looks at various ways to define properties on objects, and Section 3 takes this a stage further with a look at constructors and prototypes. Essentially, a prototype is like a shared object where you can implement your methods.</a:t>
            </a:r>
          </a:p>
          <a:p>
            <a:r>
              <a:rPr lang="en-GB" dirty="0" smtClean="0"/>
              <a:t>Section 4 shows how to implement inheritance in JavaScript, whereby one object inherits properties and methods from another object. </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5017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To conclude this chapter, we'll show how to achieve inheritance in JavaScript. As you might expect by now, it's quite different than in static OO languages!</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Inheritance is an important reuse technique in OO, and it also allows you to define an object model that resembles the real world. JavaScript supports inheritance, but in its own inimitable way </a:t>
            </a:r>
            <a:r>
              <a:rPr lang="en-GB" dirty="0" smtClean="0">
                <a:sym typeface="Wingdings" panose="05000000000000000000" pitchFamily="2" charset="2"/>
              </a:rPr>
              <a:t>.</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5222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slide shows a simple base object named </a:t>
            </a:r>
            <a:r>
              <a:rPr lang="en-GB" dirty="0" smtClean="0">
                <a:latin typeface="Lucida Console" panose="020B0609040504020204" pitchFamily="49" charset="0"/>
              </a:rPr>
              <a:t>Sprite</a:t>
            </a:r>
            <a:r>
              <a:rPr lang="en-GB" dirty="0" smtClean="0"/>
              <a:t>. In this example, a sprite is a graphic that you might want to animate in a game (e.g. a spaceship, a ball, a car, etc.). Note the following points:</a:t>
            </a:r>
          </a:p>
          <a:p>
            <a:pPr lvl="1"/>
            <a:r>
              <a:rPr lang="en-GB" dirty="0" smtClean="0"/>
              <a:t>The constructor defines common properties for a sprite, including its name, position, and current velocity.</a:t>
            </a:r>
          </a:p>
          <a:p>
            <a:pPr lvl="1"/>
            <a:r>
              <a:rPr lang="en-GB" dirty="0" smtClean="0"/>
              <a:t>The prototype defines common behaviour for a sprite, including the ability to move and to accelerate.</a:t>
            </a:r>
          </a:p>
          <a:p>
            <a:r>
              <a:rPr lang="en-GB" dirty="0" smtClean="0"/>
              <a:t>The following slides show how to define derived objects that inherit from </a:t>
            </a:r>
            <a:r>
              <a:rPr lang="en-GB" dirty="0" smtClean="0">
                <a:latin typeface="Lucida Console" panose="020B0609040504020204" pitchFamily="49" charset="0"/>
              </a:rPr>
              <a:t>Sprite</a:t>
            </a:r>
            <a:r>
              <a:rPr lang="en-GB" dirty="0" smtClean="0"/>
              <a:t>.</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5325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a:t>If you want to indicate that one object inherits from another object in JavaScript, </a:t>
            </a:r>
            <a:r>
              <a:rPr lang="en-GB" dirty="0" smtClean="0"/>
              <a:t>you must define </a:t>
            </a:r>
            <a:r>
              <a:rPr lang="en-GB" dirty="0"/>
              <a:t>a constructor for your </a:t>
            </a:r>
            <a:r>
              <a:rPr lang="en-GB" dirty="0" smtClean="0"/>
              <a:t>derived object. </a:t>
            </a:r>
            <a:r>
              <a:rPr lang="en-GB" dirty="0"/>
              <a:t>Inside the </a:t>
            </a:r>
            <a:r>
              <a:rPr lang="en-GB" dirty="0" smtClean="0"/>
              <a:t>constructor:</a:t>
            </a:r>
          </a:p>
          <a:p>
            <a:pPr lvl="1"/>
            <a:r>
              <a:rPr lang="en-GB" dirty="0" smtClean="0"/>
              <a:t>First, call the base-object constructor to add properties to the object, as defined in that base constructor.</a:t>
            </a:r>
          </a:p>
          <a:p>
            <a:pPr lvl="1"/>
            <a:r>
              <a:rPr lang="en-GB" dirty="0" smtClean="0"/>
              <a:t>Then add new properties to the object, specific for this type of derived object.</a:t>
            </a:r>
          </a:p>
          <a:p>
            <a:r>
              <a:rPr lang="en-GB" dirty="0" smtClean="0"/>
              <a:t>The example in the slide shows that a </a:t>
            </a:r>
            <a:r>
              <a:rPr lang="en-GB" dirty="0" smtClean="0">
                <a:latin typeface="Lucida Console" panose="020B0609040504020204" pitchFamily="49" charset="0"/>
              </a:rPr>
              <a:t>Ball</a:t>
            </a:r>
            <a:r>
              <a:rPr lang="en-GB" dirty="0" smtClean="0"/>
              <a:t> inherits from </a:t>
            </a:r>
            <a:r>
              <a:rPr lang="en-GB" dirty="0" smtClean="0">
                <a:latin typeface="Lucida Console" panose="020B0609040504020204" pitchFamily="49" charset="0"/>
              </a:rPr>
              <a:t>Sprite</a:t>
            </a:r>
            <a:r>
              <a:rPr lang="en-GB" dirty="0" smtClean="0"/>
              <a:t> and defines some additional ball-specific properties.</a:t>
            </a:r>
            <a:endParaRPr lang="en-GB" dirty="0"/>
          </a:p>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54275"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731838" y="4560888"/>
            <a:ext cx="5851525" cy="4319587"/>
          </a:xfrm>
          <a:prstGeom prst="rect">
            <a:avLst/>
          </a:prstGeom>
        </p:spPr>
        <p:txBody>
          <a:bodyPr/>
          <a:lstStyle/>
          <a:p>
            <a:r>
              <a:rPr lang="en-GB" dirty="0" smtClean="0"/>
              <a:t>If you want to define additional methods for your derived object, you must follow the steps shown in the slide:</a:t>
            </a:r>
            <a:endParaRPr lang="en-GB" dirty="0"/>
          </a:p>
          <a:p>
            <a:pPr lvl="1"/>
            <a:r>
              <a:rPr lang="en-GB" dirty="0"/>
              <a:t>First, </a:t>
            </a:r>
            <a:r>
              <a:rPr lang="en-GB" dirty="0" smtClean="0"/>
              <a:t>set the derived object's prototype so that it's effectively the same as the base object's prototype.</a:t>
            </a:r>
          </a:p>
          <a:p>
            <a:pPr lvl="1"/>
            <a:r>
              <a:rPr lang="en-GB" dirty="0" smtClean="0"/>
              <a:t>Then </a:t>
            </a:r>
            <a:r>
              <a:rPr lang="en-GB" dirty="0"/>
              <a:t>add new </a:t>
            </a:r>
            <a:r>
              <a:rPr lang="en-GB" dirty="0" smtClean="0"/>
              <a:t>methods to </a:t>
            </a:r>
            <a:r>
              <a:rPr lang="en-GB" dirty="0"/>
              <a:t>the </a:t>
            </a:r>
            <a:r>
              <a:rPr lang="en-GB" dirty="0" smtClean="0"/>
              <a:t>prototype, </a:t>
            </a:r>
            <a:r>
              <a:rPr lang="en-GB" dirty="0"/>
              <a:t>specific for this type of derived object.</a:t>
            </a:r>
          </a:p>
          <a:p>
            <a:r>
              <a:rPr lang="en-GB" dirty="0"/>
              <a:t>The example in the slide shows that a </a:t>
            </a:r>
            <a:r>
              <a:rPr lang="en-GB" dirty="0">
                <a:latin typeface="Lucida Console" panose="020B0609040504020204" pitchFamily="49" charset="0"/>
              </a:rPr>
              <a:t>Ball</a:t>
            </a:r>
            <a:r>
              <a:rPr lang="en-GB" dirty="0"/>
              <a:t> inherits </a:t>
            </a:r>
            <a:r>
              <a:rPr lang="en-GB" dirty="0" smtClean="0"/>
              <a:t>methods from </a:t>
            </a:r>
            <a:r>
              <a:rPr lang="en-GB" dirty="0">
                <a:latin typeface="Lucida Console" panose="020B0609040504020204" pitchFamily="49" charset="0"/>
              </a:rPr>
              <a:t>Sprite</a:t>
            </a:r>
            <a:r>
              <a:rPr lang="en-GB" dirty="0"/>
              <a:t> and defines some additional ball-specific </a:t>
            </a:r>
            <a:r>
              <a:rPr lang="en-GB" dirty="0" smtClean="0"/>
              <a:t>methods.</a:t>
            </a:r>
            <a:endParaRPr lang="en-GB" dirty="0"/>
          </a:p>
          <a:p>
            <a:endParaRPr lang="en-GB"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530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277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section shows the simplest way to define objects in JavaScript. Bear in mind that we'll refine the syntax in subsequent sections, so this chapter is just an introduction to the concepts!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379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a:t>There are a lot of standard objects already in </a:t>
            </a:r>
            <a:r>
              <a:rPr lang="en-GB" dirty="0" smtClean="0"/>
              <a:t>Java, e.g. String and Date. These objects are explored in detail in Appendix C, if you want more information.</a:t>
            </a:r>
          </a:p>
          <a:p>
            <a:r>
              <a:rPr lang="en-GB" dirty="0" smtClean="0"/>
              <a:t>It's also possible to define your own objects, to represent common kinds of entities that crop up in your Web page. For each such object, you define the properties and methods available. </a:t>
            </a:r>
            <a:endParaRPr lang="en-GB"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481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Properties are data. When you define an object, you specify what properties make sense for that object.</a:t>
            </a:r>
          </a:p>
          <a:p>
            <a:r>
              <a:rPr lang="en-GB" dirty="0" smtClean="0"/>
              <a:t>Methods are behaviour. When you define an object, you specify what methods are appropriate for working with the object.</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584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slide shows two simple ways to create a new object. The lower code box is the more common syntax.</a:t>
            </a:r>
          </a:p>
          <a:p>
            <a:r>
              <a:rPr lang="en-GB" dirty="0" smtClean="0"/>
              <a:t>Note that in both cases, the object you've created has no properties or methods initially.</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686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JavaScript allows you to add new properties on an existing object. Effectively, an object is like a hash-table internally; you can add, modify, and remove properties whenever you like. This is very different from statically-typed OO languages such as C#, Java, C++ etc., where you must define a class and specify the properties up-front.</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JavaScript also allows you to add new methods to an object at any time. The example in the slide shows a simplified approach, but we'll explore much better alternatives later in the chapter.</a:t>
            </a:r>
          </a:p>
          <a:p>
            <a:r>
              <a:rPr lang="en-GB" dirty="0" smtClean="0"/>
              <a:t>In the example in the slide, note the following points:</a:t>
            </a:r>
          </a:p>
          <a:p>
            <a:pPr lvl="1"/>
            <a:r>
              <a:rPr lang="en-GB" dirty="0" smtClean="0"/>
              <a:t>First we've defined a global function named </a:t>
            </a:r>
            <a:r>
              <a:rPr lang="en-GB" dirty="0" err="1">
                <a:latin typeface="Lucida Console" panose="020B0609040504020204" pitchFamily="49" charset="0"/>
                <a:cs typeface="Lao UI" panose="020B0502040204020203" pitchFamily="34" charset="0"/>
              </a:rPr>
              <a:t>payRise</a:t>
            </a:r>
            <a:r>
              <a:rPr lang="en-GB" dirty="0">
                <a:latin typeface="Lucida Console" panose="020B0609040504020204" pitchFamily="49" charset="0"/>
                <a:cs typeface="Lao UI" panose="020B0502040204020203" pitchFamily="34" charset="0"/>
              </a:rPr>
              <a:t>()</a:t>
            </a:r>
            <a:r>
              <a:rPr lang="en-GB" dirty="0" smtClean="0"/>
              <a:t>. The function isn't actually associated with any object just yet. Nonetheless, we use the </a:t>
            </a:r>
            <a:r>
              <a:rPr lang="en-GB" dirty="0" smtClean="0">
                <a:latin typeface="Lucida Console" panose="020B0609040504020204" pitchFamily="49" charset="0"/>
              </a:rPr>
              <a:t>this</a:t>
            </a:r>
            <a:r>
              <a:rPr lang="en-GB" dirty="0" smtClean="0"/>
              <a:t> keyword internally, as if the function knows which object it's working on. Note that you MUST use the </a:t>
            </a:r>
            <a:r>
              <a:rPr lang="en-GB" dirty="0" smtClean="0">
                <a:latin typeface="Lucida Console" panose="020B0609040504020204" pitchFamily="49" charset="0"/>
              </a:rPr>
              <a:t>this</a:t>
            </a:r>
            <a:r>
              <a:rPr lang="en-GB" dirty="0" smtClean="0"/>
              <a:t> keyword to refer to an object's properties; unlike C#, Java, C++ etc., the </a:t>
            </a:r>
            <a:r>
              <a:rPr lang="en-GB" dirty="0" smtClean="0">
                <a:latin typeface="Lucida Console" panose="020B0609040504020204" pitchFamily="49" charset="0"/>
              </a:rPr>
              <a:t>this</a:t>
            </a:r>
            <a:r>
              <a:rPr lang="en-GB" dirty="0" smtClean="0"/>
              <a:t> keyword is not optional in JavaScript.</a:t>
            </a:r>
          </a:p>
          <a:p>
            <a:pPr lvl="1"/>
            <a:r>
              <a:rPr lang="en-GB" dirty="0" smtClean="0"/>
              <a:t>Next, we create a new property on the </a:t>
            </a:r>
            <a:r>
              <a:rPr lang="en-GB" dirty="0" smtClean="0">
                <a:latin typeface="Lucida Console" panose="020B0609040504020204" pitchFamily="49" charset="0"/>
              </a:rPr>
              <a:t>employee1</a:t>
            </a:r>
            <a:r>
              <a:rPr lang="en-GB" dirty="0" smtClean="0"/>
              <a:t> object. The property is named </a:t>
            </a:r>
            <a:r>
              <a:rPr lang="en-GB" dirty="0" err="1" smtClean="0">
                <a:latin typeface="Lucida Console" panose="020B0609040504020204" pitchFamily="49" charset="0"/>
                <a:cs typeface="Lao UI" panose="020B0502040204020203" pitchFamily="34" charset="0"/>
              </a:rPr>
              <a:t>payRise</a:t>
            </a:r>
            <a:r>
              <a:rPr lang="en-GB" dirty="0" smtClean="0"/>
              <a:t>, and it points to the global </a:t>
            </a:r>
            <a:r>
              <a:rPr lang="en-GB" dirty="0" err="1">
                <a:latin typeface="Lucida Console" panose="020B0609040504020204" pitchFamily="49" charset="0"/>
                <a:cs typeface="Lao UI" panose="020B0502040204020203" pitchFamily="34" charset="0"/>
              </a:rPr>
              <a:t>payRise</a:t>
            </a:r>
            <a:r>
              <a:rPr lang="en-GB" dirty="0">
                <a:latin typeface="Lucida Console" panose="020B0609040504020204" pitchFamily="49" charset="0"/>
                <a:cs typeface="Lao UI" panose="020B0502040204020203" pitchFamily="34" charset="0"/>
              </a:rPr>
              <a:t>()</a:t>
            </a:r>
            <a:r>
              <a:rPr lang="en-GB" dirty="0" smtClean="0"/>
              <a:t> function. Note that in JavaScript, a property can either represent a piece of data or it can refer to a method.</a:t>
            </a:r>
          </a:p>
          <a:p>
            <a:r>
              <a:rPr lang="en-GB" dirty="0" smtClean="0"/>
              <a:t>The following slide shows how to invoke the </a:t>
            </a:r>
            <a:r>
              <a:rPr lang="en-GB" dirty="0" err="1" smtClean="0">
                <a:latin typeface="Lucida Console" panose="020B0609040504020204" pitchFamily="49" charset="0"/>
                <a:cs typeface="Lao UI" panose="020B0502040204020203" pitchFamily="34" charset="0"/>
              </a:rPr>
              <a:t>payRise</a:t>
            </a:r>
            <a:r>
              <a:rPr lang="en-GB" dirty="0" smtClean="0">
                <a:latin typeface="Lucida Console" panose="020B0609040504020204" pitchFamily="49" charset="0"/>
                <a:cs typeface="Lao UI" panose="020B0502040204020203" pitchFamily="34" charset="0"/>
              </a:rPr>
              <a:t>()</a:t>
            </a:r>
            <a:r>
              <a:rPr lang="en-GB" dirty="0" smtClean="0"/>
              <a:t> method.</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000" smtClean="0">
                <a:solidFill>
                  <a:schemeClr val="tx2"/>
                </a:solidFill>
                <a:latin typeface="Tahoma" pitchFamily="34" charset="0"/>
              </a:rPr>
              <a:t>JavaScript OO Programming</a:t>
            </a:r>
            <a:endParaRPr lang="en-GB" altLang="en-US" sz="1000" smtClean="0">
              <a:solidFill>
                <a:schemeClr val="tx2"/>
              </a:solidFill>
              <a:latin typeface="Tahoma" pitchFamily="34" charset="0"/>
            </a:endParaRPr>
          </a:p>
        </p:txBody>
      </p:sp>
      <p:sp>
        <p:nvSpPr>
          <p:cNvPr id="3891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pPr marL="0" lvl="1" indent="0">
              <a:buNone/>
            </a:pPr>
            <a:r>
              <a:rPr lang="en-GB" dirty="0" smtClean="0"/>
              <a:t>This slide shows how to invoke a method on an object. The full code for this section is available in the </a:t>
            </a:r>
            <a:r>
              <a:rPr lang="en-GB" dirty="0" smtClean="0">
                <a:latin typeface="Lucida Console" pitchFamily="49" charset="0"/>
              </a:rPr>
              <a:t>SimpleObjectSyntax.html</a:t>
            </a:r>
            <a:r>
              <a:rPr lang="en-GB" dirty="0" smtClean="0">
                <a:ea typeface="Tahoma" panose="020B0604030504040204" pitchFamily="34" charset="0"/>
                <a:cs typeface="Tahoma" panose="020B0604030504040204" pitchFamily="34" charset="0"/>
              </a:rPr>
              <a:t> Web page.</a:t>
            </a:r>
            <a:endParaRPr lang="en-GB" dirty="0">
              <a:ea typeface="Tahoma" panose="020B0604030504040204" pitchFamily="34" charset="0"/>
              <a:cs typeface="Tahoma" panose="020B0604030504040204" pitchFamily="34" charset="0"/>
            </a:endParaRPr>
          </a:p>
          <a:p>
            <a:r>
              <a:rPr lang="en-GB" dirty="0" smtClean="0"/>
              <a:t>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0"/>
            <a:ext cx="9144000" cy="1025525"/>
          </a:xfrm>
          <a:prstGeom prst="rect">
            <a:avLst/>
          </a:prstGeom>
          <a:solidFill>
            <a:schemeClr val="tx2"/>
          </a:solidFill>
          <a:ln>
            <a:noFill/>
          </a:ln>
          <a:extLst>
            <a:ext uri="{91240B29-F687-4F45-9708-019B960494DF}">
              <a14:hiddenLine xmlns:a14="http://schemas.microsoft.com/office/drawing/2010/main" w="28575" algn="ctr">
                <a:solidFill>
                  <a:srgbClr val="000000"/>
                </a:solidFill>
                <a:round/>
                <a:headEnd/>
                <a:tailEnd type="triangle" w="lg" len="lg"/>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endParaRPr lang="en-US" altLang="en-US">
              <a:solidFill>
                <a:srgbClr val="FFC000"/>
              </a:solidFill>
            </a:endParaRPr>
          </a:p>
        </p:txBody>
      </p:sp>
      <p:sp>
        <p:nvSpPr>
          <p:cNvPr id="5" name="Teardrop 4"/>
          <p:cNvSpPr/>
          <p:nvPr userDrawn="1"/>
        </p:nvSpPr>
        <p:spPr>
          <a:xfrm rot="8093063">
            <a:off x="8856663" y="6526213"/>
            <a:ext cx="258762" cy="258762"/>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6" name="Rectangle 12"/>
          <p:cNvSpPr>
            <a:spLocks noGrp="1" noChangeArrowheads="1"/>
          </p:cNvSpPr>
          <p:nvPr>
            <p:ph type="ftr" sz="quarter" idx="10"/>
          </p:nvPr>
        </p:nvSpPr>
        <p:spPr>
          <a:xfrm>
            <a:off x="8724900" y="6346825"/>
            <a:ext cx="520700" cy="457200"/>
          </a:xfrm>
        </p:spPr>
        <p:txBody>
          <a:bodyPr/>
          <a:lstStyle>
            <a:lvl1pPr algn="ctr">
              <a:defRPr b="0">
                <a:solidFill>
                  <a:schemeClr val="tx2"/>
                </a:solidFill>
              </a:defRPr>
            </a:lvl1pPr>
          </a:lstStyle>
          <a:p>
            <a:pPr>
              <a:defRPr/>
            </a:pPr>
            <a:fld id="{8CD764EE-9DAA-4BBB-8864-86C3793EA58E}" type="slidenum">
              <a:rPr lang="en-GB"/>
              <a:pPr>
                <a:defRPr/>
              </a:pPr>
              <a:t>‹#›</a:t>
            </a:fld>
            <a:endParaRPr lang="en-GB" dirty="0"/>
          </a:p>
        </p:txBody>
      </p:sp>
    </p:spTree>
    <p:extLst>
      <p:ext uri="{BB962C8B-B14F-4D97-AF65-F5344CB8AC3E}">
        <p14:creationId xmlns:p14="http://schemas.microsoft.com/office/powerpoint/2010/main" val="364188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9975" y="4430713"/>
            <a:ext cx="5691188"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331788" y="1655763"/>
            <a:ext cx="8466137" cy="0"/>
          </a:xfrm>
          <a:prstGeom prst="line">
            <a:avLst/>
          </a:prstGeom>
          <a:noFill/>
          <a:ln w="57150" algn="ctr">
            <a:solidFill>
              <a:schemeClr val="accent2"/>
            </a:solidFill>
            <a:round/>
            <a:headEnd/>
            <a:tailEnd/>
          </a:ln>
          <a:extLst>
            <a:ext uri="{909E8E84-426E-40DD-AFC4-6F175D3DCCD1}">
              <a14:hiddenFill xmlns:a14="http://schemas.microsoft.com/office/drawing/2010/main">
                <a:noFill/>
              </a14:hiddenFill>
            </a:ext>
          </a:extLst>
        </p:spPr>
      </p:cxnSp>
      <p:sp>
        <p:nvSpPr>
          <p:cNvPr id="9" name="Rectangle 2"/>
          <p:cNvSpPr>
            <a:spLocks noGrp="1" noChangeArrowheads="1"/>
          </p:cNvSpPr>
          <p:nvPr>
            <p:ph type="ctrTitle"/>
          </p:nvPr>
        </p:nvSpPr>
        <p:spPr>
          <a:xfrm>
            <a:off x="687307" y="1076120"/>
            <a:ext cx="8094095" cy="1360488"/>
          </a:xfrm>
        </p:spPr>
        <p:txBody>
          <a:bodyPr wrap="none" lIns="0" rIns="0"/>
          <a:lstStyle>
            <a:lvl1pPr algn="r">
              <a:defRPr sz="4000" b="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25146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06400" y="1196975"/>
            <a:ext cx="84867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5CAF8B37-007D-45C2-B33F-9CFFA963F3A8}" type="slidenum">
              <a:rPr lang="en-GB"/>
              <a:pPr>
                <a:defRPr/>
              </a:pPr>
              <a:t>‹#›</a:t>
            </a:fld>
            <a:endParaRPr lang="en-GB"/>
          </a:p>
        </p:txBody>
      </p:sp>
      <p:sp>
        <p:nvSpPr>
          <p:cNvPr id="1028" name="Rectangle 9"/>
          <p:cNvSpPr>
            <a:spLocks noGrp="1" noChangeArrowheads="1"/>
          </p:cNvSpPr>
          <p:nvPr>
            <p:ph type="title"/>
          </p:nvPr>
        </p:nvSpPr>
        <p:spPr bwMode="auto">
          <a:xfrm>
            <a:off x="393700" y="150813"/>
            <a:ext cx="85502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ahoma" pitchFamily="34" charset="0"/>
        </a:defRPr>
      </a:lvl2pPr>
      <a:lvl3pPr algn="l" rtl="0" eaLnBrk="0" fontAlgn="base" hangingPunct="0">
        <a:spcBef>
          <a:spcPct val="0"/>
        </a:spcBef>
        <a:spcAft>
          <a:spcPct val="0"/>
        </a:spcAft>
        <a:defRPr sz="3000">
          <a:solidFill>
            <a:schemeClr val="bg1"/>
          </a:solidFill>
          <a:latin typeface="Tahoma" pitchFamily="34" charset="0"/>
        </a:defRPr>
      </a:lvl3pPr>
      <a:lvl4pPr algn="l" rtl="0" eaLnBrk="0" fontAlgn="base" hangingPunct="0">
        <a:spcBef>
          <a:spcPct val="0"/>
        </a:spcBef>
        <a:spcAft>
          <a:spcPct val="0"/>
        </a:spcAft>
        <a:defRPr sz="3000">
          <a:solidFill>
            <a:schemeClr val="bg1"/>
          </a:solidFill>
          <a:latin typeface="Tahoma" pitchFamily="34" charset="0"/>
        </a:defRPr>
      </a:lvl4pPr>
      <a:lvl5pPr algn="l" rtl="0" eaLnBrk="0" fontAlgn="base" hangingPunct="0">
        <a:spcBef>
          <a:spcPct val="0"/>
        </a:spcBef>
        <a:spcAft>
          <a:spcPct val="0"/>
        </a:spcAft>
        <a:defRPr sz="3000">
          <a:solidFill>
            <a:schemeClr val="bg1"/>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7388" y="1076325"/>
            <a:ext cx="8094662" cy="1360488"/>
          </a:xfrm>
        </p:spPr>
        <p:txBody>
          <a:bodyPr/>
          <a:lstStyle/>
          <a:p>
            <a:pPr eaLnBrk="1" hangingPunct="1"/>
            <a:r>
              <a:rPr lang="en-GB" altLang="en-US" smtClean="0"/>
              <a:t>JavaScript OO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marL="457200" indent="-457200" eaLnBrk="1" hangingPunct="1"/>
            <a:r>
              <a:rPr lang="en-GB" altLang="en-US" smtClean="0"/>
              <a:t>Overview</a:t>
            </a:r>
          </a:p>
          <a:p>
            <a:pPr marL="457200" indent="-457200" eaLnBrk="1" hangingPunct="1"/>
            <a:r>
              <a:rPr lang="en-GB" altLang="en-US" smtClean="0"/>
              <a:t>Defining properties</a:t>
            </a:r>
          </a:p>
          <a:p>
            <a:pPr marL="457200" indent="-457200" eaLnBrk="1" hangingPunct="1"/>
            <a:r>
              <a:rPr lang="en-GB" altLang="en-US" smtClean="0"/>
              <a:t>Defining methods</a:t>
            </a:r>
          </a:p>
        </p:txBody>
      </p:sp>
      <p:sp>
        <p:nvSpPr>
          <p:cNvPr id="13315" name="Rectangle 2"/>
          <p:cNvSpPr>
            <a:spLocks noGrp="1" noChangeArrowheads="1"/>
          </p:cNvSpPr>
          <p:nvPr>
            <p:ph type="title"/>
          </p:nvPr>
        </p:nvSpPr>
        <p:spPr>
          <a:xfrm>
            <a:off x="377825" y="150813"/>
            <a:ext cx="8550275" cy="693737"/>
          </a:xfrm>
        </p:spPr>
        <p:txBody>
          <a:bodyPr/>
          <a:lstStyle/>
          <a:p>
            <a:pPr eaLnBrk="1" hangingPunct="1"/>
            <a:r>
              <a:rPr lang="en-GB" altLang="en-US" smtClean="0"/>
              <a:t>2. Using Property-Setter Syntax</a:t>
            </a:r>
          </a:p>
        </p:txBody>
      </p:sp>
      <p:sp>
        <p:nvSpPr>
          <p:cNvPr id="4" name="Footer Placeholder 3"/>
          <p:cNvSpPr>
            <a:spLocks noGrp="1"/>
          </p:cNvSpPr>
          <p:nvPr>
            <p:ph type="ftr" sz="quarter" idx="10"/>
          </p:nvPr>
        </p:nvSpPr>
        <p:spPr/>
        <p:txBody>
          <a:bodyPr/>
          <a:lstStyle/>
          <a:p>
            <a:pPr>
              <a:defRPr/>
            </a:pPr>
            <a:fld id="{A8FD4AA3-374F-4F48-8A02-A585E98840D7}" type="slidenum">
              <a:rPr lang="en-GB"/>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r>
              <a:rPr lang="en-GB" altLang="en-US" smtClean="0"/>
              <a:t>JavaScript supports the following syntax for setting properties on an object:</a:t>
            </a:r>
            <a:endParaRPr lang="en-US" altLang="en-US" smtClean="0"/>
          </a:p>
        </p:txBody>
      </p:sp>
      <p:sp>
        <p:nvSpPr>
          <p:cNvPr id="14339"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Overview</a:t>
            </a:r>
          </a:p>
        </p:txBody>
      </p:sp>
      <p:sp>
        <p:nvSpPr>
          <p:cNvPr id="4" name="Footer Placeholder 3"/>
          <p:cNvSpPr>
            <a:spLocks noGrp="1"/>
          </p:cNvSpPr>
          <p:nvPr>
            <p:ph type="ftr" sz="quarter" idx="10"/>
          </p:nvPr>
        </p:nvSpPr>
        <p:spPr/>
        <p:txBody>
          <a:bodyPr/>
          <a:lstStyle/>
          <a:p>
            <a:pPr>
              <a:defRPr/>
            </a:pPr>
            <a:fld id="{08528D70-3643-4FA3-B955-E0E6E99C549C}" type="slidenum">
              <a:rPr lang="en-GB"/>
              <a:pPr>
                <a:defRPr/>
              </a:pPr>
              <a:t>11</a:t>
            </a:fld>
            <a:endParaRPr lang="en-GB"/>
          </a:p>
        </p:txBody>
      </p:sp>
      <p:sp>
        <p:nvSpPr>
          <p:cNvPr id="14341" name="Rectangle 16"/>
          <p:cNvSpPr>
            <a:spLocks noChangeArrowheads="1"/>
          </p:cNvSpPr>
          <p:nvPr/>
        </p:nvSpPr>
        <p:spPr bwMode="auto">
          <a:xfrm>
            <a:off x="555625" y="2052638"/>
            <a:ext cx="8232775" cy="122237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a:t>
            </a:r>
            <a:r>
              <a:rPr lang="en-GB" altLang="en-US" sz="1200" i="1"/>
              <a:t>objectName</a:t>
            </a:r>
            <a:r>
              <a:rPr lang="en-GB" altLang="en-US" sz="1200"/>
              <a:t> = {</a:t>
            </a:r>
          </a:p>
          <a:p>
            <a:pPr eaLnBrk="1" hangingPunct="1"/>
            <a:endParaRPr lang="en-GB" altLang="en-US" sz="1200"/>
          </a:p>
          <a:p>
            <a:pPr eaLnBrk="1" hangingPunct="1"/>
            <a:r>
              <a:rPr lang="en-GB" altLang="en-US" sz="1200"/>
              <a:t>  </a:t>
            </a:r>
            <a:r>
              <a:rPr lang="en-GB" altLang="en-US" sz="1200" i="1"/>
              <a:t>property1: value1</a:t>
            </a:r>
            <a:r>
              <a:rPr lang="en-GB" altLang="en-US" sz="1200"/>
              <a:t>,</a:t>
            </a:r>
          </a:p>
          <a:p>
            <a:pPr eaLnBrk="1" hangingPunct="1"/>
            <a:r>
              <a:rPr lang="en-GB" altLang="en-US" sz="1200"/>
              <a:t>  </a:t>
            </a:r>
            <a:r>
              <a:rPr lang="en-GB" altLang="en-US" sz="1200" i="1"/>
              <a:t>property2: value2</a:t>
            </a:r>
            <a:r>
              <a:rPr lang="en-GB" altLang="en-US" sz="1200"/>
              <a:t>, </a:t>
            </a:r>
          </a:p>
          <a:p>
            <a:pPr eaLnBrk="1" hangingPunct="1"/>
            <a:r>
              <a:rPr lang="en-GB" altLang="en-US" sz="1200"/>
              <a:t>  …</a:t>
            </a:r>
          </a:p>
          <a:p>
            <a:pPr eaLnBrk="1" hangingPunct="1"/>
            <a:r>
              <a:rPr lang="en-GB" altLang="en-US" sz="120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a:defRPr/>
            </a:pPr>
            <a:r>
              <a:rPr lang="en-GB" dirty="0" smtClean="0"/>
              <a:t>The following example shows how to set properties on a new object</a:t>
            </a:r>
          </a:p>
          <a:p>
            <a:pPr lvl="1">
              <a:defRPr/>
            </a:pPr>
            <a:r>
              <a:rPr lang="en-GB" dirty="0" smtClean="0"/>
              <a:t>Creates an object</a:t>
            </a:r>
          </a:p>
          <a:p>
            <a:pPr lvl="1">
              <a:defRPr/>
            </a:pPr>
            <a:r>
              <a:rPr lang="en-GB" dirty="0" smtClean="0"/>
              <a:t>Adds properties to the object</a:t>
            </a:r>
          </a:p>
          <a:p>
            <a:pPr lvl="1">
              <a:defRPr/>
            </a:pPr>
            <a:r>
              <a:rPr lang="en-GB" dirty="0" smtClean="0"/>
              <a:t>Sets values for each property</a:t>
            </a:r>
            <a:endParaRPr lang="en-GB" dirty="0" smtClean="0">
              <a:latin typeface="+mj-lt"/>
            </a:endParaRPr>
          </a:p>
        </p:txBody>
      </p:sp>
      <p:sp>
        <p:nvSpPr>
          <p:cNvPr id="15363"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Defining Properties</a:t>
            </a:r>
            <a:endParaRPr lang="en-US" altLang="en-US" sz="2800" smtClean="0"/>
          </a:p>
        </p:txBody>
      </p:sp>
      <p:sp>
        <p:nvSpPr>
          <p:cNvPr id="5" name="Footer Placeholder 3"/>
          <p:cNvSpPr>
            <a:spLocks noGrp="1"/>
          </p:cNvSpPr>
          <p:nvPr>
            <p:ph type="ftr" sz="quarter" idx="10"/>
          </p:nvPr>
        </p:nvSpPr>
        <p:spPr/>
        <p:txBody>
          <a:bodyPr/>
          <a:lstStyle/>
          <a:p>
            <a:pPr>
              <a:defRPr/>
            </a:pPr>
            <a:fld id="{A93EA304-4ADF-4498-8B61-BE01720C8540}" type="slidenum">
              <a:rPr lang="en-GB"/>
              <a:pPr>
                <a:defRPr/>
              </a:pPr>
              <a:t>12</a:t>
            </a:fld>
            <a:endParaRPr lang="en-GB"/>
          </a:p>
        </p:txBody>
      </p:sp>
      <p:sp>
        <p:nvSpPr>
          <p:cNvPr id="15365" name="Rectangle 16"/>
          <p:cNvSpPr>
            <a:spLocks noChangeArrowheads="1"/>
          </p:cNvSpPr>
          <p:nvPr/>
        </p:nvSpPr>
        <p:spPr bwMode="auto">
          <a:xfrm>
            <a:off x="555625" y="3130550"/>
            <a:ext cx="8232775" cy="1004888"/>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employee1 = {</a:t>
            </a:r>
          </a:p>
          <a:p>
            <a:pPr eaLnBrk="1" hangingPunct="1"/>
            <a:r>
              <a:rPr lang="en-GB" altLang="en-US" sz="1200" b="1"/>
              <a:t>  name: "John Smith",</a:t>
            </a:r>
          </a:p>
          <a:p>
            <a:pPr eaLnBrk="1" hangingPunct="1"/>
            <a:r>
              <a:rPr lang="en-GB" altLang="en-US" sz="1200" b="1"/>
              <a:t>  age: 21,</a:t>
            </a:r>
          </a:p>
          <a:p>
            <a:pPr eaLnBrk="1" hangingPunct="1"/>
            <a:r>
              <a:rPr lang="en-GB" altLang="en-US" sz="1200" b="1"/>
              <a:t>  salary: 10000</a:t>
            </a:r>
          </a:p>
          <a:p>
            <a:pPr eaLnBrk="1" hangingPunct="1"/>
            <a:r>
              <a:rPr lang="en-GB" altLang="en-US" sz="120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lstStyle/>
          <a:p>
            <a:r>
              <a:rPr lang="en-GB" altLang="en-US" smtClean="0"/>
              <a:t>You can use the property-setter syntax to define a method for an object</a:t>
            </a:r>
          </a:p>
          <a:p>
            <a:pPr lvl="1"/>
            <a:r>
              <a:rPr lang="en-GB" altLang="en-US" smtClean="0"/>
              <a:t>Set a property and assign it an existing function</a:t>
            </a:r>
          </a:p>
          <a:p>
            <a:pPr lvl="1"/>
            <a:endParaRPr lang="en-GB" altLang="en-US" smtClean="0"/>
          </a:p>
          <a:p>
            <a:pPr lvl="1"/>
            <a:endParaRPr lang="en-GB" altLang="en-US" smtClean="0"/>
          </a:p>
          <a:p>
            <a:pPr lvl="1"/>
            <a:endParaRPr lang="en-GB" altLang="en-US" smtClean="0"/>
          </a:p>
          <a:p>
            <a:pPr lvl="1"/>
            <a:endParaRPr lang="en-GB" altLang="en-US" smtClean="0"/>
          </a:p>
          <a:p>
            <a:pPr lvl="1"/>
            <a:endParaRPr lang="en-GB" altLang="en-US" smtClean="0"/>
          </a:p>
        </p:txBody>
      </p:sp>
      <p:sp>
        <p:nvSpPr>
          <p:cNvPr id="16387" name="Rectangle 2"/>
          <p:cNvSpPr>
            <a:spLocks noGrp="1" noChangeArrowheads="1"/>
          </p:cNvSpPr>
          <p:nvPr>
            <p:ph type="title"/>
          </p:nvPr>
        </p:nvSpPr>
        <p:spPr>
          <a:xfrm>
            <a:off x="377825" y="150813"/>
            <a:ext cx="8550275" cy="693737"/>
          </a:xfrm>
        </p:spPr>
        <p:txBody>
          <a:bodyPr/>
          <a:lstStyle/>
          <a:p>
            <a:r>
              <a:rPr lang="en-US" altLang="en-US" smtClean="0"/>
              <a:t>Defining Methods (1 of 2)</a:t>
            </a:r>
            <a:endParaRPr lang="en-US" altLang="en-US" sz="2800" smtClean="0"/>
          </a:p>
        </p:txBody>
      </p:sp>
      <p:sp>
        <p:nvSpPr>
          <p:cNvPr id="5" name="Footer Placeholder 3"/>
          <p:cNvSpPr>
            <a:spLocks noGrp="1"/>
          </p:cNvSpPr>
          <p:nvPr>
            <p:ph type="ftr" sz="quarter" idx="10"/>
          </p:nvPr>
        </p:nvSpPr>
        <p:spPr/>
        <p:txBody>
          <a:bodyPr/>
          <a:lstStyle/>
          <a:p>
            <a:pPr>
              <a:defRPr/>
            </a:pPr>
            <a:fld id="{72252A0B-A585-48C6-82C3-67E9755BFB44}" type="slidenum">
              <a:rPr lang="en-GB"/>
              <a:pPr>
                <a:defRPr/>
              </a:pPr>
              <a:t>13</a:t>
            </a:fld>
            <a:endParaRPr lang="en-GB"/>
          </a:p>
        </p:txBody>
      </p:sp>
      <p:sp>
        <p:nvSpPr>
          <p:cNvPr id="16389" name="Rectangle 16"/>
          <p:cNvSpPr>
            <a:spLocks noChangeArrowheads="1"/>
          </p:cNvSpPr>
          <p:nvPr/>
        </p:nvSpPr>
        <p:spPr bwMode="auto">
          <a:xfrm>
            <a:off x="555625" y="2443163"/>
            <a:ext cx="8232775" cy="301625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function payRise(amount) {</a:t>
            </a:r>
          </a:p>
          <a:p>
            <a:pPr eaLnBrk="1" hangingPunct="1"/>
            <a:r>
              <a:rPr lang="en-GB" altLang="en-US" sz="1200"/>
              <a:t>  this.salary += amount;            </a:t>
            </a:r>
          </a:p>
          <a:p>
            <a:pPr eaLnBrk="1" hangingPunct="1"/>
            <a:r>
              <a:rPr lang="en-GB" altLang="en-US" sz="1200"/>
              <a:t>  return this.salary; </a:t>
            </a:r>
          </a:p>
          <a:p>
            <a:pPr eaLnBrk="1" hangingPunct="1"/>
            <a:r>
              <a:rPr lang="en-GB" altLang="en-US" sz="1200"/>
              <a:t>}</a:t>
            </a:r>
          </a:p>
          <a:p>
            <a:pPr eaLnBrk="1" hangingPunct="1"/>
            <a:endParaRPr lang="en-GB" altLang="en-US" sz="1200"/>
          </a:p>
          <a:p>
            <a:pPr eaLnBrk="1" hangingPunct="1"/>
            <a:r>
              <a:rPr lang="en-GB" altLang="en-US" sz="1200"/>
              <a:t>function displayDetails() {</a:t>
            </a:r>
          </a:p>
          <a:p>
            <a:pPr eaLnBrk="1" hangingPunct="1"/>
            <a:r>
              <a:rPr lang="en-GB" altLang="en-US" sz="1200"/>
              <a:t>  alert(this.name + " is " + this.age + " and earns " + this.salary);</a:t>
            </a:r>
          </a:p>
          <a:p>
            <a:pPr eaLnBrk="1" hangingPunct="1"/>
            <a:r>
              <a:rPr lang="en-GB" altLang="en-US" sz="1200"/>
              <a:t>}</a:t>
            </a:r>
          </a:p>
          <a:p>
            <a:pPr eaLnBrk="1" hangingPunct="1"/>
            <a:endParaRPr lang="en-GB" altLang="en-US" sz="1200"/>
          </a:p>
          <a:p>
            <a:pPr eaLnBrk="1" hangingPunct="1"/>
            <a:r>
              <a:rPr lang="en-GB" altLang="en-US" sz="1200"/>
              <a:t>var employee1 = {</a:t>
            </a:r>
          </a:p>
          <a:p>
            <a:pPr eaLnBrk="1" hangingPunct="1"/>
            <a:r>
              <a:rPr lang="en-GB" altLang="en-US" sz="1200"/>
              <a:t>  name: "John Smith",</a:t>
            </a:r>
          </a:p>
          <a:p>
            <a:pPr eaLnBrk="1" hangingPunct="1"/>
            <a:r>
              <a:rPr lang="en-GB" altLang="en-US" sz="1200"/>
              <a:t>  age: 21,</a:t>
            </a:r>
          </a:p>
          <a:p>
            <a:pPr eaLnBrk="1" hangingPunct="1"/>
            <a:r>
              <a:rPr lang="en-GB" altLang="en-US" sz="1200"/>
              <a:t>  salary: 10000,</a:t>
            </a:r>
          </a:p>
          <a:p>
            <a:pPr eaLnBrk="1" hangingPunct="1"/>
            <a:r>
              <a:rPr lang="en-GB" altLang="en-US" sz="1200" b="1"/>
              <a:t>  payRise: payRise,</a:t>
            </a:r>
          </a:p>
          <a:p>
            <a:pPr eaLnBrk="1" hangingPunct="1"/>
            <a:r>
              <a:rPr lang="en-GB" altLang="en-US" sz="1200" b="1"/>
              <a:t>  displayDetails: displayDetails</a:t>
            </a:r>
          </a:p>
          <a:p>
            <a:pPr eaLnBrk="1" hangingPunct="1"/>
            <a:r>
              <a:rPr lang="en-GB" altLang="en-US" sz="120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r>
              <a:rPr lang="en-GB" altLang="en-US" smtClean="0"/>
              <a:t>You can also define an object's methods inline, as part of the object definition</a:t>
            </a:r>
          </a:p>
          <a:p>
            <a:pPr lvl="1"/>
            <a:r>
              <a:rPr lang="en-GB" altLang="en-US" smtClean="0"/>
              <a:t>Implement the function inline via the syntax </a:t>
            </a:r>
            <a:r>
              <a:rPr lang="en-GB" altLang="en-US" smtClean="0">
                <a:latin typeface="Lucida Console" pitchFamily="49" charset="0"/>
              </a:rPr>
              <a:t>function(){…}</a:t>
            </a:r>
          </a:p>
          <a:p>
            <a:pPr lvl="1"/>
            <a:r>
              <a:rPr lang="en-GB" altLang="en-US" smtClean="0"/>
              <a:t>Within the function, the </a:t>
            </a:r>
            <a:r>
              <a:rPr lang="en-GB" altLang="en-US" smtClean="0">
                <a:latin typeface="Lucida Console" pitchFamily="49" charset="0"/>
              </a:rPr>
              <a:t>this</a:t>
            </a:r>
            <a:r>
              <a:rPr lang="en-GB" altLang="en-US" smtClean="0"/>
              <a:t> keyword refers to the target object</a:t>
            </a:r>
          </a:p>
          <a:p>
            <a:pPr lvl="1"/>
            <a:endParaRPr lang="en-GB" altLang="en-US" smtClean="0"/>
          </a:p>
          <a:p>
            <a:pPr lvl="1"/>
            <a:endParaRPr lang="en-GB" altLang="en-US" smtClean="0"/>
          </a:p>
          <a:p>
            <a:pPr lvl="1"/>
            <a:endParaRPr lang="en-GB" altLang="en-US" smtClean="0"/>
          </a:p>
          <a:p>
            <a:pPr lvl="1"/>
            <a:endParaRPr lang="en-GB" altLang="en-US" smtClean="0"/>
          </a:p>
          <a:p>
            <a:pPr lvl="1"/>
            <a:endParaRPr lang="en-GB" altLang="en-US" smtClean="0"/>
          </a:p>
          <a:p>
            <a:pPr lvl="1"/>
            <a:endParaRPr lang="en-GB" altLang="en-US" smtClean="0"/>
          </a:p>
          <a:p>
            <a:pPr lvl="1"/>
            <a:endParaRPr lang="en-GB" altLang="en-US" smtClean="0"/>
          </a:p>
          <a:p>
            <a:pPr lvl="1"/>
            <a:endParaRPr lang="en-GB" altLang="en-US" smtClean="0"/>
          </a:p>
          <a:p>
            <a:r>
              <a:rPr lang="en-GB" altLang="en-US" smtClean="0"/>
              <a:t>For a complete example…</a:t>
            </a:r>
          </a:p>
          <a:p>
            <a:pPr lvl="1"/>
            <a:r>
              <a:rPr lang="en-GB" altLang="en-US" smtClean="0"/>
              <a:t>See </a:t>
            </a:r>
            <a:r>
              <a:rPr lang="en-GB" altLang="en-US" smtClean="0">
                <a:latin typeface="Lucida Console" pitchFamily="49" charset="0"/>
              </a:rPr>
              <a:t>PropertySetters.html</a:t>
            </a:r>
          </a:p>
        </p:txBody>
      </p:sp>
      <p:sp>
        <p:nvSpPr>
          <p:cNvPr id="17411" name="Rectangle 2"/>
          <p:cNvSpPr>
            <a:spLocks noGrp="1" noChangeArrowheads="1"/>
          </p:cNvSpPr>
          <p:nvPr>
            <p:ph type="title"/>
          </p:nvPr>
        </p:nvSpPr>
        <p:spPr>
          <a:xfrm>
            <a:off x="377825" y="150813"/>
            <a:ext cx="8550275" cy="693737"/>
          </a:xfrm>
        </p:spPr>
        <p:txBody>
          <a:bodyPr/>
          <a:lstStyle/>
          <a:p>
            <a:r>
              <a:rPr lang="en-US" altLang="en-US" smtClean="0"/>
              <a:t>Defining Methods (2 of 2)</a:t>
            </a:r>
            <a:endParaRPr lang="en-US" altLang="en-US" sz="2800" smtClean="0"/>
          </a:p>
        </p:txBody>
      </p:sp>
      <p:sp>
        <p:nvSpPr>
          <p:cNvPr id="5" name="Footer Placeholder 3"/>
          <p:cNvSpPr>
            <a:spLocks noGrp="1"/>
          </p:cNvSpPr>
          <p:nvPr>
            <p:ph type="ftr" sz="quarter" idx="10"/>
          </p:nvPr>
        </p:nvSpPr>
        <p:spPr/>
        <p:txBody>
          <a:bodyPr/>
          <a:lstStyle/>
          <a:p>
            <a:pPr>
              <a:defRPr/>
            </a:pPr>
            <a:fld id="{957833DE-002F-4EA2-BD13-2DFDA97F156C}" type="slidenum">
              <a:rPr lang="en-GB"/>
              <a:pPr>
                <a:defRPr/>
              </a:pPr>
              <a:t>14</a:t>
            </a:fld>
            <a:endParaRPr lang="en-GB"/>
          </a:p>
        </p:txBody>
      </p:sp>
      <p:sp>
        <p:nvSpPr>
          <p:cNvPr id="17413" name="Rectangle 16"/>
          <p:cNvSpPr>
            <a:spLocks noChangeArrowheads="1"/>
          </p:cNvSpPr>
          <p:nvPr/>
        </p:nvSpPr>
        <p:spPr bwMode="auto">
          <a:xfrm>
            <a:off x="555625" y="2797175"/>
            <a:ext cx="8232775" cy="263525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employee2 = {</a:t>
            </a:r>
          </a:p>
          <a:p>
            <a:pPr eaLnBrk="1" hangingPunct="1"/>
            <a:r>
              <a:rPr lang="en-GB" altLang="en-US" sz="1200"/>
              <a:t>  name: "Mary Jones",</a:t>
            </a:r>
          </a:p>
          <a:p>
            <a:pPr eaLnBrk="1" hangingPunct="1"/>
            <a:r>
              <a:rPr lang="en-GB" altLang="en-US" sz="1200"/>
              <a:t>  age: 42,</a:t>
            </a:r>
          </a:p>
          <a:p>
            <a:pPr eaLnBrk="1" hangingPunct="1"/>
            <a:r>
              <a:rPr lang="en-GB" altLang="en-US" sz="1200"/>
              <a:t>  salary: 20000,</a:t>
            </a:r>
          </a:p>
          <a:p>
            <a:pPr eaLnBrk="1" hangingPunct="1"/>
            <a:r>
              <a:rPr lang="en-GB" altLang="en-US" sz="1200"/>
              <a:t>	</a:t>
            </a:r>
          </a:p>
          <a:p>
            <a:pPr eaLnBrk="1" hangingPunct="1"/>
            <a:r>
              <a:rPr lang="en-GB" altLang="en-US" sz="1200"/>
              <a:t>  </a:t>
            </a:r>
            <a:r>
              <a:rPr lang="en-GB" altLang="en-US" sz="1200" b="1"/>
              <a:t>payRise: function(amount) {</a:t>
            </a:r>
          </a:p>
          <a:p>
            <a:pPr eaLnBrk="1" hangingPunct="1"/>
            <a:r>
              <a:rPr lang="en-GB" altLang="en-US" sz="1200" b="1"/>
              <a:t>    this.salary += amount;            </a:t>
            </a:r>
          </a:p>
          <a:p>
            <a:pPr eaLnBrk="1" hangingPunct="1"/>
            <a:r>
              <a:rPr lang="en-GB" altLang="en-US" sz="1200" b="1"/>
              <a:t>    return this.salary; </a:t>
            </a:r>
          </a:p>
          <a:p>
            <a:pPr eaLnBrk="1" hangingPunct="1"/>
            <a:r>
              <a:rPr lang="en-GB" altLang="en-US" sz="1200" b="1"/>
              <a:t>  },</a:t>
            </a:r>
          </a:p>
          <a:p>
            <a:pPr eaLnBrk="1" hangingPunct="1"/>
            <a:endParaRPr lang="en-GB" altLang="en-US" sz="1200" b="1"/>
          </a:p>
          <a:p>
            <a:pPr eaLnBrk="1" hangingPunct="1"/>
            <a:r>
              <a:rPr lang="en-GB" altLang="en-US" sz="1200" b="1"/>
              <a:t>  displayDetails: function() {</a:t>
            </a:r>
          </a:p>
          <a:p>
            <a:pPr eaLnBrk="1" hangingPunct="1"/>
            <a:r>
              <a:rPr lang="en-GB" altLang="en-US" sz="1200" b="1"/>
              <a:t>    alert(this.name + " is " + this.age + " and earns " + this.salary);</a:t>
            </a:r>
          </a:p>
          <a:p>
            <a:pPr eaLnBrk="1" hangingPunct="1"/>
            <a:r>
              <a:rPr lang="en-GB" altLang="en-US" sz="1200" b="1"/>
              <a:t>  }</a:t>
            </a:r>
            <a:r>
              <a:rPr lang="en-GB" altLang="en-US" sz="1200"/>
              <a:t>	</a:t>
            </a:r>
          </a:p>
          <a:p>
            <a:pPr eaLnBrk="1" hangingPunct="1"/>
            <a:r>
              <a:rPr lang="en-GB" altLang="en-US" sz="120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marL="457200" indent="-457200" eaLnBrk="1" hangingPunct="1"/>
            <a:r>
              <a:rPr lang="en-GB" altLang="en-US" smtClean="0"/>
              <a:t>Defining and using a constructor</a:t>
            </a:r>
          </a:p>
          <a:p>
            <a:pPr marL="457200" indent="-457200" eaLnBrk="1" hangingPunct="1"/>
            <a:r>
              <a:rPr lang="en-GB" altLang="en-US" smtClean="0"/>
              <a:t>What is a prototype?</a:t>
            </a:r>
          </a:p>
          <a:p>
            <a:pPr marL="457200" indent="-457200" eaLnBrk="1" hangingPunct="1"/>
            <a:r>
              <a:rPr lang="en-GB" altLang="en-US" smtClean="0"/>
              <a:t>Defining a prototype</a:t>
            </a:r>
          </a:p>
          <a:p>
            <a:pPr marL="457200" indent="-457200" eaLnBrk="1" hangingPunct="1"/>
            <a:r>
              <a:rPr lang="en-GB" altLang="en-US" smtClean="0"/>
              <a:t>Example usage</a:t>
            </a:r>
          </a:p>
        </p:txBody>
      </p:sp>
      <p:sp>
        <p:nvSpPr>
          <p:cNvPr id="18435" name="Rectangle 2"/>
          <p:cNvSpPr>
            <a:spLocks noGrp="1" noChangeArrowheads="1"/>
          </p:cNvSpPr>
          <p:nvPr>
            <p:ph type="title"/>
          </p:nvPr>
        </p:nvSpPr>
        <p:spPr>
          <a:xfrm>
            <a:off x="377825" y="150813"/>
            <a:ext cx="8550275" cy="693737"/>
          </a:xfrm>
        </p:spPr>
        <p:txBody>
          <a:bodyPr/>
          <a:lstStyle/>
          <a:p>
            <a:pPr eaLnBrk="1" hangingPunct="1"/>
            <a:r>
              <a:rPr lang="en-GB" altLang="en-US" smtClean="0"/>
              <a:t>3. Using Constructors and Prototypes</a:t>
            </a:r>
          </a:p>
        </p:txBody>
      </p:sp>
      <p:sp>
        <p:nvSpPr>
          <p:cNvPr id="4" name="Footer Placeholder 3"/>
          <p:cNvSpPr>
            <a:spLocks noGrp="1"/>
          </p:cNvSpPr>
          <p:nvPr>
            <p:ph type="ftr" sz="quarter" idx="10"/>
          </p:nvPr>
        </p:nvSpPr>
        <p:spPr/>
        <p:txBody>
          <a:bodyPr/>
          <a:lstStyle/>
          <a:p>
            <a:pPr>
              <a:defRPr/>
            </a:pPr>
            <a:fld id="{09890EE7-5408-44CB-8385-6EBC24130B51}" type="slidenum">
              <a:rPr lang="en-GB"/>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a:defRPr/>
            </a:pPr>
            <a:r>
              <a:rPr lang="en-GB" dirty="0"/>
              <a:t>In JavaScript, a constructor is a function that assigns properties to "this" object</a:t>
            </a:r>
          </a:p>
          <a:p>
            <a:pPr lvl="1">
              <a:defRPr/>
            </a:pPr>
            <a:endParaRPr lang="en-GB" dirty="0" smtClean="0"/>
          </a:p>
          <a:p>
            <a:pPr lvl="1">
              <a:defRPr/>
            </a:pPr>
            <a:endParaRPr lang="en-GB" dirty="0"/>
          </a:p>
          <a:p>
            <a:pPr lvl="1">
              <a:defRPr/>
            </a:pPr>
            <a:endParaRPr lang="en-GB" dirty="0"/>
          </a:p>
          <a:p>
            <a:pPr lvl="1">
              <a:defRPr/>
            </a:pPr>
            <a:endParaRPr lang="en-GB" dirty="0"/>
          </a:p>
          <a:p>
            <a:pPr marL="400050" lvl="1" indent="0">
              <a:buFontTx/>
              <a:buNone/>
              <a:defRPr/>
            </a:pPr>
            <a:endParaRPr lang="en-GB" dirty="0"/>
          </a:p>
          <a:p>
            <a:pPr>
              <a:defRPr/>
            </a:pPr>
            <a:r>
              <a:rPr lang="en-GB" dirty="0" smtClean="0"/>
              <a:t>You </a:t>
            </a:r>
            <a:r>
              <a:rPr lang="en-GB" dirty="0"/>
              <a:t>can use a constructor function to create a new object and initialize its values</a:t>
            </a:r>
          </a:p>
        </p:txBody>
      </p:sp>
      <p:sp>
        <p:nvSpPr>
          <p:cNvPr id="19459" name="Rectangle 2"/>
          <p:cNvSpPr>
            <a:spLocks noGrp="1" noChangeArrowheads="1"/>
          </p:cNvSpPr>
          <p:nvPr>
            <p:ph type="title"/>
          </p:nvPr>
        </p:nvSpPr>
        <p:spPr>
          <a:xfrm>
            <a:off x="377825" y="150813"/>
            <a:ext cx="8550275" cy="693737"/>
          </a:xfrm>
        </p:spPr>
        <p:txBody>
          <a:bodyPr/>
          <a:lstStyle/>
          <a:p>
            <a:r>
              <a:rPr lang="en-US" altLang="en-US" smtClean="0"/>
              <a:t>Defining and Using a Constructor</a:t>
            </a:r>
            <a:endParaRPr lang="en-US" altLang="en-US" sz="2800" smtClean="0"/>
          </a:p>
        </p:txBody>
      </p:sp>
      <p:sp>
        <p:nvSpPr>
          <p:cNvPr id="5" name="Footer Placeholder 3"/>
          <p:cNvSpPr>
            <a:spLocks noGrp="1"/>
          </p:cNvSpPr>
          <p:nvPr>
            <p:ph type="ftr" sz="quarter" idx="10"/>
          </p:nvPr>
        </p:nvSpPr>
        <p:spPr/>
        <p:txBody>
          <a:bodyPr/>
          <a:lstStyle/>
          <a:p>
            <a:pPr>
              <a:defRPr/>
            </a:pPr>
            <a:fld id="{9FC6EAED-847B-4F2A-9674-25E1A1ACF50E}" type="slidenum">
              <a:rPr lang="en-GB"/>
              <a:pPr>
                <a:defRPr/>
              </a:pPr>
              <a:t>16</a:t>
            </a:fld>
            <a:endParaRPr lang="en-GB"/>
          </a:p>
        </p:txBody>
      </p:sp>
      <p:sp>
        <p:nvSpPr>
          <p:cNvPr id="19461" name="Rectangle 16"/>
          <p:cNvSpPr>
            <a:spLocks noChangeArrowheads="1"/>
          </p:cNvSpPr>
          <p:nvPr/>
        </p:nvSpPr>
        <p:spPr bwMode="auto">
          <a:xfrm>
            <a:off x="555625" y="2033588"/>
            <a:ext cx="8232775" cy="148907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Account = function (id, name) {</a:t>
            </a:r>
          </a:p>
          <a:p>
            <a:pPr eaLnBrk="1" hangingPunct="1"/>
            <a:r>
              <a:rPr lang="en-GB" altLang="en-US" sz="1200"/>
              <a:t>  this.id = id;</a:t>
            </a:r>
          </a:p>
          <a:p>
            <a:pPr eaLnBrk="1" hangingPunct="1"/>
            <a:r>
              <a:rPr lang="en-GB" altLang="en-US" sz="1200"/>
              <a:t>  this.name = name;</a:t>
            </a:r>
          </a:p>
          <a:p>
            <a:pPr eaLnBrk="1" hangingPunct="1"/>
            <a:r>
              <a:rPr lang="en-GB" altLang="en-US" sz="1200"/>
              <a:t>  this.balance = 0;</a:t>
            </a:r>
          </a:p>
          <a:p>
            <a:pPr eaLnBrk="1" hangingPunct="1"/>
            <a:r>
              <a:rPr lang="en-GB" altLang="en-US" sz="1200"/>
              <a:t>  this.numTransactions = 0;</a:t>
            </a:r>
          </a:p>
          <a:p>
            <a:pPr eaLnBrk="1" hangingPunct="1"/>
            <a:r>
              <a:rPr lang="en-GB" altLang="en-US" sz="1200"/>
              <a:t>  return this;</a:t>
            </a:r>
          </a:p>
          <a:p>
            <a:pPr eaLnBrk="1" hangingPunct="1"/>
            <a:r>
              <a:rPr lang="en-GB" altLang="en-US" sz="1200"/>
              <a:t>};</a:t>
            </a:r>
          </a:p>
        </p:txBody>
      </p:sp>
      <p:sp>
        <p:nvSpPr>
          <p:cNvPr id="19462" name="Rectangle 16"/>
          <p:cNvSpPr>
            <a:spLocks noChangeArrowheads="1"/>
          </p:cNvSpPr>
          <p:nvPr/>
        </p:nvSpPr>
        <p:spPr bwMode="auto">
          <a:xfrm>
            <a:off x="555625" y="4722813"/>
            <a:ext cx="8232775" cy="1052512"/>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acc1 = new Account(1, "Emily");</a:t>
            </a:r>
          </a:p>
          <a:p>
            <a:pPr eaLnBrk="1" hangingPunct="1"/>
            <a:r>
              <a:rPr lang="en-GB" altLang="en-US" sz="1200"/>
              <a:t>…</a:t>
            </a:r>
          </a:p>
          <a:p>
            <a:pPr eaLnBrk="1" hangingPunct="1"/>
            <a:endParaRPr lang="en-GB" altLang="en-US" sz="1200"/>
          </a:p>
          <a:p>
            <a:pPr eaLnBrk="1" hangingPunct="1"/>
            <a:r>
              <a:rPr lang="en-GB" altLang="en-US" sz="1200"/>
              <a:t>var acc2 = new Account(2, "Tom");</a:t>
            </a:r>
          </a:p>
          <a:p>
            <a:pPr eaLnBrk="1" hangingPunct="1"/>
            <a:r>
              <a:rPr lang="en-GB" altLang="en-US" sz="120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defRPr/>
            </a:pPr>
            <a:r>
              <a:rPr lang="en-GB" dirty="0" smtClean="0"/>
              <a:t>Every JavaScript object has a property named </a:t>
            </a:r>
            <a:r>
              <a:rPr lang="en-GB" dirty="0" smtClean="0">
                <a:latin typeface="Lucida Console" pitchFamily="49" charset="0"/>
              </a:rPr>
              <a:t>prototype</a:t>
            </a:r>
          </a:p>
          <a:p>
            <a:pPr lvl="1">
              <a:defRPr/>
            </a:pPr>
            <a:r>
              <a:rPr lang="en-GB" dirty="0" smtClean="0">
                <a:latin typeface="+mj-lt"/>
              </a:rPr>
              <a:t>Acts as a default place to define methods for an object</a:t>
            </a:r>
          </a:p>
          <a:p>
            <a:pPr lvl="1">
              <a:defRPr/>
            </a:pPr>
            <a:endParaRPr lang="en-GB" dirty="0" smtClean="0">
              <a:latin typeface="+mj-lt"/>
            </a:endParaRPr>
          </a:p>
          <a:p>
            <a:pPr>
              <a:defRPr/>
            </a:pPr>
            <a:r>
              <a:rPr lang="en-GB" dirty="0" smtClean="0"/>
              <a:t>You can use prototypes to extend an existing object</a:t>
            </a:r>
          </a:p>
          <a:p>
            <a:pPr lvl="1">
              <a:defRPr/>
            </a:pPr>
            <a:r>
              <a:rPr lang="en-GB" dirty="0" smtClean="0"/>
              <a:t>Add methods or properties</a:t>
            </a:r>
          </a:p>
          <a:p>
            <a:pPr lvl="1">
              <a:defRPr/>
            </a:pPr>
            <a:r>
              <a:rPr lang="en-GB" dirty="0" smtClean="0"/>
              <a:t>Can be used to implement inheritance – see later in this chapter for details</a:t>
            </a:r>
          </a:p>
        </p:txBody>
      </p:sp>
      <p:sp>
        <p:nvSpPr>
          <p:cNvPr id="20483" name="Rectangle 2"/>
          <p:cNvSpPr>
            <a:spLocks noGrp="1" noChangeArrowheads="1"/>
          </p:cNvSpPr>
          <p:nvPr>
            <p:ph type="title"/>
          </p:nvPr>
        </p:nvSpPr>
        <p:spPr>
          <a:xfrm>
            <a:off x="377825" y="150813"/>
            <a:ext cx="8550275" cy="693737"/>
          </a:xfrm>
        </p:spPr>
        <p:txBody>
          <a:bodyPr/>
          <a:lstStyle/>
          <a:p>
            <a:pPr eaLnBrk="1" hangingPunct="1"/>
            <a:r>
              <a:rPr lang="en-US" altLang="en-US" smtClean="0"/>
              <a:t>What is a Prototype?</a:t>
            </a:r>
            <a:endParaRPr lang="en-GB" altLang="en-US" smtClean="0"/>
          </a:p>
        </p:txBody>
      </p:sp>
      <p:sp>
        <p:nvSpPr>
          <p:cNvPr id="5" name="Footer Placeholder 3"/>
          <p:cNvSpPr>
            <a:spLocks noGrp="1"/>
          </p:cNvSpPr>
          <p:nvPr>
            <p:ph type="ftr" sz="quarter" idx="10"/>
          </p:nvPr>
        </p:nvSpPr>
        <p:spPr/>
        <p:txBody>
          <a:bodyPr/>
          <a:lstStyle/>
          <a:p>
            <a:pPr>
              <a:defRPr/>
            </a:pPr>
            <a:fld id="{F18CD07C-C7DC-4D5F-9CE9-F0C5F5A498AE}" type="slidenum">
              <a:rPr lang="en-GB"/>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r>
              <a:rPr lang="en-GB" altLang="en-US" smtClean="0"/>
              <a:t>This example shows how to define a prototype</a:t>
            </a:r>
            <a:endParaRPr lang="en-GB" altLang="en-US" sz="2000" smtClean="0"/>
          </a:p>
        </p:txBody>
      </p:sp>
      <p:sp>
        <p:nvSpPr>
          <p:cNvPr id="21507" name="Rectangle 2"/>
          <p:cNvSpPr>
            <a:spLocks noGrp="1" noChangeArrowheads="1"/>
          </p:cNvSpPr>
          <p:nvPr>
            <p:ph type="title"/>
          </p:nvPr>
        </p:nvSpPr>
        <p:spPr>
          <a:xfrm>
            <a:off x="377825" y="150813"/>
            <a:ext cx="8550275" cy="693737"/>
          </a:xfrm>
        </p:spPr>
        <p:txBody>
          <a:bodyPr/>
          <a:lstStyle/>
          <a:p>
            <a:pPr eaLnBrk="1" hangingPunct="1"/>
            <a:r>
              <a:rPr lang="en-US" altLang="en-US" smtClean="0"/>
              <a:t>Defining a Prototype</a:t>
            </a:r>
            <a:endParaRPr lang="en-GB" altLang="en-US" smtClean="0"/>
          </a:p>
        </p:txBody>
      </p:sp>
      <p:sp>
        <p:nvSpPr>
          <p:cNvPr id="5" name="Footer Placeholder 3"/>
          <p:cNvSpPr>
            <a:spLocks noGrp="1"/>
          </p:cNvSpPr>
          <p:nvPr>
            <p:ph type="ftr" sz="quarter" idx="10"/>
          </p:nvPr>
        </p:nvSpPr>
        <p:spPr/>
        <p:txBody>
          <a:bodyPr/>
          <a:lstStyle/>
          <a:p>
            <a:pPr>
              <a:defRPr/>
            </a:pPr>
            <a:fld id="{1613F8E0-BD7A-4FC8-9E49-0F66B97304A9}" type="slidenum">
              <a:rPr lang="en-GB"/>
              <a:pPr>
                <a:defRPr/>
              </a:pPr>
              <a:t>18</a:t>
            </a:fld>
            <a:endParaRPr lang="en-GB"/>
          </a:p>
        </p:txBody>
      </p:sp>
      <p:sp>
        <p:nvSpPr>
          <p:cNvPr id="21509" name="Rectangle 16"/>
          <p:cNvSpPr>
            <a:spLocks noChangeArrowheads="1"/>
          </p:cNvSpPr>
          <p:nvPr/>
        </p:nvSpPr>
        <p:spPr bwMode="auto">
          <a:xfrm>
            <a:off x="555625" y="1692275"/>
            <a:ext cx="8232775" cy="3589338"/>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Account.prototype = {</a:t>
            </a:r>
          </a:p>
          <a:p>
            <a:pPr eaLnBrk="1" hangingPunct="1"/>
            <a:endParaRPr lang="en-GB" altLang="en-US" sz="1200"/>
          </a:p>
          <a:p>
            <a:pPr eaLnBrk="1" hangingPunct="1"/>
            <a:r>
              <a:rPr lang="en-GB" altLang="en-US" sz="1200"/>
              <a:t>  deposit: function(amount) {</a:t>
            </a:r>
          </a:p>
          <a:p>
            <a:pPr eaLnBrk="1" hangingPunct="1"/>
            <a:r>
              <a:rPr lang="en-GB" altLang="en-US" sz="1200"/>
              <a:t>    this.balance += amount;</a:t>
            </a:r>
          </a:p>
          <a:p>
            <a:pPr eaLnBrk="1" hangingPunct="1"/>
            <a:r>
              <a:rPr lang="en-GB" altLang="en-US" sz="1200"/>
              <a:t>    this.numTransactions++;</a:t>
            </a:r>
          </a:p>
          <a:p>
            <a:pPr eaLnBrk="1" hangingPunct="1"/>
            <a:r>
              <a:rPr lang="en-GB" altLang="en-US" sz="1200"/>
              <a:t>  },</a:t>
            </a:r>
          </a:p>
          <a:p>
            <a:pPr eaLnBrk="1" hangingPunct="1"/>
            <a:endParaRPr lang="en-GB" altLang="en-US" sz="1200"/>
          </a:p>
          <a:p>
            <a:pPr eaLnBrk="1" hangingPunct="1"/>
            <a:r>
              <a:rPr lang="en-GB" altLang="en-US" sz="1200"/>
              <a:t>  withdraw: function(amount) {</a:t>
            </a:r>
          </a:p>
          <a:p>
            <a:pPr eaLnBrk="1" hangingPunct="1"/>
            <a:r>
              <a:rPr lang="en-GB" altLang="en-US" sz="1200"/>
              <a:t>    this.balance -= amount;</a:t>
            </a:r>
          </a:p>
          <a:p>
            <a:pPr eaLnBrk="1" hangingPunct="1"/>
            <a:r>
              <a:rPr lang="en-GB" altLang="en-US" sz="1200"/>
              <a:t>    this.numTransactions++;</a:t>
            </a:r>
          </a:p>
          <a:p>
            <a:pPr eaLnBrk="1" hangingPunct="1"/>
            <a:r>
              <a:rPr lang="en-GB" altLang="en-US" sz="1200"/>
              <a:t>  },</a:t>
            </a:r>
          </a:p>
          <a:p>
            <a:pPr eaLnBrk="1" hangingPunct="1"/>
            <a:endParaRPr lang="en-GB" altLang="en-US" sz="1200"/>
          </a:p>
          <a:p>
            <a:pPr eaLnBrk="1" hangingPunct="1"/>
            <a:r>
              <a:rPr lang="en-GB" altLang="en-US" sz="1200"/>
              <a:t>  displayDetails: function() {</a:t>
            </a:r>
          </a:p>
          <a:p>
            <a:pPr eaLnBrk="1" hangingPunct="1"/>
            <a:r>
              <a:rPr lang="en-GB" altLang="en-US" sz="1200"/>
              <a:t>    alert(this.id + ", " +</a:t>
            </a:r>
          </a:p>
          <a:p>
            <a:pPr eaLnBrk="1" hangingPunct="1"/>
            <a:r>
              <a:rPr lang="en-GB" altLang="en-US" sz="1200"/>
              <a:t>          this.name + " balance $" +</a:t>
            </a:r>
          </a:p>
          <a:p>
            <a:pPr eaLnBrk="1" hangingPunct="1"/>
            <a:r>
              <a:rPr lang="en-GB" altLang="en-US" sz="1200"/>
              <a:t>          this.balance + " (" +</a:t>
            </a:r>
          </a:p>
          <a:p>
            <a:pPr eaLnBrk="1" hangingPunct="1"/>
            <a:r>
              <a:rPr lang="en-GB" altLang="en-US" sz="1200"/>
              <a:t>          this.numTransactions + " transactions)");</a:t>
            </a:r>
          </a:p>
          <a:p>
            <a:pPr eaLnBrk="1" hangingPunct="1"/>
            <a:r>
              <a:rPr lang="en-GB" altLang="en-US" sz="1200"/>
              <a:t>  }</a:t>
            </a:r>
          </a:p>
          <a:p>
            <a:pPr eaLnBrk="1" hangingPunct="1"/>
            <a:r>
              <a:rPr lang="en-GB" altLang="en-US" sz="120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r>
              <a:rPr lang="en-GB" altLang="en-US" smtClean="0"/>
              <a:t>This example shows how to use the constructor and prototype from the last few slides</a:t>
            </a:r>
          </a:p>
          <a:p>
            <a:endParaRPr lang="en-GB" altLang="en-US" sz="2000" smtClean="0"/>
          </a:p>
          <a:p>
            <a:endParaRPr lang="en-GB" altLang="en-US" sz="2000" smtClean="0"/>
          </a:p>
          <a:p>
            <a:endParaRPr lang="en-GB" altLang="en-US" sz="2000" smtClean="0"/>
          </a:p>
          <a:p>
            <a:endParaRPr lang="en-GB" altLang="en-US" sz="2000" smtClean="0"/>
          </a:p>
          <a:p>
            <a:endParaRPr lang="en-GB" altLang="en-US" sz="2000" smtClean="0"/>
          </a:p>
          <a:p>
            <a:endParaRPr lang="en-GB" altLang="en-US" sz="2000" smtClean="0"/>
          </a:p>
          <a:p>
            <a:r>
              <a:rPr lang="en-GB" altLang="en-US" smtClean="0"/>
              <a:t>For the complete example…</a:t>
            </a:r>
          </a:p>
          <a:p>
            <a:pPr lvl="1"/>
            <a:r>
              <a:rPr lang="en-GB" altLang="en-US" smtClean="0"/>
              <a:t>See </a:t>
            </a:r>
            <a:r>
              <a:rPr lang="en-GB" altLang="en-US" smtClean="0">
                <a:latin typeface="Lucida Console" pitchFamily="49" charset="0"/>
              </a:rPr>
              <a:t>ConstructorsAndPrototypes.html</a:t>
            </a:r>
          </a:p>
          <a:p>
            <a:endParaRPr lang="en-GB" altLang="en-US" sz="2000" smtClean="0"/>
          </a:p>
        </p:txBody>
      </p:sp>
      <p:sp>
        <p:nvSpPr>
          <p:cNvPr id="22531" name="Rectangle 2"/>
          <p:cNvSpPr>
            <a:spLocks noGrp="1" noChangeArrowheads="1"/>
          </p:cNvSpPr>
          <p:nvPr>
            <p:ph type="title"/>
          </p:nvPr>
        </p:nvSpPr>
        <p:spPr>
          <a:xfrm>
            <a:off x="377825" y="150813"/>
            <a:ext cx="8550275" cy="693737"/>
          </a:xfrm>
        </p:spPr>
        <p:txBody>
          <a:bodyPr/>
          <a:lstStyle/>
          <a:p>
            <a:pPr eaLnBrk="1" hangingPunct="1"/>
            <a:r>
              <a:rPr lang="en-US" altLang="en-US" smtClean="0"/>
              <a:t>Example Usage</a:t>
            </a:r>
            <a:endParaRPr lang="en-GB" altLang="en-US" smtClean="0"/>
          </a:p>
        </p:txBody>
      </p:sp>
      <p:sp>
        <p:nvSpPr>
          <p:cNvPr id="5" name="Footer Placeholder 3"/>
          <p:cNvSpPr>
            <a:spLocks noGrp="1"/>
          </p:cNvSpPr>
          <p:nvPr>
            <p:ph type="ftr" sz="quarter" idx="10"/>
          </p:nvPr>
        </p:nvSpPr>
        <p:spPr/>
        <p:txBody>
          <a:bodyPr/>
          <a:lstStyle/>
          <a:p>
            <a:pPr>
              <a:defRPr/>
            </a:pPr>
            <a:fld id="{702E6F19-C43D-416A-BE2E-5B7CA2194909}" type="slidenum">
              <a:rPr lang="en-GB"/>
              <a:pPr>
                <a:defRPr/>
              </a:pPr>
              <a:t>19</a:t>
            </a:fld>
            <a:endParaRPr lang="en-GB"/>
          </a:p>
        </p:txBody>
      </p:sp>
      <p:sp>
        <p:nvSpPr>
          <p:cNvPr id="22533" name="Rectangle 16"/>
          <p:cNvSpPr>
            <a:spLocks noChangeArrowheads="1"/>
          </p:cNvSpPr>
          <p:nvPr/>
        </p:nvSpPr>
        <p:spPr bwMode="auto">
          <a:xfrm>
            <a:off x="555625" y="2060575"/>
            <a:ext cx="8232775" cy="195262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acc1 = new Account(1, "Emily");</a:t>
            </a:r>
          </a:p>
          <a:p>
            <a:pPr eaLnBrk="1" hangingPunct="1"/>
            <a:r>
              <a:rPr lang="en-GB" altLang="en-US" sz="1200"/>
              <a:t>acc1.deposit(1000);</a:t>
            </a:r>
          </a:p>
          <a:p>
            <a:pPr eaLnBrk="1" hangingPunct="1"/>
            <a:r>
              <a:rPr lang="en-GB" altLang="en-US" sz="1200"/>
              <a:t>acc1.deposit(2000);</a:t>
            </a:r>
          </a:p>
          <a:p>
            <a:pPr eaLnBrk="1" hangingPunct="1"/>
            <a:r>
              <a:rPr lang="en-GB" altLang="en-US" sz="1200"/>
              <a:t>acc1.withdraw(400);</a:t>
            </a:r>
          </a:p>
          <a:p>
            <a:pPr eaLnBrk="1" hangingPunct="1"/>
            <a:r>
              <a:rPr lang="en-GB" altLang="en-US" sz="1200"/>
              <a:t>acc1.displayDetails();</a:t>
            </a:r>
          </a:p>
          <a:p>
            <a:pPr eaLnBrk="1" hangingPunct="1"/>
            <a:endParaRPr lang="en-GB" altLang="en-US" sz="1200"/>
          </a:p>
          <a:p>
            <a:pPr eaLnBrk="1" hangingPunct="1"/>
            <a:r>
              <a:rPr lang="en-GB" altLang="en-US" sz="1200"/>
              <a:t>var acc2 = new Account(2, "Tom");</a:t>
            </a:r>
          </a:p>
          <a:p>
            <a:pPr eaLnBrk="1" hangingPunct="1"/>
            <a:r>
              <a:rPr lang="en-GB" altLang="en-US" sz="1200"/>
              <a:t>acc2.deposit(3000);</a:t>
            </a:r>
          </a:p>
          <a:p>
            <a:pPr eaLnBrk="1" hangingPunct="1"/>
            <a:r>
              <a:rPr lang="en-GB" altLang="en-US" sz="1200"/>
              <a:t>acc2.deposit(1000);</a:t>
            </a:r>
          </a:p>
          <a:p>
            <a:pPr eaLnBrk="1" hangingPunct="1"/>
            <a:r>
              <a:rPr lang="en-GB" altLang="en-US" sz="1200"/>
              <a:t>acc2.displayDetails();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altLang="en-US" smtClean="0"/>
              <a:t>Getting started with objects </a:t>
            </a:r>
          </a:p>
          <a:p>
            <a:pPr marL="457200" indent="-457200" eaLnBrk="1" hangingPunct="1">
              <a:buFont typeface="Tahoma" pitchFamily="34" charset="0"/>
              <a:buAutoNum type="arabicPeriod"/>
            </a:pPr>
            <a:r>
              <a:rPr lang="en-US" altLang="en-US" smtClean="0"/>
              <a:t>Using property-setter syntax</a:t>
            </a:r>
            <a:endParaRPr lang="en-GB" altLang="en-US" smtClean="0"/>
          </a:p>
          <a:p>
            <a:pPr marL="457200" indent="-457200" eaLnBrk="1" hangingPunct="1">
              <a:buFont typeface="Tahoma" pitchFamily="34" charset="0"/>
              <a:buAutoNum type="arabicPeriod"/>
            </a:pPr>
            <a:r>
              <a:rPr lang="en-GB" altLang="en-US" smtClean="0"/>
              <a:t>Using constructors and prototypes</a:t>
            </a:r>
          </a:p>
          <a:p>
            <a:pPr marL="457200" indent="-457200" eaLnBrk="1" hangingPunct="1">
              <a:buFont typeface="Tahoma" pitchFamily="34" charset="0"/>
              <a:buAutoNum type="arabicPeriod"/>
            </a:pPr>
            <a:r>
              <a:rPr lang="en-GB" altLang="en-US" smtClean="0"/>
              <a:t>Implementing inheritance in JavaScript</a:t>
            </a:r>
          </a:p>
        </p:txBody>
      </p:sp>
      <p:sp>
        <p:nvSpPr>
          <p:cNvPr id="5123" name="Rectangle 2"/>
          <p:cNvSpPr>
            <a:spLocks noGrp="1" noChangeArrowheads="1"/>
          </p:cNvSpPr>
          <p:nvPr>
            <p:ph type="title"/>
          </p:nvPr>
        </p:nvSpPr>
        <p:spPr>
          <a:xfrm>
            <a:off x="377825" y="150813"/>
            <a:ext cx="8550275" cy="693737"/>
          </a:xfrm>
        </p:spPr>
        <p:txBody>
          <a:bodyPr/>
          <a:lstStyle/>
          <a:p>
            <a:pPr eaLnBrk="1" hangingPunct="1"/>
            <a:r>
              <a:rPr lang="en-GB" altLang="en-US" smtClean="0"/>
              <a:t>Contents</a:t>
            </a:r>
          </a:p>
        </p:txBody>
      </p:sp>
      <p:sp>
        <p:nvSpPr>
          <p:cNvPr id="4" name="Footer Placeholder 3"/>
          <p:cNvSpPr>
            <a:spLocks noGrp="1"/>
          </p:cNvSpPr>
          <p:nvPr>
            <p:ph type="ftr" sz="quarter" idx="10"/>
          </p:nvPr>
        </p:nvSpPr>
        <p:spPr/>
        <p:txBody>
          <a:bodyPr/>
          <a:lstStyle/>
          <a:p>
            <a:pPr>
              <a:defRPr/>
            </a:pPr>
            <a:fld id="{591D0A29-3EBF-4748-B41B-A9B7809DFA53}" type="slidenum">
              <a:rPr lang="en-GB"/>
              <a:pPr>
                <a:defRPr/>
              </a:pPr>
              <a:t>2</a:t>
            </a:fld>
            <a:endParaRPr lang="en-GB"/>
          </a:p>
        </p:txBody>
      </p:sp>
      <p:grpSp>
        <p:nvGrpSpPr>
          <p:cNvPr id="5125" name="Group 9"/>
          <p:cNvGrpSpPr>
            <a:grpSpLocks/>
          </p:cNvGrpSpPr>
          <p:nvPr/>
        </p:nvGrpSpPr>
        <p:grpSpPr bwMode="auto">
          <a:xfrm>
            <a:off x="434975" y="5199063"/>
            <a:ext cx="7924800" cy="1644650"/>
            <a:chOff x="274" y="3059"/>
            <a:chExt cx="4992" cy="1036"/>
          </a:xfrm>
        </p:grpSpPr>
        <p:sp>
          <p:nvSpPr>
            <p:cNvPr id="512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lvl1pPr marL="342900" indent="-342900" eaLnBrk="0" hangingPunct="0">
                <a:defRPr sz="1400">
                  <a:solidFill>
                    <a:schemeClr val="tx1"/>
                  </a:solidFill>
                  <a:latin typeface="Lucida Console" pitchFamily="49" charset="0"/>
                </a:defRPr>
              </a:lvl1pPr>
              <a:lvl2pPr marL="1252538"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lvl="1" eaLnBrk="1" hangingPunct="1">
                <a:buClr>
                  <a:schemeClr val="folHlink"/>
                </a:buClr>
                <a:buSzPct val="60000"/>
                <a:buFont typeface="Wingdings" pitchFamily="2" charset="2"/>
                <a:buNone/>
              </a:pPr>
              <a:r>
                <a:rPr lang="en-GB" altLang="en-US" sz="2000">
                  <a:solidFill>
                    <a:schemeClr val="tx2"/>
                  </a:solidFill>
                  <a:sym typeface="Wingdings" pitchFamily="2" charset="2"/>
                </a:rPr>
                <a:t>Demos folder:  </a:t>
              </a:r>
            </a:p>
            <a:p>
              <a:pPr lvl="1" eaLnBrk="1" hangingPunct="1">
                <a:buClr>
                  <a:schemeClr val="folHlink"/>
                </a:buClr>
                <a:buSzPct val="60000"/>
                <a:buFont typeface="Wingdings" pitchFamily="2" charset="2"/>
                <a:buNone/>
              </a:pPr>
              <a:r>
                <a:rPr lang="en-GB" altLang="en-US" sz="2000" b="1">
                  <a:solidFill>
                    <a:schemeClr val="tx2"/>
                  </a:solidFill>
                  <a:sym typeface="Wingdings" pitchFamily="2" charset="2"/>
                </a:rPr>
                <a:t>Demos\02-JsOop</a:t>
              </a:r>
              <a:endParaRPr lang="en-US" altLang="en-US" sz="2000" b="1"/>
            </a:p>
          </p:txBody>
        </p:sp>
        <p:pic>
          <p:nvPicPr>
            <p:cNvPr id="5127" name="Picture 6" descr="bd09771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 y="3059"/>
              <a:ext cx="1181" cy="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marL="457200" indent="-457200" eaLnBrk="1" hangingPunct="1"/>
            <a:r>
              <a:rPr lang="en-GB" altLang="en-US" smtClean="0"/>
              <a:t>Overview</a:t>
            </a:r>
          </a:p>
          <a:p>
            <a:pPr marL="457200" indent="-457200" eaLnBrk="1" hangingPunct="1"/>
            <a:r>
              <a:rPr lang="en-GB" altLang="en-US" smtClean="0"/>
              <a:t>Defining a base object</a:t>
            </a:r>
          </a:p>
          <a:p>
            <a:pPr marL="457200" indent="-457200" eaLnBrk="1" hangingPunct="1"/>
            <a:r>
              <a:rPr lang="en-GB" altLang="en-US" smtClean="0"/>
              <a:t>Defining a derived object</a:t>
            </a:r>
          </a:p>
          <a:p>
            <a:pPr marL="457200" indent="-457200" eaLnBrk="1" hangingPunct="1"/>
            <a:r>
              <a:rPr lang="en-GB" altLang="en-US" smtClean="0"/>
              <a:t>Defining methods in a derived object</a:t>
            </a:r>
          </a:p>
        </p:txBody>
      </p:sp>
      <p:sp>
        <p:nvSpPr>
          <p:cNvPr id="23555" name="Rectangle 2"/>
          <p:cNvSpPr>
            <a:spLocks noGrp="1" noChangeArrowheads="1"/>
          </p:cNvSpPr>
          <p:nvPr>
            <p:ph type="title"/>
          </p:nvPr>
        </p:nvSpPr>
        <p:spPr>
          <a:xfrm>
            <a:off x="377825" y="150813"/>
            <a:ext cx="8550275" cy="693737"/>
          </a:xfrm>
        </p:spPr>
        <p:txBody>
          <a:bodyPr/>
          <a:lstStyle/>
          <a:p>
            <a:pPr eaLnBrk="1" hangingPunct="1"/>
            <a:r>
              <a:rPr lang="en-GB" altLang="en-US" smtClean="0"/>
              <a:t>4. Implementing Inheritance in JavaScript</a:t>
            </a:r>
          </a:p>
        </p:txBody>
      </p:sp>
      <p:sp>
        <p:nvSpPr>
          <p:cNvPr id="4" name="Footer Placeholder 3"/>
          <p:cNvSpPr>
            <a:spLocks noGrp="1"/>
          </p:cNvSpPr>
          <p:nvPr>
            <p:ph type="ftr" sz="quarter" idx="10"/>
          </p:nvPr>
        </p:nvSpPr>
        <p:spPr/>
        <p:txBody>
          <a:bodyPr/>
          <a:lstStyle/>
          <a:p>
            <a:pPr>
              <a:defRPr/>
            </a:pPr>
            <a:fld id="{0CE90409-618B-4A37-B995-8D97A2A5108E}" type="slidenum">
              <a:rPr lang="en-GB"/>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r>
              <a:rPr lang="en-GB" altLang="en-US" smtClean="0"/>
              <a:t>Inheritance is an important concept in OO languages</a:t>
            </a:r>
          </a:p>
          <a:p>
            <a:pPr lvl="1"/>
            <a:r>
              <a:rPr lang="en-GB" altLang="en-US" smtClean="0"/>
              <a:t>Allows you to define a new object based on an existing object</a:t>
            </a:r>
          </a:p>
          <a:p>
            <a:pPr lvl="1"/>
            <a:r>
              <a:rPr lang="en-GB" altLang="en-US" smtClean="0"/>
              <a:t>You just specify how the new object differs from the existing one</a:t>
            </a:r>
          </a:p>
          <a:p>
            <a:pPr lvl="1"/>
            <a:endParaRPr lang="en-GB" altLang="en-US" smtClean="0"/>
          </a:p>
          <a:p>
            <a:r>
              <a:rPr lang="en-GB" altLang="en-US" smtClean="0"/>
              <a:t>Potential benefits of inheritance:</a:t>
            </a:r>
          </a:p>
          <a:p>
            <a:pPr lvl="1"/>
            <a:r>
              <a:rPr lang="en-GB" altLang="en-US" smtClean="0"/>
              <a:t>Code reuse</a:t>
            </a:r>
          </a:p>
          <a:p>
            <a:pPr lvl="1"/>
            <a:r>
              <a:rPr lang="en-GB" altLang="en-US" smtClean="0"/>
              <a:t>Consistency</a:t>
            </a:r>
          </a:p>
          <a:p>
            <a:pPr lvl="1"/>
            <a:r>
              <a:rPr lang="en-GB" altLang="en-US" smtClean="0"/>
              <a:t>Ability to define new variations based on existing objects</a:t>
            </a:r>
          </a:p>
        </p:txBody>
      </p:sp>
      <p:sp>
        <p:nvSpPr>
          <p:cNvPr id="24579" name="Rectangle 2"/>
          <p:cNvSpPr>
            <a:spLocks noGrp="1" noChangeArrowheads="1"/>
          </p:cNvSpPr>
          <p:nvPr>
            <p:ph type="title"/>
          </p:nvPr>
        </p:nvSpPr>
        <p:spPr>
          <a:xfrm>
            <a:off x="377825" y="150813"/>
            <a:ext cx="8550275" cy="693737"/>
          </a:xfrm>
        </p:spPr>
        <p:txBody>
          <a:bodyPr/>
          <a:lstStyle/>
          <a:p>
            <a:r>
              <a:rPr lang="en-US" altLang="en-US" smtClean="0"/>
              <a:t>Overview</a:t>
            </a:r>
            <a:endParaRPr lang="en-US" altLang="en-US" sz="2800" smtClean="0"/>
          </a:p>
        </p:txBody>
      </p:sp>
      <p:sp>
        <p:nvSpPr>
          <p:cNvPr id="5" name="Footer Placeholder 3"/>
          <p:cNvSpPr>
            <a:spLocks noGrp="1"/>
          </p:cNvSpPr>
          <p:nvPr>
            <p:ph type="ftr" sz="quarter" idx="10"/>
          </p:nvPr>
        </p:nvSpPr>
        <p:spPr/>
        <p:txBody>
          <a:bodyPr/>
          <a:lstStyle/>
          <a:p>
            <a:pPr>
              <a:defRPr/>
            </a:pPr>
            <a:fld id="{6EF76BB0-52A4-46B8-B6F1-3AC96C03AF63}" type="slidenum">
              <a:rPr lang="en-GB"/>
              <a:pPr>
                <a:defRPr/>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r>
              <a:rPr lang="en-GB" altLang="en-US" smtClean="0"/>
              <a:t>Consider the following base object</a:t>
            </a:r>
          </a:p>
          <a:p>
            <a:pPr lvl="1"/>
            <a:r>
              <a:rPr lang="en-GB" altLang="en-US" smtClean="0"/>
              <a:t>Defines common properties and methods required by all kinds of "sprites" in an HTML animation Web page</a:t>
            </a:r>
          </a:p>
          <a:p>
            <a:endParaRPr lang="en-GB" altLang="en-US" smtClean="0"/>
          </a:p>
        </p:txBody>
      </p:sp>
      <p:sp>
        <p:nvSpPr>
          <p:cNvPr id="25603" name="Rectangle 2"/>
          <p:cNvSpPr>
            <a:spLocks noGrp="1" noChangeArrowheads="1"/>
          </p:cNvSpPr>
          <p:nvPr>
            <p:ph type="title"/>
          </p:nvPr>
        </p:nvSpPr>
        <p:spPr>
          <a:xfrm>
            <a:off x="377825" y="150813"/>
            <a:ext cx="8550275" cy="693737"/>
          </a:xfrm>
        </p:spPr>
        <p:txBody>
          <a:bodyPr/>
          <a:lstStyle/>
          <a:p>
            <a:pPr eaLnBrk="1" hangingPunct="1"/>
            <a:r>
              <a:rPr lang="en-US" altLang="en-US" smtClean="0"/>
              <a:t>Defining a Base Object</a:t>
            </a:r>
            <a:endParaRPr lang="en-GB" altLang="en-US" smtClean="0"/>
          </a:p>
        </p:txBody>
      </p:sp>
      <p:sp>
        <p:nvSpPr>
          <p:cNvPr id="5" name="Footer Placeholder 3"/>
          <p:cNvSpPr>
            <a:spLocks noGrp="1"/>
          </p:cNvSpPr>
          <p:nvPr>
            <p:ph type="ftr" sz="quarter" idx="10"/>
          </p:nvPr>
        </p:nvSpPr>
        <p:spPr/>
        <p:txBody>
          <a:bodyPr/>
          <a:lstStyle/>
          <a:p>
            <a:pPr>
              <a:defRPr/>
            </a:pPr>
            <a:fld id="{BE210F76-7F34-49E9-84C7-DBC3512CE8B3}" type="slidenum">
              <a:rPr lang="en-GB"/>
              <a:pPr>
                <a:defRPr/>
              </a:pPr>
              <a:t>22</a:t>
            </a:fld>
            <a:endParaRPr lang="en-GB"/>
          </a:p>
        </p:txBody>
      </p:sp>
      <p:sp>
        <p:nvSpPr>
          <p:cNvPr id="25605" name="Rectangle 16"/>
          <p:cNvSpPr>
            <a:spLocks noChangeArrowheads="1"/>
          </p:cNvSpPr>
          <p:nvPr/>
        </p:nvSpPr>
        <p:spPr bwMode="auto">
          <a:xfrm>
            <a:off x="555625" y="2362200"/>
            <a:ext cx="8232775" cy="413226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 Constructor, defines properties for a Sprite object.</a:t>
            </a:r>
          </a:p>
          <a:p>
            <a:pPr eaLnBrk="1" hangingPunct="1"/>
            <a:r>
              <a:rPr lang="en-GB" altLang="en-US" sz="1200"/>
              <a:t>var Sprite = function(name) {</a:t>
            </a:r>
          </a:p>
          <a:p>
            <a:pPr eaLnBrk="1" hangingPunct="1"/>
            <a:r>
              <a:rPr lang="en-GB" altLang="en-US" sz="1200"/>
              <a:t>  this.name = name; </a:t>
            </a:r>
          </a:p>
          <a:p>
            <a:pPr eaLnBrk="1" hangingPunct="1"/>
            <a:r>
              <a:rPr lang="en-GB" altLang="en-US" sz="1200"/>
              <a:t>  this.x = 0;        </a:t>
            </a:r>
          </a:p>
          <a:p>
            <a:pPr eaLnBrk="1" hangingPunct="1"/>
            <a:r>
              <a:rPr lang="en-GB" altLang="en-US" sz="1200"/>
              <a:t>  this.y = 0;        </a:t>
            </a:r>
          </a:p>
          <a:p>
            <a:pPr eaLnBrk="1" hangingPunct="1"/>
            <a:r>
              <a:rPr lang="en-GB" altLang="en-US" sz="1200"/>
              <a:t>  this.v = 0;        </a:t>
            </a:r>
          </a:p>
          <a:p>
            <a:pPr eaLnBrk="1" hangingPunct="1"/>
            <a:r>
              <a:rPr lang="en-GB" altLang="en-US" sz="1200"/>
              <a:t>  return this;</a:t>
            </a:r>
          </a:p>
          <a:p>
            <a:pPr eaLnBrk="1" hangingPunct="1"/>
            <a:r>
              <a:rPr lang="en-GB" altLang="en-US" sz="1200"/>
              <a:t>};</a:t>
            </a:r>
          </a:p>
          <a:p>
            <a:pPr eaLnBrk="1" hangingPunct="1"/>
            <a:endParaRPr lang="en-GB" altLang="en-US" sz="1200"/>
          </a:p>
          <a:p>
            <a:pPr eaLnBrk="1" hangingPunct="1"/>
            <a:endParaRPr lang="en-GB" altLang="en-US" sz="1200"/>
          </a:p>
          <a:p>
            <a:pPr eaLnBrk="1" hangingPunct="1"/>
            <a:r>
              <a:rPr lang="en-GB" altLang="en-US" sz="1200"/>
              <a:t>// Prototype, defines methods for a Sprite object.</a:t>
            </a:r>
          </a:p>
          <a:p>
            <a:pPr eaLnBrk="1" hangingPunct="1"/>
            <a:r>
              <a:rPr lang="en-GB" altLang="en-US" sz="1200"/>
              <a:t>Sprite.prototype = {</a:t>
            </a:r>
          </a:p>
          <a:p>
            <a:pPr eaLnBrk="1" hangingPunct="1"/>
            <a:r>
              <a:rPr lang="en-GB" altLang="en-US" sz="1200"/>
              <a:t>    </a:t>
            </a:r>
          </a:p>
          <a:p>
            <a:pPr eaLnBrk="1" hangingPunct="1"/>
            <a:r>
              <a:rPr lang="en-GB" altLang="en-US" sz="1200"/>
              <a:t>  move: function(dx, dy) {</a:t>
            </a:r>
          </a:p>
          <a:p>
            <a:pPr eaLnBrk="1" hangingPunct="1"/>
            <a:r>
              <a:rPr lang="en-GB" altLang="en-US" sz="1200"/>
              <a:t>    this.x += dx;</a:t>
            </a:r>
          </a:p>
          <a:p>
            <a:pPr eaLnBrk="1" hangingPunct="1"/>
            <a:r>
              <a:rPr lang="en-GB" altLang="en-US" sz="1200"/>
              <a:t>    this.y += dy;</a:t>
            </a:r>
          </a:p>
          <a:p>
            <a:pPr eaLnBrk="1" hangingPunct="1"/>
            <a:r>
              <a:rPr lang="en-GB" altLang="en-US" sz="1200"/>
              <a:t>  },</a:t>
            </a:r>
          </a:p>
          <a:p>
            <a:pPr eaLnBrk="1" hangingPunct="1"/>
            <a:endParaRPr lang="en-GB" altLang="en-US" sz="1200"/>
          </a:p>
          <a:p>
            <a:pPr eaLnBrk="1" hangingPunct="1"/>
            <a:r>
              <a:rPr lang="en-GB" altLang="en-US" sz="1200"/>
              <a:t>  accelerate: function(dv) {</a:t>
            </a:r>
          </a:p>
          <a:p>
            <a:pPr eaLnBrk="1" hangingPunct="1"/>
            <a:r>
              <a:rPr lang="en-GB" altLang="en-US" sz="1200"/>
              <a:t>    this.v += dv;</a:t>
            </a:r>
          </a:p>
          <a:p>
            <a:pPr eaLnBrk="1" hangingPunct="1"/>
            <a:r>
              <a:rPr lang="en-GB" altLang="en-US" sz="1200"/>
              <a:t>  }</a:t>
            </a:r>
          </a:p>
          <a:p>
            <a:pPr eaLnBrk="1" hangingPunct="1"/>
            <a:r>
              <a:rPr lang="en-GB" altLang="en-US" sz="120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r>
              <a:rPr lang="en-GB" altLang="en-US" smtClean="0"/>
              <a:t>To define a derived object:</a:t>
            </a:r>
          </a:p>
          <a:p>
            <a:pPr lvl="1"/>
            <a:r>
              <a:rPr lang="en-GB" altLang="en-US" smtClean="0"/>
              <a:t>Implement a constructor that calls the base-class constructor</a:t>
            </a:r>
          </a:p>
          <a:p>
            <a:pPr lvl="1"/>
            <a:r>
              <a:rPr lang="en-GB" altLang="en-US" smtClean="0"/>
              <a:t>This will cause the derived object to inherit all the properties defined in the base object</a:t>
            </a:r>
          </a:p>
          <a:p>
            <a:pPr lvl="1"/>
            <a:endParaRPr lang="en-GB" altLang="en-US" smtClean="0"/>
          </a:p>
          <a:p>
            <a:r>
              <a:rPr lang="en-GB" altLang="en-US" smtClean="0"/>
              <a:t>Example:</a:t>
            </a:r>
          </a:p>
          <a:p>
            <a:pPr lvl="1"/>
            <a:r>
              <a:rPr lang="en-GB" altLang="en-US" smtClean="0"/>
              <a:t>Here's a </a:t>
            </a:r>
            <a:r>
              <a:rPr lang="en-GB" altLang="en-US" smtClean="0">
                <a:latin typeface="Lucida Console" pitchFamily="49" charset="0"/>
              </a:rPr>
              <a:t>Ball</a:t>
            </a:r>
            <a:r>
              <a:rPr lang="en-GB" altLang="en-US" smtClean="0"/>
              <a:t> object</a:t>
            </a:r>
          </a:p>
          <a:p>
            <a:pPr lvl="1"/>
            <a:r>
              <a:rPr lang="en-GB" altLang="en-US" smtClean="0"/>
              <a:t>It inherits all the properties of the </a:t>
            </a:r>
            <a:r>
              <a:rPr lang="en-GB" altLang="en-US" smtClean="0">
                <a:latin typeface="Lucida Console" pitchFamily="49" charset="0"/>
              </a:rPr>
              <a:t>Sprite</a:t>
            </a:r>
            <a:r>
              <a:rPr lang="en-GB" altLang="en-US" smtClean="0"/>
              <a:t> object</a:t>
            </a:r>
          </a:p>
        </p:txBody>
      </p:sp>
      <p:sp>
        <p:nvSpPr>
          <p:cNvPr id="26627" name="Rectangle 2"/>
          <p:cNvSpPr>
            <a:spLocks noGrp="1" noChangeArrowheads="1"/>
          </p:cNvSpPr>
          <p:nvPr>
            <p:ph type="title"/>
          </p:nvPr>
        </p:nvSpPr>
        <p:spPr>
          <a:xfrm>
            <a:off x="377825" y="150813"/>
            <a:ext cx="8550275" cy="693737"/>
          </a:xfrm>
        </p:spPr>
        <p:txBody>
          <a:bodyPr/>
          <a:lstStyle/>
          <a:p>
            <a:pPr eaLnBrk="1" hangingPunct="1"/>
            <a:r>
              <a:rPr lang="en-US" altLang="en-US" smtClean="0"/>
              <a:t>Defining a Derived Object</a:t>
            </a:r>
            <a:endParaRPr lang="en-GB" altLang="en-US" smtClean="0"/>
          </a:p>
        </p:txBody>
      </p:sp>
      <p:sp>
        <p:nvSpPr>
          <p:cNvPr id="5" name="Footer Placeholder 3"/>
          <p:cNvSpPr>
            <a:spLocks noGrp="1"/>
          </p:cNvSpPr>
          <p:nvPr>
            <p:ph type="ftr" sz="quarter" idx="10"/>
          </p:nvPr>
        </p:nvSpPr>
        <p:spPr/>
        <p:txBody>
          <a:bodyPr/>
          <a:lstStyle/>
          <a:p>
            <a:pPr>
              <a:defRPr/>
            </a:pPr>
            <a:fld id="{9DB70CC8-29B3-4E30-9A80-EFE6181788F0}" type="slidenum">
              <a:rPr lang="en-GB"/>
              <a:pPr>
                <a:defRPr/>
              </a:pPr>
              <a:t>23</a:t>
            </a:fld>
            <a:endParaRPr lang="en-GB"/>
          </a:p>
        </p:txBody>
      </p:sp>
      <p:sp>
        <p:nvSpPr>
          <p:cNvPr id="26629" name="Rectangle 16"/>
          <p:cNvSpPr>
            <a:spLocks noChangeArrowheads="1"/>
          </p:cNvSpPr>
          <p:nvPr/>
        </p:nvSpPr>
        <p:spPr bwMode="auto">
          <a:xfrm>
            <a:off x="555625" y="4300538"/>
            <a:ext cx="8232775" cy="2354262"/>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 Constructor, defines properties for a Ball object.</a:t>
            </a:r>
          </a:p>
          <a:p>
            <a:pPr eaLnBrk="1" hangingPunct="1"/>
            <a:r>
              <a:rPr lang="en-GB" altLang="en-US" sz="1200"/>
              <a:t>var Ball = function(name, radius, elasticity) {</a:t>
            </a:r>
          </a:p>
          <a:p>
            <a:pPr eaLnBrk="1" hangingPunct="1"/>
            <a:endParaRPr lang="en-GB" altLang="en-US" sz="1200"/>
          </a:p>
          <a:p>
            <a:pPr eaLnBrk="1" hangingPunct="1"/>
            <a:r>
              <a:rPr lang="en-GB" altLang="en-US" sz="1200"/>
              <a:t>  // Call the Sprite (i.e. base-object) constructor.</a:t>
            </a:r>
          </a:p>
          <a:p>
            <a:pPr eaLnBrk="1" hangingPunct="1"/>
            <a:r>
              <a:rPr lang="en-GB" altLang="en-US" sz="1200"/>
              <a:t>  Sprite.call(this, name);</a:t>
            </a:r>
          </a:p>
          <a:p>
            <a:pPr eaLnBrk="1" hangingPunct="1"/>
            <a:endParaRPr lang="en-GB" altLang="en-US" sz="1200"/>
          </a:p>
          <a:p>
            <a:pPr eaLnBrk="1" hangingPunct="1"/>
            <a:r>
              <a:rPr lang="en-GB" altLang="en-US" sz="1200"/>
              <a:t>  // Define additional Ball-specific properties.</a:t>
            </a:r>
          </a:p>
          <a:p>
            <a:pPr eaLnBrk="1" hangingPunct="1"/>
            <a:r>
              <a:rPr lang="en-GB" altLang="en-US" sz="1200"/>
              <a:t>  this.radius = radius;</a:t>
            </a:r>
          </a:p>
          <a:p>
            <a:pPr eaLnBrk="1" hangingPunct="1"/>
            <a:r>
              <a:rPr lang="en-GB" altLang="en-US" sz="1200"/>
              <a:t>  this.elasticity = elasticity;</a:t>
            </a:r>
          </a:p>
          <a:p>
            <a:pPr eaLnBrk="1" hangingPunct="1"/>
            <a:endParaRPr lang="en-GB" altLang="en-US" sz="1200"/>
          </a:p>
          <a:p>
            <a:pPr eaLnBrk="1" hangingPunct="1"/>
            <a:r>
              <a:rPr lang="en-GB" altLang="en-US" sz="1200"/>
              <a:t>  return this;</a:t>
            </a:r>
          </a:p>
          <a:p>
            <a:pPr eaLnBrk="1" hangingPunct="1"/>
            <a:r>
              <a:rPr lang="en-GB" altLang="en-US" sz="120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a:defRPr/>
            </a:pPr>
            <a:r>
              <a:rPr lang="en-GB" dirty="0" smtClean="0"/>
              <a:t>First inherit methods from the base object</a:t>
            </a:r>
          </a:p>
          <a:p>
            <a:pPr lvl="1">
              <a:defRPr/>
            </a:pPr>
            <a:r>
              <a:rPr lang="en-GB" dirty="0" smtClean="0"/>
              <a:t>Set the derived object's </a:t>
            </a:r>
            <a:r>
              <a:rPr lang="en-GB" dirty="0" smtClean="0">
                <a:latin typeface="Lucida Console" pitchFamily="49" charset="0"/>
              </a:rPr>
              <a:t>prototype</a:t>
            </a:r>
            <a:r>
              <a:rPr lang="en-GB" dirty="0" smtClean="0"/>
              <a:t> property to a new instance of the base object</a:t>
            </a:r>
          </a:p>
          <a:p>
            <a:pPr lvl="1">
              <a:defRPr/>
            </a:pPr>
            <a:endParaRPr lang="en-GB" dirty="0"/>
          </a:p>
          <a:p>
            <a:pPr marL="457200" lvl="1" indent="0">
              <a:buFontTx/>
              <a:buNone/>
              <a:defRPr/>
            </a:pPr>
            <a:endParaRPr lang="en-GB" dirty="0"/>
          </a:p>
          <a:p>
            <a:pPr>
              <a:defRPr/>
            </a:pPr>
            <a:r>
              <a:rPr lang="en-GB" dirty="0" smtClean="0"/>
              <a:t>Then add new methods to the derived object as needed</a:t>
            </a:r>
          </a:p>
          <a:p>
            <a:pPr lvl="1">
              <a:defRPr/>
            </a:pPr>
            <a:r>
              <a:rPr lang="en-GB" dirty="0" smtClean="0"/>
              <a:t>Add them to the </a:t>
            </a:r>
            <a:r>
              <a:rPr lang="en-GB" dirty="0" smtClean="0">
                <a:latin typeface="Lucida Console" pitchFamily="49" charset="0"/>
              </a:rPr>
              <a:t>prototype</a:t>
            </a:r>
            <a:r>
              <a:rPr lang="en-GB" dirty="0" smtClean="0"/>
              <a:t> for the derived object</a:t>
            </a:r>
          </a:p>
        </p:txBody>
      </p:sp>
      <p:sp>
        <p:nvSpPr>
          <p:cNvPr id="27651" name="Rectangle 2"/>
          <p:cNvSpPr>
            <a:spLocks noGrp="1" noChangeArrowheads="1"/>
          </p:cNvSpPr>
          <p:nvPr>
            <p:ph type="title"/>
          </p:nvPr>
        </p:nvSpPr>
        <p:spPr>
          <a:xfrm>
            <a:off x="377825" y="150813"/>
            <a:ext cx="8550275" cy="693737"/>
          </a:xfrm>
        </p:spPr>
        <p:txBody>
          <a:bodyPr/>
          <a:lstStyle/>
          <a:p>
            <a:pPr eaLnBrk="1" hangingPunct="1"/>
            <a:r>
              <a:rPr lang="en-US" altLang="en-US" dirty="0" smtClean="0"/>
              <a:t>Defining Methods in a Derived Object</a:t>
            </a:r>
            <a:endParaRPr lang="en-GB" altLang="en-US" dirty="0" smtClean="0"/>
          </a:p>
        </p:txBody>
      </p:sp>
      <p:sp>
        <p:nvSpPr>
          <p:cNvPr id="5" name="Footer Placeholder 3"/>
          <p:cNvSpPr>
            <a:spLocks noGrp="1"/>
          </p:cNvSpPr>
          <p:nvPr>
            <p:ph type="ftr" sz="quarter" idx="10"/>
          </p:nvPr>
        </p:nvSpPr>
        <p:spPr/>
        <p:txBody>
          <a:bodyPr/>
          <a:lstStyle/>
          <a:p>
            <a:pPr>
              <a:defRPr/>
            </a:pPr>
            <a:fld id="{E466B951-FCAA-474B-8E14-2DC1FD9FB888}" type="slidenum">
              <a:rPr lang="en-GB"/>
              <a:pPr>
                <a:defRPr/>
              </a:pPr>
              <a:t>24</a:t>
            </a:fld>
            <a:endParaRPr lang="en-GB"/>
          </a:p>
        </p:txBody>
      </p:sp>
      <p:sp>
        <p:nvSpPr>
          <p:cNvPr id="27653" name="Rectangle 16"/>
          <p:cNvSpPr>
            <a:spLocks noChangeArrowheads="1"/>
          </p:cNvSpPr>
          <p:nvPr/>
        </p:nvSpPr>
        <p:spPr bwMode="auto">
          <a:xfrm>
            <a:off x="555625" y="2354263"/>
            <a:ext cx="8232775" cy="35560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Ball.prototype = new Sprite();</a:t>
            </a:r>
          </a:p>
        </p:txBody>
      </p:sp>
      <p:sp>
        <p:nvSpPr>
          <p:cNvPr id="27654" name="Rectangle 16"/>
          <p:cNvSpPr>
            <a:spLocks noChangeArrowheads="1"/>
          </p:cNvSpPr>
          <p:nvPr/>
        </p:nvSpPr>
        <p:spPr bwMode="auto">
          <a:xfrm>
            <a:off x="555625" y="3944938"/>
            <a:ext cx="8232775" cy="216852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Ball.prototype.inflate = function(dr) {</a:t>
            </a:r>
          </a:p>
          <a:p>
            <a:pPr eaLnBrk="1" hangingPunct="1"/>
            <a:r>
              <a:rPr lang="en-GB" altLang="en-US" sz="1200"/>
              <a:t>  this.radius += dr;</a:t>
            </a:r>
          </a:p>
          <a:p>
            <a:pPr eaLnBrk="1" hangingPunct="1"/>
            <a:r>
              <a:rPr lang="en-GB" altLang="en-US" sz="1200"/>
              <a:t>};</a:t>
            </a:r>
          </a:p>
          <a:p>
            <a:pPr eaLnBrk="1" hangingPunct="1"/>
            <a:endParaRPr lang="en-GB" altLang="en-US" sz="1200"/>
          </a:p>
          <a:p>
            <a:pPr eaLnBrk="1" hangingPunct="1"/>
            <a:r>
              <a:rPr lang="en-GB" altLang="en-US" sz="1200"/>
              <a:t>Ball.prototype.getSurfaceArea = function() {</a:t>
            </a:r>
          </a:p>
          <a:p>
            <a:pPr eaLnBrk="1" hangingPunct="1"/>
            <a:r>
              <a:rPr lang="en-GB" altLang="en-US" sz="1200"/>
              <a:t>  return Math.PI * this.radius * this.radius * 4.0;</a:t>
            </a:r>
          </a:p>
          <a:p>
            <a:pPr eaLnBrk="1" hangingPunct="1"/>
            <a:r>
              <a:rPr lang="en-GB" altLang="en-US" sz="1200"/>
              <a:t>};</a:t>
            </a:r>
          </a:p>
          <a:p>
            <a:pPr eaLnBrk="1" hangingPunct="1"/>
            <a:endParaRPr lang="en-GB" altLang="en-US" sz="1200"/>
          </a:p>
          <a:p>
            <a:pPr eaLnBrk="1" hangingPunct="1"/>
            <a:r>
              <a:rPr lang="en-GB" altLang="en-US" sz="1200"/>
              <a:t>Ball.prototype.getVolume = function() {</a:t>
            </a:r>
          </a:p>
          <a:p>
            <a:pPr eaLnBrk="1" hangingPunct="1"/>
            <a:r>
              <a:rPr lang="en-GB" altLang="en-US" sz="1200"/>
              <a:t>  return Math.PI * this.radius * this.radius * this.radius * 4.0 / 3.0;</a:t>
            </a:r>
          </a:p>
          <a:p>
            <a:pPr eaLnBrk="1" hangingPunct="1"/>
            <a:r>
              <a:rPr lang="en-GB" altLang="en-US" sz="120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380A0D72-96C2-484B-8DA9-0D36751DEF02}" type="slidenum">
              <a:rPr lang="en-GB"/>
              <a:pPr>
                <a:defRPr/>
              </a:pPr>
              <a:t>25</a:t>
            </a:fld>
            <a:endParaRPr lang="en-GB"/>
          </a:p>
        </p:txBody>
      </p:sp>
      <p:sp>
        <p:nvSpPr>
          <p:cNvPr id="28675" name="Rectangle 14"/>
          <p:cNvSpPr>
            <a:spLocks noGrp="1" noChangeArrowheads="1"/>
          </p:cNvSpPr>
          <p:nvPr>
            <p:ph type="title"/>
          </p:nvPr>
        </p:nvSpPr>
        <p:spPr>
          <a:xfrm>
            <a:off x="377825" y="150813"/>
            <a:ext cx="8550275" cy="693737"/>
          </a:xfrm>
        </p:spPr>
        <p:txBody>
          <a:bodyPr/>
          <a:lstStyle/>
          <a:p>
            <a:pPr eaLnBrk="1" hangingPunct="1"/>
            <a:r>
              <a:rPr lang="en-US" altLang="en-US" smtClean="0"/>
              <a:t>Any Questions?</a:t>
            </a:r>
            <a:endParaRPr lang="en-GB" altLang="en-US" smtClean="0"/>
          </a:p>
        </p:txBody>
      </p:sp>
      <p:grpSp>
        <p:nvGrpSpPr>
          <p:cNvPr id="28676" name="Group 5"/>
          <p:cNvGrpSpPr>
            <a:grpSpLocks noChangeAspect="1"/>
          </p:cNvGrpSpPr>
          <p:nvPr/>
        </p:nvGrpSpPr>
        <p:grpSpPr bwMode="auto">
          <a:xfrm>
            <a:off x="2359025" y="1860550"/>
            <a:ext cx="4121150" cy="4040188"/>
            <a:chOff x="1332" y="995"/>
            <a:chExt cx="2685" cy="2633"/>
          </a:xfrm>
        </p:grpSpPr>
        <p:sp>
          <p:nvSpPr>
            <p:cNvPr id="2867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867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67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68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68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68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p:txBody>
          <a:bodyPr/>
          <a:lstStyle/>
          <a:p>
            <a:pPr marL="457200" indent="-457200" eaLnBrk="1" hangingPunct="1"/>
            <a:r>
              <a:rPr lang="en-GB" altLang="en-US" smtClean="0"/>
              <a:t>Reminder about JavaScript objects</a:t>
            </a:r>
          </a:p>
          <a:p>
            <a:pPr marL="457200" indent="-457200" eaLnBrk="1" hangingPunct="1"/>
            <a:r>
              <a:rPr lang="en-US" altLang="en-US" smtClean="0"/>
              <a:t>Scenario</a:t>
            </a:r>
            <a:endParaRPr lang="en-GB" altLang="en-US" smtClean="0"/>
          </a:p>
          <a:p>
            <a:pPr marL="457200" indent="-457200" eaLnBrk="1" hangingPunct="1"/>
            <a:r>
              <a:rPr lang="en-GB" altLang="en-US" smtClean="0"/>
              <a:t>Creating a new object</a:t>
            </a:r>
          </a:p>
          <a:p>
            <a:pPr marL="457200" indent="-457200" eaLnBrk="1" hangingPunct="1"/>
            <a:r>
              <a:rPr lang="en-US" altLang="en-US" smtClean="0"/>
              <a:t>Defining properties</a:t>
            </a:r>
          </a:p>
          <a:p>
            <a:pPr marL="457200" indent="-457200" eaLnBrk="1" hangingPunct="1"/>
            <a:r>
              <a:rPr lang="en-US" altLang="en-US" smtClean="0"/>
              <a:t>Defining methods</a:t>
            </a:r>
          </a:p>
          <a:p>
            <a:pPr marL="457200" indent="-457200" eaLnBrk="1" hangingPunct="1"/>
            <a:r>
              <a:rPr lang="en-US" altLang="en-US" smtClean="0"/>
              <a:t>Invoking methods</a:t>
            </a:r>
            <a:endParaRPr lang="en-GB" altLang="en-US" smtClean="0"/>
          </a:p>
        </p:txBody>
      </p:sp>
      <p:sp>
        <p:nvSpPr>
          <p:cNvPr id="6147" name="Rectangle 2"/>
          <p:cNvSpPr>
            <a:spLocks noGrp="1" noChangeArrowheads="1"/>
          </p:cNvSpPr>
          <p:nvPr>
            <p:ph type="title"/>
          </p:nvPr>
        </p:nvSpPr>
        <p:spPr>
          <a:xfrm>
            <a:off x="377825" y="150813"/>
            <a:ext cx="8550275" cy="693737"/>
          </a:xfrm>
        </p:spPr>
        <p:txBody>
          <a:bodyPr/>
          <a:lstStyle/>
          <a:p>
            <a:pPr eaLnBrk="1" hangingPunct="1"/>
            <a:r>
              <a:rPr lang="en-GB" altLang="en-US" smtClean="0"/>
              <a:t>1. Getting Started with Objects</a:t>
            </a:r>
          </a:p>
        </p:txBody>
      </p:sp>
      <p:sp>
        <p:nvSpPr>
          <p:cNvPr id="4" name="Footer Placeholder 3"/>
          <p:cNvSpPr>
            <a:spLocks noGrp="1"/>
          </p:cNvSpPr>
          <p:nvPr>
            <p:ph type="ftr" sz="quarter" idx="10"/>
          </p:nvPr>
        </p:nvSpPr>
        <p:spPr/>
        <p:txBody>
          <a:bodyPr/>
          <a:lstStyle/>
          <a:p>
            <a:pPr>
              <a:defRPr/>
            </a:pPr>
            <a:fld id="{D7502FD0-7565-41BA-AACE-9525333113BD}"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pPr>
              <a:defRPr/>
            </a:pPr>
            <a:r>
              <a:rPr lang="en-GB" dirty="0" smtClean="0"/>
              <a:t>JavaScript has several built-in objects</a:t>
            </a:r>
          </a:p>
          <a:p>
            <a:pPr lvl="1">
              <a:defRPr/>
            </a:pPr>
            <a:r>
              <a:rPr lang="en-GB" dirty="0" smtClean="0">
                <a:latin typeface="+mj-lt"/>
                <a:ea typeface="+mn-ea"/>
                <a:cs typeface="+mn-cs"/>
              </a:rPr>
              <a:t>E.g. </a:t>
            </a:r>
            <a:r>
              <a:rPr lang="en-GB" dirty="0" smtClean="0">
                <a:latin typeface="Lucida Console" pitchFamily="49" charset="0"/>
                <a:ea typeface="+mn-ea"/>
                <a:cs typeface="+mn-cs"/>
              </a:rPr>
              <a:t>String</a:t>
            </a:r>
            <a:r>
              <a:rPr lang="en-GB" dirty="0" smtClean="0">
                <a:ea typeface="+mn-ea"/>
                <a:cs typeface="+mn-cs"/>
              </a:rPr>
              <a:t>, </a:t>
            </a:r>
            <a:r>
              <a:rPr lang="en-GB" dirty="0" smtClean="0">
                <a:latin typeface="Lucida Console" pitchFamily="49" charset="0"/>
                <a:ea typeface="+mn-ea"/>
                <a:cs typeface="+mn-cs"/>
              </a:rPr>
              <a:t>Date</a:t>
            </a:r>
            <a:r>
              <a:rPr lang="en-GB" dirty="0" smtClean="0">
                <a:ea typeface="+mn-ea"/>
                <a:cs typeface="+mn-cs"/>
              </a:rPr>
              <a:t>, </a:t>
            </a:r>
            <a:r>
              <a:rPr lang="en-GB" dirty="0" smtClean="0">
                <a:latin typeface="Lucida Console" pitchFamily="49" charset="0"/>
                <a:ea typeface="+mn-ea"/>
                <a:cs typeface="+mn-cs"/>
              </a:rPr>
              <a:t>Array</a:t>
            </a:r>
            <a:r>
              <a:rPr lang="en-GB" dirty="0" smtClean="0">
                <a:ea typeface="+mn-ea"/>
                <a:cs typeface="+mn-cs"/>
              </a:rPr>
              <a:t>, </a:t>
            </a:r>
            <a:r>
              <a:rPr lang="en-GB" dirty="0" err="1" smtClean="0">
                <a:latin typeface="Lucida Console" pitchFamily="49" charset="0"/>
                <a:ea typeface="+mn-ea"/>
                <a:cs typeface="+mn-cs"/>
              </a:rPr>
              <a:t>RegExp</a:t>
            </a:r>
            <a:r>
              <a:rPr lang="en-GB" dirty="0" smtClean="0">
                <a:ea typeface="+mn-ea"/>
                <a:cs typeface="+mn-cs"/>
              </a:rPr>
              <a:t>, etc.</a:t>
            </a:r>
          </a:p>
          <a:p>
            <a:pPr lvl="1">
              <a:defRPr/>
            </a:pPr>
            <a:r>
              <a:rPr lang="en-GB" dirty="0" smtClean="0">
                <a:ea typeface="+mn-ea"/>
                <a:cs typeface="+mn-cs"/>
              </a:rPr>
              <a:t>See Appendix C for details</a:t>
            </a:r>
          </a:p>
          <a:p>
            <a:pPr lvl="1">
              <a:defRPr/>
            </a:pPr>
            <a:endParaRPr lang="en-GB" dirty="0" smtClean="0"/>
          </a:p>
          <a:p>
            <a:pPr>
              <a:defRPr/>
            </a:pPr>
            <a:r>
              <a:rPr lang="en-GB" dirty="0" smtClean="0"/>
              <a:t>In addition to these built-in objects, you can also create your own</a:t>
            </a:r>
          </a:p>
          <a:p>
            <a:pPr lvl="1">
              <a:defRPr/>
            </a:pPr>
            <a:r>
              <a:rPr lang="en-GB" dirty="0" smtClean="0">
                <a:ea typeface="+mn-ea"/>
                <a:cs typeface="+mn-cs"/>
              </a:rPr>
              <a:t>An object is just a special kind of data, with a collection of properties and methods</a:t>
            </a:r>
          </a:p>
          <a:p>
            <a:pPr lvl="1">
              <a:defRPr/>
            </a:pPr>
            <a:endParaRPr lang="en-GB" dirty="0"/>
          </a:p>
        </p:txBody>
      </p:sp>
      <p:sp>
        <p:nvSpPr>
          <p:cNvPr id="7171" name="Rectangle 2"/>
          <p:cNvSpPr>
            <a:spLocks noGrp="1" noChangeArrowheads="1"/>
          </p:cNvSpPr>
          <p:nvPr>
            <p:ph type="title"/>
          </p:nvPr>
        </p:nvSpPr>
        <p:spPr>
          <a:xfrm>
            <a:off x="377825" y="150813"/>
            <a:ext cx="8550275" cy="693737"/>
          </a:xfrm>
        </p:spPr>
        <p:txBody>
          <a:bodyPr/>
          <a:lstStyle/>
          <a:p>
            <a:pPr marL="457200" indent="-457200" eaLnBrk="1" hangingPunct="1"/>
            <a:r>
              <a:rPr lang="en-GB" altLang="en-US" smtClean="0"/>
              <a:t>Reminder about JavaScript Objects</a:t>
            </a:r>
          </a:p>
        </p:txBody>
      </p:sp>
      <p:sp>
        <p:nvSpPr>
          <p:cNvPr id="4" name="Footer Placeholder 3"/>
          <p:cNvSpPr>
            <a:spLocks noGrp="1"/>
          </p:cNvSpPr>
          <p:nvPr>
            <p:ph type="ftr" sz="quarter" idx="10"/>
          </p:nvPr>
        </p:nvSpPr>
        <p:spPr/>
        <p:txBody>
          <a:bodyPr/>
          <a:lstStyle/>
          <a:p>
            <a:pPr>
              <a:defRPr/>
            </a:pPr>
            <a:fld id="{E49CA1D7-447C-4DF0-991A-81A58A74F59E}"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a:defRPr/>
            </a:pPr>
            <a:r>
              <a:rPr lang="en-GB" dirty="0" smtClean="0"/>
              <a:t>An example of an object might be </a:t>
            </a:r>
            <a:r>
              <a:rPr lang="en-GB" dirty="0" smtClean="0">
                <a:latin typeface="Lucida Console" pitchFamily="49" charset="0"/>
              </a:rPr>
              <a:t>Employee…</a:t>
            </a:r>
          </a:p>
          <a:p>
            <a:pPr lvl="1">
              <a:defRPr/>
            </a:pPr>
            <a:endParaRPr lang="en-GB" dirty="0" smtClean="0"/>
          </a:p>
          <a:p>
            <a:pPr>
              <a:defRPr/>
            </a:pPr>
            <a:r>
              <a:rPr lang="en-GB" dirty="0" smtClean="0"/>
              <a:t>The </a:t>
            </a:r>
            <a:r>
              <a:rPr lang="en-GB" dirty="0" smtClean="0">
                <a:latin typeface="Lucida Console" pitchFamily="49" charset="0"/>
              </a:rPr>
              <a:t>Employee</a:t>
            </a:r>
            <a:r>
              <a:rPr lang="en-GB" dirty="0" smtClean="0"/>
              <a:t> object has </a:t>
            </a:r>
            <a:r>
              <a:rPr lang="en-GB" u="sng" dirty="0" smtClean="0"/>
              <a:t>properties</a:t>
            </a:r>
          </a:p>
          <a:p>
            <a:pPr lvl="1">
              <a:defRPr/>
            </a:pPr>
            <a:r>
              <a:rPr lang="en-GB" dirty="0" smtClean="0">
                <a:ea typeface="+mn-ea"/>
                <a:cs typeface="+mn-cs"/>
              </a:rPr>
              <a:t>Properties are the values associated with the object</a:t>
            </a:r>
          </a:p>
          <a:p>
            <a:pPr lvl="1">
              <a:defRPr/>
            </a:pPr>
            <a:r>
              <a:rPr lang="en-GB" dirty="0" smtClean="0">
                <a:ea typeface="+mn-ea"/>
                <a:cs typeface="+mn-cs"/>
              </a:rPr>
              <a:t>E.g. </a:t>
            </a:r>
            <a:r>
              <a:rPr lang="en-GB" dirty="0" smtClean="0">
                <a:latin typeface="Lucida Console" pitchFamily="49" charset="0"/>
                <a:ea typeface="+mn-ea"/>
                <a:cs typeface="+mn-cs"/>
              </a:rPr>
              <a:t>name</a:t>
            </a:r>
            <a:r>
              <a:rPr lang="en-GB" dirty="0" smtClean="0">
                <a:ea typeface="+mn-ea"/>
                <a:cs typeface="+mn-cs"/>
              </a:rPr>
              <a:t>, </a:t>
            </a:r>
            <a:r>
              <a:rPr lang="en-GB" dirty="0" smtClean="0">
                <a:latin typeface="Lucida Console" pitchFamily="49" charset="0"/>
                <a:ea typeface="+mn-ea"/>
                <a:cs typeface="+mn-cs"/>
              </a:rPr>
              <a:t>age</a:t>
            </a:r>
            <a:r>
              <a:rPr lang="en-GB" sz="1800" dirty="0" smtClean="0">
                <a:latin typeface="+mj-lt"/>
              </a:rPr>
              <a:t>,</a:t>
            </a:r>
            <a:r>
              <a:rPr lang="en-GB" dirty="0" smtClean="0">
                <a:latin typeface="+mj-lt"/>
              </a:rPr>
              <a:t> </a:t>
            </a:r>
            <a:r>
              <a:rPr lang="en-GB" dirty="0" smtClean="0">
                <a:latin typeface="Lucida Console" pitchFamily="49" charset="0"/>
              </a:rPr>
              <a:t>salary</a:t>
            </a:r>
            <a:endParaRPr lang="en-GB" dirty="0" smtClean="0">
              <a:ea typeface="+mn-ea"/>
              <a:cs typeface="+mn-cs"/>
            </a:endParaRPr>
          </a:p>
          <a:p>
            <a:pPr lvl="1">
              <a:defRPr/>
            </a:pPr>
            <a:r>
              <a:rPr lang="en-GB" dirty="0" smtClean="0">
                <a:ea typeface="+mn-ea"/>
                <a:cs typeface="+mn-cs"/>
              </a:rPr>
              <a:t>All employees have these properties, but the values of the properties will differ from one employee to another</a:t>
            </a:r>
          </a:p>
          <a:p>
            <a:pPr lvl="1">
              <a:defRPr/>
            </a:pPr>
            <a:endParaRPr lang="en-GB" dirty="0" smtClean="0"/>
          </a:p>
          <a:p>
            <a:pPr>
              <a:defRPr/>
            </a:pPr>
            <a:r>
              <a:rPr lang="en-GB" dirty="0" smtClean="0"/>
              <a:t>The </a:t>
            </a:r>
            <a:r>
              <a:rPr lang="en-GB" dirty="0" smtClean="0">
                <a:latin typeface="Lucida Console" pitchFamily="49" charset="0"/>
              </a:rPr>
              <a:t>Employee</a:t>
            </a:r>
            <a:r>
              <a:rPr lang="en-GB" dirty="0" smtClean="0"/>
              <a:t> object also has </a:t>
            </a:r>
            <a:r>
              <a:rPr lang="en-GB" u="sng" dirty="0" smtClean="0"/>
              <a:t>methods</a:t>
            </a:r>
          </a:p>
          <a:p>
            <a:pPr lvl="1">
              <a:defRPr/>
            </a:pPr>
            <a:r>
              <a:rPr lang="en-GB" dirty="0" smtClean="0">
                <a:ea typeface="+mn-ea"/>
                <a:cs typeface="+mn-cs"/>
              </a:rPr>
              <a:t>Methods are the actions that can be performed on objects</a:t>
            </a:r>
          </a:p>
          <a:p>
            <a:pPr lvl="1">
              <a:defRPr/>
            </a:pPr>
            <a:r>
              <a:rPr lang="en-GB" dirty="0" smtClean="0">
                <a:ea typeface="+mn-ea"/>
                <a:cs typeface="+mn-cs"/>
              </a:rPr>
              <a:t>E.g. </a:t>
            </a:r>
            <a:r>
              <a:rPr lang="en-GB" dirty="0" err="1" smtClean="0">
                <a:latin typeface="Lucida Console" pitchFamily="49" charset="0"/>
                <a:ea typeface="+mn-ea"/>
                <a:cs typeface="+mn-cs"/>
              </a:rPr>
              <a:t>changeName</a:t>
            </a:r>
            <a:r>
              <a:rPr lang="en-GB" dirty="0" smtClean="0">
                <a:latin typeface="Lucida Console" pitchFamily="49" charset="0"/>
                <a:ea typeface="+mn-ea"/>
                <a:cs typeface="+mn-cs"/>
              </a:rPr>
              <a:t>()</a:t>
            </a:r>
            <a:r>
              <a:rPr lang="en-GB" dirty="0" smtClean="0">
                <a:ea typeface="+mn-ea"/>
                <a:cs typeface="+mn-cs"/>
              </a:rPr>
              <a:t>, </a:t>
            </a:r>
            <a:r>
              <a:rPr lang="en-GB" dirty="0" err="1" smtClean="0">
                <a:latin typeface="Lucida Console" pitchFamily="49" charset="0"/>
                <a:ea typeface="+mn-ea"/>
                <a:cs typeface="+mn-cs"/>
              </a:rPr>
              <a:t>payRise</a:t>
            </a:r>
            <a:r>
              <a:rPr lang="en-GB" dirty="0" smtClean="0">
                <a:latin typeface="Lucida Console" pitchFamily="49" charset="0"/>
                <a:ea typeface="+mn-ea"/>
                <a:cs typeface="+mn-cs"/>
              </a:rPr>
              <a:t>()</a:t>
            </a:r>
            <a:endParaRPr lang="en-GB" dirty="0">
              <a:latin typeface="Lucida Console" pitchFamily="49" charset="0"/>
            </a:endParaRPr>
          </a:p>
        </p:txBody>
      </p:sp>
      <p:sp>
        <p:nvSpPr>
          <p:cNvPr id="8195"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Scenario</a:t>
            </a:r>
          </a:p>
        </p:txBody>
      </p:sp>
      <p:sp>
        <p:nvSpPr>
          <p:cNvPr id="4" name="Footer Placeholder 3"/>
          <p:cNvSpPr>
            <a:spLocks noGrp="1"/>
          </p:cNvSpPr>
          <p:nvPr>
            <p:ph type="ftr" sz="quarter" idx="10"/>
          </p:nvPr>
        </p:nvSpPr>
        <p:spPr/>
        <p:txBody>
          <a:bodyPr/>
          <a:lstStyle/>
          <a:p>
            <a:pPr>
              <a:defRPr/>
            </a:pPr>
            <a:fld id="{C554FD9D-2DEB-4620-86D9-31C0CDFE0216}"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a:defRPr/>
            </a:pPr>
            <a:r>
              <a:rPr lang="en-GB" dirty="0" smtClean="0"/>
              <a:t>Here's one way to create a new object</a:t>
            </a:r>
          </a:p>
          <a:p>
            <a:pPr lvl="1">
              <a:defRPr/>
            </a:pPr>
            <a:r>
              <a:rPr lang="en-GB" dirty="0" smtClean="0">
                <a:ea typeface="+mn-ea"/>
                <a:cs typeface="+mn-cs"/>
              </a:rPr>
              <a:t>Use the syntax </a:t>
            </a:r>
            <a:r>
              <a:rPr lang="en-GB" dirty="0" smtClean="0">
                <a:latin typeface="Lucida Console" pitchFamily="49" charset="0"/>
                <a:ea typeface="+mn-ea"/>
                <a:cs typeface="+mn-cs"/>
              </a:rPr>
              <a:t>new</a:t>
            </a:r>
            <a:r>
              <a:rPr lang="en-GB" dirty="0" smtClean="0">
                <a:ea typeface="+mn-ea"/>
                <a:cs typeface="+mn-cs"/>
              </a:rPr>
              <a:t> </a:t>
            </a:r>
            <a:r>
              <a:rPr lang="en-GB" dirty="0" smtClean="0">
                <a:latin typeface="Lucida Console" pitchFamily="49" charset="0"/>
                <a:ea typeface="+mn-ea"/>
                <a:cs typeface="+mn-cs"/>
              </a:rPr>
              <a:t>Object()</a:t>
            </a:r>
          </a:p>
          <a:p>
            <a:pPr lvl="1">
              <a:defRPr/>
            </a:pPr>
            <a:endParaRPr lang="en-GB" dirty="0" smtClean="0"/>
          </a:p>
          <a:p>
            <a:pPr lvl="1">
              <a:defRPr/>
            </a:pPr>
            <a:endParaRPr lang="en-GB" dirty="0" smtClean="0"/>
          </a:p>
          <a:p>
            <a:pPr>
              <a:defRPr/>
            </a:pPr>
            <a:r>
              <a:rPr lang="en-GB" dirty="0" smtClean="0"/>
              <a:t>Here's another way to create an object</a:t>
            </a:r>
          </a:p>
          <a:p>
            <a:pPr lvl="1">
              <a:defRPr/>
            </a:pPr>
            <a:r>
              <a:rPr lang="en-GB" dirty="0" smtClean="0"/>
              <a:t>Use empty </a:t>
            </a:r>
            <a:r>
              <a:rPr lang="en-GB" dirty="0" smtClean="0">
                <a:latin typeface="Lucida Console" pitchFamily="49" charset="0"/>
              </a:rPr>
              <a:t>{}</a:t>
            </a:r>
            <a:r>
              <a:rPr lang="en-GB" dirty="0" smtClean="0"/>
              <a:t> to represent the object</a:t>
            </a:r>
          </a:p>
          <a:p>
            <a:pPr lvl="1">
              <a:defRPr/>
            </a:pPr>
            <a:endParaRPr lang="en-GB" dirty="0" smtClean="0">
              <a:latin typeface="+mj-lt"/>
            </a:endParaRPr>
          </a:p>
          <a:p>
            <a:pPr lvl="1">
              <a:defRPr/>
            </a:pPr>
            <a:endParaRPr lang="en-GB" dirty="0" smtClean="0">
              <a:latin typeface="+mj-lt"/>
            </a:endParaRPr>
          </a:p>
          <a:p>
            <a:pPr lvl="1">
              <a:buFontTx/>
              <a:buNone/>
              <a:defRPr/>
            </a:pPr>
            <a:endParaRPr lang="en-GB" dirty="0" smtClean="0">
              <a:latin typeface="+mj-lt"/>
            </a:endParaRPr>
          </a:p>
        </p:txBody>
      </p:sp>
      <p:sp>
        <p:nvSpPr>
          <p:cNvPr id="9219"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Creating a New Object</a:t>
            </a:r>
            <a:endParaRPr lang="en-US" altLang="en-US" sz="2800" smtClean="0"/>
          </a:p>
        </p:txBody>
      </p:sp>
      <p:sp>
        <p:nvSpPr>
          <p:cNvPr id="5" name="Footer Placeholder 3"/>
          <p:cNvSpPr>
            <a:spLocks noGrp="1"/>
          </p:cNvSpPr>
          <p:nvPr>
            <p:ph type="ftr" sz="quarter" idx="10"/>
          </p:nvPr>
        </p:nvSpPr>
        <p:spPr/>
        <p:txBody>
          <a:bodyPr/>
          <a:lstStyle/>
          <a:p>
            <a:pPr>
              <a:defRPr/>
            </a:pPr>
            <a:fld id="{E6D6B646-AB5D-4102-9447-99C2A0E26630}" type="slidenum">
              <a:rPr lang="en-GB"/>
              <a:pPr>
                <a:defRPr/>
              </a:pPr>
              <a:t>6</a:t>
            </a:fld>
            <a:endParaRPr lang="en-GB"/>
          </a:p>
        </p:txBody>
      </p:sp>
      <p:sp>
        <p:nvSpPr>
          <p:cNvPr id="9221" name="Rectangle 16"/>
          <p:cNvSpPr>
            <a:spLocks noChangeArrowheads="1"/>
          </p:cNvSpPr>
          <p:nvPr/>
        </p:nvSpPr>
        <p:spPr bwMode="auto">
          <a:xfrm>
            <a:off x="555625" y="2033588"/>
            <a:ext cx="8232775" cy="382587"/>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employee1 = new Object();</a:t>
            </a:r>
          </a:p>
        </p:txBody>
      </p:sp>
      <p:sp>
        <p:nvSpPr>
          <p:cNvPr id="9222" name="Rectangle 16"/>
          <p:cNvSpPr>
            <a:spLocks noChangeArrowheads="1"/>
          </p:cNvSpPr>
          <p:nvPr/>
        </p:nvSpPr>
        <p:spPr bwMode="auto">
          <a:xfrm>
            <a:off x="555625" y="3659188"/>
            <a:ext cx="8232775" cy="382587"/>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employee1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a:defRPr/>
            </a:pPr>
            <a:r>
              <a:rPr lang="en-GB" dirty="0" smtClean="0"/>
              <a:t>You can add properties to an object</a:t>
            </a:r>
          </a:p>
          <a:p>
            <a:pPr lvl="1">
              <a:defRPr/>
            </a:pPr>
            <a:r>
              <a:rPr lang="en-GB" dirty="0" smtClean="0"/>
              <a:t>Use the syntax </a:t>
            </a:r>
            <a:r>
              <a:rPr lang="en-GB" dirty="0" err="1" smtClean="0">
                <a:latin typeface="Lucida Console" pitchFamily="49" charset="0"/>
              </a:rPr>
              <a:t>objName.propertyName</a:t>
            </a:r>
            <a:r>
              <a:rPr lang="en-GB" dirty="0" smtClean="0">
                <a:latin typeface="Lucida Console" pitchFamily="49" charset="0"/>
              </a:rPr>
              <a:t> = value</a:t>
            </a:r>
          </a:p>
          <a:p>
            <a:pPr lvl="1">
              <a:defRPr/>
            </a:pPr>
            <a:endParaRPr lang="en-GB" dirty="0" smtClean="0">
              <a:latin typeface="+mj-lt"/>
            </a:endParaRPr>
          </a:p>
          <a:p>
            <a:pPr lvl="1">
              <a:defRPr/>
            </a:pPr>
            <a:endParaRPr lang="en-GB" dirty="0" smtClean="0">
              <a:latin typeface="+mj-lt"/>
            </a:endParaRPr>
          </a:p>
          <a:p>
            <a:pPr lvl="1">
              <a:buFontTx/>
              <a:buNone/>
              <a:defRPr/>
            </a:pPr>
            <a:endParaRPr lang="en-GB" dirty="0" smtClean="0">
              <a:latin typeface="+mj-lt"/>
            </a:endParaRPr>
          </a:p>
        </p:txBody>
      </p:sp>
      <p:sp>
        <p:nvSpPr>
          <p:cNvPr id="10243"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Defining Properties</a:t>
            </a:r>
            <a:endParaRPr lang="en-US" altLang="en-US" sz="2800" smtClean="0"/>
          </a:p>
        </p:txBody>
      </p:sp>
      <p:sp>
        <p:nvSpPr>
          <p:cNvPr id="5" name="Footer Placeholder 3"/>
          <p:cNvSpPr>
            <a:spLocks noGrp="1"/>
          </p:cNvSpPr>
          <p:nvPr>
            <p:ph type="ftr" sz="quarter" idx="10"/>
          </p:nvPr>
        </p:nvSpPr>
        <p:spPr/>
        <p:txBody>
          <a:bodyPr/>
          <a:lstStyle/>
          <a:p>
            <a:pPr>
              <a:defRPr/>
            </a:pPr>
            <a:fld id="{EF0EAC2D-0308-4B5F-8D8D-CE1B20A2D7F7}" type="slidenum">
              <a:rPr lang="en-GB"/>
              <a:pPr>
                <a:defRPr/>
              </a:pPr>
              <a:t>7</a:t>
            </a:fld>
            <a:endParaRPr lang="en-GB"/>
          </a:p>
        </p:txBody>
      </p:sp>
      <p:sp>
        <p:nvSpPr>
          <p:cNvPr id="10245" name="Rectangle 16"/>
          <p:cNvSpPr>
            <a:spLocks noChangeArrowheads="1"/>
          </p:cNvSpPr>
          <p:nvPr/>
        </p:nvSpPr>
        <p:spPr bwMode="auto">
          <a:xfrm>
            <a:off x="555625" y="2052638"/>
            <a:ext cx="8232775" cy="62547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employee1.name = "John Smith";</a:t>
            </a:r>
          </a:p>
          <a:p>
            <a:pPr eaLnBrk="1" hangingPunct="1"/>
            <a:r>
              <a:rPr lang="en-GB" altLang="en-US" sz="1200"/>
              <a:t>employee1.age = 21;</a:t>
            </a:r>
          </a:p>
          <a:p>
            <a:pPr eaLnBrk="1" hangingPunct="1"/>
            <a:r>
              <a:rPr lang="en-GB" altLang="en-US" sz="1200"/>
              <a:t>employee1.salary = 10000;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r>
              <a:rPr lang="en-GB" altLang="en-US" smtClean="0"/>
              <a:t>You can also add methods to an object</a:t>
            </a:r>
          </a:p>
          <a:p>
            <a:pPr lvl="1"/>
            <a:r>
              <a:rPr lang="en-GB" altLang="en-US" smtClean="0"/>
              <a:t>Use the syntax </a:t>
            </a:r>
            <a:r>
              <a:rPr lang="en-GB" altLang="en-US" smtClean="0">
                <a:latin typeface="Lucida Console" pitchFamily="49" charset="0"/>
              </a:rPr>
              <a:t>objName.methodName = existingFunction</a:t>
            </a:r>
          </a:p>
          <a:p>
            <a:pPr lvl="1"/>
            <a:endParaRPr lang="en-GB" altLang="en-US" smtClean="0"/>
          </a:p>
          <a:p>
            <a:pPr lvl="1"/>
            <a:endParaRPr lang="en-GB" altLang="en-US" smtClean="0"/>
          </a:p>
          <a:p>
            <a:pPr lvl="1"/>
            <a:endParaRPr lang="en-GB" altLang="en-US" smtClean="0"/>
          </a:p>
          <a:p>
            <a:pPr lvl="1"/>
            <a:endParaRPr lang="en-GB" altLang="en-US" smtClean="0"/>
          </a:p>
          <a:p>
            <a:pPr lvl="1"/>
            <a:endParaRPr lang="en-GB" altLang="en-US" smtClean="0"/>
          </a:p>
        </p:txBody>
      </p:sp>
      <p:sp>
        <p:nvSpPr>
          <p:cNvPr id="11267" name="Rectangle 2"/>
          <p:cNvSpPr>
            <a:spLocks noGrp="1" noChangeArrowheads="1"/>
          </p:cNvSpPr>
          <p:nvPr>
            <p:ph type="title"/>
          </p:nvPr>
        </p:nvSpPr>
        <p:spPr>
          <a:xfrm>
            <a:off x="377825" y="150813"/>
            <a:ext cx="8550275" cy="693737"/>
          </a:xfrm>
        </p:spPr>
        <p:txBody>
          <a:bodyPr/>
          <a:lstStyle/>
          <a:p>
            <a:r>
              <a:rPr lang="en-US" altLang="en-US" smtClean="0"/>
              <a:t>Defining Methods</a:t>
            </a:r>
            <a:endParaRPr lang="en-US" altLang="en-US" sz="2800" smtClean="0"/>
          </a:p>
        </p:txBody>
      </p:sp>
      <p:sp>
        <p:nvSpPr>
          <p:cNvPr id="5" name="Footer Placeholder 3"/>
          <p:cNvSpPr>
            <a:spLocks noGrp="1"/>
          </p:cNvSpPr>
          <p:nvPr>
            <p:ph type="ftr" sz="quarter" idx="10"/>
          </p:nvPr>
        </p:nvSpPr>
        <p:spPr/>
        <p:txBody>
          <a:bodyPr/>
          <a:lstStyle/>
          <a:p>
            <a:pPr>
              <a:defRPr/>
            </a:pPr>
            <a:fld id="{CA23E501-36EC-48DC-8588-A97A22AF6EC6}" type="slidenum">
              <a:rPr lang="en-GB"/>
              <a:pPr>
                <a:defRPr/>
              </a:pPr>
              <a:t>8</a:t>
            </a:fld>
            <a:endParaRPr lang="en-GB"/>
          </a:p>
        </p:txBody>
      </p:sp>
      <p:sp>
        <p:nvSpPr>
          <p:cNvPr id="11269" name="Rectangle 16"/>
          <p:cNvSpPr>
            <a:spLocks noChangeArrowheads="1"/>
          </p:cNvSpPr>
          <p:nvPr/>
        </p:nvSpPr>
        <p:spPr bwMode="auto">
          <a:xfrm>
            <a:off x="555625" y="2047875"/>
            <a:ext cx="8232775" cy="125412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function payRise(amount) {</a:t>
            </a:r>
          </a:p>
          <a:p>
            <a:pPr eaLnBrk="1" hangingPunct="1"/>
            <a:r>
              <a:rPr lang="en-GB" altLang="en-US" sz="1200"/>
              <a:t>  this.salary += amount;            // Note, </a:t>
            </a:r>
            <a:r>
              <a:rPr lang="en-GB" altLang="en-US" sz="1200" b="1"/>
              <a:t>this</a:t>
            </a:r>
            <a:r>
              <a:rPr lang="en-GB" altLang="en-US" sz="1200"/>
              <a:t> means "the current object"</a:t>
            </a:r>
          </a:p>
          <a:p>
            <a:pPr eaLnBrk="1" hangingPunct="1"/>
            <a:r>
              <a:rPr lang="en-GB" altLang="en-US" sz="1200"/>
              <a:t>  return this.salary; </a:t>
            </a:r>
          </a:p>
          <a:p>
            <a:pPr eaLnBrk="1" hangingPunct="1"/>
            <a:r>
              <a:rPr lang="en-GB" altLang="en-US" sz="1200"/>
              <a:t>}</a:t>
            </a:r>
          </a:p>
          <a:p>
            <a:pPr eaLnBrk="1" hangingPunct="1"/>
            <a:r>
              <a:rPr lang="en-GB" altLang="en-US" sz="1200"/>
              <a:t>…</a:t>
            </a:r>
          </a:p>
          <a:p>
            <a:pPr eaLnBrk="1" hangingPunct="1"/>
            <a:r>
              <a:rPr lang="en-GB" altLang="en-US" sz="1200"/>
              <a:t>employee1.payRise = payRise;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a:defRPr/>
            </a:pPr>
            <a:r>
              <a:rPr lang="en-GB" dirty="0" smtClean="0"/>
              <a:t>To invoke methods on an object…</a:t>
            </a:r>
          </a:p>
          <a:p>
            <a:pPr lvl="1">
              <a:defRPr/>
            </a:pPr>
            <a:r>
              <a:rPr lang="en-GB" dirty="0" smtClean="0"/>
              <a:t>Use the syntax </a:t>
            </a:r>
            <a:r>
              <a:rPr lang="en-GB" dirty="0" err="1" smtClean="0">
                <a:latin typeface="Lucida Console" pitchFamily="49" charset="0"/>
              </a:rPr>
              <a:t>objName.methodName</a:t>
            </a:r>
            <a:r>
              <a:rPr lang="en-GB" dirty="0" smtClean="0">
                <a:latin typeface="Lucida Console" pitchFamily="49" charset="0"/>
              </a:rPr>
              <a:t>(</a:t>
            </a:r>
            <a:r>
              <a:rPr lang="en-GB" dirty="0" err="1" smtClean="0">
                <a:latin typeface="Lucida Console" pitchFamily="49" charset="0"/>
              </a:rPr>
              <a:t>params</a:t>
            </a:r>
            <a:r>
              <a:rPr lang="en-GB" dirty="0" smtClean="0">
                <a:latin typeface="Lucida Console" pitchFamily="49" charset="0"/>
              </a:rPr>
              <a:t>)</a:t>
            </a:r>
          </a:p>
          <a:p>
            <a:pPr lvl="1">
              <a:defRPr/>
            </a:pPr>
            <a:endParaRPr lang="en-GB" dirty="0" smtClean="0">
              <a:latin typeface="Lucida Console" pitchFamily="49" charset="0"/>
            </a:endParaRPr>
          </a:p>
          <a:p>
            <a:pPr lvl="1">
              <a:defRPr/>
            </a:pPr>
            <a:endParaRPr lang="en-GB" dirty="0" smtClean="0">
              <a:latin typeface="Lucida Console" pitchFamily="49" charset="0"/>
            </a:endParaRPr>
          </a:p>
          <a:p>
            <a:pPr lvl="1">
              <a:defRPr/>
            </a:pPr>
            <a:endParaRPr lang="en-GB" dirty="0" smtClean="0">
              <a:latin typeface="Lucida Console" pitchFamily="49" charset="0"/>
            </a:endParaRPr>
          </a:p>
          <a:p>
            <a:pPr>
              <a:defRPr/>
            </a:pPr>
            <a:r>
              <a:rPr lang="en-GB" dirty="0" smtClean="0">
                <a:latin typeface="+mj-lt"/>
              </a:rPr>
              <a:t>For a complete example…</a:t>
            </a:r>
          </a:p>
          <a:p>
            <a:pPr lvl="1">
              <a:defRPr/>
            </a:pPr>
            <a:r>
              <a:rPr lang="en-GB" dirty="0" smtClean="0">
                <a:latin typeface="+mj-lt"/>
              </a:rPr>
              <a:t>See </a:t>
            </a:r>
            <a:r>
              <a:rPr lang="en-GB" dirty="0" smtClean="0">
                <a:latin typeface="Lucida Console" pitchFamily="49" charset="0"/>
              </a:rPr>
              <a:t>SimpleObjectSyntax.html</a:t>
            </a:r>
          </a:p>
          <a:p>
            <a:pPr>
              <a:defRPr/>
            </a:pPr>
            <a:endParaRPr lang="en-GB" dirty="0" smtClean="0"/>
          </a:p>
        </p:txBody>
      </p:sp>
      <p:sp>
        <p:nvSpPr>
          <p:cNvPr id="12291" name="Rectangle 2"/>
          <p:cNvSpPr>
            <a:spLocks noGrp="1" noChangeArrowheads="1"/>
          </p:cNvSpPr>
          <p:nvPr>
            <p:ph type="title"/>
          </p:nvPr>
        </p:nvSpPr>
        <p:spPr>
          <a:xfrm>
            <a:off x="377825" y="150813"/>
            <a:ext cx="8550275" cy="693737"/>
          </a:xfrm>
        </p:spPr>
        <p:txBody>
          <a:bodyPr/>
          <a:lstStyle/>
          <a:p>
            <a:r>
              <a:rPr lang="en-US" altLang="en-US" smtClean="0"/>
              <a:t>Invoking Methods</a:t>
            </a:r>
            <a:endParaRPr lang="en-US" altLang="en-US" sz="2800" smtClean="0"/>
          </a:p>
        </p:txBody>
      </p:sp>
      <p:sp>
        <p:nvSpPr>
          <p:cNvPr id="5" name="Footer Placeholder 3"/>
          <p:cNvSpPr>
            <a:spLocks noGrp="1"/>
          </p:cNvSpPr>
          <p:nvPr>
            <p:ph type="ftr" sz="quarter" idx="10"/>
          </p:nvPr>
        </p:nvSpPr>
        <p:spPr/>
        <p:txBody>
          <a:bodyPr/>
          <a:lstStyle/>
          <a:p>
            <a:pPr>
              <a:defRPr/>
            </a:pPr>
            <a:fld id="{09EAB3C6-C7F2-4F52-919C-C669553E974A}" type="slidenum">
              <a:rPr lang="en-GB"/>
              <a:pPr>
                <a:defRPr/>
              </a:pPr>
              <a:t>9</a:t>
            </a:fld>
            <a:endParaRPr lang="en-GB"/>
          </a:p>
        </p:txBody>
      </p:sp>
      <p:sp>
        <p:nvSpPr>
          <p:cNvPr id="12293" name="Rectangle 16"/>
          <p:cNvSpPr>
            <a:spLocks noChangeArrowheads="1"/>
          </p:cNvSpPr>
          <p:nvPr/>
        </p:nvSpPr>
        <p:spPr bwMode="auto">
          <a:xfrm>
            <a:off x="555625" y="2051050"/>
            <a:ext cx="8232775" cy="611188"/>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var newSal = employee1.payRise(1000);</a:t>
            </a:r>
          </a:p>
          <a:p>
            <a:pPr eaLnBrk="1" hangingPunct="1"/>
            <a:r>
              <a:rPr lang="en-GB" altLang="en-US" sz="1200"/>
              <a:t>document.write("New salary for employee1 is " + newSal);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20672</TotalTime>
  <Words>2949</Words>
  <Application>Microsoft Office PowerPoint</Application>
  <PresentationFormat>On-screen Show (4:3)</PresentationFormat>
  <Paragraphs>398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1_Blends</vt:lpstr>
      <vt:lpstr>JavaScript OO Programming</vt:lpstr>
      <vt:lpstr>Contents</vt:lpstr>
      <vt:lpstr>1. Getting Started with Objects</vt:lpstr>
      <vt:lpstr>Reminder about JavaScript Objects</vt:lpstr>
      <vt:lpstr>Scenario</vt:lpstr>
      <vt:lpstr>Creating a New Object</vt:lpstr>
      <vt:lpstr>Defining Properties</vt:lpstr>
      <vt:lpstr>Defining Methods</vt:lpstr>
      <vt:lpstr>Invoking Methods</vt:lpstr>
      <vt:lpstr>2. Using Property-Setter Syntax</vt:lpstr>
      <vt:lpstr>Overview</vt:lpstr>
      <vt:lpstr>Defining Properties</vt:lpstr>
      <vt:lpstr>Defining Methods (1 of 2)</vt:lpstr>
      <vt:lpstr>Defining Methods (2 of 2)</vt:lpstr>
      <vt:lpstr>3. Using Constructors and Prototypes</vt:lpstr>
      <vt:lpstr>Defining and Using a Constructor</vt:lpstr>
      <vt:lpstr>What is a Prototype?</vt:lpstr>
      <vt:lpstr>Defining a Prototype</vt:lpstr>
      <vt:lpstr>Example Usage</vt:lpstr>
      <vt:lpstr>4. Implementing Inheritance in JavaScript</vt:lpstr>
      <vt:lpstr>Overview</vt:lpstr>
      <vt:lpstr>Defining a Base Object</vt:lpstr>
      <vt:lpstr>Defining a Derived Object</vt:lpstr>
      <vt:lpstr>Defining Methods in a Derived Object</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544</cp:revision>
  <dcterms:created xsi:type="dcterms:W3CDTF">2002-05-03T12:27:39Z</dcterms:created>
  <dcterms:modified xsi:type="dcterms:W3CDTF">2016-02-04T10:50:31Z</dcterms:modified>
</cp:coreProperties>
</file>