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5" r:id="rId1"/>
  </p:sldMasterIdLst>
  <p:notesMasterIdLst>
    <p:notesMasterId r:id="rId28"/>
  </p:notesMasterIdLst>
  <p:handoutMasterIdLst>
    <p:handoutMasterId r:id="rId29"/>
  </p:handoutMasterIdLst>
  <p:sldIdLst>
    <p:sldId id="256" r:id="rId2"/>
    <p:sldId id="257" r:id="rId3"/>
    <p:sldId id="315" r:id="rId4"/>
    <p:sldId id="259" r:id="rId5"/>
    <p:sldId id="322" r:id="rId6"/>
    <p:sldId id="342" r:id="rId7"/>
    <p:sldId id="343" r:id="rId8"/>
    <p:sldId id="323" r:id="rId9"/>
    <p:sldId id="260" r:id="rId10"/>
    <p:sldId id="344" r:id="rId11"/>
    <p:sldId id="345" r:id="rId12"/>
    <p:sldId id="264" r:id="rId13"/>
    <p:sldId id="320" r:id="rId14"/>
    <p:sldId id="268" r:id="rId15"/>
    <p:sldId id="316" r:id="rId16"/>
    <p:sldId id="317" r:id="rId17"/>
    <p:sldId id="321" r:id="rId18"/>
    <p:sldId id="318" r:id="rId19"/>
    <p:sldId id="346" r:id="rId20"/>
    <p:sldId id="347" r:id="rId21"/>
    <p:sldId id="340" r:id="rId22"/>
    <p:sldId id="341" r:id="rId23"/>
    <p:sldId id="326" r:id="rId24"/>
    <p:sldId id="348" r:id="rId25"/>
    <p:sldId id="349" r:id="rId26"/>
    <p:sldId id="350" r:id="rId27"/>
  </p:sldIdLst>
  <p:sldSz cx="9144000" cy="6858000" type="screen4x3"/>
  <p:notesSz cx="7315200" cy="9601200"/>
  <p:defaultTextStyle>
    <a:defPPr>
      <a:defRPr lang="en-GB"/>
    </a:defPPr>
    <a:lvl1pPr algn="l" rtl="0" fontAlgn="base">
      <a:spcBef>
        <a:spcPct val="0"/>
      </a:spcBef>
      <a:spcAft>
        <a:spcPct val="0"/>
      </a:spcAft>
      <a:defRPr sz="1400" kern="1200">
        <a:solidFill>
          <a:schemeClr val="tx1"/>
        </a:solidFill>
        <a:latin typeface="Lucida Console" pitchFamily="49" charset="0"/>
        <a:ea typeface="+mn-ea"/>
        <a:cs typeface="+mn-cs"/>
      </a:defRPr>
    </a:lvl1pPr>
    <a:lvl2pPr marL="457200" algn="l" rtl="0" fontAlgn="base">
      <a:spcBef>
        <a:spcPct val="0"/>
      </a:spcBef>
      <a:spcAft>
        <a:spcPct val="0"/>
      </a:spcAft>
      <a:defRPr sz="1400" kern="1200">
        <a:solidFill>
          <a:schemeClr val="tx1"/>
        </a:solidFill>
        <a:latin typeface="Lucida Console" pitchFamily="49" charset="0"/>
        <a:ea typeface="+mn-ea"/>
        <a:cs typeface="+mn-cs"/>
      </a:defRPr>
    </a:lvl2pPr>
    <a:lvl3pPr marL="914400" algn="l" rtl="0" fontAlgn="base">
      <a:spcBef>
        <a:spcPct val="0"/>
      </a:spcBef>
      <a:spcAft>
        <a:spcPct val="0"/>
      </a:spcAft>
      <a:defRPr sz="1400" kern="1200">
        <a:solidFill>
          <a:schemeClr val="tx1"/>
        </a:solidFill>
        <a:latin typeface="Lucida Console" pitchFamily="49" charset="0"/>
        <a:ea typeface="+mn-ea"/>
        <a:cs typeface="+mn-cs"/>
      </a:defRPr>
    </a:lvl3pPr>
    <a:lvl4pPr marL="1371600" algn="l" rtl="0" fontAlgn="base">
      <a:spcBef>
        <a:spcPct val="0"/>
      </a:spcBef>
      <a:spcAft>
        <a:spcPct val="0"/>
      </a:spcAft>
      <a:defRPr sz="1400" kern="1200">
        <a:solidFill>
          <a:schemeClr val="tx1"/>
        </a:solidFill>
        <a:latin typeface="Lucida Console" pitchFamily="49" charset="0"/>
        <a:ea typeface="+mn-ea"/>
        <a:cs typeface="+mn-cs"/>
      </a:defRPr>
    </a:lvl4pPr>
    <a:lvl5pPr marL="1828800" algn="l" rtl="0" fontAlgn="base">
      <a:spcBef>
        <a:spcPct val="0"/>
      </a:spcBef>
      <a:spcAft>
        <a:spcPct val="0"/>
      </a:spcAft>
      <a:defRPr sz="1400" kern="1200">
        <a:solidFill>
          <a:schemeClr val="tx1"/>
        </a:solidFill>
        <a:latin typeface="Lucida Console" pitchFamily="49" charset="0"/>
        <a:ea typeface="+mn-ea"/>
        <a:cs typeface="+mn-cs"/>
      </a:defRPr>
    </a:lvl5pPr>
    <a:lvl6pPr marL="2286000" algn="l" defTabSz="914400" rtl="0" eaLnBrk="1" latinLnBrk="0" hangingPunct="1">
      <a:defRPr sz="1400" kern="1200">
        <a:solidFill>
          <a:schemeClr val="tx1"/>
        </a:solidFill>
        <a:latin typeface="Lucida Console" pitchFamily="49" charset="0"/>
        <a:ea typeface="+mn-ea"/>
        <a:cs typeface="+mn-cs"/>
      </a:defRPr>
    </a:lvl6pPr>
    <a:lvl7pPr marL="2743200" algn="l" defTabSz="914400" rtl="0" eaLnBrk="1" latinLnBrk="0" hangingPunct="1">
      <a:defRPr sz="1400" kern="1200">
        <a:solidFill>
          <a:schemeClr val="tx1"/>
        </a:solidFill>
        <a:latin typeface="Lucida Console" pitchFamily="49" charset="0"/>
        <a:ea typeface="+mn-ea"/>
        <a:cs typeface="+mn-cs"/>
      </a:defRPr>
    </a:lvl7pPr>
    <a:lvl8pPr marL="3200400" algn="l" defTabSz="914400" rtl="0" eaLnBrk="1" latinLnBrk="0" hangingPunct="1">
      <a:defRPr sz="1400" kern="1200">
        <a:solidFill>
          <a:schemeClr val="tx1"/>
        </a:solidFill>
        <a:latin typeface="Lucida Console" pitchFamily="49" charset="0"/>
        <a:ea typeface="+mn-ea"/>
        <a:cs typeface="+mn-cs"/>
      </a:defRPr>
    </a:lvl8pPr>
    <a:lvl9pPr marL="3657600" algn="l" defTabSz="914400" rtl="0" eaLnBrk="1" latinLnBrk="0" hangingPunct="1">
      <a:defRPr sz="1400" kern="1200">
        <a:solidFill>
          <a:schemeClr val="tx1"/>
        </a:solidFill>
        <a:latin typeface="Lucida Console"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CCCCFF"/>
    <a:srgbClr val="FFFF66"/>
    <a:srgbClr val="FFFFCC"/>
    <a:srgbClr val="FFFF99"/>
    <a:srgbClr val="FFFFFF"/>
    <a:srgbClr val="C5E9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994" autoAdjust="0"/>
    <p:restoredTop sz="94610" autoAdjust="0"/>
  </p:normalViewPr>
  <p:slideViewPr>
    <p:cSldViewPr snapToGrid="0">
      <p:cViewPr varScale="1">
        <p:scale>
          <a:sx n="99" d="100"/>
          <a:sy n="99" d="100"/>
        </p:scale>
        <p:origin x="-102" y="-378"/>
      </p:cViewPr>
      <p:guideLst>
        <p:guide orient="horz" pos="1335"/>
        <p:guide pos="2876"/>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666" y="444"/>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30" name="Rectangle 6"/>
          <p:cNvSpPr>
            <a:spLocks noGrp="1" noChangeArrowheads="1"/>
          </p:cNvSpPr>
          <p:nvPr>
            <p:ph type="hdr" sz="quarter"/>
          </p:nvPr>
        </p:nvSpPr>
        <p:spPr bwMode="auto">
          <a:xfrm>
            <a:off x="1992313" y="309563"/>
            <a:ext cx="3476625" cy="1825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solidFill>
                  <a:schemeClr val="tx2"/>
                </a:solidFill>
                <a:latin typeface="Tahoma" pitchFamily="34" charset="0"/>
              </a:defRPr>
            </a:lvl1pPr>
          </a:lstStyle>
          <a:p>
            <a:pPr>
              <a:defRPr/>
            </a:pPr>
            <a:r>
              <a:rPr lang="en-GB"/>
              <a:t>A Closer Look at Events</a:t>
            </a:r>
          </a:p>
        </p:txBody>
      </p:sp>
      <p:sp>
        <p:nvSpPr>
          <p:cNvPr id="60419" name="Line 7"/>
          <p:cNvSpPr>
            <a:spLocks noChangeShapeType="1"/>
          </p:cNvSpPr>
          <p:nvPr/>
        </p:nvSpPr>
        <p:spPr bwMode="auto">
          <a:xfrm>
            <a:off x="741363" y="554038"/>
            <a:ext cx="584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0420" name="Line 8"/>
          <p:cNvSpPr>
            <a:spLocks noChangeShapeType="1"/>
          </p:cNvSpPr>
          <p:nvPr/>
        </p:nvSpPr>
        <p:spPr bwMode="auto">
          <a:xfrm>
            <a:off x="741363" y="9088438"/>
            <a:ext cx="584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0421" name="Rectangle 15"/>
          <p:cNvSpPr>
            <a:spLocks noChangeArrowheads="1"/>
          </p:cNvSpPr>
          <p:nvPr/>
        </p:nvSpPr>
        <p:spPr bwMode="auto">
          <a:xfrm>
            <a:off x="2479675" y="9226550"/>
            <a:ext cx="23558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algn="ctr" eaLnBrk="1" hangingPunct="1"/>
            <a:r>
              <a:rPr lang="en-GB" altLang="en-US" sz="1000" smtClean="0">
                <a:latin typeface="Tahoma" pitchFamily="34" charset="0"/>
              </a:rPr>
              <a:t>© Olsen Software, 2016</a:t>
            </a:r>
            <a:endParaRPr lang="en-GB" altLang="en-US" sz="1000">
              <a:latin typeface="Tahoma" pitchFamily="34" charset="0"/>
            </a:endParaRPr>
          </a:p>
        </p:txBody>
      </p:sp>
    </p:spTree>
    <p:extLst>
      <p:ext uri="{BB962C8B-B14F-4D97-AF65-F5344CB8AC3E}">
        <p14:creationId xmlns:p14="http://schemas.microsoft.com/office/powerpoint/2010/main" val="4098042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1992313" y="309563"/>
            <a:ext cx="3476625" cy="1825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solidFill>
                  <a:schemeClr val="tx2"/>
                </a:solidFill>
                <a:latin typeface="Tahoma" pitchFamily="34" charset="0"/>
              </a:defRPr>
            </a:lvl1pPr>
          </a:lstStyle>
          <a:p>
            <a:pPr>
              <a:defRPr/>
            </a:pPr>
            <a:r>
              <a:rPr lang="en-GB"/>
              <a:t>A Closer Look at Events</a:t>
            </a:r>
          </a:p>
        </p:txBody>
      </p:sp>
      <p:sp>
        <p:nvSpPr>
          <p:cNvPr id="31747"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sp>
      <p:sp>
        <p:nvSpPr>
          <p:cNvPr id="31748" name="Line 8"/>
          <p:cNvSpPr>
            <a:spLocks noChangeShapeType="1"/>
          </p:cNvSpPr>
          <p:nvPr/>
        </p:nvSpPr>
        <p:spPr bwMode="auto">
          <a:xfrm>
            <a:off x="741363" y="4370388"/>
            <a:ext cx="5842000"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1749" name="Line 9"/>
          <p:cNvSpPr>
            <a:spLocks noChangeShapeType="1"/>
          </p:cNvSpPr>
          <p:nvPr/>
        </p:nvSpPr>
        <p:spPr bwMode="auto">
          <a:xfrm>
            <a:off x="741363" y="9088438"/>
            <a:ext cx="584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1750" name="Line 11"/>
          <p:cNvSpPr>
            <a:spLocks noChangeShapeType="1"/>
          </p:cNvSpPr>
          <p:nvPr/>
        </p:nvSpPr>
        <p:spPr bwMode="auto">
          <a:xfrm>
            <a:off x="741363" y="554038"/>
            <a:ext cx="584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1751" name="Rectangle 14"/>
          <p:cNvSpPr>
            <a:spLocks noChangeArrowheads="1"/>
          </p:cNvSpPr>
          <p:nvPr/>
        </p:nvSpPr>
        <p:spPr bwMode="auto">
          <a:xfrm>
            <a:off x="2479675" y="9226550"/>
            <a:ext cx="23558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algn="ctr" eaLnBrk="1" hangingPunct="1"/>
            <a:r>
              <a:rPr lang="en-GB" altLang="en-US" sz="1000" smtClean="0">
                <a:latin typeface="Tahoma" pitchFamily="34" charset="0"/>
              </a:rPr>
              <a:t>© Olsen Software, 2016</a:t>
            </a:r>
            <a:endParaRPr lang="en-GB" altLang="en-US" sz="1000">
              <a:latin typeface="Tahoma" pitchFamily="34" charset="0"/>
            </a:endParaRPr>
          </a:p>
        </p:txBody>
      </p:sp>
    </p:spTree>
    <p:extLst>
      <p:ext uri="{BB962C8B-B14F-4D97-AF65-F5344CB8AC3E}">
        <p14:creationId xmlns:p14="http://schemas.microsoft.com/office/powerpoint/2010/main" val="1485361994"/>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100" kern="1200">
        <a:solidFill>
          <a:schemeClr val="tx1"/>
        </a:solidFill>
        <a:latin typeface="Tahoma" pitchFamily="34" charset="0"/>
        <a:ea typeface="+mn-ea"/>
        <a:cs typeface="+mn-cs"/>
      </a:defRPr>
    </a:lvl1pPr>
    <a:lvl2pPr marL="360363" indent="-180975" algn="l" rtl="0" eaLnBrk="0" fontAlgn="base" hangingPunct="0">
      <a:spcBef>
        <a:spcPct val="30000"/>
      </a:spcBef>
      <a:spcAft>
        <a:spcPct val="0"/>
      </a:spcAft>
      <a:buChar char="•"/>
      <a:defRPr sz="1100" kern="1200">
        <a:solidFill>
          <a:schemeClr val="tx1"/>
        </a:solidFill>
        <a:latin typeface="Tahoma" pitchFamily="34" charset="0"/>
        <a:ea typeface="+mn-ea"/>
        <a:cs typeface="+mn-cs"/>
      </a:defRPr>
    </a:lvl2pPr>
    <a:lvl3pPr marL="714375" indent="-174625" algn="l" rtl="0" eaLnBrk="0" fontAlgn="base" hangingPunct="0">
      <a:spcBef>
        <a:spcPct val="30000"/>
      </a:spcBef>
      <a:spcAft>
        <a:spcPct val="0"/>
      </a:spcAft>
      <a:buChar char="•"/>
      <a:defRPr sz="1100" kern="1200">
        <a:solidFill>
          <a:schemeClr val="tx1"/>
        </a:solidFill>
        <a:latin typeface="Tahoma" pitchFamily="34" charset="0"/>
        <a:ea typeface="+mn-ea"/>
        <a:cs typeface="+mn-cs"/>
      </a:defRPr>
    </a:lvl3pPr>
    <a:lvl4pPr marL="1074738" indent="-180975" algn="l" rtl="0" eaLnBrk="0" fontAlgn="base" hangingPunct="0">
      <a:spcBef>
        <a:spcPct val="30000"/>
      </a:spcBef>
      <a:spcAft>
        <a:spcPct val="0"/>
      </a:spcAft>
      <a:buChar char="•"/>
      <a:defRPr sz="1100" kern="1200">
        <a:solidFill>
          <a:schemeClr val="tx1"/>
        </a:solidFill>
        <a:latin typeface="Tahoma" pitchFamily="34" charset="0"/>
        <a:ea typeface="+mn-ea"/>
        <a:cs typeface="+mn-cs"/>
      </a:defRPr>
    </a:lvl4pPr>
    <a:lvl5pPr marL="1438275" indent="-184150" algn="l" rtl="0" eaLnBrk="0" fontAlgn="base" hangingPunct="0">
      <a:spcBef>
        <a:spcPct val="30000"/>
      </a:spcBef>
      <a:spcAft>
        <a:spcPct val="0"/>
      </a:spcAft>
      <a:buChar char="•"/>
      <a:defRPr sz="11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A Closer Look at Events</a:t>
            </a:r>
          </a:p>
        </p:txBody>
      </p:sp>
      <p:sp>
        <p:nvSpPr>
          <p:cNvPr id="32771" name="Rectangle 4"/>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In this chapter we're going to take a closer look at how events work in JavaScript. There's much more to events in JavaScript than you probably imagined!</a:t>
            </a:r>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A Closer Look at Events</a:t>
            </a:r>
          </a:p>
        </p:txBody>
      </p:sp>
      <p:sp>
        <p:nvSpPr>
          <p:cNvPr id="41987" name="Rectangle 2"/>
          <p:cNvSpPr>
            <a:spLocks noGrp="1" noRot="1" noChangeAspect="1" noChangeArrowheads="1" noTextEdit="1"/>
          </p:cNvSpPr>
          <p:nvPr>
            <p:ph type="sldImg"/>
          </p:nvPr>
        </p:nvSpPr>
        <p:spPr>
          <a:ln/>
        </p:spPr>
      </p:sp>
      <p:sp>
        <p:nvSpPr>
          <p:cNvPr id="3" name="Notes Placeholder 2"/>
          <p:cNvSpPr>
            <a:spLocks noGrp="1"/>
          </p:cNvSpPr>
          <p:nvPr>
            <p:ph type="body" idx="1"/>
          </p:nvPr>
        </p:nvSpPr>
        <p:spPr>
          <a:xfrm>
            <a:off x="731838" y="4560888"/>
            <a:ext cx="5851525" cy="4319587"/>
          </a:xfrm>
          <a:prstGeom prst="rect">
            <a:avLst/>
          </a:prstGeom>
        </p:spPr>
        <p:txBody>
          <a:bodyPr/>
          <a:lstStyle/>
          <a:p>
            <a:r>
              <a:rPr lang="en-GB" dirty="0" smtClean="0"/>
              <a:t>A variation of the previous slide is to call </a:t>
            </a:r>
            <a:r>
              <a:rPr lang="en-GB" dirty="0" err="1" smtClean="0">
                <a:latin typeface="Lucida Console" panose="020B0609040504020204" pitchFamily="49" charset="0"/>
              </a:rPr>
              <a:t>addEventListener</a:t>
            </a:r>
            <a:r>
              <a:rPr lang="en-GB" dirty="0" smtClean="0"/>
              <a:t> on an object, to add an event handler for a specified event name. The examples in the slide show a simple version of </a:t>
            </a:r>
            <a:r>
              <a:rPr lang="en-GB" dirty="0" err="1">
                <a:latin typeface="Lucida Console" panose="020B0609040504020204" pitchFamily="49" charset="0"/>
              </a:rPr>
              <a:t>addEventListener</a:t>
            </a:r>
            <a:r>
              <a:rPr lang="en-GB" dirty="0">
                <a:latin typeface="Lucida Console" panose="020B0609040504020204" pitchFamily="49" charset="0"/>
              </a:rPr>
              <a:t> </a:t>
            </a:r>
            <a:r>
              <a:rPr lang="en-GB" dirty="0" smtClean="0"/>
              <a:t>where you pass in two parameters:</a:t>
            </a:r>
          </a:p>
          <a:p>
            <a:pPr lvl="1"/>
            <a:r>
              <a:rPr lang="en-GB" dirty="0" smtClean="0"/>
              <a:t>The name of the event as a string (note this is something like </a:t>
            </a:r>
            <a:r>
              <a:rPr lang="en-GB" dirty="0" smtClean="0">
                <a:latin typeface="Lucida Console" panose="020B0609040504020204" pitchFamily="49" charset="0"/>
              </a:rPr>
              <a:t>"</a:t>
            </a:r>
            <a:r>
              <a:rPr lang="en-GB" dirty="0" err="1" smtClean="0">
                <a:latin typeface="Lucida Console" panose="020B0609040504020204" pitchFamily="49" charset="0"/>
              </a:rPr>
              <a:t>mouseover</a:t>
            </a:r>
            <a:r>
              <a:rPr lang="en-GB" dirty="0" smtClean="0">
                <a:latin typeface="Lucida Console" panose="020B0609040504020204" pitchFamily="49" charset="0"/>
              </a:rPr>
              <a:t>"</a:t>
            </a:r>
            <a:r>
              <a:rPr lang="en-GB" dirty="0" smtClean="0"/>
              <a:t>, not </a:t>
            </a:r>
            <a:r>
              <a:rPr lang="en-GB" dirty="0" smtClean="0">
                <a:latin typeface="Lucida Console" panose="020B0609040504020204" pitchFamily="49" charset="0"/>
              </a:rPr>
              <a:t>"</a:t>
            </a:r>
            <a:r>
              <a:rPr lang="en-GB" dirty="0" err="1" smtClean="0">
                <a:latin typeface="Lucida Console" panose="020B0609040504020204" pitchFamily="49" charset="0"/>
              </a:rPr>
              <a:t>onmouseover</a:t>
            </a:r>
            <a:r>
              <a:rPr lang="en-GB" dirty="0" smtClean="0">
                <a:latin typeface="Lucida Console" panose="020B0609040504020204" pitchFamily="49" charset="0"/>
              </a:rPr>
              <a:t>"</a:t>
            </a:r>
            <a:r>
              <a:rPr lang="en-GB" dirty="0" smtClean="0"/>
              <a:t>).</a:t>
            </a:r>
          </a:p>
          <a:p>
            <a:pPr lvl="1"/>
            <a:r>
              <a:rPr lang="en-GB" dirty="0" smtClean="0"/>
              <a:t>The event-handler function (without parentheses).</a:t>
            </a:r>
          </a:p>
          <a:p>
            <a:r>
              <a:rPr lang="en-GB" dirty="0" smtClean="0"/>
              <a:t>There's also a converse function </a:t>
            </a:r>
            <a:r>
              <a:rPr lang="en-GB" dirty="0" err="1" smtClean="0">
                <a:latin typeface="Lucida Console" panose="020B0609040504020204" pitchFamily="49" charset="0"/>
              </a:rPr>
              <a:t>removeEventListener</a:t>
            </a:r>
            <a:r>
              <a:rPr lang="en-GB" dirty="0" smtClean="0">
                <a:latin typeface="Lucida Console" panose="020B0609040504020204" pitchFamily="49" charset="0"/>
              </a:rPr>
              <a:t> </a:t>
            </a:r>
            <a:r>
              <a:rPr lang="en-GB" dirty="0" smtClean="0"/>
              <a:t>named , which allows you to remove an event-handler function for an event on an object. </a:t>
            </a:r>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A Closer Look at Events</a:t>
            </a:r>
          </a:p>
        </p:txBody>
      </p:sp>
      <p:sp>
        <p:nvSpPr>
          <p:cNvPr id="43011"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As we explained a few slides earlier, when you implement an event-handler function, the function receives an </a:t>
            </a:r>
            <a:r>
              <a:rPr lang="en-GB" dirty="0" smtClean="0">
                <a:latin typeface="Lucida Console" panose="020B0609040504020204" pitchFamily="49" charset="0"/>
              </a:rPr>
              <a:t>Event</a:t>
            </a:r>
            <a:r>
              <a:rPr lang="en-GB" dirty="0" smtClean="0"/>
              <a:t> object as a parameter. The </a:t>
            </a:r>
            <a:r>
              <a:rPr lang="en-GB" dirty="0" smtClean="0">
                <a:latin typeface="Lucida Console" panose="020B0609040504020204" pitchFamily="49" charset="0"/>
              </a:rPr>
              <a:t>Event</a:t>
            </a:r>
            <a:r>
              <a:rPr lang="en-GB" dirty="0" smtClean="0"/>
              <a:t> object has various interesting and useful properties, including </a:t>
            </a:r>
            <a:r>
              <a:rPr lang="en-GB" dirty="0" smtClean="0">
                <a:latin typeface="Lucida Console" panose="020B0609040504020204" pitchFamily="49" charset="0"/>
              </a:rPr>
              <a:t>type</a:t>
            </a:r>
            <a:r>
              <a:rPr lang="en-GB" dirty="0" smtClean="0"/>
              <a:t> (which indicates the type of event being handled). </a:t>
            </a:r>
          </a:p>
          <a:p>
            <a:r>
              <a:rPr lang="en-GB" dirty="0" smtClean="0"/>
              <a:t>The example in the slide shows how to use the </a:t>
            </a:r>
            <a:r>
              <a:rPr lang="en-GB" dirty="0" smtClean="0">
                <a:latin typeface="Lucida Console" panose="020B0609040504020204" pitchFamily="49" charset="0"/>
              </a:rPr>
              <a:t>type</a:t>
            </a:r>
            <a:r>
              <a:rPr lang="en-GB" dirty="0" smtClean="0"/>
              <a:t> property to differentiate between </a:t>
            </a:r>
            <a:r>
              <a:rPr lang="en-GB" dirty="0" smtClean="0">
                <a:latin typeface="Lucida Console" panose="020B0609040504020204" pitchFamily="49" charset="0"/>
              </a:rPr>
              <a:t>"</a:t>
            </a:r>
            <a:r>
              <a:rPr lang="en-GB" dirty="0" err="1" smtClean="0">
                <a:latin typeface="Lucida Console" panose="020B0609040504020204" pitchFamily="49" charset="0"/>
              </a:rPr>
              <a:t>mouseover</a:t>
            </a:r>
            <a:r>
              <a:rPr lang="en-GB" dirty="0" smtClean="0">
                <a:latin typeface="Lucida Console" panose="020B0609040504020204" pitchFamily="49" charset="0"/>
              </a:rPr>
              <a:t>"</a:t>
            </a:r>
            <a:r>
              <a:rPr lang="en-GB" dirty="0" smtClean="0"/>
              <a:t> and </a:t>
            </a:r>
            <a:r>
              <a:rPr lang="en-GB" dirty="0" smtClean="0">
                <a:latin typeface="Lucida Console" panose="020B0609040504020204" pitchFamily="49" charset="0"/>
              </a:rPr>
              <a:t>"</a:t>
            </a:r>
            <a:r>
              <a:rPr lang="en-GB" dirty="0" err="1" smtClean="0">
                <a:latin typeface="Lucida Console" panose="020B0609040504020204" pitchFamily="49" charset="0"/>
              </a:rPr>
              <a:t>mouseout</a:t>
            </a:r>
            <a:r>
              <a:rPr lang="en-GB" dirty="0" smtClean="0">
                <a:latin typeface="Lucida Console" panose="020B0609040504020204" pitchFamily="49" charset="0"/>
              </a:rPr>
              <a:t>"</a:t>
            </a:r>
            <a:r>
              <a:rPr lang="en-GB" dirty="0" smtClean="0"/>
              <a:t> events in a common event-handler function.</a:t>
            </a:r>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A Closer Look at Events</a:t>
            </a:r>
          </a:p>
        </p:txBody>
      </p:sp>
      <p:sp>
        <p:nvSpPr>
          <p:cNvPr id="44035"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This section explores one of the less-well known areas of JavaScript events, whereby an event can pass through multiple elements on its journey. The idea is that each element has its own chance to handle the event if it wants to.</a:t>
            </a:r>
          </a:p>
          <a:p>
            <a:r>
              <a:rPr lang="en-GB" dirty="0" smtClean="0"/>
              <a:t>It might sound arcane, but its actually very useful to know! </a:t>
            </a:r>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A Closer Look at Events</a:t>
            </a:r>
          </a:p>
        </p:txBody>
      </p:sp>
      <p:sp>
        <p:nvSpPr>
          <p:cNvPr id="45059"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JavaScript events exist in three distinct phases:</a:t>
            </a:r>
          </a:p>
          <a:p>
            <a:pPr lvl="1"/>
            <a:r>
              <a:rPr lang="en-GB" dirty="0" smtClean="0"/>
              <a:t>The "capture" phase occurs first. The user has just done something (e.g. moved the mouse over an element). The event is first passed to the ultimate ancestor of the element in the DOM tree, to see if this ancestor element wants to have a "first go" at handling the event. The event is then passed to each other ancestor in the DOM tree, working its way down the tree, getting closer and closer to the actual element upon which the event was originally triggered.</a:t>
            </a:r>
          </a:p>
          <a:p>
            <a:pPr lvl="1"/>
            <a:r>
              <a:rPr lang="en-GB" dirty="0" smtClean="0"/>
              <a:t>The "target" phase occurs next. The event is delivered to the actual target element, to see if it wants to handle it.</a:t>
            </a:r>
          </a:p>
          <a:p>
            <a:pPr lvl="1"/>
            <a:r>
              <a:rPr lang="en-GB" dirty="0" smtClean="0"/>
              <a:t>Finally, the "bubbling" phase occurs. This is the opposite of the capture phase. In the bubbling phase, the event is passed back up the DOM tree. First the element's parent gets the event, then it's parent's parent, and so on.</a:t>
            </a:r>
          </a:p>
          <a:p>
            <a:r>
              <a:rPr lang="en-GB" dirty="0" smtClean="0"/>
              <a:t>You can write an event-handler function to handle an event during any (or all) of these phases. The </a:t>
            </a:r>
            <a:r>
              <a:rPr lang="en-GB" dirty="0" smtClean="0">
                <a:latin typeface="Lucida Console" panose="020B0609040504020204" pitchFamily="49" charset="0"/>
              </a:rPr>
              <a:t>Event</a:t>
            </a:r>
            <a:r>
              <a:rPr lang="en-GB" dirty="0" smtClean="0"/>
              <a:t> parameter has an </a:t>
            </a:r>
            <a:r>
              <a:rPr lang="en-GB" dirty="0" err="1" smtClean="0">
                <a:latin typeface="Lucida Console" panose="020B0609040504020204" pitchFamily="49" charset="0"/>
              </a:rPr>
              <a:t>eventPhase</a:t>
            </a:r>
            <a:r>
              <a:rPr lang="en-GB" dirty="0" smtClean="0"/>
              <a:t> property which indicates the current phase of the event. The example in the slide shows how this works.</a:t>
            </a:r>
          </a:p>
          <a:p>
            <a:r>
              <a:rPr lang="en-GB" dirty="0" smtClean="0"/>
              <a:t>The following slides explain why you might want to handle events in the capture phase or in the bubbling phase.</a:t>
            </a:r>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A Closer Look at Events</a:t>
            </a:r>
          </a:p>
        </p:txBody>
      </p:sp>
      <p:sp>
        <p:nvSpPr>
          <p:cNvPr id="46083"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The capture phase allows ancestors of an element to get a sneak preview of the event first, before it is delivered to the actual target element. This is typically used as a way of filtering out unwanted events, so the target element is unaware anything happened.</a:t>
            </a:r>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A Closer Look at Events</a:t>
            </a:r>
          </a:p>
        </p:txBody>
      </p:sp>
      <p:sp>
        <p:nvSpPr>
          <p:cNvPr id="47107"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To handle an event in the capture phase, call </a:t>
            </a:r>
            <a:r>
              <a:rPr lang="en-GB" dirty="0" err="1" smtClean="0">
                <a:latin typeface="Lucida Console" panose="020B0609040504020204" pitchFamily="49" charset="0"/>
              </a:rPr>
              <a:t>addEventListener</a:t>
            </a:r>
            <a:r>
              <a:rPr lang="en-GB" dirty="0" smtClean="0">
                <a:latin typeface="Lucida Console" panose="020B0609040504020204" pitchFamily="49" charset="0"/>
              </a:rPr>
              <a:t>()</a:t>
            </a:r>
            <a:r>
              <a:rPr lang="en-GB" dirty="0" smtClean="0"/>
              <a:t> on an ancestor element, and pass </a:t>
            </a:r>
            <a:r>
              <a:rPr lang="en-GB" dirty="0" smtClean="0">
                <a:latin typeface="Lucida Console" panose="020B0609040504020204" pitchFamily="49" charset="0"/>
              </a:rPr>
              <a:t>true</a:t>
            </a:r>
            <a:r>
              <a:rPr lang="en-GB" dirty="0" smtClean="0"/>
              <a:t> as the third parameter to the function. The </a:t>
            </a:r>
            <a:r>
              <a:rPr lang="en-GB" dirty="0" smtClean="0">
                <a:latin typeface="Lucida Console" panose="020B0609040504020204" pitchFamily="49" charset="0"/>
              </a:rPr>
              <a:t>true</a:t>
            </a:r>
            <a:r>
              <a:rPr lang="en-GB" dirty="0" smtClean="0"/>
              <a:t> parameter tells the event mechanism that the event-handler function should capture this event for all of the element's descendants.</a:t>
            </a:r>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A Closer Look at Events</a:t>
            </a:r>
          </a:p>
        </p:txBody>
      </p:sp>
      <p:sp>
        <p:nvSpPr>
          <p:cNvPr id="48131"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Within an event-handler function, the </a:t>
            </a:r>
            <a:r>
              <a:rPr lang="en-GB" dirty="0" smtClean="0">
                <a:latin typeface="Lucida Console" panose="020B0609040504020204" pitchFamily="49" charset="0"/>
              </a:rPr>
              <a:t>Event</a:t>
            </a:r>
            <a:r>
              <a:rPr lang="en-GB" dirty="0" smtClean="0"/>
              <a:t> parameter has two properties that relate to the elements involved:</a:t>
            </a:r>
          </a:p>
          <a:p>
            <a:pPr lvl="1">
              <a:defRPr/>
            </a:pPr>
            <a:r>
              <a:rPr lang="en-US" dirty="0" smtClean="0">
                <a:latin typeface="Lucida Console" pitchFamily="49" charset="0"/>
              </a:rPr>
              <a:t>target</a:t>
            </a:r>
            <a:r>
              <a:rPr lang="en-US" dirty="0" smtClean="0"/>
              <a:t/>
            </a:r>
            <a:br>
              <a:rPr lang="en-US" dirty="0" smtClean="0"/>
            </a:br>
            <a:r>
              <a:rPr lang="en-US" dirty="0" smtClean="0"/>
              <a:t>This </a:t>
            </a:r>
            <a:r>
              <a:rPr lang="en-US" dirty="0"/>
              <a:t>is the real target of the </a:t>
            </a:r>
            <a:r>
              <a:rPr lang="en-US" dirty="0" smtClean="0"/>
              <a:t>event, e.g. a </a:t>
            </a:r>
            <a:r>
              <a:rPr lang="en-US" dirty="0"/>
              <a:t>low-level </a:t>
            </a:r>
            <a:r>
              <a:rPr lang="en-US" dirty="0">
                <a:latin typeface="Lucida Console" pitchFamily="49" charset="0"/>
              </a:rPr>
              <a:t>&lt;span&gt;</a:t>
            </a:r>
            <a:r>
              <a:rPr lang="en-US" dirty="0"/>
              <a:t> that you </a:t>
            </a:r>
            <a:r>
              <a:rPr lang="en-US" dirty="0" smtClean="0"/>
              <a:t>mouse-over.</a:t>
            </a:r>
            <a:endParaRPr lang="en-US" dirty="0"/>
          </a:p>
          <a:p>
            <a:pPr lvl="1">
              <a:defRPr/>
            </a:pPr>
            <a:r>
              <a:rPr lang="en-US" dirty="0" err="1" smtClean="0">
                <a:latin typeface="Lucida Console" pitchFamily="49" charset="0"/>
              </a:rPr>
              <a:t>currentTarget</a:t>
            </a:r>
            <a:r>
              <a:rPr lang="en-US" dirty="0" smtClean="0">
                <a:latin typeface="Lucida Console" pitchFamily="49" charset="0"/>
              </a:rPr>
              <a:t/>
            </a:r>
            <a:br>
              <a:rPr lang="en-US" dirty="0" smtClean="0">
                <a:latin typeface="Lucida Console" pitchFamily="49" charset="0"/>
              </a:rPr>
            </a:br>
            <a:r>
              <a:rPr lang="en-US" dirty="0" smtClean="0"/>
              <a:t>This </a:t>
            </a:r>
            <a:r>
              <a:rPr lang="en-US" dirty="0"/>
              <a:t>is the current ancestor element, which </a:t>
            </a:r>
            <a:r>
              <a:rPr lang="en-US" dirty="0" smtClean="0"/>
              <a:t>has intercepted </a:t>
            </a:r>
            <a:r>
              <a:rPr lang="en-US" dirty="0"/>
              <a:t>the event on its downward journey </a:t>
            </a:r>
            <a:r>
              <a:rPr lang="en-US" dirty="0" smtClean="0"/>
              <a:t>through the DOM tree during </a:t>
            </a:r>
            <a:r>
              <a:rPr lang="en-US" dirty="0"/>
              <a:t>the capture </a:t>
            </a:r>
            <a:r>
              <a:rPr lang="en-US" dirty="0" smtClean="0"/>
              <a:t>phase. For example, a </a:t>
            </a:r>
            <a:r>
              <a:rPr lang="en-US" dirty="0"/>
              <a:t>parent </a:t>
            </a:r>
            <a:r>
              <a:rPr lang="en-US" dirty="0">
                <a:latin typeface="Lucida Console" pitchFamily="49" charset="0"/>
              </a:rPr>
              <a:t>&lt;div&gt;</a:t>
            </a:r>
            <a:r>
              <a:rPr lang="en-US" dirty="0"/>
              <a:t> that contains the </a:t>
            </a:r>
            <a:r>
              <a:rPr lang="en-US" dirty="0">
                <a:latin typeface="Lucida Console" pitchFamily="49" charset="0"/>
              </a:rPr>
              <a:t>&lt;span</a:t>
            </a:r>
            <a:r>
              <a:rPr lang="en-US" dirty="0" smtClean="0">
                <a:latin typeface="Lucida Console" pitchFamily="49" charset="0"/>
              </a:rPr>
              <a:t>&gt;</a:t>
            </a:r>
            <a:r>
              <a:rPr lang="en-US" dirty="0" smtClean="0">
                <a:ea typeface="Tahoma" panose="020B0604030504040204" pitchFamily="34" charset="0"/>
                <a:cs typeface="Tahoma" panose="020B0604030504040204" pitchFamily="34" charset="0"/>
              </a:rPr>
              <a:t>.</a:t>
            </a:r>
            <a:endParaRPr lang="en-US" dirty="0">
              <a:ea typeface="Tahoma" panose="020B0604030504040204" pitchFamily="34" charset="0"/>
              <a:cs typeface="Tahoma" panose="020B0604030504040204" pitchFamily="34" charset="0"/>
            </a:endParaRPr>
          </a:p>
          <a:p>
            <a:endParaRPr lang="en-GB" dirty="0" smtClean="0"/>
          </a:p>
          <a:p>
            <a:pPr lvl="1"/>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A Closer Look at Events</a:t>
            </a:r>
          </a:p>
        </p:txBody>
      </p:sp>
      <p:sp>
        <p:nvSpPr>
          <p:cNvPr id="49155"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The </a:t>
            </a:r>
            <a:r>
              <a:rPr lang="en-GB" dirty="0">
                <a:latin typeface="Lucida Console" panose="020B0609040504020204" pitchFamily="49" charset="0"/>
              </a:rPr>
              <a:t>Event</a:t>
            </a:r>
            <a:r>
              <a:rPr lang="en-GB" dirty="0"/>
              <a:t> </a:t>
            </a:r>
            <a:r>
              <a:rPr lang="en-GB" dirty="0" smtClean="0"/>
              <a:t>object has a pair of functions that allow an event-handler function to stop the event from going any further in its journey:</a:t>
            </a:r>
            <a:endParaRPr lang="en-GB" dirty="0"/>
          </a:p>
          <a:p>
            <a:pPr lvl="1"/>
            <a:r>
              <a:rPr lang="en-GB" dirty="0" err="1" smtClean="0">
                <a:latin typeface="Lucida Console" panose="020B0609040504020204" pitchFamily="49" charset="0"/>
              </a:rPr>
              <a:t>stopPropagation</a:t>
            </a:r>
            <a:r>
              <a:rPr lang="en-GB" dirty="0" smtClean="0">
                <a:latin typeface="Lucida Console" panose="020B0609040504020204" pitchFamily="49" charset="0"/>
              </a:rPr>
              <a:t>()</a:t>
            </a:r>
            <a:br>
              <a:rPr lang="en-GB" dirty="0" smtClean="0">
                <a:latin typeface="Lucida Console" panose="020B0609040504020204" pitchFamily="49" charset="0"/>
              </a:rPr>
            </a:br>
            <a:r>
              <a:rPr lang="en-GB" dirty="0" smtClean="0"/>
              <a:t>This function ensures </a:t>
            </a:r>
            <a:r>
              <a:rPr lang="en-GB" dirty="0"/>
              <a:t>that all of the event listeners registered for the current element will be </a:t>
            </a:r>
            <a:r>
              <a:rPr lang="en-GB" dirty="0" smtClean="0"/>
              <a:t>invoked, but it stops </a:t>
            </a:r>
            <a:r>
              <a:rPr lang="en-GB" dirty="0"/>
              <a:t>the event from going any further down the element </a:t>
            </a:r>
            <a:r>
              <a:rPr lang="en-GB" dirty="0" smtClean="0"/>
              <a:t>tree. It also prevents </a:t>
            </a:r>
            <a:r>
              <a:rPr lang="en-GB" dirty="0"/>
              <a:t>the "target" and "bubbling" phases (see later</a:t>
            </a:r>
            <a:r>
              <a:rPr lang="en-GB" dirty="0" smtClean="0"/>
              <a:t>).</a:t>
            </a:r>
          </a:p>
          <a:p>
            <a:pPr lvl="1"/>
            <a:r>
              <a:rPr lang="en-GB" dirty="0" err="1" smtClean="0">
                <a:latin typeface="Lucida Console" panose="020B0609040504020204" pitchFamily="49" charset="0"/>
              </a:rPr>
              <a:t>stopImmediatePropagation</a:t>
            </a:r>
            <a:r>
              <a:rPr lang="en-GB" dirty="0" smtClean="0">
                <a:latin typeface="Lucida Console" panose="020B0609040504020204" pitchFamily="49" charset="0"/>
              </a:rPr>
              <a:t>()</a:t>
            </a:r>
            <a:br>
              <a:rPr lang="en-GB" dirty="0" smtClean="0">
                <a:latin typeface="Lucida Console" panose="020B0609040504020204" pitchFamily="49" charset="0"/>
              </a:rPr>
            </a:br>
            <a:r>
              <a:rPr lang="en-GB" dirty="0" smtClean="0">
                <a:ea typeface="Tahoma" panose="020B0604030504040204" pitchFamily="34" charset="0"/>
                <a:cs typeface="Tahoma" panose="020B0604030504040204" pitchFamily="34" charset="0"/>
              </a:rPr>
              <a:t>This function causes any un-triggered </a:t>
            </a:r>
            <a:r>
              <a:rPr lang="en-GB" dirty="0" smtClean="0"/>
              <a:t>event-handler functions to be skipped. It also stops </a:t>
            </a:r>
            <a:r>
              <a:rPr lang="en-GB" dirty="0"/>
              <a:t>event from going any further, as per </a:t>
            </a:r>
            <a:r>
              <a:rPr lang="en-GB" dirty="0" err="1">
                <a:latin typeface="Lucida Console" panose="020B0609040504020204" pitchFamily="49" charset="0"/>
              </a:rPr>
              <a:t>stopPropagation</a:t>
            </a:r>
            <a:r>
              <a:rPr lang="en-GB" dirty="0" smtClean="0">
                <a:latin typeface="Lucida Console" panose="020B0609040504020204" pitchFamily="49" charset="0"/>
              </a:rPr>
              <a:t>()</a:t>
            </a:r>
            <a:r>
              <a:rPr lang="en-GB" dirty="0" smtClean="0"/>
              <a:t>.</a:t>
            </a:r>
            <a:endParaRPr lang="en-GB" dirty="0"/>
          </a:p>
          <a:p>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A Closer Look at Events</a:t>
            </a:r>
          </a:p>
        </p:txBody>
      </p:sp>
      <p:sp>
        <p:nvSpPr>
          <p:cNvPr id="50179"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a:t>To handle an event in the </a:t>
            </a:r>
            <a:r>
              <a:rPr lang="en-GB" dirty="0" smtClean="0"/>
              <a:t>target phase</a:t>
            </a:r>
            <a:r>
              <a:rPr lang="en-GB" dirty="0"/>
              <a:t>, call </a:t>
            </a:r>
            <a:r>
              <a:rPr lang="en-GB" dirty="0" err="1">
                <a:latin typeface="Lucida Console" panose="020B0609040504020204" pitchFamily="49" charset="0"/>
              </a:rPr>
              <a:t>addEventListener</a:t>
            </a:r>
            <a:r>
              <a:rPr lang="en-GB" dirty="0">
                <a:latin typeface="Lucida Console" panose="020B0609040504020204" pitchFamily="49" charset="0"/>
              </a:rPr>
              <a:t>()</a:t>
            </a:r>
            <a:r>
              <a:rPr lang="en-GB" dirty="0"/>
              <a:t> on </a:t>
            </a:r>
            <a:r>
              <a:rPr lang="en-GB" dirty="0" smtClean="0"/>
              <a:t>the actual element itself, and don't pass anything for the third </a:t>
            </a:r>
            <a:r>
              <a:rPr lang="en-GB" dirty="0"/>
              <a:t>parameter to the function. </a:t>
            </a:r>
            <a:r>
              <a:rPr lang="en-GB" dirty="0" smtClean="0"/>
              <a:t>This indicates the event-handler function will handle the event for that particular element only, and not on any of the element's descendants.</a:t>
            </a:r>
            <a:endParaRPr lang="en-GB" dirty="0"/>
          </a:p>
          <a:p>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A Closer Look at Events</a:t>
            </a:r>
          </a:p>
        </p:txBody>
      </p:sp>
      <p:sp>
        <p:nvSpPr>
          <p:cNvPr id="51203"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a:t>To handle an event in the </a:t>
            </a:r>
            <a:r>
              <a:rPr lang="en-GB" dirty="0" smtClean="0"/>
              <a:t>bubble </a:t>
            </a:r>
            <a:r>
              <a:rPr lang="en-GB" dirty="0"/>
              <a:t>phase, call </a:t>
            </a:r>
            <a:r>
              <a:rPr lang="en-GB" dirty="0" err="1">
                <a:latin typeface="Lucida Console" panose="020B0609040504020204" pitchFamily="49" charset="0"/>
              </a:rPr>
              <a:t>addEventListener</a:t>
            </a:r>
            <a:r>
              <a:rPr lang="en-GB" dirty="0">
                <a:latin typeface="Lucida Console" panose="020B0609040504020204" pitchFamily="49" charset="0"/>
              </a:rPr>
              <a:t>()</a:t>
            </a:r>
            <a:r>
              <a:rPr lang="en-GB" dirty="0"/>
              <a:t> on an ancestor element, and pass </a:t>
            </a:r>
            <a:r>
              <a:rPr lang="en-GB" dirty="0" smtClean="0">
                <a:latin typeface="Lucida Console" panose="020B0609040504020204" pitchFamily="49" charset="0"/>
              </a:rPr>
              <a:t>false</a:t>
            </a:r>
            <a:r>
              <a:rPr lang="en-GB" dirty="0" smtClean="0"/>
              <a:t> </a:t>
            </a:r>
            <a:r>
              <a:rPr lang="en-GB" dirty="0"/>
              <a:t>as the third parameter to the function. The </a:t>
            </a:r>
            <a:r>
              <a:rPr lang="en-GB" dirty="0" smtClean="0">
                <a:latin typeface="Lucida Console" panose="020B0609040504020204" pitchFamily="49" charset="0"/>
              </a:rPr>
              <a:t>false</a:t>
            </a:r>
            <a:r>
              <a:rPr lang="en-GB" dirty="0" smtClean="0"/>
              <a:t> </a:t>
            </a:r>
            <a:r>
              <a:rPr lang="en-GB" dirty="0"/>
              <a:t>parameter tells the event mechanism that the event-handler function should </a:t>
            </a:r>
            <a:r>
              <a:rPr lang="en-GB" dirty="0" smtClean="0"/>
              <a:t>handle the event as it bubbles outwards from the </a:t>
            </a:r>
            <a:r>
              <a:rPr lang="en-GB" dirty="0"/>
              <a:t>element's descendants.</a:t>
            </a:r>
          </a:p>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A Closer Look at Events</a:t>
            </a:r>
          </a:p>
        </p:txBody>
      </p:sp>
      <p:sp>
        <p:nvSpPr>
          <p:cNvPr id="33795"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Section 1 describes various ways for registering event-handler functions in JavaScript, and for implementing those event handlers.</a:t>
            </a:r>
          </a:p>
          <a:p>
            <a:r>
              <a:rPr lang="en-GB" dirty="0" smtClean="0"/>
              <a:t>Section 2 describes how events "flow" from one element to its ancestors and/or descendants in the DOM tree. If you're familiar with WPF, it's a bit like event bubbling and event tunnelling.</a:t>
            </a:r>
          </a:p>
          <a:p>
            <a:r>
              <a:rPr lang="en-GB" dirty="0" smtClean="0"/>
              <a:t>Section 3 shows some examples of common types of events you'll typically need to handle in a Web page (mouse movements, button clicks, etc.).</a:t>
            </a:r>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A Closer Look at Events</a:t>
            </a:r>
          </a:p>
        </p:txBody>
      </p:sp>
      <p:sp>
        <p:nvSpPr>
          <p:cNvPr id="52227"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The </a:t>
            </a:r>
            <a:r>
              <a:rPr lang="en-GB" dirty="0" smtClean="0">
                <a:latin typeface="Lucida Console" panose="020B0609040504020204" pitchFamily="49" charset="0"/>
              </a:rPr>
              <a:t>EventFlow.html</a:t>
            </a:r>
            <a:r>
              <a:rPr lang="en-GB" dirty="0" smtClean="0"/>
              <a:t> demo gives a comprehensive example of event flow. Open the Web page in a browser to see how it works, then take a look at the JavaScript code to see how it's implemented internally.</a:t>
            </a:r>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A Closer Look at Events</a:t>
            </a:r>
          </a:p>
        </p:txBody>
      </p:sp>
      <p:sp>
        <p:nvSpPr>
          <p:cNvPr id="53251"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The </a:t>
            </a:r>
            <a:r>
              <a:rPr lang="en-GB" dirty="0" smtClean="0">
                <a:latin typeface="Lucida Console" panose="020B0609040504020204" pitchFamily="49" charset="0"/>
              </a:rPr>
              <a:t>Event</a:t>
            </a:r>
            <a:r>
              <a:rPr lang="en-GB" dirty="0" smtClean="0"/>
              <a:t> object has a </a:t>
            </a:r>
            <a:r>
              <a:rPr lang="en-GB" dirty="0" err="1" smtClean="0">
                <a:latin typeface="Lucida Console" panose="020B0609040504020204" pitchFamily="49" charset="0"/>
              </a:rPr>
              <a:t>preventDefault</a:t>
            </a:r>
            <a:r>
              <a:rPr lang="en-GB" dirty="0" smtClean="0">
                <a:latin typeface="Lucida Console" panose="020B0609040504020204" pitchFamily="49" charset="0"/>
              </a:rPr>
              <a:t>()</a:t>
            </a:r>
            <a:r>
              <a:rPr lang="en-GB" dirty="0" smtClean="0"/>
              <a:t> method that allows an event-handler function to suppress the default behaviour for an event. The example in the slide shows how to give the user an opportunity to cancel a hyperlink from causing a navigation away from the current Web page. </a:t>
            </a:r>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A Closer Look at Events</a:t>
            </a:r>
          </a:p>
        </p:txBody>
      </p:sp>
      <p:sp>
        <p:nvSpPr>
          <p:cNvPr id="54275"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pPr>
              <a:defRPr/>
            </a:pPr>
            <a:r>
              <a:rPr lang="en-GB" dirty="0"/>
              <a:t>HTML defines a set of events grouped by type:</a:t>
            </a:r>
          </a:p>
          <a:p>
            <a:pPr lvl="1">
              <a:defRPr/>
            </a:pPr>
            <a:r>
              <a:rPr lang="en-GB" dirty="0"/>
              <a:t>Mouse events</a:t>
            </a:r>
          </a:p>
          <a:p>
            <a:pPr lvl="1">
              <a:defRPr/>
            </a:pPr>
            <a:r>
              <a:rPr lang="en-GB" dirty="0"/>
              <a:t>Focus events</a:t>
            </a:r>
          </a:p>
          <a:p>
            <a:pPr lvl="1">
              <a:defRPr/>
            </a:pPr>
            <a:r>
              <a:rPr lang="en-GB" dirty="0"/>
              <a:t>Keyboard events</a:t>
            </a:r>
          </a:p>
          <a:p>
            <a:pPr lvl="1">
              <a:defRPr/>
            </a:pPr>
            <a:endParaRPr lang="en-GB" dirty="0"/>
          </a:p>
          <a:p>
            <a:pPr>
              <a:defRPr/>
            </a:pPr>
            <a:r>
              <a:rPr lang="en-GB" dirty="0"/>
              <a:t>The best way to understand these events is by looking at sample </a:t>
            </a:r>
            <a:r>
              <a:rPr lang="en-GB" dirty="0" smtClean="0"/>
              <a:t>code. See the </a:t>
            </a:r>
            <a:r>
              <a:rPr lang="en-GB" dirty="0" smtClean="0">
                <a:sym typeface="Wingdings" pitchFamily="2" charset="2"/>
              </a:rPr>
              <a:t>following </a:t>
            </a:r>
            <a:r>
              <a:rPr lang="en-GB" dirty="0">
                <a:sym typeface="Wingdings" pitchFamily="2" charset="2"/>
              </a:rPr>
              <a:t>slides </a:t>
            </a:r>
            <a:r>
              <a:rPr lang="en-GB" dirty="0" smtClean="0">
                <a:sym typeface="Wingdings" pitchFamily="2" charset="2"/>
              </a:rPr>
              <a:t>.</a:t>
            </a:r>
            <a:endParaRPr lang="en-GB" dirty="0"/>
          </a:p>
          <a:p>
            <a:pPr lvl="1">
              <a:defRPr/>
            </a:pPr>
            <a:endParaRPr lang="en-GB" dirty="0"/>
          </a:p>
          <a:p>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A Closer Look at Events</a:t>
            </a:r>
          </a:p>
        </p:txBody>
      </p:sp>
      <p:sp>
        <p:nvSpPr>
          <p:cNvPr id="56323"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latin typeface="Lucida Console" panose="020B0609040504020204" pitchFamily="49" charset="0"/>
              </a:rPr>
              <a:t>MouseEvents.html</a:t>
            </a:r>
            <a:r>
              <a:rPr lang="en-GB" dirty="0" smtClean="0"/>
              <a:t> illustrates how to handle various mouse-related events. As you can see, mouse events indicate the co-ordinates where the mouse event occurred, which is usually important to know!</a:t>
            </a:r>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A Closer Look at Events</a:t>
            </a:r>
          </a:p>
        </p:txBody>
      </p:sp>
      <p:sp>
        <p:nvSpPr>
          <p:cNvPr id="57347"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latin typeface="Lucida Console" panose="020B0609040504020204" pitchFamily="49" charset="0"/>
              </a:rPr>
              <a:t>FocusEvents.html</a:t>
            </a:r>
            <a:r>
              <a:rPr lang="en-GB" dirty="0" smtClean="0"/>
              <a:t> </a:t>
            </a:r>
            <a:r>
              <a:rPr lang="en-GB" dirty="0"/>
              <a:t>illustrates how to handle </a:t>
            </a:r>
            <a:r>
              <a:rPr lang="en-GB" dirty="0" smtClean="0"/>
              <a:t>events indicating that an element has gained or lost input focus. </a:t>
            </a:r>
            <a:endParaRPr lang="en-GB" dirty="0"/>
          </a:p>
          <a:p>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A Closer Look at Events</a:t>
            </a:r>
          </a:p>
        </p:txBody>
      </p:sp>
      <p:sp>
        <p:nvSpPr>
          <p:cNvPr id="58371"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latin typeface="Lucida Console" panose="020B0609040504020204" pitchFamily="49" charset="0"/>
              </a:rPr>
              <a:t>KeyboardEvents.html</a:t>
            </a:r>
            <a:r>
              <a:rPr lang="en-GB" dirty="0" smtClean="0"/>
              <a:t> </a:t>
            </a:r>
            <a:r>
              <a:rPr lang="en-GB" dirty="0"/>
              <a:t>illustrates how to handle </a:t>
            </a:r>
            <a:r>
              <a:rPr lang="en-GB" dirty="0" smtClean="0"/>
              <a:t>keyboard events, so you can have fine-tuned control over every keystroke from the user.</a:t>
            </a:r>
            <a:endParaRPr lang="en-GB" dirty="0"/>
          </a:p>
          <a:p>
            <a:endParaRPr lang="en-GB" dirty="0"/>
          </a:p>
          <a:p>
            <a:endParaRPr lang="en-GB"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5939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A Closer Look at Events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A Closer Look at Events</a:t>
            </a:r>
          </a:p>
        </p:txBody>
      </p:sp>
      <p:sp>
        <p:nvSpPr>
          <p:cNvPr id="34819"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JavaScript provides several different ways for handling events. We’ll take a look at all the options in this section.</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A Closer Look at Events</a:t>
            </a:r>
          </a:p>
        </p:txBody>
      </p:sp>
      <p:sp>
        <p:nvSpPr>
          <p:cNvPr id="35843"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Events play a crucial role in Web development. Much of what you do in JavaScript is in response to events, so obviously it's essential you know how to handle events properly.</a:t>
            </a:r>
          </a:p>
          <a:p>
            <a:r>
              <a:rPr lang="en-GB" dirty="0" smtClean="0"/>
              <a:t>The simplest way to handle an event on an element is to set its </a:t>
            </a:r>
            <a:r>
              <a:rPr lang="en-GB" dirty="0" err="1" smtClean="0">
                <a:latin typeface="Lucida Console" panose="020B0609040504020204" pitchFamily="49" charset="0"/>
              </a:rPr>
              <a:t>onxxx</a:t>
            </a:r>
            <a:r>
              <a:rPr lang="en-GB" dirty="0" smtClean="0"/>
              <a:t> property to a chunk of JavaScript code (e.g. a function) to handle the event. We'll look at this approach on the next few slides. </a:t>
            </a:r>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A Closer Look at Events</a:t>
            </a:r>
          </a:p>
        </p:txBody>
      </p:sp>
      <p:sp>
        <p:nvSpPr>
          <p:cNvPr id="36867"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In this example, when you move the mouse over the </a:t>
            </a:r>
            <a:r>
              <a:rPr lang="en-GB" dirty="0" smtClean="0">
                <a:latin typeface="Lucida Console" panose="020B0609040504020204" pitchFamily="49" charset="0"/>
              </a:rPr>
              <a:t>&lt;p&gt;</a:t>
            </a:r>
            <a:r>
              <a:rPr lang="en-GB" dirty="0" smtClean="0"/>
              <a:t> element, the inline JavaScript code sets the element to have a different colour scheme. </a:t>
            </a:r>
          </a:p>
          <a:p>
            <a:r>
              <a:rPr lang="en-GB" dirty="0" smtClean="0"/>
              <a:t>When you move the mouse away, nothing much happens. Specifically, the element does not automatically revert to its original colour scheme.</a:t>
            </a:r>
          </a:p>
          <a:p>
            <a:r>
              <a:rPr lang="en-GB" dirty="0" smtClean="0"/>
              <a:t>Try running this example in a browser to see the effects for yourself.</a:t>
            </a:r>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A Closer Look at Events</a:t>
            </a:r>
          </a:p>
        </p:txBody>
      </p:sp>
      <p:sp>
        <p:nvSpPr>
          <p:cNvPr id="37891"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This example defines inline event handlers for both the "mouse-in" and "mouse-out" events. Now, when you move the mouse away from the element, the element reverts to its original grey-and-white colour scheme.</a:t>
            </a:r>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A Closer Look at Events</a:t>
            </a:r>
          </a:p>
        </p:txBody>
      </p:sp>
      <p:sp>
        <p:nvSpPr>
          <p:cNvPr id="38915"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The previous two slides showed inline code for event handlers. In general, this approach is unrealistic because you typically have too much code to put in your event handler. </a:t>
            </a:r>
          </a:p>
          <a:p>
            <a:r>
              <a:rPr lang="en-GB" dirty="0" smtClean="0"/>
              <a:t>Thus in general, you define out-of-line event-handler functions to perform the event-handling tasks, and you call these event-handler functions when the relevant event fires.</a:t>
            </a:r>
          </a:p>
          <a:p>
            <a:r>
              <a:rPr lang="en-GB" dirty="0" smtClean="0"/>
              <a:t>Note the example in the slide has two </a:t>
            </a:r>
            <a:r>
              <a:rPr lang="en-GB" dirty="0" smtClean="0">
                <a:latin typeface="Lucida Console" panose="020B0609040504020204" pitchFamily="49" charset="0"/>
              </a:rPr>
              <a:t>&lt;p&gt;</a:t>
            </a:r>
            <a:r>
              <a:rPr lang="en-GB" dirty="0" smtClean="0"/>
              <a:t> elements. Each </a:t>
            </a:r>
            <a:r>
              <a:rPr lang="en-GB" dirty="0">
                <a:latin typeface="Lucida Console" panose="020B0609040504020204" pitchFamily="49" charset="0"/>
              </a:rPr>
              <a:t>&lt;p&gt;</a:t>
            </a:r>
            <a:r>
              <a:rPr lang="en-GB" dirty="0" smtClean="0"/>
              <a:t> element uses the same function to handle "mouse-in" events, i.e. </a:t>
            </a:r>
            <a:r>
              <a:rPr lang="en-GB" dirty="0" err="1" smtClean="0">
                <a:latin typeface="Lucida Console" panose="020B0609040504020204" pitchFamily="49" charset="0"/>
              </a:rPr>
              <a:t>handleMouseOver</a:t>
            </a:r>
            <a:r>
              <a:rPr lang="en-GB" dirty="0" smtClean="0">
                <a:latin typeface="Lucida Console" panose="020B0609040504020204" pitchFamily="49" charset="0"/>
              </a:rPr>
              <a:t>()</a:t>
            </a:r>
            <a:r>
              <a:rPr lang="en-GB" dirty="0" smtClean="0"/>
              <a:t>. For each event, we pass </a:t>
            </a:r>
            <a:r>
              <a:rPr lang="en-GB" dirty="0" smtClean="0">
                <a:latin typeface="Lucida Console" panose="020B0609040504020204" pitchFamily="49" charset="0"/>
              </a:rPr>
              <a:t>this</a:t>
            </a:r>
            <a:r>
              <a:rPr lang="en-GB" dirty="0" smtClean="0"/>
              <a:t> as a parameter; this represents the current element, i.e. the particular </a:t>
            </a:r>
            <a:r>
              <a:rPr lang="en-GB" dirty="0">
                <a:latin typeface="Lucida Console" panose="020B0609040504020204" pitchFamily="49" charset="0"/>
              </a:rPr>
              <a:t>&lt;p&gt;</a:t>
            </a:r>
            <a:r>
              <a:rPr lang="en-GB" dirty="0" smtClean="0"/>
              <a:t> that the mouse is now hovering over. In this way, the </a:t>
            </a:r>
            <a:r>
              <a:rPr lang="en-GB" dirty="0" err="1">
                <a:latin typeface="Lucida Console" panose="020B0609040504020204" pitchFamily="49" charset="0"/>
              </a:rPr>
              <a:t>handleMouseOver</a:t>
            </a:r>
            <a:r>
              <a:rPr lang="en-GB" dirty="0">
                <a:latin typeface="Lucida Console" panose="020B0609040504020204" pitchFamily="49" charset="0"/>
              </a:rPr>
              <a:t>()</a:t>
            </a:r>
            <a:r>
              <a:rPr lang="en-GB" dirty="0" smtClean="0"/>
              <a:t> function can operate on the correct </a:t>
            </a:r>
            <a:r>
              <a:rPr lang="en-GB" dirty="0">
                <a:latin typeface="Lucida Console" panose="020B0609040504020204" pitchFamily="49" charset="0"/>
              </a:rPr>
              <a:t>&lt;p&gt;</a:t>
            </a:r>
            <a:r>
              <a:rPr lang="en-GB" dirty="0" smtClean="0"/>
              <a:t> element.</a:t>
            </a:r>
          </a:p>
          <a:p>
            <a:r>
              <a:rPr lang="en-GB" dirty="0" smtClean="0"/>
              <a:t>The example also has a common event handler function for "mouse out" events on the two </a:t>
            </a:r>
            <a:r>
              <a:rPr lang="en-GB" dirty="0" smtClean="0">
                <a:latin typeface="Lucida Console" panose="020B0609040504020204" pitchFamily="49" charset="0"/>
              </a:rPr>
              <a:t>&lt;p&gt;</a:t>
            </a:r>
            <a:r>
              <a:rPr lang="en-GB" dirty="0" smtClean="0"/>
              <a:t> elements, i.e. </a:t>
            </a:r>
            <a:r>
              <a:rPr lang="en-GB" dirty="0" err="1" smtClean="0">
                <a:latin typeface="Lucida Console" panose="020B0609040504020204" pitchFamily="49" charset="0"/>
              </a:rPr>
              <a:t>handleMouseOut</a:t>
            </a:r>
            <a:r>
              <a:rPr lang="en-GB" dirty="0" smtClean="0">
                <a:latin typeface="Lucida Console" panose="020B0609040504020204" pitchFamily="49" charset="0"/>
              </a:rPr>
              <a:t>()</a:t>
            </a:r>
            <a:r>
              <a:rPr lang="en-GB" dirty="0" smtClean="0"/>
              <a:t>.</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A Closer Look at Events</a:t>
            </a:r>
          </a:p>
        </p:txBody>
      </p:sp>
      <p:sp>
        <p:nvSpPr>
          <p:cNvPr id="39939"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A more sophisticated and powerful way to handle events is to make use of the DOM event APIs. The following slide shows an example.</a:t>
            </a:r>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A Closer Look at Events</a:t>
            </a:r>
          </a:p>
        </p:txBody>
      </p:sp>
      <p:sp>
        <p:nvSpPr>
          <p:cNvPr id="40963"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Note the following points in this example:</a:t>
            </a:r>
          </a:p>
          <a:p>
            <a:pPr lvl="1"/>
            <a:r>
              <a:rPr lang="en-GB" dirty="0" err="1" smtClean="0">
                <a:latin typeface="Lucida Console" panose="020B0609040504020204" pitchFamily="49" charset="0"/>
              </a:rPr>
              <a:t>handleMouseOver</a:t>
            </a:r>
            <a:r>
              <a:rPr lang="en-GB" dirty="0" smtClean="0"/>
              <a:t> and </a:t>
            </a:r>
            <a:r>
              <a:rPr lang="en-GB" dirty="0" err="1" smtClean="0">
                <a:latin typeface="Lucida Console" panose="020B0609040504020204" pitchFamily="49" charset="0"/>
              </a:rPr>
              <a:t>handleMouseOut</a:t>
            </a:r>
            <a:r>
              <a:rPr lang="en-GB" dirty="0" smtClean="0"/>
              <a:t> are our event-handler functions. Each of these functions receives an </a:t>
            </a:r>
            <a:r>
              <a:rPr lang="en-GB" dirty="0" smtClean="0">
                <a:latin typeface="Lucida Console" panose="020B0609040504020204" pitchFamily="49" charset="0"/>
              </a:rPr>
              <a:t>Event</a:t>
            </a:r>
            <a:r>
              <a:rPr lang="en-GB" dirty="0" smtClean="0"/>
              <a:t> object as a parameter. The </a:t>
            </a:r>
            <a:r>
              <a:rPr lang="en-GB" dirty="0" smtClean="0">
                <a:latin typeface="Lucida Console" panose="020B0609040504020204" pitchFamily="49" charset="0"/>
              </a:rPr>
              <a:t>Event</a:t>
            </a:r>
            <a:r>
              <a:rPr lang="en-GB" dirty="0" smtClean="0"/>
              <a:t> object has various properties that give you some context about the event; for example, the </a:t>
            </a:r>
            <a:r>
              <a:rPr lang="en-GB" dirty="0" smtClean="0">
                <a:latin typeface="Lucida Console" panose="020B0609040504020204" pitchFamily="49" charset="0"/>
              </a:rPr>
              <a:t>target</a:t>
            </a:r>
            <a:r>
              <a:rPr lang="en-GB" dirty="0" smtClean="0"/>
              <a:t> property identifies the target element (e.g. a &lt;p&gt; element) for which the event applies.</a:t>
            </a:r>
          </a:p>
          <a:p>
            <a:pPr lvl="1"/>
            <a:r>
              <a:rPr lang="en-GB" dirty="0" smtClean="0"/>
              <a:t>To register </a:t>
            </a:r>
            <a:r>
              <a:rPr lang="en-GB" dirty="0" err="1" smtClean="0">
                <a:latin typeface="Lucida Console" panose="020B0609040504020204" pitchFamily="49" charset="0"/>
              </a:rPr>
              <a:t>handleMouseOver</a:t>
            </a:r>
            <a:r>
              <a:rPr lang="en-GB" dirty="0" smtClean="0"/>
              <a:t> and </a:t>
            </a:r>
            <a:r>
              <a:rPr lang="en-GB" dirty="0" err="1" smtClean="0">
                <a:latin typeface="Lucida Console" panose="020B0609040504020204" pitchFamily="49" charset="0"/>
              </a:rPr>
              <a:t>handleMouseOut</a:t>
            </a:r>
            <a:r>
              <a:rPr lang="en-GB" dirty="0" smtClean="0"/>
              <a:t> as event-handler functions, you can assign the function names to the </a:t>
            </a:r>
            <a:r>
              <a:rPr lang="en-GB" dirty="0" err="1" smtClean="0">
                <a:latin typeface="Lucida Console" panose="020B0609040504020204" pitchFamily="49" charset="0"/>
              </a:rPr>
              <a:t>onmouseover</a:t>
            </a:r>
            <a:r>
              <a:rPr lang="en-GB" dirty="0" smtClean="0"/>
              <a:t> and </a:t>
            </a:r>
            <a:r>
              <a:rPr lang="en-GB" dirty="0" err="1" smtClean="0">
                <a:latin typeface="Lucida Console" panose="020B0609040504020204" pitchFamily="49" charset="0"/>
              </a:rPr>
              <a:t>onmouseout</a:t>
            </a:r>
            <a:r>
              <a:rPr lang="en-GB" dirty="0" smtClean="0"/>
              <a:t> properties in each </a:t>
            </a:r>
            <a:r>
              <a:rPr lang="en-GB" dirty="0" smtClean="0">
                <a:latin typeface="Lucida Console" panose="020B0609040504020204" pitchFamily="49" charset="0"/>
              </a:rPr>
              <a:t>&lt;p&gt;</a:t>
            </a:r>
            <a:r>
              <a:rPr lang="en-GB" dirty="0" smtClean="0"/>
              <a:t> element.</a:t>
            </a: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0" y="0"/>
            <a:ext cx="9144000" cy="1025525"/>
          </a:xfrm>
          <a:prstGeom prst="rect">
            <a:avLst/>
          </a:prstGeom>
          <a:solidFill>
            <a:schemeClr val="tx2"/>
          </a:solidFill>
          <a:ln>
            <a:noFill/>
          </a:ln>
          <a:extLst>
            <a:ext uri="{91240B29-F687-4F45-9708-019B960494DF}">
              <a14:hiddenLine xmlns:a14="http://schemas.microsoft.com/office/drawing/2010/main" w="28575" algn="ctr">
                <a:solidFill>
                  <a:srgbClr val="000000"/>
                </a:solidFill>
                <a:round/>
                <a:headEnd/>
                <a:tailEnd type="triangle" w="lg" len="lg"/>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endParaRPr lang="en-US" altLang="en-US">
              <a:solidFill>
                <a:srgbClr val="FFC000"/>
              </a:solidFill>
            </a:endParaRPr>
          </a:p>
        </p:txBody>
      </p:sp>
      <p:sp>
        <p:nvSpPr>
          <p:cNvPr id="5" name="Teardrop 4"/>
          <p:cNvSpPr/>
          <p:nvPr userDrawn="1"/>
        </p:nvSpPr>
        <p:spPr>
          <a:xfrm rot="8093063">
            <a:off x="8856663" y="6526213"/>
            <a:ext cx="258762" cy="258762"/>
          </a:xfrm>
          <a:prstGeom prst="teardrop">
            <a:avLst/>
          </a:prstGeom>
          <a:solidFill>
            <a:srgbClr val="FFC000"/>
          </a:solidFill>
          <a:ln w="952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 name="Content Placeholder 2"/>
          <p:cNvSpPr>
            <a:spLocks noGrp="1"/>
          </p:cNvSpPr>
          <p:nvPr>
            <p:ph idx="1"/>
          </p:nvPr>
        </p:nvSpPr>
        <p:spPr/>
        <p:txBody>
          <a:bodyPr/>
          <a:lstStyle>
            <a:lvl2pPr>
              <a:buClr>
                <a:srgbClr val="FF0000"/>
              </a:buCl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 name="Title 1"/>
          <p:cNvSpPr>
            <a:spLocks noGrp="1"/>
          </p:cNvSpPr>
          <p:nvPr>
            <p:ph type="title"/>
          </p:nvPr>
        </p:nvSpPr>
        <p:spPr>
          <a:xfrm>
            <a:off x="378372" y="151249"/>
            <a:ext cx="8549837" cy="693737"/>
          </a:xfrm>
        </p:spPr>
        <p:txBody>
          <a:bodyPr/>
          <a:lstStyle>
            <a:lvl1pPr>
              <a:defRPr>
                <a:solidFill>
                  <a:srgbClr val="FFC000"/>
                </a:solidFill>
              </a:defRPr>
            </a:lvl1pPr>
          </a:lstStyle>
          <a:p>
            <a:r>
              <a:rPr lang="en-US" dirty="0" smtClean="0"/>
              <a:t>Click to edit Master title style</a:t>
            </a:r>
            <a:endParaRPr lang="en-GB" dirty="0"/>
          </a:p>
        </p:txBody>
      </p:sp>
      <p:sp>
        <p:nvSpPr>
          <p:cNvPr id="6" name="Rectangle 12"/>
          <p:cNvSpPr>
            <a:spLocks noGrp="1" noChangeArrowheads="1"/>
          </p:cNvSpPr>
          <p:nvPr>
            <p:ph type="ftr" sz="quarter" idx="10"/>
          </p:nvPr>
        </p:nvSpPr>
        <p:spPr>
          <a:xfrm>
            <a:off x="8724900" y="6346825"/>
            <a:ext cx="520700" cy="457200"/>
          </a:xfrm>
        </p:spPr>
        <p:txBody>
          <a:bodyPr/>
          <a:lstStyle>
            <a:lvl1pPr algn="ctr">
              <a:defRPr b="0">
                <a:solidFill>
                  <a:schemeClr val="tx2"/>
                </a:solidFill>
              </a:defRPr>
            </a:lvl1pPr>
          </a:lstStyle>
          <a:p>
            <a:pPr>
              <a:defRPr/>
            </a:pPr>
            <a:fld id="{7FEF9E8E-84AC-4F54-8ACC-2F92584C0C19}" type="slidenum">
              <a:rPr lang="en-GB"/>
              <a:pPr>
                <a:defRPr/>
              </a:pPr>
              <a:t>‹#›</a:t>
            </a:fld>
            <a:endParaRPr lang="en-GB" dirty="0"/>
          </a:p>
        </p:txBody>
      </p:sp>
    </p:spTree>
    <p:extLst>
      <p:ext uri="{BB962C8B-B14F-4D97-AF65-F5344CB8AC3E}">
        <p14:creationId xmlns:p14="http://schemas.microsoft.com/office/powerpoint/2010/main" val="18763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09975" y="4430713"/>
            <a:ext cx="5691188" cy="200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5"/>
          <p:cNvCxnSpPr>
            <a:cxnSpLocks noChangeShapeType="1"/>
          </p:cNvCxnSpPr>
          <p:nvPr userDrawn="1"/>
        </p:nvCxnSpPr>
        <p:spPr bwMode="auto">
          <a:xfrm>
            <a:off x="331788" y="1655763"/>
            <a:ext cx="8466137" cy="0"/>
          </a:xfrm>
          <a:prstGeom prst="line">
            <a:avLst/>
          </a:prstGeom>
          <a:noFill/>
          <a:ln w="57150" algn="ctr">
            <a:solidFill>
              <a:schemeClr val="accent2"/>
            </a:solidFill>
            <a:round/>
            <a:headEnd/>
            <a:tailEnd/>
          </a:ln>
          <a:extLst>
            <a:ext uri="{909E8E84-426E-40DD-AFC4-6F175D3DCCD1}">
              <a14:hiddenFill xmlns:a14="http://schemas.microsoft.com/office/drawing/2010/main">
                <a:noFill/>
              </a14:hiddenFill>
            </a:ext>
          </a:extLst>
        </p:spPr>
      </p:cxnSp>
      <p:sp>
        <p:nvSpPr>
          <p:cNvPr id="9" name="Rectangle 2"/>
          <p:cNvSpPr>
            <a:spLocks noGrp="1" noChangeArrowheads="1"/>
          </p:cNvSpPr>
          <p:nvPr>
            <p:ph type="ctrTitle"/>
          </p:nvPr>
        </p:nvSpPr>
        <p:spPr>
          <a:xfrm>
            <a:off x="687307" y="1076120"/>
            <a:ext cx="8094095" cy="1360488"/>
          </a:xfrm>
        </p:spPr>
        <p:txBody>
          <a:bodyPr wrap="none" lIns="0" rIns="0"/>
          <a:lstStyle>
            <a:lvl1pPr algn="r">
              <a:defRPr sz="4000" b="0">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1159125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body" idx="1"/>
          </p:nvPr>
        </p:nvSpPr>
        <p:spPr bwMode="auto">
          <a:xfrm>
            <a:off x="406400" y="1196975"/>
            <a:ext cx="8486775" cy="493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p:txBody>
      </p:sp>
      <p:sp>
        <p:nvSpPr>
          <p:cNvPr id="16396" name="Rectangle 12"/>
          <p:cNvSpPr>
            <a:spLocks noGrp="1" noChangeArrowheads="1"/>
          </p:cNvSpPr>
          <p:nvPr>
            <p:ph type="ftr" sz="quarter" idx="3"/>
          </p:nvPr>
        </p:nvSpPr>
        <p:spPr bwMode="auto">
          <a:xfrm>
            <a:off x="5997575" y="63865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latin typeface="+mn-lt"/>
              </a:defRPr>
            </a:lvl1pPr>
          </a:lstStyle>
          <a:p>
            <a:pPr>
              <a:defRPr/>
            </a:pPr>
            <a:fld id="{9A253D01-9B3F-4755-BBD8-28B3E758EA1F}" type="slidenum">
              <a:rPr lang="en-GB"/>
              <a:pPr>
                <a:defRPr/>
              </a:pPr>
              <a:t>‹#›</a:t>
            </a:fld>
            <a:endParaRPr lang="en-GB"/>
          </a:p>
        </p:txBody>
      </p:sp>
      <p:sp>
        <p:nvSpPr>
          <p:cNvPr id="1028" name="Rectangle 9"/>
          <p:cNvSpPr>
            <a:spLocks noGrp="1" noChangeArrowheads="1"/>
          </p:cNvSpPr>
          <p:nvPr>
            <p:ph type="title"/>
          </p:nvPr>
        </p:nvSpPr>
        <p:spPr bwMode="auto">
          <a:xfrm>
            <a:off x="393700" y="150813"/>
            <a:ext cx="8550275"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GB"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860" r:id="rId1"/>
    <p:sldLayoutId id="2147483861" r:id="rId2"/>
  </p:sldLayoutIdLst>
  <p:timing>
    <p:tnLst>
      <p:par>
        <p:cTn id="1" dur="indefinite" restart="never" nodeType="tmRoot"/>
      </p:par>
    </p:tnLst>
  </p:timing>
  <p:hf sldNum="0" hdr="0" dt="0"/>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bg1"/>
          </a:solidFill>
          <a:latin typeface="Tahoma" pitchFamily="34" charset="0"/>
        </a:defRPr>
      </a:lvl2pPr>
      <a:lvl3pPr algn="l" rtl="0" eaLnBrk="0" fontAlgn="base" hangingPunct="0">
        <a:spcBef>
          <a:spcPct val="0"/>
        </a:spcBef>
        <a:spcAft>
          <a:spcPct val="0"/>
        </a:spcAft>
        <a:defRPr sz="3000">
          <a:solidFill>
            <a:schemeClr val="bg1"/>
          </a:solidFill>
          <a:latin typeface="Tahoma" pitchFamily="34" charset="0"/>
        </a:defRPr>
      </a:lvl3pPr>
      <a:lvl4pPr algn="l" rtl="0" eaLnBrk="0" fontAlgn="base" hangingPunct="0">
        <a:spcBef>
          <a:spcPct val="0"/>
        </a:spcBef>
        <a:spcAft>
          <a:spcPct val="0"/>
        </a:spcAft>
        <a:defRPr sz="3000">
          <a:solidFill>
            <a:schemeClr val="bg1"/>
          </a:solidFill>
          <a:latin typeface="Tahoma" pitchFamily="34" charset="0"/>
        </a:defRPr>
      </a:lvl4pPr>
      <a:lvl5pPr algn="l" rtl="0" eaLnBrk="0" fontAlgn="base" hangingPunct="0">
        <a:spcBef>
          <a:spcPct val="0"/>
        </a:spcBef>
        <a:spcAft>
          <a:spcPct val="0"/>
        </a:spcAft>
        <a:defRPr sz="3000">
          <a:solidFill>
            <a:schemeClr val="bg1"/>
          </a:solidFill>
          <a:latin typeface="Tahoma" pitchFamily="34" charset="0"/>
        </a:defRPr>
      </a:lvl5pPr>
      <a:lvl6pPr marL="457200" algn="l" rtl="0" fontAlgn="base">
        <a:spcBef>
          <a:spcPct val="0"/>
        </a:spcBef>
        <a:spcAft>
          <a:spcPct val="0"/>
        </a:spcAft>
        <a:defRPr sz="3000">
          <a:solidFill>
            <a:schemeClr val="tx2"/>
          </a:solidFill>
          <a:latin typeface="Tahoma" pitchFamily="34" charset="0"/>
        </a:defRPr>
      </a:lvl6pPr>
      <a:lvl7pPr marL="914400" algn="l" rtl="0" fontAlgn="base">
        <a:spcBef>
          <a:spcPct val="0"/>
        </a:spcBef>
        <a:spcAft>
          <a:spcPct val="0"/>
        </a:spcAft>
        <a:defRPr sz="3000">
          <a:solidFill>
            <a:schemeClr val="tx2"/>
          </a:solidFill>
          <a:latin typeface="Tahoma" pitchFamily="34" charset="0"/>
        </a:defRPr>
      </a:lvl7pPr>
      <a:lvl8pPr marL="1371600" algn="l" rtl="0" fontAlgn="base">
        <a:spcBef>
          <a:spcPct val="0"/>
        </a:spcBef>
        <a:spcAft>
          <a:spcPct val="0"/>
        </a:spcAft>
        <a:defRPr sz="3000">
          <a:solidFill>
            <a:schemeClr val="tx2"/>
          </a:solidFill>
          <a:latin typeface="Tahoma" pitchFamily="34" charset="0"/>
        </a:defRPr>
      </a:lvl8pPr>
      <a:lvl9pPr marL="1828800" algn="l" rtl="0" fontAlgn="base">
        <a:spcBef>
          <a:spcPct val="0"/>
        </a:spcBef>
        <a:spcAft>
          <a:spcPct val="0"/>
        </a:spcAft>
        <a:defRPr sz="3000">
          <a:solidFill>
            <a:schemeClr val="tx2"/>
          </a:solidFill>
          <a:latin typeface="Tahoma" pitchFamily="34" charset="0"/>
        </a:defRPr>
      </a:lvl9pPr>
    </p:titleStyle>
    <p:body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7388" y="1076325"/>
            <a:ext cx="8094662" cy="1360488"/>
          </a:xfrm>
        </p:spPr>
        <p:txBody>
          <a:bodyPr/>
          <a:lstStyle/>
          <a:p>
            <a:pPr eaLnBrk="1" hangingPunct="1"/>
            <a:r>
              <a:rPr lang="en-GB" altLang="en-US" smtClean="0"/>
              <a:t>A Closer Look at Events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idx="1"/>
          </p:nvPr>
        </p:nvSpPr>
        <p:spPr/>
        <p:txBody>
          <a:bodyPr/>
          <a:lstStyle/>
          <a:p>
            <a:pPr>
              <a:defRPr/>
            </a:pPr>
            <a:r>
              <a:rPr lang="en-US" dirty="0" smtClean="0">
                <a:latin typeface="+mj-lt"/>
              </a:rPr>
              <a:t>Use </a:t>
            </a:r>
            <a:r>
              <a:rPr lang="en-US" dirty="0" err="1" smtClean="0">
                <a:latin typeface="Lucida Console" pitchFamily="49" charset="0"/>
              </a:rPr>
              <a:t>addEventListener</a:t>
            </a:r>
            <a:r>
              <a:rPr lang="en-US" dirty="0" smtClean="0">
                <a:latin typeface="Lucida Console" pitchFamily="49" charset="0"/>
              </a:rPr>
              <a:t>()</a:t>
            </a:r>
            <a:r>
              <a:rPr lang="en-US" dirty="0" smtClean="0"/>
              <a:t>/</a:t>
            </a:r>
            <a:r>
              <a:rPr lang="en-US" dirty="0" err="1" smtClean="0">
                <a:latin typeface="Lucida Console" pitchFamily="49" charset="0"/>
              </a:rPr>
              <a:t>removeEventListener</a:t>
            </a:r>
            <a:r>
              <a:rPr lang="en-US" dirty="0" smtClean="0">
                <a:latin typeface="Lucida Console" pitchFamily="49" charset="0"/>
              </a:rPr>
              <a:t>()</a:t>
            </a:r>
            <a:endParaRPr lang="en-US" dirty="0"/>
          </a:p>
        </p:txBody>
      </p:sp>
      <p:sp>
        <p:nvSpPr>
          <p:cNvPr id="13315" name="Rectangle 2"/>
          <p:cNvSpPr>
            <a:spLocks noGrp="1" noChangeArrowheads="1"/>
          </p:cNvSpPr>
          <p:nvPr>
            <p:ph type="title"/>
          </p:nvPr>
        </p:nvSpPr>
        <p:spPr>
          <a:xfrm>
            <a:off x="377825" y="150813"/>
            <a:ext cx="8550275" cy="693737"/>
          </a:xfrm>
        </p:spPr>
        <p:txBody>
          <a:bodyPr/>
          <a:lstStyle/>
          <a:p>
            <a:pPr marL="457200" indent="-457200" eaLnBrk="1" hangingPunct="1"/>
            <a:r>
              <a:rPr lang="en-US" altLang="en-US" smtClean="0"/>
              <a:t>Dynamically Adding/Removing Handlers</a:t>
            </a:r>
          </a:p>
        </p:txBody>
      </p:sp>
      <p:sp>
        <p:nvSpPr>
          <p:cNvPr id="5" name="Footer Placeholder 3"/>
          <p:cNvSpPr>
            <a:spLocks noGrp="1"/>
          </p:cNvSpPr>
          <p:nvPr>
            <p:ph type="ftr" sz="quarter" idx="10"/>
          </p:nvPr>
        </p:nvSpPr>
        <p:spPr/>
        <p:txBody>
          <a:bodyPr/>
          <a:lstStyle/>
          <a:p>
            <a:pPr>
              <a:defRPr/>
            </a:pPr>
            <a:fld id="{2BDAFFC5-23A4-4D62-8C85-6E0A98F20227}" type="slidenum">
              <a:rPr lang="en-GB"/>
              <a:pPr>
                <a:defRPr/>
              </a:pPr>
              <a:t>10</a:t>
            </a:fld>
            <a:endParaRPr lang="en-GB"/>
          </a:p>
        </p:txBody>
      </p:sp>
      <p:sp>
        <p:nvSpPr>
          <p:cNvPr id="13317" name="Rectangle 16"/>
          <p:cNvSpPr>
            <a:spLocks noChangeArrowheads="1"/>
          </p:cNvSpPr>
          <p:nvPr/>
        </p:nvSpPr>
        <p:spPr bwMode="auto">
          <a:xfrm>
            <a:off x="555625" y="1704975"/>
            <a:ext cx="8232775" cy="4660900"/>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US" altLang="en-US" sz="1200"/>
              <a:t>&lt;button id="toggle"&gt;Toggle events&lt;/button&gt; </a:t>
            </a:r>
          </a:p>
          <a:p>
            <a:pPr eaLnBrk="1" hangingPunct="1"/>
            <a:endParaRPr lang="en-US" altLang="en-US" sz="1200"/>
          </a:p>
          <a:p>
            <a:pPr eaLnBrk="1" hangingPunct="1"/>
            <a:r>
              <a:rPr lang="en-US" altLang="en-US" sz="1200"/>
              <a:t>&lt;script type="text/javascript"&gt;</a:t>
            </a:r>
          </a:p>
          <a:p>
            <a:pPr eaLnBrk="1" hangingPunct="1"/>
            <a:endParaRPr lang="en-US" altLang="en-US" sz="1200"/>
          </a:p>
          <a:p>
            <a:pPr eaLnBrk="1" hangingPunct="1"/>
            <a:r>
              <a:rPr lang="en-US" altLang="en-US" sz="1200"/>
              <a:t>    function toggleEvents() {</a:t>
            </a:r>
          </a:p>
          <a:p>
            <a:pPr eaLnBrk="1" hangingPunct="1"/>
            <a:r>
              <a:rPr lang="en-US" altLang="en-US" sz="1200"/>
              <a:t>        eventsEnabled = !eventsEnabled;				</a:t>
            </a:r>
          </a:p>
          <a:p>
            <a:pPr eaLnBrk="1" hangingPunct="1"/>
            <a:r>
              <a:rPr lang="en-US" altLang="en-US" sz="1200"/>
              <a:t>        if (eventsEnabled) {</a:t>
            </a:r>
          </a:p>
          <a:p>
            <a:pPr eaLnBrk="1" hangingPunct="1"/>
            <a:r>
              <a:rPr lang="en-US" altLang="en-US" sz="1200" b="1"/>
              <a:t>            for (var i = 0; i &lt; pElems.length; i++) {</a:t>
            </a:r>
          </a:p>
          <a:p>
            <a:pPr eaLnBrk="1" hangingPunct="1"/>
            <a:r>
              <a:rPr lang="en-US" altLang="en-US" sz="1200" b="1"/>
              <a:t>               pElems[i].addEventListener("mouseover", handleMouseOver);</a:t>
            </a:r>
          </a:p>
          <a:p>
            <a:pPr eaLnBrk="1" hangingPunct="1"/>
            <a:r>
              <a:rPr lang="en-US" altLang="en-US" sz="1200" b="1"/>
              <a:t>               pElems[i].addEventListener("mouseout", handleMouseOut);</a:t>
            </a:r>
          </a:p>
          <a:p>
            <a:pPr eaLnBrk="1" hangingPunct="1"/>
            <a:r>
              <a:rPr lang="en-US" altLang="en-US" sz="1200" b="1"/>
              <a:t>            }</a:t>
            </a:r>
          </a:p>
          <a:p>
            <a:pPr eaLnBrk="1" hangingPunct="1"/>
            <a:r>
              <a:rPr lang="en-US" altLang="en-US" sz="1200"/>
              <a:t>        }</a:t>
            </a:r>
          </a:p>
          <a:p>
            <a:pPr eaLnBrk="1" hangingPunct="1"/>
            <a:r>
              <a:rPr lang="en-US" altLang="en-US" sz="1200"/>
              <a:t>        else {</a:t>
            </a:r>
          </a:p>
          <a:p>
            <a:pPr eaLnBrk="1" hangingPunct="1"/>
            <a:r>
              <a:rPr lang="en-US" altLang="en-US" sz="1200" b="1"/>
              <a:t>            for (var i = 0; i &lt; pElems.length; i++) {</a:t>
            </a:r>
          </a:p>
          <a:p>
            <a:pPr eaLnBrk="1" hangingPunct="1"/>
            <a:r>
              <a:rPr lang="en-US" altLang="en-US" sz="1200" b="1"/>
              <a:t>                pElems[i].removeEventListener("mouseover", handleMouseOver);</a:t>
            </a:r>
          </a:p>
          <a:p>
            <a:pPr eaLnBrk="1" hangingPunct="1"/>
            <a:r>
              <a:rPr lang="en-US" altLang="en-US" sz="1200" b="1"/>
              <a:t>                pElems[i].removeEventListener("mouseout", handleMouseOut);</a:t>
            </a:r>
          </a:p>
          <a:p>
            <a:pPr eaLnBrk="1" hangingPunct="1"/>
            <a:r>
              <a:rPr lang="en-US" altLang="en-US" sz="1200" b="1"/>
              <a:t>            }</a:t>
            </a:r>
          </a:p>
          <a:p>
            <a:pPr eaLnBrk="1" hangingPunct="1"/>
            <a:r>
              <a:rPr lang="en-US" altLang="en-US" sz="1200"/>
              <a:t>        }</a:t>
            </a:r>
          </a:p>
          <a:p>
            <a:pPr eaLnBrk="1" hangingPunct="1"/>
            <a:r>
              <a:rPr lang="en-US" altLang="en-US" sz="1200"/>
              <a:t>    }</a:t>
            </a:r>
          </a:p>
          <a:p>
            <a:pPr eaLnBrk="1" hangingPunct="1"/>
            <a:r>
              <a:rPr lang="en-US" altLang="en-US" sz="1200"/>
              <a:t>    …</a:t>
            </a:r>
          </a:p>
          <a:p>
            <a:pPr eaLnBrk="1" hangingPunct="1"/>
            <a:r>
              <a:rPr lang="en-US" altLang="en-US" sz="1200"/>
              <a:t>    var pElems = document.getElementsByTagName("p");</a:t>
            </a:r>
          </a:p>
          <a:p>
            <a:pPr eaLnBrk="1" hangingPunct="1"/>
            <a:r>
              <a:rPr lang="en-US" altLang="en-US" sz="1200"/>
              <a:t>    var buttonElem = document.getElementById("toggle");</a:t>
            </a:r>
          </a:p>
          <a:p>
            <a:pPr eaLnBrk="1" hangingPunct="1"/>
            <a:r>
              <a:rPr lang="en-US" altLang="en-US" sz="1200"/>
              <a:t>    buttonElem.onclick = toggleEvents;</a:t>
            </a:r>
          </a:p>
          <a:p>
            <a:pPr eaLnBrk="1" hangingPunct="1"/>
            <a:r>
              <a:rPr lang="en-US" altLang="en-US" sz="1200"/>
              <a:t>    var eventsEnabled = false;</a:t>
            </a:r>
          </a:p>
          <a:p>
            <a:pPr eaLnBrk="1" hangingPunct="1"/>
            <a:r>
              <a:rPr lang="en-US" altLang="en-US" sz="1200"/>
              <a:t>    …</a:t>
            </a:r>
          </a:p>
        </p:txBody>
      </p:sp>
      <p:sp>
        <p:nvSpPr>
          <p:cNvPr id="13318" name="TextBox 8"/>
          <p:cNvSpPr txBox="1">
            <a:spLocks noChangeArrowheads="1"/>
          </p:cNvSpPr>
          <p:nvPr/>
        </p:nvSpPr>
        <p:spPr bwMode="auto">
          <a:xfrm>
            <a:off x="5621338" y="6073775"/>
            <a:ext cx="32369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algn="r" eaLnBrk="1" hangingPunct="1"/>
            <a:r>
              <a:rPr lang="en-GB" altLang="en-US" b="1">
                <a:solidFill>
                  <a:schemeClr val="tx2"/>
                </a:solidFill>
              </a:rPr>
              <a:t>AddRemoveEventListeners.html</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idx="1"/>
          </p:nvPr>
        </p:nvSpPr>
        <p:spPr/>
        <p:txBody>
          <a:bodyPr/>
          <a:lstStyle/>
          <a:p>
            <a:pPr>
              <a:defRPr/>
            </a:pPr>
            <a:r>
              <a:rPr lang="en-GB" dirty="0" smtClean="0"/>
              <a:t>The Event object has a type property</a:t>
            </a:r>
          </a:p>
          <a:p>
            <a:pPr lvl="1">
              <a:defRPr/>
            </a:pPr>
            <a:r>
              <a:rPr lang="en-GB" dirty="0" smtClean="0">
                <a:latin typeface="+mj-lt"/>
              </a:rPr>
              <a:t>Identifies the event type (e.g. </a:t>
            </a:r>
            <a:r>
              <a:rPr lang="en-GB" dirty="0" smtClean="0">
                <a:latin typeface="Lucida Console" pitchFamily="49" charset="0"/>
              </a:rPr>
              <a:t>"</a:t>
            </a:r>
            <a:r>
              <a:rPr lang="en-GB" dirty="0" err="1" smtClean="0">
                <a:latin typeface="Lucida Console" pitchFamily="49" charset="0"/>
              </a:rPr>
              <a:t>mouseover</a:t>
            </a:r>
            <a:r>
              <a:rPr lang="en-GB" dirty="0" smtClean="0">
                <a:latin typeface="Lucida Console" pitchFamily="49" charset="0"/>
              </a:rPr>
              <a:t>"</a:t>
            </a:r>
            <a:r>
              <a:rPr lang="en-GB" dirty="0" smtClean="0">
                <a:latin typeface="+mj-lt"/>
              </a:rPr>
              <a:t>, </a:t>
            </a:r>
            <a:r>
              <a:rPr lang="en-GB" dirty="0" smtClean="0">
                <a:latin typeface="Lucida Console" pitchFamily="49" charset="0"/>
              </a:rPr>
              <a:t>"</a:t>
            </a:r>
            <a:r>
              <a:rPr lang="en-GB" dirty="0" err="1" smtClean="0">
                <a:latin typeface="Lucida Console" pitchFamily="49" charset="0"/>
              </a:rPr>
              <a:t>mouseout</a:t>
            </a:r>
            <a:r>
              <a:rPr lang="en-GB" dirty="0" smtClean="0">
                <a:latin typeface="Lucida Console" pitchFamily="49" charset="0"/>
              </a:rPr>
              <a:t>"</a:t>
            </a:r>
            <a:r>
              <a:rPr lang="en-GB" dirty="0" smtClean="0">
                <a:latin typeface="+mj-lt"/>
              </a:rPr>
              <a:t>, etc.)</a:t>
            </a:r>
          </a:p>
          <a:p>
            <a:pPr lvl="1">
              <a:defRPr/>
            </a:pPr>
            <a:r>
              <a:rPr lang="en-GB" dirty="0" smtClean="0">
                <a:latin typeface="+mj-lt"/>
              </a:rPr>
              <a:t>Allows you to define a common event-handler function that handles multiple types of events</a:t>
            </a:r>
          </a:p>
        </p:txBody>
      </p:sp>
      <p:sp>
        <p:nvSpPr>
          <p:cNvPr id="14339" name="Rectangle 2"/>
          <p:cNvSpPr>
            <a:spLocks noGrp="1" noChangeArrowheads="1"/>
          </p:cNvSpPr>
          <p:nvPr>
            <p:ph type="title"/>
          </p:nvPr>
        </p:nvSpPr>
        <p:spPr>
          <a:xfrm>
            <a:off x="377825" y="150813"/>
            <a:ext cx="8550275" cy="693737"/>
          </a:xfrm>
        </p:spPr>
        <p:txBody>
          <a:bodyPr/>
          <a:lstStyle/>
          <a:p>
            <a:pPr marL="457200" indent="-457200" eaLnBrk="1" hangingPunct="1"/>
            <a:r>
              <a:rPr lang="en-US" altLang="en-US" smtClean="0"/>
              <a:t>Distinguishing Event Types</a:t>
            </a:r>
          </a:p>
        </p:txBody>
      </p:sp>
      <p:sp>
        <p:nvSpPr>
          <p:cNvPr id="5" name="Footer Placeholder 3"/>
          <p:cNvSpPr>
            <a:spLocks noGrp="1"/>
          </p:cNvSpPr>
          <p:nvPr>
            <p:ph type="ftr" sz="quarter" idx="10"/>
          </p:nvPr>
        </p:nvSpPr>
        <p:spPr/>
        <p:txBody>
          <a:bodyPr/>
          <a:lstStyle/>
          <a:p>
            <a:pPr>
              <a:defRPr/>
            </a:pPr>
            <a:fld id="{5CD07A6F-22C0-43C0-8CF2-0641D16A751C}" type="slidenum">
              <a:rPr lang="en-GB"/>
              <a:pPr>
                <a:defRPr/>
              </a:pPr>
              <a:t>11</a:t>
            </a:fld>
            <a:endParaRPr lang="en-GB"/>
          </a:p>
        </p:txBody>
      </p:sp>
      <p:sp>
        <p:nvSpPr>
          <p:cNvPr id="14341" name="Rectangle 16"/>
          <p:cNvSpPr>
            <a:spLocks noChangeArrowheads="1"/>
          </p:cNvSpPr>
          <p:nvPr/>
        </p:nvSpPr>
        <p:spPr bwMode="auto">
          <a:xfrm>
            <a:off x="555625" y="2743200"/>
            <a:ext cx="8232775" cy="3394075"/>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US" altLang="en-US" sz="1200"/>
              <a:t>&lt;script type="text/javascript"&gt;</a:t>
            </a:r>
          </a:p>
          <a:p>
            <a:pPr eaLnBrk="1" hangingPunct="1"/>
            <a:r>
              <a:rPr lang="en-US" altLang="en-US" sz="1200"/>
              <a:t>    function handleMouseEvent(</a:t>
            </a:r>
            <a:r>
              <a:rPr lang="en-US" altLang="en-US" sz="1200" b="1"/>
              <a:t>e</a:t>
            </a:r>
            <a:r>
              <a:rPr lang="en-US" altLang="en-US" sz="1200"/>
              <a:t>) {</a:t>
            </a:r>
          </a:p>
          <a:p>
            <a:pPr eaLnBrk="1" hangingPunct="1"/>
            <a:r>
              <a:rPr lang="en-US" altLang="en-US" sz="1200" b="1"/>
              <a:t>        if (e.type == "mouseover") {</a:t>
            </a:r>
          </a:p>
          <a:p>
            <a:pPr eaLnBrk="1" hangingPunct="1"/>
            <a:r>
              <a:rPr lang="en-US" altLang="en-US" sz="1200"/>
              <a:t>            e.target.style.background = 'orange'; </a:t>
            </a:r>
          </a:p>
          <a:p>
            <a:pPr eaLnBrk="1" hangingPunct="1"/>
            <a:r>
              <a:rPr lang="en-US" altLang="en-US" sz="1200"/>
              <a:t>            e.target.style.color = 'blue';</a:t>
            </a:r>
          </a:p>
          <a:p>
            <a:pPr eaLnBrk="1" hangingPunct="1"/>
            <a:r>
              <a:rPr lang="en-US" altLang="en-US" sz="1200"/>
              <a:t>        }</a:t>
            </a:r>
          </a:p>
          <a:p>
            <a:pPr eaLnBrk="1" hangingPunct="1"/>
            <a:r>
              <a:rPr lang="en-US" altLang="en-US" sz="1200" b="1"/>
              <a:t>        else if (e.type == "mouseout") {</a:t>
            </a:r>
          </a:p>
          <a:p>
            <a:pPr eaLnBrk="1" hangingPunct="1"/>
            <a:r>
              <a:rPr lang="en-US" altLang="en-US" sz="1200"/>
              <a:t>            e.target.style.background = 'grey'; </a:t>
            </a:r>
          </a:p>
          <a:p>
            <a:pPr eaLnBrk="1" hangingPunct="1"/>
            <a:r>
              <a:rPr lang="en-US" altLang="en-US" sz="1200"/>
              <a:t>            e.target.style.color = 'white';</a:t>
            </a:r>
          </a:p>
          <a:p>
            <a:pPr eaLnBrk="1" hangingPunct="1"/>
            <a:r>
              <a:rPr lang="en-US" altLang="en-US" sz="1200"/>
              <a:t>        }</a:t>
            </a:r>
          </a:p>
          <a:p>
            <a:pPr eaLnBrk="1" hangingPunct="1"/>
            <a:r>
              <a:rPr lang="en-US" altLang="en-US" sz="1200"/>
              <a:t>    }</a:t>
            </a:r>
          </a:p>
          <a:p>
            <a:pPr eaLnBrk="1" hangingPunct="1"/>
            <a:endParaRPr lang="en-US" altLang="en-US" sz="1200"/>
          </a:p>
          <a:p>
            <a:pPr eaLnBrk="1" hangingPunct="1"/>
            <a:r>
              <a:rPr lang="en-US" altLang="en-US" sz="1200"/>
              <a:t>    var pElems = document.getElementsByTagName("p");</a:t>
            </a:r>
          </a:p>
          <a:p>
            <a:pPr eaLnBrk="1" hangingPunct="1"/>
            <a:r>
              <a:rPr lang="en-US" altLang="en-US" sz="1200"/>
              <a:t>    for (var i = 0; i &lt; pElems.length; i++) {</a:t>
            </a:r>
          </a:p>
          <a:p>
            <a:pPr eaLnBrk="1" hangingPunct="1"/>
            <a:r>
              <a:rPr lang="en-US" altLang="en-US" sz="1200"/>
              <a:t>        pElems[i].onmouseover = </a:t>
            </a:r>
            <a:r>
              <a:rPr lang="en-US" altLang="en-US" sz="1200" b="1"/>
              <a:t>handleMouseEvent</a:t>
            </a:r>
            <a:r>
              <a:rPr lang="en-US" altLang="en-US" sz="1200"/>
              <a:t>;</a:t>
            </a:r>
          </a:p>
          <a:p>
            <a:pPr eaLnBrk="1" hangingPunct="1"/>
            <a:r>
              <a:rPr lang="en-US" altLang="en-US" sz="1200"/>
              <a:t>        pElems[i].onmouseout  = </a:t>
            </a:r>
            <a:r>
              <a:rPr lang="en-US" altLang="en-US" sz="1200" b="1"/>
              <a:t>handleMouseEvent</a:t>
            </a:r>
            <a:r>
              <a:rPr lang="en-US" altLang="en-US" sz="1200"/>
              <a:t>;</a:t>
            </a:r>
          </a:p>
          <a:p>
            <a:pPr eaLnBrk="1" hangingPunct="1"/>
            <a:r>
              <a:rPr lang="en-US" altLang="en-US" sz="1200"/>
              <a:t>    }</a:t>
            </a:r>
          </a:p>
          <a:p>
            <a:pPr eaLnBrk="1" hangingPunct="1"/>
            <a:r>
              <a:rPr lang="en-US" altLang="en-US" sz="1200"/>
              <a:t>&lt;/script&gt;</a:t>
            </a:r>
          </a:p>
        </p:txBody>
      </p:sp>
      <p:sp>
        <p:nvSpPr>
          <p:cNvPr id="14342" name="TextBox 8"/>
          <p:cNvSpPr txBox="1">
            <a:spLocks noChangeArrowheads="1"/>
          </p:cNvSpPr>
          <p:nvPr/>
        </p:nvSpPr>
        <p:spPr bwMode="auto">
          <a:xfrm>
            <a:off x="7038975" y="5845175"/>
            <a:ext cx="1819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algn="r" eaLnBrk="1" hangingPunct="1"/>
            <a:r>
              <a:rPr lang="en-GB" altLang="en-US" b="1">
                <a:solidFill>
                  <a:schemeClr val="tx2"/>
                </a:solidFill>
              </a:rPr>
              <a:t>EventTypes.html</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p:txBody>
          <a:bodyPr/>
          <a:lstStyle/>
          <a:p>
            <a:pPr marL="457200" indent="-457200" eaLnBrk="1" hangingPunct="1"/>
            <a:r>
              <a:rPr lang="en-US" altLang="en-US" smtClean="0"/>
              <a:t>Overview of event flow</a:t>
            </a:r>
          </a:p>
          <a:p>
            <a:pPr marL="457200" indent="-457200" eaLnBrk="1" hangingPunct="1"/>
            <a:r>
              <a:rPr lang="en-US" altLang="en-US" smtClean="0"/>
              <a:t>Understanding the capture phase</a:t>
            </a:r>
          </a:p>
          <a:p>
            <a:pPr marL="457200" indent="-457200" eaLnBrk="1" hangingPunct="1"/>
            <a:r>
              <a:rPr lang="en-US" altLang="en-US" smtClean="0"/>
              <a:t>Handling descendant events</a:t>
            </a:r>
          </a:p>
          <a:p>
            <a:pPr marL="457200" indent="-457200" eaLnBrk="1" hangingPunct="1"/>
            <a:r>
              <a:rPr lang="en-GB" altLang="en-US" smtClean="0"/>
              <a:t>Identifying the target of an event</a:t>
            </a:r>
          </a:p>
          <a:p>
            <a:pPr marL="457200" indent="-457200" eaLnBrk="1" hangingPunct="1"/>
            <a:r>
              <a:rPr lang="en-GB" altLang="en-US" smtClean="0"/>
              <a:t>Stopping propagation</a:t>
            </a:r>
            <a:endParaRPr lang="en-US" altLang="en-US" smtClean="0"/>
          </a:p>
        </p:txBody>
      </p:sp>
      <p:sp>
        <p:nvSpPr>
          <p:cNvPr id="15363" name="Rectangle 2"/>
          <p:cNvSpPr>
            <a:spLocks noGrp="1" noChangeArrowheads="1"/>
          </p:cNvSpPr>
          <p:nvPr>
            <p:ph type="title"/>
          </p:nvPr>
        </p:nvSpPr>
        <p:spPr>
          <a:xfrm>
            <a:off x="377825" y="150813"/>
            <a:ext cx="8550275" cy="693737"/>
          </a:xfrm>
        </p:spPr>
        <p:txBody>
          <a:bodyPr/>
          <a:lstStyle/>
          <a:p>
            <a:pPr eaLnBrk="1" hangingPunct="1"/>
            <a:r>
              <a:rPr lang="en-GB" altLang="en-US" smtClean="0"/>
              <a:t>2. Event Flow</a:t>
            </a:r>
          </a:p>
        </p:txBody>
      </p:sp>
      <p:sp>
        <p:nvSpPr>
          <p:cNvPr id="4" name="Footer Placeholder 3"/>
          <p:cNvSpPr>
            <a:spLocks noGrp="1"/>
          </p:cNvSpPr>
          <p:nvPr>
            <p:ph type="ftr" sz="quarter" idx="10"/>
          </p:nvPr>
        </p:nvSpPr>
        <p:spPr/>
        <p:txBody>
          <a:bodyPr/>
          <a:lstStyle/>
          <a:p>
            <a:pPr>
              <a:defRPr/>
            </a:pPr>
            <a:fld id="{60FCC525-2271-4DD2-B08C-1ED062D1A6CD}" type="slidenum">
              <a:rPr lang="en-GB"/>
              <a:pPr>
                <a:defRPr/>
              </a:pPr>
              <a:t>12</a:t>
            </a:fld>
            <a:endParaRPr lang="en-GB"/>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lstStyle/>
          <a:p>
            <a:pPr>
              <a:defRPr/>
            </a:pPr>
            <a:r>
              <a:rPr lang="en-US" dirty="0" smtClean="0"/>
              <a:t>An event has a lifecycle that comprises 3 phases:</a:t>
            </a:r>
          </a:p>
          <a:p>
            <a:pPr lvl="1">
              <a:defRPr/>
            </a:pPr>
            <a:r>
              <a:rPr lang="en-US" dirty="0" smtClean="0">
                <a:latin typeface="+mj-lt"/>
              </a:rPr>
              <a:t>Capture</a:t>
            </a:r>
          </a:p>
          <a:p>
            <a:pPr lvl="1">
              <a:defRPr/>
            </a:pPr>
            <a:r>
              <a:rPr lang="en-US" dirty="0" smtClean="0">
                <a:latin typeface="+mj-lt"/>
              </a:rPr>
              <a:t>Target</a:t>
            </a:r>
          </a:p>
          <a:p>
            <a:pPr lvl="1">
              <a:defRPr/>
            </a:pPr>
            <a:r>
              <a:rPr lang="en-US" dirty="0" smtClean="0">
                <a:latin typeface="+mj-lt"/>
              </a:rPr>
              <a:t>Bubbling</a:t>
            </a:r>
          </a:p>
          <a:p>
            <a:pPr lvl="1">
              <a:defRPr/>
            </a:pPr>
            <a:endParaRPr lang="en-US" dirty="0">
              <a:latin typeface="+mj-lt"/>
            </a:endParaRPr>
          </a:p>
          <a:p>
            <a:pPr>
              <a:defRPr/>
            </a:pPr>
            <a:r>
              <a:rPr lang="en-US" dirty="0" smtClean="0">
                <a:latin typeface="+mj-lt"/>
              </a:rPr>
              <a:t>The </a:t>
            </a:r>
            <a:r>
              <a:rPr lang="en-US" dirty="0" smtClean="0">
                <a:latin typeface="Lucida Console" pitchFamily="49" charset="0"/>
              </a:rPr>
              <a:t>Event</a:t>
            </a:r>
            <a:r>
              <a:rPr lang="en-US" dirty="0" smtClean="0">
                <a:latin typeface="+mj-lt"/>
              </a:rPr>
              <a:t> object has an </a:t>
            </a:r>
            <a:r>
              <a:rPr lang="en-US" dirty="0" err="1" smtClean="0">
                <a:latin typeface="Lucida Console" pitchFamily="49" charset="0"/>
              </a:rPr>
              <a:t>eventPhase</a:t>
            </a:r>
            <a:r>
              <a:rPr lang="en-US" dirty="0" smtClean="0">
                <a:latin typeface="+mj-lt"/>
              </a:rPr>
              <a:t> property that identifies the current phase</a:t>
            </a:r>
          </a:p>
        </p:txBody>
      </p:sp>
      <p:sp>
        <p:nvSpPr>
          <p:cNvPr id="16387" name="Rectangle 2"/>
          <p:cNvSpPr>
            <a:spLocks noGrp="1" noChangeArrowheads="1"/>
          </p:cNvSpPr>
          <p:nvPr>
            <p:ph type="title"/>
          </p:nvPr>
        </p:nvSpPr>
        <p:spPr>
          <a:xfrm>
            <a:off x="377825" y="150813"/>
            <a:ext cx="8550275" cy="693737"/>
          </a:xfrm>
        </p:spPr>
        <p:txBody>
          <a:bodyPr/>
          <a:lstStyle/>
          <a:p>
            <a:r>
              <a:rPr lang="en-GB" altLang="en-US" smtClean="0"/>
              <a:t>Overview of Event Flow</a:t>
            </a:r>
          </a:p>
        </p:txBody>
      </p:sp>
      <p:sp>
        <p:nvSpPr>
          <p:cNvPr id="4" name="Footer Placeholder 3"/>
          <p:cNvSpPr>
            <a:spLocks noGrp="1"/>
          </p:cNvSpPr>
          <p:nvPr>
            <p:ph type="ftr" sz="quarter" idx="10"/>
          </p:nvPr>
        </p:nvSpPr>
        <p:spPr/>
        <p:txBody>
          <a:bodyPr/>
          <a:lstStyle/>
          <a:p>
            <a:pPr>
              <a:defRPr/>
            </a:pPr>
            <a:fld id="{2A3276E5-A9A4-4FF5-B996-6A924BA2E5CE}" type="slidenum">
              <a:rPr lang="en-GB"/>
              <a:pPr>
                <a:defRPr/>
              </a:pPr>
              <a:t>13</a:t>
            </a:fld>
            <a:endParaRPr lang="en-GB"/>
          </a:p>
        </p:txBody>
      </p:sp>
      <p:sp>
        <p:nvSpPr>
          <p:cNvPr id="16389" name="Rectangle 16"/>
          <p:cNvSpPr>
            <a:spLocks noChangeArrowheads="1"/>
          </p:cNvSpPr>
          <p:nvPr/>
        </p:nvSpPr>
        <p:spPr bwMode="auto">
          <a:xfrm>
            <a:off x="555625" y="4027488"/>
            <a:ext cx="8232775" cy="2303462"/>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US" altLang="en-US" sz="1200"/>
              <a:t>function anEventHandlerFunction(e) {</a:t>
            </a:r>
          </a:p>
          <a:p>
            <a:pPr eaLnBrk="1" hangingPunct="1"/>
            <a:endParaRPr lang="en-US" altLang="en-US" sz="1200"/>
          </a:p>
          <a:p>
            <a:pPr eaLnBrk="1" hangingPunct="1"/>
            <a:r>
              <a:rPr lang="en-US" altLang="en-US" sz="1200"/>
              <a:t>    if (</a:t>
            </a:r>
            <a:r>
              <a:rPr lang="en-US" altLang="en-US" sz="1200" b="1"/>
              <a:t>e.eventPhase == Event.CAPTURING_PHASE</a:t>
            </a:r>
            <a:r>
              <a:rPr lang="en-US" altLang="en-US" sz="1200"/>
              <a:t>) { </a:t>
            </a:r>
          </a:p>
          <a:p>
            <a:pPr eaLnBrk="1" hangingPunct="1"/>
            <a:r>
              <a:rPr lang="en-US" altLang="en-US" sz="1200"/>
              <a:t>        …</a:t>
            </a:r>
          </a:p>
          <a:p>
            <a:pPr eaLnBrk="1" hangingPunct="1"/>
            <a:r>
              <a:rPr lang="en-US" altLang="en-US" sz="1200"/>
              <a:t>    }</a:t>
            </a:r>
          </a:p>
          <a:p>
            <a:pPr eaLnBrk="1" hangingPunct="1"/>
            <a:r>
              <a:rPr lang="en-US" altLang="en-US" sz="1200"/>
              <a:t>    else if (</a:t>
            </a:r>
            <a:r>
              <a:rPr lang="en-US" altLang="en-US" sz="1200" b="1"/>
              <a:t>e.eventPhase == Event.AT_TARGET</a:t>
            </a:r>
            <a:r>
              <a:rPr lang="en-US" altLang="en-US" sz="1200"/>
              <a:t>) { </a:t>
            </a:r>
          </a:p>
          <a:p>
            <a:pPr eaLnBrk="1" hangingPunct="1"/>
            <a:r>
              <a:rPr lang="en-US" altLang="en-US" sz="1200"/>
              <a:t>        …</a:t>
            </a:r>
          </a:p>
          <a:p>
            <a:pPr eaLnBrk="1" hangingPunct="1"/>
            <a:r>
              <a:rPr lang="en-US" altLang="en-US" sz="1200"/>
              <a:t>    }</a:t>
            </a:r>
          </a:p>
          <a:p>
            <a:pPr eaLnBrk="1" hangingPunct="1"/>
            <a:r>
              <a:rPr lang="en-US" altLang="en-US" sz="1200"/>
              <a:t>    else { // </a:t>
            </a:r>
            <a:r>
              <a:rPr lang="en-US" altLang="en-US" sz="1200" b="1"/>
              <a:t>e.eventPhase == Event.BUBBLING_PHASE</a:t>
            </a:r>
          </a:p>
          <a:p>
            <a:pPr eaLnBrk="1" hangingPunct="1"/>
            <a:r>
              <a:rPr lang="en-US" altLang="en-US" sz="1200"/>
              <a:t>        …</a:t>
            </a:r>
          </a:p>
          <a:p>
            <a:pPr eaLnBrk="1" hangingPunct="1"/>
            <a:r>
              <a:rPr lang="en-US" altLang="en-US" sz="1200"/>
              <a:t>    }</a:t>
            </a:r>
          </a:p>
          <a:p>
            <a:pPr eaLnBrk="1" hangingPunct="1"/>
            <a:r>
              <a:rPr lang="en-US" altLang="en-US" sz="120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lstStyle/>
          <a:p>
            <a:pPr>
              <a:defRPr/>
            </a:pPr>
            <a:r>
              <a:rPr lang="en-GB" dirty="0" smtClean="0">
                <a:latin typeface="+mj-lt"/>
              </a:rPr>
              <a:t>When an event is triggered, </a:t>
            </a:r>
            <a:r>
              <a:rPr lang="en-US" dirty="0" smtClean="0">
                <a:latin typeface="+mj-lt"/>
              </a:rPr>
              <a:t>the </a:t>
            </a:r>
            <a:r>
              <a:rPr lang="en-US" dirty="0">
                <a:latin typeface="+mj-lt"/>
              </a:rPr>
              <a:t>browser identifies the element </a:t>
            </a:r>
            <a:r>
              <a:rPr lang="en-US" dirty="0" smtClean="0">
                <a:latin typeface="+mj-lt"/>
              </a:rPr>
              <a:t>the </a:t>
            </a:r>
            <a:r>
              <a:rPr lang="en-US" dirty="0">
                <a:latin typeface="+mj-lt"/>
              </a:rPr>
              <a:t>event relates </a:t>
            </a:r>
            <a:r>
              <a:rPr lang="en-US" dirty="0" smtClean="0">
                <a:latin typeface="+mj-lt"/>
              </a:rPr>
              <a:t>to</a:t>
            </a:r>
          </a:p>
          <a:p>
            <a:pPr lvl="1">
              <a:defRPr/>
            </a:pPr>
            <a:r>
              <a:rPr lang="en-US" dirty="0" smtClean="0">
                <a:latin typeface="+mj-lt"/>
              </a:rPr>
              <a:t>This is known as the </a:t>
            </a:r>
            <a:r>
              <a:rPr lang="en-US" u="sng" dirty="0" smtClean="0">
                <a:latin typeface="+mj-lt"/>
              </a:rPr>
              <a:t>event target</a:t>
            </a:r>
          </a:p>
          <a:p>
            <a:pPr lvl="1">
              <a:defRPr/>
            </a:pPr>
            <a:endParaRPr lang="en-US" dirty="0" smtClean="0">
              <a:latin typeface="+mj-lt"/>
            </a:endParaRPr>
          </a:p>
          <a:p>
            <a:pPr>
              <a:defRPr/>
            </a:pPr>
            <a:r>
              <a:rPr lang="en-US" dirty="0" smtClean="0">
                <a:latin typeface="+mj-lt"/>
              </a:rPr>
              <a:t>The </a:t>
            </a:r>
            <a:r>
              <a:rPr lang="en-US" dirty="0">
                <a:latin typeface="+mj-lt"/>
              </a:rPr>
              <a:t>browser identifies all of </a:t>
            </a:r>
            <a:r>
              <a:rPr lang="en-US" dirty="0" smtClean="0">
                <a:latin typeface="+mj-lt"/>
              </a:rPr>
              <a:t>the ancestor elements, from </a:t>
            </a:r>
            <a:r>
              <a:rPr lang="en-US" dirty="0" smtClean="0">
                <a:latin typeface="Lucida Console" pitchFamily="49" charset="0"/>
              </a:rPr>
              <a:t>&lt;body&gt;</a:t>
            </a:r>
            <a:r>
              <a:rPr lang="en-US" dirty="0" smtClean="0">
                <a:latin typeface="+mj-lt"/>
              </a:rPr>
              <a:t> down to the target element</a:t>
            </a:r>
          </a:p>
          <a:p>
            <a:pPr lvl="1">
              <a:defRPr/>
            </a:pPr>
            <a:r>
              <a:rPr lang="en-US" dirty="0" smtClean="0">
                <a:latin typeface="+mj-lt"/>
              </a:rPr>
              <a:t>... to see if any ancestors have registered an interest in handling events generated by their descendants</a:t>
            </a:r>
          </a:p>
          <a:p>
            <a:pPr lvl="1">
              <a:defRPr/>
            </a:pPr>
            <a:endParaRPr lang="en-US" dirty="0">
              <a:latin typeface="+mj-lt"/>
            </a:endParaRPr>
          </a:p>
          <a:p>
            <a:pPr>
              <a:defRPr/>
            </a:pPr>
            <a:r>
              <a:rPr lang="en-US" dirty="0" smtClean="0">
                <a:latin typeface="+mj-lt"/>
              </a:rPr>
              <a:t>The </a:t>
            </a:r>
            <a:r>
              <a:rPr lang="en-US" dirty="0">
                <a:latin typeface="+mj-lt"/>
              </a:rPr>
              <a:t>browser triggers any such </a:t>
            </a:r>
            <a:r>
              <a:rPr lang="en-US" dirty="0" smtClean="0">
                <a:latin typeface="+mj-lt"/>
              </a:rPr>
              <a:t>handlers </a:t>
            </a:r>
            <a:r>
              <a:rPr lang="en-US" dirty="0">
                <a:latin typeface="+mj-lt"/>
              </a:rPr>
              <a:t>before triggering the </a:t>
            </a:r>
            <a:r>
              <a:rPr lang="en-US" dirty="0" smtClean="0">
                <a:latin typeface="+mj-lt"/>
              </a:rPr>
              <a:t>handler </a:t>
            </a:r>
            <a:r>
              <a:rPr lang="en-US" dirty="0">
                <a:latin typeface="+mj-lt"/>
              </a:rPr>
              <a:t>on the target </a:t>
            </a:r>
            <a:r>
              <a:rPr lang="en-US" dirty="0" smtClean="0">
                <a:latin typeface="+mj-lt"/>
              </a:rPr>
              <a:t>itself</a:t>
            </a:r>
          </a:p>
          <a:p>
            <a:pPr lvl="1">
              <a:defRPr/>
            </a:pPr>
            <a:r>
              <a:rPr lang="en-US" dirty="0" smtClean="0">
                <a:latin typeface="+mj-lt"/>
              </a:rPr>
              <a:t>Thus, ancestor elements get a chance to handle the event before it's seen by the real target</a:t>
            </a:r>
          </a:p>
          <a:p>
            <a:pPr lvl="1">
              <a:defRPr/>
            </a:pPr>
            <a:r>
              <a:rPr lang="en-US" dirty="0" smtClean="0">
                <a:latin typeface="+mj-lt"/>
              </a:rPr>
              <a:t>This is similar to "preview events" in WPF </a:t>
            </a:r>
            <a:r>
              <a:rPr lang="en-US" dirty="0" smtClean="0">
                <a:latin typeface="+mj-lt"/>
                <a:sym typeface="Wingdings" pitchFamily="2" charset="2"/>
              </a:rPr>
              <a:t></a:t>
            </a:r>
            <a:endParaRPr lang="en-GB" dirty="0" smtClean="0">
              <a:latin typeface="+mj-lt"/>
            </a:endParaRPr>
          </a:p>
        </p:txBody>
      </p:sp>
      <p:sp>
        <p:nvSpPr>
          <p:cNvPr id="17411" name="Rectangle 2"/>
          <p:cNvSpPr>
            <a:spLocks noGrp="1" noChangeArrowheads="1"/>
          </p:cNvSpPr>
          <p:nvPr>
            <p:ph type="title"/>
          </p:nvPr>
        </p:nvSpPr>
        <p:spPr>
          <a:xfrm>
            <a:off x="377825" y="150813"/>
            <a:ext cx="8550275" cy="693737"/>
          </a:xfrm>
        </p:spPr>
        <p:txBody>
          <a:bodyPr/>
          <a:lstStyle/>
          <a:p>
            <a:pPr marL="457200" indent="-457200" eaLnBrk="1" hangingPunct="1"/>
            <a:r>
              <a:rPr lang="en-US" altLang="en-US" smtClean="0"/>
              <a:t>Understanding the Capture Phase</a:t>
            </a:r>
          </a:p>
        </p:txBody>
      </p:sp>
      <p:sp>
        <p:nvSpPr>
          <p:cNvPr id="4" name="Footer Placeholder 3"/>
          <p:cNvSpPr>
            <a:spLocks noGrp="1"/>
          </p:cNvSpPr>
          <p:nvPr>
            <p:ph type="ftr" sz="quarter" idx="10"/>
          </p:nvPr>
        </p:nvSpPr>
        <p:spPr/>
        <p:txBody>
          <a:bodyPr/>
          <a:lstStyle/>
          <a:p>
            <a:pPr>
              <a:defRPr/>
            </a:pPr>
            <a:fld id="{35186597-5503-4167-8036-0802A254D003}" type="slidenum">
              <a:rPr lang="en-GB"/>
              <a:pPr>
                <a:defRPr/>
              </a:pPr>
              <a:t>14</a:t>
            </a:fld>
            <a:endParaRPr lang="en-GB"/>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lstStyle/>
          <a:p>
            <a:pPr>
              <a:defRPr/>
            </a:pPr>
            <a:r>
              <a:rPr lang="en-GB" dirty="0" smtClean="0">
                <a:latin typeface="+mj-lt"/>
              </a:rPr>
              <a:t>For an element to handling events generated by its descendent elements:</a:t>
            </a:r>
          </a:p>
          <a:p>
            <a:pPr lvl="1">
              <a:defRPr/>
            </a:pPr>
            <a:r>
              <a:rPr lang="en-GB" dirty="0" smtClean="0">
                <a:latin typeface="+mj-lt"/>
              </a:rPr>
              <a:t>On the high-level element, call </a:t>
            </a:r>
            <a:r>
              <a:rPr lang="en-GB" dirty="0" err="1" smtClean="0">
                <a:latin typeface="Lucida Console" pitchFamily="49" charset="0"/>
              </a:rPr>
              <a:t>addEventListener</a:t>
            </a:r>
            <a:r>
              <a:rPr lang="en-GB" dirty="0" smtClean="0">
                <a:latin typeface="Lucida Console" pitchFamily="49" charset="0"/>
              </a:rPr>
              <a:t>()</a:t>
            </a:r>
            <a:r>
              <a:rPr lang="en-GB" dirty="0" smtClean="0">
                <a:latin typeface="+mj-lt"/>
              </a:rPr>
              <a:t> </a:t>
            </a:r>
          </a:p>
          <a:p>
            <a:pPr lvl="1">
              <a:defRPr/>
            </a:pPr>
            <a:r>
              <a:rPr lang="en-GB" dirty="0" smtClean="0">
                <a:latin typeface="+mj-lt"/>
              </a:rPr>
              <a:t>For parameter 1, specify the name of the event </a:t>
            </a:r>
          </a:p>
          <a:p>
            <a:pPr lvl="1">
              <a:defRPr/>
            </a:pPr>
            <a:r>
              <a:rPr lang="en-GB" dirty="0" smtClean="0">
                <a:latin typeface="+mj-lt"/>
              </a:rPr>
              <a:t>For parameter 2, specify the high-level event-handler function</a:t>
            </a:r>
          </a:p>
          <a:p>
            <a:pPr lvl="1">
              <a:defRPr/>
            </a:pPr>
            <a:r>
              <a:rPr lang="en-GB" dirty="0" smtClean="0">
                <a:latin typeface="+mj-lt"/>
              </a:rPr>
              <a:t>For parameter 3, pass </a:t>
            </a:r>
            <a:r>
              <a:rPr lang="en-GB" dirty="0" smtClean="0">
                <a:latin typeface="Lucida Console" pitchFamily="49" charset="0"/>
              </a:rPr>
              <a:t>true</a:t>
            </a:r>
            <a:r>
              <a:rPr lang="en-GB" dirty="0" smtClean="0">
                <a:latin typeface="+mj-lt"/>
              </a:rPr>
              <a:t> </a:t>
            </a:r>
          </a:p>
        </p:txBody>
      </p:sp>
      <p:sp>
        <p:nvSpPr>
          <p:cNvPr id="18435" name="Rectangle 2"/>
          <p:cNvSpPr>
            <a:spLocks noGrp="1" noChangeArrowheads="1"/>
          </p:cNvSpPr>
          <p:nvPr>
            <p:ph type="title"/>
          </p:nvPr>
        </p:nvSpPr>
        <p:spPr>
          <a:xfrm>
            <a:off x="377825" y="150813"/>
            <a:ext cx="8550275" cy="693737"/>
          </a:xfrm>
        </p:spPr>
        <p:txBody>
          <a:bodyPr/>
          <a:lstStyle/>
          <a:p>
            <a:pPr marL="457200" indent="-457200" eaLnBrk="1" hangingPunct="1"/>
            <a:r>
              <a:rPr lang="en-US" altLang="en-US" smtClean="0"/>
              <a:t>Handling Descendant Events</a:t>
            </a:r>
          </a:p>
        </p:txBody>
      </p:sp>
      <p:sp>
        <p:nvSpPr>
          <p:cNvPr id="4" name="Footer Placeholder 3"/>
          <p:cNvSpPr>
            <a:spLocks noGrp="1"/>
          </p:cNvSpPr>
          <p:nvPr>
            <p:ph type="ftr" sz="quarter" idx="10"/>
          </p:nvPr>
        </p:nvSpPr>
        <p:spPr/>
        <p:txBody>
          <a:bodyPr/>
          <a:lstStyle/>
          <a:p>
            <a:pPr>
              <a:defRPr/>
            </a:pPr>
            <a:fld id="{DE65BFB1-8BAB-4D67-A496-FEE83A85A993}" type="slidenum">
              <a:rPr lang="en-GB"/>
              <a:pPr>
                <a:defRPr/>
              </a:pPr>
              <a:t>15</a:t>
            </a:fld>
            <a:endParaRPr lang="en-GB"/>
          </a:p>
        </p:txBody>
      </p:sp>
      <p:sp>
        <p:nvSpPr>
          <p:cNvPr id="18437" name="Rectangle 16"/>
          <p:cNvSpPr>
            <a:spLocks noChangeArrowheads="1"/>
          </p:cNvSpPr>
          <p:nvPr/>
        </p:nvSpPr>
        <p:spPr bwMode="auto">
          <a:xfrm>
            <a:off x="555625" y="4816475"/>
            <a:ext cx="8232775" cy="379413"/>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US" altLang="en-US" sz="1200"/>
              <a:t>aHighLevelElement.addEventListener("anEventName", highLevelEventHandler, </a:t>
            </a:r>
            <a:r>
              <a:rPr lang="en-US" altLang="en-US" sz="1200" b="1"/>
              <a:t>true</a:t>
            </a:r>
            <a:r>
              <a:rPr lang="en-US" altLang="en-US" sz="1200"/>
              <a:t>);</a:t>
            </a:r>
          </a:p>
        </p:txBody>
      </p:sp>
      <p:cxnSp>
        <p:nvCxnSpPr>
          <p:cNvPr id="18438" name="Straight Arrow Connector 5"/>
          <p:cNvCxnSpPr>
            <a:cxnSpLocks noChangeShapeType="1"/>
          </p:cNvCxnSpPr>
          <p:nvPr/>
        </p:nvCxnSpPr>
        <p:spPr bwMode="auto">
          <a:xfrm flipV="1">
            <a:off x="4059238" y="3436938"/>
            <a:ext cx="0" cy="512762"/>
          </a:xfrm>
          <a:prstGeom prst="straightConnector1">
            <a:avLst/>
          </a:prstGeom>
          <a:noFill/>
          <a:ln w="28575" algn="ctr">
            <a:solidFill>
              <a:schemeClr val="hlink"/>
            </a:solidFill>
            <a:round/>
            <a:headEnd/>
            <a:tailEnd type="arrow" w="med" len="med"/>
          </a:ln>
          <a:extLst>
            <a:ext uri="{909E8E84-426E-40DD-AFC4-6F175D3DCCD1}">
              <a14:hiddenFill xmlns:a14="http://schemas.microsoft.com/office/drawing/2010/main">
                <a:noFill/>
              </a14:hiddenFill>
            </a:ext>
          </a:extLst>
        </p:spPr>
      </p:cxnSp>
      <p:sp>
        <p:nvSpPr>
          <p:cNvPr id="2" name="TextBox 1"/>
          <p:cNvSpPr txBox="1"/>
          <p:nvPr/>
        </p:nvSpPr>
        <p:spPr>
          <a:xfrm>
            <a:off x="1254125" y="3744913"/>
            <a:ext cx="5792788" cy="523875"/>
          </a:xfrm>
          <a:prstGeom prst="rect">
            <a:avLst/>
          </a:prstGeom>
          <a:solidFill>
            <a:schemeClr val="bg1"/>
          </a:solidFill>
          <a:ln>
            <a:solidFill>
              <a:srgbClr val="FF0000"/>
            </a:solidFill>
          </a:ln>
        </p:spPr>
        <p:txBody>
          <a:bodyPr>
            <a:spAutoFit/>
          </a:bodyPr>
          <a:lstStyle/>
          <a:p>
            <a:pPr marL="0" lvl="2" algn="ctr">
              <a:defRPr/>
            </a:pPr>
            <a:r>
              <a:rPr lang="en-GB" dirty="0">
                <a:solidFill>
                  <a:srgbClr val="FF0000"/>
                </a:solidFill>
                <a:latin typeface="+mj-lt"/>
              </a:rPr>
              <a:t>Tells the browser that the high-level element </a:t>
            </a:r>
            <a:br>
              <a:rPr lang="en-GB" dirty="0">
                <a:solidFill>
                  <a:srgbClr val="FF0000"/>
                </a:solidFill>
                <a:latin typeface="+mj-lt"/>
              </a:rPr>
            </a:br>
            <a:r>
              <a:rPr lang="en-GB" dirty="0">
                <a:solidFill>
                  <a:srgbClr val="FF0000"/>
                </a:solidFill>
                <a:latin typeface="+mj-lt"/>
              </a:rPr>
              <a:t>wants to receive events for its descendants during the capture phase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Rectangle 3"/>
          <p:cNvSpPr>
            <a:spLocks noGrp="1" noChangeArrowheads="1"/>
          </p:cNvSpPr>
          <p:nvPr>
            <p:ph idx="1"/>
          </p:nvPr>
        </p:nvSpPr>
        <p:spPr/>
        <p:txBody>
          <a:bodyPr/>
          <a:lstStyle/>
          <a:p>
            <a:pPr>
              <a:defRPr/>
            </a:pPr>
            <a:r>
              <a:rPr lang="en-US" dirty="0"/>
              <a:t>The </a:t>
            </a:r>
            <a:r>
              <a:rPr lang="en-US" dirty="0" smtClean="0">
                <a:latin typeface="Lucida Console" pitchFamily="49" charset="0"/>
              </a:rPr>
              <a:t>Event</a:t>
            </a:r>
            <a:r>
              <a:rPr lang="en-US" dirty="0"/>
              <a:t> object has </a:t>
            </a:r>
            <a:r>
              <a:rPr lang="en-US" dirty="0" smtClean="0"/>
              <a:t>two properties that help you to identify the target of the event:</a:t>
            </a:r>
          </a:p>
          <a:p>
            <a:pPr lvl="1">
              <a:defRPr/>
            </a:pPr>
            <a:r>
              <a:rPr lang="en-US" dirty="0" smtClean="0">
                <a:latin typeface="Lucida Console" pitchFamily="49" charset="0"/>
              </a:rPr>
              <a:t>target</a:t>
            </a:r>
          </a:p>
          <a:p>
            <a:pPr lvl="1">
              <a:defRPr/>
            </a:pPr>
            <a:r>
              <a:rPr lang="en-US" dirty="0" err="1" smtClean="0">
                <a:latin typeface="Lucida Console" pitchFamily="49" charset="0"/>
              </a:rPr>
              <a:t>currentTarget</a:t>
            </a:r>
            <a:endParaRPr lang="en-US" dirty="0" smtClean="0">
              <a:latin typeface="Lucida Console" pitchFamily="49" charset="0"/>
            </a:endParaRPr>
          </a:p>
          <a:p>
            <a:pPr lvl="1">
              <a:defRPr/>
            </a:pPr>
            <a:endParaRPr lang="en-US" dirty="0">
              <a:latin typeface="Lucida Console" pitchFamily="49" charset="0"/>
            </a:endParaRPr>
          </a:p>
          <a:p>
            <a:pPr lvl="1">
              <a:defRPr/>
            </a:pPr>
            <a:endParaRPr lang="en-US" dirty="0"/>
          </a:p>
        </p:txBody>
      </p:sp>
      <p:sp>
        <p:nvSpPr>
          <p:cNvPr id="19459" name="Rectangle 2"/>
          <p:cNvSpPr>
            <a:spLocks noGrp="1" noChangeArrowheads="1"/>
          </p:cNvSpPr>
          <p:nvPr>
            <p:ph type="title"/>
          </p:nvPr>
        </p:nvSpPr>
        <p:spPr>
          <a:xfrm>
            <a:off x="377825" y="150813"/>
            <a:ext cx="8550275" cy="693737"/>
          </a:xfrm>
        </p:spPr>
        <p:txBody>
          <a:bodyPr/>
          <a:lstStyle/>
          <a:p>
            <a:pPr eaLnBrk="1" hangingPunct="1"/>
            <a:r>
              <a:rPr lang="en-GB" altLang="en-US" smtClean="0"/>
              <a:t>Identifying the Target of an Event</a:t>
            </a:r>
          </a:p>
        </p:txBody>
      </p:sp>
      <p:sp>
        <p:nvSpPr>
          <p:cNvPr id="4" name="Footer Placeholder 3"/>
          <p:cNvSpPr>
            <a:spLocks noGrp="1"/>
          </p:cNvSpPr>
          <p:nvPr>
            <p:ph type="ftr" sz="quarter" idx="10"/>
          </p:nvPr>
        </p:nvSpPr>
        <p:spPr/>
        <p:txBody>
          <a:bodyPr/>
          <a:lstStyle/>
          <a:p>
            <a:pPr>
              <a:defRPr/>
            </a:pPr>
            <a:fld id="{968F4581-DDC2-4201-998A-B1D35DAF8403}" type="slidenum">
              <a:rPr lang="en-GB"/>
              <a:pPr>
                <a:defRPr/>
              </a:pPr>
              <a:t>16</a:t>
            </a:fld>
            <a:endParaRPr lang="en-GB"/>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pPr>
              <a:defRPr/>
            </a:pPr>
            <a:r>
              <a:rPr lang="en-US" dirty="0" smtClean="0"/>
              <a:t>The </a:t>
            </a:r>
            <a:r>
              <a:rPr lang="en-US" dirty="0" smtClean="0">
                <a:latin typeface="Lucida Console" pitchFamily="49" charset="0"/>
              </a:rPr>
              <a:t>Event</a:t>
            </a:r>
            <a:r>
              <a:rPr lang="en-US" dirty="0" smtClean="0"/>
              <a:t> object has two functions that allow an event handler to stop flow of an event on its journey:</a:t>
            </a:r>
          </a:p>
          <a:p>
            <a:pPr lvl="1">
              <a:defRPr/>
            </a:pPr>
            <a:r>
              <a:rPr lang="en-US" dirty="0" err="1" smtClean="0">
                <a:latin typeface="Lucida Console" pitchFamily="49" charset="0"/>
              </a:rPr>
              <a:t>stopPropagation</a:t>
            </a:r>
            <a:r>
              <a:rPr lang="en-US" dirty="0" smtClean="0">
                <a:latin typeface="Lucida Console" pitchFamily="49" charset="0"/>
              </a:rPr>
              <a:t>()</a:t>
            </a:r>
          </a:p>
          <a:p>
            <a:pPr lvl="1">
              <a:defRPr/>
            </a:pPr>
            <a:r>
              <a:rPr lang="en-US" dirty="0" err="1" smtClean="0">
                <a:latin typeface="Lucida Console" pitchFamily="49" charset="0"/>
              </a:rPr>
              <a:t>stopImmediatePropagation</a:t>
            </a:r>
            <a:r>
              <a:rPr lang="en-US" dirty="0" smtClean="0">
                <a:latin typeface="Lucida Console" pitchFamily="49" charset="0"/>
              </a:rPr>
              <a:t>()</a:t>
            </a:r>
          </a:p>
          <a:p>
            <a:pPr lvl="1">
              <a:defRPr/>
            </a:pPr>
            <a:endParaRPr lang="en-US" dirty="0" smtClean="0">
              <a:latin typeface="Lucida Console" pitchFamily="49" charset="0"/>
            </a:endParaRPr>
          </a:p>
        </p:txBody>
      </p:sp>
      <p:sp>
        <p:nvSpPr>
          <p:cNvPr id="20483" name="Rectangle 2"/>
          <p:cNvSpPr>
            <a:spLocks noGrp="1" noChangeArrowheads="1"/>
          </p:cNvSpPr>
          <p:nvPr>
            <p:ph type="title"/>
          </p:nvPr>
        </p:nvSpPr>
        <p:spPr>
          <a:xfrm>
            <a:off x="377825" y="150813"/>
            <a:ext cx="8550275" cy="693737"/>
          </a:xfrm>
        </p:spPr>
        <p:txBody>
          <a:bodyPr/>
          <a:lstStyle/>
          <a:p>
            <a:r>
              <a:rPr lang="en-GB" altLang="en-US" smtClean="0"/>
              <a:t>Stopping Propagation</a:t>
            </a:r>
          </a:p>
        </p:txBody>
      </p:sp>
      <p:sp>
        <p:nvSpPr>
          <p:cNvPr id="4" name="Footer Placeholder 3"/>
          <p:cNvSpPr>
            <a:spLocks noGrp="1"/>
          </p:cNvSpPr>
          <p:nvPr>
            <p:ph type="ftr" sz="quarter" idx="10"/>
          </p:nvPr>
        </p:nvSpPr>
        <p:spPr/>
        <p:txBody>
          <a:bodyPr/>
          <a:lstStyle/>
          <a:p>
            <a:pPr>
              <a:defRPr/>
            </a:pPr>
            <a:fld id="{BE23CD24-E351-40E1-AAB3-5AF0FFFDD156}" type="slidenum">
              <a:rPr lang="en-GB"/>
              <a:pPr>
                <a:defRPr/>
              </a:pPr>
              <a:t>17</a:t>
            </a:fld>
            <a:endParaRPr lang="en-GB"/>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a:defRPr/>
            </a:pPr>
            <a:r>
              <a:rPr lang="en-GB" dirty="0" smtClean="0">
                <a:latin typeface="+mj-lt"/>
              </a:rPr>
              <a:t>The "target" phase is the simplest of the 3 phases in the lifecycle of an event</a:t>
            </a:r>
          </a:p>
          <a:p>
            <a:pPr lvl="1">
              <a:defRPr/>
            </a:pPr>
            <a:r>
              <a:rPr lang="en-US" dirty="0">
                <a:latin typeface="+mj-lt"/>
              </a:rPr>
              <a:t>When the </a:t>
            </a:r>
            <a:r>
              <a:rPr lang="en-US" dirty="0" smtClean="0">
                <a:latin typeface="+mj-lt"/>
              </a:rPr>
              <a:t>"capture" </a:t>
            </a:r>
            <a:r>
              <a:rPr lang="en-US" dirty="0">
                <a:latin typeface="+mj-lt"/>
              </a:rPr>
              <a:t>phase has </a:t>
            </a:r>
            <a:r>
              <a:rPr lang="en-US" dirty="0" smtClean="0">
                <a:latin typeface="+mj-lt"/>
              </a:rPr>
              <a:t>finished …</a:t>
            </a:r>
          </a:p>
          <a:p>
            <a:pPr lvl="1">
              <a:defRPr/>
            </a:pPr>
            <a:r>
              <a:rPr lang="en-US" dirty="0">
                <a:latin typeface="+mj-lt"/>
              </a:rPr>
              <a:t>T</a:t>
            </a:r>
            <a:r>
              <a:rPr lang="en-US" dirty="0" smtClean="0">
                <a:latin typeface="+mj-lt"/>
              </a:rPr>
              <a:t>he </a:t>
            </a:r>
            <a:r>
              <a:rPr lang="en-US" dirty="0">
                <a:latin typeface="+mj-lt"/>
              </a:rPr>
              <a:t>browser triggers any </a:t>
            </a:r>
            <a:r>
              <a:rPr lang="en-US" dirty="0" smtClean="0">
                <a:latin typeface="+mj-lt"/>
              </a:rPr>
              <a:t>event-handler functions registered on the target element itself</a:t>
            </a:r>
          </a:p>
          <a:p>
            <a:pPr lvl="1">
              <a:defRPr/>
            </a:pPr>
            <a:endParaRPr lang="en-US" dirty="0">
              <a:latin typeface="+mj-lt"/>
            </a:endParaRPr>
          </a:p>
          <a:p>
            <a:pPr>
              <a:defRPr/>
            </a:pPr>
            <a:r>
              <a:rPr lang="en-US" dirty="0" smtClean="0"/>
              <a:t>If </a:t>
            </a:r>
            <a:r>
              <a:rPr lang="en-US" sz="2200" dirty="0" err="1" smtClean="0">
                <a:latin typeface="Lucida Console" pitchFamily="49" charset="0"/>
              </a:rPr>
              <a:t>stopPropagation</a:t>
            </a:r>
            <a:r>
              <a:rPr lang="en-US" sz="2200" dirty="0" smtClean="0">
                <a:latin typeface="Lucida Console" pitchFamily="49" charset="0"/>
              </a:rPr>
              <a:t>() </a:t>
            </a:r>
            <a:r>
              <a:rPr lang="en-US" dirty="0" smtClean="0"/>
              <a:t>/ </a:t>
            </a:r>
            <a:r>
              <a:rPr lang="en-US" sz="2200" dirty="0" err="1" smtClean="0">
                <a:latin typeface="Lucida Console" pitchFamily="49" charset="0"/>
              </a:rPr>
              <a:t>stopImmediatePropagation</a:t>
            </a:r>
            <a:r>
              <a:rPr lang="en-US" sz="2200" dirty="0" smtClean="0">
                <a:latin typeface="Lucida Console" pitchFamily="49" charset="0"/>
              </a:rPr>
              <a:t>()</a:t>
            </a:r>
            <a:r>
              <a:rPr lang="en-US" dirty="0" smtClean="0"/>
              <a:t> is invoked during </a:t>
            </a:r>
            <a:r>
              <a:rPr lang="en-US" dirty="0"/>
              <a:t>the </a:t>
            </a:r>
            <a:r>
              <a:rPr lang="en-US" dirty="0" smtClean="0"/>
              <a:t>"target" phase:</a:t>
            </a:r>
          </a:p>
          <a:p>
            <a:pPr lvl="1">
              <a:defRPr/>
            </a:pPr>
            <a:r>
              <a:rPr lang="en-US" dirty="0" smtClean="0"/>
              <a:t>The browser will stop </a:t>
            </a:r>
            <a:r>
              <a:rPr lang="en-US" dirty="0"/>
              <a:t>the flow of the event </a:t>
            </a:r>
            <a:endParaRPr lang="en-US" dirty="0" smtClean="0"/>
          </a:p>
          <a:p>
            <a:pPr lvl="1">
              <a:defRPr/>
            </a:pPr>
            <a:r>
              <a:rPr lang="en-US" dirty="0" smtClean="0"/>
              <a:t>The "bubble" phase </a:t>
            </a:r>
            <a:r>
              <a:rPr lang="en-US" dirty="0"/>
              <a:t>won’t be </a:t>
            </a:r>
            <a:r>
              <a:rPr lang="en-US" dirty="0" smtClean="0"/>
              <a:t>performed</a:t>
            </a:r>
            <a:endParaRPr lang="en-GB" dirty="0"/>
          </a:p>
          <a:p>
            <a:pPr lvl="1">
              <a:defRPr/>
            </a:pPr>
            <a:endParaRPr lang="en-GB" dirty="0" smtClean="0"/>
          </a:p>
        </p:txBody>
      </p:sp>
      <p:sp>
        <p:nvSpPr>
          <p:cNvPr id="21507" name="Rectangle 2"/>
          <p:cNvSpPr>
            <a:spLocks noGrp="1" noChangeArrowheads="1"/>
          </p:cNvSpPr>
          <p:nvPr>
            <p:ph type="title"/>
          </p:nvPr>
        </p:nvSpPr>
        <p:spPr>
          <a:xfrm>
            <a:off x="377825" y="150813"/>
            <a:ext cx="8550275" cy="693737"/>
          </a:xfrm>
        </p:spPr>
        <p:txBody>
          <a:bodyPr/>
          <a:lstStyle/>
          <a:p>
            <a:pPr marL="457200" indent="-457200" eaLnBrk="1" hangingPunct="1"/>
            <a:r>
              <a:rPr lang="en-US" altLang="en-US" smtClean="0"/>
              <a:t>Understanding the Target Phase</a:t>
            </a:r>
          </a:p>
        </p:txBody>
      </p:sp>
      <p:sp>
        <p:nvSpPr>
          <p:cNvPr id="4" name="Footer Placeholder 3"/>
          <p:cNvSpPr>
            <a:spLocks noGrp="1"/>
          </p:cNvSpPr>
          <p:nvPr>
            <p:ph type="ftr" sz="quarter" idx="10"/>
          </p:nvPr>
        </p:nvSpPr>
        <p:spPr/>
        <p:txBody>
          <a:bodyPr/>
          <a:lstStyle/>
          <a:p>
            <a:pPr>
              <a:defRPr/>
            </a:pPr>
            <a:fld id="{002EF4C0-4BC6-464F-97A9-8F9636BF0DCF}" type="slidenum">
              <a:rPr lang="en-GB"/>
              <a:pPr>
                <a:defRPr/>
              </a:pPr>
              <a:t>18</a:t>
            </a:fld>
            <a:endParaRPr lang="en-GB"/>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a:defRPr/>
            </a:pPr>
            <a:r>
              <a:rPr lang="en-GB" dirty="0" smtClean="0">
                <a:latin typeface="+mj-lt"/>
              </a:rPr>
              <a:t>The "bubble" phase is the last of the 3 phases in the lifecycle of an event</a:t>
            </a:r>
          </a:p>
          <a:p>
            <a:pPr lvl="1">
              <a:defRPr/>
            </a:pPr>
            <a:r>
              <a:rPr lang="en-US" dirty="0" smtClean="0">
                <a:latin typeface="+mj-lt"/>
              </a:rPr>
              <a:t>When </a:t>
            </a:r>
            <a:r>
              <a:rPr lang="en-US" dirty="0">
                <a:latin typeface="+mj-lt"/>
              </a:rPr>
              <a:t>the </a:t>
            </a:r>
            <a:r>
              <a:rPr lang="en-US" dirty="0" smtClean="0">
                <a:latin typeface="+mj-lt"/>
              </a:rPr>
              <a:t>"target" </a:t>
            </a:r>
            <a:r>
              <a:rPr lang="en-US" dirty="0">
                <a:latin typeface="+mj-lt"/>
              </a:rPr>
              <a:t>phase has </a:t>
            </a:r>
            <a:r>
              <a:rPr lang="en-US" dirty="0" smtClean="0">
                <a:latin typeface="+mj-lt"/>
              </a:rPr>
              <a:t>finished …</a:t>
            </a:r>
          </a:p>
          <a:p>
            <a:pPr lvl="1">
              <a:defRPr/>
            </a:pPr>
            <a:r>
              <a:rPr lang="en-US" dirty="0">
                <a:latin typeface="+mj-lt"/>
              </a:rPr>
              <a:t>T</a:t>
            </a:r>
            <a:r>
              <a:rPr lang="en-US" dirty="0" smtClean="0">
                <a:latin typeface="+mj-lt"/>
              </a:rPr>
              <a:t>he </a:t>
            </a:r>
            <a:r>
              <a:rPr lang="en-US" dirty="0">
                <a:latin typeface="+mj-lt"/>
              </a:rPr>
              <a:t>browser </a:t>
            </a:r>
            <a:r>
              <a:rPr lang="en-US" dirty="0" smtClean="0">
                <a:latin typeface="+mj-lt"/>
              </a:rPr>
              <a:t>starts working its way back up the chain of ancestor elements, towards the </a:t>
            </a:r>
            <a:r>
              <a:rPr lang="en-US" dirty="0" smtClean="0">
                <a:latin typeface="Lucida Console" pitchFamily="49" charset="0"/>
              </a:rPr>
              <a:t>&lt;body&gt;</a:t>
            </a:r>
            <a:r>
              <a:rPr lang="en-US" dirty="0" smtClean="0">
                <a:latin typeface="+mj-lt"/>
              </a:rPr>
              <a:t> element</a:t>
            </a:r>
          </a:p>
          <a:p>
            <a:pPr lvl="1">
              <a:defRPr/>
            </a:pPr>
            <a:endParaRPr lang="en-US" dirty="0" smtClean="0">
              <a:latin typeface="+mj-lt"/>
            </a:endParaRPr>
          </a:p>
          <a:p>
            <a:pPr>
              <a:defRPr/>
            </a:pPr>
            <a:r>
              <a:rPr lang="en-US" dirty="0" smtClean="0">
                <a:latin typeface="+mj-lt"/>
              </a:rPr>
              <a:t>The browser looks for any event-handler functions that are not "capture-enabled"</a:t>
            </a:r>
          </a:p>
          <a:p>
            <a:pPr lvl="1">
              <a:defRPr/>
            </a:pPr>
            <a:r>
              <a:rPr lang="en-US" dirty="0" smtClean="0">
                <a:latin typeface="+mj-lt"/>
              </a:rPr>
              <a:t>i.e. where the 3</a:t>
            </a:r>
            <a:r>
              <a:rPr lang="en-US" baseline="30000" dirty="0" smtClean="0">
                <a:latin typeface="+mj-lt"/>
              </a:rPr>
              <a:t>rd</a:t>
            </a:r>
            <a:r>
              <a:rPr lang="en-US" dirty="0" smtClean="0">
                <a:latin typeface="+mj-lt"/>
              </a:rPr>
              <a:t> argument to </a:t>
            </a:r>
            <a:r>
              <a:rPr lang="en-US" dirty="0" err="1" smtClean="0">
                <a:latin typeface="Lucida Console" pitchFamily="49" charset="0"/>
              </a:rPr>
              <a:t>addEventListener</a:t>
            </a:r>
            <a:r>
              <a:rPr lang="en-US" dirty="0" smtClean="0">
                <a:latin typeface="Lucida Console" pitchFamily="49" charset="0"/>
              </a:rPr>
              <a:t>()</a:t>
            </a:r>
            <a:r>
              <a:rPr lang="en-US" dirty="0" smtClean="0">
                <a:latin typeface="+mj-lt"/>
              </a:rPr>
              <a:t> is </a:t>
            </a:r>
            <a:r>
              <a:rPr lang="en-US" dirty="0" smtClean="0">
                <a:latin typeface="Lucida Console" pitchFamily="49" charset="0"/>
              </a:rPr>
              <a:t>false</a:t>
            </a:r>
          </a:p>
          <a:p>
            <a:pPr lvl="1">
              <a:defRPr/>
            </a:pPr>
            <a:r>
              <a:rPr lang="en-GB" dirty="0" smtClean="0"/>
              <a:t>This is known as "event bubbling"</a:t>
            </a:r>
          </a:p>
          <a:p>
            <a:pPr lvl="1">
              <a:defRPr/>
            </a:pPr>
            <a:endParaRPr lang="en-GB" dirty="0"/>
          </a:p>
          <a:p>
            <a:pPr>
              <a:defRPr/>
            </a:pPr>
            <a:r>
              <a:rPr lang="en-GB" dirty="0" smtClean="0"/>
              <a:t>Note:</a:t>
            </a:r>
          </a:p>
          <a:p>
            <a:pPr lvl="1">
              <a:defRPr/>
            </a:pPr>
            <a:r>
              <a:rPr lang="en-GB" dirty="0" smtClean="0"/>
              <a:t>Not all events support bubbling</a:t>
            </a:r>
          </a:p>
          <a:p>
            <a:pPr lvl="1">
              <a:defRPr/>
            </a:pPr>
            <a:r>
              <a:rPr lang="en-GB" dirty="0" smtClean="0"/>
              <a:t>The </a:t>
            </a:r>
            <a:r>
              <a:rPr lang="en-GB" dirty="0" smtClean="0">
                <a:latin typeface="Lucida Console" pitchFamily="49" charset="0"/>
              </a:rPr>
              <a:t>Event</a:t>
            </a:r>
            <a:r>
              <a:rPr lang="en-GB" dirty="0" smtClean="0"/>
              <a:t> object has a </a:t>
            </a:r>
            <a:r>
              <a:rPr lang="en-GB" dirty="0" smtClean="0">
                <a:latin typeface="Lucida Console" pitchFamily="49" charset="0"/>
              </a:rPr>
              <a:t>bubbles</a:t>
            </a:r>
            <a:r>
              <a:rPr lang="en-GB" dirty="0" smtClean="0"/>
              <a:t> property (true or false)</a:t>
            </a:r>
          </a:p>
        </p:txBody>
      </p:sp>
      <p:sp>
        <p:nvSpPr>
          <p:cNvPr id="22531" name="Rectangle 2"/>
          <p:cNvSpPr>
            <a:spLocks noGrp="1" noChangeArrowheads="1"/>
          </p:cNvSpPr>
          <p:nvPr>
            <p:ph type="title"/>
          </p:nvPr>
        </p:nvSpPr>
        <p:spPr>
          <a:xfrm>
            <a:off x="377825" y="150813"/>
            <a:ext cx="8550275" cy="693737"/>
          </a:xfrm>
        </p:spPr>
        <p:txBody>
          <a:bodyPr/>
          <a:lstStyle/>
          <a:p>
            <a:pPr marL="457200" indent="-457200" eaLnBrk="1" hangingPunct="1"/>
            <a:r>
              <a:rPr lang="en-US" altLang="en-US" smtClean="0"/>
              <a:t>Understanding the Bubble Phase</a:t>
            </a:r>
          </a:p>
        </p:txBody>
      </p:sp>
      <p:sp>
        <p:nvSpPr>
          <p:cNvPr id="4" name="Footer Placeholder 3"/>
          <p:cNvSpPr>
            <a:spLocks noGrp="1"/>
          </p:cNvSpPr>
          <p:nvPr>
            <p:ph type="ftr" sz="quarter" idx="10"/>
          </p:nvPr>
        </p:nvSpPr>
        <p:spPr/>
        <p:txBody>
          <a:bodyPr/>
          <a:lstStyle/>
          <a:p>
            <a:pPr>
              <a:defRPr/>
            </a:pPr>
            <a:fld id="{A91DE6F0-110A-4B81-BEE0-5CCDFF1D3C27}" type="slidenum">
              <a:rPr lang="en-GB"/>
              <a:pPr>
                <a:defRPr/>
              </a:pPr>
              <a:t>19</a:t>
            </a:fld>
            <a:endParaRPr 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3"/>
          <p:cNvSpPr>
            <a:spLocks noGrp="1" noChangeArrowheads="1"/>
          </p:cNvSpPr>
          <p:nvPr>
            <p:ph idx="1"/>
          </p:nvPr>
        </p:nvSpPr>
        <p:spPr/>
        <p:txBody>
          <a:bodyPr/>
          <a:lstStyle/>
          <a:p>
            <a:pPr marL="457200" indent="-457200" eaLnBrk="1" hangingPunct="1">
              <a:buFont typeface="Tahoma" pitchFamily="34" charset="0"/>
              <a:buAutoNum type="arabicPeriod"/>
            </a:pPr>
            <a:r>
              <a:rPr lang="en-GB" altLang="en-US" smtClean="0"/>
              <a:t>Event-handling techniques</a:t>
            </a:r>
          </a:p>
          <a:p>
            <a:pPr marL="457200" indent="-457200" eaLnBrk="1" hangingPunct="1">
              <a:buFont typeface="Tahoma" pitchFamily="34" charset="0"/>
              <a:buAutoNum type="arabicPeriod"/>
            </a:pPr>
            <a:r>
              <a:rPr lang="en-GB" altLang="en-US" smtClean="0"/>
              <a:t>Event flow</a:t>
            </a:r>
          </a:p>
          <a:p>
            <a:pPr marL="457200" indent="-457200" eaLnBrk="1" hangingPunct="1">
              <a:buFont typeface="Tahoma" pitchFamily="34" charset="0"/>
              <a:buAutoNum type="arabicPeriod"/>
            </a:pPr>
            <a:r>
              <a:rPr lang="en-GB" altLang="en-US" smtClean="0"/>
              <a:t>Working with HTML events</a:t>
            </a:r>
          </a:p>
        </p:txBody>
      </p:sp>
      <p:sp>
        <p:nvSpPr>
          <p:cNvPr id="5123" name="Rectangle 2"/>
          <p:cNvSpPr>
            <a:spLocks noGrp="1" noChangeArrowheads="1"/>
          </p:cNvSpPr>
          <p:nvPr>
            <p:ph type="title"/>
          </p:nvPr>
        </p:nvSpPr>
        <p:spPr>
          <a:xfrm>
            <a:off x="377825" y="150813"/>
            <a:ext cx="8550275" cy="693737"/>
          </a:xfrm>
        </p:spPr>
        <p:txBody>
          <a:bodyPr/>
          <a:lstStyle/>
          <a:p>
            <a:pPr eaLnBrk="1" hangingPunct="1"/>
            <a:r>
              <a:rPr lang="en-GB" altLang="en-US" smtClean="0"/>
              <a:t>Contents</a:t>
            </a:r>
          </a:p>
        </p:txBody>
      </p:sp>
      <p:sp>
        <p:nvSpPr>
          <p:cNvPr id="4" name="Footer Placeholder 3"/>
          <p:cNvSpPr>
            <a:spLocks noGrp="1"/>
          </p:cNvSpPr>
          <p:nvPr>
            <p:ph type="ftr" sz="quarter" idx="10"/>
          </p:nvPr>
        </p:nvSpPr>
        <p:spPr/>
        <p:txBody>
          <a:bodyPr/>
          <a:lstStyle/>
          <a:p>
            <a:pPr>
              <a:defRPr/>
            </a:pPr>
            <a:fld id="{F2065609-B707-43A4-9ACE-7BC360CFC599}" type="slidenum">
              <a:rPr lang="en-GB"/>
              <a:pPr>
                <a:defRPr/>
              </a:pPr>
              <a:t>2</a:t>
            </a:fld>
            <a:endParaRPr lang="en-GB"/>
          </a:p>
        </p:txBody>
      </p:sp>
      <p:grpSp>
        <p:nvGrpSpPr>
          <p:cNvPr id="5125" name="Group 9"/>
          <p:cNvGrpSpPr>
            <a:grpSpLocks/>
          </p:cNvGrpSpPr>
          <p:nvPr/>
        </p:nvGrpSpPr>
        <p:grpSpPr bwMode="auto">
          <a:xfrm>
            <a:off x="434975" y="5199063"/>
            <a:ext cx="7924800" cy="1644650"/>
            <a:chOff x="274" y="3059"/>
            <a:chExt cx="4992" cy="1036"/>
          </a:xfrm>
        </p:grpSpPr>
        <p:sp>
          <p:nvSpPr>
            <p:cNvPr id="5126" name="Text Box 7"/>
            <p:cNvSpPr txBox="1">
              <a:spLocks noChangeArrowheads="1"/>
            </p:cNvSpPr>
            <p:nvPr/>
          </p:nvSpPr>
          <p:spPr bwMode="auto">
            <a:xfrm>
              <a:off x="792" y="3169"/>
              <a:ext cx="4474" cy="520"/>
            </a:xfrm>
            <a:prstGeom prst="rect">
              <a:avLst/>
            </a:prstGeom>
            <a:gradFill rotWithShape="1">
              <a:gsLst>
                <a:gs pos="0">
                  <a:srgbClr val="CCECFF"/>
                </a:gs>
                <a:gs pos="100000">
                  <a:srgbClr val="C0C0EA">
                    <a:alpha val="82999"/>
                  </a:srgbClr>
                </a:gs>
              </a:gsLst>
              <a:lin ang="5400000" scaled="1"/>
            </a:gradFill>
            <a:ln w="9525">
              <a:solidFill>
                <a:schemeClr val="tx2"/>
              </a:solidFill>
              <a:miter lim="800000"/>
              <a:headEnd/>
              <a:tailEnd/>
            </a:ln>
          </p:spPr>
          <p:txBody>
            <a:bodyPr wrap="none" anchor="ctr"/>
            <a:lstStyle>
              <a:lvl1pPr marL="342900" indent="-342900" eaLnBrk="0" hangingPunct="0">
                <a:defRPr sz="1400">
                  <a:solidFill>
                    <a:schemeClr val="tx1"/>
                  </a:solidFill>
                  <a:latin typeface="Lucida Console" pitchFamily="49" charset="0"/>
                </a:defRPr>
              </a:lvl1pPr>
              <a:lvl2pPr marL="1252538"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lvl="1" eaLnBrk="1" hangingPunct="1">
                <a:buClr>
                  <a:schemeClr val="folHlink"/>
                </a:buClr>
                <a:buSzPct val="60000"/>
                <a:buFont typeface="Wingdings" pitchFamily="2" charset="2"/>
                <a:buNone/>
              </a:pPr>
              <a:r>
                <a:rPr lang="en-GB" altLang="en-US" sz="2000">
                  <a:solidFill>
                    <a:schemeClr val="tx2"/>
                  </a:solidFill>
                  <a:sym typeface="Wingdings" pitchFamily="2" charset="2"/>
                </a:rPr>
                <a:t>Demos folder:  </a:t>
              </a:r>
            </a:p>
            <a:p>
              <a:pPr lvl="1" eaLnBrk="1" hangingPunct="1">
                <a:buClr>
                  <a:schemeClr val="folHlink"/>
                </a:buClr>
                <a:buSzPct val="60000"/>
                <a:buFont typeface="Wingdings" pitchFamily="2" charset="2"/>
                <a:buNone/>
              </a:pPr>
              <a:r>
                <a:rPr lang="en-GB" altLang="en-US" sz="2000" b="1">
                  <a:solidFill>
                    <a:schemeClr val="tx2"/>
                  </a:solidFill>
                  <a:sym typeface="Wingdings" pitchFamily="2" charset="2"/>
                </a:rPr>
                <a:t>Demos\03-Events</a:t>
              </a:r>
              <a:endParaRPr lang="en-US" altLang="en-US" sz="2000" b="1"/>
            </a:p>
          </p:txBody>
        </p:sp>
        <p:pic>
          <p:nvPicPr>
            <p:cNvPr id="5127" name="Picture 6" descr="bd09771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 y="3059"/>
              <a:ext cx="1181" cy="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a:defRPr/>
            </a:pPr>
            <a:r>
              <a:rPr lang="en-GB" dirty="0" smtClean="0">
                <a:latin typeface="+mj-lt"/>
              </a:rPr>
              <a:t>For a complete example of everything we've discussed in this section:</a:t>
            </a:r>
          </a:p>
          <a:p>
            <a:pPr lvl="1">
              <a:defRPr/>
            </a:pPr>
            <a:r>
              <a:rPr lang="en-GB" dirty="0" smtClean="0">
                <a:latin typeface="+mj-lt"/>
              </a:rPr>
              <a:t>See </a:t>
            </a:r>
            <a:r>
              <a:rPr lang="en-GB" dirty="0" smtClean="0">
                <a:latin typeface="Lucida Console" pitchFamily="49" charset="0"/>
              </a:rPr>
              <a:t>EventFlow.html</a:t>
            </a:r>
          </a:p>
        </p:txBody>
      </p:sp>
      <p:sp>
        <p:nvSpPr>
          <p:cNvPr id="23555" name="Rectangle 2"/>
          <p:cNvSpPr>
            <a:spLocks noGrp="1" noChangeArrowheads="1"/>
          </p:cNvSpPr>
          <p:nvPr>
            <p:ph type="title"/>
          </p:nvPr>
        </p:nvSpPr>
        <p:spPr>
          <a:xfrm>
            <a:off x="377825" y="150813"/>
            <a:ext cx="8550275" cy="693737"/>
          </a:xfrm>
        </p:spPr>
        <p:txBody>
          <a:bodyPr/>
          <a:lstStyle/>
          <a:p>
            <a:pPr marL="457200" indent="-457200" eaLnBrk="1" hangingPunct="1"/>
            <a:r>
              <a:rPr lang="en-US" altLang="en-US" smtClean="0"/>
              <a:t>Complete Example</a:t>
            </a:r>
          </a:p>
        </p:txBody>
      </p:sp>
      <p:sp>
        <p:nvSpPr>
          <p:cNvPr id="4" name="Footer Placeholder 3"/>
          <p:cNvSpPr>
            <a:spLocks noGrp="1"/>
          </p:cNvSpPr>
          <p:nvPr>
            <p:ph type="ftr" sz="quarter" idx="10"/>
          </p:nvPr>
        </p:nvSpPr>
        <p:spPr/>
        <p:txBody>
          <a:bodyPr/>
          <a:lstStyle/>
          <a:p>
            <a:pPr>
              <a:defRPr/>
            </a:pPr>
            <a:fld id="{ABEB36F0-D1CD-447B-8CBA-0017E62D5463}" type="slidenum">
              <a:rPr lang="en-GB"/>
              <a:pPr>
                <a:defRPr/>
              </a:pPr>
              <a:t>20</a:t>
            </a:fld>
            <a:endParaRPr lang="en-GB"/>
          </a:p>
        </p:txBody>
      </p:sp>
      <p:pic>
        <p:nvPicPr>
          <p:cNvPr id="2355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175" y="2416175"/>
            <a:ext cx="3673475" cy="310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hlink"/>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1563" y="2416175"/>
            <a:ext cx="3673475" cy="310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hlink"/>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9" name="Oval 1"/>
          <p:cNvSpPr>
            <a:spLocks noChangeArrowheads="1"/>
          </p:cNvSpPr>
          <p:nvPr/>
        </p:nvSpPr>
        <p:spPr bwMode="auto">
          <a:xfrm>
            <a:off x="2728913" y="3341688"/>
            <a:ext cx="682625" cy="420687"/>
          </a:xfrm>
          <a:prstGeom prst="ellipse">
            <a:avLst/>
          </a:prstGeom>
          <a:noFill/>
          <a:ln w="28575" algn="ctr">
            <a:solidFill>
              <a:schemeClr val="hlink"/>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endParaRPr lang="en-US" altLang="en-US"/>
          </a:p>
        </p:txBody>
      </p:sp>
      <p:cxnSp>
        <p:nvCxnSpPr>
          <p:cNvPr id="23560" name="Straight Arrow Connector 4"/>
          <p:cNvCxnSpPr>
            <a:cxnSpLocks noChangeShapeType="1"/>
          </p:cNvCxnSpPr>
          <p:nvPr/>
        </p:nvCxnSpPr>
        <p:spPr bwMode="auto">
          <a:xfrm>
            <a:off x="3411538" y="3552825"/>
            <a:ext cx="1470025" cy="0"/>
          </a:xfrm>
          <a:prstGeom prst="straightConnector1">
            <a:avLst/>
          </a:prstGeom>
          <a:noFill/>
          <a:ln w="28575" algn="ctr">
            <a:solidFill>
              <a:schemeClr val="hlink"/>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lstStyle/>
          <a:p>
            <a:pPr>
              <a:defRPr/>
            </a:pPr>
            <a:r>
              <a:rPr lang="en-GB" dirty="0" smtClean="0">
                <a:latin typeface="+mj-lt"/>
              </a:rPr>
              <a:t>Some events have a default action</a:t>
            </a:r>
          </a:p>
          <a:p>
            <a:pPr lvl="1">
              <a:defRPr/>
            </a:pPr>
            <a:r>
              <a:rPr lang="en-GB" dirty="0" smtClean="0">
                <a:latin typeface="+mj-lt"/>
              </a:rPr>
              <a:t>E.g. </a:t>
            </a:r>
            <a:r>
              <a:rPr lang="en-GB" dirty="0" smtClean="0">
                <a:latin typeface="Lucida Console" pitchFamily="49" charset="0"/>
              </a:rPr>
              <a:t>&lt;a&gt;</a:t>
            </a:r>
            <a:r>
              <a:rPr lang="en-GB" dirty="0" smtClean="0">
                <a:latin typeface="+mj-lt"/>
              </a:rPr>
              <a:t> elements have a click event, whose default action is to tell the browser to load the content at the specified </a:t>
            </a:r>
            <a:r>
              <a:rPr lang="en-GB" dirty="0" err="1" smtClean="0">
                <a:latin typeface="Lucida Console" pitchFamily="49" charset="0"/>
              </a:rPr>
              <a:t>href</a:t>
            </a:r>
            <a:endParaRPr lang="en-GB" dirty="0" smtClean="0">
              <a:latin typeface="Lucida Console" pitchFamily="49" charset="0"/>
            </a:endParaRPr>
          </a:p>
          <a:p>
            <a:pPr lvl="1">
              <a:defRPr/>
            </a:pPr>
            <a:endParaRPr lang="en-GB" dirty="0">
              <a:latin typeface="+mj-lt"/>
            </a:endParaRPr>
          </a:p>
          <a:p>
            <a:pPr>
              <a:defRPr/>
            </a:pPr>
            <a:r>
              <a:rPr lang="en-GB" dirty="0" smtClean="0">
                <a:latin typeface="+mj-lt"/>
              </a:rPr>
              <a:t>For events that have a default action:</a:t>
            </a:r>
          </a:p>
          <a:p>
            <a:pPr lvl="1">
              <a:defRPr/>
            </a:pPr>
            <a:r>
              <a:rPr lang="en-GB" dirty="0" smtClean="0">
                <a:latin typeface="+mj-lt"/>
              </a:rPr>
              <a:t>The </a:t>
            </a:r>
            <a:r>
              <a:rPr lang="en-GB" dirty="0" smtClean="0">
                <a:latin typeface="Lucida Console" pitchFamily="49" charset="0"/>
              </a:rPr>
              <a:t>Event</a:t>
            </a:r>
            <a:r>
              <a:rPr lang="en-GB" dirty="0" smtClean="0">
                <a:latin typeface="+mj-lt"/>
              </a:rPr>
              <a:t> object has a </a:t>
            </a:r>
            <a:r>
              <a:rPr lang="en-GB" dirty="0" err="1" smtClean="0">
                <a:latin typeface="Lucida Console" pitchFamily="49" charset="0"/>
              </a:rPr>
              <a:t>cancelable</a:t>
            </a:r>
            <a:r>
              <a:rPr lang="en-GB" dirty="0" smtClean="0">
                <a:latin typeface="+mj-lt"/>
              </a:rPr>
              <a:t> property set to </a:t>
            </a:r>
            <a:r>
              <a:rPr lang="en-GB" dirty="0" smtClean="0">
                <a:latin typeface="Lucida Console" pitchFamily="49" charset="0"/>
              </a:rPr>
              <a:t>true</a:t>
            </a:r>
          </a:p>
          <a:p>
            <a:pPr lvl="1">
              <a:defRPr/>
            </a:pPr>
            <a:r>
              <a:rPr lang="en-GB" dirty="0" smtClean="0"/>
              <a:t>We can prevent the default action by calling </a:t>
            </a:r>
            <a:r>
              <a:rPr lang="en-GB" dirty="0" err="1" smtClean="0">
                <a:latin typeface="Lucida Console" pitchFamily="49" charset="0"/>
              </a:rPr>
              <a:t>preventDefault</a:t>
            </a:r>
            <a:r>
              <a:rPr lang="en-GB" dirty="0" smtClean="0">
                <a:latin typeface="Lucida Console" pitchFamily="49" charset="0"/>
              </a:rPr>
              <a:t>()</a:t>
            </a:r>
          </a:p>
          <a:p>
            <a:pPr lvl="1">
              <a:defRPr/>
            </a:pPr>
            <a:endParaRPr lang="en-GB" dirty="0">
              <a:latin typeface="Lucida Console" pitchFamily="49" charset="0"/>
            </a:endParaRPr>
          </a:p>
          <a:p>
            <a:pPr lvl="1">
              <a:defRPr/>
            </a:pPr>
            <a:endParaRPr lang="en-GB" dirty="0" smtClean="0">
              <a:latin typeface="Lucida Console" pitchFamily="49" charset="0"/>
            </a:endParaRPr>
          </a:p>
          <a:p>
            <a:pPr lvl="1">
              <a:defRPr/>
            </a:pPr>
            <a:endParaRPr lang="en-GB" dirty="0">
              <a:latin typeface="Lucida Console" pitchFamily="49" charset="0"/>
            </a:endParaRPr>
          </a:p>
          <a:p>
            <a:pPr lvl="1">
              <a:defRPr/>
            </a:pPr>
            <a:endParaRPr lang="en-GB" dirty="0" smtClean="0">
              <a:latin typeface="Lucida Console" pitchFamily="49" charset="0"/>
            </a:endParaRPr>
          </a:p>
          <a:p>
            <a:pPr lvl="1">
              <a:defRPr/>
            </a:pPr>
            <a:endParaRPr lang="en-GB" dirty="0">
              <a:latin typeface="Lucida Console" pitchFamily="49" charset="0"/>
            </a:endParaRPr>
          </a:p>
          <a:p>
            <a:pPr>
              <a:defRPr/>
            </a:pPr>
            <a:r>
              <a:rPr lang="en-GB" dirty="0" smtClean="0">
                <a:latin typeface="+mj-lt"/>
              </a:rPr>
              <a:t>Example:</a:t>
            </a:r>
          </a:p>
          <a:p>
            <a:pPr lvl="1">
              <a:defRPr/>
            </a:pPr>
            <a:r>
              <a:rPr lang="en-GB" dirty="0" smtClean="0">
                <a:latin typeface="+mj-lt"/>
              </a:rPr>
              <a:t>See </a:t>
            </a:r>
            <a:r>
              <a:rPr lang="en-GB" dirty="0" smtClean="0">
                <a:latin typeface="Lucida Console" pitchFamily="49" charset="0"/>
              </a:rPr>
              <a:t>CancelingEvents.html</a:t>
            </a:r>
          </a:p>
          <a:p>
            <a:pPr lvl="1">
              <a:defRPr/>
            </a:pPr>
            <a:endParaRPr lang="en-GB" dirty="0" smtClean="0">
              <a:latin typeface="Lucida Console" pitchFamily="49" charset="0"/>
            </a:endParaRPr>
          </a:p>
        </p:txBody>
      </p:sp>
      <p:sp>
        <p:nvSpPr>
          <p:cNvPr id="24579" name="Rectangle 2"/>
          <p:cNvSpPr>
            <a:spLocks noGrp="1" noChangeArrowheads="1"/>
          </p:cNvSpPr>
          <p:nvPr>
            <p:ph type="title"/>
          </p:nvPr>
        </p:nvSpPr>
        <p:spPr>
          <a:xfrm>
            <a:off x="377825" y="150813"/>
            <a:ext cx="8550275" cy="693737"/>
          </a:xfrm>
        </p:spPr>
        <p:txBody>
          <a:bodyPr/>
          <a:lstStyle/>
          <a:p>
            <a:pPr marL="457200" indent="-457200" eaLnBrk="1" hangingPunct="1"/>
            <a:r>
              <a:rPr lang="en-US" altLang="en-US" smtClean="0"/>
              <a:t>Working with Cancelable Events</a:t>
            </a:r>
          </a:p>
        </p:txBody>
      </p:sp>
      <p:sp>
        <p:nvSpPr>
          <p:cNvPr id="4" name="Footer Placeholder 3"/>
          <p:cNvSpPr>
            <a:spLocks noGrp="1"/>
          </p:cNvSpPr>
          <p:nvPr>
            <p:ph type="ftr" sz="quarter" idx="10"/>
          </p:nvPr>
        </p:nvSpPr>
        <p:spPr/>
        <p:txBody>
          <a:bodyPr/>
          <a:lstStyle/>
          <a:p>
            <a:pPr>
              <a:defRPr/>
            </a:pPr>
            <a:fld id="{AD695742-26DE-4BA8-8F19-5078CB7426E3}" type="slidenum">
              <a:rPr lang="en-GB"/>
              <a:pPr>
                <a:defRPr/>
              </a:pPr>
              <a:t>21</a:t>
            </a:fld>
            <a:endParaRPr lang="en-GB"/>
          </a:p>
        </p:txBody>
      </p:sp>
      <p:sp>
        <p:nvSpPr>
          <p:cNvPr id="24581" name="Rectangle 16"/>
          <p:cNvSpPr>
            <a:spLocks noChangeArrowheads="1"/>
          </p:cNvSpPr>
          <p:nvPr/>
        </p:nvSpPr>
        <p:spPr bwMode="auto">
          <a:xfrm>
            <a:off x="555625" y="3973513"/>
            <a:ext cx="8232775" cy="1231900"/>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US" altLang="en-US" sz="1200"/>
              <a:t>function handleClickForHyperlink(e) {</a:t>
            </a:r>
            <a:endParaRPr lang="en-GB" altLang="en-US" sz="1200"/>
          </a:p>
          <a:p>
            <a:pPr eaLnBrk="1" hangingPunct="1"/>
            <a:endParaRPr lang="en-US" altLang="en-US" sz="1200"/>
          </a:p>
          <a:p>
            <a:pPr eaLnBrk="1" hangingPunct="1"/>
            <a:r>
              <a:rPr lang="en-US" altLang="en-US" sz="1200"/>
              <a:t>    if (!confirm("Do you want to navigate to " + e.target.href + " ?")) {</a:t>
            </a:r>
            <a:endParaRPr lang="en-GB" altLang="en-US" sz="1200"/>
          </a:p>
          <a:p>
            <a:pPr eaLnBrk="1" hangingPunct="1"/>
            <a:r>
              <a:rPr lang="en-US" altLang="en-US" sz="1200"/>
              <a:t>        </a:t>
            </a:r>
            <a:r>
              <a:rPr lang="en-US" altLang="en-US" sz="1200" b="1"/>
              <a:t>e.preventDefault();</a:t>
            </a:r>
            <a:endParaRPr lang="en-GB" altLang="en-US" sz="1200" b="1"/>
          </a:p>
          <a:p>
            <a:pPr eaLnBrk="1" hangingPunct="1"/>
            <a:r>
              <a:rPr lang="en-US" altLang="en-US" sz="1200"/>
              <a:t>    }</a:t>
            </a:r>
            <a:endParaRPr lang="en-GB" altLang="en-US" sz="1200"/>
          </a:p>
          <a:p>
            <a:pPr eaLnBrk="1" hangingPunct="1"/>
            <a:r>
              <a:rPr lang="en-US" altLang="en-US" sz="120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3"/>
          <p:cNvSpPr>
            <a:spLocks noGrp="1" noChangeArrowheads="1"/>
          </p:cNvSpPr>
          <p:nvPr>
            <p:ph idx="1"/>
          </p:nvPr>
        </p:nvSpPr>
        <p:spPr/>
        <p:txBody>
          <a:bodyPr/>
          <a:lstStyle/>
          <a:p>
            <a:r>
              <a:rPr lang="en-US" altLang="en-US" dirty="0" smtClean="0"/>
              <a:t>Mouse events</a:t>
            </a:r>
          </a:p>
          <a:p>
            <a:r>
              <a:rPr lang="en-US" altLang="en-US" dirty="0" smtClean="0"/>
              <a:t>Focus events</a:t>
            </a:r>
          </a:p>
          <a:p>
            <a:r>
              <a:rPr lang="en-US" altLang="en-US" dirty="0" smtClean="0"/>
              <a:t>Keyboard events</a:t>
            </a:r>
            <a:endParaRPr lang="en-GB" altLang="en-US" dirty="0" smtClean="0"/>
          </a:p>
        </p:txBody>
      </p:sp>
      <p:sp>
        <p:nvSpPr>
          <p:cNvPr id="25603" name="Rectangle 2"/>
          <p:cNvSpPr>
            <a:spLocks noGrp="1" noChangeArrowheads="1"/>
          </p:cNvSpPr>
          <p:nvPr>
            <p:ph type="title"/>
          </p:nvPr>
        </p:nvSpPr>
        <p:spPr>
          <a:xfrm>
            <a:off x="377825" y="150813"/>
            <a:ext cx="8550275" cy="693737"/>
          </a:xfrm>
        </p:spPr>
        <p:txBody>
          <a:bodyPr/>
          <a:lstStyle/>
          <a:p>
            <a:pPr marL="457200" indent="-457200" eaLnBrk="1" hangingPunct="1"/>
            <a:r>
              <a:rPr lang="en-US" altLang="en-US" smtClean="0"/>
              <a:t>3. Working with HTML Events </a:t>
            </a:r>
          </a:p>
        </p:txBody>
      </p:sp>
      <p:sp>
        <p:nvSpPr>
          <p:cNvPr id="4" name="Footer Placeholder 3"/>
          <p:cNvSpPr>
            <a:spLocks noGrp="1"/>
          </p:cNvSpPr>
          <p:nvPr>
            <p:ph type="ftr" sz="quarter" idx="10"/>
          </p:nvPr>
        </p:nvSpPr>
        <p:spPr/>
        <p:txBody>
          <a:bodyPr/>
          <a:lstStyle/>
          <a:p>
            <a:pPr>
              <a:defRPr/>
            </a:pPr>
            <a:fld id="{F764DE16-9179-4762-90FC-BCC7F0BF07D6}" type="slidenum">
              <a:rPr lang="en-GB"/>
              <a:pPr>
                <a:defRPr/>
              </a:pPr>
              <a:t>22</a:t>
            </a:fld>
            <a:endParaRPr lang="en-GB"/>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p:txBody>
          <a:bodyPr/>
          <a:lstStyle/>
          <a:p>
            <a:pPr marL="457200" indent="-457200" eaLnBrk="1" hangingPunct="1"/>
            <a:r>
              <a:rPr lang="en-GB" altLang="en-US" smtClean="0"/>
              <a:t>For an example of mouse events:</a:t>
            </a:r>
          </a:p>
          <a:p>
            <a:pPr marL="857250" lvl="1" indent="-457200" eaLnBrk="1" hangingPunct="1"/>
            <a:r>
              <a:rPr lang="en-GB" altLang="en-US" smtClean="0"/>
              <a:t>See </a:t>
            </a:r>
            <a:r>
              <a:rPr lang="en-GB" altLang="en-US" smtClean="0">
                <a:latin typeface="Lucida Console" pitchFamily="49" charset="0"/>
              </a:rPr>
              <a:t>MouseEvents.html</a:t>
            </a:r>
            <a:endParaRPr lang="en-US" altLang="en-US" smtClean="0">
              <a:latin typeface="Lucida Console" pitchFamily="49" charset="0"/>
            </a:endParaRPr>
          </a:p>
        </p:txBody>
      </p:sp>
      <p:sp>
        <p:nvSpPr>
          <p:cNvPr id="27651" name="Rectangle 2"/>
          <p:cNvSpPr>
            <a:spLocks noGrp="1" noChangeArrowheads="1"/>
          </p:cNvSpPr>
          <p:nvPr>
            <p:ph type="title"/>
          </p:nvPr>
        </p:nvSpPr>
        <p:spPr>
          <a:xfrm>
            <a:off x="377825" y="150813"/>
            <a:ext cx="8550275" cy="693737"/>
          </a:xfrm>
        </p:spPr>
        <p:txBody>
          <a:bodyPr/>
          <a:lstStyle/>
          <a:p>
            <a:pPr eaLnBrk="1" hangingPunct="1"/>
            <a:r>
              <a:rPr lang="en-GB" altLang="en-US" smtClean="0"/>
              <a:t>Mouse Events</a:t>
            </a:r>
          </a:p>
        </p:txBody>
      </p:sp>
      <p:sp>
        <p:nvSpPr>
          <p:cNvPr id="4" name="Footer Placeholder 3"/>
          <p:cNvSpPr>
            <a:spLocks noGrp="1"/>
          </p:cNvSpPr>
          <p:nvPr>
            <p:ph type="ftr" sz="quarter" idx="10"/>
          </p:nvPr>
        </p:nvSpPr>
        <p:spPr/>
        <p:txBody>
          <a:bodyPr/>
          <a:lstStyle/>
          <a:p>
            <a:pPr>
              <a:defRPr/>
            </a:pPr>
            <a:fld id="{6204D009-33FC-4CB9-9838-8DB7C52DF1A9}" type="slidenum">
              <a:rPr lang="en-GB"/>
              <a:pPr>
                <a:defRPr/>
              </a:pPr>
              <a:t>23</a:t>
            </a:fld>
            <a:endParaRPr lang="en-GB"/>
          </a:p>
        </p:txBody>
      </p:sp>
      <p:pic>
        <p:nvPicPr>
          <p:cNvPr id="276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463" y="2109788"/>
            <a:ext cx="5553075"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hlink"/>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3"/>
          <p:cNvSpPr>
            <a:spLocks noGrp="1" noChangeArrowheads="1"/>
          </p:cNvSpPr>
          <p:nvPr>
            <p:ph idx="1"/>
          </p:nvPr>
        </p:nvSpPr>
        <p:spPr/>
        <p:txBody>
          <a:bodyPr/>
          <a:lstStyle/>
          <a:p>
            <a:pPr marL="457200" indent="-457200" eaLnBrk="1" hangingPunct="1"/>
            <a:r>
              <a:rPr lang="en-GB" altLang="en-US" smtClean="0"/>
              <a:t>For an example of focus events:</a:t>
            </a:r>
          </a:p>
          <a:p>
            <a:pPr marL="857250" lvl="1" indent="-457200" eaLnBrk="1" hangingPunct="1"/>
            <a:r>
              <a:rPr lang="en-GB" altLang="en-US" smtClean="0"/>
              <a:t>See </a:t>
            </a:r>
            <a:r>
              <a:rPr lang="en-GB" altLang="en-US" smtClean="0">
                <a:latin typeface="Lucida Console" pitchFamily="49" charset="0"/>
              </a:rPr>
              <a:t>FocusEvents.html</a:t>
            </a:r>
            <a:endParaRPr lang="en-US" altLang="en-US" smtClean="0">
              <a:latin typeface="Lucida Console" pitchFamily="49" charset="0"/>
            </a:endParaRPr>
          </a:p>
        </p:txBody>
      </p:sp>
      <p:sp>
        <p:nvSpPr>
          <p:cNvPr id="28675" name="Rectangle 2"/>
          <p:cNvSpPr>
            <a:spLocks noGrp="1" noChangeArrowheads="1"/>
          </p:cNvSpPr>
          <p:nvPr>
            <p:ph type="title"/>
          </p:nvPr>
        </p:nvSpPr>
        <p:spPr>
          <a:xfrm>
            <a:off x="377825" y="150813"/>
            <a:ext cx="8550275" cy="693737"/>
          </a:xfrm>
        </p:spPr>
        <p:txBody>
          <a:bodyPr/>
          <a:lstStyle/>
          <a:p>
            <a:pPr eaLnBrk="1" hangingPunct="1"/>
            <a:r>
              <a:rPr lang="en-GB" altLang="en-US" smtClean="0"/>
              <a:t>Focus Events</a:t>
            </a:r>
          </a:p>
        </p:txBody>
      </p:sp>
      <p:sp>
        <p:nvSpPr>
          <p:cNvPr id="4" name="Footer Placeholder 3"/>
          <p:cNvSpPr>
            <a:spLocks noGrp="1"/>
          </p:cNvSpPr>
          <p:nvPr>
            <p:ph type="ftr" sz="quarter" idx="10"/>
          </p:nvPr>
        </p:nvSpPr>
        <p:spPr/>
        <p:txBody>
          <a:bodyPr/>
          <a:lstStyle/>
          <a:p>
            <a:pPr>
              <a:defRPr/>
            </a:pPr>
            <a:fld id="{176A77B2-1F50-4490-AB59-40B64D0D28AE}" type="slidenum">
              <a:rPr lang="en-GB"/>
              <a:pPr>
                <a:defRPr/>
              </a:pPr>
              <a:t>24</a:t>
            </a:fld>
            <a:endParaRPr lang="en-GB"/>
          </a:p>
        </p:txBody>
      </p:sp>
      <p:pic>
        <p:nvPicPr>
          <p:cNvPr id="2867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463" y="2119313"/>
            <a:ext cx="5553075"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hlink"/>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p:txBody>
          <a:bodyPr/>
          <a:lstStyle/>
          <a:p>
            <a:pPr marL="457200" indent="-457200" eaLnBrk="1" hangingPunct="1"/>
            <a:r>
              <a:rPr lang="en-GB" altLang="en-US" smtClean="0"/>
              <a:t>For an example of keyboard events:</a:t>
            </a:r>
          </a:p>
          <a:p>
            <a:pPr marL="857250" lvl="1" indent="-457200" eaLnBrk="1" hangingPunct="1"/>
            <a:r>
              <a:rPr lang="en-GB" altLang="en-US" smtClean="0"/>
              <a:t>See </a:t>
            </a:r>
            <a:r>
              <a:rPr lang="en-GB" altLang="en-US" smtClean="0">
                <a:latin typeface="Lucida Console" pitchFamily="49" charset="0"/>
              </a:rPr>
              <a:t>KeyboardEvents.html</a:t>
            </a:r>
            <a:endParaRPr lang="en-US" altLang="en-US" smtClean="0">
              <a:latin typeface="Lucida Console" pitchFamily="49" charset="0"/>
            </a:endParaRPr>
          </a:p>
        </p:txBody>
      </p:sp>
      <p:sp>
        <p:nvSpPr>
          <p:cNvPr id="29699" name="Rectangle 2"/>
          <p:cNvSpPr>
            <a:spLocks noGrp="1" noChangeArrowheads="1"/>
          </p:cNvSpPr>
          <p:nvPr>
            <p:ph type="title"/>
          </p:nvPr>
        </p:nvSpPr>
        <p:spPr>
          <a:xfrm>
            <a:off x="377825" y="150813"/>
            <a:ext cx="8550275" cy="693737"/>
          </a:xfrm>
        </p:spPr>
        <p:txBody>
          <a:bodyPr/>
          <a:lstStyle/>
          <a:p>
            <a:pPr eaLnBrk="1" hangingPunct="1"/>
            <a:r>
              <a:rPr lang="en-GB" altLang="en-US" smtClean="0"/>
              <a:t>Keyboard Events</a:t>
            </a:r>
          </a:p>
        </p:txBody>
      </p:sp>
      <p:sp>
        <p:nvSpPr>
          <p:cNvPr id="4" name="Footer Placeholder 3"/>
          <p:cNvSpPr>
            <a:spLocks noGrp="1"/>
          </p:cNvSpPr>
          <p:nvPr>
            <p:ph type="ftr" sz="quarter" idx="10"/>
          </p:nvPr>
        </p:nvSpPr>
        <p:spPr/>
        <p:txBody>
          <a:bodyPr/>
          <a:lstStyle/>
          <a:p>
            <a:pPr>
              <a:defRPr/>
            </a:pPr>
            <a:fld id="{3387CE56-E89D-4580-976F-85920A994431}" type="slidenum">
              <a:rPr lang="en-GB"/>
              <a:pPr>
                <a:defRPr/>
              </a:pPr>
              <a:t>25</a:t>
            </a:fld>
            <a:endParaRPr lang="en-GB"/>
          </a:p>
        </p:txBody>
      </p:sp>
      <p:pic>
        <p:nvPicPr>
          <p:cNvPr id="2970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463" y="2119313"/>
            <a:ext cx="5553075"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hlink"/>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fld id="{2D07AD86-2D1E-4391-84CB-6058C141B78B}" type="slidenum">
              <a:rPr lang="en-GB"/>
              <a:pPr>
                <a:defRPr/>
              </a:pPr>
              <a:t>26</a:t>
            </a:fld>
            <a:endParaRPr lang="en-GB"/>
          </a:p>
        </p:txBody>
      </p:sp>
      <p:sp>
        <p:nvSpPr>
          <p:cNvPr id="30723" name="Rectangle 14"/>
          <p:cNvSpPr>
            <a:spLocks noGrp="1" noChangeArrowheads="1"/>
          </p:cNvSpPr>
          <p:nvPr>
            <p:ph type="title"/>
          </p:nvPr>
        </p:nvSpPr>
        <p:spPr>
          <a:xfrm>
            <a:off x="377825" y="150813"/>
            <a:ext cx="8550275" cy="693737"/>
          </a:xfrm>
        </p:spPr>
        <p:txBody>
          <a:bodyPr/>
          <a:lstStyle/>
          <a:p>
            <a:pPr eaLnBrk="1" hangingPunct="1"/>
            <a:r>
              <a:rPr lang="en-US" altLang="en-US" smtClean="0"/>
              <a:t>Any Questions?</a:t>
            </a:r>
            <a:endParaRPr lang="en-GB" altLang="en-US" smtClean="0"/>
          </a:p>
        </p:txBody>
      </p:sp>
      <p:grpSp>
        <p:nvGrpSpPr>
          <p:cNvPr id="30724" name="Group 5"/>
          <p:cNvGrpSpPr>
            <a:grpSpLocks noChangeAspect="1"/>
          </p:cNvGrpSpPr>
          <p:nvPr/>
        </p:nvGrpSpPr>
        <p:grpSpPr bwMode="auto">
          <a:xfrm>
            <a:off x="2359025" y="1860550"/>
            <a:ext cx="4121150" cy="4040188"/>
            <a:chOff x="1332" y="995"/>
            <a:chExt cx="2685" cy="2633"/>
          </a:xfrm>
        </p:grpSpPr>
        <p:sp>
          <p:nvSpPr>
            <p:cNvPr id="30725" name="AutoShape 4"/>
            <p:cNvSpPr>
              <a:spLocks noChangeAspect="1" noChangeArrowheads="1" noTextEdit="1"/>
            </p:cNvSpPr>
            <p:nvPr/>
          </p:nvSpPr>
          <p:spPr bwMode="auto">
            <a:xfrm>
              <a:off x="1332" y="995"/>
              <a:ext cx="2685" cy="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30726" name="Freeform 6"/>
            <p:cNvSpPr>
              <a:spLocks/>
            </p:cNvSpPr>
            <p:nvPr/>
          </p:nvSpPr>
          <p:spPr bwMode="auto">
            <a:xfrm>
              <a:off x="2136" y="1471"/>
              <a:ext cx="1086" cy="1690"/>
            </a:xfrm>
            <a:custGeom>
              <a:avLst/>
              <a:gdLst>
                <a:gd name="T0" fmla="*/ 370 w 1086"/>
                <a:gd name="T1" fmla="*/ 456 h 1690"/>
                <a:gd name="T2" fmla="*/ 479 w 1086"/>
                <a:gd name="T3" fmla="*/ 342 h 1690"/>
                <a:gd name="T4" fmla="*/ 672 w 1086"/>
                <a:gd name="T5" fmla="*/ 413 h 1690"/>
                <a:gd name="T6" fmla="*/ 655 w 1086"/>
                <a:gd name="T7" fmla="*/ 604 h 1690"/>
                <a:gd name="T8" fmla="*/ 422 w 1086"/>
                <a:gd name="T9" fmla="*/ 752 h 1690"/>
                <a:gd name="T10" fmla="*/ 379 w 1086"/>
                <a:gd name="T11" fmla="*/ 1171 h 1690"/>
                <a:gd name="T12" fmla="*/ 422 w 1086"/>
                <a:gd name="T13" fmla="*/ 1302 h 1690"/>
                <a:gd name="T14" fmla="*/ 345 w 1086"/>
                <a:gd name="T15" fmla="*/ 1447 h 1690"/>
                <a:gd name="T16" fmla="*/ 362 w 1086"/>
                <a:gd name="T17" fmla="*/ 1596 h 1690"/>
                <a:gd name="T18" fmla="*/ 527 w 1086"/>
                <a:gd name="T19" fmla="*/ 1690 h 1690"/>
                <a:gd name="T20" fmla="*/ 741 w 1086"/>
                <a:gd name="T21" fmla="*/ 1621 h 1690"/>
                <a:gd name="T22" fmla="*/ 809 w 1086"/>
                <a:gd name="T23" fmla="*/ 1447 h 1690"/>
                <a:gd name="T24" fmla="*/ 724 w 1086"/>
                <a:gd name="T25" fmla="*/ 1282 h 1690"/>
                <a:gd name="T26" fmla="*/ 818 w 1086"/>
                <a:gd name="T27" fmla="*/ 1188 h 1690"/>
                <a:gd name="T28" fmla="*/ 818 w 1086"/>
                <a:gd name="T29" fmla="*/ 957 h 1690"/>
                <a:gd name="T30" fmla="*/ 1060 w 1086"/>
                <a:gd name="T31" fmla="*/ 761 h 1690"/>
                <a:gd name="T32" fmla="*/ 1086 w 1086"/>
                <a:gd name="T33" fmla="*/ 464 h 1690"/>
                <a:gd name="T34" fmla="*/ 929 w 1086"/>
                <a:gd name="T35" fmla="*/ 145 h 1690"/>
                <a:gd name="T36" fmla="*/ 621 w 1086"/>
                <a:gd name="T37" fmla="*/ 0 h 1690"/>
                <a:gd name="T38" fmla="*/ 276 w 1086"/>
                <a:gd name="T39" fmla="*/ 94 h 1690"/>
                <a:gd name="T40" fmla="*/ 77 w 1086"/>
                <a:gd name="T41" fmla="*/ 285 h 1690"/>
                <a:gd name="T42" fmla="*/ 0 w 1086"/>
                <a:gd name="T43" fmla="*/ 578 h 1690"/>
                <a:gd name="T44" fmla="*/ 8 w 1086"/>
                <a:gd name="T45" fmla="*/ 752 h 1690"/>
                <a:gd name="T46" fmla="*/ 362 w 1086"/>
                <a:gd name="T47" fmla="*/ 732 h 1690"/>
                <a:gd name="T48" fmla="*/ 370 w 1086"/>
                <a:gd name="T49" fmla="*/ 456 h 169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86" h="1690">
                  <a:moveTo>
                    <a:pt x="370" y="456"/>
                  </a:moveTo>
                  <a:lnTo>
                    <a:pt x="479" y="342"/>
                  </a:lnTo>
                  <a:lnTo>
                    <a:pt x="672" y="413"/>
                  </a:lnTo>
                  <a:lnTo>
                    <a:pt x="655" y="604"/>
                  </a:lnTo>
                  <a:lnTo>
                    <a:pt x="422" y="752"/>
                  </a:lnTo>
                  <a:lnTo>
                    <a:pt x="379" y="1171"/>
                  </a:lnTo>
                  <a:lnTo>
                    <a:pt x="422" y="1302"/>
                  </a:lnTo>
                  <a:lnTo>
                    <a:pt x="345" y="1447"/>
                  </a:lnTo>
                  <a:lnTo>
                    <a:pt x="362" y="1596"/>
                  </a:lnTo>
                  <a:lnTo>
                    <a:pt x="527" y="1690"/>
                  </a:lnTo>
                  <a:lnTo>
                    <a:pt x="741" y="1621"/>
                  </a:lnTo>
                  <a:lnTo>
                    <a:pt x="809" y="1447"/>
                  </a:lnTo>
                  <a:lnTo>
                    <a:pt x="724" y="1282"/>
                  </a:lnTo>
                  <a:lnTo>
                    <a:pt x="818" y="1188"/>
                  </a:lnTo>
                  <a:lnTo>
                    <a:pt x="818" y="957"/>
                  </a:lnTo>
                  <a:lnTo>
                    <a:pt x="1060" y="761"/>
                  </a:lnTo>
                  <a:lnTo>
                    <a:pt x="1086" y="464"/>
                  </a:lnTo>
                  <a:lnTo>
                    <a:pt x="929" y="145"/>
                  </a:lnTo>
                  <a:lnTo>
                    <a:pt x="621" y="0"/>
                  </a:lnTo>
                  <a:lnTo>
                    <a:pt x="276" y="94"/>
                  </a:lnTo>
                  <a:lnTo>
                    <a:pt x="77" y="285"/>
                  </a:lnTo>
                  <a:lnTo>
                    <a:pt x="0" y="578"/>
                  </a:lnTo>
                  <a:lnTo>
                    <a:pt x="8" y="752"/>
                  </a:lnTo>
                  <a:lnTo>
                    <a:pt x="362" y="732"/>
                  </a:lnTo>
                  <a:lnTo>
                    <a:pt x="370" y="456"/>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0727" name="Freeform 7"/>
            <p:cNvSpPr>
              <a:spLocks/>
            </p:cNvSpPr>
            <p:nvPr/>
          </p:nvSpPr>
          <p:spPr bwMode="auto">
            <a:xfrm>
              <a:off x="2198" y="1539"/>
              <a:ext cx="964" cy="1180"/>
            </a:xfrm>
            <a:custGeom>
              <a:avLst/>
              <a:gdLst>
                <a:gd name="T0" fmla="*/ 0 w 964"/>
                <a:gd name="T1" fmla="*/ 596 h 1180"/>
                <a:gd name="T2" fmla="*/ 140 w 964"/>
                <a:gd name="T3" fmla="*/ 570 h 1180"/>
                <a:gd name="T4" fmla="*/ 220 w 964"/>
                <a:gd name="T5" fmla="*/ 596 h 1180"/>
                <a:gd name="T6" fmla="*/ 214 w 964"/>
                <a:gd name="T7" fmla="*/ 433 h 1180"/>
                <a:gd name="T8" fmla="*/ 274 w 964"/>
                <a:gd name="T9" fmla="*/ 251 h 1180"/>
                <a:gd name="T10" fmla="*/ 508 w 964"/>
                <a:gd name="T11" fmla="*/ 183 h 1180"/>
                <a:gd name="T12" fmla="*/ 619 w 964"/>
                <a:gd name="T13" fmla="*/ 260 h 1180"/>
                <a:gd name="T14" fmla="*/ 739 w 964"/>
                <a:gd name="T15" fmla="*/ 379 h 1180"/>
                <a:gd name="T16" fmla="*/ 705 w 964"/>
                <a:gd name="T17" fmla="*/ 587 h 1180"/>
                <a:gd name="T18" fmla="*/ 482 w 964"/>
                <a:gd name="T19" fmla="*/ 684 h 1180"/>
                <a:gd name="T20" fmla="*/ 422 w 964"/>
                <a:gd name="T21" fmla="*/ 829 h 1180"/>
                <a:gd name="T22" fmla="*/ 439 w 964"/>
                <a:gd name="T23" fmla="*/ 978 h 1180"/>
                <a:gd name="T24" fmla="*/ 411 w 964"/>
                <a:gd name="T25" fmla="*/ 1180 h 1180"/>
                <a:gd name="T26" fmla="*/ 633 w 964"/>
                <a:gd name="T27" fmla="*/ 1180 h 1180"/>
                <a:gd name="T28" fmla="*/ 662 w 964"/>
                <a:gd name="T29" fmla="*/ 1029 h 1180"/>
                <a:gd name="T30" fmla="*/ 645 w 964"/>
                <a:gd name="T31" fmla="*/ 855 h 1180"/>
                <a:gd name="T32" fmla="*/ 781 w 964"/>
                <a:gd name="T33" fmla="*/ 761 h 1180"/>
                <a:gd name="T34" fmla="*/ 884 w 964"/>
                <a:gd name="T35" fmla="*/ 710 h 1180"/>
                <a:gd name="T36" fmla="*/ 964 w 964"/>
                <a:gd name="T37" fmla="*/ 485 h 1180"/>
                <a:gd name="T38" fmla="*/ 893 w 964"/>
                <a:gd name="T39" fmla="*/ 242 h 1180"/>
                <a:gd name="T40" fmla="*/ 653 w 964"/>
                <a:gd name="T41" fmla="*/ 0 h 1180"/>
                <a:gd name="T42" fmla="*/ 360 w 964"/>
                <a:gd name="T43" fmla="*/ 20 h 1180"/>
                <a:gd name="T44" fmla="*/ 126 w 964"/>
                <a:gd name="T45" fmla="*/ 166 h 1180"/>
                <a:gd name="T46" fmla="*/ 23 w 964"/>
                <a:gd name="T47" fmla="*/ 348 h 1180"/>
                <a:gd name="T48" fmla="*/ 0 w 964"/>
                <a:gd name="T49" fmla="*/ 596 h 11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964" h="1180">
                  <a:moveTo>
                    <a:pt x="0" y="596"/>
                  </a:moveTo>
                  <a:lnTo>
                    <a:pt x="140" y="570"/>
                  </a:lnTo>
                  <a:lnTo>
                    <a:pt x="220" y="596"/>
                  </a:lnTo>
                  <a:lnTo>
                    <a:pt x="214" y="433"/>
                  </a:lnTo>
                  <a:lnTo>
                    <a:pt x="274" y="251"/>
                  </a:lnTo>
                  <a:lnTo>
                    <a:pt x="508" y="183"/>
                  </a:lnTo>
                  <a:lnTo>
                    <a:pt x="619" y="260"/>
                  </a:lnTo>
                  <a:lnTo>
                    <a:pt x="739" y="379"/>
                  </a:lnTo>
                  <a:lnTo>
                    <a:pt x="705" y="587"/>
                  </a:lnTo>
                  <a:lnTo>
                    <a:pt x="482" y="684"/>
                  </a:lnTo>
                  <a:lnTo>
                    <a:pt x="422" y="829"/>
                  </a:lnTo>
                  <a:lnTo>
                    <a:pt x="439" y="978"/>
                  </a:lnTo>
                  <a:lnTo>
                    <a:pt x="411" y="1180"/>
                  </a:lnTo>
                  <a:lnTo>
                    <a:pt x="633" y="1180"/>
                  </a:lnTo>
                  <a:lnTo>
                    <a:pt x="662" y="1029"/>
                  </a:lnTo>
                  <a:lnTo>
                    <a:pt x="645" y="855"/>
                  </a:lnTo>
                  <a:lnTo>
                    <a:pt x="781" y="761"/>
                  </a:lnTo>
                  <a:lnTo>
                    <a:pt x="884" y="710"/>
                  </a:lnTo>
                  <a:lnTo>
                    <a:pt x="964" y="485"/>
                  </a:lnTo>
                  <a:lnTo>
                    <a:pt x="893" y="242"/>
                  </a:lnTo>
                  <a:lnTo>
                    <a:pt x="653" y="0"/>
                  </a:lnTo>
                  <a:lnTo>
                    <a:pt x="360" y="20"/>
                  </a:lnTo>
                  <a:lnTo>
                    <a:pt x="126" y="166"/>
                  </a:lnTo>
                  <a:lnTo>
                    <a:pt x="23" y="348"/>
                  </a:lnTo>
                  <a:lnTo>
                    <a:pt x="0" y="59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0728" name="Freeform 8"/>
            <p:cNvSpPr>
              <a:spLocks/>
            </p:cNvSpPr>
            <p:nvPr/>
          </p:nvSpPr>
          <p:spPr bwMode="auto">
            <a:xfrm>
              <a:off x="2549" y="2807"/>
              <a:ext cx="311" cy="268"/>
            </a:xfrm>
            <a:custGeom>
              <a:avLst/>
              <a:gdLst>
                <a:gd name="T0" fmla="*/ 111 w 311"/>
                <a:gd name="T1" fmla="*/ 0 h 268"/>
                <a:gd name="T2" fmla="*/ 23 w 311"/>
                <a:gd name="T3" fmla="*/ 49 h 268"/>
                <a:gd name="T4" fmla="*/ 0 w 311"/>
                <a:gd name="T5" fmla="*/ 180 h 268"/>
                <a:gd name="T6" fmla="*/ 68 w 311"/>
                <a:gd name="T7" fmla="*/ 268 h 268"/>
                <a:gd name="T8" fmla="*/ 242 w 311"/>
                <a:gd name="T9" fmla="*/ 268 h 268"/>
                <a:gd name="T10" fmla="*/ 311 w 311"/>
                <a:gd name="T11" fmla="*/ 163 h 268"/>
                <a:gd name="T12" fmla="*/ 251 w 311"/>
                <a:gd name="T13" fmla="*/ 35 h 268"/>
                <a:gd name="T14" fmla="*/ 111 w 311"/>
                <a:gd name="T15" fmla="*/ 0 h 2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1" h="268">
                  <a:moveTo>
                    <a:pt x="111" y="0"/>
                  </a:moveTo>
                  <a:lnTo>
                    <a:pt x="23" y="49"/>
                  </a:lnTo>
                  <a:lnTo>
                    <a:pt x="0" y="180"/>
                  </a:lnTo>
                  <a:lnTo>
                    <a:pt x="68" y="268"/>
                  </a:lnTo>
                  <a:lnTo>
                    <a:pt x="242" y="268"/>
                  </a:lnTo>
                  <a:lnTo>
                    <a:pt x="311" y="163"/>
                  </a:lnTo>
                  <a:lnTo>
                    <a:pt x="251" y="35"/>
                  </a:lnTo>
                  <a:lnTo>
                    <a:pt x="111"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0729" name="Freeform 9"/>
            <p:cNvSpPr>
              <a:spLocks/>
            </p:cNvSpPr>
            <p:nvPr/>
          </p:nvSpPr>
          <p:spPr bwMode="auto">
            <a:xfrm>
              <a:off x="1332" y="995"/>
              <a:ext cx="2685" cy="2633"/>
            </a:xfrm>
            <a:custGeom>
              <a:avLst/>
              <a:gdLst>
                <a:gd name="T0" fmla="*/ 1673 w 2685"/>
                <a:gd name="T1" fmla="*/ 0 h 2633"/>
                <a:gd name="T2" fmla="*/ 1140 w 2685"/>
                <a:gd name="T3" fmla="*/ 9 h 2633"/>
                <a:gd name="T4" fmla="*/ 735 w 2685"/>
                <a:gd name="T5" fmla="*/ 140 h 2633"/>
                <a:gd name="T6" fmla="*/ 319 w 2685"/>
                <a:gd name="T7" fmla="*/ 407 h 2633"/>
                <a:gd name="T8" fmla="*/ 128 w 2685"/>
                <a:gd name="T9" fmla="*/ 795 h 2633"/>
                <a:gd name="T10" fmla="*/ 43 w 2685"/>
                <a:gd name="T11" fmla="*/ 1191 h 2633"/>
                <a:gd name="T12" fmla="*/ 0 w 2685"/>
                <a:gd name="T13" fmla="*/ 1590 h 2633"/>
                <a:gd name="T14" fmla="*/ 191 w 2685"/>
                <a:gd name="T15" fmla="*/ 1881 h 2633"/>
                <a:gd name="T16" fmla="*/ 425 w 2685"/>
                <a:gd name="T17" fmla="*/ 2268 h 2633"/>
                <a:gd name="T18" fmla="*/ 969 w 2685"/>
                <a:gd name="T19" fmla="*/ 2579 h 2633"/>
                <a:gd name="T20" fmla="*/ 1491 w 2685"/>
                <a:gd name="T21" fmla="*/ 2633 h 2633"/>
                <a:gd name="T22" fmla="*/ 1856 w 2685"/>
                <a:gd name="T23" fmla="*/ 2528 h 2633"/>
                <a:gd name="T24" fmla="*/ 2081 w 2685"/>
                <a:gd name="T25" fmla="*/ 2399 h 2633"/>
                <a:gd name="T26" fmla="*/ 2320 w 2685"/>
                <a:gd name="T27" fmla="*/ 2311 h 2633"/>
                <a:gd name="T28" fmla="*/ 2409 w 2685"/>
                <a:gd name="T29" fmla="*/ 2097 h 2633"/>
                <a:gd name="T30" fmla="*/ 2617 w 2685"/>
                <a:gd name="T31" fmla="*/ 1758 h 2633"/>
                <a:gd name="T32" fmla="*/ 2685 w 2685"/>
                <a:gd name="T33" fmla="*/ 1356 h 2633"/>
                <a:gd name="T34" fmla="*/ 2625 w 2685"/>
                <a:gd name="T35" fmla="*/ 898 h 2633"/>
                <a:gd name="T36" fmla="*/ 2460 w 2685"/>
                <a:gd name="T37" fmla="*/ 442 h 2633"/>
                <a:gd name="T38" fmla="*/ 2235 w 2685"/>
                <a:gd name="T39" fmla="*/ 268 h 2633"/>
                <a:gd name="T40" fmla="*/ 1958 w 2685"/>
                <a:gd name="T41" fmla="*/ 43 h 2633"/>
                <a:gd name="T42" fmla="*/ 1813 w 2685"/>
                <a:gd name="T43" fmla="*/ 407 h 2633"/>
                <a:gd name="T44" fmla="*/ 2163 w 2685"/>
                <a:gd name="T45" fmla="*/ 664 h 2633"/>
                <a:gd name="T46" fmla="*/ 2300 w 2685"/>
                <a:gd name="T47" fmla="*/ 881 h 2633"/>
                <a:gd name="T48" fmla="*/ 2383 w 2685"/>
                <a:gd name="T49" fmla="*/ 1180 h 2633"/>
                <a:gd name="T50" fmla="*/ 2286 w 2685"/>
                <a:gd name="T51" fmla="*/ 1664 h 2633"/>
                <a:gd name="T52" fmla="*/ 2081 w 2685"/>
                <a:gd name="T53" fmla="*/ 2017 h 2633"/>
                <a:gd name="T54" fmla="*/ 1873 w 2685"/>
                <a:gd name="T55" fmla="*/ 2131 h 2633"/>
                <a:gd name="T56" fmla="*/ 1639 w 2685"/>
                <a:gd name="T57" fmla="*/ 2243 h 2633"/>
                <a:gd name="T58" fmla="*/ 1263 w 2685"/>
                <a:gd name="T59" fmla="*/ 2285 h 2633"/>
                <a:gd name="T60" fmla="*/ 847 w 2685"/>
                <a:gd name="T61" fmla="*/ 2200 h 2633"/>
                <a:gd name="T62" fmla="*/ 519 w 2685"/>
                <a:gd name="T63" fmla="*/ 1838 h 2633"/>
                <a:gd name="T64" fmla="*/ 371 w 2685"/>
                <a:gd name="T65" fmla="*/ 1596 h 2633"/>
                <a:gd name="T66" fmla="*/ 362 w 2685"/>
                <a:gd name="T67" fmla="*/ 1217 h 2633"/>
                <a:gd name="T68" fmla="*/ 442 w 2685"/>
                <a:gd name="T69" fmla="*/ 898 h 2633"/>
                <a:gd name="T70" fmla="*/ 656 w 2685"/>
                <a:gd name="T71" fmla="*/ 630 h 2633"/>
                <a:gd name="T72" fmla="*/ 775 w 2685"/>
                <a:gd name="T73" fmla="*/ 459 h 2633"/>
                <a:gd name="T74" fmla="*/ 1063 w 2685"/>
                <a:gd name="T75" fmla="*/ 388 h 2633"/>
                <a:gd name="T76" fmla="*/ 1371 w 2685"/>
                <a:gd name="T77" fmla="*/ 276 h 2633"/>
                <a:gd name="T78" fmla="*/ 1813 w 2685"/>
                <a:gd name="T79" fmla="*/ 407 h 2633"/>
                <a:gd name="T80" fmla="*/ 1958 w 2685"/>
                <a:gd name="T81" fmla="*/ 43 h 2633"/>
                <a:gd name="T82" fmla="*/ 1673 w 2685"/>
                <a:gd name="T83" fmla="*/ 0 h 26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685" h="2633">
                  <a:moveTo>
                    <a:pt x="1673" y="0"/>
                  </a:moveTo>
                  <a:lnTo>
                    <a:pt x="1140" y="9"/>
                  </a:lnTo>
                  <a:lnTo>
                    <a:pt x="735" y="140"/>
                  </a:lnTo>
                  <a:lnTo>
                    <a:pt x="319" y="407"/>
                  </a:lnTo>
                  <a:lnTo>
                    <a:pt x="128" y="795"/>
                  </a:lnTo>
                  <a:lnTo>
                    <a:pt x="43" y="1191"/>
                  </a:lnTo>
                  <a:lnTo>
                    <a:pt x="0" y="1590"/>
                  </a:lnTo>
                  <a:lnTo>
                    <a:pt x="191" y="1881"/>
                  </a:lnTo>
                  <a:lnTo>
                    <a:pt x="425" y="2268"/>
                  </a:lnTo>
                  <a:lnTo>
                    <a:pt x="969" y="2579"/>
                  </a:lnTo>
                  <a:lnTo>
                    <a:pt x="1491" y="2633"/>
                  </a:lnTo>
                  <a:lnTo>
                    <a:pt x="1856" y="2528"/>
                  </a:lnTo>
                  <a:lnTo>
                    <a:pt x="2081" y="2399"/>
                  </a:lnTo>
                  <a:lnTo>
                    <a:pt x="2320" y="2311"/>
                  </a:lnTo>
                  <a:lnTo>
                    <a:pt x="2409" y="2097"/>
                  </a:lnTo>
                  <a:lnTo>
                    <a:pt x="2617" y="1758"/>
                  </a:lnTo>
                  <a:lnTo>
                    <a:pt x="2685" y="1356"/>
                  </a:lnTo>
                  <a:lnTo>
                    <a:pt x="2625" y="898"/>
                  </a:lnTo>
                  <a:lnTo>
                    <a:pt x="2460" y="442"/>
                  </a:lnTo>
                  <a:lnTo>
                    <a:pt x="2235" y="268"/>
                  </a:lnTo>
                  <a:lnTo>
                    <a:pt x="1958" y="43"/>
                  </a:lnTo>
                  <a:lnTo>
                    <a:pt x="1813" y="407"/>
                  </a:lnTo>
                  <a:lnTo>
                    <a:pt x="2163" y="664"/>
                  </a:lnTo>
                  <a:lnTo>
                    <a:pt x="2300" y="881"/>
                  </a:lnTo>
                  <a:lnTo>
                    <a:pt x="2383" y="1180"/>
                  </a:lnTo>
                  <a:lnTo>
                    <a:pt x="2286" y="1664"/>
                  </a:lnTo>
                  <a:lnTo>
                    <a:pt x="2081" y="2017"/>
                  </a:lnTo>
                  <a:lnTo>
                    <a:pt x="1873" y="2131"/>
                  </a:lnTo>
                  <a:lnTo>
                    <a:pt x="1639" y="2243"/>
                  </a:lnTo>
                  <a:lnTo>
                    <a:pt x="1263" y="2285"/>
                  </a:lnTo>
                  <a:lnTo>
                    <a:pt x="847" y="2200"/>
                  </a:lnTo>
                  <a:lnTo>
                    <a:pt x="519" y="1838"/>
                  </a:lnTo>
                  <a:lnTo>
                    <a:pt x="371" y="1596"/>
                  </a:lnTo>
                  <a:lnTo>
                    <a:pt x="362" y="1217"/>
                  </a:lnTo>
                  <a:lnTo>
                    <a:pt x="442" y="898"/>
                  </a:lnTo>
                  <a:lnTo>
                    <a:pt x="656" y="630"/>
                  </a:lnTo>
                  <a:lnTo>
                    <a:pt x="775" y="459"/>
                  </a:lnTo>
                  <a:lnTo>
                    <a:pt x="1063" y="388"/>
                  </a:lnTo>
                  <a:lnTo>
                    <a:pt x="1371" y="276"/>
                  </a:lnTo>
                  <a:lnTo>
                    <a:pt x="1813" y="407"/>
                  </a:lnTo>
                  <a:lnTo>
                    <a:pt x="1958" y="43"/>
                  </a:lnTo>
                  <a:lnTo>
                    <a:pt x="1673" y="0"/>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0730" name="Freeform 10"/>
            <p:cNvSpPr>
              <a:spLocks/>
            </p:cNvSpPr>
            <p:nvPr/>
          </p:nvSpPr>
          <p:spPr bwMode="auto">
            <a:xfrm>
              <a:off x="1409" y="1038"/>
              <a:ext cx="2542" cy="2527"/>
            </a:xfrm>
            <a:custGeom>
              <a:avLst/>
              <a:gdLst>
                <a:gd name="T0" fmla="*/ 1374 w 2542"/>
                <a:gd name="T1" fmla="*/ 182 h 2527"/>
                <a:gd name="T2" fmla="*/ 1080 w 2542"/>
                <a:gd name="T3" fmla="*/ 182 h 2527"/>
                <a:gd name="T4" fmla="*/ 650 w 2542"/>
                <a:gd name="T5" fmla="*/ 353 h 2527"/>
                <a:gd name="T6" fmla="*/ 382 w 2542"/>
                <a:gd name="T7" fmla="*/ 649 h 2527"/>
                <a:gd name="T8" fmla="*/ 251 w 2542"/>
                <a:gd name="T9" fmla="*/ 1028 h 2527"/>
                <a:gd name="T10" fmla="*/ 174 w 2542"/>
                <a:gd name="T11" fmla="*/ 1339 h 2527"/>
                <a:gd name="T12" fmla="*/ 348 w 2542"/>
                <a:gd name="T13" fmla="*/ 1821 h 2527"/>
                <a:gd name="T14" fmla="*/ 553 w 2542"/>
                <a:gd name="T15" fmla="*/ 1992 h 2527"/>
                <a:gd name="T16" fmla="*/ 693 w 2542"/>
                <a:gd name="T17" fmla="*/ 2174 h 2527"/>
                <a:gd name="T18" fmla="*/ 1012 w 2542"/>
                <a:gd name="T19" fmla="*/ 2279 h 2527"/>
                <a:gd name="T20" fmla="*/ 1314 w 2542"/>
                <a:gd name="T21" fmla="*/ 2348 h 2527"/>
                <a:gd name="T22" fmla="*/ 1898 w 2542"/>
                <a:gd name="T23" fmla="*/ 2148 h 2527"/>
                <a:gd name="T24" fmla="*/ 2243 w 2542"/>
                <a:gd name="T25" fmla="*/ 1804 h 2527"/>
                <a:gd name="T26" fmla="*/ 2374 w 2542"/>
                <a:gd name="T27" fmla="*/ 1330 h 2527"/>
                <a:gd name="T28" fmla="*/ 2374 w 2542"/>
                <a:gd name="T29" fmla="*/ 934 h 2527"/>
                <a:gd name="T30" fmla="*/ 2209 w 2542"/>
                <a:gd name="T31" fmla="*/ 667 h 2527"/>
                <a:gd name="T32" fmla="*/ 1978 w 2542"/>
                <a:gd name="T33" fmla="*/ 373 h 2527"/>
                <a:gd name="T34" fmla="*/ 1374 w 2542"/>
                <a:gd name="T35" fmla="*/ 182 h 2527"/>
                <a:gd name="T36" fmla="*/ 1345 w 2542"/>
                <a:gd name="T37" fmla="*/ 0 h 2527"/>
                <a:gd name="T38" fmla="*/ 1619 w 2542"/>
                <a:gd name="T39" fmla="*/ 42 h 2527"/>
                <a:gd name="T40" fmla="*/ 1987 w 2542"/>
                <a:gd name="T41" fmla="*/ 148 h 2527"/>
                <a:gd name="T42" fmla="*/ 2175 w 2542"/>
                <a:gd name="T43" fmla="*/ 367 h 2527"/>
                <a:gd name="T44" fmla="*/ 2417 w 2542"/>
                <a:gd name="T45" fmla="*/ 612 h 2527"/>
                <a:gd name="T46" fmla="*/ 2542 w 2542"/>
                <a:gd name="T47" fmla="*/ 1148 h 2527"/>
                <a:gd name="T48" fmla="*/ 2520 w 2542"/>
                <a:gd name="T49" fmla="*/ 1536 h 2527"/>
                <a:gd name="T50" fmla="*/ 2357 w 2542"/>
                <a:gd name="T51" fmla="*/ 1880 h 2527"/>
                <a:gd name="T52" fmla="*/ 2123 w 2542"/>
                <a:gd name="T53" fmla="*/ 2183 h 2527"/>
                <a:gd name="T54" fmla="*/ 1613 w 2542"/>
                <a:gd name="T55" fmla="*/ 2450 h 2527"/>
                <a:gd name="T56" fmla="*/ 1208 w 2542"/>
                <a:gd name="T57" fmla="*/ 2527 h 2527"/>
                <a:gd name="T58" fmla="*/ 770 w 2542"/>
                <a:gd name="T59" fmla="*/ 2422 h 2527"/>
                <a:gd name="T60" fmla="*/ 294 w 2542"/>
                <a:gd name="T61" fmla="*/ 2020 h 2527"/>
                <a:gd name="T62" fmla="*/ 0 w 2542"/>
                <a:gd name="T63" fmla="*/ 1348 h 2527"/>
                <a:gd name="T64" fmla="*/ 114 w 2542"/>
                <a:gd name="T65" fmla="*/ 926 h 2527"/>
                <a:gd name="T66" fmla="*/ 191 w 2542"/>
                <a:gd name="T67" fmla="*/ 544 h 2527"/>
                <a:gd name="T68" fmla="*/ 490 w 2542"/>
                <a:gd name="T69" fmla="*/ 276 h 2527"/>
                <a:gd name="T70" fmla="*/ 824 w 2542"/>
                <a:gd name="T71" fmla="*/ 85 h 2527"/>
                <a:gd name="T72" fmla="*/ 1345 w 2542"/>
                <a:gd name="T73" fmla="*/ 0 h 2527"/>
                <a:gd name="T74" fmla="*/ 1374 w 2542"/>
                <a:gd name="T75" fmla="*/ 182 h 252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542" h="2527">
                  <a:moveTo>
                    <a:pt x="1374" y="182"/>
                  </a:moveTo>
                  <a:lnTo>
                    <a:pt x="1080" y="182"/>
                  </a:lnTo>
                  <a:lnTo>
                    <a:pt x="650" y="353"/>
                  </a:lnTo>
                  <a:lnTo>
                    <a:pt x="382" y="649"/>
                  </a:lnTo>
                  <a:lnTo>
                    <a:pt x="251" y="1028"/>
                  </a:lnTo>
                  <a:lnTo>
                    <a:pt x="174" y="1339"/>
                  </a:lnTo>
                  <a:lnTo>
                    <a:pt x="348" y="1821"/>
                  </a:lnTo>
                  <a:lnTo>
                    <a:pt x="553" y="1992"/>
                  </a:lnTo>
                  <a:lnTo>
                    <a:pt x="693" y="2174"/>
                  </a:lnTo>
                  <a:lnTo>
                    <a:pt x="1012" y="2279"/>
                  </a:lnTo>
                  <a:lnTo>
                    <a:pt x="1314" y="2348"/>
                  </a:lnTo>
                  <a:lnTo>
                    <a:pt x="1898" y="2148"/>
                  </a:lnTo>
                  <a:lnTo>
                    <a:pt x="2243" y="1804"/>
                  </a:lnTo>
                  <a:lnTo>
                    <a:pt x="2374" y="1330"/>
                  </a:lnTo>
                  <a:lnTo>
                    <a:pt x="2374" y="934"/>
                  </a:lnTo>
                  <a:lnTo>
                    <a:pt x="2209" y="667"/>
                  </a:lnTo>
                  <a:lnTo>
                    <a:pt x="1978" y="373"/>
                  </a:lnTo>
                  <a:lnTo>
                    <a:pt x="1374" y="182"/>
                  </a:lnTo>
                  <a:lnTo>
                    <a:pt x="1345" y="0"/>
                  </a:lnTo>
                  <a:lnTo>
                    <a:pt x="1619" y="42"/>
                  </a:lnTo>
                  <a:lnTo>
                    <a:pt x="1987" y="148"/>
                  </a:lnTo>
                  <a:lnTo>
                    <a:pt x="2175" y="367"/>
                  </a:lnTo>
                  <a:lnTo>
                    <a:pt x="2417" y="612"/>
                  </a:lnTo>
                  <a:lnTo>
                    <a:pt x="2542" y="1148"/>
                  </a:lnTo>
                  <a:lnTo>
                    <a:pt x="2520" y="1536"/>
                  </a:lnTo>
                  <a:lnTo>
                    <a:pt x="2357" y="1880"/>
                  </a:lnTo>
                  <a:lnTo>
                    <a:pt x="2123" y="2183"/>
                  </a:lnTo>
                  <a:lnTo>
                    <a:pt x="1613" y="2450"/>
                  </a:lnTo>
                  <a:lnTo>
                    <a:pt x="1208" y="2527"/>
                  </a:lnTo>
                  <a:lnTo>
                    <a:pt x="770" y="2422"/>
                  </a:lnTo>
                  <a:lnTo>
                    <a:pt x="294" y="2020"/>
                  </a:lnTo>
                  <a:lnTo>
                    <a:pt x="0" y="1348"/>
                  </a:lnTo>
                  <a:lnTo>
                    <a:pt x="114" y="926"/>
                  </a:lnTo>
                  <a:lnTo>
                    <a:pt x="191" y="544"/>
                  </a:lnTo>
                  <a:lnTo>
                    <a:pt x="490" y="276"/>
                  </a:lnTo>
                  <a:lnTo>
                    <a:pt x="824" y="85"/>
                  </a:lnTo>
                  <a:lnTo>
                    <a:pt x="1345" y="0"/>
                  </a:lnTo>
                  <a:lnTo>
                    <a:pt x="1374" y="182"/>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3"/>
          <p:cNvSpPr>
            <a:spLocks noGrp="1" noChangeArrowheads="1"/>
          </p:cNvSpPr>
          <p:nvPr>
            <p:ph idx="1"/>
          </p:nvPr>
        </p:nvSpPr>
        <p:spPr/>
        <p:txBody>
          <a:bodyPr/>
          <a:lstStyle/>
          <a:p>
            <a:pPr marL="457200" indent="-457200" eaLnBrk="1" hangingPunct="1"/>
            <a:r>
              <a:rPr lang="en-US" altLang="en-US" smtClean="0"/>
              <a:t>Overview</a:t>
            </a:r>
          </a:p>
          <a:p>
            <a:pPr marL="457200" indent="-457200" eaLnBrk="1" hangingPunct="1"/>
            <a:r>
              <a:rPr lang="en-US" altLang="en-US" smtClean="0"/>
              <a:t>Inline event handlers</a:t>
            </a:r>
          </a:p>
          <a:p>
            <a:pPr marL="457200" indent="-457200" eaLnBrk="1" hangingPunct="1"/>
            <a:r>
              <a:rPr lang="en-US" altLang="en-US" smtClean="0"/>
              <a:t>Multiple inline event handlers</a:t>
            </a:r>
          </a:p>
          <a:p>
            <a:pPr marL="457200" indent="-457200" eaLnBrk="1" hangingPunct="1"/>
            <a:r>
              <a:rPr lang="en-US" altLang="en-US" smtClean="0"/>
              <a:t>Event handler functions</a:t>
            </a:r>
          </a:p>
          <a:p>
            <a:pPr marL="457200" indent="-457200" eaLnBrk="1" hangingPunct="1"/>
            <a:r>
              <a:rPr lang="en-US" altLang="en-US" smtClean="0"/>
              <a:t>Using DOM and the Event object</a:t>
            </a:r>
          </a:p>
          <a:p>
            <a:pPr marL="457200" indent="-457200" eaLnBrk="1" hangingPunct="1"/>
            <a:r>
              <a:rPr lang="en-US" altLang="en-US" smtClean="0"/>
              <a:t>Dynamically adding and removing handlers</a:t>
            </a:r>
          </a:p>
          <a:p>
            <a:pPr marL="457200" indent="-457200" eaLnBrk="1" hangingPunct="1"/>
            <a:r>
              <a:rPr lang="en-US" altLang="en-US" smtClean="0"/>
              <a:t>Distinguishing event types</a:t>
            </a:r>
          </a:p>
        </p:txBody>
      </p:sp>
      <p:sp>
        <p:nvSpPr>
          <p:cNvPr id="6147" name="Rectangle 2"/>
          <p:cNvSpPr>
            <a:spLocks noGrp="1" noChangeArrowheads="1"/>
          </p:cNvSpPr>
          <p:nvPr>
            <p:ph type="title"/>
          </p:nvPr>
        </p:nvSpPr>
        <p:spPr>
          <a:xfrm>
            <a:off x="377825" y="150813"/>
            <a:ext cx="8550275" cy="693737"/>
          </a:xfrm>
        </p:spPr>
        <p:txBody>
          <a:bodyPr/>
          <a:lstStyle/>
          <a:p>
            <a:pPr eaLnBrk="1" hangingPunct="1"/>
            <a:r>
              <a:rPr lang="en-GB" altLang="en-US" smtClean="0"/>
              <a:t>1. Event-Handling Techniques</a:t>
            </a:r>
          </a:p>
        </p:txBody>
      </p:sp>
      <p:sp>
        <p:nvSpPr>
          <p:cNvPr id="4" name="Footer Placeholder 3"/>
          <p:cNvSpPr>
            <a:spLocks noGrp="1"/>
          </p:cNvSpPr>
          <p:nvPr>
            <p:ph type="ftr" sz="quarter" idx="10"/>
          </p:nvPr>
        </p:nvSpPr>
        <p:spPr/>
        <p:txBody>
          <a:bodyPr/>
          <a:lstStyle/>
          <a:p>
            <a:pPr>
              <a:defRPr/>
            </a:pPr>
            <a:fld id="{99B7EEB0-8744-4AF2-BFF0-E281ED661544}" type="slidenum">
              <a:rPr lang="en-GB"/>
              <a:pPr>
                <a:defRPr/>
              </a:pPr>
              <a:t>3</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p:cNvSpPr>
            <a:spLocks noGrp="1" noChangeArrowheads="1"/>
          </p:cNvSpPr>
          <p:nvPr>
            <p:ph idx="1"/>
          </p:nvPr>
        </p:nvSpPr>
        <p:spPr/>
        <p:txBody>
          <a:bodyPr/>
          <a:lstStyle/>
          <a:p>
            <a:pPr>
              <a:defRPr/>
            </a:pPr>
            <a:r>
              <a:rPr lang="en-GB" dirty="0" smtClean="0"/>
              <a:t>HTML elements raise various events</a:t>
            </a:r>
          </a:p>
          <a:p>
            <a:pPr lvl="1">
              <a:defRPr/>
            </a:pPr>
            <a:r>
              <a:rPr lang="en-GB" dirty="0"/>
              <a:t>E.g. page loaded</a:t>
            </a:r>
          </a:p>
          <a:p>
            <a:pPr lvl="1">
              <a:defRPr/>
            </a:pPr>
            <a:r>
              <a:rPr lang="en-GB" dirty="0" smtClean="0"/>
              <a:t>E.g. keyboard and mouse interactions</a:t>
            </a:r>
          </a:p>
          <a:p>
            <a:pPr lvl="1">
              <a:defRPr/>
            </a:pPr>
            <a:r>
              <a:rPr lang="en-GB" dirty="0"/>
              <a:t>E.g. button clicks</a:t>
            </a:r>
          </a:p>
          <a:p>
            <a:pPr lvl="1">
              <a:defRPr/>
            </a:pPr>
            <a:endParaRPr lang="en-GB" dirty="0" smtClean="0"/>
          </a:p>
          <a:p>
            <a:pPr>
              <a:defRPr/>
            </a:pPr>
            <a:r>
              <a:rPr lang="en-GB" dirty="0" smtClean="0"/>
              <a:t>The simplest way to handle events is by using an </a:t>
            </a:r>
            <a:r>
              <a:rPr lang="en-GB" u="sng" dirty="0" smtClean="0"/>
              <a:t>event attribute</a:t>
            </a:r>
          </a:p>
          <a:p>
            <a:pPr lvl="1">
              <a:defRPr/>
            </a:pPr>
            <a:r>
              <a:rPr lang="en-GB" dirty="0" smtClean="0">
                <a:latin typeface="+mj-lt"/>
              </a:rPr>
              <a:t>Elements define an event attribute for each event they support</a:t>
            </a:r>
          </a:p>
          <a:p>
            <a:pPr lvl="1">
              <a:defRPr/>
            </a:pPr>
            <a:r>
              <a:rPr lang="en-GB" dirty="0" smtClean="0">
                <a:latin typeface="+mj-lt"/>
              </a:rPr>
              <a:t>The name of the event attribute is </a:t>
            </a:r>
            <a:r>
              <a:rPr lang="en-GB" dirty="0" smtClean="0">
                <a:latin typeface="Lucida Console" pitchFamily="49" charset="0"/>
              </a:rPr>
              <a:t>on&lt;</a:t>
            </a:r>
            <a:r>
              <a:rPr lang="en-GB" i="1" dirty="0" err="1" smtClean="0">
                <a:latin typeface="Lucida Console" pitchFamily="49" charset="0"/>
              </a:rPr>
              <a:t>eventname</a:t>
            </a:r>
            <a:r>
              <a:rPr lang="en-GB" dirty="0" smtClean="0">
                <a:latin typeface="Lucida Console" pitchFamily="49" charset="0"/>
              </a:rPr>
              <a:t>&gt;</a:t>
            </a:r>
          </a:p>
          <a:p>
            <a:pPr lvl="1">
              <a:defRPr/>
            </a:pPr>
            <a:r>
              <a:rPr lang="en-GB" dirty="0" smtClean="0">
                <a:latin typeface="+mj-lt"/>
              </a:rPr>
              <a:t>E.g. </a:t>
            </a:r>
            <a:r>
              <a:rPr lang="en-GB" dirty="0" err="1" smtClean="0">
                <a:latin typeface="Lucida Console" pitchFamily="49" charset="0"/>
              </a:rPr>
              <a:t>onmouseover</a:t>
            </a:r>
            <a:r>
              <a:rPr lang="en-GB" dirty="0" smtClean="0">
                <a:latin typeface="+mj-lt"/>
              </a:rPr>
              <a:t> is the event attribute for the global </a:t>
            </a:r>
            <a:r>
              <a:rPr lang="en-GB" dirty="0" err="1" smtClean="0">
                <a:latin typeface="Lucida Console" pitchFamily="49" charset="0"/>
              </a:rPr>
              <a:t>mouseover</a:t>
            </a:r>
            <a:r>
              <a:rPr lang="en-GB" dirty="0" smtClean="0">
                <a:latin typeface="+mj-lt"/>
              </a:rPr>
              <a:t> event</a:t>
            </a:r>
          </a:p>
          <a:p>
            <a:pPr lvl="1">
              <a:defRPr/>
            </a:pPr>
            <a:endParaRPr lang="en-GB" dirty="0" smtClean="0">
              <a:latin typeface="+mj-lt"/>
            </a:endParaRPr>
          </a:p>
        </p:txBody>
      </p:sp>
      <p:sp>
        <p:nvSpPr>
          <p:cNvPr id="7171" name="Rectangle 2"/>
          <p:cNvSpPr>
            <a:spLocks noGrp="1" noChangeArrowheads="1"/>
          </p:cNvSpPr>
          <p:nvPr>
            <p:ph type="title"/>
          </p:nvPr>
        </p:nvSpPr>
        <p:spPr>
          <a:xfrm>
            <a:off x="377825" y="150813"/>
            <a:ext cx="8550275" cy="693737"/>
          </a:xfrm>
        </p:spPr>
        <p:txBody>
          <a:bodyPr/>
          <a:lstStyle/>
          <a:p>
            <a:pPr marL="457200" indent="-457200" eaLnBrk="1" hangingPunct="1"/>
            <a:r>
              <a:rPr lang="en-US" altLang="en-US" smtClean="0"/>
              <a:t>Overview</a:t>
            </a:r>
          </a:p>
        </p:txBody>
      </p:sp>
      <p:sp>
        <p:nvSpPr>
          <p:cNvPr id="4" name="Footer Placeholder 3"/>
          <p:cNvSpPr>
            <a:spLocks noGrp="1"/>
          </p:cNvSpPr>
          <p:nvPr>
            <p:ph type="ftr" sz="quarter" idx="10"/>
          </p:nvPr>
        </p:nvSpPr>
        <p:spPr/>
        <p:txBody>
          <a:bodyPr/>
          <a:lstStyle/>
          <a:p>
            <a:pPr>
              <a:defRPr/>
            </a:pPr>
            <a:fld id="{FB34A01E-D026-4F32-B841-69A76906A7C4}" type="slidenum">
              <a:rPr lang="en-GB"/>
              <a:pPr>
                <a:defRPr/>
              </a:pPr>
              <a:t>4</a:t>
            </a:fld>
            <a:endParaRPr lang="en-GB"/>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idx="1"/>
          </p:nvPr>
        </p:nvSpPr>
        <p:spPr/>
        <p:txBody>
          <a:bodyPr/>
          <a:lstStyle/>
          <a:p>
            <a:r>
              <a:rPr lang="en-GB" altLang="en-US" smtClean="0"/>
              <a:t>As discussed earlier, you can implement an event handler inline</a:t>
            </a:r>
          </a:p>
          <a:p>
            <a:pPr lvl="1"/>
            <a:r>
              <a:rPr lang="en-GB" altLang="en-US" smtClean="0"/>
              <a:t>This example handles the </a:t>
            </a:r>
            <a:r>
              <a:rPr lang="en-GB" altLang="en-US" smtClean="0">
                <a:latin typeface="Lucida Console" pitchFamily="49" charset="0"/>
              </a:rPr>
              <a:t>mouseover</a:t>
            </a:r>
            <a:r>
              <a:rPr lang="en-GB" altLang="en-US" smtClean="0"/>
              <a:t> event for a </a:t>
            </a:r>
            <a:r>
              <a:rPr lang="en-GB" altLang="en-US" smtClean="0">
                <a:latin typeface="Lucida Console" pitchFamily="49" charset="0"/>
              </a:rPr>
              <a:t>&lt;p&gt;</a:t>
            </a:r>
            <a:r>
              <a:rPr lang="en-GB" altLang="en-US" smtClean="0"/>
              <a:t> element, via the </a:t>
            </a:r>
            <a:r>
              <a:rPr lang="en-GB" altLang="en-US" smtClean="0">
                <a:latin typeface="Lucida Console" pitchFamily="49" charset="0"/>
              </a:rPr>
              <a:t>onmouseover</a:t>
            </a:r>
            <a:r>
              <a:rPr lang="en-GB" altLang="en-US" smtClean="0"/>
              <a:t> event attribute</a:t>
            </a:r>
          </a:p>
          <a:p>
            <a:pPr lvl="1"/>
            <a:r>
              <a:rPr lang="en-GB" altLang="en-US" smtClean="0"/>
              <a:t>Executes inline JavaScript in response to the event</a:t>
            </a:r>
          </a:p>
          <a:p>
            <a:endParaRPr lang="en-GB" altLang="en-US" smtClean="0">
              <a:latin typeface="Lucida Console" pitchFamily="49" charset="0"/>
            </a:endParaRPr>
          </a:p>
        </p:txBody>
      </p:sp>
      <p:sp>
        <p:nvSpPr>
          <p:cNvPr id="8195" name="Rectangle 2"/>
          <p:cNvSpPr>
            <a:spLocks noGrp="1" noChangeArrowheads="1"/>
          </p:cNvSpPr>
          <p:nvPr>
            <p:ph type="title"/>
          </p:nvPr>
        </p:nvSpPr>
        <p:spPr>
          <a:xfrm>
            <a:off x="377825" y="150813"/>
            <a:ext cx="8550275" cy="693737"/>
          </a:xfrm>
        </p:spPr>
        <p:txBody>
          <a:bodyPr/>
          <a:lstStyle/>
          <a:p>
            <a:pPr marL="457200" indent="-457200" eaLnBrk="1" hangingPunct="1"/>
            <a:r>
              <a:rPr lang="en-US" altLang="en-US" smtClean="0"/>
              <a:t>Inline Event Handlers</a:t>
            </a:r>
          </a:p>
        </p:txBody>
      </p:sp>
      <p:sp>
        <p:nvSpPr>
          <p:cNvPr id="4" name="Footer Placeholder 3"/>
          <p:cNvSpPr>
            <a:spLocks noGrp="1"/>
          </p:cNvSpPr>
          <p:nvPr>
            <p:ph type="ftr" sz="quarter" idx="10"/>
          </p:nvPr>
        </p:nvSpPr>
        <p:spPr/>
        <p:txBody>
          <a:bodyPr/>
          <a:lstStyle/>
          <a:p>
            <a:pPr>
              <a:defRPr/>
            </a:pPr>
            <a:fld id="{41D639DC-995C-4B81-8033-4F606EAE793A}" type="slidenum">
              <a:rPr lang="en-GB"/>
              <a:pPr>
                <a:defRPr/>
              </a:pPr>
              <a:t>5</a:t>
            </a:fld>
            <a:endParaRPr lang="en-GB"/>
          </a:p>
        </p:txBody>
      </p:sp>
      <p:sp>
        <p:nvSpPr>
          <p:cNvPr id="8197" name="Rectangle 16"/>
          <p:cNvSpPr>
            <a:spLocks noChangeArrowheads="1"/>
          </p:cNvSpPr>
          <p:nvPr/>
        </p:nvSpPr>
        <p:spPr bwMode="auto">
          <a:xfrm>
            <a:off x="555625" y="3109913"/>
            <a:ext cx="8232775" cy="620712"/>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US" altLang="en-US" sz="1200"/>
              <a:t>&lt;p onmouseover="this.style.background='orange'; this.style.color='blue'"&gt;</a:t>
            </a:r>
          </a:p>
          <a:p>
            <a:pPr eaLnBrk="1" hangingPunct="1"/>
            <a:r>
              <a:rPr lang="en-US" altLang="en-US" sz="1200"/>
              <a:t>    &lt;b&gt;Script / Text of Act I Macbeth&lt;/b&gt;</a:t>
            </a:r>
          </a:p>
          <a:p>
            <a:pPr eaLnBrk="1" hangingPunct="1"/>
            <a:r>
              <a:rPr lang="en-US" altLang="en-US" sz="1200"/>
              <a:t>&lt;/p&gt;</a:t>
            </a:r>
          </a:p>
        </p:txBody>
      </p:sp>
      <p:sp>
        <p:nvSpPr>
          <p:cNvPr id="8198" name="TextBox 1"/>
          <p:cNvSpPr txBox="1">
            <a:spLocks noChangeArrowheads="1"/>
          </p:cNvSpPr>
          <p:nvPr/>
        </p:nvSpPr>
        <p:spPr bwMode="auto">
          <a:xfrm>
            <a:off x="5948363" y="3454400"/>
            <a:ext cx="29098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algn="r" eaLnBrk="1" hangingPunct="1"/>
            <a:r>
              <a:rPr lang="en-GB" altLang="en-US" b="1">
                <a:solidFill>
                  <a:schemeClr val="tx2"/>
                </a:solidFill>
              </a:rPr>
              <a:t>InlineEventHandlers1.html</a:t>
            </a:r>
          </a:p>
        </p:txBody>
      </p:sp>
      <p:pic>
        <p:nvPicPr>
          <p:cNvPr id="8199"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3225" y="5197475"/>
            <a:ext cx="63246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hlink"/>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200" name="Elbow Connector 31"/>
          <p:cNvCxnSpPr>
            <a:cxnSpLocks noChangeShapeType="1"/>
            <a:endCxn id="8199" idx="1"/>
          </p:cNvCxnSpPr>
          <p:nvPr/>
        </p:nvCxnSpPr>
        <p:spPr bwMode="auto">
          <a:xfrm rot="16200000" flipH="1">
            <a:off x="1179513" y="4922838"/>
            <a:ext cx="668337" cy="319087"/>
          </a:xfrm>
          <a:prstGeom prst="bentConnector2">
            <a:avLst/>
          </a:prstGeom>
          <a:noFill/>
          <a:ln w="28575" algn="ctr">
            <a:solidFill>
              <a:schemeClr val="hlink"/>
            </a:solidFill>
            <a:round/>
            <a:headEnd/>
            <a:tailEnd type="arrow" w="med" len="med"/>
          </a:ln>
          <a:extLst>
            <a:ext uri="{909E8E84-426E-40DD-AFC4-6F175D3DCCD1}">
              <a14:hiddenFill xmlns:a14="http://schemas.microsoft.com/office/drawing/2010/main">
                <a:noFill/>
              </a14:hiddenFill>
            </a:ext>
          </a:extLst>
        </p:spPr>
      </p:cxnSp>
      <p:sp>
        <p:nvSpPr>
          <p:cNvPr id="8201" name="TextBox 32"/>
          <p:cNvSpPr txBox="1">
            <a:spLocks noChangeArrowheads="1"/>
          </p:cNvSpPr>
          <p:nvPr/>
        </p:nvSpPr>
        <p:spPr bwMode="auto">
          <a:xfrm>
            <a:off x="168275" y="4867275"/>
            <a:ext cx="1165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algn="r" eaLnBrk="1" hangingPunct="1"/>
            <a:r>
              <a:rPr lang="en-GB" altLang="en-US" b="1">
                <a:solidFill>
                  <a:srgbClr val="FF0000"/>
                </a:solidFill>
              </a:rPr>
              <a:t>mouseover</a:t>
            </a:r>
          </a:p>
          <a:p>
            <a:pPr algn="r" eaLnBrk="1" hangingPunct="1"/>
            <a:r>
              <a:rPr lang="en-GB" altLang="en-US" b="1">
                <a:solidFill>
                  <a:srgbClr val="FF0000"/>
                </a:solidFill>
              </a:rPr>
              <a:t>event</a:t>
            </a:r>
          </a:p>
        </p:txBody>
      </p:sp>
      <p:pic>
        <p:nvPicPr>
          <p:cNvPr id="8202"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1063" y="4308475"/>
            <a:ext cx="6343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hlink"/>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idx="1"/>
          </p:nvPr>
        </p:nvSpPr>
        <p:spPr/>
        <p:txBody>
          <a:bodyPr/>
          <a:lstStyle/>
          <a:p>
            <a:r>
              <a:rPr lang="en-GB" altLang="en-US" smtClean="0"/>
              <a:t>This example shows how to handle multiple events on the same element</a:t>
            </a:r>
          </a:p>
          <a:p>
            <a:pPr lvl="1"/>
            <a:r>
              <a:rPr lang="en-GB" altLang="en-US" smtClean="0"/>
              <a:t>Handles the </a:t>
            </a:r>
            <a:r>
              <a:rPr lang="en-GB" altLang="en-US" smtClean="0">
                <a:latin typeface="Lucida Console" pitchFamily="49" charset="0"/>
              </a:rPr>
              <a:t>mouseover</a:t>
            </a:r>
            <a:r>
              <a:rPr lang="en-GB" altLang="en-US" smtClean="0"/>
              <a:t> and </a:t>
            </a:r>
            <a:r>
              <a:rPr lang="en-GB" altLang="en-US" smtClean="0">
                <a:latin typeface="Lucida Console" pitchFamily="49" charset="0"/>
              </a:rPr>
              <a:t>mouseout</a:t>
            </a:r>
            <a:r>
              <a:rPr lang="en-GB" altLang="en-US" smtClean="0"/>
              <a:t> events for a </a:t>
            </a:r>
            <a:r>
              <a:rPr lang="en-GB" altLang="en-US" smtClean="0">
                <a:latin typeface="Lucida Console" pitchFamily="49" charset="0"/>
              </a:rPr>
              <a:t>&lt;p&gt;</a:t>
            </a:r>
            <a:r>
              <a:rPr lang="en-GB" altLang="en-US" smtClean="0"/>
              <a:t> element, via </a:t>
            </a:r>
            <a:r>
              <a:rPr lang="en-GB" altLang="en-US" smtClean="0">
                <a:latin typeface="Lucida Console" pitchFamily="49" charset="0"/>
              </a:rPr>
              <a:t>onmouseover</a:t>
            </a:r>
            <a:r>
              <a:rPr lang="en-GB" altLang="en-US" smtClean="0"/>
              <a:t> and </a:t>
            </a:r>
            <a:r>
              <a:rPr lang="en-GB" altLang="en-US" smtClean="0">
                <a:latin typeface="Lucida Console" pitchFamily="49" charset="0"/>
              </a:rPr>
              <a:t>onmouseout</a:t>
            </a:r>
            <a:endParaRPr lang="en-GB" altLang="en-US" smtClean="0"/>
          </a:p>
          <a:p>
            <a:pPr lvl="1"/>
            <a:r>
              <a:rPr lang="en-GB" altLang="en-US" smtClean="0"/>
              <a:t>Executes inline JavaScript in response to each event</a:t>
            </a:r>
          </a:p>
          <a:p>
            <a:endParaRPr lang="en-GB" altLang="en-US" smtClean="0">
              <a:latin typeface="Lucida Console" pitchFamily="49" charset="0"/>
            </a:endParaRPr>
          </a:p>
        </p:txBody>
      </p:sp>
      <p:sp>
        <p:nvSpPr>
          <p:cNvPr id="9219" name="Rectangle 2"/>
          <p:cNvSpPr>
            <a:spLocks noGrp="1" noChangeArrowheads="1"/>
          </p:cNvSpPr>
          <p:nvPr>
            <p:ph type="title"/>
          </p:nvPr>
        </p:nvSpPr>
        <p:spPr>
          <a:xfrm>
            <a:off x="377825" y="150813"/>
            <a:ext cx="8550275" cy="693737"/>
          </a:xfrm>
        </p:spPr>
        <p:txBody>
          <a:bodyPr/>
          <a:lstStyle/>
          <a:p>
            <a:pPr marL="457200" indent="-457200" eaLnBrk="1" hangingPunct="1"/>
            <a:r>
              <a:rPr lang="en-US" altLang="en-US" smtClean="0"/>
              <a:t>Multiple Inline Event Handlers</a:t>
            </a:r>
          </a:p>
        </p:txBody>
      </p:sp>
      <p:sp>
        <p:nvSpPr>
          <p:cNvPr id="4" name="Footer Placeholder 3"/>
          <p:cNvSpPr>
            <a:spLocks noGrp="1"/>
          </p:cNvSpPr>
          <p:nvPr>
            <p:ph type="ftr" sz="quarter" idx="10"/>
          </p:nvPr>
        </p:nvSpPr>
        <p:spPr/>
        <p:txBody>
          <a:bodyPr/>
          <a:lstStyle/>
          <a:p>
            <a:pPr>
              <a:defRPr/>
            </a:pPr>
            <a:fld id="{8AE08AD4-BAB3-464C-A115-B6B8DE589E78}" type="slidenum">
              <a:rPr lang="en-GB"/>
              <a:pPr>
                <a:defRPr/>
              </a:pPr>
              <a:t>6</a:t>
            </a:fld>
            <a:endParaRPr lang="en-GB"/>
          </a:p>
        </p:txBody>
      </p:sp>
      <p:sp>
        <p:nvSpPr>
          <p:cNvPr id="9221" name="Rectangle 16"/>
          <p:cNvSpPr>
            <a:spLocks noChangeArrowheads="1"/>
          </p:cNvSpPr>
          <p:nvPr/>
        </p:nvSpPr>
        <p:spPr bwMode="auto">
          <a:xfrm>
            <a:off x="555625" y="3109913"/>
            <a:ext cx="8232775" cy="863600"/>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US" altLang="en-US" sz="1200"/>
              <a:t>&lt;p onmouseover="this.style.background='orange'; this.style.color='blue'"</a:t>
            </a:r>
          </a:p>
          <a:p>
            <a:pPr eaLnBrk="1" hangingPunct="1"/>
            <a:r>
              <a:rPr lang="en-US" altLang="en-US" sz="1200"/>
              <a:t>   onmouseout="this.style.background='grey'; this.style.color='white'"&gt;</a:t>
            </a:r>
          </a:p>
          <a:p>
            <a:pPr eaLnBrk="1" hangingPunct="1"/>
            <a:r>
              <a:rPr lang="en-US" altLang="en-US" sz="1200"/>
              <a:t>    &lt;b&gt;Script / Text of Act I Macbeth&lt;/b&gt;</a:t>
            </a:r>
          </a:p>
          <a:p>
            <a:pPr eaLnBrk="1" hangingPunct="1"/>
            <a:r>
              <a:rPr lang="en-US" altLang="en-US" sz="1200"/>
              <a:t>&lt;/p&gt;</a:t>
            </a:r>
          </a:p>
        </p:txBody>
      </p:sp>
      <p:sp>
        <p:nvSpPr>
          <p:cNvPr id="9222" name="TextBox 11"/>
          <p:cNvSpPr txBox="1">
            <a:spLocks noChangeArrowheads="1"/>
          </p:cNvSpPr>
          <p:nvPr/>
        </p:nvSpPr>
        <p:spPr bwMode="auto">
          <a:xfrm>
            <a:off x="5948363" y="3683000"/>
            <a:ext cx="29098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algn="r" eaLnBrk="1" hangingPunct="1"/>
            <a:r>
              <a:rPr lang="en-GB" altLang="en-US" b="1">
                <a:solidFill>
                  <a:schemeClr val="tx2"/>
                </a:solidFill>
              </a:rPr>
              <a:t>InlineEventHandlers2.html</a:t>
            </a:r>
          </a:p>
        </p:txBody>
      </p:sp>
      <p:pic>
        <p:nvPicPr>
          <p:cNvPr id="9223"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3225" y="5197475"/>
            <a:ext cx="63246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hlink"/>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224" name="Elbow Connector 18"/>
          <p:cNvCxnSpPr>
            <a:cxnSpLocks noChangeShapeType="1"/>
            <a:endCxn id="9223" idx="1"/>
          </p:cNvCxnSpPr>
          <p:nvPr/>
        </p:nvCxnSpPr>
        <p:spPr bwMode="auto">
          <a:xfrm rot="16200000" flipH="1">
            <a:off x="1179513" y="4922838"/>
            <a:ext cx="668337" cy="319087"/>
          </a:xfrm>
          <a:prstGeom prst="bentConnector2">
            <a:avLst/>
          </a:prstGeom>
          <a:noFill/>
          <a:ln w="28575" algn="ctr">
            <a:solidFill>
              <a:schemeClr val="hlink"/>
            </a:solidFill>
            <a:round/>
            <a:headEnd/>
            <a:tailEnd type="arrow" w="med" len="med"/>
          </a:ln>
          <a:extLst>
            <a:ext uri="{909E8E84-426E-40DD-AFC4-6F175D3DCCD1}">
              <a14:hiddenFill xmlns:a14="http://schemas.microsoft.com/office/drawing/2010/main">
                <a:noFill/>
              </a14:hiddenFill>
            </a:ext>
          </a:extLst>
        </p:spPr>
      </p:cxnSp>
      <p:sp>
        <p:nvSpPr>
          <p:cNvPr id="9225" name="TextBox 19"/>
          <p:cNvSpPr txBox="1">
            <a:spLocks noChangeArrowheads="1"/>
          </p:cNvSpPr>
          <p:nvPr/>
        </p:nvSpPr>
        <p:spPr bwMode="auto">
          <a:xfrm>
            <a:off x="168275" y="4867275"/>
            <a:ext cx="1165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algn="r" eaLnBrk="1" hangingPunct="1"/>
            <a:r>
              <a:rPr lang="en-GB" altLang="en-US" b="1">
                <a:solidFill>
                  <a:srgbClr val="FF0000"/>
                </a:solidFill>
              </a:rPr>
              <a:t>mouseover</a:t>
            </a:r>
          </a:p>
          <a:p>
            <a:pPr algn="r" eaLnBrk="1" hangingPunct="1"/>
            <a:r>
              <a:rPr lang="en-GB" altLang="en-US" b="1">
                <a:solidFill>
                  <a:srgbClr val="FF0000"/>
                </a:solidFill>
              </a:rPr>
              <a:t>event</a:t>
            </a:r>
          </a:p>
        </p:txBody>
      </p:sp>
      <p:pic>
        <p:nvPicPr>
          <p:cNvPr id="9226"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1063" y="4308475"/>
            <a:ext cx="6343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hlink"/>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227" name="Elbow Connector 21"/>
          <p:cNvCxnSpPr>
            <a:cxnSpLocks noChangeShapeType="1"/>
          </p:cNvCxnSpPr>
          <p:nvPr/>
        </p:nvCxnSpPr>
        <p:spPr bwMode="auto">
          <a:xfrm rot="16200000" flipH="1">
            <a:off x="1962944" y="5814219"/>
            <a:ext cx="668338" cy="317500"/>
          </a:xfrm>
          <a:prstGeom prst="bentConnector2">
            <a:avLst/>
          </a:prstGeom>
          <a:noFill/>
          <a:ln w="28575" algn="ctr">
            <a:solidFill>
              <a:schemeClr val="hlink"/>
            </a:solidFill>
            <a:round/>
            <a:headEnd/>
            <a:tailEnd type="arrow" w="med" len="med"/>
          </a:ln>
          <a:extLst>
            <a:ext uri="{909E8E84-426E-40DD-AFC4-6F175D3DCCD1}">
              <a14:hiddenFill xmlns:a14="http://schemas.microsoft.com/office/drawing/2010/main">
                <a:noFill/>
              </a14:hiddenFill>
            </a:ext>
          </a:extLst>
        </p:spPr>
      </p:cxnSp>
      <p:sp>
        <p:nvSpPr>
          <p:cNvPr id="9228" name="TextBox 22"/>
          <p:cNvSpPr txBox="1">
            <a:spLocks noChangeArrowheads="1"/>
          </p:cNvSpPr>
          <p:nvPr/>
        </p:nvSpPr>
        <p:spPr bwMode="auto">
          <a:xfrm>
            <a:off x="1060450" y="5757863"/>
            <a:ext cx="10572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algn="r" eaLnBrk="1" hangingPunct="1"/>
            <a:r>
              <a:rPr lang="en-GB" altLang="en-US" b="1">
                <a:solidFill>
                  <a:srgbClr val="FF0000"/>
                </a:solidFill>
              </a:rPr>
              <a:t>mouseout</a:t>
            </a:r>
          </a:p>
          <a:p>
            <a:pPr algn="r" eaLnBrk="1" hangingPunct="1"/>
            <a:r>
              <a:rPr lang="en-GB" altLang="en-US" b="1">
                <a:solidFill>
                  <a:srgbClr val="FF0000"/>
                </a:solidFill>
              </a:rPr>
              <a:t>event</a:t>
            </a:r>
          </a:p>
        </p:txBody>
      </p:sp>
      <p:pic>
        <p:nvPicPr>
          <p:cNvPr id="9229"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5863" y="6008688"/>
            <a:ext cx="6343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hlink"/>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p:txBody>
          <a:bodyPr/>
          <a:lstStyle/>
          <a:p>
            <a:r>
              <a:rPr lang="en-GB" altLang="en-US" smtClean="0"/>
              <a:t>You can simplify element definitions (and reuse JavaScript) by placing event-handling logic in a separate function</a:t>
            </a:r>
          </a:p>
          <a:p>
            <a:pPr lvl="1"/>
            <a:r>
              <a:rPr lang="en-GB" altLang="en-US" smtClean="0"/>
              <a:t>Common to pass </a:t>
            </a:r>
            <a:r>
              <a:rPr lang="en-GB" altLang="en-US" smtClean="0">
                <a:latin typeface="Lucida Console" pitchFamily="49" charset="0"/>
              </a:rPr>
              <a:t>this</a:t>
            </a:r>
            <a:r>
              <a:rPr lang="en-GB" altLang="en-US" smtClean="0"/>
              <a:t> as a parameter, to identify target element</a:t>
            </a:r>
          </a:p>
          <a:p>
            <a:endParaRPr lang="en-GB" altLang="en-US" smtClean="0">
              <a:latin typeface="Lucida Console" pitchFamily="49" charset="0"/>
            </a:endParaRPr>
          </a:p>
        </p:txBody>
      </p:sp>
      <p:sp>
        <p:nvSpPr>
          <p:cNvPr id="10243" name="Rectangle 2"/>
          <p:cNvSpPr>
            <a:spLocks noGrp="1" noChangeArrowheads="1"/>
          </p:cNvSpPr>
          <p:nvPr>
            <p:ph type="title"/>
          </p:nvPr>
        </p:nvSpPr>
        <p:spPr>
          <a:xfrm>
            <a:off x="377825" y="150813"/>
            <a:ext cx="8550275" cy="693737"/>
          </a:xfrm>
        </p:spPr>
        <p:txBody>
          <a:bodyPr/>
          <a:lstStyle/>
          <a:p>
            <a:pPr marL="457200" indent="-457200" eaLnBrk="1" hangingPunct="1"/>
            <a:r>
              <a:rPr lang="en-US" altLang="en-US" smtClean="0"/>
              <a:t>Event Handler Functions</a:t>
            </a:r>
          </a:p>
        </p:txBody>
      </p:sp>
      <p:sp>
        <p:nvSpPr>
          <p:cNvPr id="4" name="Footer Placeholder 3"/>
          <p:cNvSpPr>
            <a:spLocks noGrp="1"/>
          </p:cNvSpPr>
          <p:nvPr>
            <p:ph type="ftr" sz="quarter" idx="10"/>
          </p:nvPr>
        </p:nvSpPr>
        <p:spPr/>
        <p:txBody>
          <a:bodyPr/>
          <a:lstStyle/>
          <a:p>
            <a:pPr>
              <a:defRPr/>
            </a:pPr>
            <a:fld id="{D68B06DD-D9A7-4949-B462-F9BAD8737714}" type="slidenum">
              <a:rPr lang="en-GB"/>
              <a:pPr>
                <a:defRPr/>
              </a:pPr>
              <a:t>7</a:t>
            </a:fld>
            <a:endParaRPr lang="en-GB"/>
          </a:p>
        </p:txBody>
      </p:sp>
      <p:sp>
        <p:nvSpPr>
          <p:cNvPr id="10245" name="Rectangle 16"/>
          <p:cNvSpPr>
            <a:spLocks noChangeArrowheads="1"/>
          </p:cNvSpPr>
          <p:nvPr/>
        </p:nvSpPr>
        <p:spPr bwMode="auto">
          <a:xfrm>
            <a:off x="555625" y="2409825"/>
            <a:ext cx="8232775" cy="3638550"/>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US" altLang="en-US" sz="1200"/>
              <a:t>&lt;script type="text/javascript"&gt;</a:t>
            </a:r>
          </a:p>
          <a:p>
            <a:pPr eaLnBrk="1" hangingPunct="1"/>
            <a:r>
              <a:rPr lang="en-US" altLang="en-US" sz="1200"/>
              <a:t>function handleMouseOver(elem) {</a:t>
            </a:r>
          </a:p>
          <a:p>
            <a:pPr eaLnBrk="1" hangingPunct="1"/>
            <a:r>
              <a:rPr lang="en-US" altLang="en-US" sz="1200"/>
              <a:t>    elem.style.background = 'orange'; </a:t>
            </a:r>
          </a:p>
          <a:p>
            <a:pPr eaLnBrk="1" hangingPunct="1"/>
            <a:r>
              <a:rPr lang="en-US" altLang="en-US" sz="1200"/>
              <a:t>    elem.style.color = 'blue';</a:t>
            </a:r>
          </a:p>
          <a:p>
            <a:pPr eaLnBrk="1" hangingPunct="1"/>
            <a:r>
              <a:rPr lang="en-US" altLang="en-US" sz="1200"/>
              <a:t>}</a:t>
            </a:r>
          </a:p>
          <a:p>
            <a:pPr eaLnBrk="1" hangingPunct="1"/>
            <a:r>
              <a:rPr lang="en-US" altLang="en-US" sz="1200"/>
              <a:t>	</a:t>
            </a:r>
          </a:p>
          <a:p>
            <a:pPr eaLnBrk="1" hangingPunct="1"/>
            <a:r>
              <a:rPr lang="en-US" altLang="en-US" sz="1200"/>
              <a:t>function handleMouseOut(elem) {</a:t>
            </a:r>
          </a:p>
          <a:p>
            <a:pPr eaLnBrk="1" hangingPunct="1"/>
            <a:r>
              <a:rPr lang="en-US" altLang="en-US" sz="1200"/>
              <a:t>    elem.style.background = 'grey'; </a:t>
            </a:r>
          </a:p>
          <a:p>
            <a:pPr eaLnBrk="1" hangingPunct="1"/>
            <a:r>
              <a:rPr lang="en-US" altLang="en-US" sz="1200"/>
              <a:t>    elem.style.color = 'white';</a:t>
            </a:r>
          </a:p>
          <a:p>
            <a:pPr eaLnBrk="1" hangingPunct="1"/>
            <a:r>
              <a:rPr lang="en-US" altLang="en-US" sz="1200"/>
              <a:t>}</a:t>
            </a:r>
          </a:p>
          <a:p>
            <a:pPr eaLnBrk="1" hangingPunct="1"/>
            <a:r>
              <a:rPr lang="en-US" altLang="en-US" sz="1200"/>
              <a:t>&lt;/script&gt;</a:t>
            </a:r>
          </a:p>
          <a:p>
            <a:pPr eaLnBrk="1" hangingPunct="1"/>
            <a:endParaRPr lang="en-US" altLang="en-US" sz="1200"/>
          </a:p>
          <a:p>
            <a:pPr eaLnBrk="1" hangingPunct="1"/>
            <a:r>
              <a:rPr lang="en-US" altLang="en-US" sz="1200"/>
              <a:t>&lt;p onmouseover="handleMouseOver(this)" onmouseout="handleMouseOut(this)"&gt;</a:t>
            </a:r>
          </a:p>
          <a:p>
            <a:pPr eaLnBrk="1" hangingPunct="1"/>
            <a:r>
              <a:rPr lang="en-US" altLang="en-US" sz="1200"/>
              <a:t>    &lt;b&gt;Script / Text of Act I Macbeth&lt;/b&gt;</a:t>
            </a:r>
          </a:p>
          <a:p>
            <a:pPr eaLnBrk="1" hangingPunct="1"/>
            <a:r>
              <a:rPr lang="en-US" altLang="en-US" sz="1200"/>
              <a:t>&lt;/p&gt;</a:t>
            </a:r>
          </a:p>
          <a:p>
            <a:pPr eaLnBrk="1" hangingPunct="1"/>
            <a:endParaRPr lang="en-US" altLang="en-US" sz="1200"/>
          </a:p>
          <a:p>
            <a:pPr eaLnBrk="1" hangingPunct="1"/>
            <a:r>
              <a:rPr lang="en-US" altLang="en-US" sz="1200"/>
              <a:t>&lt;p onmouseover="handleMouseOver(this)" onmouseout="handleMouseOut(this)"&gt;</a:t>
            </a:r>
          </a:p>
          <a:p>
            <a:pPr eaLnBrk="1" hangingPunct="1"/>
            <a:r>
              <a:rPr lang="en-US" altLang="en-US" sz="1200"/>
              <a:t>    …</a:t>
            </a:r>
          </a:p>
          <a:p>
            <a:pPr eaLnBrk="1" hangingPunct="1"/>
            <a:r>
              <a:rPr lang="en-US" altLang="en-US" sz="1200"/>
              <a:t>&lt;/p&gt;</a:t>
            </a:r>
          </a:p>
        </p:txBody>
      </p:sp>
      <p:sp>
        <p:nvSpPr>
          <p:cNvPr id="10246" name="TextBox 11"/>
          <p:cNvSpPr txBox="1">
            <a:spLocks noChangeArrowheads="1"/>
          </p:cNvSpPr>
          <p:nvPr/>
        </p:nvSpPr>
        <p:spPr bwMode="auto">
          <a:xfrm>
            <a:off x="5840413" y="5757863"/>
            <a:ext cx="30178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algn="r" eaLnBrk="1" hangingPunct="1"/>
            <a:r>
              <a:rPr lang="en-GB" altLang="en-US" b="1">
                <a:solidFill>
                  <a:schemeClr val="tx2"/>
                </a:solidFill>
              </a:rPr>
              <a:t>EventHandlerFunctions.html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p:txBody>
          <a:bodyPr/>
          <a:lstStyle/>
          <a:p>
            <a:r>
              <a:rPr lang="en-GB" altLang="en-US" smtClean="0"/>
              <a:t>The simple handlers in the previous examples are fine for basic tasks…</a:t>
            </a:r>
          </a:p>
          <a:p>
            <a:pPr lvl="1"/>
            <a:r>
              <a:rPr lang="en-GB" altLang="en-US" smtClean="0"/>
              <a:t>However, for more sophisticated tasks, it's better to work with DOM and the </a:t>
            </a:r>
            <a:r>
              <a:rPr lang="en-GB" altLang="en-US" smtClean="0">
                <a:latin typeface="Lucida Console" pitchFamily="49" charset="0"/>
              </a:rPr>
              <a:t>Event</a:t>
            </a:r>
            <a:r>
              <a:rPr lang="en-GB" altLang="en-US" smtClean="0"/>
              <a:t> object</a:t>
            </a:r>
          </a:p>
          <a:p>
            <a:pPr lvl="1"/>
            <a:endParaRPr lang="en-GB" altLang="en-US" smtClean="0"/>
          </a:p>
          <a:p>
            <a:r>
              <a:rPr lang="en-GB" altLang="en-US" smtClean="0"/>
              <a:t>To use DOM to hook up events, follow these steps:</a:t>
            </a:r>
          </a:p>
          <a:p>
            <a:pPr lvl="1"/>
            <a:r>
              <a:rPr lang="en-GB" altLang="en-US" smtClean="0"/>
              <a:t>Use DOM and JavaScript to locate elements </a:t>
            </a:r>
          </a:p>
          <a:p>
            <a:pPr lvl="1"/>
            <a:r>
              <a:rPr lang="en-GB" altLang="en-US" smtClean="0"/>
              <a:t>For these elements, attach event handlers for interesting events (events are designated by attributes such as </a:t>
            </a:r>
            <a:r>
              <a:rPr lang="en-GB" altLang="en-US" smtClean="0">
                <a:latin typeface="Lucida Console" pitchFamily="49" charset="0"/>
              </a:rPr>
              <a:t>onmouseover</a:t>
            </a:r>
            <a:r>
              <a:rPr lang="en-GB" altLang="en-US" smtClean="0"/>
              <a:t>)</a:t>
            </a:r>
          </a:p>
          <a:p>
            <a:pPr lvl="1"/>
            <a:endParaRPr lang="en-GB" altLang="en-US" smtClean="0"/>
          </a:p>
          <a:p>
            <a:r>
              <a:rPr lang="en-GB" altLang="en-US" smtClean="0"/>
              <a:t>To implement event handler functions, follow these steps:</a:t>
            </a:r>
          </a:p>
          <a:p>
            <a:pPr lvl="1"/>
            <a:r>
              <a:rPr lang="en-GB" altLang="en-US" smtClean="0"/>
              <a:t>Define a function that takes an </a:t>
            </a:r>
            <a:r>
              <a:rPr lang="en-GB" altLang="en-US" smtClean="0">
                <a:latin typeface="Lucida Console" pitchFamily="49" charset="0"/>
              </a:rPr>
              <a:t>Event</a:t>
            </a:r>
            <a:r>
              <a:rPr lang="en-GB" altLang="en-US" smtClean="0"/>
              <a:t> parameter</a:t>
            </a:r>
          </a:p>
          <a:p>
            <a:pPr lvl="1"/>
            <a:r>
              <a:rPr lang="en-GB" altLang="en-US" smtClean="0"/>
              <a:t>Use </a:t>
            </a:r>
            <a:r>
              <a:rPr lang="en-GB" altLang="en-US" smtClean="0">
                <a:latin typeface="Lucida Console" pitchFamily="49" charset="0"/>
              </a:rPr>
              <a:t>Event</a:t>
            </a:r>
            <a:r>
              <a:rPr lang="en-GB" altLang="en-US" smtClean="0"/>
              <a:t>'s </a:t>
            </a:r>
            <a:r>
              <a:rPr lang="en-GB" altLang="en-US" smtClean="0">
                <a:latin typeface="Lucida Console" pitchFamily="49" charset="0"/>
              </a:rPr>
              <a:t>target</a:t>
            </a:r>
            <a:r>
              <a:rPr lang="en-GB" altLang="en-US" smtClean="0"/>
              <a:t> property to identify the target element</a:t>
            </a:r>
          </a:p>
          <a:p>
            <a:pPr lvl="1"/>
            <a:r>
              <a:rPr lang="en-GB" altLang="en-US" smtClean="0"/>
              <a:t>Use other </a:t>
            </a:r>
            <a:r>
              <a:rPr lang="en-GB" altLang="en-US" smtClean="0">
                <a:latin typeface="Lucida Console" pitchFamily="49" charset="0"/>
              </a:rPr>
              <a:t>Event</a:t>
            </a:r>
            <a:r>
              <a:rPr lang="en-GB" altLang="en-US" smtClean="0"/>
              <a:t> properties as needed (e.g. bubbling - see later)</a:t>
            </a:r>
          </a:p>
          <a:p>
            <a:pPr lvl="1"/>
            <a:endParaRPr lang="en-GB" altLang="en-US" smtClean="0"/>
          </a:p>
          <a:p>
            <a:endParaRPr lang="en-GB" altLang="en-US" smtClean="0">
              <a:latin typeface="Lucida Console" pitchFamily="49" charset="0"/>
            </a:endParaRPr>
          </a:p>
        </p:txBody>
      </p:sp>
      <p:sp>
        <p:nvSpPr>
          <p:cNvPr id="11267" name="Rectangle 2"/>
          <p:cNvSpPr>
            <a:spLocks noGrp="1" noChangeArrowheads="1"/>
          </p:cNvSpPr>
          <p:nvPr>
            <p:ph type="title"/>
          </p:nvPr>
        </p:nvSpPr>
        <p:spPr>
          <a:xfrm>
            <a:off x="377825" y="150813"/>
            <a:ext cx="8550275" cy="693737"/>
          </a:xfrm>
        </p:spPr>
        <p:txBody>
          <a:bodyPr/>
          <a:lstStyle/>
          <a:p>
            <a:pPr marL="457200" indent="-457200" eaLnBrk="1" hangingPunct="1"/>
            <a:r>
              <a:rPr lang="en-US" altLang="en-US" smtClean="0"/>
              <a:t>Using DOM and the Event Object (1)</a:t>
            </a:r>
          </a:p>
        </p:txBody>
      </p:sp>
      <p:sp>
        <p:nvSpPr>
          <p:cNvPr id="4" name="Footer Placeholder 3"/>
          <p:cNvSpPr>
            <a:spLocks noGrp="1"/>
          </p:cNvSpPr>
          <p:nvPr>
            <p:ph type="ftr" sz="quarter" idx="10"/>
          </p:nvPr>
        </p:nvSpPr>
        <p:spPr/>
        <p:txBody>
          <a:bodyPr/>
          <a:lstStyle/>
          <a:p>
            <a:pPr>
              <a:defRPr/>
            </a:pPr>
            <a:fld id="{7A276244-D78A-44A5-95B0-2A78C8D0E1EB}" type="slidenum">
              <a:rPr lang="en-GB"/>
              <a:pPr>
                <a:defRPr/>
              </a:pPr>
              <a:t>8</a:t>
            </a:fld>
            <a:endParaRPr lang="en-GB"/>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p:txBody>
          <a:bodyPr/>
          <a:lstStyle/>
          <a:p>
            <a:r>
              <a:rPr lang="en-GB" altLang="en-US" smtClean="0"/>
              <a:t>Here's an example of how to handle events by using DOM and the </a:t>
            </a:r>
            <a:r>
              <a:rPr lang="en-GB" altLang="en-US" smtClean="0">
                <a:latin typeface="Lucida Console" pitchFamily="49" charset="0"/>
              </a:rPr>
              <a:t>Event</a:t>
            </a:r>
            <a:r>
              <a:rPr lang="en-GB" altLang="en-US" smtClean="0"/>
              <a:t> object</a:t>
            </a:r>
            <a:endParaRPr lang="en-GB" altLang="en-US" smtClean="0">
              <a:latin typeface="Lucida Console" pitchFamily="49" charset="0"/>
            </a:endParaRPr>
          </a:p>
        </p:txBody>
      </p:sp>
      <p:sp>
        <p:nvSpPr>
          <p:cNvPr id="12291" name="Rectangle 2"/>
          <p:cNvSpPr>
            <a:spLocks noGrp="1" noChangeArrowheads="1"/>
          </p:cNvSpPr>
          <p:nvPr>
            <p:ph type="title"/>
          </p:nvPr>
        </p:nvSpPr>
        <p:spPr>
          <a:xfrm>
            <a:off x="377825" y="150813"/>
            <a:ext cx="8550275" cy="693737"/>
          </a:xfrm>
        </p:spPr>
        <p:txBody>
          <a:bodyPr/>
          <a:lstStyle/>
          <a:p>
            <a:pPr marL="457200" indent="-457200" eaLnBrk="1" hangingPunct="1"/>
            <a:r>
              <a:rPr lang="en-US" altLang="en-US" smtClean="0"/>
              <a:t>Using DOM and the Event Object (2)</a:t>
            </a:r>
          </a:p>
        </p:txBody>
      </p:sp>
      <p:sp>
        <p:nvSpPr>
          <p:cNvPr id="5" name="Footer Placeholder 3"/>
          <p:cNvSpPr>
            <a:spLocks noGrp="1"/>
          </p:cNvSpPr>
          <p:nvPr>
            <p:ph type="ftr" sz="quarter" idx="10"/>
          </p:nvPr>
        </p:nvSpPr>
        <p:spPr/>
        <p:txBody>
          <a:bodyPr/>
          <a:lstStyle/>
          <a:p>
            <a:pPr>
              <a:defRPr/>
            </a:pPr>
            <a:fld id="{1D08EFC3-1508-4EF9-A3DB-A398788C7749}" type="slidenum">
              <a:rPr lang="en-GB"/>
              <a:pPr>
                <a:defRPr/>
              </a:pPr>
              <a:t>9</a:t>
            </a:fld>
            <a:endParaRPr lang="en-GB"/>
          </a:p>
        </p:txBody>
      </p:sp>
      <p:sp>
        <p:nvSpPr>
          <p:cNvPr id="12293" name="Rectangle 16"/>
          <p:cNvSpPr>
            <a:spLocks noChangeArrowheads="1"/>
          </p:cNvSpPr>
          <p:nvPr/>
        </p:nvSpPr>
        <p:spPr bwMode="auto">
          <a:xfrm>
            <a:off x="555625" y="2022475"/>
            <a:ext cx="8232775" cy="4713288"/>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US" altLang="en-US" sz="1200"/>
              <a:t>&lt;p&gt;</a:t>
            </a:r>
          </a:p>
          <a:p>
            <a:pPr eaLnBrk="1" hangingPunct="1"/>
            <a:r>
              <a:rPr lang="en-US" altLang="en-US" sz="1200"/>
              <a:t>    &lt;b&gt;Script / Text of Act I Macbeth&lt;/b&gt;</a:t>
            </a:r>
          </a:p>
          <a:p>
            <a:pPr eaLnBrk="1" hangingPunct="1"/>
            <a:r>
              <a:rPr lang="en-US" altLang="en-US" sz="1200"/>
              <a:t>&lt;/p&gt;</a:t>
            </a:r>
          </a:p>
          <a:p>
            <a:pPr eaLnBrk="1" hangingPunct="1"/>
            <a:endParaRPr lang="en-US" altLang="en-US" sz="1200"/>
          </a:p>
          <a:p>
            <a:pPr eaLnBrk="1" hangingPunct="1"/>
            <a:r>
              <a:rPr lang="en-US" altLang="en-US" sz="1200"/>
              <a:t>&lt;p&gt; </a:t>
            </a:r>
          </a:p>
          <a:p>
            <a:pPr eaLnBrk="1" hangingPunct="1"/>
            <a:r>
              <a:rPr lang="en-US" altLang="en-US" sz="1200"/>
              <a:t>    …</a:t>
            </a:r>
          </a:p>
          <a:p>
            <a:pPr eaLnBrk="1" hangingPunct="1"/>
            <a:r>
              <a:rPr lang="en-US" altLang="en-US" sz="1200"/>
              <a:t>&lt;/p&gt;</a:t>
            </a:r>
          </a:p>
          <a:p>
            <a:pPr eaLnBrk="1" hangingPunct="1"/>
            <a:endParaRPr lang="en-US" altLang="en-US" sz="1200"/>
          </a:p>
          <a:p>
            <a:pPr eaLnBrk="1" hangingPunct="1"/>
            <a:r>
              <a:rPr lang="en-US" altLang="en-US" sz="1200"/>
              <a:t>&lt;script type="text/javascript"&gt;</a:t>
            </a:r>
          </a:p>
          <a:p>
            <a:pPr eaLnBrk="1" hangingPunct="1"/>
            <a:r>
              <a:rPr lang="en-US" altLang="en-US" sz="1200"/>
              <a:t>    function handleMouseOver(e) {</a:t>
            </a:r>
          </a:p>
          <a:p>
            <a:pPr eaLnBrk="1" hangingPunct="1"/>
            <a:r>
              <a:rPr lang="en-US" altLang="en-US" sz="1200"/>
              <a:t>        e.target.style.background = 'orange'; </a:t>
            </a:r>
          </a:p>
          <a:p>
            <a:pPr eaLnBrk="1" hangingPunct="1"/>
            <a:r>
              <a:rPr lang="en-US" altLang="en-US" sz="1200"/>
              <a:t>        e.target.style.color = 'blue';</a:t>
            </a:r>
          </a:p>
          <a:p>
            <a:pPr eaLnBrk="1" hangingPunct="1"/>
            <a:r>
              <a:rPr lang="en-US" altLang="en-US" sz="1200"/>
              <a:t>    }</a:t>
            </a:r>
          </a:p>
          <a:p>
            <a:pPr eaLnBrk="1" hangingPunct="1"/>
            <a:endParaRPr lang="en-US" altLang="en-US" sz="1200"/>
          </a:p>
          <a:p>
            <a:pPr eaLnBrk="1" hangingPunct="1"/>
            <a:r>
              <a:rPr lang="en-US" altLang="en-US" sz="1200"/>
              <a:t>    function handleMouseOut(e) {</a:t>
            </a:r>
          </a:p>
          <a:p>
            <a:pPr eaLnBrk="1" hangingPunct="1"/>
            <a:r>
              <a:rPr lang="en-US" altLang="en-US" sz="1200"/>
              <a:t>        e.target.style.background = 'grey'; </a:t>
            </a:r>
          </a:p>
          <a:p>
            <a:pPr eaLnBrk="1" hangingPunct="1"/>
            <a:r>
              <a:rPr lang="en-US" altLang="en-US" sz="1200"/>
              <a:t>        e.target.style.color = 'white';</a:t>
            </a:r>
          </a:p>
          <a:p>
            <a:pPr eaLnBrk="1" hangingPunct="1"/>
            <a:r>
              <a:rPr lang="en-US" altLang="en-US" sz="1200"/>
              <a:t>    }</a:t>
            </a:r>
          </a:p>
          <a:p>
            <a:pPr eaLnBrk="1" hangingPunct="1"/>
            <a:endParaRPr lang="en-US" altLang="en-US" sz="1200"/>
          </a:p>
          <a:p>
            <a:pPr eaLnBrk="1" hangingPunct="1"/>
            <a:r>
              <a:rPr lang="en-US" altLang="en-US" sz="1200"/>
              <a:t>    var pElems = document.getElementsByTagName("p");</a:t>
            </a:r>
          </a:p>
          <a:p>
            <a:pPr eaLnBrk="1" hangingPunct="1"/>
            <a:r>
              <a:rPr lang="en-US" altLang="en-US" sz="1200"/>
              <a:t>    for (var i = 0; i &lt; pElems.length; i++) {</a:t>
            </a:r>
          </a:p>
          <a:p>
            <a:pPr eaLnBrk="1" hangingPunct="1"/>
            <a:r>
              <a:rPr lang="en-US" altLang="en-US" sz="1200"/>
              <a:t>        pElems[i].onmouseover = handleMouseOver;</a:t>
            </a:r>
          </a:p>
          <a:p>
            <a:pPr eaLnBrk="1" hangingPunct="1"/>
            <a:r>
              <a:rPr lang="en-US" altLang="en-US" sz="1200"/>
              <a:t>        pElems[i].onmouseout  = handleMouseOut;</a:t>
            </a:r>
          </a:p>
          <a:p>
            <a:pPr eaLnBrk="1" hangingPunct="1"/>
            <a:r>
              <a:rPr lang="en-US" altLang="en-US" sz="1200"/>
              <a:t>    }</a:t>
            </a:r>
          </a:p>
          <a:p>
            <a:pPr eaLnBrk="1" hangingPunct="1"/>
            <a:r>
              <a:rPr lang="en-US" altLang="en-US" sz="1200"/>
              <a:t>&lt;/script&gt;</a:t>
            </a:r>
          </a:p>
        </p:txBody>
      </p:sp>
      <p:sp>
        <p:nvSpPr>
          <p:cNvPr id="12294" name="TextBox 6"/>
          <p:cNvSpPr txBox="1">
            <a:spLocks noChangeArrowheads="1"/>
          </p:cNvSpPr>
          <p:nvPr/>
        </p:nvSpPr>
        <p:spPr bwMode="auto">
          <a:xfrm>
            <a:off x="6167438" y="6443663"/>
            <a:ext cx="26908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algn="r" eaLnBrk="1" hangingPunct="1"/>
            <a:r>
              <a:rPr lang="en-GB" altLang="en-US" b="1">
                <a:solidFill>
                  <a:schemeClr val="tx2"/>
                </a:solidFill>
              </a:rPr>
              <a:t>DomAndEventObjects.html</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21598</TotalTime>
  <Words>3086</Words>
  <Application>Microsoft Office PowerPoint</Application>
  <PresentationFormat>On-screen Show (4:3)</PresentationFormat>
  <Paragraphs>375</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1_Blends</vt:lpstr>
      <vt:lpstr>A Closer Look at Events</vt:lpstr>
      <vt:lpstr>Contents</vt:lpstr>
      <vt:lpstr>1. Event-Handling Techniques</vt:lpstr>
      <vt:lpstr>Overview</vt:lpstr>
      <vt:lpstr>Inline Event Handlers</vt:lpstr>
      <vt:lpstr>Multiple Inline Event Handlers</vt:lpstr>
      <vt:lpstr>Event Handler Functions</vt:lpstr>
      <vt:lpstr>Using DOM and the Event Object (1)</vt:lpstr>
      <vt:lpstr>Using DOM and the Event Object (2)</vt:lpstr>
      <vt:lpstr>Dynamically Adding/Removing Handlers</vt:lpstr>
      <vt:lpstr>Distinguishing Event Types</vt:lpstr>
      <vt:lpstr>2. Event Flow</vt:lpstr>
      <vt:lpstr>Overview of Event Flow</vt:lpstr>
      <vt:lpstr>Understanding the Capture Phase</vt:lpstr>
      <vt:lpstr>Handling Descendant Events</vt:lpstr>
      <vt:lpstr>Identifying the Target of an Event</vt:lpstr>
      <vt:lpstr>Stopping Propagation</vt:lpstr>
      <vt:lpstr>Understanding the Target Phase</vt:lpstr>
      <vt:lpstr>Understanding the Bubble Phase</vt:lpstr>
      <vt:lpstr>Complete Example</vt:lpstr>
      <vt:lpstr>Working with Cancelable Events</vt:lpstr>
      <vt:lpstr>3. Working with HTML Events </vt:lpstr>
      <vt:lpstr>Mouse Events</vt:lpstr>
      <vt:lpstr>Focus Events</vt:lpstr>
      <vt:lpstr>Keyboard Events</vt:lpstr>
      <vt:lpstr>Any Questions?</vt:lpstr>
    </vt:vector>
  </TitlesOfParts>
  <Company>Olsen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Validating XML</dc:title>
  <dc:creator>Andy Olsen</dc:creator>
  <cp:lastModifiedBy>andyo@olsensoft.com</cp:lastModifiedBy>
  <cp:revision>563</cp:revision>
  <dcterms:created xsi:type="dcterms:W3CDTF">2002-05-03T12:27:39Z</dcterms:created>
  <dcterms:modified xsi:type="dcterms:W3CDTF">2016-02-04T10:50:32Z</dcterms:modified>
</cp:coreProperties>
</file>