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31"/>
  </p:notesMasterIdLst>
  <p:handoutMasterIdLst>
    <p:handoutMasterId r:id="rId32"/>
  </p:handoutMasterIdLst>
  <p:sldIdLst>
    <p:sldId id="391" r:id="rId2"/>
    <p:sldId id="392" r:id="rId3"/>
    <p:sldId id="572" r:id="rId4"/>
    <p:sldId id="555" r:id="rId5"/>
    <p:sldId id="556" r:id="rId6"/>
    <p:sldId id="574" r:id="rId7"/>
    <p:sldId id="557" r:id="rId8"/>
    <p:sldId id="561" r:id="rId9"/>
    <p:sldId id="614" r:id="rId10"/>
    <p:sldId id="607" r:id="rId11"/>
    <p:sldId id="613" r:id="rId12"/>
    <p:sldId id="615" r:id="rId13"/>
    <p:sldId id="603" r:id="rId14"/>
    <p:sldId id="616" r:id="rId15"/>
    <p:sldId id="581" r:id="rId16"/>
    <p:sldId id="582" r:id="rId17"/>
    <p:sldId id="604" r:id="rId18"/>
    <p:sldId id="597" r:id="rId19"/>
    <p:sldId id="596" r:id="rId20"/>
    <p:sldId id="583" r:id="rId21"/>
    <p:sldId id="606" r:id="rId22"/>
    <p:sldId id="621" r:id="rId23"/>
    <p:sldId id="608" r:id="rId24"/>
    <p:sldId id="609" r:id="rId25"/>
    <p:sldId id="617" r:id="rId26"/>
    <p:sldId id="610" r:id="rId27"/>
    <p:sldId id="618" r:id="rId28"/>
    <p:sldId id="619" r:id="rId29"/>
    <p:sldId id="620" r:id="rId30"/>
  </p:sldIdLst>
  <p:sldSz cx="9144000" cy="6858000" type="screen4x3"/>
  <p:notesSz cx="6854825" cy="9750425"/>
  <p:defaultTextStyle>
    <a:defPPr>
      <a:defRPr lang="en-GB"/>
    </a:defPPr>
    <a:lvl1pPr algn="l" rtl="0" fontAlgn="base">
      <a:spcBef>
        <a:spcPct val="0"/>
      </a:spcBef>
      <a:spcAft>
        <a:spcPct val="0"/>
      </a:spcAft>
      <a:defRPr sz="1600" kern="1200">
        <a:solidFill>
          <a:schemeClr val="tx1"/>
        </a:solidFill>
        <a:latin typeface="Lucida Console" pitchFamily="49" charset="0"/>
        <a:ea typeface="+mn-ea"/>
        <a:cs typeface="+mn-cs"/>
      </a:defRPr>
    </a:lvl1pPr>
    <a:lvl2pPr marL="457200" algn="l" rtl="0" fontAlgn="base">
      <a:spcBef>
        <a:spcPct val="0"/>
      </a:spcBef>
      <a:spcAft>
        <a:spcPct val="0"/>
      </a:spcAft>
      <a:defRPr sz="1600" kern="1200">
        <a:solidFill>
          <a:schemeClr val="tx1"/>
        </a:solidFill>
        <a:latin typeface="Lucida Console" pitchFamily="49" charset="0"/>
        <a:ea typeface="+mn-ea"/>
        <a:cs typeface="+mn-cs"/>
      </a:defRPr>
    </a:lvl2pPr>
    <a:lvl3pPr marL="914400" algn="l" rtl="0" fontAlgn="base">
      <a:spcBef>
        <a:spcPct val="0"/>
      </a:spcBef>
      <a:spcAft>
        <a:spcPct val="0"/>
      </a:spcAft>
      <a:defRPr sz="1600" kern="1200">
        <a:solidFill>
          <a:schemeClr val="tx1"/>
        </a:solidFill>
        <a:latin typeface="Lucida Console" pitchFamily="49" charset="0"/>
        <a:ea typeface="+mn-ea"/>
        <a:cs typeface="+mn-cs"/>
      </a:defRPr>
    </a:lvl3pPr>
    <a:lvl4pPr marL="1371600" algn="l" rtl="0" fontAlgn="base">
      <a:spcBef>
        <a:spcPct val="0"/>
      </a:spcBef>
      <a:spcAft>
        <a:spcPct val="0"/>
      </a:spcAft>
      <a:defRPr sz="1600" kern="1200">
        <a:solidFill>
          <a:schemeClr val="tx1"/>
        </a:solidFill>
        <a:latin typeface="Lucida Console" pitchFamily="49" charset="0"/>
        <a:ea typeface="+mn-ea"/>
        <a:cs typeface="+mn-cs"/>
      </a:defRPr>
    </a:lvl4pPr>
    <a:lvl5pPr marL="1828800" algn="l" rtl="0" fontAlgn="base">
      <a:spcBef>
        <a:spcPct val="0"/>
      </a:spcBef>
      <a:spcAft>
        <a:spcPct val="0"/>
      </a:spcAft>
      <a:defRPr sz="1600" kern="1200">
        <a:solidFill>
          <a:schemeClr val="tx1"/>
        </a:solidFill>
        <a:latin typeface="Lucida Console" pitchFamily="49" charset="0"/>
        <a:ea typeface="+mn-ea"/>
        <a:cs typeface="+mn-cs"/>
      </a:defRPr>
    </a:lvl5pPr>
    <a:lvl6pPr marL="2286000" algn="l" defTabSz="914400" rtl="0" eaLnBrk="1" latinLnBrk="0" hangingPunct="1">
      <a:defRPr sz="1600" kern="1200">
        <a:solidFill>
          <a:schemeClr val="tx1"/>
        </a:solidFill>
        <a:latin typeface="Lucida Console" pitchFamily="49" charset="0"/>
        <a:ea typeface="+mn-ea"/>
        <a:cs typeface="+mn-cs"/>
      </a:defRPr>
    </a:lvl6pPr>
    <a:lvl7pPr marL="2743200" algn="l" defTabSz="914400" rtl="0" eaLnBrk="1" latinLnBrk="0" hangingPunct="1">
      <a:defRPr sz="1600" kern="1200">
        <a:solidFill>
          <a:schemeClr val="tx1"/>
        </a:solidFill>
        <a:latin typeface="Lucida Console" pitchFamily="49" charset="0"/>
        <a:ea typeface="+mn-ea"/>
        <a:cs typeface="+mn-cs"/>
      </a:defRPr>
    </a:lvl7pPr>
    <a:lvl8pPr marL="3200400" algn="l" defTabSz="914400" rtl="0" eaLnBrk="1" latinLnBrk="0" hangingPunct="1">
      <a:defRPr sz="1600" kern="1200">
        <a:solidFill>
          <a:schemeClr val="tx1"/>
        </a:solidFill>
        <a:latin typeface="Lucida Console" pitchFamily="49" charset="0"/>
        <a:ea typeface="+mn-ea"/>
        <a:cs typeface="+mn-cs"/>
      </a:defRPr>
    </a:lvl8pPr>
    <a:lvl9pPr marL="3657600" algn="l" defTabSz="914400" rtl="0" eaLnBrk="1" latinLnBrk="0" hangingPunct="1">
      <a:defRPr sz="1600" kern="1200">
        <a:solidFill>
          <a:schemeClr val="tx1"/>
        </a:solidFill>
        <a:latin typeface="Lucida Console" pitchFamily="49"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99"/>
    <a:srgbClr val="00CC00"/>
    <a:srgbClr val="FF0000"/>
    <a:srgbClr val="FF9900"/>
    <a:srgbClr val="000064"/>
    <a:srgbClr val="0000C0"/>
    <a:srgbClr val="000099"/>
    <a:srgbClr val="3333CC"/>
    <a:srgbClr val="99FF66"/>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8061" autoAdjust="0"/>
    <p:restoredTop sz="94659" autoAdjust="0"/>
  </p:normalViewPr>
  <p:slideViewPr>
    <p:cSldViewPr snapToGrid="0" showGuides="1">
      <p:cViewPr varScale="1">
        <p:scale>
          <a:sx n="99" d="100"/>
          <a:sy n="99" d="100"/>
        </p:scale>
        <p:origin x="-102" y="-378"/>
      </p:cViewPr>
      <p:guideLst>
        <p:guide orient="horz" pos="2175"/>
        <p:guide pos="550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p:scale>
          <a:sx n="130" d="100"/>
          <a:sy n="130" d="100"/>
        </p:scale>
        <p:origin x="-162" y="744"/>
      </p:cViewPr>
      <p:guideLst>
        <p:guide orient="horz" pos="3071"/>
        <p:guide pos="215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30" name="Rectangle 6"/>
          <p:cNvSpPr>
            <a:spLocks noChangeArrowheads="1"/>
          </p:cNvSpPr>
          <p:nvPr/>
        </p:nvSpPr>
        <p:spPr bwMode="auto">
          <a:xfrm>
            <a:off x="2355850" y="314325"/>
            <a:ext cx="2143125" cy="200025"/>
          </a:xfrm>
          <a:prstGeom prst="rect">
            <a:avLst/>
          </a:prstGeom>
          <a:noFill/>
          <a:ln w="9525">
            <a:noFill/>
            <a:miter lim="800000"/>
            <a:headEnd/>
            <a:tailEnd/>
          </a:ln>
          <a:effectLst/>
        </p:spPr>
        <p:txBody>
          <a:bodyPr/>
          <a:lstStyle/>
          <a:p>
            <a:pPr algn="ctr">
              <a:defRPr/>
            </a:pPr>
            <a:r>
              <a:rPr lang="en-GB" sz="1000" dirty="0" smtClean="0">
                <a:latin typeface="Tahoma" pitchFamily="34" charset="0"/>
              </a:rPr>
              <a:t>Creating HTML5 Content</a:t>
            </a:r>
            <a:endParaRPr lang="en-GB" sz="1000" dirty="0">
              <a:latin typeface="Tahoma" pitchFamily="34" charset="0"/>
            </a:endParaRPr>
          </a:p>
        </p:txBody>
      </p:sp>
      <p:sp>
        <p:nvSpPr>
          <p:cNvPr id="26631" name="Line 7"/>
          <p:cNvSpPr>
            <a:spLocks noChangeShapeType="1"/>
          </p:cNvSpPr>
          <p:nvPr/>
        </p:nvSpPr>
        <p:spPr bwMode="auto">
          <a:xfrm>
            <a:off x="695325" y="9229725"/>
            <a:ext cx="5473700" cy="0"/>
          </a:xfrm>
          <a:prstGeom prst="line">
            <a:avLst/>
          </a:prstGeom>
          <a:noFill/>
          <a:ln w="9525">
            <a:solidFill>
              <a:schemeClr val="tx1"/>
            </a:solidFill>
            <a:round/>
            <a:headEnd/>
            <a:tailEnd/>
          </a:ln>
          <a:effectLst/>
        </p:spPr>
        <p:txBody>
          <a:bodyPr/>
          <a:lstStyle/>
          <a:p>
            <a:pPr>
              <a:defRPr/>
            </a:pPr>
            <a:endParaRPr lang="en-GB"/>
          </a:p>
        </p:txBody>
      </p:sp>
      <p:sp>
        <p:nvSpPr>
          <p:cNvPr id="26632" name="Rectangle 8"/>
          <p:cNvSpPr>
            <a:spLocks noChangeArrowheads="1"/>
          </p:cNvSpPr>
          <p:nvPr/>
        </p:nvSpPr>
        <p:spPr bwMode="auto">
          <a:xfrm>
            <a:off x="2322513" y="9282113"/>
            <a:ext cx="2209800" cy="203200"/>
          </a:xfrm>
          <a:prstGeom prst="rect">
            <a:avLst/>
          </a:prstGeom>
          <a:noFill/>
          <a:ln w="9525">
            <a:noFill/>
            <a:miter lim="800000"/>
            <a:headEnd/>
            <a:tailEnd/>
          </a:ln>
          <a:effectLst/>
        </p:spPr>
        <p:txBody>
          <a:bodyPr anchor="b"/>
          <a:lstStyle/>
          <a:p>
            <a:pPr algn="ctr">
              <a:defRPr/>
            </a:pPr>
            <a:r>
              <a:rPr lang="en-GB" sz="1000" smtClean="0">
                <a:latin typeface="Tahoma" pitchFamily="34" charset="0"/>
              </a:rPr>
              <a:t>© Olsen Software, 2016</a:t>
            </a:r>
            <a:endParaRPr lang="en-GB" sz="1000" dirty="0">
              <a:latin typeface="Tahoma" pitchFamily="34" charset="0"/>
            </a:endParaRPr>
          </a:p>
        </p:txBody>
      </p:sp>
      <p:sp>
        <p:nvSpPr>
          <p:cNvPr id="26633" name="Line 9"/>
          <p:cNvSpPr>
            <a:spLocks noChangeShapeType="1"/>
          </p:cNvSpPr>
          <p:nvPr/>
        </p:nvSpPr>
        <p:spPr bwMode="auto">
          <a:xfrm>
            <a:off x="695325" y="561975"/>
            <a:ext cx="5473700" cy="0"/>
          </a:xfrm>
          <a:prstGeom prst="line">
            <a:avLst/>
          </a:prstGeom>
          <a:noFill/>
          <a:ln w="9525">
            <a:solidFill>
              <a:schemeClr val="tx1"/>
            </a:solidFill>
            <a:round/>
            <a:headEnd/>
            <a:tailEnd/>
          </a:ln>
          <a:effectLst/>
        </p:spPr>
        <p:txBody>
          <a:bodyPr/>
          <a:lstStyle/>
          <a:p>
            <a:pPr>
              <a:defRPr/>
            </a:pPr>
            <a:endParaRPr lang="en-GB"/>
          </a:p>
        </p:txBody>
      </p:sp>
    </p:spTree>
    <p:extLst>
      <p:ext uri="{BB962C8B-B14F-4D97-AF65-F5344CB8AC3E}">
        <p14:creationId xmlns:p14="http://schemas.microsoft.com/office/powerpoint/2010/main" val="4178599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2355850" y="314325"/>
            <a:ext cx="2143125" cy="200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smtClean="0">
                <a:latin typeface="Tahoma" pitchFamily="34" charset="0"/>
              </a:defRPr>
            </a:lvl1pPr>
          </a:lstStyle>
          <a:p>
            <a:pPr>
              <a:defRPr/>
            </a:pPr>
            <a:r>
              <a:rPr lang="en-GB" dirty="0" smtClean="0"/>
              <a:t>Creating HTML5 Content</a:t>
            </a:r>
            <a:endParaRPr lang="en-GB" dirty="0"/>
          </a:p>
        </p:txBody>
      </p:sp>
      <p:sp>
        <p:nvSpPr>
          <p:cNvPr id="25603" name="Rectangle 4"/>
          <p:cNvSpPr>
            <a:spLocks noGrp="1" noRot="1" noChangeAspect="1" noChangeArrowheads="1" noTextEdit="1"/>
          </p:cNvSpPr>
          <p:nvPr>
            <p:ph type="sldImg" idx="2"/>
          </p:nvPr>
        </p:nvSpPr>
        <p:spPr bwMode="auto">
          <a:xfrm>
            <a:off x="990600" y="731838"/>
            <a:ext cx="4875213" cy="3656012"/>
          </a:xfrm>
          <a:prstGeom prst="rect">
            <a:avLst/>
          </a:prstGeom>
          <a:noFill/>
          <a:ln w="12700">
            <a:solidFill>
              <a:schemeClr val="bg2"/>
            </a:solidFill>
            <a:miter lim="800000"/>
            <a:headEnd/>
            <a:tailEnd/>
          </a:ln>
        </p:spPr>
      </p:sp>
      <p:sp>
        <p:nvSpPr>
          <p:cNvPr id="24581" name="Rectangle 5"/>
          <p:cNvSpPr>
            <a:spLocks noGrp="1" noChangeArrowheads="1"/>
          </p:cNvSpPr>
          <p:nvPr>
            <p:ph type="body" sz="quarter" idx="3"/>
          </p:nvPr>
        </p:nvSpPr>
        <p:spPr bwMode="auto">
          <a:xfrm>
            <a:off x="685800" y="4448175"/>
            <a:ext cx="5483225" cy="4581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24583" name="Rectangle 7"/>
          <p:cNvSpPr>
            <a:spLocks noGrp="1" noChangeArrowheads="1"/>
          </p:cNvSpPr>
          <p:nvPr>
            <p:ph type="sldNum" sz="quarter" idx="5"/>
          </p:nvPr>
        </p:nvSpPr>
        <p:spPr bwMode="auto">
          <a:xfrm>
            <a:off x="4768850" y="9231313"/>
            <a:ext cx="1522413" cy="242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smtClean="0">
                <a:latin typeface="Tahoma" pitchFamily="34" charset="0"/>
              </a:defRPr>
            </a:lvl1pPr>
          </a:lstStyle>
          <a:p>
            <a:pPr>
              <a:defRPr/>
            </a:pPr>
            <a:r>
              <a:rPr lang="en-GB"/>
              <a:t>Page </a:t>
            </a:r>
            <a:fld id="{241AA390-5649-4DA0-8D79-9D0A84974FCD}" type="slidenum">
              <a:rPr lang="en-GB"/>
              <a:pPr>
                <a:defRPr/>
              </a:pPr>
              <a:t>‹#›</a:t>
            </a:fld>
            <a:endParaRPr lang="en-GB"/>
          </a:p>
        </p:txBody>
      </p:sp>
      <p:sp>
        <p:nvSpPr>
          <p:cNvPr id="24584" name="Line 8"/>
          <p:cNvSpPr>
            <a:spLocks noChangeShapeType="1"/>
          </p:cNvSpPr>
          <p:nvPr/>
        </p:nvSpPr>
        <p:spPr bwMode="auto">
          <a:xfrm>
            <a:off x="695325" y="4438650"/>
            <a:ext cx="5473700" cy="1588"/>
          </a:xfrm>
          <a:prstGeom prst="line">
            <a:avLst/>
          </a:prstGeom>
          <a:noFill/>
          <a:ln w="9525">
            <a:solidFill>
              <a:schemeClr val="tx1"/>
            </a:solidFill>
            <a:round/>
            <a:headEnd/>
            <a:tailEnd/>
          </a:ln>
          <a:effectLst/>
        </p:spPr>
        <p:txBody>
          <a:bodyPr/>
          <a:lstStyle/>
          <a:p>
            <a:pPr>
              <a:defRPr/>
            </a:pPr>
            <a:endParaRPr lang="en-GB"/>
          </a:p>
        </p:txBody>
      </p:sp>
      <p:sp>
        <p:nvSpPr>
          <p:cNvPr id="24585" name="Line 9"/>
          <p:cNvSpPr>
            <a:spLocks noChangeShapeType="1"/>
          </p:cNvSpPr>
          <p:nvPr/>
        </p:nvSpPr>
        <p:spPr bwMode="auto">
          <a:xfrm>
            <a:off x="695325" y="9229725"/>
            <a:ext cx="5473700" cy="0"/>
          </a:xfrm>
          <a:prstGeom prst="line">
            <a:avLst/>
          </a:prstGeom>
          <a:noFill/>
          <a:ln w="9525">
            <a:solidFill>
              <a:schemeClr val="tx1"/>
            </a:solidFill>
            <a:round/>
            <a:headEnd/>
            <a:tailEnd/>
          </a:ln>
          <a:effectLst/>
        </p:spPr>
        <p:txBody>
          <a:bodyPr/>
          <a:lstStyle/>
          <a:p>
            <a:pPr>
              <a:defRPr/>
            </a:pPr>
            <a:endParaRPr lang="en-GB"/>
          </a:p>
        </p:txBody>
      </p:sp>
      <p:sp>
        <p:nvSpPr>
          <p:cNvPr id="24586" name="Rectangle 10"/>
          <p:cNvSpPr>
            <a:spLocks noChangeArrowheads="1"/>
          </p:cNvSpPr>
          <p:nvPr/>
        </p:nvSpPr>
        <p:spPr bwMode="auto">
          <a:xfrm>
            <a:off x="2322513" y="9282113"/>
            <a:ext cx="2209800" cy="203200"/>
          </a:xfrm>
          <a:prstGeom prst="rect">
            <a:avLst/>
          </a:prstGeom>
          <a:noFill/>
          <a:ln w="9525">
            <a:noFill/>
            <a:miter lim="800000"/>
            <a:headEnd/>
            <a:tailEnd/>
          </a:ln>
          <a:effectLst/>
        </p:spPr>
        <p:txBody>
          <a:bodyPr anchor="b"/>
          <a:lstStyle/>
          <a:p>
            <a:pPr algn="ctr">
              <a:defRPr/>
            </a:pPr>
            <a:r>
              <a:rPr lang="en-GB" sz="1000" smtClean="0">
                <a:latin typeface="Tahoma" pitchFamily="34" charset="0"/>
              </a:rPr>
              <a:t>© Olsen Software, 2016</a:t>
            </a:r>
            <a:endParaRPr lang="en-GB" sz="1000" dirty="0">
              <a:latin typeface="Tahoma" pitchFamily="34" charset="0"/>
            </a:endParaRPr>
          </a:p>
        </p:txBody>
      </p:sp>
      <p:sp>
        <p:nvSpPr>
          <p:cNvPr id="24587" name="Line 11"/>
          <p:cNvSpPr>
            <a:spLocks noChangeShapeType="1"/>
          </p:cNvSpPr>
          <p:nvPr/>
        </p:nvSpPr>
        <p:spPr bwMode="auto">
          <a:xfrm>
            <a:off x="695325" y="561975"/>
            <a:ext cx="5473700" cy="0"/>
          </a:xfrm>
          <a:prstGeom prst="line">
            <a:avLst/>
          </a:prstGeom>
          <a:noFill/>
          <a:ln w="9525">
            <a:solidFill>
              <a:schemeClr val="tx1"/>
            </a:solidFill>
            <a:round/>
            <a:headEnd/>
            <a:tailEnd/>
          </a:ln>
          <a:effectLst/>
        </p:spPr>
        <p:txBody>
          <a:bodyPr/>
          <a:lstStyle/>
          <a:p>
            <a:pPr>
              <a:defRPr/>
            </a:pPr>
            <a:endParaRPr lang="en-GB"/>
          </a:p>
        </p:txBody>
      </p:sp>
    </p:spTree>
    <p:extLst>
      <p:ext uri="{BB962C8B-B14F-4D97-AF65-F5344CB8AC3E}">
        <p14:creationId xmlns:p14="http://schemas.microsoft.com/office/powerpoint/2010/main" val="1945951212"/>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360363"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2pPr>
    <a:lvl3pPr marL="714375" indent="-174625" algn="l" rtl="0" eaLnBrk="0" fontAlgn="base" hangingPunct="0">
      <a:spcBef>
        <a:spcPct val="30000"/>
      </a:spcBef>
      <a:spcAft>
        <a:spcPct val="0"/>
      </a:spcAft>
      <a:buChar char="•"/>
      <a:defRPr sz="1200" kern="1200">
        <a:solidFill>
          <a:schemeClr val="tx1"/>
        </a:solidFill>
        <a:latin typeface="Tahoma" pitchFamily="34" charset="0"/>
        <a:ea typeface="+mn-ea"/>
        <a:cs typeface="+mn-cs"/>
      </a:defRPr>
    </a:lvl3pPr>
    <a:lvl4pPr marL="1074738"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4pPr>
    <a:lvl5pPr marL="1438275" indent="-184150" algn="l" rtl="0" eaLnBrk="0" fontAlgn="base" hangingPunct="0">
      <a:spcBef>
        <a:spcPct val="30000"/>
      </a:spcBef>
      <a:spcAft>
        <a:spcPct val="0"/>
      </a:spcAft>
      <a:buChar char="•"/>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r>
              <a:rPr lang="en-GB" dirty="0" smtClean="0"/>
              <a:t>Creating HTML5 Content</a:t>
            </a:r>
            <a:endParaRPr lang="en-GB" dirty="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r>
              <a:rPr lang="en-US" dirty="0" smtClean="0"/>
              <a:t>In this chapter we're going to start looking at new features available in HTML5. The journey will take us through to the end of this course! We'll see some interesting CSS3 effects as well during this time.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Creating HTML5 Content</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HTML5 allows you to add any attributes you like to an element, as long as you prefix the attribute name with </a:t>
            </a:r>
            <a:r>
              <a:rPr lang="en-US" dirty="0" smtClean="0">
                <a:latin typeface="Lucida Console" panose="020B0609040504020204" pitchFamily="49" charset="0"/>
              </a:rPr>
              <a:t>data-</a:t>
            </a:r>
            <a:r>
              <a:rPr lang="en-US" dirty="0" smtClean="0"/>
              <a:t> (e.g. </a:t>
            </a:r>
            <a:r>
              <a:rPr lang="en-US" dirty="0" smtClean="0">
                <a:latin typeface="Lucida Console" panose="020B0609040504020204" pitchFamily="49" charset="0"/>
              </a:rPr>
              <a:t>data-format</a:t>
            </a:r>
            <a:r>
              <a:rPr lang="en-US" dirty="0" smtClean="0"/>
              <a:t>, etc.).</a:t>
            </a:r>
          </a:p>
          <a:p>
            <a:pPr eaLnBrk="1" hangingPunct="1"/>
            <a:r>
              <a:rPr lang="en-US" dirty="0" smtClean="0"/>
              <a:t>This is an extremely useful mechanism. It allows you to create intelligent elements that contain all the information they need to describe how to manipulate the element. It's all very "object-oriented" </a:t>
            </a:r>
            <a:r>
              <a:rPr lang="en-US" dirty="0" smtClean="0">
                <a:sym typeface="Wingdings" panose="05000000000000000000" pitchFamily="2" charset="2"/>
              </a:rPr>
              <a:t>.</a:t>
            </a:r>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Creating HTML5 Content</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If an element has a data-* attribute, you can access the attribute in JavaScript code via the naming convention shown in the slide. Note that hyphens in the attribute name are removed, and the letter after the hyphen is capitalized instead.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Creating HTML5 Content</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The example in the slide gives a complete demonstration on how to use custom data attributes. Open the Web page in a browser to see how it works, then look at the HTML and JavaScript code to see how it's implemented.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Creating HTML5 Content</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HTML5 is a very broad standard. Some of its innovations are important and game-changing, whereas others are relatively minor… </a:t>
            </a:r>
          </a:p>
          <a:p>
            <a:pPr eaLnBrk="1" hangingPunct="1"/>
            <a:r>
              <a:rPr lang="en-US" dirty="0" smtClean="0"/>
              <a:t>The new elements described in the slide definitely fit into the latter category! The following slide shows an example of how to use these new tags.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Creating HTML5 Content</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This slide shows an example of the new tags that we introduced on the previous slide. Take a look at the HTML markup to understand how it works </a:t>
            </a:r>
            <a:r>
              <a:rPr lang="en-US" dirty="0" smtClean="0">
                <a:sym typeface="Wingdings" panose="05000000000000000000" pitchFamily="2" charset="2"/>
              </a:rPr>
              <a:t></a:t>
            </a:r>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pPr eaLnBrk="1" hangingPunct="1"/>
            <a:r>
              <a:rPr lang="en-US" dirty="0" smtClean="0"/>
              <a:t>To conclude this chapter, we're going to take a look at various new types of input controls (and attributes thereof) that you can use in HTML5.</a:t>
            </a:r>
          </a:p>
        </p:txBody>
      </p:sp>
      <p:sp>
        <p:nvSpPr>
          <p:cNvPr id="28676" name="Header Placeholder 3"/>
          <p:cNvSpPr>
            <a:spLocks noGrp="1"/>
          </p:cNvSpPr>
          <p:nvPr>
            <p:ph type="hdr" sz="quarter"/>
          </p:nvPr>
        </p:nvSpPr>
        <p:spPr>
          <a:noFill/>
        </p:spPr>
        <p:txBody>
          <a:bodyPr/>
          <a:lstStyle/>
          <a:p>
            <a:r>
              <a:rPr lang="en-GB" dirty="0" smtClean="0"/>
              <a:t>Creating HTML5 Content</a:t>
            </a:r>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Creating HTML5 Content</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HTML5 has a </a:t>
            </a:r>
            <a:r>
              <a:rPr lang="en-US" dirty="0" smtClean="0">
                <a:latin typeface="Lucida Console" panose="020B0609040504020204" pitchFamily="49" charset="0"/>
              </a:rPr>
              <a:t>&lt;</a:t>
            </a:r>
            <a:r>
              <a:rPr lang="en-US" dirty="0" err="1" smtClean="0">
                <a:latin typeface="Lucida Console" panose="020B0609040504020204" pitchFamily="49" charset="0"/>
              </a:rPr>
              <a:t>fieldset</a:t>
            </a:r>
            <a:r>
              <a:rPr lang="en-US" dirty="0" smtClean="0">
                <a:latin typeface="Lucida Console" panose="020B0609040504020204" pitchFamily="49" charset="0"/>
              </a:rPr>
              <a:t>&gt;</a:t>
            </a:r>
            <a:r>
              <a:rPr lang="en-US" dirty="0" smtClean="0"/>
              <a:t> element that allows you to group related fields in a form. It looks much like a group-box. You specify the text for the group-box via a </a:t>
            </a:r>
            <a:r>
              <a:rPr lang="en-US" dirty="0" smtClean="0">
                <a:latin typeface="Lucida Console" panose="020B0609040504020204" pitchFamily="49" charset="0"/>
              </a:rPr>
              <a:t>&lt;legend&gt;</a:t>
            </a:r>
            <a:r>
              <a:rPr lang="en-US" dirty="0" smtClean="0"/>
              <a:t> element, and then use </a:t>
            </a:r>
            <a:r>
              <a:rPr lang="en-US" dirty="0" smtClean="0">
                <a:latin typeface="Lucida Console" panose="020B0609040504020204" pitchFamily="49" charset="0"/>
              </a:rPr>
              <a:t>&lt;div&gt;</a:t>
            </a:r>
            <a:r>
              <a:rPr lang="en-US" dirty="0" smtClean="0"/>
              <a:t> elements if you want to define styling for the contents.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Creating HTML5 Content</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HTML5 introduces the new attributes described above, which allow you to fine tune the appearance and </a:t>
            </a:r>
            <a:r>
              <a:rPr lang="en-US" dirty="0" err="1" smtClean="0"/>
              <a:t>behaviour</a:t>
            </a:r>
            <a:r>
              <a:rPr lang="en-US" dirty="0" smtClean="0"/>
              <a:t> of input controls on the Web page. For more information about these attributes, see:</a:t>
            </a:r>
          </a:p>
          <a:p>
            <a:pPr lvl="1" eaLnBrk="1" hangingPunct="1"/>
            <a:r>
              <a:rPr lang="en-US" dirty="0"/>
              <a:t>http://www.w3.org/TR/2011/WD-html5-20110525/common-input-element-attributes.html</a:t>
            </a:r>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Creating HTML5 Content</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This example illustrates the use of several attributes introduced on the previous slide. </a:t>
            </a:r>
          </a:p>
          <a:p>
            <a:pPr eaLnBrk="1" hangingPunct="1"/>
            <a:r>
              <a:rPr lang="en-US" dirty="0" smtClean="0"/>
              <a:t>Most of these attributes are intuitive, except perhaps the </a:t>
            </a:r>
            <a:r>
              <a:rPr lang="en-US" dirty="0" smtClean="0">
                <a:latin typeface="Lucida Console" panose="020B0609040504020204" pitchFamily="49" charset="0"/>
              </a:rPr>
              <a:t>list</a:t>
            </a:r>
            <a:r>
              <a:rPr lang="en-US" dirty="0" smtClean="0"/>
              <a:t> attribute. The </a:t>
            </a:r>
            <a:r>
              <a:rPr lang="en-US" dirty="0" smtClean="0">
                <a:latin typeface="Lucida Console" panose="020B0609040504020204" pitchFamily="49" charset="0"/>
              </a:rPr>
              <a:t>list</a:t>
            </a:r>
            <a:r>
              <a:rPr lang="en-US" dirty="0" smtClean="0"/>
              <a:t> attribute allows you to point to an out-of-line </a:t>
            </a:r>
            <a:r>
              <a:rPr lang="en-US" dirty="0" smtClean="0">
                <a:latin typeface="Lucida Console" panose="020B0609040504020204" pitchFamily="49" charset="0"/>
              </a:rPr>
              <a:t>&lt;</a:t>
            </a:r>
            <a:r>
              <a:rPr lang="en-US" dirty="0" err="1" smtClean="0">
                <a:latin typeface="Lucida Console" panose="020B0609040504020204" pitchFamily="49" charset="0"/>
              </a:rPr>
              <a:t>datalist</a:t>
            </a:r>
            <a:r>
              <a:rPr lang="en-US" dirty="0" smtClean="0">
                <a:latin typeface="Lucida Console" panose="020B0609040504020204" pitchFamily="49" charset="0"/>
              </a:rPr>
              <a:t>&gt;</a:t>
            </a:r>
            <a:r>
              <a:rPr lang="en-US" dirty="0" smtClean="0"/>
              <a:t> element, which contains the options you'd like to use to fill up the current input control.</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Creating HTML5 Content</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HTML5 provides a host of new input controls, making it easier for the user to enter particular types of values. For more information about these new input controls, see:</a:t>
            </a:r>
          </a:p>
          <a:p>
            <a:pPr lvl="1" eaLnBrk="1" hangingPunct="1"/>
            <a:r>
              <a:rPr lang="en-US" dirty="0"/>
              <a:t>http://www.w3.org/TR/html-markup/input.html</a:t>
            </a: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a:noFill/>
        </p:spPr>
        <p:txBody>
          <a:bodyPr/>
          <a:lstStyle/>
          <a:p>
            <a:r>
              <a:rPr lang="en-GB" dirty="0" smtClean="0"/>
              <a:t>Creating HTML5 Content</a:t>
            </a:r>
            <a:endParaRPr lang="en-GB" dirty="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r>
              <a:rPr lang="en-US" dirty="0" smtClean="0"/>
              <a:t>Section 1 introduces you to a new set of tags in HTML5, known as semantic tags. These tags are a bit more meaningful than just using </a:t>
            </a:r>
            <a:r>
              <a:rPr lang="en-US" dirty="0" smtClean="0">
                <a:latin typeface="Lucida Console" panose="020B0609040504020204" pitchFamily="49" charset="0"/>
                <a:cs typeface="Lao UI" panose="020B0502040204020203" pitchFamily="34" charset="0"/>
              </a:rPr>
              <a:t>&lt;div&gt;</a:t>
            </a:r>
            <a:r>
              <a:rPr lang="en-US" dirty="0" smtClean="0"/>
              <a:t> elements everywhere in your Web page!</a:t>
            </a:r>
          </a:p>
          <a:p>
            <a:pPr eaLnBrk="1" hangingPunct="1"/>
            <a:r>
              <a:rPr lang="en-US" dirty="0" smtClean="0"/>
              <a:t>Section 2 describes a miscellaneous variety of additional new tags and attributes in HTML5, which can make your life a bit easier. In particular, we'll show how you can parachute any attributes you like to an element, via the </a:t>
            </a:r>
            <a:r>
              <a:rPr lang="en-US" dirty="0" smtClean="0">
                <a:latin typeface="Lucida Console" panose="020B0609040504020204" pitchFamily="49" charset="0"/>
                <a:cs typeface="Lao UI" panose="020B0502040204020203" pitchFamily="34" charset="0"/>
              </a:rPr>
              <a:t>data-*</a:t>
            </a:r>
            <a:r>
              <a:rPr lang="en-US" dirty="0" smtClean="0"/>
              <a:t> attribute naming convention.</a:t>
            </a:r>
          </a:p>
          <a:p>
            <a:pPr eaLnBrk="1" hangingPunct="1"/>
            <a:r>
              <a:rPr lang="en-US" dirty="0" smtClean="0"/>
              <a:t>Section 3 unveils a host of new types of input controls in HTML5, e.g. a standardized date picker, </a:t>
            </a:r>
            <a:r>
              <a:rPr lang="en-US" dirty="0" err="1" smtClean="0"/>
              <a:t>colour</a:t>
            </a:r>
            <a:r>
              <a:rPr lang="en-US" dirty="0" smtClean="0"/>
              <a:t> picker, etc.</a:t>
            </a:r>
          </a:p>
          <a:p>
            <a:pPr eaLnBrk="1" hangingPunct="1"/>
            <a:r>
              <a:rPr lang="en-US" dirty="0" smtClean="0"/>
              <a:t>The annex at the end of the chapter describes Aria, an assistive technology to help screen readers understand how to interpret the content of a Web page.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Creating HTML5 Content</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a:t>This example illustrates the use of </a:t>
            </a:r>
            <a:r>
              <a:rPr lang="en-US" dirty="0" smtClean="0"/>
              <a:t>the new input controls introduced </a:t>
            </a:r>
            <a:r>
              <a:rPr lang="en-US" dirty="0"/>
              <a:t>on the previous slide. </a:t>
            </a:r>
            <a:endParaRPr lang="en-US" dirty="0" smtClean="0"/>
          </a:p>
          <a:p>
            <a:pPr eaLnBrk="1" hangingPunct="1"/>
            <a:r>
              <a:rPr lang="en-US" dirty="0" smtClean="0"/>
              <a:t>Note that support for these new input controls is a bit uneven at the moment; some browsers are better than others. In the long term, the situation will settle down and all browsers will support these input controls properly.</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pPr eaLnBrk="1" hangingPunct="1"/>
            <a:endParaRPr lang="en-US" dirty="0" smtClean="0"/>
          </a:p>
        </p:txBody>
      </p:sp>
      <p:sp>
        <p:nvSpPr>
          <p:cNvPr id="28676" name="Header Placeholder 3"/>
          <p:cNvSpPr>
            <a:spLocks noGrp="1"/>
          </p:cNvSpPr>
          <p:nvPr>
            <p:ph type="hdr" sz="quarter"/>
          </p:nvPr>
        </p:nvSpPr>
        <p:spPr>
          <a:noFill/>
        </p:spPr>
        <p:txBody>
          <a:bodyPr/>
          <a:lstStyle/>
          <a:p>
            <a:r>
              <a:rPr lang="en-GB" dirty="0" smtClean="0"/>
              <a:t>Creating HTML5 Content</a:t>
            </a:r>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pPr eaLnBrk="1" hangingPunct="1"/>
            <a:endParaRPr lang="en-US" dirty="0" smtClean="0"/>
          </a:p>
        </p:txBody>
      </p:sp>
      <p:sp>
        <p:nvSpPr>
          <p:cNvPr id="28676" name="Header Placeholder 3"/>
          <p:cNvSpPr>
            <a:spLocks noGrp="1"/>
          </p:cNvSpPr>
          <p:nvPr>
            <p:ph type="hdr" sz="quarter"/>
          </p:nvPr>
        </p:nvSpPr>
        <p:spPr>
          <a:noFill/>
        </p:spPr>
        <p:txBody>
          <a:bodyPr/>
          <a:lstStyle/>
          <a:p>
            <a:r>
              <a:rPr lang="en-GB" dirty="0" smtClean="0"/>
              <a:t>Creating HTML5 Content</a:t>
            </a:r>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Creating HTML5 Content</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Creating HTML5 Content</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Creating HTML5 Content</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Creating HTML5 Content</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Creating HTML5 Content</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Creating HTML5 Content</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smtClean="0"/>
          </a:p>
        </p:txBody>
      </p:sp>
      <p:sp>
        <p:nvSpPr>
          <p:cNvPr id="6" name="Rectangle 2"/>
          <p:cNvSpPr>
            <a:spLocks noGrp="1" noChangeArrowheads="1"/>
          </p:cNvSpPr>
          <p:nvPr>
            <p:ph type="hdr" sz="quarter"/>
          </p:nvPr>
        </p:nvSpPr>
        <p:spPr>
          <a:xfrm>
            <a:off x="2355850" y="314325"/>
            <a:ext cx="2143125" cy="200025"/>
          </a:xfrm>
          <a:noFill/>
        </p:spPr>
        <p:txBody>
          <a:bodyPr/>
          <a:lstStyle/>
          <a:p>
            <a:r>
              <a:rPr lang="en-GB" dirty="0" smtClean="0"/>
              <a:t>Creating HTML5 Content</a:t>
            </a:r>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pPr eaLnBrk="1" hangingPunct="1"/>
            <a:r>
              <a:rPr lang="en-US" dirty="0" smtClean="0"/>
              <a:t>We'll kick off this chapter with a discussion of the new semantic tags in HTML5. The word "semantic" means "meaning". In other words, the semantic tags convey more meaning than using boring old vanilla </a:t>
            </a:r>
            <a:r>
              <a:rPr lang="en-US" dirty="0" smtClean="0">
                <a:latin typeface="Lucida Console" panose="020B0609040504020204" pitchFamily="49" charset="0"/>
              </a:rPr>
              <a:t>&lt;div&gt;</a:t>
            </a:r>
            <a:r>
              <a:rPr lang="en-US" dirty="0"/>
              <a:t> </a:t>
            </a:r>
            <a:r>
              <a:rPr lang="en-US" dirty="0" smtClean="0"/>
              <a:t>tags everywhere :-}</a:t>
            </a:r>
          </a:p>
        </p:txBody>
      </p:sp>
      <p:sp>
        <p:nvSpPr>
          <p:cNvPr id="28676" name="Header Placeholder 3"/>
          <p:cNvSpPr>
            <a:spLocks noGrp="1"/>
          </p:cNvSpPr>
          <p:nvPr>
            <p:ph type="hdr" sz="quarter"/>
          </p:nvPr>
        </p:nvSpPr>
        <p:spPr>
          <a:noFill/>
        </p:spPr>
        <p:txBody>
          <a:bodyPr/>
          <a:lstStyle/>
          <a:p>
            <a:r>
              <a:rPr lang="en-GB" dirty="0" smtClean="0"/>
              <a:t>Creating HTML5 Content</a:t>
            </a:r>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Creating HTML5 Content</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Semantic tags emphasize the purpose of an element more clearly than just using </a:t>
            </a:r>
            <a:r>
              <a:rPr lang="en-US" dirty="0" smtClean="0">
                <a:latin typeface="Lucida Console" panose="020B0609040504020204" pitchFamily="49" charset="0"/>
              </a:rPr>
              <a:t>&lt;div&gt;</a:t>
            </a:r>
            <a:r>
              <a:rPr lang="en-US" dirty="0" smtClean="0"/>
              <a:t> elements alone.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GB" dirty="0" smtClean="0"/>
              <a:t>Creating HTML5 Content</a:t>
            </a:r>
            <a:endParaRPr lang="en-GB"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smtClean="0"/>
              <a:t>This example shows how you can structure the overall content of an HTML Web page by using semantic tags. </a:t>
            </a:r>
          </a:p>
          <a:p>
            <a:pPr eaLnBrk="1" hangingPunct="1"/>
            <a:r>
              <a:rPr lang="en-US" dirty="0" smtClean="0"/>
              <a:t>These tags don't have any inherent appearance, e.g. headers and footers don't have a different font, size, or position. However, you can define appropriate CSS styles to achieve the effects you want.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GB" dirty="0" smtClean="0"/>
              <a:t>Creating HTML5 Content</a:t>
            </a:r>
            <a:endParaRPr lang="en-GB"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smtClean="0"/>
              <a:t>Here we've shown how you can combine semantic tags </a:t>
            </a:r>
            <a:r>
              <a:rPr lang="en-US" dirty="0"/>
              <a:t>together. You can mix-and-match these elements in any combination; there are no fixed rules about how you arrange them in a Web page.</a:t>
            </a:r>
          </a:p>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p:spPr>
        <p:txBody>
          <a:bodyPr/>
          <a:lstStyle/>
          <a:p>
            <a:r>
              <a:rPr lang="en-GB" dirty="0" smtClean="0"/>
              <a:t>Creating HTML5 Content</a:t>
            </a:r>
            <a:endParaRPr lang="en-GB" dirty="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en-US" dirty="0" smtClean="0"/>
              <a:t>It’s also possible to combine "normal" HTML tags with the semantic tags. For example, </a:t>
            </a:r>
            <a:r>
              <a:rPr lang="en-US" dirty="0" smtClean="0">
                <a:latin typeface="Lucida Console" panose="020B0609040504020204" pitchFamily="49" charset="0"/>
              </a:rPr>
              <a:t>&lt;</a:t>
            </a:r>
            <a:r>
              <a:rPr lang="en-US" dirty="0" err="1" smtClean="0">
                <a:latin typeface="Lucida Console" panose="020B0609040504020204" pitchFamily="49" charset="0"/>
              </a:rPr>
              <a:t>nav</a:t>
            </a:r>
            <a:r>
              <a:rPr lang="en-US" dirty="0" smtClean="0">
                <a:latin typeface="Lucida Console" panose="020B0609040504020204" pitchFamily="49" charset="0"/>
              </a:rPr>
              <a:t>&gt;</a:t>
            </a:r>
            <a:r>
              <a:rPr lang="en-US" dirty="0" smtClean="0"/>
              <a:t> is typically used to group </a:t>
            </a:r>
            <a:r>
              <a:rPr lang="en-US" dirty="0" smtClean="0">
                <a:latin typeface="Lucida Console" panose="020B0609040504020204" pitchFamily="49" charset="0"/>
              </a:rPr>
              <a:t>&lt;a&gt;</a:t>
            </a:r>
            <a:r>
              <a:rPr lang="en-US" dirty="0" smtClean="0"/>
              <a:t> hyperlinks into a common panel on the Web page.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p:spPr>
        <p:txBody>
          <a:bodyPr/>
          <a:lstStyle/>
          <a:p>
            <a:r>
              <a:rPr lang="en-GB" dirty="0" smtClean="0"/>
              <a:t>Creating HTML5 Content</a:t>
            </a:r>
            <a:endParaRPr lang="en-GB" dirty="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r>
              <a:rPr lang="en-US" dirty="0" smtClean="0"/>
              <a:t>This slide shows a complete example of semantic tags, plus an appropriate CSS style sheet to position and style the elements nicely. Take a look at the HTML markup and the CSS rules for a detailed understanding of what's happening here.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pPr eaLnBrk="1" hangingPunct="1"/>
            <a:r>
              <a:rPr lang="en-US" dirty="0" smtClean="0"/>
              <a:t>In this section, we're going to investigate various HTML5 tags and attributes that can simplify common Web page development tasks.</a:t>
            </a:r>
          </a:p>
        </p:txBody>
      </p:sp>
      <p:sp>
        <p:nvSpPr>
          <p:cNvPr id="28676" name="Header Placeholder 3"/>
          <p:cNvSpPr>
            <a:spLocks noGrp="1"/>
          </p:cNvSpPr>
          <p:nvPr>
            <p:ph type="hdr" sz="quarter"/>
          </p:nvPr>
        </p:nvSpPr>
        <p:spPr>
          <a:noFill/>
        </p:spPr>
        <p:txBody>
          <a:bodyPr/>
          <a:lstStyle/>
          <a:p>
            <a:r>
              <a:rPr lang="en-GB" dirty="0" smtClean="0"/>
              <a:t>Creating HTML5 Content</a:t>
            </a:r>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Clr>
                <a:srgbClr val="FF0000"/>
              </a:buCl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4"/>
          <p:cNvSpPr/>
          <p:nvPr userDrawn="1"/>
        </p:nvSpPr>
        <p:spPr bwMode="auto">
          <a:xfrm>
            <a:off x="0" y="0"/>
            <a:ext cx="9144000" cy="1024759"/>
          </a:xfrm>
          <a:prstGeom prst="rect">
            <a:avLst/>
          </a:prstGeom>
          <a:solidFill>
            <a:schemeClr val="tx2"/>
          </a:solidFill>
          <a:ln w="28575"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rgbClr val="FFC000"/>
              </a:solidFill>
              <a:effectLst/>
              <a:latin typeface="Lucida Console" pitchFamily="49" charset="0"/>
            </a:endParaRPr>
          </a:p>
        </p:txBody>
      </p:sp>
      <p:sp>
        <p:nvSpPr>
          <p:cNvPr id="2" name="Title 1"/>
          <p:cNvSpPr>
            <a:spLocks noGrp="1"/>
          </p:cNvSpPr>
          <p:nvPr>
            <p:ph type="title"/>
          </p:nvPr>
        </p:nvSpPr>
        <p:spPr>
          <a:xfrm>
            <a:off x="378372" y="151249"/>
            <a:ext cx="8549837" cy="693737"/>
          </a:xfrm>
        </p:spPr>
        <p:txBody>
          <a:bodyPr/>
          <a:lstStyle>
            <a:lvl1pPr>
              <a:defRPr>
                <a:solidFill>
                  <a:srgbClr val="FFC000"/>
                </a:solidFill>
              </a:defRPr>
            </a:lvl1pPr>
          </a:lstStyle>
          <a:p>
            <a:r>
              <a:rPr lang="en-US" dirty="0" smtClean="0"/>
              <a:t>Click to edit Master title style</a:t>
            </a:r>
            <a:endParaRPr lang="en-GB" dirty="0"/>
          </a:p>
        </p:txBody>
      </p:sp>
      <p:sp>
        <p:nvSpPr>
          <p:cNvPr id="7" name="Teardrop 6"/>
          <p:cNvSpPr/>
          <p:nvPr userDrawn="1"/>
        </p:nvSpPr>
        <p:spPr>
          <a:xfrm rot="8093063">
            <a:off x="8856385" y="6525907"/>
            <a:ext cx="258468" cy="258468"/>
          </a:xfrm>
          <a:prstGeom prst="teardrop">
            <a:avLst/>
          </a:prstGeom>
          <a:solidFill>
            <a:srgbClr val="FFC000"/>
          </a:solidFill>
          <a:ln w="9525">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12"/>
          <p:cNvSpPr>
            <a:spLocks noGrp="1" noChangeArrowheads="1"/>
          </p:cNvSpPr>
          <p:nvPr>
            <p:ph type="ftr" sz="quarter" idx="10"/>
          </p:nvPr>
        </p:nvSpPr>
        <p:spPr>
          <a:xfrm>
            <a:off x="8725566" y="6346483"/>
            <a:ext cx="520503" cy="457200"/>
          </a:xfrm>
          <a:ln/>
        </p:spPr>
        <p:txBody>
          <a:bodyPr/>
          <a:lstStyle>
            <a:lvl1pPr algn="ctr">
              <a:defRPr b="0">
                <a:solidFill>
                  <a:schemeClr val="tx2"/>
                </a:solidFill>
              </a:defRPr>
            </a:lvl1pPr>
          </a:lstStyle>
          <a:p>
            <a:pPr>
              <a:defRPr/>
            </a:pPr>
            <a:fld id="{20D3A3B2-EA16-4B4A-AE9A-D51E3039C102}" type="slidenum">
              <a:rPr lang="en-GB" smtClean="0"/>
              <a:pPr>
                <a:defRPr/>
              </a:pPr>
              <a:t>‹#›</a:t>
            </a:fld>
            <a:endParaRPr lang="en-GB" dirty="0"/>
          </a:p>
        </p:txBody>
      </p:sp>
    </p:spTree>
    <p:extLst>
      <p:ext uri="{BB962C8B-B14F-4D97-AF65-F5344CB8AC3E}">
        <p14:creationId xmlns:p14="http://schemas.microsoft.com/office/powerpoint/2010/main" val="30065956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Rectangle 2"/>
          <p:cNvSpPr>
            <a:spLocks noGrp="1" noChangeArrowheads="1"/>
          </p:cNvSpPr>
          <p:nvPr>
            <p:ph type="ctrTitle" hasCustomPrompt="1"/>
          </p:nvPr>
        </p:nvSpPr>
        <p:spPr>
          <a:xfrm>
            <a:off x="687307" y="1076120"/>
            <a:ext cx="8094095" cy="1360488"/>
          </a:xfrm>
        </p:spPr>
        <p:txBody>
          <a:bodyPr wrap="none" lIns="0" rIns="0" anchor="b" anchorCtr="0"/>
          <a:lstStyle>
            <a:lvl1pPr algn="r">
              <a:defRPr sz="4000" b="0">
                <a:solidFill>
                  <a:schemeClr val="tx2"/>
                </a:solidFill>
              </a:defRPr>
            </a:lvl1pPr>
          </a:lstStyle>
          <a:p>
            <a:r>
              <a:rPr lang="en-US" dirty="0" smtClean="0"/>
              <a:t>Click to edit master title style</a:t>
            </a:r>
            <a:endParaRPr lang="en-US"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10302" y="4430109"/>
            <a:ext cx="5691357" cy="2006204"/>
          </a:xfrm>
          <a:prstGeom prst="rect">
            <a:avLst/>
          </a:prstGeom>
        </p:spPr>
      </p:pic>
      <p:cxnSp>
        <p:nvCxnSpPr>
          <p:cNvPr id="15" name="Straight Connector 14"/>
          <p:cNvCxnSpPr/>
          <p:nvPr userDrawn="1"/>
        </p:nvCxnSpPr>
        <p:spPr bwMode="auto">
          <a:xfrm>
            <a:off x="331076" y="1655378"/>
            <a:ext cx="8466082" cy="0"/>
          </a:xfrm>
          <a:prstGeom prst="line">
            <a:avLst/>
          </a:prstGeom>
          <a:noFill/>
          <a:ln w="57150" cap="flat" cmpd="sng" algn="ctr">
            <a:solidFill>
              <a:schemeClr val="accent2"/>
            </a:solidFill>
            <a:prstDash val="solid"/>
            <a:round/>
            <a:headEnd type="none" w="med" len="med"/>
            <a:tailEnd type="none" w="med" len="med"/>
          </a:ln>
          <a:effectLst/>
        </p:spPr>
      </p:cxnSp>
    </p:spTree>
    <p:extLst>
      <p:ext uri="{BB962C8B-B14F-4D97-AF65-F5344CB8AC3E}">
        <p14:creationId xmlns:p14="http://schemas.microsoft.com/office/powerpoint/2010/main" val="33366299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10"/>
          <p:cNvSpPr>
            <a:spLocks noGrp="1" noChangeArrowheads="1"/>
          </p:cNvSpPr>
          <p:nvPr>
            <p:ph type="body" idx="1"/>
          </p:nvPr>
        </p:nvSpPr>
        <p:spPr bwMode="auto">
          <a:xfrm>
            <a:off x="406400" y="1196975"/>
            <a:ext cx="8486775" cy="4935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p:txBody>
      </p:sp>
      <p:sp>
        <p:nvSpPr>
          <p:cNvPr id="16396" name="Rectangle 12"/>
          <p:cNvSpPr>
            <a:spLocks noGrp="1" noChangeArrowheads="1"/>
          </p:cNvSpPr>
          <p:nvPr>
            <p:ph type="ftr" sz="quarter" idx="3"/>
          </p:nvPr>
        </p:nvSpPr>
        <p:spPr bwMode="auto">
          <a:xfrm>
            <a:off x="5997575" y="638651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latin typeface="+mn-lt"/>
              </a:defRPr>
            </a:lvl1pPr>
          </a:lstStyle>
          <a:p>
            <a:pPr>
              <a:defRPr/>
            </a:pPr>
            <a:fld id="{B016C11A-B916-4667-8D69-E957939188D1}" type="slidenum">
              <a:rPr lang="en-GB"/>
              <a:pPr>
                <a:defRPr/>
              </a:pPr>
              <a:t>‹#›</a:t>
            </a:fld>
            <a:endParaRPr lang="en-GB"/>
          </a:p>
        </p:txBody>
      </p:sp>
      <p:sp>
        <p:nvSpPr>
          <p:cNvPr id="1031" name="Rectangle 9"/>
          <p:cNvSpPr>
            <a:spLocks noGrp="1" noChangeArrowheads="1"/>
          </p:cNvSpPr>
          <p:nvPr>
            <p:ph type="title"/>
          </p:nvPr>
        </p:nvSpPr>
        <p:spPr bwMode="auto">
          <a:xfrm>
            <a:off x="394138" y="151249"/>
            <a:ext cx="8549837" cy="6937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Tree>
    <p:extLst>
      <p:ext uri="{BB962C8B-B14F-4D97-AF65-F5344CB8AC3E}">
        <p14:creationId xmlns:p14="http://schemas.microsoft.com/office/powerpoint/2010/main" val="3559687980"/>
      </p:ext>
    </p:extLst>
  </p:cSld>
  <p:clrMap bg1="lt1" tx1="dk1" bg2="lt2" tx2="dk2" accent1="accent1" accent2="accent2" accent3="accent3" accent4="accent4" accent5="accent5" accent6="accent6" hlink="hlink" folHlink="folHlink"/>
  <p:sldLayoutIdLst>
    <p:sldLayoutId id="2147483682" r:id="rId1"/>
    <p:sldLayoutId id="2147483683" r:id="rId2"/>
  </p:sldLayoutIdLst>
  <p:timing>
    <p:tnLst>
      <p:par>
        <p:cTn id="1" dur="indefinite" restart="never" nodeType="tmRoot"/>
      </p:par>
    </p:tnLst>
  </p:timing>
  <p:hf sldNum="0" hdr="0" dt="0"/>
  <p:txStyles>
    <p:titleStyle>
      <a:lvl1pPr algn="l" rtl="0" eaLnBrk="0" fontAlgn="base" hangingPunct="0">
        <a:spcBef>
          <a:spcPct val="0"/>
        </a:spcBef>
        <a:spcAft>
          <a:spcPct val="0"/>
        </a:spcAft>
        <a:defRPr sz="3000">
          <a:solidFill>
            <a:schemeClr val="bg1"/>
          </a:solidFill>
          <a:latin typeface="+mj-lt"/>
          <a:ea typeface="+mj-ea"/>
          <a:cs typeface="+mj-cs"/>
        </a:defRPr>
      </a:lvl1pPr>
      <a:lvl2pPr algn="l" rtl="0" eaLnBrk="0" fontAlgn="base" hangingPunct="0">
        <a:spcBef>
          <a:spcPct val="0"/>
        </a:spcBef>
        <a:spcAft>
          <a:spcPct val="0"/>
        </a:spcAft>
        <a:defRPr sz="3000">
          <a:solidFill>
            <a:schemeClr val="tx2"/>
          </a:solidFill>
          <a:latin typeface="Tahoma" pitchFamily="34" charset="0"/>
        </a:defRPr>
      </a:lvl2pPr>
      <a:lvl3pPr algn="l" rtl="0" eaLnBrk="0" fontAlgn="base" hangingPunct="0">
        <a:spcBef>
          <a:spcPct val="0"/>
        </a:spcBef>
        <a:spcAft>
          <a:spcPct val="0"/>
        </a:spcAft>
        <a:defRPr sz="3000">
          <a:solidFill>
            <a:schemeClr val="tx2"/>
          </a:solidFill>
          <a:latin typeface="Tahoma" pitchFamily="34" charset="0"/>
        </a:defRPr>
      </a:lvl3pPr>
      <a:lvl4pPr algn="l" rtl="0" eaLnBrk="0" fontAlgn="base" hangingPunct="0">
        <a:spcBef>
          <a:spcPct val="0"/>
        </a:spcBef>
        <a:spcAft>
          <a:spcPct val="0"/>
        </a:spcAft>
        <a:defRPr sz="3000">
          <a:solidFill>
            <a:schemeClr val="tx2"/>
          </a:solidFill>
          <a:latin typeface="Tahoma" pitchFamily="34" charset="0"/>
        </a:defRPr>
      </a:lvl4pPr>
      <a:lvl5pPr algn="l" rtl="0" eaLnBrk="0" fontAlgn="base" hangingPunct="0">
        <a:spcBef>
          <a:spcPct val="0"/>
        </a:spcBef>
        <a:spcAft>
          <a:spcPct val="0"/>
        </a:spcAft>
        <a:defRPr sz="3000">
          <a:solidFill>
            <a:schemeClr val="tx2"/>
          </a:solidFill>
          <a:latin typeface="Tahoma" pitchFamily="34" charset="0"/>
        </a:defRPr>
      </a:lvl5pPr>
      <a:lvl6pPr marL="457200" algn="l" rtl="0" fontAlgn="base">
        <a:spcBef>
          <a:spcPct val="0"/>
        </a:spcBef>
        <a:spcAft>
          <a:spcPct val="0"/>
        </a:spcAft>
        <a:defRPr sz="3000">
          <a:solidFill>
            <a:schemeClr val="tx2"/>
          </a:solidFill>
          <a:latin typeface="Tahoma" pitchFamily="34" charset="0"/>
        </a:defRPr>
      </a:lvl6pPr>
      <a:lvl7pPr marL="914400" algn="l" rtl="0" fontAlgn="base">
        <a:spcBef>
          <a:spcPct val="0"/>
        </a:spcBef>
        <a:spcAft>
          <a:spcPct val="0"/>
        </a:spcAft>
        <a:defRPr sz="3000">
          <a:solidFill>
            <a:schemeClr val="tx2"/>
          </a:solidFill>
          <a:latin typeface="Tahoma" pitchFamily="34" charset="0"/>
        </a:defRPr>
      </a:lvl7pPr>
      <a:lvl8pPr marL="1371600" algn="l" rtl="0" fontAlgn="base">
        <a:spcBef>
          <a:spcPct val="0"/>
        </a:spcBef>
        <a:spcAft>
          <a:spcPct val="0"/>
        </a:spcAft>
        <a:defRPr sz="3000">
          <a:solidFill>
            <a:schemeClr val="tx2"/>
          </a:solidFill>
          <a:latin typeface="Tahoma" pitchFamily="34" charset="0"/>
        </a:defRPr>
      </a:lvl8pPr>
      <a:lvl9pPr marL="1828800" algn="l" rtl="0" fontAlgn="base">
        <a:spcBef>
          <a:spcPct val="0"/>
        </a:spcBef>
        <a:spcAft>
          <a:spcPct val="0"/>
        </a:spcAft>
        <a:defRPr sz="3000">
          <a:solidFill>
            <a:schemeClr val="tx2"/>
          </a:solidFill>
          <a:latin typeface="Tahoma" pitchFamily="34" charset="0"/>
        </a:defRPr>
      </a:lvl9pPr>
    </p:titleStyle>
    <p:bodyStyle>
      <a:lvl1pPr marL="342900" indent="-342900" algn="l" rtl="0" eaLnBrk="0" fontAlgn="base" hangingPunct="0">
        <a:spcBef>
          <a:spcPct val="40000"/>
        </a:spcBef>
        <a:spcAft>
          <a:spcPct val="0"/>
        </a:spcAft>
        <a:buClr>
          <a:schemeClr val="folHlink"/>
        </a:buClr>
        <a:buSzPct val="6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lr>
          <a:schemeClr val="hlink"/>
        </a:buClr>
        <a:buSzPct val="80000"/>
        <a:buChar char="•"/>
        <a:defRPr sz="2000">
          <a:solidFill>
            <a:schemeClr val="tx2"/>
          </a:solidFill>
          <a:latin typeface="+mn-lt"/>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1600">
          <a:solidFill>
            <a:schemeClr val="tx2"/>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smtClean="0"/>
              <a:t>Creating HTML5 Content</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sz="2400" dirty="0" smtClean="0"/>
              <a:t>HTML5 allows you to add custom attributes to any element</a:t>
            </a:r>
          </a:p>
          <a:p>
            <a:pPr lvl="1" eaLnBrk="1" hangingPunct="1"/>
            <a:r>
              <a:rPr lang="en-US" dirty="0" smtClean="0">
                <a:latin typeface="+mj-lt"/>
              </a:rPr>
              <a:t>Prefix with </a:t>
            </a:r>
            <a:r>
              <a:rPr lang="en-US" dirty="0" smtClean="0">
                <a:latin typeface="Lucida Console" pitchFamily="49" charset="0"/>
              </a:rPr>
              <a:t>data-</a:t>
            </a:r>
          </a:p>
          <a:p>
            <a:pPr lvl="1" eaLnBrk="1" hangingPunct="1"/>
            <a:endParaRPr lang="en-US" dirty="0" smtClean="0">
              <a:latin typeface="+mj-lt"/>
            </a:endParaRPr>
          </a:p>
          <a:p>
            <a:pPr eaLnBrk="1" hangingPunct="1"/>
            <a:r>
              <a:rPr lang="en-US" dirty="0" smtClean="0">
                <a:latin typeface="+mj-lt"/>
              </a:rPr>
              <a:t>Allows you to augment elements with any additional info that makes sense in your application</a:t>
            </a:r>
          </a:p>
          <a:p>
            <a:pPr lvl="1" eaLnBrk="1" hangingPunct="1"/>
            <a:r>
              <a:rPr lang="en-US" dirty="0" smtClean="0">
                <a:latin typeface="+mj-lt"/>
              </a:rPr>
              <a:t>E.g. validation rules, semantic business data, etc.</a:t>
            </a:r>
          </a:p>
          <a:p>
            <a:pPr lvl="1" eaLnBrk="1" hangingPunct="1"/>
            <a:endParaRPr lang="en-US" dirty="0">
              <a:latin typeface="+mj-lt"/>
            </a:endParaRPr>
          </a:p>
          <a:p>
            <a:pPr lvl="1" eaLnBrk="1" hangingPunct="1"/>
            <a:endParaRPr lang="en-US" dirty="0" smtClean="0">
              <a:latin typeface="+mj-lt"/>
            </a:endParaRPr>
          </a:p>
          <a:p>
            <a:pPr lvl="1" eaLnBrk="1" hangingPunct="1"/>
            <a:endParaRPr lang="en-US" dirty="0">
              <a:latin typeface="+mj-lt"/>
            </a:endParaRPr>
          </a:p>
          <a:p>
            <a:pPr lvl="1" eaLnBrk="1" hangingPunct="1"/>
            <a:endParaRPr lang="en-US" dirty="0" smtClean="0">
              <a:latin typeface="+mj-lt"/>
            </a:endParaRPr>
          </a:p>
          <a:p>
            <a:pPr lvl="1" eaLnBrk="1" hangingPunct="1"/>
            <a:endParaRPr lang="en-US" dirty="0">
              <a:latin typeface="+mj-lt"/>
            </a:endParaRPr>
          </a:p>
          <a:p>
            <a:pPr eaLnBrk="1" hangingPunct="1"/>
            <a:r>
              <a:rPr lang="en-US" dirty="0" smtClean="0">
                <a:latin typeface="+mj-lt"/>
              </a:rPr>
              <a:t>Aside:</a:t>
            </a:r>
          </a:p>
          <a:p>
            <a:pPr lvl="1" eaLnBrk="1" hangingPunct="1"/>
            <a:r>
              <a:rPr lang="en-US" dirty="0" smtClean="0">
                <a:latin typeface="+mj-lt"/>
              </a:rPr>
              <a:t>Microsoft ASP.NET MVC uses this kind of mechanism to implement client-side </a:t>
            </a:r>
            <a:r>
              <a:rPr lang="en-US" smtClean="0">
                <a:latin typeface="+mj-lt"/>
              </a:rPr>
              <a:t>input validation</a:t>
            </a:r>
            <a:endParaRPr lang="en-US" dirty="0" smtClean="0">
              <a:latin typeface="+mj-lt"/>
            </a:endParaRPr>
          </a:p>
        </p:txBody>
      </p:sp>
      <p:sp>
        <p:nvSpPr>
          <p:cNvPr id="10243" name="Rectangle 2"/>
          <p:cNvSpPr>
            <a:spLocks noGrp="1" noChangeArrowheads="1"/>
          </p:cNvSpPr>
          <p:nvPr>
            <p:ph type="title"/>
          </p:nvPr>
        </p:nvSpPr>
        <p:spPr/>
        <p:txBody>
          <a:bodyPr/>
          <a:lstStyle/>
          <a:p>
            <a:pPr eaLnBrk="1" hangingPunct="1"/>
            <a:r>
              <a:rPr lang="en-GB" dirty="0" smtClean="0"/>
              <a:t>Defining Custom Data Attributes</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10</a:t>
            </a:fld>
            <a:endParaRPr lang="en-GB"/>
          </a:p>
        </p:txBody>
      </p:sp>
      <p:sp>
        <p:nvSpPr>
          <p:cNvPr id="17" name="Rectangle 5"/>
          <p:cNvSpPr>
            <a:spLocks noChangeArrowheads="1"/>
          </p:cNvSpPr>
          <p:nvPr/>
        </p:nvSpPr>
        <p:spPr bwMode="auto">
          <a:xfrm>
            <a:off x="861391" y="3628842"/>
            <a:ext cx="7884147" cy="1350673"/>
          </a:xfrm>
          <a:prstGeom prst="rect">
            <a:avLst/>
          </a:prstGeom>
          <a:solidFill>
            <a:srgbClr val="CCCCFF"/>
          </a:solidFill>
          <a:ln w="9525">
            <a:solidFill>
              <a:schemeClr val="tx2"/>
            </a:solidFill>
            <a:miter lim="800000"/>
            <a:headEnd/>
            <a:tailEnd/>
          </a:ln>
          <a:effectLst>
            <a:outerShdw dist="76200" dir="2700000" algn="ctr" rotWithShape="0">
              <a:schemeClr val="tx2">
                <a:lumMod val="60000"/>
                <a:lumOff val="40000"/>
              </a:schemeClr>
            </a:outerShdw>
          </a:effectLst>
        </p:spPr>
        <p:txBody>
          <a:bodyPr lIns="92075" tIns="46038" rIns="92075" bIns="46038" anchor="ctr"/>
          <a:lstStyle/>
          <a:p>
            <a:pPr defTabSz="739775">
              <a:defRPr/>
            </a:pPr>
            <a:r>
              <a:rPr lang="en-GB" sz="1200" dirty="0"/>
              <a:t>&lt;input id="</a:t>
            </a:r>
            <a:r>
              <a:rPr lang="en-GB" sz="1200" dirty="0" err="1"/>
              <a:t>nameText</a:t>
            </a:r>
            <a:r>
              <a:rPr lang="en-GB" sz="1200" dirty="0" smtClean="0"/>
              <a:t>"</a:t>
            </a:r>
          </a:p>
          <a:p>
            <a:pPr defTabSz="739775">
              <a:defRPr/>
            </a:pPr>
            <a:r>
              <a:rPr lang="en-GB" sz="1200" dirty="0"/>
              <a:t> </a:t>
            </a:r>
            <a:r>
              <a:rPr lang="en-GB" sz="1200" dirty="0" smtClean="0"/>
              <a:t>      </a:t>
            </a:r>
            <a:r>
              <a:rPr lang="en-GB" sz="1200" b="1" dirty="0" smtClean="0"/>
              <a:t>data-format</a:t>
            </a:r>
            <a:r>
              <a:rPr lang="en-GB" sz="1200" b="1" dirty="0"/>
              <a:t>="[A-</a:t>
            </a:r>
            <a:r>
              <a:rPr lang="en-GB" sz="1200" b="1" dirty="0" err="1"/>
              <a:t>Za</a:t>
            </a:r>
            <a:r>
              <a:rPr lang="en-GB" sz="1200" b="1" dirty="0"/>
              <a:t>-z]+\s[A-</a:t>
            </a:r>
            <a:r>
              <a:rPr lang="en-GB" sz="1200" b="1" dirty="0" err="1"/>
              <a:t>Za</a:t>
            </a:r>
            <a:r>
              <a:rPr lang="en-GB" sz="1200" b="1" dirty="0"/>
              <a:t>-z</a:t>
            </a:r>
            <a:r>
              <a:rPr lang="en-GB" sz="1200" b="1" dirty="0" smtClean="0"/>
              <a:t>]+"   </a:t>
            </a:r>
          </a:p>
          <a:p>
            <a:pPr defTabSz="739775">
              <a:defRPr/>
            </a:pPr>
            <a:r>
              <a:rPr lang="en-GB" sz="1200" b="1" dirty="0"/>
              <a:t> </a:t>
            </a:r>
            <a:r>
              <a:rPr lang="en-GB" sz="1200" b="1" dirty="0" smtClean="0"/>
              <a:t>      data-error-message</a:t>
            </a:r>
            <a:r>
              <a:rPr lang="en-GB" sz="1200" b="1" dirty="0"/>
              <a:t>="You must enter your first name and last name"</a:t>
            </a:r>
            <a:r>
              <a:rPr lang="en-GB" sz="1200" dirty="0"/>
              <a:t> </a:t>
            </a:r>
            <a:r>
              <a:rPr lang="en-GB" sz="1200" dirty="0" smtClean="0"/>
              <a:t>/&gt;</a:t>
            </a:r>
          </a:p>
          <a:p>
            <a:pPr defTabSz="739775">
              <a:defRPr/>
            </a:pPr>
            <a:endParaRPr lang="en-GB" sz="1200" dirty="0"/>
          </a:p>
          <a:p>
            <a:pPr defTabSz="739775">
              <a:defRPr/>
            </a:pPr>
            <a:r>
              <a:rPr lang="en-GB" sz="1200" dirty="0" smtClean="0"/>
              <a:t>&lt;</a:t>
            </a:r>
            <a:r>
              <a:rPr lang="en-GB" sz="1200" dirty="0"/>
              <a:t>input id="</a:t>
            </a:r>
            <a:r>
              <a:rPr lang="en-GB" sz="1200" dirty="0" err="1"/>
              <a:t>emailText</a:t>
            </a:r>
            <a:r>
              <a:rPr lang="en-GB" sz="1200" dirty="0" smtClean="0"/>
              <a:t>"</a:t>
            </a:r>
            <a:endParaRPr lang="en-GB" sz="1200" dirty="0"/>
          </a:p>
          <a:p>
            <a:pPr defTabSz="739775">
              <a:defRPr/>
            </a:pPr>
            <a:r>
              <a:rPr lang="en-GB" sz="1200" dirty="0" smtClean="0"/>
              <a:t>       </a:t>
            </a:r>
            <a:r>
              <a:rPr lang="en-GB" sz="1200" b="1" dirty="0" smtClean="0"/>
              <a:t>data-format</a:t>
            </a:r>
            <a:r>
              <a:rPr lang="en-GB" sz="1200" b="1" dirty="0"/>
              <a:t>="\w+@[\w.]+([.][A-</a:t>
            </a:r>
            <a:r>
              <a:rPr lang="en-GB" sz="1200" b="1" dirty="0" err="1"/>
              <a:t>Za</a:t>
            </a:r>
            <a:r>
              <a:rPr lang="en-GB" sz="1200" b="1" dirty="0"/>
              <a:t>-z]{2,})$"</a:t>
            </a:r>
          </a:p>
          <a:p>
            <a:pPr defTabSz="739775">
              <a:defRPr/>
            </a:pPr>
            <a:r>
              <a:rPr lang="en-GB" sz="1200" dirty="0" smtClean="0"/>
              <a:t>       </a:t>
            </a:r>
            <a:r>
              <a:rPr lang="en-GB" sz="1200" b="1" dirty="0" smtClean="0"/>
              <a:t>data-error-message</a:t>
            </a:r>
            <a:r>
              <a:rPr lang="en-GB" sz="1200" b="1" dirty="0"/>
              <a:t>="You must enter a valid e-mail address"</a:t>
            </a:r>
            <a:r>
              <a:rPr lang="en-GB" sz="1200" dirty="0"/>
              <a:t> </a:t>
            </a:r>
            <a:r>
              <a:rPr lang="en-GB" sz="1200" dirty="0" smtClean="0"/>
              <a:t>/&gt;</a:t>
            </a:r>
          </a:p>
        </p:txBody>
      </p:sp>
    </p:spTree>
    <p:extLst>
      <p:ext uri="{BB962C8B-B14F-4D97-AF65-F5344CB8AC3E}">
        <p14:creationId xmlns:p14="http://schemas.microsoft.com/office/powerpoint/2010/main" val="15001881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sz="2400" dirty="0" smtClean="0"/>
              <a:t>You can access custom data attributes in JavaScript code</a:t>
            </a:r>
          </a:p>
          <a:p>
            <a:pPr lvl="1" eaLnBrk="1" hangingPunct="1"/>
            <a:r>
              <a:rPr lang="en-US" dirty="0" smtClean="0">
                <a:latin typeface="+mj-lt"/>
              </a:rPr>
              <a:t>Via the element's </a:t>
            </a:r>
            <a:r>
              <a:rPr lang="en-US" dirty="0" smtClean="0">
                <a:latin typeface="Lucida Console" pitchFamily="49" charset="0"/>
              </a:rPr>
              <a:t>dataset</a:t>
            </a:r>
            <a:r>
              <a:rPr lang="en-US" dirty="0" smtClean="0">
                <a:latin typeface="+mj-lt"/>
              </a:rPr>
              <a:t> attribute</a:t>
            </a:r>
          </a:p>
          <a:p>
            <a:pPr lvl="1" eaLnBrk="1" hangingPunct="1"/>
            <a:endParaRPr lang="en-US" dirty="0" smtClean="0">
              <a:latin typeface="+mj-lt"/>
            </a:endParaRPr>
          </a:p>
          <a:p>
            <a:pPr eaLnBrk="1" hangingPunct="1"/>
            <a:r>
              <a:rPr lang="en-US" dirty="0" smtClean="0">
                <a:latin typeface="+mj-lt"/>
              </a:rPr>
              <a:t>E.g. if the custom data attribute is named </a:t>
            </a:r>
            <a:r>
              <a:rPr lang="en-US" dirty="0" smtClean="0">
                <a:latin typeface="Lucida Console" pitchFamily="49" charset="0"/>
              </a:rPr>
              <a:t>data-my-info</a:t>
            </a:r>
          </a:p>
          <a:p>
            <a:pPr lvl="1" eaLnBrk="1" hangingPunct="1"/>
            <a:r>
              <a:rPr lang="en-US" dirty="0" smtClean="0">
                <a:latin typeface="+mj-lt"/>
              </a:rPr>
              <a:t>     use </a:t>
            </a:r>
            <a:r>
              <a:rPr lang="en-US" dirty="0" err="1" smtClean="0">
                <a:latin typeface="Lucida Console" pitchFamily="49" charset="0"/>
              </a:rPr>
              <a:t>dataset.myInfo</a:t>
            </a:r>
            <a:r>
              <a:rPr lang="en-US" dirty="0" smtClean="0">
                <a:latin typeface="+mj-lt"/>
              </a:rPr>
              <a:t> </a:t>
            </a:r>
          </a:p>
          <a:p>
            <a:pPr lvl="1" eaLnBrk="1" hangingPunct="1"/>
            <a:r>
              <a:rPr lang="en-US" dirty="0">
                <a:latin typeface="+mj-lt"/>
              </a:rPr>
              <a:t> </a:t>
            </a:r>
            <a:r>
              <a:rPr lang="en-US" dirty="0" smtClean="0">
                <a:latin typeface="+mj-lt"/>
              </a:rPr>
              <a:t>    not </a:t>
            </a:r>
            <a:r>
              <a:rPr lang="en-US" dirty="0" err="1" smtClean="0">
                <a:latin typeface="Lucida Console" pitchFamily="49" charset="0"/>
              </a:rPr>
              <a:t>dataset.data</a:t>
            </a:r>
            <a:r>
              <a:rPr lang="en-US" dirty="0" smtClean="0">
                <a:latin typeface="Lucida Console" pitchFamily="49" charset="0"/>
              </a:rPr>
              <a:t>-my-info</a:t>
            </a:r>
          </a:p>
          <a:p>
            <a:pPr lvl="1" eaLnBrk="1" hangingPunct="1"/>
            <a:r>
              <a:rPr lang="en-US" dirty="0" smtClean="0">
                <a:latin typeface="+mj-lt"/>
              </a:rPr>
              <a:t>     nor </a:t>
            </a:r>
            <a:r>
              <a:rPr lang="en-US" dirty="0" smtClean="0">
                <a:latin typeface="Lucida Console" pitchFamily="49" charset="0"/>
              </a:rPr>
              <a:t>dataset.my-info</a:t>
            </a:r>
            <a:endParaRPr lang="en-US" dirty="0" smtClean="0">
              <a:latin typeface="+mj-lt"/>
            </a:endParaRPr>
          </a:p>
          <a:p>
            <a:pPr lvl="1" eaLnBrk="1" hangingPunct="1"/>
            <a:endParaRPr lang="en-US" dirty="0">
              <a:latin typeface="+mj-lt"/>
            </a:endParaRPr>
          </a:p>
          <a:p>
            <a:pPr eaLnBrk="1" hangingPunct="1"/>
            <a:r>
              <a:rPr lang="en-US" dirty="0" smtClean="0">
                <a:latin typeface="+mj-lt"/>
              </a:rPr>
              <a:t>Example:</a:t>
            </a:r>
          </a:p>
        </p:txBody>
      </p:sp>
      <p:sp>
        <p:nvSpPr>
          <p:cNvPr id="10243" name="Rectangle 2"/>
          <p:cNvSpPr>
            <a:spLocks noGrp="1" noChangeArrowheads="1"/>
          </p:cNvSpPr>
          <p:nvPr>
            <p:ph type="title"/>
          </p:nvPr>
        </p:nvSpPr>
        <p:spPr/>
        <p:txBody>
          <a:bodyPr/>
          <a:lstStyle/>
          <a:p>
            <a:pPr eaLnBrk="1" hangingPunct="1"/>
            <a:r>
              <a:rPr lang="en-GB" dirty="0" smtClean="0"/>
              <a:t>Using Custom Data Attributes</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11</a:t>
            </a:fld>
            <a:endParaRPr lang="en-GB"/>
          </a:p>
        </p:txBody>
      </p:sp>
      <p:sp>
        <p:nvSpPr>
          <p:cNvPr id="17" name="Rectangle 5"/>
          <p:cNvSpPr>
            <a:spLocks noChangeArrowheads="1"/>
          </p:cNvSpPr>
          <p:nvPr/>
        </p:nvSpPr>
        <p:spPr bwMode="auto">
          <a:xfrm>
            <a:off x="861391" y="4890623"/>
            <a:ext cx="7884147" cy="1254981"/>
          </a:xfrm>
          <a:prstGeom prst="rect">
            <a:avLst/>
          </a:prstGeom>
          <a:solidFill>
            <a:srgbClr val="CCCCFF"/>
          </a:solidFill>
          <a:ln w="9525">
            <a:solidFill>
              <a:schemeClr val="tx2"/>
            </a:solidFill>
            <a:miter lim="800000"/>
            <a:headEnd/>
            <a:tailEnd/>
          </a:ln>
          <a:effectLst>
            <a:outerShdw dist="76200" dir="2700000" algn="ctr" rotWithShape="0">
              <a:schemeClr val="tx2">
                <a:lumMod val="60000"/>
                <a:lumOff val="40000"/>
              </a:schemeClr>
            </a:outerShdw>
          </a:effectLst>
        </p:spPr>
        <p:txBody>
          <a:bodyPr lIns="92075" tIns="46038" rIns="92075" bIns="46038" anchor="ctr"/>
          <a:lstStyle/>
          <a:p>
            <a:pPr defTabSz="739775">
              <a:defRPr/>
            </a:pPr>
            <a:r>
              <a:rPr lang="en-GB" sz="1200" dirty="0" smtClean="0"/>
              <a:t>// Get an element.</a:t>
            </a:r>
          </a:p>
          <a:p>
            <a:pPr defTabSz="739775">
              <a:defRPr/>
            </a:pPr>
            <a:r>
              <a:rPr lang="en-GB" sz="1200" dirty="0" err="1" smtClean="0"/>
              <a:t>var</a:t>
            </a:r>
            <a:r>
              <a:rPr lang="en-GB" sz="1200" dirty="0" smtClean="0"/>
              <a:t> </a:t>
            </a:r>
            <a:r>
              <a:rPr lang="en-GB" sz="1200" dirty="0" err="1" smtClean="0"/>
              <a:t>elem</a:t>
            </a:r>
            <a:r>
              <a:rPr lang="en-GB" sz="1200" dirty="0" smtClean="0"/>
              <a:t> = … ;</a:t>
            </a:r>
          </a:p>
          <a:p>
            <a:pPr defTabSz="739775">
              <a:defRPr/>
            </a:pPr>
            <a:endParaRPr lang="en-GB" sz="1200" dirty="0" smtClean="0"/>
          </a:p>
          <a:p>
            <a:pPr defTabSz="739775">
              <a:defRPr/>
            </a:pPr>
            <a:r>
              <a:rPr lang="en-GB" sz="1200" dirty="0" smtClean="0"/>
              <a:t>// Get its custom data attributes.</a:t>
            </a:r>
            <a:endParaRPr lang="en-GB" sz="1200" dirty="0"/>
          </a:p>
          <a:p>
            <a:pPr defTabSz="739775">
              <a:defRPr/>
            </a:pPr>
            <a:r>
              <a:rPr lang="en-GB" sz="1200" dirty="0" err="1" smtClean="0"/>
              <a:t>var</a:t>
            </a:r>
            <a:r>
              <a:rPr lang="en-GB" sz="1200" dirty="0" smtClean="0"/>
              <a:t> format   = </a:t>
            </a:r>
            <a:r>
              <a:rPr lang="en-GB" sz="1200" dirty="0" err="1" smtClean="0"/>
              <a:t>elem.dataset.format</a:t>
            </a:r>
            <a:r>
              <a:rPr lang="en-GB" sz="1200" dirty="0" smtClean="0"/>
              <a:t>;        // Or </a:t>
            </a:r>
            <a:r>
              <a:rPr lang="en-GB" sz="1200" dirty="0" err="1" smtClean="0"/>
              <a:t>elem.dataset</a:t>
            </a:r>
            <a:r>
              <a:rPr lang="en-GB" sz="1200" dirty="0" smtClean="0"/>
              <a:t>["format"]</a:t>
            </a:r>
          </a:p>
          <a:p>
            <a:pPr defTabSz="739775">
              <a:defRPr/>
            </a:pPr>
            <a:r>
              <a:rPr lang="en-GB" sz="1200" dirty="0" err="1" smtClean="0"/>
              <a:t>var</a:t>
            </a:r>
            <a:r>
              <a:rPr lang="en-GB" sz="1200" dirty="0" smtClean="0"/>
              <a:t> </a:t>
            </a:r>
            <a:r>
              <a:rPr lang="en-GB" sz="1200" dirty="0" err="1" smtClean="0"/>
              <a:t>errorMsg</a:t>
            </a:r>
            <a:r>
              <a:rPr lang="en-GB" sz="1200" dirty="0" smtClean="0"/>
              <a:t> = </a:t>
            </a:r>
            <a:r>
              <a:rPr lang="en-GB" sz="1200" dirty="0" err="1" smtClean="0"/>
              <a:t>elem.dataset.errorMessage</a:t>
            </a:r>
            <a:r>
              <a:rPr lang="en-GB" sz="1200" dirty="0" smtClean="0"/>
              <a:t>;  // Or </a:t>
            </a:r>
            <a:r>
              <a:rPr lang="en-GB" sz="1200" dirty="0" err="1" smtClean="0"/>
              <a:t>elem.dataset</a:t>
            </a:r>
            <a:r>
              <a:rPr lang="en-GB" sz="1200" dirty="0" smtClean="0"/>
              <a:t>["</a:t>
            </a:r>
            <a:r>
              <a:rPr lang="en-GB" sz="1200" dirty="0" err="1" smtClean="0"/>
              <a:t>errorMessage</a:t>
            </a:r>
            <a:r>
              <a:rPr lang="en-GB" sz="1200" dirty="0" smtClean="0"/>
              <a:t>"]</a:t>
            </a:r>
          </a:p>
        </p:txBody>
      </p:sp>
      <p:pic>
        <p:nvPicPr>
          <p:cNvPr id="5122" name="Picture 2" descr="C:\Users\Andy\AppData\Local\Microsoft\Windows\Temporary Internet Files\Content.IE5\9A8B1C4T\MC900441322[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1787" y="2876103"/>
            <a:ext cx="361507" cy="36150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Andy\AppData\Local\Microsoft\Windows\Temporary Internet Files\Content.IE5\9A8B1C4T\MC900441322[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V="1">
            <a:off x="1201787" y="3313806"/>
            <a:ext cx="361507" cy="361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Andy\AppData\Local\Microsoft\Windows\Temporary Internet Files\Content.IE5\9A8B1C4T\MC900441322[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V="1">
            <a:off x="1201787" y="3708981"/>
            <a:ext cx="361507" cy="361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4404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dirty="0" smtClean="0">
                <a:latin typeface="+mj-lt"/>
              </a:rPr>
              <a:t>Example of custom data attributes: </a:t>
            </a:r>
          </a:p>
          <a:p>
            <a:pPr lvl="1" eaLnBrk="1" hangingPunct="1"/>
            <a:r>
              <a:rPr lang="en-GB" dirty="0" smtClean="0">
                <a:latin typeface="+mj-lt"/>
              </a:rPr>
              <a:t>See </a:t>
            </a:r>
            <a:r>
              <a:rPr lang="en-GB" dirty="0" smtClean="0">
                <a:latin typeface="Lucida Console" pitchFamily="49" charset="0"/>
              </a:rPr>
              <a:t>Additional/CustomDataAttributes.html</a:t>
            </a:r>
          </a:p>
          <a:p>
            <a:pPr eaLnBrk="1" hangingPunct="1"/>
            <a:endParaRPr lang="en-GB" dirty="0">
              <a:latin typeface="Lucida Console" pitchFamily="49" charset="0"/>
            </a:endParaRPr>
          </a:p>
          <a:p>
            <a:pPr eaLnBrk="1" hangingPunct="1"/>
            <a:endParaRPr lang="en-GB" dirty="0" smtClean="0">
              <a:latin typeface="Lucida Console" pitchFamily="49" charset="0"/>
            </a:endParaRPr>
          </a:p>
          <a:p>
            <a:pPr eaLnBrk="1" hangingPunct="1"/>
            <a:endParaRPr lang="en-GB" dirty="0">
              <a:latin typeface="Lucida Console" pitchFamily="49" charset="0"/>
            </a:endParaRPr>
          </a:p>
          <a:p>
            <a:pPr eaLnBrk="1" hangingPunct="1"/>
            <a:endParaRPr lang="en-GB" dirty="0" smtClean="0">
              <a:latin typeface="Lucida Console" pitchFamily="49" charset="0"/>
            </a:endParaRPr>
          </a:p>
          <a:p>
            <a:pPr eaLnBrk="1" hangingPunct="1"/>
            <a:endParaRPr lang="en-GB" dirty="0">
              <a:latin typeface="Lucida Console" pitchFamily="49" charset="0"/>
            </a:endParaRPr>
          </a:p>
          <a:p>
            <a:pPr marL="0" indent="0" eaLnBrk="1" hangingPunct="1">
              <a:buNone/>
            </a:pPr>
            <a:endParaRPr lang="en-GB" dirty="0">
              <a:latin typeface="Lucida Console" pitchFamily="49" charset="0"/>
            </a:endParaRPr>
          </a:p>
          <a:p>
            <a:pPr eaLnBrk="1" hangingPunct="1"/>
            <a:r>
              <a:rPr lang="en-GB" dirty="0" smtClean="0">
                <a:latin typeface="+mj-lt"/>
              </a:rPr>
              <a:t>Note: For non-supporting browsers (e.g. IE11), do this:</a:t>
            </a:r>
            <a:endParaRPr lang="en-US" dirty="0" smtClean="0">
              <a:latin typeface="+mj-lt"/>
            </a:endParaRPr>
          </a:p>
        </p:txBody>
      </p:sp>
      <p:sp>
        <p:nvSpPr>
          <p:cNvPr id="10243" name="Rectangle 2"/>
          <p:cNvSpPr>
            <a:spLocks noGrp="1" noChangeArrowheads="1"/>
          </p:cNvSpPr>
          <p:nvPr>
            <p:ph type="title"/>
          </p:nvPr>
        </p:nvSpPr>
        <p:spPr/>
        <p:txBody>
          <a:bodyPr/>
          <a:lstStyle/>
          <a:p>
            <a:pPr eaLnBrk="1" hangingPunct="1"/>
            <a:r>
              <a:rPr lang="en-GB" dirty="0" smtClean="0"/>
              <a:t>Example</a:t>
            </a:r>
          </a:p>
        </p:txBody>
      </p:sp>
      <p:sp>
        <p:nvSpPr>
          <p:cNvPr id="38" name="Footer Placeholder 3"/>
          <p:cNvSpPr>
            <a:spLocks noGrp="1"/>
          </p:cNvSpPr>
          <p:nvPr>
            <p:ph type="ftr" sz="quarter" idx="10"/>
          </p:nvPr>
        </p:nvSpPr>
        <p:spPr>
          <a:xfrm>
            <a:off x="8725566" y="6346483"/>
            <a:ext cx="520503" cy="457200"/>
          </a:xfrm>
        </p:spPr>
        <p:txBody>
          <a:bodyPr/>
          <a:lstStyle/>
          <a:p>
            <a:pPr>
              <a:defRPr/>
            </a:pPr>
            <a:fld id="{02675139-9B9F-4733-933F-9A1F74144302}" type="slidenum">
              <a:rPr lang="en-GB"/>
              <a:pPr>
                <a:defRPr/>
              </a:pPr>
              <a:t>12</a:t>
            </a:fld>
            <a:endParaRPr lang="en-GB"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246" y="2074152"/>
            <a:ext cx="5788674" cy="2847170"/>
          </a:xfrm>
          <a:prstGeom prst="rect">
            <a:avLst/>
          </a:prstGeom>
          <a:noFill/>
          <a:ln w="9525">
            <a:solidFill>
              <a:schemeClr val="tx2">
                <a:lumMod val="60000"/>
                <a:lumOff val="4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a:spLocks noChangeArrowheads="1"/>
          </p:cNvSpPr>
          <p:nvPr/>
        </p:nvSpPr>
        <p:spPr bwMode="auto">
          <a:xfrm>
            <a:off x="861391" y="5609703"/>
            <a:ext cx="7884147" cy="957135"/>
          </a:xfrm>
          <a:prstGeom prst="rect">
            <a:avLst/>
          </a:prstGeom>
          <a:solidFill>
            <a:srgbClr val="CCCCFF"/>
          </a:solidFill>
          <a:ln w="9525">
            <a:solidFill>
              <a:schemeClr val="tx2"/>
            </a:solidFill>
            <a:miter lim="800000"/>
            <a:headEnd/>
            <a:tailEnd/>
          </a:ln>
          <a:effectLst>
            <a:outerShdw dist="76200" dir="2700000" algn="ctr" rotWithShape="0">
              <a:schemeClr val="tx2">
                <a:lumMod val="60000"/>
                <a:lumOff val="40000"/>
              </a:schemeClr>
            </a:outerShdw>
          </a:effectLst>
        </p:spPr>
        <p:txBody>
          <a:bodyPr lIns="92075" tIns="46038" rIns="92075" bIns="46038" anchor="ctr"/>
          <a:lstStyle/>
          <a:p>
            <a:pPr defTabSz="739775">
              <a:defRPr/>
            </a:pPr>
            <a:r>
              <a:rPr lang="en-GB" sz="1200" dirty="0" err="1" smtClean="0"/>
              <a:t>var</a:t>
            </a:r>
            <a:r>
              <a:rPr lang="en-GB" sz="1200" dirty="0" smtClean="0"/>
              <a:t> </a:t>
            </a:r>
            <a:r>
              <a:rPr lang="en-GB" sz="1200" dirty="0" err="1" smtClean="0"/>
              <a:t>elem</a:t>
            </a:r>
            <a:r>
              <a:rPr lang="en-GB" sz="1200" dirty="0" smtClean="0"/>
              <a:t> = … ;</a:t>
            </a:r>
          </a:p>
          <a:p>
            <a:pPr defTabSz="739775">
              <a:defRPr/>
            </a:pPr>
            <a:endParaRPr lang="en-GB" sz="1200" dirty="0" smtClean="0"/>
          </a:p>
          <a:p>
            <a:pPr defTabSz="739775">
              <a:defRPr/>
            </a:pPr>
            <a:r>
              <a:rPr lang="en-GB" sz="1200" dirty="0" err="1" smtClean="0"/>
              <a:t>var</a:t>
            </a:r>
            <a:r>
              <a:rPr lang="en-GB" sz="1200" dirty="0" smtClean="0"/>
              <a:t> format   = </a:t>
            </a:r>
            <a:r>
              <a:rPr lang="en-GB" sz="1200" dirty="0" err="1" smtClean="0"/>
              <a:t>elem.getAttribute</a:t>
            </a:r>
            <a:r>
              <a:rPr lang="en-GB" sz="1200" dirty="0"/>
              <a:t>(</a:t>
            </a:r>
            <a:r>
              <a:rPr lang="en-GB" sz="1200" dirty="0" smtClean="0"/>
              <a:t>'data-format');</a:t>
            </a:r>
          </a:p>
          <a:p>
            <a:pPr defTabSz="739775">
              <a:defRPr/>
            </a:pPr>
            <a:r>
              <a:rPr lang="en-GB" sz="1200" dirty="0" err="1" smtClean="0"/>
              <a:t>var</a:t>
            </a:r>
            <a:r>
              <a:rPr lang="en-GB" sz="1200" dirty="0" smtClean="0"/>
              <a:t> </a:t>
            </a:r>
            <a:r>
              <a:rPr lang="en-GB" sz="1200" dirty="0" err="1" smtClean="0"/>
              <a:t>errorMsg</a:t>
            </a:r>
            <a:r>
              <a:rPr lang="en-GB" sz="1200" dirty="0" smtClean="0"/>
              <a:t> = </a:t>
            </a:r>
            <a:r>
              <a:rPr lang="en-GB" sz="1200" dirty="0" err="1" smtClean="0"/>
              <a:t>elem.getAttribute</a:t>
            </a:r>
            <a:r>
              <a:rPr lang="en-GB" sz="1200" dirty="0" smtClean="0"/>
              <a:t>('data-error-message');</a:t>
            </a:r>
          </a:p>
        </p:txBody>
      </p:sp>
    </p:spTree>
    <p:extLst>
      <p:ext uri="{BB962C8B-B14F-4D97-AF65-F5344CB8AC3E}">
        <p14:creationId xmlns:p14="http://schemas.microsoft.com/office/powerpoint/2010/main" val="6194415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dirty="0" smtClean="0"/>
              <a:t>HTML5 defines some additional useful elements…</a:t>
            </a:r>
          </a:p>
          <a:p>
            <a:pPr lvl="1" eaLnBrk="1" hangingPunct="1"/>
            <a:endParaRPr lang="en-GB" dirty="0">
              <a:latin typeface="+mj-lt"/>
            </a:endParaRPr>
          </a:p>
          <a:p>
            <a:pPr lvl="1" eaLnBrk="1" hangingPunct="1"/>
            <a:endParaRPr lang="en-GB" dirty="0" smtClean="0">
              <a:latin typeface="+mj-lt"/>
            </a:endParaRPr>
          </a:p>
          <a:p>
            <a:pPr lvl="1" eaLnBrk="1" hangingPunct="1"/>
            <a:endParaRPr lang="en-GB" dirty="0">
              <a:latin typeface="+mj-lt"/>
            </a:endParaRPr>
          </a:p>
          <a:p>
            <a:pPr lvl="1" eaLnBrk="1" hangingPunct="1"/>
            <a:endParaRPr lang="en-GB" dirty="0" smtClean="0">
              <a:latin typeface="+mj-lt"/>
            </a:endParaRPr>
          </a:p>
          <a:p>
            <a:pPr lvl="1" eaLnBrk="1" hangingPunct="1"/>
            <a:endParaRPr lang="en-GB" dirty="0" smtClean="0">
              <a:latin typeface="+mj-lt"/>
            </a:endParaRPr>
          </a:p>
          <a:p>
            <a:pPr lvl="1" eaLnBrk="1" hangingPunct="1"/>
            <a:endParaRPr lang="en-GB" dirty="0">
              <a:latin typeface="+mj-lt"/>
            </a:endParaRPr>
          </a:p>
          <a:p>
            <a:pPr lvl="1" eaLnBrk="1" hangingPunct="1"/>
            <a:endParaRPr lang="en-GB" dirty="0" smtClean="0">
              <a:latin typeface="+mj-lt"/>
            </a:endParaRPr>
          </a:p>
        </p:txBody>
      </p:sp>
      <p:sp>
        <p:nvSpPr>
          <p:cNvPr id="10243" name="Rectangle 2"/>
          <p:cNvSpPr>
            <a:spLocks noGrp="1" noChangeArrowheads="1"/>
          </p:cNvSpPr>
          <p:nvPr>
            <p:ph type="title"/>
          </p:nvPr>
        </p:nvSpPr>
        <p:spPr/>
        <p:txBody>
          <a:bodyPr/>
          <a:lstStyle/>
          <a:p>
            <a:pPr eaLnBrk="1" hangingPunct="1"/>
            <a:r>
              <a:rPr lang="en-GB" dirty="0" smtClean="0"/>
              <a:t>Miscellaneous Additional Tags</a:t>
            </a:r>
          </a:p>
        </p:txBody>
      </p:sp>
      <p:sp>
        <p:nvSpPr>
          <p:cNvPr id="14" name="TextBox 13"/>
          <p:cNvSpPr txBox="1"/>
          <p:nvPr/>
        </p:nvSpPr>
        <p:spPr>
          <a:xfrm>
            <a:off x="350494" y="1666768"/>
            <a:ext cx="1280006" cy="408231"/>
          </a:xfrm>
          <a:prstGeom prst="rect">
            <a:avLst/>
          </a:prstGeom>
          <a:solidFill>
            <a:schemeClr val="tx2"/>
          </a:solidFill>
        </p:spPr>
        <p:txBody>
          <a:bodyPr wrap="none" rtlCol="0" anchor="ctr" anchorCtr="0">
            <a:noAutofit/>
          </a:bodyPr>
          <a:lstStyle/>
          <a:p>
            <a:r>
              <a:rPr lang="en-GB" sz="1400" dirty="0" smtClean="0">
                <a:solidFill>
                  <a:schemeClr val="bg1"/>
                </a:solidFill>
                <a:latin typeface="+mj-lt"/>
              </a:rPr>
              <a:t>Element</a:t>
            </a:r>
            <a:endParaRPr lang="en-GB" sz="1400" dirty="0">
              <a:solidFill>
                <a:schemeClr val="bg1"/>
              </a:solidFill>
              <a:latin typeface="+mj-lt"/>
            </a:endParaRPr>
          </a:p>
        </p:txBody>
      </p:sp>
      <p:sp>
        <p:nvSpPr>
          <p:cNvPr id="15" name="TextBox 14"/>
          <p:cNvSpPr txBox="1"/>
          <p:nvPr/>
        </p:nvSpPr>
        <p:spPr>
          <a:xfrm>
            <a:off x="1691597" y="1666768"/>
            <a:ext cx="7157201" cy="408231"/>
          </a:xfrm>
          <a:prstGeom prst="rect">
            <a:avLst/>
          </a:prstGeom>
          <a:solidFill>
            <a:schemeClr val="tx2"/>
          </a:solidFill>
        </p:spPr>
        <p:txBody>
          <a:bodyPr wrap="none" rtlCol="0" anchor="ctr" anchorCtr="0">
            <a:noAutofit/>
          </a:bodyPr>
          <a:lstStyle/>
          <a:p>
            <a:r>
              <a:rPr lang="en-GB" sz="1400" dirty="0" smtClean="0">
                <a:solidFill>
                  <a:schemeClr val="bg1"/>
                </a:solidFill>
                <a:latin typeface="+mj-lt"/>
              </a:rPr>
              <a:t>Description</a:t>
            </a:r>
            <a:endParaRPr lang="en-GB" sz="1400" dirty="0">
              <a:solidFill>
                <a:schemeClr val="bg1"/>
              </a:solidFill>
              <a:latin typeface="+mj-lt"/>
            </a:endParaRPr>
          </a:p>
        </p:txBody>
      </p:sp>
      <p:sp>
        <p:nvSpPr>
          <p:cNvPr id="16" name="TextBox 15"/>
          <p:cNvSpPr txBox="1"/>
          <p:nvPr/>
        </p:nvSpPr>
        <p:spPr>
          <a:xfrm>
            <a:off x="348784" y="2114829"/>
            <a:ext cx="1280006" cy="422994"/>
          </a:xfrm>
          <a:prstGeom prst="rect">
            <a:avLst/>
          </a:prstGeom>
          <a:solidFill>
            <a:srgbClr val="CCCCFF"/>
          </a:solidFill>
        </p:spPr>
        <p:txBody>
          <a:bodyPr wrap="none" rtlCol="0">
            <a:noAutofit/>
          </a:bodyPr>
          <a:lstStyle/>
          <a:p>
            <a:r>
              <a:rPr lang="en-GB" sz="1400" dirty="0" smtClean="0">
                <a:solidFill>
                  <a:schemeClr val="tx2"/>
                </a:solidFill>
                <a:latin typeface="+mj-lt"/>
              </a:rPr>
              <a:t>&lt;</a:t>
            </a:r>
            <a:r>
              <a:rPr lang="en-GB" sz="1400" dirty="0" err="1" smtClean="0">
                <a:solidFill>
                  <a:schemeClr val="tx2"/>
                </a:solidFill>
                <a:latin typeface="+mj-lt"/>
              </a:rPr>
              <a:t>hgroup</a:t>
            </a:r>
            <a:r>
              <a:rPr lang="en-GB" sz="1400" dirty="0" smtClean="0">
                <a:solidFill>
                  <a:schemeClr val="tx2"/>
                </a:solidFill>
                <a:latin typeface="+mj-lt"/>
              </a:rPr>
              <a:t>&gt;</a:t>
            </a:r>
            <a:endParaRPr lang="en-GB" sz="1400" dirty="0">
              <a:solidFill>
                <a:schemeClr val="tx2"/>
              </a:solidFill>
              <a:latin typeface="+mj-lt"/>
            </a:endParaRPr>
          </a:p>
        </p:txBody>
      </p:sp>
      <p:sp>
        <p:nvSpPr>
          <p:cNvPr id="17" name="TextBox 16"/>
          <p:cNvSpPr txBox="1"/>
          <p:nvPr/>
        </p:nvSpPr>
        <p:spPr>
          <a:xfrm>
            <a:off x="1689887" y="2114829"/>
            <a:ext cx="7157201" cy="422994"/>
          </a:xfrm>
          <a:prstGeom prst="rect">
            <a:avLst/>
          </a:prstGeom>
          <a:solidFill>
            <a:srgbClr val="CCCCFF"/>
          </a:solidFill>
        </p:spPr>
        <p:txBody>
          <a:bodyPr wrap="none" rtlCol="0">
            <a:noAutofit/>
          </a:bodyPr>
          <a:lstStyle/>
          <a:p>
            <a:r>
              <a:rPr lang="en-GB" sz="1400" dirty="0" smtClean="0">
                <a:solidFill>
                  <a:schemeClr val="tx2"/>
                </a:solidFill>
                <a:latin typeface="+mj-lt"/>
              </a:rPr>
              <a:t>Indicates its contents should be displayed as a single heading.</a:t>
            </a:r>
            <a:endParaRPr lang="en-GB" sz="1400" dirty="0">
              <a:solidFill>
                <a:schemeClr val="tx2"/>
              </a:solidFill>
              <a:latin typeface="+mj-lt"/>
            </a:endParaRPr>
          </a:p>
        </p:txBody>
      </p:sp>
      <p:sp>
        <p:nvSpPr>
          <p:cNvPr id="18" name="TextBox 17"/>
          <p:cNvSpPr txBox="1"/>
          <p:nvPr/>
        </p:nvSpPr>
        <p:spPr>
          <a:xfrm>
            <a:off x="351056" y="2576368"/>
            <a:ext cx="1280006" cy="547832"/>
          </a:xfrm>
          <a:prstGeom prst="rect">
            <a:avLst/>
          </a:prstGeom>
          <a:solidFill>
            <a:srgbClr val="D9D9F3"/>
          </a:solidFill>
        </p:spPr>
        <p:txBody>
          <a:bodyPr wrap="none" rtlCol="0">
            <a:noAutofit/>
          </a:bodyPr>
          <a:lstStyle/>
          <a:p>
            <a:r>
              <a:rPr lang="en-GB" sz="1400" dirty="0" smtClean="0">
                <a:solidFill>
                  <a:schemeClr val="tx2"/>
                </a:solidFill>
                <a:latin typeface="+mj-lt"/>
              </a:rPr>
              <a:t>&lt;time&gt;</a:t>
            </a:r>
            <a:endParaRPr lang="en-GB" sz="1400" dirty="0">
              <a:solidFill>
                <a:schemeClr val="tx2"/>
              </a:solidFill>
              <a:latin typeface="+mj-lt"/>
            </a:endParaRPr>
          </a:p>
        </p:txBody>
      </p:sp>
      <p:sp>
        <p:nvSpPr>
          <p:cNvPr id="19" name="TextBox 18"/>
          <p:cNvSpPr txBox="1"/>
          <p:nvPr/>
        </p:nvSpPr>
        <p:spPr>
          <a:xfrm>
            <a:off x="1692159" y="2576368"/>
            <a:ext cx="7157201" cy="547832"/>
          </a:xfrm>
          <a:prstGeom prst="rect">
            <a:avLst/>
          </a:prstGeom>
          <a:solidFill>
            <a:srgbClr val="D9D9F3"/>
          </a:solidFill>
        </p:spPr>
        <p:txBody>
          <a:bodyPr wrap="none" rtlCol="0">
            <a:noAutofit/>
          </a:bodyPr>
          <a:lstStyle/>
          <a:p>
            <a:r>
              <a:rPr lang="en-GB" sz="1400" dirty="0" smtClean="0">
                <a:solidFill>
                  <a:schemeClr val="tx2"/>
                </a:solidFill>
                <a:latin typeface="+mj-lt"/>
              </a:rPr>
              <a:t>Displays a time or duration in a standard way. Has a </a:t>
            </a:r>
            <a:r>
              <a:rPr lang="en-GB" sz="1400" dirty="0" err="1" smtClean="0">
                <a:solidFill>
                  <a:schemeClr val="tx2"/>
                </a:solidFill>
                <a:latin typeface="+mj-lt"/>
              </a:rPr>
              <a:t>datetime</a:t>
            </a:r>
            <a:r>
              <a:rPr lang="en-GB" sz="1400" dirty="0" smtClean="0">
                <a:solidFill>
                  <a:schemeClr val="tx2"/>
                </a:solidFill>
                <a:latin typeface="+mj-lt"/>
              </a:rPr>
              <a:t> attribute that represents </a:t>
            </a:r>
            <a:br>
              <a:rPr lang="en-GB" sz="1400" dirty="0" smtClean="0">
                <a:solidFill>
                  <a:schemeClr val="tx2"/>
                </a:solidFill>
                <a:latin typeface="+mj-lt"/>
              </a:rPr>
            </a:br>
            <a:r>
              <a:rPr lang="en-GB" sz="1400" dirty="0" smtClean="0">
                <a:solidFill>
                  <a:schemeClr val="tx2"/>
                </a:solidFill>
                <a:latin typeface="+mj-lt"/>
              </a:rPr>
              <a:t>the date/time in an ISO-standard way.</a:t>
            </a:r>
            <a:endParaRPr lang="en-GB" sz="1400" dirty="0">
              <a:solidFill>
                <a:schemeClr val="tx2"/>
              </a:solidFill>
              <a:latin typeface="+mj-lt"/>
            </a:endParaRPr>
          </a:p>
        </p:txBody>
      </p:sp>
      <p:sp>
        <p:nvSpPr>
          <p:cNvPr id="20" name="TextBox 19"/>
          <p:cNvSpPr txBox="1"/>
          <p:nvPr/>
        </p:nvSpPr>
        <p:spPr>
          <a:xfrm>
            <a:off x="353328" y="3154872"/>
            <a:ext cx="1280006" cy="422994"/>
          </a:xfrm>
          <a:prstGeom prst="rect">
            <a:avLst/>
          </a:prstGeom>
          <a:solidFill>
            <a:srgbClr val="CCCCFF"/>
          </a:solidFill>
        </p:spPr>
        <p:txBody>
          <a:bodyPr wrap="none" rtlCol="0">
            <a:noAutofit/>
          </a:bodyPr>
          <a:lstStyle/>
          <a:p>
            <a:r>
              <a:rPr lang="en-GB" sz="1400" dirty="0" smtClean="0">
                <a:solidFill>
                  <a:schemeClr val="tx2"/>
                </a:solidFill>
                <a:latin typeface="+mj-lt"/>
              </a:rPr>
              <a:t>&lt;mark&gt;</a:t>
            </a:r>
            <a:endParaRPr lang="en-GB" sz="1400" dirty="0">
              <a:solidFill>
                <a:schemeClr val="tx2"/>
              </a:solidFill>
              <a:latin typeface="+mj-lt"/>
            </a:endParaRPr>
          </a:p>
        </p:txBody>
      </p:sp>
      <p:sp>
        <p:nvSpPr>
          <p:cNvPr id="21" name="TextBox 20"/>
          <p:cNvSpPr txBox="1"/>
          <p:nvPr/>
        </p:nvSpPr>
        <p:spPr>
          <a:xfrm>
            <a:off x="1694431" y="3154872"/>
            <a:ext cx="7157201" cy="422994"/>
          </a:xfrm>
          <a:prstGeom prst="rect">
            <a:avLst/>
          </a:prstGeom>
          <a:solidFill>
            <a:srgbClr val="CCCCFF"/>
          </a:solidFill>
        </p:spPr>
        <p:txBody>
          <a:bodyPr wrap="none" rtlCol="0">
            <a:noAutofit/>
          </a:bodyPr>
          <a:lstStyle/>
          <a:p>
            <a:r>
              <a:rPr lang="en-GB" sz="1400" dirty="0" smtClean="0">
                <a:solidFill>
                  <a:schemeClr val="tx2"/>
                </a:solidFill>
                <a:latin typeface="+mj-lt"/>
              </a:rPr>
              <a:t>Indicates a portion of text should be marked or highlighted, so it stands out.</a:t>
            </a:r>
            <a:endParaRPr lang="en-GB" sz="1400" dirty="0">
              <a:solidFill>
                <a:schemeClr val="tx2"/>
              </a:solidFill>
              <a:latin typeface="+mj-lt"/>
            </a:endParaRPr>
          </a:p>
        </p:txBody>
      </p:sp>
      <p:sp>
        <p:nvSpPr>
          <p:cNvPr id="38" name="Footer Placeholder 3"/>
          <p:cNvSpPr>
            <a:spLocks noGrp="1"/>
          </p:cNvSpPr>
          <p:nvPr>
            <p:ph type="ftr" sz="quarter" idx="10"/>
          </p:nvPr>
        </p:nvSpPr>
        <p:spPr>
          <a:xfrm>
            <a:off x="8725566" y="6346483"/>
            <a:ext cx="520503" cy="457200"/>
          </a:xfrm>
        </p:spPr>
        <p:txBody>
          <a:bodyPr/>
          <a:lstStyle/>
          <a:p>
            <a:pPr>
              <a:defRPr/>
            </a:pPr>
            <a:fld id="{02675139-9B9F-4733-933F-9A1F74144302}" type="slidenum">
              <a:rPr lang="en-GB"/>
              <a:pPr>
                <a:defRPr/>
              </a:pPr>
              <a:t>13</a:t>
            </a:fld>
            <a:endParaRPr lang="en-GB" dirty="0"/>
          </a:p>
        </p:txBody>
      </p:sp>
      <p:sp>
        <p:nvSpPr>
          <p:cNvPr id="39" name="TextBox 38"/>
          <p:cNvSpPr txBox="1"/>
          <p:nvPr/>
        </p:nvSpPr>
        <p:spPr>
          <a:xfrm>
            <a:off x="343961" y="3621940"/>
            <a:ext cx="1280006" cy="450330"/>
          </a:xfrm>
          <a:prstGeom prst="rect">
            <a:avLst/>
          </a:prstGeom>
          <a:solidFill>
            <a:srgbClr val="D9D9F3"/>
          </a:solidFill>
        </p:spPr>
        <p:txBody>
          <a:bodyPr wrap="none" rtlCol="0">
            <a:noAutofit/>
          </a:bodyPr>
          <a:lstStyle/>
          <a:p>
            <a:r>
              <a:rPr lang="en-GB" sz="1400" dirty="0" smtClean="0">
                <a:solidFill>
                  <a:schemeClr val="tx2"/>
                </a:solidFill>
                <a:latin typeface="+mj-lt"/>
              </a:rPr>
              <a:t>&lt;small&gt;</a:t>
            </a:r>
            <a:endParaRPr lang="en-GB" sz="1400" dirty="0">
              <a:solidFill>
                <a:schemeClr val="tx2"/>
              </a:solidFill>
              <a:latin typeface="+mj-lt"/>
            </a:endParaRPr>
          </a:p>
        </p:txBody>
      </p:sp>
      <p:sp>
        <p:nvSpPr>
          <p:cNvPr id="40" name="TextBox 39"/>
          <p:cNvSpPr txBox="1"/>
          <p:nvPr/>
        </p:nvSpPr>
        <p:spPr>
          <a:xfrm>
            <a:off x="1685064" y="3621940"/>
            <a:ext cx="7157201" cy="450330"/>
          </a:xfrm>
          <a:prstGeom prst="rect">
            <a:avLst/>
          </a:prstGeom>
          <a:solidFill>
            <a:srgbClr val="D9D9F3"/>
          </a:solidFill>
        </p:spPr>
        <p:txBody>
          <a:bodyPr wrap="none" rtlCol="0">
            <a:noAutofit/>
          </a:bodyPr>
          <a:lstStyle/>
          <a:p>
            <a:r>
              <a:rPr lang="en-GB" sz="1400" dirty="0">
                <a:solidFill>
                  <a:schemeClr val="tx2"/>
                </a:solidFill>
                <a:latin typeface="+mj-lt"/>
              </a:rPr>
              <a:t>Indicates a portion of text should be </a:t>
            </a:r>
            <a:r>
              <a:rPr lang="en-GB" sz="1400" dirty="0" smtClean="0">
                <a:solidFill>
                  <a:schemeClr val="tx2"/>
                </a:solidFill>
                <a:latin typeface="+mj-lt"/>
              </a:rPr>
              <a:t>displayed in small print.</a:t>
            </a:r>
            <a:endParaRPr lang="en-GB" sz="1400" dirty="0">
              <a:solidFill>
                <a:schemeClr val="tx2"/>
              </a:solidFill>
              <a:latin typeface="+mj-lt"/>
            </a:endParaRPr>
          </a:p>
        </p:txBody>
      </p:sp>
    </p:spTree>
    <p:extLst>
      <p:ext uri="{BB962C8B-B14F-4D97-AF65-F5344CB8AC3E}">
        <p14:creationId xmlns:p14="http://schemas.microsoft.com/office/powerpoint/2010/main" val="21016005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dirty="0" smtClean="0">
                <a:latin typeface="+mj-lt"/>
              </a:rPr>
              <a:t>Example of miscellaneous additional tags:</a:t>
            </a:r>
          </a:p>
          <a:p>
            <a:pPr lvl="1" eaLnBrk="1" hangingPunct="1"/>
            <a:r>
              <a:rPr lang="en-GB" dirty="0" smtClean="0">
                <a:latin typeface="+mj-lt"/>
              </a:rPr>
              <a:t>See </a:t>
            </a:r>
            <a:r>
              <a:rPr lang="en-GB" dirty="0" smtClean="0">
                <a:latin typeface="Lucida Console" pitchFamily="49" charset="0"/>
              </a:rPr>
              <a:t>Additional/MiscellaneousTags.html</a:t>
            </a:r>
            <a:endParaRPr lang="en-US" dirty="0" smtClean="0">
              <a:latin typeface="Lucida Console" pitchFamily="49" charset="0"/>
            </a:endParaRPr>
          </a:p>
        </p:txBody>
      </p:sp>
      <p:sp>
        <p:nvSpPr>
          <p:cNvPr id="10243" name="Rectangle 2"/>
          <p:cNvSpPr>
            <a:spLocks noGrp="1" noChangeArrowheads="1"/>
          </p:cNvSpPr>
          <p:nvPr>
            <p:ph type="title"/>
          </p:nvPr>
        </p:nvSpPr>
        <p:spPr/>
        <p:txBody>
          <a:bodyPr/>
          <a:lstStyle/>
          <a:p>
            <a:pPr eaLnBrk="1" hangingPunct="1"/>
            <a:r>
              <a:rPr lang="en-GB" dirty="0" smtClean="0"/>
              <a:t>Example</a:t>
            </a:r>
          </a:p>
        </p:txBody>
      </p:sp>
      <p:sp>
        <p:nvSpPr>
          <p:cNvPr id="38" name="Footer Placeholder 3"/>
          <p:cNvSpPr>
            <a:spLocks noGrp="1"/>
          </p:cNvSpPr>
          <p:nvPr>
            <p:ph type="ftr" sz="quarter" idx="10"/>
          </p:nvPr>
        </p:nvSpPr>
        <p:spPr>
          <a:xfrm>
            <a:off x="8725566" y="6346483"/>
            <a:ext cx="520503" cy="457200"/>
          </a:xfrm>
        </p:spPr>
        <p:txBody>
          <a:bodyPr/>
          <a:lstStyle/>
          <a:p>
            <a:pPr>
              <a:defRPr/>
            </a:pPr>
            <a:fld id="{02675139-9B9F-4733-933F-9A1F74144302}" type="slidenum">
              <a:rPr lang="en-GB"/>
              <a:pPr>
                <a:defRPr/>
              </a:pPr>
              <a:t>14</a:t>
            </a:fld>
            <a:endParaRPr lang="en-GB"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598" y="2456127"/>
            <a:ext cx="6887108" cy="2391220"/>
          </a:xfrm>
          <a:prstGeom prst="rect">
            <a:avLst/>
          </a:prstGeom>
          <a:noFill/>
          <a:ln w="9525">
            <a:solidFill>
              <a:schemeClr val="tx2">
                <a:lumMod val="60000"/>
                <a:lumOff val="4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51906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9" name="Rectangle 3"/>
          <p:cNvSpPr>
            <a:spLocks noGrp="1" noChangeArrowheads="1"/>
          </p:cNvSpPr>
          <p:nvPr>
            <p:ph idx="1"/>
          </p:nvPr>
        </p:nvSpPr>
        <p:spPr/>
        <p:txBody>
          <a:bodyPr/>
          <a:lstStyle/>
          <a:p>
            <a:pPr eaLnBrk="1" hangingPunct="1"/>
            <a:r>
              <a:rPr lang="en-GB" sz="2400" dirty="0" smtClean="0"/>
              <a:t>Organising a form</a:t>
            </a:r>
          </a:p>
          <a:p>
            <a:pPr eaLnBrk="1" hangingPunct="1"/>
            <a:r>
              <a:rPr lang="en-GB" sz="2400" dirty="0" smtClean="0"/>
              <a:t>Input control attributes</a:t>
            </a:r>
          </a:p>
          <a:p>
            <a:pPr eaLnBrk="1" hangingPunct="1"/>
            <a:r>
              <a:rPr lang="en-GB" sz="2400" dirty="0"/>
              <a:t>Input control </a:t>
            </a:r>
            <a:r>
              <a:rPr lang="en-GB" sz="2400" dirty="0" smtClean="0"/>
              <a:t>tags</a:t>
            </a:r>
            <a:endParaRPr lang="en-GB" sz="2400" dirty="0"/>
          </a:p>
        </p:txBody>
      </p:sp>
      <p:sp>
        <p:nvSpPr>
          <p:cNvPr id="669698" name="Rectangle 2"/>
          <p:cNvSpPr>
            <a:spLocks noGrp="1" noChangeArrowheads="1"/>
          </p:cNvSpPr>
          <p:nvPr>
            <p:ph type="title"/>
          </p:nvPr>
        </p:nvSpPr>
        <p:spPr/>
        <p:txBody>
          <a:bodyPr/>
          <a:lstStyle/>
          <a:p>
            <a:pPr eaLnBrk="1" hangingPunct="1"/>
            <a:r>
              <a:rPr lang="en-GB" dirty="0" smtClean="0"/>
              <a:t>3. HTML5 Forms</a:t>
            </a:r>
          </a:p>
        </p:txBody>
      </p:sp>
      <p:sp>
        <p:nvSpPr>
          <p:cNvPr id="4" name="Footer Placeholder 3"/>
          <p:cNvSpPr>
            <a:spLocks noGrp="1"/>
          </p:cNvSpPr>
          <p:nvPr>
            <p:ph type="ftr" sz="quarter" idx="10"/>
          </p:nvPr>
        </p:nvSpPr>
        <p:spPr/>
        <p:txBody>
          <a:bodyPr/>
          <a:lstStyle/>
          <a:p>
            <a:pPr>
              <a:defRPr/>
            </a:pPr>
            <a:fld id="{02675139-9B9F-4733-933F-9A1F74144302}" type="slidenum">
              <a:rPr lang="en-GB"/>
              <a:pPr>
                <a:defRPr/>
              </a:pPr>
              <a:t>15</a:t>
            </a:fld>
            <a:endParaRPr lang="en-GB" dirty="0"/>
          </a:p>
        </p:txBody>
      </p:sp>
    </p:spTree>
    <p:extLst>
      <p:ext uri="{BB962C8B-B14F-4D97-AF65-F5344CB8AC3E}">
        <p14:creationId xmlns:p14="http://schemas.microsoft.com/office/powerpoint/2010/main" val="36151686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r>
              <a:rPr lang="en-GB" dirty="0" smtClean="0"/>
              <a:t>HTML5 allows you to partition a forms into field sets</a:t>
            </a:r>
          </a:p>
          <a:p>
            <a:pPr lvl="1"/>
            <a:r>
              <a:rPr lang="en-GB" dirty="0" smtClean="0"/>
              <a:t>Use </a:t>
            </a:r>
            <a:r>
              <a:rPr lang="en-GB" dirty="0" smtClean="0">
                <a:latin typeface="Lucida Console" pitchFamily="49" charset="0"/>
              </a:rPr>
              <a:t>&lt;</a:t>
            </a:r>
            <a:r>
              <a:rPr lang="en-GB" dirty="0" err="1" smtClean="0">
                <a:latin typeface="Lucida Console" pitchFamily="49" charset="0"/>
              </a:rPr>
              <a:t>fieldset</a:t>
            </a:r>
            <a:r>
              <a:rPr lang="en-GB" dirty="0" smtClean="0">
                <a:latin typeface="Lucida Console" pitchFamily="49" charset="0"/>
              </a:rPr>
              <a:t>&gt;</a:t>
            </a:r>
            <a:r>
              <a:rPr lang="en-GB" dirty="0" smtClean="0"/>
              <a:t> to group related fields</a:t>
            </a:r>
          </a:p>
          <a:p>
            <a:pPr lvl="1"/>
            <a:r>
              <a:rPr lang="en-GB" dirty="0" smtClean="0"/>
              <a:t>Add a </a:t>
            </a:r>
            <a:r>
              <a:rPr lang="en-GB" dirty="0" smtClean="0">
                <a:latin typeface="Lucida Console" pitchFamily="49" charset="0"/>
              </a:rPr>
              <a:t>&lt;legend&gt;</a:t>
            </a:r>
            <a:r>
              <a:rPr lang="en-GB" dirty="0" smtClean="0"/>
              <a:t> child element, if you want to define a heading</a:t>
            </a:r>
          </a:p>
          <a:p>
            <a:pPr lvl="1"/>
            <a:r>
              <a:rPr lang="en-GB" dirty="0"/>
              <a:t>Add </a:t>
            </a:r>
            <a:r>
              <a:rPr lang="en-GB" dirty="0" smtClean="0">
                <a:latin typeface="Lucida Console" pitchFamily="49" charset="0"/>
              </a:rPr>
              <a:t>&lt;div&gt;</a:t>
            </a:r>
            <a:r>
              <a:rPr lang="en-GB" dirty="0" smtClean="0"/>
              <a:t> </a:t>
            </a:r>
            <a:r>
              <a:rPr lang="en-GB" dirty="0"/>
              <a:t>child </a:t>
            </a:r>
            <a:r>
              <a:rPr lang="en-GB" dirty="0" smtClean="0"/>
              <a:t>elements, </a:t>
            </a:r>
            <a:r>
              <a:rPr lang="en-GB" dirty="0"/>
              <a:t>if you want to define </a:t>
            </a:r>
            <a:r>
              <a:rPr lang="en-GB" dirty="0" smtClean="0"/>
              <a:t>styles</a:t>
            </a:r>
            <a:endParaRPr lang="en-GB" dirty="0"/>
          </a:p>
          <a:p>
            <a:pPr lvl="2"/>
            <a:endParaRPr lang="en-GB" dirty="0" smtClean="0"/>
          </a:p>
          <a:p>
            <a:r>
              <a:rPr lang="en-GB" dirty="0" smtClean="0"/>
              <a:t>Example</a:t>
            </a:r>
          </a:p>
          <a:p>
            <a:pPr lvl="1"/>
            <a:r>
              <a:rPr lang="en-GB" dirty="0"/>
              <a:t>See </a:t>
            </a:r>
            <a:r>
              <a:rPr lang="en-GB" dirty="0" smtClean="0">
                <a:latin typeface="Lucida Console" pitchFamily="49" charset="0"/>
              </a:rPr>
              <a:t>Forms/FieldSets.html</a:t>
            </a:r>
            <a:endParaRPr lang="en-GB" dirty="0">
              <a:latin typeface="Lucida Console" pitchFamily="49" charset="0"/>
            </a:endParaRPr>
          </a:p>
          <a:p>
            <a:pPr lvl="1"/>
            <a:endParaRPr lang="en-GB" dirty="0" smtClean="0"/>
          </a:p>
        </p:txBody>
      </p:sp>
      <p:sp>
        <p:nvSpPr>
          <p:cNvPr id="10243" name="Rectangle 2"/>
          <p:cNvSpPr>
            <a:spLocks noGrp="1" noChangeArrowheads="1"/>
          </p:cNvSpPr>
          <p:nvPr>
            <p:ph type="title"/>
          </p:nvPr>
        </p:nvSpPr>
        <p:spPr/>
        <p:txBody>
          <a:bodyPr/>
          <a:lstStyle/>
          <a:p>
            <a:r>
              <a:rPr lang="en-GB" dirty="0" smtClean="0"/>
              <a:t>Organising a Form</a:t>
            </a:r>
          </a:p>
        </p:txBody>
      </p:sp>
      <p:sp>
        <p:nvSpPr>
          <p:cNvPr id="12" name="Footer Placeholder 3"/>
          <p:cNvSpPr>
            <a:spLocks noGrp="1"/>
          </p:cNvSpPr>
          <p:nvPr>
            <p:ph type="ftr" sz="quarter" idx="10"/>
          </p:nvPr>
        </p:nvSpPr>
        <p:spPr/>
        <p:txBody>
          <a:bodyPr/>
          <a:lstStyle/>
          <a:p>
            <a:fld id="{F2B72915-2081-4483-8C8F-CFACE768D299}" type="slidenum">
              <a:rPr lang="en-GB" smtClean="0"/>
              <a:pPr/>
              <a:t>16</a:t>
            </a:fld>
            <a:endParaRPr lang="en-GB"/>
          </a:p>
        </p:txBody>
      </p:sp>
      <p:sp>
        <p:nvSpPr>
          <p:cNvPr id="8" name="Rectangle 5"/>
          <p:cNvSpPr>
            <a:spLocks noChangeArrowheads="1"/>
          </p:cNvSpPr>
          <p:nvPr/>
        </p:nvSpPr>
        <p:spPr bwMode="auto">
          <a:xfrm>
            <a:off x="821633" y="3923413"/>
            <a:ext cx="7790739" cy="2775072"/>
          </a:xfrm>
          <a:prstGeom prst="rect">
            <a:avLst/>
          </a:prstGeom>
          <a:solidFill>
            <a:srgbClr val="CCCCFF"/>
          </a:solidFill>
          <a:ln w="9525">
            <a:solidFill>
              <a:schemeClr val="tx2"/>
            </a:solidFill>
            <a:miter lim="800000"/>
            <a:headEnd/>
            <a:tailEnd/>
          </a:ln>
          <a:effectLst>
            <a:outerShdw dist="76200" dir="2700000" algn="ctr" rotWithShape="0">
              <a:schemeClr val="tx2">
                <a:lumMod val="60000"/>
                <a:lumOff val="40000"/>
              </a:schemeClr>
            </a:outerShdw>
          </a:effectLst>
        </p:spPr>
        <p:txBody>
          <a:bodyPr lIns="92075" tIns="46038" rIns="92075" bIns="46038" anchor="ctr"/>
          <a:lstStyle/>
          <a:p>
            <a:r>
              <a:rPr lang="en-GB" sz="1200" dirty="0"/>
              <a:t>&lt;</a:t>
            </a:r>
            <a:r>
              <a:rPr lang="en-GB" sz="1200" dirty="0" smtClean="0"/>
              <a:t>form&gt;</a:t>
            </a:r>
          </a:p>
          <a:p>
            <a:r>
              <a:rPr lang="en-GB" sz="1200" dirty="0"/>
              <a:t> </a:t>
            </a:r>
            <a:r>
              <a:rPr lang="en-GB" sz="1200" dirty="0" smtClean="0"/>
              <a:t> &lt;</a:t>
            </a:r>
            <a:r>
              <a:rPr lang="en-GB" sz="1200" dirty="0" err="1"/>
              <a:t>fieldset</a:t>
            </a:r>
            <a:r>
              <a:rPr lang="en-GB" sz="1200" dirty="0" smtClean="0"/>
              <a:t>&gt;</a:t>
            </a:r>
          </a:p>
          <a:p>
            <a:r>
              <a:rPr lang="en-GB" sz="1200" dirty="0"/>
              <a:t> </a:t>
            </a:r>
            <a:r>
              <a:rPr lang="en-GB" sz="1200" dirty="0" smtClean="0"/>
              <a:t>   &lt;</a:t>
            </a:r>
            <a:r>
              <a:rPr lang="en-GB" sz="1200" dirty="0"/>
              <a:t>legend&gt;Home address&lt;/legend</a:t>
            </a:r>
            <a:r>
              <a:rPr lang="en-GB" sz="1200" dirty="0" smtClean="0"/>
              <a:t>&gt;</a:t>
            </a:r>
          </a:p>
          <a:p>
            <a:r>
              <a:rPr lang="en-GB" sz="1200" dirty="0" smtClean="0"/>
              <a:t>    &lt;</a:t>
            </a:r>
            <a:r>
              <a:rPr lang="en-GB" sz="1200" dirty="0"/>
              <a:t>div class="</a:t>
            </a:r>
            <a:r>
              <a:rPr lang="en-GB" sz="1200" dirty="0" err="1"/>
              <a:t>formpanel</a:t>
            </a:r>
            <a:r>
              <a:rPr lang="en-GB" sz="1200" dirty="0" smtClean="0"/>
              <a:t>"&gt;</a:t>
            </a:r>
          </a:p>
          <a:p>
            <a:r>
              <a:rPr lang="en-GB" sz="1200" dirty="0"/>
              <a:t> </a:t>
            </a:r>
            <a:r>
              <a:rPr lang="en-GB" sz="1200" dirty="0" smtClean="0"/>
              <a:t>     … input controls here …</a:t>
            </a:r>
          </a:p>
          <a:p>
            <a:r>
              <a:rPr lang="en-GB" sz="1200" dirty="0" smtClean="0"/>
              <a:t>    &lt;/</a:t>
            </a:r>
            <a:r>
              <a:rPr lang="en-GB" sz="1200" dirty="0"/>
              <a:t>div</a:t>
            </a:r>
            <a:r>
              <a:rPr lang="en-GB" sz="1200" dirty="0" smtClean="0"/>
              <a:t>&gt;</a:t>
            </a:r>
          </a:p>
          <a:p>
            <a:r>
              <a:rPr lang="en-GB" sz="1200" dirty="0"/>
              <a:t> </a:t>
            </a:r>
            <a:r>
              <a:rPr lang="en-GB" sz="1200" dirty="0" smtClean="0"/>
              <a:t> &lt;/</a:t>
            </a:r>
            <a:r>
              <a:rPr lang="en-GB" sz="1200" dirty="0" err="1"/>
              <a:t>fieldset</a:t>
            </a:r>
            <a:r>
              <a:rPr lang="en-GB" sz="1200" dirty="0" smtClean="0"/>
              <a:t>&gt;</a:t>
            </a:r>
          </a:p>
          <a:p>
            <a:endParaRPr lang="en-GB" sz="1200" dirty="0"/>
          </a:p>
          <a:p>
            <a:r>
              <a:rPr lang="en-GB" sz="1200" dirty="0"/>
              <a:t> </a:t>
            </a:r>
            <a:r>
              <a:rPr lang="en-GB" sz="1200" dirty="0" smtClean="0"/>
              <a:t> &lt;</a:t>
            </a:r>
            <a:r>
              <a:rPr lang="en-GB" sz="1200" dirty="0" err="1"/>
              <a:t>fieldset</a:t>
            </a:r>
            <a:r>
              <a:rPr lang="en-GB" sz="1200" dirty="0"/>
              <a:t>&gt;</a:t>
            </a:r>
          </a:p>
          <a:p>
            <a:r>
              <a:rPr lang="en-GB" sz="1200" dirty="0"/>
              <a:t>    &lt;</a:t>
            </a:r>
            <a:r>
              <a:rPr lang="en-GB" sz="1200" dirty="0" smtClean="0"/>
              <a:t>legend&gt;Work </a:t>
            </a:r>
            <a:r>
              <a:rPr lang="en-GB" sz="1200" dirty="0"/>
              <a:t>address&lt;/legend&gt;</a:t>
            </a:r>
          </a:p>
          <a:p>
            <a:r>
              <a:rPr lang="en-GB" sz="1200" dirty="0"/>
              <a:t>    &lt;div class="</a:t>
            </a:r>
            <a:r>
              <a:rPr lang="en-GB" sz="1200" dirty="0" err="1"/>
              <a:t>formpanel</a:t>
            </a:r>
            <a:r>
              <a:rPr lang="en-GB" sz="1200" dirty="0"/>
              <a:t>"&gt;</a:t>
            </a:r>
          </a:p>
          <a:p>
            <a:r>
              <a:rPr lang="en-GB" sz="1200" dirty="0"/>
              <a:t>      … input controls here …</a:t>
            </a:r>
          </a:p>
          <a:p>
            <a:r>
              <a:rPr lang="en-GB" sz="1200" dirty="0"/>
              <a:t>    &lt;/div&gt;</a:t>
            </a:r>
          </a:p>
          <a:p>
            <a:r>
              <a:rPr lang="en-GB" sz="1200" dirty="0"/>
              <a:t>  &lt;/</a:t>
            </a:r>
            <a:r>
              <a:rPr lang="en-GB" sz="1200" dirty="0" err="1"/>
              <a:t>fieldset</a:t>
            </a:r>
            <a:r>
              <a:rPr lang="en-GB" sz="1200" dirty="0"/>
              <a:t>&gt;</a:t>
            </a:r>
            <a:endParaRPr lang="en-GB" sz="1200" dirty="0" smtClean="0"/>
          </a:p>
          <a:p>
            <a:r>
              <a:rPr lang="en-GB" sz="1200" dirty="0" smtClean="0"/>
              <a:t>&lt;/</a:t>
            </a:r>
            <a:r>
              <a:rPr lang="en-GB" sz="1200" dirty="0"/>
              <a:t>form&gt;</a:t>
            </a:r>
            <a:endParaRPr lang="en" sz="1200"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2063" y="4101402"/>
            <a:ext cx="3371217" cy="2458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48413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sz="2400" dirty="0"/>
              <a:t>HTML5 </a:t>
            </a:r>
            <a:r>
              <a:rPr lang="en-GB" sz="2400" dirty="0" smtClean="0"/>
              <a:t>supports several </a:t>
            </a:r>
            <a:r>
              <a:rPr lang="en-GB" sz="2400" dirty="0"/>
              <a:t>new </a:t>
            </a:r>
            <a:r>
              <a:rPr lang="en-GB" sz="2400" dirty="0" smtClean="0"/>
              <a:t>attributes on input controls</a:t>
            </a:r>
          </a:p>
          <a:p>
            <a:pPr lvl="1"/>
            <a:r>
              <a:rPr lang="en-GB" sz="2000" dirty="0" smtClean="0">
                <a:latin typeface="Lucida Console" pitchFamily="49" charset="0"/>
              </a:rPr>
              <a:t>autocomplete</a:t>
            </a:r>
          </a:p>
          <a:p>
            <a:pPr lvl="1"/>
            <a:r>
              <a:rPr lang="en-GB" sz="2000" dirty="0" smtClean="0">
                <a:latin typeface="Lucida Console" pitchFamily="49" charset="0"/>
              </a:rPr>
              <a:t>autofocus</a:t>
            </a:r>
          </a:p>
          <a:p>
            <a:pPr lvl="1"/>
            <a:r>
              <a:rPr lang="en-GB" sz="2000" dirty="0" smtClean="0">
                <a:latin typeface="Lucida Console" pitchFamily="49" charset="0"/>
              </a:rPr>
              <a:t>list</a:t>
            </a:r>
          </a:p>
          <a:p>
            <a:pPr lvl="1"/>
            <a:r>
              <a:rPr lang="en-GB" sz="2000" dirty="0" smtClean="0">
                <a:latin typeface="Lucida Console" pitchFamily="49" charset="0"/>
              </a:rPr>
              <a:t>multiple</a:t>
            </a:r>
          </a:p>
          <a:p>
            <a:pPr lvl="1"/>
            <a:r>
              <a:rPr lang="en-GB" sz="2000" dirty="0" smtClean="0">
                <a:latin typeface="Lucida Console" pitchFamily="49" charset="0"/>
              </a:rPr>
              <a:t>pattern</a:t>
            </a:r>
          </a:p>
          <a:p>
            <a:pPr lvl="1"/>
            <a:r>
              <a:rPr lang="en-GB" sz="2000" dirty="0" smtClean="0">
                <a:latin typeface="Lucida Console" pitchFamily="49" charset="0"/>
              </a:rPr>
              <a:t>placeholder</a:t>
            </a:r>
          </a:p>
          <a:p>
            <a:pPr lvl="1"/>
            <a:r>
              <a:rPr lang="en-GB" sz="2000" dirty="0" smtClean="0">
                <a:latin typeface="Lucida Console" pitchFamily="49" charset="0"/>
              </a:rPr>
              <a:t>required, min, max</a:t>
            </a:r>
          </a:p>
          <a:p>
            <a:pPr lvl="1"/>
            <a:endParaRPr lang="en-GB" dirty="0">
              <a:latin typeface="Lucida Console" pitchFamily="49" charset="0"/>
            </a:endParaRPr>
          </a:p>
          <a:p>
            <a:r>
              <a:rPr lang="en-GB" sz="2400" dirty="0" smtClean="0">
                <a:latin typeface="+mj-lt"/>
              </a:rPr>
              <a:t>CSS3 supports pseudo-classes for indicating if an input control is valid or invalid</a:t>
            </a:r>
          </a:p>
          <a:p>
            <a:pPr lvl="1"/>
            <a:r>
              <a:rPr lang="en-GB" sz="2000" dirty="0" err="1" smtClean="0">
                <a:latin typeface="Lucida Console" pitchFamily="49" charset="0"/>
              </a:rPr>
              <a:t>input:valid</a:t>
            </a:r>
            <a:endParaRPr lang="en-GB" sz="2000" dirty="0" smtClean="0">
              <a:latin typeface="Lucida Console" pitchFamily="49" charset="0"/>
            </a:endParaRPr>
          </a:p>
          <a:p>
            <a:pPr lvl="1"/>
            <a:r>
              <a:rPr lang="en-GB" dirty="0" err="1" smtClean="0">
                <a:latin typeface="Lucida Console" pitchFamily="49" charset="0"/>
              </a:rPr>
              <a:t>input:invalid</a:t>
            </a:r>
            <a:endParaRPr lang="en-GB" sz="2000" dirty="0" smtClean="0">
              <a:latin typeface="Lucida Console" pitchFamily="49" charset="0"/>
            </a:endParaRPr>
          </a:p>
          <a:p>
            <a:pPr lvl="1"/>
            <a:endParaRPr lang="en-GB" sz="2000" dirty="0" smtClean="0">
              <a:latin typeface="Lucida Console" pitchFamily="49" charset="0"/>
            </a:endParaRPr>
          </a:p>
          <a:p>
            <a:pPr lvl="2"/>
            <a:endParaRPr lang="en-GB" sz="1600" dirty="0">
              <a:latin typeface="Lucida Console" pitchFamily="49" charset="0"/>
            </a:endParaRPr>
          </a:p>
        </p:txBody>
      </p:sp>
      <p:sp>
        <p:nvSpPr>
          <p:cNvPr id="10243" name="Rectangle 2"/>
          <p:cNvSpPr>
            <a:spLocks noGrp="1" noChangeArrowheads="1"/>
          </p:cNvSpPr>
          <p:nvPr>
            <p:ph type="title"/>
          </p:nvPr>
        </p:nvSpPr>
        <p:spPr/>
        <p:txBody>
          <a:bodyPr/>
          <a:lstStyle/>
          <a:p>
            <a:pPr eaLnBrk="1" hangingPunct="1"/>
            <a:r>
              <a:rPr lang="en-GB" dirty="0" smtClean="0"/>
              <a:t>Input Control Attributes (1 of 2)</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17</a:t>
            </a:fld>
            <a:endParaRPr lang="en-GB"/>
          </a:p>
        </p:txBody>
      </p:sp>
    </p:spTree>
    <p:extLst>
      <p:ext uri="{BB962C8B-B14F-4D97-AF65-F5344CB8AC3E}">
        <p14:creationId xmlns:p14="http://schemas.microsoft.com/office/powerpoint/2010/main" val="29338432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dirty="0"/>
              <a:t>Example </a:t>
            </a:r>
            <a:r>
              <a:rPr lang="en-GB" dirty="0" smtClean="0"/>
              <a:t>(open </a:t>
            </a:r>
            <a:r>
              <a:rPr lang="en-GB" dirty="0"/>
              <a:t>in </a:t>
            </a:r>
            <a:r>
              <a:rPr lang="en-GB" dirty="0" smtClean="0"/>
              <a:t>IE11 for </a:t>
            </a:r>
            <a:r>
              <a:rPr lang="en-GB" dirty="0"/>
              <a:t>best </a:t>
            </a:r>
            <a:r>
              <a:rPr lang="en-GB" dirty="0" smtClean="0"/>
              <a:t>effects)</a:t>
            </a:r>
            <a:endParaRPr lang="en-GB" sz="2400" dirty="0" smtClean="0"/>
          </a:p>
          <a:p>
            <a:pPr lvl="1" eaLnBrk="1" hangingPunct="1"/>
            <a:r>
              <a:rPr lang="en-GB" sz="2000" dirty="0" smtClean="0"/>
              <a:t>See </a:t>
            </a:r>
            <a:r>
              <a:rPr lang="en-GB" sz="2000" dirty="0" smtClean="0">
                <a:latin typeface="Lucida Console" pitchFamily="49" charset="0"/>
              </a:rPr>
              <a:t>Forms/InputControlAttributes.html</a:t>
            </a:r>
          </a:p>
        </p:txBody>
      </p:sp>
      <p:sp>
        <p:nvSpPr>
          <p:cNvPr id="10243" name="Rectangle 2"/>
          <p:cNvSpPr>
            <a:spLocks noGrp="1" noChangeArrowheads="1"/>
          </p:cNvSpPr>
          <p:nvPr>
            <p:ph type="title"/>
          </p:nvPr>
        </p:nvSpPr>
        <p:spPr/>
        <p:txBody>
          <a:bodyPr/>
          <a:lstStyle/>
          <a:p>
            <a:pPr eaLnBrk="1" hangingPunct="1"/>
            <a:r>
              <a:rPr lang="en-GB" dirty="0" smtClean="0"/>
              <a:t>Input Control Attributes (2 of 2)</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18</a:t>
            </a:fld>
            <a:endParaRPr lang="en-GB"/>
          </a:p>
        </p:txBody>
      </p:sp>
      <p:sp>
        <p:nvSpPr>
          <p:cNvPr id="5" name="Rectangle 5"/>
          <p:cNvSpPr>
            <a:spLocks noChangeArrowheads="1"/>
          </p:cNvSpPr>
          <p:nvPr/>
        </p:nvSpPr>
        <p:spPr bwMode="auto">
          <a:xfrm>
            <a:off x="821633" y="1998208"/>
            <a:ext cx="8044070" cy="3945389"/>
          </a:xfrm>
          <a:prstGeom prst="rect">
            <a:avLst/>
          </a:prstGeom>
          <a:solidFill>
            <a:srgbClr val="CCCCFF"/>
          </a:solidFill>
          <a:ln w="9525">
            <a:solidFill>
              <a:schemeClr val="tx2"/>
            </a:solidFill>
            <a:miter lim="800000"/>
            <a:headEnd/>
            <a:tailEnd/>
          </a:ln>
          <a:effectLst>
            <a:outerShdw dist="76200" dir="2700000" algn="ctr" rotWithShape="0">
              <a:schemeClr val="tx2">
                <a:lumMod val="60000"/>
                <a:lumOff val="40000"/>
              </a:schemeClr>
            </a:outerShdw>
          </a:effectLst>
        </p:spPr>
        <p:txBody>
          <a:bodyPr lIns="92075" tIns="46038" rIns="92075" bIns="46038" anchor="ctr"/>
          <a:lstStyle/>
          <a:p>
            <a:r>
              <a:rPr lang="en-GB" sz="1200" dirty="0" smtClean="0"/>
              <a:t>&lt;</a:t>
            </a:r>
            <a:r>
              <a:rPr lang="en-GB" sz="1200" dirty="0"/>
              <a:t>input type="text</a:t>
            </a:r>
            <a:r>
              <a:rPr lang="en-GB" sz="1200" dirty="0" smtClean="0"/>
              <a:t>" id="</a:t>
            </a:r>
            <a:r>
              <a:rPr lang="en-GB" sz="1200" dirty="0" err="1" smtClean="0"/>
              <a:t>myName</a:t>
            </a:r>
            <a:r>
              <a:rPr lang="en-GB" sz="1200" dirty="0" smtClean="0"/>
              <a:t>" size="30"</a:t>
            </a:r>
          </a:p>
          <a:p>
            <a:r>
              <a:rPr lang="en-GB" sz="1200" dirty="0"/>
              <a:t> </a:t>
            </a:r>
            <a:r>
              <a:rPr lang="en-GB" sz="1200" dirty="0" smtClean="0"/>
              <a:t>      </a:t>
            </a:r>
            <a:r>
              <a:rPr lang="en-GB" sz="1200" b="1" dirty="0" smtClean="0"/>
              <a:t>autofocus </a:t>
            </a:r>
          </a:p>
          <a:p>
            <a:r>
              <a:rPr lang="en-GB" sz="1200" dirty="0"/>
              <a:t> </a:t>
            </a:r>
            <a:r>
              <a:rPr lang="en-GB" sz="1200" dirty="0" smtClean="0"/>
              <a:t>      </a:t>
            </a:r>
            <a:r>
              <a:rPr lang="en-GB" sz="1200" b="1" dirty="0" smtClean="0"/>
              <a:t>autocomplete</a:t>
            </a:r>
            <a:r>
              <a:rPr lang="en-GB" sz="1200" b="1" dirty="0"/>
              <a:t>="off"</a:t>
            </a:r>
            <a:r>
              <a:rPr lang="en-GB" sz="1200" dirty="0"/>
              <a:t> </a:t>
            </a:r>
            <a:endParaRPr lang="en-GB" sz="1200" dirty="0" smtClean="0"/>
          </a:p>
          <a:p>
            <a:r>
              <a:rPr lang="en-GB" sz="1200" dirty="0"/>
              <a:t> </a:t>
            </a:r>
            <a:r>
              <a:rPr lang="en-GB" sz="1200" dirty="0" smtClean="0"/>
              <a:t>      </a:t>
            </a:r>
            <a:r>
              <a:rPr lang="en-GB" sz="1200" b="1" dirty="0" smtClean="0"/>
              <a:t>placeholder</a:t>
            </a:r>
            <a:r>
              <a:rPr lang="en-GB" sz="1200" b="1" dirty="0"/>
              <a:t>="Enter your name" </a:t>
            </a:r>
            <a:endParaRPr lang="en-GB" sz="1200" b="1" dirty="0" smtClean="0"/>
          </a:p>
          <a:p>
            <a:r>
              <a:rPr lang="en-GB" sz="1200" dirty="0"/>
              <a:t> </a:t>
            </a:r>
            <a:r>
              <a:rPr lang="en-GB" sz="1200" dirty="0" smtClean="0"/>
              <a:t>      </a:t>
            </a:r>
            <a:r>
              <a:rPr lang="en-GB" sz="1200" b="1" dirty="0" smtClean="0"/>
              <a:t>required="true"</a:t>
            </a:r>
            <a:r>
              <a:rPr lang="en-GB" sz="1200" dirty="0" smtClean="0"/>
              <a:t> /&gt;</a:t>
            </a:r>
            <a:endParaRPr lang="en-GB" sz="1200" dirty="0"/>
          </a:p>
          <a:p>
            <a:endParaRPr lang="en" sz="1200" dirty="0"/>
          </a:p>
          <a:p>
            <a:r>
              <a:rPr lang="en-GB" sz="1200" dirty="0" smtClean="0"/>
              <a:t>&lt;</a:t>
            </a:r>
            <a:r>
              <a:rPr lang="en-GB" sz="1200" dirty="0"/>
              <a:t>input type="text</a:t>
            </a:r>
            <a:r>
              <a:rPr lang="en-GB" sz="1200" dirty="0" smtClean="0"/>
              <a:t>" id="</a:t>
            </a:r>
            <a:r>
              <a:rPr lang="en-GB" sz="1200" dirty="0" err="1" smtClean="0"/>
              <a:t>myHouseNumber</a:t>
            </a:r>
            <a:r>
              <a:rPr lang="en-GB" sz="1200" dirty="0" smtClean="0"/>
              <a:t>" size="30" </a:t>
            </a:r>
          </a:p>
          <a:p>
            <a:r>
              <a:rPr lang="en-GB" sz="1200" dirty="0" smtClean="0"/>
              <a:t>       placeholder="Enter your house number" </a:t>
            </a:r>
          </a:p>
          <a:p>
            <a:r>
              <a:rPr lang="en-GB" sz="1200" dirty="0"/>
              <a:t> </a:t>
            </a:r>
            <a:r>
              <a:rPr lang="en-GB" sz="1200" dirty="0" smtClean="0"/>
              <a:t>      required="true"</a:t>
            </a:r>
            <a:r>
              <a:rPr lang="en-GB" sz="1200" b="1" dirty="0" smtClean="0"/>
              <a:t> </a:t>
            </a:r>
            <a:r>
              <a:rPr lang="en-GB" sz="1200" dirty="0" smtClean="0"/>
              <a:t>/&gt;</a:t>
            </a:r>
          </a:p>
          <a:p>
            <a:endParaRPr lang="en" sz="1200" dirty="0"/>
          </a:p>
          <a:p>
            <a:r>
              <a:rPr lang="en-GB" sz="1200" dirty="0" smtClean="0"/>
              <a:t>&lt;</a:t>
            </a:r>
            <a:r>
              <a:rPr lang="en-GB" sz="1200" dirty="0"/>
              <a:t>input type="text" id="</a:t>
            </a:r>
            <a:r>
              <a:rPr lang="en-GB" sz="1200" dirty="0" err="1"/>
              <a:t>myPostCode</a:t>
            </a:r>
            <a:r>
              <a:rPr lang="en-GB" sz="1200" dirty="0"/>
              <a:t>" size="30"</a:t>
            </a:r>
            <a:endParaRPr lang="en-GB" sz="1200" dirty="0" smtClean="0"/>
          </a:p>
          <a:p>
            <a:r>
              <a:rPr lang="en-GB" sz="1200" dirty="0"/>
              <a:t> </a:t>
            </a:r>
            <a:r>
              <a:rPr lang="en-GB" sz="1200" dirty="0" smtClean="0"/>
              <a:t>      </a:t>
            </a:r>
            <a:r>
              <a:rPr lang="en-GB" sz="1200" b="1" dirty="0" smtClean="0"/>
              <a:t>pattern</a:t>
            </a:r>
            <a:r>
              <a:rPr lang="en-GB" sz="1200" b="1" dirty="0"/>
              <a:t>="[a-</a:t>
            </a:r>
            <a:r>
              <a:rPr lang="en-GB" sz="1200" b="1" dirty="0" err="1"/>
              <a:t>zA</a:t>
            </a:r>
            <a:r>
              <a:rPr lang="en-GB" sz="1200" b="1" dirty="0"/>
              <a:t>-Z]{1,2}\d{1,2}\s\d[a-</a:t>
            </a:r>
            <a:r>
              <a:rPr lang="en-GB" sz="1200" b="1" dirty="0" err="1"/>
              <a:t>zA</a:t>
            </a:r>
            <a:r>
              <a:rPr lang="en-GB" sz="1200" b="1" dirty="0"/>
              <a:t>-Z]{2}" </a:t>
            </a:r>
            <a:endParaRPr lang="en-GB" sz="1200" b="1" dirty="0" smtClean="0"/>
          </a:p>
          <a:p>
            <a:r>
              <a:rPr lang="en-GB" sz="1200" dirty="0"/>
              <a:t> </a:t>
            </a:r>
            <a:r>
              <a:rPr lang="en-GB" sz="1200" dirty="0" smtClean="0"/>
              <a:t>      placeholder</a:t>
            </a:r>
            <a:r>
              <a:rPr lang="en-GB" sz="1200" dirty="0"/>
              <a:t>="Enter a UK post code" </a:t>
            </a:r>
            <a:r>
              <a:rPr lang="en-GB" sz="1200" dirty="0" smtClean="0"/>
              <a:t>/&gt; </a:t>
            </a:r>
            <a:endParaRPr lang="en-GB" sz="1200" dirty="0"/>
          </a:p>
          <a:p>
            <a:endParaRPr lang="en" sz="1200" dirty="0"/>
          </a:p>
          <a:p>
            <a:r>
              <a:rPr lang="en-GB" sz="1200" dirty="0" smtClean="0"/>
              <a:t>&lt;</a:t>
            </a:r>
            <a:r>
              <a:rPr lang="en-GB" sz="1200" dirty="0"/>
              <a:t>input </a:t>
            </a:r>
            <a:r>
              <a:rPr lang="en-GB" sz="1200" b="1" dirty="0"/>
              <a:t>list="countries"</a:t>
            </a:r>
            <a:r>
              <a:rPr lang="en-GB" sz="1200" dirty="0"/>
              <a:t> id="</a:t>
            </a:r>
            <a:r>
              <a:rPr lang="en-GB" sz="1200" dirty="0" err="1"/>
              <a:t>myBirthCountry</a:t>
            </a:r>
            <a:r>
              <a:rPr lang="en-GB" sz="1200" dirty="0"/>
              <a:t>" size="30"</a:t>
            </a:r>
            <a:endParaRPr lang="en-GB" sz="1200" dirty="0" smtClean="0"/>
          </a:p>
          <a:p>
            <a:r>
              <a:rPr lang="en-GB" sz="1200" dirty="0"/>
              <a:t> </a:t>
            </a:r>
            <a:r>
              <a:rPr lang="en-GB" sz="1200" dirty="0" smtClean="0"/>
              <a:t>      placeholder</a:t>
            </a:r>
            <a:r>
              <a:rPr lang="en-GB" sz="1200" dirty="0"/>
              <a:t>="Select your country of birth" </a:t>
            </a:r>
            <a:r>
              <a:rPr lang="en-GB" sz="1200" dirty="0" smtClean="0"/>
              <a:t>/&gt;</a:t>
            </a:r>
            <a:endParaRPr lang="en-GB" sz="1200" dirty="0"/>
          </a:p>
          <a:p>
            <a:endParaRPr lang="en" sz="1200" dirty="0"/>
          </a:p>
          <a:p>
            <a:r>
              <a:rPr lang="en-GB" sz="1200" dirty="0" smtClean="0"/>
              <a:t>&lt;</a:t>
            </a:r>
            <a:r>
              <a:rPr lang="en-GB" sz="1200" dirty="0"/>
              <a:t>input </a:t>
            </a:r>
            <a:r>
              <a:rPr lang="en-GB" sz="1200" b="1" dirty="0"/>
              <a:t>list="countries"</a:t>
            </a:r>
            <a:r>
              <a:rPr lang="en-GB" sz="1200" dirty="0"/>
              <a:t> id="</a:t>
            </a:r>
            <a:r>
              <a:rPr lang="en-GB" sz="1200" dirty="0" err="1"/>
              <a:t>myResidenceCountry</a:t>
            </a:r>
            <a:r>
              <a:rPr lang="en-GB" sz="1200" dirty="0"/>
              <a:t>" size="30" </a:t>
            </a:r>
            <a:endParaRPr lang="en-GB" sz="1200" dirty="0" smtClean="0"/>
          </a:p>
          <a:p>
            <a:r>
              <a:rPr lang="en-GB" sz="1200" dirty="0"/>
              <a:t> </a:t>
            </a:r>
            <a:r>
              <a:rPr lang="en-GB" sz="1200" dirty="0" smtClean="0"/>
              <a:t>      placeholder</a:t>
            </a:r>
            <a:r>
              <a:rPr lang="en-GB" sz="1200" dirty="0"/>
              <a:t>="Select your country of residence" </a:t>
            </a:r>
            <a:r>
              <a:rPr lang="en-GB" sz="1200" dirty="0" smtClean="0"/>
              <a:t>/&gt;</a:t>
            </a:r>
          </a:p>
          <a:p>
            <a:endParaRPr lang="en" sz="1200" dirty="0"/>
          </a:p>
          <a:p>
            <a:r>
              <a:rPr lang="en-GB" sz="1200" dirty="0" smtClean="0"/>
              <a:t>&lt;</a:t>
            </a:r>
            <a:r>
              <a:rPr lang="en-GB" sz="1200" dirty="0"/>
              <a:t>input </a:t>
            </a:r>
            <a:r>
              <a:rPr lang="en-GB" sz="1200" b="1" dirty="0"/>
              <a:t>type="file"</a:t>
            </a:r>
            <a:r>
              <a:rPr lang="en-GB" sz="1200" dirty="0"/>
              <a:t> id="</a:t>
            </a:r>
            <a:r>
              <a:rPr lang="en-GB" sz="1200" dirty="0" err="1"/>
              <a:t>myPics</a:t>
            </a:r>
            <a:r>
              <a:rPr lang="en-GB" sz="1200" dirty="0"/>
              <a:t>" </a:t>
            </a:r>
            <a:r>
              <a:rPr lang="en-GB" sz="1200" b="1" dirty="0"/>
              <a:t>multiple </a:t>
            </a:r>
            <a:r>
              <a:rPr lang="en-GB" sz="1200" dirty="0" smtClean="0"/>
              <a:t>/&gt;</a:t>
            </a:r>
            <a:endParaRPr lang="en" sz="1200" dirty="0"/>
          </a:p>
        </p:txBody>
      </p:sp>
      <p:sp>
        <p:nvSpPr>
          <p:cNvPr id="6" name="Rectangle 5"/>
          <p:cNvSpPr>
            <a:spLocks noChangeArrowheads="1"/>
          </p:cNvSpPr>
          <p:nvPr/>
        </p:nvSpPr>
        <p:spPr bwMode="auto">
          <a:xfrm>
            <a:off x="5517915" y="5552201"/>
            <a:ext cx="2964144" cy="1215774"/>
          </a:xfrm>
          <a:prstGeom prst="rect">
            <a:avLst/>
          </a:prstGeom>
          <a:solidFill>
            <a:srgbClr val="CCCCFF"/>
          </a:solidFill>
          <a:ln w="9525">
            <a:solidFill>
              <a:schemeClr val="tx2"/>
            </a:solidFill>
            <a:miter lim="800000"/>
            <a:headEnd/>
            <a:tailEnd/>
          </a:ln>
          <a:effectLst>
            <a:outerShdw dist="76200" dir="2700000" algn="ctr" rotWithShape="0">
              <a:schemeClr val="tx2">
                <a:lumMod val="60000"/>
                <a:lumOff val="40000"/>
              </a:schemeClr>
            </a:outerShdw>
          </a:effectLst>
        </p:spPr>
        <p:txBody>
          <a:bodyPr lIns="92075" tIns="46038" rIns="92075" bIns="46038" anchor="ctr"/>
          <a:lstStyle/>
          <a:p>
            <a:r>
              <a:rPr lang="en-GB" sz="1200" b="1" dirty="0"/>
              <a:t>&lt;</a:t>
            </a:r>
            <a:r>
              <a:rPr lang="en-GB" sz="1200" b="1" dirty="0" err="1"/>
              <a:t>datalist</a:t>
            </a:r>
            <a:r>
              <a:rPr lang="en-GB" sz="1200" b="1" dirty="0"/>
              <a:t> id="countries"&gt;</a:t>
            </a:r>
          </a:p>
          <a:p>
            <a:r>
              <a:rPr lang="en-GB" sz="1200" b="1" dirty="0" smtClean="0"/>
              <a:t>  &lt;</a:t>
            </a:r>
            <a:r>
              <a:rPr lang="en-GB" sz="1200" b="1" dirty="0"/>
              <a:t>option value="England"&gt;</a:t>
            </a:r>
          </a:p>
          <a:p>
            <a:r>
              <a:rPr lang="en-GB" sz="1200" b="1" dirty="0" smtClean="0"/>
              <a:t>  &lt;</a:t>
            </a:r>
            <a:r>
              <a:rPr lang="en-GB" sz="1200" b="1" dirty="0"/>
              <a:t>option value="Scotland"&gt;</a:t>
            </a:r>
          </a:p>
          <a:p>
            <a:r>
              <a:rPr lang="en-GB" sz="1200" b="1" dirty="0" smtClean="0"/>
              <a:t>  &lt;</a:t>
            </a:r>
            <a:r>
              <a:rPr lang="en-GB" sz="1200" b="1" dirty="0"/>
              <a:t>option value="Wales"&gt;</a:t>
            </a:r>
          </a:p>
          <a:p>
            <a:r>
              <a:rPr lang="en-GB" sz="1200" b="1" dirty="0" smtClean="0"/>
              <a:t>  &lt;</a:t>
            </a:r>
            <a:r>
              <a:rPr lang="en-GB" sz="1200" b="1" dirty="0"/>
              <a:t>option value="</a:t>
            </a:r>
            <a:r>
              <a:rPr lang="en-GB" sz="1200" b="1" dirty="0" smtClean="0"/>
              <a:t>N. Ireland</a:t>
            </a:r>
            <a:r>
              <a:rPr lang="en-GB" sz="1200" b="1" dirty="0"/>
              <a:t>"&gt;</a:t>
            </a:r>
          </a:p>
          <a:p>
            <a:r>
              <a:rPr lang="en-GB" sz="1200" b="1" dirty="0" smtClean="0"/>
              <a:t>&lt;/</a:t>
            </a:r>
            <a:r>
              <a:rPr lang="en-GB" sz="1200" b="1" dirty="0" err="1" smtClean="0"/>
              <a:t>datalist</a:t>
            </a:r>
            <a:r>
              <a:rPr lang="en-GB" sz="1200" b="1" dirty="0" smtClean="0"/>
              <a:t>&gt;</a:t>
            </a:r>
            <a:endParaRPr lang="en-GB" sz="1200" b="1" dirty="0"/>
          </a:p>
        </p:txBody>
      </p:sp>
      <p:cxnSp>
        <p:nvCxnSpPr>
          <p:cNvPr id="3" name="Elbow Connector 2"/>
          <p:cNvCxnSpPr/>
          <p:nvPr/>
        </p:nvCxnSpPr>
        <p:spPr>
          <a:xfrm>
            <a:off x="5842003" y="4658449"/>
            <a:ext cx="1473197" cy="893752"/>
          </a:xfrm>
          <a:prstGeom prst="bentConnector3">
            <a:avLst>
              <a:gd name="adj1" fmla="val 99742"/>
            </a:avLst>
          </a:prstGeom>
          <a:ln w="19050">
            <a:solidFill>
              <a:schemeClr val="tx2">
                <a:lumMod val="75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1" name="Elbow Connector 10"/>
          <p:cNvCxnSpPr>
            <a:endCxn id="6" idx="0"/>
          </p:cNvCxnSpPr>
          <p:nvPr/>
        </p:nvCxnSpPr>
        <p:spPr>
          <a:xfrm>
            <a:off x="6228080" y="5186604"/>
            <a:ext cx="771907" cy="365597"/>
          </a:xfrm>
          <a:prstGeom prst="bentConnector2">
            <a:avLst/>
          </a:prstGeom>
          <a:ln w="19050">
            <a:solidFill>
              <a:schemeClr val="tx2">
                <a:lumMod val="75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4271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sz="2400" dirty="0" smtClean="0">
                <a:latin typeface="+mj-lt"/>
              </a:rPr>
              <a:t>New date/time input controls:</a:t>
            </a:r>
          </a:p>
          <a:p>
            <a:pPr lvl="1"/>
            <a:r>
              <a:rPr lang="en-GB" sz="2000" dirty="0" smtClean="0">
                <a:latin typeface="Lucida Console" pitchFamily="49" charset="0"/>
              </a:rPr>
              <a:t>date</a:t>
            </a:r>
          </a:p>
          <a:p>
            <a:pPr lvl="1"/>
            <a:r>
              <a:rPr lang="en-GB" sz="2000" dirty="0" smtClean="0">
                <a:latin typeface="Lucida Console" pitchFamily="49" charset="0"/>
              </a:rPr>
              <a:t>time</a:t>
            </a:r>
            <a:endParaRPr lang="en-GB" sz="2000" dirty="0">
              <a:latin typeface="Lucida Console" pitchFamily="49" charset="0"/>
            </a:endParaRPr>
          </a:p>
          <a:p>
            <a:pPr lvl="1"/>
            <a:r>
              <a:rPr lang="en-GB" sz="2000" dirty="0" err="1" smtClean="0">
                <a:latin typeface="Lucida Console" pitchFamily="49" charset="0"/>
              </a:rPr>
              <a:t>datetime</a:t>
            </a:r>
            <a:r>
              <a:rPr lang="en-GB" sz="2000" dirty="0" smtClean="0">
                <a:latin typeface="Lucida Console" pitchFamily="49" charset="0"/>
              </a:rPr>
              <a:t>, </a:t>
            </a:r>
            <a:r>
              <a:rPr lang="en-GB" sz="2000" dirty="0" err="1" smtClean="0">
                <a:latin typeface="Lucida Console" pitchFamily="49" charset="0"/>
              </a:rPr>
              <a:t>datetime</a:t>
            </a:r>
            <a:r>
              <a:rPr lang="en-GB" sz="2000" dirty="0" smtClean="0">
                <a:latin typeface="Lucida Console" pitchFamily="49" charset="0"/>
              </a:rPr>
              <a:t>-local</a:t>
            </a:r>
            <a:endParaRPr lang="en-GB" sz="2000" dirty="0">
              <a:latin typeface="Lucida Console" pitchFamily="49" charset="0"/>
            </a:endParaRPr>
          </a:p>
          <a:p>
            <a:pPr lvl="1"/>
            <a:r>
              <a:rPr lang="en-GB" sz="2000" dirty="0" smtClean="0">
                <a:latin typeface="Lucida Console" pitchFamily="49" charset="0"/>
              </a:rPr>
              <a:t>month</a:t>
            </a:r>
          </a:p>
          <a:p>
            <a:pPr lvl="1"/>
            <a:r>
              <a:rPr lang="en-GB" sz="2000" dirty="0" smtClean="0">
                <a:latin typeface="Lucida Console" pitchFamily="49" charset="0"/>
              </a:rPr>
              <a:t>week</a:t>
            </a:r>
          </a:p>
          <a:p>
            <a:pPr lvl="1"/>
            <a:endParaRPr lang="en-GB" sz="1000" dirty="0"/>
          </a:p>
          <a:p>
            <a:r>
              <a:rPr lang="en-GB" sz="2400" dirty="0" smtClean="0"/>
              <a:t>New general-purpose input controls:</a:t>
            </a:r>
            <a:endParaRPr lang="en-GB" sz="2400" dirty="0"/>
          </a:p>
          <a:p>
            <a:pPr lvl="1" eaLnBrk="1" hangingPunct="1"/>
            <a:r>
              <a:rPr lang="en-GB" sz="2000" dirty="0" smtClean="0">
                <a:latin typeface="Lucida Console" pitchFamily="49" charset="0"/>
              </a:rPr>
              <a:t>number</a:t>
            </a:r>
          </a:p>
          <a:p>
            <a:pPr lvl="1" eaLnBrk="1" hangingPunct="1"/>
            <a:r>
              <a:rPr lang="en-GB" sz="2000" dirty="0" smtClean="0">
                <a:latin typeface="Lucida Console" pitchFamily="49" charset="0"/>
              </a:rPr>
              <a:t>range</a:t>
            </a:r>
            <a:endParaRPr lang="en-GB" sz="2000" dirty="0">
              <a:latin typeface="Lucida Console" pitchFamily="49" charset="0"/>
            </a:endParaRPr>
          </a:p>
          <a:p>
            <a:pPr lvl="1" eaLnBrk="1" hangingPunct="1"/>
            <a:r>
              <a:rPr lang="en-GB" sz="2000" dirty="0" smtClean="0">
                <a:latin typeface="Lucida Console" pitchFamily="49" charset="0"/>
              </a:rPr>
              <a:t>email</a:t>
            </a:r>
          </a:p>
          <a:p>
            <a:pPr lvl="1" eaLnBrk="1" hangingPunct="1"/>
            <a:r>
              <a:rPr lang="en-GB" sz="2000" dirty="0" err="1" smtClean="0">
                <a:latin typeface="Lucida Console" pitchFamily="49" charset="0"/>
              </a:rPr>
              <a:t>tel</a:t>
            </a:r>
            <a:endParaRPr lang="en-GB" sz="2000" dirty="0">
              <a:latin typeface="Lucida Console" pitchFamily="49" charset="0"/>
            </a:endParaRPr>
          </a:p>
          <a:p>
            <a:pPr lvl="1" eaLnBrk="1" hangingPunct="1"/>
            <a:r>
              <a:rPr lang="en-GB" sz="2000" dirty="0" err="1" smtClean="0">
                <a:latin typeface="Lucida Console" pitchFamily="49" charset="0"/>
              </a:rPr>
              <a:t>color</a:t>
            </a:r>
            <a:endParaRPr lang="en-GB" sz="2000" dirty="0">
              <a:latin typeface="Lucida Console" pitchFamily="49" charset="0"/>
            </a:endParaRPr>
          </a:p>
          <a:p>
            <a:pPr lvl="1" eaLnBrk="1" hangingPunct="1"/>
            <a:r>
              <a:rPr lang="en-GB" sz="2000" dirty="0" err="1">
                <a:latin typeface="Lucida Console" pitchFamily="49" charset="0"/>
              </a:rPr>
              <a:t>url</a:t>
            </a:r>
            <a:endParaRPr lang="en-GB" sz="2000" dirty="0">
              <a:latin typeface="Lucida Console" pitchFamily="49" charset="0"/>
            </a:endParaRPr>
          </a:p>
          <a:p>
            <a:pPr lvl="1" eaLnBrk="1" hangingPunct="1"/>
            <a:r>
              <a:rPr lang="en-GB" sz="2000" dirty="0" smtClean="0">
                <a:latin typeface="Lucida Console" pitchFamily="49" charset="0"/>
              </a:rPr>
              <a:t>search</a:t>
            </a:r>
          </a:p>
          <a:p>
            <a:pPr eaLnBrk="1" hangingPunct="1"/>
            <a:endParaRPr lang="en-US" sz="2400" dirty="0" smtClean="0">
              <a:latin typeface="+mj-lt"/>
            </a:endParaRPr>
          </a:p>
        </p:txBody>
      </p:sp>
      <p:sp>
        <p:nvSpPr>
          <p:cNvPr id="10243" name="Rectangle 2"/>
          <p:cNvSpPr>
            <a:spLocks noGrp="1" noChangeArrowheads="1"/>
          </p:cNvSpPr>
          <p:nvPr>
            <p:ph type="title"/>
          </p:nvPr>
        </p:nvSpPr>
        <p:spPr/>
        <p:txBody>
          <a:bodyPr/>
          <a:lstStyle/>
          <a:p>
            <a:pPr eaLnBrk="1" hangingPunct="1"/>
            <a:r>
              <a:rPr lang="en-GB" dirty="0" smtClean="0"/>
              <a:t>Input Control Tags (1 of 2)</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19</a:t>
            </a:fld>
            <a:endParaRPr lang="en-GB"/>
          </a:p>
        </p:txBody>
      </p:sp>
    </p:spTree>
    <p:extLst>
      <p:ext uri="{BB962C8B-B14F-4D97-AF65-F5344CB8AC3E}">
        <p14:creationId xmlns:p14="http://schemas.microsoft.com/office/powerpoint/2010/main" val="2883406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9427" name="Rectangle 3"/>
          <p:cNvSpPr>
            <a:spLocks noGrp="1" noChangeArrowheads="1"/>
          </p:cNvSpPr>
          <p:nvPr>
            <p:ph idx="1"/>
          </p:nvPr>
        </p:nvSpPr>
        <p:spPr/>
        <p:txBody>
          <a:bodyPr/>
          <a:lstStyle/>
          <a:p>
            <a:pPr marL="457200" indent="-457200">
              <a:buFont typeface="+mj-lt"/>
              <a:buAutoNum type="arabicPeriod"/>
            </a:pPr>
            <a:r>
              <a:rPr lang="en-GB" sz="2400" dirty="0" smtClean="0"/>
              <a:t>Semantic mark-up tags</a:t>
            </a:r>
          </a:p>
          <a:p>
            <a:pPr marL="457200" indent="-457200">
              <a:buFont typeface="+mj-lt"/>
              <a:buAutoNum type="arabicPeriod"/>
            </a:pPr>
            <a:r>
              <a:rPr lang="en-GB" sz="2400" dirty="0" smtClean="0"/>
              <a:t>Additional tags and attributes</a:t>
            </a:r>
          </a:p>
          <a:p>
            <a:pPr marL="457200" indent="-457200">
              <a:buFont typeface="+mj-lt"/>
              <a:buAutoNum type="arabicPeriod"/>
            </a:pPr>
            <a:r>
              <a:rPr lang="en-GB" sz="2400" dirty="0" smtClean="0"/>
              <a:t>Form handling</a:t>
            </a:r>
          </a:p>
          <a:p>
            <a:pPr marL="457200" indent="-457200">
              <a:buFont typeface="+mj-lt"/>
              <a:buAutoNum type="arabicPeriod"/>
            </a:pPr>
            <a:endParaRPr lang="en-GB" sz="2400" dirty="0" smtClean="0"/>
          </a:p>
          <a:p>
            <a:pPr marL="0" indent="0">
              <a:buNone/>
            </a:pPr>
            <a:r>
              <a:rPr lang="en-GB" u="sng" dirty="0" smtClean="0"/>
              <a:t>Annex</a:t>
            </a:r>
          </a:p>
          <a:p>
            <a:r>
              <a:rPr lang="en-GB" sz="2400" dirty="0" smtClean="0"/>
              <a:t>Aria</a:t>
            </a:r>
          </a:p>
        </p:txBody>
      </p:sp>
      <p:sp>
        <p:nvSpPr>
          <p:cNvPr id="359426" name="Rectangle 2"/>
          <p:cNvSpPr>
            <a:spLocks noGrp="1" noChangeArrowheads="1"/>
          </p:cNvSpPr>
          <p:nvPr>
            <p:ph type="title"/>
          </p:nvPr>
        </p:nvSpPr>
        <p:spPr/>
        <p:txBody>
          <a:bodyPr/>
          <a:lstStyle/>
          <a:p>
            <a:r>
              <a:rPr lang="en-GB" dirty="0" smtClean="0"/>
              <a:t>Contents</a:t>
            </a:r>
          </a:p>
        </p:txBody>
      </p:sp>
      <p:sp>
        <p:nvSpPr>
          <p:cNvPr id="4" name="Footer Placeholder 3"/>
          <p:cNvSpPr>
            <a:spLocks noGrp="1"/>
          </p:cNvSpPr>
          <p:nvPr>
            <p:ph type="ftr" sz="quarter" idx="10"/>
          </p:nvPr>
        </p:nvSpPr>
        <p:spPr/>
        <p:txBody>
          <a:bodyPr/>
          <a:lstStyle/>
          <a:p>
            <a:fld id="{49BCA108-9405-467A-9A56-A9611D330E38}" type="slidenum">
              <a:rPr lang="en-GB" smtClean="0"/>
              <a:pPr/>
              <a:t>2</a:t>
            </a:fld>
            <a:endParaRPr lang="en-GB" dirty="0"/>
          </a:p>
        </p:txBody>
      </p:sp>
      <p:grpSp>
        <p:nvGrpSpPr>
          <p:cNvPr id="11" name="Group 9"/>
          <p:cNvGrpSpPr>
            <a:grpSpLocks/>
          </p:cNvGrpSpPr>
          <p:nvPr/>
        </p:nvGrpSpPr>
        <p:grpSpPr bwMode="auto">
          <a:xfrm>
            <a:off x="434975" y="5199325"/>
            <a:ext cx="7924800" cy="1644650"/>
            <a:chOff x="274" y="3059"/>
            <a:chExt cx="4992" cy="1036"/>
          </a:xfrm>
        </p:grpSpPr>
        <p:sp>
          <p:nvSpPr>
            <p:cNvPr id="12" name="Text Box 7"/>
            <p:cNvSpPr txBox="1">
              <a:spLocks noChangeArrowheads="1"/>
            </p:cNvSpPr>
            <p:nvPr/>
          </p:nvSpPr>
          <p:spPr bwMode="auto">
            <a:xfrm>
              <a:off x="792" y="3169"/>
              <a:ext cx="4474" cy="520"/>
            </a:xfrm>
            <a:prstGeom prst="rect">
              <a:avLst/>
            </a:prstGeom>
            <a:gradFill rotWithShape="1">
              <a:gsLst>
                <a:gs pos="0">
                  <a:srgbClr val="CCECFF"/>
                </a:gs>
                <a:gs pos="100000">
                  <a:srgbClr val="C0C0EA">
                    <a:alpha val="82999"/>
                  </a:srgbClr>
                </a:gs>
              </a:gsLst>
              <a:lin ang="5400000" scaled="1"/>
            </a:gradFill>
            <a:ln w="9525">
              <a:solidFill>
                <a:schemeClr val="tx2"/>
              </a:solidFill>
              <a:miter lim="800000"/>
              <a:headEnd/>
              <a:tailEnd/>
            </a:ln>
          </p:spPr>
          <p:txBody>
            <a:bodyPr wrap="none" anchor="ctr"/>
            <a:lstStyle/>
            <a:p>
              <a:pPr marL="1252538" lvl="1">
                <a:spcBef>
                  <a:spcPts val="0"/>
                </a:spcBef>
                <a:buClr>
                  <a:schemeClr val="folHlink"/>
                </a:buClr>
                <a:buSzPct val="60000"/>
                <a:buFont typeface="Wingdings" pitchFamily="2" charset="2"/>
                <a:buNone/>
              </a:pPr>
              <a:r>
                <a:rPr lang="en-GB" sz="2000" dirty="0" smtClean="0">
                  <a:solidFill>
                    <a:schemeClr val="tx2"/>
                  </a:solidFill>
                  <a:sym typeface="Wingdings" pitchFamily="2" charset="2"/>
                </a:rPr>
                <a:t>Demos folder:  </a:t>
              </a:r>
            </a:p>
            <a:p>
              <a:pPr marL="1252538" lvl="1">
                <a:spcBef>
                  <a:spcPts val="0"/>
                </a:spcBef>
                <a:buClr>
                  <a:schemeClr val="folHlink"/>
                </a:buClr>
                <a:buSzPct val="60000"/>
                <a:buFont typeface="Wingdings" pitchFamily="2" charset="2"/>
                <a:buNone/>
              </a:pPr>
              <a:r>
                <a:rPr lang="en-GB" sz="2000" b="1" dirty="0" smtClean="0">
                  <a:solidFill>
                    <a:schemeClr val="tx2"/>
                  </a:solidFill>
                  <a:sym typeface="Wingdings" pitchFamily="2" charset="2"/>
                </a:rPr>
                <a:t>Demos\05-Html5Content</a:t>
              </a:r>
              <a:endParaRPr lang="en-US" sz="2000" b="1" dirty="0"/>
            </a:p>
          </p:txBody>
        </p:sp>
        <p:pic>
          <p:nvPicPr>
            <p:cNvPr id="13" name="Picture 12" descr="bd09771_[1]"/>
            <p:cNvPicPr>
              <a:picLocks noChangeAspect="1" noChangeArrowheads="1"/>
            </p:cNvPicPr>
            <p:nvPr/>
          </p:nvPicPr>
          <p:blipFill>
            <a:blip r:embed="rId3" cstate="print"/>
            <a:srcRect/>
            <a:stretch>
              <a:fillRect/>
            </a:stretch>
          </p:blipFill>
          <p:spPr bwMode="auto">
            <a:xfrm>
              <a:off x="274" y="3059"/>
              <a:ext cx="1181" cy="1036"/>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sz="2400" dirty="0" smtClean="0"/>
              <a:t>Example (open in Chrome or Opera for best effects)</a:t>
            </a:r>
            <a:endParaRPr lang="en-GB" sz="2400" dirty="0"/>
          </a:p>
          <a:p>
            <a:pPr lvl="1" eaLnBrk="1" hangingPunct="1"/>
            <a:r>
              <a:rPr lang="en-GB" sz="2000" dirty="0"/>
              <a:t>See </a:t>
            </a:r>
            <a:r>
              <a:rPr lang="en-GB" sz="2000" dirty="0" smtClean="0">
                <a:latin typeface="Lucida Console" pitchFamily="49" charset="0"/>
              </a:rPr>
              <a:t>Forms/InputControlTags.html</a:t>
            </a:r>
            <a:endParaRPr lang="en-GB" sz="2000" dirty="0">
              <a:latin typeface="Lucida Console" pitchFamily="49" charset="0"/>
            </a:endParaRPr>
          </a:p>
        </p:txBody>
      </p:sp>
      <p:sp>
        <p:nvSpPr>
          <p:cNvPr id="10243" name="Rectangle 2"/>
          <p:cNvSpPr>
            <a:spLocks noGrp="1" noChangeArrowheads="1"/>
          </p:cNvSpPr>
          <p:nvPr>
            <p:ph type="title"/>
          </p:nvPr>
        </p:nvSpPr>
        <p:spPr/>
        <p:txBody>
          <a:bodyPr/>
          <a:lstStyle/>
          <a:p>
            <a:pPr eaLnBrk="1" hangingPunct="1"/>
            <a:r>
              <a:rPr lang="en-GB" dirty="0"/>
              <a:t>Input Control Tags </a:t>
            </a:r>
            <a:r>
              <a:rPr lang="en-GB" dirty="0" smtClean="0"/>
              <a:t>(2 </a:t>
            </a:r>
            <a:r>
              <a:rPr lang="en-GB" dirty="0"/>
              <a:t>of 2)</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20</a:t>
            </a:fld>
            <a:endParaRPr lang="en-GB"/>
          </a:p>
        </p:txBody>
      </p:sp>
      <p:sp>
        <p:nvSpPr>
          <p:cNvPr id="5" name="Rectangle 5"/>
          <p:cNvSpPr>
            <a:spLocks noChangeArrowheads="1"/>
          </p:cNvSpPr>
          <p:nvPr/>
        </p:nvSpPr>
        <p:spPr bwMode="auto">
          <a:xfrm>
            <a:off x="457200" y="2052320"/>
            <a:ext cx="8408503" cy="1747520"/>
          </a:xfrm>
          <a:prstGeom prst="rect">
            <a:avLst/>
          </a:prstGeom>
          <a:solidFill>
            <a:srgbClr val="CCCCFF"/>
          </a:solidFill>
          <a:ln w="9525">
            <a:solidFill>
              <a:schemeClr val="tx2"/>
            </a:solidFill>
            <a:miter lim="800000"/>
            <a:headEnd/>
            <a:tailEnd/>
          </a:ln>
          <a:effectLst>
            <a:outerShdw dist="76200" dir="2700000" algn="ctr" rotWithShape="0">
              <a:schemeClr val="tx2">
                <a:lumMod val="60000"/>
                <a:lumOff val="40000"/>
              </a:schemeClr>
            </a:outerShdw>
          </a:effectLst>
        </p:spPr>
        <p:txBody>
          <a:bodyPr lIns="92075" tIns="46038" rIns="92075" bIns="46038" anchor="ctr"/>
          <a:lstStyle/>
          <a:p>
            <a:r>
              <a:rPr lang="en-GB" sz="1200" dirty="0" smtClean="0"/>
              <a:t>&lt;</a:t>
            </a:r>
            <a:r>
              <a:rPr lang="en-GB" sz="1200" dirty="0"/>
              <a:t>input </a:t>
            </a:r>
            <a:r>
              <a:rPr lang="en-GB" sz="1200" b="1" dirty="0"/>
              <a:t>type="date"</a:t>
            </a:r>
            <a:r>
              <a:rPr lang="en-GB" sz="1200" dirty="0"/>
              <a:t> </a:t>
            </a:r>
            <a:r>
              <a:rPr lang="en-GB" sz="1200" dirty="0" smtClean="0"/>
              <a:t>placeholder</a:t>
            </a:r>
            <a:r>
              <a:rPr lang="en-GB" sz="1200" dirty="0"/>
              <a:t>="Enter a date" </a:t>
            </a:r>
            <a:r>
              <a:rPr lang="en-GB" sz="1200" dirty="0" smtClean="0"/>
              <a:t>… /&gt; </a:t>
            </a:r>
          </a:p>
          <a:p>
            <a:endParaRPr lang="en-GB" sz="1200" dirty="0" smtClean="0"/>
          </a:p>
          <a:p>
            <a:r>
              <a:rPr lang="en-GB" sz="1200" dirty="0" smtClean="0"/>
              <a:t>&lt;</a:t>
            </a:r>
            <a:r>
              <a:rPr lang="en-GB" sz="1200" dirty="0"/>
              <a:t>input </a:t>
            </a:r>
            <a:r>
              <a:rPr lang="en-GB" sz="1200" b="1" dirty="0"/>
              <a:t>type="time"</a:t>
            </a:r>
            <a:r>
              <a:rPr lang="en-GB" sz="1200" dirty="0"/>
              <a:t> </a:t>
            </a:r>
            <a:r>
              <a:rPr lang="en-GB" sz="1200" dirty="0" smtClean="0"/>
              <a:t>placeholder</a:t>
            </a:r>
            <a:r>
              <a:rPr lang="en-GB" sz="1200" dirty="0"/>
              <a:t>="Enter a time" </a:t>
            </a:r>
            <a:r>
              <a:rPr lang="en-GB" sz="1200" dirty="0" smtClean="0"/>
              <a:t>… /&gt;</a:t>
            </a:r>
          </a:p>
          <a:p>
            <a:endParaRPr lang="en-GB" sz="1200" dirty="0"/>
          </a:p>
          <a:p>
            <a:r>
              <a:rPr lang="en-GB" sz="1200" dirty="0" smtClean="0"/>
              <a:t>&lt;</a:t>
            </a:r>
            <a:r>
              <a:rPr lang="en-GB" sz="1200" dirty="0"/>
              <a:t>input </a:t>
            </a:r>
            <a:r>
              <a:rPr lang="en-GB" sz="1200" b="1" dirty="0"/>
              <a:t>type="</a:t>
            </a:r>
            <a:r>
              <a:rPr lang="en-GB" sz="1200" b="1" dirty="0" err="1"/>
              <a:t>datetime</a:t>
            </a:r>
            <a:r>
              <a:rPr lang="en-GB" sz="1200" b="1" dirty="0"/>
              <a:t>"</a:t>
            </a:r>
            <a:r>
              <a:rPr lang="en-GB" sz="1200" dirty="0"/>
              <a:t> </a:t>
            </a:r>
            <a:r>
              <a:rPr lang="en-GB" sz="1200" dirty="0" smtClean="0"/>
              <a:t>placeholder</a:t>
            </a:r>
            <a:r>
              <a:rPr lang="en-GB" sz="1200" dirty="0"/>
              <a:t>="Enter a date and time" </a:t>
            </a:r>
            <a:r>
              <a:rPr lang="en-GB" sz="1200" dirty="0" smtClean="0"/>
              <a:t>… /&gt; </a:t>
            </a:r>
          </a:p>
          <a:p>
            <a:endParaRPr lang="en-GB" sz="1200" dirty="0"/>
          </a:p>
          <a:p>
            <a:r>
              <a:rPr lang="en-GB" sz="1200" dirty="0" smtClean="0"/>
              <a:t>&lt;</a:t>
            </a:r>
            <a:r>
              <a:rPr lang="en-GB" sz="1200" dirty="0"/>
              <a:t>input </a:t>
            </a:r>
            <a:r>
              <a:rPr lang="en-GB" sz="1200" b="1" dirty="0"/>
              <a:t>type="month"</a:t>
            </a:r>
            <a:r>
              <a:rPr lang="en-GB" sz="1200" dirty="0"/>
              <a:t> </a:t>
            </a:r>
            <a:r>
              <a:rPr lang="en-GB" sz="1200" dirty="0" smtClean="0"/>
              <a:t>placeholder</a:t>
            </a:r>
            <a:r>
              <a:rPr lang="en-GB" sz="1200" dirty="0"/>
              <a:t>="Enter a month" </a:t>
            </a:r>
            <a:r>
              <a:rPr lang="en-GB" sz="1200" dirty="0" smtClean="0"/>
              <a:t>… /&gt; </a:t>
            </a:r>
          </a:p>
          <a:p>
            <a:endParaRPr lang="en-GB" sz="1200" dirty="0"/>
          </a:p>
          <a:p>
            <a:r>
              <a:rPr lang="en-GB" sz="1200" dirty="0" smtClean="0"/>
              <a:t>&lt;</a:t>
            </a:r>
            <a:r>
              <a:rPr lang="en-GB" sz="1200" dirty="0"/>
              <a:t>input </a:t>
            </a:r>
            <a:r>
              <a:rPr lang="en-GB" sz="1200" b="1" dirty="0"/>
              <a:t>type="week"</a:t>
            </a:r>
            <a:r>
              <a:rPr lang="en-GB" sz="1200" dirty="0"/>
              <a:t> </a:t>
            </a:r>
            <a:r>
              <a:rPr lang="en-GB" sz="1200" dirty="0" smtClean="0"/>
              <a:t>placeholder</a:t>
            </a:r>
            <a:r>
              <a:rPr lang="en-GB" sz="1200" dirty="0"/>
              <a:t>="Enter a week" </a:t>
            </a:r>
            <a:r>
              <a:rPr lang="en-GB" sz="1200" dirty="0" smtClean="0"/>
              <a:t>… /&gt;</a:t>
            </a:r>
            <a:endParaRPr lang="en" sz="1200" dirty="0"/>
          </a:p>
        </p:txBody>
      </p:sp>
      <p:sp>
        <p:nvSpPr>
          <p:cNvPr id="6" name="Rectangle 5"/>
          <p:cNvSpPr>
            <a:spLocks noChangeArrowheads="1"/>
          </p:cNvSpPr>
          <p:nvPr/>
        </p:nvSpPr>
        <p:spPr bwMode="auto">
          <a:xfrm>
            <a:off x="457200" y="4003040"/>
            <a:ext cx="8408503" cy="2458720"/>
          </a:xfrm>
          <a:prstGeom prst="rect">
            <a:avLst/>
          </a:prstGeom>
          <a:solidFill>
            <a:srgbClr val="CCCCFF"/>
          </a:solidFill>
          <a:ln w="9525">
            <a:solidFill>
              <a:schemeClr val="tx2"/>
            </a:solidFill>
            <a:miter lim="800000"/>
            <a:headEnd/>
            <a:tailEnd/>
          </a:ln>
          <a:effectLst>
            <a:outerShdw dist="76200" dir="2700000" algn="ctr" rotWithShape="0">
              <a:schemeClr val="tx2">
                <a:lumMod val="60000"/>
                <a:lumOff val="40000"/>
              </a:schemeClr>
            </a:outerShdw>
          </a:effectLst>
        </p:spPr>
        <p:txBody>
          <a:bodyPr lIns="92075" tIns="46038" rIns="92075" bIns="46038" anchor="ctr"/>
          <a:lstStyle/>
          <a:p>
            <a:r>
              <a:rPr lang="en-GB" sz="1200" dirty="0"/>
              <a:t>&lt;input </a:t>
            </a:r>
            <a:r>
              <a:rPr lang="en-GB" sz="1200" b="1" dirty="0"/>
              <a:t>type="number"</a:t>
            </a:r>
            <a:r>
              <a:rPr lang="en-GB" sz="1200" dirty="0"/>
              <a:t> </a:t>
            </a:r>
            <a:r>
              <a:rPr lang="en-GB" sz="1200" b="1" dirty="0" smtClean="0"/>
              <a:t>min</a:t>
            </a:r>
            <a:r>
              <a:rPr lang="en-GB" sz="1200" b="1" dirty="0"/>
              <a:t>="10000" max="50000" value="25000" step="1000</a:t>
            </a:r>
            <a:r>
              <a:rPr lang="en-GB" sz="1200" b="1" dirty="0" smtClean="0"/>
              <a:t>"</a:t>
            </a:r>
            <a:r>
              <a:rPr lang="en-GB" sz="1200" dirty="0" smtClean="0"/>
              <a:t> /&gt; </a:t>
            </a:r>
          </a:p>
          <a:p>
            <a:endParaRPr lang="en-GB" sz="1200" dirty="0"/>
          </a:p>
          <a:p>
            <a:r>
              <a:rPr lang="en-GB" sz="1200" dirty="0" smtClean="0"/>
              <a:t>&lt;</a:t>
            </a:r>
            <a:r>
              <a:rPr lang="en-GB" sz="1200" dirty="0"/>
              <a:t>input </a:t>
            </a:r>
            <a:r>
              <a:rPr lang="en-GB" sz="1200" b="1" dirty="0"/>
              <a:t>type="range"</a:t>
            </a:r>
            <a:r>
              <a:rPr lang="en-GB" sz="1200" dirty="0"/>
              <a:t> </a:t>
            </a:r>
            <a:r>
              <a:rPr lang="en-GB" sz="1200" b="1" dirty="0" smtClean="0"/>
              <a:t>min</a:t>
            </a:r>
            <a:r>
              <a:rPr lang="en-GB" sz="1200" b="1" dirty="0"/>
              <a:t>="1" max="10" value="5</a:t>
            </a:r>
            <a:r>
              <a:rPr lang="en-GB" sz="1200" b="1" dirty="0" smtClean="0"/>
              <a:t>"</a:t>
            </a:r>
            <a:r>
              <a:rPr lang="en-GB" sz="1200" dirty="0" smtClean="0"/>
              <a:t> /&gt; </a:t>
            </a:r>
          </a:p>
          <a:p>
            <a:endParaRPr lang="en-GB" sz="1200" dirty="0"/>
          </a:p>
          <a:p>
            <a:r>
              <a:rPr lang="en-GB" sz="1200" dirty="0" smtClean="0"/>
              <a:t>&lt;</a:t>
            </a:r>
            <a:r>
              <a:rPr lang="en-GB" sz="1200" dirty="0"/>
              <a:t>input </a:t>
            </a:r>
            <a:r>
              <a:rPr lang="en-GB" sz="1200" b="1" dirty="0"/>
              <a:t>type="</a:t>
            </a:r>
            <a:r>
              <a:rPr lang="en-GB" sz="1200" b="1" dirty="0" err="1"/>
              <a:t>tel</a:t>
            </a:r>
            <a:r>
              <a:rPr lang="en-GB" sz="1200" b="1" dirty="0"/>
              <a:t>"</a:t>
            </a:r>
            <a:r>
              <a:rPr lang="en-GB" sz="1200" dirty="0"/>
              <a:t> </a:t>
            </a:r>
            <a:r>
              <a:rPr lang="en-GB" sz="1200" dirty="0" smtClean="0"/>
              <a:t>placeholder</a:t>
            </a:r>
            <a:r>
              <a:rPr lang="en-GB" sz="1200" dirty="0"/>
              <a:t>="Enter a telephone number" /</a:t>
            </a:r>
            <a:r>
              <a:rPr lang="en-GB" sz="1200" dirty="0" smtClean="0"/>
              <a:t>&gt; </a:t>
            </a:r>
          </a:p>
          <a:p>
            <a:endParaRPr lang="en-GB" sz="1200" dirty="0"/>
          </a:p>
          <a:p>
            <a:r>
              <a:rPr lang="en-GB" sz="1200" dirty="0" smtClean="0"/>
              <a:t>&lt;</a:t>
            </a:r>
            <a:r>
              <a:rPr lang="en-GB" sz="1200" dirty="0"/>
              <a:t>input </a:t>
            </a:r>
            <a:r>
              <a:rPr lang="en-GB" sz="1200" b="1" dirty="0"/>
              <a:t>type="email"</a:t>
            </a:r>
            <a:r>
              <a:rPr lang="en-GB" sz="1200" dirty="0"/>
              <a:t> </a:t>
            </a:r>
            <a:r>
              <a:rPr lang="en-GB" sz="1200" dirty="0" smtClean="0"/>
              <a:t>placeholder</a:t>
            </a:r>
            <a:r>
              <a:rPr lang="en-GB" sz="1200" dirty="0"/>
              <a:t>="Enter an email address</a:t>
            </a:r>
            <a:r>
              <a:rPr lang="en-GB" sz="1200" dirty="0" smtClean="0"/>
              <a:t>" /&gt; </a:t>
            </a:r>
          </a:p>
          <a:p>
            <a:endParaRPr lang="en-GB" sz="1200" dirty="0"/>
          </a:p>
          <a:p>
            <a:r>
              <a:rPr lang="en-GB" sz="1200" dirty="0" smtClean="0"/>
              <a:t>&lt;</a:t>
            </a:r>
            <a:r>
              <a:rPr lang="en-GB" sz="1200" dirty="0"/>
              <a:t>input </a:t>
            </a:r>
            <a:r>
              <a:rPr lang="en-GB" sz="1200" b="1" dirty="0"/>
              <a:t>type="</a:t>
            </a:r>
            <a:r>
              <a:rPr lang="en-GB" sz="1200" b="1" dirty="0" err="1"/>
              <a:t>url</a:t>
            </a:r>
            <a:r>
              <a:rPr lang="en-GB" sz="1200" b="1" dirty="0"/>
              <a:t>"</a:t>
            </a:r>
            <a:r>
              <a:rPr lang="en-GB" sz="1200" dirty="0"/>
              <a:t> </a:t>
            </a:r>
            <a:r>
              <a:rPr lang="en-GB" sz="1200" dirty="0" smtClean="0"/>
              <a:t>placeholder</a:t>
            </a:r>
            <a:r>
              <a:rPr lang="en-GB" sz="1200" dirty="0"/>
              <a:t>="Enter a URL</a:t>
            </a:r>
            <a:r>
              <a:rPr lang="en-GB" sz="1200" dirty="0" smtClean="0"/>
              <a:t>" /&gt; </a:t>
            </a:r>
          </a:p>
          <a:p>
            <a:endParaRPr lang="en-GB" sz="1200" dirty="0"/>
          </a:p>
          <a:p>
            <a:r>
              <a:rPr lang="en-GB" sz="1200" dirty="0" smtClean="0"/>
              <a:t>&lt;</a:t>
            </a:r>
            <a:r>
              <a:rPr lang="en-GB" sz="1200" dirty="0"/>
              <a:t>input </a:t>
            </a:r>
            <a:r>
              <a:rPr lang="en-GB" sz="1200" b="1" dirty="0"/>
              <a:t>type="</a:t>
            </a:r>
            <a:r>
              <a:rPr lang="en-GB" sz="1200" b="1" dirty="0" err="1"/>
              <a:t>color</a:t>
            </a:r>
            <a:r>
              <a:rPr lang="en-GB" sz="1200" b="1" dirty="0"/>
              <a:t>"</a:t>
            </a:r>
            <a:r>
              <a:rPr lang="en-GB" sz="1200" dirty="0"/>
              <a:t> </a:t>
            </a:r>
            <a:r>
              <a:rPr lang="en-GB" sz="1200" b="1" dirty="0"/>
              <a:t>value="red</a:t>
            </a:r>
            <a:r>
              <a:rPr lang="en-GB" sz="1200" b="1" dirty="0" smtClean="0"/>
              <a:t>" </a:t>
            </a:r>
            <a:r>
              <a:rPr lang="en-GB" sz="1200" dirty="0" smtClean="0"/>
              <a:t>placeholder</a:t>
            </a:r>
            <a:r>
              <a:rPr lang="en-GB" sz="1200" dirty="0"/>
              <a:t>="Choose a </a:t>
            </a:r>
            <a:r>
              <a:rPr lang="en-GB" sz="1200" dirty="0" err="1"/>
              <a:t>color</a:t>
            </a:r>
            <a:r>
              <a:rPr lang="en-GB" sz="1200" dirty="0"/>
              <a:t>" </a:t>
            </a:r>
            <a:r>
              <a:rPr lang="en-GB" sz="1200" dirty="0" smtClean="0"/>
              <a:t>/&gt;</a:t>
            </a:r>
          </a:p>
          <a:p>
            <a:endParaRPr lang="en-GB" sz="1200" dirty="0"/>
          </a:p>
          <a:p>
            <a:r>
              <a:rPr lang="en-GB" sz="1200" dirty="0" smtClean="0"/>
              <a:t>&lt;</a:t>
            </a:r>
            <a:r>
              <a:rPr lang="en-GB" sz="1200" dirty="0"/>
              <a:t>input </a:t>
            </a:r>
            <a:r>
              <a:rPr lang="en-GB" sz="1200" b="1" dirty="0" smtClean="0"/>
              <a:t>type="search"</a:t>
            </a:r>
            <a:r>
              <a:rPr lang="en-GB" sz="1200" dirty="0" smtClean="0"/>
              <a:t> </a:t>
            </a:r>
            <a:r>
              <a:rPr lang="en-GB" sz="1200" b="1" dirty="0" smtClean="0"/>
              <a:t>results</a:t>
            </a:r>
            <a:r>
              <a:rPr lang="en-GB" sz="1200" b="1" dirty="0"/>
              <a:t>="3" </a:t>
            </a:r>
            <a:r>
              <a:rPr lang="en-GB" sz="1200" b="1" dirty="0" err="1"/>
              <a:t>autosave</a:t>
            </a:r>
            <a:r>
              <a:rPr lang="en-GB" sz="1200" b="1" dirty="0" smtClean="0"/>
              <a:t>="</a:t>
            </a:r>
            <a:r>
              <a:rPr lang="en-GB" sz="1200" b="1" dirty="0" err="1" smtClean="0"/>
              <a:t>mySearch</a:t>
            </a:r>
            <a:r>
              <a:rPr lang="en-GB" sz="1200" b="1" dirty="0" smtClean="0"/>
              <a:t>"</a:t>
            </a:r>
            <a:r>
              <a:rPr lang="en-GB" sz="1200" dirty="0" smtClean="0"/>
              <a:t> </a:t>
            </a:r>
            <a:r>
              <a:rPr lang="en-GB" sz="1200" dirty="0"/>
              <a:t>placeholder="Enter search string" </a:t>
            </a:r>
            <a:r>
              <a:rPr lang="en-GB" sz="1200" dirty="0" smtClean="0"/>
              <a:t>/&gt;</a:t>
            </a:r>
            <a:endParaRPr lang="en" sz="1200" dirty="0"/>
          </a:p>
        </p:txBody>
      </p:sp>
    </p:spTree>
    <p:extLst>
      <p:ext uri="{BB962C8B-B14F-4D97-AF65-F5344CB8AC3E}">
        <p14:creationId xmlns:p14="http://schemas.microsoft.com/office/powerpoint/2010/main" val="32647801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9" name="Rectangle 3"/>
          <p:cNvSpPr>
            <a:spLocks noGrp="1" noChangeArrowheads="1"/>
          </p:cNvSpPr>
          <p:nvPr>
            <p:ph idx="1"/>
          </p:nvPr>
        </p:nvSpPr>
        <p:spPr/>
        <p:txBody>
          <a:bodyPr/>
          <a:lstStyle/>
          <a:p>
            <a:r>
              <a:rPr lang="en-GB" dirty="0"/>
              <a:t>Semantic mark-up tags</a:t>
            </a:r>
          </a:p>
          <a:p>
            <a:r>
              <a:rPr lang="en-GB" dirty="0"/>
              <a:t>Additional tags and attributes</a:t>
            </a:r>
          </a:p>
          <a:p>
            <a:r>
              <a:rPr lang="en-GB" dirty="0"/>
              <a:t>Form </a:t>
            </a:r>
            <a:r>
              <a:rPr lang="en-GB" dirty="0" smtClean="0"/>
              <a:t>handling</a:t>
            </a:r>
            <a:endParaRPr lang="en-GB" dirty="0"/>
          </a:p>
        </p:txBody>
      </p:sp>
      <p:sp>
        <p:nvSpPr>
          <p:cNvPr id="669698" name="Rectangle 2"/>
          <p:cNvSpPr>
            <a:spLocks noGrp="1" noChangeArrowheads="1"/>
          </p:cNvSpPr>
          <p:nvPr>
            <p:ph type="title"/>
          </p:nvPr>
        </p:nvSpPr>
        <p:spPr/>
        <p:txBody>
          <a:bodyPr/>
          <a:lstStyle/>
          <a:p>
            <a:pPr eaLnBrk="1" hangingPunct="1"/>
            <a:r>
              <a:rPr lang="en-GB" smtClean="0"/>
              <a:t>Summary</a:t>
            </a:r>
            <a:endParaRPr lang="en-GB" dirty="0" smtClean="0"/>
          </a:p>
        </p:txBody>
      </p:sp>
      <p:sp>
        <p:nvSpPr>
          <p:cNvPr id="4" name="Footer Placeholder 3"/>
          <p:cNvSpPr>
            <a:spLocks noGrp="1"/>
          </p:cNvSpPr>
          <p:nvPr>
            <p:ph type="ftr" sz="quarter" idx="10"/>
          </p:nvPr>
        </p:nvSpPr>
        <p:spPr/>
        <p:txBody>
          <a:bodyPr/>
          <a:lstStyle/>
          <a:p>
            <a:pPr>
              <a:defRPr/>
            </a:pPr>
            <a:fld id="{02675139-9B9F-4733-933F-9A1F74144302}" type="slidenum">
              <a:rPr lang="en-GB"/>
              <a:pPr>
                <a:defRPr/>
              </a:pPr>
              <a:t>21</a:t>
            </a:fld>
            <a:endParaRPr lang="en-GB" dirty="0"/>
          </a:p>
        </p:txBody>
      </p:sp>
    </p:spTree>
    <p:extLst>
      <p:ext uri="{BB962C8B-B14F-4D97-AF65-F5344CB8AC3E}">
        <p14:creationId xmlns:p14="http://schemas.microsoft.com/office/powerpoint/2010/main" val="14983295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9" name="Rectangle 3"/>
          <p:cNvSpPr>
            <a:spLocks noGrp="1" noChangeArrowheads="1"/>
          </p:cNvSpPr>
          <p:nvPr>
            <p:ph idx="1"/>
          </p:nvPr>
        </p:nvSpPr>
        <p:spPr/>
        <p:txBody>
          <a:bodyPr/>
          <a:lstStyle/>
          <a:p>
            <a:pPr eaLnBrk="1" hangingPunct="1"/>
            <a:r>
              <a:rPr lang="en-GB" sz="2400" dirty="0" smtClean="0"/>
              <a:t>Overview of Aria</a:t>
            </a:r>
          </a:p>
          <a:p>
            <a:pPr eaLnBrk="1" hangingPunct="1"/>
            <a:r>
              <a:rPr lang="en-GB" dirty="0"/>
              <a:t>Accessible </a:t>
            </a:r>
            <a:r>
              <a:rPr lang="en-GB" dirty="0" smtClean="0"/>
              <a:t>forms</a:t>
            </a:r>
          </a:p>
          <a:p>
            <a:pPr eaLnBrk="1" hangingPunct="1"/>
            <a:r>
              <a:rPr lang="en-GB" dirty="0" smtClean="0"/>
              <a:t>Landmark roles</a:t>
            </a:r>
          </a:p>
          <a:p>
            <a:pPr eaLnBrk="1" hangingPunct="1"/>
            <a:r>
              <a:rPr lang="en-GB" sz="2400" dirty="0" smtClean="0"/>
              <a:t>Live regions</a:t>
            </a:r>
          </a:p>
          <a:p>
            <a:pPr eaLnBrk="1" hangingPunct="1"/>
            <a:r>
              <a:rPr lang="en-GB" dirty="0" smtClean="0"/>
              <a:t>Audible validation</a:t>
            </a:r>
            <a:endParaRPr lang="en-GB" sz="2400" dirty="0" smtClean="0"/>
          </a:p>
        </p:txBody>
      </p:sp>
      <p:sp>
        <p:nvSpPr>
          <p:cNvPr id="669698" name="Rectangle 2"/>
          <p:cNvSpPr>
            <a:spLocks noGrp="1" noChangeArrowheads="1"/>
          </p:cNvSpPr>
          <p:nvPr>
            <p:ph type="title"/>
          </p:nvPr>
        </p:nvSpPr>
        <p:spPr/>
        <p:txBody>
          <a:bodyPr/>
          <a:lstStyle/>
          <a:p>
            <a:pPr eaLnBrk="1" hangingPunct="1"/>
            <a:r>
              <a:rPr lang="en-GB" dirty="0" smtClean="0"/>
              <a:t>Annex: Aria </a:t>
            </a:r>
          </a:p>
        </p:txBody>
      </p:sp>
      <p:sp>
        <p:nvSpPr>
          <p:cNvPr id="4" name="Footer Placeholder 3"/>
          <p:cNvSpPr>
            <a:spLocks noGrp="1"/>
          </p:cNvSpPr>
          <p:nvPr>
            <p:ph type="ftr" sz="quarter" idx="10"/>
          </p:nvPr>
        </p:nvSpPr>
        <p:spPr/>
        <p:txBody>
          <a:bodyPr/>
          <a:lstStyle/>
          <a:p>
            <a:pPr>
              <a:defRPr/>
            </a:pPr>
            <a:fld id="{02675139-9B9F-4733-933F-9A1F74144302}" type="slidenum">
              <a:rPr lang="en-GB"/>
              <a:pPr>
                <a:defRPr/>
              </a:pPr>
              <a:t>22</a:t>
            </a:fld>
            <a:endParaRPr lang="en-GB" dirty="0"/>
          </a:p>
        </p:txBody>
      </p:sp>
    </p:spTree>
    <p:extLst>
      <p:ext uri="{BB962C8B-B14F-4D97-AF65-F5344CB8AC3E}">
        <p14:creationId xmlns:p14="http://schemas.microsoft.com/office/powerpoint/2010/main" val="4916587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r>
              <a:rPr lang="en-GB" dirty="0" smtClean="0"/>
              <a:t>Aria = "Accessible Rich Internet Applications"</a:t>
            </a:r>
          </a:p>
          <a:p>
            <a:pPr lvl="1"/>
            <a:r>
              <a:rPr lang="en-GB" dirty="0" smtClean="0"/>
              <a:t>Enables you to add semantics and metadata to HTML content, to make the UI more accessible</a:t>
            </a:r>
          </a:p>
          <a:p>
            <a:pPr lvl="1"/>
            <a:r>
              <a:rPr lang="en-GB" dirty="0" smtClean="0"/>
              <a:t>Used in conjunction with assistive technologies such as screen readers, which can detect and announce info verbally</a:t>
            </a:r>
          </a:p>
          <a:p>
            <a:pPr lvl="1"/>
            <a:endParaRPr lang="en-GB" dirty="0"/>
          </a:p>
          <a:p>
            <a:r>
              <a:rPr lang="en-GB" dirty="0" smtClean="0"/>
              <a:t>Supported as part of HTML5, so that you can implement the following features:</a:t>
            </a:r>
          </a:p>
          <a:p>
            <a:pPr lvl="1"/>
            <a:r>
              <a:rPr lang="en-GB" dirty="0" smtClean="0"/>
              <a:t>Accessible forms</a:t>
            </a:r>
          </a:p>
          <a:p>
            <a:pPr lvl="1"/>
            <a:r>
              <a:rPr lang="en-GB" dirty="0" smtClean="0"/>
              <a:t>Landmark roles</a:t>
            </a:r>
          </a:p>
          <a:p>
            <a:pPr lvl="1"/>
            <a:r>
              <a:rPr lang="en-GB" dirty="0" smtClean="0"/>
              <a:t>Live regions</a:t>
            </a:r>
          </a:p>
          <a:p>
            <a:pPr lvl="1"/>
            <a:r>
              <a:rPr lang="en-GB" dirty="0" smtClean="0"/>
              <a:t>Audible validation</a:t>
            </a:r>
          </a:p>
          <a:p>
            <a:pPr lvl="1"/>
            <a:endParaRPr lang="en-GB" dirty="0"/>
          </a:p>
          <a:p>
            <a:pPr lvl="1"/>
            <a:endParaRPr lang="en-GB" dirty="0" smtClean="0"/>
          </a:p>
          <a:p>
            <a:endParaRPr lang="en-GB" dirty="0" smtClean="0"/>
          </a:p>
        </p:txBody>
      </p:sp>
      <p:sp>
        <p:nvSpPr>
          <p:cNvPr id="10243" name="Rectangle 2"/>
          <p:cNvSpPr>
            <a:spLocks noGrp="1" noChangeArrowheads="1"/>
          </p:cNvSpPr>
          <p:nvPr>
            <p:ph type="title"/>
          </p:nvPr>
        </p:nvSpPr>
        <p:spPr/>
        <p:txBody>
          <a:bodyPr/>
          <a:lstStyle/>
          <a:p>
            <a:r>
              <a:rPr lang="en-GB" smtClean="0"/>
              <a:t>Overview of Aria</a:t>
            </a:r>
            <a:endParaRPr lang="en-GB" dirty="0" smtClean="0"/>
          </a:p>
        </p:txBody>
      </p:sp>
      <p:sp>
        <p:nvSpPr>
          <p:cNvPr id="12" name="Footer Placeholder 3"/>
          <p:cNvSpPr>
            <a:spLocks noGrp="1"/>
          </p:cNvSpPr>
          <p:nvPr>
            <p:ph type="ftr" sz="quarter" idx="10"/>
          </p:nvPr>
        </p:nvSpPr>
        <p:spPr/>
        <p:txBody>
          <a:bodyPr/>
          <a:lstStyle/>
          <a:p>
            <a:fld id="{F2B72915-2081-4483-8C8F-CFACE768D299}" type="slidenum">
              <a:rPr lang="en-GB" smtClean="0"/>
              <a:pPr/>
              <a:t>23</a:t>
            </a:fld>
            <a:endParaRPr lang="en-GB"/>
          </a:p>
        </p:txBody>
      </p:sp>
    </p:spTree>
    <p:extLst>
      <p:ext uri="{BB962C8B-B14F-4D97-AF65-F5344CB8AC3E}">
        <p14:creationId xmlns:p14="http://schemas.microsoft.com/office/powerpoint/2010/main" val="3319174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sz="2400" dirty="0" smtClean="0"/>
              <a:t>You can link an input field to an element that describes it</a:t>
            </a:r>
          </a:p>
          <a:p>
            <a:pPr lvl="1" eaLnBrk="1" hangingPunct="1"/>
            <a:r>
              <a:rPr lang="en-GB" dirty="0" smtClean="0">
                <a:latin typeface="+mj-lt"/>
                <a:sym typeface="Wingdings" pitchFamily="2" charset="2"/>
              </a:rPr>
              <a:t>Use the </a:t>
            </a:r>
            <a:r>
              <a:rPr lang="en-GB" dirty="0" smtClean="0">
                <a:latin typeface="Lucida Console" pitchFamily="49" charset="0"/>
                <a:sym typeface="Wingdings" pitchFamily="2" charset="2"/>
              </a:rPr>
              <a:t>aria-</a:t>
            </a:r>
            <a:r>
              <a:rPr lang="en-GB" dirty="0" err="1" smtClean="0">
                <a:latin typeface="Lucida Console" pitchFamily="49" charset="0"/>
                <a:sym typeface="Wingdings" pitchFamily="2" charset="2"/>
              </a:rPr>
              <a:t>describedby</a:t>
            </a:r>
            <a:r>
              <a:rPr lang="en-GB" dirty="0" smtClean="0">
                <a:latin typeface="+mj-lt"/>
                <a:sym typeface="Wingdings" pitchFamily="2" charset="2"/>
              </a:rPr>
              <a:t> attribute</a:t>
            </a:r>
          </a:p>
          <a:p>
            <a:pPr lvl="1" eaLnBrk="1" hangingPunct="1"/>
            <a:r>
              <a:rPr lang="en-GB" dirty="0" smtClean="0">
                <a:latin typeface="+mj-lt"/>
                <a:sym typeface="Wingdings" pitchFamily="2" charset="2"/>
              </a:rPr>
              <a:t>Screen readers will announce the descriptive text on input focus</a:t>
            </a:r>
          </a:p>
          <a:p>
            <a:pPr lvl="1" eaLnBrk="1" hangingPunct="1"/>
            <a:endParaRPr lang="en-GB" dirty="0">
              <a:latin typeface="+mj-lt"/>
              <a:sym typeface="Wingdings" pitchFamily="2" charset="2"/>
            </a:endParaRPr>
          </a:p>
          <a:p>
            <a:pPr lvl="1" eaLnBrk="1" hangingPunct="1"/>
            <a:endParaRPr lang="en-GB" dirty="0" smtClean="0">
              <a:latin typeface="+mj-lt"/>
              <a:sym typeface="Wingdings" pitchFamily="2" charset="2"/>
            </a:endParaRPr>
          </a:p>
          <a:p>
            <a:pPr lvl="1" eaLnBrk="1" hangingPunct="1"/>
            <a:endParaRPr lang="en-GB" dirty="0" smtClean="0">
              <a:latin typeface="+mj-lt"/>
              <a:sym typeface="Wingdings" pitchFamily="2" charset="2"/>
            </a:endParaRPr>
          </a:p>
          <a:p>
            <a:pPr eaLnBrk="1" hangingPunct="1"/>
            <a:r>
              <a:rPr lang="en-GB" dirty="0" smtClean="0">
                <a:latin typeface="+mj-lt"/>
                <a:sym typeface="Wingdings" pitchFamily="2" charset="2"/>
              </a:rPr>
              <a:t>You can customize the info announced by a Screen Reader</a:t>
            </a:r>
          </a:p>
          <a:p>
            <a:pPr lvl="1" eaLnBrk="1" hangingPunct="1"/>
            <a:r>
              <a:rPr lang="en-GB" dirty="0" smtClean="0">
                <a:latin typeface="+mj-lt"/>
                <a:sym typeface="Wingdings" pitchFamily="2" charset="2"/>
              </a:rPr>
              <a:t>Use the </a:t>
            </a:r>
            <a:r>
              <a:rPr lang="en-GB" dirty="0" smtClean="0">
                <a:latin typeface="Lucida Console" pitchFamily="49" charset="0"/>
                <a:sym typeface="Wingdings" pitchFamily="2" charset="2"/>
              </a:rPr>
              <a:t>aria-</a:t>
            </a:r>
            <a:r>
              <a:rPr lang="en-GB" dirty="0" err="1" smtClean="0">
                <a:latin typeface="Lucida Console" pitchFamily="49" charset="0"/>
                <a:sym typeface="Wingdings" pitchFamily="2" charset="2"/>
              </a:rPr>
              <a:t>labelledby</a:t>
            </a:r>
            <a:r>
              <a:rPr lang="en-GB" dirty="0" smtClean="0">
                <a:latin typeface="+mj-lt"/>
                <a:sym typeface="Wingdings" pitchFamily="2" charset="2"/>
              </a:rPr>
              <a:t> attribute</a:t>
            </a:r>
          </a:p>
          <a:p>
            <a:pPr lvl="1" eaLnBrk="1" hangingPunct="1"/>
            <a:r>
              <a:rPr lang="en-GB" dirty="0" smtClean="0">
                <a:latin typeface="+mj-lt"/>
                <a:sym typeface="Wingdings" pitchFamily="2" charset="2"/>
              </a:rPr>
              <a:t>Screen readers will announce the series of items specified</a:t>
            </a:r>
          </a:p>
          <a:p>
            <a:pPr lvl="1" eaLnBrk="1" hangingPunct="1"/>
            <a:endParaRPr lang="en-GB" dirty="0" smtClean="0">
              <a:latin typeface="+mj-lt"/>
              <a:sym typeface="Wingdings" pitchFamily="2" charset="2"/>
            </a:endParaRPr>
          </a:p>
          <a:p>
            <a:pPr lvl="1" eaLnBrk="1" hangingPunct="1"/>
            <a:endParaRPr lang="en-GB" sz="2000" dirty="0" smtClean="0">
              <a:latin typeface="+mj-lt"/>
              <a:sym typeface="Wingdings" pitchFamily="2" charset="2"/>
            </a:endParaRPr>
          </a:p>
          <a:p>
            <a:pPr lvl="1" eaLnBrk="1" hangingPunct="1"/>
            <a:endParaRPr lang="en-GB" dirty="0" smtClean="0">
              <a:latin typeface="+mj-lt"/>
              <a:sym typeface="Wingdings" pitchFamily="2" charset="2"/>
            </a:endParaRPr>
          </a:p>
          <a:p>
            <a:pPr eaLnBrk="1" hangingPunct="1"/>
            <a:r>
              <a:rPr lang="en-GB" sz="2400" dirty="0" smtClean="0">
                <a:latin typeface="+mj-lt"/>
                <a:sym typeface="Wingdings" pitchFamily="2" charset="2"/>
              </a:rPr>
              <a:t>Example:</a:t>
            </a:r>
          </a:p>
          <a:p>
            <a:pPr lvl="1" eaLnBrk="1" hangingPunct="1"/>
            <a:r>
              <a:rPr lang="en-GB" dirty="0" smtClean="0">
                <a:latin typeface="+mj-lt"/>
                <a:sym typeface="Wingdings" pitchFamily="2" charset="2"/>
              </a:rPr>
              <a:t>See </a:t>
            </a:r>
            <a:r>
              <a:rPr lang="en-GB" dirty="0" smtClean="0">
                <a:latin typeface="Lucida Console" pitchFamily="49" charset="0"/>
                <a:sym typeface="Wingdings" pitchFamily="2" charset="2"/>
              </a:rPr>
              <a:t>AccessibleForms.html</a:t>
            </a:r>
            <a:endParaRPr lang="en-US" sz="2000" dirty="0" smtClean="0">
              <a:latin typeface="Lucida Console" pitchFamily="49" charset="0"/>
            </a:endParaRPr>
          </a:p>
        </p:txBody>
      </p:sp>
      <p:sp>
        <p:nvSpPr>
          <p:cNvPr id="10243" name="Rectangle 2"/>
          <p:cNvSpPr>
            <a:spLocks noGrp="1" noChangeArrowheads="1"/>
          </p:cNvSpPr>
          <p:nvPr>
            <p:ph type="title"/>
          </p:nvPr>
        </p:nvSpPr>
        <p:spPr/>
        <p:txBody>
          <a:bodyPr/>
          <a:lstStyle/>
          <a:p>
            <a:pPr eaLnBrk="1" hangingPunct="1"/>
            <a:r>
              <a:rPr lang="en-GB" dirty="0" smtClean="0"/>
              <a:t>Accessible Forms</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24</a:t>
            </a:fld>
            <a:endParaRPr lang="en-GB"/>
          </a:p>
        </p:txBody>
      </p:sp>
      <p:sp>
        <p:nvSpPr>
          <p:cNvPr id="16" name="Rectangle 5"/>
          <p:cNvSpPr>
            <a:spLocks noChangeArrowheads="1"/>
          </p:cNvSpPr>
          <p:nvPr/>
        </p:nvSpPr>
        <p:spPr bwMode="auto">
          <a:xfrm>
            <a:off x="861391" y="2386804"/>
            <a:ext cx="8027428" cy="611563"/>
          </a:xfrm>
          <a:prstGeom prst="rect">
            <a:avLst/>
          </a:prstGeom>
          <a:solidFill>
            <a:srgbClr val="CCCCFF"/>
          </a:solidFill>
          <a:ln w="9525">
            <a:solidFill>
              <a:schemeClr val="tx2"/>
            </a:solidFill>
            <a:miter lim="800000"/>
            <a:headEnd/>
            <a:tailEnd/>
          </a:ln>
          <a:effectLst>
            <a:outerShdw dist="76200" dir="2700000" algn="ctr" rotWithShape="0">
              <a:schemeClr val="tx2">
                <a:lumMod val="60000"/>
                <a:lumOff val="40000"/>
              </a:schemeClr>
            </a:outerShdw>
          </a:effectLst>
        </p:spPr>
        <p:txBody>
          <a:bodyPr lIns="92075" tIns="46038" rIns="92075" bIns="46038" anchor="ctr"/>
          <a:lstStyle/>
          <a:p>
            <a:pPr defTabSz="739775">
              <a:defRPr/>
            </a:pPr>
            <a:r>
              <a:rPr lang="en-GB" sz="1200" dirty="0"/>
              <a:t>&lt;label for="</a:t>
            </a:r>
            <a:r>
              <a:rPr lang="en-GB" sz="1200" dirty="0" err="1"/>
              <a:t>fromText</a:t>
            </a:r>
            <a:r>
              <a:rPr lang="en-GB" sz="1200" dirty="0"/>
              <a:t>"&gt;From </a:t>
            </a:r>
            <a:r>
              <a:rPr lang="en-GB" sz="1200" dirty="0" err="1"/>
              <a:t>aiport</a:t>
            </a:r>
            <a:r>
              <a:rPr lang="en-GB" sz="1200" dirty="0"/>
              <a:t>: &lt;/label&gt;	</a:t>
            </a:r>
            <a:endParaRPr lang="en-GB" sz="1200" dirty="0" smtClean="0"/>
          </a:p>
          <a:p>
            <a:pPr defTabSz="739775">
              <a:defRPr/>
            </a:pPr>
            <a:r>
              <a:rPr lang="en-GB" sz="1200" dirty="0" smtClean="0"/>
              <a:t>&lt;</a:t>
            </a:r>
            <a:r>
              <a:rPr lang="en-GB" sz="1200" dirty="0"/>
              <a:t>input id="</a:t>
            </a:r>
            <a:r>
              <a:rPr lang="en-GB" sz="1200" dirty="0" err="1"/>
              <a:t>fromText</a:t>
            </a:r>
            <a:r>
              <a:rPr lang="en-GB" sz="1200" dirty="0"/>
              <a:t>" type="text" size="25" aria-</a:t>
            </a:r>
            <a:r>
              <a:rPr lang="en-GB" sz="1200" dirty="0" err="1"/>
              <a:t>describedby</a:t>
            </a:r>
            <a:r>
              <a:rPr lang="en-GB" sz="1200" dirty="0"/>
              <a:t>="</a:t>
            </a:r>
            <a:r>
              <a:rPr lang="en-GB" sz="1200" dirty="0" err="1"/>
              <a:t>fromDescriptor</a:t>
            </a:r>
            <a:r>
              <a:rPr lang="en-GB" sz="1200" dirty="0"/>
              <a:t>" /&gt;</a:t>
            </a:r>
          </a:p>
          <a:p>
            <a:pPr defTabSz="739775">
              <a:defRPr/>
            </a:pPr>
            <a:r>
              <a:rPr lang="en-GB" sz="1200" dirty="0"/>
              <a:t>&lt;span  id="</a:t>
            </a:r>
            <a:r>
              <a:rPr lang="en-GB" sz="1200" dirty="0" err="1"/>
              <a:t>fromDescriptor</a:t>
            </a:r>
            <a:r>
              <a:rPr lang="en-GB" sz="1200" dirty="0"/>
              <a:t>"&gt;The airport you're travelling from&lt;/span&gt; &lt;</a:t>
            </a:r>
            <a:r>
              <a:rPr lang="en-GB" sz="1200" dirty="0" err="1"/>
              <a:t>br</a:t>
            </a:r>
            <a:r>
              <a:rPr lang="en-GB" sz="1200" dirty="0"/>
              <a:t>/&gt;</a:t>
            </a:r>
          </a:p>
        </p:txBody>
      </p:sp>
      <p:sp>
        <p:nvSpPr>
          <p:cNvPr id="19" name="Rectangle 5"/>
          <p:cNvSpPr>
            <a:spLocks noChangeArrowheads="1"/>
          </p:cNvSpPr>
          <p:nvPr/>
        </p:nvSpPr>
        <p:spPr bwMode="auto">
          <a:xfrm>
            <a:off x="864929" y="4697704"/>
            <a:ext cx="8027428" cy="629208"/>
          </a:xfrm>
          <a:prstGeom prst="rect">
            <a:avLst/>
          </a:prstGeom>
          <a:solidFill>
            <a:srgbClr val="CCCCFF"/>
          </a:solidFill>
          <a:ln w="9525">
            <a:solidFill>
              <a:schemeClr val="tx2"/>
            </a:solidFill>
            <a:miter lim="800000"/>
            <a:headEnd/>
            <a:tailEnd/>
          </a:ln>
          <a:effectLst>
            <a:outerShdw dist="76200" dir="2700000" algn="ctr" rotWithShape="0">
              <a:schemeClr val="tx2">
                <a:lumMod val="60000"/>
                <a:lumOff val="40000"/>
              </a:schemeClr>
            </a:outerShdw>
          </a:effectLst>
        </p:spPr>
        <p:txBody>
          <a:bodyPr lIns="92075" tIns="46038" rIns="92075" bIns="46038" anchor="ctr"/>
          <a:lstStyle/>
          <a:p>
            <a:pPr defTabSz="739775">
              <a:defRPr/>
            </a:pPr>
            <a:r>
              <a:rPr lang="en-GB" sz="1200" dirty="0"/>
              <a:t>&lt;label id="</a:t>
            </a:r>
            <a:r>
              <a:rPr lang="en-GB" sz="1200" dirty="0" err="1"/>
              <a:t>rangeLabel</a:t>
            </a:r>
            <a:r>
              <a:rPr lang="en-GB" sz="1200" dirty="0"/>
              <a:t>" for="</a:t>
            </a:r>
            <a:r>
              <a:rPr lang="en-GB" sz="1200" dirty="0" err="1"/>
              <a:t>rangeText</a:t>
            </a:r>
            <a:r>
              <a:rPr lang="en-GB" sz="1200" dirty="0"/>
              <a:t>"&gt;Travel within&lt;/label&gt;	</a:t>
            </a:r>
          </a:p>
          <a:p>
            <a:pPr defTabSz="739775">
              <a:defRPr/>
            </a:pPr>
            <a:r>
              <a:rPr lang="en-GB" sz="1200" dirty="0"/>
              <a:t>&lt;input id="</a:t>
            </a:r>
            <a:r>
              <a:rPr lang="en-GB" sz="1200" dirty="0" err="1"/>
              <a:t>rangeText</a:t>
            </a:r>
            <a:r>
              <a:rPr lang="en-GB" sz="1200" dirty="0"/>
              <a:t>" type="text" </a:t>
            </a:r>
            <a:r>
              <a:rPr lang="en-GB" sz="1200" b="1" dirty="0" smtClean="0"/>
              <a:t>aria-</a:t>
            </a:r>
            <a:r>
              <a:rPr lang="en-GB" sz="1200" b="1" dirty="0" err="1" smtClean="0"/>
              <a:t>labelledby</a:t>
            </a:r>
            <a:r>
              <a:rPr lang="en-GB" sz="1200" b="1" dirty="0"/>
              <a:t>="</a:t>
            </a:r>
            <a:r>
              <a:rPr lang="en-GB" sz="1200" b="1" dirty="0" err="1"/>
              <a:t>rangeLabel</a:t>
            </a:r>
            <a:r>
              <a:rPr lang="en-GB" sz="1200" b="1" dirty="0"/>
              <a:t> </a:t>
            </a:r>
            <a:r>
              <a:rPr lang="en-GB" sz="1200" b="1" dirty="0" err="1"/>
              <a:t>rangeText</a:t>
            </a:r>
            <a:r>
              <a:rPr lang="en-GB" sz="1200" b="1" dirty="0"/>
              <a:t> </a:t>
            </a:r>
            <a:r>
              <a:rPr lang="en-GB" sz="1200" b="1" dirty="0" err="1"/>
              <a:t>rangeUnit</a:t>
            </a:r>
            <a:r>
              <a:rPr lang="en-GB" sz="1200" b="1" dirty="0"/>
              <a:t>"</a:t>
            </a:r>
            <a:r>
              <a:rPr lang="en-GB" sz="1200" dirty="0"/>
              <a:t> /&gt;</a:t>
            </a:r>
          </a:p>
          <a:p>
            <a:pPr defTabSz="739775">
              <a:defRPr/>
            </a:pPr>
            <a:r>
              <a:rPr lang="en-GB" sz="1200" dirty="0"/>
              <a:t>&lt;span  id="</a:t>
            </a:r>
            <a:r>
              <a:rPr lang="en-GB" sz="1200" dirty="0" err="1"/>
              <a:t>rangeUnit</a:t>
            </a:r>
            <a:r>
              <a:rPr lang="en-GB" sz="1200" dirty="0"/>
              <a:t>"&gt;days&lt;/span&gt; &lt;</a:t>
            </a:r>
            <a:r>
              <a:rPr lang="en-GB" sz="1200" dirty="0" err="1"/>
              <a:t>br</a:t>
            </a:r>
            <a:r>
              <a:rPr lang="en-GB" sz="1200" dirty="0"/>
              <a:t>/&gt;</a:t>
            </a:r>
          </a:p>
        </p:txBody>
      </p:sp>
    </p:spTree>
    <p:extLst>
      <p:ext uri="{BB962C8B-B14F-4D97-AF65-F5344CB8AC3E}">
        <p14:creationId xmlns:p14="http://schemas.microsoft.com/office/powerpoint/2010/main" val="24570389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dirty="0" smtClean="0"/>
              <a:t>Aria defines </a:t>
            </a:r>
            <a:r>
              <a:rPr lang="en-GB" dirty="0"/>
              <a:t>a set of specialised </a:t>
            </a:r>
            <a:r>
              <a:rPr lang="en-GB" dirty="0" smtClean="0"/>
              <a:t>"landmark" roles</a:t>
            </a:r>
          </a:p>
          <a:p>
            <a:pPr lvl="1" eaLnBrk="1" hangingPunct="1"/>
            <a:r>
              <a:rPr lang="en-GB" dirty="0" smtClean="0"/>
              <a:t>Identifies common Web page sections in </a:t>
            </a:r>
            <a:r>
              <a:rPr lang="en-GB" dirty="0"/>
              <a:t>a consistent </a:t>
            </a:r>
            <a:r>
              <a:rPr lang="en-GB" dirty="0" smtClean="0"/>
              <a:t>way</a:t>
            </a:r>
          </a:p>
          <a:p>
            <a:pPr lvl="1" eaLnBrk="1" hangingPunct="1"/>
            <a:r>
              <a:rPr lang="en-GB" dirty="0"/>
              <a:t>A</a:t>
            </a:r>
            <a:r>
              <a:rPr lang="en-GB" dirty="0" smtClean="0"/>
              <a:t>llows </a:t>
            </a:r>
            <a:r>
              <a:rPr lang="en-GB" dirty="0"/>
              <a:t>assistive technologies to provide users with features which they can use to </a:t>
            </a:r>
            <a:r>
              <a:rPr lang="en-GB" dirty="0" smtClean="0"/>
              <a:t>identify </a:t>
            </a:r>
            <a:r>
              <a:rPr lang="en-GB" dirty="0"/>
              <a:t>and navigate to sections of page </a:t>
            </a:r>
            <a:r>
              <a:rPr lang="en-GB" dirty="0" smtClean="0"/>
              <a:t>content</a:t>
            </a:r>
          </a:p>
          <a:p>
            <a:pPr lvl="1" eaLnBrk="1" hangingPunct="1"/>
            <a:endParaRPr lang="en-GB" sz="1600" dirty="0">
              <a:latin typeface="+mj-lt"/>
            </a:endParaRPr>
          </a:p>
          <a:p>
            <a:pPr eaLnBrk="1" hangingPunct="1"/>
            <a:r>
              <a:rPr lang="en-GB" dirty="0" smtClean="0">
                <a:latin typeface="+mj-lt"/>
              </a:rPr>
              <a:t>To define a landmark role:</a:t>
            </a:r>
          </a:p>
          <a:p>
            <a:pPr lvl="1" eaLnBrk="1" hangingPunct="1"/>
            <a:r>
              <a:rPr lang="en-GB" dirty="0" smtClean="0">
                <a:latin typeface="+mj-lt"/>
              </a:rPr>
              <a:t>Set the </a:t>
            </a:r>
            <a:r>
              <a:rPr lang="en-GB" dirty="0" smtClean="0">
                <a:latin typeface="Lucida Console" pitchFamily="49" charset="0"/>
              </a:rPr>
              <a:t>role</a:t>
            </a:r>
            <a:r>
              <a:rPr lang="en-GB" dirty="0" smtClean="0">
                <a:latin typeface="+mj-lt"/>
              </a:rPr>
              <a:t> attribute on the element</a:t>
            </a:r>
          </a:p>
          <a:p>
            <a:pPr lvl="1" eaLnBrk="1" hangingPunct="1"/>
            <a:r>
              <a:rPr lang="en-GB" dirty="0" smtClean="0">
                <a:latin typeface="+mj-lt"/>
              </a:rPr>
              <a:t>The following slide lists all the standard Aria landmark roles</a:t>
            </a:r>
          </a:p>
        </p:txBody>
      </p:sp>
      <p:sp>
        <p:nvSpPr>
          <p:cNvPr id="10243" name="Rectangle 2"/>
          <p:cNvSpPr>
            <a:spLocks noGrp="1" noChangeArrowheads="1"/>
          </p:cNvSpPr>
          <p:nvPr>
            <p:ph type="title"/>
          </p:nvPr>
        </p:nvSpPr>
        <p:spPr/>
        <p:txBody>
          <a:bodyPr/>
          <a:lstStyle/>
          <a:p>
            <a:pPr eaLnBrk="1" hangingPunct="1"/>
            <a:r>
              <a:rPr lang="en-GB" dirty="0" smtClean="0"/>
              <a:t>Landmark Roles (1 of 2)</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25</a:t>
            </a:fld>
            <a:endParaRPr lang="en-GB"/>
          </a:p>
        </p:txBody>
      </p:sp>
    </p:spTree>
    <p:extLst>
      <p:ext uri="{BB962C8B-B14F-4D97-AF65-F5344CB8AC3E}">
        <p14:creationId xmlns:p14="http://schemas.microsoft.com/office/powerpoint/2010/main" val="7893600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endParaRPr lang="en-GB" dirty="0" smtClean="0">
              <a:latin typeface="+mj-lt"/>
            </a:endParaRPr>
          </a:p>
          <a:p>
            <a:pPr eaLnBrk="1" hangingPunct="1"/>
            <a:endParaRPr lang="en-GB" dirty="0">
              <a:latin typeface="+mj-lt"/>
            </a:endParaRPr>
          </a:p>
          <a:p>
            <a:pPr eaLnBrk="1" hangingPunct="1"/>
            <a:endParaRPr lang="en-GB" dirty="0" smtClean="0">
              <a:latin typeface="+mj-lt"/>
            </a:endParaRPr>
          </a:p>
          <a:p>
            <a:pPr eaLnBrk="1" hangingPunct="1"/>
            <a:endParaRPr lang="en-GB" dirty="0">
              <a:latin typeface="+mj-lt"/>
            </a:endParaRPr>
          </a:p>
          <a:p>
            <a:pPr eaLnBrk="1" hangingPunct="1"/>
            <a:endParaRPr lang="en-GB" dirty="0" smtClean="0">
              <a:latin typeface="+mj-lt"/>
            </a:endParaRPr>
          </a:p>
          <a:p>
            <a:pPr eaLnBrk="1" hangingPunct="1"/>
            <a:endParaRPr lang="en-GB" dirty="0">
              <a:latin typeface="+mj-lt"/>
            </a:endParaRPr>
          </a:p>
          <a:p>
            <a:pPr eaLnBrk="1" hangingPunct="1"/>
            <a:endParaRPr lang="en-GB" dirty="0" smtClean="0">
              <a:latin typeface="+mj-lt"/>
            </a:endParaRPr>
          </a:p>
          <a:p>
            <a:pPr eaLnBrk="1" hangingPunct="1"/>
            <a:endParaRPr lang="en-GB" dirty="0">
              <a:latin typeface="+mj-lt"/>
            </a:endParaRPr>
          </a:p>
          <a:p>
            <a:pPr eaLnBrk="1" hangingPunct="1"/>
            <a:endParaRPr lang="en-GB" dirty="0" smtClean="0">
              <a:latin typeface="+mj-lt"/>
            </a:endParaRPr>
          </a:p>
          <a:p>
            <a:pPr eaLnBrk="1" hangingPunct="1"/>
            <a:r>
              <a:rPr lang="en-GB" dirty="0" smtClean="0">
                <a:latin typeface="+mj-lt"/>
              </a:rPr>
              <a:t>Example</a:t>
            </a:r>
            <a:r>
              <a:rPr lang="en-GB" dirty="0">
                <a:latin typeface="+mj-lt"/>
              </a:rPr>
              <a:t>:</a:t>
            </a:r>
          </a:p>
          <a:p>
            <a:pPr lvl="1" eaLnBrk="1" hangingPunct="1"/>
            <a:r>
              <a:rPr lang="en-GB" dirty="0">
                <a:latin typeface="+mj-lt"/>
              </a:rPr>
              <a:t>See </a:t>
            </a:r>
            <a:r>
              <a:rPr lang="en-GB" dirty="0" smtClean="0">
                <a:latin typeface="Lucida Console" pitchFamily="49" charset="0"/>
              </a:rPr>
              <a:t>LandmarkRoles.html</a:t>
            </a:r>
            <a:endParaRPr lang="en-GB" dirty="0">
              <a:latin typeface="Lucida Console" pitchFamily="49" charset="0"/>
            </a:endParaRPr>
          </a:p>
          <a:p>
            <a:pPr eaLnBrk="1" hangingPunct="1"/>
            <a:endParaRPr lang="en-GB" dirty="0" smtClean="0">
              <a:latin typeface="+mj-lt"/>
            </a:endParaRPr>
          </a:p>
        </p:txBody>
      </p:sp>
      <p:sp>
        <p:nvSpPr>
          <p:cNvPr id="10243" name="Rectangle 2"/>
          <p:cNvSpPr>
            <a:spLocks noGrp="1" noChangeArrowheads="1"/>
          </p:cNvSpPr>
          <p:nvPr>
            <p:ph type="title"/>
          </p:nvPr>
        </p:nvSpPr>
        <p:spPr/>
        <p:txBody>
          <a:bodyPr/>
          <a:lstStyle/>
          <a:p>
            <a:pPr eaLnBrk="1" hangingPunct="1"/>
            <a:r>
              <a:rPr lang="en-GB" dirty="0" smtClean="0"/>
              <a:t>Landmark Roles (2 of 2)</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26</a:t>
            </a:fld>
            <a:endParaRPr lang="en-GB"/>
          </a:p>
        </p:txBody>
      </p:sp>
      <p:sp>
        <p:nvSpPr>
          <p:cNvPr id="6" name="TextBox 5"/>
          <p:cNvSpPr txBox="1"/>
          <p:nvPr/>
        </p:nvSpPr>
        <p:spPr>
          <a:xfrm>
            <a:off x="521229" y="1216258"/>
            <a:ext cx="1677439" cy="408231"/>
          </a:xfrm>
          <a:prstGeom prst="rect">
            <a:avLst/>
          </a:prstGeom>
          <a:solidFill>
            <a:schemeClr val="tx2"/>
          </a:solidFill>
        </p:spPr>
        <p:txBody>
          <a:bodyPr wrap="none" rtlCol="0" anchor="ctr" anchorCtr="0">
            <a:noAutofit/>
          </a:bodyPr>
          <a:lstStyle/>
          <a:p>
            <a:r>
              <a:rPr lang="en-GB" sz="1400" dirty="0" smtClean="0">
                <a:solidFill>
                  <a:schemeClr val="bg1"/>
                </a:solidFill>
                <a:latin typeface="+mj-lt"/>
              </a:rPr>
              <a:t>role</a:t>
            </a:r>
            <a:endParaRPr lang="en-GB" sz="1400" dirty="0">
              <a:solidFill>
                <a:schemeClr val="bg1"/>
              </a:solidFill>
              <a:latin typeface="+mj-lt"/>
            </a:endParaRPr>
          </a:p>
        </p:txBody>
      </p:sp>
      <p:sp>
        <p:nvSpPr>
          <p:cNvPr id="7" name="TextBox 6"/>
          <p:cNvSpPr txBox="1"/>
          <p:nvPr/>
        </p:nvSpPr>
        <p:spPr>
          <a:xfrm>
            <a:off x="2252391" y="1216258"/>
            <a:ext cx="4261945" cy="408231"/>
          </a:xfrm>
          <a:prstGeom prst="rect">
            <a:avLst/>
          </a:prstGeom>
          <a:solidFill>
            <a:schemeClr val="tx2"/>
          </a:solidFill>
        </p:spPr>
        <p:txBody>
          <a:bodyPr wrap="square" rtlCol="0" anchor="ctr" anchorCtr="0">
            <a:noAutofit/>
          </a:bodyPr>
          <a:lstStyle/>
          <a:p>
            <a:r>
              <a:rPr lang="en-GB" sz="1400" dirty="0" smtClean="0">
                <a:solidFill>
                  <a:schemeClr val="bg1"/>
                </a:solidFill>
                <a:latin typeface="+mj-lt"/>
              </a:rPr>
              <a:t>Description</a:t>
            </a:r>
            <a:endParaRPr lang="en-GB" sz="1400" dirty="0">
              <a:solidFill>
                <a:schemeClr val="bg1"/>
              </a:solidFill>
              <a:latin typeface="+mj-lt"/>
            </a:endParaRPr>
          </a:p>
        </p:txBody>
      </p:sp>
      <p:sp>
        <p:nvSpPr>
          <p:cNvPr id="8" name="TextBox 7"/>
          <p:cNvSpPr txBox="1"/>
          <p:nvPr/>
        </p:nvSpPr>
        <p:spPr>
          <a:xfrm>
            <a:off x="521229" y="1677570"/>
            <a:ext cx="1677439" cy="500089"/>
          </a:xfrm>
          <a:prstGeom prst="rect">
            <a:avLst/>
          </a:prstGeom>
          <a:solidFill>
            <a:srgbClr val="CCCCFF"/>
          </a:solidFill>
        </p:spPr>
        <p:txBody>
          <a:bodyPr wrap="none" rtlCol="0" anchor="ctr" anchorCtr="0">
            <a:noAutofit/>
          </a:bodyPr>
          <a:lstStyle/>
          <a:p>
            <a:r>
              <a:rPr lang="en-GB" sz="1400" dirty="0" smtClean="0">
                <a:solidFill>
                  <a:schemeClr val="tx2"/>
                </a:solidFill>
                <a:latin typeface="+mj-lt"/>
              </a:rPr>
              <a:t>"application"</a:t>
            </a:r>
            <a:endParaRPr lang="en-GB" sz="1400" dirty="0">
              <a:solidFill>
                <a:schemeClr val="tx2"/>
              </a:solidFill>
              <a:latin typeface="+mj-lt"/>
            </a:endParaRPr>
          </a:p>
        </p:txBody>
      </p:sp>
      <p:sp>
        <p:nvSpPr>
          <p:cNvPr id="9" name="TextBox 8"/>
          <p:cNvSpPr txBox="1"/>
          <p:nvPr/>
        </p:nvSpPr>
        <p:spPr>
          <a:xfrm>
            <a:off x="2252391" y="1677570"/>
            <a:ext cx="4261945" cy="500089"/>
          </a:xfrm>
          <a:prstGeom prst="rect">
            <a:avLst/>
          </a:prstGeom>
          <a:solidFill>
            <a:srgbClr val="CCCCFF"/>
          </a:solidFill>
        </p:spPr>
        <p:txBody>
          <a:bodyPr wrap="square" rtlCol="0" anchor="ctr" anchorCtr="0">
            <a:noAutofit/>
          </a:bodyPr>
          <a:lstStyle/>
          <a:p>
            <a:r>
              <a:rPr lang="en-GB" sz="1400" dirty="0">
                <a:solidFill>
                  <a:schemeClr val="tx2"/>
                </a:solidFill>
                <a:latin typeface="+mj-lt"/>
              </a:rPr>
              <a:t>Represents a region of the page representing a unique software unit executing a set of </a:t>
            </a:r>
            <a:r>
              <a:rPr lang="en-GB" sz="1400" dirty="0" smtClean="0">
                <a:solidFill>
                  <a:schemeClr val="tx2"/>
                </a:solidFill>
                <a:latin typeface="+mj-lt"/>
              </a:rPr>
              <a:t>tasks</a:t>
            </a:r>
            <a:endParaRPr lang="en-GB" sz="1400" dirty="0">
              <a:solidFill>
                <a:schemeClr val="tx2"/>
              </a:solidFill>
              <a:latin typeface="+mj-lt"/>
            </a:endParaRPr>
          </a:p>
        </p:txBody>
      </p:sp>
      <p:sp>
        <p:nvSpPr>
          <p:cNvPr id="16" name="TextBox 15"/>
          <p:cNvSpPr txBox="1"/>
          <p:nvPr/>
        </p:nvSpPr>
        <p:spPr>
          <a:xfrm>
            <a:off x="6558578" y="1218530"/>
            <a:ext cx="2422136" cy="408231"/>
          </a:xfrm>
          <a:prstGeom prst="rect">
            <a:avLst/>
          </a:prstGeom>
          <a:solidFill>
            <a:schemeClr val="tx2"/>
          </a:solidFill>
        </p:spPr>
        <p:txBody>
          <a:bodyPr wrap="none" rtlCol="0" anchor="ctr" anchorCtr="0">
            <a:noAutofit/>
          </a:bodyPr>
          <a:lstStyle/>
          <a:p>
            <a:r>
              <a:rPr lang="en-GB" sz="1400" dirty="0" smtClean="0">
                <a:solidFill>
                  <a:schemeClr val="bg1"/>
                </a:solidFill>
                <a:latin typeface="+mj-lt"/>
              </a:rPr>
              <a:t>HTML5 equivalent element</a:t>
            </a:r>
            <a:endParaRPr lang="en-GB" sz="1400" dirty="0">
              <a:solidFill>
                <a:schemeClr val="bg1"/>
              </a:solidFill>
              <a:latin typeface="+mj-lt"/>
            </a:endParaRPr>
          </a:p>
        </p:txBody>
      </p:sp>
      <p:sp>
        <p:nvSpPr>
          <p:cNvPr id="17" name="TextBox 16"/>
          <p:cNvSpPr txBox="1"/>
          <p:nvPr/>
        </p:nvSpPr>
        <p:spPr>
          <a:xfrm>
            <a:off x="6558578" y="1679842"/>
            <a:ext cx="2422136" cy="500089"/>
          </a:xfrm>
          <a:prstGeom prst="rect">
            <a:avLst/>
          </a:prstGeom>
          <a:solidFill>
            <a:srgbClr val="CCCCFF"/>
          </a:solidFill>
        </p:spPr>
        <p:txBody>
          <a:bodyPr wrap="none" rtlCol="0" anchor="ctr" anchorCtr="0">
            <a:noAutofit/>
          </a:bodyPr>
          <a:lstStyle/>
          <a:p>
            <a:r>
              <a:rPr lang="en-GB" sz="1400" dirty="0" smtClean="0">
                <a:solidFill>
                  <a:schemeClr val="tx2"/>
                </a:solidFill>
                <a:latin typeface="+mj-lt"/>
              </a:rPr>
              <a:t>(use on a &lt;div&gt;)</a:t>
            </a:r>
            <a:endParaRPr lang="en-GB" sz="1400" dirty="0">
              <a:solidFill>
                <a:schemeClr val="tx2"/>
              </a:solidFill>
              <a:latin typeface="+mj-lt"/>
            </a:endParaRPr>
          </a:p>
        </p:txBody>
      </p:sp>
      <p:sp>
        <p:nvSpPr>
          <p:cNvPr id="35" name="TextBox 34"/>
          <p:cNvSpPr txBox="1"/>
          <p:nvPr/>
        </p:nvSpPr>
        <p:spPr>
          <a:xfrm>
            <a:off x="521229" y="2223644"/>
            <a:ext cx="1677439" cy="445291"/>
          </a:xfrm>
          <a:prstGeom prst="rect">
            <a:avLst/>
          </a:prstGeom>
          <a:solidFill>
            <a:srgbClr val="CCCCFF"/>
          </a:solidFill>
        </p:spPr>
        <p:txBody>
          <a:bodyPr wrap="none" rtlCol="0" anchor="ctr" anchorCtr="0">
            <a:noAutofit/>
          </a:bodyPr>
          <a:lstStyle/>
          <a:p>
            <a:r>
              <a:rPr lang="en-GB" sz="1400" dirty="0" smtClean="0">
                <a:solidFill>
                  <a:schemeClr val="tx2"/>
                </a:solidFill>
                <a:latin typeface="+mj-lt"/>
              </a:rPr>
              <a:t>"banner"</a:t>
            </a:r>
            <a:endParaRPr lang="en-GB" sz="1400" dirty="0">
              <a:solidFill>
                <a:schemeClr val="tx2"/>
              </a:solidFill>
              <a:latin typeface="+mj-lt"/>
            </a:endParaRPr>
          </a:p>
        </p:txBody>
      </p:sp>
      <p:sp>
        <p:nvSpPr>
          <p:cNvPr id="36" name="TextBox 35"/>
          <p:cNvSpPr txBox="1"/>
          <p:nvPr/>
        </p:nvSpPr>
        <p:spPr>
          <a:xfrm>
            <a:off x="2252391" y="2223644"/>
            <a:ext cx="4261945" cy="445291"/>
          </a:xfrm>
          <a:prstGeom prst="rect">
            <a:avLst/>
          </a:prstGeom>
          <a:solidFill>
            <a:srgbClr val="CCCCFF"/>
          </a:solidFill>
        </p:spPr>
        <p:txBody>
          <a:bodyPr wrap="square" rtlCol="0" anchor="ctr" anchorCtr="0">
            <a:noAutofit/>
          </a:bodyPr>
          <a:lstStyle/>
          <a:p>
            <a:r>
              <a:rPr lang="en-GB" sz="1400" dirty="0" smtClean="0">
                <a:solidFill>
                  <a:schemeClr val="tx2"/>
                </a:solidFill>
                <a:latin typeface="+mj-lt"/>
              </a:rPr>
              <a:t>Region containing prime </a:t>
            </a:r>
            <a:r>
              <a:rPr lang="en-GB" sz="1400" dirty="0">
                <a:solidFill>
                  <a:schemeClr val="tx2"/>
                </a:solidFill>
                <a:latin typeface="+mj-lt"/>
              </a:rPr>
              <a:t>heading </a:t>
            </a:r>
            <a:r>
              <a:rPr lang="en-GB" sz="1400" dirty="0" smtClean="0">
                <a:solidFill>
                  <a:schemeClr val="tx2"/>
                </a:solidFill>
                <a:latin typeface="+mj-lt"/>
              </a:rPr>
              <a:t>for the page</a:t>
            </a:r>
            <a:endParaRPr lang="en-GB" sz="1400" dirty="0">
              <a:solidFill>
                <a:schemeClr val="tx2"/>
              </a:solidFill>
              <a:latin typeface="+mj-lt"/>
            </a:endParaRPr>
          </a:p>
        </p:txBody>
      </p:sp>
      <p:sp>
        <p:nvSpPr>
          <p:cNvPr id="37" name="TextBox 36"/>
          <p:cNvSpPr txBox="1"/>
          <p:nvPr/>
        </p:nvSpPr>
        <p:spPr>
          <a:xfrm>
            <a:off x="6558578" y="2225916"/>
            <a:ext cx="2422136" cy="445291"/>
          </a:xfrm>
          <a:prstGeom prst="rect">
            <a:avLst/>
          </a:prstGeom>
          <a:solidFill>
            <a:srgbClr val="CCCCFF"/>
          </a:solidFill>
        </p:spPr>
        <p:txBody>
          <a:bodyPr wrap="none" rtlCol="0" anchor="ctr" anchorCtr="0">
            <a:noAutofit/>
          </a:bodyPr>
          <a:lstStyle/>
          <a:p>
            <a:r>
              <a:rPr lang="en-GB" sz="1400" dirty="0" smtClean="0">
                <a:solidFill>
                  <a:schemeClr val="tx2"/>
                </a:solidFill>
                <a:latin typeface="+mj-lt"/>
              </a:rPr>
              <a:t>(use on a &lt;header&gt;)</a:t>
            </a:r>
            <a:endParaRPr lang="en-GB" sz="1400" dirty="0">
              <a:solidFill>
                <a:schemeClr val="tx2"/>
              </a:solidFill>
              <a:latin typeface="+mj-lt"/>
            </a:endParaRPr>
          </a:p>
        </p:txBody>
      </p:sp>
      <p:sp>
        <p:nvSpPr>
          <p:cNvPr id="38" name="TextBox 37"/>
          <p:cNvSpPr txBox="1"/>
          <p:nvPr/>
        </p:nvSpPr>
        <p:spPr>
          <a:xfrm>
            <a:off x="521229" y="2715288"/>
            <a:ext cx="1677439" cy="445291"/>
          </a:xfrm>
          <a:prstGeom prst="rect">
            <a:avLst/>
          </a:prstGeom>
          <a:solidFill>
            <a:srgbClr val="CCCCFF"/>
          </a:solidFill>
        </p:spPr>
        <p:txBody>
          <a:bodyPr wrap="none" rtlCol="0" anchor="ctr" anchorCtr="0">
            <a:noAutofit/>
          </a:bodyPr>
          <a:lstStyle/>
          <a:p>
            <a:r>
              <a:rPr lang="en-GB" sz="1400" dirty="0" smtClean="0">
                <a:solidFill>
                  <a:schemeClr val="tx2"/>
                </a:solidFill>
                <a:latin typeface="+mj-lt"/>
              </a:rPr>
              <a:t>"complementary"</a:t>
            </a:r>
            <a:endParaRPr lang="en-GB" sz="1400" dirty="0">
              <a:solidFill>
                <a:schemeClr val="tx2"/>
              </a:solidFill>
              <a:latin typeface="+mj-lt"/>
            </a:endParaRPr>
          </a:p>
        </p:txBody>
      </p:sp>
      <p:sp>
        <p:nvSpPr>
          <p:cNvPr id="39" name="TextBox 38"/>
          <p:cNvSpPr txBox="1"/>
          <p:nvPr/>
        </p:nvSpPr>
        <p:spPr>
          <a:xfrm>
            <a:off x="2252391" y="2715288"/>
            <a:ext cx="4261945" cy="445291"/>
          </a:xfrm>
          <a:prstGeom prst="rect">
            <a:avLst/>
          </a:prstGeom>
          <a:solidFill>
            <a:srgbClr val="CCCCFF"/>
          </a:solidFill>
        </p:spPr>
        <p:txBody>
          <a:bodyPr wrap="square" rtlCol="0" anchor="ctr" anchorCtr="0">
            <a:noAutofit/>
          </a:bodyPr>
          <a:lstStyle/>
          <a:p>
            <a:r>
              <a:rPr lang="en-GB" sz="1400" dirty="0" smtClean="0">
                <a:solidFill>
                  <a:schemeClr val="tx2"/>
                </a:solidFill>
                <a:latin typeface="+mj-lt"/>
              </a:rPr>
              <a:t>Supporting section of the document, e.g. an aside</a:t>
            </a:r>
            <a:endParaRPr lang="en-GB" sz="1400" dirty="0">
              <a:solidFill>
                <a:schemeClr val="tx2"/>
              </a:solidFill>
              <a:latin typeface="+mj-lt"/>
            </a:endParaRPr>
          </a:p>
        </p:txBody>
      </p:sp>
      <p:sp>
        <p:nvSpPr>
          <p:cNvPr id="40" name="TextBox 39"/>
          <p:cNvSpPr txBox="1"/>
          <p:nvPr/>
        </p:nvSpPr>
        <p:spPr>
          <a:xfrm>
            <a:off x="6558578" y="2717560"/>
            <a:ext cx="2422136" cy="445291"/>
          </a:xfrm>
          <a:prstGeom prst="rect">
            <a:avLst/>
          </a:prstGeom>
          <a:solidFill>
            <a:srgbClr val="CCCCFF"/>
          </a:solidFill>
        </p:spPr>
        <p:txBody>
          <a:bodyPr wrap="none" rtlCol="0" anchor="ctr" anchorCtr="0">
            <a:noAutofit/>
          </a:bodyPr>
          <a:lstStyle/>
          <a:p>
            <a:r>
              <a:rPr lang="en-GB" sz="1400" dirty="0" smtClean="0">
                <a:solidFill>
                  <a:schemeClr val="tx2"/>
                </a:solidFill>
                <a:latin typeface="+mj-lt"/>
              </a:rPr>
              <a:t>&lt;aside&gt;</a:t>
            </a:r>
            <a:endParaRPr lang="en-GB" sz="1400" dirty="0">
              <a:solidFill>
                <a:schemeClr val="tx2"/>
              </a:solidFill>
              <a:latin typeface="+mj-lt"/>
            </a:endParaRPr>
          </a:p>
        </p:txBody>
      </p:sp>
      <p:sp>
        <p:nvSpPr>
          <p:cNvPr id="41" name="TextBox 40"/>
          <p:cNvSpPr txBox="1"/>
          <p:nvPr/>
        </p:nvSpPr>
        <p:spPr>
          <a:xfrm>
            <a:off x="521229" y="3206932"/>
            <a:ext cx="1677439" cy="445291"/>
          </a:xfrm>
          <a:prstGeom prst="rect">
            <a:avLst/>
          </a:prstGeom>
          <a:solidFill>
            <a:srgbClr val="CCCCFF"/>
          </a:solidFill>
        </p:spPr>
        <p:txBody>
          <a:bodyPr wrap="none" rtlCol="0" anchor="ctr" anchorCtr="0">
            <a:noAutofit/>
          </a:bodyPr>
          <a:lstStyle/>
          <a:p>
            <a:r>
              <a:rPr lang="en-GB" sz="1400" dirty="0" smtClean="0">
                <a:solidFill>
                  <a:schemeClr val="tx2"/>
                </a:solidFill>
                <a:latin typeface="+mj-lt"/>
              </a:rPr>
              <a:t>"</a:t>
            </a:r>
            <a:r>
              <a:rPr lang="en-GB" sz="1400" dirty="0" err="1" smtClean="0">
                <a:solidFill>
                  <a:schemeClr val="tx2"/>
                </a:solidFill>
                <a:latin typeface="+mj-lt"/>
              </a:rPr>
              <a:t>contentinfo</a:t>
            </a:r>
            <a:r>
              <a:rPr lang="en-GB" sz="1400" dirty="0" smtClean="0">
                <a:solidFill>
                  <a:schemeClr val="tx2"/>
                </a:solidFill>
                <a:latin typeface="+mj-lt"/>
              </a:rPr>
              <a:t>"</a:t>
            </a:r>
            <a:endParaRPr lang="en-GB" sz="1400" dirty="0">
              <a:solidFill>
                <a:schemeClr val="tx2"/>
              </a:solidFill>
              <a:latin typeface="+mj-lt"/>
            </a:endParaRPr>
          </a:p>
        </p:txBody>
      </p:sp>
      <p:sp>
        <p:nvSpPr>
          <p:cNvPr id="42" name="TextBox 41"/>
          <p:cNvSpPr txBox="1"/>
          <p:nvPr/>
        </p:nvSpPr>
        <p:spPr>
          <a:xfrm>
            <a:off x="2252391" y="3206932"/>
            <a:ext cx="4261945" cy="445291"/>
          </a:xfrm>
          <a:prstGeom prst="rect">
            <a:avLst/>
          </a:prstGeom>
          <a:solidFill>
            <a:srgbClr val="CCCCFF"/>
          </a:solidFill>
        </p:spPr>
        <p:txBody>
          <a:bodyPr wrap="square" rtlCol="0" anchor="ctr" anchorCtr="0">
            <a:noAutofit/>
          </a:bodyPr>
          <a:lstStyle/>
          <a:p>
            <a:r>
              <a:rPr lang="en-GB" sz="1400" dirty="0">
                <a:solidFill>
                  <a:schemeClr val="tx2"/>
                </a:solidFill>
                <a:latin typeface="+mj-lt"/>
              </a:rPr>
              <a:t>Metadata </a:t>
            </a:r>
            <a:r>
              <a:rPr lang="en-GB" sz="1400" dirty="0" smtClean="0">
                <a:solidFill>
                  <a:schemeClr val="tx2"/>
                </a:solidFill>
                <a:latin typeface="+mj-lt"/>
              </a:rPr>
              <a:t>info such as footnote, copyright info, etc.</a:t>
            </a:r>
            <a:endParaRPr lang="en-GB" sz="1400" dirty="0">
              <a:solidFill>
                <a:schemeClr val="tx2"/>
              </a:solidFill>
              <a:latin typeface="+mj-lt"/>
            </a:endParaRPr>
          </a:p>
        </p:txBody>
      </p:sp>
      <p:sp>
        <p:nvSpPr>
          <p:cNvPr id="43" name="TextBox 42"/>
          <p:cNvSpPr txBox="1"/>
          <p:nvPr/>
        </p:nvSpPr>
        <p:spPr>
          <a:xfrm>
            <a:off x="6558578" y="3209204"/>
            <a:ext cx="2422136" cy="445291"/>
          </a:xfrm>
          <a:prstGeom prst="rect">
            <a:avLst/>
          </a:prstGeom>
          <a:solidFill>
            <a:srgbClr val="CCCCFF"/>
          </a:solidFill>
        </p:spPr>
        <p:txBody>
          <a:bodyPr wrap="none" rtlCol="0" anchor="ctr" anchorCtr="0">
            <a:noAutofit/>
          </a:bodyPr>
          <a:lstStyle/>
          <a:p>
            <a:r>
              <a:rPr lang="en-GB" sz="1400" dirty="0" smtClean="0">
                <a:solidFill>
                  <a:schemeClr val="tx2"/>
                </a:solidFill>
                <a:latin typeface="+mj-lt"/>
              </a:rPr>
              <a:t>(use on a &lt;footer&gt;)</a:t>
            </a:r>
            <a:endParaRPr lang="en-GB" sz="1400" dirty="0">
              <a:solidFill>
                <a:schemeClr val="tx2"/>
              </a:solidFill>
              <a:latin typeface="+mj-lt"/>
            </a:endParaRPr>
          </a:p>
        </p:txBody>
      </p:sp>
      <p:sp>
        <p:nvSpPr>
          <p:cNvPr id="44" name="TextBox 43"/>
          <p:cNvSpPr txBox="1"/>
          <p:nvPr/>
        </p:nvSpPr>
        <p:spPr>
          <a:xfrm>
            <a:off x="521229" y="3698576"/>
            <a:ext cx="1677439" cy="445291"/>
          </a:xfrm>
          <a:prstGeom prst="rect">
            <a:avLst/>
          </a:prstGeom>
          <a:solidFill>
            <a:srgbClr val="CCCCFF"/>
          </a:solidFill>
        </p:spPr>
        <p:txBody>
          <a:bodyPr wrap="none" rtlCol="0" anchor="ctr" anchorCtr="0">
            <a:noAutofit/>
          </a:bodyPr>
          <a:lstStyle/>
          <a:p>
            <a:r>
              <a:rPr lang="en-GB" sz="1400" dirty="0" smtClean="0">
                <a:solidFill>
                  <a:schemeClr val="tx2"/>
                </a:solidFill>
                <a:latin typeface="+mj-lt"/>
              </a:rPr>
              <a:t>"form"</a:t>
            </a:r>
            <a:endParaRPr lang="en-GB" sz="1400" dirty="0">
              <a:solidFill>
                <a:schemeClr val="tx2"/>
              </a:solidFill>
              <a:latin typeface="+mj-lt"/>
            </a:endParaRPr>
          </a:p>
        </p:txBody>
      </p:sp>
      <p:sp>
        <p:nvSpPr>
          <p:cNvPr id="45" name="TextBox 44"/>
          <p:cNvSpPr txBox="1"/>
          <p:nvPr/>
        </p:nvSpPr>
        <p:spPr>
          <a:xfrm>
            <a:off x="2252391" y="3698576"/>
            <a:ext cx="4261945" cy="445291"/>
          </a:xfrm>
          <a:prstGeom prst="rect">
            <a:avLst/>
          </a:prstGeom>
          <a:solidFill>
            <a:srgbClr val="CCCCFF"/>
          </a:solidFill>
        </p:spPr>
        <p:txBody>
          <a:bodyPr wrap="square" rtlCol="0" anchor="ctr" anchorCtr="0">
            <a:noAutofit/>
          </a:bodyPr>
          <a:lstStyle/>
          <a:p>
            <a:r>
              <a:rPr lang="en-GB" sz="1400" dirty="0" smtClean="0">
                <a:solidFill>
                  <a:schemeClr val="tx2"/>
                </a:solidFill>
                <a:latin typeface="+mj-lt"/>
              </a:rPr>
              <a:t>A region of input controls, to submit data to server</a:t>
            </a:r>
            <a:endParaRPr lang="en-GB" sz="1400" dirty="0">
              <a:solidFill>
                <a:schemeClr val="tx2"/>
              </a:solidFill>
              <a:latin typeface="+mj-lt"/>
            </a:endParaRPr>
          </a:p>
        </p:txBody>
      </p:sp>
      <p:sp>
        <p:nvSpPr>
          <p:cNvPr id="46" name="TextBox 45"/>
          <p:cNvSpPr txBox="1"/>
          <p:nvPr/>
        </p:nvSpPr>
        <p:spPr>
          <a:xfrm>
            <a:off x="6558578" y="3700848"/>
            <a:ext cx="2422136" cy="445291"/>
          </a:xfrm>
          <a:prstGeom prst="rect">
            <a:avLst/>
          </a:prstGeom>
          <a:solidFill>
            <a:srgbClr val="CCCCFF"/>
          </a:solidFill>
        </p:spPr>
        <p:txBody>
          <a:bodyPr wrap="none" rtlCol="0" anchor="ctr" anchorCtr="0">
            <a:noAutofit/>
          </a:bodyPr>
          <a:lstStyle/>
          <a:p>
            <a:r>
              <a:rPr lang="en-GB" sz="1400" dirty="0" smtClean="0">
                <a:solidFill>
                  <a:schemeClr val="tx2"/>
                </a:solidFill>
                <a:latin typeface="+mj-lt"/>
              </a:rPr>
              <a:t>(use on a &lt;form&gt;)</a:t>
            </a:r>
            <a:endParaRPr lang="en-GB" sz="1400" dirty="0">
              <a:solidFill>
                <a:schemeClr val="tx2"/>
              </a:solidFill>
              <a:latin typeface="+mj-lt"/>
            </a:endParaRPr>
          </a:p>
        </p:txBody>
      </p:sp>
      <p:sp>
        <p:nvSpPr>
          <p:cNvPr id="47" name="TextBox 46"/>
          <p:cNvSpPr txBox="1"/>
          <p:nvPr/>
        </p:nvSpPr>
        <p:spPr>
          <a:xfrm>
            <a:off x="521229" y="4190220"/>
            <a:ext cx="1677439" cy="445291"/>
          </a:xfrm>
          <a:prstGeom prst="rect">
            <a:avLst/>
          </a:prstGeom>
          <a:solidFill>
            <a:srgbClr val="CCCCFF"/>
          </a:solidFill>
        </p:spPr>
        <p:txBody>
          <a:bodyPr wrap="none" rtlCol="0" anchor="ctr" anchorCtr="0">
            <a:noAutofit/>
          </a:bodyPr>
          <a:lstStyle/>
          <a:p>
            <a:r>
              <a:rPr lang="en-GB" sz="1400" dirty="0" smtClean="0">
                <a:solidFill>
                  <a:schemeClr val="tx2"/>
                </a:solidFill>
                <a:latin typeface="+mj-lt"/>
              </a:rPr>
              <a:t>"main"</a:t>
            </a:r>
            <a:endParaRPr lang="en-GB" sz="1400" dirty="0">
              <a:solidFill>
                <a:schemeClr val="tx2"/>
              </a:solidFill>
              <a:latin typeface="+mj-lt"/>
            </a:endParaRPr>
          </a:p>
        </p:txBody>
      </p:sp>
      <p:sp>
        <p:nvSpPr>
          <p:cNvPr id="48" name="TextBox 47"/>
          <p:cNvSpPr txBox="1"/>
          <p:nvPr/>
        </p:nvSpPr>
        <p:spPr>
          <a:xfrm>
            <a:off x="2252391" y="4190220"/>
            <a:ext cx="4261945" cy="445291"/>
          </a:xfrm>
          <a:prstGeom prst="rect">
            <a:avLst/>
          </a:prstGeom>
          <a:solidFill>
            <a:srgbClr val="CCCCFF"/>
          </a:solidFill>
        </p:spPr>
        <p:txBody>
          <a:bodyPr wrap="square" rtlCol="0" anchor="ctr" anchorCtr="0">
            <a:noAutofit/>
          </a:bodyPr>
          <a:lstStyle/>
          <a:p>
            <a:r>
              <a:rPr lang="en-GB" sz="1400" dirty="0" smtClean="0">
                <a:solidFill>
                  <a:schemeClr val="tx2"/>
                </a:solidFill>
                <a:latin typeface="+mj-lt"/>
              </a:rPr>
              <a:t>The main content region in the document</a:t>
            </a:r>
            <a:endParaRPr lang="en-GB" sz="1400" dirty="0">
              <a:solidFill>
                <a:schemeClr val="tx2"/>
              </a:solidFill>
              <a:latin typeface="+mj-lt"/>
            </a:endParaRPr>
          </a:p>
        </p:txBody>
      </p:sp>
      <p:sp>
        <p:nvSpPr>
          <p:cNvPr id="49" name="TextBox 48"/>
          <p:cNvSpPr txBox="1"/>
          <p:nvPr/>
        </p:nvSpPr>
        <p:spPr>
          <a:xfrm>
            <a:off x="6558578" y="4192492"/>
            <a:ext cx="2422136" cy="445291"/>
          </a:xfrm>
          <a:prstGeom prst="rect">
            <a:avLst/>
          </a:prstGeom>
          <a:solidFill>
            <a:srgbClr val="CCCCFF"/>
          </a:solidFill>
        </p:spPr>
        <p:txBody>
          <a:bodyPr wrap="none" rtlCol="0" anchor="ctr" anchorCtr="0">
            <a:noAutofit/>
          </a:bodyPr>
          <a:lstStyle/>
          <a:p>
            <a:r>
              <a:rPr lang="en-GB" sz="1400" dirty="0" smtClean="0">
                <a:solidFill>
                  <a:schemeClr val="tx2"/>
                </a:solidFill>
                <a:latin typeface="+mj-lt"/>
              </a:rPr>
              <a:t>(use on a &lt;div&gt;)</a:t>
            </a:r>
            <a:endParaRPr lang="en-GB" sz="1400" dirty="0">
              <a:solidFill>
                <a:schemeClr val="tx2"/>
              </a:solidFill>
              <a:latin typeface="+mj-lt"/>
            </a:endParaRPr>
          </a:p>
        </p:txBody>
      </p:sp>
      <p:sp>
        <p:nvSpPr>
          <p:cNvPr id="50" name="TextBox 49"/>
          <p:cNvSpPr txBox="1"/>
          <p:nvPr/>
        </p:nvSpPr>
        <p:spPr>
          <a:xfrm>
            <a:off x="521229" y="4681864"/>
            <a:ext cx="1677439" cy="445291"/>
          </a:xfrm>
          <a:prstGeom prst="rect">
            <a:avLst/>
          </a:prstGeom>
          <a:solidFill>
            <a:srgbClr val="CCCCFF"/>
          </a:solidFill>
        </p:spPr>
        <p:txBody>
          <a:bodyPr wrap="none" rtlCol="0" anchor="ctr" anchorCtr="0">
            <a:noAutofit/>
          </a:bodyPr>
          <a:lstStyle/>
          <a:p>
            <a:r>
              <a:rPr lang="en-GB" sz="1400" dirty="0" smtClean="0">
                <a:solidFill>
                  <a:schemeClr val="tx2"/>
                </a:solidFill>
                <a:latin typeface="+mj-lt"/>
              </a:rPr>
              <a:t>"navigation"</a:t>
            </a:r>
            <a:endParaRPr lang="en-GB" sz="1400" dirty="0">
              <a:solidFill>
                <a:schemeClr val="tx2"/>
              </a:solidFill>
              <a:latin typeface="+mj-lt"/>
            </a:endParaRPr>
          </a:p>
        </p:txBody>
      </p:sp>
      <p:sp>
        <p:nvSpPr>
          <p:cNvPr id="51" name="TextBox 50"/>
          <p:cNvSpPr txBox="1"/>
          <p:nvPr/>
        </p:nvSpPr>
        <p:spPr>
          <a:xfrm>
            <a:off x="2252391" y="4681864"/>
            <a:ext cx="4261945" cy="445291"/>
          </a:xfrm>
          <a:prstGeom prst="rect">
            <a:avLst/>
          </a:prstGeom>
          <a:solidFill>
            <a:srgbClr val="CCCCFF"/>
          </a:solidFill>
        </p:spPr>
        <p:txBody>
          <a:bodyPr wrap="square" rtlCol="0" anchor="ctr" anchorCtr="0">
            <a:noAutofit/>
          </a:bodyPr>
          <a:lstStyle/>
          <a:p>
            <a:r>
              <a:rPr lang="en-GB" sz="1400" dirty="0" smtClean="0">
                <a:solidFill>
                  <a:schemeClr val="tx2"/>
                </a:solidFill>
                <a:latin typeface="+mj-lt"/>
              </a:rPr>
              <a:t>Navigation area, where hyperlinks appear</a:t>
            </a:r>
            <a:endParaRPr lang="en-GB" sz="1400" dirty="0">
              <a:solidFill>
                <a:schemeClr val="tx2"/>
              </a:solidFill>
              <a:latin typeface="+mj-lt"/>
            </a:endParaRPr>
          </a:p>
        </p:txBody>
      </p:sp>
      <p:sp>
        <p:nvSpPr>
          <p:cNvPr id="52" name="TextBox 51"/>
          <p:cNvSpPr txBox="1"/>
          <p:nvPr/>
        </p:nvSpPr>
        <p:spPr>
          <a:xfrm>
            <a:off x="6558578" y="4684136"/>
            <a:ext cx="2422136" cy="445291"/>
          </a:xfrm>
          <a:prstGeom prst="rect">
            <a:avLst/>
          </a:prstGeom>
          <a:solidFill>
            <a:srgbClr val="CCCCFF"/>
          </a:solidFill>
        </p:spPr>
        <p:txBody>
          <a:bodyPr wrap="none" rtlCol="0" anchor="ctr" anchorCtr="0">
            <a:noAutofit/>
          </a:bodyPr>
          <a:lstStyle/>
          <a:p>
            <a:r>
              <a:rPr lang="en-GB" sz="1400" dirty="0" smtClean="0">
                <a:solidFill>
                  <a:schemeClr val="tx2"/>
                </a:solidFill>
                <a:latin typeface="+mj-lt"/>
              </a:rPr>
              <a:t>&lt;</a:t>
            </a:r>
            <a:r>
              <a:rPr lang="en-GB" sz="1400" dirty="0" err="1" smtClean="0">
                <a:solidFill>
                  <a:schemeClr val="tx2"/>
                </a:solidFill>
                <a:latin typeface="+mj-lt"/>
              </a:rPr>
              <a:t>nav</a:t>
            </a:r>
            <a:r>
              <a:rPr lang="en-GB" sz="1400" dirty="0" smtClean="0">
                <a:solidFill>
                  <a:schemeClr val="tx2"/>
                </a:solidFill>
                <a:latin typeface="+mj-lt"/>
              </a:rPr>
              <a:t>&gt;</a:t>
            </a:r>
            <a:endParaRPr lang="en-GB" sz="1400" dirty="0">
              <a:solidFill>
                <a:schemeClr val="tx2"/>
              </a:solidFill>
              <a:latin typeface="+mj-lt"/>
            </a:endParaRPr>
          </a:p>
        </p:txBody>
      </p:sp>
      <p:sp>
        <p:nvSpPr>
          <p:cNvPr id="53" name="TextBox 52"/>
          <p:cNvSpPr txBox="1"/>
          <p:nvPr/>
        </p:nvSpPr>
        <p:spPr>
          <a:xfrm>
            <a:off x="521229" y="5171730"/>
            <a:ext cx="1677439" cy="445291"/>
          </a:xfrm>
          <a:prstGeom prst="rect">
            <a:avLst/>
          </a:prstGeom>
          <a:solidFill>
            <a:srgbClr val="CCCCFF"/>
          </a:solidFill>
        </p:spPr>
        <p:txBody>
          <a:bodyPr wrap="none" rtlCol="0" anchor="ctr" anchorCtr="0">
            <a:noAutofit/>
          </a:bodyPr>
          <a:lstStyle/>
          <a:p>
            <a:r>
              <a:rPr lang="en-GB" sz="1400" dirty="0" smtClean="0">
                <a:solidFill>
                  <a:schemeClr val="tx2"/>
                </a:solidFill>
                <a:latin typeface="+mj-lt"/>
              </a:rPr>
              <a:t>"search"</a:t>
            </a:r>
            <a:endParaRPr lang="en-GB" sz="1400" dirty="0">
              <a:solidFill>
                <a:schemeClr val="tx2"/>
              </a:solidFill>
              <a:latin typeface="+mj-lt"/>
            </a:endParaRPr>
          </a:p>
        </p:txBody>
      </p:sp>
      <p:sp>
        <p:nvSpPr>
          <p:cNvPr id="54" name="TextBox 53"/>
          <p:cNvSpPr txBox="1"/>
          <p:nvPr/>
        </p:nvSpPr>
        <p:spPr>
          <a:xfrm>
            <a:off x="2252391" y="5171730"/>
            <a:ext cx="4261945" cy="445291"/>
          </a:xfrm>
          <a:prstGeom prst="rect">
            <a:avLst/>
          </a:prstGeom>
          <a:solidFill>
            <a:srgbClr val="CCCCFF"/>
          </a:solidFill>
        </p:spPr>
        <p:txBody>
          <a:bodyPr wrap="square" rtlCol="0" anchor="ctr" anchorCtr="0">
            <a:noAutofit/>
          </a:bodyPr>
          <a:lstStyle/>
          <a:p>
            <a:r>
              <a:rPr lang="en-GB" sz="1400" dirty="0" smtClean="0">
                <a:solidFill>
                  <a:schemeClr val="tx2"/>
                </a:solidFill>
                <a:latin typeface="+mj-lt"/>
              </a:rPr>
              <a:t>Search area, where user can enter text for a search</a:t>
            </a:r>
            <a:endParaRPr lang="en-GB" sz="1400" dirty="0">
              <a:solidFill>
                <a:schemeClr val="tx2"/>
              </a:solidFill>
              <a:latin typeface="+mj-lt"/>
            </a:endParaRPr>
          </a:p>
        </p:txBody>
      </p:sp>
      <p:sp>
        <p:nvSpPr>
          <p:cNvPr id="55" name="TextBox 54"/>
          <p:cNvSpPr txBox="1"/>
          <p:nvPr/>
        </p:nvSpPr>
        <p:spPr>
          <a:xfrm>
            <a:off x="6558578" y="5174002"/>
            <a:ext cx="2422136" cy="445291"/>
          </a:xfrm>
          <a:prstGeom prst="rect">
            <a:avLst/>
          </a:prstGeom>
          <a:solidFill>
            <a:srgbClr val="CCCCFF"/>
          </a:solidFill>
        </p:spPr>
        <p:txBody>
          <a:bodyPr wrap="none" rtlCol="0" anchor="ctr" anchorCtr="0">
            <a:noAutofit/>
          </a:bodyPr>
          <a:lstStyle/>
          <a:p>
            <a:r>
              <a:rPr lang="en-GB" sz="1400" dirty="0" smtClean="0">
                <a:solidFill>
                  <a:schemeClr val="tx2"/>
                </a:solidFill>
                <a:latin typeface="+mj-lt"/>
              </a:rPr>
              <a:t>(use on a &lt;form&gt; or &lt;div&gt;)</a:t>
            </a:r>
            <a:endParaRPr lang="en-GB" sz="1400" dirty="0">
              <a:solidFill>
                <a:schemeClr val="tx2"/>
              </a:solidFill>
              <a:latin typeface="+mj-lt"/>
            </a:endParaRPr>
          </a:p>
        </p:txBody>
      </p:sp>
    </p:spTree>
    <p:extLst>
      <p:ext uri="{BB962C8B-B14F-4D97-AF65-F5344CB8AC3E}">
        <p14:creationId xmlns:p14="http://schemas.microsoft.com/office/powerpoint/2010/main" val="32232852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dirty="0" smtClean="0"/>
              <a:t>You can designate an element as a "live" region</a:t>
            </a:r>
          </a:p>
          <a:p>
            <a:pPr lvl="1" eaLnBrk="1" hangingPunct="1"/>
            <a:r>
              <a:rPr lang="en-GB" dirty="0" smtClean="0">
                <a:latin typeface="+mj-lt"/>
              </a:rPr>
              <a:t>Tells the Screen Reader to announce content changes</a:t>
            </a:r>
          </a:p>
          <a:p>
            <a:pPr lvl="2" eaLnBrk="1" hangingPunct="1"/>
            <a:endParaRPr lang="en-GB" dirty="0">
              <a:latin typeface="+mj-lt"/>
            </a:endParaRPr>
          </a:p>
          <a:p>
            <a:pPr eaLnBrk="1" hangingPunct="1"/>
            <a:r>
              <a:rPr lang="en-GB" dirty="0" smtClean="0">
                <a:latin typeface="+mj-lt"/>
              </a:rPr>
              <a:t>Set </a:t>
            </a:r>
            <a:r>
              <a:rPr lang="en-GB" dirty="0">
                <a:latin typeface="+mj-lt"/>
              </a:rPr>
              <a:t>the </a:t>
            </a:r>
            <a:r>
              <a:rPr lang="en-GB" dirty="0" smtClean="0">
                <a:latin typeface="Lucida Console" pitchFamily="49" charset="0"/>
              </a:rPr>
              <a:t>aria-live</a:t>
            </a:r>
            <a:r>
              <a:rPr lang="en-GB" dirty="0" smtClean="0">
                <a:latin typeface="+mj-lt"/>
              </a:rPr>
              <a:t> attribute </a:t>
            </a:r>
            <a:r>
              <a:rPr lang="en-GB" dirty="0">
                <a:latin typeface="+mj-lt"/>
              </a:rPr>
              <a:t>on </a:t>
            </a:r>
            <a:r>
              <a:rPr lang="en-GB" dirty="0" smtClean="0">
                <a:latin typeface="+mj-lt"/>
              </a:rPr>
              <a:t>an element as follows:</a:t>
            </a:r>
          </a:p>
          <a:p>
            <a:pPr lvl="1" eaLnBrk="1" hangingPunct="1"/>
            <a:r>
              <a:rPr lang="en-GB" dirty="0" smtClean="0">
                <a:latin typeface="Lucida Console" pitchFamily="49" charset="0"/>
              </a:rPr>
              <a:t>aria-live="off"</a:t>
            </a:r>
          </a:p>
          <a:p>
            <a:pPr lvl="1" eaLnBrk="1" hangingPunct="1"/>
            <a:r>
              <a:rPr lang="en-GB" dirty="0">
                <a:latin typeface="Lucida Console" pitchFamily="49" charset="0"/>
              </a:rPr>
              <a:t>aria-live</a:t>
            </a:r>
            <a:r>
              <a:rPr lang="en-GB" dirty="0" smtClean="0">
                <a:latin typeface="Lucida Console" pitchFamily="49" charset="0"/>
              </a:rPr>
              <a:t>="polite"</a:t>
            </a:r>
            <a:endParaRPr lang="en-GB" dirty="0">
              <a:latin typeface="Lucida Console" pitchFamily="49" charset="0"/>
            </a:endParaRPr>
          </a:p>
          <a:p>
            <a:pPr lvl="1" eaLnBrk="1" hangingPunct="1"/>
            <a:r>
              <a:rPr lang="en-GB" dirty="0">
                <a:latin typeface="Lucida Console" pitchFamily="49" charset="0"/>
              </a:rPr>
              <a:t>aria-live</a:t>
            </a:r>
            <a:r>
              <a:rPr lang="en-GB" dirty="0" smtClean="0">
                <a:latin typeface="Lucida Console" pitchFamily="49" charset="0"/>
              </a:rPr>
              <a:t>="assertive"</a:t>
            </a:r>
            <a:endParaRPr lang="en-GB" dirty="0">
              <a:latin typeface="Lucida Console" pitchFamily="49" charset="0"/>
            </a:endParaRPr>
          </a:p>
          <a:p>
            <a:pPr lvl="2" eaLnBrk="1" hangingPunct="1"/>
            <a:endParaRPr lang="en-GB" dirty="0" smtClean="0">
              <a:latin typeface="+mj-lt"/>
            </a:endParaRPr>
          </a:p>
          <a:p>
            <a:pPr eaLnBrk="1" hangingPunct="1"/>
            <a:r>
              <a:rPr lang="en-GB" dirty="0" smtClean="0">
                <a:latin typeface="+mj-lt"/>
              </a:rPr>
              <a:t>Additional attributes:</a:t>
            </a:r>
          </a:p>
          <a:p>
            <a:pPr lvl="1" eaLnBrk="1" hangingPunct="1"/>
            <a:r>
              <a:rPr lang="en-GB" dirty="0">
                <a:latin typeface="Lucida Console" pitchFamily="49" charset="0"/>
              </a:rPr>
              <a:t>aria-atomic </a:t>
            </a:r>
            <a:endParaRPr lang="en-GB" dirty="0" smtClean="0">
              <a:latin typeface="Lucida Console" pitchFamily="49" charset="0"/>
            </a:endParaRPr>
          </a:p>
          <a:p>
            <a:pPr lvl="1" eaLnBrk="1" hangingPunct="1"/>
            <a:r>
              <a:rPr lang="en-GB" dirty="0" smtClean="0">
                <a:latin typeface="Lucida Console" pitchFamily="49" charset="0"/>
              </a:rPr>
              <a:t>aria-relevant</a:t>
            </a:r>
          </a:p>
          <a:p>
            <a:pPr lvl="2" eaLnBrk="1" hangingPunct="1"/>
            <a:endParaRPr lang="en-GB" dirty="0">
              <a:latin typeface="Lucida Console" pitchFamily="49" charset="0"/>
            </a:endParaRPr>
          </a:p>
          <a:p>
            <a:pPr eaLnBrk="1" hangingPunct="1"/>
            <a:r>
              <a:rPr lang="en-GB" dirty="0">
                <a:latin typeface="+mj-lt"/>
              </a:rPr>
              <a:t>Example:</a:t>
            </a:r>
          </a:p>
          <a:p>
            <a:pPr lvl="1" eaLnBrk="1" hangingPunct="1"/>
            <a:r>
              <a:rPr lang="en-GB" dirty="0">
                <a:latin typeface="+mj-lt"/>
              </a:rPr>
              <a:t>See </a:t>
            </a:r>
            <a:r>
              <a:rPr lang="en-GB" dirty="0">
                <a:latin typeface="Lucida Console" pitchFamily="49" charset="0"/>
              </a:rPr>
              <a:t>LiveRegions.html</a:t>
            </a:r>
          </a:p>
          <a:p>
            <a:pPr lvl="1" eaLnBrk="1" hangingPunct="1"/>
            <a:endParaRPr lang="en-GB" dirty="0">
              <a:latin typeface="Lucida Console" pitchFamily="49" charset="0"/>
            </a:endParaRPr>
          </a:p>
          <a:p>
            <a:pPr lvl="1" eaLnBrk="1" hangingPunct="1"/>
            <a:endParaRPr lang="en-GB" dirty="0">
              <a:latin typeface="Lucida Console" pitchFamily="49" charset="0"/>
            </a:endParaRPr>
          </a:p>
          <a:p>
            <a:pPr lvl="1" eaLnBrk="1" hangingPunct="1"/>
            <a:endParaRPr lang="en-GB" dirty="0">
              <a:latin typeface="+mj-lt"/>
            </a:endParaRPr>
          </a:p>
        </p:txBody>
      </p:sp>
      <p:sp>
        <p:nvSpPr>
          <p:cNvPr id="10243" name="Rectangle 2"/>
          <p:cNvSpPr>
            <a:spLocks noGrp="1" noChangeArrowheads="1"/>
          </p:cNvSpPr>
          <p:nvPr>
            <p:ph type="title"/>
          </p:nvPr>
        </p:nvSpPr>
        <p:spPr/>
        <p:txBody>
          <a:bodyPr/>
          <a:lstStyle/>
          <a:p>
            <a:pPr eaLnBrk="1" hangingPunct="1"/>
            <a:r>
              <a:rPr lang="en-GB" dirty="0" smtClean="0"/>
              <a:t>Live Regions</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27</a:t>
            </a:fld>
            <a:endParaRPr lang="en-GB"/>
          </a:p>
        </p:txBody>
      </p:sp>
    </p:spTree>
    <p:extLst>
      <p:ext uri="{BB962C8B-B14F-4D97-AF65-F5344CB8AC3E}">
        <p14:creationId xmlns:p14="http://schemas.microsoft.com/office/powerpoint/2010/main" val="21807588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dirty="0" smtClean="0"/>
              <a:t>You can tell Screen Readers when an error occurs</a:t>
            </a:r>
          </a:p>
          <a:p>
            <a:pPr lvl="1" eaLnBrk="1" hangingPunct="1"/>
            <a:r>
              <a:rPr lang="en-GB" dirty="0" smtClean="0">
                <a:latin typeface="+mj-lt"/>
              </a:rPr>
              <a:t>So that the Screen Reader can announce the error message</a:t>
            </a:r>
          </a:p>
          <a:p>
            <a:pPr lvl="1" eaLnBrk="1" hangingPunct="1"/>
            <a:endParaRPr lang="en-GB" dirty="0">
              <a:latin typeface="+mj-lt"/>
            </a:endParaRPr>
          </a:p>
          <a:p>
            <a:pPr eaLnBrk="1" hangingPunct="1"/>
            <a:r>
              <a:rPr lang="en-GB" dirty="0">
                <a:latin typeface="+mj-lt"/>
              </a:rPr>
              <a:t>To </a:t>
            </a:r>
            <a:r>
              <a:rPr lang="en-GB" dirty="0" smtClean="0">
                <a:latin typeface="+mj-lt"/>
              </a:rPr>
              <a:t>tell the Screen Reader an error has occurred, so that the Screen Reader should announce the error:</a:t>
            </a:r>
            <a:endParaRPr lang="en-GB" dirty="0">
              <a:latin typeface="+mj-lt"/>
            </a:endParaRPr>
          </a:p>
          <a:p>
            <a:pPr lvl="1" eaLnBrk="1" hangingPunct="1"/>
            <a:r>
              <a:rPr lang="en-GB" dirty="0" smtClean="0">
                <a:latin typeface="+mj-lt"/>
              </a:rPr>
              <a:t>Create an element such as a </a:t>
            </a:r>
            <a:r>
              <a:rPr lang="en-GB" dirty="0" smtClean="0">
                <a:latin typeface="Lucida Console" pitchFamily="49" charset="0"/>
              </a:rPr>
              <a:t>&lt;div&gt;</a:t>
            </a:r>
            <a:endParaRPr lang="en-GB" dirty="0" smtClean="0">
              <a:latin typeface="+mj-lt"/>
            </a:endParaRPr>
          </a:p>
          <a:p>
            <a:pPr lvl="1" eaLnBrk="1" hangingPunct="1"/>
            <a:r>
              <a:rPr lang="en-GB" dirty="0" smtClean="0">
                <a:latin typeface="+mj-lt"/>
              </a:rPr>
              <a:t>Set its </a:t>
            </a:r>
            <a:r>
              <a:rPr lang="en-GB" dirty="0" smtClean="0">
                <a:latin typeface="Lucida Console" pitchFamily="49" charset="0"/>
              </a:rPr>
              <a:t>id</a:t>
            </a:r>
            <a:r>
              <a:rPr lang="en-GB" dirty="0" smtClean="0">
                <a:latin typeface="+mj-lt"/>
              </a:rPr>
              <a:t> and </a:t>
            </a:r>
            <a:r>
              <a:rPr lang="en-GB" dirty="0" smtClean="0">
                <a:latin typeface="Lucida Console" pitchFamily="49" charset="0"/>
              </a:rPr>
              <a:t>role</a:t>
            </a:r>
            <a:r>
              <a:rPr lang="en-GB" dirty="0" smtClean="0">
                <a:latin typeface="+mj-lt"/>
              </a:rPr>
              <a:t> attributes to </a:t>
            </a:r>
            <a:r>
              <a:rPr lang="en-GB" dirty="0" smtClean="0">
                <a:latin typeface="Lucida Console" pitchFamily="49" charset="0"/>
              </a:rPr>
              <a:t>"alert"</a:t>
            </a:r>
          </a:p>
          <a:p>
            <a:pPr lvl="1" eaLnBrk="1" hangingPunct="1"/>
            <a:r>
              <a:rPr lang="en-GB" dirty="0" smtClean="0">
                <a:latin typeface="+mj-lt"/>
              </a:rPr>
              <a:t>Add the element to the DOM tree</a:t>
            </a:r>
            <a:endParaRPr lang="en-GB" dirty="0" smtClean="0">
              <a:latin typeface="Lucida Console" pitchFamily="49" charset="0"/>
            </a:endParaRPr>
          </a:p>
          <a:p>
            <a:pPr lvl="1" eaLnBrk="1" hangingPunct="1"/>
            <a:endParaRPr lang="en-GB" dirty="0">
              <a:latin typeface="Lucida Console" pitchFamily="49" charset="0"/>
            </a:endParaRPr>
          </a:p>
          <a:p>
            <a:pPr eaLnBrk="1" hangingPunct="1"/>
            <a:r>
              <a:rPr lang="en-GB" dirty="0">
                <a:latin typeface="+mj-lt"/>
              </a:rPr>
              <a:t>Example:</a:t>
            </a:r>
          </a:p>
          <a:p>
            <a:pPr lvl="1" eaLnBrk="1" hangingPunct="1"/>
            <a:r>
              <a:rPr lang="en-GB" dirty="0">
                <a:latin typeface="+mj-lt"/>
              </a:rPr>
              <a:t>See </a:t>
            </a:r>
            <a:r>
              <a:rPr lang="en-GB" dirty="0" smtClean="0">
                <a:latin typeface="Lucida Console" pitchFamily="49" charset="0"/>
              </a:rPr>
              <a:t>AudibleValidation.html</a:t>
            </a:r>
            <a:endParaRPr lang="en-GB" dirty="0">
              <a:latin typeface="Lucida Console" pitchFamily="49" charset="0"/>
            </a:endParaRPr>
          </a:p>
        </p:txBody>
      </p:sp>
      <p:sp>
        <p:nvSpPr>
          <p:cNvPr id="10243" name="Rectangle 2"/>
          <p:cNvSpPr>
            <a:spLocks noGrp="1" noChangeArrowheads="1"/>
          </p:cNvSpPr>
          <p:nvPr>
            <p:ph type="title"/>
          </p:nvPr>
        </p:nvSpPr>
        <p:spPr/>
        <p:txBody>
          <a:bodyPr/>
          <a:lstStyle/>
          <a:p>
            <a:pPr eaLnBrk="1" hangingPunct="1"/>
            <a:r>
              <a:rPr lang="en-GB" dirty="0" smtClean="0"/>
              <a:t>Audible Validation</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28</a:t>
            </a:fld>
            <a:endParaRPr lang="en-GB"/>
          </a:p>
        </p:txBody>
      </p:sp>
    </p:spTree>
    <p:extLst>
      <p:ext uri="{BB962C8B-B14F-4D97-AF65-F5344CB8AC3E}">
        <p14:creationId xmlns:p14="http://schemas.microsoft.com/office/powerpoint/2010/main" val="7212364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30" name="Rectangle 14"/>
          <p:cNvSpPr>
            <a:spLocks noGrp="1" noChangeArrowheads="1"/>
          </p:cNvSpPr>
          <p:nvPr>
            <p:ph type="title"/>
          </p:nvPr>
        </p:nvSpPr>
        <p:spPr/>
        <p:txBody>
          <a:bodyPr/>
          <a:lstStyle/>
          <a:p>
            <a:pPr eaLnBrk="1" hangingPunct="1"/>
            <a:r>
              <a:rPr lang="en-US" dirty="0" smtClean="0"/>
              <a:t>Any Questions?</a:t>
            </a:r>
            <a:endParaRPr lang="en-GB" dirty="0" smtClean="0"/>
          </a:p>
        </p:txBody>
      </p:sp>
      <p:sp>
        <p:nvSpPr>
          <p:cNvPr id="4" name="Footer Placeholder 3"/>
          <p:cNvSpPr>
            <a:spLocks noGrp="1"/>
          </p:cNvSpPr>
          <p:nvPr>
            <p:ph type="ftr" sz="quarter" idx="10"/>
          </p:nvPr>
        </p:nvSpPr>
        <p:spPr/>
        <p:txBody>
          <a:bodyPr/>
          <a:lstStyle/>
          <a:p>
            <a:pPr>
              <a:defRPr/>
            </a:pPr>
            <a:fld id="{56327FAF-6766-4C9D-9FF0-6E30223E8BD9}" type="slidenum">
              <a:rPr lang="en-GB"/>
              <a:pPr>
                <a:defRPr/>
              </a:pPr>
              <a:t>29</a:t>
            </a:fld>
            <a:endParaRPr lang="en-GB"/>
          </a:p>
        </p:txBody>
      </p:sp>
      <p:grpSp>
        <p:nvGrpSpPr>
          <p:cNvPr id="6" name="Group 5"/>
          <p:cNvGrpSpPr>
            <a:grpSpLocks noChangeAspect="1"/>
          </p:cNvGrpSpPr>
          <p:nvPr/>
        </p:nvGrpSpPr>
        <p:grpSpPr bwMode="auto">
          <a:xfrm>
            <a:off x="2358846" y="1860319"/>
            <a:ext cx="4120772" cy="4040965"/>
            <a:chOff x="1332" y="995"/>
            <a:chExt cx="2685" cy="2633"/>
          </a:xfrm>
        </p:grpSpPr>
        <p:sp>
          <p:nvSpPr>
            <p:cNvPr id="7" name="AutoShape 4"/>
            <p:cNvSpPr>
              <a:spLocks noChangeAspect="1" noChangeArrowheads="1" noTextEdit="1"/>
            </p:cNvSpPr>
            <p:nvPr/>
          </p:nvSpPr>
          <p:spPr bwMode="auto">
            <a:xfrm>
              <a:off x="1332" y="995"/>
              <a:ext cx="2685" cy="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Freeform 6"/>
            <p:cNvSpPr>
              <a:spLocks/>
            </p:cNvSpPr>
            <p:nvPr/>
          </p:nvSpPr>
          <p:spPr bwMode="auto">
            <a:xfrm>
              <a:off x="2136" y="1471"/>
              <a:ext cx="1086" cy="1690"/>
            </a:xfrm>
            <a:custGeom>
              <a:avLst/>
              <a:gdLst>
                <a:gd name="T0" fmla="*/ 370 w 1086"/>
                <a:gd name="T1" fmla="*/ 456 h 1690"/>
                <a:gd name="T2" fmla="*/ 479 w 1086"/>
                <a:gd name="T3" fmla="*/ 342 h 1690"/>
                <a:gd name="T4" fmla="*/ 672 w 1086"/>
                <a:gd name="T5" fmla="*/ 413 h 1690"/>
                <a:gd name="T6" fmla="*/ 655 w 1086"/>
                <a:gd name="T7" fmla="*/ 604 h 1690"/>
                <a:gd name="T8" fmla="*/ 422 w 1086"/>
                <a:gd name="T9" fmla="*/ 752 h 1690"/>
                <a:gd name="T10" fmla="*/ 379 w 1086"/>
                <a:gd name="T11" fmla="*/ 1171 h 1690"/>
                <a:gd name="T12" fmla="*/ 422 w 1086"/>
                <a:gd name="T13" fmla="*/ 1302 h 1690"/>
                <a:gd name="T14" fmla="*/ 345 w 1086"/>
                <a:gd name="T15" fmla="*/ 1447 h 1690"/>
                <a:gd name="T16" fmla="*/ 362 w 1086"/>
                <a:gd name="T17" fmla="*/ 1596 h 1690"/>
                <a:gd name="T18" fmla="*/ 527 w 1086"/>
                <a:gd name="T19" fmla="*/ 1690 h 1690"/>
                <a:gd name="T20" fmla="*/ 741 w 1086"/>
                <a:gd name="T21" fmla="*/ 1621 h 1690"/>
                <a:gd name="T22" fmla="*/ 809 w 1086"/>
                <a:gd name="T23" fmla="*/ 1447 h 1690"/>
                <a:gd name="T24" fmla="*/ 724 w 1086"/>
                <a:gd name="T25" fmla="*/ 1282 h 1690"/>
                <a:gd name="T26" fmla="*/ 818 w 1086"/>
                <a:gd name="T27" fmla="*/ 1188 h 1690"/>
                <a:gd name="T28" fmla="*/ 818 w 1086"/>
                <a:gd name="T29" fmla="*/ 957 h 1690"/>
                <a:gd name="T30" fmla="*/ 1060 w 1086"/>
                <a:gd name="T31" fmla="*/ 761 h 1690"/>
                <a:gd name="T32" fmla="*/ 1086 w 1086"/>
                <a:gd name="T33" fmla="*/ 464 h 1690"/>
                <a:gd name="T34" fmla="*/ 929 w 1086"/>
                <a:gd name="T35" fmla="*/ 145 h 1690"/>
                <a:gd name="T36" fmla="*/ 621 w 1086"/>
                <a:gd name="T37" fmla="*/ 0 h 1690"/>
                <a:gd name="T38" fmla="*/ 276 w 1086"/>
                <a:gd name="T39" fmla="*/ 94 h 1690"/>
                <a:gd name="T40" fmla="*/ 77 w 1086"/>
                <a:gd name="T41" fmla="*/ 285 h 1690"/>
                <a:gd name="T42" fmla="*/ 0 w 1086"/>
                <a:gd name="T43" fmla="*/ 578 h 1690"/>
                <a:gd name="T44" fmla="*/ 8 w 1086"/>
                <a:gd name="T45" fmla="*/ 752 h 1690"/>
                <a:gd name="T46" fmla="*/ 362 w 1086"/>
                <a:gd name="T47" fmla="*/ 732 h 1690"/>
                <a:gd name="T48" fmla="*/ 370 w 1086"/>
                <a:gd name="T49" fmla="*/ 456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6" h="1690">
                  <a:moveTo>
                    <a:pt x="370" y="456"/>
                  </a:moveTo>
                  <a:lnTo>
                    <a:pt x="479" y="342"/>
                  </a:lnTo>
                  <a:lnTo>
                    <a:pt x="672" y="413"/>
                  </a:lnTo>
                  <a:lnTo>
                    <a:pt x="655" y="604"/>
                  </a:lnTo>
                  <a:lnTo>
                    <a:pt x="422" y="752"/>
                  </a:lnTo>
                  <a:lnTo>
                    <a:pt x="379" y="1171"/>
                  </a:lnTo>
                  <a:lnTo>
                    <a:pt x="422" y="1302"/>
                  </a:lnTo>
                  <a:lnTo>
                    <a:pt x="345" y="1447"/>
                  </a:lnTo>
                  <a:lnTo>
                    <a:pt x="362" y="1596"/>
                  </a:lnTo>
                  <a:lnTo>
                    <a:pt x="527" y="1690"/>
                  </a:lnTo>
                  <a:lnTo>
                    <a:pt x="741" y="1621"/>
                  </a:lnTo>
                  <a:lnTo>
                    <a:pt x="809" y="1447"/>
                  </a:lnTo>
                  <a:lnTo>
                    <a:pt x="724" y="1282"/>
                  </a:lnTo>
                  <a:lnTo>
                    <a:pt x="818" y="1188"/>
                  </a:lnTo>
                  <a:lnTo>
                    <a:pt x="818" y="957"/>
                  </a:lnTo>
                  <a:lnTo>
                    <a:pt x="1060" y="761"/>
                  </a:lnTo>
                  <a:lnTo>
                    <a:pt x="1086" y="464"/>
                  </a:lnTo>
                  <a:lnTo>
                    <a:pt x="929" y="145"/>
                  </a:lnTo>
                  <a:lnTo>
                    <a:pt x="621" y="0"/>
                  </a:lnTo>
                  <a:lnTo>
                    <a:pt x="276" y="94"/>
                  </a:lnTo>
                  <a:lnTo>
                    <a:pt x="77" y="285"/>
                  </a:lnTo>
                  <a:lnTo>
                    <a:pt x="0" y="578"/>
                  </a:lnTo>
                  <a:lnTo>
                    <a:pt x="8" y="752"/>
                  </a:lnTo>
                  <a:lnTo>
                    <a:pt x="362" y="732"/>
                  </a:lnTo>
                  <a:lnTo>
                    <a:pt x="370" y="456"/>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Freeform 7"/>
            <p:cNvSpPr>
              <a:spLocks/>
            </p:cNvSpPr>
            <p:nvPr/>
          </p:nvSpPr>
          <p:spPr bwMode="auto">
            <a:xfrm>
              <a:off x="2198" y="1539"/>
              <a:ext cx="964" cy="1180"/>
            </a:xfrm>
            <a:custGeom>
              <a:avLst/>
              <a:gdLst>
                <a:gd name="T0" fmla="*/ 0 w 964"/>
                <a:gd name="T1" fmla="*/ 596 h 1180"/>
                <a:gd name="T2" fmla="*/ 140 w 964"/>
                <a:gd name="T3" fmla="*/ 570 h 1180"/>
                <a:gd name="T4" fmla="*/ 220 w 964"/>
                <a:gd name="T5" fmla="*/ 596 h 1180"/>
                <a:gd name="T6" fmla="*/ 214 w 964"/>
                <a:gd name="T7" fmla="*/ 433 h 1180"/>
                <a:gd name="T8" fmla="*/ 274 w 964"/>
                <a:gd name="T9" fmla="*/ 251 h 1180"/>
                <a:gd name="T10" fmla="*/ 508 w 964"/>
                <a:gd name="T11" fmla="*/ 183 h 1180"/>
                <a:gd name="T12" fmla="*/ 619 w 964"/>
                <a:gd name="T13" fmla="*/ 260 h 1180"/>
                <a:gd name="T14" fmla="*/ 739 w 964"/>
                <a:gd name="T15" fmla="*/ 379 h 1180"/>
                <a:gd name="T16" fmla="*/ 705 w 964"/>
                <a:gd name="T17" fmla="*/ 587 h 1180"/>
                <a:gd name="T18" fmla="*/ 482 w 964"/>
                <a:gd name="T19" fmla="*/ 684 h 1180"/>
                <a:gd name="T20" fmla="*/ 422 w 964"/>
                <a:gd name="T21" fmla="*/ 829 h 1180"/>
                <a:gd name="T22" fmla="*/ 439 w 964"/>
                <a:gd name="T23" fmla="*/ 978 h 1180"/>
                <a:gd name="T24" fmla="*/ 411 w 964"/>
                <a:gd name="T25" fmla="*/ 1180 h 1180"/>
                <a:gd name="T26" fmla="*/ 633 w 964"/>
                <a:gd name="T27" fmla="*/ 1180 h 1180"/>
                <a:gd name="T28" fmla="*/ 662 w 964"/>
                <a:gd name="T29" fmla="*/ 1029 h 1180"/>
                <a:gd name="T30" fmla="*/ 645 w 964"/>
                <a:gd name="T31" fmla="*/ 855 h 1180"/>
                <a:gd name="T32" fmla="*/ 781 w 964"/>
                <a:gd name="T33" fmla="*/ 761 h 1180"/>
                <a:gd name="T34" fmla="*/ 884 w 964"/>
                <a:gd name="T35" fmla="*/ 710 h 1180"/>
                <a:gd name="T36" fmla="*/ 964 w 964"/>
                <a:gd name="T37" fmla="*/ 485 h 1180"/>
                <a:gd name="T38" fmla="*/ 893 w 964"/>
                <a:gd name="T39" fmla="*/ 242 h 1180"/>
                <a:gd name="T40" fmla="*/ 653 w 964"/>
                <a:gd name="T41" fmla="*/ 0 h 1180"/>
                <a:gd name="T42" fmla="*/ 360 w 964"/>
                <a:gd name="T43" fmla="*/ 20 h 1180"/>
                <a:gd name="T44" fmla="*/ 126 w 964"/>
                <a:gd name="T45" fmla="*/ 166 h 1180"/>
                <a:gd name="T46" fmla="*/ 23 w 964"/>
                <a:gd name="T47" fmla="*/ 348 h 1180"/>
                <a:gd name="T48" fmla="*/ 0 w 964"/>
                <a:gd name="T49" fmla="*/ 596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4" h="1180">
                  <a:moveTo>
                    <a:pt x="0" y="596"/>
                  </a:moveTo>
                  <a:lnTo>
                    <a:pt x="140" y="570"/>
                  </a:lnTo>
                  <a:lnTo>
                    <a:pt x="220" y="596"/>
                  </a:lnTo>
                  <a:lnTo>
                    <a:pt x="214" y="433"/>
                  </a:lnTo>
                  <a:lnTo>
                    <a:pt x="274" y="251"/>
                  </a:lnTo>
                  <a:lnTo>
                    <a:pt x="508" y="183"/>
                  </a:lnTo>
                  <a:lnTo>
                    <a:pt x="619" y="260"/>
                  </a:lnTo>
                  <a:lnTo>
                    <a:pt x="739" y="379"/>
                  </a:lnTo>
                  <a:lnTo>
                    <a:pt x="705" y="587"/>
                  </a:lnTo>
                  <a:lnTo>
                    <a:pt x="482" y="684"/>
                  </a:lnTo>
                  <a:lnTo>
                    <a:pt x="422" y="829"/>
                  </a:lnTo>
                  <a:lnTo>
                    <a:pt x="439" y="978"/>
                  </a:lnTo>
                  <a:lnTo>
                    <a:pt x="411" y="1180"/>
                  </a:lnTo>
                  <a:lnTo>
                    <a:pt x="633" y="1180"/>
                  </a:lnTo>
                  <a:lnTo>
                    <a:pt x="662" y="1029"/>
                  </a:lnTo>
                  <a:lnTo>
                    <a:pt x="645" y="855"/>
                  </a:lnTo>
                  <a:lnTo>
                    <a:pt x="781" y="761"/>
                  </a:lnTo>
                  <a:lnTo>
                    <a:pt x="884" y="710"/>
                  </a:lnTo>
                  <a:lnTo>
                    <a:pt x="964" y="485"/>
                  </a:lnTo>
                  <a:lnTo>
                    <a:pt x="893" y="242"/>
                  </a:lnTo>
                  <a:lnTo>
                    <a:pt x="653" y="0"/>
                  </a:lnTo>
                  <a:lnTo>
                    <a:pt x="360" y="20"/>
                  </a:lnTo>
                  <a:lnTo>
                    <a:pt x="126" y="166"/>
                  </a:lnTo>
                  <a:lnTo>
                    <a:pt x="23" y="348"/>
                  </a:lnTo>
                  <a:lnTo>
                    <a:pt x="0" y="596"/>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8"/>
            <p:cNvSpPr>
              <a:spLocks/>
            </p:cNvSpPr>
            <p:nvPr/>
          </p:nvSpPr>
          <p:spPr bwMode="auto">
            <a:xfrm>
              <a:off x="2549" y="2807"/>
              <a:ext cx="311" cy="268"/>
            </a:xfrm>
            <a:custGeom>
              <a:avLst/>
              <a:gdLst>
                <a:gd name="T0" fmla="*/ 111 w 311"/>
                <a:gd name="T1" fmla="*/ 0 h 268"/>
                <a:gd name="T2" fmla="*/ 23 w 311"/>
                <a:gd name="T3" fmla="*/ 49 h 268"/>
                <a:gd name="T4" fmla="*/ 0 w 311"/>
                <a:gd name="T5" fmla="*/ 180 h 268"/>
                <a:gd name="T6" fmla="*/ 68 w 311"/>
                <a:gd name="T7" fmla="*/ 268 h 268"/>
                <a:gd name="T8" fmla="*/ 242 w 311"/>
                <a:gd name="T9" fmla="*/ 268 h 268"/>
                <a:gd name="T10" fmla="*/ 311 w 311"/>
                <a:gd name="T11" fmla="*/ 163 h 268"/>
                <a:gd name="T12" fmla="*/ 251 w 311"/>
                <a:gd name="T13" fmla="*/ 35 h 268"/>
                <a:gd name="T14" fmla="*/ 111 w 311"/>
                <a:gd name="T15" fmla="*/ 0 h 2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1" h="268">
                  <a:moveTo>
                    <a:pt x="111" y="0"/>
                  </a:moveTo>
                  <a:lnTo>
                    <a:pt x="23" y="49"/>
                  </a:lnTo>
                  <a:lnTo>
                    <a:pt x="0" y="180"/>
                  </a:lnTo>
                  <a:lnTo>
                    <a:pt x="68" y="268"/>
                  </a:lnTo>
                  <a:lnTo>
                    <a:pt x="242" y="268"/>
                  </a:lnTo>
                  <a:lnTo>
                    <a:pt x="311" y="163"/>
                  </a:lnTo>
                  <a:lnTo>
                    <a:pt x="251" y="35"/>
                  </a:lnTo>
                  <a:lnTo>
                    <a:pt x="111"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Freeform 9"/>
            <p:cNvSpPr>
              <a:spLocks/>
            </p:cNvSpPr>
            <p:nvPr/>
          </p:nvSpPr>
          <p:spPr bwMode="auto">
            <a:xfrm>
              <a:off x="1332" y="995"/>
              <a:ext cx="2685" cy="2633"/>
            </a:xfrm>
            <a:custGeom>
              <a:avLst/>
              <a:gdLst>
                <a:gd name="T0" fmla="*/ 1673 w 2685"/>
                <a:gd name="T1" fmla="*/ 0 h 2633"/>
                <a:gd name="T2" fmla="*/ 1140 w 2685"/>
                <a:gd name="T3" fmla="*/ 9 h 2633"/>
                <a:gd name="T4" fmla="*/ 735 w 2685"/>
                <a:gd name="T5" fmla="*/ 140 h 2633"/>
                <a:gd name="T6" fmla="*/ 319 w 2685"/>
                <a:gd name="T7" fmla="*/ 407 h 2633"/>
                <a:gd name="T8" fmla="*/ 128 w 2685"/>
                <a:gd name="T9" fmla="*/ 795 h 2633"/>
                <a:gd name="T10" fmla="*/ 43 w 2685"/>
                <a:gd name="T11" fmla="*/ 1191 h 2633"/>
                <a:gd name="T12" fmla="*/ 0 w 2685"/>
                <a:gd name="T13" fmla="*/ 1590 h 2633"/>
                <a:gd name="T14" fmla="*/ 191 w 2685"/>
                <a:gd name="T15" fmla="*/ 1881 h 2633"/>
                <a:gd name="T16" fmla="*/ 425 w 2685"/>
                <a:gd name="T17" fmla="*/ 2268 h 2633"/>
                <a:gd name="T18" fmla="*/ 969 w 2685"/>
                <a:gd name="T19" fmla="*/ 2579 h 2633"/>
                <a:gd name="T20" fmla="*/ 1491 w 2685"/>
                <a:gd name="T21" fmla="*/ 2633 h 2633"/>
                <a:gd name="T22" fmla="*/ 1856 w 2685"/>
                <a:gd name="T23" fmla="*/ 2528 h 2633"/>
                <a:gd name="T24" fmla="*/ 2081 w 2685"/>
                <a:gd name="T25" fmla="*/ 2399 h 2633"/>
                <a:gd name="T26" fmla="*/ 2320 w 2685"/>
                <a:gd name="T27" fmla="*/ 2311 h 2633"/>
                <a:gd name="T28" fmla="*/ 2409 w 2685"/>
                <a:gd name="T29" fmla="*/ 2097 h 2633"/>
                <a:gd name="T30" fmla="*/ 2617 w 2685"/>
                <a:gd name="T31" fmla="*/ 1758 h 2633"/>
                <a:gd name="T32" fmla="*/ 2685 w 2685"/>
                <a:gd name="T33" fmla="*/ 1356 h 2633"/>
                <a:gd name="T34" fmla="*/ 2625 w 2685"/>
                <a:gd name="T35" fmla="*/ 898 h 2633"/>
                <a:gd name="T36" fmla="*/ 2460 w 2685"/>
                <a:gd name="T37" fmla="*/ 442 h 2633"/>
                <a:gd name="T38" fmla="*/ 2235 w 2685"/>
                <a:gd name="T39" fmla="*/ 268 h 2633"/>
                <a:gd name="T40" fmla="*/ 1958 w 2685"/>
                <a:gd name="T41" fmla="*/ 43 h 2633"/>
                <a:gd name="T42" fmla="*/ 1813 w 2685"/>
                <a:gd name="T43" fmla="*/ 407 h 2633"/>
                <a:gd name="T44" fmla="*/ 2163 w 2685"/>
                <a:gd name="T45" fmla="*/ 664 h 2633"/>
                <a:gd name="T46" fmla="*/ 2300 w 2685"/>
                <a:gd name="T47" fmla="*/ 881 h 2633"/>
                <a:gd name="T48" fmla="*/ 2383 w 2685"/>
                <a:gd name="T49" fmla="*/ 1180 h 2633"/>
                <a:gd name="T50" fmla="*/ 2286 w 2685"/>
                <a:gd name="T51" fmla="*/ 1664 h 2633"/>
                <a:gd name="T52" fmla="*/ 2081 w 2685"/>
                <a:gd name="T53" fmla="*/ 2017 h 2633"/>
                <a:gd name="T54" fmla="*/ 1873 w 2685"/>
                <a:gd name="T55" fmla="*/ 2131 h 2633"/>
                <a:gd name="T56" fmla="*/ 1639 w 2685"/>
                <a:gd name="T57" fmla="*/ 2243 h 2633"/>
                <a:gd name="T58" fmla="*/ 1263 w 2685"/>
                <a:gd name="T59" fmla="*/ 2285 h 2633"/>
                <a:gd name="T60" fmla="*/ 847 w 2685"/>
                <a:gd name="T61" fmla="*/ 2200 h 2633"/>
                <a:gd name="T62" fmla="*/ 519 w 2685"/>
                <a:gd name="T63" fmla="*/ 1838 h 2633"/>
                <a:gd name="T64" fmla="*/ 371 w 2685"/>
                <a:gd name="T65" fmla="*/ 1596 h 2633"/>
                <a:gd name="T66" fmla="*/ 362 w 2685"/>
                <a:gd name="T67" fmla="*/ 1217 h 2633"/>
                <a:gd name="T68" fmla="*/ 442 w 2685"/>
                <a:gd name="T69" fmla="*/ 898 h 2633"/>
                <a:gd name="T70" fmla="*/ 656 w 2685"/>
                <a:gd name="T71" fmla="*/ 630 h 2633"/>
                <a:gd name="T72" fmla="*/ 775 w 2685"/>
                <a:gd name="T73" fmla="*/ 459 h 2633"/>
                <a:gd name="T74" fmla="*/ 1063 w 2685"/>
                <a:gd name="T75" fmla="*/ 388 h 2633"/>
                <a:gd name="T76" fmla="*/ 1371 w 2685"/>
                <a:gd name="T77" fmla="*/ 276 h 2633"/>
                <a:gd name="T78" fmla="*/ 1813 w 2685"/>
                <a:gd name="T79" fmla="*/ 407 h 2633"/>
                <a:gd name="T80" fmla="*/ 1958 w 2685"/>
                <a:gd name="T81" fmla="*/ 43 h 2633"/>
                <a:gd name="T82" fmla="*/ 1673 w 2685"/>
                <a:gd name="T83" fmla="*/ 0 h 2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85" h="2633">
                  <a:moveTo>
                    <a:pt x="1673" y="0"/>
                  </a:moveTo>
                  <a:lnTo>
                    <a:pt x="1140" y="9"/>
                  </a:lnTo>
                  <a:lnTo>
                    <a:pt x="735" y="140"/>
                  </a:lnTo>
                  <a:lnTo>
                    <a:pt x="319" y="407"/>
                  </a:lnTo>
                  <a:lnTo>
                    <a:pt x="128" y="795"/>
                  </a:lnTo>
                  <a:lnTo>
                    <a:pt x="43" y="1191"/>
                  </a:lnTo>
                  <a:lnTo>
                    <a:pt x="0" y="1590"/>
                  </a:lnTo>
                  <a:lnTo>
                    <a:pt x="191" y="1881"/>
                  </a:lnTo>
                  <a:lnTo>
                    <a:pt x="425" y="2268"/>
                  </a:lnTo>
                  <a:lnTo>
                    <a:pt x="969" y="2579"/>
                  </a:lnTo>
                  <a:lnTo>
                    <a:pt x="1491" y="2633"/>
                  </a:lnTo>
                  <a:lnTo>
                    <a:pt x="1856" y="2528"/>
                  </a:lnTo>
                  <a:lnTo>
                    <a:pt x="2081" y="2399"/>
                  </a:lnTo>
                  <a:lnTo>
                    <a:pt x="2320" y="2311"/>
                  </a:lnTo>
                  <a:lnTo>
                    <a:pt x="2409" y="2097"/>
                  </a:lnTo>
                  <a:lnTo>
                    <a:pt x="2617" y="1758"/>
                  </a:lnTo>
                  <a:lnTo>
                    <a:pt x="2685" y="1356"/>
                  </a:lnTo>
                  <a:lnTo>
                    <a:pt x="2625" y="898"/>
                  </a:lnTo>
                  <a:lnTo>
                    <a:pt x="2460" y="442"/>
                  </a:lnTo>
                  <a:lnTo>
                    <a:pt x="2235" y="268"/>
                  </a:lnTo>
                  <a:lnTo>
                    <a:pt x="1958" y="43"/>
                  </a:lnTo>
                  <a:lnTo>
                    <a:pt x="1813" y="407"/>
                  </a:lnTo>
                  <a:lnTo>
                    <a:pt x="2163" y="664"/>
                  </a:lnTo>
                  <a:lnTo>
                    <a:pt x="2300" y="881"/>
                  </a:lnTo>
                  <a:lnTo>
                    <a:pt x="2383" y="1180"/>
                  </a:lnTo>
                  <a:lnTo>
                    <a:pt x="2286" y="1664"/>
                  </a:lnTo>
                  <a:lnTo>
                    <a:pt x="2081" y="2017"/>
                  </a:lnTo>
                  <a:lnTo>
                    <a:pt x="1873" y="2131"/>
                  </a:lnTo>
                  <a:lnTo>
                    <a:pt x="1639" y="2243"/>
                  </a:lnTo>
                  <a:lnTo>
                    <a:pt x="1263" y="2285"/>
                  </a:lnTo>
                  <a:lnTo>
                    <a:pt x="847" y="2200"/>
                  </a:lnTo>
                  <a:lnTo>
                    <a:pt x="519" y="1838"/>
                  </a:lnTo>
                  <a:lnTo>
                    <a:pt x="371" y="1596"/>
                  </a:lnTo>
                  <a:lnTo>
                    <a:pt x="362" y="1217"/>
                  </a:lnTo>
                  <a:lnTo>
                    <a:pt x="442" y="898"/>
                  </a:lnTo>
                  <a:lnTo>
                    <a:pt x="656" y="630"/>
                  </a:lnTo>
                  <a:lnTo>
                    <a:pt x="775" y="459"/>
                  </a:lnTo>
                  <a:lnTo>
                    <a:pt x="1063" y="388"/>
                  </a:lnTo>
                  <a:lnTo>
                    <a:pt x="1371" y="276"/>
                  </a:lnTo>
                  <a:lnTo>
                    <a:pt x="1813" y="407"/>
                  </a:lnTo>
                  <a:lnTo>
                    <a:pt x="1958" y="43"/>
                  </a:lnTo>
                  <a:lnTo>
                    <a:pt x="1673" y="0"/>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 name="Freeform 10"/>
            <p:cNvSpPr>
              <a:spLocks/>
            </p:cNvSpPr>
            <p:nvPr/>
          </p:nvSpPr>
          <p:spPr bwMode="auto">
            <a:xfrm>
              <a:off x="1409" y="1038"/>
              <a:ext cx="2542" cy="2527"/>
            </a:xfrm>
            <a:custGeom>
              <a:avLst/>
              <a:gdLst>
                <a:gd name="T0" fmla="*/ 1374 w 2542"/>
                <a:gd name="T1" fmla="*/ 182 h 2527"/>
                <a:gd name="T2" fmla="*/ 1080 w 2542"/>
                <a:gd name="T3" fmla="*/ 182 h 2527"/>
                <a:gd name="T4" fmla="*/ 650 w 2542"/>
                <a:gd name="T5" fmla="*/ 353 h 2527"/>
                <a:gd name="T6" fmla="*/ 382 w 2542"/>
                <a:gd name="T7" fmla="*/ 649 h 2527"/>
                <a:gd name="T8" fmla="*/ 251 w 2542"/>
                <a:gd name="T9" fmla="*/ 1028 h 2527"/>
                <a:gd name="T10" fmla="*/ 174 w 2542"/>
                <a:gd name="T11" fmla="*/ 1339 h 2527"/>
                <a:gd name="T12" fmla="*/ 348 w 2542"/>
                <a:gd name="T13" fmla="*/ 1821 h 2527"/>
                <a:gd name="T14" fmla="*/ 553 w 2542"/>
                <a:gd name="T15" fmla="*/ 1992 h 2527"/>
                <a:gd name="T16" fmla="*/ 693 w 2542"/>
                <a:gd name="T17" fmla="*/ 2174 h 2527"/>
                <a:gd name="T18" fmla="*/ 1012 w 2542"/>
                <a:gd name="T19" fmla="*/ 2279 h 2527"/>
                <a:gd name="T20" fmla="*/ 1314 w 2542"/>
                <a:gd name="T21" fmla="*/ 2348 h 2527"/>
                <a:gd name="T22" fmla="*/ 1898 w 2542"/>
                <a:gd name="T23" fmla="*/ 2148 h 2527"/>
                <a:gd name="T24" fmla="*/ 2243 w 2542"/>
                <a:gd name="T25" fmla="*/ 1804 h 2527"/>
                <a:gd name="T26" fmla="*/ 2374 w 2542"/>
                <a:gd name="T27" fmla="*/ 1330 h 2527"/>
                <a:gd name="T28" fmla="*/ 2374 w 2542"/>
                <a:gd name="T29" fmla="*/ 934 h 2527"/>
                <a:gd name="T30" fmla="*/ 2209 w 2542"/>
                <a:gd name="T31" fmla="*/ 667 h 2527"/>
                <a:gd name="T32" fmla="*/ 1978 w 2542"/>
                <a:gd name="T33" fmla="*/ 373 h 2527"/>
                <a:gd name="T34" fmla="*/ 1374 w 2542"/>
                <a:gd name="T35" fmla="*/ 182 h 2527"/>
                <a:gd name="T36" fmla="*/ 1345 w 2542"/>
                <a:gd name="T37" fmla="*/ 0 h 2527"/>
                <a:gd name="T38" fmla="*/ 1619 w 2542"/>
                <a:gd name="T39" fmla="*/ 42 h 2527"/>
                <a:gd name="T40" fmla="*/ 1987 w 2542"/>
                <a:gd name="T41" fmla="*/ 148 h 2527"/>
                <a:gd name="T42" fmla="*/ 2175 w 2542"/>
                <a:gd name="T43" fmla="*/ 367 h 2527"/>
                <a:gd name="T44" fmla="*/ 2417 w 2542"/>
                <a:gd name="T45" fmla="*/ 612 h 2527"/>
                <a:gd name="T46" fmla="*/ 2542 w 2542"/>
                <a:gd name="T47" fmla="*/ 1148 h 2527"/>
                <a:gd name="T48" fmla="*/ 2520 w 2542"/>
                <a:gd name="T49" fmla="*/ 1536 h 2527"/>
                <a:gd name="T50" fmla="*/ 2357 w 2542"/>
                <a:gd name="T51" fmla="*/ 1880 h 2527"/>
                <a:gd name="T52" fmla="*/ 2123 w 2542"/>
                <a:gd name="T53" fmla="*/ 2183 h 2527"/>
                <a:gd name="T54" fmla="*/ 1613 w 2542"/>
                <a:gd name="T55" fmla="*/ 2450 h 2527"/>
                <a:gd name="T56" fmla="*/ 1208 w 2542"/>
                <a:gd name="T57" fmla="*/ 2527 h 2527"/>
                <a:gd name="T58" fmla="*/ 770 w 2542"/>
                <a:gd name="T59" fmla="*/ 2422 h 2527"/>
                <a:gd name="T60" fmla="*/ 294 w 2542"/>
                <a:gd name="T61" fmla="*/ 2020 h 2527"/>
                <a:gd name="T62" fmla="*/ 0 w 2542"/>
                <a:gd name="T63" fmla="*/ 1348 h 2527"/>
                <a:gd name="T64" fmla="*/ 114 w 2542"/>
                <a:gd name="T65" fmla="*/ 926 h 2527"/>
                <a:gd name="T66" fmla="*/ 191 w 2542"/>
                <a:gd name="T67" fmla="*/ 544 h 2527"/>
                <a:gd name="T68" fmla="*/ 490 w 2542"/>
                <a:gd name="T69" fmla="*/ 276 h 2527"/>
                <a:gd name="T70" fmla="*/ 824 w 2542"/>
                <a:gd name="T71" fmla="*/ 85 h 2527"/>
                <a:gd name="T72" fmla="*/ 1345 w 2542"/>
                <a:gd name="T73" fmla="*/ 0 h 2527"/>
                <a:gd name="T74" fmla="*/ 1374 w 2542"/>
                <a:gd name="T75" fmla="*/ 182 h 2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42" h="2527">
                  <a:moveTo>
                    <a:pt x="1374" y="182"/>
                  </a:moveTo>
                  <a:lnTo>
                    <a:pt x="1080" y="182"/>
                  </a:lnTo>
                  <a:lnTo>
                    <a:pt x="650" y="353"/>
                  </a:lnTo>
                  <a:lnTo>
                    <a:pt x="382" y="649"/>
                  </a:lnTo>
                  <a:lnTo>
                    <a:pt x="251" y="1028"/>
                  </a:lnTo>
                  <a:lnTo>
                    <a:pt x="174" y="1339"/>
                  </a:lnTo>
                  <a:lnTo>
                    <a:pt x="348" y="1821"/>
                  </a:lnTo>
                  <a:lnTo>
                    <a:pt x="553" y="1992"/>
                  </a:lnTo>
                  <a:lnTo>
                    <a:pt x="693" y="2174"/>
                  </a:lnTo>
                  <a:lnTo>
                    <a:pt x="1012" y="2279"/>
                  </a:lnTo>
                  <a:lnTo>
                    <a:pt x="1314" y="2348"/>
                  </a:lnTo>
                  <a:lnTo>
                    <a:pt x="1898" y="2148"/>
                  </a:lnTo>
                  <a:lnTo>
                    <a:pt x="2243" y="1804"/>
                  </a:lnTo>
                  <a:lnTo>
                    <a:pt x="2374" y="1330"/>
                  </a:lnTo>
                  <a:lnTo>
                    <a:pt x="2374" y="934"/>
                  </a:lnTo>
                  <a:lnTo>
                    <a:pt x="2209" y="667"/>
                  </a:lnTo>
                  <a:lnTo>
                    <a:pt x="1978" y="373"/>
                  </a:lnTo>
                  <a:lnTo>
                    <a:pt x="1374" y="182"/>
                  </a:lnTo>
                  <a:lnTo>
                    <a:pt x="1345" y="0"/>
                  </a:lnTo>
                  <a:lnTo>
                    <a:pt x="1619" y="42"/>
                  </a:lnTo>
                  <a:lnTo>
                    <a:pt x="1987" y="148"/>
                  </a:lnTo>
                  <a:lnTo>
                    <a:pt x="2175" y="367"/>
                  </a:lnTo>
                  <a:lnTo>
                    <a:pt x="2417" y="612"/>
                  </a:lnTo>
                  <a:lnTo>
                    <a:pt x="2542" y="1148"/>
                  </a:lnTo>
                  <a:lnTo>
                    <a:pt x="2520" y="1536"/>
                  </a:lnTo>
                  <a:lnTo>
                    <a:pt x="2357" y="1880"/>
                  </a:lnTo>
                  <a:lnTo>
                    <a:pt x="2123" y="2183"/>
                  </a:lnTo>
                  <a:lnTo>
                    <a:pt x="1613" y="2450"/>
                  </a:lnTo>
                  <a:lnTo>
                    <a:pt x="1208" y="2527"/>
                  </a:lnTo>
                  <a:lnTo>
                    <a:pt x="770" y="2422"/>
                  </a:lnTo>
                  <a:lnTo>
                    <a:pt x="294" y="2020"/>
                  </a:lnTo>
                  <a:lnTo>
                    <a:pt x="0" y="1348"/>
                  </a:lnTo>
                  <a:lnTo>
                    <a:pt x="114" y="926"/>
                  </a:lnTo>
                  <a:lnTo>
                    <a:pt x="191" y="544"/>
                  </a:lnTo>
                  <a:lnTo>
                    <a:pt x="490" y="276"/>
                  </a:lnTo>
                  <a:lnTo>
                    <a:pt x="824" y="85"/>
                  </a:lnTo>
                  <a:lnTo>
                    <a:pt x="1345" y="0"/>
                  </a:lnTo>
                  <a:lnTo>
                    <a:pt x="1374" y="182"/>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2942451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9" name="Rectangle 3"/>
          <p:cNvSpPr>
            <a:spLocks noGrp="1" noChangeArrowheads="1"/>
          </p:cNvSpPr>
          <p:nvPr>
            <p:ph idx="1"/>
          </p:nvPr>
        </p:nvSpPr>
        <p:spPr/>
        <p:txBody>
          <a:bodyPr/>
          <a:lstStyle/>
          <a:p>
            <a:pPr eaLnBrk="1" hangingPunct="1"/>
            <a:r>
              <a:rPr lang="en-GB" sz="2400" dirty="0" smtClean="0"/>
              <a:t>Overview of semantic mark-up tags</a:t>
            </a:r>
          </a:p>
          <a:p>
            <a:pPr eaLnBrk="1" hangingPunct="1"/>
            <a:r>
              <a:rPr lang="en-GB" sz="2400" dirty="0" smtClean="0"/>
              <a:t>Using semantic tags</a:t>
            </a:r>
          </a:p>
          <a:p>
            <a:pPr eaLnBrk="1" hangingPunct="1"/>
            <a:r>
              <a:rPr lang="en-GB" sz="2400" dirty="0" smtClean="0"/>
              <a:t>Going further with semantic tags</a:t>
            </a:r>
          </a:p>
          <a:p>
            <a:pPr eaLnBrk="1" hangingPunct="1"/>
            <a:r>
              <a:rPr lang="en-GB" sz="2400" dirty="0"/>
              <a:t>Using </a:t>
            </a:r>
            <a:r>
              <a:rPr lang="en-GB" sz="2400" dirty="0" smtClean="0"/>
              <a:t>traditional </a:t>
            </a:r>
            <a:r>
              <a:rPr lang="en-GB" sz="2400" dirty="0"/>
              <a:t>HTML </a:t>
            </a:r>
            <a:r>
              <a:rPr lang="en-GB" sz="2400" dirty="0" smtClean="0"/>
              <a:t>elements</a:t>
            </a:r>
          </a:p>
          <a:p>
            <a:pPr eaLnBrk="1" hangingPunct="1"/>
            <a:r>
              <a:rPr lang="en-GB" sz="2400" dirty="0" smtClean="0"/>
              <a:t>Viewing the sample document</a:t>
            </a:r>
          </a:p>
        </p:txBody>
      </p:sp>
      <p:sp>
        <p:nvSpPr>
          <p:cNvPr id="669698" name="Rectangle 2"/>
          <p:cNvSpPr>
            <a:spLocks noGrp="1" noChangeArrowheads="1"/>
          </p:cNvSpPr>
          <p:nvPr>
            <p:ph type="title"/>
          </p:nvPr>
        </p:nvSpPr>
        <p:spPr/>
        <p:txBody>
          <a:bodyPr/>
          <a:lstStyle/>
          <a:p>
            <a:pPr eaLnBrk="1" hangingPunct="1"/>
            <a:r>
              <a:rPr lang="en-GB" dirty="0" smtClean="0"/>
              <a:t>1. Semantic Mark-up Tags</a:t>
            </a:r>
          </a:p>
        </p:txBody>
      </p:sp>
      <p:sp>
        <p:nvSpPr>
          <p:cNvPr id="4" name="Footer Placeholder 3"/>
          <p:cNvSpPr>
            <a:spLocks noGrp="1"/>
          </p:cNvSpPr>
          <p:nvPr>
            <p:ph type="ftr" sz="quarter" idx="10"/>
          </p:nvPr>
        </p:nvSpPr>
        <p:spPr/>
        <p:txBody>
          <a:bodyPr/>
          <a:lstStyle/>
          <a:p>
            <a:pPr>
              <a:defRPr/>
            </a:pPr>
            <a:fld id="{02675139-9B9F-4733-933F-9A1F74144302}" type="slidenum">
              <a:rPr lang="en-GB"/>
              <a:pPr>
                <a:defRPr/>
              </a:pPr>
              <a:t>3</a:t>
            </a:fld>
            <a:endParaRPr lang="en-GB" dirty="0"/>
          </a:p>
        </p:txBody>
      </p:sp>
    </p:spTree>
    <p:extLst>
      <p:ext uri="{BB962C8B-B14F-4D97-AF65-F5344CB8AC3E}">
        <p14:creationId xmlns:p14="http://schemas.microsoft.com/office/powerpoint/2010/main" val="30009100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sz="2400" dirty="0" smtClean="0"/>
              <a:t>HTML5 defines semantic mark-up tags</a:t>
            </a:r>
          </a:p>
          <a:p>
            <a:pPr lvl="1" eaLnBrk="1" hangingPunct="1"/>
            <a:r>
              <a:rPr lang="en-GB" sz="2000" dirty="0" smtClean="0">
                <a:latin typeface="+mj-lt"/>
              </a:rPr>
              <a:t>Emphasise the purpose of the mark-up in a page</a:t>
            </a:r>
          </a:p>
          <a:p>
            <a:pPr lvl="1" eaLnBrk="1" hangingPunct="1"/>
            <a:r>
              <a:rPr lang="en-GB" sz="2000" dirty="0" smtClean="0">
                <a:latin typeface="+mj-lt"/>
              </a:rPr>
              <a:t>More meaningful than </a:t>
            </a:r>
            <a:r>
              <a:rPr lang="en-GB" sz="2000" dirty="0" smtClean="0">
                <a:latin typeface="Lucida Console" pitchFamily="49" charset="0"/>
              </a:rPr>
              <a:t>&lt;div</a:t>
            </a:r>
            <a:r>
              <a:rPr lang="en-GB" sz="2000" dirty="0"/>
              <a:t> </a:t>
            </a:r>
            <a:r>
              <a:rPr lang="en-GB" sz="2000" dirty="0" smtClean="0">
                <a:latin typeface="Lucida Console" pitchFamily="49" charset="0"/>
              </a:rPr>
              <a:t>id="header"&gt;</a:t>
            </a:r>
            <a:r>
              <a:rPr lang="en-GB" sz="2000" dirty="0" smtClean="0">
                <a:latin typeface="+mj-lt"/>
              </a:rPr>
              <a:t> etc.</a:t>
            </a:r>
          </a:p>
          <a:p>
            <a:pPr lvl="1" eaLnBrk="1" hangingPunct="1"/>
            <a:endParaRPr lang="en-US" sz="2000" dirty="0" smtClean="0">
              <a:latin typeface="+mj-lt"/>
            </a:endParaRPr>
          </a:p>
        </p:txBody>
      </p:sp>
      <p:sp>
        <p:nvSpPr>
          <p:cNvPr id="10243" name="Rectangle 2"/>
          <p:cNvSpPr>
            <a:spLocks noGrp="1" noChangeArrowheads="1"/>
          </p:cNvSpPr>
          <p:nvPr>
            <p:ph type="title"/>
          </p:nvPr>
        </p:nvSpPr>
        <p:spPr/>
        <p:txBody>
          <a:bodyPr/>
          <a:lstStyle/>
          <a:p>
            <a:pPr eaLnBrk="1" hangingPunct="1"/>
            <a:r>
              <a:rPr lang="en-GB" dirty="0"/>
              <a:t>Overview of </a:t>
            </a:r>
            <a:r>
              <a:rPr lang="en-GB" dirty="0" smtClean="0"/>
              <a:t>Semantic Mark-up Tags</a:t>
            </a:r>
          </a:p>
        </p:txBody>
      </p:sp>
      <p:sp>
        <p:nvSpPr>
          <p:cNvPr id="14" name="TextBox 13"/>
          <p:cNvSpPr txBox="1"/>
          <p:nvPr/>
        </p:nvSpPr>
        <p:spPr>
          <a:xfrm>
            <a:off x="350494" y="2453610"/>
            <a:ext cx="1280006" cy="408231"/>
          </a:xfrm>
          <a:prstGeom prst="rect">
            <a:avLst/>
          </a:prstGeom>
          <a:solidFill>
            <a:schemeClr val="tx2"/>
          </a:solidFill>
        </p:spPr>
        <p:txBody>
          <a:bodyPr wrap="none" rtlCol="0" anchor="ctr" anchorCtr="0">
            <a:noAutofit/>
          </a:bodyPr>
          <a:lstStyle/>
          <a:p>
            <a:r>
              <a:rPr lang="en-GB" sz="1400" dirty="0" smtClean="0">
                <a:solidFill>
                  <a:schemeClr val="bg1"/>
                </a:solidFill>
                <a:latin typeface="+mj-lt"/>
              </a:rPr>
              <a:t>Element</a:t>
            </a:r>
            <a:endParaRPr lang="en-GB" sz="1400" dirty="0">
              <a:solidFill>
                <a:schemeClr val="bg1"/>
              </a:solidFill>
              <a:latin typeface="+mj-lt"/>
            </a:endParaRPr>
          </a:p>
        </p:txBody>
      </p:sp>
      <p:sp>
        <p:nvSpPr>
          <p:cNvPr id="15" name="TextBox 14"/>
          <p:cNvSpPr txBox="1"/>
          <p:nvPr/>
        </p:nvSpPr>
        <p:spPr>
          <a:xfrm>
            <a:off x="1691597" y="2453610"/>
            <a:ext cx="7157201" cy="408231"/>
          </a:xfrm>
          <a:prstGeom prst="rect">
            <a:avLst/>
          </a:prstGeom>
          <a:solidFill>
            <a:schemeClr val="tx2"/>
          </a:solidFill>
        </p:spPr>
        <p:txBody>
          <a:bodyPr wrap="none" rtlCol="0" anchor="ctr" anchorCtr="0">
            <a:noAutofit/>
          </a:bodyPr>
          <a:lstStyle/>
          <a:p>
            <a:r>
              <a:rPr lang="en-GB" sz="1400" dirty="0" smtClean="0">
                <a:solidFill>
                  <a:schemeClr val="bg1"/>
                </a:solidFill>
                <a:latin typeface="+mj-lt"/>
              </a:rPr>
              <a:t>Description</a:t>
            </a:r>
            <a:endParaRPr lang="en-GB" sz="1400" dirty="0">
              <a:solidFill>
                <a:schemeClr val="bg1"/>
              </a:solidFill>
              <a:latin typeface="+mj-lt"/>
            </a:endParaRPr>
          </a:p>
        </p:txBody>
      </p:sp>
      <p:sp>
        <p:nvSpPr>
          <p:cNvPr id="16" name="TextBox 15"/>
          <p:cNvSpPr txBox="1"/>
          <p:nvPr/>
        </p:nvSpPr>
        <p:spPr>
          <a:xfrm>
            <a:off x="348784" y="2901671"/>
            <a:ext cx="1280006" cy="422994"/>
          </a:xfrm>
          <a:prstGeom prst="rect">
            <a:avLst/>
          </a:prstGeom>
          <a:solidFill>
            <a:srgbClr val="CCCCFF"/>
          </a:solidFill>
        </p:spPr>
        <p:txBody>
          <a:bodyPr wrap="none" rtlCol="0">
            <a:noAutofit/>
          </a:bodyPr>
          <a:lstStyle/>
          <a:p>
            <a:r>
              <a:rPr lang="en-GB" sz="1400" dirty="0" smtClean="0">
                <a:solidFill>
                  <a:schemeClr val="tx2"/>
                </a:solidFill>
                <a:latin typeface="+mj-lt"/>
              </a:rPr>
              <a:t>&lt;header&gt;</a:t>
            </a:r>
            <a:endParaRPr lang="en-GB" sz="1400" dirty="0">
              <a:solidFill>
                <a:schemeClr val="tx2"/>
              </a:solidFill>
              <a:latin typeface="+mj-lt"/>
            </a:endParaRPr>
          </a:p>
        </p:txBody>
      </p:sp>
      <p:sp>
        <p:nvSpPr>
          <p:cNvPr id="17" name="TextBox 16"/>
          <p:cNvSpPr txBox="1"/>
          <p:nvPr/>
        </p:nvSpPr>
        <p:spPr>
          <a:xfrm>
            <a:off x="1689887" y="2901671"/>
            <a:ext cx="7157201" cy="422994"/>
          </a:xfrm>
          <a:prstGeom prst="rect">
            <a:avLst/>
          </a:prstGeom>
          <a:solidFill>
            <a:srgbClr val="CCCCFF"/>
          </a:solidFill>
        </p:spPr>
        <p:txBody>
          <a:bodyPr wrap="none" rtlCol="0">
            <a:noAutofit/>
          </a:bodyPr>
          <a:lstStyle/>
          <a:p>
            <a:r>
              <a:rPr lang="en-GB" sz="1400" dirty="0" smtClean="0">
                <a:solidFill>
                  <a:schemeClr val="tx2"/>
                </a:solidFill>
                <a:latin typeface="+mj-lt"/>
              </a:rPr>
              <a:t>Header content for a page, or for a section within the page</a:t>
            </a:r>
            <a:endParaRPr lang="en-GB" sz="1400" dirty="0">
              <a:solidFill>
                <a:schemeClr val="tx2"/>
              </a:solidFill>
              <a:latin typeface="+mj-lt"/>
            </a:endParaRPr>
          </a:p>
        </p:txBody>
      </p:sp>
      <p:sp>
        <p:nvSpPr>
          <p:cNvPr id="18" name="TextBox 17"/>
          <p:cNvSpPr txBox="1"/>
          <p:nvPr/>
        </p:nvSpPr>
        <p:spPr>
          <a:xfrm>
            <a:off x="351056" y="3363211"/>
            <a:ext cx="1280006" cy="422994"/>
          </a:xfrm>
          <a:prstGeom prst="rect">
            <a:avLst/>
          </a:prstGeom>
          <a:solidFill>
            <a:srgbClr val="D9D9F3"/>
          </a:solidFill>
        </p:spPr>
        <p:txBody>
          <a:bodyPr wrap="none" rtlCol="0">
            <a:noAutofit/>
          </a:bodyPr>
          <a:lstStyle/>
          <a:p>
            <a:r>
              <a:rPr lang="en-GB" sz="1400" dirty="0" smtClean="0">
                <a:solidFill>
                  <a:schemeClr val="tx2"/>
                </a:solidFill>
                <a:latin typeface="+mj-lt"/>
              </a:rPr>
              <a:t>&lt;footer&gt;</a:t>
            </a:r>
            <a:endParaRPr lang="en-GB" sz="1400" dirty="0">
              <a:solidFill>
                <a:schemeClr val="tx2"/>
              </a:solidFill>
              <a:latin typeface="+mj-lt"/>
            </a:endParaRPr>
          </a:p>
        </p:txBody>
      </p:sp>
      <p:sp>
        <p:nvSpPr>
          <p:cNvPr id="19" name="TextBox 18"/>
          <p:cNvSpPr txBox="1"/>
          <p:nvPr/>
        </p:nvSpPr>
        <p:spPr>
          <a:xfrm>
            <a:off x="1692159" y="3363211"/>
            <a:ext cx="7157201" cy="422994"/>
          </a:xfrm>
          <a:prstGeom prst="rect">
            <a:avLst/>
          </a:prstGeom>
          <a:solidFill>
            <a:srgbClr val="D9D9F3"/>
          </a:solidFill>
        </p:spPr>
        <p:txBody>
          <a:bodyPr wrap="none" rtlCol="0">
            <a:noAutofit/>
          </a:bodyPr>
          <a:lstStyle/>
          <a:p>
            <a:r>
              <a:rPr lang="en-GB" sz="1400" dirty="0" smtClean="0">
                <a:solidFill>
                  <a:schemeClr val="tx2"/>
                </a:solidFill>
                <a:latin typeface="+mj-lt"/>
              </a:rPr>
              <a:t>Footer content </a:t>
            </a:r>
            <a:r>
              <a:rPr lang="en-GB" sz="1400" dirty="0">
                <a:solidFill>
                  <a:schemeClr val="tx2"/>
                </a:solidFill>
                <a:latin typeface="+mj-lt"/>
              </a:rPr>
              <a:t>for a page, or for a section within the page</a:t>
            </a:r>
          </a:p>
        </p:txBody>
      </p:sp>
      <p:sp>
        <p:nvSpPr>
          <p:cNvPr id="20" name="TextBox 19"/>
          <p:cNvSpPr txBox="1"/>
          <p:nvPr/>
        </p:nvSpPr>
        <p:spPr>
          <a:xfrm>
            <a:off x="353328" y="3824751"/>
            <a:ext cx="1280006" cy="422994"/>
          </a:xfrm>
          <a:prstGeom prst="rect">
            <a:avLst/>
          </a:prstGeom>
          <a:solidFill>
            <a:srgbClr val="CCCCFF"/>
          </a:solidFill>
        </p:spPr>
        <p:txBody>
          <a:bodyPr wrap="none" rtlCol="0">
            <a:noAutofit/>
          </a:bodyPr>
          <a:lstStyle/>
          <a:p>
            <a:r>
              <a:rPr lang="en-GB" sz="1400" dirty="0" smtClean="0">
                <a:solidFill>
                  <a:schemeClr val="tx2"/>
                </a:solidFill>
                <a:latin typeface="+mj-lt"/>
              </a:rPr>
              <a:t>&lt;section&gt;</a:t>
            </a:r>
            <a:endParaRPr lang="en-GB" sz="1400" dirty="0">
              <a:solidFill>
                <a:schemeClr val="tx2"/>
              </a:solidFill>
              <a:latin typeface="+mj-lt"/>
            </a:endParaRPr>
          </a:p>
        </p:txBody>
      </p:sp>
      <p:sp>
        <p:nvSpPr>
          <p:cNvPr id="21" name="TextBox 20"/>
          <p:cNvSpPr txBox="1"/>
          <p:nvPr/>
        </p:nvSpPr>
        <p:spPr>
          <a:xfrm>
            <a:off x="1694431" y="3824751"/>
            <a:ext cx="7157201" cy="422994"/>
          </a:xfrm>
          <a:prstGeom prst="rect">
            <a:avLst/>
          </a:prstGeom>
          <a:solidFill>
            <a:srgbClr val="CCCCFF"/>
          </a:solidFill>
        </p:spPr>
        <p:txBody>
          <a:bodyPr wrap="none" rtlCol="0">
            <a:noAutofit/>
          </a:bodyPr>
          <a:lstStyle/>
          <a:p>
            <a:r>
              <a:rPr lang="en-GB" sz="1400" dirty="0" smtClean="0">
                <a:solidFill>
                  <a:schemeClr val="tx2"/>
                </a:solidFill>
                <a:latin typeface="+mj-lt"/>
              </a:rPr>
              <a:t>A part of a web page, useful for general partitioning</a:t>
            </a:r>
            <a:endParaRPr lang="en-GB" sz="1400" dirty="0">
              <a:solidFill>
                <a:schemeClr val="tx2"/>
              </a:solidFill>
              <a:latin typeface="+mj-lt"/>
            </a:endParaRPr>
          </a:p>
        </p:txBody>
      </p:sp>
      <p:sp>
        <p:nvSpPr>
          <p:cNvPr id="22" name="TextBox 21"/>
          <p:cNvSpPr txBox="1"/>
          <p:nvPr/>
        </p:nvSpPr>
        <p:spPr>
          <a:xfrm>
            <a:off x="355600" y="4286291"/>
            <a:ext cx="1280006" cy="422994"/>
          </a:xfrm>
          <a:prstGeom prst="rect">
            <a:avLst/>
          </a:prstGeom>
          <a:solidFill>
            <a:srgbClr val="D9D9F3"/>
          </a:solidFill>
        </p:spPr>
        <p:txBody>
          <a:bodyPr wrap="none" rtlCol="0">
            <a:noAutofit/>
          </a:bodyPr>
          <a:lstStyle/>
          <a:p>
            <a:r>
              <a:rPr lang="en-GB" sz="1400" dirty="0" smtClean="0">
                <a:solidFill>
                  <a:schemeClr val="tx2"/>
                </a:solidFill>
                <a:latin typeface="+mj-lt"/>
              </a:rPr>
              <a:t>&lt;article&gt;</a:t>
            </a:r>
            <a:endParaRPr lang="en-GB" sz="1400" dirty="0">
              <a:solidFill>
                <a:schemeClr val="tx2"/>
              </a:solidFill>
              <a:latin typeface="+mj-lt"/>
            </a:endParaRPr>
          </a:p>
        </p:txBody>
      </p:sp>
      <p:sp>
        <p:nvSpPr>
          <p:cNvPr id="23" name="TextBox 22"/>
          <p:cNvSpPr txBox="1"/>
          <p:nvPr/>
        </p:nvSpPr>
        <p:spPr>
          <a:xfrm>
            <a:off x="1696703" y="4286291"/>
            <a:ext cx="7157201" cy="422994"/>
          </a:xfrm>
          <a:prstGeom prst="rect">
            <a:avLst/>
          </a:prstGeom>
          <a:solidFill>
            <a:schemeClr val="tx2">
              <a:lumMod val="20000"/>
              <a:lumOff val="80000"/>
            </a:schemeClr>
          </a:solidFill>
        </p:spPr>
        <p:txBody>
          <a:bodyPr wrap="none" rtlCol="0">
            <a:noAutofit/>
          </a:bodyPr>
          <a:lstStyle/>
          <a:p>
            <a:r>
              <a:rPr lang="en-GB" sz="1400" dirty="0" smtClean="0">
                <a:solidFill>
                  <a:schemeClr val="tx2"/>
                </a:solidFill>
                <a:latin typeface="+mj-lt"/>
              </a:rPr>
              <a:t>Independent content for an article, typically enclosed within &lt;section&gt;</a:t>
            </a:r>
            <a:endParaRPr lang="en-GB" sz="1400" dirty="0">
              <a:solidFill>
                <a:schemeClr val="tx2"/>
              </a:solidFill>
              <a:latin typeface="+mj-lt"/>
            </a:endParaRPr>
          </a:p>
        </p:txBody>
      </p:sp>
      <p:sp>
        <p:nvSpPr>
          <p:cNvPr id="24" name="TextBox 23"/>
          <p:cNvSpPr txBox="1"/>
          <p:nvPr/>
        </p:nvSpPr>
        <p:spPr>
          <a:xfrm>
            <a:off x="357872" y="4747832"/>
            <a:ext cx="1280006" cy="422994"/>
          </a:xfrm>
          <a:prstGeom prst="rect">
            <a:avLst/>
          </a:prstGeom>
          <a:solidFill>
            <a:srgbClr val="CCCCFF"/>
          </a:solidFill>
        </p:spPr>
        <p:txBody>
          <a:bodyPr wrap="none" rtlCol="0">
            <a:noAutofit/>
          </a:bodyPr>
          <a:lstStyle/>
          <a:p>
            <a:r>
              <a:rPr lang="en-GB" sz="1400" dirty="0" smtClean="0">
                <a:solidFill>
                  <a:schemeClr val="tx2"/>
                </a:solidFill>
                <a:latin typeface="+mj-lt"/>
              </a:rPr>
              <a:t>&lt;</a:t>
            </a:r>
            <a:r>
              <a:rPr lang="en-GB" sz="1400" dirty="0" err="1" smtClean="0">
                <a:solidFill>
                  <a:schemeClr val="tx2"/>
                </a:solidFill>
                <a:latin typeface="+mj-lt"/>
              </a:rPr>
              <a:t>nav</a:t>
            </a:r>
            <a:r>
              <a:rPr lang="en-GB" sz="1400" dirty="0" smtClean="0">
                <a:solidFill>
                  <a:schemeClr val="tx2"/>
                </a:solidFill>
                <a:latin typeface="+mj-lt"/>
              </a:rPr>
              <a:t>&gt;</a:t>
            </a:r>
            <a:endParaRPr lang="en-GB" sz="1400" dirty="0">
              <a:solidFill>
                <a:schemeClr val="tx2"/>
              </a:solidFill>
              <a:latin typeface="+mj-lt"/>
            </a:endParaRPr>
          </a:p>
        </p:txBody>
      </p:sp>
      <p:sp>
        <p:nvSpPr>
          <p:cNvPr id="25" name="TextBox 24"/>
          <p:cNvSpPr txBox="1"/>
          <p:nvPr/>
        </p:nvSpPr>
        <p:spPr>
          <a:xfrm>
            <a:off x="1698975" y="4747832"/>
            <a:ext cx="7157201" cy="422994"/>
          </a:xfrm>
          <a:prstGeom prst="rect">
            <a:avLst/>
          </a:prstGeom>
          <a:solidFill>
            <a:srgbClr val="CCCCFF"/>
          </a:solidFill>
        </p:spPr>
        <p:txBody>
          <a:bodyPr wrap="none" rtlCol="0">
            <a:noAutofit/>
          </a:bodyPr>
          <a:lstStyle/>
          <a:p>
            <a:r>
              <a:rPr lang="en-GB" sz="1400" dirty="0" smtClean="0">
                <a:solidFill>
                  <a:schemeClr val="tx2"/>
                </a:solidFill>
                <a:latin typeface="+mj-lt"/>
              </a:rPr>
              <a:t>Navigational assistance, e.g. a hyperlinks panel</a:t>
            </a:r>
            <a:endParaRPr lang="en-GB" sz="1400" dirty="0">
              <a:solidFill>
                <a:schemeClr val="tx2"/>
              </a:solidFill>
              <a:latin typeface="+mj-lt"/>
            </a:endParaRPr>
          </a:p>
        </p:txBody>
      </p:sp>
      <p:sp>
        <p:nvSpPr>
          <p:cNvPr id="26" name="TextBox 25"/>
          <p:cNvSpPr txBox="1"/>
          <p:nvPr/>
        </p:nvSpPr>
        <p:spPr>
          <a:xfrm>
            <a:off x="360144" y="5209372"/>
            <a:ext cx="1280006" cy="422994"/>
          </a:xfrm>
          <a:prstGeom prst="rect">
            <a:avLst/>
          </a:prstGeom>
          <a:solidFill>
            <a:srgbClr val="D9D9F3"/>
          </a:solidFill>
        </p:spPr>
        <p:txBody>
          <a:bodyPr wrap="none" rtlCol="0">
            <a:noAutofit/>
          </a:bodyPr>
          <a:lstStyle/>
          <a:p>
            <a:r>
              <a:rPr lang="en-GB" sz="1400" dirty="0" smtClean="0">
                <a:solidFill>
                  <a:schemeClr val="tx2"/>
                </a:solidFill>
                <a:latin typeface="+mj-lt"/>
              </a:rPr>
              <a:t>&lt;aside&gt;</a:t>
            </a:r>
            <a:endParaRPr lang="en-GB" sz="1400" dirty="0">
              <a:solidFill>
                <a:schemeClr val="tx2"/>
              </a:solidFill>
              <a:latin typeface="+mj-lt"/>
            </a:endParaRPr>
          </a:p>
        </p:txBody>
      </p:sp>
      <p:sp>
        <p:nvSpPr>
          <p:cNvPr id="27" name="TextBox 26"/>
          <p:cNvSpPr txBox="1"/>
          <p:nvPr/>
        </p:nvSpPr>
        <p:spPr>
          <a:xfrm>
            <a:off x="1701247" y="5209372"/>
            <a:ext cx="7157201" cy="422994"/>
          </a:xfrm>
          <a:prstGeom prst="rect">
            <a:avLst/>
          </a:prstGeom>
          <a:solidFill>
            <a:schemeClr val="tx2">
              <a:lumMod val="20000"/>
              <a:lumOff val="80000"/>
            </a:schemeClr>
          </a:solidFill>
        </p:spPr>
        <p:txBody>
          <a:bodyPr wrap="none" rtlCol="0">
            <a:noAutofit/>
          </a:bodyPr>
          <a:lstStyle/>
          <a:p>
            <a:r>
              <a:rPr lang="en-GB" sz="1400" dirty="0">
                <a:solidFill>
                  <a:schemeClr val="tx2"/>
                </a:solidFill>
                <a:latin typeface="+mj-lt"/>
              </a:rPr>
              <a:t>Additional content, similar to a sidebar in a book</a:t>
            </a:r>
          </a:p>
        </p:txBody>
      </p:sp>
      <p:grpSp>
        <p:nvGrpSpPr>
          <p:cNvPr id="2" name="Group 1"/>
          <p:cNvGrpSpPr/>
          <p:nvPr/>
        </p:nvGrpSpPr>
        <p:grpSpPr>
          <a:xfrm>
            <a:off x="7034706" y="1270931"/>
            <a:ext cx="1965438" cy="1710346"/>
            <a:chOff x="6582368" y="1447798"/>
            <a:chExt cx="5085312" cy="5029202"/>
          </a:xfrm>
        </p:grpSpPr>
        <p:sp>
          <p:nvSpPr>
            <p:cNvPr id="28" name="TextBox 27"/>
            <p:cNvSpPr txBox="1"/>
            <p:nvPr/>
          </p:nvSpPr>
          <p:spPr>
            <a:xfrm>
              <a:off x="6582368" y="1447798"/>
              <a:ext cx="5085311" cy="914400"/>
            </a:xfrm>
            <a:prstGeom prst="rect">
              <a:avLst/>
            </a:prstGeom>
            <a:solidFill>
              <a:schemeClr val="tx2"/>
            </a:solidFill>
            <a:ln>
              <a:solidFill>
                <a:srgbClr val="00B0F0"/>
              </a:solidFill>
            </a:ln>
          </p:spPr>
          <p:style>
            <a:lnRef idx="1">
              <a:schemeClr val="accent2"/>
            </a:lnRef>
            <a:fillRef idx="3">
              <a:schemeClr val="accent2"/>
            </a:fillRef>
            <a:effectRef idx="2">
              <a:schemeClr val="accent2"/>
            </a:effectRef>
            <a:fontRef idx="minor">
              <a:schemeClr val="lt1"/>
            </a:fontRef>
          </p:style>
          <p:txBody>
            <a:bodyPr wrap="none" lIns="0" tIns="0" rIns="0" bIns="0" rtlCol="0" anchor="ctr">
              <a:noAutofit/>
            </a:bodyPr>
            <a:lstStyle/>
            <a:p>
              <a:pPr algn="ctr"/>
              <a:r>
                <a:rPr lang="en-CA" sz="1400" dirty="0" smtClean="0">
                  <a:solidFill>
                    <a:schemeClr val="bg1"/>
                  </a:solidFill>
                </a:rPr>
                <a:t>header</a:t>
              </a:r>
            </a:p>
          </p:txBody>
        </p:sp>
        <p:sp>
          <p:nvSpPr>
            <p:cNvPr id="29" name="TextBox 28"/>
            <p:cNvSpPr txBox="1"/>
            <p:nvPr/>
          </p:nvSpPr>
          <p:spPr>
            <a:xfrm>
              <a:off x="6582368" y="5562600"/>
              <a:ext cx="5085311" cy="914400"/>
            </a:xfrm>
            <a:prstGeom prst="rect">
              <a:avLst/>
            </a:prstGeom>
            <a:solidFill>
              <a:schemeClr val="accent2">
                <a:lumMod val="60000"/>
                <a:lumOff val="40000"/>
              </a:schemeClr>
            </a:solidFill>
            <a:ln>
              <a:solidFill>
                <a:srgbClr val="00B0F0"/>
              </a:solidFill>
            </a:ln>
          </p:spPr>
          <p:style>
            <a:lnRef idx="1">
              <a:schemeClr val="accent4"/>
            </a:lnRef>
            <a:fillRef idx="3">
              <a:schemeClr val="accent4"/>
            </a:fillRef>
            <a:effectRef idx="2">
              <a:schemeClr val="accent4"/>
            </a:effectRef>
            <a:fontRef idx="minor">
              <a:schemeClr val="lt1"/>
            </a:fontRef>
          </p:style>
          <p:txBody>
            <a:bodyPr wrap="none" lIns="0" tIns="0" rIns="0" bIns="0" rtlCol="0" anchor="ctr">
              <a:noAutofit/>
            </a:bodyPr>
            <a:lstStyle/>
            <a:p>
              <a:pPr algn="ctr"/>
              <a:r>
                <a:rPr lang="en-CA" sz="1400" smtClean="0">
                  <a:solidFill>
                    <a:schemeClr val="tx2"/>
                  </a:solidFill>
                </a:rPr>
                <a:t>footer</a:t>
              </a:r>
              <a:endParaRPr lang="en-CA" sz="1400" dirty="0" smtClean="0">
                <a:solidFill>
                  <a:schemeClr val="tx2"/>
                </a:solidFill>
              </a:endParaRPr>
            </a:p>
          </p:txBody>
        </p:sp>
        <p:sp>
          <p:nvSpPr>
            <p:cNvPr id="30" name="TextBox 29"/>
            <p:cNvSpPr txBox="1"/>
            <p:nvPr/>
          </p:nvSpPr>
          <p:spPr>
            <a:xfrm>
              <a:off x="6582368" y="2438400"/>
              <a:ext cx="5085311" cy="914400"/>
            </a:xfrm>
            <a:prstGeom prst="rect">
              <a:avLst/>
            </a:prstGeom>
            <a:solidFill>
              <a:srgbClr val="FF0000"/>
            </a:solidFill>
            <a:ln>
              <a:solidFill>
                <a:srgbClr val="00B0F0"/>
              </a:solidFill>
            </a:ln>
          </p:spPr>
          <p:style>
            <a:lnRef idx="1">
              <a:schemeClr val="accent1"/>
            </a:lnRef>
            <a:fillRef idx="3">
              <a:schemeClr val="accent1"/>
            </a:fillRef>
            <a:effectRef idx="2">
              <a:schemeClr val="accent1"/>
            </a:effectRef>
            <a:fontRef idx="minor">
              <a:schemeClr val="lt1"/>
            </a:fontRef>
          </p:style>
          <p:txBody>
            <a:bodyPr wrap="none" lIns="0" tIns="0" rIns="0" bIns="0" rtlCol="0" anchor="ctr">
              <a:noAutofit/>
            </a:bodyPr>
            <a:lstStyle/>
            <a:p>
              <a:pPr algn="ctr"/>
              <a:r>
                <a:rPr lang="en-CA" sz="1400" dirty="0" err="1" smtClean="0">
                  <a:solidFill>
                    <a:schemeClr val="bg1"/>
                  </a:solidFill>
                </a:rPr>
                <a:t>nav</a:t>
              </a:r>
              <a:endParaRPr lang="en-CA" sz="1400" dirty="0" smtClean="0">
                <a:solidFill>
                  <a:schemeClr val="bg1"/>
                </a:solidFill>
              </a:endParaRPr>
            </a:p>
          </p:txBody>
        </p:sp>
        <p:sp>
          <p:nvSpPr>
            <p:cNvPr id="31" name="TextBox 30"/>
            <p:cNvSpPr txBox="1"/>
            <p:nvPr/>
          </p:nvSpPr>
          <p:spPr>
            <a:xfrm>
              <a:off x="6592521" y="3429000"/>
              <a:ext cx="3195690" cy="2057407"/>
            </a:xfrm>
            <a:prstGeom prst="rect">
              <a:avLst/>
            </a:prstGeom>
            <a:solidFill>
              <a:srgbClr val="00CC00"/>
            </a:solidFill>
            <a:ln>
              <a:solidFill>
                <a:srgbClr val="00B0F0"/>
              </a:solidFill>
            </a:ln>
          </p:spPr>
          <p:style>
            <a:lnRef idx="1">
              <a:schemeClr val="accent6"/>
            </a:lnRef>
            <a:fillRef idx="3">
              <a:schemeClr val="accent6"/>
            </a:fillRef>
            <a:effectRef idx="2">
              <a:schemeClr val="accent6"/>
            </a:effectRef>
            <a:fontRef idx="minor">
              <a:schemeClr val="lt1"/>
            </a:fontRef>
          </p:style>
          <p:txBody>
            <a:bodyPr wrap="none" lIns="0" tIns="182880" rIns="0" bIns="0" rtlCol="0" anchor="t">
              <a:noAutofit/>
            </a:bodyPr>
            <a:lstStyle/>
            <a:p>
              <a:pPr algn="ctr"/>
              <a:r>
                <a:rPr lang="en-CA" sz="1400" dirty="0" smtClean="0">
                  <a:solidFill>
                    <a:schemeClr val="bg1"/>
                  </a:solidFill>
                </a:rPr>
                <a:t>article</a:t>
              </a:r>
            </a:p>
          </p:txBody>
        </p:sp>
        <p:sp>
          <p:nvSpPr>
            <p:cNvPr id="32" name="TextBox 31"/>
            <p:cNvSpPr txBox="1"/>
            <p:nvPr/>
          </p:nvSpPr>
          <p:spPr>
            <a:xfrm>
              <a:off x="9788212" y="3429000"/>
              <a:ext cx="1879468" cy="2057407"/>
            </a:xfrm>
            <a:prstGeom prst="rect">
              <a:avLst/>
            </a:prstGeom>
            <a:solidFill>
              <a:schemeClr val="bg2">
                <a:lumMod val="75000"/>
                <a:lumOff val="25000"/>
              </a:schemeClr>
            </a:solidFill>
            <a:ln>
              <a:solidFill>
                <a:srgbClr val="00B0F0"/>
              </a:solidFill>
            </a:ln>
          </p:spPr>
          <p:style>
            <a:lnRef idx="1">
              <a:schemeClr val="accent5"/>
            </a:lnRef>
            <a:fillRef idx="3">
              <a:schemeClr val="accent5"/>
            </a:fillRef>
            <a:effectRef idx="2">
              <a:schemeClr val="accent5"/>
            </a:effectRef>
            <a:fontRef idx="minor">
              <a:schemeClr val="lt1"/>
            </a:fontRef>
          </p:style>
          <p:txBody>
            <a:bodyPr wrap="none" lIns="0" tIns="0" rIns="0" bIns="0" rtlCol="0" anchor="ctr">
              <a:noAutofit/>
            </a:bodyPr>
            <a:lstStyle/>
            <a:p>
              <a:pPr algn="ctr"/>
              <a:r>
                <a:rPr lang="en-CA" sz="1400" dirty="0" smtClean="0">
                  <a:solidFill>
                    <a:schemeClr val="bg1"/>
                  </a:solidFill>
                </a:rPr>
                <a:t>aside</a:t>
              </a:r>
            </a:p>
          </p:txBody>
        </p:sp>
        <p:sp>
          <p:nvSpPr>
            <p:cNvPr id="33" name="TextBox 32"/>
            <p:cNvSpPr txBox="1"/>
            <p:nvPr/>
          </p:nvSpPr>
          <p:spPr>
            <a:xfrm>
              <a:off x="6716848" y="4690930"/>
              <a:ext cx="2975704" cy="681175"/>
            </a:xfrm>
            <a:prstGeom prst="rect">
              <a:avLst/>
            </a:prstGeom>
            <a:ln>
              <a:solidFill>
                <a:srgbClr val="00B0F0"/>
              </a:solidFill>
            </a:ln>
          </p:spPr>
          <p:style>
            <a:lnRef idx="1">
              <a:schemeClr val="accent3"/>
            </a:lnRef>
            <a:fillRef idx="3">
              <a:schemeClr val="accent3"/>
            </a:fillRef>
            <a:effectRef idx="2">
              <a:schemeClr val="accent3"/>
            </a:effectRef>
            <a:fontRef idx="minor">
              <a:schemeClr val="lt1"/>
            </a:fontRef>
          </p:style>
          <p:txBody>
            <a:bodyPr wrap="none" lIns="0" tIns="0" rIns="0" bIns="0" rtlCol="0" anchor="ctr">
              <a:noAutofit/>
            </a:bodyPr>
            <a:lstStyle/>
            <a:p>
              <a:pPr algn="ctr"/>
              <a:r>
                <a:rPr lang="en-CA" sz="1400" dirty="0" smtClean="0">
                  <a:gradFill>
                    <a:gsLst>
                      <a:gs pos="0">
                        <a:schemeClr val="tx1"/>
                      </a:gs>
                      <a:gs pos="86000">
                        <a:schemeClr val="tx1"/>
                      </a:gs>
                    </a:gsLst>
                    <a:lin ang="5400000" scaled="0"/>
                  </a:gradFill>
                </a:rPr>
                <a:t>section</a:t>
              </a:r>
            </a:p>
          </p:txBody>
        </p:sp>
      </p:grpSp>
      <p:sp>
        <p:nvSpPr>
          <p:cNvPr id="34" name="TextBox 33"/>
          <p:cNvSpPr txBox="1"/>
          <p:nvPr/>
        </p:nvSpPr>
        <p:spPr>
          <a:xfrm>
            <a:off x="357872" y="5672392"/>
            <a:ext cx="1280006" cy="545528"/>
          </a:xfrm>
          <a:prstGeom prst="rect">
            <a:avLst/>
          </a:prstGeom>
          <a:solidFill>
            <a:srgbClr val="CCCCFF"/>
          </a:solidFill>
        </p:spPr>
        <p:txBody>
          <a:bodyPr wrap="none" rtlCol="0">
            <a:noAutofit/>
          </a:bodyPr>
          <a:lstStyle/>
          <a:p>
            <a:r>
              <a:rPr lang="en-GB" sz="1400" dirty="0" smtClean="0">
                <a:solidFill>
                  <a:schemeClr val="tx2"/>
                </a:solidFill>
                <a:latin typeface="+mj-lt"/>
              </a:rPr>
              <a:t>&lt;figure&gt;</a:t>
            </a:r>
            <a:endParaRPr lang="en-GB" sz="1400" dirty="0">
              <a:solidFill>
                <a:schemeClr val="tx2"/>
              </a:solidFill>
              <a:latin typeface="+mj-lt"/>
            </a:endParaRPr>
          </a:p>
        </p:txBody>
      </p:sp>
      <p:sp>
        <p:nvSpPr>
          <p:cNvPr id="35" name="TextBox 34"/>
          <p:cNvSpPr txBox="1"/>
          <p:nvPr/>
        </p:nvSpPr>
        <p:spPr>
          <a:xfrm>
            <a:off x="1698975" y="5672392"/>
            <a:ext cx="7157201" cy="545528"/>
          </a:xfrm>
          <a:prstGeom prst="rect">
            <a:avLst/>
          </a:prstGeom>
          <a:solidFill>
            <a:srgbClr val="CCCCFF"/>
          </a:solidFill>
        </p:spPr>
        <p:txBody>
          <a:bodyPr wrap="none" rtlCol="0">
            <a:noAutofit/>
          </a:bodyPr>
          <a:lstStyle/>
          <a:p>
            <a:r>
              <a:rPr lang="en-GB" sz="1400" dirty="0">
                <a:solidFill>
                  <a:srgbClr val="333399"/>
                </a:solidFill>
                <a:latin typeface="+mj-lt"/>
              </a:rPr>
              <a:t>Self-contained unit of content, optionally with a caption, that can be </a:t>
            </a:r>
            <a:br>
              <a:rPr lang="en-GB" sz="1400" dirty="0">
                <a:solidFill>
                  <a:srgbClr val="333399"/>
                </a:solidFill>
                <a:latin typeface="+mj-lt"/>
              </a:rPr>
            </a:br>
            <a:r>
              <a:rPr lang="en-GB" sz="1400" dirty="0">
                <a:solidFill>
                  <a:srgbClr val="333399"/>
                </a:solidFill>
                <a:latin typeface="+mj-lt"/>
              </a:rPr>
              <a:t>moved away from the main flow of the document without affecting meaning</a:t>
            </a:r>
          </a:p>
        </p:txBody>
      </p:sp>
      <p:sp>
        <p:nvSpPr>
          <p:cNvPr id="36" name="TextBox 35"/>
          <p:cNvSpPr txBox="1"/>
          <p:nvPr/>
        </p:nvSpPr>
        <p:spPr>
          <a:xfrm>
            <a:off x="360144" y="6255852"/>
            <a:ext cx="1280006" cy="422994"/>
          </a:xfrm>
          <a:prstGeom prst="rect">
            <a:avLst/>
          </a:prstGeom>
          <a:solidFill>
            <a:srgbClr val="D9D9F3"/>
          </a:solidFill>
        </p:spPr>
        <p:txBody>
          <a:bodyPr wrap="none" rtlCol="0">
            <a:noAutofit/>
          </a:bodyPr>
          <a:lstStyle/>
          <a:p>
            <a:r>
              <a:rPr lang="en-GB" sz="1400" dirty="0" smtClean="0">
                <a:solidFill>
                  <a:schemeClr val="tx2"/>
                </a:solidFill>
                <a:latin typeface="+mj-lt"/>
              </a:rPr>
              <a:t>&lt;</a:t>
            </a:r>
            <a:r>
              <a:rPr lang="en-GB" sz="1400" dirty="0" err="1" smtClean="0">
                <a:solidFill>
                  <a:schemeClr val="tx2"/>
                </a:solidFill>
                <a:latin typeface="+mj-lt"/>
              </a:rPr>
              <a:t>figcaption</a:t>
            </a:r>
            <a:r>
              <a:rPr lang="en-GB" sz="1400" dirty="0" smtClean="0">
                <a:solidFill>
                  <a:schemeClr val="tx2"/>
                </a:solidFill>
                <a:latin typeface="+mj-lt"/>
              </a:rPr>
              <a:t>&gt;</a:t>
            </a:r>
            <a:endParaRPr lang="en-GB" sz="1400" dirty="0">
              <a:solidFill>
                <a:schemeClr val="tx2"/>
              </a:solidFill>
              <a:latin typeface="+mj-lt"/>
            </a:endParaRPr>
          </a:p>
        </p:txBody>
      </p:sp>
      <p:sp>
        <p:nvSpPr>
          <p:cNvPr id="37" name="TextBox 36"/>
          <p:cNvSpPr txBox="1"/>
          <p:nvPr/>
        </p:nvSpPr>
        <p:spPr>
          <a:xfrm>
            <a:off x="1701247" y="6255852"/>
            <a:ext cx="7157201" cy="422994"/>
          </a:xfrm>
          <a:prstGeom prst="rect">
            <a:avLst/>
          </a:prstGeom>
          <a:solidFill>
            <a:schemeClr val="tx2">
              <a:lumMod val="20000"/>
              <a:lumOff val="80000"/>
            </a:schemeClr>
          </a:solidFill>
        </p:spPr>
        <p:txBody>
          <a:bodyPr wrap="none" rtlCol="0">
            <a:noAutofit/>
          </a:bodyPr>
          <a:lstStyle/>
          <a:p>
            <a:r>
              <a:rPr lang="en-GB" sz="1400" dirty="0">
                <a:solidFill>
                  <a:srgbClr val="333399"/>
                </a:solidFill>
                <a:latin typeface="+mj-lt"/>
              </a:rPr>
              <a:t>Optional caption or legend for a &lt;figure&gt;</a:t>
            </a:r>
          </a:p>
        </p:txBody>
      </p:sp>
      <p:sp>
        <p:nvSpPr>
          <p:cNvPr id="38" name="Footer Placeholder 3"/>
          <p:cNvSpPr>
            <a:spLocks noGrp="1"/>
          </p:cNvSpPr>
          <p:nvPr>
            <p:ph type="ftr" sz="quarter" idx="10"/>
          </p:nvPr>
        </p:nvSpPr>
        <p:spPr>
          <a:xfrm>
            <a:off x="8725566" y="6346483"/>
            <a:ext cx="520503" cy="457200"/>
          </a:xfrm>
        </p:spPr>
        <p:txBody>
          <a:bodyPr/>
          <a:lstStyle/>
          <a:p>
            <a:pPr>
              <a:defRPr/>
            </a:pPr>
            <a:fld id="{02675139-9B9F-4733-933F-9A1F74144302}" type="slidenum">
              <a:rPr lang="en-GB"/>
              <a:pPr>
                <a:defRPr/>
              </a:pPr>
              <a:t>4</a:t>
            </a:fld>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idx="1"/>
          </p:nvPr>
        </p:nvSpPr>
        <p:spPr/>
        <p:txBody>
          <a:bodyPr/>
          <a:lstStyle/>
          <a:p>
            <a:pPr eaLnBrk="1" hangingPunct="1"/>
            <a:r>
              <a:rPr lang="en-GB" sz="2400" dirty="0" smtClean="0"/>
              <a:t>Here's an HTML document that makes use of the semantic tags to define the overall framework of the document</a:t>
            </a:r>
          </a:p>
          <a:p>
            <a:pPr eaLnBrk="1" hangingPunct="1"/>
            <a:endParaRPr lang="en-GB" sz="1400" dirty="0" smtClean="0">
              <a:latin typeface="+mj-lt"/>
            </a:endParaRPr>
          </a:p>
        </p:txBody>
      </p:sp>
      <p:sp>
        <p:nvSpPr>
          <p:cNvPr id="11267" name="Rectangle 2"/>
          <p:cNvSpPr>
            <a:spLocks noGrp="1" noChangeArrowheads="1"/>
          </p:cNvSpPr>
          <p:nvPr>
            <p:ph type="title"/>
          </p:nvPr>
        </p:nvSpPr>
        <p:spPr/>
        <p:txBody>
          <a:bodyPr/>
          <a:lstStyle/>
          <a:p>
            <a:pPr eaLnBrk="1" hangingPunct="1"/>
            <a:r>
              <a:rPr lang="en-GB" dirty="0" smtClean="0"/>
              <a:t>Using Semantic Tags</a:t>
            </a:r>
            <a:endParaRPr lang="en-GB" sz="1900" dirty="0" smtClean="0"/>
          </a:p>
        </p:txBody>
      </p:sp>
      <p:sp>
        <p:nvSpPr>
          <p:cNvPr id="4" name="Footer Placeholder 3"/>
          <p:cNvSpPr>
            <a:spLocks noGrp="1"/>
          </p:cNvSpPr>
          <p:nvPr>
            <p:ph type="ftr" sz="quarter" idx="10"/>
          </p:nvPr>
        </p:nvSpPr>
        <p:spPr/>
        <p:txBody>
          <a:bodyPr/>
          <a:lstStyle/>
          <a:p>
            <a:pPr>
              <a:defRPr/>
            </a:pPr>
            <a:fld id="{81C83E10-4A1D-490D-B7DD-1CBDD3365BD0}" type="slidenum">
              <a:rPr lang="en-GB"/>
              <a:pPr>
                <a:defRPr/>
              </a:pPr>
              <a:t>5</a:t>
            </a:fld>
            <a:endParaRPr lang="en-GB"/>
          </a:p>
        </p:txBody>
      </p:sp>
      <p:sp>
        <p:nvSpPr>
          <p:cNvPr id="5" name="Rectangle 5"/>
          <p:cNvSpPr>
            <a:spLocks noChangeArrowheads="1"/>
          </p:cNvSpPr>
          <p:nvPr/>
        </p:nvSpPr>
        <p:spPr bwMode="auto">
          <a:xfrm>
            <a:off x="850679" y="2067338"/>
            <a:ext cx="7895756" cy="4333460"/>
          </a:xfrm>
          <a:prstGeom prst="rect">
            <a:avLst/>
          </a:prstGeom>
          <a:solidFill>
            <a:srgbClr val="CCCCFF"/>
          </a:solidFill>
          <a:ln w="9525">
            <a:solidFill>
              <a:schemeClr val="tx2"/>
            </a:solidFill>
            <a:miter lim="800000"/>
            <a:headEnd/>
            <a:tailEnd/>
          </a:ln>
          <a:effectLst>
            <a:outerShdw dist="76200" dir="2700000" algn="ctr" rotWithShape="0">
              <a:schemeClr val="tx2">
                <a:lumMod val="60000"/>
                <a:lumOff val="40000"/>
              </a:schemeClr>
            </a:outerShdw>
          </a:effectLst>
        </p:spPr>
        <p:txBody>
          <a:bodyPr lIns="92075" tIns="46038" rIns="92075" bIns="46038" anchor="ctr"/>
          <a:lstStyle/>
          <a:p>
            <a:pPr defTabSz="739775">
              <a:defRPr/>
            </a:pPr>
            <a:r>
              <a:rPr lang="en-US" sz="1200" b="1" dirty="0"/>
              <a:t>&lt;!DOCTYPE html&gt;</a:t>
            </a:r>
          </a:p>
          <a:p>
            <a:pPr defTabSz="739775">
              <a:defRPr/>
            </a:pPr>
            <a:r>
              <a:rPr lang="en-US" sz="1200" dirty="0"/>
              <a:t>&lt;html&gt;</a:t>
            </a:r>
          </a:p>
          <a:p>
            <a:pPr defTabSz="739775">
              <a:defRPr/>
            </a:pPr>
            <a:endParaRPr lang="en-US" sz="1200" dirty="0" smtClean="0"/>
          </a:p>
          <a:p>
            <a:pPr defTabSz="739775">
              <a:defRPr/>
            </a:pPr>
            <a:r>
              <a:rPr lang="en-US" sz="1200" dirty="0" smtClean="0"/>
              <a:t>&lt;</a:t>
            </a:r>
            <a:r>
              <a:rPr lang="en-US" sz="1200" dirty="0"/>
              <a:t>head&gt;</a:t>
            </a:r>
          </a:p>
          <a:p>
            <a:pPr defTabSz="739775">
              <a:defRPr/>
            </a:pPr>
            <a:r>
              <a:rPr lang="en-US" sz="1200" dirty="0" smtClean="0"/>
              <a:t>  </a:t>
            </a:r>
            <a:r>
              <a:rPr lang="en-US" sz="1200" b="1" dirty="0" smtClean="0"/>
              <a:t>&lt;</a:t>
            </a:r>
            <a:r>
              <a:rPr lang="en-US" sz="1200" b="1" dirty="0"/>
              <a:t>meta charset="utf-8" /&gt;</a:t>
            </a:r>
          </a:p>
          <a:p>
            <a:pPr defTabSz="739775">
              <a:defRPr/>
            </a:pPr>
            <a:r>
              <a:rPr lang="en-US" sz="1200" dirty="0" smtClean="0"/>
              <a:t>  &lt;</a:t>
            </a:r>
            <a:r>
              <a:rPr lang="en-US" sz="1200" dirty="0"/>
              <a:t>title&gt;Hello HTML5&lt;/title&gt;</a:t>
            </a:r>
          </a:p>
          <a:p>
            <a:pPr defTabSz="739775">
              <a:defRPr/>
            </a:pPr>
            <a:r>
              <a:rPr lang="en-US" sz="1200" dirty="0"/>
              <a:t>&lt;/head&gt;</a:t>
            </a:r>
          </a:p>
          <a:p>
            <a:pPr defTabSz="739775">
              <a:defRPr/>
            </a:pPr>
            <a:r>
              <a:rPr lang="en-US" sz="1200" dirty="0" smtClean="0"/>
              <a:t>&lt;</a:t>
            </a:r>
            <a:r>
              <a:rPr lang="en-US" sz="1200" dirty="0"/>
              <a:t>body&gt;</a:t>
            </a:r>
          </a:p>
          <a:p>
            <a:pPr defTabSz="739775">
              <a:defRPr/>
            </a:pPr>
            <a:endParaRPr lang="en-US" sz="1200" dirty="0"/>
          </a:p>
          <a:p>
            <a:pPr defTabSz="739775">
              <a:defRPr/>
            </a:pPr>
            <a:r>
              <a:rPr lang="en-US" sz="1200" dirty="0" smtClean="0"/>
              <a:t>  </a:t>
            </a:r>
            <a:r>
              <a:rPr lang="en-US" sz="1200" b="1" dirty="0" smtClean="0"/>
              <a:t>&lt;</a:t>
            </a:r>
            <a:r>
              <a:rPr lang="en-US" sz="1200" b="1" dirty="0"/>
              <a:t>header</a:t>
            </a:r>
            <a:r>
              <a:rPr lang="en-US" sz="1200" b="1" dirty="0" smtClean="0"/>
              <a:t>&gt;</a:t>
            </a:r>
            <a:r>
              <a:rPr lang="en-US" sz="1200" dirty="0" smtClean="0"/>
              <a:t> </a:t>
            </a:r>
            <a:r>
              <a:rPr lang="en-US" sz="1200" i="1" dirty="0" smtClean="0"/>
              <a:t>Header for document</a:t>
            </a:r>
            <a:r>
              <a:rPr lang="en-US" sz="1200" dirty="0" smtClean="0"/>
              <a:t> </a:t>
            </a:r>
            <a:r>
              <a:rPr lang="en-US" sz="1200" b="1" dirty="0" smtClean="0"/>
              <a:t>&lt;/</a:t>
            </a:r>
            <a:r>
              <a:rPr lang="en-US" sz="1200" b="1" dirty="0"/>
              <a:t>header&gt;</a:t>
            </a:r>
          </a:p>
          <a:p>
            <a:pPr defTabSz="739775">
              <a:defRPr/>
            </a:pPr>
            <a:endParaRPr lang="en-US" sz="1200" dirty="0"/>
          </a:p>
          <a:p>
            <a:pPr defTabSz="739775">
              <a:defRPr/>
            </a:pPr>
            <a:r>
              <a:rPr lang="en-US" sz="1200" dirty="0" smtClean="0"/>
              <a:t>  &lt;div&gt;</a:t>
            </a:r>
            <a:endParaRPr lang="en-US" sz="1200" dirty="0"/>
          </a:p>
          <a:p>
            <a:pPr defTabSz="739775">
              <a:defRPr/>
            </a:pPr>
            <a:r>
              <a:rPr lang="en-US" sz="1200" dirty="0" smtClean="0"/>
              <a:t>    </a:t>
            </a:r>
            <a:r>
              <a:rPr lang="en-US" sz="1200" b="1" dirty="0" smtClean="0"/>
              <a:t>&lt;</a:t>
            </a:r>
            <a:r>
              <a:rPr lang="en-US" sz="1200" b="1" dirty="0" err="1"/>
              <a:t>nav</a:t>
            </a:r>
            <a:r>
              <a:rPr lang="en-US" sz="1200" b="1" dirty="0" smtClean="0"/>
              <a:t>&gt;</a:t>
            </a:r>
            <a:r>
              <a:rPr lang="en-US" sz="1200" dirty="0" smtClean="0"/>
              <a:t> </a:t>
            </a:r>
            <a:r>
              <a:rPr lang="en-US" sz="1200" i="1" dirty="0" smtClean="0"/>
              <a:t>Navigation links</a:t>
            </a:r>
            <a:r>
              <a:rPr lang="en-US" sz="1200" dirty="0" smtClean="0"/>
              <a:t> </a:t>
            </a:r>
            <a:r>
              <a:rPr lang="en-US" sz="1200" b="1" dirty="0" smtClean="0"/>
              <a:t>&lt;/</a:t>
            </a:r>
            <a:r>
              <a:rPr lang="en-US" sz="1200" b="1" dirty="0" err="1" smtClean="0"/>
              <a:t>nav</a:t>
            </a:r>
            <a:r>
              <a:rPr lang="en-US" sz="1200" b="1" dirty="0" smtClean="0"/>
              <a:t>&gt;</a:t>
            </a:r>
          </a:p>
          <a:p>
            <a:pPr defTabSz="739775">
              <a:defRPr/>
            </a:pPr>
            <a:endParaRPr lang="en-US" sz="1200" dirty="0" smtClean="0"/>
          </a:p>
          <a:p>
            <a:pPr defTabSz="739775">
              <a:defRPr/>
            </a:pPr>
            <a:r>
              <a:rPr lang="en-US" sz="1200" dirty="0" smtClean="0"/>
              <a:t>    </a:t>
            </a:r>
            <a:r>
              <a:rPr lang="en-US" sz="1200" b="1" dirty="0" smtClean="0"/>
              <a:t>&lt;</a:t>
            </a:r>
            <a:r>
              <a:rPr lang="en-US" sz="1200" b="1" dirty="0"/>
              <a:t>section</a:t>
            </a:r>
            <a:r>
              <a:rPr lang="en-US" sz="1200" b="1" dirty="0" smtClean="0"/>
              <a:t>&gt; </a:t>
            </a:r>
            <a:r>
              <a:rPr lang="en-US" sz="1200" i="1" dirty="0" smtClean="0"/>
              <a:t>Main content of this page</a:t>
            </a:r>
            <a:r>
              <a:rPr lang="en-US" sz="1200" dirty="0" smtClean="0">
                <a:sym typeface="Wingdings" pitchFamily="2" charset="2"/>
              </a:rPr>
              <a:t> </a:t>
            </a:r>
            <a:r>
              <a:rPr lang="en-US" sz="1200" b="1" dirty="0" smtClean="0"/>
              <a:t>&lt;/</a:t>
            </a:r>
            <a:r>
              <a:rPr lang="en-US" sz="1200" b="1" dirty="0"/>
              <a:t>section&gt;</a:t>
            </a:r>
          </a:p>
          <a:p>
            <a:pPr defTabSz="739775">
              <a:defRPr/>
            </a:pPr>
            <a:endParaRPr lang="en-US" sz="1200" dirty="0" smtClean="0"/>
          </a:p>
          <a:p>
            <a:pPr defTabSz="739775">
              <a:defRPr/>
            </a:pPr>
            <a:r>
              <a:rPr lang="en-US" sz="1200" dirty="0" smtClean="0"/>
              <a:t>    </a:t>
            </a:r>
            <a:r>
              <a:rPr lang="en-US" sz="1200" b="1" dirty="0" smtClean="0"/>
              <a:t>&lt;</a:t>
            </a:r>
            <a:r>
              <a:rPr lang="en-US" sz="1200" b="1" dirty="0"/>
              <a:t>aside</a:t>
            </a:r>
            <a:r>
              <a:rPr lang="en-US" sz="1200" b="1" dirty="0" smtClean="0"/>
              <a:t>&gt;</a:t>
            </a:r>
            <a:r>
              <a:rPr lang="en-US" sz="1200" dirty="0" smtClean="0"/>
              <a:t> </a:t>
            </a:r>
            <a:r>
              <a:rPr lang="en-US" sz="1200" i="1" dirty="0" smtClean="0"/>
              <a:t>Additional info, similar to a sidebar</a:t>
            </a:r>
            <a:r>
              <a:rPr lang="en-US" sz="1200" dirty="0" smtClean="0"/>
              <a:t> </a:t>
            </a:r>
            <a:r>
              <a:rPr lang="en-US" sz="1200" b="1" dirty="0" smtClean="0"/>
              <a:t>&lt;/</a:t>
            </a:r>
            <a:r>
              <a:rPr lang="en-US" sz="1200" b="1" dirty="0"/>
              <a:t>aside&gt;</a:t>
            </a:r>
          </a:p>
          <a:p>
            <a:pPr defTabSz="739775">
              <a:defRPr/>
            </a:pPr>
            <a:r>
              <a:rPr lang="en-US" sz="1200" dirty="0" smtClean="0"/>
              <a:t>		</a:t>
            </a:r>
          </a:p>
          <a:p>
            <a:pPr defTabSz="739775">
              <a:defRPr/>
            </a:pPr>
            <a:r>
              <a:rPr lang="en-US" sz="1200" dirty="0" smtClean="0"/>
              <a:t>    </a:t>
            </a:r>
            <a:r>
              <a:rPr lang="en-US" sz="1200" b="1" dirty="0" smtClean="0"/>
              <a:t>&lt;</a:t>
            </a:r>
            <a:r>
              <a:rPr lang="en-US" sz="1200" b="1" dirty="0"/>
              <a:t>footer</a:t>
            </a:r>
            <a:r>
              <a:rPr lang="en-US" sz="1200" b="1" dirty="0" smtClean="0"/>
              <a:t>&gt;</a:t>
            </a:r>
            <a:r>
              <a:rPr lang="en-US" sz="1200" dirty="0" smtClean="0"/>
              <a:t> </a:t>
            </a:r>
            <a:r>
              <a:rPr lang="en-US" sz="1200" i="1" dirty="0" smtClean="0"/>
              <a:t>Footer for this part of the page </a:t>
            </a:r>
            <a:r>
              <a:rPr lang="en-US" sz="1200" b="1" dirty="0" smtClean="0"/>
              <a:t>&lt;/</a:t>
            </a:r>
            <a:r>
              <a:rPr lang="en-US" sz="1200" b="1" dirty="0"/>
              <a:t>footer&gt;</a:t>
            </a:r>
          </a:p>
          <a:p>
            <a:pPr defTabSz="739775">
              <a:defRPr/>
            </a:pPr>
            <a:r>
              <a:rPr lang="en-US" sz="1200" dirty="0"/>
              <a:t>  </a:t>
            </a:r>
            <a:r>
              <a:rPr lang="en-US" sz="1200" dirty="0" smtClean="0"/>
              <a:t>&lt;/</a:t>
            </a:r>
            <a:r>
              <a:rPr lang="en-US" sz="1200" dirty="0"/>
              <a:t>div&gt;</a:t>
            </a:r>
          </a:p>
          <a:p>
            <a:pPr defTabSz="739775">
              <a:defRPr/>
            </a:pPr>
            <a:endParaRPr lang="en-US" sz="1200" dirty="0" smtClean="0"/>
          </a:p>
          <a:p>
            <a:pPr defTabSz="739775">
              <a:defRPr/>
            </a:pPr>
            <a:r>
              <a:rPr lang="en-US" sz="1200" dirty="0" smtClean="0"/>
              <a:t>&lt;/</a:t>
            </a:r>
            <a:r>
              <a:rPr lang="en-US" sz="1200" dirty="0"/>
              <a:t>body&gt;</a:t>
            </a:r>
          </a:p>
          <a:p>
            <a:pPr defTabSz="739775">
              <a:defRPr/>
            </a:pPr>
            <a:r>
              <a:rPr lang="en-US" sz="1200" dirty="0" smtClean="0"/>
              <a:t>&lt;/</a:t>
            </a:r>
            <a:r>
              <a:rPr lang="en-US" sz="1200" dirty="0"/>
              <a:t>html&gt;</a:t>
            </a:r>
            <a:endParaRPr lang="en-US" sz="1200" u="sng" dirty="0"/>
          </a:p>
        </p:txBody>
      </p:sp>
      <p:sp>
        <p:nvSpPr>
          <p:cNvPr id="2" name="TextBox 1"/>
          <p:cNvSpPr txBox="1"/>
          <p:nvPr/>
        </p:nvSpPr>
        <p:spPr>
          <a:xfrm>
            <a:off x="5331290" y="6093020"/>
            <a:ext cx="3401893" cy="307777"/>
          </a:xfrm>
          <a:prstGeom prst="rect">
            <a:avLst/>
          </a:prstGeom>
          <a:noFill/>
        </p:spPr>
        <p:txBody>
          <a:bodyPr wrap="none" rtlCol="0">
            <a:spAutoFit/>
          </a:bodyPr>
          <a:lstStyle/>
          <a:p>
            <a:pPr algn="r"/>
            <a:r>
              <a:rPr lang="en-GB" sz="1400" b="1" dirty="0" err="1" smtClean="0">
                <a:solidFill>
                  <a:schemeClr val="tx2"/>
                </a:solidFill>
                <a:latin typeface="+mj-lt"/>
              </a:rPr>
              <a:t>SemanticTags</a:t>
            </a:r>
            <a:r>
              <a:rPr lang="en-GB" sz="1400" b="1" dirty="0" smtClean="0">
                <a:solidFill>
                  <a:schemeClr val="tx2"/>
                </a:solidFill>
                <a:latin typeface="+mj-lt"/>
              </a:rPr>
              <a:t>/SemanticTags1.html</a:t>
            </a:r>
            <a:endParaRPr lang="en-GB" sz="1400" b="1" dirty="0">
              <a:solidFill>
                <a:schemeClr val="tx2"/>
              </a:solidFill>
              <a:latin typeface="+mj-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idx="1"/>
          </p:nvPr>
        </p:nvSpPr>
        <p:spPr/>
        <p:txBody>
          <a:bodyPr/>
          <a:lstStyle/>
          <a:p>
            <a:pPr eaLnBrk="1" hangingPunct="1"/>
            <a:r>
              <a:rPr lang="en-GB" sz="2400" dirty="0" smtClean="0"/>
              <a:t>It's common to use nested semantic tags in combination</a:t>
            </a:r>
          </a:p>
          <a:p>
            <a:pPr lvl="1" eaLnBrk="1" hangingPunct="1"/>
            <a:r>
              <a:rPr lang="en-GB" sz="2000" dirty="0" smtClean="0"/>
              <a:t>To achieve the desired effect</a:t>
            </a:r>
            <a:endParaRPr lang="en-GB" sz="2000" dirty="0" smtClean="0">
              <a:sym typeface="Wingdings" pitchFamily="2" charset="2"/>
            </a:endParaRPr>
          </a:p>
          <a:p>
            <a:pPr lvl="1" eaLnBrk="1" hangingPunct="1"/>
            <a:r>
              <a:rPr lang="en-GB" sz="2000" dirty="0" smtClean="0">
                <a:sym typeface="Wingdings" pitchFamily="2" charset="2"/>
              </a:rPr>
              <a:t>Very useful when you apply CSS style sheets </a:t>
            </a:r>
            <a:endParaRPr lang="en-GB" sz="2000" dirty="0" smtClean="0"/>
          </a:p>
        </p:txBody>
      </p:sp>
      <p:sp>
        <p:nvSpPr>
          <p:cNvPr id="11267" name="Rectangle 2"/>
          <p:cNvSpPr>
            <a:spLocks noGrp="1" noChangeArrowheads="1"/>
          </p:cNvSpPr>
          <p:nvPr>
            <p:ph type="title"/>
          </p:nvPr>
        </p:nvSpPr>
        <p:spPr/>
        <p:txBody>
          <a:bodyPr/>
          <a:lstStyle/>
          <a:p>
            <a:pPr eaLnBrk="1" hangingPunct="1"/>
            <a:r>
              <a:rPr lang="en-GB" dirty="0" smtClean="0"/>
              <a:t>Going Further with Semantic Tags</a:t>
            </a:r>
            <a:endParaRPr lang="en-GB" sz="1900" dirty="0" smtClean="0"/>
          </a:p>
        </p:txBody>
      </p:sp>
      <p:sp>
        <p:nvSpPr>
          <p:cNvPr id="4" name="Footer Placeholder 3"/>
          <p:cNvSpPr>
            <a:spLocks noGrp="1"/>
          </p:cNvSpPr>
          <p:nvPr>
            <p:ph type="ftr" sz="quarter" idx="10"/>
          </p:nvPr>
        </p:nvSpPr>
        <p:spPr/>
        <p:txBody>
          <a:bodyPr/>
          <a:lstStyle/>
          <a:p>
            <a:pPr>
              <a:defRPr/>
            </a:pPr>
            <a:fld id="{81C83E10-4A1D-490D-B7DD-1CBDD3365BD0}" type="slidenum">
              <a:rPr lang="en-GB"/>
              <a:pPr>
                <a:defRPr/>
              </a:pPr>
              <a:t>6</a:t>
            </a:fld>
            <a:endParaRPr lang="en-GB"/>
          </a:p>
        </p:txBody>
      </p:sp>
      <p:sp>
        <p:nvSpPr>
          <p:cNvPr id="5" name="Rectangle 5"/>
          <p:cNvSpPr>
            <a:spLocks noChangeArrowheads="1"/>
          </p:cNvSpPr>
          <p:nvPr/>
        </p:nvSpPr>
        <p:spPr bwMode="auto">
          <a:xfrm>
            <a:off x="850679" y="2425139"/>
            <a:ext cx="7895756" cy="3048000"/>
          </a:xfrm>
          <a:prstGeom prst="rect">
            <a:avLst/>
          </a:prstGeom>
          <a:solidFill>
            <a:srgbClr val="CCCCFF"/>
          </a:solidFill>
          <a:ln w="9525">
            <a:solidFill>
              <a:schemeClr val="tx2"/>
            </a:solidFill>
            <a:miter lim="800000"/>
            <a:headEnd/>
            <a:tailEnd/>
          </a:ln>
          <a:effectLst>
            <a:outerShdw dist="76200" dir="2700000" algn="ctr" rotWithShape="0">
              <a:schemeClr val="tx2">
                <a:lumMod val="60000"/>
                <a:lumOff val="40000"/>
              </a:schemeClr>
            </a:outerShdw>
          </a:effectLst>
        </p:spPr>
        <p:txBody>
          <a:bodyPr lIns="92075" tIns="46038" rIns="92075" bIns="46038" anchor="ctr"/>
          <a:lstStyle/>
          <a:p>
            <a:pPr defTabSz="739775">
              <a:defRPr/>
            </a:pPr>
            <a:r>
              <a:rPr lang="en-US" sz="1200" b="1" dirty="0"/>
              <a:t>&lt;section&gt;</a:t>
            </a:r>
          </a:p>
          <a:p>
            <a:pPr defTabSz="739775">
              <a:defRPr/>
            </a:pPr>
            <a:endParaRPr lang="en-US" sz="1200" dirty="0"/>
          </a:p>
          <a:p>
            <a:pPr defTabSz="739775">
              <a:defRPr/>
            </a:pPr>
            <a:r>
              <a:rPr lang="en-US" sz="1200" dirty="0" smtClean="0"/>
              <a:t>  </a:t>
            </a:r>
            <a:r>
              <a:rPr lang="en-US" sz="1200" b="1" dirty="0" smtClean="0"/>
              <a:t>&lt;</a:t>
            </a:r>
            <a:r>
              <a:rPr lang="en-US" sz="1200" b="1" dirty="0"/>
              <a:t>article&gt;</a:t>
            </a:r>
          </a:p>
          <a:p>
            <a:pPr defTabSz="739775">
              <a:defRPr/>
            </a:pPr>
            <a:r>
              <a:rPr lang="en-US" sz="1200" b="1" dirty="0" smtClean="0"/>
              <a:t>    &lt;</a:t>
            </a:r>
            <a:r>
              <a:rPr lang="en-US" sz="1200" b="1" dirty="0"/>
              <a:t>header</a:t>
            </a:r>
            <a:r>
              <a:rPr lang="en-US" sz="1200" b="1" dirty="0" smtClean="0"/>
              <a:t>&gt; </a:t>
            </a:r>
            <a:r>
              <a:rPr lang="en-US" sz="1200" dirty="0" smtClean="0"/>
              <a:t>… </a:t>
            </a:r>
            <a:r>
              <a:rPr lang="en-US" sz="1200" b="1" dirty="0" smtClean="0"/>
              <a:t>&lt;/</a:t>
            </a:r>
            <a:r>
              <a:rPr lang="en-US" sz="1200" b="1" dirty="0"/>
              <a:t>header&gt;</a:t>
            </a:r>
          </a:p>
          <a:p>
            <a:pPr defTabSz="739775">
              <a:defRPr/>
            </a:pPr>
            <a:r>
              <a:rPr lang="en-US" sz="1200" dirty="0" smtClean="0"/>
              <a:t>    &lt;</a:t>
            </a:r>
            <a:r>
              <a:rPr lang="en-US" sz="1200" dirty="0"/>
              <a:t>p&gt;This example shows how to use HTML5 semantic markup </a:t>
            </a:r>
            <a:r>
              <a:rPr lang="en-US" sz="1200" dirty="0" smtClean="0"/>
              <a:t>tags … &lt;/</a:t>
            </a:r>
            <a:r>
              <a:rPr lang="en-US" sz="1200" dirty="0"/>
              <a:t>p&gt;</a:t>
            </a:r>
          </a:p>
          <a:p>
            <a:pPr defTabSz="739775">
              <a:defRPr/>
            </a:pPr>
            <a:r>
              <a:rPr lang="en-US" sz="1200" dirty="0" smtClean="0"/>
              <a:t>    &lt;</a:t>
            </a:r>
            <a:r>
              <a:rPr lang="en-US" sz="1200" dirty="0"/>
              <a:t>p&gt;This page looks much better if you link it to the </a:t>
            </a:r>
            <a:r>
              <a:rPr lang="en-US" sz="1200" dirty="0" err="1"/>
              <a:t>stylesheet</a:t>
            </a:r>
            <a:r>
              <a:rPr lang="en-US" sz="1200" dirty="0"/>
              <a:t>!&lt;/p&gt;</a:t>
            </a:r>
          </a:p>
          <a:p>
            <a:pPr defTabSz="739775">
              <a:defRPr/>
            </a:pPr>
            <a:r>
              <a:rPr lang="en-US" sz="1200" b="1" dirty="0" smtClean="0"/>
              <a:t>    &lt;</a:t>
            </a:r>
            <a:r>
              <a:rPr lang="en-US" sz="1200" b="1" dirty="0"/>
              <a:t>footer</a:t>
            </a:r>
            <a:r>
              <a:rPr lang="en-US" sz="1200" b="1" dirty="0" smtClean="0"/>
              <a:t>&gt; </a:t>
            </a:r>
            <a:r>
              <a:rPr lang="en-US" sz="1200" dirty="0" smtClean="0"/>
              <a:t>… </a:t>
            </a:r>
            <a:r>
              <a:rPr lang="en-US" sz="1200" b="1" dirty="0" smtClean="0"/>
              <a:t>&lt;/</a:t>
            </a:r>
            <a:r>
              <a:rPr lang="en-US" sz="1200" b="1" dirty="0"/>
              <a:t>footer&gt;</a:t>
            </a:r>
          </a:p>
          <a:p>
            <a:pPr defTabSz="739775">
              <a:defRPr/>
            </a:pPr>
            <a:r>
              <a:rPr lang="en-US" sz="1200" b="1" dirty="0" smtClean="0"/>
              <a:t>  &lt;/</a:t>
            </a:r>
            <a:r>
              <a:rPr lang="en-US" sz="1200" b="1" dirty="0"/>
              <a:t>article&gt;</a:t>
            </a:r>
          </a:p>
          <a:p>
            <a:pPr defTabSz="739775">
              <a:defRPr/>
            </a:pPr>
            <a:r>
              <a:rPr lang="en-US" sz="1200" dirty="0"/>
              <a:t>	</a:t>
            </a:r>
          </a:p>
          <a:p>
            <a:pPr defTabSz="739775">
              <a:defRPr/>
            </a:pPr>
            <a:r>
              <a:rPr lang="en-US" sz="1200" b="1" dirty="0" smtClean="0"/>
              <a:t>  &lt;</a:t>
            </a:r>
            <a:r>
              <a:rPr lang="en-US" sz="1200" b="1" dirty="0"/>
              <a:t>article&gt;</a:t>
            </a:r>
          </a:p>
          <a:p>
            <a:pPr defTabSz="739775">
              <a:defRPr/>
            </a:pPr>
            <a:r>
              <a:rPr lang="en-US" sz="1200" b="1" dirty="0" smtClean="0"/>
              <a:t>    &lt;</a:t>
            </a:r>
            <a:r>
              <a:rPr lang="en-US" sz="1200" b="1" dirty="0"/>
              <a:t>header</a:t>
            </a:r>
            <a:r>
              <a:rPr lang="en-US" sz="1200" b="1" dirty="0" smtClean="0"/>
              <a:t>&gt; </a:t>
            </a:r>
            <a:r>
              <a:rPr lang="en-US" sz="1200" dirty="0" smtClean="0"/>
              <a:t>…</a:t>
            </a:r>
            <a:r>
              <a:rPr lang="en-US" sz="1200" b="1" dirty="0" smtClean="0"/>
              <a:t> &lt;/</a:t>
            </a:r>
            <a:r>
              <a:rPr lang="en-US" sz="1200" b="1" dirty="0"/>
              <a:t>header&gt;</a:t>
            </a:r>
          </a:p>
          <a:p>
            <a:pPr defTabSz="739775">
              <a:defRPr/>
            </a:pPr>
            <a:r>
              <a:rPr lang="en-US" sz="1200" dirty="0" smtClean="0"/>
              <a:t>    … </a:t>
            </a:r>
          </a:p>
          <a:p>
            <a:pPr defTabSz="739775">
              <a:defRPr/>
            </a:pPr>
            <a:r>
              <a:rPr lang="en-US" sz="1200" b="1" dirty="0"/>
              <a:t> </a:t>
            </a:r>
            <a:r>
              <a:rPr lang="en-US" sz="1200" b="1" dirty="0" smtClean="0"/>
              <a:t>   &lt;</a:t>
            </a:r>
            <a:r>
              <a:rPr lang="en-US" sz="1200" b="1" dirty="0"/>
              <a:t>footer</a:t>
            </a:r>
            <a:r>
              <a:rPr lang="en-US" sz="1200" b="1" dirty="0" smtClean="0"/>
              <a:t>&gt; </a:t>
            </a:r>
            <a:r>
              <a:rPr lang="en-US" sz="1200" dirty="0" smtClean="0"/>
              <a:t>… </a:t>
            </a:r>
            <a:r>
              <a:rPr lang="en-US" sz="1200" b="1" dirty="0" smtClean="0"/>
              <a:t>&lt;/</a:t>
            </a:r>
            <a:r>
              <a:rPr lang="en-US" sz="1200" b="1" dirty="0"/>
              <a:t>footer</a:t>
            </a:r>
            <a:r>
              <a:rPr lang="en-US" sz="1200" b="1" dirty="0" smtClean="0"/>
              <a:t>&gt;</a:t>
            </a:r>
          </a:p>
          <a:p>
            <a:pPr defTabSz="739775">
              <a:defRPr/>
            </a:pPr>
            <a:r>
              <a:rPr lang="en-US" sz="1200" b="1" dirty="0"/>
              <a:t> </a:t>
            </a:r>
            <a:r>
              <a:rPr lang="en-US" sz="1200" b="1" dirty="0" smtClean="0"/>
              <a:t> &lt;/</a:t>
            </a:r>
            <a:r>
              <a:rPr lang="en-US" sz="1200" b="1" dirty="0"/>
              <a:t>article</a:t>
            </a:r>
            <a:r>
              <a:rPr lang="en-US" sz="1200" b="1" dirty="0" smtClean="0"/>
              <a:t>&gt;</a:t>
            </a:r>
          </a:p>
          <a:p>
            <a:pPr defTabSz="739775">
              <a:defRPr/>
            </a:pPr>
            <a:endParaRPr lang="en-US" sz="1200" b="1" dirty="0"/>
          </a:p>
          <a:p>
            <a:pPr defTabSz="739775">
              <a:defRPr/>
            </a:pPr>
            <a:r>
              <a:rPr lang="en-US" sz="1200" b="1" dirty="0"/>
              <a:t>&lt;/section&gt;</a:t>
            </a:r>
          </a:p>
        </p:txBody>
      </p:sp>
      <p:sp>
        <p:nvSpPr>
          <p:cNvPr id="7" name="TextBox 6"/>
          <p:cNvSpPr txBox="1"/>
          <p:nvPr/>
        </p:nvSpPr>
        <p:spPr>
          <a:xfrm>
            <a:off x="5331290" y="5140520"/>
            <a:ext cx="3401893" cy="307777"/>
          </a:xfrm>
          <a:prstGeom prst="rect">
            <a:avLst/>
          </a:prstGeom>
          <a:noFill/>
        </p:spPr>
        <p:txBody>
          <a:bodyPr wrap="none" rtlCol="0">
            <a:spAutoFit/>
          </a:bodyPr>
          <a:lstStyle/>
          <a:p>
            <a:pPr algn="r"/>
            <a:r>
              <a:rPr lang="en-GB" sz="1400" b="1" dirty="0" err="1" smtClean="0">
                <a:solidFill>
                  <a:schemeClr val="tx2"/>
                </a:solidFill>
                <a:latin typeface="+mj-lt"/>
              </a:rPr>
              <a:t>SemanticTags</a:t>
            </a:r>
            <a:r>
              <a:rPr lang="en-GB" sz="1400" b="1" dirty="0" smtClean="0">
                <a:solidFill>
                  <a:schemeClr val="tx2"/>
                </a:solidFill>
                <a:latin typeface="+mj-lt"/>
              </a:rPr>
              <a:t>/SemanticTags2.html</a:t>
            </a:r>
            <a:endParaRPr lang="en-GB" sz="1400" b="1" dirty="0">
              <a:solidFill>
                <a:schemeClr val="tx2"/>
              </a:solidFill>
              <a:latin typeface="+mj-lt"/>
            </a:endParaRPr>
          </a:p>
        </p:txBody>
      </p:sp>
    </p:spTree>
    <p:extLst>
      <p:ext uri="{BB962C8B-B14F-4D97-AF65-F5344CB8AC3E}">
        <p14:creationId xmlns:p14="http://schemas.microsoft.com/office/powerpoint/2010/main" val="922738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idx="1"/>
          </p:nvPr>
        </p:nvSpPr>
        <p:spPr/>
        <p:txBody>
          <a:bodyPr/>
          <a:lstStyle/>
          <a:p>
            <a:pPr eaLnBrk="1" hangingPunct="1"/>
            <a:r>
              <a:rPr lang="en-GB" sz="2400" dirty="0" smtClean="0">
                <a:sym typeface="Wingdings" pitchFamily="2" charset="2"/>
              </a:rPr>
              <a:t>You can mix-and-match semantic tags with traditional HTML elements</a:t>
            </a:r>
            <a:endParaRPr lang="en-GB" dirty="0" smtClean="0">
              <a:sym typeface="Wingdings" pitchFamily="2" charset="2"/>
            </a:endParaRPr>
          </a:p>
        </p:txBody>
      </p:sp>
      <p:sp>
        <p:nvSpPr>
          <p:cNvPr id="12291" name="Rectangle 2"/>
          <p:cNvSpPr>
            <a:spLocks noGrp="1" noChangeArrowheads="1"/>
          </p:cNvSpPr>
          <p:nvPr>
            <p:ph type="title"/>
          </p:nvPr>
        </p:nvSpPr>
        <p:spPr/>
        <p:txBody>
          <a:bodyPr/>
          <a:lstStyle/>
          <a:p>
            <a:pPr eaLnBrk="1" hangingPunct="1"/>
            <a:r>
              <a:rPr lang="en-GB" dirty="0" smtClean="0"/>
              <a:t>Using Traditional HTML Elements</a:t>
            </a:r>
          </a:p>
        </p:txBody>
      </p:sp>
      <p:sp>
        <p:nvSpPr>
          <p:cNvPr id="20" name="Footer Placeholder 3"/>
          <p:cNvSpPr>
            <a:spLocks noGrp="1"/>
          </p:cNvSpPr>
          <p:nvPr>
            <p:ph type="ftr" sz="quarter" idx="10"/>
          </p:nvPr>
        </p:nvSpPr>
        <p:spPr/>
        <p:txBody>
          <a:bodyPr/>
          <a:lstStyle/>
          <a:p>
            <a:pPr>
              <a:defRPr/>
            </a:pPr>
            <a:fld id="{9DE262D8-DD8E-4FC7-93EB-5FAD45703EF1}" type="slidenum">
              <a:rPr lang="en-GB"/>
              <a:pPr>
                <a:defRPr/>
              </a:pPr>
              <a:t>7</a:t>
            </a:fld>
            <a:endParaRPr lang="en-GB"/>
          </a:p>
        </p:txBody>
      </p:sp>
      <p:sp>
        <p:nvSpPr>
          <p:cNvPr id="21" name="Rectangle 5"/>
          <p:cNvSpPr>
            <a:spLocks noChangeArrowheads="1"/>
          </p:cNvSpPr>
          <p:nvPr/>
        </p:nvSpPr>
        <p:spPr bwMode="auto">
          <a:xfrm>
            <a:off x="850679" y="2067338"/>
            <a:ext cx="3602449" cy="1046923"/>
          </a:xfrm>
          <a:prstGeom prst="rect">
            <a:avLst/>
          </a:prstGeom>
          <a:solidFill>
            <a:srgbClr val="CCCCFF"/>
          </a:solidFill>
          <a:ln w="9525">
            <a:solidFill>
              <a:schemeClr val="tx2"/>
            </a:solidFill>
            <a:miter lim="800000"/>
            <a:headEnd/>
            <a:tailEnd/>
          </a:ln>
          <a:effectLst>
            <a:outerShdw dist="76200" dir="2700000" algn="ctr" rotWithShape="0">
              <a:schemeClr val="tx2">
                <a:lumMod val="60000"/>
                <a:lumOff val="40000"/>
              </a:schemeClr>
            </a:outerShdw>
          </a:effectLst>
        </p:spPr>
        <p:txBody>
          <a:bodyPr lIns="92075" tIns="46038" rIns="92075" bIns="46038" anchor="ctr"/>
          <a:lstStyle/>
          <a:p>
            <a:pPr defTabSz="739775">
              <a:defRPr/>
            </a:pPr>
            <a:r>
              <a:rPr lang="en-US" sz="1200" dirty="0"/>
              <a:t>&lt;header&gt;</a:t>
            </a:r>
          </a:p>
          <a:p>
            <a:pPr defTabSz="739775">
              <a:defRPr/>
            </a:pPr>
            <a:r>
              <a:rPr lang="en-US" sz="1200" dirty="0"/>
              <a:t> &lt;h1&gt;Hello HTML5&lt;/h1&gt;</a:t>
            </a:r>
          </a:p>
          <a:p>
            <a:pPr defTabSz="739775">
              <a:defRPr/>
            </a:pPr>
            <a:r>
              <a:rPr lang="en-US" sz="1200" dirty="0"/>
              <a:t> &lt;h2&gt;Enjoy the ride!&lt;/h2&gt;</a:t>
            </a:r>
          </a:p>
          <a:p>
            <a:pPr defTabSz="739775">
              <a:defRPr/>
            </a:pPr>
            <a:r>
              <a:rPr lang="en-US" sz="1200" dirty="0"/>
              <a:t> &lt;h4&gt;Fancy eh!&lt;/h4&gt;</a:t>
            </a:r>
          </a:p>
          <a:p>
            <a:pPr defTabSz="739775">
              <a:defRPr/>
            </a:pPr>
            <a:r>
              <a:rPr lang="en-US" sz="1200" dirty="0"/>
              <a:t>&lt;/header&gt;</a:t>
            </a:r>
          </a:p>
        </p:txBody>
      </p:sp>
      <p:sp>
        <p:nvSpPr>
          <p:cNvPr id="23" name="Rectangle 5"/>
          <p:cNvSpPr>
            <a:spLocks noChangeArrowheads="1"/>
          </p:cNvSpPr>
          <p:nvPr/>
        </p:nvSpPr>
        <p:spPr bwMode="auto">
          <a:xfrm>
            <a:off x="850679" y="5373754"/>
            <a:ext cx="7511444" cy="1252331"/>
          </a:xfrm>
          <a:prstGeom prst="rect">
            <a:avLst/>
          </a:prstGeom>
          <a:solidFill>
            <a:srgbClr val="CCCCFF"/>
          </a:solidFill>
          <a:ln w="9525">
            <a:solidFill>
              <a:schemeClr val="tx2"/>
            </a:solidFill>
            <a:miter lim="800000"/>
            <a:headEnd/>
            <a:tailEnd/>
          </a:ln>
          <a:effectLst>
            <a:outerShdw dist="76200" dir="2700000" algn="ctr" rotWithShape="0">
              <a:schemeClr val="tx2">
                <a:lumMod val="60000"/>
                <a:lumOff val="40000"/>
              </a:schemeClr>
            </a:outerShdw>
          </a:effectLst>
        </p:spPr>
        <p:txBody>
          <a:bodyPr lIns="92075" tIns="46038" rIns="92075" bIns="46038" anchor="ctr"/>
          <a:lstStyle/>
          <a:p>
            <a:pPr defTabSz="739775">
              <a:defRPr/>
            </a:pPr>
            <a:r>
              <a:rPr lang="pt-BR" sz="1200" dirty="0"/>
              <a:t>&lt;nav&gt;</a:t>
            </a:r>
          </a:p>
          <a:p>
            <a:pPr defTabSz="739775">
              <a:defRPr/>
            </a:pPr>
            <a:r>
              <a:rPr lang="pt-BR" sz="1200" dirty="0"/>
              <a:t>  &lt;h3&gt;Links&lt;/h3&gt;</a:t>
            </a:r>
          </a:p>
          <a:p>
            <a:pPr defTabSz="739775">
              <a:defRPr/>
            </a:pPr>
            <a:r>
              <a:rPr lang="pt-BR" sz="1200" dirty="0" smtClean="0"/>
              <a:t>  &lt;</a:t>
            </a:r>
            <a:r>
              <a:rPr lang="pt-BR" sz="1200" dirty="0"/>
              <a:t>a href="http://www.bbc.co.uk/"&gt;Auntie Beeb&lt;/a&gt;</a:t>
            </a:r>
          </a:p>
          <a:p>
            <a:pPr defTabSz="739775">
              <a:defRPr/>
            </a:pPr>
            <a:r>
              <a:rPr lang="pt-BR" sz="1200" dirty="0" smtClean="0"/>
              <a:t>  &lt;</a:t>
            </a:r>
            <a:r>
              <a:rPr lang="pt-BR" sz="1200" dirty="0"/>
              <a:t>a href="http://www.olsensoft.com"&gt;Olsen Software&lt;/a&gt;</a:t>
            </a:r>
          </a:p>
          <a:p>
            <a:pPr defTabSz="739775">
              <a:defRPr/>
            </a:pPr>
            <a:r>
              <a:rPr lang="pt-BR" sz="1200" dirty="0" smtClean="0"/>
              <a:t>  &lt;</a:t>
            </a:r>
            <a:r>
              <a:rPr lang="pt-BR" sz="1200" dirty="0"/>
              <a:t>a href="http://www.swanseacity.net"&gt;Swansea City&lt;/a&gt;</a:t>
            </a:r>
          </a:p>
          <a:p>
            <a:pPr defTabSz="739775">
              <a:defRPr/>
            </a:pPr>
            <a:r>
              <a:rPr lang="pt-BR" sz="1200" dirty="0" smtClean="0"/>
              <a:t>&lt;/</a:t>
            </a:r>
            <a:r>
              <a:rPr lang="pt-BR" sz="1200" dirty="0"/>
              <a:t>nav&gt;</a:t>
            </a:r>
          </a:p>
        </p:txBody>
      </p:sp>
      <p:sp>
        <p:nvSpPr>
          <p:cNvPr id="25" name="Rectangle 5"/>
          <p:cNvSpPr>
            <a:spLocks noChangeArrowheads="1"/>
          </p:cNvSpPr>
          <p:nvPr/>
        </p:nvSpPr>
        <p:spPr bwMode="auto">
          <a:xfrm>
            <a:off x="4640580" y="2067338"/>
            <a:ext cx="3721542" cy="1630019"/>
          </a:xfrm>
          <a:prstGeom prst="rect">
            <a:avLst/>
          </a:prstGeom>
          <a:solidFill>
            <a:srgbClr val="CCCCFF"/>
          </a:solidFill>
          <a:ln w="9525">
            <a:solidFill>
              <a:schemeClr val="tx2"/>
            </a:solidFill>
            <a:miter lim="800000"/>
            <a:headEnd/>
            <a:tailEnd/>
          </a:ln>
          <a:effectLst>
            <a:outerShdw dist="76200" dir="2700000" algn="ctr" rotWithShape="0">
              <a:schemeClr val="tx2">
                <a:lumMod val="60000"/>
                <a:lumOff val="40000"/>
              </a:schemeClr>
            </a:outerShdw>
          </a:effectLst>
        </p:spPr>
        <p:txBody>
          <a:bodyPr lIns="92075" tIns="46038" rIns="92075" bIns="46038" anchor="ctr"/>
          <a:lstStyle/>
          <a:p>
            <a:pPr defTabSz="739775">
              <a:defRPr/>
            </a:pPr>
            <a:r>
              <a:rPr lang="it-IT" sz="1200" dirty="0" smtClean="0"/>
              <a:t>&lt;article&gt;</a:t>
            </a:r>
          </a:p>
          <a:p>
            <a:pPr defTabSz="739775">
              <a:defRPr/>
            </a:pPr>
            <a:r>
              <a:rPr lang="it-IT" sz="1200" dirty="0"/>
              <a:t> </a:t>
            </a:r>
            <a:r>
              <a:rPr lang="it-IT" sz="1200" dirty="0" smtClean="0"/>
              <a:t> &lt;ul</a:t>
            </a:r>
            <a:r>
              <a:rPr lang="it-IT" sz="1200" dirty="0"/>
              <a:t>&gt;</a:t>
            </a:r>
          </a:p>
          <a:p>
            <a:pPr defTabSz="739775">
              <a:defRPr/>
            </a:pPr>
            <a:r>
              <a:rPr lang="it-IT" sz="1200" dirty="0" smtClean="0"/>
              <a:t>    &lt;</a:t>
            </a:r>
            <a:r>
              <a:rPr lang="it-IT" sz="1200" dirty="0"/>
              <a:t>li&gt;Canvas (2D and 3D)&lt;/li&gt;</a:t>
            </a:r>
          </a:p>
          <a:p>
            <a:pPr defTabSz="739775">
              <a:defRPr/>
            </a:pPr>
            <a:r>
              <a:rPr lang="it-IT" sz="1200" dirty="0" smtClean="0"/>
              <a:t>    &lt;</a:t>
            </a:r>
            <a:r>
              <a:rPr lang="it-IT" sz="1200" dirty="0"/>
              <a:t>li&gt;Channel messaging&lt;/li&gt;</a:t>
            </a:r>
          </a:p>
          <a:p>
            <a:pPr defTabSz="739775">
              <a:defRPr/>
            </a:pPr>
            <a:r>
              <a:rPr lang="it-IT" sz="1200" dirty="0" smtClean="0"/>
              <a:t>    &lt;</a:t>
            </a:r>
            <a:r>
              <a:rPr lang="it-IT" sz="1200" dirty="0"/>
              <a:t>li&gt;Cross-document messaging&lt;/li&gt;</a:t>
            </a:r>
          </a:p>
          <a:p>
            <a:pPr defTabSz="739775">
              <a:defRPr/>
            </a:pPr>
            <a:r>
              <a:rPr lang="it-IT" sz="1200" dirty="0" smtClean="0"/>
              <a:t>    ...</a:t>
            </a:r>
          </a:p>
          <a:p>
            <a:pPr defTabSz="739775">
              <a:defRPr/>
            </a:pPr>
            <a:r>
              <a:rPr lang="it-IT" sz="1200" dirty="0" smtClean="0"/>
              <a:t>  &lt;/</a:t>
            </a:r>
            <a:r>
              <a:rPr lang="it-IT" sz="1200" dirty="0"/>
              <a:t>ul</a:t>
            </a:r>
            <a:r>
              <a:rPr lang="it-IT" sz="1200" dirty="0" smtClean="0"/>
              <a:t>&gt;</a:t>
            </a:r>
          </a:p>
          <a:p>
            <a:pPr defTabSz="739775">
              <a:defRPr/>
            </a:pPr>
            <a:r>
              <a:rPr lang="it-IT" sz="1200" dirty="0" smtClean="0"/>
              <a:t>&lt;/article&gt;</a:t>
            </a:r>
            <a:endParaRPr lang="it-IT" sz="1200" dirty="0"/>
          </a:p>
        </p:txBody>
      </p:sp>
      <p:sp>
        <p:nvSpPr>
          <p:cNvPr id="26" name="Rectangle 5"/>
          <p:cNvSpPr>
            <a:spLocks noChangeArrowheads="1"/>
          </p:cNvSpPr>
          <p:nvPr/>
        </p:nvSpPr>
        <p:spPr bwMode="auto">
          <a:xfrm>
            <a:off x="850678" y="3922640"/>
            <a:ext cx="7511444" cy="1252331"/>
          </a:xfrm>
          <a:prstGeom prst="rect">
            <a:avLst/>
          </a:prstGeom>
          <a:solidFill>
            <a:srgbClr val="CCCCFF"/>
          </a:solidFill>
          <a:ln w="9525">
            <a:solidFill>
              <a:schemeClr val="tx2"/>
            </a:solidFill>
            <a:miter lim="800000"/>
            <a:headEnd/>
            <a:tailEnd/>
          </a:ln>
          <a:effectLst>
            <a:outerShdw dist="76200" dir="2700000" algn="ctr" rotWithShape="0">
              <a:schemeClr val="tx2">
                <a:lumMod val="60000"/>
                <a:lumOff val="40000"/>
              </a:schemeClr>
            </a:outerShdw>
          </a:effectLst>
        </p:spPr>
        <p:txBody>
          <a:bodyPr lIns="92075" tIns="46038" rIns="92075" bIns="46038" anchor="ctr"/>
          <a:lstStyle/>
          <a:p>
            <a:pPr defTabSz="739775">
              <a:defRPr/>
            </a:pPr>
            <a:r>
              <a:rPr lang="en-GB" sz="1200" dirty="0"/>
              <a:t>&lt;aside</a:t>
            </a:r>
            <a:r>
              <a:rPr lang="en-GB" sz="1200" dirty="0" smtClean="0"/>
              <a:t>&gt;</a:t>
            </a:r>
          </a:p>
          <a:p>
            <a:pPr defTabSz="739775">
              <a:defRPr/>
            </a:pPr>
            <a:r>
              <a:rPr lang="en-GB" sz="1200" dirty="0"/>
              <a:t> </a:t>
            </a:r>
            <a:r>
              <a:rPr lang="en-GB" sz="1200" dirty="0" smtClean="0"/>
              <a:t> &lt;</a:t>
            </a:r>
            <a:r>
              <a:rPr lang="en-GB" sz="1200" dirty="0"/>
              <a:t>h3&gt;By the way...&lt;/h3</a:t>
            </a:r>
            <a:r>
              <a:rPr lang="en-GB" sz="1200" dirty="0" smtClean="0"/>
              <a:t>&gt;</a:t>
            </a:r>
          </a:p>
          <a:p>
            <a:pPr defTabSz="739775">
              <a:defRPr/>
            </a:pPr>
            <a:r>
              <a:rPr lang="en-GB" sz="1200" dirty="0"/>
              <a:t> </a:t>
            </a:r>
            <a:r>
              <a:rPr lang="en-GB" sz="1200" dirty="0" smtClean="0"/>
              <a:t> &lt;</a:t>
            </a:r>
            <a:r>
              <a:rPr lang="en-GB" sz="1200" dirty="0"/>
              <a:t>p&gt;You can also use many of the traditional HTML tags, such as h1, h2, h3, </a:t>
            </a:r>
            <a:endParaRPr lang="en-GB" sz="1200" dirty="0" smtClean="0"/>
          </a:p>
          <a:p>
            <a:pPr defTabSz="739775">
              <a:defRPr/>
            </a:pPr>
            <a:r>
              <a:rPr lang="en-GB" sz="1200" dirty="0"/>
              <a:t> </a:t>
            </a:r>
            <a:r>
              <a:rPr lang="en-GB" sz="1200" dirty="0" smtClean="0"/>
              <a:t>    p</a:t>
            </a:r>
            <a:r>
              <a:rPr lang="en-GB" sz="1200" dirty="0"/>
              <a:t>, div, etc. HTML5 is all about evolution, not revolution</a:t>
            </a:r>
            <a:r>
              <a:rPr lang="en-GB" sz="1200" dirty="0" smtClean="0"/>
              <a:t>.</a:t>
            </a:r>
          </a:p>
          <a:p>
            <a:pPr defTabSz="739775">
              <a:defRPr/>
            </a:pPr>
            <a:r>
              <a:rPr lang="en-GB" sz="1200" dirty="0"/>
              <a:t> </a:t>
            </a:r>
            <a:r>
              <a:rPr lang="en-GB" sz="1200" dirty="0" smtClean="0"/>
              <a:t> &lt;/</a:t>
            </a:r>
            <a:r>
              <a:rPr lang="en-GB" sz="1200" dirty="0"/>
              <a:t>p&gt;</a:t>
            </a:r>
          </a:p>
          <a:p>
            <a:pPr defTabSz="739775">
              <a:defRPr/>
            </a:pPr>
            <a:r>
              <a:rPr lang="en-GB" sz="1200" dirty="0"/>
              <a:t>&lt;/aside&gt;</a:t>
            </a:r>
          </a:p>
        </p:txBody>
      </p:sp>
      <p:sp>
        <p:nvSpPr>
          <p:cNvPr id="9" name="TextBox 8"/>
          <p:cNvSpPr txBox="1"/>
          <p:nvPr/>
        </p:nvSpPr>
        <p:spPr>
          <a:xfrm>
            <a:off x="6406552" y="1756581"/>
            <a:ext cx="2034531" cy="307777"/>
          </a:xfrm>
          <a:prstGeom prst="rect">
            <a:avLst/>
          </a:prstGeom>
          <a:noFill/>
        </p:spPr>
        <p:txBody>
          <a:bodyPr wrap="none" rtlCol="0">
            <a:spAutoFit/>
          </a:bodyPr>
          <a:lstStyle/>
          <a:p>
            <a:pPr algn="r"/>
            <a:r>
              <a:rPr lang="en-GB" sz="1400" b="1" dirty="0" smtClean="0">
                <a:solidFill>
                  <a:schemeClr val="tx2"/>
                </a:solidFill>
                <a:latin typeface="+mj-lt"/>
              </a:rPr>
              <a:t>SemanticTags3.html</a:t>
            </a:r>
            <a:endParaRPr lang="en-GB" sz="1400" b="1" dirty="0">
              <a:solidFill>
                <a:schemeClr val="tx2"/>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5" grpId="0" animBg="1"/>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7" name="Rectangle 3"/>
          <p:cNvSpPr>
            <a:spLocks noGrp="1" noChangeArrowheads="1"/>
          </p:cNvSpPr>
          <p:nvPr>
            <p:ph idx="1"/>
          </p:nvPr>
        </p:nvSpPr>
        <p:spPr/>
        <p:txBody>
          <a:bodyPr/>
          <a:lstStyle/>
          <a:p>
            <a:pPr eaLnBrk="1" hangingPunct="1"/>
            <a:r>
              <a:rPr lang="en-GB" sz="2400" dirty="0" smtClean="0"/>
              <a:t>Here's the document with a style sheet attached</a:t>
            </a:r>
          </a:p>
          <a:p>
            <a:pPr lvl="1" eaLnBrk="1" hangingPunct="1"/>
            <a:r>
              <a:rPr lang="en-GB" sz="2000" dirty="0" err="1" smtClean="0">
                <a:latin typeface="Lucida Console" pitchFamily="49" charset="0"/>
              </a:rPr>
              <a:t>SemanticTags</a:t>
            </a:r>
            <a:r>
              <a:rPr lang="en-GB" sz="2000" dirty="0" smtClean="0">
                <a:latin typeface="Lucida Console" pitchFamily="49" charset="0"/>
              </a:rPr>
              <a:t>/MyDocumentWithStyles.html</a:t>
            </a:r>
            <a:r>
              <a:rPr lang="en-GB" sz="2000" dirty="0" smtClean="0"/>
              <a:t> </a:t>
            </a:r>
          </a:p>
          <a:p>
            <a:pPr lvl="1" eaLnBrk="1" hangingPunct="1"/>
            <a:r>
              <a:rPr lang="en-GB" sz="2000" dirty="0" err="1" smtClean="0">
                <a:latin typeface="Lucida Console" pitchFamily="49" charset="0"/>
              </a:rPr>
              <a:t>SemanticTags</a:t>
            </a:r>
            <a:r>
              <a:rPr lang="en-GB" sz="2000" dirty="0" smtClean="0">
                <a:latin typeface="Lucida Console" pitchFamily="49" charset="0"/>
              </a:rPr>
              <a:t>/MyStylesheet.css</a:t>
            </a:r>
          </a:p>
        </p:txBody>
      </p:sp>
      <p:sp>
        <p:nvSpPr>
          <p:cNvPr id="16387" name="Rectangle 2"/>
          <p:cNvSpPr>
            <a:spLocks noGrp="1" noChangeArrowheads="1"/>
          </p:cNvSpPr>
          <p:nvPr>
            <p:ph type="title"/>
          </p:nvPr>
        </p:nvSpPr>
        <p:spPr/>
        <p:txBody>
          <a:bodyPr/>
          <a:lstStyle/>
          <a:p>
            <a:pPr eaLnBrk="1" hangingPunct="1"/>
            <a:r>
              <a:rPr lang="en-GB" dirty="0"/>
              <a:t>Viewing the </a:t>
            </a:r>
            <a:r>
              <a:rPr lang="en-GB" dirty="0" smtClean="0"/>
              <a:t>Sample Document</a:t>
            </a:r>
          </a:p>
        </p:txBody>
      </p:sp>
      <p:sp>
        <p:nvSpPr>
          <p:cNvPr id="20" name="Footer Placeholder 3"/>
          <p:cNvSpPr>
            <a:spLocks noGrp="1"/>
          </p:cNvSpPr>
          <p:nvPr>
            <p:ph type="ftr" sz="quarter" idx="10"/>
          </p:nvPr>
        </p:nvSpPr>
        <p:spPr/>
        <p:txBody>
          <a:bodyPr/>
          <a:lstStyle/>
          <a:p>
            <a:pPr>
              <a:defRPr/>
            </a:pPr>
            <a:fld id="{FE5574E8-3883-4D10-B00E-C080CD40DFDD}" type="slidenum">
              <a:rPr lang="en-GB"/>
              <a:pPr>
                <a:defRPr/>
              </a:pPr>
              <a:t>8</a:t>
            </a:fld>
            <a:endParaRPr lang="en-GB"/>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0958" y="2392327"/>
            <a:ext cx="6595653" cy="4313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9" name="Rectangle 3"/>
          <p:cNvSpPr>
            <a:spLocks noGrp="1" noChangeArrowheads="1"/>
          </p:cNvSpPr>
          <p:nvPr>
            <p:ph idx="1"/>
          </p:nvPr>
        </p:nvSpPr>
        <p:spPr/>
        <p:txBody>
          <a:bodyPr/>
          <a:lstStyle/>
          <a:p>
            <a:pPr eaLnBrk="1" hangingPunct="1"/>
            <a:r>
              <a:rPr lang="en-GB" sz="2400" dirty="0" smtClean="0"/>
              <a:t>Defining custom data attributes</a:t>
            </a:r>
          </a:p>
          <a:p>
            <a:pPr eaLnBrk="1" hangingPunct="1"/>
            <a:r>
              <a:rPr lang="en-GB" dirty="0" smtClean="0"/>
              <a:t>Accessing custom data attributes</a:t>
            </a:r>
            <a:endParaRPr lang="en-GB" sz="2400" dirty="0" smtClean="0"/>
          </a:p>
          <a:p>
            <a:pPr eaLnBrk="1" hangingPunct="1"/>
            <a:r>
              <a:rPr lang="en-GB" sz="2400" dirty="0" smtClean="0"/>
              <a:t>Example</a:t>
            </a:r>
          </a:p>
          <a:p>
            <a:pPr eaLnBrk="1" hangingPunct="1"/>
            <a:r>
              <a:rPr lang="en-GB" sz="2400" dirty="0" smtClean="0"/>
              <a:t>Miscellaneous additional tags</a:t>
            </a:r>
          </a:p>
          <a:p>
            <a:pPr eaLnBrk="1" hangingPunct="1"/>
            <a:r>
              <a:rPr lang="en-GB" dirty="0" smtClean="0"/>
              <a:t>Example</a:t>
            </a:r>
            <a:endParaRPr lang="en-GB" sz="2400" dirty="0" smtClean="0"/>
          </a:p>
        </p:txBody>
      </p:sp>
      <p:sp>
        <p:nvSpPr>
          <p:cNvPr id="669698" name="Rectangle 2"/>
          <p:cNvSpPr>
            <a:spLocks noGrp="1" noChangeArrowheads="1"/>
          </p:cNvSpPr>
          <p:nvPr>
            <p:ph type="title"/>
          </p:nvPr>
        </p:nvSpPr>
        <p:spPr/>
        <p:txBody>
          <a:bodyPr/>
          <a:lstStyle/>
          <a:p>
            <a:pPr eaLnBrk="1" hangingPunct="1"/>
            <a:r>
              <a:rPr lang="en-GB" dirty="0" smtClean="0"/>
              <a:t>2. </a:t>
            </a:r>
            <a:r>
              <a:rPr lang="en-GB" dirty="0"/>
              <a:t>Additional </a:t>
            </a:r>
            <a:r>
              <a:rPr lang="en-GB" dirty="0" smtClean="0"/>
              <a:t>Tags and Attributes</a:t>
            </a:r>
          </a:p>
        </p:txBody>
      </p:sp>
      <p:sp>
        <p:nvSpPr>
          <p:cNvPr id="4" name="Footer Placeholder 3"/>
          <p:cNvSpPr>
            <a:spLocks noGrp="1"/>
          </p:cNvSpPr>
          <p:nvPr>
            <p:ph type="ftr" sz="quarter" idx="10"/>
          </p:nvPr>
        </p:nvSpPr>
        <p:spPr/>
        <p:txBody>
          <a:bodyPr/>
          <a:lstStyle/>
          <a:p>
            <a:pPr>
              <a:defRPr/>
            </a:pPr>
            <a:fld id="{02675139-9B9F-4733-933F-9A1F74144302}" type="slidenum">
              <a:rPr lang="en-GB"/>
              <a:pPr>
                <a:defRPr/>
              </a:pPr>
              <a:t>9</a:t>
            </a:fld>
            <a:endParaRPr lang="en-GB" dirty="0"/>
          </a:p>
        </p:txBody>
      </p:sp>
    </p:spTree>
    <p:extLst>
      <p:ext uri="{BB962C8B-B14F-4D97-AF65-F5344CB8AC3E}">
        <p14:creationId xmlns:p14="http://schemas.microsoft.com/office/powerpoint/2010/main" val="94485427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spDef>
    <a:ln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9538</TotalTime>
  <Words>3190</Words>
  <Application>Microsoft Office PowerPoint</Application>
  <PresentationFormat>On-screen Show (4:3)</PresentationFormat>
  <Paragraphs>514</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1_Blends</vt:lpstr>
      <vt:lpstr>Creating HTML5 Content</vt:lpstr>
      <vt:lpstr>Contents</vt:lpstr>
      <vt:lpstr>1. Semantic Mark-up Tags</vt:lpstr>
      <vt:lpstr>Overview of Semantic Mark-up Tags</vt:lpstr>
      <vt:lpstr>Using Semantic Tags</vt:lpstr>
      <vt:lpstr>Going Further with Semantic Tags</vt:lpstr>
      <vt:lpstr>Using Traditional HTML Elements</vt:lpstr>
      <vt:lpstr>Viewing the Sample Document</vt:lpstr>
      <vt:lpstr>2. Additional Tags and Attributes</vt:lpstr>
      <vt:lpstr>Defining Custom Data Attributes</vt:lpstr>
      <vt:lpstr>Using Custom Data Attributes</vt:lpstr>
      <vt:lpstr>Example</vt:lpstr>
      <vt:lpstr>Miscellaneous Additional Tags</vt:lpstr>
      <vt:lpstr>Example</vt:lpstr>
      <vt:lpstr>3. HTML5 Forms</vt:lpstr>
      <vt:lpstr>Organising a Form</vt:lpstr>
      <vt:lpstr>Input Control Attributes (1 of 2)</vt:lpstr>
      <vt:lpstr>Input Control Attributes (2 of 2)</vt:lpstr>
      <vt:lpstr>Input Control Tags (1 of 2)</vt:lpstr>
      <vt:lpstr>Input Control Tags (2 of 2)</vt:lpstr>
      <vt:lpstr>Summary</vt:lpstr>
      <vt:lpstr>Annex: Aria </vt:lpstr>
      <vt:lpstr>Overview of Aria</vt:lpstr>
      <vt:lpstr>Accessible Forms</vt:lpstr>
      <vt:lpstr>Landmark Roles (1 of 2)</vt:lpstr>
      <vt:lpstr>Landmark Roles (2 of 2)</vt:lpstr>
      <vt:lpstr>Live Regions</vt:lpstr>
      <vt:lpstr>Audible Validation</vt:lpstr>
      <vt:lpstr>Any Questions?</vt:lpstr>
    </vt:vector>
  </TitlesOfParts>
  <Company>Olsen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Validating XML</dc:title>
  <dc:creator>Andy Olsen</dc:creator>
  <cp:lastModifiedBy>andyo@olsensoft.com</cp:lastModifiedBy>
  <cp:revision>279</cp:revision>
  <dcterms:created xsi:type="dcterms:W3CDTF">2002-05-03T12:27:39Z</dcterms:created>
  <dcterms:modified xsi:type="dcterms:W3CDTF">2016-02-04T10:50:34Z</dcterms:modified>
</cp:coreProperties>
</file>