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3"/>
  </p:notesMasterIdLst>
  <p:handoutMasterIdLst>
    <p:handoutMasterId r:id="rId44"/>
  </p:handoutMasterIdLst>
  <p:sldIdLst>
    <p:sldId id="391" r:id="rId2"/>
    <p:sldId id="392" r:id="rId3"/>
    <p:sldId id="594" r:id="rId4"/>
    <p:sldId id="611" r:id="rId5"/>
    <p:sldId id="609" r:id="rId6"/>
    <p:sldId id="610" r:id="rId7"/>
    <p:sldId id="650" r:id="rId8"/>
    <p:sldId id="657" r:id="rId9"/>
    <p:sldId id="659" r:id="rId10"/>
    <p:sldId id="649" r:id="rId11"/>
    <p:sldId id="651" r:id="rId12"/>
    <p:sldId id="652" r:id="rId13"/>
    <p:sldId id="660" r:id="rId14"/>
    <p:sldId id="608" r:id="rId15"/>
    <p:sldId id="589" r:id="rId16"/>
    <p:sldId id="656" r:id="rId17"/>
    <p:sldId id="654" r:id="rId18"/>
    <p:sldId id="590" r:id="rId19"/>
    <p:sldId id="647" r:id="rId20"/>
    <p:sldId id="591" r:id="rId21"/>
    <p:sldId id="592" r:id="rId22"/>
    <p:sldId id="596" r:id="rId23"/>
    <p:sldId id="597" r:id="rId24"/>
    <p:sldId id="598" r:id="rId25"/>
    <p:sldId id="653" r:id="rId26"/>
    <p:sldId id="619" r:id="rId27"/>
    <p:sldId id="621" r:id="rId28"/>
    <p:sldId id="622" r:id="rId29"/>
    <p:sldId id="625" r:id="rId30"/>
    <p:sldId id="624" r:id="rId31"/>
    <p:sldId id="493" r:id="rId32"/>
    <p:sldId id="635" r:id="rId33"/>
    <p:sldId id="663" r:id="rId34"/>
    <p:sldId id="664" r:id="rId35"/>
    <p:sldId id="636" r:id="rId36"/>
    <p:sldId id="637" r:id="rId37"/>
    <p:sldId id="644" r:id="rId38"/>
    <p:sldId id="638" r:id="rId39"/>
    <p:sldId id="645" r:id="rId40"/>
    <p:sldId id="646" r:id="rId41"/>
    <p:sldId id="648" r:id="rId42"/>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99FF"/>
    <a:srgbClr val="FFFF66"/>
    <a:srgbClr val="000099"/>
    <a:srgbClr val="333399"/>
    <a:srgbClr val="000064"/>
    <a:srgbClr val="0000C0"/>
    <a:srgbClr val="3333CC"/>
    <a:srgbClr val="99FF6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2622" autoAdjust="0"/>
    <p:restoredTop sz="94720" autoAdjust="0"/>
  </p:normalViewPr>
  <p:slideViewPr>
    <p:cSldViewPr snapToGrid="0" showGuides="1">
      <p:cViewPr varScale="1">
        <p:scale>
          <a:sx n="87" d="100"/>
          <a:sy n="87" d="100"/>
        </p:scale>
        <p:origin x="-72" y="-468"/>
      </p:cViewPr>
      <p:guideLst>
        <p:guide orient="horz" pos="723"/>
        <p:guide pos="2007"/>
      </p:guideLst>
    </p:cSldViewPr>
  </p:slideViewPr>
  <p:notesTextViewPr>
    <p:cViewPr>
      <p:scale>
        <a:sx n="100" d="100"/>
        <a:sy n="100" d="100"/>
      </p:scale>
      <p:origin x="0" y="0"/>
    </p:cViewPr>
  </p:notesTextViewPr>
  <p:sorterViewPr>
    <p:cViewPr varScale="1">
      <p:scale>
        <a:sx n="1" d="1"/>
        <a:sy n="1" d="1"/>
      </p:scale>
      <p:origin x="0" y="2514"/>
    </p:cViewPr>
  </p:sorterViewPr>
  <p:notesViewPr>
    <p:cSldViewPr snapToGrid="0" showGuides="1">
      <p:cViewPr>
        <p:scale>
          <a:sx n="100" d="100"/>
          <a:sy n="100" d="100"/>
        </p:scale>
        <p:origin x="-450" y="-72"/>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CSS3 Techniques</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CSS3 Techniques</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CSS3 is an important corollary to HTML5. The standards sit side by side.</a:t>
            </a:r>
          </a:p>
          <a:p>
            <a:pPr eaLnBrk="1" hangingPunct="1"/>
            <a:r>
              <a:rPr lang="en-US" dirty="0" smtClean="0"/>
              <a:t>This chapter begins our investigation of CSS3 techniques. The following chapters continue this discussion.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also allows you to arrange elements in a grid, via various </a:t>
            </a:r>
            <a:r>
              <a:rPr lang="en-US" dirty="0" smtClean="0">
                <a:latin typeface="Lucida Console" panose="020B0609040504020204" pitchFamily="49" charset="0"/>
              </a:rPr>
              <a:t>grid-*</a:t>
            </a:r>
            <a:r>
              <a:rPr lang="en-US" dirty="0" smtClean="0"/>
              <a:t> properties. The examples in the slide show how to partition a "container" element into three rows and three columns, of the specified sizes.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After you've defined the overall grid layout for the "container" element, you can then specify which cell each "contained" element should occupy. You do this via the </a:t>
            </a:r>
            <a:r>
              <a:rPr lang="en-US" dirty="0" smtClean="0">
                <a:latin typeface="Lucida Console" panose="020B0609040504020204" pitchFamily="49" charset="0"/>
              </a:rPr>
              <a:t>grid-row</a:t>
            </a:r>
            <a:r>
              <a:rPr lang="en-US" dirty="0" smtClean="0"/>
              <a:t> and </a:t>
            </a:r>
            <a:r>
              <a:rPr lang="en-US" dirty="0" smtClean="0">
                <a:latin typeface="Lucida Console" panose="020B0609040504020204" pitchFamily="49" charset="0"/>
              </a:rPr>
              <a:t>grid-column</a:t>
            </a:r>
            <a:r>
              <a:rPr lang="en-US" dirty="0" smtClean="0"/>
              <a:t> properties.</a:t>
            </a:r>
          </a:p>
          <a:p>
            <a:pPr eaLnBrk="1" hangingPunct="1"/>
            <a:r>
              <a:rPr lang="en-US" dirty="0" smtClean="0"/>
              <a:t>You can indicate that an element should span several rows or columns via the </a:t>
            </a:r>
            <a:r>
              <a:rPr lang="en-US" dirty="0" smtClean="0">
                <a:latin typeface="Lucida Console" panose="020B0609040504020204" pitchFamily="49" charset="0"/>
              </a:rPr>
              <a:t>grid-row-span</a:t>
            </a:r>
            <a:r>
              <a:rPr lang="en-US" dirty="0" smtClean="0"/>
              <a:t> and </a:t>
            </a:r>
            <a:r>
              <a:rPr lang="en-US" dirty="0" smtClean="0">
                <a:latin typeface="Lucida Console" panose="020B0609040504020204" pitchFamily="49" charset="0"/>
              </a:rPr>
              <a:t>grid-column-span</a:t>
            </a:r>
            <a:r>
              <a:rPr lang="en-US" dirty="0" smtClean="0"/>
              <a:t> properties. You can also specify alignment within a cell via the </a:t>
            </a:r>
            <a:r>
              <a:rPr lang="en-US" dirty="0" smtClean="0">
                <a:latin typeface="Lucida Console" panose="020B0609040504020204" pitchFamily="49" charset="0"/>
              </a:rPr>
              <a:t>grid-row-align</a:t>
            </a:r>
            <a:r>
              <a:rPr lang="en-US" dirty="0" smtClean="0"/>
              <a:t> and </a:t>
            </a:r>
            <a:r>
              <a:rPr lang="en-US" dirty="0" smtClean="0">
                <a:latin typeface="Lucida Console" panose="020B0609040504020204" pitchFamily="49" charset="0"/>
              </a:rPr>
              <a:t>grid-column-align</a:t>
            </a:r>
            <a:r>
              <a:rPr lang="en-US" dirty="0" smtClean="0"/>
              <a:t> properties.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an example of grid layout in HTML5.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To conclude this section, note that HTML also supports table layout and </a:t>
            </a:r>
            <a:r>
              <a:rPr lang="en-US" dirty="0" err="1" smtClean="0"/>
              <a:t>flexbox</a:t>
            </a:r>
            <a:r>
              <a:rPr lang="en-US" dirty="0" smtClean="0"/>
              <a:t> layout. For more information, see the URL links in the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CSS3 allows you to fine-tune the appearance of elements by defining drop shadows, rounded corners, and various other effects. We'll explore these effects in this section.</a:t>
            </a:r>
          </a:p>
        </p:txBody>
      </p:sp>
      <p:sp>
        <p:nvSpPr>
          <p:cNvPr id="28676"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example in </a:t>
            </a:r>
            <a:r>
              <a:rPr lang="en-US" dirty="0" smtClean="0">
                <a:latin typeface="Lucida Console" panose="020B0609040504020204" pitchFamily="49" charset="0"/>
              </a:rPr>
              <a:t>Outlines.html</a:t>
            </a:r>
            <a:r>
              <a:rPr lang="en-US" dirty="0" smtClean="0"/>
              <a:t> shows the effect of CSS3 outlines:</a:t>
            </a:r>
          </a:p>
          <a:p>
            <a:pPr eaLnBrk="1" hangingPunct="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4794250"/>
            <a:ext cx="20574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allows you to indicate whether an element should overflow the screen real estate defined by its containing element, via the </a:t>
            </a:r>
            <a:r>
              <a:rPr lang="en-US" dirty="0" smtClean="0">
                <a:latin typeface="Lucida Console" panose="020B0609040504020204" pitchFamily="49" charset="0"/>
              </a:rPr>
              <a:t>overflow-x</a:t>
            </a:r>
            <a:r>
              <a:rPr lang="en-US" dirty="0" smtClean="0"/>
              <a:t> and </a:t>
            </a:r>
            <a:r>
              <a:rPr lang="en-US" dirty="0" smtClean="0">
                <a:latin typeface="Lucida Console" panose="020B0609040504020204" pitchFamily="49" charset="0"/>
              </a:rPr>
              <a:t>overflow-y</a:t>
            </a:r>
            <a:r>
              <a:rPr lang="en-US" dirty="0" smtClean="0"/>
              <a:t> properties. You can also specify whether text is resizable via the </a:t>
            </a:r>
            <a:r>
              <a:rPr lang="en-US" dirty="0" smtClean="0">
                <a:latin typeface="Lucida Console" panose="020B0609040504020204" pitchFamily="49" charset="0"/>
              </a:rPr>
              <a:t>resize</a:t>
            </a:r>
            <a:r>
              <a:rPr lang="en-US" dirty="0" smtClean="0"/>
              <a:t> property.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One of the nice new features in CSS3 is the ability to define rounded corners for elements, via the </a:t>
            </a:r>
            <a:r>
              <a:rPr lang="en-US" dirty="0" smtClean="0">
                <a:latin typeface="Lucida Console" panose="020B0609040504020204" pitchFamily="49" charset="0"/>
              </a:rPr>
              <a:t>border-radius</a:t>
            </a:r>
            <a:r>
              <a:rPr lang="en-US" dirty="0" smtClean="0"/>
              <a:t> family of properties. There's quite a lot of flexibility, as shown in the 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You can specify different sizes for the horizontal and vertical radii, to create elliptical corners as shown in the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an example of rounded corners. The text displayed in each box is like a comment, to describe the CSS3 styles active on each box.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explains the role and purpose of CSS3, and outlines some essential theory and concepts.</a:t>
            </a:r>
          </a:p>
          <a:p>
            <a:pPr eaLnBrk="1" hangingPunct="1"/>
            <a:r>
              <a:rPr lang="en-US" dirty="0" smtClean="0"/>
              <a:t>Section 2 describes the new features in CSS3 that allow you to control the layout of elements on a Web page.</a:t>
            </a:r>
          </a:p>
          <a:p>
            <a:pPr eaLnBrk="1" hangingPunct="1"/>
            <a:r>
              <a:rPr lang="en-US" dirty="0" smtClean="0"/>
              <a:t>Section 3 looks at various CSS3 styles that enable you to define backgrounds, borders, </a:t>
            </a:r>
            <a:r>
              <a:rPr lang="en-US" dirty="0" err="1" smtClean="0"/>
              <a:t>colours</a:t>
            </a:r>
            <a:r>
              <a:rPr lang="en-US" dirty="0" smtClean="0"/>
              <a:t>, and text appearance in a Web page.</a:t>
            </a:r>
          </a:p>
          <a:p>
            <a:pPr eaLnBrk="1" hangingPunct="1"/>
            <a:r>
              <a:rPr lang="en-US" dirty="0" smtClean="0"/>
              <a:t>Section 4 introduces some new syntax in CSS3 for selecting target content in the Web page. The selector syntax has some new features that you'll certainly want to know about.</a:t>
            </a:r>
          </a:p>
          <a:p>
            <a:pPr eaLnBrk="1" hangingPunct="1"/>
            <a:r>
              <a:rPr lang="en-US" dirty="0" smtClean="0"/>
              <a:t>The annex at the end of the chapter describes how to use media queries to define conditional CSS3 styles, which are dependent on the browser/device that the user is currently using. For example, you can define different CSS rules for small mobile devices, tablets, desktop computers, etc. This allows for adaptive rendering on devices of different shapes and size.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You can define drop shadows on elements via the </a:t>
            </a:r>
            <a:r>
              <a:rPr lang="en-US" dirty="0" smtClean="0">
                <a:latin typeface="Lucida Console" panose="020B0609040504020204" pitchFamily="49" charset="0"/>
              </a:rPr>
              <a:t>box-shadow</a:t>
            </a:r>
            <a:r>
              <a:rPr lang="en-US" dirty="0" smtClean="0"/>
              <a:t> property. Note that the </a:t>
            </a:r>
            <a:r>
              <a:rPr lang="en-US" dirty="0" err="1" smtClean="0">
                <a:latin typeface="Lucida Console" panose="020B0609040504020204" pitchFamily="49" charset="0"/>
              </a:rPr>
              <a:t>horiz</a:t>
            </a:r>
            <a:r>
              <a:rPr lang="en-US" dirty="0" smtClean="0">
                <a:latin typeface="Lucida Console" panose="020B0609040504020204" pitchFamily="49" charset="0"/>
              </a:rPr>
              <a:t>-offset</a:t>
            </a:r>
            <a:r>
              <a:rPr lang="en-US" dirty="0" smtClean="0"/>
              <a:t> and </a:t>
            </a:r>
            <a:r>
              <a:rPr lang="en-US" dirty="0" err="1" smtClean="0">
                <a:latin typeface="Lucida Console" panose="020B0609040504020204" pitchFamily="49" charset="0"/>
              </a:rPr>
              <a:t>vert</a:t>
            </a:r>
            <a:r>
              <a:rPr lang="en-US" dirty="0" smtClean="0">
                <a:latin typeface="Lucida Console" panose="020B0609040504020204" pitchFamily="49" charset="0"/>
              </a:rPr>
              <a:t>-offset</a:t>
            </a:r>
            <a:r>
              <a:rPr lang="en-US" dirty="0" smtClean="0"/>
              <a:t> values are required, whereas the other values are optional for most browsers.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slide shows an example of </a:t>
            </a:r>
            <a:r>
              <a:rPr lang="en-US" dirty="0" smtClean="0"/>
              <a:t>drop shadows. As in the earlier example, the </a:t>
            </a:r>
            <a:r>
              <a:rPr lang="en-US" dirty="0"/>
              <a:t>text displayed in each box is like a comment, to describe the CSS3 styles active on each box.</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provides various ways for you to define </a:t>
            </a:r>
            <a:r>
              <a:rPr lang="en-US" dirty="0" err="1" smtClean="0"/>
              <a:t>colours</a:t>
            </a:r>
            <a:r>
              <a:rPr lang="en-US" dirty="0" smtClean="0"/>
              <a:t>. Note that you can still use the </a:t>
            </a:r>
            <a:r>
              <a:rPr lang="en-US" dirty="0" err="1" smtClean="0">
                <a:latin typeface="Lucida Console" panose="020B0609040504020204" pitchFamily="49" charset="0"/>
              </a:rPr>
              <a:t>rgb</a:t>
            </a:r>
            <a:r>
              <a:rPr lang="en-US" dirty="0" smtClean="0">
                <a:latin typeface="Lucida Console" panose="020B0609040504020204" pitchFamily="49" charset="0"/>
              </a:rPr>
              <a:t>()</a:t>
            </a:r>
            <a:r>
              <a:rPr lang="en-US" dirty="0" smtClean="0"/>
              <a:t> function from CSS2 </a:t>
            </a:r>
            <a:r>
              <a:rPr lang="en-US" dirty="0" smtClean="0">
                <a:sym typeface="Wingdings" panose="05000000000000000000" pitchFamily="2" charset="2"/>
              </a:rPr>
              <a:t>.</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slide shows an example of </a:t>
            </a:r>
            <a:r>
              <a:rPr lang="en-US" dirty="0" smtClean="0"/>
              <a:t>defining </a:t>
            </a:r>
            <a:r>
              <a:rPr lang="en-US" dirty="0" err="1" smtClean="0"/>
              <a:t>colours</a:t>
            </a:r>
            <a:r>
              <a:rPr lang="en-US" dirty="0" smtClean="0"/>
              <a:t> in CSS3. Note that the opacity is quite low for each box, which explains why the </a:t>
            </a:r>
            <a:r>
              <a:rPr lang="en-US" dirty="0" err="1" smtClean="0"/>
              <a:t>colours</a:t>
            </a:r>
            <a:r>
              <a:rPr lang="en-US" dirty="0" smtClean="0"/>
              <a:t> look quite transparent.</a:t>
            </a:r>
            <a:endParaRPr lang="en-US" dirty="0"/>
          </a:p>
          <a:p>
            <a:pPr eaLnBrk="1" hangingPunct="1"/>
            <a:endParaRPr lang="en-US" dirty="0"/>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You can set the opacity style on elements as follows:</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a:t>
            </a:r>
            <a:r>
              <a:rPr lang="en-US" sz="1000" dirty="0">
                <a:latin typeface="Lucida Console" panose="020B0609040504020204" pitchFamily="49" charset="0"/>
              </a:rPr>
              <a:t>div&gt;</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a:t>
            </a:r>
            <a:r>
              <a:rPr lang="en-US" sz="1000" dirty="0">
                <a:latin typeface="Lucida Console" panose="020B0609040504020204" pitchFamily="49" charset="0"/>
              </a:rPr>
              <a:t>div style="background: orange; opacity: 0.0;"&gt;opacity: 0.0&lt;/div&gt;</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&lt;div </a:t>
            </a:r>
            <a:r>
              <a:rPr lang="en-US" sz="1000" dirty="0">
                <a:latin typeface="Lucida Console" panose="020B0609040504020204" pitchFamily="49" charset="0"/>
              </a:rPr>
              <a:t>style="background: orange; opacity: 0.2;"&gt;opacity: 0.2&lt;/div&gt;</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a:t>
            </a:r>
            <a:r>
              <a:rPr lang="en-US" sz="1000" dirty="0">
                <a:latin typeface="Lucida Console" panose="020B0609040504020204" pitchFamily="49" charset="0"/>
              </a:rPr>
              <a:t>div style="background: orange; opacity: 0.4;"&gt;opacity: 0.4&lt;/div&gt;</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a:t>
            </a:r>
            <a:r>
              <a:rPr lang="en-US" sz="1000" dirty="0">
                <a:latin typeface="Lucida Console" panose="020B0609040504020204" pitchFamily="49" charset="0"/>
              </a:rPr>
              <a:t>div style="background: orange; opacity: 0.6;"&gt;opacity: 0.6&lt;/div&gt;</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a:t>
            </a:r>
            <a:r>
              <a:rPr lang="en-US" sz="1000" dirty="0">
                <a:latin typeface="Lucida Console" panose="020B0609040504020204" pitchFamily="49" charset="0"/>
              </a:rPr>
              <a:t>div style="background: orange; opacity: 0.8;"&gt;opacity: 0.8&lt;/div&gt;</a:t>
            </a:r>
          </a:p>
          <a:p>
            <a:pPr eaLnBrk="1" hangingPunct="1"/>
            <a:r>
              <a:rPr lang="en-US" sz="1000" dirty="0" smtClean="0">
                <a:latin typeface="Lucida Console" panose="020B0609040504020204" pitchFamily="49" charset="0"/>
              </a:rPr>
              <a:t>    &lt;</a:t>
            </a:r>
            <a:r>
              <a:rPr lang="en-US" sz="1000" dirty="0">
                <a:latin typeface="Lucida Console" panose="020B0609040504020204" pitchFamily="49" charset="0"/>
              </a:rPr>
              <a:t>div style="background: orange; opacity: 1.0;"&gt;opacity: 1.0&lt;/div&gt;</a:t>
            </a:r>
          </a:p>
          <a:p>
            <a:pPr eaLnBrk="1" hangingPunct="1"/>
            <a:r>
              <a:rPr lang="en-US" sz="1000" dirty="0">
                <a:latin typeface="Lucida Console" panose="020B0609040504020204" pitchFamily="49" charset="0"/>
              </a:rPr>
              <a:t> </a:t>
            </a:r>
            <a:r>
              <a:rPr lang="en-US" sz="1000" dirty="0" smtClean="0">
                <a:latin typeface="Lucida Console" panose="020B0609040504020204" pitchFamily="49" charset="0"/>
              </a:rPr>
              <a:t> &lt;/</a:t>
            </a:r>
            <a:r>
              <a:rPr lang="en-US" sz="1000" dirty="0">
                <a:latin typeface="Lucida Console" panose="020B0609040504020204" pitchFamily="49" charset="0"/>
              </a:rPr>
              <a:t>div</a:t>
            </a:r>
            <a:r>
              <a:rPr lang="en-US" sz="1000" dirty="0" smtClean="0">
                <a:latin typeface="Lucida Console" panose="020B0609040504020204" pitchFamily="49" charset="0"/>
              </a:rPr>
              <a:t>&gt;</a:t>
            </a:r>
          </a:p>
          <a:p>
            <a:pPr eaLnBrk="1" hangingPunct="1"/>
            <a:r>
              <a:rPr lang="en-US" dirty="0" smtClean="0"/>
              <a:t>The result is shown in the slide.</a:t>
            </a:r>
          </a:p>
          <a:p>
            <a:pPr eaLnBrk="1" hangingPunct="1"/>
            <a:r>
              <a:rPr lang="en-US" dirty="0" smtClean="0"/>
              <a:t>The demo folder also </a:t>
            </a:r>
            <a:r>
              <a:rPr lang="en-US" dirty="0"/>
              <a:t>contains an </a:t>
            </a:r>
            <a:r>
              <a:rPr lang="en-US" dirty="0" smtClean="0">
                <a:latin typeface="Lucida Console" panose="020B0609040504020204" pitchFamily="49" charset="0"/>
              </a:rPr>
              <a:t>OpacityWithBackgroundImage.html</a:t>
            </a:r>
            <a:r>
              <a:rPr lang="en-US" dirty="0" smtClean="0"/>
              <a:t> example, which shows background images showing through the orange boxes:</a:t>
            </a:r>
          </a:p>
          <a:p>
            <a:pPr eaLnBrk="1" hangingPunct="1"/>
            <a:endParaRPr lang="en-US" dirty="0"/>
          </a:p>
          <a:p>
            <a:pPr eaLnBrk="1" hangingPunct="1"/>
            <a:endParaRPr lang="en-US" sz="1000" dirty="0" smtClean="0">
              <a:latin typeface="Lucida Console" panose="020B06090405040202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067" y="7027863"/>
            <a:ext cx="2650691" cy="199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To conclude this section, we point out various additional features in CSS3 that allow you to control textual layout on a Web page. These are all fairly intuitive.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GB" dirty="0"/>
              <a:t>CSS selectors are patterns that match against elements in a </a:t>
            </a:r>
            <a:r>
              <a:rPr lang="en-GB" dirty="0" smtClean="0"/>
              <a:t>tree. Selectors enable </a:t>
            </a:r>
            <a:r>
              <a:rPr lang="en-GB" dirty="0"/>
              <a:t>you to use CSS to select nodes in an HTML </a:t>
            </a:r>
            <a:r>
              <a:rPr lang="en-GB" dirty="0" smtClean="0"/>
              <a:t>document, without the need </a:t>
            </a:r>
            <a:r>
              <a:rPr lang="en-GB" dirty="0"/>
              <a:t>for DOM / JavaScript </a:t>
            </a:r>
            <a:r>
              <a:rPr lang="en-GB" dirty="0" smtClean="0"/>
              <a:t>coding.</a:t>
            </a:r>
            <a:endParaRPr lang="en-GB" dirty="0"/>
          </a:p>
          <a:p>
            <a:pPr eaLnBrk="1" hangingPunct="1"/>
            <a:r>
              <a:rPr lang="en-GB" dirty="0"/>
              <a:t>CSS3 introduces several new </a:t>
            </a:r>
            <a:r>
              <a:rPr lang="en-GB" dirty="0" smtClean="0"/>
              <a:t>selectors. We’ll </a:t>
            </a:r>
            <a:r>
              <a:rPr lang="en-GB" dirty="0"/>
              <a:t>take a look at the new selectors in this </a:t>
            </a:r>
            <a:r>
              <a:rPr lang="en-GB" dirty="0" smtClean="0"/>
              <a:t>section. Full information is also available here:</a:t>
            </a:r>
          </a:p>
          <a:p>
            <a:pPr lvl="1" eaLnBrk="1" hangingPunct="1"/>
            <a:r>
              <a:rPr lang="en-GB" dirty="0" smtClean="0"/>
              <a:t>http</a:t>
            </a:r>
            <a:r>
              <a:rPr lang="en-GB" dirty="0"/>
              <a:t>://www.w3.org/TR/css3-selectors/</a:t>
            </a:r>
          </a:p>
        </p:txBody>
      </p:sp>
      <p:sp>
        <p:nvSpPr>
          <p:cNvPr id="28676"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allows you to define rules for elements, based on their position relative to a parent node (e.g. the first row in a table, the last row, even rows, odd rows, etc.).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summarizes all the options for defining rules based on structural pseudo-classes. The demo shows various examples, such as the following rules:</a:t>
            </a:r>
          </a:p>
          <a:p>
            <a:pPr eaLnBrk="1" hangingPunct="1"/>
            <a:endParaRPr lang="en-US" dirty="0"/>
          </a:p>
          <a:p>
            <a:pPr eaLnBrk="1" hangingPunct="1"/>
            <a:r>
              <a:rPr lang="en-GB" dirty="0" smtClean="0">
                <a:latin typeface="Lucida Console" panose="020B0609040504020204" pitchFamily="49" charset="0"/>
              </a:rPr>
              <a:t>  </a:t>
            </a:r>
            <a:r>
              <a:rPr lang="en-GB" dirty="0" err="1" smtClean="0">
                <a:latin typeface="Lucida Console" panose="020B0609040504020204" pitchFamily="49" charset="0"/>
              </a:rPr>
              <a:t>li:first-child</a:t>
            </a:r>
            <a:r>
              <a:rPr lang="en-GB" dirty="0" smtClean="0">
                <a:latin typeface="Lucida Console" panose="020B0609040504020204" pitchFamily="49" charset="0"/>
              </a:rPr>
              <a:t> </a:t>
            </a:r>
            <a:r>
              <a:rPr lang="en-GB" dirty="0">
                <a:latin typeface="Lucida Console" panose="020B0609040504020204" pitchFamily="49" charset="0"/>
              </a:rPr>
              <a:t>{</a:t>
            </a:r>
          </a:p>
          <a:p>
            <a:pPr eaLnBrk="1" hangingPunct="1"/>
            <a:r>
              <a:rPr lang="en-GB" dirty="0">
                <a:latin typeface="Lucida Console" panose="020B0609040504020204" pitchFamily="49" charset="0"/>
              </a:rPr>
              <a:t>    </a:t>
            </a:r>
            <a:r>
              <a:rPr lang="en-GB" dirty="0" err="1" smtClean="0">
                <a:latin typeface="Lucida Console" panose="020B0609040504020204" pitchFamily="49" charset="0"/>
              </a:rPr>
              <a:t>color</a:t>
            </a:r>
            <a:r>
              <a:rPr lang="en-GB" dirty="0">
                <a:latin typeface="Lucida Console" panose="020B0609040504020204" pitchFamily="49" charset="0"/>
              </a:rPr>
              <a:t>: orange;</a:t>
            </a:r>
          </a:p>
          <a:p>
            <a:pPr eaLnBrk="1" hangingPunct="1"/>
            <a:r>
              <a:rPr lang="en-GB" dirty="0">
                <a:latin typeface="Lucida Console" panose="020B0609040504020204" pitchFamily="49" charset="0"/>
              </a:rPr>
              <a:t>  </a:t>
            </a:r>
            <a:r>
              <a:rPr lang="en-GB" dirty="0" smtClean="0">
                <a:latin typeface="Lucida Console" panose="020B0609040504020204" pitchFamily="49" charset="0"/>
              </a:rPr>
              <a:t>}</a:t>
            </a:r>
          </a:p>
          <a:p>
            <a:pPr eaLnBrk="1" hangingPunct="1"/>
            <a:r>
              <a:rPr lang="en-GB" dirty="0" smtClean="0">
                <a:latin typeface="Lucida Console" panose="020B0609040504020204" pitchFamily="49" charset="0"/>
              </a:rPr>
              <a:t> </a:t>
            </a:r>
          </a:p>
          <a:p>
            <a:pPr eaLnBrk="1" hangingPunct="1"/>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li:not</a:t>
            </a:r>
            <a:r>
              <a:rPr lang="en-GB" dirty="0">
                <a:latin typeface="Lucida Console" panose="020B0609040504020204" pitchFamily="49" charset="0"/>
              </a:rPr>
              <a:t>(.invisible):nth-last-child(5) {</a:t>
            </a:r>
          </a:p>
          <a:p>
            <a:pPr eaLnBrk="1" hangingPunct="1"/>
            <a:r>
              <a:rPr lang="en-GB" dirty="0">
                <a:latin typeface="Lucida Console" panose="020B0609040504020204" pitchFamily="49" charset="0"/>
              </a:rPr>
              <a:t>  </a:t>
            </a:r>
            <a:r>
              <a:rPr lang="en-GB" dirty="0" smtClean="0">
                <a:latin typeface="Lucida Console" panose="020B0609040504020204" pitchFamily="49" charset="0"/>
              </a:rPr>
              <a:t>  background-</a:t>
            </a:r>
            <a:r>
              <a:rPr lang="en-GB" dirty="0" err="1" smtClean="0">
                <a:latin typeface="Lucida Console" panose="020B0609040504020204" pitchFamily="49" charset="0"/>
              </a:rPr>
              <a:t>color</a:t>
            </a:r>
            <a:r>
              <a:rPr lang="en-GB" dirty="0">
                <a:latin typeface="Lucida Console" panose="020B0609040504020204" pitchFamily="49" charset="0"/>
              </a:rPr>
              <a:t>: red;</a:t>
            </a:r>
          </a:p>
          <a:p>
            <a:pPr eaLnBrk="1" hangingPunct="1"/>
            <a:r>
              <a:rPr lang="en-GB" dirty="0">
                <a:latin typeface="Lucida Console" panose="020B0609040504020204" pitchFamily="49" charset="0"/>
              </a:rPr>
              <a:t>  </a:t>
            </a:r>
            <a:r>
              <a:rPr lang="en-GB" dirty="0" smtClean="0">
                <a:latin typeface="Lucida Console" panose="020B0609040504020204" pitchFamily="49" charset="0"/>
              </a:rPr>
              <a:t>}</a:t>
            </a:r>
            <a:endParaRPr lang="en-US" dirty="0" smtClean="0">
              <a:latin typeface="Lucida Console" panose="020B0609040504020204" pitchFamily="49"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allows you to define rules based on whether an element is enabled or disabled, or checked. You also have the ability to define different styles for the first letter or line of text, and to generate content before or after an element. </a:t>
            </a:r>
          </a:p>
          <a:p>
            <a:pPr eaLnBrk="1" hangingPunct="1"/>
            <a:r>
              <a:rPr lang="en-US" dirty="0" smtClean="0"/>
              <a:t>See the demo for an example of all these features.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We'll begin our journey into CSS3 with a few important concepts and definitions, to get the ball rolling.</a:t>
            </a:r>
          </a:p>
        </p:txBody>
      </p:sp>
      <p:sp>
        <p:nvSpPr>
          <p:cNvPr id="28676"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You can combine selectors in various ways, as shown in the slide. We've provided four demos to illustrate these techniques:</a:t>
            </a:r>
          </a:p>
          <a:p>
            <a:pPr lvl="1" eaLnBrk="1" hangingPunct="1"/>
            <a:r>
              <a:rPr lang="en-US" dirty="0" smtClean="0">
                <a:latin typeface="Lucida Console" panose="020B0609040504020204" pitchFamily="49" charset="0"/>
              </a:rPr>
              <a:t>Combinators_Descendant.html</a:t>
            </a:r>
          </a:p>
          <a:p>
            <a:pPr lvl="1" eaLnBrk="1" hangingPunct="1"/>
            <a:r>
              <a:rPr lang="en-US" dirty="0" smtClean="0">
                <a:latin typeface="Lucida Console" panose="020B0609040504020204" pitchFamily="49" charset="0"/>
              </a:rPr>
              <a:t>Combinators_Child.html</a:t>
            </a:r>
            <a:endParaRPr lang="en-US" dirty="0">
              <a:latin typeface="Lucida Console" panose="020B0609040504020204" pitchFamily="49" charset="0"/>
            </a:endParaRPr>
          </a:p>
          <a:p>
            <a:pPr lvl="1" eaLnBrk="1" hangingPunct="1"/>
            <a:r>
              <a:rPr lang="en-US" dirty="0" smtClean="0">
                <a:latin typeface="Lucida Console" panose="020B0609040504020204" pitchFamily="49" charset="0"/>
              </a:rPr>
              <a:t>Combinators_AdjacentSibling.html</a:t>
            </a:r>
          </a:p>
          <a:p>
            <a:pPr lvl="1" eaLnBrk="1" hangingPunct="1"/>
            <a:r>
              <a:rPr lang="en-US" dirty="0">
                <a:latin typeface="Lucida Console" panose="020B0609040504020204" pitchFamily="49" charset="0"/>
              </a:rPr>
              <a:t>Combinators_GeneralSibling.html</a:t>
            </a:r>
            <a:endParaRPr lang="en-US" dirty="0" smtClean="0">
              <a:latin typeface="Lucida Console" panose="020B0609040504020204" pitchFamily="49"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r>
              <a:rPr lang="en-GB" sz="1000" b="0" dirty="0"/>
              <a:t>CSS3 Techniques</a:t>
            </a:r>
            <a:endParaRPr lang="en-GB" sz="1000" b="0" dirty="0"/>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685781" y="4447988"/>
            <a:ext cx="5483265" cy="458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r>
              <a:rPr lang="en-GB" sz="1000" b="0" dirty="0"/>
              <a:t>CSS3 Techniques</a:t>
            </a:r>
            <a:endParaRPr lang="en-GB" sz="1000" b="0" dirty="0"/>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685781" y="4447988"/>
            <a:ext cx="5483265" cy="458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0000"/>
              </a:spcBef>
            </a:pPr>
            <a:endParaRPr lang="en-US" sz="1100" b="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CSS3 Techniques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provides a wealth of new stylistic features, to accompany the new HTML5 standard. The slide above lists many of these new features. We'll explore most of these in the next few chapters.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Header Placeholder 3"/>
          <p:cNvSpPr>
            <a:spLocks noGrp="1"/>
          </p:cNvSpPr>
          <p:nvPr>
            <p:ph type="hdr" sz="quarter"/>
          </p:nvPr>
        </p:nvSpPr>
        <p:spPr>
          <a:xfrm>
            <a:off x="2355850" y="314325"/>
            <a:ext cx="2143125" cy="200025"/>
          </a:xfrm>
          <a:noFill/>
        </p:spPr>
        <p:txBody>
          <a:bodyPr/>
          <a:lstStyle/>
          <a:p>
            <a:r>
              <a:rPr lang="en-GB" dirty="0" smtClean="0"/>
              <a:t>CSS3 Techniques</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Some of the features defined in the CSS3 specification are not yet cast in stone, which means there's a theoretical possibility that the syntax details might yet change.</a:t>
            </a:r>
          </a:p>
          <a:p>
            <a:pPr eaLnBrk="1" hangingPunct="1"/>
            <a:r>
              <a:rPr lang="en-US" dirty="0" smtClean="0"/>
              <a:t>For such CSS features, browsers vendors provide vendor-specific prefixes that you place in front of a CSS property to indicate you're not using the "standard" version of the property. In the fullness of time, as the CSS3 standard settles down, the need for these prefixes will dwindle.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an example of how to use CSS3 vendor-specific prefixes. The example shows how to define a transformation for </a:t>
            </a:r>
            <a:r>
              <a:rPr lang="en-US" dirty="0" smtClean="0">
                <a:latin typeface="Lucida Console" panose="020B0609040504020204" pitchFamily="49" charset="0"/>
                <a:cs typeface="Lao UI" panose="020B0502040204020203" pitchFamily="34" charset="0"/>
              </a:rPr>
              <a:t>&lt;h4&gt;</a:t>
            </a:r>
            <a:r>
              <a:rPr lang="en-US" dirty="0" smtClean="0"/>
              <a:t> elements, via the CSS3 </a:t>
            </a:r>
            <a:r>
              <a:rPr lang="en-US" dirty="0" smtClean="0">
                <a:latin typeface="Lucida Console" panose="020B0609040504020204" pitchFamily="49" charset="0"/>
              </a:rPr>
              <a:t>transform</a:t>
            </a:r>
            <a:r>
              <a:rPr lang="en-US" dirty="0" smtClean="0"/>
              <a:t> property. </a:t>
            </a:r>
          </a:p>
          <a:p>
            <a:pPr eaLnBrk="1" hangingPunct="1"/>
            <a:r>
              <a:rPr lang="en-US" dirty="0" smtClean="0"/>
              <a:t>As you can see, you end up having to define several incarnations of the same property, each prefixed by a particular vendor-specific prefix. </a:t>
            </a:r>
          </a:p>
          <a:p>
            <a:pPr eaLnBrk="1" hangingPunct="1"/>
            <a:r>
              <a:rPr lang="en-US" dirty="0" smtClean="0"/>
              <a:t>Note that there are online tools to help you generate vendor-specific prefixes. For example, see:</a:t>
            </a:r>
          </a:p>
          <a:p>
            <a:pPr lvl="1" eaLnBrk="1" hangingPunct="1"/>
            <a:r>
              <a:rPr lang="en-US" dirty="0"/>
              <a:t>http://prefixmycss.com</a:t>
            </a:r>
            <a:r>
              <a:rPr lang="en-US" dirty="0" smtClean="0"/>
              <a:t>/</a:t>
            </a:r>
          </a:p>
          <a:p>
            <a:pPr lvl="1" eaLnBrk="1" hangingPunct="1"/>
            <a:r>
              <a:rPr lang="en-US" dirty="0"/>
              <a:t>http://cssprefixer.appspot.com</a:t>
            </a:r>
            <a:r>
              <a:rPr lang="en-US" dirty="0" smtClean="0"/>
              <a:t>/</a:t>
            </a:r>
          </a:p>
          <a:p>
            <a:pPr lvl="1" eaLnBrk="1" hangingPunct="1"/>
            <a:r>
              <a:rPr lang="en-US" dirty="0"/>
              <a:t>http://modernizr.com/docs/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CSS3 provides some new capabilities for laying out content in a Web page. We'll explore these capabilities in this section.</a:t>
            </a:r>
          </a:p>
        </p:txBody>
      </p:sp>
      <p:sp>
        <p:nvSpPr>
          <p:cNvPr id="28676" name="Header Placeholder 3"/>
          <p:cNvSpPr>
            <a:spLocks noGrp="1"/>
          </p:cNvSpPr>
          <p:nvPr>
            <p:ph type="hdr" sz="quarter"/>
          </p:nvPr>
        </p:nvSpPr>
        <p:spPr>
          <a:noFill/>
        </p:spPr>
        <p:txBody>
          <a:bodyPr/>
          <a:lstStyle/>
          <a:p>
            <a:r>
              <a:rPr lang="en-GB" dirty="0" smtClean="0"/>
              <a:t>CSS3 Techniques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CSS3 allows you to divide the width of an element into columns, via the various </a:t>
            </a:r>
            <a:r>
              <a:rPr lang="en-US" dirty="0" smtClean="0">
                <a:latin typeface="Lucida Console" panose="020B0609040504020204" pitchFamily="49" charset="0"/>
              </a:rPr>
              <a:t>column-*</a:t>
            </a:r>
            <a:r>
              <a:rPr lang="en-US" dirty="0" smtClean="0"/>
              <a:t> properties described in the slide. You can also control where and how column breaks occur, via the </a:t>
            </a:r>
            <a:r>
              <a:rPr lang="en-US" dirty="0" smtClean="0">
                <a:latin typeface="Lucida Console" panose="020B0609040504020204" pitchFamily="49" charset="0"/>
              </a:rPr>
              <a:t>break-*</a:t>
            </a:r>
            <a:r>
              <a:rPr lang="en-US" dirty="0" smtClean="0"/>
              <a:t> properties.</a:t>
            </a:r>
          </a:p>
          <a:p>
            <a:pPr eaLnBrk="1" hangingPunct="1"/>
            <a:r>
              <a:rPr lang="en-US" dirty="0" smtClean="0"/>
              <a:t>The following slide shows an example of columnar layout.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Creating HTML5 Content</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dirty="0">
                <a:latin typeface="Lucida Console" pitchFamily="49" charset="0"/>
              </a:rPr>
              <a:t>MultiColumnLayout1.html</a:t>
            </a:r>
            <a:r>
              <a:rPr lang="en-GB" dirty="0"/>
              <a:t> shows core </a:t>
            </a:r>
            <a:r>
              <a:rPr lang="en-GB" dirty="0" smtClean="0"/>
              <a:t>features of columnar layout. It defines columns of a certain width and gap, with a specified column rule style.</a:t>
            </a:r>
            <a:endParaRPr lang="en-GB" dirty="0"/>
          </a:p>
          <a:p>
            <a:pPr eaLnBrk="1" hangingPunct="1"/>
            <a:r>
              <a:rPr lang="en-GB" dirty="0">
                <a:latin typeface="Lucida Console" pitchFamily="49" charset="0"/>
              </a:rPr>
              <a:t>MultiColumnLayout2.html</a:t>
            </a:r>
            <a:r>
              <a:rPr lang="en-GB" dirty="0"/>
              <a:t> shows how to control </a:t>
            </a:r>
            <a:r>
              <a:rPr lang="en-GB" dirty="0" smtClean="0"/>
              <a:t>breaks between columns, by using the </a:t>
            </a:r>
            <a:r>
              <a:rPr lang="en-GB" dirty="0" smtClean="0">
                <a:latin typeface="Lucida Console" panose="020B0609040504020204" pitchFamily="49" charset="0"/>
              </a:rPr>
              <a:t>break-*</a:t>
            </a:r>
            <a:r>
              <a:rPr lang="en-GB" dirty="0" smtClean="0"/>
              <a:t> properties.</a:t>
            </a:r>
            <a:endParaRPr lang="en-GB" dirty="0">
              <a:latin typeface="Lucida Console" pitchFamily="4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4879209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2285935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771490561"/>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CSS3 Techniques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CSS3 supports grid layout</a:t>
            </a:r>
          </a:p>
          <a:p>
            <a:pPr lvl="1" eaLnBrk="1" hangingPunct="1"/>
            <a:r>
              <a:rPr lang="en-GB" sz="2000" dirty="0" smtClean="0">
                <a:latin typeface="+mj-lt"/>
              </a:rPr>
              <a:t>Set the </a:t>
            </a:r>
            <a:r>
              <a:rPr lang="en-GB" sz="2000" dirty="0" smtClean="0">
                <a:latin typeface="Lucida Console" pitchFamily="49" charset="0"/>
              </a:rPr>
              <a:t>display</a:t>
            </a:r>
            <a:r>
              <a:rPr lang="en-GB" sz="2000" dirty="0" smtClean="0">
                <a:latin typeface="+mj-lt"/>
              </a:rPr>
              <a:t> property to </a:t>
            </a:r>
            <a:r>
              <a:rPr lang="en-GB" sz="2000" dirty="0" smtClean="0">
                <a:latin typeface="Lucida Console" pitchFamily="49" charset="0"/>
              </a:rPr>
              <a:t>grid</a:t>
            </a:r>
          </a:p>
          <a:p>
            <a:pPr lvl="1" eaLnBrk="1" hangingPunct="1"/>
            <a:r>
              <a:rPr lang="en-GB" dirty="0" smtClean="0">
                <a:latin typeface="+mj-lt"/>
              </a:rPr>
              <a:t>Set </a:t>
            </a:r>
            <a:r>
              <a:rPr lang="en-GB" dirty="0">
                <a:latin typeface="+mj-lt"/>
              </a:rPr>
              <a:t>the </a:t>
            </a:r>
            <a:r>
              <a:rPr lang="en-GB" dirty="0" smtClean="0">
                <a:latin typeface="Lucida Console" pitchFamily="49" charset="0"/>
              </a:rPr>
              <a:t>grid-rows</a:t>
            </a:r>
            <a:r>
              <a:rPr lang="en-GB" dirty="0" smtClean="0">
                <a:latin typeface="+mj-lt"/>
              </a:rPr>
              <a:t> and </a:t>
            </a:r>
            <a:r>
              <a:rPr lang="en-GB" dirty="0">
                <a:latin typeface="Lucida Console" pitchFamily="49" charset="0"/>
              </a:rPr>
              <a:t>grid-columns</a:t>
            </a:r>
            <a:r>
              <a:rPr lang="en-GB" dirty="0">
                <a:latin typeface="+mj-lt"/>
              </a:rPr>
              <a:t> </a:t>
            </a:r>
            <a:r>
              <a:rPr lang="en-GB" dirty="0" smtClean="0">
                <a:latin typeface="+mj-lt"/>
              </a:rPr>
              <a:t>properties, to indicate the size of the rows and columns</a:t>
            </a:r>
            <a:endParaRPr lang="en-GB" sz="2000" dirty="0" smtClean="0">
              <a:latin typeface="+mj-lt"/>
            </a:endParaRPr>
          </a:p>
          <a:p>
            <a:pPr lvl="1" eaLnBrk="1" hangingPunct="1"/>
            <a:endParaRPr lang="en-GB" dirty="0">
              <a:latin typeface="+mj-lt"/>
            </a:endParaRPr>
          </a:p>
          <a:p>
            <a:pPr lvl="1" eaLnBrk="1" hangingPunct="1"/>
            <a:endParaRPr lang="en-GB" sz="2000" dirty="0" smtClean="0">
              <a:latin typeface="Lucida Console" pitchFamily="49" charset="0"/>
            </a:endParaRPr>
          </a:p>
          <a:p>
            <a:pPr lvl="1" eaLnBrk="1" hangingPunct="1"/>
            <a:endParaRPr lang="en-GB" dirty="0">
              <a:latin typeface="Lucida Console" pitchFamily="49" charset="0"/>
            </a:endParaRPr>
          </a:p>
          <a:p>
            <a:pPr lvl="1" eaLnBrk="1" hangingPunct="1"/>
            <a:endParaRPr lang="en-GB" sz="2000" dirty="0" smtClean="0">
              <a:latin typeface="Lucida Console" pitchFamily="49" charset="0"/>
            </a:endParaRPr>
          </a:p>
          <a:p>
            <a:pPr eaLnBrk="1" hangingPunct="1"/>
            <a:r>
              <a:rPr lang="en-GB" dirty="0" smtClean="0">
                <a:latin typeface="+mj-lt"/>
              </a:rPr>
              <a:t>Note that some browsers require vendor-specific prefixes</a:t>
            </a:r>
          </a:p>
          <a:p>
            <a:pPr lvl="1" eaLnBrk="1" hangingPunct="1"/>
            <a:r>
              <a:rPr lang="en-GB" sz="2000" dirty="0" smtClean="0">
                <a:latin typeface="+mj-lt"/>
              </a:rPr>
              <a:t>E.g. for Microsoft IE 11:</a:t>
            </a:r>
          </a:p>
          <a:p>
            <a:pPr lvl="1" eaLnBrk="1" hangingPunct="1"/>
            <a:endParaRPr lang="en-GB" sz="2000" dirty="0" smtClean="0">
              <a:latin typeface="+mj-lt"/>
            </a:endParaRPr>
          </a:p>
          <a:p>
            <a:pPr lvl="1" eaLnBrk="1" hangingPunct="1"/>
            <a:endParaRPr lang="en-GB"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Grid Layout (1 of 3)</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10</a:t>
            </a:fld>
            <a:endParaRPr lang="en-GB"/>
          </a:p>
        </p:txBody>
      </p:sp>
      <p:sp>
        <p:nvSpPr>
          <p:cNvPr id="6" name="TextBox 5"/>
          <p:cNvSpPr txBox="1"/>
          <p:nvPr/>
        </p:nvSpPr>
        <p:spPr>
          <a:xfrm>
            <a:off x="861391" y="2684950"/>
            <a:ext cx="7620000" cy="1195920"/>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err="1" smtClean="0"/>
              <a:t>someElement</a:t>
            </a:r>
            <a:r>
              <a:rPr lang="en-GB" sz="1200" dirty="0" smtClean="0"/>
              <a:t> {</a:t>
            </a:r>
          </a:p>
          <a:p>
            <a:r>
              <a:rPr lang="en-GB" sz="1200" dirty="0" smtClean="0"/>
              <a:t>  display: grid;</a:t>
            </a:r>
          </a:p>
          <a:p>
            <a:r>
              <a:rPr lang="en-GB" sz="1200" dirty="0" smtClean="0"/>
              <a:t>  </a:t>
            </a:r>
            <a:r>
              <a:rPr lang="en-GB" sz="1200" dirty="0"/>
              <a:t>grid-rows: </a:t>
            </a:r>
            <a:r>
              <a:rPr lang="en-GB" sz="1200" dirty="0" smtClean="0"/>
              <a:t>    50px </a:t>
            </a:r>
            <a:r>
              <a:rPr lang="en-GB" sz="1200" dirty="0"/>
              <a:t>400px </a:t>
            </a:r>
            <a:r>
              <a:rPr lang="en-GB" sz="1200" dirty="0" smtClean="0"/>
              <a:t>50px</a:t>
            </a:r>
            <a:r>
              <a:rPr lang="en-GB" sz="1200" dirty="0"/>
              <a:t>;  </a:t>
            </a:r>
            <a:endParaRPr lang="en-GB" sz="1200" dirty="0" smtClean="0"/>
          </a:p>
          <a:p>
            <a:r>
              <a:rPr lang="en-GB" sz="1200" dirty="0"/>
              <a:t> </a:t>
            </a:r>
            <a:r>
              <a:rPr lang="en-GB" sz="1200" dirty="0" smtClean="0"/>
              <a:t> grid-columns</a:t>
            </a:r>
            <a:r>
              <a:rPr lang="en-GB" sz="1200" dirty="0"/>
              <a:t>: 150px 450px 150px;</a:t>
            </a:r>
          </a:p>
          <a:p>
            <a:r>
              <a:rPr lang="en-GB" sz="1200" dirty="0" smtClean="0"/>
              <a:t>  …</a:t>
            </a:r>
          </a:p>
          <a:p>
            <a:r>
              <a:rPr lang="en-GB" sz="1200" dirty="0" smtClean="0"/>
              <a:t>}</a:t>
            </a:r>
            <a:endParaRPr lang="en-GB" sz="1200" dirty="0"/>
          </a:p>
        </p:txBody>
      </p:sp>
      <p:sp>
        <p:nvSpPr>
          <p:cNvPr id="8" name="TextBox 7"/>
          <p:cNvSpPr txBox="1"/>
          <p:nvPr/>
        </p:nvSpPr>
        <p:spPr>
          <a:xfrm>
            <a:off x="864929" y="5027656"/>
            <a:ext cx="7620000" cy="1195920"/>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err="1" smtClean="0"/>
              <a:t>someElement</a:t>
            </a:r>
            <a:r>
              <a:rPr lang="en-GB" sz="1200" dirty="0" smtClean="0"/>
              <a:t> {</a:t>
            </a:r>
          </a:p>
          <a:p>
            <a:r>
              <a:rPr lang="en-GB" sz="1200" dirty="0" smtClean="0"/>
              <a:t>  display: -</a:t>
            </a:r>
            <a:r>
              <a:rPr lang="en-GB" sz="1200" dirty="0" err="1" smtClean="0"/>
              <a:t>ms</a:t>
            </a:r>
            <a:r>
              <a:rPr lang="en-GB" sz="1200" dirty="0" smtClean="0"/>
              <a:t>-grid;</a:t>
            </a:r>
          </a:p>
          <a:p>
            <a:r>
              <a:rPr lang="en-GB" sz="1200" dirty="0" smtClean="0"/>
              <a:t>  -</a:t>
            </a:r>
            <a:r>
              <a:rPr lang="en-GB" sz="1200" dirty="0" err="1" smtClean="0"/>
              <a:t>ms</a:t>
            </a:r>
            <a:r>
              <a:rPr lang="en-GB" sz="1200" dirty="0" smtClean="0"/>
              <a:t>-grid-rows</a:t>
            </a:r>
            <a:r>
              <a:rPr lang="en-GB" sz="1200" dirty="0"/>
              <a:t>: </a:t>
            </a:r>
            <a:r>
              <a:rPr lang="en-GB" sz="1200" dirty="0" smtClean="0"/>
              <a:t>    50px </a:t>
            </a:r>
            <a:r>
              <a:rPr lang="en-GB" sz="1200" dirty="0"/>
              <a:t>400px 50px;  </a:t>
            </a:r>
            <a:endParaRPr lang="en-GB" sz="1200" dirty="0" smtClean="0"/>
          </a:p>
          <a:p>
            <a:r>
              <a:rPr lang="en-GB" sz="1200" dirty="0"/>
              <a:t> </a:t>
            </a:r>
            <a:r>
              <a:rPr lang="en-GB" sz="1200" dirty="0" smtClean="0"/>
              <a:t> -</a:t>
            </a:r>
            <a:r>
              <a:rPr lang="en-GB" sz="1200" dirty="0" err="1" smtClean="0"/>
              <a:t>ms</a:t>
            </a:r>
            <a:r>
              <a:rPr lang="en-GB" sz="1200" dirty="0" smtClean="0"/>
              <a:t>-grid-columns</a:t>
            </a:r>
            <a:r>
              <a:rPr lang="en-GB" sz="1200" dirty="0"/>
              <a:t>: 150px 450px 150px;</a:t>
            </a:r>
          </a:p>
          <a:p>
            <a:r>
              <a:rPr lang="en-GB" sz="1200" dirty="0" smtClean="0"/>
              <a:t>  …</a:t>
            </a:r>
          </a:p>
          <a:p>
            <a:r>
              <a:rPr lang="en-GB" sz="1200" dirty="0" smtClean="0"/>
              <a:t>}</a:t>
            </a:r>
            <a:endParaRPr lang="en-GB" sz="1200" dirty="0"/>
          </a:p>
        </p:txBody>
      </p:sp>
    </p:spTree>
    <p:extLst>
      <p:ext uri="{BB962C8B-B14F-4D97-AF65-F5344CB8AC3E}">
        <p14:creationId xmlns:p14="http://schemas.microsoft.com/office/powerpoint/2010/main" val="134399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latin typeface="+mj-lt"/>
              </a:rPr>
              <a:t>To position an element in a particular cell:</a:t>
            </a:r>
          </a:p>
          <a:p>
            <a:pPr lvl="1" eaLnBrk="1" hangingPunct="1"/>
            <a:r>
              <a:rPr lang="en-GB" sz="2000" dirty="0" smtClean="0">
                <a:latin typeface="+mj-lt"/>
              </a:rPr>
              <a:t>Set </a:t>
            </a:r>
            <a:r>
              <a:rPr lang="en-GB" sz="2000" dirty="0" smtClean="0">
                <a:latin typeface="Lucida Console" pitchFamily="49" charset="0"/>
              </a:rPr>
              <a:t>grid-row</a:t>
            </a:r>
            <a:r>
              <a:rPr lang="en-GB" sz="2000" dirty="0" smtClean="0">
                <a:latin typeface="+mj-lt"/>
              </a:rPr>
              <a:t> and </a:t>
            </a:r>
            <a:r>
              <a:rPr lang="en-GB" sz="2000" dirty="0" smtClean="0">
                <a:latin typeface="Lucida Console" pitchFamily="49" charset="0"/>
              </a:rPr>
              <a:t>grid-column</a:t>
            </a:r>
            <a:r>
              <a:rPr lang="en-GB" sz="2000" dirty="0" smtClean="0">
                <a:latin typeface="+mj-lt"/>
              </a:rPr>
              <a:t> for the element</a:t>
            </a:r>
          </a:p>
          <a:p>
            <a:pPr lvl="1" eaLnBrk="1" hangingPunct="1"/>
            <a:r>
              <a:rPr lang="en-GB" dirty="0" smtClean="0">
                <a:latin typeface="+mj-lt"/>
              </a:rPr>
              <a:t>Note that the first cell is row 1, column 1!</a:t>
            </a:r>
            <a:endParaRPr lang="en-GB" sz="2000" dirty="0" smtClean="0">
              <a:latin typeface="+mj-lt"/>
            </a:endParaRPr>
          </a:p>
          <a:p>
            <a:pPr lvl="1" eaLnBrk="1" hangingPunct="1"/>
            <a:endParaRPr lang="en-GB" dirty="0">
              <a:latin typeface="+mj-lt"/>
            </a:endParaRPr>
          </a:p>
          <a:p>
            <a:pPr eaLnBrk="1" hangingPunct="1"/>
            <a:r>
              <a:rPr lang="en-GB" sz="2400" dirty="0" smtClean="0">
                <a:latin typeface="+mj-lt"/>
              </a:rPr>
              <a:t>To indicate an element should span more than one cell:</a:t>
            </a:r>
          </a:p>
          <a:p>
            <a:pPr lvl="1" eaLnBrk="1" hangingPunct="1"/>
            <a:r>
              <a:rPr lang="en-GB" dirty="0">
                <a:latin typeface="+mj-lt"/>
              </a:rPr>
              <a:t>Set </a:t>
            </a:r>
            <a:r>
              <a:rPr lang="en-GB" dirty="0" smtClean="0">
                <a:latin typeface="Lucida Console" pitchFamily="49" charset="0"/>
              </a:rPr>
              <a:t>grid-row-span</a:t>
            </a:r>
            <a:r>
              <a:rPr lang="en-GB" dirty="0" smtClean="0">
                <a:latin typeface="+mj-lt"/>
              </a:rPr>
              <a:t> </a:t>
            </a:r>
            <a:r>
              <a:rPr lang="en-GB" dirty="0">
                <a:latin typeface="+mj-lt"/>
              </a:rPr>
              <a:t>and </a:t>
            </a:r>
            <a:r>
              <a:rPr lang="en-GB" dirty="0" smtClean="0">
                <a:latin typeface="Lucida Console" pitchFamily="49" charset="0"/>
              </a:rPr>
              <a:t>grid-column-span</a:t>
            </a:r>
            <a:endParaRPr lang="en-GB" dirty="0">
              <a:latin typeface="+mj-lt"/>
            </a:endParaRPr>
          </a:p>
          <a:p>
            <a:pPr eaLnBrk="1" hangingPunct="1"/>
            <a:endParaRPr lang="en-GB" sz="2400" dirty="0" smtClean="0">
              <a:latin typeface="+mj-lt"/>
            </a:endParaRPr>
          </a:p>
          <a:p>
            <a:pPr eaLnBrk="1" hangingPunct="1"/>
            <a:r>
              <a:rPr lang="en-GB" dirty="0">
                <a:latin typeface="+mj-lt"/>
              </a:rPr>
              <a:t>To </a:t>
            </a:r>
            <a:r>
              <a:rPr lang="en-GB" dirty="0" smtClean="0">
                <a:latin typeface="+mj-lt"/>
              </a:rPr>
              <a:t>specify the alignment for an element in a cell</a:t>
            </a:r>
            <a:r>
              <a:rPr lang="en-GB" dirty="0">
                <a:latin typeface="+mj-lt"/>
              </a:rPr>
              <a:t>:</a:t>
            </a:r>
          </a:p>
          <a:p>
            <a:pPr lvl="1" eaLnBrk="1" hangingPunct="1"/>
            <a:r>
              <a:rPr lang="en-GB" dirty="0">
                <a:latin typeface="+mj-lt"/>
              </a:rPr>
              <a:t>Set </a:t>
            </a:r>
            <a:r>
              <a:rPr lang="en-GB" dirty="0" smtClean="0">
                <a:latin typeface="Lucida Console" pitchFamily="49" charset="0"/>
              </a:rPr>
              <a:t>grid-row-align</a:t>
            </a:r>
            <a:r>
              <a:rPr lang="en-GB" dirty="0" smtClean="0">
                <a:latin typeface="+mj-lt"/>
              </a:rPr>
              <a:t> </a:t>
            </a:r>
            <a:r>
              <a:rPr lang="en-GB" dirty="0">
                <a:latin typeface="+mj-lt"/>
              </a:rPr>
              <a:t>and </a:t>
            </a:r>
            <a:r>
              <a:rPr lang="en-GB" dirty="0" smtClean="0">
                <a:latin typeface="Lucida Console" pitchFamily="49" charset="0"/>
              </a:rPr>
              <a:t>grid-column-align</a:t>
            </a:r>
          </a:p>
          <a:p>
            <a:pPr lvl="1" eaLnBrk="1" hangingPunct="1"/>
            <a:r>
              <a:rPr lang="en-GB" sz="2000" dirty="0" smtClean="0">
                <a:latin typeface="+mj-lt"/>
              </a:rPr>
              <a:t>Allowed values are </a:t>
            </a:r>
            <a:r>
              <a:rPr lang="en-GB" sz="2000" dirty="0" smtClean="0">
                <a:latin typeface="Lucida Console" pitchFamily="49" charset="0"/>
              </a:rPr>
              <a:t>start</a:t>
            </a:r>
            <a:r>
              <a:rPr lang="en-GB" sz="2000" dirty="0" smtClean="0">
                <a:latin typeface="+mj-lt"/>
              </a:rPr>
              <a:t>, </a:t>
            </a:r>
            <a:r>
              <a:rPr lang="en-GB" sz="2000" dirty="0" smtClean="0">
                <a:latin typeface="Lucida Console" pitchFamily="49" charset="0"/>
              </a:rPr>
              <a:t>end</a:t>
            </a:r>
            <a:r>
              <a:rPr lang="en-GB" sz="2000" dirty="0" smtClean="0">
                <a:latin typeface="+mj-lt"/>
              </a:rPr>
              <a:t>, </a:t>
            </a:r>
            <a:r>
              <a:rPr lang="en-GB" sz="2000" dirty="0" err="1" smtClean="0">
                <a:latin typeface="Lucida Console" pitchFamily="49" charset="0"/>
              </a:rPr>
              <a:t>center</a:t>
            </a:r>
            <a:r>
              <a:rPr lang="en-GB" sz="2000" dirty="0" smtClean="0">
                <a:latin typeface="+mj-lt"/>
              </a:rPr>
              <a:t>, and </a:t>
            </a:r>
            <a:r>
              <a:rPr lang="en-GB" sz="2000" dirty="0" smtClean="0">
                <a:latin typeface="Lucida Console" pitchFamily="49" charset="0"/>
              </a:rPr>
              <a:t>stretch</a:t>
            </a:r>
          </a:p>
          <a:p>
            <a:pPr lvl="1" eaLnBrk="1" hangingPunct="1"/>
            <a:endParaRPr lang="en-GB" dirty="0">
              <a:latin typeface="Lucida Console" pitchFamily="49" charset="0"/>
            </a:endParaRPr>
          </a:p>
          <a:p>
            <a:pPr eaLnBrk="1" hangingPunct="1"/>
            <a:r>
              <a:rPr lang="en-GB" sz="2400" dirty="0" smtClean="0">
                <a:latin typeface="+mj-lt"/>
              </a:rPr>
              <a:t>Note: Some browsers require vendor-specific properties</a:t>
            </a:r>
          </a:p>
          <a:p>
            <a:pPr lvl="1" eaLnBrk="1" hangingPunct="1"/>
            <a:r>
              <a:rPr lang="en-GB" sz="2000" dirty="0" smtClean="0">
                <a:latin typeface="+mj-lt"/>
              </a:rPr>
              <a:t>E.g. </a:t>
            </a:r>
            <a:r>
              <a:rPr lang="en-GB" sz="2000" dirty="0" smtClean="0">
                <a:latin typeface="Lucida Console" pitchFamily="49" charset="0"/>
              </a:rPr>
              <a:t>-</a:t>
            </a:r>
            <a:r>
              <a:rPr lang="en-GB" sz="2000" dirty="0" err="1" smtClean="0">
                <a:latin typeface="Lucida Console" pitchFamily="49" charset="0"/>
              </a:rPr>
              <a:t>ms</a:t>
            </a:r>
            <a:r>
              <a:rPr lang="en-GB" sz="2000" dirty="0" smtClean="0">
                <a:latin typeface="Lucida Console" pitchFamily="49" charset="0"/>
              </a:rPr>
              <a:t>-grid-row</a:t>
            </a:r>
            <a:r>
              <a:rPr lang="en-GB" sz="2000" dirty="0" smtClean="0">
                <a:latin typeface="+mj-lt"/>
              </a:rPr>
              <a:t>, </a:t>
            </a:r>
            <a:r>
              <a:rPr lang="en-GB" sz="2000" dirty="0" smtClean="0">
                <a:latin typeface="Lucida Console" pitchFamily="49" charset="0"/>
              </a:rPr>
              <a:t>-</a:t>
            </a:r>
            <a:r>
              <a:rPr lang="en-GB" sz="2000" dirty="0" err="1" smtClean="0">
                <a:latin typeface="Lucida Console" pitchFamily="49" charset="0"/>
              </a:rPr>
              <a:t>ms</a:t>
            </a:r>
            <a:r>
              <a:rPr lang="en-GB" sz="2000" dirty="0" smtClean="0">
                <a:latin typeface="Lucida Console" pitchFamily="49" charset="0"/>
              </a:rPr>
              <a:t>-grid-column</a:t>
            </a:r>
            <a:r>
              <a:rPr lang="en-GB" sz="2000" dirty="0" smtClean="0">
                <a:latin typeface="+mj-lt"/>
              </a:rPr>
              <a:t>, etc.</a:t>
            </a:r>
          </a:p>
        </p:txBody>
      </p:sp>
      <p:sp>
        <p:nvSpPr>
          <p:cNvPr id="10243" name="Rectangle 2"/>
          <p:cNvSpPr>
            <a:spLocks noGrp="1" noChangeArrowheads="1"/>
          </p:cNvSpPr>
          <p:nvPr>
            <p:ph type="title"/>
          </p:nvPr>
        </p:nvSpPr>
        <p:spPr/>
        <p:txBody>
          <a:bodyPr/>
          <a:lstStyle/>
          <a:p>
            <a:pPr eaLnBrk="1" hangingPunct="1"/>
            <a:r>
              <a:rPr lang="en-GB" dirty="0"/>
              <a:t>Grid Layout </a:t>
            </a:r>
            <a:r>
              <a:rPr lang="en-GB" dirty="0" smtClean="0"/>
              <a:t>(2 </a:t>
            </a:r>
            <a:r>
              <a:rPr lang="en-GB" dirty="0"/>
              <a:t>of 3)</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11</a:t>
            </a:fld>
            <a:endParaRPr lang="en-GB"/>
          </a:p>
        </p:txBody>
      </p:sp>
    </p:spTree>
    <p:extLst>
      <p:ext uri="{BB962C8B-B14F-4D97-AF65-F5344CB8AC3E}">
        <p14:creationId xmlns:p14="http://schemas.microsoft.com/office/powerpoint/2010/main" val="3737961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latin typeface="+mj-lt"/>
              </a:rPr>
              <a:t>Example of grid layout</a:t>
            </a:r>
          </a:p>
          <a:p>
            <a:pPr lvl="1" eaLnBrk="1" hangingPunct="1"/>
            <a:r>
              <a:rPr lang="en-GB" dirty="0" smtClean="0">
                <a:latin typeface="+mj-lt"/>
              </a:rPr>
              <a:t>Open </a:t>
            </a:r>
            <a:r>
              <a:rPr lang="en-GB" dirty="0" smtClean="0">
                <a:latin typeface="Lucida Console" pitchFamily="49" charset="0"/>
              </a:rPr>
              <a:t>GridLayout.html</a:t>
            </a:r>
            <a:r>
              <a:rPr lang="en-GB" dirty="0" smtClean="0">
                <a:latin typeface="+mj-lt"/>
              </a:rPr>
              <a:t> in IE 11</a:t>
            </a:r>
          </a:p>
          <a:p>
            <a:pPr lvl="1" eaLnBrk="1" hangingPunct="1"/>
            <a:r>
              <a:rPr lang="en-GB" dirty="0" smtClean="0">
                <a:latin typeface="+mj-lt"/>
              </a:rPr>
              <a:t>This example uses Microsoft prefixes </a:t>
            </a:r>
            <a:r>
              <a:rPr lang="en-GB" dirty="0" smtClean="0">
                <a:latin typeface="Lucida Console" pitchFamily="49" charset="0"/>
              </a:rPr>
              <a:t>-</a:t>
            </a:r>
            <a:r>
              <a:rPr lang="en-GB" dirty="0" err="1" smtClean="0">
                <a:latin typeface="Lucida Console" pitchFamily="49" charset="0"/>
              </a:rPr>
              <a:t>ms</a:t>
            </a:r>
            <a:r>
              <a:rPr lang="en-GB" dirty="0" smtClean="0">
                <a:latin typeface="Lucida Console" pitchFamily="49" charset="0"/>
              </a:rPr>
              <a:t>-</a:t>
            </a:r>
          </a:p>
        </p:txBody>
      </p:sp>
      <p:sp>
        <p:nvSpPr>
          <p:cNvPr id="10243" name="Rectangle 2"/>
          <p:cNvSpPr>
            <a:spLocks noGrp="1" noChangeArrowheads="1"/>
          </p:cNvSpPr>
          <p:nvPr>
            <p:ph type="title"/>
          </p:nvPr>
        </p:nvSpPr>
        <p:spPr/>
        <p:txBody>
          <a:bodyPr/>
          <a:lstStyle/>
          <a:p>
            <a:pPr eaLnBrk="1" hangingPunct="1"/>
            <a:r>
              <a:rPr lang="en-GB" dirty="0"/>
              <a:t>Grid Layout </a:t>
            </a:r>
            <a:r>
              <a:rPr lang="en-GB" dirty="0" smtClean="0"/>
              <a:t>(3 </a:t>
            </a:r>
            <a:r>
              <a:rPr lang="en-GB" dirty="0"/>
              <a:t>of 3)</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12</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274" y="2428716"/>
            <a:ext cx="6231454" cy="4189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7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Table layout (since CSS2)</a:t>
            </a:r>
          </a:p>
          <a:p>
            <a:pPr lvl="1" eaLnBrk="1" hangingPunct="1"/>
            <a:r>
              <a:rPr lang="en-GB" dirty="0" smtClean="0">
                <a:latin typeface="+mj-lt"/>
              </a:rPr>
              <a:t>Set the </a:t>
            </a:r>
            <a:r>
              <a:rPr lang="en-GB" dirty="0" smtClean="0">
                <a:latin typeface="Lucida Console" pitchFamily="49" charset="0"/>
              </a:rPr>
              <a:t>display </a:t>
            </a:r>
            <a:r>
              <a:rPr lang="en-GB" dirty="0" smtClean="0">
                <a:latin typeface="+mj-lt"/>
              </a:rPr>
              <a:t>property to </a:t>
            </a:r>
            <a:r>
              <a:rPr lang="en-GB" dirty="0" smtClean="0">
                <a:latin typeface="Lucida Console" pitchFamily="49" charset="0"/>
              </a:rPr>
              <a:t>table</a:t>
            </a:r>
          </a:p>
          <a:p>
            <a:pPr lvl="1" eaLnBrk="1" hangingPunct="1"/>
            <a:r>
              <a:rPr lang="en-GB" dirty="0" smtClean="0">
                <a:latin typeface="+mj-lt"/>
              </a:rPr>
              <a:t>See </a:t>
            </a:r>
            <a:r>
              <a:rPr lang="en-GB" dirty="0" smtClean="0">
                <a:latin typeface="Lucida Console" pitchFamily="49" charset="0"/>
              </a:rPr>
              <a:t>http</a:t>
            </a:r>
            <a:r>
              <a:rPr lang="en-GB" dirty="0">
                <a:latin typeface="Lucida Console" pitchFamily="49" charset="0"/>
              </a:rPr>
              <a:t>://www.w3.org/TR/CSS2/tables.html</a:t>
            </a:r>
            <a:endParaRPr lang="en-GB" dirty="0" smtClean="0">
              <a:latin typeface="Lucida Console" pitchFamily="49" charset="0"/>
            </a:endParaRPr>
          </a:p>
          <a:p>
            <a:pPr lvl="1" eaLnBrk="1" hangingPunct="1"/>
            <a:endParaRPr lang="en-GB" dirty="0">
              <a:latin typeface="+mj-lt"/>
            </a:endParaRPr>
          </a:p>
          <a:p>
            <a:pPr eaLnBrk="1" hangingPunct="1"/>
            <a:r>
              <a:rPr lang="en-GB" dirty="0" smtClean="0">
                <a:latin typeface="+mj-lt"/>
              </a:rPr>
              <a:t>Flexible box layout (new in CSS3)</a:t>
            </a:r>
          </a:p>
          <a:p>
            <a:pPr lvl="1" eaLnBrk="1" hangingPunct="1"/>
            <a:r>
              <a:rPr lang="en-GB" dirty="0" smtClean="0">
                <a:latin typeface="+mj-lt"/>
              </a:rPr>
              <a:t>Set the </a:t>
            </a:r>
            <a:r>
              <a:rPr lang="en-GB" dirty="0" smtClean="0">
                <a:latin typeface="Lucida Console" pitchFamily="49" charset="0"/>
              </a:rPr>
              <a:t>display </a:t>
            </a:r>
            <a:r>
              <a:rPr lang="en-GB" dirty="0" smtClean="0">
                <a:latin typeface="+mj-lt"/>
              </a:rPr>
              <a:t>property to </a:t>
            </a:r>
            <a:r>
              <a:rPr lang="en-GB" dirty="0" err="1" smtClean="0">
                <a:latin typeface="Lucida Console" pitchFamily="49" charset="0"/>
              </a:rPr>
              <a:t>flexbox</a:t>
            </a:r>
            <a:endParaRPr lang="en-GB" dirty="0" smtClean="0">
              <a:latin typeface="+mj-lt"/>
            </a:endParaRPr>
          </a:p>
          <a:p>
            <a:pPr lvl="1" eaLnBrk="1" hangingPunct="1"/>
            <a:r>
              <a:rPr lang="en-GB" dirty="0" smtClean="0">
                <a:latin typeface="+mj-lt"/>
              </a:rPr>
              <a:t>See </a:t>
            </a:r>
            <a:r>
              <a:rPr lang="en-GB" dirty="0">
                <a:latin typeface="Lucida Console" pitchFamily="49" charset="0"/>
              </a:rPr>
              <a:t>http://www.w3.org/TR/css3-flexbox</a:t>
            </a:r>
            <a:r>
              <a:rPr lang="en-GB" dirty="0" smtClean="0">
                <a:latin typeface="Lucida Console" pitchFamily="49" charset="0"/>
              </a:rPr>
              <a:t>/</a:t>
            </a:r>
          </a:p>
          <a:p>
            <a:pPr lvl="1" eaLnBrk="1" hangingPunct="1"/>
            <a:endParaRPr lang="en-GB" dirty="0" smtClean="0">
              <a:latin typeface="Lucida Console" pitchFamily="49" charset="0"/>
            </a:endParaRPr>
          </a:p>
          <a:p>
            <a:pPr eaLnBrk="1" hangingPunct="1"/>
            <a:r>
              <a:rPr lang="en-GB" dirty="0" smtClean="0"/>
              <a:t>For a good example of responsive web design…</a:t>
            </a:r>
          </a:p>
          <a:p>
            <a:pPr lvl="1" eaLnBrk="1" hangingPunct="1"/>
            <a:r>
              <a:rPr lang="en-GB" dirty="0" smtClean="0"/>
              <a:t>See </a:t>
            </a:r>
            <a:r>
              <a:rPr lang="en-GB" dirty="0" smtClean="0">
                <a:latin typeface="Lucida Console" panose="020B0609040504020204" pitchFamily="49" charset="0"/>
              </a:rPr>
              <a:t>http</a:t>
            </a:r>
            <a:r>
              <a:rPr lang="en-GB" dirty="0">
                <a:latin typeface="Lucida Console" panose="020B0609040504020204" pitchFamily="49" charset="0"/>
              </a:rPr>
              <a:t>://</a:t>
            </a:r>
            <a:r>
              <a:rPr lang="en-GB" dirty="0" smtClean="0">
                <a:latin typeface="Lucida Console" panose="020B0609040504020204" pitchFamily="49" charset="0"/>
              </a:rPr>
              <a:t>www.w3schools.com/css/css_rwd_grid.asp</a:t>
            </a:r>
          </a:p>
          <a:p>
            <a:pPr lvl="1" eaLnBrk="1" hangingPunct="1"/>
            <a:r>
              <a:rPr lang="en-GB" dirty="0">
                <a:latin typeface="+mj-lt"/>
              </a:rPr>
              <a:t>See </a:t>
            </a:r>
            <a:r>
              <a:rPr lang="en-GB" dirty="0">
                <a:latin typeface="Lucida Console" panose="020B0609040504020204" pitchFamily="49" charset="0"/>
              </a:rPr>
              <a:t>http://www.responsivegridsystem.com/</a:t>
            </a:r>
          </a:p>
          <a:p>
            <a:pPr lvl="1" eaLnBrk="1" hangingPunct="1"/>
            <a:endParaRPr lang="en-GB"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Additional Layout Techniques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13</a:t>
            </a:fld>
            <a:endParaRPr lang="en-GB"/>
          </a:p>
        </p:txBody>
      </p:sp>
    </p:spTree>
    <p:extLst>
      <p:ext uri="{BB962C8B-B14F-4D97-AF65-F5344CB8AC3E}">
        <p14:creationId xmlns:p14="http://schemas.microsoft.com/office/powerpoint/2010/main" val="57468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Drawing outlines</a:t>
            </a:r>
          </a:p>
          <a:p>
            <a:pPr eaLnBrk="1" hangingPunct="1"/>
            <a:r>
              <a:rPr lang="en-GB" sz="2400" dirty="0" smtClean="0"/>
              <a:t>Controlling overflow</a:t>
            </a:r>
          </a:p>
          <a:p>
            <a:pPr eaLnBrk="1" hangingPunct="1"/>
            <a:r>
              <a:rPr lang="en-GB" sz="2400" dirty="0" smtClean="0"/>
              <a:t>Creating rounded corners</a:t>
            </a:r>
          </a:p>
          <a:p>
            <a:pPr eaLnBrk="1" hangingPunct="1"/>
            <a:r>
              <a:rPr lang="en-GB" sz="2400" dirty="0" smtClean="0"/>
              <a:t>Creating drop shadows</a:t>
            </a:r>
          </a:p>
          <a:p>
            <a:pPr eaLnBrk="1" hangingPunct="1"/>
            <a:r>
              <a:rPr lang="en-GB" sz="2400" dirty="0" smtClean="0"/>
              <a:t>Setting colours</a:t>
            </a:r>
          </a:p>
          <a:p>
            <a:pPr eaLnBrk="1" hangingPunct="1"/>
            <a:r>
              <a:rPr lang="en-GB" dirty="0" smtClean="0"/>
              <a:t>Styling text</a:t>
            </a:r>
          </a:p>
          <a:p>
            <a:pPr eaLnBrk="1" hangingPunct="1"/>
            <a:endParaRPr lang="en-GB" sz="2400" dirty="0"/>
          </a:p>
        </p:txBody>
      </p:sp>
      <p:sp>
        <p:nvSpPr>
          <p:cNvPr id="669698" name="Rectangle 2"/>
          <p:cNvSpPr>
            <a:spLocks noGrp="1" noChangeArrowheads="1"/>
          </p:cNvSpPr>
          <p:nvPr>
            <p:ph type="title"/>
          </p:nvPr>
        </p:nvSpPr>
        <p:spPr/>
        <p:txBody>
          <a:bodyPr/>
          <a:lstStyle/>
          <a:p>
            <a:pPr eaLnBrk="1" hangingPunct="1"/>
            <a:r>
              <a:rPr lang="en-GB" dirty="0" smtClean="0"/>
              <a:t>3. </a:t>
            </a:r>
            <a:r>
              <a:rPr lang="en-GB" dirty="0"/>
              <a:t>Backgrounds, </a:t>
            </a:r>
            <a:r>
              <a:rPr lang="en-GB" dirty="0" smtClean="0"/>
              <a:t>Borders</a:t>
            </a:r>
            <a:r>
              <a:rPr lang="en-GB" dirty="0"/>
              <a:t>, </a:t>
            </a:r>
            <a:r>
              <a:rPr lang="en-GB" dirty="0" smtClean="0"/>
              <a:t>Colours, and Text</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14</a:t>
            </a:fld>
            <a:endParaRPr lang="en-GB" dirty="0"/>
          </a:p>
        </p:txBody>
      </p:sp>
    </p:spTree>
    <p:extLst>
      <p:ext uri="{BB962C8B-B14F-4D97-AF65-F5344CB8AC3E}">
        <p14:creationId xmlns:p14="http://schemas.microsoft.com/office/powerpoint/2010/main" val="59532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CSS3 enhances the classic CSS box model with outlines</a:t>
            </a:r>
          </a:p>
          <a:p>
            <a:pPr lvl="1" eaLnBrk="1" hangingPunct="1"/>
            <a:r>
              <a:rPr lang="en-GB" dirty="0" smtClean="0"/>
              <a:t>Outlines are drawn </a:t>
            </a:r>
            <a:r>
              <a:rPr lang="en-GB" dirty="0"/>
              <a:t>above </a:t>
            </a:r>
            <a:r>
              <a:rPr lang="en-GB" dirty="0" smtClean="0"/>
              <a:t>the margin box</a:t>
            </a:r>
          </a:p>
          <a:p>
            <a:pPr lvl="1" eaLnBrk="1" hangingPunct="1"/>
            <a:r>
              <a:rPr lang="en-GB" dirty="0" smtClean="0"/>
              <a:t>Can be non-rectangular</a:t>
            </a:r>
          </a:p>
          <a:p>
            <a:pPr lvl="1" eaLnBrk="1" hangingPunct="1"/>
            <a:endParaRPr lang="en-GB" dirty="0" smtClean="0">
              <a:latin typeface="+mj-lt"/>
            </a:endParaRPr>
          </a:p>
          <a:p>
            <a:pPr eaLnBrk="1" hangingPunct="1"/>
            <a:r>
              <a:rPr lang="en-GB" dirty="0" smtClean="0">
                <a:latin typeface="+mj-lt"/>
              </a:rPr>
              <a:t>Individual outline properties:</a:t>
            </a:r>
          </a:p>
          <a:p>
            <a:pPr eaLnBrk="1" hangingPunct="1"/>
            <a:endParaRPr lang="en-GB" dirty="0">
              <a:latin typeface="+mj-lt"/>
            </a:endParaRPr>
          </a:p>
          <a:p>
            <a:pPr eaLnBrk="1" hangingPunct="1"/>
            <a:endParaRPr lang="en-GB" dirty="0" smtClean="0">
              <a:latin typeface="+mj-lt"/>
            </a:endParaRPr>
          </a:p>
          <a:p>
            <a:pPr eaLnBrk="1" hangingPunct="1"/>
            <a:endParaRPr lang="en-GB" dirty="0">
              <a:latin typeface="+mj-lt"/>
            </a:endParaRPr>
          </a:p>
          <a:p>
            <a:pPr eaLnBrk="1" hangingPunct="1"/>
            <a:endParaRPr lang="en-GB" dirty="0" smtClean="0">
              <a:latin typeface="+mj-lt"/>
            </a:endParaRPr>
          </a:p>
          <a:p>
            <a:pPr eaLnBrk="1" hangingPunct="1"/>
            <a:r>
              <a:rPr lang="en-GB" dirty="0" smtClean="0">
                <a:latin typeface="+mj-lt"/>
              </a:rPr>
              <a:t>Shorthand </a:t>
            </a:r>
            <a:r>
              <a:rPr lang="en-GB" dirty="0" smtClean="0">
                <a:latin typeface="Lucida Console" pitchFamily="49" charset="0"/>
              </a:rPr>
              <a:t>outline</a:t>
            </a:r>
            <a:r>
              <a:rPr lang="en-GB" dirty="0" smtClean="0">
                <a:latin typeface="+mj-lt"/>
              </a:rPr>
              <a:t> property:</a:t>
            </a:r>
          </a:p>
          <a:p>
            <a:pPr eaLnBrk="1" hangingPunct="1"/>
            <a:endParaRPr lang="en-GB" dirty="0">
              <a:latin typeface="+mj-lt"/>
            </a:endParaRPr>
          </a:p>
          <a:p>
            <a:pPr eaLnBrk="1" hangingPunct="1"/>
            <a:r>
              <a:rPr lang="en-GB" dirty="0" smtClean="0">
                <a:latin typeface="+mj-lt"/>
              </a:rPr>
              <a:t>See </a:t>
            </a:r>
            <a:r>
              <a:rPr lang="en-GB" dirty="0" err="1">
                <a:latin typeface="Lucida Console" panose="020B0609040504020204" pitchFamily="49" charset="0"/>
              </a:rPr>
              <a:t>BackgroundsBordersColours</a:t>
            </a:r>
            <a:r>
              <a:rPr lang="en-GB" dirty="0">
                <a:latin typeface="Lucida Console" panose="020B0609040504020204" pitchFamily="49" charset="0"/>
              </a:rPr>
              <a:t>\Outlines.html</a:t>
            </a:r>
            <a:endParaRPr lang="en-US" dirty="0" smtClean="0">
              <a:latin typeface="Lucida Console" panose="020B0609040504020204"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Drawing Outlines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15</a:t>
            </a:fld>
            <a:endParaRPr lang="en-GB"/>
          </a:p>
        </p:txBody>
      </p:sp>
      <p:sp>
        <p:nvSpPr>
          <p:cNvPr id="11" name="TextBox 10"/>
          <p:cNvSpPr txBox="1"/>
          <p:nvPr/>
        </p:nvSpPr>
        <p:spPr>
          <a:xfrm>
            <a:off x="851963" y="3290162"/>
            <a:ext cx="7388268" cy="32767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outline-width: amount</a:t>
            </a:r>
            <a:endParaRPr lang="en-GB" sz="1200" dirty="0"/>
          </a:p>
        </p:txBody>
      </p:sp>
      <p:sp>
        <p:nvSpPr>
          <p:cNvPr id="14" name="TextBox 13"/>
          <p:cNvSpPr txBox="1"/>
          <p:nvPr/>
        </p:nvSpPr>
        <p:spPr>
          <a:xfrm>
            <a:off x="851963" y="3738342"/>
            <a:ext cx="7388268" cy="32767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outline-style: a style (e.g. none, dotted, dashed, solid)</a:t>
            </a:r>
          </a:p>
        </p:txBody>
      </p:sp>
      <p:sp>
        <p:nvSpPr>
          <p:cNvPr id="15" name="TextBox 14"/>
          <p:cNvSpPr txBox="1"/>
          <p:nvPr/>
        </p:nvSpPr>
        <p:spPr>
          <a:xfrm>
            <a:off x="851963" y="4201018"/>
            <a:ext cx="7388268" cy="32767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outline-</a:t>
            </a:r>
            <a:r>
              <a:rPr lang="en-GB" sz="1200" dirty="0" err="1" smtClean="0"/>
              <a:t>color</a:t>
            </a:r>
            <a:r>
              <a:rPr lang="en-GB" sz="1200" dirty="0" smtClean="0"/>
              <a:t>: </a:t>
            </a:r>
            <a:r>
              <a:rPr lang="en-GB" sz="1200" dirty="0" err="1" smtClean="0"/>
              <a:t>aColor</a:t>
            </a:r>
            <a:endParaRPr lang="en-GB" sz="1200" dirty="0" smtClean="0"/>
          </a:p>
        </p:txBody>
      </p:sp>
      <p:sp>
        <p:nvSpPr>
          <p:cNvPr id="16" name="TextBox 15"/>
          <p:cNvSpPr txBox="1"/>
          <p:nvPr/>
        </p:nvSpPr>
        <p:spPr>
          <a:xfrm>
            <a:off x="851963" y="4683029"/>
            <a:ext cx="7388268" cy="32767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outline-offset: distance between outline and border</a:t>
            </a:r>
            <a:endParaRPr lang="en-GB" sz="1200" dirty="0"/>
          </a:p>
        </p:txBody>
      </p:sp>
      <p:sp>
        <p:nvSpPr>
          <p:cNvPr id="17" name="TextBox 16"/>
          <p:cNvSpPr txBox="1"/>
          <p:nvPr/>
        </p:nvSpPr>
        <p:spPr>
          <a:xfrm>
            <a:off x="851963" y="5802996"/>
            <a:ext cx="7388268" cy="32767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outline: </a:t>
            </a:r>
            <a:r>
              <a:rPr lang="en-GB" sz="1200" dirty="0" err="1" smtClean="0"/>
              <a:t>theOutlineWidth</a:t>
            </a:r>
            <a:r>
              <a:rPr lang="en-GB" sz="1200" dirty="0" smtClean="0"/>
              <a:t>  </a:t>
            </a:r>
            <a:r>
              <a:rPr lang="en-GB" sz="1200" dirty="0" err="1" smtClean="0"/>
              <a:t>theOutlineStyle</a:t>
            </a:r>
            <a:r>
              <a:rPr lang="en-GB" sz="1200" dirty="0" smtClean="0"/>
              <a:t>  </a:t>
            </a:r>
            <a:r>
              <a:rPr lang="en-GB" sz="1200" dirty="0" err="1" smtClean="0"/>
              <a:t>theOutlineColor</a:t>
            </a:r>
            <a:endParaRPr lang="en-GB" sz="1200" dirty="0"/>
          </a:p>
        </p:txBody>
      </p:sp>
    </p:spTree>
    <p:extLst>
      <p:ext uri="{BB962C8B-B14F-4D97-AF65-F5344CB8AC3E}">
        <p14:creationId xmlns:p14="http://schemas.microsoft.com/office/powerpoint/2010/main" val="3916295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CSS3 allows you to define what should happen if content overflows the box that contains it</a:t>
            </a:r>
          </a:p>
          <a:p>
            <a:pPr lvl="1" eaLnBrk="1" hangingPunct="1"/>
            <a:r>
              <a:rPr lang="en-GB" dirty="0" smtClean="0"/>
              <a:t>Set the </a:t>
            </a:r>
            <a:r>
              <a:rPr lang="en-GB" dirty="0" smtClean="0">
                <a:latin typeface="Lucida Console" pitchFamily="49" charset="0"/>
              </a:rPr>
              <a:t>overflow-x</a:t>
            </a:r>
            <a:r>
              <a:rPr lang="en-GB" dirty="0" smtClean="0"/>
              <a:t> and </a:t>
            </a:r>
            <a:r>
              <a:rPr lang="en-GB" dirty="0" smtClean="0">
                <a:latin typeface="Lucida Console" pitchFamily="49" charset="0"/>
              </a:rPr>
              <a:t>overflow-y</a:t>
            </a:r>
            <a:r>
              <a:rPr lang="en-GB" dirty="0" smtClean="0"/>
              <a:t> properties</a:t>
            </a:r>
          </a:p>
          <a:p>
            <a:pPr lvl="1" eaLnBrk="1" hangingPunct="1"/>
            <a:r>
              <a:rPr lang="en-GB" dirty="0" smtClean="0"/>
              <a:t>Values are </a:t>
            </a:r>
            <a:r>
              <a:rPr lang="en-GB" dirty="0" smtClean="0">
                <a:latin typeface="Lucida Console" pitchFamily="49" charset="0"/>
              </a:rPr>
              <a:t>visible</a:t>
            </a:r>
            <a:r>
              <a:rPr lang="en-GB" dirty="0" smtClean="0"/>
              <a:t> (the default), </a:t>
            </a:r>
            <a:r>
              <a:rPr lang="en-GB" dirty="0" smtClean="0">
                <a:latin typeface="Lucida Console" pitchFamily="49" charset="0"/>
              </a:rPr>
              <a:t>hidden</a:t>
            </a:r>
            <a:r>
              <a:rPr lang="en-GB" dirty="0" smtClean="0"/>
              <a:t>, and </a:t>
            </a:r>
            <a:r>
              <a:rPr lang="en-GB" dirty="0" smtClean="0">
                <a:latin typeface="Lucida Console" pitchFamily="49" charset="0"/>
              </a:rPr>
              <a:t>scroll</a:t>
            </a:r>
          </a:p>
          <a:p>
            <a:pPr lvl="1" eaLnBrk="1" hangingPunct="1"/>
            <a:endParaRPr lang="en-GB" dirty="0" smtClean="0">
              <a:latin typeface="+mj-lt"/>
            </a:endParaRPr>
          </a:p>
          <a:p>
            <a:pPr eaLnBrk="1" hangingPunct="1"/>
            <a:r>
              <a:rPr lang="en-GB" dirty="0" smtClean="0">
                <a:latin typeface="+mj-lt"/>
              </a:rPr>
              <a:t>CSS3 also allows you to mark a text block as resizable (if the overflow property </a:t>
            </a:r>
            <a:r>
              <a:rPr lang="en-GB" dirty="0">
                <a:latin typeface="+mj-lt"/>
              </a:rPr>
              <a:t>is </a:t>
            </a:r>
            <a:r>
              <a:rPr lang="en-GB" dirty="0">
                <a:latin typeface="Lucida Console" pitchFamily="49" charset="0"/>
              </a:rPr>
              <a:t>hidden</a:t>
            </a:r>
            <a:r>
              <a:rPr lang="en-GB" dirty="0">
                <a:latin typeface="+mj-lt"/>
              </a:rPr>
              <a:t> or </a:t>
            </a:r>
            <a:r>
              <a:rPr lang="en-GB" dirty="0">
                <a:latin typeface="Lucida Console" pitchFamily="49" charset="0"/>
              </a:rPr>
              <a:t>scroll</a:t>
            </a:r>
            <a:r>
              <a:rPr lang="en-GB" dirty="0">
                <a:latin typeface="+mj-lt"/>
              </a:rPr>
              <a:t>)</a:t>
            </a:r>
            <a:endParaRPr lang="en-GB" dirty="0" smtClean="0">
              <a:latin typeface="+mj-lt"/>
            </a:endParaRPr>
          </a:p>
          <a:p>
            <a:pPr lvl="1" eaLnBrk="1" hangingPunct="1"/>
            <a:r>
              <a:rPr lang="en-GB" dirty="0" smtClean="0">
                <a:latin typeface="+mj-lt"/>
              </a:rPr>
              <a:t>Set the </a:t>
            </a:r>
            <a:r>
              <a:rPr lang="en-GB" dirty="0" smtClean="0">
                <a:latin typeface="Lucida Console" pitchFamily="49" charset="0"/>
              </a:rPr>
              <a:t>resize</a:t>
            </a:r>
            <a:r>
              <a:rPr lang="en-GB" dirty="0" smtClean="0">
                <a:latin typeface="+mj-lt"/>
              </a:rPr>
              <a:t> property</a:t>
            </a:r>
          </a:p>
          <a:p>
            <a:pPr lvl="1" eaLnBrk="1" hangingPunct="1"/>
            <a:r>
              <a:rPr lang="en-GB" dirty="0" smtClean="0">
                <a:latin typeface="+mj-lt"/>
              </a:rPr>
              <a:t>Values </a:t>
            </a:r>
            <a:r>
              <a:rPr lang="en-GB" dirty="0">
                <a:latin typeface="+mj-lt"/>
              </a:rPr>
              <a:t>are </a:t>
            </a:r>
            <a:r>
              <a:rPr lang="en-GB" dirty="0" smtClean="0">
                <a:latin typeface="Lucida Console" pitchFamily="49" charset="0"/>
              </a:rPr>
              <a:t>none</a:t>
            </a:r>
            <a:r>
              <a:rPr lang="en-GB" dirty="0" smtClean="0">
                <a:latin typeface="+mj-lt"/>
              </a:rPr>
              <a:t> </a:t>
            </a:r>
            <a:r>
              <a:rPr lang="en-GB" dirty="0">
                <a:latin typeface="+mj-lt"/>
              </a:rPr>
              <a:t>(the default), </a:t>
            </a:r>
            <a:r>
              <a:rPr lang="en-GB" dirty="0" smtClean="0">
                <a:latin typeface="Lucida Console" pitchFamily="49" charset="0"/>
              </a:rPr>
              <a:t>both</a:t>
            </a:r>
            <a:r>
              <a:rPr lang="en-GB" dirty="0" smtClean="0">
                <a:latin typeface="+mj-lt"/>
              </a:rPr>
              <a:t>, </a:t>
            </a:r>
            <a:r>
              <a:rPr lang="en-GB" dirty="0" smtClean="0">
                <a:latin typeface="Lucida Console" pitchFamily="49" charset="0"/>
              </a:rPr>
              <a:t>horizontal</a:t>
            </a:r>
            <a:r>
              <a:rPr lang="en-GB" dirty="0" smtClean="0">
                <a:latin typeface="+mj-lt"/>
              </a:rPr>
              <a:t>, </a:t>
            </a:r>
            <a:r>
              <a:rPr lang="en-GB" dirty="0" smtClean="0">
                <a:latin typeface="Lucida Console" pitchFamily="49" charset="0"/>
              </a:rPr>
              <a:t>vertical</a:t>
            </a:r>
          </a:p>
          <a:p>
            <a:pPr lvl="1" eaLnBrk="1" hangingPunct="1"/>
            <a:endParaRPr lang="en-GB" dirty="0" smtClean="0">
              <a:latin typeface="+mj-lt"/>
            </a:endParaRPr>
          </a:p>
          <a:p>
            <a:pPr lvl="1" eaLnBrk="1" hangingPunct="1"/>
            <a:endParaRPr lang="en-US"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Controlling Overflow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16</a:t>
            </a:fld>
            <a:endParaRPr lang="en-GB"/>
          </a:p>
        </p:txBody>
      </p:sp>
    </p:spTree>
    <p:extLst>
      <p:ext uri="{BB962C8B-B14F-4D97-AF65-F5344CB8AC3E}">
        <p14:creationId xmlns:p14="http://schemas.microsoft.com/office/powerpoint/2010/main" val="3823924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apply rounded corners in CSS3</a:t>
            </a:r>
          </a:p>
          <a:p>
            <a:pPr lvl="1" eaLnBrk="1" hangingPunct="1"/>
            <a:r>
              <a:rPr lang="en-GB" sz="2000" dirty="0" smtClean="0"/>
              <a:t>To apply the same rounding to each corner:</a:t>
            </a:r>
          </a:p>
          <a:p>
            <a:pPr eaLnBrk="1" hangingPunct="1"/>
            <a:endParaRPr lang="en-GB" sz="2400" dirty="0">
              <a:latin typeface="+mj-lt"/>
            </a:endParaRPr>
          </a:p>
          <a:p>
            <a:pPr eaLnBrk="1" hangingPunct="1"/>
            <a:endParaRPr lang="en-GB" sz="2400" dirty="0" smtClean="0">
              <a:latin typeface="+mj-lt"/>
            </a:endParaRPr>
          </a:p>
          <a:p>
            <a:pPr eaLnBrk="1" hangingPunct="1"/>
            <a:endParaRPr lang="en-GB" sz="2400" dirty="0" smtClean="0">
              <a:latin typeface="+mj-lt"/>
            </a:endParaRPr>
          </a:p>
          <a:p>
            <a:pPr eaLnBrk="1" hangingPunct="1"/>
            <a:r>
              <a:rPr lang="en-GB" sz="2400" dirty="0" smtClean="0">
                <a:latin typeface="+mj-lt"/>
              </a:rPr>
              <a:t>You can specify separate rounding on each corner</a:t>
            </a:r>
          </a:p>
          <a:p>
            <a:pPr lvl="1" eaLnBrk="1" hangingPunct="1"/>
            <a:r>
              <a:rPr lang="en-GB" sz="2000" dirty="0" smtClean="0"/>
              <a:t>You can use short-cut </a:t>
            </a:r>
            <a:r>
              <a:rPr lang="en-GB" sz="2000" dirty="0"/>
              <a:t>syntax:</a:t>
            </a:r>
          </a:p>
          <a:p>
            <a:pPr lvl="2" eaLnBrk="1" hangingPunct="1"/>
            <a:endParaRPr lang="en-GB" sz="1600" dirty="0" smtClean="0">
              <a:latin typeface="+mj-lt"/>
            </a:endParaRPr>
          </a:p>
          <a:p>
            <a:pPr lvl="2" eaLnBrk="1" hangingPunct="1"/>
            <a:endParaRPr lang="en-GB" sz="1600" dirty="0" smtClean="0">
              <a:latin typeface="+mj-lt"/>
            </a:endParaRPr>
          </a:p>
          <a:p>
            <a:pPr lvl="1" eaLnBrk="1" hangingPunct="1"/>
            <a:r>
              <a:rPr lang="en-GB" sz="2000" dirty="0" smtClean="0">
                <a:latin typeface="+mj-lt"/>
              </a:rPr>
              <a:t>Or you can set each corner individually:</a:t>
            </a:r>
          </a:p>
          <a:p>
            <a:pPr lvl="1" eaLnBrk="1" hangingPunct="1"/>
            <a:endParaRPr lang="en-GB" sz="2000" dirty="0">
              <a:latin typeface="+mj-lt"/>
            </a:endParaRPr>
          </a:p>
          <a:p>
            <a:pPr lvl="1" eaLnBrk="1" hangingPunct="1"/>
            <a:endParaRPr lang="en-GB" sz="2000" dirty="0" smtClean="0">
              <a:latin typeface="+mj-lt"/>
            </a:endParaRPr>
          </a:p>
          <a:p>
            <a:pPr lvl="1" eaLnBrk="1" hangingPunct="1"/>
            <a:endParaRPr lang="en-GB" sz="2000" dirty="0">
              <a:latin typeface="+mj-lt"/>
            </a:endParaRPr>
          </a:p>
          <a:p>
            <a:pPr eaLnBrk="1" hangingPunct="1"/>
            <a:endParaRPr lang="en-US" sz="20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Creating Rounded Corners (1 of 3)</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17</a:t>
            </a:fld>
            <a:endParaRPr lang="en-GB"/>
          </a:p>
        </p:txBody>
      </p:sp>
      <p:sp>
        <p:nvSpPr>
          <p:cNvPr id="5" name="TextBox 4"/>
          <p:cNvSpPr txBox="1"/>
          <p:nvPr/>
        </p:nvSpPr>
        <p:spPr>
          <a:xfrm>
            <a:off x="1213485" y="2075281"/>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border-radius: amount;</a:t>
            </a:r>
            <a:endParaRPr lang="en-GB" sz="1200" dirty="0"/>
          </a:p>
        </p:txBody>
      </p:sp>
      <p:cxnSp>
        <p:nvCxnSpPr>
          <p:cNvPr id="3" name="Straight Arrow Connector 2"/>
          <p:cNvCxnSpPr/>
          <p:nvPr/>
        </p:nvCxnSpPr>
        <p:spPr>
          <a:xfrm flipH="1">
            <a:off x="3374971" y="2242982"/>
            <a:ext cx="156279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937765" y="2060107"/>
            <a:ext cx="3376950" cy="954107"/>
          </a:xfrm>
          <a:prstGeom prst="rect">
            <a:avLst/>
          </a:prstGeom>
          <a:noFill/>
        </p:spPr>
        <p:txBody>
          <a:bodyPr wrap="none" rtlCol="0">
            <a:spAutoFit/>
          </a:bodyPr>
          <a:lstStyle/>
          <a:p>
            <a:r>
              <a:rPr lang="en-GB" sz="1400" dirty="0" smtClean="0">
                <a:solidFill>
                  <a:srgbClr val="FF0000"/>
                </a:solidFill>
                <a:latin typeface="+mj-lt"/>
              </a:rPr>
              <a:t>amount can be a length or a percentage</a:t>
            </a:r>
          </a:p>
          <a:p>
            <a:pPr marL="285750" indent="-285750">
              <a:buFont typeface="Arial" pitchFamily="34" charset="0"/>
              <a:buChar char="•"/>
            </a:pPr>
            <a:r>
              <a:rPr lang="en-GB" sz="1400" dirty="0" smtClean="0">
                <a:solidFill>
                  <a:srgbClr val="FF0000"/>
                </a:solidFill>
                <a:latin typeface="+mj-lt"/>
              </a:rPr>
              <a:t>E.g.  20px</a:t>
            </a:r>
          </a:p>
          <a:p>
            <a:pPr marL="285750" indent="-285750">
              <a:buFont typeface="Arial" pitchFamily="34" charset="0"/>
              <a:buChar char="•"/>
            </a:pPr>
            <a:r>
              <a:rPr lang="en-GB" sz="1400" dirty="0" smtClean="0">
                <a:solidFill>
                  <a:srgbClr val="FF0000"/>
                </a:solidFill>
                <a:latin typeface="+mj-lt"/>
              </a:rPr>
              <a:t>E.g.  10em</a:t>
            </a:r>
          </a:p>
          <a:p>
            <a:pPr marL="285750" indent="-285750">
              <a:buFont typeface="Arial" pitchFamily="34" charset="0"/>
              <a:buChar char="•"/>
            </a:pPr>
            <a:r>
              <a:rPr lang="en-GB" sz="1400" dirty="0" smtClean="0">
                <a:solidFill>
                  <a:srgbClr val="FF0000"/>
                </a:solidFill>
                <a:latin typeface="+mj-lt"/>
              </a:rPr>
              <a:t>E.g.  5%</a:t>
            </a:r>
            <a:endParaRPr lang="en-GB" sz="1400" dirty="0">
              <a:solidFill>
                <a:srgbClr val="FF0000"/>
              </a:solidFill>
              <a:latin typeface="+mj-lt"/>
            </a:endParaRPr>
          </a:p>
        </p:txBody>
      </p:sp>
      <p:sp>
        <p:nvSpPr>
          <p:cNvPr id="9" name="TextBox 8"/>
          <p:cNvSpPr txBox="1"/>
          <p:nvPr/>
        </p:nvSpPr>
        <p:spPr>
          <a:xfrm>
            <a:off x="1213485" y="5422540"/>
            <a:ext cx="3425201" cy="864643"/>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border-top-left-radius: amount;</a:t>
            </a:r>
          </a:p>
          <a:p>
            <a:r>
              <a:rPr lang="en-GB" sz="1200" dirty="0" smtClean="0"/>
              <a:t>border-top-right-radius</a:t>
            </a:r>
            <a:r>
              <a:rPr lang="en-GB" sz="1200" dirty="0"/>
              <a:t>: amount;</a:t>
            </a:r>
          </a:p>
          <a:p>
            <a:r>
              <a:rPr lang="en-GB" sz="1200" dirty="0" smtClean="0"/>
              <a:t>border-bottom-left-radius</a:t>
            </a:r>
            <a:r>
              <a:rPr lang="en-GB" sz="1200" dirty="0"/>
              <a:t>: amount;</a:t>
            </a:r>
          </a:p>
          <a:p>
            <a:r>
              <a:rPr lang="en-GB" sz="1200" dirty="0" smtClean="0"/>
              <a:t>border-bottom-right-radius</a:t>
            </a:r>
            <a:r>
              <a:rPr lang="en-GB" sz="1200" dirty="0"/>
              <a:t>: amount</a:t>
            </a:r>
            <a:r>
              <a:rPr lang="en-GB" sz="1200" dirty="0" smtClean="0"/>
              <a:t>;</a:t>
            </a:r>
            <a:endParaRPr lang="en-GB" sz="1200" dirty="0"/>
          </a:p>
        </p:txBody>
      </p:sp>
      <p:sp>
        <p:nvSpPr>
          <p:cNvPr id="10" name="TextBox 9"/>
          <p:cNvSpPr txBox="1"/>
          <p:nvPr/>
        </p:nvSpPr>
        <p:spPr>
          <a:xfrm>
            <a:off x="1213485" y="4441686"/>
            <a:ext cx="3425201" cy="32349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border-radius: </a:t>
            </a:r>
            <a:r>
              <a:rPr lang="en-GB" sz="1200" dirty="0" err="1" smtClean="0"/>
              <a:t>ul</a:t>
            </a:r>
            <a:r>
              <a:rPr lang="en-GB" sz="1200" dirty="0" smtClean="0"/>
              <a:t> </a:t>
            </a:r>
            <a:r>
              <a:rPr lang="en-GB" sz="1200" dirty="0" err="1" smtClean="0"/>
              <a:t>ur</a:t>
            </a:r>
            <a:r>
              <a:rPr lang="en-GB" sz="1200" dirty="0" smtClean="0"/>
              <a:t> </a:t>
            </a:r>
            <a:r>
              <a:rPr lang="en-GB" sz="1200" dirty="0" err="1" smtClean="0"/>
              <a:t>lr</a:t>
            </a:r>
            <a:r>
              <a:rPr lang="en-GB" sz="1200" dirty="0" smtClean="0"/>
              <a:t> </a:t>
            </a:r>
            <a:r>
              <a:rPr lang="en-GB" sz="1200" dirty="0" err="1" smtClean="0"/>
              <a:t>ll</a:t>
            </a:r>
            <a:r>
              <a:rPr lang="en-GB" sz="1200" dirty="0" smtClean="0"/>
              <a:t>;</a:t>
            </a:r>
            <a:endParaRPr lang="en-GB" sz="1200" dirty="0"/>
          </a:p>
        </p:txBody>
      </p:sp>
    </p:spTree>
    <p:extLst>
      <p:ext uri="{BB962C8B-B14F-4D97-AF65-F5344CB8AC3E}">
        <p14:creationId xmlns:p14="http://schemas.microsoft.com/office/powerpoint/2010/main" val="610017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also specify elliptical rounding for a corner</a:t>
            </a:r>
          </a:p>
          <a:p>
            <a:pPr lvl="1" eaLnBrk="1" hangingPunct="1"/>
            <a:r>
              <a:rPr lang="en-GB" sz="2000" dirty="0" smtClean="0"/>
              <a:t>Define the x radius and the y radius separately</a:t>
            </a:r>
          </a:p>
          <a:p>
            <a:pPr lvl="1" eaLnBrk="1" hangingPunct="1"/>
            <a:r>
              <a:rPr lang="en-GB" sz="2000" dirty="0" smtClean="0"/>
              <a:t>Note, this isn’t universally supported yet</a:t>
            </a:r>
          </a:p>
          <a:p>
            <a:pPr lvl="1" eaLnBrk="1" hangingPunct="1"/>
            <a:endParaRPr lang="en-GB" sz="2000" dirty="0" smtClean="0"/>
          </a:p>
          <a:p>
            <a:pPr eaLnBrk="1" hangingPunct="1"/>
            <a:r>
              <a:rPr lang="en-GB" sz="2400" dirty="0" smtClean="0">
                <a:latin typeface="+mj-lt"/>
              </a:rPr>
              <a:t>To set one corner:</a:t>
            </a:r>
          </a:p>
          <a:p>
            <a:pPr eaLnBrk="1" hangingPunct="1"/>
            <a:endParaRPr lang="en-GB" sz="2400" dirty="0">
              <a:latin typeface="+mj-lt"/>
            </a:endParaRPr>
          </a:p>
          <a:p>
            <a:pPr marL="0" indent="0" eaLnBrk="1" hangingPunct="1">
              <a:buNone/>
            </a:pPr>
            <a:endParaRPr lang="en-GB" sz="2400" dirty="0" smtClean="0">
              <a:latin typeface="+mj-lt"/>
            </a:endParaRPr>
          </a:p>
          <a:p>
            <a:pPr eaLnBrk="1" hangingPunct="1"/>
            <a:r>
              <a:rPr lang="en-GB" sz="2400" dirty="0" smtClean="0">
                <a:latin typeface="+mj-lt"/>
              </a:rPr>
              <a:t>To set all corners:</a:t>
            </a:r>
            <a:endParaRPr lang="en-US"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a:t>Creating Rounded Corners </a:t>
            </a:r>
            <a:r>
              <a:rPr lang="en-GB" dirty="0" smtClean="0"/>
              <a:t>(2 </a:t>
            </a:r>
            <a:r>
              <a:rPr lang="en-GB" dirty="0"/>
              <a:t>of 3)</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18</a:t>
            </a:fld>
            <a:endParaRPr lang="en-GB"/>
          </a:p>
        </p:txBody>
      </p:sp>
      <p:sp>
        <p:nvSpPr>
          <p:cNvPr id="5" name="TextBox 4"/>
          <p:cNvSpPr txBox="1"/>
          <p:nvPr/>
        </p:nvSpPr>
        <p:spPr>
          <a:xfrm>
            <a:off x="897435" y="3288906"/>
            <a:ext cx="3425201" cy="36865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border-top-left-radius: x y;</a:t>
            </a:r>
            <a:endParaRPr lang="en-GB" sz="1200" dirty="0"/>
          </a:p>
        </p:txBody>
      </p:sp>
      <p:sp>
        <p:nvSpPr>
          <p:cNvPr id="11" name="TextBox 10"/>
          <p:cNvSpPr txBox="1"/>
          <p:nvPr/>
        </p:nvSpPr>
        <p:spPr>
          <a:xfrm>
            <a:off x="900211" y="4804582"/>
            <a:ext cx="3422426" cy="49358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border-radius: </a:t>
            </a:r>
            <a:r>
              <a:rPr lang="en-GB" sz="1200" dirty="0" err="1" smtClean="0"/>
              <a:t>ulx</a:t>
            </a:r>
            <a:r>
              <a:rPr lang="en-GB" sz="1200" dirty="0" smtClean="0"/>
              <a:t> </a:t>
            </a:r>
            <a:r>
              <a:rPr lang="en-GB" sz="1200" dirty="0" err="1" smtClean="0"/>
              <a:t>urx</a:t>
            </a:r>
            <a:r>
              <a:rPr lang="en-GB" sz="1200" dirty="0" smtClean="0"/>
              <a:t> </a:t>
            </a:r>
            <a:r>
              <a:rPr lang="en-GB" sz="1200" dirty="0" err="1" smtClean="0"/>
              <a:t>lrx</a:t>
            </a:r>
            <a:r>
              <a:rPr lang="en-GB" sz="1200" dirty="0" smtClean="0"/>
              <a:t> </a:t>
            </a:r>
            <a:r>
              <a:rPr lang="en-GB" sz="1200" dirty="0" err="1" smtClean="0"/>
              <a:t>llx</a:t>
            </a:r>
            <a:r>
              <a:rPr lang="en-GB" sz="1200" dirty="0" smtClean="0"/>
              <a:t> / </a:t>
            </a:r>
          </a:p>
          <a:p>
            <a:r>
              <a:rPr lang="en-GB" sz="1200" dirty="0"/>
              <a:t> </a:t>
            </a:r>
            <a:r>
              <a:rPr lang="en-GB" sz="1200" dirty="0" smtClean="0"/>
              <a:t>              </a:t>
            </a:r>
            <a:r>
              <a:rPr lang="en-GB" sz="1200" dirty="0" err="1" smtClean="0"/>
              <a:t>uly</a:t>
            </a:r>
            <a:r>
              <a:rPr lang="en-GB" sz="1200" dirty="0" smtClean="0"/>
              <a:t> </a:t>
            </a:r>
            <a:r>
              <a:rPr lang="en-GB" sz="1200" dirty="0" err="1" smtClean="0"/>
              <a:t>ury</a:t>
            </a:r>
            <a:r>
              <a:rPr lang="en-GB" sz="1200" dirty="0" smtClean="0"/>
              <a:t> </a:t>
            </a:r>
            <a:r>
              <a:rPr lang="en-GB" sz="1200" dirty="0" err="1" smtClean="0"/>
              <a:t>lry</a:t>
            </a:r>
            <a:r>
              <a:rPr lang="en-GB" sz="1200" dirty="0" smtClean="0"/>
              <a:t> </a:t>
            </a:r>
            <a:r>
              <a:rPr lang="en-GB" sz="1200" dirty="0" err="1" smtClean="0"/>
              <a:t>lly</a:t>
            </a:r>
            <a:r>
              <a:rPr lang="en-GB" sz="1200" dirty="0" smtClean="0"/>
              <a:t>;</a:t>
            </a:r>
            <a:endParaRPr lang="en-GB"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131" y="3272282"/>
            <a:ext cx="1304706" cy="68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131" y="4782789"/>
            <a:ext cx="4344192" cy="179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861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a:t>Examples</a:t>
            </a:r>
          </a:p>
          <a:p>
            <a:pPr lvl="1" eaLnBrk="1" hangingPunct="1"/>
            <a:r>
              <a:rPr lang="en-GB" sz="2000" dirty="0"/>
              <a:t>See </a:t>
            </a:r>
            <a:r>
              <a:rPr lang="en-GB" sz="2000" dirty="0" err="1" smtClean="0">
                <a:latin typeface="Lucida Console" pitchFamily="49" charset="0"/>
              </a:rPr>
              <a:t>BackgroundsBordersColours</a:t>
            </a:r>
            <a:r>
              <a:rPr lang="en-GB" sz="2000" dirty="0" smtClean="0">
                <a:latin typeface="Lucida Console" pitchFamily="49" charset="0"/>
              </a:rPr>
              <a:t>\Borders.html</a:t>
            </a:r>
            <a:endParaRPr lang="en-GB" sz="2000" dirty="0"/>
          </a:p>
          <a:p>
            <a:pPr eaLnBrk="1" hangingPunct="1"/>
            <a:endParaRPr lang="en-GB" sz="2400" dirty="0"/>
          </a:p>
        </p:txBody>
      </p:sp>
      <p:sp>
        <p:nvSpPr>
          <p:cNvPr id="10243" name="Rectangle 2"/>
          <p:cNvSpPr>
            <a:spLocks noGrp="1" noChangeArrowheads="1"/>
          </p:cNvSpPr>
          <p:nvPr>
            <p:ph type="title"/>
          </p:nvPr>
        </p:nvSpPr>
        <p:spPr/>
        <p:txBody>
          <a:bodyPr/>
          <a:lstStyle/>
          <a:p>
            <a:pPr eaLnBrk="1" hangingPunct="1"/>
            <a:r>
              <a:rPr lang="en-GB" dirty="0"/>
              <a:t>Creating Rounded Corners </a:t>
            </a:r>
            <a:r>
              <a:rPr lang="en-GB" dirty="0" smtClean="0"/>
              <a:t>(3 </a:t>
            </a:r>
            <a:r>
              <a:rPr lang="en-GB" dirty="0"/>
              <a:t>of 3)</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19</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154" y="2158153"/>
            <a:ext cx="6278060" cy="440336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602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smtClean="0"/>
              <a:t>Setting the scene</a:t>
            </a:r>
          </a:p>
          <a:p>
            <a:pPr marL="457200" indent="-457200">
              <a:buFont typeface="+mj-lt"/>
              <a:buAutoNum type="arabicPeriod"/>
            </a:pPr>
            <a:r>
              <a:rPr lang="en-GB" sz="2400" dirty="0" smtClean="0"/>
              <a:t>Controlling layout</a:t>
            </a:r>
          </a:p>
          <a:p>
            <a:pPr marL="457200" indent="-457200">
              <a:buFont typeface="+mj-lt"/>
              <a:buAutoNum type="arabicPeriod"/>
            </a:pPr>
            <a:r>
              <a:rPr lang="en-GB" sz="2400" dirty="0" smtClean="0"/>
              <a:t>Backgrounds, borders, colours, and text</a:t>
            </a:r>
          </a:p>
          <a:p>
            <a:pPr marL="457200" indent="-457200">
              <a:buFont typeface="+mj-lt"/>
              <a:buAutoNum type="arabicPeriod"/>
            </a:pPr>
            <a:r>
              <a:rPr lang="en-GB" sz="2400" dirty="0" smtClean="0"/>
              <a:t>Selectors</a:t>
            </a:r>
          </a:p>
          <a:p>
            <a:pPr marL="457200" indent="-457200">
              <a:buFont typeface="+mj-lt"/>
              <a:buAutoNum type="arabicPeriod"/>
            </a:pPr>
            <a:endParaRPr lang="en-GB" sz="1500" dirty="0" smtClean="0"/>
          </a:p>
          <a:p>
            <a:pPr marL="0" indent="0">
              <a:buNone/>
            </a:pPr>
            <a:r>
              <a:rPr lang="en-GB" sz="2400" u="sng" dirty="0" smtClean="0"/>
              <a:t>Annex</a:t>
            </a:r>
          </a:p>
          <a:p>
            <a:pPr marL="457200" indent="-457200">
              <a:buFont typeface="+mj-lt"/>
              <a:buAutoNum type="alphaUcPeriod"/>
            </a:pPr>
            <a:r>
              <a:rPr lang="en-GB" sz="2400" dirty="0" smtClean="0"/>
              <a:t>Adaptive rendering</a:t>
            </a:r>
            <a:endParaRPr lang="en-GB" sz="2000" dirty="0" smtClean="0"/>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for this chapter:  </a:t>
              </a:r>
            </a:p>
            <a:p>
              <a:pPr marL="1252538" lvl="1">
                <a:spcBef>
                  <a:spcPts val="0"/>
                </a:spcBef>
                <a:buClr>
                  <a:schemeClr val="folHlink"/>
                </a:buClr>
                <a:buSzPct val="60000"/>
                <a:buFont typeface="Wingdings" pitchFamily="2" charset="2"/>
                <a:buNone/>
              </a:pPr>
              <a:r>
                <a:rPr lang="en-GB" sz="2000" b="1" dirty="0" smtClean="0">
                  <a:solidFill>
                    <a:schemeClr val="tx2"/>
                  </a:solidFill>
                  <a:sym typeface="Wingdings" pitchFamily="2" charset="2"/>
                </a:rPr>
                <a:t>Demos\06-Css3</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add drop shadows inside or outside elements</a:t>
            </a:r>
          </a:p>
          <a:p>
            <a:pPr eaLnBrk="1" hangingPunct="1"/>
            <a:endParaRPr lang="en-GB" dirty="0"/>
          </a:p>
          <a:p>
            <a:pPr eaLnBrk="1" hangingPunct="1"/>
            <a:endParaRPr lang="en-GB" sz="2400" dirty="0" smtClean="0"/>
          </a:p>
          <a:p>
            <a:pPr eaLnBrk="1" hangingPunct="1"/>
            <a:endParaRPr lang="en-GB" dirty="0"/>
          </a:p>
          <a:p>
            <a:pPr eaLnBrk="1" hangingPunct="1"/>
            <a:endParaRPr lang="en-GB" sz="2400" dirty="0" smtClean="0"/>
          </a:p>
          <a:p>
            <a:pPr eaLnBrk="1" hangingPunct="1"/>
            <a:endParaRPr lang="en-GB" dirty="0"/>
          </a:p>
        </p:txBody>
      </p:sp>
      <p:sp>
        <p:nvSpPr>
          <p:cNvPr id="10243" name="Rectangle 2"/>
          <p:cNvSpPr>
            <a:spLocks noGrp="1" noChangeArrowheads="1"/>
          </p:cNvSpPr>
          <p:nvPr>
            <p:ph type="title"/>
          </p:nvPr>
        </p:nvSpPr>
        <p:spPr/>
        <p:txBody>
          <a:bodyPr/>
          <a:lstStyle/>
          <a:p>
            <a:pPr eaLnBrk="1" hangingPunct="1"/>
            <a:r>
              <a:rPr lang="en-GB" dirty="0" smtClean="0"/>
              <a:t>Creating Drop Shadows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20</a:t>
            </a:fld>
            <a:endParaRPr lang="en-GB"/>
          </a:p>
        </p:txBody>
      </p:sp>
      <p:sp>
        <p:nvSpPr>
          <p:cNvPr id="5" name="TextBox 4"/>
          <p:cNvSpPr txBox="1"/>
          <p:nvPr/>
        </p:nvSpPr>
        <p:spPr>
          <a:xfrm>
            <a:off x="864560" y="1753586"/>
            <a:ext cx="3425201" cy="1197735"/>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box-shadow: </a:t>
            </a:r>
            <a:r>
              <a:rPr lang="en-GB" sz="1200" dirty="0" err="1" smtClean="0"/>
              <a:t>horiz</a:t>
            </a:r>
            <a:r>
              <a:rPr lang="en-GB" sz="1200" dirty="0" smtClean="0"/>
              <a:t>-offset </a:t>
            </a:r>
          </a:p>
          <a:p>
            <a:r>
              <a:rPr lang="en-GB" sz="1200" dirty="0"/>
              <a:t> </a:t>
            </a:r>
            <a:r>
              <a:rPr lang="en-GB" sz="1200" dirty="0" smtClean="0"/>
              <a:t>           </a:t>
            </a:r>
            <a:r>
              <a:rPr lang="en-GB" sz="1200" dirty="0" err="1" smtClean="0"/>
              <a:t>vert</a:t>
            </a:r>
            <a:r>
              <a:rPr lang="en-GB" sz="1200" dirty="0" smtClean="0"/>
              <a:t>-off</a:t>
            </a:r>
          </a:p>
          <a:p>
            <a:r>
              <a:rPr lang="en-GB" sz="1200" dirty="0"/>
              <a:t> </a:t>
            </a:r>
            <a:r>
              <a:rPr lang="en-GB" sz="1200" dirty="0" smtClean="0"/>
              <a:t>           blur-distance</a:t>
            </a:r>
          </a:p>
          <a:p>
            <a:r>
              <a:rPr lang="en-GB" sz="1200" dirty="0" smtClean="0"/>
              <a:t>            spread-distance</a:t>
            </a:r>
          </a:p>
          <a:p>
            <a:r>
              <a:rPr lang="en-GB" sz="1200" dirty="0"/>
              <a:t> </a:t>
            </a:r>
            <a:r>
              <a:rPr lang="en-GB" sz="1200" dirty="0" smtClean="0"/>
              <a:t>           </a:t>
            </a:r>
            <a:r>
              <a:rPr lang="en-GB" sz="1200" dirty="0" err="1" smtClean="0"/>
              <a:t>color</a:t>
            </a:r>
            <a:endParaRPr lang="en-GB" sz="1200" dirty="0"/>
          </a:p>
          <a:p>
            <a:r>
              <a:rPr lang="en-GB" sz="1200" dirty="0" smtClean="0"/>
              <a:t>            inset;</a:t>
            </a:r>
            <a:endParaRPr lang="en-GB" sz="1200" dirty="0"/>
          </a:p>
        </p:txBody>
      </p:sp>
      <p:cxnSp>
        <p:nvCxnSpPr>
          <p:cNvPr id="3" name="Straight Arrow Connector 2"/>
          <p:cNvCxnSpPr/>
          <p:nvPr/>
        </p:nvCxnSpPr>
        <p:spPr>
          <a:xfrm flipH="1">
            <a:off x="3372402" y="1902452"/>
            <a:ext cx="126353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73990" y="1736202"/>
            <a:ext cx="4205254" cy="4832092"/>
          </a:xfrm>
          <a:prstGeom prst="rect">
            <a:avLst/>
          </a:prstGeom>
          <a:noFill/>
        </p:spPr>
        <p:txBody>
          <a:bodyPr wrap="none" rtlCol="0">
            <a:spAutoFit/>
          </a:bodyPr>
          <a:lstStyle/>
          <a:p>
            <a:pPr marL="176213" indent="-176213">
              <a:buFont typeface="Arial" pitchFamily="34" charset="0"/>
              <a:buChar char="•"/>
            </a:pPr>
            <a:r>
              <a:rPr lang="en-GB" sz="1400" b="1" dirty="0" err="1" smtClean="0">
                <a:solidFill>
                  <a:srgbClr val="FF0000"/>
                </a:solidFill>
                <a:latin typeface="+mj-lt"/>
              </a:rPr>
              <a:t>horiz</a:t>
            </a:r>
            <a:r>
              <a:rPr lang="en-GB" sz="1400" b="1" dirty="0" smtClean="0">
                <a:solidFill>
                  <a:srgbClr val="FF0000"/>
                </a:solidFill>
                <a:latin typeface="+mj-lt"/>
              </a:rPr>
              <a:t>-offset</a:t>
            </a:r>
            <a:r>
              <a:rPr lang="en-GB" sz="1400" dirty="0" smtClean="0">
                <a:solidFill>
                  <a:srgbClr val="FF0000"/>
                </a:solidFill>
                <a:latin typeface="+mj-lt"/>
              </a:rPr>
              <a:t> (required)</a:t>
            </a:r>
            <a:br>
              <a:rPr lang="en-GB" sz="1400" dirty="0" smtClean="0">
                <a:solidFill>
                  <a:srgbClr val="FF0000"/>
                </a:solidFill>
                <a:latin typeface="+mj-lt"/>
              </a:rPr>
            </a:br>
            <a:r>
              <a:rPr lang="en-GB" sz="1400" dirty="0" smtClean="0">
                <a:solidFill>
                  <a:srgbClr val="FF0000"/>
                </a:solidFill>
                <a:latin typeface="+mj-lt"/>
              </a:rPr>
              <a:t>Specifies how far to the right (+</a:t>
            </a:r>
            <a:r>
              <a:rPr lang="en-GB" sz="1400" dirty="0" err="1" smtClean="0">
                <a:solidFill>
                  <a:srgbClr val="FF0000"/>
                </a:solidFill>
                <a:latin typeface="+mj-lt"/>
              </a:rPr>
              <a:t>ve</a:t>
            </a:r>
            <a:r>
              <a:rPr lang="en-GB" sz="1400" dirty="0" smtClean="0">
                <a:solidFill>
                  <a:srgbClr val="FF0000"/>
                </a:solidFill>
                <a:latin typeface="+mj-lt"/>
              </a:rPr>
              <a:t>) </a:t>
            </a:r>
            <a:br>
              <a:rPr lang="en-GB" sz="1400" dirty="0" smtClean="0">
                <a:solidFill>
                  <a:srgbClr val="FF0000"/>
                </a:solidFill>
                <a:latin typeface="+mj-lt"/>
              </a:rPr>
            </a:br>
            <a:r>
              <a:rPr lang="en-GB" sz="1400" dirty="0" smtClean="0">
                <a:solidFill>
                  <a:srgbClr val="FF0000"/>
                </a:solidFill>
                <a:latin typeface="+mj-lt"/>
              </a:rPr>
              <a:t>or to the left (-</a:t>
            </a:r>
            <a:r>
              <a:rPr lang="en-GB" sz="1400" dirty="0" err="1" smtClean="0">
                <a:solidFill>
                  <a:srgbClr val="FF0000"/>
                </a:solidFill>
                <a:latin typeface="+mj-lt"/>
              </a:rPr>
              <a:t>ve</a:t>
            </a:r>
            <a:r>
              <a:rPr lang="en-GB" sz="1400" dirty="0" smtClean="0">
                <a:solidFill>
                  <a:srgbClr val="FF0000"/>
                </a:solidFill>
                <a:latin typeface="+mj-lt"/>
              </a:rPr>
              <a:t>) the shadow extends</a:t>
            </a:r>
            <a:br>
              <a:rPr lang="en-GB" sz="1400" dirty="0" smtClean="0">
                <a:solidFill>
                  <a:srgbClr val="FF0000"/>
                </a:solidFill>
                <a:latin typeface="+mj-lt"/>
              </a:rPr>
            </a:br>
            <a:endParaRPr lang="en-GB" sz="1400" dirty="0" smtClean="0">
              <a:solidFill>
                <a:srgbClr val="FF0000"/>
              </a:solidFill>
              <a:latin typeface="+mj-lt"/>
            </a:endParaRPr>
          </a:p>
          <a:p>
            <a:pPr marL="176213" indent="-176213">
              <a:buFont typeface="Arial" pitchFamily="34" charset="0"/>
              <a:buChar char="•"/>
            </a:pPr>
            <a:r>
              <a:rPr lang="en-GB" sz="1400" b="1" dirty="0" err="1" smtClean="0">
                <a:solidFill>
                  <a:srgbClr val="FF0000"/>
                </a:solidFill>
                <a:latin typeface="+mj-lt"/>
              </a:rPr>
              <a:t>vert</a:t>
            </a:r>
            <a:r>
              <a:rPr lang="en-GB" sz="1400" b="1" dirty="0" smtClean="0">
                <a:solidFill>
                  <a:srgbClr val="FF0000"/>
                </a:solidFill>
                <a:latin typeface="+mj-lt"/>
              </a:rPr>
              <a:t>-offset</a:t>
            </a:r>
            <a:r>
              <a:rPr lang="en-GB" sz="1400" dirty="0" smtClean="0">
                <a:solidFill>
                  <a:srgbClr val="FF0000"/>
                </a:solidFill>
                <a:latin typeface="+mj-lt"/>
              </a:rPr>
              <a:t> </a:t>
            </a:r>
            <a:r>
              <a:rPr lang="en-GB" sz="1400" dirty="0">
                <a:solidFill>
                  <a:srgbClr val="FF0000"/>
                </a:solidFill>
                <a:latin typeface="+mj-lt"/>
              </a:rPr>
              <a:t>(required)</a:t>
            </a:r>
            <a:br>
              <a:rPr lang="en-GB" sz="1400" dirty="0">
                <a:solidFill>
                  <a:srgbClr val="FF0000"/>
                </a:solidFill>
                <a:latin typeface="+mj-lt"/>
              </a:rPr>
            </a:br>
            <a:r>
              <a:rPr lang="en-GB" sz="1400" dirty="0">
                <a:solidFill>
                  <a:srgbClr val="FF0000"/>
                </a:solidFill>
                <a:latin typeface="+mj-lt"/>
              </a:rPr>
              <a:t>Specifies how far </a:t>
            </a:r>
            <a:r>
              <a:rPr lang="en-GB" sz="1400" dirty="0" smtClean="0">
                <a:solidFill>
                  <a:srgbClr val="FF0000"/>
                </a:solidFill>
                <a:latin typeface="+mj-lt"/>
              </a:rPr>
              <a:t>down </a:t>
            </a:r>
            <a:r>
              <a:rPr lang="en-GB" sz="1400" dirty="0">
                <a:solidFill>
                  <a:srgbClr val="FF0000"/>
                </a:solidFill>
                <a:latin typeface="+mj-lt"/>
              </a:rPr>
              <a:t>(+</a:t>
            </a:r>
            <a:r>
              <a:rPr lang="en-GB" sz="1400" dirty="0" err="1">
                <a:solidFill>
                  <a:srgbClr val="FF0000"/>
                </a:solidFill>
                <a:latin typeface="+mj-lt"/>
              </a:rPr>
              <a:t>ve</a:t>
            </a:r>
            <a:r>
              <a:rPr lang="en-GB" sz="1400" dirty="0">
                <a:solidFill>
                  <a:srgbClr val="FF0000"/>
                </a:solidFill>
                <a:latin typeface="+mj-lt"/>
              </a:rPr>
              <a:t>) </a:t>
            </a:r>
            <a:r>
              <a:rPr lang="en-GB" sz="1400" dirty="0" smtClean="0">
                <a:solidFill>
                  <a:srgbClr val="FF0000"/>
                </a:solidFill>
                <a:latin typeface="+mj-lt"/>
              </a:rPr>
              <a:t>or up (-</a:t>
            </a:r>
            <a:r>
              <a:rPr lang="en-GB" sz="1400" dirty="0" err="1">
                <a:solidFill>
                  <a:srgbClr val="FF0000"/>
                </a:solidFill>
                <a:latin typeface="+mj-lt"/>
              </a:rPr>
              <a:t>ve</a:t>
            </a:r>
            <a:r>
              <a:rPr lang="en-GB" sz="1400" dirty="0">
                <a:solidFill>
                  <a:srgbClr val="FF0000"/>
                </a:solidFill>
                <a:latin typeface="+mj-lt"/>
              </a:rPr>
              <a:t>) </a:t>
            </a:r>
            <a:r>
              <a:rPr lang="en-GB" sz="1400" dirty="0" smtClean="0">
                <a:solidFill>
                  <a:srgbClr val="FF0000"/>
                </a:solidFill>
                <a:latin typeface="+mj-lt"/>
              </a:rPr>
              <a:t/>
            </a:r>
            <a:br>
              <a:rPr lang="en-GB" sz="1400" dirty="0" smtClean="0">
                <a:solidFill>
                  <a:srgbClr val="FF0000"/>
                </a:solidFill>
                <a:latin typeface="+mj-lt"/>
              </a:rPr>
            </a:br>
            <a:r>
              <a:rPr lang="en-GB" sz="1400" dirty="0" smtClean="0">
                <a:solidFill>
                  <a:srgbClr val="FF0000"/>
                </a:solidFill>
                <a:latin typeface="+mj-lt"/>
              </a:rPr>
              <a:t>the </a:t>
            </a:r>
            <a:r>
              <a:rPr lang="en-GB" sz="1400" dirty="0">
                <a:solidFill>
                  <a:srgbClr val="FF0000"/>
                </a:solidFill>
                <a:latin typeface="+mj-lt"/>
              </a:rPr>
              <a:t>shadow </a:t>
            </a:r>
            <a:r>
              <a:rPr lang="en-GB" sz="1400" dirty="0" smtClean="0">
                <a:solidFill>
                  <a:srgbClr val="FF0000"/>
                </a:solidFill>
                <a:latin typeface="+mj-lt"/>
              </a:rPr>
              <a:t>extends</a:t>
            </a:r>
          </a:p>
          <a:p>
            <a:pPr marL="176213" indent="-176213">
              <a:buFont typeface="Arial" pitchFamily="34" charset="0"/>
              <a:buChar char="•"/>
            </a:pPr>
            <a:endParaRPr lang="en-GB" sz="1400" dirty="0">
              <a:solidFill>
                <a:srgbClr val="FF0000"/>
              </a:solidFill>
              <a:latin typeface="+mj-lt"/>
            </a:endParaRPr>
          </a:p>
          <a:p>
            <a:pPr marL="176213" indent="-176213">
              <a:buFont typeface="Arial" pitchFamily="34" charset="0"/>
              <a:buChar char="•"/>
            </a:pPr>
            <a:r>
              <a:rPr lang="en-GB" sz="1400" b="1" dirty="0" smtClean="0">
                <a:solidFill>
                  <a:srgbClr val="FF0000"/>
                </a:solidFill>
                <a:latin typeface="+mj-lt"/>
              </a:rPr>
              <a:t>blur-distance</a:t>
            </a:r>
            <a:br>
              <a:rPr lang="en-GB" sz="1400" b="1" dirty="0" smtClean="0">
                <a:solidFill>
                  <a:srgbClr val="FF0000"/>
                </a:solidFill>
                <a:latin typeface="+mj-lt"/>
              </a:rPr>
            </a:br>
            <a:r>
              <a:rPr lang="en-GB" sz="1400" dirty="0" smtClean="0">
                <a:solidFill>
                  <a:srgbClr val="FF0000"/>
                </a:solidFill>
                <a:latin typeface="+mj-lt"/>
              </a:rPr>
              <a:t>Positive length, indicates distance between </a:t>
            </a:r>
            <a:br>
              <a:rPr lang="en-GB" sz="1400" dirty="0" smtClean="0">
                <a:solidFill>
                  <a:srgbClr val="FF0000"/>
                </a:solidFill>
                <a:latin typeface="+mj-lt"/>
              </a:rPr>
            </a:br>
            <a:r>
              <a:rPr lang="en-GB" sz="1400" dirty="0" smtClean="0">
                <a:solidFill>
                  <a:srgbClr val="FF0000"/>
                </a:solidFill>
                <a:latin typeface="+mj-lt"/>
              </a:rPr>
              <a:t>start and end of the blur</a:t>
            </a:r>
            <a:br>
              <a:rPr lang="en-GB" sz="1400" dirty="0" smtClean="0">
                <a:solidFill>
                  <a:srgbClr val="FF0000"/>
                </a:solidFill>
                <a:latin typeface="+mj-lt"/>
              </a:rPr>
            </a:br>
            <a:endParaRPr lang="en-GB" sz="1400" dirty="0" smtClean="0">
              <a:solidFill>
                <a:srgbClr val="FF0000"/>
              </a:solidFill>
              <a:latin typeface="+mj-lt"/>
            </a:endParaRPr>
          </a:p>
          <a:p>
            <a:pPr marL="176213" indent="-176213">
              <a:buFont typeface="Arial" pitchFamily="34" charset="0"/>
              <a:buChar char="•"/>
            </a:pPr>
            <a:r>
              <a:rPr lang="en-GB" sz="1400" b="1" dirty="0" smtClean="0">
                <a:solidFill>
                  <a:srgbClr val="FF0000"/>
                </a:solidFill>
                <a:latin typeface="+mj-lt"/>
              </a:rPr>
              <a:t>spread-distance</a:t>
            </a:r>
            <a:r>
              <a:rPr lang="en-GB" sz="1400" b="1" dirty="0">
                <a:solidFill>
                  <a:srgbClr val="FF0000"/>
                </a:solidFill>
                <a:latin typeface="+mj-lt"/>
              </a:rPr>
              <a:t/>
            </a:r>
            <a:br>
              <a:rPr lang="en-GB" sz="1400" b="1" dirty="0">
                <a:solidFill>
                  <a:srgbClr val="FF0000"/>
                </a:solidFill>
                <a:latin typeface="+mj-lt"/>
              </a:rPr>
            </a:br>
            <a:r>
              <a:rPr lang="en-GB" sz="1400" dirty="0">
                <a:solidFill>
                  <a:srgbClr val="FF0000"/>
                </a:solidFill>
                <a:latin typeface="+mj-lt"/>
              </a:rPr>
              <a:t>Specifies how </a:t>
            </a:r>
            <a:r>
              <a:rPr lang="en-GB" sz="1400" dirty="0" smtClean="0">
                <a:solidFill>
                  <a:srgbClr val="FF0000"/>
                </a:solidFill>
                <a:latin typeface="+mj-lt"/>
              </a:rPr>
              <a:t>much the shadow shape </a:t>
            </a:r>
            <a:br>
              <a:rPr lang="en-GB" sz="1400" dirty="0" smtClean="0">
                <a:solidFill>
                  <a:srgbClr val="FF0000"/>
                </a:solidFill>
                <a:latin typeface="+mj-lt"/>
              </a:rPr>
            </a:br>
            <a:r>
              <a:rPr lang="en-GB" sz="1400" dirty="0" smtClean="0">
                <a:solidFill>
                  <a:srgbClr val="FF0000"/>
                </a:solidFill>
                <a:latin typeface="+mj-lt"/>
              </a:rPr>
              <a:t>expands (+</a:t>
            </a:r>
            <a:r>
              <a:rPr lang="en-GB" sz="1400" dirty="0" err="1" smtClean="0">
                <a:solidFill>
                  <a:srgbClr val="FF0000"/>
                </a:solidFill>
                <a:latin typeface="+mj-lt"/>
              </a:rPr>
              <a:t>ve</a:t>
            </a:r>
            <a:r>
              <a:rPr lang="en-GB" sz="1400" dirty="0" smtClean="0">
                <a:solidFill>
                  <a:srgbClr val="FF0000"/>
                </a:solidFill>
                <a:latin typeface="+mj-lt"/>
              </a:rPr>
              <a:t>) or contracts (-</a:t>
            </a:r>
            <a:r>
              <a:rPr lang="en-GB" sz="1400" dirty="0" err="1" smtClean="0">
                <a:solidFill>
                  <a:srgbClr val="FF0000"/>
                </a:solidFill>
                <a:latin typeface="+mj-lt"/>
              </a:rPr>
              <a:t>ve</a:t>
            </a:r>
            <a:r>
              <a:rPr lang="en-GB" sz="1400" dirty="0" smtClean="0">
                <a:solidFill>
                  <a:srgbClr val="FF0000"/>
                </a:solidFill>
                <a:latin typeface="+mj-lt"/>
              </a:rPr>
              <a:t>) in all directions</a:t>
            </a:r>
            <a:br>
              <a:rPr lang="en-GB" sz="1400" dirty="0" smtClean="0">
                <a:solidFill>
                  <a:srgbClr val="FF0000"/>
                </a:solidFill>
                <a:latin typeface="+mj-lt"/>
              </a:rPr>
            </a:br>
            <a:endParaRPr lang="en-GB" sz="1400" dirty="0">
              <a:solidFill>
                <a:srgbClr val="FF0000"/>
              </a:solidFill>
              <a:latin typeface="+mj-lt"/>
            </a:endParaRPr>
          </a:p>
          <a:p>
            <a:pPr marL="176213" indent="-176213">
              <a:buFont typeface="Arial" pitchFamily="34" charset="0"/>
              <a:buChar char="•"/>
            </a:pPr>
            <a:r>
              <a:rPr lang="en-GB" sz="1400" b="1" dirty="0" err="1" smtClean="0">
                <a:solidFill>
                  <a:srgbClr val="FF0000"/>
                </a:solidFill>
                <a:latin typeface="+mj-lt"/>
              </a:rPr>
              <a:t>color</a:t>
            </a:r>
            <a:r>
              <a:rPr lang="en-GB" sz="1400" b="1" dirty="0" smtClean="0">
                <a:solidFill>
                  <a:srgbClr val="FF0000"/>
                </a:solidFill>
                <a:latin typeface="+mj-lt"/>
              </a:rPr>
              <a:t> </a:t>
            </a:r>
            <a:r>
              <a:rPr lang="en-GB" sz="1400" dirty="0" smtClean="0">
                <a:solidFill>
                  <a:srgbClr val="FF0000"/>
                </a:solidFill>
                <a:latin typeface="+mj-lt"/>
              </a:rPr>
              <a:t>(required for some browsers)</a:t>
            </a:r>
            <a:br>
              <a:rPr lang="en-GB" sz="1400" dirty="0" smtClean="0">
                <a:solidFill>
                  <a:srgbClr val="FF0000"/>
                </a:solidFill>
                <a:latin typeface="+mj-lt"/>
              </a:rPr>
            </a:br>
            <a:r>
              <a:rPr lang="en-GB" sz="1400" dirty="0" err="1" smtClean="0">
                <a:solidFill>
                  <a:srgbClr val="FF0000"/>
                </a:solidFill>
                <a:latin typeface="+mj-lt"/>
              </a:rPr>
              <a:t>Color</a:t>
            </a:r>
            <a:r>
              <a:rPr lang="en-GB" sz="1400" dirty="0" smtClean="0">
                <a:solidFill>
                  <a:srgbClr val="FF0000"/>
                </a:solidFill>
                <a:latin typeface="+mj-lt"/>
              </a:rPr>
              <a:t> of the shadow (e.g. </a:t>
            </a:r>
            <a:r>
              <a:rPr lang="en-GB" sz="1400" dirty="0" err="1" smtClean="0">
                <a:solidFill>
                  <a:srgbClr val="FF0000"/>
                </a:solidFill>
                <a:latin typeface="+mj-lt"/>
              </a:rPr>
              <a:t>gray</a:t>
            </a:r>
            <a:r>
              <a:rPr lang="en-GB" sz="1400" dirty="0" smtClean="0">
                <a:solidFill>
                  <a:srgbClr val="FF0000"/>
                </a:solidFill>
                <a:latin typeface="+mj-lt"/>
              </a:rPr>
              <a:t> or #808080)</a:t>
            </a:r>
            <a:r>
              <a:rPr lang="en-GB" sz="1400" dirty="0">
                <a:solidFill>
                  <a:srgbClr val="FF0000"/>
                </a:solidFill>
              </a:rPr>
              <a:t/>
            </a:r>
            <a:br>
              <a:rPr lang="en-GB" sz="1400" dirty="0">
                <a:solidFill>
                  <a:srgbClr val="FF0000"/>
                </a:solidFill>
              </a:rPr>
            </a:br>
            <a:endParaRPr lang="en-GB" sz="1400" dirty="0">
              <a:solidFill>
                <a:srgbClr val="FF0000"/>
              </a:solidFill>
            </a:endParaRPr>
          </a:p>
          <a:p>
            <a:pPr marL="176213" indent="-176213">
              <a:buFont typeface="Arial" pitchFamily="34" charset="0"/>
              <a:buChar char="•"/>
            </a:pPr>
            <a:r>
              <a:rPr lang="en-GB" sz="1400" b="1" dirty="0" smtClean="0">
                <a:solidFill>
                  <a:srgbClr val="FF0000"/>
                </a:solidFill>
                <a:latin typeface="+mj-lt"/>
              </a:rPr>
              <a:t>inset</a:t>
            </a:r>
            <a:r>
              <a:rPr lang="en-GB" sz="1400" dirty="0" smtClean="0">
                <a:solidFill>
                  <a:srgbClr val="FF0000"/>
                </a:solidFill>
                <a:latin typeface="+mj-lt"/>
              </a:rPr>
              <a:t/>
            </a:r>
            <a:br>
              <a:rPr lang="en-GB" sz="1400" dirty="0" smtClean="0">
                <a:solidFill>
                  <a:srgbClr val="FF0000"/>
                </a:solidFill>
                <a:latin typeface="+mj-lt"/>
              </a:rPr>
            </a:br>
            <a:r>
              <a:rPr lang="en-GB" sz="1400" dirty="0" smtClean="0">
                <a:solidFill>
                  <a:srgbClr val="FF0000"/>
                </a:solidFill>
                <a:latin typeface="+mj-lt"/>
              </a:rPr>
              <a:t>Use this keyword if you want an inner shadow</a:t>
            </a:r>
            <a:br>
              <a:rPr lang="en-GB" sz="1400" dirty="0" smtClean="0">
                <a:solidFill>
                  <a:srgbClr val="FF0000"/>
                </a:solidFill>
                <a:latin typeface="+mj-lt"/>
              </a:rPr>
            </a:br>
            <a:r>
              <a:rPr lang="en-GB" sz="1400" dirty="0" smtClean="0">
                <a:solidFill>
                  <a:srgbClr val="FF0000"/>
                </a:solidFill>
                <a:latin typeface="+mj-lt"/>
              </a:rPr>
              <a:t>rather than an outer shadow</a:t>
            </a:r>
            <a:endParaRPr lang="en-GB" sz="1400" dirty="0">
              <a:solidFill>
                <a:srgbClr val="FF0000"/>
              </a:solidFill>
              <a:latin typeface="+mj-lt"/>
            </a:endParaRPr>
          </a:p>
        </p:txBody>
      </p:sp>
    </p:spTree>
    <p:extLst>
      <p:ext uri="{BB962C8B-B14F-4D97-AF65-F5344CB8AC3E}">
        <p14:creationId xmlns:p14="http://schemas.microsoft.com/office/powerpoint/2010/main" val="2330980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a:t>
            </a:r>
          </a:p>
          <a:p>
            <a:pPr lvl="1" eaLnBrk="1" hangingPunct="1"/>
            <a:r>
              <a:rPr lang="en-GB" sz="2000" dirty="0"/>
              <a:t>See </a:t>
            </a:r>
            <a:r>
              <a:rPr lang="en-GB" sz="2000" dirty="0" err="1" smtClean="0">
                <a:latin typeface="Lucida Console" pitchFamily="49" charset="0"/>
              </a:rPr>
              <a:t>BackgroundsBordersColours</a:t>
            </a:r>
            <a:r>
              <a:rPr lang="en-GB" sz="2000" dirty="0" smtClean="0">
                <a:latin typeface="Lucida Console" pitchFamily="49" charset="0"/>
              </a:rPr>
              <a:t>\Shadows.html</a:t>
            </a:r>
            <a:endParaRPr lang="en-GB" sz="2000" dirty="0" smtClean="0"/>
          </a:p>
          <a:p>
            <a:pPr eaLnBrk="1" hangingPunct="1"/>
            <a:endParaRPr lang="en-GB"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a:t>Creating Drop Shadows </a:t>
            </a:r>
            <a:r>
              <a:rPr lang="en-GB" dirty="0" smtClean="0"/>
              <a:t>(2 </a:t>
            </a:r>
            <a:r>
              <a:rPr lang="en-GB" dirty="0"/>
              <a:t>of </a:t>
            </a:r>
            <a:r>
              <a:rPr lang="en-GB" dirty="0" smtClean="0"/>
              <a:t>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21</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374" y="2036049"/>
            <a:ext cx="4150695" cy="47122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160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CSS3 provides several ways to set colours…</a:t>
            </a:r>
          </a:p>
        </p:txBody>
      </p:sp>
      <p:sp>
        <p:nvSpPr>
          <p:cNvPr id="10243" name="Rectangle 2"/>
          <p:cNvSpPr>
            <a:spLocks noGrp="1" noChangeArrowheads="1"/>
          </p:cNvSpPr>
          <p:nvPr>
            <p:ph type="title"/>
          </p:nvPr>
        </p:nvSpPr>
        <p:spPr/>
        <p:txBody>
          <a:bodyPr/>
          <a:lstStyle/>
          <a:p>
            <a:pPr eaLnBrk="1" hangingPunct="1"/>
            <a:r>
              <a:rPr lang="en-GB" dirty="0" smtClean="0"/>
              <a:t>Setting Colours (1 of 3)</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22</a:t>
            </a:fld>
            <a:endParaRPr lang="en-GB"/>
          </a:p>
        </p:txBody>
      </p:sp>
      <p:sp>
        <p:nvSpPr>
          <p:cNvPr id="8" name="TextBox 7"/>
          <p:cNvSpPr txBox="1"/>
          <p:nvPr/>
        </p:nvSpPr>
        <p:spPr>
          <a:xfrm>
            <a:off x="864560" y="1952310"/>
            <a:ext cx="3425201"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rgba</a:t>
            </a:r>
            <a:r>
              <a:rPr lang="en-GB" sz="1200" dirty="0" smtClean="0"/>
              <a:t>(r, g, b, a)</a:t>
            </a:r>
            <a:endParaRPr lang="en-GB" sz="1200" dirty="0"/>
          </a:p>
        </p:txBody>
      </p:sp>
      <p:sp>
        <p:nvSpPr>
          <p:cNvPr id="9" name="Rectangle 3"/>
          <p:cNvSpPr txBox="1">
            <a:spLocks noChangeArrowheads="1"/>
          </p:cNvSpPr>
          <p:nvPr/>
        </p:nvSpPr>
        <p:spPr bwMode="auto">
          <a:xfrm>
            <a:off x="409175" y="2400871"/>
            <a:ext cx="8486775" cy="12122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4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lvl="1" eaLnBrk="1" hangingPunct="1"/>
            <a:r>
              <a:rPr lang="en-GB" sz="2000" dirty="0" smtClean="0"/>
              <a:t>Red, Green, and Blue (0 to 255, or 0% </a:t>
            </a:r>
            <a:r>
              <a:rPr lang="en-GB" sz="2000" smtClean="0"/>
              <a:t>to 100%)</a:t>
            </a:r>
            <a:endParaRPr lang="en-GB" sz="2000" dirty="0" smtClean="0"/>
          </a:p>
          <a:p>
            <a:pPr lvl="1" eaLnBrk="1" hangingPunct="1"/>
            <a:r>
              <a:rPr lang="en-GB" sz="2000" dirty="0" smtClean="0"/>
              <a:t>Alpha (0.0 = completely transparent, 1.0 = completely opaque)</a:t>
            </a:r>
          </a:p>
          <a:p>
            <a:pPr eaLnBrk="1" hangingPunct="1"/>
            <a:endParaRPr lang="en-GB" sz="2400" dirty="0" smtClean="0">
              <a:latin typeface="+mj-lt"/>
            </a:endParaRPr>
          </a:p>
        </p:txBody>
      </p:sp>
      <p:sp>
        <p:nvSpPr>
          <p:cNvPr id="10" name="TextBox 9"/>
          <p:cNvSpPr txBox="1"/>
          <p:nvPr/>
        </p:nvSpPr>
        <p:spPr>
          <a:xfrm>
            <a:off x="867335" y="3467960"/>
            <a:ext cx="3425201"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hsl</a:t>
            </a:r>
            <a:r>
              <a:rPr lang="en-GB" sz="1200" dirty="0" smtClean="0"/>
              <a:t>(h, s, l)</a:t>
            </a:r>
            <a:endParaRPr lang="en-GB" sz="1200" dirty="0"/>
          </a:p>
        </p:txBody>
      </p:sp>
      <p:sp>
        <p:nvSpPr>
          <p:cNvPr id="11" name="Rectangle 3"/>
          <p:cNvSpPr txBox="1">
            <a:spLocks noChangeArrowheads="1"/>
          </p:cNvSpPr>
          <p:nvPr/>
        </p:nvSpPr>
        <p:spPr bwMode="auto">
          <a:xfrm>
            <a:off x="411950" y="3916521"/>
            <a:ext cx="8486775" cy="12122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4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lvl="1" eaLnBrk="1" hangingPunct="1"/>
            <a:r>
              <a:rPr lang="en-GB" sz="2000" dirty="0" smtClean="0"/>
              <a:t>Hue, i.e. </a:t>
            </a:r>
            <a:r>
              <a:rPr lang="en-GB" sz="2000" dirty="0" err="1" smtClean="0"/>
              <a:t>color’s</a:t>
            </a:r>
            <a:r>
              <a:rPr lang="en-GB" sz="2000" dirty="0" smtClean="0"/>
              <a:t> angle on the </a:t>
            </a:r>
            <a:r>
              <a:rPr lang="en-GB" sz="2000" dirty="0" err="1" smtClean="0"/>
              <a:t>color</a:t>
            </a:r>
            <a:r>
              <a:rPr lang="en-GB" sz="2000" dirty="0" smtClean="0"/>
              <a:t> wheel (0=R, 120=G, 240=B)</a:t>
            </a:r>
          </a:p>
          <a:p>
            <a:pPr lvl="1" eaLnBrk="1" hangingPunct="1"/>
            <a:r>
              <a:rPr lang="en-GB" sz="2000" dirty="0" smtClean="0"/>
              <a:t>Saturation (0 to 100%)</a:t>
            </a:r>
          </a:p>
          <a:p>
            <a:pPr lvl="1" eaLnBrk="1" hangingPunct="1"/>
            <a:r>
              <a:rPr lang="en-GB" sz="2000" dirty="0" smtClean="0"/>
              <a:t>Lightness (0 to 100%)</a:t>
            </a:r>
          </a:p>
          <a:p>
            <a:pPr eaLnBrk="1" hangingPunct="1"/>
            <a:endParaRPr lang="en-GB" sz="2400" dirty="0" smtClean="0">
              <a:latin typeface="+mj-lt"/>
            </a:endParaRPr>
          </a:p>
        </p:txBody>
      </p:sp>
      <p:sp>
        <p:nvSpPr>
          <p:cNvPr id="13" name="TextBox 12"/>
          <p:cNvSpPr txBox="1"/>
          <p:nvPr/>
        </p:nvSpPr>
        <p:spPr>
          <a:xfrm>
            <a:off x="870110" y="5349360"/>
            <a:ext cx="3425201"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hsla</a:t>
            </a:r>
            <a:r>
              <a:rPr lang="en-GB" sz="1200" dirty="0" smtClean="0"/>
              <a:t>(h</a:t>
            </a:r>
            <a:r>
              <a:rPr lang="en-GB" sz="1200" dirty="0"/>
              <a:t>, s, </a:t>
            </a:r>
            <a:r>
              <a:rPr lang="en-GB" sz="1200" dirty="0" smtClean="0"/>
              <a:t>l, a)</a:t>
            </a:r>
            <a:endParaRPr lang="en-GB" sz="1200" dirty="0"/>
          </a:p>
        </p:txBody>
      </p:sp>
      <p:sp>
        <p:nvSpPr>
          <p:cNvPr id="14" name="Rectangle 3"/>
          <p:cNvSpPr txBox="1">
            <a:spLocks noChangeArrowheads="1"/>
          </p:cNvSpPr>
          <p:nvPr/>
        </p:nvSpPr>
        <p:spPr bwMode="auto">
          <a:xfrm>
            <a:off x="414725" y="5774932"/>
            <a:ext cx="8486775" cy="12122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4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pPr lvl="1" eaLnBrk="1" hangingPunct="1"/>
            <a:r>
              <a:rPr lang="en-GB" sz="2000" dirty="0" smtClean="0"/>
              <a:t>Hue, saturation, and lightness as above</a:t>
            </a:r>
          </a:p>
          <a:p>
            <a:pPr lvl="1" eaLnBrk="1" hangingPunct="1"/>
            <a:r>
              <a:rPr lang="en-GB" sz="2000" dirty="0" smtClean="0"/>
              <a:t>Alpha (0.0 = completely transparent, 1.0 = completely opaque)</a:t>
            </a:r>
          </a:p>
          <a:p>
            <a:pPr eaLnBrk="1" hangingPunct="1"/>
            <a:endParaRPr lang="en-GB" sz="2400" dirty="0" smtClean="0">
              <a:latin typeface="+mj-lt"/>
            </a:endParaRPr>
          </a:p>
        </p:txBody>
      </p:sp>
    </p:spTree>
    <p:extLst>
      <p:ext uri="{BB962C8B-B14F-4D97-AF65-F5344CB8AC3E}">
        <p14:creationId xmlns:p14="http://schemas.microsoft.com/office/powerpoint/2010/main" val="1144208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a:t>
            </a:r>
          </a:p>
          <a:p>
            <a:pPr lvl="1" eaLnBrk="1" hangingPunct="1"/>
            <a:r>
              <a:rPr lang="en-GB" sz="2000" dirty="0"/>
              <a:t>See </a:t>
            </a:r>
            <a:r>
              <a:rPr lang="en-GB" sz="2000" dirty="0" err="1" smtClean="0">
                <a:latin typeface="Lucida Console" pitchFamily="49" charset="0"/>
              </a:rPr>
              <a:t>BackgroundsBordersColours</a:t>
            </a:r>
            <a:r>
              <a:rPr lang="en-GB" sz="2000" dirty="0" smtClean="0">
                <a:latin typeface="Lucida Console" pitchFamily="49" charset="0"/>
              </a:rPr>
              <a:t>\Colours.html</a:t>
            </a:r>
            <a:endParaRPr lang="en-GB" sz="2000" dirty="0" smtClean="0"/>
          </a:p>
          <a:p>
            <a:pPr eaLnBrk="1" hangingPunct="1"/>
            <a:endParaRPr lang="en-GB"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a:t>Setting </a:t>
            </a:r>
            <a:r>
              <a:rPr lang="en-GB" dirty="0" smtClean="0"/>
              <a:t>Colours (2 </a:t>
            </a:r>
            <a:r>
              <a:rPr lang="en-GB" dirty="0"/>
              <a:t>of 3)</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23</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474" y="2081212"/>
            <a:ext cx="6045878" cy="41528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761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also set the opacity style on any element</a:t>
            </a:r>
          </a:p>
          <a:p>
            <a:pPr lvl="1" eaLnBrk="1" hangingPunct="1"/>
            <a:r>
              <a:rPr lang="en-GB" sz="2000" dirty="0" smtClean="0"/>
              <a:t>Similar </a:t>
            </a:r>
            <a:r>
              <a:rPr lang="en-GB" sz="2000" dirty="0"/>
              <a:t>to the alpha component of RGBA </a:t>
            </a:r>
            <a:r>
              <a:rPr lang="en-GB" sz="2000" dirty="0" smtClean="0"/>
              <a:t>and HSLA values</a:t>
            </a:r>
            <a:endParaRPr lang="en-GB" sz="2000" dirty="0"/>
          </a:p>
          <a:p>
            <a:pPr lvl="1" eaLnBrk="1" hangingPunct="1"/>
            <a:r>
              <a:rPr lang="en-GB" sz="2000" dirty="0" smtClean="0"/>
              <a:t>Values 0.0 (completely </a:t>
            </a:r>
            <a:r>
              <a:rPr lang="en-GB" sz="2000" dirty="0"/>
              <a:t>transparent) to 1.0 (completely opaque</a:t>
            </a:r>
            <a:r>
              <a:rPr lang="en-GB" sz="2000" dirty="0" smtClean="0"/>
              <a:t>)</a:t>
            </a:r>
          </a:p>
          <a:p>
            <a:pPr lvl="1" eaLnBrk="1" hangingPunct="1"/>
            <a:endParaRPr lang="en-GB" sz="2000" dirty="0" smtClean="0"/>
          </a:p>
          <a:p>
            <a:pPr eaLnBrk="1" hangingPunct="1"/>
            <a:r>
              <a:rPr lang="en-GB" sz="2400" dirty="0" smtClean="0"/>
              <a:t>Example</a:t>
            </a:r>
          </a:p>
          <a:p>
            <a:pPr lvl="1" eaLnBrk="1" hangingPunct="1"/>
            <a:r>
              <a:rPr lang="en-GB" sz="2000" dirty="0"/>
              <a:t>See </a:t>
            </a:r>
            <a:r>
              <a:rPr lang="en-GB" sz="2000" dirty="0" err="1" smtClean="0">
                <a:latin typeface="Lucida Console" pitchFamily="49" charset="0"/>
              </a:rPr>
              <a:t>BackgroundsBordersColours</a:t>
            </a:r>
            <a:r>
              <a:rPr lang="en-GB" sz="2000" dirty="0" smtClean="0">
                <a:latin typeface="Lucida Console" pitchFamily="49" charset="0"/>
              </a:rPr>
              <a:t>\Opacity.html</a:t>
            </a:r>
            <a:endParaRPr lang="en-GB" sz="2000" dirty="0" smtClean="0"/>
          </a:p>
          <a:p>
            <a:pPr eaLnBrk="1" hangingPunct="1"/>
            <a:endParaRPr lang="en-GB"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a:t>Setting </a:t>
            </a:r>
            <a:r>
              <a:rPr lang="en-GB" dirty="0" smtClean="0"/>
              <a:t>Colours (3 </a:t>
            </a:r>
            <a:r>
              <a:rPr lang="en-GB" dirty="0"/>
              <a:t>of 3)</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24</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722805"/>
            <a:ext cx="4322877" cy="26577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814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To indent first line of each text block</a:t>
            </a:r>
          </a:p>
          <a:p>
            <a:pPr lvl="1" eaLnBrk="1" hangingPunct="1"/>
            <a:r>
              <a:rPr lang="en-GB" sz="2000" dirty="0" smtClean="0"/>
              <a:t>Set the </a:t>
            </a:r>
            <a:r>
              <a:rPr lang="en-GB" sz="2000" dirty="0" smtClean="0">
                <a:latin typeface="Lucida Console" pitchFamily="49" charset="0"/>
              </a:rPr>
              <a:t>text-indent</a:t>
            </a:r>
            <a:r>
              <a:rPr lang="en-GB" sz="2000" dirty="0" smtClean="0"/>
              <a:t> property</a:t>
            </a:r>
            <a:endParaRPr lang="en-GB" dirty="0" smtClean="0"/>
          </a:p>
          <a:p>
            <a:pPr lvl="1" eaLnBrk="1" hangingPunct="1"/>
            <a:endParaRPr lang="en-GB" dirty="0"/>
          </a:p>
          <a:p>
            <a:pPr eaLnBrk="1" hangingPunct="1"/>
            <a:r>
              <a:rPr lang="en-GB" dirty="0"/>
              <a:t>To </a:t>
            </a:r>
            <a:r>
              <a:rPr lang="en-GB" dirty="0" smtClean="0"/>
              <a:t>tell browser how to hyphenate</a:t>
            </a:r>
            <a:endParaRPr lang="en-GB" dirty="0"/>
          </a:p>
          <a:p>
            <a:pPr lvl="1" eaLnBrk="1" hangingPunct="1"/>
            <a:r>
              <a:rPr lang="en-GB" dirty="0"/>
              <a:t>Set the </a:t>
            </a:r>
            <a:r>
              <a:rPr lang="en-GB" dirty="0" smtClean="0">
                <a:latin typeface="Lucida Console" pitchFamily="49" charset="0"/>
              </a:rPr>
              <a:t>hyphens</a:t>
            </a:r>
            <a:r>
              <a:rPr lang="en-GB" dirty="0" smtClean="0"/>
              <a:t> property</a:t>
            </a:r>
          </a:p>
          <a:p>
            <a:pPr lvl="1" eaLnBrk="1" hangingPunct="1"/>
            <a:r>
              <a:rPr lang="en-GB" dirty="0" smtClean="0"/>
              <a:t>Allowable values are </a:t>
            </a:r>
            <a:r>
              <a:rPr lang="en-GB" dirty="0" smtClean="0">
                <a:latin typeface="Lucida Console" pitchFamily="49" charset="0"/>
              </a:rPr>
              <a:t>none</a:t>
            </a:r>
            <a:r>
              <a:rPr lang="en-GB" dirty="0" smtClean="0"/>
              <a:t>, </a:t>
            </a:r>
            <a:r>
              <a:rPr lang="en-GB" dirty="0" smtClean="0">
                <a:latin typeface="Lucida Console" pitchFamily="49" charset="0"/>
              </a:rPr>
              <a:t>manual</a:t>
            </a:r>
            <a:r>
              <a:rPr lang="en-GB" dirty="0" smtClean="0"/>
              <a:t>, or </a:t>
            </a:r>
            <a:r>
              <a:rPr lang="en-GB" dirty="0" smtClean="0">
                <a:latin typeface="Lucida Console" pitchFamily="49" charset="0"/>
              </a:rPr>
              <a:t>auto</a:t>
            </a:r>
          </a:p>
          <a:p>
            <a:pPr lvl="1" eaLnBrk="1" hangingPunct="1"/>
            <a:r>
              <a:rPr lang="en-GB" dirty="0" smtClean="0"/>
              <a:t>For manual hyphens, use </a:t>
            </a:r>
            <a:r>
              <a:rPr lang="en-GB" dirty="0" smtClean="0">
                <a:latin typeface="Lucida Console" pitchFamily="49" charset="0"/>
              </a:rPr>
              <a:t>&amp;shy;</a:t>
            </a:r>
            <a:r>
              <a:rPr lang="en-GB" dirty="0" smtClean="0"/>
              <a:t> to indicate hyphenation points</a:t>
            </a:r>
          </a:p>
          <a:p>
            <a:pPr lvl="1" eaLnBrk="1" hangingPunct="1"/>
            <a:endParaRPr lang="en-GB" dirty="0"/>
          </a:p>
          <a:p>
            <a:pPr eaLnBrk="1" hangingPunct="1"/>
            <a:r>
              <a:rPr lang="en-GB" dirty="0" smtClean="0"/>
              <a:t>To define spacing between words</a:t>
            </a:r>
          </a:p>
          <a:p>
            <a:pPr lvl="1" eaLnBrk="1" hangingPunct="1"/>
            <a:r>
              <a:rPr lang="en-GB" dirty="0" smtClean="0"/>
              <a:t>Set the </a:t>
            </a:r>
            <a:r>
              <a:rPr lang="en-GB" dirty="0" smtClean="0">
                <a:latin typeface="Lucida Console" pitchFamily="49" charset="0"/>
              </a:rPr>
              <a:t>word-spacing</a:t>
            </a:r>
            <a:r>
              <a:rPr lang="en-GB" dirty="0" smtClean="0"/>
              <a:t> property</a:t>
            </a:r>
          </a:p>
          <a:p>
            <a:pPr lvl="1" eaLnBrk="1" hangingPunct="1"/>
            <a:endParaRPr lang="en-GB" sz="2000" dirty="0"/>
          </a:p>
          <a:p>
            <a:pPr eaLnBrk="1" hangingPunct="1"/>
            <a:r>
              <a:rPr lang="en-GB" dirty="0"/>
              <a:t>To define </a:t>
            </a:r>
            <a:r>
              <a:rPr lang="en-GB" dirty="0" smtClean="0"/>
              <a:t>text shadows</a:t>
            </a:r>
            <a:endParaRPr lang="en-GB" dirty="0"/>
          </a:p>
          <a:p>
            <a:pPr lvl="1" eaLnBrk="1" hangingPunct="1"/>
            <a:r>
              <a:rPr lang="en-GB" dirty="0"/>
              <a:t>Set the </a:t>
            </a:r>
            <a:r>
              <a:rPr lang="en-GB" dirty="0" smtClean="0">
                <a:latin typeface="Lucida Console" pitchFamily="49" charset="0"/>
              </a:rPr>
              <a:t>text-shadow</a:t>
            </a:r>
            <a:r>
              <a:rPr lang="en-GB" dirty="0" smtClean="0"/>
              <a:t> </a:t>
            </a:r>
            <a:r>
              <a:rPr lang="en-GB" dirty="0"/>
              <a:t>property</a:t>
            </a:r>
          </a:p>
          <a:p>
            <a:pPr lvl="1" eaLnBrk="1" hangingPunct="1"/>
            <a:endParaRPr lang="en-GB" sz="2000" dirty="0" smtClean="0"/>
          </a:p>
        </p:txBody>
      </p:sp>
      <p:sp>
        <p:nvSpPr>
          <p:cNvPr id="10243" name="Rectangle 2"/>
          <p:cNvSpPr>
            <a:spLocks noGrp="1" noChangeArrowheads="1"/>
          </p:cNvSpPr>
          <p:nvPr>
            <p:ph type="title"/>
          </p:nvPr>
        </p:nvSpPr>
        <p:spPr/>
        <p:txBody>
          <a:bodyPr/>
          <a:lstStyle/>
          <a:p>
            <a:pPr eaLnBrk="1" hangingPunct="1"/>
            <a:r>
              <a:rPr lang="en-GB" dirty="0" smtClean="0"/>
              <a:t>Styling Text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25</a:t>
            </a:fld>
            <a:endParaRPr lang="en-GB"/>
          </a:p>
        </p:txBody>
      </p:sp>
      <p:sp>
        <p:nvSpPr>
          <p:cNvPr id="15" name="TextBox 14"/>
          <p:cNvSpPr txBox="1"/>
          <p:nvPr/>
        </p:nvSpPr>
        <p:spPr>
          <a:xfrm>
            <a:off x="5943601" y="1270646"/>
            <a:ext cx="2743200"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text-indent: 5rem; </a:t>
            </a:r>
            <a:endParaRPr lang="en-GB" sz="1200" dirty="0"/>
          </a:p>
        </p:txBody>
      </p:sp>
      <p:sp>
        <p:nvSpPr>
          <p:cNvPr id="16" name="TextBox 15"/>
          <p:cNvSpPr txBox="1"/>
          <p:nvPr/>
        </p:nvSpPr>
        <p:spPr>
          <a:xfrm>
            <a:off x="5943601" y="2496888"/>
            <a:ext cx="2743200"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hyphens: manual;    </a:t>
            </a:r>
            <a:endParaRPr lang="en-GB" sz="1200" dirty="0"/>
          </a:p>
        </p:txBody>
      </p:sp>
      <p:sp>
        <p:nvSpPr>
          <p:cNvPr id="17" name="TextBox 16"/>
          <p:cNvSpPr txBox="1"/>
          <p:nvPr/>
        </p:nvSpPr>
        <p:spPr>
          <a:xfrm>
            <a:off x="5943601" y="4456885"/>
            <a:ext cx="2743200" cy="3626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word-spacing: 5px;</a:t>
            </a:r>
            <a:endParaRPr lang="en-GB" sz="1200" dirty="0"/>
          </a:p>
        </p:txBody>
      </p:sp>
      <p:sp>
        <p:nvSpPr>
          <p:cNvPr id="18" name="TextBox 17"/>
          <p:cNvSpPr txBox="1"/>
          <p:nvPr/>
        </p:nvSpPr>
        <p:spPr>
          <a:xfrm>
            <a:off x="5943601" y="5704438"/>
            <a:ext cx="2743200" cy="887748"/>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text-shadow: </a:t>
            </a:r>
            <a:r>
              <a:rPr lang="en-GB" sz="1200" dirty="0" err="1"/>
              <a:t>horiz</a:t>
            </a:r>
            <a:r>
              <a:rPr lang="en-GB" sz="1200" dirty="0"/>
              <a:t>-offset </a:t>
            </a:r>
          </a:p>
          <a:p>
            <a:r>
              <a:rPr lang="en-GB" sz="1200" dirty="0"/>
              <a:t>             </a:t>
            </a:r>
            <a:r>
              <a:rPr lang="en-GB" sz="1200" dirty="0" err="1"/>
              <a:t>vert</a:t>
            </a:r>
            <a:r>
              <a:rPr lang="en-GB" sz="1200" dirty="0"/>
              <a:t>-off</a:t>
            </a:r>
          </a:p>
          <a:p>
            <a:r>
              <a:rPr lang="en-GB" sz="1200" dirty="0"/>
              <a:t>             blur-distance</a:t>
            </a:r>
          </a:p>
          <a:p>
            <a:r>
              <a:rPr lang="en-GB" sz="1200" dirty="0"/>
              <a:t>             </a:t>
            </a:r>
            <a:r>
              <a:rPr lang="en-GB" sz="1200" dirty="0" err="1"/>
              <a:t>color</a:t>
            </a:r>
            <a:r>
              <a:rPr lang="en-GB" sz="1200" dirty="0"/>
              <a:t>;</a:t>
            </a:r>
          </a:p>
        </p:txBody>
      </p:sp>
    </p:spTree>
    <p:extLst>
      <p:ext uri="{BB962C8B-B14F-4D97-AF65-F5344CB8AC3E}">
        <p14:creationId xmlns:p14="http://schemas.microsoft.com/office/powerpoint/2010/main" val="3039230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Structural pseudo-classes</a:t>
            </a:r>
          </a:p>
          <a:p>
            <a:pPr eaLnBrk="1" hangingPunct="1"/>
            <a:r>
              <a:rPr lang="en-GB" sz="2400" dirty="0" smtClean="0"/>
              <a:t>Additional selector techniques</a:t>
            </a:r>
          </a:p>
          <a:p>
            <a:pPr eaLnBrk="1" hangingPunct="1"/>
            <a:r>
              <a:rPr lang="en-GB" sz="2400" dirty="0" err="1" smtClean="0"/>
              <a:t>Combinators</a:t>
            </a:r>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4. Selectors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26</a:t>
            </a:fld>
            <a:endParaRPr lang="en-GB" dirty="0"/>
          </a:p>
        </p:txBody>
      </p:sp>
    </p:spTree>
    <p:extLst>
      <p:ext uri="{BB962C8B-B14F-4D97-AF65-F5344CB8AC3E}">
        <p14:creationId xmlns:p14="http://schemas.microsoft.com/office/powerpoint/2010/main" val="1177907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sz="2400" dirty="0" smtClean="0"/>
              <a:t>Structural pseudo-classes permit selection based on an element’s position in the document tree</a:t>
            </a:r>
          </a:p>
          <a:p>
            <a:pPr lvl="1"/>
            <a:r>
              <a:rPr lang="en-GB" sz="1800" dirty="0" smtClean="0"/>
              <a:t>E.g. root element</a:t>
            </a:r>
          </a:p>
          <a:p>
            <a:pPr lvl="1"/>
            <a:r>
              <a:rPr lang="en-GB" sz="1800" dirty="0" smtClean="0"/>
              <a:t>E.g. nth-child</a:t>
            </a:r>
          </a:p>
          <a:p>
            <a:pPr lvl="1"/>
            <a:r>
              <a:rPr lang="en-GB" sz="1800" dirty="0" smtClean="0"/>
              <a:t>E.g. first child of a certain type</a:t>
            </a:r>
          </a:p>
          <a:p>
            <a:pPr lvl="1"/>
            <a:endParaRPr lang="en-GB" sz="1800" dirty="0"/>
          </a:p>
          <a:p>
            <a:r>
              <a:rPr lang="en-GB" sz="2400" dirty="0" smtClean="0"/>
              <a:t>Simple example:</a:t>
            </a:r>
          </a:p>
          <a:p>
            <a:pPr lvl="1"/>
            <a:r>
              <a:rPr lang="en-GB" sz="2000" dirty="0"/>
              <a:t>See </a:t>
            </a:r>
            <a:r>
              <a:rPr lang="en-GB" sz="2000" dirty="0" smtClean="0">
                <a:latin typeface="Lucida Console" pitchFamily="49" charset="0"/>
              </a:rPr>
              <a:t>Selectors\StructuralPseudoClasses1.html</a:t>
            </a:r>
            <a:endParaRPr lang="en-GB" sz="2000"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Structural Pseudo-Classes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27</a:t>
            </a:fld>
            <a:endParaRPr lang="en-GB"/>
          </a:p>
        </p:txBody>
      </p:sp>
      <p:sp>
        <p:nvSpPr>
          <p:cNvPr id="5" name="TextBox 4"/>
          <p:cNvSpPr txBox="1"/>
          <p:nvPr/>
        </p:nvSpPr>
        <p:spPr>
          <a:xfrm>
            <a:off x="861391" y="4266678"/>
            <a:ext cx="7620000" cy="1766423"/>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smtClean="0"/>
              <a:t>…</a:t>
            </a:r>
          </a:p>
          <a:p>
            <a:r>
              <a:rPr lang="en-GB" sz="1200" dirty="0" err="1" smtClean="0"/>
              <a:t>tr:nth-child</a:t>
            </a:r>
            <a:r>
              <a:rPr lang="en-GB" sz="1200" dirty="0" smtClean="0"/>
              <a:t>(odd</a:t>
            </a:r>
            <a:r>
              <a:rPr lang="en-GB" sz="1200" dirty="0"/>
              <a:t>) {</a:t>
            </a:r>
          </a:p>
          <a:p>
            <a:r>
              <a:rPr lang="en-GB" sz="1200" dirty="0" smtClean="0"/>
              <a:t>    background-</a:t>
            </a:r>
            <a:r>
              <a:rPr lang="en-GB" sz="1200" dirty="0" err="1" smtClean="0"/>
              <a:t>color</a:t>
            </a:r>
            <a:r>
              <a:rPr lang="en-GB" sz="1200" dirty="0"/>
              <a:t>: yellow; </a:t>
            </a:r>
          </a:p>
          <a:p>
            <a:r>
              <a:rPr lang="en-GB" sz="1200" dirty="0"/>
              <a:t>}</a:t>
            </a:r>
          </a:p>
          <a:p>
            <a:endParaRPr lang="en-GB" sz="1200" dirty="0"/>
          </a:p>
          <a:p>
            <a:r>
              <a:rPr lang="en-GB" sz="1200" dirty="0" err="1"/>
              <a:t>tr:nth-child</a:t>
            </a:r>
            <a:r>
              <a:rPr lang="en-GB" sz="1200" dirty="0"/>
              <a:t>(even) {</a:t>
            </a:r>
          </a:p>
          <a:p>
            <a:r>
              <a:rPr lang="en-GB" sz="1200" dirty="0" smtClean="0"/>
              <a:t>    background-</a:t>
            </a:r>
            <a:r>
              <a:rPr lang="en-GB" sz="1200" dirty="0" err="1" smtClean="0"/>
              <a:t>color</a:t>
            </a:r>
            <a:r>
              <a:rPr lang="en-GB" sz="1200" dirty="0"/>
              <a:t>: orange; </a:t>
            </a:r>
          </a:p>
          <a:p>
            <a:r>
              <a:rPr lang="en-GB" sz="1200" dirty="0" smtClean="0"/>
              <a:t>}</a:t>
            </a:r>
          </a:p>
          <a:p>
            <a:r>
              <a:rPr lang="en-GB" sz="1200" dirty="0" smtClean="0"/>
              <a:t>…</a:t>
            </a:r>
            <a:endParaRPr lang="en-GB" sz="12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131" y="5248143"/>
            <a:ext cx="5316745" cy="123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18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pPr lvl="1"/>
            <a:endParaRPr lang="en-GB" sz="2000" dirty="0" smtClean="0"/>
          </a:p>
          <a:p>
            <a:pPr lvl="1"/>
            <a:r>
              <a:rPr lang="en-GB" dirty="0" smtClean="0"/>
              <a:t>Examples: </a:t>
            </a:r>
            <a:r>
              <a:rPr lang="en-GB" sz="1800" dirty="0" smtClean="0">
                <a:latin typeface="Lucida Console" pitchFamily="49" charset="0"/>
              </a:rPr>
              <a:t>Selectors\StructuralPseudoClasses2.html</a:t>
            </a:r>
          </a:p>
          <a:p>
            <a:pPr lvl="1"/>
            <a:r>
              <a:rPr lang="en-GB" dirty="0" smtClean="0">
                <a:latin typeface="+mj-lt"/>
              </a:rPr>
              <a:t>Info</a:t>
            </a:r>
            <a:r>
              <a:rPr lang="en-GB" dirty="0">
                <a:latin typeface="+mj-lt"/>
              </a:rPr>
              <a:t>: </a:t>
            </a:r>
            <a:r>
              <a:rPr lang="en-GB" dirty="0" smtClean="0">
                <a:latin typeface="+mj-lt"/>
              </a:rPr>
              <a:t>       </a:t>
            </a:r>
            <a:r>
              <a:rPr lang="en-GB" sz="1800" dirty="0" smtClean="0">
                <a:latin typeface="Lucida Console" pitchFamily="49" charset="0"/>
              </a:rPr>
              <a:t>http</a:t>
            </a:r>
            <a:r>
              <a:rPr lang="en-GB" sz="1800" dirty="0">
                <a:latin typeface="Lucida Console" pitchFamily="49" charset="0"/>
              </a:rPr>
              <a:t>://reference.sitepoint.com/css/selectorref</a:t>
            </a:r>
          </a:p>
          <a:p>
            <a:endParaRPr lang="en-GB" dirty="0" smtClean="0"/>
          </a:p>
          <a:p>
            <a:endParaRPr lang="en-GB" dirty="0"/>
          </a:p>
        </p:txBody>
      </p:sp>
      <p:sp>
        <p:nvSpPr>
          <p:cNvPr id="10243" name="Rectangle 2"/>
          <p:cNvSpPr>
            <a:spLocks noGrp="1" noChangeArrowheads="1"/>
          </p:cNvSpPr>
          <p:nvPr>
            <p:ph type="title"/>
          </p:nvPr>
        </p:nvSpPr>
        <p:spPr/>
        <p:txBody>
          <a:bodyPr/>
          <a:lstStyle/>
          <a:p>
            <a:r>
              <a:rPr lang="en-GB" smtClean="0"/>
              <a:t>Structural Pseudo-Classes (2 of 2)</a:t>
            </a:r>
            <a:endParaRPr lang="en-GB" dirty="0" smtClean="0"/>
          </a:p>
        </p:txBody>
      </p:sp>
      <p:sp>
        <p:nvSpPr>
          <p:cNvPr id="53" name="Footer Placeholder 3"/>
          <p:cNvSpPr>
            <a:spLocks noGrp="1"/>
          </p:cNvSpPr>
          <p:nvPr>
            <p:ph type="ftr" sz="quarter" idx="10"/>
          </p:nvPr>
        </p:nvSpPr>
        <p:spPr/>
        <p:txBody>
          <a:bodyPr/>
          <a:lstStyle/>
          <a:p>
            <a:fld id="{F2B72915-2081-4483-8C8F-CFACE768D299}" type="slidenum">
              <a:rPr lang="en-GB" smtClean="0"/>
              <a:pPr/>
              <a:t>28</a:t>
            </a:fld>
            <a:endParaRPr lang="en-GB"/>
          </a:p>
        </p:txBody>
      </p:sp>
      <p:sp>
        <p:nvSpPr>
          <p:cNvPr id="8" name="TextBox 7"/>
          <p:cNvSpPr txBox="1"/>
          <p:nvPr/>
        </p:nvSpPr>
        <p:spPr>
          <a:xfrm>
            <a:off x="647105" y="1156666"/>
            <a:ext cx="2481442"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Structural pseudo-class</a:t>
            </a:r>
            <a:endParaRPr lang="en-GB" sz="1400" dirty="0">
              <a:solidFill>
                <a:schemeClr val="bg1"/>
              </a:solidFill>
              <a:latin typeface="+mj-lt"/>
            </a:endParaRPr>
          </a:p>
        </p:txBody>
      </p:sp>
      <p:sp>
        <p:nvSpPr>
          <p:cNvPr id="9" name="TextBox 8"/>
          <p:cNvSpPr txBox="1"/>
          <p:nvPr/>
        </p:nvSpPr>
        <p:spPr>
          <a:xfrm>
            <a:off x="3189643" y="1156666"/>
            <a:ext cx="5391646" cy="40823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Selects an E element that is …</a:t>
            </a:r>
            <a:endParaRPr lang="en-GB" sz="1400" dirty="0">
              <a:solidFill>
                <a:schemeClr val="bg1"/>
              </a:solidFill>
              <a:latin typeface="+mj-lt"/>
            </a:endParaRPr>
          </a:p>
        </p:txBody>
      </p:sp>
      <p:sp>
        <p:nvSpPr>
          <p:cNvPr id="10" name="TextBox 9"/>
          <p:cNvSpPr txBox="1"/>
          <p:nvPr/>
        </p:nvSpPr>
        <p:spPr>
          <a:xfrm>
            <a:off x="647105" y="1604726"/>
            <a:ext cx="2481442" cy="346645"/>
          </a:xfrm>
          <a:prstGeom prst="rect">
            <a:avLst/>
          </a:prstGeom>
          <a:solidFill>
            <a:srgbClr val="CCCCFF"/>
          </a:solidFill>
        </p:spPr>
        <p:txBody>
          <a:bodyPr wrap="none" rtlCol="0" anchor="ctr" anchorCtr="0">
            <a:noAutofit/>
          </a:bodyPr>
          <a:lstStyle/>
          <a:p>
            <a:r>
              <a:rPr lang="en-GB" sz="1400" dirty="0" smtClean="0">
                <a:solidFill>
                  <a:srgbClr val="000099"/>
                </a:solidFill>
              </a:rPr>
              <a:t>E:root</a:t>
            </a:r>
            <a:endParaRPr lang="en-GB" sz="1400" dirty="0">
              <a:solidFill>
                <a:srgbClr val="000099"/>
              </a:solidFill>
            </a:endParaRPr>
          </a:p>
        </p:txBody>
      </p:sp>
      <p:sp>
        <p:nvSpPr>
          <p:cNvPr id="11" name="TextBox 10"/>
          <p:cNvSpPr txBox="1"/>
          <p:nvPr/>
        </p:nvSpPr>
        <p:spPr>
          <a:xfrm>
            <a:off x="3189643" y="1604726"/>
            <a:ext cx="5391646" cy="346645"/>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The </a:t>
            </a:r>
            <a:r>
              <a:rPr lang="en-GB" sz="1400" dirty="0">
                <a:solidFill>
                  <a:srgbClr val="000099"/>
                </a:solidFill>
                <a:latin typeface="+mj-lt"/>
              </a:rPr>
              <a:t>root of the </a:t>
            </a:r>
            <a:r>
              <a:rPr lang="en-GB" sz="1400" dirty="0" smtClean="0">
                <a:solidFill>
                  <a:srgbClr val="000099"/>
                </a:solidFill>
                <a:latin typeface="+mj-lt"/>
              </a:rPr>
              <a:t>document</a:t>
            </a:r>
            <a:endParaRPr lang="en-GB" sz="1400" dirty="0">
              <a:solidFill>
                <a:srgbClr val="000099"/>
              </a:solidFill>
              <a:latin typeface="+mj-lt"/>
            </a:endParaRPr>
          </a:p>
        </p:txBody>
      </p:sp>
      <p:sp>
        <p:nvSpPr>
          <p:cNvPr id="33" name="TextBox 32"/>
          <p:cNvSpPr txBox="1"/>
          <p:nvPr/>
        </p:nvSpPr>
        <p:spPr>
          <a:xfrm>
            <a:off x="647105" y="1992275"/>
            <a:ext cx="2481442" cy="480582"/>
          </a:xfrm>
          <a:prstGeom prst="rect">
            <a:avLst/>
          </a:prstGeom>
          <a:solidFill>
            <a:srgbClr val="CCCCFF"/>
          </a:solidFill>
        </p:spPr>
        <p:txBody>
          <a:bodyPr wrap="none" rtlCol="0" anchor="ctr" anchorCtr="0">
            <a:noAutofit/>
          </a:bodyPr>
          <a:lstStyle/>
          <a:p>
            <a:r>
              <a:rPr lang="en-GB" sz="1400" dirty="0">
                <a:solidFill>
                  <a:srgbClr val="000099"/>
                </a:solidFill>
              </a:rPr>
              <a:t>E:nth-child(n</a:t>
            </a:r>
            <a:r>
              <a:rPr lang="en-GB" sz="1400" dirty="0" smtClean="0">
                <a:solidFill>
                  <a:srgbClr val="000099"/>
                </a:solidFill>
              </a:rPr>
              <a:t>)</a:t>
            </a:r>
          </a:p>
          <a:p>
            <a:r>
              <a:rPr lang="en-GB" sz="1400" dirty="0">
                <a:solidFill>
                  <a:srgbClr val="000099"/>
                </a:solidFill>
              </a:rPr>
              <a:t>E:nth-last-child(n) </a:t>
            </a:r>
          </a:p>
        </p:txBody>
      </p:sp>
      <p:sp>
        <p:nvSpPr>
          <p:cNvPr id="34" name="TextBox 33"/>
          <p:cNvSpPr txBox="1"/>
          <p:nvPr/>
        </p:nvSpPr>
        <p:spPr>
          <a:xfrm>
            <a:off x="3189643" y="1992275"/>
            <a:ext cx="5391646" cy="480582"/>
          </a:xfrm>
          <a:prstGeom prst="rect">
            <a:avLst/>
          </a:prstGeom>
          <a:solidFill>
            <a:srgbClr val="CCCCFF"/>
          </a:solidFill>
        </p:spPr>
        <p:txBody>
          <a:bodyPr wrap="none" rtlCol="0" anchor="t" anchorCtr="0">
            <a:noAutofit/>
          </a:bodyPr>
          <a:lstStyle/>
          <a:p>
            <a:r>
              <a:rPr lang="en-GB" sz="1400" dirty="0" smtClean="0">
                <a:solidFill>
                  <a:srgbClr val="000099"/>
                </a:solidFill>
                <a:latin typeface="+mj-lt"/>
              </a:rPr>
              <a:t>The</a:t>
            </a:r>
            <a:r>
              <a:rPr lang="en-GB" sz="1400" dirty="0">
                <a:solidFill>
                  <a:srgbClr val="000099"/>
                </a:solidFill>
                <a:latin typeface="+mj-lt"/>
              </a:rPr>
              <a:t> n-</a:t>
            </a:r>
            <a:r>
              <a:rPr lang="en-GB" sz="1400" dirty="0" err="1">
                <a:solidFill>
                  <a:srgbClr val="000099"/>
                </a:solidFill>
                <a:latin typeface="+mj-lt"/>
              </a:rPr>
              <a:t>th</a:t>
            </a:r>
            <a:r>
              <a:rPr lang="en-GB" sz="1400" dirty="0">
                <a:solidFill>
                  <a:srgbClr val="000099"/>
                </a:solidFill>
                <a:latin typeface="+mj-lt"/>
              </a:rPr>
              <a:t> child of its </a:t>
            </a:r>
            <a:r>
              <a:rPr lang="en-GB" sz="1400" dirty="0" smtClean="0">
                <a:solidFill>
                  <a:srgbClr val="000099"/>
                </a:solidFill>
                <a:latin typeface="+mj-lt"/>
              </a:rPr>
              <a:t>parent (counted from first or last)</a:t>
            </a:r>
            <a:endParaRPr lang="en-GB" sz="1400" dirty="0">
              <a:solidFill>
                <a:srgbClr val="000099"/>
              </a:solidFill>
              <a:latin typeface="+mj-lt"/>
            </a:endParaRPr>
          </a:p>
        </p:txBody>
      </p:sp>
      <p:sp>
        <p:nvSpPr>
          <p:cNvPr id="37" name="TextBox 36"/>
          <p:cNvSpPr txBox="1"/>
          <p:nvPr/>
        </p:nvSpPr>
        <p:spPr>
          <a:xfrm>
            <a:off x="647105" y="2510186"/>
            <a:ext cx="2481442" cy="504469"/>
          </a:xfrm>
          <a:prstGeom prst="rect">
            <a:avLst/>
          </a:prstGeom>
          <a:solidFill>
            <a:srgbClr val="CCCCFF"/>
          </a:solidFill>
        </p:spPr>
        <p:txBody>
          <a:bodyPr wrap="none" rtlCol="0" anchor="ctr" anchorCtr="0">
            <a:noAutofit/>
          </a:bodyPr>
          <a:lstStyle/>
          <a:p>
            <a:r>
              <a:rPr lang="en-GB" sz="1400" dirty="0" smtClean="0">
                <a:solidFill>
                  <a:srgbClr val="000099"/>
                </a:solidFill>
              </a:rPr>
              <a:t>E:nth-of-type(n)</a:t>
            </a:r>
          </a:p>
          <a:p>
            <a:r>
              <a:rPr lang="en-GB" sz="1400" dirty="0">
                <a:solidFill>
                  <a:srgbClr val="000099"/>
                </a:solidFill>
              </a:rPr>
              <a:t>E:nth-last-of-type(n</a:t>
            </a:r>
            <a:r>
              <a:rPr lang="en-GB" sz="1400" dirty="0" smtClean="0">
                <a:solidFill>
                  <a:srgbClr val="000099"/>
                </a:solidFill>
              </a:rPr>
              <a:t>)</a:t>
            </a:r>
            <a:endParaRPr lang="en-GB" sz="1400" dirty="0">
              <a:solidFill>
                <a:srgbClr val="000099"/>
              </a:solidFill>
            </a:endParaRPr>
          </a:p>
        </p:txBody>
      </p:sp>
      <p:sp>
        <p:nvSpPr>
          <p:cNvPr id="38" name="TextBox 37"/>
          <p:cNvSpPr txBox="1"/>
          <p:nvPr/>
        </p:nvSpPr>
        <p:spPr>
          <a:xfrm>
            <a:off x="3189643" y="2510186"/>
            <a:ext cx="5391646" cy="504469"/>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The</a:t>
            </a:r>
            <a:r>
              <a:rPr lang="en-GB" sz="1400" dirty="0">
                <a:solidFill>
                  <a:srgbClr val="000099"/>
                </a:solidFill>
                <a:latin typeface="+mj-lt"/>
              </a:rPr>
              <a:t> n-</a:t>
            </a:r>
            <a:r>
              <a:rPr lang="en-GB" sz="1400" dirty="0" err="1">
                <a:solidFill>
                  <a:srgbClr val="000099"/>
                </a:solidFill>
                <a:latin typeface="+mj-lt"/>
              </a:rPr>
              <a:t>th</a:t>
            </a:r>
            <a:r>
              <a:rPr lang="en-GB" sz="1400" dirty="0">
                <a:solidFill>
                  <a:srgbClr val="000099"/>
                </a:solidFill>
                <a:latin typeface="+mj-lt"/>
              </a:rPr>
              <a:t> sibling of its </a:t>
            </a:r>
            <a:r>
              <a:rPr lang="en-GB" sz="1400" dirty="0" smtClean="0">
                <a:solidFill>
                  <a:srgbClr val="000099"/>
                </a:solidFill>
                <a:latin typeface="+mj-lt"/>
              </a:rPr>
              <a:t>type (counted from first or last)</a:t>
            </a:r>
            <a:endParaRPr lang="en-GB" sz="1400" dirty="0">
              <a:solidFill>
                <a:srgbClr val="000099"/>
              </a:solidFill>
              <a:latin typeface="+mj-lt"/>
            </a:endParaRPr>
          </a:p>
        </p:txBody>
      </p:sp>
      <p:sp>
        <p:nvSpPr>
          <p:cNvPr id="41" name="TextBox 40"/>
          <p:cNvSpPr txBox="1"/>
          <p:nvPr/>
        </p:nvSpPr>
        <p:spPr>
          <a:xfrm>
            <a:off x="647104" y="3042728"/>
            <a:ext cx="2481442" cy="522464"/>
          </a:xfrm>
          <a:prstGeom prst="rect">
            <a:avLst/>
          </a:prstGeom>
          <a:solidFill>
            <a:srgbClr val="CCCCFF"/>
          </a:solidFill>
        </p:spPr>
        <p:txBody>
          <a:bodyPr wrap="none" rtlCol="0" anchor="ctr" anchorCtr="0">
            <a:noAutofit/>
          </a:bodyPr>
          <a:lstStyle/>
          <a:p>
            <a:r>
              <a:rPr lang="en-GB" sz="1400" dirty="0" smtClean="0">
                <a:solidFill>
                  <a:srgbClr val="000099"/>
                </a:solidFill>
              </a:rPr>
              <a:t>E:first-child </a:t>
            </a:r>
          </a:p>
          <a:p>
            <a:r>
              <a:rPr lang="en-GB" sz="1400" dirty="0" smtClean="0">
                <a:solidFill>
                  <a:srgbClr val="000099"/>
                </a:solidFill>
              </a:rPr>
              <a:t>E:last-child</a:t>
            </a:r>
            <a:endParaRPr lang="en-GB" sz="1400" dirty="0">
              <a:solidFill>
                <a:srgbClr val="000099"/>
              </a:solidFill>
            </a:endParaRPr>
          </a:p>
        </p:txBody>
      </p:sp>
      <p:sp>
        <p:nvSpPr>
          <p:cNvPr id="42" name="TextBox 41"/>
          <p:cNvSpPr txBox="1"/>
          <p:nvPr/>
        </p:nvSpPr>
        <p:spPr>
          <a:xfrm>
            <a:off x="3189642" y="3042728"/>
            <a:ext cx="5391647" cy="522464"/>
          </a:xfrm>
          <a:prstGeom prst="rect">
            <a:avLst/>
          </a:prstGeom>
          <a:solidFill>
            <a:srgbClr val="CCCCFF"/>
          </a:solidFill>
        </p:spPr>
        <p:txBody>
          <a:bodyPr wrap="none" rtlCol="0" anchor="t" anchorCtr="0">
            <a:noAutofit/>
          </a:bodyPr>
          <a:lstStyle/>
          <a:p>
            <a:r>
              <a:rPr lang="en-GB" sz="1400" dirty="0" smtClean="0">
                <a:solidFill>
                  <a:srgbClr val="000099"/>
                </a:solidFill>
                <a:latin typeface="+mj-lt"/>
              </a:rPr>
              <a:t>The first or last </a:t>
            </a:r>
            <a:r>
              <a:rPr lang="en-GB" sz="1400" dirty="0">
                <a:solidFill>
                  <a:srgbClr val="000099"/>
                </a:solidFill>
                <a:latin typeface="+mj-lt"/>
              </a:rPr>
              <a:t>child of its </a:t>
            </a:r>
            <a:r>
              <a:rPr lang="en-GB" sz="1400" dirty="0" smtClean="0">
                <a:solidFill>
                  <a:srgbClr val="000099"/>
                </a:solidFill>
                <a:latin typeface="+mj-lt"/>
              </a:rPr>
              <a:t>parent</a:t>
            </a:r>
            <a:endParaRPr lang="en-GB" sz="1400" dirty="0">
              <a:solidFill>
                <a:srgbClr val="000099"/>
              </a:solidFill>
              <a:latin typeface="+mj-lt"/>
            </a:endParaRPr>
          </a:p>
        </p:txBody>
      </p:sp>
      <p:sp>
        <p:nvSpPr>
          <p:cNvPr id="43" name="TextBox 42"/>
          <p:cNvSpPr txBox="1"/>
          <p:nvPr/>
        </p:nvSpPr>
        <p:spPr>
          <a:xfrm>
            <a:off x="647104" y="3601732"/>
            <a:ext cx="2481442" cy="522464"/>
          </a:xfrm>
          <a:prstGeom prst="rect">
            <a:avLst/>
          </a:prstGeom>
          <a:solidFill>
            <a:srgbClr val="CCCCFF"/>
          </a:solidFill>
        </p:spPr>
        <p:txBody>
          <a:bodyPr wrap="none" rtlCol="0" anchor="ctr" anchorCtr="0">
            <a:noAutofit/>
          </a:bodyPr>
          <a:lstStyle/>
          <a:p>
            <a:r>
              <a:rPr lang="en-GB" sz="1400" dirty="0" smtClean="0">
                <a:solidFill>
                  <a:srgbClr val="000099"/>
                </a:solidFill>
              </a:rPr>
              <a:t>E:first-of-type</a:t>
            </a:r>
          </a:p>
          <a:p>
            <a:r>
              <a:rPr lang="en-GB" sz="1400" dirty="0" smtClean="0">
                <a:solidFill>
                  <a:srgbClr val="000099"/>
                </a:solidFill>
              </a:rPr>
              <a:t>E:last-of-type</a:t>
            </a:r>
            <a:endParaRPr lang="en-GB" sz="1400" dirty="0">
              <a:solidFill>
                <a:srgbClr val="000099"/>
              </a:solidFill>
            </a:endParaRPr>
          </a:p>
        </p:txBody>
      </p:sp>
      <p:sp>
        <p:nvSpPr>
          <p:cNvPr id="44" name="TextBox 43"/>
          <p:cNvSpPr txBox="1"/>
          <p:nvPr/>
        </p:nvSpPr>
        <p:spPr>
          <a:xfrm>
            <a:off x="3189642" y="3601732"/>
            <a:ext cx="5391647" cy="522464"/>
          </a:xfrm>
          <a:prstGeom prst="rect">
            <a:avLst/>
          </a:prstGeom>
          <a:solidFill>
            <a:srgbClr val="CCCCFF"/>
          </a:solidFill>
        </p:spPr>
        <p:txBody>
          <a:bodyPr wrap="none" rtlCol="0" anchor="t" anchorCtr="0">
            <a:noAutofit/>
          </a:bodyPr>
          <a:lstStyle/>
          <a:p>
            <a:r>
              <a:rPr lang="en-GB" sz="1400" dirty="0" smtClean="0">
                <a:solidFill>
                  <a:srgbClr val="000099"/>
                </a:solidFill>
                <a:latin typeface="+mj-lt"/>
              </a:rPr>
              <a:t>The </a:t>
            </a:r>
            <a:r>
              <a:rPr lang="en-GB" sz="1400" dirty="0">
                <a:solidFill>
                  <a:srgbClr val="000099"/>
                </a:solidFill>
                <a:latin typeface="+mj-lt"/>
              </a:rPr>
              <a:t>first sibling </a:t>
            </a:r>
            <a:r>
              <a:rPr lang="en-GB" sz="1400" dirty="0" smtClean="0">
                <a:solidFill>
                  <a:srgbClr val="000099"/>
                </a:solidFill>
                <a:latin typeface="+mj-lt"/>
              </a:rPr>
              <a:t>or last of </a:t>
            </a:r>
            <a:r>
              <a:rPr lang="en-GB" sz="1400" dirty="0">
                <a:solidFill>
                  <a:srgbClr val="000099"/>
                </a:solidFill>
                <a:latin typeface="+mj-lt"/>
              </a:rPr>
              <a:t>its type</a:t>
            </a:r>
          </a:p>
        </p:txBody>
      </p:sp>
      <p:sp>
        <p:nvSpPr>
          <p:cNvPr id="47" name="TextBox 46"/>
          <p:cNvSpPr txBox="1"/>
          <p:nvPr/>
        </p:nvSpPr>
        <p:spPr>
          <a:xfrm>
            <a:off x="647105" y="4162166"/>
            <a:ext cx="2481442" cy="346645"/>
          </a:xfrm>
          <a:prstGeom prst="rect">
            <a:avLst/>
          </a:prstGeom>
          <a:solidFill>
            <a:srgbClr val="CCCCFF"/>
          </a:solidFill>
        </p:spPr>
        <p:txBody>
          <a:bodyPr wrap="none" rtlCol="0" anchor="ctr" anchorCtr="0">
            <a:noAutofit/>
          </a:bodyPr>
          <a:lstStyle/>
          <a:p>
            <a:r>
              <a:rPr lang="en-GB" sz="1400" dirty="0">
                <a:solidFill>
                  <a:srgbClr val="000099"/>
                </a:solidFill>
              </a:rPr>
              <a:t>E:only-child</a:t>
            </a:r>
          </a:p>
        </p:txBody>
      </p:sp>
      <p:sp>
        <p:nvSpPr>
          <p:cNvPr id="48" name="TextBox 47"/>
          <p:cNvSpPr txBox="1"/>
          <p:nvPr/>
        </p:nvSpPr>
        <p:spPr>
          <a:xfrm>
            <a:off x="3189643" y="4162166"/>
            <a:ext cx="5391646" cy="346645"/>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The </a:t>
            </a:r>
            <a:r>
              <a:rPr lang="en-GB" sz="1400" dirty="0">
                <a:solidFill>
                  <a:srgbClr val="000099"/>
                </a:solidFill>
                <a:latin typeface="+mj-lt"/>
              </a:rPr>
              <a:t>only child of its parent</a:t>
            </a:r>
          </a:p>
        </p:txBody>
      </p:sp>
      <p:sp>
        <p:nvSpPr>
          <p:cNvPr id="49" name="TextBox 48"/>
          <p:cNvSpPr txBox="1"/>
          <p:nvPr/>
        </p:nvSpPr>
        <p:spPr>
          <a:xfrm>
            <a:off x="647105" y="4549714"/>
            <a:ext cx="2481442" cy="346645"/>
          </a:xfrm>
          <a:prstGeom prst="rect">
            <a:avLst/>
          </a:prstGeom>
          <a:solidFill>
            <a:srgbClr val="CCCCFF"/>
          </a:solidFill>
        </p:spPr>
        <p:txBody>
          <a:bodyPr wrap="none" rtlCol="0" anchor="ctr" anchorCtr="0">
            <a:noAutofit/>
          </a:bodyPr>
          <a:lstStyle/>
          <a:p>
            <a:r>
              <a:rPr lang="en-GB" sz="1400" dirty="0">
                <a:solidFill>
                  <a:srgbClr val="000099"/>
                </a:solidFill>
              </a:rPr>
              <a:t>E:only-of-type</a:t>
            </a:r>
            <a:endParaRPr lang="en-GB" sz="1400" b="1" dirty="0">
              <a:solidFill>
                <a:srgbClr val="000099"/>
              </a:solidFill>
            </a:endParaRPr>
          </a:p>
        </p:txBody>
      </p:sp>
      <p:sp>
        <p:nvSpPr>
          <p:cNvPr id="50" name="TextBox 49"/>
          <p:cNvSpPr txBox="1"/>
          <p:nvPr/>
        </p:nvSpPr>
        <p:spPr>
          <a:xfrm>
            <a:off x="3189643" y="4549714"/>
            <a:ext cx="5391646" cy="346645"/>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The </a:t>
            </a:r>
            <a:r>
              <a:rPr lang="en-GB" sz="1400" dirty="0">
                <a:solidFill>
                  <a:srgbClr val="000099"/>
                </a:solidFill>
                <a:latin typeface="+mj-lt"/>
              </a:rPr>
              <a:t>only sibling of its </a:t>
            </a:r>
            <a:r>
              <a:rPr lang="en-GB" sz="1400" dirty="0" smtClean="0">
                <a:solidFill>
                  <a:srgbClr val="000099"/>
                </a:solidFill>
                <a:latin typeface="+mj-lt"/>
              </a:rPr>
              <a:t>type</a:t>
            </a:r>
            <a:endParaRPr lang="en-GB" sz="1400" dirty="0">
              <a:solidFill>
                <a:srgbClr val="000099"/>
              </a:solidFill>
              <a:latin typeface="+mj-lt"/>
            </a:endParaRPr>
          </a:p>
        </p:txBody>
      </p:sp>
      <p:sp>
        <p:nvSpPr>
          <p:cNvPr id="51" name="TextBox 50"/>
          <p:cNvSpPr txBox="1"/>
          <p:nvPr/>
        </p:nvSpPr>
        <p:spPr>
          <a:xfrm>
            <a:off x="647105" y="4937262"/>
            <a:ext cx="2481442" cy="346645"/>
          </a:xfrm>
          <a:prstGeom prst="rect">
            <a:avLst/>
          </a:prstGeom>
          <a:solidFill>
            <a:srgbClr val="CCCCFF"/>
          </a:solidFill>
        </p:spPr>
        <p:txBody>
          <a:bodyPr wrap="none" rtlCol="0" anchor="ctr" anchorCtr="0">
            <a:noAutofit/>
          </a:bodyPr>
          <a:lstStyle/>
          <a:p>
            <a:r>
              <a:rPr lang="en-GB" sz="1400" dirty="0">
                <a:solidFill>
                  <a:srgbClr val="000099"/>
                </a:solidFill>
              </a:rPr>
              <a:t>E:empty</a:t>
            </a:r>
          </a:p>
        </p:txBody>
      </p:sp>
      <p:sp>
        <p:nvSpPr>
          <p:cNvPr id="52" name="TextBox 51"/>
          <p:cNvSpPr txBox="1"/>
          <p:nvPr/>
        </p:nvSpPr>
        <p:spPr>
          <a:xfrm>
            <a:off x="3189643" y="4937262"/>
            <a:ext cx="5391646" cy="346645"/>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Empty (i.e. has </a:t>
            </a:r>
            <a:r>
              <a:rPr lang="en-GB" sz="1400" dirty="0">
                <a:solidFill>
                  <a:srgbClr val="000099"/>
                </a:solidFill>
                <a:latin typeface="+mj-lt"/>
              </a:rPr>
              <a:t>no </a:t>
            </a:r>
            <a:r>
              <a:rPr lang="en-GB" sz="1400" dirty="0" smtClean="0">
                <a:solidFill>
                  <a:srgbClr val="000099"/>
                </a:solidFill>
                <a:latin typeface="+mj-lt"/>
              </a:rPr>
              <a:t>children – including text </a:t>
            </a:r>
            <a:r>
              <a:rPr lang="en-GB" sz="1400" dirty="0">
                <a:solidFill>
                  <a:srgbClr val="000099"/>
                </a:solidFill>
                <a:latin typeface="+mj-lt"/>
              </a:rPr>
              <a:t>nodes</a:t>
            </a:r>
            <a:r>
              <a:rPr lang="en-GB" sz="1400" dirty="0" smtClean="0">
                <a:solidFill>
                  <a:srgbClr val="000099"/>
                </a:solidFill>
                <a:latin typeface="+mj-lt"/>
              </a:rPr>
              <a:t>)</a:t>
            </a:r>
            <a:endParaRPr lang="en-GB" sz="1400" dirty="0">
              <a:solidFill>
                <a:srgbClr val="000099"/>
              </a:solidFill>
              <a:latin typeface="+mj-lt"/>
            </a:endParaRPr>
          </a:p>
        </p:txBody>
      </p:sp>
      <p:sp>
        <p:nvSpPr>
          <p:cNvPr id="62" name="Rounded Rectangular Callout 61"/>
          <p:cNvSpPr/>
          <p:nvPr/>
        </p:nvSpPr>
        <p:spPr>
          <a:xfrm>
            <a:off x="6286500" y="783605"/>
            <a:ext cx="2763211" cy="1179598"/>
          </a:xfrm>
          <a:prstGeom prst="wedgeRoundRectCallout">
            <a:avLst>
              <a:gd name="adj1" fmla="val -43859"/>
              <a:gd name="adj2" fmla="val 25333"/>
              <a:gd name="adj3" fmla="val 16667"/>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rgbClr val="000099"/>
                </a:solidFill>
              </a:rPr>
              <a:t>For n, you can specify:</a:t>
            </a:r>
          </a:p>
          <a:p>
            <a:pPr marL="285750" indent="-285750">
              <a:buFont typeface="Arial" pitchFamily="34" charset="0"/>
              <a:buChar char="•"/>
            </a:pPr>
            <a:r>
              <a:rPr lang="en-GB" sz="1400" dirty="0" smtClean="0">
                <a:solidFill>
                  <a:srgbClr val="000099"/>
                </a:solidFill>
              </a:rPr>
              <a:t>A number, e.g. </a:t>
            </a:r>
            <a:r>
              <a:rPr lang="en-GB" sz="1400" dirty="0" smtClean="0">
                <a:solidFill>
                  <a:srgbClr val="000099"/>
                </a:solidFill>
                <a:latin typeface="Lucida Console" pitchFamily="49" charset="0"/>
              </a:rPr>
              <a:t>5</a:t>
            </a:r>
          </a:p>
          <a:p>
            <a:pPr marL="285750" indent="-285750">
              <a:buFont typeface="Arial" pitchFamily="34" charset="0"/>
              <a:buChar char="•"/>
            </a:pPr>
            <a:r>
              <a:rPr lang="en-GB" sz="1400" dirty="0" smtClean="0">
                <a:solidFill>
                  <a:srgbClr val="000099"/>
                </a:solidFill>
              </a:rPr>
              <a:t>A cyclic condition, e.g. </a:t>
            </a:r>
            <a:r>
              <a:rPr lang="en-GB" sz="1400" dirty="0" smtClean="0">
                <a:solidFill>
                  <a:srgbClr val="000099"/>
                </a:solidFill>
                <a:latin typeface="Lucida Console" pitchFamily="49" charset="0"/>
              </a:rPr>
              <a:t>3n</a:t>
            </a:r>
          </a:p>
          <a:p>
            <a:pPr marL="285750" indent="-285750">
              <a:buFont typeface="Arial" pitchFamily="34" charset="0"/>
              <a:buChar char="•"/>
            </a:pPr>
            <a:r>
              <a:rPr lang="en-GB" sz="1400" dirty="0" smtClean="0">
                <a:solidFill>
                  <a:srgbClr val="000099"/>
                </a:solidFill>
              </a:rPr>
              <a:t>An expression, e.g. </a:t>
            </a:r>
            <a:r>
              <a:rPr lang="en-GB" sz="1400" dirty="0" smtClean="0">
                <a:solidFill>
                  <a:srgbClr val="000099"/>
                </a:solidFill>
                <a:latin typeface="Lucida Console" pitchFamily="49" charset="0"/>
              </a:rPr>
              <a:t>3n+1</a:t>
            </a:r>
          </a:p>
          <a:p>
            <a:pPr marL="285750" indent="-285750">
              <a:buFont typeface="Arial" pitchFamily="34" charset="0"/>
              <a:buChar char="•"/>
            </a:pPr>
            <a:r>
              <a:rPr lang="en-GB" sz="1400" dirty="0" smtClean="0">
                <a:solidFill>
                  <a:srgbClr val="000099"/>
                </a:solidFill>
              </a:rPr>
              <a:t>The words </a:t>
            </a:r>
            <a:r>
              <a:rPr lang="en-GB" sz="1400" dirty="0" smtClean="0">
                <a:solidFill>
                  <a:srgbClr val="000099"/>
                </a:solidFill>
                <a:latin typeface="Lucida Console" pitchFamily="49" charset="0"/>
              </a:rPr>
              <a:t>odd</a:t>
            </a:r>
            <a:r>
              <a:rPr lang="en-GB" sz="1400" dirty="0" smtClean="0">
                <a:solidFill>
                  <a:srgbClr val="000099"/>
                </a:solidFill>
              </a:rPr>
              <a:t> or </a:t>
            </a:r>
            <a:r>
              <a:rPr lang="en-GB" sz="1400" dirty="0" smtClean="0">
                <a:solidFill>
                  <a:srgbClr val="000099"/>
                </a:solidFill>
                <a:latin typeface="Lucida Console" pitchFamily="49" charset="0"/>
              </a:rPr>
              <a:t>even</a:t>
            </a:r>
            <a:endParaRPr lang="en-GB" sz="1400" dirty="0">
              <a:solidFill>
                <a:srgbClr val="000099"/>
              </a:solidFill>
              <a:latin typeface="Lucida Console" pitchFamily="49" charset="0"/>
            </a:endParaRPr>
          </a:p>
        </p:txBody>
      </p:sp>
    </p:spTree>
    <p:extLst>
      <p:ext uri="{BB962C8B-B14F-4D97-AF65-F5344CB8AC3E}">
        <p14:creationId xmlns:p14="http://schemas.microsoft.com/office/powerpoint/2010/main" val="19586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0" end="10"/>
                                            </p:txEl>
                                          </p:spTgt>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GB" sz="2400" dirty="0" smtClean="0"/>
              <a:t>Additional pseudo-classes:</a:t>
            </a:r>
          </a:p>
          <a:p>
            <a:pPr lvl="1"/>
            <a:endParaRPr lang="en-GB" sz="2000" dirty="0" smtClean="0"/>
          </a:p>
          <a:p>
            <a:pPr lvl="1"/>
            <a:endParaRPr lang="en-GB" sz="2000" dirty="0"/>
          </a:p>
          <a:p>
            <a:pPr lvl="1"/>
            <a:endParaRPr lang="en-GB" sz="2000" dirty="0" smtClean="0"/>
          </a:p>
          <a:p>
            <a:pPr lvl="1"/>
            <a:endParaRPr lang="en-GB" sz="2000" dirty="0"/>
          </a:p>
          <a:p>
            <a:pPr lvl="1"/>
            <a:endParaRPr lang="en-GB" sz="2000" dirty="0" smtClean="0"/>
          </a:p>
          <a:p>
            <a:r>
              <a:rPr lang="en-GB" sz="2400" dirty="0" smtClean="0"/>
              <a:t>Pseudo-elements:</a:t>
            </a:r>
          </a:p>
          <a:p>
            <a:pPr lvl="1"/>
            <a:endParaRPr lang="en-GB" sz="2000" dirty="0" smtClean="0"/>
          </a:p>
          <a:p>
            <a:pPr lvl="1"/>
            <a:endParaRPr lang="en-GB" dirty="0"/>
          </a:p>
          <a:p>
            <a:pPr lvl="1"/>
            <a:endParaRPr lang="en-GB" sz="2000" dirty="0" smtClean="0"/>
          </a:p>
          <a:p>
            <a:pPr lvl="1"/>
            <a:endParaRPr lang="en-GB" sz="2000" dirty="0"/>
          </a:p>
          <a:p>
            <a:pPr lvl="1"/>
            <a:endParaRPr lang="en-GB" sz="2000" dirty="0" smtClean="0"/>
          </a:p>
          <a:p>
            <a:pPr lvl="1"/>
            <a:endParaRPr lang="en-GB" sz="2000" dirty="0" smtClean="0"/>
          </a:p>
          <a:p>
            <a:pPr lvl="1"/>
            <a:r>
              <a:rPr lang="en-GB" dirty="0" smtClean="0"/>
              <a:t>Examples:   </a:t>
            </a:r>
            <a:r>
              <a:rPr lang="en-GB" dirty="0" smtClean="0">
                <a:latin typeface="Lucida Console" pitchFamily="49" charset="0"/>
              </a:rPr>
              <a:t>Selectors\AdditionalTechniques.html</a:t>
            </a:r>
            <a:endParaRPr lang="en-GB" dirty="0">
              <a:latin typeface="Lucida Console" pitchFamily="49" charset="0"/>
            </a:endParaRPr>
          </a:p>
          <a:p>
            <a:pPr lvl="1"/>
            <a:endParaRPr lang="en-GB" sz="2000" dirty="0"/>
          </a:p>
        </p:txBody>
      </p:sp>
      <p:sp>
        <p:nvSpPr>
          <p:cNvPr id="10243" name="Rectangle 2"/>
          <p:cNvSpPr>
            <a:spLocks noGrp="1" noChangeArrowheads="1"/>
          </p:cNvSpPr>
          <p:nvPr>
            <p:ph type="title"/>
          </p:nvPr>
        </p:nvSpPr>
        <p:spPr/>
        <p:txBody>
          <a:bodyPr/>
          <a:lstStyle/>
          <a:p>
            <a:r>
              <a:rPr lang="en-GB" smtClean="0"/>
              <a:t>Additional Selector Techniques </a:t>
            </a:r>
            <a:endParaRPr lang="en-GB" dirty="0" smtClean="0"/>
          </a:p>
        </p:txBody>
      </p:sp>
      <p:sp>
        <p:nvSpPr>
          <p:cNvPr id="53" name="Footer Placeholder 3"/>
          <p:cNvSpPr>
            <a:spLocks noGrp="1"/>
          </p:cNvSpPr>
          <p:nvPr>
            <p:ph type="ftr" sz="quarter" idx="10"/>
          </p:nvPr>
        </p:nvSpPr>
        <p:spPr/>
        <p:txBody>
          <a:bodyPr/>
          <a:lstStyle/>
          <a:p>
            <a:fld id="{F2B72915-2081-4483-8C8F-CFACE768D299}" type="slidenum">
              <a:rPr lang="en-GB" smtClean="0"/>
              <a:pPr/>
              <a:t>29</a:t>
            </a:fld>
            <a:endParaRPr lang="en-GB"/>
          </a:p>
        </p:txBody>
      </p:sp>
      <p:grpSp>
        <p:nvGrpSpPr>
          <p:cNvPr id="13" name="Group 12"/>
          <p:cNvGrpSpPr/>
          <p:nvPr/>
        </p:nvGrpSpPr>
        <p:grpSpPr>
          <a:xfrm>
            <a:off x="647105" y="1639182"/>
            <a:ext cx="8088932" cy="1134412"/>
            <a:chOff x="647105" y="1639182"/>
            <a:chExt cx="8088932" cy="1134412"/>
          </a:xfrm>
        </p:grpSpPr>
        <p:sp>
          <p:nvSpPr>
            <p:cNvPr id="8" name="TextBox 7"/>
            <p:cNvSpPr txBox="1"/>
            <p:nvPr/>
          </p:nvSpPr>
          <p:spPr>
            <a:xfrm>
              <a:off x="647105" y="1639182"/>
              <a:ext cx="2655082" cy="322895"/>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Pseudo-class</a:t>
              </a:r>
              <a:endParaRPr lang="en-GB" sz="1400" dirty="0">
                <a:solidFill>
                  <a:schemeClr val="bg1"/>
                </a:solidFill>
                <a:latin typeface="+mj-lt"/>
              </a:endParaRPr>
            </a:p>
          </p:txBody>
        </p:sp>
        <p:sp>
          <p:nvSpPr>
            <p:cNvPr id="9" name="TextBox 8"/>
            <p:cNvSpPr txBox="1"/>
            <p:nvPr/>
          </p:nvSpPr>
          <p:spPr>
            <a:xfrm>
              <a:off x="3344391" y="1639182"/>
              <a:ext cx="5391646" cy="322895"/>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Selects a form control element E that is …</a:t>
              </a:r>
              <a:endParaRPr lang="en-GB" sz="1400" dirty="0">
                <a:solidFill>
                  <a:schemeClr val="bg1"/>
                </a:solidFill>
                <a:latin typeface="+mj-lt"/>
              </a:endParaRPr>
            </a:p>
          </p:txBody>
        </p:sp>
        <p:sp>
          <p:nvSpPr>
            <p:cNvPr id="10" name="TextBox 9"/>
            <p:cNvSpPr txBox="1"/>
            <p:nvPr/>
          </p:nvSpPr>
          <p:spPr>
            <a:xfrm>
              <a:off x="647105" y="2007731"/>
              <a:ext cx="2655082" cy="405269"/>
            </a:xfrm>
            <a:prstGeom prst="rect">
              <a:avLst/>
            </a:prstGeom>
            <a:solidFill>
              <a:srgbClr val="CCCCFF"/>
            </a:solidFill>
          </p:spPr>
          <p:txBody>
            <a:bodyPr wrap="none" rtlCol="0" anchor="ctr" anchorCtr="0">
              <a:noAutofit/>
            </a:bodyPr>
            <a:lstStyle/>
            <a:p>
              <a:r>
                <a:rPr lang="en-GB" sz="1400" dirty="0" smtClean="0">
                  <a:solidFill>
                    <a:srgbClr val="000099"/>
                  </a:solidFill>
                </a:rPr>
                <a:t>E:enabled</a:t>
              </a:r>
              <a:br>
                <a:rPr lang="en-GB" sz="1400" dirty="0" smtClean="0">
                  <a:solidFill>
                    <a:srgbClr val="000099"/>
                  </a:solidFill>
                </a:rPr>
              </a:br>
              <a:r>
                <a:rPr lang="en-GB" sz="1400" dirty="0" smtClean="0">
                  <a:solidFill>
                    <a:srgbClr val="000099"/>
                  </a:solidFill>
                </a:rPr>
                <a:t>E:disabled</a:t>
              </a:r>
              <a:endParaRPr lang="en-GB" sz="1400" dirty="0">
                <a:solidFill>
                  <a:srgbClr val="000099"/>
                </a:solidFill>
              </a:endParaRPr>
            </a:p>
          </p:txBody>
        </p:sp>
        <p:sp>
          <p:nvSpPr>
            <p:cNvPr id="11" name="TextBox 10"/>
            <p:cNvSpPr txBox="1"/>
            <p:nvPr/>
          </p:nvSpPr>
          <p:spPr>
            <a:xfrm>
              <a:off x="3344391" y="2007731"/>
              <a:ext cx="5391646" cy="405269"/>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Elements that are enabled or disabled</a:t>
              </a:r>
              <a:endParaRPr lang="en-GB" sz="1400" dirty="0">
                <a:solidFill>
                  <a:srgbClr val="000099"/>
                </a:solidFill>
                <a:latin typeface="+mj-lt"/>
              </a:endParaRPr>
            </a:p>
          </p:txBody>
        </p:sp>
        <p:sp>
          <p:nvSpPr>
            <p:cNvPr id="35" name="TextBox 34"/>
            <p:cNvSpPr txBox="1"/>
            <p:nvPr/>
          </p:nvSpPr>
          <p:spPr>
            <a:xfrm>
              <a:off x="647105" y="2467078"/>
              <a:ext cx="2655082" cy="306516"/>
            </a:xfrm>
            <a:prstGeom prst="rect">
              <a:avLst/>
            </a:prstGeom>
            <a:solidFill>
              <a:srgbClr val="CCCCFF"/>
            </a:solidFill>
          </p:spPr>
          <p:txBody>
            <a:bodyPr wrap="none" rtlCol="0" anchor="ctr" anchorCtr="0">
              <a:noAutofit/>
            </a:bodyPr>
            <a:lstStyle/>
            <a:p>
              <a:r>
                <a:rPr lang="en-GB" sz="1400" dirty="0" smtClean="0">
                  <a:solidFill>
                    <a:srgbClr val="000099"/>
                  </a:solidFill>
                </a:rPr>
                <a:t>E:checked</a:t>
              </a:r>
              <a:endParaRPr lang="en-GB" sz="1400" dirty="0">
                <a:solidFill>
                  <a:srgbClr val="000099"/>
                </a:solidFill>
              </a:endParaRPr>
            </a:p>
          </p:txBody>
        </p:sp>
        <p:sp>
          <p:nvSpPr>
            <p:cNvPr id="36" name="TextBox 35"/>
            <p:cNvSpPr txBox="1"/>
            <p:nvPr/>
          </p:nvSpPr>
          <p:spPr>
            <a:xfrm>
              <a:off x="3344391" y="2467078"/>
              <a:ext cx="5391646" cy="306516"/>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Elements that are selected</a:t>
              </a:r>
              <a:endParaRPr lang="en-GB" sz="1400" dirty="0">
                <a:solidFill>
                  <a:srgbClr val="000099"/>
                </a:solidFill>
                <a:latin typeface="+mj-lt"/>
              </a:endParaRPr>
            </a:p>
          </p:txBody>
        </p:sp>
      </p:grpSp>
      <p:grpSp>
        <p:nvGrpSpPr>
          <p:cNvPr id="14" name="Group 13"/>
          <p:cNvGrpSpPr/>
          <p:nvPr/>
        </p:nvGrpSpPr>
        <p:grpSpPr>
          <a:xfrm>
            <a:off x="644757" y="2817271"/>
            <a:ext cx="8088932" cy="306516"/>
            <a:chOff x="644757" y="3164418"/>
            <a:chExt cx="8088932" cy="306516"/>
          </a:xfrm>
        </p:grpSpPr>
        <p:sp>
          <p:nvSpPr>
            <p:cNvPr id="65" name="TextBox 64"/>
            <p:cNvSpPr txBox="1"/>
            <p:nvPr/>
          </p:nvSpPr>
          <p:spPr>
            <a:xfrm>
              <a:off x="644757" y="3164418"/>
              <a:ext cx="2655082" cy="306516"/>
            </a:xfrm>
            <a:prstGeom prst="rect">
              <a:avLst/>
            </a:prstGeom>
            <a:solidFill>
              <a:srgbClr val="CCCCFF"/>
            </a:solidFill>
          </p:spPr>
          <p:txBody>
            <a:bodyPr wrap="none" rtlCol="0" anchor="ctr" anchorCtr="0">
              <a:noAutofit/>
            </a:bodyPr>
            <a:lstStyle/>
            <a:p>
              <a:r>
                <a:rPr lang="en-GB" sz="1400" dirty="0" smtClean="0">
                  <a:solidFill>
                    <a:srgbClr val="000099"/>
                  </a:solidFill>
                </a:rPr>
                <a:t>E:not(s)</a:t>
              </a:r>
              <a:endParaRPr lang="en-GB" sz="1400" dirty="0">
                <a:solidFill>
                  <a:srgbClr val="000099"/>
                </a:solidFill>
              </a:endParaRPr>
            </a:p>
          </p:txBody>
        </p:sp>
        <p:sp>
          <p:nvSpPr>
            <p:cNvPr id="66" name="TextBox 65"/>
            <p:cNvSpPr txBox="1"/>
            <p:nvPr/>
          </p:nvSpPr>
          <p:spPr>
            <a:xfrm>
              <a:off x="3342043" y="3164418"/>
              <a:ext cx="5391646" cy="306516"/>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Elements that are </a:t>
              </a:r>
              <a:r>
                <a:rPr lang="en-GB" sz="1400" i="1" dirty="0">
                  <a:solidFill>
                    <a:srgbClr val="000099"/>
                  </a:solidFill>
                  <a:latin typeface="+mj-lt"/>
                </a:rPr>
                <a:t>n</a:t>
              </a:r>
              <a:r>
                <a:rPr lang="en-GB" sz="1400" i="1" dirty="0" smtClean="0">
                  <a:solidFill>
                    <a:srgbClr val="000099"/>
                  </a:solidFill>
                  <a:latin typeface="+mj-lt"/>
                </a:rPr>
                <a:t>ot</a:t>
              </a:r>
              <a:r>
                <a:rPr lang="en-GB" sz="1400" dirty="0" smtClean="0">
                  <a:solidFill>
                    <a:srgbClr val="000099"/>
                  </a:solidFill>
                  <a:latin typeface="+mj-lt"/>
                </a:rPr>
                <a:t> selected by the selector argument, s</a:t>
              </a:r>
              <a:endParaRPr lang="en-GB" sz="1400" dirty="0">
                <a:solidFill>
                  <a:srgbClr val="000099"/>
                </a:solidFill>
                <a:latin typeface="+mj-lt"/>
              </a:endParaRPr>
            </a:p>
          </p:txBody>
        </p:sp>
      </p:grpSp>
      <p:grpSp>
        <p:nvGrpSpPr>
          <p:cNvPr id="15" name="Group 14"/>
          <p:cNvGrpSpPr/>
          <p:nvPr/>
        </p:nvGrpSpPr>
        <p:grpSpPr>
          <a:xfrm>
            <a:off x="633924" y="3957344"/>
            <a:ext cx="8097417" cy="1615401"/>
            <a:chOff x="633924" y="5227394"/>
            <a:chExt cx="8097417" cy="1615401"/>
          </a:xfrm>
        </p:grpSpPr>
        <p:sp>
          <p:nvSpPr>
            <p:cNvPr id="67" name="TextBox 66"/>
            <p:cNvSpPr txBox="1"/>
            <p:nvPr/>
          </p:nvSpPr>
          <p:spPr>
            <a:xfrm>
              <a:off x="642409" y="5227394"/>
              <a:ext cx="2655082" cy="322895"/>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Pseudo-element</a:t>
              </a:r>
              <a:endParaRPr lang="en-GB" sz="1400" dirty="0">
                <a:solidFill>
                  <a:schemeClr val="bg1"/>
                </a:solidFill>
                <a:latin typeface="+mj-lt"/>
              </a:endParaRPr>
            </a:p>
          </p:txBody>
        </p:sp>
        <p:sp>
          <p:nvSpPr>
            <p:cNvPr id="68" name="TextBox 67"/>
            <p:cNvSpPr txBox="1"/>
            <p:nvPr/>
          </p:nvSpPr>
          <p:spPr>
            <a:xfrm>
              <a:off x="3339695" y="5227394"/>
              <a:ext cx="5391646" cy="322895"/>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Meaning</a:t>
              </a:r>
              <a:endParaRPr lang="en-GB" sz="1400" dirty="0">
                <a:solidFill>
                  <a:schemeClr val="bg1"/>
                </a:solidFill>
                <a:latin typeface="+mj-lt"/>
              </a:endParaRPr>
            </a:p>
          </p:txBody>
        </p:sp>
        <p:sp>
          <p:nvSpPr>
            <p:cNvPr id="69" name="TextBox 68"/>
            <p:cNvSpPr txBox="1"/>
            <p:nvPr/>
          </p:nvSpPr>
          <p:spPr>
            <a:xfrm>
              <a:off x="642409" y="5587992"/>
              <a:ext cx="2655082" cy="431857"/>
            </a:xfrm>
            <a:prstGeom prst="rect">
              <a:avLst/>
            </a:prstGeom>
            <a:solidFill>
              <a:srgbClr val="CCCCFF"/>
            </a:solidFill>
          </p:spPr>
          <p:txBody>
            <a:bodyPr wrap="none" rtlCol="0" anchor="ctr" anchorCtr="0">
              <a:noAutofit/>
            </a:bodyPr>
            <a:lstStyle/>
            <a:p>
              <a:r>
                <a:rPr lang="en-GB" sz="1400" dirty="0" smtClean="0">
                  <a:solidFill>
                    <a:srgbClr val="000099"/>
                  </a:solidFill>
                </a:rPr>
                <a:t>E:first-letter</a:t>
              </a:r>
            </a:p>
            <a:p>
              <a:r>
                <a:rPr lang="en-GB" sz="1400" dirty="0" smtClean="0">
                  <a:solidFill>
                    <a:srgbClr val="000099"/>
                  </a:solidFill>
                </a:rPr>
                <a:t>E:first-line</a:t>
              </a:r>
              <a:endParaRPr lang="en-GB" sz="1400" dirty="0">
                <a:solidFill>
                  <a:srgbClr val="000099"/>
                </a:solidFill>
              </a:endParaRPr>
            </a:p>
          </p:txBody>
        </p:sp>
        <p:sp>
          <p:nvSpPr>
            <p:cNvPr id="70" name="TextBox 69"/>
            <p:cNvSpPr txBox="1"/>
            <p:nvPr/>
          </p:nvSpPr>
          <p:spPr>
            <a:xfrm>
              <a:off x="3339695" y="5587992"/>
              <a:ext cx="5391646" cy="431857"/>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Selects the first letter or line of the element</a:t>
              </a:r>
              <a:endParaRPr lang="en-GB" sz="1400" dirty="0">
                <a:solidFill>
                  <a:srgbClr val="000099"/>
                </a:solidFill>
                <a:latin typeface="+mj-lt"/>
              </a:endParaRPr>
            </a:p>
          </p:txBody>
        </p:sp>
        <p:sp>
          <p:nvSpPr>
            <p:cNvPr id="30" name="TextBox 29"/>
            <p:cNvSpPr txBox="1"/>
            <p:nvPr/>
          </p:nvSpPr>
          <p:spPr>
            <a:xfrm>
              <a:off x="633924" y="6536279"/>
              <a:ext cx="2655082" cy="306516"/>
            </a:xfrm>
            <a:prstGeom prst="rect">
              <a:avLst/>
            </a:prstGeom>
            <a:solidFill>
              <a:srgbClr val="CCCCFF"/>
            </a:solidFill>
          </p:spPr>
          <p:txBody>
            <a:bodyPr wrap="none" rtlCol="0" anchor="ctr" anchorCtr="0">
              <a:noAutofit/>
            </a:bodyPr>
            <a:lstStyle/>
            <a:p>
              <a:r>
                <a:rPr lang="en-GB" sz="1400" dirty="0" smtClean="0">
                  <a:solidFill>
                    <a:srgbClr val="000099"/>
                  </a:solidFill>
                </a:rPr>
                <a:t>E::selection</a:t>
              </a:r>
              <a:endParaRPr lang="en-GB" sz="1400" dirty="0">
                <a:solidFill>
                  <a:srgbClr val="000099"/>
                </a:solidFill>
              </a:endParaRPr>
            </a:p>
          </p:txBody>
        </p:sp>
        <p:sp>
          <p:nvSpPr>
            <p:cNvPr id="31" name="TextBox 30"/>
            <p:cNvSpPr txBox="1"/>
            <p:nvPr/>
          </p:nvSpPr>
          <p:spPr>
            <a:xfrm>
              <a:off x="3331210" y="6536279"/>
              <a:ext cx="5391646" cy="306516"/>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Selects any part of the page that the user has highlighted</a:t>
              </a:r>
              <a:endParaRPr lang="en-GB" sz="1400" dirty="0">
                <a:solidFill>
                  <a:srgbClr val="000099"/>
                </a:solidFill>
                <a:latin typeface="+mj-lt"/>
              </a:endParaRPr>
            </a:p>
          </p:txBody>
        </p:sp>
        <p:sp>
          <p:nvSpPr>
            <p:cNvPr id="32" name="TextBox 31"/>
            <p:cNvSpPr txBox="1"/>
            <p:nvPr/>
          </p:nvSpPr>
          <p:spPr>
            <a:xfrm>
              <a:off x="633936" y="6062138"/>
              <a:ext cx="2655082" cy="431857"/>
            </a:xfrm>
            <a:prstGeom prst="rect">
              <a:avLst/>
            </a:prstGeom>
            <a:solidFill>
              <a:srgbClr val="CCCCFF"/>
            </a:solidFill>
          </p:spPr>
          <p:txBody>
            <a:bodyPr wrap="none" rtlCol="0" anchor="ctr" anchorCtr="0">
              <a:noAutofit/>
            </a:bodyPr>
            <a:lstStyle/>
            <a:p>
              <a:r>
                <a:rPr lang="en-GB" sz="1400" dirty="0" smtClean="0">
                  <a:solidFill>
                    <a:srgbClr val="000099"/>
                  </a:solidFill>
                </a:rPr>
                <a:t>E:before</a:t>
              </a:r>
            </a:p>
            <a:p>
              <a:r>
                <a:rPr lang="en-GB" sz="1400" dirty="0" smtClean="0">
                  <a:solidFill>
                    <a:srgbClr val="000099"/>
                  </a:solidFill>
                </a:rPr>
                <a:t>E:after</a:t>
              </a:r>
              <a:endParaRPr lang="en-GB" sz="1400" dirty="0">
                <a:solidFill>
                  <a:srgbClr val="000099"/>
                </a:solidFill>
              </a:endParaRPr>
            </a:p>
          </p:txBody>
        </p:sp>
        <p:sp>
          <p:nvSpPr>
            <p:cNvPr id="39" name="TextBox 38"/>
            <p:cNvSpPr txBox="1"/>
            <p:nvPr/>
          </p:nvSpPr>
          <p:spPr>
            <a:xfrm>
              <a:off x="3331222" y="6062138"/>
              <a:ext cx="5391646" cy="431857"/>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Generates content before or after the element</a:t>
              </a:r>
              <a:endParaRPr lang="en-GB" sz="1400" dirty="0">
                <a:solidFill>
                  <a:srgbClr val="000099"/>
                </a:solidFill>
                <a:latin typeface="+mj-lt"/>
              </a:endParaRPr>
            </a:p>
          </p:txBody>
        </p:sp>
      </p:grpSp>
    </p:spTree>
    <p:extLst>
      <p:ext uri="{BB962C8B-B14F-4D97-AF65-F5344CB8AC3E}">
        <p14:creationId xmlns:p14="http://schemas.microsoft.com/office/powerpoint/2010/main" val="65117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xEl>
                                              <p:pRg st="6" end="6"/>
                                            </p:txEl>
                                          </p:spTgt>
                                        </p:tgtEl>
                                        <p:attrNameLst>
                                          <p:attrName>style.visibility</p:attrName>
                                        </p:attrNameLst>
                                      </p:cBhvr>
                                      <p:to>
                                        <p:strVal val="visible"/>
                                      </p:to>
                                    </p:set>
                                    <p:animEffect transition="in" filter="fade">
                                      <p:cBhvr>
                                        <p:cTn id="18" dur="500"/>
                                        <p:tgtEl>
                                          <p:spTgt spid="1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xEl>
                                              <p:pRg st="13" end="13"/>
                                            </p:txEl>
                                          </p:spTgt>
                                        </p:tgtEl>
                                        <p:attrNameLst>
                                          <p:attrName>style.visibility</p:attrName>
                                        </p:attrNameLst>
                                      </p:cBhvr>
                                      <p:to>
                                        <p:strVal val="visible"/>
                                      </p:to>
                                    </p:set>
                                    <p:animEffect transition="in" filter="fade">
                                      <p:cBhvr>
                                        <p:cTn id="26"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a:t>Overview of CSS3</a:t>
            </a:r>
            <a:endParaRPr lang="en-GB" sz="2400" dirty="0" smtClean="0"/>
          </a:p>
          <a:p>
            <a:pPr eaLnBrk="1" hangingPunct="1"/>
            <a:r>
              <a:rPr lang="en-GB" sz="2400" dirty="0" smtClean="0"/>
              <a:t>Vendor-specific prefixes</a:t>
            </a:r>
          </a:p>
          <a:p>
            <a:pPr eaLnBrk="1" hangingPunct="1"/>
            <a:r>
              <a:rPr lang="en-GB" sz="2400" dirty="0"/>
              <a:t>Example of </a:t>
            </a:r>
            <a:r>
              <a:rPr lang="en-GB" sz="2400" dirty="0" smtClean="0"/>
              <a:t>vendor-specific prefixes</a:t>
            </a:r>
          </a:p>
        </p:txBody>
      </p:sp>
      <p:sp>
        <p:nvSpPr>
          <p:cNvPr id="669698" name="Rectangle 2"/>
          <p:cNvSpPr>
            <a:spLocks noGrp="1" noChangeArrowheads="1"/>
          </p:cNvSpPr>
          <p:nvPr>
            <p:ph type="title"/>
          </p:nvPr>
        </p:nvSpPr>
        <p:spPr/>
        <p:txBody>
          <a:bodyPr/>
          <a:lstStyle/>
          <a:p>
            <a:pPr eaLnBrk="1" hangingPunct="1"/>
            <a:r>
              <a:rPr lang="en-GB" dirty="0" smtClean="0"/>
              <a:t>1. Setting the Scene</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extLst>
      <p:ext uri="{BB962C8B-B14F-4D97-AF65-F5344CB8AC3E}">
        <p14:creationId xmlns:p14="http://schemas.microsoft.com/office/powerpoint/2010/main" val="423344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sz="2400" dirty="0" smtClean="0"/>
              <a:t>CSS </a:t>
            </a:r>
            <a:r>
              <a:rPr lang="en-GB" sz="2400" dirty="0" err="1" smtClean="0"/>
              <a:t>combinators</a:t>
            </a:r>
            <a:r>
              <a:rPr lang="en-GB" sz="2400" dirty="0" smtClean="0"/>
              <a:t> </a:t>
            </a:r>
            <a:r>
              <a:rPr lang="en-GB" sz="2400" dirty="0" smtClean="0">
                <a:latin typeface="+mj-lt"/>
              </a:rPr>
              <a:t>enable you to combine selectors</a:t>
            </a:r>
            <a:endParaRPr lang="en-GB" sz="2000" dirty="0">
              <a:latin typeface="+mj-lt"/>
            </a:endParaRPr>
          </a:p>
          <a:p>
            <a:pPr lvl="1"/>
            <a:r>
              <a:rPr lang="en-GB" sz="2000" dirty="0" smtClean="0">
                <a:latin typeface="+mj-lt"/>
              </a:rPr>
              <a:t>Descendant </a:t>
            </a:r>
            <a:r>
              <a:rPr lang="en-GB" sz="2000" dirty="0" err="1" smtClean="0">
                <a:latin typeface="+mj-lt"/>
              </a:rPr>
              <a:t>combinator</a:t>
            </a:r>
            <a:endParaRPr lang="en-GB" sz="2000" dirty="0" smtClean="0">
              <a:latin typeface="+mj-lt"/>
            </a:endParaRPr>
          </a:p>
          <a:p>
            <a:pPr lvl="2"/>
            <a:endParaRPr lang="en-GB" sz="1600" dirty="0">
              <a:latin typeface="+mj-lt"/>
            </a:endParaRPr>
          </a:p>
          <a:p>
            <a:pPr lvl="2"/>
            <a:endParaRPr lang="en-GB" sz="1600" dirty="0" smtClean="0">
              <a:latin typeface="+mj-lt"/>
            </a:endParaRPr>
          </a:p>
          <a:p>
            <a:pPr lvl="1"/>
            <a:r>
              <a:rPr lang="en-GB" sz="2000" dirty="0" smtClean="0">
                <a:latin typeface="+mj-lt"/>
              </a:rPr>
              <a:t>Child </a:t>
            </a:r>
            <a:r>
              <a:rPr lang="en-GB" sz="2000" dirty="0" err="1" smtClean="0">
                <a:latin typeface="+mj-lt"/>
              </a:rPr>
              <a:t>combinator</a:t>
            </a:r>
            <a:endParaRPr lang="en-GB" sz="2000" dirty="0" smtClean="0">
              <a:latin typeface="+mj-lt"/>
            </a:endParaRPr>
          </a:p>
          <a:p>
            <a:pPr lvl="2"/>
            <a:endParaRPr lang="en-GB" sz="1600" dirty="0">
              <a:latin typeface="+mj-lt"/>
            </a:endParaRPr>
          </a:p>
          <a:p>
            <a:pPr lvl="2"/>
            <a:endParaRPr lang="en-GB" sz="1600" dirty="0" smtClean="0">
              <a:latin typeface="+mj-lt"/>
            </a:endParaRPr>
          </a:p>
          <a:p>
            <a:pPr lvl="1"/>
            <a:r>
              <a:rPr lang="en-GB" sz="2000" dirty="0" smtClean="0">
                <a:latin typeface="+mj-lt"/>
              </a:rPr>
              <a:t>Adjacent sibling </a:t>
            </a:r>
            <a:r>
              <a:rPr lang="en-GB" sz="2000" dirty="0" err="1" smtClean="0">
                <a:latin typeface="+mj-lt"/>
              </a:rPr>
              <a:t>combinator</a:t>
            </a:r>
            <a:endParaRPr lang="en-GB" sz="2000" dirty="0" smtClean="0">
              <a:latin typeface="+mj-lt"/>
            </a:endParaRPr>
          </a:p>
          <a:p>
            <a:pPr lvl="2"/>
            <a:endParaRPr lang="en-GB" sz="1600" dirty="0">
              <a:latin typeface="+mj-lt"/>
            </a:endParaRPr>
          </a:p>
          <a:p>
            <a:pPr lvl="2"/>
            <a:endParaRPr lang="en-GB" sz="1600" dirty="0" smtClean="0">
              <a:latin typeface="+mj-lt"/>
            </a:endParaRPr>
          </a:p>
          <a:p>
            <a:pPr lvl="1"/>
            <a:r>
              <a:rPr lang="en-GB" sz="2000" dirty="0" smtClean="0">
                <a:latin typeface="+mj-lt"/>
              </a:rPr>
              <a:t>General sibling </a:t>
            </a:r>
            <a:r>
              <a:rPr lang="en-GB" sz="2000" dirty="0" err="1" smtClean="0">
                <a:latin typeface="+mj-lt"/>
              </a:rPr>
              <a:t>combinator</a:t>
            </a:r>
            <a:endParaRPr lang="en-GB" sz="2000" dirty="0" smtClean="0">
              <a:latin typeface="+mj-lt"/>
            </a:endParaRPr>
          </a:p>
          <a:p>
            <a:pPr lvl="1"/>
            <a:endParaRPr lang="en-GB" sz="2000" dirty="0">
              <a:latin typeface="+mj-lt"/>
            </a:endParaRPr>
          </a:p>
          <a:p>
            <a:pPr lvl="1"/>
            <a:endParaRPr lang="en-GB" sz="2000" dirty="0" smtClean="0">
              <a:latin typeface="+mj-lt"/>
            </a:endParaRPr>
          </a:p>
          <a:p>
            <a:r>
              <a:rPr lang="en-GB" sz="2400" dirty="0" smtClean="0">
                <a:latin typeface="+mj-lt"/>
              </a:rPr>
              <a:t>Examples:</a:t>
            </a:r>
          </a:p>
          <a:p>
            <a:pPr lvl="1"/>
            <a:r>
              <a:rPr lang="en-GB" sz="2000" dirty="0" smtClean="0">
                <a:latin typeface="+mj-lt"/>
              </a:rPr>
              <a:t>See </a:t>
            </a:r>
            <a:r>
              <a:rPr lang="en-GB" sz="2000" dirty="0" smtClean="0">
                <a:latin typeface="Lucida Console" pitchFamily="49" charset="0"/>
              </a:rPr>
              <a:t>Selectors\Combinators_Xxx.html</a:t>
            </a:r>
            <a:r>
              <a:rPr lang="en-GB" sz="2000" dirty="0" smtClean="0">
                <a:latin typeface="+mj-lt"/>
              </a:rPr>
              <a:t> demo files</a:t>
            </a:r>
            <a:endParaRPr lang="en-GB" sz="2000" dirty="0">
              <a:latin typeface="+mj-lt"/>
            </a:endParaRPr>
          </a:p>
        </p:txBody>
      </p:sp>
      <p:sp>
        <p:nvSpPr>
          <p:cNvPr id="10243" name="Rectangle 2"/>
          <p:cNvSpPr>
            <a:spLocks noGrp="1" noChangeArrowheads="1"/>
          </p:cNvSpPr>
          <p:nvPr>
            <p:ph type="title"/>
          </p:nvPr>
        </p:nvSpPr>
        <p:spPr/>
        <p:txBody>
          <a:bodyPr/>
          <a:lstStyle/>
          <a:p>
            <a:pPr eaLnBrk="1" hangingPunct="1"/>
            <a:r>
              <a:rPr lang="en-GB" dirty="0" err="1" smtClean="0"/>
              <a:t>Combinators</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30</a:t>
            </a:fld>
            <a:endParaRPr lang="en-GB"/>
          </a:p>
        </p:txBody>
      </p:sp>
      <p:sp>
        <p:nvSpPr>
          <p:cNvPr id="5" name="TextBox 4"/>
          <p:cNvSpPr txBox="1"/>
          <p:nvPr/>
        </p:nvSpPr>
        <p:spPr>
          <a:xfrm>
            <a:off x="1255287" y="2043973"/>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h1 </a:t>
            </a:r>
            <a:r>
              <a:rPr lang="en-GB" sz="1200" dirty="0" err="1" smtClean="0"/>
              <a:t>em</a:t>
            </a:r>
            <a:endParaRPr lang="en-GB" sz="1200" dirty="0" smtClean="0"/>
          </a:p>
        </p:txBody>
      </p:sp>
      <p:sp>
        <p:nvSpPr>
          <p:cNvPr id="7" name="TextBox 6"/>
          <p:cNvSpPr txBox="1"/>
          <p:nvPr/>
        </p:nvSpPr>
        <p:spPr>
          <a:xfrm>
            <a:off x="3377207" y="2055693"/>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div * p</a:t>
            </a:r>
          </a:p>
        </p:txBody>
      </p:sp>
      <p:sp>
        <p:nvSpPr>
          <p:cNvPr id="8" name="TextBox 7"/>
          <p:cNvSpPr txBox="1"/>
          <p:nvPr/>
        </p:nvSpPr>
        <p:spPr>
          <a:xfrm>
            <a:off x="5499127" y="2067413"/>
            <a:ext cx="2772676"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form * input[type='text']</a:t>
            </a:r>
          </a:p>
        </p:txBody>
      </p:sp>
      <p:sp>
        <p:nvSpPr>
          <p:cNvPr id="9" name="TextBox 8"/>
          <p:cNvSpPr txBox="1"/>
          <p:nvPr/>
        </p:nvSpPr>
        <p:spPr>
          <a:xfrm>
            <a:off x="1252939" y="2984181"/>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span &gt; p</a:t>
            </a:r>
            <a:endParaRPr lang="en-GB" sz="1200" dirty="0" smtClean="0"/>
          </a:p>
        </p:txBody>
      </p:sp>
      <p:sp>
        <p:nvSpPr>
          <p:cNvPr id="10" name="TextBox 9"/>
          <p:cNvSpPr txBox="1"/>
          <p:nvPr/>
        </p:nvSpPr>
        <p:spPr>
          <a:xfrm>
            <a:off x="3374859" y="2995901"/>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span </a:t>
            </a:r>
            <a:r>
              <a:rPr lang="en-GB" sz="1200" dirty="0" err="1"/>
              <a:t>ul</a:t>
            </a:r>
            <a:r>
              <a:rPr lang="en-GB" sz="1200" dirty="0"/>
              <a:t>&gt;li span</a:t>
            </a:r>
            <a:endParaRPr lang="en-GB" sz="1200" dirty="0" smtClean="0"/>
          </a:p>
        </p:txBody>
      </p:sp>
      <p:sp>
        <p:nvSpPr>
          <p:cNvPr id="11" name="TextBox 10"/>
          <p:cNvSpPr txBox="1"/>
          <p:nvPr/>
        </p:nvSpPr>
        <p:spPr>
          <a:xfrm>
            <a:off x="1264659" y="3966593"/>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h3 + p</a:t>
            </a:r>
          </a:p>
        </p:txBody>
      </p:sp>
      <p:sp>
        <p:nvSpPr>
          <p:cNvPr id="13" name="TextBox 12"/>
          <p:cNvSpPr txBox="1"/>
          <p:nvPr/>
        </p:nvSpPr>
        <p:spPr>
          <a:xfrm>
            <a:off x="3386579" y="3978313"/>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h3.loud + p</a:t>
            </a:r>
          </a:p>
        </p:txBody>
      </p:sp>
      <p:sp>
        <p:nvSpPr>
          <p:cNvPr id="14" name="TextBox 13"/>
          <p:cNvSpPr txBox="1"/>
          <p:nvPr/>
        </p:nvSpPr>
        <p:spPr>
          <a:xfrm>
            <a:off x="1276379" y="4920869"/>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h3 ~ p</a:t>
            </a:r>
          </a:p>
        </p:txBody>
      </p:sp>
      <p:sp>
        <p:nvSpPr>
          <p:cNvPr id="15" name="TextBox 14"/>
          <p:cNvSpPr txBox="1"/>
          <p:nvPr/>
        </p:nvSpPr>
        <p:spPr>
          <a:xfrm>
            <a:off x="3398299" y="4932589"/>
            <a:ext cx="1797403" cy="33815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h3.loud ~ p</a:t>
            </a:r>
          </a:p>
        </p:txBody>
      </p:sp>
    </p:spTree>
    <p:extLst>
      <p:ext uri="{BB962C8B-B14F-4D97-AF65-F5344CB8AC3E}">
        <p14:creationId xmlns:p14="http://schemas.microsoft.com/office/powerpoint/2010/main" val="32188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fade">
                                      <p:cBhvr>
                                        <p:cTn id="7" dur="500"/>
                                        <p:tgtEl>
                                          <p:spTgt spid="1024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44">
                                            <p:txEl>
                                              <p:pRg st="4" end="4"/>
                                            </p:txEl>
                                          </p:spTgt>
                                        </p:tgtEl>
                                        <p:attrNameLst>
                                          <p:attrName>style.visibility</p:attrName>
                                        </p:attrNameLst>
                                      </p:cBhvr>
                                      <p:to>
                                        <p:strVal val="visible"/>
                                      </p:to>
                                    </p:set>
                                    <p:animEffect transition="in" filter="fade">
                                      <p:cBhvr>
                                        <p:cTn id="21" dur="500"/>
                                        <p:tgtEl>
                                          <p:spTgt spid="1024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44">
                                            <p:txEl>
                                              <p:pRg st="7" end="7"/>
                                            </p:txEl>
                                          </p:spTgt>
                                        </p:tgtEl>
                                        <p:attrNameLst>
                                          <p:attrName>style.visibility</p:attrName>
                                        </p:attrNameLst>
                                      </p:cBhvr>
                                      <p:to>
                                        <p:strVal val="visible"/>
                                      </p:to>
                                    </p:set>
                                    <p:animEffect transition="in" filter="fade">
                                      <p:cBhvr>
                                        <p:cTn id="32" dur="500"/>
                                        <p:tgtEl>
                                          <p:spTgt spid="1024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44">
                                            <p:txEl>
                                              <p:pRg st="10" end="10"/>
                                            </p:txEl>
                                          </p:spTgt>
                                        </p:tgtEl>
                                        <p:attrNameLst>
                                          <p:attrName>style.visibility</p:attrName>
                                        </p:attrNameLst>
                                      </p:cBhvr>
                                      <p:to>
                                        <p:strVal val="visible"/>
                                      </p:to>
                                    </p:set>
                                    <p:animEffect transition="in" filter="fade">
                                      <p:cBhvr>
                                        <p:cTn id="43" dur="500"/>
                                        <p:tgtEl>
                                          <p:spTgt spid="10244">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244">
                                            <p:txEl>
                                              <p:pRg st="13" end="13"/>
                                            </p:txEl>
                                          </p:spTgt>
                                        </p:tgtEl>
                                        <p:attrNameLst>
                                          <p:attrName>style.visibility</p:attrName>
                                        </p:attrNameLst>
                                      </p:cBhvr>
                                      <p:to>
                                        <p:strVal val="visible"/>
                                      </p:to>
                                    </p:set>
                                    <p:animEffect transition="in" filter="fade">
                                      <p:cBhvr>
                                        <p:cTn id="54" dur="500"/>
                                        <p:tgtEl>
                                          <p:spTgt spid="10244">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0244">
                                            <p:txEl>
                                              <p:pRg st="14" end="14"/>
                                            </p:txEl>
                                          </p:spTgt>
                                        </p:tgtEl>
                                        <p:attrNameLst>
                                          <p:attrName>style.visibility</p:attrName>
                                        </p:attrNameLst>
                                      </p:cBhvr>
                                      <p:to>
                                        <p:strVal val="visible"/>
                                      </p:to>
                                    </p:set>
                                    <p:animEffect transition="in" filter="fade">
                                      <p:cBhvr>
                                        <p:cTn id="57" dur="500"/>
                                        <p:tgtEl>
                                          <p:spTgt spid="102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p:txBody>
          <a:bodyPr/>
          <a:lstStyle/>
          <a:p>
            <a:r>
              <a:rPr lang="en-GB" sz="2400" dirty="0"/>
              <a:t>Setting the scene</a:t>
            </a:r>
          </a:p>
          <a:p>
            <a:r>
              <a:rPr lang="en-GB" dirty="0" smtClean="0"/>
              <a:t>Controlling </a:t>
            </a:r>
            <a:r>
              <a:rPr lang="en-GB" dirty="0"/>
              <a:t>layout</a:t>
            </a:r>
          </a:p>
          <a:p>
            <a:r>
              <a:rPr lang="en-GB" sz="2400" dirty="0" smtClean="0"/>
              <a:t>Backgrounds</a:t>
            </a:r>
            <a:r>
              <a:rPr lang="en-GB" sz="2400" dirty="0"/>
              <a:t>, borders, </a:t>
            </a:r>
            <a:r>
              <a:rPr lang="en-GB" sz="2400" dirty="0" smtClean="0"/>
              <a:t>colours, and text</a:t>
            </a:r>
            <a:endParaRPr lang="en-GB" sz="2400" dirty="0"/>
          </a:p>
          <a:p>
            <a:r>
              <a:rPr lang="en-GB" sz="2400" smtClean="0"/>
              <a:t>Selectors</a:t>
            </a:r>
            <a:endParaRPr lang="en-GB" sz="2400" dirty="0" smtClean="0"/>
          </a:p>
        </p:txBody>
      </p:sp>
      <p:sp>
        <p:nvSpPr>
          <p:cNvPr id="513026" name="Rectangle 2"/>
          <p:cNvSpPr>
            <a:spLocks noGrp="1" noChangeArrowheads="1"/>
          </p:cNvSpPr>
          <p:nvPr>
            <p:ph type="title"/>
          </p:nvPr>
        </p:nvSpPr>
        <p:spPr/>
        <p:txBody>
          <a:bodyPr/>
          <a:lstStyle/>
          <a:p>
            <a:pPr eaLnBrk="1" hangingPunct="1"/>
            <a:r>
              <a:rPr lang="en-GB" dirty="0" smtClean="0"/>
              <a:t>Summary</a:t>
            </a:r>
          </a:p>
        </p:txBody>
      </p:sp>
      <p:sp>
        <p:nvSpPr>
          <p:cNvPr id="4" name="Footer Placeholder 3"/>
          <p:cNvSpPr>
            <a:spLocks noGrp="1"/>
          </p:cNvSpPr>
          <p:nvPr>
            <p:ph type="ftr" sz="quarter" idx="10"/>
          </p:nvPr>
        </p:nvSpPr>
        <p:spPr/>
        <p:txBody>
          <a:bodyPr/>
          <a:lstStyle/>
          <a:p>
            <a:pPr>
              <a:defRPr/>
            </a:pPr>
            <a:fld id="{73731C8F-2B26-4D46-932A-F733665C5782}" type="slidenum">
              <a:rPr lang="en-GB"/>
              <a:pPr>
                <a:defRPr/>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p:txBody>
          <a:bodyPr/>
          <a:lstStyle/>
          <a:p>
            <a:pPr eaLnBrk="1" hangingPunct="1"/>
            <a:r>
              <a:rPr lang="en-GB" dirty="0" smtClean="0"/>
              <a:t>Default rendering</a:t>
            </a:r>
            <a:endParaRPr lang="en-GB" dirty="0"/>
          </a:p>
          <a:p>
            <a:pPr eaLnBrk="1" hangingPunct="1"/>
            <a:r>
              <a:rPr lang="en-GB" dirty="0" smtClean="0"/>
              <a:t>Using </a:t>
            </a:r>
            <a:r>
              <a:rPr lang="en-GB" dirty="0"/>
              <a:t>the viewport meta tag</a:t>
            </a:r>
          </a:p>
          <a:p>
            <a:r>
              <a:rPr lang="en-GB" sz="2400" dirty="0" smtClean="0"/>
              <a:t>Overview of media queries</a:t>
            </a:r>
          </a:p>
          <a:p>
            <a:r>
              <a:rPr lang="en-GB" sz="2400" dirty="0" smtClean="0"/>
              <a:t>Using simple media queries </a:t>
            </a:r>
          </a:p>
          <a:p>
            <a:r>
              <a:rPr lang="en-GB" sz="2400" dirty="0" smtClean="0"/>
              <a:t>Going further with media queries</a:t>
            </a:r>
          </a:p>
          <a:p>
            <a:r>
              <a:rPr lang="en-GB" sz="2400" dirty="0" smtClean="0"/>
              <a:t>Media features </a:t>
            </a:r>
          </a:p>
          <a:p>
            <a:r>
              <a:rPr lang="en-GB" sz="2400" dirty="0" smtClean="0"/>
              <a:t>Media query listeners</a:t>
            </a:r>
          </a:p>
          <a:p>
            <a:r>
              <a:rPr lang="en-GB" sz="2400" dirty="0" smtClean="0"/>
              <a:t>Example</a:t>
            </a:r>
            <a:endParaRPr lang="en-GB" sz="2400" dirty="0"/>
          </a:p>
        </p:txBody>
      </p:sp>
      <p:sp>
        <p:nvSpPr>
          <p:cNvPr id="513026" name="Rectangle 2"/>
          <p:cNvSpPr>
            <a:spLocks noGrp="1" noChangeArrowheads="1"/>
          </p:cNvSpPr>
          <p:nvPr>
            <p:ph type="title"/>
          </p:nvPr>
        </p:nvSpPr>
        <p:spPr/>
        <p:txBody>
          <a:bodyPr/>
          <a:lstStyle/>
          <a:p>
            <a:pPr eaLnBrk="1" hangingPunct="1"/>
            <a:r>
              <a:rPr lang="en-GB" dirty="0" smtClean="0"/>
              <a:t>Annex: Adaptive Rendering</a:t>
            </a:r>
          </a:p>
        </p:txBody>
      </p:sp>
      <p:sp>
        <p:nvSpPr>
          <p:cNvPr id="4" name="Footer Placeholder 3"/>
          <p:cNvSpPr>
            <a:spLocks noGrp="1"/>
          </p:cNvSpPr>
          <p:nvPr>
            <p:ph type="ftr" sz="quarter" idx="10"/>
          </p:nvPr>
        </p:nvSpPr>
        <p:spPr/>
        <p:txBody>
          <a:bodyPr/>
          <a:lstStyle/>
          <a:p>
            <a:pPr>
              <a:defRPr/>
            </a:pPr>
            <a:fld id="{73731C8F-2B26-4D46-932A-F733665C5782}" type="slidenum">
              <a:rPr lang="en-GB"/>
              <a:pPr>
                <a:defRPr/>
              </a:pPr>
              <a:t>32</a:t>
            </a:fld>
            <a:endParaRPr lang="en-GB"/>
          </a:p>
        </p:txBody>
      </p:sp>
    </p:spTree>
    <p:extLst>
      <p:ext uri="{BB962C8B-B14F-4D97-AF65-F5344CB8AC3E}">
        <p14:creationId xmlns:p14="http://schemas.microsoft.com/office/powerpoint/2010/main" val="718868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noFill/>
        </p:spPr>
        <p:txBody>
          <a:bodyPr/>
          <a:lstStyle/>
          <a:p>
            <a:pPr eaLnBrk="1" hangingPunct="1"/>
            <a:r>
              <a:rPr lang="en-GB" dirty="0" smtClean="0"/>
              <a:t>By default, browsers assume they are rendering pages on a desktop (even browsers on a mobile device!)</a:t>
            </a:r>
          </a:p>
          <a:p>
            <a:pPr lvl="1" eaLnBrk="1" hangingPunct="1"/>
            <a:r>
              <a:rPr lang="en-GB" dirty="0" smtClean="0">
                <a:latin typeface="+mj-lt"/>
              </a:rPr>
              <a:t>Browsers display content at a width of 980 pixels, zoomed out</a:t>
            </a:r>
          </a:p>
          <a:p>
            <a:pPr lvl="1" eaLnBrk="1" hangingPunct="1"/>
            <a:endParaRPr lang="en-GB" dirty="0" smtClean="0">
              <a:latin typeface="+mj-lt"/>
            </a:endParaRPr>
          </a:p>
          <a:p>
            <a:pPr eaLnBrk="1" hangingPunct="1"/>
            <a:r>
              <a:rPr lang="en-GB" dirty="0" smtClean="0">
                <a:latin typeface="+mj-lt"/>
              </a:rPr>
              <a:t>Example:</a:t>
            </a:r>
            <a:endParaRPr lang="en-GB" dirty="0" smtClean="0">
              <a:solidFill>
                <a:srgbClr val="FF0000"/>
              </a:solidFill>
              <a:latin typeface="+mj-lt"/>
            </a:endParaRPr>
          </a:p>
        </p:txBody>
      </p:sp>
      <p:sp>
        <p:nvSpPr>
          <p:cNvPr id="23555" name="Rectangle 2"/>
          <p:cNvSpPr>
            <a:spLocks noGrp="1" noChangeArrowheads="1"/>
          </p:cNvSpPr>
          <p:nvPr>
            <p:ph type="title"/>
          </p:nvPr>
        </p:nvSpPr>
        <p:spPr/>
        <p:txBody>
          <a:bodyPr/>
          <a:lstStyle/>
          <a:p>
            <a:pPr eaLnBrk="1" hangingPunct="1"/>
            <a:r>
              <a:rPr lang="en-GB" dirty="0" smtClean="0"/>
              <a:t>Default Rendering</a:t>
            </a:r>
          </a:p>
        </p:txBody>
      </p:sp>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pPr eaLnBrk="1" hangingPunct="1"/>
            <a:fld id="{47F711FD-A020-4776-80DF-29296C5EAED5}" type="slidenum">
              <a:rPr lang="en-GB" sz="1200" b="0" smtClean="0">
                <a:solidFill>
                  <a:schemeClr val="tx2"/>
                </a:solidFill>
              </a:rPr>
              <a:pPr eaLnBrk="1" hangingPunct="1"/>
              <a:t>33</a:t>
            </a:fld>
            <a:endParaRPr lang="en-GB" sz="1200" b="0" smtClean="0">
              <a:solidFill>
                <a:schemeClr val="tx2"/>
              </a:solidFill>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034" y="3352794"/>
            <a:ext cx="1927715" cy="334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559" y="3352794"/>
            <a:ext cx="4663152" cy="334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ounded Rectangular Callout 21"/>
          <p:cNvSpPr/>
          <p:nvPr/>
        </p:nvSpPr>
        <p:spPr bwMode="auto">
          <a:xfrm>
            <a:off x="4464066" y="4740726"/>
            <a:ext cx="1305364" cy="968827"/>
          </a:xfrm>
          <a:prstGeom prst="wedgeRoundRectCallout">
            <a:avLst/>
          </a:prstGeom>
          <a:solidFill>
            <a:srgbClr val="FFFF00"/>
          </a:solidFill>
          <a:ln w="28575" cap="flat" cmpd="sng" algn="ctr">
            <a:solidFill>
              <a:srgbClr val="00B05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B050"/>
                </a:solidFill>
                <a:effectLst/>
                <a:latin typeface="+mj-lt"/>
              </a:rPr>
              <a:t>Looks OK on a desktop</a:t>
            </a:r>
          </a:p>
        </p:txBody>
      </p:sp>
      <p:sp>
        <p:nvSpPr>
          <p:cNvPr id="23" name="Rounded Rectangular Callout 22"/>
          <p:cNvSpPr/>
          <p:nvPr/>
        </p:nvSpPr>
        <p:spPr bwMode="auto">
          <a:xfrm>
            <a:off x="7033086" y="4729840"/>
            <a:ext cx="1305364" cy="968827"/>
          </a:xfrm>
          <a:prstGeom prst="wedgeRoundRectCallout">
            <a:avLst/>
          </a:prstGeom>
          <a:solidFill>
            <a:srgbClr val="FFFF00"/>
          </a:solid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mj-lt"/>
              </a:rPr>
              <a:t>Looks bad on a mobile</a:t>
            </a:r>
          </a:p>
        </p:txBody>
      </p:sp>
    </p:spTree>
    <p:extLst>
      <p:ext uri="{BB962C8B-B14F-4D97-AF65-F5344CB8AC3E}">
        <p14:creationId xmlns:p14="http://schemas.microsoft.com/office/powerpoint/2010/main" val="996404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7258" y="3352794"/>
            <a:ext cx="1933490" cy="333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3"/>
          <p:cNvSpPr>
            <a:spLocks noGrp="1" noChangeArrowheads="1"/>
          </p:cNvSpPr>
          <p:nvPr>
            <p:ph idx="1"/>
          </p:nvPr>
        </p:nvSpPr>
        <p:spPr/>
        <p:txBody>
          <a:bodyPr/>
          <a:lstStyle/>
          <a:p>
            <a:r>
              <a:rPr lang="en-GB" dirty="0" smtClean="0"/>
              <a:t>You can tell the browser to render the content based on the capabilities of the device</a:t>
            </a:r>
          </a:p>
          <a:p>
            <a:pPr lvl="1"/>
            <a:r>
              <a:rPr lang="en-GB" dirty="0" smtClean="0"/>
              <a:t>Add a viewport meta tag to the </a:t>
            </a:r>
            <a:r>
              <a:rPr lang="en-GB" dirty="0" smtClean="0">
                <a:latin typeface="Lucida Console" pitchFamily="49" charset="0"/>
              </a:rPr>
              <a:t>&lt;head&gt;</a:t>
            </a:r>
            <a:r>
              <a:rPr lang="en-GB" dirty="0" smtClean="0"/>
              <a:t> of the layout page</a:t>
            </a:r>
          </a:p>
        </p:txBody>
      </p:sp>
      <p:sp>
        <p:nvSpPr>
          <p:cNvPr id="23555" name="Rectangle 2"/>
          <p:cNvSpPr>
            <a:spLocks noGrp="1" noChangeArrowheads="1"/>
          </p:cNvSpPr>
          <p:nvPr>
            <p:ph type="title"/>
          </p:nvPr>
        </p:nvSpPr>
        <p:spPr/>
        <p:txBody>
          <a:bodyPr/>
          <a:lstStyle/>
          <a:p>
            <a:r>
              <a:rPr lang="en-GB" dirty="0" smtClean="0"/>
              <a:t>Using the Viewport Meta Tag</a:t>
            </a:r>
          </a:p>
        </p:txBody>
      </p:sp>
      <p:sp>
        <p:nvSpPr>
          <p:cNvPr id="23554" name="Footer Placeholder 3"/>
          <p:cNvSpPr>
            <a:spLocks noGrp="1"/>
          </p:cNvSpPr>
          <p:nvPr>
            <p:ph type="ftr" sz="quarter" idx="10"/>
          </p:nvPr>
        </p:nvSpPr>
        <p:spPr/>
        <p:txBody>
          <a:bodyPr/>
          <a:lstStyle>
            <a:lvl1pPr eaLnBrk="0" hangingPunct="0">
              <a:defRPr sz="1400" b="1">
                <a:solidFill>
                  <a:schemeClr val="tx1"/>
                </a:solidFill>
                <a:latin typeface="Tahoma" pitchFamily="34" charset="0"/>
              </a:defRPr>
            </a:lvl1pPr>
            <a:lvl2pPr marL="742950" indent="-285750" eaLnBrk="0" hangingPunct="0">
              <a:defRPr sz="1400" b="1">
                <a:solidFill>
                  <a:schemeClr val="tx1"/>
                </a:solidFill>
                <a:latin typeface="Tahoma" pitchFamily="34" charset="0"/>
              </a:defRPr>
            </a:lvl2pPr>
            <a:lvl3pPr marL="1143000" indent="-228600" eaLnBrk="0" hangingPunct="0">
              <a:defRPr sz="1400" b="1">
                <a:solidFill>
                  <a:schemeClr val="tx1"/>
                </a:solidFill>
                <a:latin typeface="Tahoma" pitchFamily="34" charset="0"/>
              </a:defRPr>
            </a:lvl3pPr>
            <a:lvl4pPr marL="1600200" indent="-228600" eaLnBrk="0" hangingPunct="0">
              <a:defRPr sz="1400" b="1">
                <a:solidFill>
                  <a:schemeClr val="tx1"/>
                </a:solidFill>
                <a:latin typeface="Tahoma" pitchFamily="34" charset="0"/>
              </a:defRPr>
            </a:lvl4pPr>
            <a:lvl5pPr marL="2057400" indent="-228600" eaLnBrk="0" hangingPunct="0">
              <a:defRPr sz="1400" b="1">
                <a:solidFill>
                  <a:schemeClr val="tx1"/>
                </a:solidFill>
                <a:latin typeface="Tahoma" pitchFamily="34" charset="0"/>
              </a:defRPr>
            </a:lvl5pPr>
            <a:lvl6pPr marL="2514600" indent="-228600" eaLnBrk="0" fontAlgn="base" hangingPunct="0">
              <a:spcBef>
                <a:spcPct val="0"/>
              </a:spcBef>
              <a:spcAft>
                <a:spcPct val="0"/>
              </a:spcAft>
              <a:defRPr sz="1400" b="1">
                <a:solidFill>
                  <a:schemeClr val="tx1"/>
                </a:solidFill>
                <a:latin typeface="Tahoma" pitchFamily="34" charset="0"/>
              </a:defRPr>
            </a:lvl6pPr>
            <a:lvl7pPr marL="2971800" indent="-228600" eaLnBrk="0" fontAlgn="base" hangingPunct="0">
              <a:spcBef>
                <a:spcPct val="0"/>
              </a:spcBef>
              <a:spcAft>
                <a:spcPct val="0"/>
              </a:spcAft>
              <a:defRPr sz="1400" b="1">
                <a:solidFill>
                  <a:schemeClr val="tx1"/>
                </a:solidFill>
                <a:latin typeface="Tahoma" pitchFamily="34" charset="0"/>
              </a:defRPr>
            </a:lvl7pPr>
            <a:lvl8pPr marL="3429000" indent="-228600" eaLnBrk="0" fontAlgn="base" hangingPunct="0">
              <a:spcBef>
                <a:spcPct val="0"/>
              </a:spcBef>
              <a:spcAft>
                <a:spcPct val="0"/>
              </a:spcAft>
              <a:defRPr sz="1400" b="1">
                <a:solidFill>
                  <a:schemeClr val="tx1"/>
                </a:solidFill>
                <a:latin typeface="Tahoma" pitchFamily="34" charset="0"/>
              </a:defRPr>
            </a:lvl8pPr>
            <a:lvl9pPr marL="3886200" indent="-228600" eaLnBrk="0" fontAlgn="base" hangingPunct="0">
              <a:spcBef>
                <a:spcPct val="0"/>
              </a:spcBef>
              <a:spcAft>
                <a:spcPct val="0"/>
              </a:spcAft>
              <a:defRPr sz="1400" b="1">
                <a:solidFill>
                  <a:schemeClr val="tx1"/>
                </a:solidFill>
                <a:latin typeface="Tahoma" pitchFamily="34" charset="0"/>
              </a:defRPr>
            </a:lvl9pPr>
          </a:lstStyle>
          <a:p>
            <a:fld id="{47F711FD-A020-4776-80DF-29296C5EAED5}" type="slidenum">
              <a:rPr lang="en-GB" smtClean="0"/>
              <a:pPr/>
              <a:t>34</a:t>
            </a:fld>
            <a:endParaRPr lang="en-GB" smtClean="0"/>
          </a:p>
        </p:txBody>
      </p:sp>
      <p:sp>
        <p:nvSpPr>
          <p:cNvPr id="5" name="Rectangle 4"/>
          <p:cNvSpPr>
            <a:spLocks noChangeArrowheads="1"/>
          </p:cNvSpPr>
          <p:nvPr/>
        </p:nvSpPr>
        <p:spPr bwMode="auto">
          <a:xfrm>
            <a:off x="555625" y="2445915"/>
            <a:ext cx="8232775" cy="315681"/>
          </a:xfrm>
          <a:prstGeom prst="rect">
            <a:avLst/>
          </a:prstGeom>
          <a:solidFill>
            <a:srgbClr val="FFFF66"/>
          </a:solidFill>
          <a:ln w="9525">
            <a:solidFill>
              <a:schemeClr val="accent2"/>
            </a:solidFill>
            <a:miter lim="800000"/>
            <a:headEnd/>
            <a:tailEnd/>
          </a:ln>
          <a:effectLst>
            <a:outerShdw dist="63500" dir="2700000" algn="ctr" rotWithShape="0">
              <a:srgbClr val="FFB953"/>
            </a:outerShdw>
          </a:effectLst>
        </p:spPr>
        <p:txBody>
          <a:bodyPr lIns="92075" tIns="46038" rIns="92075" bIns="46038" anchor="ctr" anchorCtr="0"/>
          <a:lstStyle/>
          <a:p>
            <a:r>
              <a:rPr lang="en-GB" sz="1200" b="0" dirty="0" smtClean="0">
                <a:latin typeface="Lucida Console" pitchFamily="49" charset="0"/>
              </a:rPr>
              <a:t>&lt;</a:t>
            </a:r>
            <a:r>
              <a:rPr lang="en-GB" sz="1200" b="0" dirty="0">
                <a:latin typeface="Lucida Console" pitchFamily="49" charset="0"/>
              </a:rPr>
              <a:t>meta name="viewport" content="width=device-width" </a:t>
            </a:r>
            <a:r>
              <a:rPr lang="en-GB" sz="1200" b="0" dirty="0" smtClean="0">
                <a:latin typeface="Lucida Console" pitchFamily="49" charset="0"/>
              </a:rPr>
              <a:t>/&gt;</a:t>
            </a:r>
            <a:endParaRPr lang="en-GB" sz="1200" b="0" dirty="0">
              <a:latin typeface="Lucida Console" pitchFamily="49" charset="0"/>
            </a:endParaRPr>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559" y="3352794"/>
            <a:ext cx="4663152" cy="334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ular Callout 10"/>
          <p:cNvSpPr/>
          <p:nvPr/>
        </p:nvSpPr>
        <p:spPr bwMode="auto">
          <a:xfrm>
            <a:off x="4464066" y="4740726"/>
            <a:ext cx="1305364" cy="968827"/>
          </a:xfrm>
          <a:prstGeom prst="wedgeRoundRectCallout">
            <a:avLst/>
          </a:prstGeom>
          <a:solidFill>
            <a:srgbClr val="FFFF00"/>
          </a:solidFill>
          <a:ln w="28575" cap="flat" cmpd="sng" algn="ctr">
            <a:solidFill>
              <a:srgbClr val="00B05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B050"/>
                </a:solidFill>
                <a:effectLst/>
                <a:latin typeface="+mj-lt"/>
              </a:rPr>
              <a:t>Still looks</a:t>
            </a:r>
            <a:r>
              <a:rPr kumimoji="0" lang="en-GB" sz="1600" b="0" i="0" u="none" strike="noStrike" cap="none" normalizeH="0" dirty="0" smtClean="0">
                <a:ln>
                  <a:noFill/>
                </a:ln>
                <a:solidFill>
                  <a:srgbClr val="00B050"/>
                </a:solidFill>
                <a:effectLst/>
                <a:latin typeface="+mj-lt"/>
              </a:rPr>
              <a:t> </a:t>
            </a:r>
            <a:r>
              <a:rPr kumimoji="0" lang="en-GB" sz="1600" b="0" i="0" u="none" strike="noStrike" cap="none" normalizeH="0" baseline="0" dirty="0" smtClean="0">
                <a:ln>
                  <a:noFill/>
                </a:ln>
                <a:solidFill>
                  <a:srgbClr val="00B050"/>
                </a:solidFill>
                <a:effectLst/>
                <a:latin typeface="+mj-lt"/>
              </a:rPr>
              <a:t>OK on a desktop</a:t>
            </a:r>
          </a:p>
        </p:txBody>
      </p:sp>
      <p:sp>
        <p:nvSpPr>
          <p:cNvPr id="12" name="Rounded Rectangular Callout 11"/>
          <p:cNvSpPr/>
          <p:nvPr/>
        </p:nvSpPr>
        <p:spPr bwMode="auto">
          <a:xfrm>
            <a:off x="7033086" y="4729840"/>
            <a:ext cx="1305364" cy="968827"/>
          </a:xfrm>
          <a:prstGeom prst="wedgeRoundRectCallout">
            <a:avLst/>
          </a:prstGeom>
          <a:solidFill>
            <a:srgbClr val="FFFF00"/>
          </a:solidFill>
          <a:ln w="28575" cap="flat" cmpd="sng" algn="ctr">
            <a:solidFill>
              <a:srgbClr val="00B05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B050"/>
                </a:solidFill>
                <a:effectLst/>
                <a:latin typeface="+mj-lt"/>
              </a:rPr>
              <a:t>Now looks OK on a mobile!</a:t>
            </a:r>
          </a:p>
        </p:txBody>
      </p:sp>
    </p:spTree>
    <p:extLst>
      <p:ext uri="{BB962C8B-B14F-4D97-AF65-F5344CB8AC3E}">
        <p14:creationId xmlns:p14="http://schemas.microsoft.com/office/powerpoint/2010/main" val="1935659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p:txBody>
          <a:bodyPr/>
          <a:lstStyle/>
          <a:p>
            <a:r>
              <a:rPr lang="en-GB" sz="2400" dirty="0" smtClean="0"/>
              <a:t>HTML4 and CSS2 support media-dependent style sheets</a:t>
            </a:r>
          </a:p>
          <a:p>
            <a:pPr lvl="1"/>
            <a:r>
              <a:rPr lang="en-GB" sz="2000" dirty="0" smtClean="0"/>
              <a:t>Tailored for different media types</a:t>
            </a:r>
          </a:p>
          <a:p>
            <a:pPr lvl="1"/>
            <a:endParaRPr lang="en-GB" sz="1800" dirty="0"/>
          </a:p>
          <a:p>
            <a:r>
              <a:rPr lang="en-GB" sz="2400" dirty="0" smtClean="0"/>
              <a:t>For example:</a:t>
            </a:r>
          </a:p>
          <a:p>
            <a:pPr lvl="1"/>
            <a:r>
              <a:rPr lang="en-GB" sz="2000" dirty="0" smtClean="0"/>
              <a:t>A document can use different style sheets for the screen and print:</a:t>
            </a:r>
          </a:p>
          <a:p>
            <a:pPr lvl="2"/>
            <a:endParaRPr lang="en-GB" sz="1600" dirty="0" smtClean="0"/>
          </a:p>
          <a:p>
            <a:pPr lvl="2"/>
            <a:endParaRPr lang="en-GB" sz="1600" dirty="0"/>
          </a:p>
          <a:p>
            <a:pPr lvl="2"/>
            <a:endParaRPr lang="en-GB" sz="1600" dirty="0" smtClean="0"/>
          </a:p>
          <a:p>
            <a:pPr lvl="1"/>
            <a:r>
              <a:rPr lang="en-GB" sz="2000" dirty="0" smtClean="0"/>
              <a:t>A style </a:t>
            </a:r>
            <a:r>
              <a:rPr lang="en-GB" sz="2000" dirty="0"/>
              <a:t>sheet can declare </a:t>
            </a:r>
            <a:r>
              <a:rPr lang="en-GB" sz="2000" dirty="0" smtClean="0"/>
              <a:t>sections for certain </a:t>
            </a:r>
            <a:r>
              <a:rPr lang="en-GB" sz="2000" dirty="0"/>
              <a:t>media </a:t>
            </a:r>
            <a:r>
              <a:rPr lang="en-GB" sz="2000" dirty="0" smtClean="0"/>
              <a:t>types:</a:t>
            </a:r>
          </a:p>
          <a:p>
            <a:pPr lvl="1"/>
            <a:endParaRPr lang="en-GB" sz="2000" dirty="0"/>
          </a:p>
          <a:p>
            <a:pPr lvl="1"/>
            <a:endParaRPr lang="en-GB" sz="2000" dirty="0" smtClean="0"/>
          </a:p>
          <a:p>
            <a:pPr lvl="1"/>
            <a:endParaRPr lang="en-GB" sz="2000" dirty="0"/>
          </a:p>
          <a:p>
            <a:r>
              <a:rPr lang="en-GB" sz="2400" dirty="0" smtClean="0"/>
              <a:t>Common HTML4 / CSS2 media types:</a:t>
            </a:r>
          </a:p>
          <a:p>
            <a:pPr lvl="1"/>
            <a:r>
              <a:rPr lang="en-GB" sz="2000" dirty="0" smtClean="0">
                <a:latin typeface="Lucida Console" pitchFamily="49" charset="0"/>
              </a:rPr>
              <a:t>screen</a:t>
            </a:r>
            <a:r>
              <a:rPr lang="en-GB" sz="2000" dirty="0" smtClean="0"/>
              <a:t>, </a:t>
            </a:r>
            <a:r>
              <a:rPr lang="en-GB" sz="2000" dirty="0" smtClean="0">
                <a:latin typeface="Lucida Console" pitchFamily="49" charset="0"/>
              </a:rPr>
              <a:t>print</a:t>
            </a:r>
            <a:r>
              <a:rPr lang="en-GB" sz="2000" dirty="0" smtClean="0"/>
              <a:t>, </a:t>
            </a:r>
            <a:r>
              <a:rPr lang="en-GB" sz="2000" dirty="0" smtClean="0">
                <a:latin typeface="Lucida Console" pitchFamily="49" charset="0"/>
              </a:rPr>
              <a:t>all</a:t>
            </a:r>
            <a:r>
              <a:rPr lang="en-GB" sz="2000" dirty="0" smtClean="0"/>
              <a:t>, </a:t>
            </a:r>
            <a:r>
              <a:rPr lang="en-GB" sz="2000" dirty="0" smtClean="0">
                <a:latin typeface="Lucida Console" pitchFamily="49" charset="0"/>
              </a:rPr>
              <a:t>braille</a:t>
            </a:r>
            <a:r>
              <a:rPr lang="en-GB" sz="2000" dirty="0" smtClean="0"/>
              <a:t>, </a:t>
            </a:r>
            <a:r>
              <a:rPr lang="en-GB" sz="2000" dirty="0" smtClean="0">
                <a:latin typeface="Lucida Console" pitchFamily="49" charset="0"/>
              </a:rPr>
              <a:t>handheld</a:t>
            </a:r>
            <a:r>
              <a:rPr lang="en-GB" sz="2000" dirty="0" smtClean="0"/>
              <a:t>, </a:t>
            </a:r>
            <a:r>
              <a:rPr lang="en-GB" sz="2000" dirty="0" smtClean="0">
                <a:latin typeface="Lucida Console" pitchFamily="49" charset="0"/>
              </a:rPr>
              <a:t>projection</a:t>
            </a:r>
            <a:r>
              <a:rPr lang="en-GB" sz="2000" dirty="0" smtClean="0"/>
              <a:t>, </a:t>
            </a:r>
            <a:r>
              <a:rPr lang="en-GB" sz="2000" dirty="0" err="1" smtClean="0">
                <a:latin typeface="Lucida Console" pitchFamily="49" charset="0"/>
              </a:rPr>
              <a:t>tty</a:t>
            </a:r>
            <a:endParaRPr lang="en-GB" sz="2000" dirty="0"/>
          </a:p>
        </p:txBody>
      </p:sp>
      <p:sp>
        <p:nvSpPr>
          <p:cNvPr id="513026" name="Rectangle 2"/>
          <p:cNvSpPr>
            <a:spLocks noGrp="1" noChangeArrowheads="1"/>
          </p:cNvSpPr>
          <p:nvPr>
            <p:ph type="title"/>
          </p:nvPr>
        </p:nvSpPr>
        <p:spPr/>
        <p:txBody>
          <a:bodyPr/>
          <a:lstStyle/>
          <a:p>
            <a:pPr eaLnBrk="1" hangingPunct="1"/>
            <a:r>
              <a:rPr lang="en-GB" dirty="0" smtClean="0"/>
              <a:t>Overview of Media Queries</a:t>
            </a:r>
          </a:p>
        </p:txBody>
      </p:sp>
      <p:sp>
        <p:nvSpPr>
          <p:cNvPr id="4" name="Footer Placeholder 3"/>
          <p:cNvSpPr>
            <a:spLocks noGrp="1"/>
          </p:cNvSpPr>
          <p:nvPr>
            <p:ph type="ftr" sz="quarter" idx="10"/>
          </p:nvPr>
        </p:nvSpPr>
        <p:spPr/>
        <p:txBody>
          <a:bodyPr/>
          <a:lstStyle/>
          <a:p>
            <a:pPr>
              <a:defRPr/>
            </a:pPr>
            <a:fld id="{73731C8F-2B26-4D46-932A-F733665C5782}" type="slidenum">
              <a:rPr lang="en-GB"/>
              <a:pPr>
                <a:defRPr/>
              </a:pPr>
              <a:t>35</a:t>
            </a:fld>
            <a:endParaRPr lang="en-GB"/>
          </a:p>
        </p:txBody>
      </p:sp>
      <p:sp>
        <p:nvSpPr>
          <p:cNvPr id="5" name="Rectangle 5"/>
          <p:cNvSpPr>
            <a:spLocks noChangeArrowheads="1"/>
          </p:cNvSpPr>
          <p:nvPr/>
        </p:nvSpPr>
        <p:spPr bwMode="auto">
          <a:xfrm>
            <a:off x="871839" y="3235576"/>
            <a:ext cx="7841467" cy="576776"/>
          </a:xfrm>
          <a:prstGeom prst="rect">
            <a:avLst/>
          </a:prstGeom>
          <a:solidFill>
            <a:srgbClr val="FFFF66"/>
          </a:solidFill>
          <a:ln w="9525">
            <a:solidFill>
              <a:srgbClr val="FFB953"/>
            </a:solidFill>
            <a:miter lim="800000"/>
            <a:headEnd/>
            <a:tailEnd/>
          </a:ln>
          <a:effectLst>
            <a:outerShdw dist="76200" dir="2700000" algn="ctr" rotWithShape="0">
              <a:srgbClr val="FFB953"/>
            </a:outerShdw>
          </a:effectLst>
        </p:spPr>
        <p:txBody>
          <a:bodyPr lIns="92075" tIns="46038" rIns="92075" bIns="46038" anchor="ctr"/>
          <a:lstStyle/>
          <a:p>
            <a:pPr defTabSz="739775">
              <a:defRPr/>
            </a:pPr>
            <a:r>
              <a:rPr lang="en-GB" sz="1200" dirty="0"/>
              <a:t>&lt;link </a:t>
            </a:r>
            <a:r>
              <a:rPr lang="en-GB" sz="1200" dirty="0" err="1"/>
              <a:t>rel</a:t>
            </a:r>
            <a:r>
              <a:rPr lang="en-GB" sz="1200" dirty="0"/>
              <a:t>="</a:t>
            </a:r>
            <a:r>
              <a:rPr lang="en-GB" sz="1200" dirty="0" err="1"/>
              <a:t>stylesheet</a:t>
            </a:r>
            <a:r>
              <a:rPr lang="en-GB" sz="1200" dirty="0"/>
              <a:t>" type="text/</a:t>
            </a:r>
            <a:r>
              <a:rPr lang="en-GB" sz="1200" dirty="0" err="1"/>
              <a:t>css</a:t>
            </a:r>
            <a:r>
              <a:rPr lang="en-GB" sz="1200" dirty="0"/>
              <a:t>" media="screen" </a:t>
            </a:r>
            <a:r>
              <a:rPr lang="en-GB" sz="1200" dirty="0" err="1"/>
              <a:t>href</a:t>
            </a:r>
            <a:r>
              <a:rPr lang="en-GB" sz="1200" dirty="0"/>
              <a:t>="sans-serif.css</a:t>
            </a:r>
            <a:r>
              <a:rPr lang="en-GB" sz="1200" dirty="0" smtClean="0"/>
              <a:t>"&gt; </a:t>
            </a:r>
          </a:p>
          <a:p>
            <a:pPr defTabSz="739775">
              <a:defRPr/>
            </a:pPr>
            <a:r>
              <a:rPr lang="en-GB" sz="1200" dirty="0" smtClean="0"/>
              <a:t>&lt;</a:t>
            </a:r>
            <a:r>
              <a:rPr lang="en-GB" sz="1200" dirty="0"/>
              <a:t>link </a:t>
            </a:r>
            <a:r>
              <a:rPr lang="en-GB" sz="1200" dirty="0" err="1"/>
              <a:t>rel</a:t>
            </a:r>
            <a:r>
              <a:rPr lang="en-GB" sz="1200" dirty="0"/>
              <a:t>="</a:t>
            </a:r>
            <a:r>
              <a:rPr lang="en-GB" sz="1200" dirty="0" err="1"/>
              <a:t>stylesheet</a:t>
            </a:r>
            <a:r>
              <a:rPr lang="en-GB" sz="1200" dirty="0"/>
              <a:t>" type="text/</a:t>
            </a:r>
            <a:r>
              <a:rPr lang="en-GB" sz="1200" dirty="0" err="1"/>
              <a:t>css</a:t>
            </a:r>
            <a:r>
              <a:rPr lang="en-GB" sz="1200" dirty="0"/>
              <a:t>" media="print" </a:t>
            </a:r>
            <a:r>
              <a:rPr lang="en-GB" sz="1200" dirty="0" smtClean="0"/>
              <a:t> </a:t>
            </a:r>
            <a:r>
              <a:rPr lang="en-GB" sz="1200" dirty="0" err="1" smtClean="0"/>
              <a:t>href</a:t>
            </a:r>
            <a:r>
              <a:rPr lang="en-GB" sz="1200" dirty="0"/>
              <a:t>="serif.css"&gt;</a:t>
            </a:r>
            <a:endParaRPr lang="en-US" sz="1200" u="sng" dirty="0"/>
          </a:p>
        </p:txBody>
      </p:sp>
      <p:sp>
        <p:nvSpPr>
          <p:cNvPr id="6" name="TextBox 5"/>
          <p:cNvSpPr txBox="1"/>
          <p:nvPr/>
        </p:nvSpPr>
        <p:spPr>
          <a:xfrm>
            <a:off x="871839" y="4459668"/>
            <a:ext cx="7859206" cy="67503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@media screen { </a:t>
            </a:r>
            <a:endParaRPr lang="en-GB" sz="1200" dirty="0" smtClean="0"/>
          </a:p>
          <a:p>
            <a:r>
              <a:rPr lang="en-GB" sz="1200" dirty="0"/>
              <a:t> </a:t>
            </a:r>
            <a:r>
              <a:rPr lang="en-GB" sz="1200" dirty="0" smtClean="0"/>
              <a:t> * </a:t>
            </a:r>
            <a:r>
              <a:rPr lang="en-GB" sz="1200" dirty="0"/>
              <a:t>{ font-family: sans-serif } </a:t>
            </a:r>
            <a:endParaRPr lang="en-GB" sz="1200" dirty="0" smtClean="0"/>
          </a:p>
          <a:p>
            <a:r>
              <a:rPr lang="en-GB" sz="1200" dirty="0" smtClean="0"/>
              <a:t>}</a:t>
            </a:r>
          </a:p>
        </p:txBody>
      </p:sp>
    </p:spTree>
    <p:extLst>
      <p:ext uri="{BB962C8B-B14F-4D97-AF65-F5344CB8AC3E}">
        <p14:creationId xmlns:p14="http://schemas.microsoft.com/office/powerpoint/2010/main" val="1713807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400" dirty="0" smtClean="0"/>
              <a:t>A media query is:</a:t>
            </a:r>
          </a:p>
          <a:p>
            <a:pPr lvl="1"/>
            <a:r>
              <a:rPr lang="en-GB" sz="2000" dirty="0" smtClean="0"/>
              <a:t>A media </a:t>
            </a:r>
            <a:r>
              <a:rPr lang="en-GB" sz="2000" dirty="0"/>
              <a:t>type </a:t>
            </a:r>
            <a:r>
              <a:rPr lang="en-GB" sz="2000" dirty="0" smtClean="0"/>
              <a:t>followed by zero </a:t>
            </a:r>
            <a:r>
              <a:rPr lang="en-GB" sz="2000" dirty="0"/>
              <a:t>or more expressions </a:t>
            </a:r>
            <a:endParaRPr lang="en-GB" sz="2000" dirty="0" smtClean="0"/>
          </a:p>
          <a:p>
            <a:pPr lvl="1"/>
            <a:r>
              <a:rPr lang="en-GB" sz="2000" dirty="0" smtClean="0"/>
              <a:t>Expressions check </a:t>
            </a:r>
            <a:r>
              <a:rPr lang="en-GB" sz="2000" dirty="0"/>
              <a:t>for the conditions of particular media features </a:t>
            </a:r>
            <a:endParaRPr lang="en-GB" sz="2000" dirty="0" smtClean="0"/>
          </a:p>
          <a:p>
            <a:pPr lvl="1"/>
            <a:endParaRPr lang="en-GB" sz="2000" dirty="0"/>
          </a:p>
          <a:p>
            <a:r>
              <a:rPr lang="en-GB" sz="2400" dirty="0"/>
              <a:t>For example:</a:t>
            </a:r>
          </a:p>
          <a:p>
            <a:pPr lvl="1"/>
            <a:r>
              <a:rPr lang="en-GB" sz="2000" dirty="0"/>
              <a:t>A document can </a:t>
            </a:r>
            <a:r>
              <a:rPr lang="en-GB" sz="2000" dirty="0" smtClean="0"/>
              <a:t>use a media query when linking a style sheet:</a:t>
            </a:r>
          </a:p>
          <a:p>
            <a:pPr lvl="1"/>
            <a:endParaRPr lang="en-GB" sz="2000" dirty="0"/>
          </a:p>
          <a:p>
            <a:pPr lvl="1"/>
            <a:endParaRPr lang="en-GB" sz="1600" dirty="0"/>
          </a:p>
          <a:p>
            <a:pPr lvl="1"/>
            <a:r>
              <a:rPr lang="en-GB" sz="2000" dirty="0"/>
              <a:t>A </a:t>
            </a:r>
            <a:r>
              <a:rPr lang="en-GB" sz="2000" dirty="0" smtClean="0"/>
              <a:t>style sheet can </a:t>
            </a:r>
            <a:r>
              <a:rPr lang="en-GB" sz="2000" dirty="0"/>
              <a:t>use a media query when </a:t>
            </a:r>
            <a:r>
              <a:rPr lang="en-GB" sz="2000" dirty="0" smtClean="0"/>
              <a:t>importing a </a:t>
            </a:r>
            <a:r>
              <a:rPr lang="en-GB" sz="2000" dirty="0"/>
              <a:t>style sheet</a:t>
            </a:r>
            <a:r>
              <a:rPr lang="en-GB" sz="2000" dirty="0" smtClean="0"/>
              <a:t>:</a:t>
            </a:r>
          </a:p>
          <a:p>
            <a:pPr lvl="1"/>
            <a:endParaRPr lang="en-GB" sz="2000" dirty="0"/>
          </a:p>
          <a:p>
            <a:pPr lvl="1"/>
            <a:endParaRPr lang="en-GB" sz="2000" dirty="0" smtClean="0"/>
          </a:p>
          <a:p>
            <a:pPr lvl="1"/>
            <a:r>
              <a:rPr lang="en-GB" sz="2000" dirty="0"/>
              <a:t>A style sheet can </a:t>
            </a:r>
            <a:r>
              <a:rPr lang="en-GB" sz="2000" dirty="0" smtClean="0"/>
              <a:t>use a media query in a rule:</a:t>
            </a:r>
            <a:endParaRPr lang="en-GB" sz="2000" dirty="0"/>
          </a:p>
          <a:p>
            <a:pPr lvl="1"/>
            <a:endParaRPr lang="en-GB" sz="2000" dirty="0"/>
          </a:p>
          <a:p>
            <a:pPr lvl="1"/>
            <a:endParaRPr lang="en-GB" sz="2000" dirty="0"/>
          </a:p>
          <a:p>
            <a:pPr lvl="1"/>
            <a:endParaRPr lang="en-GB" sz="2000" dirty="0"/>
          </a:p>
          <a:p>
            <a:pPr lvl="1"/>
            <a:endParaRPr lang="en-GB" sz="2000" dirty="0"/>
          </a:p>
        </p:txBody>
      </p:sp>
      <p:sp>
        <p:nvSpPr>
          <p:cNvPr id="513026" name="Rectangle 2"/>
          <p:cNvSpPr>
            <a:spLocks noGrp="1" noChangeArrowheads="1"/>
          </p:cNvSpPr>
          <p:nvPr>
            <p:ph type="title"/>
          </p:nvPr>
        </p:nvSpPr>
        <p:spPr/>
        <p:txBody>
          <a:bodyPr/>
          <a:lstStyle/>
          <a:p>
            <a:pPr eaLnBrk="1" hangingPunct="1"/>
            <a:r>
              <a:rPr lang="en-GB" dirty="0" smtClean="0"/>
              <a:t>Using Simple Media Queries</a:t>
            </a:r>
          </a:p>
        </p:txBody>
      </p:sp>
      <p:sp>
        <p:nvSpPr>
          <p:cNvPr id="4" name="Footer Placeholder 3"/>
          <p:cNvSpPr>
            <a:spLocks noGrp="1"/>
          </p:cNvSpPr>
          <p:nvPr>
            <p:ph type="ftr" sz="quarter" idx="10"/>
          </p:nvPr>
        </p:nvSpPr>
        <p:spPr/>
        <p:txBody>
          <a:bodyPr/>
          <a:lstStyle/>
          <a:p>
            <a:pPr>
              <a:defRPr/>
            </a:pPr>
            <a:fld id="{73731C8F-2B26-4D46-932A-F733665C5782}" type="slidenum">
              <a:rPr lang="en-GB"/>
              <a:pPr>
                <a:defRPr/>
              </a:pPr>
              <a:t>36</a:t>
            </a:fld>
            <a:endParaRPr lang="en-GB"/>
          </a:p>
        </p:txBody>
      </p:sp>
      <p:sp>
        <p:nvSpPr>
          <p:cNvPr id="6" name="Rectangle 5"/>
          <p:cNvSpPr>
            <a:spLocks noChangeArrowheads="1"/>
          </p:cNvSpPr>
          <p:nvPr/>
        </p:nvSpPr>
        <p:spPr bwMode="auto">
          <a:xfrm>
            <a:off x="871839" y="3615412"/>
            <a:ext cx="7841467" cy="323542"/>
          </a:xfrm>
          <a:prstGeom prst="rect">
            <a:avLst/>
          </a:prstGeom>
          <a:solidFill>
            <a:srgbClr val="FFFF66"/>
          </a:solidFill>
          <a:ln w="9525">
            <a:solidFill>
              <a:srgbClr val="FFB953"/>
            </a:solidFill>
            <a:miter lim="800000"/>
            <a:headEnd/>
            <a:tailEnd/>
          </a:ln>
          <a:effectLst>
            <a:outerShdw dist="76200" dir="2700000" algn="ctr" rotWithShape="0">
              <a:srgbClr val="FFB953"/>
            </a:outerShdw>
          </a:effectLst>
        </p:spPr>
        <p:txBody>
          <a:bodyPr lIns="92075" tIns="46038" rIns="92075" bIns="46038" anchor="ctr"/>
          <a:lstStyle/>
          <a:p>
            <a:pPr defTabSz="739775">
              <a:defRPr/>
            </a:pPr>
            <a:r>
              <a:rPr lang="en-GB" sz="1200" dirty="0"/>
              <a:t>&lt;link </a:t>
            </a:r>
            <a:r>
              <a:rPr lang="en-GB" sz="1200" dirty="0" err="1"/>
              <a:t>rel</a:t>
            </a:r>
            <a:r>
              <a:rPr lang="en-GB" sz="1200" dirty="0"/>
              <a:t>="</a:t>
            </a:r>
            <a:r>
              <a:rPr lang="en-GB" sz="1200" dirty="0" err="1"/>
              <a:t>stylesheet</a:t>
            </a:r>
            <a:r>
              <a:rPr lang="en-GB" sz="1200" dirty="0"/>
              <a:t>" type="text/</a:t>
            </a:r>
            <a:r>
              <a:rPr lang="en-GB" sz="1200" dirty="0" err="1"/>
              <a:t>css</a:t>
            </a:r>
            <a:r>
              <a:rPr lang="en-GB" sz="1200" dirty="0"/>
              <a:t>" media="</a:t>
            </a:r>
            <a:r>
              <a:rPr lang="en-GB" sz="1200" dirty="0" smtClean="0"/>
              <a:t>screen and (</a:t>
            </a:r>
            <a:r>
              <a:rPr lang="en-GB" sz="1200" dirty="0" err="1" smtClean="0"/>
              <a:t>color</a:t>
            </a:r>
            <a:r>
              <a:rPr lang="en-GB" sz="1200" dirty="0" smtClean="0"/>
              <a:t>)" </a:t>
            </a:r>
            <a:r>
              <a:rPr lang="en-GB" sz="1200" dirty="0" err="1" smtClean="0"/>
              <a:t>href</a:t>
            </a:r>
            <a:r>
              <a:rPr lang="en-GB" sz="1200" dirty="0" smtClean="0"/>
              <a:t>="col.css"&gt;</a:t>
            </a:r>
            <a:endParaRPr lang="en-US" sz="1200" u="sng" dirty="0"/>
          </a:p>
        </p:txBody>
      </p:sp>
      <p:sp>
        <p:nvSpPr>
          <p:cNvPr id="7" name="TextBox 6"/>
          <p:cNvSpPr txBox="1"/>
          <p:nvPr/>
        </p:nvSpPr>
        <p:spPr>
          <a:xfrm>
            <a:off x="871839" y="4656620"/>
            <a:ext cx="7859206" cy="33751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@import </a:t>
            </a:r>
            <a:r>
              <a:rPr lang="en-GB" sz="1200" dirty="0" err="1" smtClean="0"/>
              <a:t>url</a:t>
            </a:r>
            <a:r>
              <a:rPr lang="en-GB" sz="1200" dirty="0" smtClean="0"/>
              <a:t>("col.css") </a:t>
            </a:r>
            <a:r>
              <a:rPr lang="en-GB" sz="1200" dirty="0"/>
              <a:t>screen and (</a:t>
            </a:r>
            <a:r>
              <a:rPr lang="en-GB" sz="1200" dirty="0" err="1"/>
              <a:t>color</a:t>
            </a:r>
            <a:r>
              <a:rPr lang="en-GB" sz="1200" dirty="0"/>
              <a:t>);</a:t>
            </a:r>
            <a:endParaRPr lang="en-GB" sz="1200" dirty="0" smtClean="0"/>
          </a:p>
        </p:txBody>
      </p:sp>
      <p:sp>
        <p:nvSpPr>
          <p:cNvPr id="8" name="TextBox 7"/>
          <p:cNvSpPr txBox="1"/>
          <p:nvPr/>
        </p:nvSpPr>
        <p:spPr>
          <a:xfrm>
            <a:off x="871839" y="5765644"/>
            <a:ext cx="7859206" cy="33751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@media screen </a:t>
            </a:r>
            <a:r>
              <a:rPr lang="en-GB" sz="1200" dirty="0" smtClean="0"/>
              <a:t>and (</a:t>
            </a:r>
            <a:r>
              <a:rPr lang="en-GB" sz="1200" dirty="0" err="1" smtClean="0"/>
              <a:t>color</a:t>
            </a:r>
            <a:r>
              <a:rPr lang="en-GB" sz="1200" dirty="0" smtClean="0"/>
              <a:t>) { … }</a:t>
            </a:r>
            <a:endParaRPr lang="en-GB" sz="1200" dirty="0"/>
          </a:p>
        </p:txBody>
      </p:sp>
    </p:spTree>
    <p:extLst>
      <p:ext uri="{BB962C8B-B14F-4D97-AF65-F5344CB8AC3E}">
        <p14:creationId xmlns:p14="http://schemas.microsoft.com/office/powerpoint/2010/main" val="3429894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400" dirty="0" smtClean="0"/>
              <a:t>You can define media queries that apply to all devices, subject to some constraints</a:t>
            </a:r>
          </a:p>
          <a:p>
            <a:endParaRPr lang="en-GB" sz="2400" dirty="0"/>
          </a:p>
          <a:p>
            <a:endParaRPr lang="en-GB" sz="2400" dirty="0" smtClean="0"/>
          </a:p>
          <a:p>
            <a:r>
              <a:rPr lang="en-GB" sz="2400" dirty="0" smtClean="0"/>
              <a:t>You can specify a logical OR clause in a media query</a:t>
            </a:r>
          </a:p>
          <a:p>
            <a:pPr lvl="1"/>
            <a:r>
              <a:rPr lang="en-GB" sz="2000" dirty="0" smtClean="0"/>
              <a:t>Use a comma-separated list of media queries</a:t>
            </a:r>
          </a:p>
          <a:p>
            <a:pPr lvl="1"/>
            <a:endParaRPr lang="en-GB" sz="2000" dirty="0" smtClean="0"/>
          </a:p>
          <a:p>
            <a:pPr lvl="1"/>
            <a:endParaRPr lang="en-GB" sz="2000" dirty="0"/>
          </a:p>
          <a:p>
            <a:r>
              <a:rPr lang="en-GB" sz="2400" dirty="0"/>
              <a:t>You can specify a logical </a:t>
            </a:r>
            <a:r>
              <a:rPr lang="en-GB" sz="2400" dirty="0" smtClean="0"/>
              <a:t>NOT clause </a:t>
            </a:r>
            <a:r>
              <a:rPr lang="en-GB" sz="2400" dirty="0"/>
              <a:t>in a media </a:t>
            </a:r>
            <a:r>
              <a:rPr lang="en-GB" sz="2400" dirty="0" smtClean="0"/>
              <a:t>query</a:t>
            </a:r>
            <a:endParaRPr lang="en-GB" sz="2400" dirty="0"/>
          </a:p>
          <a:p>
            <a:pPr lvl="1"/>
            <a:r>
              <a:rPr lang="en-GB" sz="2000" dirty="0" smtClean="0"/>
              <a:t>Use the </a:t>
            </a:r>
            <a:r>
              <a:rPr lang="en-GB" sz="2000" dirty="0" smtClean="0">
                <a:latin typeface="Lucida Console" pitchFamily="49" charset="0"/>
              </a:rPr>
              <a:t>not</a:t>
            </a:r>
            <a:r>
              <a:rPr lang="en-GB" sz="2000" dirty="0" smtClean="0"/>
              <a:t> keyword to negate the result</a:t>
            </a:r>
            <a:endParaRPr lang="en-GB" sz="2000" dirty="0"/>
          </a:p>
          <a:p>
            <a:pPr lvl="1"/>
            <a:endParaRPr lang="en-GB" sz="2000" dirty="0"/>
          </a:p>
          <a:p>
            <a:pPr lvl="1"/>
            <a:endParaRPr lang="en-GB" sz="2000" dirty="0"/>
          </a:p>
          <a:p>
            <a:pPr lvl="1"/>
            <a:endParaRPr lang="en-GB" sz="2000" dirty="0" smtClean="0"/>
          </a:p>
          <a:p>
            <a:endParaRPr lang="en-GB" dirty="0"/>
          </a:p>
        </p:txBody>
      </p:sp>
      <p:sp>
        <p:nvSpPr>
          <p:cNvPr id="513026" name="Rectangle 2"/>
          <p:cNvSpPr>
            <a:spLocks noGrp="1" noChangeArrowheads="1"/>
          </p:cNvSpPr>
          <p:nvPr>
            <p:ph type="title"/>
          </p:nvPr>
        </p:nvSpPr>
        <p:spPr/>
        <p:txBody>
          <a:bodyPr/>
          <a:lstStyle/>
          <a:p>
            <a:pPr eaLnBrk="1" hangingPunct="1"/>
            <a:r>
              <a:rPr lang="en-GB" dirty="0" smtClean="0"/>
              <a:t>Going Further with Media Queries</a:t>
            </a:r>
          </a:p>
        </p:txBody>
      </p:sp>
      <p:sp>
        <p:nvSpPr>
          <p:cNvPr id="4" name="Footer Placeholder 3"/>
          <p:cNvSpPr>
            <a:spLocks noGrp="1"/>
          </p:cNvSpPr>
          <p:nvPr>
            <p:ph type="ftr" sz="quarter" idx="10"/>
          </p:nvPr>
        </p:nvSpPr>
        <p:spPr/>
        <p:txBody>
          <a:bodyPr/>
          <a:lstStyle/>
          <a:p>
            <a:pPr>
              <a:defRPr/>
            </a:pPr>
            <a:fld id="{73731C8F-2B26-4D46-932A-F733665C5782}" type="slidenum">
              <a:rPr lang="en-GB"/>
              <a:pPr>
                <a:defRPr/>
              </a:pPr>
              <a:t>37</a:t>
            </a:fld>
            <a:endParaRPr lang="en-GB"/>
          </a:p>
        </p:txBody>
      </p:sp>
      <p:sp>
        <p:nvSpPr>
          <p:cNvPr id="8" name="TextBox 7"/>
          <p:cNvSpPr txBox="1"/>
          <p:nvPr/>
        </p:nvSpPr>
        <p:spPr>
          <a:xfrm>
            <a:off x="871839" y="2023637"/>
            <a:ext cx="7859206" cy="691427"/>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@media </a:t>
            </a:r>
            <a:r>
              <a:rPr lang="en-GB" sz="1200" dirty="0" smtClean="0"/>
              <a:t>(min-width: 500px) { … }</a:t>
            </a:r>
          </a:p>
          <a:p>
            <a:endParaRPr lang="en-GB" sz="1200" dirty="0"/>
          </a:p>
          <a:p>
            <a:r>
              <a:rPr lang="en-GB" sz="1200" dirty="0" smtClean="0"/>
              <a:t>@media (orientation: portrait) { … }</a:t>
            </a:r>
            <a:endParaRPr lang="en-GB" sz="1200" dirty="0"/>
          </a:p>
        </p:txBody>
      </p:sp>
      <p:sp>
        <p:nvSpPr>
          <p:cNvPr id="9" name="TextBox 8"/>
          <p:cNvSpPr txBox="1"/>
          <p:nvPr/>
        </p:nvSpPr>
        <p:spPr>
          <a:xfrm>
            <a:off x="883559" y="3920469"/>
            <a:ext cx="7859206" cy="345713"/>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@media screen and (</a:t>
            </a:r>
            <a:r>
              <a:rPr lang="en-GB" sz="1200" dirty="0" err="1"/>
              <a:t>color</a:t>
            </a:r>
            <a:r>
              <a:rPr lang="en-GB" sz="1200" dirty="0"/>
              <a:t>), projection and (</a:t>
            </a:r>
            <a:r>
              <a:rPr lang="en-GB" sz="1200" dirty="0" err="1"/>
              <a:t>color</a:t>
            </a:r>
            <a:r>
              <a:rPr lang="en-GB" sz="1200" dirty="0"/>
              <a:t>) { … }</a:t>
            </a:r>
          </a:p>
        </p:txBody>
      </p:sp>
      <p:sp>
        <p:nvSpPr>
          <p:cNvPr id="10" name="TextBox 9"/>
          <p:cNvSpPr txBox="1"/>
          <p:nvPr/>
        </p:nvSpPr>
        <p:spPr>
          <a:xfrm>
            <a:off x="881211" y="5521873"/>
            <a:ext cx="7859206" cy="345713"/>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a:t>@media </a:t>
            </a:r>
            <a:r>
              <a:rPr lang="en-GB" sz="1200" dirty="0" smtClean="0"/>
              <a:t>not screen </a:t>
            </a:r>
            <a:r>
              <a:rPr lang="en-GB" sz="1200" dirty="0"/>
              <a:t>and (</a:t>
            </a:r>
            <a:r>
              <a:rPr lang="en-GB" sz="1200" dirty="0" err="1"/>
              <a:t>color</a:t>
            </a:r>
            <a:r>
              <a:rPr lang="en-GB" sz="1200" dirty="0" smtClean="0"/>
              <a:t>) { </a:t>
            </a:r>
            <a:r>
              <a:rPr lang="en-GB" sz="1200" dirty="0"/>
              <a:t>… }</a:t>
            </a:r>
          </a:p>
        </p:txBody>
      </p:sp>
    </p:spTree>
    <p:extLst>
      <p:ext uri="{BB962C8B-B14F-4D97-AF65-F5344CB8AC3E}">
        <p14:creationId xmlns:p14="http://schemas.microsoft.com/office/powerpoint/2010/main" val="3033301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GB" sz="2400" dirty="0" smtClean="0"/>
              <a:t>You can use these features a media query expression:</a:t>
            </a:r>
          </a:p>
          <a:p>
            <a:pPr lvl="1"/>
            <a:r>
              <a:rPr lang="en-GB" sz="2000" dirty="0"/>
              <a:t>See http://www.w3.org/TR/css3-mediaqueries/#media1</a:t>
            </a:r>
            <a:endParaRPr lang="en-GB" dirty="0"/>
          </a:p>
        </p:txBody>
      </p:sp>
      <p:sp>
        <p:nvSpPr>
          <p:cNvPr id="513026" name="Rectangle 2"/>
          <p:cNvSpPr>
            <a:spLocks noGrp="1" noChangeArrowheads="1"/>
          </p:cNvSpPr>
          <p:nvPr>
            <p:ph type="title"/>
          </p:nvPr>
        </p:nvSpPr>
        <p:spPr/>
        <p:txBody>
          <a:bodyPr/>
          <a:lstStyle/>
          <a:p>
            <a:r>
              <a:rPr lang="en-GB" dirty="0" smtClean="0"/>
              <a:t>Media Features</a:t>
            </a:r>
          </a:p>
        </p:txBody>
      </p:sp>
      <p:sp>
        <p:nvSpPr>
          <p:cNvPr id="4" name="Footer Placeholder 3"/>
          <p:cNvSpPr>
            <a:spLocks noGrp="1"/>
          </p:cNvSpPr>
          <p:nvPr>
            <p:ph type="ftr" sz="quarter" idx="10"/>
          </p:nvPr>
        </p:nvSpPr>
        <p:spPr/>
        <p:txBody>
          <a:bodyPr/>
          <a:lstStyle/>
          <a:p>
            <a:fld id="{73731C8F-2B26-4D46-932A-F733665C5782}" type="slidenum">
              <a:rPr lang="en-GB" smtClean="0"/>
              <a:pPr/>
              <a:t>38</a:t>
            </a:fld>
            <a:endParaRPr lang="en-GB"/>
          </a:p>
        </p:txBody>
      </p:sp>
      <p:grpSp>
        <p:nvGrpSpPr>
          <p:cNvPr id="3" name="Group 2"/>
          <p:cNvGrpSpPr/>
          <p:nvPr/>
        </p:nvGrpSpPr>
        <p:grpSpPr>
          <a:xfrm>
            <a:off x="309492" y="2133654"/>
            <a:ext cx="8595361" cy="4627983"/>
            <a:chOff x="267288" y="1958542"/>
            <a:chExt cx="8595361" cy="4817163"/>
          </a:xfrm>
        </p:grpSpPr>
        <p:sp>
          <p:nvSpPr>
            <p:cNvPr id="7" name="TextBox 6"/>
            <p:cNvSpPr txBox="1"/>
            <p:nvPr/>
          </p:nvSpPr>
          <p:spPr>
            <a:xfrm>
              <a:off x="267288" y="1958542"/>
              <a:ext cx="3165231" cy="37836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Media feature</a:t>
              </a:r>
              <a:endParaRPr lang="en-GB" sz="1400" dirty="0">
                <a:solidFill>
                  <a:schemeClr val="bg1"/>
                </a:solidFill>
                <a:latin typeface="+mj-lt"/>
              </a:endParaRPr>
            </a:p>
          </p:txBody>
        </p:sp>
        <p:sp>
          <p:nvSpPr>
            <p:cNvPr id="8" name="TextBox 7"/>
            <p:cNvSpPr txBox="1"/>
            <p:nvPr/>
          </p:nvSpPr>
          <p:spPr>
            <a:xfrm>
              <a:off x="3471003" y="1958542"/>
              <a:ext cx="5391646" cy="378361"/>
            </a:xfrm>
            <a:prstGeom prst="rect">
              <a:avLst/>
            </a:prstGeom>
            <a:solidFill>
              <a:schemeClr val="tx2"/>
            </a:solidFill>
          </p:spPr>
          <p:txBody>
            <a:bodyPr wrap="none" rtlCol="0" anchor="ctr" anchorCtr="0">
              <a:noAutofit/>
            </a:bodyPr>
            <a:lstStyle/>
            <a:p>
              <a:r>
                <a:rPr lang="en-GB" sz="1400" dirty="0" smtClean="0">
                  <a:solidFill>
                    <a:schemeClr val="bg1"/>
                  </a:solidFill>
                  <a:latin typeface="+mj-lt"/>
                </a:rPr>
                <a:t>Description</a:t>
              </a:r>
              <a:endParaRPr lang="en-GB" sz="1400" dirty="0">
                <a:solidFill>
                  <a:schemeClr val="bg1"/>
                </a:solidFill>
                <a:latin typeface="+mj-lt"/>
              </a:endParaRPr>
            </a:p>
          </p:txBody>
        </p:sp>
        <p:sp>
          <p:nvSpPr>
            <p:cNvPr id="10" name="TextBox 9"/>
            <p:cNvSpPr txBox="1"/>
            <p:nvPr/>
          </p:nvSpPr>
          <p:spPr>
            <a:xfrm>
              <a:off x="267288" y="2373817"/>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width, height</a:t>
              </a:r>
              <a:endParaRPr lang="en-GB" sz="1400" dirty="0">
                <a:solidFill>
                  <a:srgbClr val="000099"/>
                </a:solidFill>
              </a:endParaRPr>
            </a:p>
          </p:txBody>
        </p:sp>
        <p:sp>
          <p:nvSpPr>
            <p:cNvPr id="11" name="TextBox 10"/>
            <p:cNvSpPr txBox="1"/>
            <p:nvPr/>
          </p:nvSpPr>
          <p:spPr>
            <a:xfrm>
              <a:off x="3471003" y="2373817"/>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Width and height of targeted display area (e.g. 25cm)</a:t>
              </a:r>
              <a:endParaRPr lang="en-GB" sz="1400" dirty="0">
                <a:solidFill>
                  <a:srgbClr val="000099"/>
                </a:solidFill>
                <a:latin typeface="+mj-lt"/>
              </a:endParaRPr>
            </a:p>
          </p:txBody>
        </p:sp>
        <p:sp>
          <p:nvSpPr>
            <p:cNvPr id="13" name="TextBox 12"/>
            <p:cNvSpPr txBox="1"/>
            <p:nvPr/>
          </p:nvSpPr>
          <p:spPr>
            <a:xfrm>
              <a:off x="267288" y="2778089"/>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device-width, device-height</a:t>
              </a:r>
              <a:endParaRPr lang="en-GB" sz="1400" dirty="0">
                <a:solidFill>
                  <a:srgbClr val="000099"/>
                </a:solidFill>
              </a:endParaRPr>
            </a:p>
          </p:txBody>
        </p:sp>
        <p:sp>
          <p:nvSpPr>
            <p:cNvPr id="14" name="TextBox 13"/>
            <p:cNvSpPr txBox="1"/>
            <p:nvPr/>
          </p:nvSpPr>
          <p:spPr>
            <a:xfrm>
              <a:off x="3471003" y="2778089"/>
              <a:ext cx="5391646" cy="359168"/>
            </a:xfrm>
            <a:prstGeom prst="rect">
              <a:avLst/>
            </a:prstGeom>
            <a:solidFill>
              <a:srgbClr val="CCCCFF"/>
            </a:solidFill>
          </p:spPr>
          <p:txBody>
            <a:bodyPr wrap="none" rtlCol="0" anchor="ctr" anchorCtr="0">
              <a:noAutofit/>
            </a:bodyPr>
            <a:lstStyle/>
            <a:p>
              <a:r>
                <a:rPr lang="en-GB" sz="1400" dirty="0">
                  <a:solidFill>
                    <a:srgbClr val="000099"/>
                  </a:solidFill>
                  <a:latin typeface="+mj-lt"/>
                </a:rPr>
                <a:t>Width and height of </a:t>
              </a:r>
              <a:r>
                <a:rPr lang="en-GB" sz="1400" dirty="0" smtClean="0">
                  <a:solidFill>
                    <a:srgbClr val="000099"/>
                  </a:solidFill>
                  <a:latin typeface="+mj-lt"/>
                </a:rPr>
                <a:t>rendering surface </a:t>
              </a:r>
              <a:r>
                <a:rPr lang="en-GB" sz="1400" dirty="0">
                  <a:solidFill>
                    <a:srgbClr val="000099"/>
                  </a:solidFill>
                  <a:latin typeface="+mj-lt"/>
                </a:rPr>
                <a:t>(e.g. </a:t>
              </a:r>
              <a:r>
                <a:rPr lang="en-GB" sz="1400" dirty="0" smtClean="0">
                  <a:solidFill>
                    <a:srgbClr val="000099"/>
                  </a:solidFill>
                  <a:latin typeface="+mj-lt"/>
                </a:rPr>
                <a:t>800px)</a:t>
              </a:r>
              <a:endParaRPr lang="en-GB" sz="1400" dirty="0">
                <a:solidFill>
                  <a:srgbClr val="000099"/>
                </a:solidFill>
                <a:latin typeface="+mj-lt"/>
              </a:endParaRPr>
            </a:p>
          </p:txBody>
        </p:sp>
        <p:sp>
          <p:nvSpPr>
            <p:cNvPr id="16" name="TextBox 15"/>
            <p:cNvSpPr txBox="1"/>
            <p:nvPr/>
          </p:nvSpPr>
          <p:spPr>
            <a:xfrm>
              <a:off x="267288" y="3182361"/>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orientation</a:t>
              </a:r>
              <a:endParaRPr lang="en-GB" sz="1400" dirty="0">
                <a:solidFill>
                  <a:srgbClr val="000099"/>
                </a:solidFill>
              </a:endParaRPr>
            </a:p>
          </p:txBody>
        </p:sp>
        <p:sp>
          <p:nvSpPr>
            <p:cNvPr id="17" name="TextBox 16"/>
            <p:cNvSpPr txBox="1"/>
            <p:nvPr/>
          </p:nvSpPr>
          <p:spPr>
            <a:xfrm>
              <a:off x="3471003" y="3182361"/>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Either </a:t>
              </a:r>
              <a:r>
                <a:rPr lang="en-GB" sz="1400" dirty="0" smtClean="0">
                  <a:solidFill>
                    <a:srgbClr val="000099"/>
                  </a:solidFill>
                </a:rPr>
                <a:t>portrait</a:t>
              </a:r>
              <a:r>
                <a:rPr lang="en-GB" sz="1400" dirty="0" smtClean="0">
                  <a:solidFill>
                    <a:srgbClr val="000099"/>
                  </a:solidFill>
                  <a:latin typeface="+mj-lt"/>
                </a:rPr>
                <a:t> or </a:t>
              </a:r>
              <a:r>
                <a:rPr lang="en-GB" sz="1400" dirty="0" smtClean="0">
                  <a:solidFill>
                    <a:srgbClr val="000099"/>
                  </a:solidFill>
                </a:rPr>
                <a:t>landscape</a:t>
              </a:r>
              <a:endParaRPr lang="en-GB" sz="1400" dirty="0">
                <a:solidFill>
                  <a:srgbClr val="000099"/>
                </a:solidFill>
              </a:endParaRPr>
            </a:p>
          </p:txBody>
        </p:sp>
        <p:sp>
          <p:nvSpPr>
            <p:cNvPr id="19" name="TextBox 18"/>
            <p:cNvSpPr txBox="1"/>
            <p:nvPr/>
          </p:nvSpPr>
          <p:spPr>
            <a:xfrm>
              <a:off x="267288" y="3586633"/>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aspect-ratio</a:t>
              </a:r>
              <a:endParaRPr lang="en-GB" sz="1400" dirty="0">
                <a:solidFill>
                  <a:srgbClr val="000099"/>
                </a:solidFill>
              </a:endParaRPr>
            </a:p>
          </p:txBody>
        </p:sp>
        <p:sp>
          <p:nvSpPr>
            <p:cNvPr id="20" name="TextBox 19"/>
            <p:cNvSpPr txBox="1"/>
            <p:nvPr/>
          </p:nvSpPr>
          <p:spPr>
            <a:xfrm>
              <a:off x="3471003" y="3586633"/>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Ratio of the </a:t>
              </a:r>
              <a:r>
                <a:rPr lang="en-GB" sz="1400" dirty="0" err="1" smtClean="0">
                  <a:solidFill>
                    <a:srgbClr val="000099"/>
                  </a:solidFill>
                </a:rPr>
                <a:t>width:height</a:t>
              </a:r>
              <a:r>
                <a:rPr lang="en-GB" sz="1400" dirty="0" smtClean="0">
                  <a:solidFill>
                    <a:srgbClr val="000099"/>
                  </a:solidFill>
                  <a:latin typeface="+mj-lt"/>
                </a:rPr>
                <a:t> media features (e.g. 16/9)</a:t>
              </a:r>
              <a:endParaRPr lang="en-GB" sz="1400" dirty="0">
                <a:solidFill>
                  <a:srgbClr val="000099"/>
                </a:solidFill>
                <a:latin typeface="+mj-lt"/>
              </a:endParaRPr>
            </a:p>
          </p:txBody>
        </p:sp>
        <p:sp>
          <p:nvSpPr>
            <p:cNvPr id="22" name="TextBox 21"/>
            <p:cNvSpPr txBox="1"/>
            <p:nvPr/>
          </p:nvSpPr>
          <p:spPr>
            <a:xfrm>
              <a:off x="267288" y="3990905"/>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device-aspect-ratio</a:t>
              </a:r>
              <a:endParaRPr lang="en-GB" sz="1400" dirty="0">
                <a:solidFill>
                  <a:srgbClr val="000099"/>
                </a:solidFill>
              </a:endParaRPr>
            </a:p>
          </p:txBody>
        </p:sp>
        <p:sp>
          <p:nvSpPr>
            <p:cNvPr id="23" name="TextBox 22"/>
            <p:cNvSpPr txBox="1"/>
            <p:nvPr/>
          </p:nvSpPr>
          <p:spPr>
            <a:xfrm>
              <a:off x="3471003" y="3990905"/>
              <a:ext cx="5391646" cy="359168"/>
            </a:xfrm>
            <a:prstGeom prst="rect">
              <a:avLst/>
            </a:prstGeom>
            <a:solidFill>
              <a:srgbClr val="CCCCFF"/>
            </a:solidFill>
          </p:spPr>
          <p:txBody>
            <a:bodyPr wrap="none" rtlCol="0" anchor="ctr" anchorCtr="0">
              <a:noAutofit/>
            </a:bodyPr>
            <a:lstStyle/>
            <a:p>
              <a:r>
                <a:rPr lang="en-GB" sz="1400" dirty="0">
                  <a:solidFill>
                    <a:srgbClr val="000099"/>
                  </a:solidFill>
                  <a:latin typeface="+mj-lt"/>
                </a:rPr>
                <a:t>Ratio of </a:t>
              </a:r>
              <a:r>
                <a:rPr lang="en-GB" sz="1400" dirty="0" smtClean="0">
                  <a:solidFill>
                    <a:srgbClr val="000099"/>
                  </a:solidFill>
                  <a:latin typeface="+mj-lt"/>
                </a:rPr>
                <a:t>the </a:t>
              </a:r>
              <a:r>
                <a:rPr lang="en-GB" sz="1400" dirty="0" err="1" smtClean="0">
                  <a:solidFill>
                    <a:srgbClr val="000099"/>
                  </a:solidFill>
                </a:rPr>
                <a:t>device-width:device-height</a:t>
              </a:r>
              <a:r>
                <a:rPr lang="en-GB" sz="1400" dirty="0" smtClean="0">
                  <a:solidFill>
                    <a:srgbClr val="000099"/>
                  </a:solidFill>
                  <a:latin typeface="+mj-lt"/>
                </a:rPr>
                <a:t> </a:t>
              </a:r>
              <a:r>
                <a:rPr lang="en-GB" sz="1400" dirty="0">
                  <a:solidFill>
                    <a:srgbClr val="000099"/>
                  </a:solidFill>
                  <a:latin typeface="+mj-lt"/>
                </a:rPr>
                <a:t>media </a:t>
              </a:r>
              <a:r>
                <a:rPr lang="en-GB" sz="1400" dirty="0" smtClean="0">
                  <a:solidFill>
                    <a:srgbClr val="000099"/>
                  </a:solidFill>
                  <a:latin typeface="+mj-lt"/>
                </a:rPr>
                <a:t>features</a:t>
              </a:r>
              <a:endParaRPr lang="en-GB" sz="1400" dirty="0">
                <a:solidFill>
                  <a:srgbClr val="000099"/>
                </a:solidFill>
                <a:latin typeface="+mj-lt"/>
              </a:endParaRPr>
            </a:p>
          </p:txBody>
        </p:sp>
        <p:sp>
          <p:nvSpPr>
            <p:cNvPr id="25" name="TextBox 24"/>
            <p:cNvSpPr txBox="1"/>
            <p:nvPr/>
          </p:nvSpPr>
          <p:spPr>
            <a:xfrm>
              <a:off x="267288" y="4395177"/>
              <a:ext cx="3165231" cy="359168"/>
            </a:xfrm>
            <a:prstGeom prst="rect">
              <a:avLst/>
            </a:prstGeom>
            <a:solidFill>
              <a:srgbClr val="CCCCFF"/>
            </a:solidFill>
          </p:spPr>
          <p:txBody>
            <a:bodyPr wrap="none" rtlCol="0" anchor="ctr" anchorCtr="0">
              <a:noAutofit/>
            </a:bodyPr>
            <a:lstStyle/>
            <a:p>
              <a:r>
                <a:rPr lang="en-GB" sz="1400" dirty="0" err="1" smtClean="0">
                  <a:solidFill>
                    <a:srgbClr val="000099"/>
                  </a:solidFill>
                </a:rPr>
                <a:t>color</a:t>
              </a:r>
              <a:endParaRPr lang="en-GB" sz="1400" dirty="0">
                <a:solidFill>
                  <a:srgbClr val="000099"/>
                </a:solidFill>
              </a:endParaRPr>
            </a:p>
          </p:txBody>
        </p:sp>
        <p:sp>
          <p:nvSpPr>
            <p:cNvPr id="26" name="TextBox 25"/>
            <p:cNvSpPr txBox="1"/>
            <p:nvPr/>
          </p:nvSpPr>
          <p:spPr>
            <a:xfrm>
              <a:off x="3471003" y="4395177"/>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Number of bits per </a:t>
              </a:r>
              <a:r>
                <a:rPr lang="en-GB" sz="1400" dirty="0" err="1" smtClean="0">
                  <a:solidFill>
                    <a:srgbClr val="000099"/>
                  </a:solidFill>
                  <a:latin typeface="+mj-lt"/>
                </a:rPr>
                <a:t>color</a:t>
              </a:r>
              <a:r>
                <a:rPr lang="en-GB" sz="1400" dirty="0" smtClean="0">
                  <a:solidFill>
                    <a:srgbClr val="000099"/>
                  </a:solidFill>
                  <a:latin typeface="+mj-lt"/>
                </a:rPr>
                <a:t> component of the output device</a:t>
              </a:r>
              <a:endParaRPr lang="en-GB" sz="1400" dirty="0">
                <a:solidFill>
                  <a:srgbClr val="000099"/>
                </a:solidFill>
                <a:latin typeface="+mj-lt"/>
              </a:endParaRPr>
            </a:p>
          </p:txBody>
        </p:sp>
        <p:sp>
          <p:nvSpPr>
            <p:cNvPr id="28" name="TextBox 27"/>
            <p:cNvSpPr txBox="1"/>
            <p:nvPr/>
          </p:nvSpPr>
          <p:spPr>
            <a:xfrm>
              <a:off x="267288" y="4799449"/>
              <a:ext cx="3165231" cy="359168"/>
            </a:xfrm>
            <a:prstGeom prst="rect">
              <a:avLst/>
            </a:prstGeom>
            <a:solidFill>
              <a:srgbClr val="CCCCFF"/>
            </a:solidFill>
          </p:spPr>
          <p:txBody>
            <a:bodyPr wrap="none" rtlCol="0" anchor="ctr" anchorCtr="0">
              <a:noAutofit/>
            </a:bodyPr>
            <a:lstStyle/>
            <a:p>
              <a:r>
                <a:rPr lang="en-GB" sz="1400" dirty="0" err="1" smtClean="0">
                  <a:solidFill>
                    <a:srgbClr val="000099"/>
                  </a:solidFill>
                </a:rPr>
                <a:t>color</a:t>
              </a:r>
              <a:r>
                <a:rPr lang="en-GB" sz="1400" dirty="0" smtClean="0">
                  <a:solidFill>
                    <a:srgbClr val="000099"/>
                  </a:solidFill>
                </a:rPr>
                <a:t>-index</a:t>
              </a:r>
              <a:endParaRPr lang="en-GB" sz="1400" dirty="0">
                <a:solidFill>
                  <a:srgbClr val="000099"/>
                </a:solidFill>
              </a:endParaRPr>
            </a:p>
          </p:txBody>
        </p:sp>
        <p:sp>
          <p:nvSpPr>
            <p:cNvPr id="29" name="TextBox 28"/>
            <p:cNvSpPr txBox="1"/>
            <p:nvPr/>
          </p:nvSpPr>
          <p:spPr>
            <a:xfrm>
              <a:off x="3471003" y="4799449"/>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Number of entries in the </a:t>
              </a:r>
              <a:r>
                <a:rPr lang="en-GB" sz="1400" dirty="0" err="1" smtClean="0">
                  <a:solidFill>
                    <a:srgbClr val="000099"/>
                  </a:solidFill>
                  <a:latin typeface="+mj-lt"/>
                </a:rPr>
                <a:t>color</a:t>
              </a:r>
              <a:r>
                <a:rPr lang="en-GB" sz="1400" dirty="0" smtClean="0">
                  <a:solidFill>
                    <a:srgbClr val="000099"/>
                  </a:solidFill>
                  <a:latin typeface="+mj-lt"/>
                </a:rPr>
                <a:t> lookup table of the output device</a:t>
              </a:r>
              <a:endParaRPr lang="en-GB" sz="1400" dirty="0">
                <a:solidFill>
                  <a:srgbClr val="000099"/>
                </a:solidFill>
                <a:latin typeface="+mj-lt"/>
              </a:endParaRPr>
            </a:p>
          </p:txBody>
        </p:sp>
        <p:sp>
          <p:nvSpPr>
            <p:cNvPr id="31" name="TextBox 30"/>
            <p:cNvSpPr txBox="1"/>
            <p:nvPr/>
          </p:nvSpPr>
          <p:spPr>
            <a:xfrm>
              <a:off x="267288" y="5203721"/>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monochrome</a:t>
              </a:r>
              <a:endParaRPr lang="en-GB" sz="1400" dirty="0">
                <a:solidFill>
                  <a:srgbClr val="000099"/>
                </a:solidFill>
              </a:endParaRPr>
            </a:p>
          </p:txBody>
        </p:sp>
        <p:sp>
          <p:nvSpPr>
            <p:cNvPr id="32" name="TextBox 31"/>
            <p:cNvSpPr txBox="1"/>
            <p:nvPr/>
          </p:nvSpPr>
          <p:spPr>
            <a:xfrm>
              <a:off x="3471003" y="5203721"/>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Number of bits per pixel in a monochrome frame buffer</a:t>
              </a:r>
              <a:endParaRPr lang="en-GB" sz="1400" dirty="0">
                <a:solidFill>
                  <a:srgbClr val="000099"/>
                </a:solidFill>
                <a:latin typeface="+mj-lt"/>
              </a:endParaRPr>
            </a:p>
          </p:txBody>
        </p:sp>
        <p:sp>
          <p:nvSpPr>
            <p:cNvPr id="34" name="TextBox 33"/>
            <p:cNvSpPr txBox="1"/>
            <p:nvPr/>
          </p:nvSpPr>
          <p:spPr>
            <a:xfrm>
              <a:off x="267288" y="5607993"/>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resolution</a:t>
              </a:r>
              <a:endParaRPr lang="en-GB" sz="1400" dirty="0">
                <a:solidFill>
                  <a:srgbClr val="000099"/>
                </a:solidFill>
              </a:endParaRPr>
            </a:p>
          </p:txBody>
        </p:sp>
        <p:sp>
          <p:nvSpPr>
            <p:cNvPr id="35" name="TextBox 34"/>
            <p:cNvSpPr txBox="1"/>
            <p:nvPr/>
          </p:nvSpPr>
          <p:spPr>
            <a:xfrm>
              <a:off x="3471003" y="5607993"/>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Resolution (i.e. pixel density) of the output device (e.g. 80dpi)</a:t>
              </a:r>
              <a:endParaRPr lang="en-GB" sz="1400" dirty="0">
                <a:solidFill>
                  <a:srgbClr val="000099"/>
                </a:solidFill>
                <a:latin typeface="+mj-lt"/>
              </a:endParaRPr>
            </a:p>
          </p:txBody>
        </p:sp>
        <p:sp>
          <p:nvSpPr>
            <p:cNvPr id="37" name="TextBox 36"/>
            <p:cNvSpPr txBox="1"/>
            <p:nvPr/>
          </p:nvSpPr>
          <p:spPr>
            <a:xfrm>
              <a:off x="267288" y="6012265"/>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scan</a:t>
              </a:r>
              <a:endParaRPr lang="en-GB" sz="1400" b="1" dirty="0">
                <a:solidFill>
                  <a:srgbClr val="000099"/>
                </a:solidFill>
              </a:endParaRPr>
            </a:p>
          </p:txBody>
        </p:sp>
        <p:sp>
          <p:nvSpPr>
            <p:cNvPr id="38" name="TextBox 37"/>
            <p:cNvSpPr txBox="1"/>
            <p:nvPr/>
          </p:nvSpPr>
          <p:spPr>
            <a:xfrm>
              <a:off x="3471003" y="6012265"/>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The scanning process for TV output devices</a:t>
              </a:r>
              <a:endParaRPr lang="en-GB" sz="1400" dirty="0">
                <a:solidFill>
                  <a:srgbClr val="000099"/>
                </a:solidFill>
                <a:latin typeface="+mj-lt"/>
              </a:endParaRPr>
            </a:p>
          </p:txBody>
        </p:sp>
        <p:sp>
          <p:nvSpPr>
            <p:cNvPr id="40" name="TextBox 39"/>
            <p:cNvSpPr txBox="1"/>
            <p:nvPr/>
          </p:nvSpPr>
          <p:spPr>
            <a:xfrm>
              <a:off x="267288" y="6416537"/>
              <a:ext cx="3165231" cy="359168"/>
            </a:xfrm>
            <a:prstGeom prst="rect">
              <a:avLst/>
            </a:prstGeom>
            <a:solidFill>
              <a:srgbClr val="CCCCFF"/>
            </a:solidFill>
          </p:spPr>
          <p:txBody>
            <a:bodyPr wrap="none" rtlCol="0" anchor="ctr" anchorCtr="0">
              <a:noAutofit/>
            </a:bodyPr>
            <a:lstStyle/>
            <a:p>
              <a:r>
                <a:rPr lang="en-GB" sz="1400" dirty="0" smtClean="0">
                  <a:solidFill>
                    <a:srgbClr val="000099"/>
                  </a:solidFill>
                </a:rPr>
                <a:t>grid</a:t>
              </a:r>
              <a:endParaRPr lang="en-GB" sz="1400" dirty="0">
                <a:solidFill>
                  <a:srgbClr val="000099"/>
                </a:solidFill>
              </a:endParaRPr>
            </a:p>
          </p:txBody>
        </p:sp>
        <p:sp>
          <p:nvSpPr>
            <p:cNvPr id="41" name="TextBox 40"/>
            <p:cNvSpPr txBox="1"/>
            <p:nvPr/>
          </p:nvSpPr>
          <p:spPr>
            <a:xfrm>
              <a:off x="3471003" y="6416537"/>
              <a:ext cx="5391646" cy="359168"/>
            </a:xfrm>
            <a:prstGeom prst="rect">
              <a:avLst/>
            </a:prstGeom>
            <a:solidFill>
              <a:srgbClr val="CCCCFF"/>
            </a:solidFill>
          </p:spPr>
          <p:txBody>
            <a:bodyPr wrap="none" rtlCol="0" anchor="ctr" anchorCtr="0">
              <a:noAutofit/>
            </a:bodyPr>
            <a:lstStyle/>
            <a:p>
              <a:r>
                <a:rPr lang="en-GB" sz="1400" dirty="0" smtClean="0">
                  <a:solidFill>
                    <a:srgbClr val="000099"/>
                  </a:solidFill>
                  <a:latin typeface="+mj-lt"/>
                </a:rPr>
                <a:t>Queries whether the output device is a grid or bitmap</a:t>
              </a:r>
              <a:endParaRPr lang="en-GB" sz="1400" dirty="0">
                <a:solidFill>
                  <a:srgbClr val="000099"/>
                </a:solidFill>
                <a:latin typeface="+mj-lt"/>
              </a:endParaRPr>
            </a:p>
          </p:txBody>
        </p:sp>
      </p:grpSp>
    </p:spTree>
    <p:extLst>
      <p:ext uri="{BB962C8B-B14F-4D97-AF65-F5344CB8AC3E}">
        <p14:creationId xmlns:p14="http://schemas.microsoft.com/office/powerpoint/2010/main" val="24886597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GB" sz="2400" dirty="0" smtClean="0"/>
              <a:t>In CSS3, the CSSOM View module enables you to evaluate a media query at run-time in script</a:t>
            </a:r>
          </a:p>
          <a:p>
            <a:pPr lvl="1"/>
            <a:r>
              <a:rPr lang="en-GB" sz="2000" dirty="0" smtClean="0"/>
              <a:t>Call </a:t>
            </a:r>
            <a:r>
              <a:rPr lang="en-GB" sz="2000" dirty="0" err="1" smtClean="0">
                <a:latin typeface="Lucida Console" pitchFamily="49" charset="0"/>
              </a:rPr>
              <a:t>matchMedia</a:t>
            </a:r>
            <a:r>
              <a:rPr lang="en-GB" sz="2000" dirty="0" smtClean="0">
                <a:latin typeface="Lucida Console" pitchFamily="49" charset="0"/>
              </a:rPr>
              <a:t>()</a:t>
            </a:r>
            <a:r>
              <a:rPr lang="en-GB" sz="2000" dirty="0" smtClean="0"/>
              <a:t> on your document's Window object</a:t>
            </a:r>
          </a:p>
          <a:p>
            <a:pPr lvl="1"/>
            <a:r>
              <a:rPr lang="en-GB" sz="2000" dirty="0" smtClean="0"/>
              <a:t>Returns a </a:t>
            </a:r>
            <a:r>
              <a:rPr lang="en-GB" sz="2000" dirty="0" err="1" smtClean="0">
                <a:latin typeface="Lucida Console" pitchFamily="49" charset="0"/>
              </a:rPr>
              <a:t>MediaQueryList</a:t>
            </a:r>
            <a:r>
              <a:rPr lang="en-GB" sz="2000" dirty="0" smtClean="0"/>
              <a:t> object</a:t>
            </a:r>
          </a:p>
          <a:p>
            <a:pPr marL="457200" lvl="1" indent="0">
              <a:buNone/>
            </a:pPr>
            <a:endParaRPr lang="en-GB" sz="2000" dirty="0" smtClean="0"/>
          </a:p>
          <a:p>
            <a:pPr lvl="1"/>
            <a:endParaRPr lang="en-GB" sz="2000" dirty="0"/>
          </a:p>
          <a:p>
            <a:r>
              <a:rPr lang="en-GB" sz="2400" dirty="0" smtClean="0"/>
              <a:t>You </a:t>
            </a:r>
            <a:r>
              <a:rPr lang="en-GB" sz="2400" dirty="0"/>
              <a:t>can register for </a:t>
            </a:r>
            <a:r>
              <a:rPr lang="en-GB" sz="2400" dirty="0" smtClean="0"/>
              <a:t>call-backs whenever </a:t>
            </a:r>
            <a:r>
              <a:rPr lang="en-GB" sz="2400" dirty="0"/>
              <a:t>the evaluation of the media query </a:t>
            </a:r>
            <a:r>
              <a:rPr lang="en-GB" sz="2400" dirty="0" smtClean="0"/>
              <a:t>changes</a:t>
            </a:r>
          </a:p>
          <a:p>
            <a:pPr lvl="1"/>
            <a:r>
              <a:rPr lang="en-GB" sz="2000" dirty="0" smtClean="0"/>
              <a:t>Called when media </a:t>
            </a:r>
            <a:r>
              <a:rPr lang="en-GB" sz="2000" dirty="0"/>
              <a:t>query changes from true to </a:t>
            </a:r>
            <a:r>
              <a:rPr lang="en-GB" sz="2000" dirty="0" smtClean="0"/>
              <a:t>false, </a:t>
            </a:r>
            <a:r>
              <a:rPr lang="en-GB" sz="2000" dirty="0"/>
              <a:t>or vice versa</a:t>
            </a:r>
            <a:endParaRPr lang="en-GB" sz="2000" dirty="0" smtClean="0"/>
          </a:p>
        </p:txBody>
      </p:sp>
      <p:sp>
        <p:nvSpPr>
          <p:cNvPr id="513026" name="Rectangle 2"/>
          <p:cNvSpPr>
            <a:spLocks noGrp="1" noChangeArrowheads="1"/>
          </p:cNvSpPr>
          <p:nvPr>
            <p:ph type="title"/>
          </p:nvPr>
        </p:nvSpPr>
        <p:spPr/>
        <p:txBody>
          <a:bodyPr/>
          <a:lstStyle/>
          <a:p>
            <a:r>
              <a:rPr lang="en-GB" dirty="0"/>
              <a:t>Media </a:t>
            </a:r>
            <a:r>
              <a:rPr lang="en-GB" dirty="0" smtClean="0"/>
              <a:t>Query Listeners</a:t>
            </a:r>
          </a:p>
        </p:txBody>
      </p:sp>
      <p:sp>
        <p:nvSpPr>
          <p:cNvPr id="4" name="Footer Placeholder 3"/>
          <p:cNvSpPr>
            <a:spLocks noGrp="1"/>
          </p:cNvSpPr>
          <p:nvPr>
            <p:ph type="ftr" sz="quarter" idx="10"/>
          </p:nvPr>
        </p:nvSpPr>
        <p:spPr/>
        <p:txBody>
          <a:bodyPr/>
          <a:lstStyle/>
          <a:p>
            <a:fld id="{73731C8F-2B26-4D46-932A-F733665C5782}" type="slidenum">
              <a:rPr lang="en-GB" smtClean="0"/>
              <a:pPr/>
              <a:t>39</a:t>
            </a:fld>
            <a:endParaRPr lang="en-GB"/>
          </a:p>
        </p:txBody>
      </p:sp>
      <p:sp>
        <p:nvSpPr>
          <p:cNvPr id="30" name="Rectangle 29"/>
          <p:cNvSpPr>
            <a:spLocks noChangeArrowheads="1"/>
          </p:cNvSpPr>
          <p:nvPr/>
        </p:nvSpPr>
        <p:spPr bwMode="auto">
          <a:xfrm>
            <a:off x="871839" y="2753831"/>
            <a:ext cx="7841467" cy="451475"/>
          </a:xfrm>
          <a:prstGeom prst="rect">
            <a:avLst/>
          </a:prstGeom>
          <a:solidFill>
            <a:srgbClr val="FFFF66"/>
          </a:solidFill>
          <a:ln w="9525">
            <a:solidFill>
              <a:srgbClr val="FFB953"/>
            </a:solidFill>
            <a:miter lim="800000"/>
            <a:headEnd/>
            <a:tailEnd/>
          </a:ln>
          <a:effectLst>
            <a:outerShdw dist="76200" dir="2700000" algn="ctr" rotWithShape="0">
              <a:srgbClr val="FFB953"/>
            </a:outerShdw>
          </a:effectLst>
        </p:spPr>
        <p:txBody>
          <a:bodyPr lIns="92075" tIns="46038" rIns="92075" bIns="46038" anchor="ctr"/>
          <a:lstStyle/>
          <a:p>
            <a:pPr defTabSz="739775">
              <a:defRPr/>
            </a:pPr>
            <a:r>
              <a:rPr lang="en-GB" sz="1200" dirty="0" err="1"/>
              <a:t>var</a:t>
            </a:r>
            <a:r>
              <a:rPr lang="en-GB" sz="1200" dirty="0"/>
              <a:t> </a:t>
            </a:r>
            <a:r>
              <a:rPr lang="en-GB" sz="1200" dirty="0" err="1"/>
              <a:t>mediaQueryList</a:t>
            </a:r>
            <a:r>
              <a:rPr lang="en-GB" sz="1200" dirty="0"/>
              <a:t> = </a:t>
            </a:r>
            <a:r>
              <a:rPr lang="en-GB" sz="1200" dirty="0" err="1" smtClean="0"/>
              <a:t>window.matchMedia</a:t>
            </a:r>
            <a:r>
              <a:rPr lang="en-GB" sz="1200" dirty="0"/>
              <a:t>("(</a:t>
            </a:r>
            <a:r>
              <a:rPr lang="en-GB" sz="1200" dirty="0" smtClean="0"/>
              <a:t>min-width:900px)");</a:t>
            </a:r>
          </a:p>
          <a:p>
            <a:pPr defTabSz="739775">
              <a:defRPr/>
            </a:pPr>
            <a:r>
              <a:rPr lang="en-GB" sz="1200" dirty="0" err="1" smtClean="0"/>
              <a:t>isLargeScreen</a:t>
            </a:r>
            <a:r>
              <a:rPr lang="en-GB" sz="1200" dirty="0" smtClean="0"/>
              <a:t> </a:t>
            </a:r>
            <a:r>
              <a:rPr lang="en-GB" sz="1200" dirty="0"/>
              <a:t>= </a:t>
            </a:r>
            <a:r>
              <a:rPr lang="en-GB" sz="1200" dirty="0" err="1"/>
              <a:t>mediaQueryList.matches</a:t>
            </a:r>
            <a:r>
              <a:rPr lang="en-GB" sz="1200" dirty="0"/>
              <a:t>;</a:t>
            </a:r>
            <a:endParaRPr lang="en-US" sz="1200" u="sng" dirty="0"/>
          </a:p>
        </p:txBody>
      </p:sp>
      <p:sp>
        <p:nvSpPr>
          <p:cNvPr id="33" name="Rectangle 32"/>
          <p:cNvSpPr>
            <a:spLocks noChangeArrowheads="1"/>
          </p:cNvSpPr>
          <p:nvPr/>
        </p:nvSpPr>
        <p:spPr bwMode="auto">
          <a:xfrm>
            <a:off x="864744" y="4720862"/>
            <a:ext cx="7841467" cy="1839422"/>
          </a:xfrm>
          <a:prstGeom prst="rect">
            <a:avLst/>
          </a:prstGeom>
          <a:solidFill>
            <a:srgbClr val="FFFF66"/>
          </a:solidFill>
          <a:ln w="9525">
            <a:solidFill>
              <a:srgbClr val="FFB953"/>
            </a:solidFill>
            <a:miter lim="800000"/>
            <a:headEnd/>
            <a:tailEnd/>
          </a:ln>
          <a:effectLst>
            <a:outerShdw dist="76200" dir="2700000" algn="ctr" rotWithShape="0">
              <a:srgbClr val="FFB953"/>
            </a:outerShdw>
          </a:effectLst>
        </p:spPr>
        <p:txBody>
          <a:bodyPr lIns="92075" tIns="46038" rIns="92075" bIns="46038" anchor="ctr"/>
          <a:lstStyle/>
          <a:p>
            <a:pPr defTabSz="739775">
              <a:defRPr/>
            </a:pPr>
            <a:r>
              <a:rPr lang="en-GB" sz="1200" dirty="0" err="1" smtClean="0"/>
              <a:t>mediaQueryList.addListener</a:t>
            </a:r>
            <a:r>
              <a:rPr lang="en-GB" sz="1200" dirty="0" smtClean="0"/>
              <a:t>(</a:t>
            </a:r>
            <a:r>
              <a:rPr lang="en-GB" sz="1200" dirty="0" err="1" smtClean="0"/>
              <a:t>mediaSizeChangeHandler</a:t>
            </a:r>
            <a:r>
              <a:rPr lang="en-GB" sz="1200" dirty="0" smtClean="0"/>
              <a:t>); </a:t>
            </a:r>
          </a:p>
          <a:p>
            <a:pPr defTabSz="739775">
              <a:defRPr/>
            </a:pPr>
            <a:endParaRPr lang="en-GB" sz="1200" dirty="0"/>
          </a:p>
          <a:p>
            <a:pPr defTabSz="739775">
              <a:defRPr/>
            </a:pPr>
            <a:r>
              <a:rPr lang="en-GB" sz="1200" dirty="0" smtClean="0"/>
              <a:t>function </a:t>
            </a:r>
            <a:r>
              <a:rPr lang="en-GB" sz="1200" dirty="0" err="1" smtClean="0"/>
              <a:t>mediaSizeChangeHandler</a:t>
            </a:r>
            <a:r>
              <a:rPr lang="en-GB" sz="1200" dirty="0" smtClean="0"/>
              <a:t>(</a:t>
            </a:r>
            <a:r>
              <a:rPr lang="en-GB" sz="1200" dirty="0" err="1" smtClean="0"/>
              <a:t>mql</a:t>
            </a:r>
            <a:r>
              <a:rPr lang="en-GB" sz="1200" dirty="0" smtClean="0"/>
              <a:t>) </a:t>
            </a:r>
            <a:r>
              <a:rPr lang="en-GB" sz="1200" dirty="0"/>
              <a:t>{ </a:t>
            </a:r>
            <a:endParaRPr lang="en-GB" sz="1200" dirty="0" smtClean="0"/>
          </a:p>
          <a:p>
            <a:pPr defTabSz="739775">
              <a:defRPr/>
            </a:pPr>
            <a:r>
              <a:rPr lang="en-GB" sz="1200" dirty="0" smtClean="0"/>
              <a:t>  if (</a:t>
            </a:r>
            <a:r>
              <a:rPr lang="en-GB" sz="1200" dirty="0" err="1" smtClean="0"/>
              <a:t>mql.matches</a:t>
            </a:r>
            <a:r>
              <a:rPr lang="en-GB" sz="1200" dirty="0"/>
              <a:t>) { </a:t>
            </a:r>
            <a:endParaRPr lang="en-GB" sz="1200" dirty="0" smtClean="0"/>
          </a:p>
          <a:p>
            <a:pPr defTabSz="739775">
              <a:defRPr/>
            </a:pPr>
            <a:r>
              <a:rPr lang="en-GB" sz="1200" dirty="0"/>
              <a:t> </a:t>
            </a:r>
            <a:r>
              <a:rPr lang="en-GB" sz="1200" dirty="0" smtClean="0"/>
              <a:t>   // The window width is at least 900px, so display wide-screen content </a:t>
            </a:r>
            <a:r>
              <a:rPr lang="en-GB" sz="1200" dirty="0" smtClean="0">
                <a:sym typeface="Wingdings" pitchFamily="2" charset="2"/>
              </a:rPr>
              <a:t>.</a:t>
            </a:r>
            <a:r>
              <a:rPr lang="en-GB" sz="1200" dirty="0" smtClean="0"/>
              <a:t> </a:t>
            </a:r>
          </a:p>
          <a:p>
            <a:pPr defTabSz="739775">
              <a:defRPr/>
            </a:pPr>
            <a:r>
              <a:rPr lang="en-GB" sz="1200" dirty="0"/>
              <a:t> </a:t>
            </a:r>
            <a:r>
              <a:rPr lang="en-GB" sz="1200" dirty="0" smtClean="0"/>
              <a:t> } </a:t>
            </a:r>
          </a:p>
          <a:p>
            <a:pPr defTabSz="739775">
              <a:defRPr/>
            </a:pPr>
            <a:r>
              <a:rPr lang="en-GB" sz="1200" dirty="0"/>
              <a:t> </a:t>
            </a:r>
            <a:r>
              <a:rPr lang="en-GB" sz="1200" dirty="0" smtClean="0"/>
              <a:t> else { </a:t>
            </a:r>
          </a:p>
          <a:p>
            <a:pPr defTabSz="739775">
              <a:defRPr/>
            </a:pPr>
            <a:r>
              <a:rPr lang="en-GB" sz="1200" dirty="0" smtClean="0"/>
              <a:t>    </a:t>
            </a:r>
            <a:r>
              <a:rPr lang="en-GB" sz="1200" dirty="0"/>
              <a:t>// The window </a:t>
            </a:r>
            <a:r>
              <a:rPr lang="en-GB" sz="1200" dirty="0" smtClean="0"/>
              <a:t>width is less than 900px</a:t>
            </a:r>
            <a:r>
              <a:rPr lang="en-GB" sz="1200" dirty="0"/>
              <a:t>, so display </a:t>
            </a:r>
            <a:r>
              <a:rPr lang="en-GB" sz="1200" dirty="0" smtClean="0"/>
              <a:t>small-screen </a:t>
            </a:r>
            <a:r>
              <a:rPr lang="en-GB" sz="1200" dirty="0"/>
              <a:t>content </a:t>
            </a:r>
            <a:r>
              <a:rPr lang="en-GB" sz="1200" dirty="0" smtClean="0">
                <a:sym typeface="Wingdings" pitchFamily="2" charset="2"/>
              </a:rPr>
              <a:t>.</a:t>
            </a:r>
            <a:r>
              <a:rPr lang="en-GB" sz="1200" dirty="0" smtClean="0"/>
              <a:t> </a:t>
            </a:r>
          </a:p>
          <a:p>
            <a:pPr defTabSz="739775">
              <a:defRPr/>
            </a:pPr>
            <a:r>
              <a:rPr lang="en-GB" sz="1200" dirty="0"/>
              <a:t> </a:t>
            </a:r>
            <a:r>
              <a:rPr lang="en-GB" sz="1200" dirty="0" smtClean="0"/>
              <a:t> } </a:t>
            </a:r>
          </a:p>
          <a:p>
            <a:pPr defTabSz="739775">
              <a:defRPr/>
            </a:pPr>
            <a:r>
              <a:rPr lang="en-GB" sz="1200" dirty="0" smtClean="0"/>
              <a:t>}</a:t>
            </a:r>
            <a:endParaRPr lang="en-US" sz="1200" u="sng" dirty="0"/>
          </a:p>
        </p:txBody>
      </p:sp>
    </p:spTree>
    <p:extLst>
      <p:ext uri="{BB962C8B-B14F-4D97-AF65-F5344CB8AC3E}">
        <p14:creationId xmlns:p14="http://schemas.microsoft.com/office/powerpoint/2010/main" val="21100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CSS plays an important role alongside HTML5</a:t>
            </a:r>
          </a:p>
          <a:p>
            <a:pPr lvl="1" eaLnBrk="1" hangingPunct="1"/>
            <a:r>
              <a:rPr lang="en-GB" sz="2000" dirty="0" smtClean="0">
                <a:latin typeface="+mj-lt"/>
              </a:rPr>
              <a:t>You are strongly advised to delegate presentational issues to CSS</a:t>
            </a:r>
          </a:p>
          <a:p>
            <a:pPr lvl="1" eaLnBrk="1" hangingPunct="1"/>
            <a:r>
              <a:rPr lang="en-GB" sz="2000" dirty="0" smtClean="0">
                <a:latin typeface="+mj-lt"/>
              </a:rPr>
              <a:t>Just use HTML5 for semantic content</a:t>
            </a:r>
          </a:p>
          <a:p>
            <a:pPr lvl="1" eaLnBrk="1" hangingPunct="1"/>
            <a:endParaRPr lang="en-GB" sz="2000" dirty="0">
              <a:latin typeface="+mj-lt"/>
            </a:endParaRPr>
          </a:p>
          <a:p>
            <a:pPr eaLnBrk="1" hangingPunct="1"/>
            <a:r>
              <a:rPr lang="en-GB" sz="2400" dirty="0" smtClean="0">
                <a:latin typeface="+mj-lt"/>
              </a:rPr>
              <a:t>CSS3 introduces several new features</a:t>
            </a:r>
            <a:r>
              <a:rPr lang="en-GB" sz="2400" dirty="0" smtClean="0"/>
              <a:t>, including:</a:t>
            </a:r>
            <a:endParaRPr lang="en-GB" sz="2400" dirty="0"/>
          </a:p>
          <a:p>
            <a:pPr lvl="1" eaLnBrk="1" hangingPunct="1"/>
            <a:r>
              <a:rPr lang="en-GB" sz="2000" dirty="0"/>
              <a:t>Backgrounds and borders</a:t>
            </a:r>
          </a:p>
          <a:p>
            <a:pPr lvl="1" eaLnBrk="1" hangingPunct="1"/>
            <a:r>
              <a:rPr lang="en-GB" sz="2000" dirty="0"/>
              <a:t>Enhanced </a:t>
            </a:r>
            <a:r>
              <a:rPr lang="en-GB" sz="2000" dirty="0" err="1"/>
              <a:t>color</a:t>
            </a:r>
            <a:r>
              <a:rPr lang="en-GB" sz="2000" dirty="0"/>
              <a:t> support</a:t>
            </a:r>
          </a:p>
          <a:p>
            <a:pPr lvl="1" eaLnBrk="1" hangingPunct="1"/>
            <a:r>
              <a:rPr lang="en-GB" sz="2000" dirty="0" smtClean="0"/>
              <a:t>Transforms</a:t>
            </a:r>
            <a:endParaRPr lang="en-GB" sz="2000" dirty="0"/>
          </a:p>
          <a:p>
            <a:pPr lvl="1" eaLnBrk="1" hangingPunct="1"/>
            <a:r>
              <a:rPr lang="en-GB" sz="2000" dirty="0"/>
              <a:t>Selectors</a:t>
            </a:r>
          </a:p>
          <a:p>
            <a:pPr lvl="1" eaLnBrk="1" hangingPunct="1"/>
            <a:r>
              <a:rPr lang="en-GB" sz="2000" dirty="0" smtClean="0"/>
              <a:t>Enhanced </a:t>
            </a:r>
            <a:r>
              <a:rPr lang="en-GB" sz="2000" dirty="0"/>
              <a:t>font support</a:t>
            </a:r>
          </a:p>
          <a:p>
            <a:pPr lvl="1" eaLnBrk="1" hangingPunct="1"/>
            <a:r>
              <a:rPr lang="en-GB" sz="2000" dirty="0"/>
              <a:t>Media queries</a:t>
            </a:r>
          </a:p>
          <a:p>
            <a:pPr lvl="1" eaLnBrk="1" hangingPunct="1"/>
            <a:r>
              <a:rPr lang="en-GB" sz="2000" dirty="0"/>
              <a:t>Namespaces</a:t>
            </a:r>
          </a:p>
          <a:p>
            <a:pPr lvl="1" eaLnBrk="1" hangingPunct="1"/>
            <a:r>
              <a:rPr lang="en-GB" sz="2000" dirty="0"/>
              <a:t>Additional units and values</a:t>
            </a:r>
          </a:p>
          <a:p>
            <a:pPr eaLnBrk="1" hangingPunct="1"/>
            <a:endParaRPr lang="en-US" sz="18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Overview of CSS3</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4</a:t>
            </a:fld>
            <a:endParaRPr lang="en-GB"/>
          </a:p>
        </p:txBody>
      </p:sp>
    </p:spTree>
    <p:extLst>
      <p:ext uri="{BB962C8B-B14F-4D97-AF65-F5344CB8AC3E}">
        <p14:creationId xmlns:p14="http://schemas.microsoft.com/office/powerpoint/2010/main" val="14610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GB" sz="2400" dirty="0"/>
              <a:t>See </a:t>
            </a:r>
            <a:r>
              <a:rPr lang="en-GB" sz="2400" dirty="0" err="1" smtClean="0">
                <a:latin typeface="Lucida Console" pitchFamily="49" charset="0"/>
              </a:rPr>
              <a:t>MediaQueries</a:t>
            </a:r>
            <a:r>
              <a:rPr lang="en-GB" sz="2400" dirty="0" smtClean="0">
                <a:latin typeface="Lucida Console" pitchFamily="49" charset="0"/>
              </a:rPr>
              <a:t>/MyDocument.html</a:t>
            </a:r>
            <a:r>
              <a:rPr lang="en-GB" sz="2400" dirty="0" smtClean="0"/>
              <a:t> </a:t>
            </a:r>
            <a:endParaRPr lang="en-GB" sz="2000" dirty="0" smtClean="0"/>
          </a:p>
        </p:txBody>
      </p:sp>
      <p:sp>
        <p:nvSpPr>
          <p:cNvPr id="513026" name="Rectangle 2"/>
          <p:cNvSpPr>
            <a:spLocks noGrp="1" noChangeArrowheads="1"/>
          </p:cNvSpPr>
          <p:nvPr>
            <p:ph type="title"/>
          </p:nvPr>
        </p:nvSpPr>
        <p:spPr/>
        <p:txBody>
          <a:bodyPr/>
          <a:lstStyle/>
          <a:p>
            <a:r>
              <a:rPr lang="en-GB" smtClean="0"/>
              <a:t>Example</a:t>
            </a:r>
            <a:endParaRPr lang="en-GB" dirty="0" smtClean="0"/>
          </a:p>
        </p:txBody>
      </p:sp>
      <p:sp>
        <p:nvSpPr>
          <p:cNvPr id="4" name="Footer Placeholder 3"/>
          <p:cNvSpPr>
            <a:spLocks noGrp="1"/>
          </p:cNvSpPr>
          <p:nvPr>
            <p:ph type="ftr" sz="quarter" idx="10"/>
          </p:nvPr>
        </p:nvSpPr>
        <p:spPr/>
        <p:txBody>
          <a:bodyPr/>
          <a:lstStyle/>
          <a:p>
            <a:fld id="{73731C8F-2B26-4D46-932A-F733665C5782}" type="slidenum">
              <a:rPr lang="en-GB" smtClean="0"/>
              <a:pPr/>
              <a:t>40</a:t>
            </a:fld>
            <a:endParaRPr lang="en-GB"/>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1660440"/>
            <a:ext cx="4036174" cy="280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426" y="1660440"/>
            <a:ext cx="3599377" cy="280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278" y="3753578"/>
            <a:ext cx="3599377" cy="280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156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41</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15690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Some CSS3 features are not universally supported yet</a:t>
            </a:r>
          </a:p>
          <a:p>
            <a:pPr lvl="1" eaLnBrk="1" hangingPunct="1"/>
            <a:r>
              <a:rPr lang="en-GB" sz="2000" dirty="0" smtClean="0"/>
              <a:t>Vendors use vendor-specific prefixes for some CSS3 features</a:t>
            </a:r>
          </a:p>
          <a:p>
            <a:pPr lvl="1" eaLnBrk="1" hangingPunct="1"/>
            <a:r>
              <a:rPr lang="en-GB" sz="2000" dirty="0" smtClean="0">
                <a:latin typeface="+mj-lt"/>
              </a:rPr>
              <a:t>Denotes partial support for emerging CSS3 standards</a:t>
            </a:r>
          </a:p>
          <a:p>
            <a:pPr lvl="1" eaLnBrk="1" hangingPunct="1"/>
            <a:endParaRPr lang="en-GB" sz="2000" dirty="0">
              <a:latin typeface="+mj-lt"/>
            </a:endParaRPr>
          </a:p>
          <a:p>
            <a:pPr eaLnBrk="1" hangingPunct="1"/>
            <a:r>
              <a:rPr lang="en-GB" sz="2400" dirty="0" smtClean="0">
                <a:latin typeface="+mj-lt"/>
              </a:rPr>
              <a:t>Here are some of the common vendor-specific prefixes:</a:t>
            </a:r>
          </a:p>
        </p:txBody>
      </p:sp>
      <p:sp>
        <p:nvSpPr>
          <p:cNvPr id="10243" name="Rectangle 2"/>
          <p:cNvSpPr>
            <a:spLocks noGrp="1" noChangeArrowheads="1"/>
          </p:cNvSpPr>
          <p:nvPr>
            <p:ph type="title"/>
          </p:nvPr>
        </p:nvSpPr>
        <p:spPr/>
        <p:txBody>
          <a:bodyPr/>
          <a:lstStyle/>
          <a:p>
            <a:pPr eaLnBrk="1" hangingPunct="1"/>
            <a:r>
              <a:rPr lang="en-GB" dirty="0" smtClean="0"/>
              <a:t>Vendor-Specific Prefixes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5</a:t>
            </a:fld>
            <a:endParaRPr lang="en-GB"/>
          </a:p>
        </p:txBody>
      </p:sp>
      <p:sp>
        <p:nvSpPr>
          <p:cNvPr id="2" name="TextBox 1"/>
          <p:cNvSpPr txBox="1"/>
          <p:nvPr/>
        </p:nvSpPr>
        <p:spPr>
          <a:xfrm>
            <a:off x="841725" y="4270237"/>
            <a:ext cx="1431235" cy="548326"/>
          </a:xfrm>
          <a:prstGeom prst="rect">
            <a:avLst/>
          </a:prstGeom>
          <a:solidFill>
            <a:srgbClr val="99FF66"/>
          </a:solidFill>
          <a:ln>
            <a:solidFill>
              <a:srgbClr val="00B050"/>
            </a:solidFill>
          </a:ln>
        </p:spPr>
        <p:txBody>
          <a:bodyPr wrap="square" rtlCol="0" anchor="ctr" anchorCtr="0">
            <a:noAutofit/>
          </a:bodyPr>
          <a:lstStyle/>
          <a:p>
            <a:pPr algn="ctr"/>
            <a:r>
              <a:rPr lang="en-GB" sz="1800" dirty="0" smtClean="0">
                <a:solidFill>
                  <a:srgbClr val="000099"/>
                </a:solidFill>
              </a:rPr>
              <a:t>-</a:t>
            </a:r>
            <a:r>
              <a:rPr lang="en-GB" sz="1800" dirty="0" err="1" smtClean="0">
                <a:solidFill>
                  <a:srgbClr val="000099"/>
                </a:solidFill>
              </a:rPr>
              <a:t>moz</a:t>
            </a:r>
            <a:r>
              <a:rPr lang="en-GB" sz="1800" dirty="0" smtClean="0">
                <a:solidFill>
                  <a:srgbClr val="000099"/>
                </a:solidFill>
              </a:rPr>
              <a:t>-</a:t>
            </a:r>
            <a:endParaRPr lang="en-GB" sz="1800" dirty="0">
              <a:solidFill>
                <a:srgbClr val="000099"/>
              </a:solidFill>
            </a:endParaRPr>
          </a:p>
        </p:txBody>
      </p:sp>
      <p:sp>
        <p:nvSpPr>
          <p:cNvPr id="3" name="TextBox 2"/>
          <p:cNvSpPr txBox="1"/>
          <p:nvPr/>
        </p:nvSpPr>
        <p:spPr>
          <a:xfrm>
            <a:off x="2299714" y="4228681"/>
            <a:ext cx="3543791" cy="646331"/>
          </a:xfrm>
          <a:prstGeom prst="rect">
            <a:avLst/>
          </a:prstGeom>
          <a:noFill/>
        </p:spPr>
        <p:txBody>
          <a:bodyPr wrap="none" rtlCol="0">
            <a:spAutoFit/>
          </a:bodyPr>
          <a:lstStyle/>
          <a:p>
            <a:r>
              <a:rPr lang="en-GB" sz="1800" b="1" dirty="0" smtClean="0">
                <a:solidFill>
                  <a:srgbClr val="333399"/>
                </a:solidFill>
                <a:latin typeface="+mj-lt"/>
              </a:rPr>
              <a:t>Mozilla, Firefox</a:t>
            </a:r>
          </a:p>
          <a:p>
            <a:r>
              <a:rPr lang="en-GB" sz="1800" dirty="0" smtClean="0">
                <a:solidFill>
                  <a:srgbClr val="333399"/>
                </a:solidFill>
                <a:latin typeface="+mj-lt"/>
              </a:rPr>
              <a:t>See https://developer.mozilla.org</a:t>
            </a:r>
            <a:endParaRPr lang="en-GB" sz="1800" dirty="0">
              <a:solidFill>
                <a:srgbClr val="333399"/>
              </a:solidFill>
              <a:latin typeface="+mj-lt"/>
            </a:endParaRPr>
          </a:p>
        </p:txBody>
      </p:sp>
      <p:sp>
        <p:nvSpPr>
          <p:cNvPr id="8" name="TextBox 7"/>
          <p:cNvSpPr txBox="1"/>
          <p:nvPr/>
        </p:nvSpPr>
        <p:spPr>
          <a:xfrm>
            <a:off x="848353" y="5134340"/>
            <a:ext cx="1431235" cy="548326"/>
          </a:xfrm>
          <a:prstGeom prst="rect">
            <a:avLst/>
          </a:prstGeom>
          <a:solidFill>
            <a:srgbClr val="99FF66"/>
          </a:solidFill>
          <a:ln>
            <a:solidFill>
              <a:srgbClr val="00B050"/>
            </a:solidFill>
          </a:ln>
        </p:spPr>
        <p:txBody>
          <a:bodyPr wrap="square" rtlCol="0" anchor="ctr" anchorCtr="0">
            <a:noAutofit/>
          </a:bodyPr>
          <a:lstStyle/>
          <a:p>
            <a:pPr algn="ctr"/>
            <a:r>
              <a:rPr lang="en-GB" sz="1800" dirty="0" smtClean="0">
                <a:solidFill>
                  <a:srgbClr val="000099"/>
                </a:solidFill>
              </a:rPr>
              <a:t>-</a:t>
            </a:r>
            <a:r>
              <a:rPr lang="en-GB" sz="1800" dirty="0" err="1" smtClean="0">
                <a:solidFill>
                  <a:srgbClr val="000099"/>
                </a:solidFill>
              </a:rPr>
              <a:t>webkit</a:t>
            </a:r>
            <a:r>
              <a:rPr lang="en-GB" sz="1800" dirty="0" smtClean="0">
                <a:solidFill>
                  <a:srgbClr val="000099"/>
                </a:solidFill>
              </a:rPr>
              <a:t>-</a:t>
            </a:r>
            <a:endParaRPr lang="en-GB" sz="1800" dirty="0">
              <a:solidFill>
                <a:srgbClr val="000099"/>
              </a:solidFill>
            </a:endParaRPr>
          </a:p>
        </p:txBody>
      </p:sp>
      <p:sp>
        <p:nvSpPr>
          <p:cNvPr id="9" name="TextBox 8"/>
          <p:cNvSpPr txBox="1"/>
          <p:nvPr/>
        </p:nvSpPr>
        <p:spPr>
          <a:xfrm>
            <a:off x="2306342" y="5092784"/>
            <a:ext cx="6143028" cy="646331"/>
          </a:xfrm>
          <a:prstGeom prst="rect">
            <a:avLst/>
          </a:prstGeom>
          <a:noFill/>
        </p:spPr>
        <p:txBody>
          <a:bodyPr wrap="none" rtlCol="0">
            <a:spAutoFit/>
          </a:bodyPr>
          <a:lstStyle/>
          <a:p>
            <a:r>
              <a:rPr lang="en-GB" sz="1800" b="1" dirty="0" err="1" smtClean="0">
                <a:solidFill>
                  <a:srgbClr val="333399"/>
                </a:solidFill>
                <a:latin typeface="+mj-lt"/>
              </a:rPr>
              <a:t>WebKit</a:t>
            </a:r>
            <a:r>
              <a:rPr lang="en-GB" sz="1800" b="1" dirty="0" smtClean="0">
                <a:solidFill>
                  <a:srgbClr val="333399"/>
                </a:solidFill>
                <a:latin typeface="+mj-lt"/>
              </a:rPr>
              <a:t>-based browsers, e.g. Safari, Chrome, Opera</a:t>
            </a:r>
          </a:p>
          <a:p>
            <a:r>
              <a:rPr lang="en-GB" sz="1800" dirty="0" smtClean="0">
                <a:solidFill>
                  <a:srgbClr val="333399"/>
                </a:solidFill>
                <a:latin typeface="+mj-lt"/>
              </a:rPr>
              <a:t>See </a:t>
            </a:r>
            <a:r>
              <a:rPr lang="en-GB" sz="1800" dirty="0">
                <a:solidFill>
                  <a:srgbClr val="333399"/>
                </a:solidFill>
                <a:latin typeface="+mj-lt"/>
              </a:rPr>
              <a:t>http://developer.apple.com/devcenter/safari/</a:t>
            </a:r>
          </a:p>
        </p:txBody>
      </p:sp>
      <p:sp>
        <p:nvSpPr>
          <p:cNvPr id="10" name="TextBox 9"/>
          <p:cNvSpPr txBox="1"/>
          <p:nvPr/>
        </p:nvSpPr>
        <p:spPr>
          <a:xfrm>
            <a:off x="854981" y="6012655"/>
            <a:ext cx="1431235" cy="548326"/>
          </a:xfrm>
          <a:prstGeom prst="rect">
            <a:avLst/>
          </a:prstGeom>
          <a:solidFill>
            <a:srgbClr val="99FF66"/>
          </a:solidFill>
          <a:ln>
            <a:solidFill>
              <a:srgbClr val="00B050"/>
            </a:solidFill>
          </a:ln>
        </p:spPr>
        <p:txBody>
          <a:bodyPr wrap="square" rtlCol="0" anchor="ctr" anchorCtr="0">
            <a:noAutofit/>
          </a:bodyPr>
          <a:lstStyle/>
          <a:p>
            <a:pPr algn="ctr"/>
            <a:r>
              <a:rPr lang="en-GB" sz="1800" dirty="0" smtClean="0">
                <a:solidFill>
                  <a:srgbClr val="000099"/>
                </a:solidFill>
              </a:rPr>
              <a:t>-o-</a:t>
            </a:r>
            <a:endParaRPr lang="en-GB" sz="1800" dirty="0">
              <a:solidFill>
                <a:srgbClr val="000099"/>
              </a:solidFill>
            </a:endParaRPr>
          </a:p>
        </p:txBody>
      </p:sp>
      <p:sp>
        <p:nvSpPr>
          <p:cNvPr id="11" name="TextBox 10"/>
          <p:cNvSpPr txBox="1"/>
          <p:nvPr/>
        </p:nvSpPr>
        <p:spPr>
          <a:xfrm>
            <a:off x="2312970" y="5953514"/>
            <a:ext cx="4232056" cy="646331"/>
          </a:xfrm>
          <a:prstGeom prst="rect">
            <a:avLst/>
          </a:prstGeom>
          <a:noFill/>
        </p:spPr>
        <p:txBody>
          <a:bodyPr wrap="none" rtlCol="0">
            <a:spAutoFit/>
          </a:bodyPr>
          <a:lstStyle/>
          <a:p>
            <a:r>
              <a:rPr lang="en-GB" sz="1800" b="1" dirty="0" smtClean="0">
                <a:solidFill>
                  <a:srgbClr val="333399"/>
                </a:solidFill>
                <a:latin typeface="+mj-lt"/>
              </a:rPr>
              <a:t>Opera (pre February 2013)</a:t>
            </a:r>
          </a:p>
          <a:p>
            <a:r>
              <a:rPr lang="en-GB" sz="1800" dirty="0" smtClean="0">
                <a:solidFill>
                  <a:srgbClr val="333399"/>
                </a:solidFill>
                <a:latin typeface="+mj-lt"/>
              </a:rPr>
              <a:t>See </a:t>
            </a:r>
            <a:r>
              <a:rPr lang="en-GB" sz="1800" dirty="0">
                <a:solidFill>
                  <a:srgbClr val="333399"/>
                </a:solidFill>
                <a:latin typeface="+mj-lt"/>
              </a:rPr>
              <a:t>http://www.opera.com/docs/specs/</a:t>
            </a:r>
          </a:p>
        </p:txBody>
      </p:sp>
      <p:sp>
        <p:nvSpPr>
          <p:cNvPr id="13" name="TextBox 12"/>
          <p:cNvSpPr txBox="1"/>
          <p:nvPr/>
        </p:nvSpPr>
        <p:spPr>
          <a:xfrm>
            <a:off x="835860" y="3408492"/>
            <a:ext cx="1431235" cy="548326"/>
          </a:xfrm>
          <a:prstGeom prst="rect">
            <a:avLst/>
          </a:prstGeom>
          <a:solidFill>
            <a:srgbClr val="99FF66"/>
          </a:solidFill>
          <a:ln>
            <a:solidFill>
              <a:srgbClr val="00B050"/>
            </a:solidFill>
          </a:ln>
        </p:spPr>
        <p:txBody>
          <a:bodyPr wrap="square" rtlCol="0" anchor="ctr" anchorCtr="0">
            <a:noAutofit/>
          </a:bodyPr>
          <a:lstStyle/>
          <a:p>
            <a:pPr algn="ctr"/>
            <a:r>
              <a:rPr lang="en-GB" sz="1800" dirty="0" smtClean="0">
                <a:solidFill>
                  <a:srgbClr val="000099"/>
                </a:solidFill>
              </a:rPr>
              <a:t>-</a:t>
            </a:r>
            <a:r>
              <a:rPr lang="en-GB" sz="1800" dirty="0" err="1" smtClean="0">
                <a:solidFill>
                  <a:srgbClr val="000099"/>
                </a:solidFill>
              </a:rPr>
              <a:t>ms</a:t>
            </a:r>
            <a:r>
              <a:rPr lang="en-GB" sz="1800" dirty="0" smtClean="0">
                <a:solidFill>
                  <a:srgbClr val="000099"/>
                </a:solidFill>
              </a:rPr>
              <a:t>-</a:t>
            </a:r>
            <a:endParaRPr lang="en-GB" sz="1800" dirty="0">
              <a:solidFill>
                <a:srgbClr val="000099"/>
              </a:solidFill>
            </a:endParaRPr>
          </a:p>
        </p:txBody>
      </p:sp>
      <p:sp>
        <p:nvSpPr>
          <p:cNvPr id="14" name="TextBox 13"/>
          <p:cNvSpPr txBox="1"/>
          <p:nvPr/>
        </p:nvSpPr>
        <p:spPr>
          <a:xfrm>
            <a:off x="2293849" y="3366911"/>
            <a:ext cx="5909695" cy="646331"/>
          </a:xfrm>
          <a:prstGeom prst="rect">
            <a:avLst/>
          </a:prstGeom>
          <a:noFill/>
        </p:spPr>
        <p:txBody>
          <a:bodyPr wrap="none" rtlCol="0">
            <a:spAutoFit/>
          </a:bodyPr>
          <a:lstStyle/>
          <a:p>
            <a:r>
              <a:rPr lang="en-GB" sz="1800" b="1" dirty="0" smtClean="0">
                <a:solidFill>
                  <a:srgbClr val="333399"/>
                </a:solidFill>
                <a:latin typeface="+mj-lt"/>
              </a:rPr>
              <a:t>Microsoft Internet Explorer</a:t>
            </a:r>
          </a:p>
          <a:p>
            <a:r>
              <a:rPr lang="en-GB" sz="1800" dirty="0" smtClean="0">
                <a:solidFill>
                  <a:srgbClr val="333399"/>
                </a:solidFill>
                <a:latin typeface="+mj-lt"/>
              </a:rPr>
              <a:t>See </a:t>
            </a:r>
            <a:r>
              <a:rPr lang="en-GB" sz="1800" dirty="0">
                <a:solidFill>
                  <a:srgbClr val="333399"/>
                </a:solidFill>
                <a:latin typeface="+mj-lt"/>
              </a:rPr>
              <a:t>http://msdn.microsoft.com/en-us/ie/hh393506.aspx</a:t>
            </a:r>
          </a:p>
        </p:txBody>
      </p:sp>
    </p:spTree>
    <p:extLst>
      <p:ext uri="{BB962C8B-B14F-4D97-AF65-F5344CB8AC3E}">
        <p14:creationId xmlns:p14="http://schemas.microsoft.com/office/powerpoint/2010/main" val="1233996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Examples of vendor-specific prefixes in action:</a:t>
            </a:r>
            <a:endParaRPr lang="en-GB" sz="24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Example of Vendor-Specific Prefixes  </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6</a:t>
            </a:fld>
            <a:endParaRPr lang="en-GB"/>
          </a:p>
        </p:txBody>
      </p:sp>
      <p:sp>
        <p:nvSpPr>
          <p:cNvPr id="13" name="TextBox 12"/>
          <p:cNvSpPr txBox="1"/>
          <p:nvPr/>
        </p:nvSpPr>
        <p:spPr>
          <a:xfrm>
            <a:off x="861391" y="1749287"/>
            <a:ext cx="7620000" cy="1376298"/>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oAutofit/>
          </a:bodyPr>
          <a:lstStyle/>
          <a:p>
            <a:r>
              <a:rPr lang="en-GB" sz="1200" dirty="0" smtClean="0"/>
              <a:t>h4 {</a:t>
            </a:r>
          </a:p>
          <a:p>
            <a:r>
              <a:rPr lang="en-GB" sz="1200" dirty="0" smtClean="0"/>
              <a:t>  …</a:t>
            </a:r>
          </a:p>
          <a:p>
            <a:r>
              <a:rPr lang="en-GB" sz="1200" dirty="0" smtClean="0"/>
              <a:t>  -</a:t>
            </a:r>
            <a:r>
              <a:rPr lang="en-GB" sz="1200" dirty="0" err="1" smtClean="0"/>
              <a:t>ms</a:t>
            </a:r>
            <a:r>
              <a:rPr lang="en-GB" sz="1200" dirty="0" smtClean="0"/>
              <a:t>-transform</a:t>
            </a:r>
            <a:r>
              <a:rPr lang="en-GB" sz="1200" dirty="0"/>
              <a:t>: </a:t>
            </a:r>
            <a:r>
              <a:rPr lang="en-GB" sz="1200" dirty="0" smtClean="0"/>
              <a:t>    rotate</a:t>
            </a:r>
            <a:r>
              <a:rPr lang="en-GB" sz="1200" dirty="0"/>
              <a:t>(-45deg</a:t>
            </a:r>
            <a:r>
              <a:rPr lang="en-GB" sz="1200" dirty="0" smtClean="0"/>
              <a:t>);</a:t>
            </a:r>
          </a:p>
          <a:p>
            <a:r>
              <a:rPr lang="en-GB" sz="1200" dirty="0" smtClean="0"/>
              <a:t>  -</a:t>
            </a:r>
            <a:r>
              <a:rPr lang="en-GB" sz="1200" dirty="0" err="1"/>
              <a:t>webkit</a:t>
            </a:r>
            <a:r>
              <a:rPr lang="en-GB" sz="1200" dirty="0"/>
              <a:t>-transform: rotate(-45deg);</a:t>
            </a:r>
          </a:p>
          <a:p>
            <a:r>
              <a:rPr lang="en-GB" sz="1200" dirty="0" smtClean="0"/>
              <a:t>  -</a:t>
            </a:r>
            <a:r>
              <a:rPr lang="en-GB" sz="1200" dirty="0" err="1"/>
              <a:t>moz</a:t>
            </a:r>
            <a:r>
              <a:rPr lang="en-GB" sz="1200" dirty="0"/>
              <a:t>-transform: </a:t>
            </a:r>
            <a:r>
              <a:rPr lang="en-GB" sz="1200" dirty="0" smtClean="0"/>
              <a:t>   rotate</a:t>
            </a:r>
            <a:r>
              <a:rPr lang="en-GB" sz="1200" dirty="0"/>
              <a:t>(-45deg);</a:t>
            </a:r>
          </a:p>
          <a:p>
            <a:r>
              <a:rPr lang="en-GB" sz="1200" dirty="0"/>
              <a:t> </a:t>
            </a:r>
            <a:r>
              <a:rPr lang="en-GB" sz="1200" dirty="0" smtClean="0"/>
              <a:t> -o-transform</a:t>
            </a:r>
            <a:r>
              <a:rPr lang="en-GB" sz="1200" dirty="0"/>
              <a:t>: </a:t>
            </a:r>
            <a:r>
              <a:rPr lang="en-GB" sz="1200" dirty="0" smtClean="0"/>
              <a:t>     rotate</a:t>
            </a:r>
            <a:r>
              <a:rPr lang="en-GB" sz="1200" dirty="0"/>
              <a:t>(-45deg</a:t>
            </a:r>
            <a:r>
              <a:rPr lang="en-GB" sz="1200" dirty="0" smtClean="0"/>
              <a:t>);</a:t>
            </a:r>
          </a:p>
          <a:p>
            <a:r>
              <a:rPr lang="en-GB" sz="1200" dirty="0" smtClean="0"/>
              <a:t>}</a:t>
            </a:r>
            <a:endParaRPr lang="en-GB" sz="1200" dirty="0"/>
          </a:p>
        </p:txBody>
      </p:sp>
    </p:spTree>
    <p:extLst>
      <p:ext uri="{BB962C8B-B14F-4D97-AF65-F5344CB8AC3E}">
        <p14:creationId xmlns:p14="http://schemas.microsoft.com/office/powerpoint/2010/main" val="745608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dirty="0" smtClean="0"/>
              <a:t>Multiple </a:t>
            </a:r>
            <a:r>
              <a:rPr lang="en-GB" dirty="0"/>
              <a:t>column layout</a:t>
            </a:r>
          </a:p>
          <a:p>
            <a:pPr eaLnBrk="1" hangingPunct="1"/>
            <a:r>
              <a:rPr lang="en-GB" sz="2400" dirty="0" smtClean="0"/>
              <a:t>Grid layout</a:t>
            </a:r>
          </a:p>
          <a:p>
            <a:pPr eaLnBrk="1" hangingPunct="1"/>
            <a:r>
              <a:rPr lang="en-GB" dirty="0" smtClean="0"/>
              <a:t>Additional layout techniques</a:t>
            </a:r>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2. Controlling Layout</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7</a:t>
            </a:fld>
            <a:endParaRPr lang="en-GB" dirty="0"/>
          </a:p>
        </p:txBody>
      </p:sp>
    </p:spTree>
    <p:extLst>
      <p:ext uri="{BB962C8B-B14F-4D97-AF65-F5344CB8AC3E}">
        <p14:creationId xmlns:p14="http://schemas.microsoft.com/office/powerpoint/2010/main" val="2195617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CSS3 allows you to create multiple column layouts</a:t>
            </a:r>
          </a:p>
          <a:p>
            <a:pPr lvl="1" eaLnBrk="1" hangingPunct="1"/>
            <a:endParaRPr lang="en-GB" dirty="0">
              <a:latin typeface="+mj-lt"/>
            </a:endParaRPr>
          </a:p>
          <a:p>
            <a:pPr eaLnBrk="1" hangingPunct="1"/>
            <a:r>
              <a:rPr lang="en-GB" dirty="0" smtClean="0">
                <a:latin typeface="+mj-lt"/>
              </a:rPr>
              <a:t>To configure multiple column layout:</a:t>
            </a:r>
            <a:endParaRPr lang="en-GB" dirty="0">
              <a:latin typeface="+mj-lt"/>
            </a:endParaRPr>
          </a:p>
          <a:p>
            <a:pPr lvl="1" eaLnBrk="1" hangingPunct="1"/>
            <a:r>
              <a:rPr lang="en-GB" dirty="0" smtClean="0">
                <a:latin typeface="Lucida Console" pitchFamily="49" charset="0"/>
              </a:rPr>
              <a:t>column-width </a:t>
            </a:r>
            <a:r>
              <a:rPr lang="en-GB" dirty="0" smtClean="0">
                <a:latin typeface="+mj-lt"/>
              </a:rPr>
              <a:t>- Optimal width for columns</a:t>
            </a:r>
            <a:endParaRPr lang="en-GB" dirty="0">
              <a:latin typeface="+mj-lt"/>
            </a:endParaRPr>
          </a:p>
          <a:p>
            <a:pPr lvl="1" eaLnBrk="1" hangingPunct="1"/>
            <a:r>
              <a:rPr lang="en-GB" dirty="0" smtClean="0">
                <a:latin typeface="Lucida Console" pitchFamily="49" charset="0"/>
              </a:rPr>
              <a:t>column-count</a:t>
            </a:r>
            <a:r>
              <a:rPr lang="en-GB" dirty="0">
                <a:latin typeface="Lucida Console" pitchFamily="49" charset="0"/>
              </a:rPr>
              <a:t> </a:t>
            </a:r>
            <a:r>
              <a:rPr lang="en-GB" dirty="0"/>
              <a:t>- </a:t>
            </a:r>
            <a:r>
              <a:rPr lang="en-GB" dirty="0" smtClean="0"/>
              <a:t>Optimal number of columns</a:t>
            </a:r>
            <a:endParaRPr lang="en-GB" dirty="0" smtClean="0">
              <a:latin typeface="Lucida Console" pitchFamily="49" charset="0"/>
            </a:endParaRPr>
          </a:p>
          <a:p>
            <a:pPr lvl="1" eaLnBrk="1" hangingPunct="1"/>
            <a:r>
              <a:rPr lang="en-GB" dirty="0">
                <a:latin typeface="Lucida Console" pitchFamily="49" charset="0"/>
              </a:rPr>
              <a:t>column-gap   </a:t>
            </a:r>
            <a:r>
              <a:rPr lang="en-GB" dirty="0"/>
              <a:t>- </a:t>
            </a:r>
            <a:r>
              <a:rPr lang="en-GB" dirty="0" smtClean="0"/>
              <a:t>Width of gap between columns</a:t>
            </a:r>
            <a:endParaRPr lang="en-GB" dirty="0">
              <a:latin typeface="Lucida Console" pitchFamily="49" charset="0"/>
            </a:endParaRPr>
          </a:p>
          <a:p>
            <a:pPr lvl="1" eaLnBrk="1" hangingPunct="1"/>
            <a:r>
              <a:rPr lang="en-GB" dirty="0">
                <a:latin typeface="Lucida Console" pitchFamily="49" charset="0"/>
              </a:rPr>
              <a:t>column-rule  </a:t>
            </a:r>
            <a:r>
              <a:rPr lang="en-GB" dirty="0"/>
              <a:t>- </a:t>
            </a:r>
            <a:r>
              <a:rPr lang="en-GB" dirty="0" smtClean="0"/>
              <a:t>Width, style, and </a:t>
            </a:r>
            <a:r>
              <a:rPr lang="en-GB" dirty="0" err="1" smtClean="0"/>
              <a:t>color</a:t>
            </a:r>
            <a:r>
              <a:rPr lang="en-GB" dirty="0" smtClean="0"/>
              <a:t> of rule between columns</a:t>
            </a:r>
            <a:endParaRPr lang="en-GB" dirty="0">
              <a:latin typeface="Lucida Console" pitchFamily="49" charset="0"/>
            </a:endParaRPr>
          </a:p>
          <a:p>
            <a:pPr lvl="1" eaLnBrk="1" hangingPunct="1"/>
            <a:r>
              <a:rPr lang="en-GB" dirty="0" smtClean="0">
                <a:latin typeface="Lucida Console" pitchFamily="49" charset="0"/>
              </a:rPr>
              <a:t>column-span  </a:t>
            </a:r>
            <a:r>
              <a:rPr lang="en-GB" dirty="0"/>
              <a:t>- </a:t>
            </a:r>
            <a:r>
              <a:rPr lang="en-GB" dirty="0" smtClean="0"/>
              <a:t>Number of columns a content block spans</a:t>
            </a:r>
          </a:p>
          <a:p>
            <a:pPr lvl="1" eaLnBrk="1" hangingPunct="1"/>
            <a:endParaRPr lang="en-GB" dirty="0">
              <a:latin typeface="Lucida Console" pitchFamily="49" charset="0"/>
            </a:endParaRPr>
          </a:p>
          <a:p>
            <a:pPr eaLnBrk="1" hangingPunct="1"/>
            <a:r>
              <a:rPr lang="en-GB" sz="2200" dirty="0" smtClean="0"/>
              <a:t>To specify when content should break between columns:</a:t>
            </a:r>
          </a:p>
          <a:p>
            <a:pPr lvl="1" eaLnBrk="1" hangingPunct="1"/>
            <a:r>
              <a:rPr lang="en-GB" dirty="0" smtClean="0">
                <a:latin typeface="Lucida Console" pitchFamily="49" charset="0"/>
              </a:rPr>
              <a:t>break-before </a:t>
            </a:r>
            <a:r>
              <a:rPr lang="en-GB" dirty="0" smtClean="0"/>
              <a:t>- </a:t>
            </a:r>
            <a:r>
              <a:rPr lang="en-GB" dirty="0" smtClean="0">
                <a:latin typeface="Lucida Console" pitchFamily="49" charset="0"/>
              </a:rPr>
              <a:t>page</a:t>
            </a:r>
            <a:r>
              <a:rPr lang="en-GB" dirty="0" smtClean="0"/>
              <a:t>, </a:t>
            </a:r>
            <a:r>
              <a:rPr lang="en-GB" dirty="0" smtClean="0">
                <a:latin typeface="Lucida Console" pitchFamily="49" charset="0"/>
              </a:rPr>
              <a:t>column</a:t>
            </a:r>
            <a:r>
              <a:rPr lang="en-GB" dirty="0" smtClean="0"/>
              <a:t>, </a:t>
            </a:r>
            <a:r>
              <a:rPr lang="en-GB" dirty="0" smtClean="0">
                <a:latin typeface="Lucida Console" pitchFamily="49" charset="0"/>
              </a:rPr>
              <a:t>avoid-page</a:t>
            </a:r>
            <a:r>
              <a:rPr lang="en-GB" dirty="0" smtClean="0"/>
              <a:t>, </a:t>
            </a:r>
            <a:r>
              <a:rPr lang="en-GB" dirty="0" smtClean="0">
                <a:latin typeface="Lucida Console" pitchFamily="49" charset="0"/>
              </a:rPr>
              <a:t>avoid-column</a:t>
            </a:r>
          </a:p>
          <a:p>
            <a:pPr lvl="1" eaLnBrk="1" hangingPunct="1"/>
            <a:r>
              <a:rPr lang="en-GB" dirty="0" smtClean="0">
                <a:latin typeface="Lucida Console" pitchFamily="49" charset="0"/>
              </a:rPr>
              <a:t>break-after  </a:t>
            </a:r>
            <a:r>
              <a:rPr lang="en-GB" dirty="0" smtClean="0"/>
              <a:t>- </a:t>
            </a:r>
            <a:r>
              <a:rPr lang="en-GB" dirty="0">
                <a:latin typeface="Lucida Console" pitchFamily="49" charset="0"/>
              </a:rPr>
              <a:t>page</a:t>
            </a:r>
            <a:r>
              <a:rPr lang="en-GB" dirty="0"/>
              <a:t>, </a:t>
            </a:r>
            <a:r>
              <a:rPr lang="en-GB" dirty="0">
                <a:latin typeface="Lucida Console" pitchFamily="49" charset="0"/>
              </a:rPr>
              <a:t>column</a:t>
            </a:r>
            <a:r>
              <a:rPr lang="en-GB" dirty="0"/>
              <a:t>, </a:t>
            </a:r>
            <a:r>
              <a:rPr lang="en-GB" dirty="0">
                <a:latin typeface="Lucida Console" pitchFamily="49" charset="0"/>
              </a:rPr>
              <a:t>avoid-page</a:t>
            </a:r>
            <a:r>
              <a:rPr lang="en-GB" dirty="0"/>
              <a:t>, </a:t>
            </a:r>
            <a:r>
              <a:rPr lang="en-GB" dirty="0">
                <a:latin typeface="Lucida Console" pitchFamily="49" charset="0"/>
              </a:rPr>
              <a:t>avoid-column</a:t>
            </a:r>
          </a:p>
          <a:p>
            <a:pPr lvl="1" eaLnBrk="1" hangingPunct="1"/>
            <a:r>
              <a:rPr lang="en-GB" dirty="0" smtClean="0">
                <a:latin typeface="Lucida Console" pitchFamily="49" charset="0"/>
              </a:rPr>
              <a:t>break-inside </a:t>
            </a:r>
            <a:r>
              <a:rPr lang="en-GB" dirty="0"/>
              <a:t>- </a:t>
            </a:r>
            <a:r>
              <a:rPr lang="en-GB" dirty="0" smtClean="0">
                <a:latin typeface="Lucida Console" pitchFamily="49" charset="0"/>
              </a:rPr>
              <a:t>avoid-page</a:t>
            </a:r>
            <a:r>
              <a:rPr lang="en-GB" dirty="0"/>
              <a:t>, </a:t>
            </a:r>
            <a:r>
              <a:rPr lang="en-GB" dirty="0">
                <a:latin typeface="Lucida Console" pitchFamily="49" charset="0"/>
              </a:rPr>
              <a:t>avoid-column</a:t>
            </a:r>
          </a:p>
          <a:p>
            <a:pPr lvl="1" eaLnBrk="1" hangingPunct="1"/>
            <a:endParaRPr lang="en-GB"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Multiple Column Layout (1 of 2)</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8</a:t>
            </a:fld>
            <a:endParaRPr lang="en-GB"/>
          </a:p>
        </p:txBody>
      </p:sp>
    </p:spTree>
    <p:extLst>
      <p:ext uri="{BB962C8B-B14F-4D97-AF65-F5344CB8AC3E}">
        <p14:creationId xmlns:p14="http://schemas.microsoft.com/office/powerpoint/2010/main" val="1747818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latin typeface="+mj-lt"/>
              </a:rPr>
              <a:t>Examples of multiple columns (e.g. open in IE11)</a:t>
            </a:r>
          </a:p>
          <a:p>
            <a:pPr lvl="1" eaLnBrk="1" hangingPunct="1"/>
            <a:r>
              <a:rPr lang="en-GB" dirty="0" smtClean="0">
                <a:latin typeface="Lucida Console" pitchFamily="49" charset="0"/>
              </a:rPr>
              <a:t>MultiColumnLayout1.html</a:t>
            </a:r>
            <a:r>
              <a:rPr lang="en-GB" dirty="0" smtClean="0">
                <a:latin typeface="+mj-lt"/>
              </a:rPr>
              <a:t> shows core features</a:t>
            </a:r>
          </a:p>
          <a:p>
            <a:pPr lvl="1" eaLnBrk="1" hangingPunct="1"/>
            <a:r>
              <a:rPr lang="en-GB" dirty="0" smtClean="0">
                <a:latin typeface="Lucida Console" pitchFamily="49" charset="0"/>
              </a:rPr>
              <a:t>MultiColumnLayout2.html</a:t>
            </a:r>
            <a:r>
              <a:rPr lang="en-GB" dirty="0" smtClean="0">
                <a:latin typeface="+mj-lt"/>
              </a:rPr>
              <a:t> </a:t>
            </a:r>
            <a:r>
              <a:rPr lang="en-GB" dirty="0">
                <a:latin typeface="+mj-lt"/>
              </a:rPr>
              <a:t>shows </a:t>
            </a:r>
            <a:r>
              <a:rPr lang="en-GB" dirty="0" smtClean="0">
                <a:latin typeface="+mj-lt"/>
              </a:rPr>
              <a:t>how to control breaks</a:t>
            </a:r>
            <a:endParaRPr lang="en-GB"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a:t>Multiple Column Layout </a:t>
            </a:r>
            <a:r>
              <a:rPr lang="en-GB" dirty="0" smtClean="0"/>
              <a:t>(2 </a:t>
            </a:r>
            <a:r>
              <a:rPr lang="en-GB" dirty="0"/>
              <a:t>of 2)</a:t>
            </a:r>
            <a:endParaRPr lang="en-GB" dirty="0" smtClean="0"/>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9</a:t>
            </a:fld>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2605111"/>
            <a:ext cx="4543425" cy="2990850"/>
          </a:xfrm>
          <a:prstGeom prst="rect">
            <a:avLst/>
          </a:prstGeom>
          <a:noFill/>
          <a:ln w="9525">
            <a:solidFill>
              <a:schemeClr val="tx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43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14919</TotalTime>
  <Words>3806</Words>
  <Application>Microsoft Office PowerPoint</Application>
  <PresentationFormat>On-screen Show (4:3)</PresentationFormat>
  <Paragraphs>665</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1_Blends</vt:lpstr>
      <vt:lpstr>CSS3 Techniques</vt:lpstr>
      <vt:lpstr>Contents</vt:lpstr>
      <vt:lpstr>1. Setting the Scene</vt:lpstr>
      <vt:lpstr>Overview of CSS3</vt:lpstr>
      <vt:lpstr>Vendor-Specific Prefixes</vt:lpstr>
      <vt:lpstr>Example of Vendor-Specific Prefixes  </vt:lpstr>
      <vt:lpstr>2. Controlling Layout</vt:lpstr>
      <vt:lpstr>Multiple Column Layout (1 of 2)</vt:lpstr>
      <vt:lpstr>Multiple Column Layout (2 of 2)</vt:lpstr>
      <vt:lpstr>Grid Layout (1 of 3)</vt:lpstr>
      <vt:lpstr>Grid Layout (2 of 3)</vt:lpstr>
      <vt:lpstr>Grid Layout (3 of 3)</vt:lpstr>
      <vt:lpstr>Additional Layout Techniques</vt:lpstr>
      <vt:lpstr>3. Backgrounds, Borders, Colours, and Text</vt:lpstr>
      <vt:lpstr>Drawing Outlines</vt:lpstr>
      <vt:lpstr>Controlling Overflow</vt:lpstr>
      <vt:lpstr>Creating Rounded Corners (1 of 3)</vt:lpstr>
      <vt:lpstr>Creating Rounded Corners (2 of 3)</vt:lpstr>
      <vt:lpstr>Creating Rounded Corners (3 of 3)</vt:lpstr>
      <vt:lpstr>Creating Drop Shadows (1 of 2)</vt:lpstr>
      <vt:lpstr>Creating Drop Shadows (2 of 2)</vt:lpstr>
      <vt:lpstr>Setting Colours (1 of 3)</vt:lpstr>
      <vt:lpstr>Setting Colours (2 of 3)</vt:lpstr>
      <vt:lpstr>Setting Colours (3 of 3)</vt:lpstr>
      <vt:lpstr>Styling Text</vt:lpstr>
      <vt:lpstr>4. Selectors</vt:lpstr>
      <vt:lpstr>Structural Pseudo-Classes (1 of 2)</vt:lpstr>
      <vt:lpstr>Structural Pseudo-Classes (2 of 2)</vt:lpstr>
      <vt:lpstr>Additional Selector Techniques </vt:lpstr>
      <vt:lpstr>Combinators</vt:lpstr>
      <vt:lpstr>Summary</vt:lpstr>
      <vt:lpstr>Annex: Adaptive Rendering</vt:lpstr>
      <vt:lpstr>Default Rendering</vt:lpstr>
      <vt:lpstr>Using the Viewport Meta Tag</vt:lpstr>
      <vt:lpstr>Overview of Media Queries</vt:lpstr>
      <vt:lpstr>Using Simple Media Queries</vt:lpstr>
      <vt:lpstr>Going Further with Media Queries</vt:lpstr>
      <vt:lpstr>Media Features</vt:lpstr>
      <vt:lpstr>Media Query Listeners</vt:lpstr>
      <vt:lpstr>Example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355</cp:revision>
  <dcterms:created xsi:type="dcterms:W3CDTF">2002-05-03T12:27:39Z</dcterms:created>
  <dcterms:modified xsi:type="dcterms:W3CDTF">2016-03-22T11:41:20Z</dcterms:modified>
</cp:coreProperties>
</file>