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7"/>
  </p:notesMasterIdLst>
  <p:handoutMasterIdLst>
    <p:handoutMasterId r:id="rId28"/>
  </p:handoutMasterIdLst>
  <p:sldIdLst>
    <p:sldId id="391" r:id="rId2"/>
    <p:sldId id="392" r:id="rId3"/>
    <p:sldId id="594" r:id="rId4"/>
    <p:sldId id="611" r:id="rId5"/>
    <p:sldId id="609" r:id="rId6"/>
    <p:sldId id="610" r:id="rId7"/>
    <p:sldId id="649" r:id="rId8"/>
    <p:sldId id="599" r:id="rId9"/>
    <p:sldId id="600" r:id="rId10"/>
    <p:sldId id="601" r:id="rId11"/>
    <p:sldId id="612" r:id="rId12"/>
    <p:sldId id="613" r:id="rId13"/>
    <p:sldId id="614" r:id="rId14"/>
    <p:sldId id="615" r:id="rId15"/>
    <p:sldId id="616" r:id="rId16"/>
    <p:sldId id="617" r:id="rId17"/>
    <p:sldId id="618" r:id="rId18"/>
    <p:sldId id="580" r:id="rId19"/>
    <p:sldId id="650" r:id="rId20"/>
    <p:sldId id="619" r:id="rId21"/>
    <p:sldId id="621" r:id="rId22"/>
    <p:sldId id="622" r:id="rId23"/>
    <p:sldId id="651" r:id="rId24"/>
    <p:sldId id="625" r:id="rId25"/>
    <p:sldId id="648" r:id="rId26"/>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699FF"/>
    <a:srgbClr val="FFFF66"/>
    <a:srgbClr val="000099"/>
    <a:srgbClr val="333399"/>
    <a:srgbClr val="000064"/>
    <a:srgbClr val="0000C0"/>
    <a:srgbClr val="3333CC"/>
    <a:srgbClr val="99FF66"/>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622" autoAdjust="0"/>
    <p:restoredTop sz="94720" autoAdjust="0"/>
  </p:normalViewPr>
  <p:slideViewPr>
    <p:cSldViewPr snapToGrid="0" showGuides="1">
      <p:cViewPr varScale="1">
        <p:scale>
          <a:sx n="99" d="100"/>
          <a:sy n="99" d="100"/>
        </p:scale>
        <p:origin x="-102" y="-378"/>
      </p:cViewPr>
      <p:guideLst>
        <p:guide orient="horz" pos="723"/>
        <p:guide pos="2007"/>
      </p:guideLst>
    </p:cSldViewPr>
  </p:slideViewPr>
  <p:notesTextViewPr>
    <p:cViewPr>
      <p:scale>
        <a:sx n="100" d="100"/>
        <a:sy n="100" d="100"/>
      </p:scale>
      <p:origin x="0" y="0"/>
    </p:cViewPr>
  </p:notesTextViewPr>
  <p:sorterViewPr>
    <p:cViewPr varScale="1">
      <p:scale>
        <a:sx n="1" d="1"/>
        <a:sy n="1" d="1"/>
      </p:scale>
      <p:origin x="0" y="3576"/>
    </p:cViewPr>
  </p:sorterViewPr>
  <p:notesViewPr>
    <p:cSldViewPr snapToGrid="0" showGuides="1">
      <p:cViewPr>
        <p:scale>
          <a:sx n="130" d="100"/>
          <a:sy n="130" d="100"/>
        </p:scale>
        <p:origin x="-162" y="318"/>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
        <p:nvSpPr>
          <p:cNvPr id="7"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
        <p:nvSpPr>
          <p:cNvPr id="10"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One of the most powerful new features in CSS3 is the ability to define transformations and animations for elements. Transformations include things like rotations, scaling operations, and translations. Animations allow you to change an element's property to a new value over a specified timeframe.</a:t>
            </a:r>
          </a:p>
        </p:txBody>
      </p:sp>
      <p:sp>
        <p:nvSpPr>
          <p:cNvPr id="5"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translate</a:t>
            </a:r>
            <a:r>
              <a:rPr lang="en-US" dirty="0" smtClean="0"/>
              <a:t> family of transformation functions allow you to translate an element horizontally and/or vertically. Here's a simple example of usage:</a:t>
            </a:r>
          </a:p>
          <a:p>
            <a:pPr eaLnBrk="1" hangingPunct="1"/>
            <a:r>
              <a:rPr lang="en-US" dirty="0" smtClean="0">
                <a:latin typeface="Lucida Console" panose="020B0609040504020204" pitchFamily="49" charset="0"/>
              </a:rPr>
              <a:t>  transform</a:t>
            </a:r>
            <a:r>
              <a:rPr lang="en-US" dirty="0">
                <a:latin typeface="Lucida Console" panose="020B0609040504020204" pitchFamily="49" charset="0"/>
              </a:rPr>
              <a:t>: </a:t>
            </a:r>
            <a:r>
              <a:rPr lang="en-US" dirty="0" smtClean="0">
                <a:latin typeface="Lucida Console" panose="020B0609040504020204" pitchFamily="49" charset="0"/>
              </a:rPr>
              <a:t>translate(60px);</a:t>
            </a:r>
          </a:p>
          <a:p>
            <a:pPr eaLnBrk="1" hangingPunct="1"/>
            <a:r>
              <a:rPr lang="en-US" dirty="0" smtClean="0">
                <a:ea typeface="Tahoma" panose="020B0604030504040204" pitchFamily="34" charset="0"/>
                <a:cs typeface="Tahoma" panose="020B0604030504040204" pitchFamily="34" charset="0"/>
              </a:rPr>
              <a:t>The following slide shows a complete example.</a:t>
            </a:r>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illustrates various ways to translate an element, be it horizontally or vertically, left or right, up or down, or by a fixed amount or a percentage of the element's size.</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The </a:t>
            </a:r>
            <a:r>
              <a:rPr lang="en-US" dirty="0" smtClean="0">
                <a:latin typeface="Lucida Console" panose="020B0609040504020204" pitchFamily="49" charset="0"/>
              </a:rPr>
              <a:t>scale</a:t>
            </a:r>
            <a:r>
              <a:rPr lang="en-US" dirty="0" smtClean="0"/>
              <a:t> </a:t>
            </a:r>
            <a:r>
              <a:rPr lang="en-US" dirty="0"/>
              <a:t>family of transformation functions allow you to </a:t>
            </a:r>
            <a:r>
              <a:rPr lang="en-US" dirty="0" smtClean="0"/>
              <a:t>scale an element to make it bigger or smaller. </a:t>
            </a:r>
            <a:r>
              <a:rPr lang="en-US" dirty="0"/>
              <a:t>Here's a simple example of usage:</a:t>
            </a:r>
          </a:p>
          <a:p>
            <a:pPr eaLnBrk="1" hangingPunct="1"/>
            <a:r>
              <a:rPr lang="en-US" dirty="0" smtClean="0">
                <a:latin typeface="Lucida Console" panose="020B0609040504020204" pitchFamily="49" charset="0"/>
                <a:ea typeface="Tahoma" panose="020B0604030504040204" pitchFamily="34" charset="0"/>
                <a:cs typeface="Tahoma" panose="020B0604030504040204" pitchFamily="34" charset="0"/>
              </a:rPr>
              <a:t>  transform</a:t>
            </a:r>
            <a:r>
              <a:rPr lang="en-US" dirty="0">
                <a:latin typeface="Lucida Console" panose="020B0609040504020204" pitchFamily="49" charset="0"/>
                <a:ea typeface="Tahoma" panose="020B0604030504040204" pitchFamily="34" charset="0"/>
                <a:cs typeface="Tahoma" panose="020B0604030504040204" pitchFamily="34" charset="0"/>
              </a:rPr>
              <a:t>: </a:t>
            </a:r>
            <a:r>
              <a:rPr lang="en-US" dirty="0" smtClean="0">
                <a:latin typeface="Lucida Console" panose="020B0609040504020204" pitchFamily="49" charset="0"/>
                <a:ea typeface="Tahoma" panose="020B0604030504040204" pitchFamily="34" charset="0"/>
                <a:cs typeface="Tahoma" panose="020B0604030504040204" pitchFamily="34" charset="0"/>
              </a:rPr>
              <a:t>scale(0.75);</a:t>
            </a:r>
          </a:p>
          <a:p>
            <a:pPr eaLnBrk="1" hangingPunct="1"/>
            <a:r>
              <a:rPr lang="en-US" dirty="0" smtClean="0">
                <a:ea typeface="Tahoma" panose="020B0604030504040204" pitchFamily="34" charset="0"/>
                <a:cs typeface="Tahoma" panose="020B0604030504040204" pitchFamily="34" charset="0"/>
              </a:rPr>
              <a:t>The </a:t>
            </a:r>
            <a:r>
              <a:rPr lang="en-US" dirty="0">
                <a:ea typeface="Tahoma" panose="020B0604030504040204" pitchFamily="34" charset="0"/>
                <a:cs typeface="Tahoma" panose="020B0604030504040204" pitchFamily="34" charset="0"/>
              </a:rPr>
              <a:t>following slide shows a complete example.</a:t>
            </a:r>
          </a:p>
          <a:p>
            <a:pPr eaLnBrk="1" hangingPunct="1"/>
            <a:endParaRPr lang="en-US" dirty="0"/>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slide illustrates various ways to </a:t>
            </a:r>
            <a:r>
              <a:rPr lang="en-US" dirty="0" smtClean="0"/>
              <a:t>scale an element. You can make the element bigger or smaller, depending on whether the scale factor is greater than 1 or less than 1.</a:t>
            </a:r>
          </a:p>
          <a:p>
            <a:pPr eaLnBrk="1" hangingPunct="1"/>
            <a:r>
              <a:rPr lang="en-US" dirty="0" smtClean="0"/>
              <a:t>You can also scale by different factors in the X and Y axes if you want to. This creates a stretched effect, as shown by the bottom three boxes in the example.</a:t>
            </a:r>
            <a:endParaRPr lang="en-US" dirty="0"/>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The </a:t>
            </a:r>
            <a:r>
              <a:rPr lang="en-US" dirty="0" smtClean="0">
                <a:latin typeface="Lucida Console" panose="020B0609040504020204" pitchFamily="49" charset="0"/>
              </a:rPr>
              <a:t>rotate</a:t>
            </a:r>
            <a:r>
              <a:rPr lang="en-US" dirty="0" smtClean="0"/>
              <a:t> function allows </a:t>
            </a:r>
            <a:r>
              <a:rPr lang="en-US" dirty="0"/>
              <a:t>you to </a:t>
            </a:r>
            <a:r>
              <a:rPr lang="en-US" dirty="0" smtClean="0"/>
              <a:t>rotate an clockwise or anticlockwise, by the specified angle in degrees or radians </a:t>
            </a:r>
            <a:r>
              <a:rPr lang="en-US" dirty="0"/>
              <a:t>Here's a simple example of usage:</a:t>
            </a:r>
          </a:p>
          <a:p>
            <a:pPr eaLnBrk="1" hangingPunct="1"/>
            <a:r>
              <a:rPr lang="en-US" dirty="0" smtClean="0">
                <a:latin typeface="Lucida Console" panose="020B0609040504020204" pitchFamily="49" charset="0"/>
                <a:ea typeface="Tahoma" panose="020B0604030504040204" pitchFamily="34" charset="0"/>
                <a:cs typeface="Tahoma" panose="020B0604030504040204" pitchFamily="34" charset="0"/>
              </a:rPr>
              <a:t>  transform</a:t>
            </a:r>
            <a:r>
              <a:rPr lang="en-US" dirty="0">
                <a:latin typeface="Lucida Console" panose="020B0609040504020204" pitchFamily="49" charset="0"/>
                <a:ea typeface="Tahoma" panose="020B0604030504040204" pitchFamily="34" charset="0"/>
                <a:cs typeface="Tahoma" panose="020B0604030504040204" pitchFamily="34" charset="0"/>
              </a:rPr>
              <a:t>: </a:t>
            </a:r>
            <a:r>
              <a:rPr lang="en-US" dirty="0" smtClean="0">
                <a:latin typeface="Lucida Console" panose="020B0609040504020204" pitchFamily="49" charset="0"/>
                <a:ea typeface="Tahoma" panose="020B0604030504040204" pitchFamily="34" charset="0"/>
                <a:cs typeface="Tahoma" panose="020B0604030504040204" pitchFamily="34" charset="0"/>
              </a:rPr>
              <a:t>rotate(10deg);</a:t>
            </a:r>
          </a:p>
          <a:p>
            <a:pPr eaLnBrk="1" hangingPunct="1"/>
            <a:r>
              <a:rPr lang="en-US" dirty="0" smtClean="0">
                <a:ea typeface="Tahoma" panose="020B0604030504040204" pitchFamily="34" charset="0"/>
                <a:cs typeface="Tahoma" panose="020B0604030504040204" pitchFamily="34" charset="0"/>
              </a:rPr>
              <a:t>The </a:t>
            </a:r>
            <a:r>
              <a:rPr lang="en-US" dirty="0">
                <a:ea typeface="Tahoma" panose="020B0604030504040204" pitchFamily="34" charset="0"/>
                <a:cs typeface="Tahoma" panose="020B0604030504040204" pitchFamily="34" charset="0"/>
              </a:rPr>
              <a:t>following slide shows a complete example.</a:t>
            </a:r>
          </a:p>
          <a:p>
            <a:pPr eaLnBrk="1" hangingPunct="1"/>
            <a:endParaRPr lang="en-US" dirty="0"/>
          </a:p>
          <a:p>
            <a:pPr eaLnBrk="1" hangingPunct="1"/>
            <a:endParaRPr lang="en-US" dirty="0"/>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slide illustrates various ways to </a:t>
            </a:r>
            <a:r>
              <a:rPr lang="en-US" dirty="0" smtClean="0"/>
              <a:t>rotate an </a:t>
            </a:r>
            <a:r>
              <a:rPr lang="en-US" dirty="0"/>
              <a:t>element. </a:t>
            </a:r>
            <a:r>
              <a:rPr lang="en-US" dirty="0" smtClean="0"/>
              <a:t>The text in each box explains what's happening in each case.</a:t>
            </a:r>
            <a:endParaRPr lang="en-US" dirty="0"/>
          </a:p>
          <a:p>
            <a:pPr eaLnBrk="1" hangingPunct="1"/>
            <a:endParaRPr lang="en-US" dirty="0"/>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The </a:t>
            </a:r>
            <a:r>
              <a:rPr lang="en-US" dirty="0" smtClean="0">
                <a:latin typeface="Lucida Console" panose="020B0609040504020204" pitchFamily="49" charset="0"/>
              </a:rPr>
              <a:t>skew</a:t>
            </a:r>
            <a:r>
              <a:rPr lang="en-US" dirty="0" smtClean="0"/>
              <a:t> </a:t>
            </a:r>
            <a:r>
              <a:rPr lang="en-US" dirty="0"/>
              <a:t>family of transformation functions allow you to </a:t>
            </a:r>
            <a:r>
              <a:rPr lang="en-US" dirty="0" smtClean="0"/>
              <a:t>skew an element, to make it slant horizontally or vertically. </a:t>
            </a:r>
            <a:r>
              <a:rPr lang="en-US" dirty="0"/>
              <a:t>Here's a simple example of usage:</a:t>
            </a:r>
          </a:p>
          <a:p>
            <a:pPr eaLnBrk="1" hangingPunct="1"/>
            <a:r>
              <a:rPr lang="en-US" dirty="0" smtClean="0">
                <a:latin typeface="Lucida Console" panose="020B0609040504020204" pitchFamily="49" charset="0"/>
                <a:ea typeface="Tahoma" panose="020B0604030504040204" pitchFamily="34" charset="0"/>
                <a:cs typeface="Tahoma" panose="020B0604030504040204" pitchFamily="34" charset="0"/>
              </a:rPr>
              <a:t>  transform: skew(30deg);</a:t>
            </a:r>
          </a:p>
          <a:p>
            <a:pPr eaLnBrk="1" hangingPunct="1"/>
            <a:r>
              <a:rPr lang="en-US" dirty="0" smtClean="0">
                <a:ea typeface="Tahoma" panose="020B0604030504040204" pitchFamily="34" charset="0"/>
                <a:cs typeface="Tahoma" panose="020B0604030504040204" pitchFamily="34" charset="0"/>
              </a:rPr>
              <a:t>The </a:t>
            </a:r>
            <a:r>
              <a:rPr lang="en-US" dirty="0">
                <a:ea typeface="Tahoma" panose="020B0604030504040204" pitchFamily="34" charset="0"/>
                <a:cs typeface="Tahoma" panose="020B0604030504040204" pitchFamily="34" charset="0"/>
              </a:rPr>
              <a:t>following slide shows a complete example.</a:t>
            </a:r>
          </a:p>
          <a:p>
            <a:pPr eaLnBrk="1" hangingPunct="1"/>
            <a:endParaRPr lang="en-US" dirty="0"/>
          </a:p>
          <a:p>
            <a:pPr eaLnBrk="1" hangingPunct="1"/>
            <a:endParaRPr lang="en-US" dirty="0"/>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slide illustrates various ways to </a:t>
            </a:r>
            <a:r>
              <a:rPr lang="en-US" dirty="0" smtClean="0"/>
              <a:t>skew an </a:t>
            </a:r>
            <a:r>
              <a:rPr lang="en-US" dirty="0"/>
              <a:t>element. The text in each box explains what's happening in each case</a:t>
            </a:r>
            <a:r>
              <a:rPr lang="en-US" dirty="0" smtClean="0"/>
              <a:t>. Skewing can look slightly odd, so we suggest you use it in moderation.</a:t>
            </a:r>
            <a:endParaRPr lang="en-US" dirty="0"/>
          </a:p>
          <a:p>
            <a:pPr eaLnBrk="1" hangingPunct="1"/>
            <a:endParaRPr lang="en-US" dirty="0"/>
          </a:p>
          <a:p>
            <a:pPr eaLnBrk="1" hangingPunct="1"/>
            <a:endParaRPr lang="en-US" dirty="0"/>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example shows transformations in action. Note the label in the top-left corner is rotated 45 degrees and positioned absolutely in the top-left corner. This is actually an </a:t>
            </a:r>
            <a:r>
              <a:rPr lang="en-US" dirty="0" smtClean="0">
                <a:latin typeface="Lucida Console" panose="020B0609040504020204" pitchFamily="49" charset="0"/>
              </a:rPr>
              <a:t>&lt;h4&gt;</a:t>
            </a:r>
            <a:r>
              <a:rPr lang="en-US" dirty="0" smtClean="0"/>
              <a:t> element with the following CSS rules:</a:t>
            </a:r>
            <a:endParaRPr lang="en-US" dirty="0"/>
          </a:p>
          <a:p>
            <a:pPr eaLnBrk="1" hangingPunct="1"/>
            <a:r>
              <a:rPr lang="en-US" dirty="0" smtClean="0">
                <a:latin typeface="Lucida Console" panose="020B0609040504020204" pitchFamily="49" charset="0"/>
              </a:rPr>
              <a:t>  h4 </a:t>
            </a:r>
            <a:r>
              <a:rPr lang="en-US" dirty="0">
                <a:latin typeface="Lucida Console" panose="020B0609040504020204" pitchFamily="49" charset="0"/>
              </a:rPr>
              <a:t>{</a:t>
            </a:r>
          </a:p>
          <a:p>
            <a:pPr eaLnBrk="1" hangingPunct="1"/>
            <a:r>
              <a:rPr lang="en-US" dirty="0" smtClean="0">
                <a:latin typeface="Lucida Console" panose="020B0609040504020204" pitchFamily="49" charset="0"/>
              </a:rPr>
              <a:t>    text-align</a:t>
            </a:r>
            <a:r>
              <a:rPr lang="en-US" dirty="0">
                <a:latin typeface="Lucida Console" panose="020B0609040504020204" pitchFamily="49" charset="0"/>
              </a:rPr>
              <a:t>: center;</a:t>
            </a:r>
          </a:p>
          <a:p>
            <a:pPr eaLnBrk="1" hangingPunct="1"/>
            <a:r>
              <a:rPr lang="en-US" dirty="0" smtClean="0">
                <a:latin typeface="Lucida Console" panose="020B0609040504020204" pitchFamily="49" charset="0"/>
              </a:rPr>
              <a:t>    box-shadow</a:t>
            </a:r>
            <a:r>
              <a:rPr lang="en-US" dirty="0">
                <a:latin typeface="Lucida Console" panose="020B0609040504020204" pitchFamily="49" charset="0"/>
              </a:rPr>
              <a:t>: 2px </a:t>
            </a:r>
            <a:r>
              <a:rPr lang="en-US" dirty="0" err="1">
                <a:latin typeface="Lucida Console" panose="020B0609040504020204" pitchFamily="49" charset="0"/>
              </a:rPr>
              <a:t>2px</a:t>
            </a:r>
            <a:r>
              <a:rPr lang="en-US" dirty="0">
                <a:latin typeface="Lucida Console" panose="020B0609040504020204" pitchFamily="49" charset="0"/>
              </a:rPr>
              <a:t> 20px </a:t>
            </a:r>
            <a:r>
              <a:rPr lang="en-US" dirty="0" smtClean="0">
                <a:latin typeface="Lucida Console" panose="020B0609040504020204" pitchFamily="49" charset="0"/>
              </a:rPr>
              <a:t>Green;</a:t>
            </a:r>
          </a:p>
          <a:p>
            <a:pPr eaLnBrk="1" hangingPunct="1"/>
            <a:r>
              <a:rPr lang="en-US" dirty="0">
                <a:latin typeface="Lucida Console" panose="020B0609040504020204" pitchFamily="49" charset="0"/>
              </a:rPr>
              <a:t> </a:t>
            </a:r>
            <a:r>
              <a:rPr lang="en-US" dirty="0" smtClean="0">
                <a:latin typeface="Lucida Console" panose="020B0609040504020204" pitchFamily="49" charset="0"/>
              </a:rPr>
              <a:t>   transform</a:t>
            </a:r>
            <a:r>
              <a:rPr lang="en-US" dirty="0">
                <a:latin typeface="Lucida Console" panose="020B0609040504020204" pitchFamily="49" charset="0"/>
              </a:rPr>
              <a:t>: rotate(-45deg);</a:t>
            </a:r>
          </a:p>
          <a:p>
            <a:pPr eaLnBrk="1" hangingPunct="1"/>
            <a:r>
              <a:rPr lang="en-US" dirty="0" smtClean="0">
                <a:latin typeface="Lucida Console" panose="020B0609040504020204" pitchFamily="49" charset="0"/>
              </a:rPr>
              <a:t>    position</a:t>
            </a:r>
            <a:r>
              <a:rPr lang="en-US" dirty="0">
                <a:latin typeface="Lucida Console" panose="020B0609040504020204" pitchFamily="49" charset="0"/>
              </a:rPr>
              <a:t>: absolute;</a:t>
            </a:r>
          </a:p>
          <a:p>
            <a:pPr eaLnBrk="1" hangingPunct="1"/>
            <a:r>
              <a:rPr lang="en-US" dirty="0" smtClean="0">
                <a:latin typeface="Lucida Console" panose="020B0609040504020204" pitchFamily="49" charset="0"/>
              </a:rPr>
              <a:t>    top</a:t>
            </a:r>
            <a:r>
              <a:rPr lang="en-US" dirty="0">
                <a:latin typeface="Lucida Console" panose="020B0609040504020204" pitchFamily="49" charset="0"/>
              </a:rPr>
              <a:t>: 20px;</a:t>
            </a:r>
          </a:p>
          <a:p>
            <a:pPr eaLnBrk="1" hangingPunct="1"/>
            <a:r>
              <a:rPr lang="en-US" dirty="0" smtClean="0">
                <a:latin typeface="Lucida Console" panose="020B0609040504020204" pitchFamily="49" charset="0"/>
              </a:rPr>
              <a:t>    left</a:t>
            </a:r>
            <a:r>
              <a:rPr lang="en-US" dirty="0">
                <a:latin typeface="Lucida Console" panose="020B0609040504020204" pitchFamily="49" charset="0"/>
              </a:rPr>
              <a:t>: -150px</a:t>
            </a:r>
            <a:r>
              <a:rPr lang="en-US" dirty="0" smtClean="0">
                <a:latin typeface="Lucida Console" panose="020B0609040504020204" pitchFamily="49" charset="0"/>
              </a:rPr>
              <a:t>;</a:t>
            </a:r>
          </a:p>
          <a:p>
            <a:pPr eaLnBrk="1" hangingPunct="1"/>
            <a:r>
              <a:rPr lang="en-US" dirty="0">
                <a:latin typeface="Lucida Console" panose="020B0609040504020204" pitchFamily="49" charset="0"/>
              </a:rPr>
              <a:t> </a:t>
            </a:r>
            <a:r>
              <a:rPr lang="en-US" dirty="0" smtClean="0">
                <a:latin typeface="Lucida Console" panose="020B0609040504020204" pitchFamily="49" charset="0"/>
              </a:rPr>
              <a:t>   …</a:t>
            </a:r>
            <a:endParaRPr lang="en-US" dirty="0">
              <a:latin typeface="Lucida Console" panose="020B0609040504020204" pitchFamily="49" charset="0"/>
            </a:endParaRPr>
          </a:p>
          <a:p>
            <a:pPr eaLnBrk="1" hangingPunct="1"/>
            <a:r>
              <a:rPr lang="en-US" dirty="0" smtClean="0">
                <a:latin typeface="Lucida Console" panose="020B0609040504020204" pitchFamily="49" charset="0"/>
              </a:rPr>
              <a:t>  }</a:t>
            </a:r>
            <a:endParaRPr lang="en-US" dirty="0">
              <a:latin typeface="Lucida Console" panose="020B0609040504020204" pitchFamily="49" charset="0"/>
            </a:endParaRPr>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allows 3D transformations, via the additional properties described in the slide. To see 3D transformations in action, open </a:t>
            </a:r>
            <a:r>
              <a:rPr lang="en-US" dirty="0" smtClean="0">
                <a:latin typeface="Lucida Console" panose="020B0609040504020204" pitchFamily="49" charset="0"/>
              </a:rPr>
              <a:t>3DTransformations.html</a:t>
            </a:r>
            <a:r>
              <a:rPr lang="en-US" dirty="0" smtClean="0"/>
              <a:t> in Internet Explorer.</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introduces the concept of transitions, which allow you to indicate that a property value change should occur over a specified timeframe, rather than happen immediately.</a:t>
            </a:r>
          </a:p>
          <a:p>
            <a:pPr eaLnBrk="1" hangingPunct="1"/>
            <a:r>
              <a:rPr lang="en-US" dirty="0" smtClean="0"/>
              <a:t>Section2 shows how to implement transformations in CSS3. we'll show how to rotate elements, scale them, translate them, skew them, etc.</a:t>
            </a:r>
          </a:p>
          <a:p>
            <a:pPr eaLnBrk="1" hangingPunct="1"/>
            <a:r>
              <a:rPr lang="en-US" dirty="0" smtClean="0"/>
              <a:t>Section 3 discusses </a:t>
            </a:r>
            <a:r>
              <a:rPr lang="en-US" dirty="0" err="1" smtClean="0"/>
              <a:t>keyframe</a:t>
            </a:r>
            <a:r>
              <a:rPr lang="en-US" dirty="0" smtClean="0"/>
              <a:t> animations, where you can specify a discrete set of values for properties over a specified timespan.</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GB" dirty="0" smtClean="0"/>
              <a:t>CSS3 </a:t>
            </a:r>
            <a:r>
              <a:rPr lang="en-GB" dirty="0"/>
              <a:t>enables you to define </a:t>
            </a:r>
            <a:r>
              <a:rPr lang="en-GB" dirty="0" err="1"/>
              <a:t>keyframe</a:t>
            </a:r>
            <a:r>
              <a:rPr lang="en-GB" dirty="0"/>
              <a:t> </a:t>
            </a:r>
            <a:r>
              <a:rPr lang="en-GB" dirty="0" smtClean="0"/>
              <a:t>animations. A </a:t>
            </a:r>
            <a:r>
              <a:rPr lang="en-GB" dirty="0" err="1" smtClean="0"/>
              <a:t>keyframe</a:t>
            </a:r>
            <a:r>
              <a:rPr lang="en-GB" dirty="0" smtClean="0"/>
              <a:t> animation is a series </a:t>
            </a:r>
            <a:r>
              <a:rPr lang="en-GB" dirty="0"/>
              <a:t>of rule-sets that specify property values at distinct stages of the </a:t>
            </a:r>
            <a:r>
              <a:rPr lang="en-GB" dirty="0" smtClean="0"/>
              <a:t>animation. This </a:t>
            </a:r>
            <a:r>
              <a:rPr lang="en-GB" dirty="0"/>
              <a:t>allows you to implement complex UI </a:t>
            </a:r>
            <a:r>
              <a:rPr lang="en-GB" dirty="0" smtClean="0"/>
              <a:t>effects, which previously </a:t>
            </a:r>
            <a:r>
              <a:rPr lang="en-GB" dirty="0"/>
              <a:t>would have required video, Flash, etc.</a:t>
            </a:r>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If you want to use </a:t>
            </a:r>
            <a:r>
              <a:rPr lang="en-US" dirty="0" err="1" smtClean="0"/>
              <a:t>keyframe</a:t>
            </a:r>
            <a:r>
              <a:rPr lang="en-US" dirty="0" smtClean="0"/>
              <a:t> animations, the first step is to define a timeline as shown in the slide. This specifies the values for various properties, at specific times when the </a:t>
            </a:r>
            <a:r>
              <a:rPr lang="en-US" dirty="0" err="1" smtClean="0"/>
              <a:t>keyframe</a:t>
            </a:r>
            <a:r>
              <a:rPr lang="en-US" dirty="0" smtClean="0"/>
              <a:t> animation is played out.</a:t>
            </a:r>
          </a:p>
          <a:p>
            <a:pPr eaLnBrk="1" hangingPunct="1"/>
            <a:r>
              <a:rPr lang="en-US" dirty="0" smtClean="0"/>
              <a:t>Note that we haven't specified the target element here, nor the absolute timespan involved. You do this elsewhere… </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In order for a </a:t>
            </a:r>
            <a:r>
              <a:rPr lang="en-US" dirty="0" err="1" smtClean="0"/>
              <a:t>keyframe</a:t>
            </a:r>
            <a:r>
              <a:rPr lang="en-US" dirty="0" smtClean="0"/>
              <a:t> animation to actually happen, you must set the </a:t>
            </a:r>
            <a:r>
              <a:rPr lang="en-US" dirty="0" smtClean="0">
                <a:latin typeface="Lucida Console" panose="020B0609040504020204" pitchFamily="49" charset="0"/>
              </a:rPr>
              <a:t>animation-name</a:t>
            </a:r>
            <a:r>
              <a:rPr lang="en-US" dirty="0" smtClean="0"/>
              <a:t> CSS3 property for a target element. </a:t>
            </a:r>
          </a:p>
          <a:p>
            <a:pPr eaLnBrk="1" hangingPunct="1"/>
            <a:r>
              <a:rPr lang="en-US" dirty="0" smtClean="0"/>
              <a:t>The example in the slide indicates </a:t>
            </a:r>
            <a:r>
              <a:rPr lang="en-US" dirty="0" err="1" smtClean="0">
                <a:latin typeface="Lucida Console" panose="020B0609040504020204" pitchFamily="49" charset="0"/>
              </a:rPr>
              <a:t>myAnimation</a:t>
            </a:r>
            <a:r>
              <a:rPr lang="en-US" dirty="0" smtClean="0"/>
              <a:t> should be applied to </a:t>
            </a:r>
            <a:r>
              <a:rPr lang="en-US" dirty="0" smtClean="0">
                <a:latin typeface="Lucida Console" panose="020B0609040504020204" pitchFamily="49" charset="0"/>
              </a:rPr>
              <a:t>#</a:t>
            </a:r>
            <a:r>
              <a:rPr lang="en-US" dirty="0" err="1" smtClean="0">
                <a:latin typeface="Lucida Console" panose="020B0609040504020204" pitchFamily="49" charset="0"/>
              </a:rPr>
              <a:t>someElement</a:t>
            </a:r>
            <a:r>
              <a:rPr lang="en-US" dirty="0" smtClean="0"/>
              <a:t> when the </a:t>
            </a:r>
            <a:r>
              <a:rPr lang="en-US" dirty="0" err="1" smtClean="0">
                <a:latin typeface="Lucida Console" panose="020B0609040504020204" pitchFamily="49" charset="0"/>
              </a:rPr>
              <a:t>animationOn</a:t>
            </a:r>
            <a:r>
              <a:rPr lang="en-US" dirty="0" smtClean="0"/>
              <a:t> CSS class is applied to the element. Note there's nothing magic about the </a:t>
            </a:r>
            <a:r>
              <a:rPr lang="en-US" dirty="0" err="1">
                <a:latin typeface="Lucida Console" panose="020B0609040504020204" pitchFamily="49" charset="0"/>
              </a:rPr>
              <a:t>animationOn</a:t>
            </a:r>
            <a:r>
              <a:rPr lang="en-US" dirty="0"/>
              <a:t> </a:t>
            </a:r>
            <a:r>
              <a:rPr lang="en-US" dirty="0" smtClean="0"/>
              <a:t>class - it's just a CSS class name we've happened to invent for this example.</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how to apply our made-up CSS class </a:t>
            </a:r>
            <a:r>
              <a:rPr lang="en-US" dirty="0" err="1" smtClean="0">
                <a:latin typeface="Lucida Console" panose="020B0609040504020204" pitchFamily="49" charset="0"/>
              </a:rPr>
              <a:t>animationOn</a:t>
            </a:r>
            <a:r>
              <a:rPr lang="en-US" dirty="0" smtClean="0"/>
              <a:t> to an element, in response to some user action (e.g. hovering over the element with a mouse). </a:t>
            </a:r>
          </a:p>
          <a:p>
            <a:pPr eaLnBrk="1" hangingPunct="1"/>
            <a:r>
              <a:rPr lang="en-US" dirty="0" smtClean="0"/>
              <a:t>As soon as this class is applied, it will cause the animation to run on our target element (as per the previous slide).</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demo in the slide shows a complete example of </a:t>
            </a:r>
            <a:r>
              <a:rPr lang="en-US" dirty="0" err="1" smtClean="0"/>
              <a:t>keyframe</a:t>
            </a:r>
            <a:r>
              <a:rPr lang="en-US" dirty="0" smtClean="0"/>
              <a:t> animations.</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7"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CSS3 transitions allow you to specify smooth transitions for property values, from whatever their current value is, to whatever their target value is. </a:t>
            </a:r>
          </a:p>
          <a:p>
            <a:pPr eaLnBrk="1" hangingPunct="1"/>
            <a:r>
              <a:rPr lang="en-US" dirty="0" smtClean="0"/>
              <a:t>Transitions don't really care about the values themselves, but on how long it takes to change from one value to the other.</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example in the slide shows simple usage of the </a:t>
            </a:r>
            <a:r>
              <a:rPr lang="en-US" dirty="0" smtClean="0">
                <a:latin typeface="Lucida Console" panose="020B0609040504020204" pitchFamily="49" charset="0"/>
              </a:rPr>
              <a:t>transition</a:t>
            </a:r>
            <a:r>
              <a:rPr lang="en-US" dirty="0" smtClean="0"/>
              <a:t> property. </a:t>
            </a:r>
          </a:p>
          <a:p>
            <a:pPr eaLnBrk="1" hangingPunct="1"/>
            <a:r>
              <a:rPr lang="en-US" dirty="0" smtClean="0"/>
              <a:t>In this example, we've defined a transition on the </a:t>
            </a:r>
            <a:r>
              <a:rPr lang="en-US" dirty="0" smtClean="0">
                <a:latin typeface="Lucida Console" panose="020B0609040504020204" pitchFamily="49" charset="0"/>
              </a:rPr>
              <a:t>width</a:t>
            </a:r>
            <a:r>
              <a:rPr lang="en-US" dirty="0" smtClean="0"/>
              <a:t> property for </a:t>
            </a:r>
            <a:r>
              <a:rPr lang="en-US" dirty="0" smtClean="0">
                <a:latin typeface="Lucida Console" panose="020B0609040504020204" pitchFamily="49" charset="0"/>
                <a:cs typeface="Lao UI" panose="020B0502040204020203" pitchFamily="34" charset="0"/>
              </a:rPr>
              <a:t>#</a:t>
            </a:r>
            <a:r>
              <a:rPr lang="en-US" dirty="0" err="1" smtClean="0">
                <a:latin typeface="Lucida Console" panose="020B0609040504020204" pitchFamily="49" charset="0"/>
                <a:cs typeface="Lao UI" panose="020B0502040204020203" pitchFamily="34" charset="0"/>
              </a:rPr>
              <a:t>myPanel</a:t>
            </a:r>
            <a:r>
              <a:rPr lang="en-US" dirty="0" smtClean="0"/>
              <a:t>, so that whenever the width changes, it will take 3 seconds for this change to happen.</a:t>
            </a:r>
          </a:p>
        </p:txBody>
      </p:sp>
      <p:sp>
        <p:nvSpPr>
          <p:cNvPr id="5"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example takes things a step further. Now, we've defined multiple transitions for </a:t>
            </a:r>
            <a:r>
              <a:rPr lang="en-US" dirty="0" smtClean="0">
                <a:latin typeface="Lucida Console" panose="020B0609040504020204" pitchFamily="49" charset="0"/>
              </a:rPr>
              <a:t>#</a:t>
            </a:r>
            <a:r>
              <a:rPr lang="en-US" dirty="0" err="1" smtClean="0">
                <a:latin typeface="Lucida Console" panose="020B0609040504020204" pitchFamily="49" charset="0"/>
              </a:rPr>
              <a:t>myPanel</a:t>
            </a:r>
            <a:r>
              <a:rPr lang="en-US" dirty="0" smtClean="0"/>
              <a:t>:</a:t>
            </a:r>
          </a:p>
          <a:p>
            <a:pPr lvl="1" eaLnBrk="1" hangingPunct="1"/>
            <a:r>
              <a:rPr lang="en-US" dirty="0" smtClean="0"/>
              <a:t>The </a:t>
            </a:r>
            <a:r>
              <a:rPr lang="en-US" dirty="0" smtClean="0">
                <a:latin typeface="Lucida Console" panose="020B0609040504020204" pitchFamily="49" charset="0"/>
              </a:rPr>
              <a:t>background-color</a:t>
            </a:r>
            <a:r>
              <a:rPr lang="en-US" dirty="0" smtClean="0"/>
              <a:t> property will take 4250ms to change.</a:t>
            </a:r>
          </a:p>
          <a:p>
            <a:pPr lvl="1" eaLnBrk="1" hangingPunct="1"/>
            <a:r>
              <a:rPr lang="en-US" dirty="0"/>
              <a:t>The </a:t>
            </a:r>
            <a:r>
              <a:rPr lang="en-US" dirty="0" smtClean="0">
                <a:latin typeface="Lucida Console" panose="020B0609040504020204" pitchFamily="49" charset="0"/>
              </a:rPr>
              <a:t>width</a:t>
            </a:r>
            <a:r>
              <a:rPr lang="en-US" dirty="0" smtClean="0"/>
              <a:t> and </a:t>
            </a:r>
            <a:r>
              <a:rPr lang="en-US" dirty="0" smtClean="0">
                <a:latin typeface="Lucida Console" panose="020B0609040504020204" pitchFamily="49" charset="0"/>
              </a:rPr>
              <a:t>height</a:t>
            </a:r>
            <a:r>
              <a:rPr lang="en-US" dirty="0" smtClean="0"/>
              <a:t> properties </a:t>
            </a:r>
            <a:r>
              <a:rPr lang="en-US" dirty="0"/>
              <a:t>will take </a:t>
            </a:r>
            <a:r>
              <a:rPr lang="en-US" dirty="0" smtClean="0"/>
              <a:t>1 second to </a:t>
            </a:r>
            <a:r>
              <a:rPr lang="en-US" dirty="0"/>
              <a:t>change.</a:t>
            </a:r>
          </a:p>
          <a:p>
            <a:pPr lvl="1" eaLnBrk="1" hangingPunct="1"/>
            <a:endParaRPr lang="en-US" dirty="0" smtClean="0"/>
          </a:p>
        </p:txBody>
      </p:sp>
      <p:sp>
        <p:nvSpPr>
          <p:cNvPr id="7"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For full control over transitions, you can use the specific transition-related properties listed in the slide.</a:t>
            </a:r>
          </a:p>
          <a:p>
            <a:pPr eaLnBrk="1" hangingPunct="1"/>
            <a:r>
              <a:rPr lang="en-US" dirty="0" smtClean="0"/>
              <a:t>The demo shows how to use these properties. Here's a snippet:</a:t>
            </a:r>
          </a:p>
          <a:p>
            <a:pPr eaLnBrk="1" hangingPunct="1"/>
            <a:r>
              <a:rPr lang="en-GB" sz="1100" dirty="0">
                <a:latin typeface="Lucida Console" panose="020B0609040504020204" pitchFamily="49" charset="0"/>
              </a:rPr>
              <a:t> </a:t>
            </a:r>
            <a:r>
              <a:rPr lang="en-GB" sz="1100" dirty="0" smtClean="0">
                <a:latin typeface="Lucida Console" panose="020B0609040504020204" pitchFamily="49" charset="0"/>
              </a:rPr>
              <a:t> #</a:t>
            </a:r>
            <a:r>
              <a:rPr lang="en-GB" sz="1100" dirty="0" err="1">
                <a:latin typeface="Lucida Console" panose="020B0609040504020204" pitchFamily="49" charset="0"/>
              </a:rPr>
              <a:t>myPanel</a:t>
            </a:r>
            <a:r>
              <a:rPr lang="en-GB" sz="1100" dirty="0">
                <a:latin typeface="Lucida Console" panose="020B0609040504020204" pitchFamily="49" charset="0"/>
              </a:rPr>
              <a:t> {</a:t>
            </a:r>
          </a:p>
          <a:p>
            <a:pPr eaLnBrk="1" hangingPunct="1"/>
            <a:r>
              <a:rPr lang="en-GB" sz="1100" dirty="0" smtClean="0">
                <a:latin typeface="Lucida Console" panose="020B0609040504020204" pitchFamily="49" charset="0"/>
              </a:rPr>
              <a:t>    transition-property</a:t>
            </a:r>
            <a:r>
              <a:rPr lang="en-GB" sz="1100" dirty="0">
                <a:latin typeface="Lucida Console" panose="020B0609040504020204" pitchFamily="49" charset="0"/>
              </a:rPr>
              <a:t>: </a:t>
            </a:r>
            <a:r>
              <a:rPr lang="en-GB" sz="1100" dirty="0" smtClean="0">
                <a:latin typeface="Lucida Console" panose="020B0609040504020204" pitchFamily="49" charset="0"/>
              </a:rPr>
              <a:t>width</a:t>
            </a:r>
            <a:r>
              <a:rPr lang="en-GB" sz="1100" dirty="0">
                <a:latin typeface="Lucida Console" panose="020B0609040504020204" pitchFamily="49" charset="0"/>
              </a:rPr>
              <a:t>, height, background-</a:t>
            </a:r>
            <a:r>
              <a:rPr lang="en-GB" sz="1100" dirty="0" err="1">
                <a:latin typeface="Lucida Console" panose="020B0609040504020204" pitchFamily="49" charset="0"/>
              </a:rPr>
              <a:t>color</a:t>
            </a:r>
            <a:r>
              <a:rPr lang="en-GB" sz="1100" dirty="0">
                <a:latin typeface="Lucida Console" panose="020B0609040504020204" pitchFamily="49" charset="0"/>
              </a:rPr>
              <a:t>;</a:t>
            </a:r>
          </a:p>
          <a:p>
            <a:pPr eaLnBrk="1" hangingPunct="1"/>
            <a:r>
              <a:rPr lang="en-GB" sz="1100" dirty="0" smtClean="0">
                <a:latin typeface="Lucida Console" panose="020B0609040504020204" pitchFamily="49" charset="0"/>
              </a:rPr>
              <a:t>    transition-duration</a:t>
            </a:r>
            <a:r>
              <a:rPr lang="en-GB" sz="1100" dirty="0">
                <a:latin typeface="Lucida Console" panose="020B0609040504020204" pitchFamily="49" charset="0"/>
              </a:rPr>
              <a:t>: </a:t>
            </a:r>
            <a:r>
              <a:rPr lang="en-GB" sz="1100" dirty="0" smtClean="0">
                <a:latin typeface="Lucida Console" panose="020B0609040504020204" pitchFamily="49" charset="0"/>
              </a:rPr>
              <a:t>1s</a:t>
            </a:r>
            <a:r>
              <a:rPr lang="en-GB" sz="1100" dirty="0">
                <a:latin typeface="Lucida Console" panose="020B0609040504020204" pitchFamily="49" charset="0"/>
              </a:rPr>
              <a:t>, 1s, 5s;</a:t>
            </a:r>
          </a:p>
          <a:p>
            <a:pPr eaLnBrk="1" hangingPunct="1"/>
            <a:r>
              <a:rPr lang="en-GB" sz="1100" dirty="0" smtClean="0">
                <a:latin typeface="Lucida Console" panose="020B0609040504020204" pitchFamily="49" charset="0"/>
              </a:rPr>
              <a:t>    transition-timing-function</a:t>
            </a:r>
            <a:r>
              <a:rPr lang="en-GB" sz="1100" dirty="0">
                <a:latin typeface="Lucida Console" panose="020B0609040504020204" pitchFamily="49" charset="0"/>
              </a:rPr>
              <a:t>: </a:t>
            </a:r>
            <a:r>
              <a:rPr lang="en-GB" sz="1100" dirty="0" smtClean="0">
                <a:latin typeface="Lucida Console" panose="020B0609040504020204" pitchFamily="49" charset="0"/>
              </a:rPr>
              <a:t>ease-in-out</a:t>
            </a:r>
            <a:r>
              <a:rPr lang="en-GB" sz="1100" dirty="0">
                <a:latin typeface="Lucida Console" panose="020B0609040504020204" pitchFamily="49" charset="0"/>
              </a:rPr>
              <a:t>;</a:t>
            </a:r>
          </a:p>
          <a:p>
            <a:pPr eaLnBrk="1" hangingPunct="1"/>
            <a:r>
              <a:rPr lang="en-GB" sz="1100" dirty="0" smtClean="0">
                <a:latin typeface="Lucida Console" panose="020B0609040504020204" pitchFamily="49" charset="0"/>
              </a:rPr>
              <a:t>    transition-delay</a:t>
            </a:r>
            <a:r>
              <a:rPr lang="en-GB" sz="1100" dirty="0">
                <a:latin typeface="Lucida Console" panose="020B0609040504020204" pitchFamily="49" charset="0"/>
              </a:rPr>
              <a:t>: </a:t>
            </a:r>
            <a:r>
              <a:rPr lang="en-GB" sz="1100" dirty="0" smtClean="0">
                <a:latin typeface="Lucida Console" panose="020B0609040504020204" pitchFamily="49" charset="0"/>
              </a:rPr>
              <a:t>0s</a:t>
            </a:r>
            <a:r>
              <a:rPr lang="en-GB" sz="1100" dirty="0">
                <a:latin typeface="Lucida Console" panose="020B0609040504020204" pitchFamily="49" charset="0"/>
              </a:rPr>
              <a:t>, 0s, 1s;</a:t>
            </a:r>
          </a:p>
          <a:p>
            <a:pPr eaLnBrk="1" hangingPunct="1"/>
            <a:r>
              <a:rPr lang="en-GB" sz="1100" dirty="0" smtClean="0">
                <a:latin typeface="Lucida Console" panose="020B0609040504020204" pitchFamily="49" charset="0"/>
              </a:rPr>
              <a:t>  }</a:t>
            </a:r>
          </a:p>
          <a:p>
            <a:pPr eaLnBrk="1" hangingPunct="1"/>
            <a:r>
              <a:rPr lang="en-GB" sz="1100" dirty="0" smtClean="0">
                <a:ea typeface="Tahoma" panose="020B0604030504040204" pitchFamily="34" charset="0"/>
                <a:cs typeface="Tahoma" panose="020B0604030504040204" pitchFamily="34" charset="0"/>
              </a:rPr>
              <a:t>This rule specifies the following transitions:</a:t>
            </a:r>
          </a:p>
          <a:p>
            <a:pPr lvl="1" eaLnBrk="1" hangingPunct="1"/>
            <a:r>
              <a:rPr lang="en-GB" sz="1100" dirty="0" smtClean="0">
                <a:ea typeface="Tahoma" panose="020B0604030504040204" pitchFamily="34" charset="0"/>
                <a:cs typeface="Tahoma" panose="020B0604030504040204" pitchFamily="34" charset="0"/>
              </a:rPr>
              <a:t>The </a:t>
            </a:r>
            <a:r>
              <a:rPr lang="en-GB" sz="1100" dirty="0" smtClean="0">
                <a:latin typeface="Lucida Console" panose="020B0609040504020204" pitchFamily="49" charset="0"/>
                <a:ea typeface="Tahoma" panose="020B0604030504040204" pitchFamily="34" charset="0"/>
                <a:cs typeface="Tahoma" panose="020B0604030504040204" pitchFamily="34" charset="0"/>
              </a:rPr>
              <a:t>width</a:t>
            </a:r>
            <a:r>
              <a:rPr lang="en-GB" sz="1100" dirty="0" smtClean="0">
                <a:ea typeface="Tahoma" panose="020B0604030504040204" pitchFamily="34" charset="0"/>
                <a:cs typeface="Tahoma" panose="020B0604030504040204" pitchFamily="34" charset="0"/>
              </a:rPr>
              <a:t> property will take 1s to happen, will use the </a:t>
            </a:r>
            <a:r>
              <a:rPr lang="en-GB" sz="1100" dirty="0" smtClean="0">
                <a:latin typeface="Lucida Console" panose="020B0609040504020204" pitchFamily="49" charset="0"/>
                <a:ea typeface="Tahoma" panose="020B0604030504040204" pitchFamily="34" charset="0"/>
                <a:cs typeface="Tahoma" panose="020B0604030504040204" pitchFamily="34" charset="0"/>
              </a:rPr>
              <a:t>ease-in-out</a:t>
            </a:r>
            <a:r>
              <a:rPr lang="en-GB" sz="1100" dirty="0" smtClean="0">
                <a:ea typeface="Tahoma" panose="020B0604030504040204" pitchFamily="34" charset="0"/>
                <a:cs typeface="Tahoma" panose="020B0604030504040204" pitchFamily="34" charset="0"/>
              </a:rPr>
              <a:t> timing function, and will have a 0s delay.</a:t>
            </a:r>
          </a:p>
          <a:p>
            <a:pPr lvl="1" eaLnBrk="1" hangingPunct="1"/>
            <a:r>
              <a:rPr lang="en-GB" sz="1100" dirty="0">
                <a:ea typeface="Tahoma" panose="020B0604030504040204" pitchFamily="34" charset="0"/>
                <a:cs typeface="Tahoma" panose="020B0604030504040204" pitchFamily="34" charset="0"/>
              </a:rPr>
              <a:t>The </a:t>
            </a:r>
            <a:r>
              <a:rPr lang="en-GB" sz="1100" dirty="0" smtClean="0">
                <a:latin typeface="Lucida Console" panose="020B0609040504020204" pitchFamily="49" charset="0"/>
                <a:ea typeface="Tahoma" panose="020B0604030504040204" pitchFamily="34" charset="0"/>
                <a:cs typeface="Tahoma" panose="020B0604030504040204" pitchFamily="34" charset="0"/>
              </a:rPr>
              <a:t>height</a:t>
            </a:r>
            <a:r>
              <a:rPr lang="en-GB" sz="1100" dirty="0" smtClean="0">
                <a:ea typeface="Tahoma" panose="020B0604030504040204" pitchFamily="34" charset="0"/>
                <a:cs typeface="Tahoma" panose="020B0604030504040204" pitchFamily="34" charset="0"/>
              </a:rPr>
              <a:t> </a:t>
            </a:r>
            <a:r>
              <a:rPr lang="en-GB" sz="1100" dirty="0">
                <a:ea typeface="Tahoma" panose="020B0604030504040204" pitchFamily="34" charset="0"/>
                <a:cs typeface="Tahoma" panose="020B0604030504040204" pitchFamily="34" charset="0"/>
              </a:rPr>
              <a:t>property will </a:t>
            </a:r>
            <a:r>
              <a:rPr lang="en-GB" sz="1100" dirty="0" smtClean="0">
                <a:ea typeface="Tahoma" panose="020B0604030504040204" pitchFamily="34" charset="0"/>
                <a:cs typeface="Tahoma" panose="020B0604030504040204" pitchFamily="34" charset="0"/>
              </a:rPr>
              <a:t>also take </a:t>
            </a:r>
            <a:r>
              <a:rPr lang="en-GB" sz="1100" dirty="0">
                <a:ea typeface="Tahoma" panose="020B0604030504040204" pitchFamily="34" charset="0"/>
                <a:cs typeface="Tahoma" panose="020B0604030504040204" pitchFamily="34" charset="0"/>
              </a:rPr>
              <a:t>1s to happen, will use the </a:t>
            </a:r>
            <a:r>
              <a:rPr lang="en-GB" sz="1100" dirty="0">
                <a:latin typeface="Lucida Console" panose="020B0609040504020204" pitchFamily="49" charset="0"/>
                <a:ea typeface="Tahoma" panose="020B0604030504040204" pitchFamily="34" charset="0"/>
                <a:cs typeface="Tahoma" panose="020B0604030504040204" pitchFamily="34" charset="0"/>
              </a:rPr>
              <a:t>ease-in-out</a:t>
            </a:r>
            <a:r>
              <a:rPr lang="en-GB" sz="1100" dirty="0">
                <a:ea typeface="Tahoma" panose="020B0604030504040204" pitchFamily="34" charset="0"/>
                <a:cs typeface="Tahoma" panose="020B0604030504040204" pitchFamily="34" charset="0"/>
              </a:rPr>
              <a:t> timing function, and will have a 0s delay.</a:t>
            </a:r>
            <a:endParaRPr lang="en-US" sz="1100" dirty="0">
              <a:ea typeface="Tahoma" panose="020B0604030504040204" pitchFamily="34" charset="0"/>
              <a:cs typeface="Tahoma" panose="020B0604030504040204" pitchFamily="34" charset="0"/>
            </a:endParaRPr>
          </a:p>
          <a:p>
            <a:pPr lvl="1" eaLnBrk="1" hangingPunct="1"/>
            <a:r>
              <a:rPr lang="en-GB" sz="1100" dirty="0">
                <a:ea typeface="Tahoma" panose="020B0604030504040204" pitchFamily="34" charset="0"/>
                <a:cs typeface="Tahoma" panose="020B0604030504040204" pitchFamily="34" charset="0"/>
              </a:rPr>
              <a:t>The </a:t>
            </a:r>
            <a:r>
              <a:rPr lang="en-GB" sz="1100" dirty="0" smtClean="0">
                <a:latin typeface="Lucida Console" panose="020B0609040504020204" pitchFamily="49" charset="0"/>
                <a:ea typeface="Tahoma" panose="020B0604030504040204" pitchFamily="34" charset="0"/>
                <a:cs typeface="Tahoma" panose="020B0604030504040204" pitchFamily="34" charset="0"/>
              </a:rPr>
              <a:t>background-</a:t>
            </a:r>
            <a:r>
              <a:rPr lang="en-GB" sz="1100" dirty="0" err="1" smtClean="0">
                <a:latin typeface="Lucida Console" panose="020B0609040504020204" pitchFamily="49" charset="0"/>
                <a:ea typeface="Tahoma" panose="020B0604030504040204" pitchFamily="34" charset="0"/>
                <a:cs typeface="Tahoma" panose="020B0604030504040204" pitchFamily="34" charset="0"/>
              </a:rPr>
              <a:t>color</a:t>
            </a:r>
            <a:r>
              <a:rPr lang="en-GB" sz="1100" dirty="0" smtClean="0">
                <a:ea typeface="Tahoma" panose="020B0604030504040204" pitchFamily="34" charset="0"/>
                <a:cs typeface="Tahoma" panose="020B0604030504040204" pitchFamily="34" charset="0"/>
              </a:rPr>
              <a:t> </a:t>
            </a:r>
            <a:r>
              <a:rPr lang="en-GB" sz="1100" dirty="0">
                <a:ea typeface="Tahoma" panose="020B0604030504040204" pitchFamily="34" charset="0"/>
                <a:cs typeface="Tahoma" panose="020B0604030504040204" pitchFamily="34" charset="0"/>
              </a:rPr>
              <a:t>property will take </a:t>
            </a:r>
            <a:r>
              <a:rPr lang="en-GB" sz="1100" dirty="0" smtClean="0">
                <a:ea typeface="Tahoma" panose="020B0604030504040204" pitchFamily="34" charset="0"/>
                <a:cs typeface="Tahoma" panose="020B0604030504040204" pitchFamily="34" charset="0"/>
              </a:rPr>
              <a:t>5s </a:t>
            </a:r>
            <a:r>
              <a:rPr lang="en-GB" sz="1100" dirty="0">
                <a:ea typeface="Tahoma" panose="020B0604030504040204" pitchFamily="34" charset="0"/>
                <a:cs typeface="Tahoma" panose="020B0604030504040204" pitchFamily="34" charset="0"/>
              </a:rPr>
              <a:t>to happen, will use the </a:t>
            </a:r>
            <a:r>
              <a:rPr lang="en-GB" sz="1100" dirty="0">
                <a:latin typeface="Lucida Console" panose="020B0609040504020204" pitchFamily="49" charset="0"/>
                <a:ea typeface="Tahoma" panose="020B0604030504040204" pitchFamily="34" charset="0"/>
                <a:cs typeface="Tahoma" panose="020B0604030504040204" pitchFamily="34" charset="0"/>
              </a:rPr>
              <a:t>ease-in-out</a:t>
            </a:r>
            <a:r>
              <a:rPr lang="en-GB" sz="1100" dirty="0">
                <a:ea typeface="Tahoma" panose="020B0604030504040204" pitchFamily="34" charset="0"/>
                <a:cs typeface="Tahoma" panose="020B0604030504040204" pitchFamily="34" charset="0"/>
              </a:rPr>
              <a:t> timing function, and will have a </a:t>
            </a:r>
            <a:r>
              <a:rPr lang="en-GB" sz="1100" dirty="0" smtClean="0">
                <a:ea typeface="Tahoma" panose="020B0604030504040204" pitchFamily="34" charset="0"/>
                <a:cs typeface="Tahoma" panose="020B0604030504040204" pitchFamily="34" charset="0"/>
              </a:rPr>
              <a:t>1s </a:t>
            </a:r>
            <a:r>
              <a:rPr lang="en-GB" sz="1100" dirty="0">
                <a:ea typeface="Tahoma" panose="020B0604030504040204" pitchFamily="34" charset="0"/>
                <a:cs typeface="Tahoma" panose="020B0604030504040204" pitchFamily="34" charset="0"/>
              </a:rPr>
              <a:t>delay.</a:t>
            </a:r>
            <a:endParaRPr lang="en-US" sz="1100" dirty="0">
              <a:ea typeface="Tahoma" panose="020B0604030504040204" pitchFamily="34" charset="0"/>
              <a:cs typeface="Tahoma" panose="020B0604030504040204" pitchFamily="34" charset="0"/>
            </a:endParaRPr>
          </a:p>
          <a:p>
            <a:pPr lvl="1" eaLnBrk="1" hangingPunct="1"/>
            <a:endParaRPr lang="en-US" sz="1100" dirty="0" smtClean="0">
              <a:ea typeface="Tahoma" panose="020B0604030504040204" pitchFamily="34" charset="0"/>
              <a:cs typeface="Tahoma" panose="020B0604030504040204" pitchFamily="34" charset="0"/>
            </a:endParaRP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A </a:t>
            </a:r>
            <a:r>
              <a:rPr lang="en-US" dirty="0" err="1" smtClean="0">
                <a:latin typeface="Lucida Console" panose="020B0609040504020204" pitchFamily="49" charset="0"/>
              </a:rPr>
              <a:t>transitionend</a:t>
            </a:r>
            <a:r>
              <a:rPr lang="en-US" dirty="0" smtClean="0"/>
              <a:t> event occurs when a transition has ended. You can handle this event if you want to, as shown in the slide. You probably won't need to do this very often, but it's good to have the option </a:t>
            </a:r>
            <a:r>
              <a:rPr lang="en-US" dirty="0" smtClean="0">
                <a:sym typeface="Wingdings" panose="05000000000000000000" pitchFamily="2" charset="2"/>
              </a:rPr>
              <a:t>.</a:t>
            </a:r>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In this section we're going to see how to use CSS3 to transform elements. We'll see how to translate an element to a new x/y location, scale it to make it bigger or smaller, rotate it, and skew it. We'll also show how to perform 3-dimensional transformations.</a:t>
            </a:r>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To transform an element, use the CSS3 </a:t>
            </a:r>
            <a:r>
              <a:rPr lang="en-US" dirty="0" smtClean="0">
                <a:latin typeface="Lucida Console" panose="020B0609040504020204" pitchFamily="49" charset="0"/>
              </a:rPr>
              <a:t>transform</a:t>
            </a:r>
            <a:r>
              <a:rPr lang="en-US" dirty="0" smtClean="0"/>
              <a:t> property. You set this property to the transformation function you want to apply (e.g. </a:t>
            </a:r>
            <a:r>
              <a:rPr lang="en-US" dirty="0" smtClean="0">
                <a:latin typeface="Lucida Console" panose="020B0609040504020204" pitchFamily="49" charset="0"/>
              </a:rPr>
              <a:t>rotate</a:t>
            </a:r>
            <a:r>
              <a:rPr lang="en-US" dirty="0" smtClean="0"/>
              <a:t>). We'll show how to do this on the next slide.</a:t>
            </a:r>
          </a:p>
          <a:p>
            <a:pPr eaLnBrk="1" hangingPunct="1"/>
            <a:r>
              <a:rPr lang="en-US" dirty="0" smtClean="0"/>
              <a:t>CSS3 also has a </a:t>
            </a:r>
            <a:r>
              <a:rPr lang="en-US" dirty="0" smtClean="0">
                <a:latin typeface="Lucida Console" panose="020B0609040504020204" pitchFamily="49" charset="0"/>
              </a:rPr>
              <a:t>transform-origin</a:t>
            </a:r>
            <a:r>
              <a:rPr lang="en-US" dirty="0" smtClean="0"/>
              <a:t> property, which allows you to specify the origin of a transformation. This is relevant for rotations, for example.</a:t>
            </a:r>
          </a:p>
          <a:p>
            <a:pPr eaLnBrk="1" hangingPunct="1"/>
            <a:endParaRPr lang="en-US" dirty="0" smtClean="0"/>
          </a:p>
        </p:txBody>
      </p:sp>
      <p:sp>
        <p:nvSpPr>
          <p:cNvPr id="6" name="Rectangle 2"/>
          <p:cNvSpPr>
            <a:spLocks noGrp="1" noChangeArrowheads="1"/>
          </p:cNvSpPr>
          <p:nvPr>
            <p:ph type="hdr" sz="quarter"/>
          </p:nvPr>
        </p:nvSpPr>
        <p:spPr>
          <a:xfrm>
            <a:off x="2008998" y="314326"/>
            <a:ext cx="2846771" cy="190172"/>
          </a:xfrm>
          <a:prstGeom prst="rect">
            <a:avLst/>
          </a:prstGeom>
          <a:noFill/>
        </p:spPr>
        <p:txBody>
          <a:bodyPr/>
          <a:lstStyle/>
          <a:p>
            <a:pPr algn="ctr"/>
            <a:r>
              <a:rPr lang="en-GB" sz="1000" dirty="0" smtClean="0">
                <a:latin typeface="Tahoma" pitchFamily="34" charset="0"/>
                <a:ea typeface="Tahoma" pitchFamily="34" charset="0"/>
                <a:cs typeface="Tahoma" pitchFamily="34" charset="0"/>
              </a:rPr>
              <a:t>CSS3 Transformations and Animations</a:t>
            </a:r>
            <a:endParaRPr lang="en-GB" sz="1000" dirty="0">
              <a:latin typeface="Tahoma" pitchFamily="34" charset="0"/>
              <a:ea typeface="Tahoma" pitchFamily="34" charset="0"/>
              <a:cs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4879209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2285935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771490561"/>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307" y="1573960"/>
            <a:ext cx="8094095" cy="1360488"/>
          </a:xfrm>
        </p:spPr>
        <p:txBody>
          <a:bodyPr/>
          <a:lstStyle/>
          <a:p>
            <a:r>
              <a:rPr lang="en-GB" dirty="0" smtClean="0"/>
              <a:t>CSS3 Transformations</a:t>
            </a:r>
            <a:br>
              <a:rPr lang="en-GB" dirty="0" smtClean="0"/>
            </a:br>
            <a:r>
              <a:rPr lang="en-GB" dirty="0" smtClean="0"/>
              <a:t>and Animations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sz="2400" dirty="0" smtClean="0"/>
              <a:t>To translate an element, use one of these functions:</a:t>
            </a:r>
          </a:p>
          <a:p>
            <a:pPr lvl="1"/>
            <a:endParaRPr lang="en-GB" sz="2000" dirty="0" smtClean="0"/>
          </a:p>
          <a:p>
            <a:pPr lvl="1"/>
            <a:endParaRPr lang="en-GB" sz="2000" dirty="0" smtClean="0"/>
          </a:p>
          <a:p>
            <a:pPr lvl="1"/>
            <a:endParaRPr lang="en-GB" sz="2000" dirty="0" smtClean="0"/>
          </a:p>
          <a:p>
            <a:pPr lvl="1"/>
            <a:endParaRPr lang="en-GB" sz="2000" dirty="0" smtClean="0"/>
          </a:p>
          <a:p>
            <a:pPr lvl="1"/>
            <a:endParaRPr lang="en-GB" sz="2000" dirty="0" smtClean="0"/>
          </a:p>
          <a:p>
            <a:r>
              <a:rPr lang="en-GB" sz="2400" dirty="0" err="1" smtClean="0">
                <a:latin typeface="Lucida Console" pitchFamily="49" charset="0"/>
              </a:rPr>
              <a:t>tx</a:t>
            </a:r>
            <a:endParaRPr lang="en-GB" sz="2400" dirty="0" smtClean="0">
              <a:latin typeface="Lucida Console" pitchFamily="49" charset="0"/>
            </a:endParaRPr>
          </a:p>
          <a:p>
            <a:pPr lvl="1"/>
            <a:r>
              <a:rPr lang="en-GB" sz="2000" dirty="0" smtClean="0"/>
              <a:t>Horizontal translation to the left (-</a:t>
            </a:r>
            <a:r>
              <a:rPr lang="en-GB" sz="2000" dirty="0" err="1" smtClean="0"/>
              <a:t>ve</a:t>
            </a:r>
            <a:r>
              <a:rPr lang="en-GB" sz="2000" dirty="0" smtClean="0"/>
              <a:t>) or right (+</a:t>
            </a:r>
            <a:r>
              <a:rPr lang="en-GB" sz="2000" dirty="0" err="1" smtClean="0"/>
              <a:t>ve</a:t>
            </a:r>
            <a:r>
              <a:rPr lang="en-GB" sz="2000" dirty="0" smtClean="0"/>
              <a:t>)</a:t>
            </a:r>
          </a:p>
          <a:p>
            <a:pPr lvl="1"/>
            <a:r>
              <a:rPr lang="en-GB" sz="2000" dirty="0" smtClean="0"/>
              <a:t>Can be a length or a percentage</a:t>
            </a:r>
          </a:p>
          <a:p>
            <a:pPr lvl="1"/>
            <a:endParaRPr lang="en-GB" sz="2000" dirty="0" smtClean="0"/>
          </a:p>
          <a:p>
            <a:r>
              <a:rPr lang="en-GB" sz="2400" dirty="0" err="1" smtClean="0">
                <a:latin typeface="Lucida Console" pitchFamily="49" charset="0"/>
              </a:rPr>
              <a:t>ty</a:t>
            </a:r>
            <a:endParaRPr lang="en-GB" sz="2400" dirty="0" smtClean="0">
              <a:latin typeface="Lucida Console" pitchFamily="49" charset="0"/>
            </a:endParaRPr>
          </a:p>
          <a:p>
            <a:pPr lvl="1"/>
            <a:r>
              <a:rPr lang="en-GB" sz="2000" dirty="0" smtClean="0"/>
              <a:t>Vertical translation up (-</a:t>
            </a:r>
            <a:r>
              <a:rPr lang="en-GB" sz="2000" dirty="0" err="1" smtClean="0"/>
              <a:t>ve</a:t>
            </a:r>
            <a:r>
              <a:rPr lang="en-GB" sz="2000" dirty="0" smtClean="0"/>
              <a:t>) or down (+</a:t>
            </a:r>
            <a:r>
              <a:rPr lang="en-GB" sz="2000" dirty="0" err="1" smtClean="0"/>
              <a:t>ve</a:t>
            </a:r>
            <a:r>
              <a:rPr lang="en-GB" sz="2000" dirty="0" smtClean="0"/>
              <a:t>)</a:t>
            </a:r>
          </a:p>
          <a:p>
            <a:pPr lvl="1"/>
            <a:r>
              <a:rPr lang="en-GB" sz="2000" dirty="0" smtClean="0"/>
              <a:t>Can be a length or a percentage</a:t>
            </a:r>
          </a:p>
          <a:p>
            <a:pPr lvl="1"/>
            <a:r>
              <a:rPr lang="en-GB" sz="2000" dirty="0" smtClean="0"/>
              <a:t>If omitted in </a:t>
            </a:r>
            <a:r>
              <a:rPr lang="en-GB" sz="2000" dirty="0" smtClean="0">
                <a:latin typeface="Lucida Console" pitchFamily="49" charset="0"/>
              </a:rPr>
              <a:t>translate()</a:t>
            </a:r>
            <a:r>
              <a:rPr lang="en-GB" sz="2000" dirty="0" smtClean="0"/>
              <a:t>, the value is 0</a:t>
            </a:r>
          </a:p>
        </p:txBody>
      </p:sp>
      <p:sp>
        <p:nvSpPr>
          <p:cNvPr id="10243" name="Rectangle 2"/>
          <p:cNvSpPr>
            <a:spLocks noGrp="1" noChangeArrowheads="1"/>
          </p:cNvSpPr>
          <p:nvPr>
            <p:ph type="title"/>
          </p:nvPr>
        </p:nvSpPr>
        <p:spPr/>
        <p:txBody>
          <a:bodyPr/>
          <a:lstStyle/>
          <a:p>
            <a:r>
              <a:rPr lang="en-GB" smtClean="0"/>
              <a:t>Translations (1 of 2)</a:t>
            </a:r>
            <a:endParaRPr lang="en-GB" dirty="0" smtClean="0"/>
          </a:p>
        </p:txBody>
      </p:sp>
      <p:sp>
        <p:nvSpPr>
          <p:cNvPr id="12" name="Footer Placeholder 3"/>
          <p:cNvSpPr>
            <a:spLocks noGrp="1"/>
          </p:cNvSpPr>
          <p:nvPr>
            <p:ph type="ftr" sz="quarter" idx="10"/>
          </p:nvPr>
        </p:nvSpPr>
        <p:spPr/>
        <p:txBody>
          <a:bodyPr/>
          <a:lstStyle/>
          <a:p>
            <a:fld id="{F2B72915-2081-4483-8C8F-CFACE768D299}" type="slidenum">
              <a:rPr lang="en-GB" smtClean="0"/>
              <a:pPr/>
              <a:t>10</a:t>
            </a:fld>
            <a:endParaRPr lang="en-GB"/>
          </a:p>
        </p:txBody>
      </p:sp>
      <p:sp>
        <p:nvSpPr>
          <p:cNvPr id="5" name="TextBox 4"/>
          <p:cNvSpPr txBox="1"/>
          <p:nvPr/>
        </p:nvSpPr>
        <p:spPr>
          <a:xfrm>
            <a:off x="897435" y="1728108"/>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translate(</a:t>
            </a:r>
            <a:r>
              <a:rPr lang="en-GB" sz="1200" dirty="0" err="1" smtClean="0"/>
              <a:t>tx</a:t>
            </a:r>
            <a:r>
              <a:rPr lang="en-GB" sz="1200" dirty="0" smtClean="0"/>
              <a:t>, [</a:t>
            </a:r>
            <a:r>
              <a:rPr lang="en-GB" sz="1200" dirty="0" err="1" smtClean="0"/>
              <a:t>ty</a:t>
            </a:r>
            <a:r>
              <a:rPr lang="en-GB" sz="1200" dirty="0" smtClean="0"/>
              <a:t>])</a:t>
            </a:r>
            <a:endParaRPr lang="en-GB" sz="1200" dirty="0"/>
          </a:p>
        </p:txBody>
      </p:sp>
      <p:sp>
        <p:nvSpPr>
          <p:cNvPr id="9" name="TextBox 8"/>
          <p:cNvSpPr txBox="1"/>
          <p:nvPr/>
        </p:nvSpPr>
        <p:spPr>
          <a:xfrm>
            <a:off x="907941" y="224312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translateX</a:t>
            </a:r>
            <a:r>
              <a:rPr lang="en-GB" sz="1200" dirty="0" smtClean="0"/>
              <a:t>(</a:t>
            </a:r>
            <a:r>
              <a:rPr lang="en-GB" sz="1200" dirty="0" err="1" smtClean="0"/>
              <a:t>tx</a:t>
            </a:r>
            <a:r>
              <a:rPr lang="en-GB" sz="1200" dirty="0" smtClean="0"/>
              <a:t>)</a:t>
            </a:r>
            <a:endParaRPr lang="en-GB" sz="1200" dirty="0"/>
          </a:p>
        </p:txBody>
      </p:sp>
      <p:sp>
        <p:nvSpPr>
          <p:cNvPr id="10" name="TextBox 9"/>
          <p:cNvSpPr txBox="1"/>
          <p:nvPr/>
        </p:nvSpPr>
        <p:spPr>
          <a:xfrm>
            <a:off x="918447" y="2758144"/>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translateY</a:t>
            </a:r>
            <a:r>
              <a:rPr lang="en-GB" sz="1200" dirty="0" smtClean="0"/>
              <a:t>(</a:t>
            </a:r>
            <a:r>
              <a:rPr lang="en-GB" sz="1200" dirty="0" err="1" smtClean="0"/>
              <a:t>ty</a:t>
            </a:r>
            <a:r>
              <a:rPr lang="en-GB" sz="1200" dirty="0" smtClean="0"/>
              <a:t>)</a:t>
            </a:r>
            <a:endParaRPr lang="en-GB" sz="1200" dirty="0"/>
          </a:p>
        </p:txBody>
      </p:sp>
    </p:spTree>
    <p:extLst>
      <p:ext uri="{BB962C8B-B14F-4D97-AF65-F5344CB8AC3E}">
        <p14:creationId xmlns:p14="http://schemas.microsoft.com/office/powerpoint/2010/main" val="1153432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Examples</a:t>
            </a:r>
          </a:p>
          <a:p>
            <a:pPr lvl="1" eaLnBrk="1" hangingPunct="1"/>
            <a:r>
              <a:rPr lang="en-GB" sz="2000" dirty="0" smtClean="0"/>
              <a:t>See </a:t>
            </a:r>
            <a:r>
              <a:rPr lang="en-GB" sz="2000" dirty="0" smtClean="0">
                <a:latin typeface="Lucida Console" pitchFamily="49" charset="0"/>
              </a:rPr>
              <a:t>Transforms\Translations.html</a:t>
            </a: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Translations (2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11</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76" y="2174451"/>
            <a:ext cx="7991411" cy="3514080"/>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80323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solidFill>
                  <a:srgbClr val="333399"/>
                </a:solidFill>
              </a:rPr>
              <a:t>To scale an element, use one of these functions:</a:t>
            </a:r>
          </a:p>
          <a:p>
            <a:pPr lvl="1"/>
            <a:endParaRPr lang="en-GB" sz="2000" dirty="0">
              <a:solidFill>
                <a:srgbClr val="333399"/>
              </a:solidFill>
            </a:endParaRPr>
          </a:p>
          <a:p>
            <a:pPr lvl="1"/>
            <a:endParaRPr lang="en-GB" sz="2000" dirty="0">
              <a:solidFill>
                <a:srgbClr val="333399"/>
              </a:solidFill>
            </a:endParaRPr>
          </a:p>
          <a:p>
            <a:pPr lvl="1"/>
            <a:endParaRPr lang="en-GB" sz="2000" dirty="0">
              <a:solidFill>
                <a:srgbClr val="333399"/>
              </a:solidFill>
            </a:endParaRPr>
          </a:p>
          <a:p>
            <a:pPr lvl="1"/>
            <a:endParaRPr lang="en-GB" sz="2000" dirty="0">
              <a:solidFill>
                <a:srgbClr val="333399"/>
              </a:solidFill>
            </a:endParaRPr>
          </a:p>
          <a:p>
            <a:pPr lvl="1"/>
            <a:endParaRPr lang="en-GB" sz="2000" dirty="0">
              <a:solidFill>
                <a:srgbClr val="333399"/>
              </a:solidFill>
            </a:endParaRPr>
          </a:p>
          <a:p>
            <a:r>
              <a:rPr lang="en-GB" sz="2400" dirty="0" err="1">
                <a:solidFill>
                  <a:srgbClr val="333399"/>
                </a:solidFill>
                <a:latin typeface="Lucida Console" pitchFamily="49" charset="0"/>
              </a:rPr>
              <a:t>s</a:t>
            </a:r>
            <a:r>
              <a:rPr lang="en-GB" sz="2400" dirty="0" err="1" smtClean="0">
                <a:solidFill>
                  <a:srgbClr val="333399"/>
                </a:solidFill>
                <a:latin typeface="Lucida Console" pitchFamily="49" charset="0"/>
              </a:rPr>
              <a:t>x</a:t>
            </a:r>
            <a:endParaRPr lang="en-GB" sz="2400" dirty="0">
              <a:solidFill>
                <a:srgbClr val="333399"/>
              </a:solidFill>
              <a:latin typeface="Lucida Console" pitchFamily="49" charset="0"/>
            </a:endParaRPr>
          </a:p>
          <a:p>
            <a:pPr lvl="1"/>
            <a:r>
              <a:rPr lang="en-GB" sz="2000" dirty="0">
                <a:solidFill>
                  <a:srgbClr val="333399"/>
                </a:solidFill>
              </a:rPr>
              <a:t>Horizontal scaling factor (1.0 = normal scale</a:t>
            </a:r>
            <a:r>
              <a:rPr lang="en-GB" sz="2000" dirty="0" smtClean="0">
                <a:solidFill>
                  <a:srgbClr val="333399"/>
                </a:solidFill>
              </a:rPr>
              <a:t>)</a:t>
            </a:r>
          </a:p>
          <a:p>
            <a:pPr lvl="1"/>
            <a:endParaRPr lang="en-GB" sz="2000" dirty="0">
              <a:solidFill>
                <a:srgbClr val="333399"/>
              </a:solidFill>
            </a:endParaRPr>
          </a:p>
          <a:p>
            <a:r>
              <a:rPr lang="en-GB" sz="2400" dirty="0" err="1" smtClean="0">
                <a:solidFill>
                  <a:srgbClr val="333399"/>
                </a:solidFill>
                <a:latin typeface="Lucida Console" pitchFamily="49" charset="0"/>
              </a:rPr>
              <a:t>sy</a:t>
            </a:r>
            <a:endParaRPr lang="en-GB" sz="2400" dirty="0">
              <a:solidFill>
                <a:srgbClr val="333399"/>
              </a:solidFill>
              <a:latin typeface="Lucida Console" pitchFamily="49" charset="0"/>
            </a:endParaRPr>
          </a:p>
          <a:p>
            <a:pPr lvl="1"/>
            <a:r>
              <a:rPr lang="en-GB" sz="2000" dirty="0">
                <a:solidFill>
                  <a:srgbClr val="333399"/>
                </a:solidFill>
              </a:rPr>
              <a:t>Vertical scaling factor (1.0 = normal scale</a:t>
            </a:r>
            <a:r>
              <a:rPr lang="en-GB" sz="2000" dirty="0" smtClean="0">
                <a:solidFill>
                  <a:srgbClr val="333399"/>
                </a:solidFill>
              </a:rPr>
              <a:t>)</a:t>
            </a:r>
          </a:p>
          <a:p>
            <a:pPr lvl="1"/>
            <a:r>
              <a:rPr lang="en-GB" sz="2000" dirty="0" smtClean="0">
                <a:solidFill>
                  <a:srgbClr val="333399"/>
                </a:solidFill>
              </a:rPr>
              <a:t>If </a:t>
            </a:r>
            <a:r>
              <a:rPr lang="en-GB" sz="2000" dirty="0">
                <a:solidFill>
                  <a:srgbClr val="333399"/>
                </a:solidFill>
              </a:rPr>
              <a:t>omitted in </a:t>
            </a:r>
            <a:r>
              <a:rPr lang="en-GB" sz="2000" dirty="0">
                <a:solidFill>
                  <a:srgbClr val="333399"/>
                </a:solidFill>
                <a:latin typeface="Lucida Console" pitchFamily="49" charset="0"/>
              </a:rPr>
              <a:t>scale()</a:t>
            </a:r>
            <a:r>
              <a:rPr lang="en-GB" sz="2000" dirty="0">
                <a:solidFill>
                  <a:srgbClr val="333399"/>
                </a:solidFill>
              </a:rPr>
              <a:t>, value is same as </a:t>
            </a:r>
            <a:r>
              <a:rPr lang="en-GB" sz="2000" dirty="0" err="1" smtClean="0">
                <a:solidFill>
                  <a:srgbClr val="333399"/>
                </a:solidFill>
                <a:latin typeface="Lucida Console" pitchFamily="49" charset="0"/>
              </a:rPr>
              <a:t>sx</a:t>
            </a:r>
            <a:r>
              <a:rPr lang="en-GB" sz="2000" dirty="0">
                <a:solidFill>
                  <a:srgbClr val="333399"/>
                </a:solidFill>
              </a:rPr>
              <a:t/>
            </a:r>
            <a:br>
              <a:rPr lang="en-GB" sz="2000" dirty="0">
                <a:solidFill>
                  <a:srgbClr val="333399"/>
                </a:solidFill>
              </a:rPr>
            </a:br>
            <a:endParaRPr lang="en-GB" sz="2000" dirty="0">
              <a:solidFill>
                <a:srgbClr val="333399"/>
              </a:solidFill>
            </a:endParaRPr>
          </a:p>
        </p:txBody>
      </p:sp>
      <p:sp>
        <p:nvSpPr>
          <p:cNvPr id="10243" name="Rectangle 2"/>
          <p:cNvSpPr>
            <a:spLocks noGrp="1" noChangeArrowheads="1"/>
          </p:cNvSpPr>
          <p:nvPr>
            <p:ph type="title"/>
          </p:nvPr>
        </p:nvSpPr>
        <p:spPr/>
        <p:txBody>
          <a:bodyPr/>
          <a:lstStyle/>
          <a:p>
            <a:pPr eaLnBrk="1" hangingPunct="1"/>
            <a:r>
              <a:rPr lang="en-GB" dirty="0" smtClean="0"/>
              <a:t>Scaling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12</a:t>
            </a:fld>
            <a:endParaRPr lang="en-GB"/>
          </a:p>
        </p:txBody>
      </p:sp>
      <p:sp>
        <p:nvSpPr>
          <p:cNvPr id="11" name="TextBox 10"/>
          <p:cNvSpPr txBox="1"/>
          <p:nvPr/>
        </p:nvSpPr>
        <p:spPr>
          <a:xfrm>
            <a:off x="897435" y="176205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scale(</a:t>
            </a:r>
            <a:r>
              <a:rPr lang="en-GB" sz="1200" dirty="0" err="1" smtClean="0"/>
              <a:t>sx</a:t>
            </a:r>
            <a:r>
              <a:rPr lang="en-GB" sz="1200" dirty="0" smtClean="0"/>
              <a:t>, [</a:t>
            </a:r>
            <a:r>
              <a:rPr lang="en-GB" sz="1200" dirty="0" err="1" smtClean="0"/>
              <a:t>sy</a:t>
            </a:r>
            <a:r>
              <a:rPr lang="en-GB" sz="1200" dirty="0" smtClean="0"/>
              <a:t>])</a:t>
            </a:r>
            <a:endParaRPr lang="en-GB" sz="1200" dirty="0"/>
          </a:p>
        </p:txBody>
      </p:sp>
      <p:sp>
        <p:nvSpPr>
          <p:cNvPr id="14" name="TextBox 13"/>
          <p:cNvSpPr txBox="1"/>
          <p:nvPr/>
        </p:nvSpPr>
        <p:spPr>
          <a:xfrm>
            <a:off x="907941" y="2277074"/>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scaleX</a:t>
            </a:r>
            <a:r>
              <a:rPr lang="en-GB" sz="1200" dirty="0" smtClean="0"/>
              <a:t>(</a:t>
            </a:r>
            <a:r>
              <a:rPr lang="en-GB" sz="1200" dirty="0" err="1" smtClean="0"/>
              <a:t>sx</a:t>
            </a:r>
            <a:r>
              <a:rPr lang="en-GB" sz="1200" dirty="0" smtClean="0"/>
              <a:t>)</a:t>
            </a:r>
            <a:endParaRPr lang="en-GB" sz="1200" dirty="0"/>
          </a:p>
        </p:txBody>
      </p:sp>
      <p:sp>
        <p:nvSpPr>
          <p:cNvPr id="15" name="TextBox 14"/>
          <p:cNvSpPr txBox="1"/>
          <p:nvPr/>
        </p:nvSpPr>
        <p:spPr>
          <a:xfrm>
            <a:off x="918447" y="2792092"/>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scaleY</a:t>
            </a:r>
            <a:r>
              <a:rPr lang="en-GB" sz="1200" dirty="0" smtClean="0"/>
              <a:t>(</a:t>
            </a:r>
            <a:r>
              <a:rPr lang="en-GB" sz="1200" dirty="0" err="1" smtClean="0"/>
              <a:t>sy</a:t>
            </a:r>
            <a:r>
              <a:rPr lang="en-GB" sz="1200" dirty="0" smtClean="0"/>
              <a:t>)</a:t>
            </a:r>
            <a:endParaRPr lang="en-GB" sz="1200" dirty="0"/>
          </a:p>
        </p:txBody>
      </p:sp>
    </p:spTree>
    <p:extLst>
      <p:ext uri="{BB962C8B-B14F-4D97-AF65-F5344CB8AC3E}">
        <p14:creationId xmlns:p14="http://schemas.microsoft.com/office/powerpoint/2010/main" val="92417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Examples</a:t>
            </a:r>
          </a:p>
          <a:p>
            <a:pPr lvl="1" eaLnBrk="1" hangingPunct="1"/>
            <a:r>
              <a:rPr lang="en-GB" sz="2000" dirty="0" smtClean="0"/>
              <a:t>See </a:t>
            </a:r>
            <a:r>
              <a:rPr lang="en-GB" sz="2000" dirty="0">
                <a:latin typeface="Lucida Console" pitchFamily="49" charset="0"/>
              </a:rPr>
              <a:t>Transforms\</a:t>
            </a:r>
            <a:r>
              <a:rPr lang="en-GB" sz="2000" dirty="0" smtClean="0">
                <a:latin typeface="Lucida Console" pitchFamily="49" charset="0"/>
              </a:rPr>
              <a:t>Scaling.html</a:t>
            </a: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smtClean="0">
              <a:latin typeface="Lucida Console" pitchFamily="49" charset="0"/>
            </a:endParaRPr>
          </a:p>
          <a:p>
            <a:pPr eaLnBrk="1" hangingPunct="1"/>
            <a:endParaRPr lang="en-GB" sz="2400" dirty="0">
              <a:latin typeface="Lucida Console" pitchFamily="49" charset="0"/>
            </a:endParaRPr>
          </a:p>
          <a:p>
            <a:pPr eaLnBrk="1" hangingPunct="1"/>
            <a:r>
              <a:rPr lang="en-GB" sz="2400" dirty="0" smtClean="0">
                <a:latin typeface="+mj-lt"/>
              </a:rPr>
              <a:t>Note:</a:t>
            </a:r>
          </a:p>
          <a:p>
            <a:pPr lvl="1" eaLnBrk="1" hangingPunct="1"/>
            <a:r>
              <a:rPr lang="en-GB" sz="2000" dirty="0" smtClean="0">
                <a:latin typeface="+mj-lt"/>
              </a:rPr>
              <a:t>These examples set the transformation origin to be top-left</a:t>
            </a:r>
          </a:p>
          <a:p>
            <a:pPr lvl="1" eaLnBrk="1" hangingPunct="1"/>
            <a:endParaRPr lang="en-GB" sz="2000" dirty="0" smtClean="0">
              <a:latin typeface="+mj-lt"/>
            </a:endParaRPr>
          </a:p>
          <a:p>
            <a:pPr lvl="1" eaLnBrk="1" hangingPunct="1"/>
            <a:endParaRPr lang="en-GB" sz="2000"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Scaling (2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13</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2081464"/>
            <a:ext cx="5895975" cy="3657600"/>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1207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To rotate an element, use this function:</a:t>
            </a:r>
          </a:p>
          <a:p>
            <a:pPr lvl="1" eaLnBrk="1" hangingPunct="1"/>
            <a:endParaRPr lang="en-GB" sz="2000" dirty="0"/>
          </a:p>
          <a:p>
            <a:pPr lvl="1" eaLnBrk="1" hangingPunct="1"/>
            <a:endParaRPr lang="en-GB" sz="2000" dirty="0" smtClean="0"/>
          </a:p>
          <a:p>
            <a:pPr lvl="1" eaLnBrk="1" hangingPunct="1"/>
            <a:endParaRPr lang="en-GB" sz="2000" dirty="0"/>
          </a:p>
          <a:p>
            <a:pPr eaLnBrk="1" hangingPunct="1"/>
            <a:r>
              <a:rPr lang="en-GB" sz="2400" dirty="0" smtClean="0">
                <a:latin typeface="Lucida Console" pitchFamily="49" charset="0"/>
              </a:rPr>
              <a:t>angle</a:t>
            </a:r>
          </a:p>
          <a:p>
            <a:pPr lvl="1" eaLnBrk="1" hangingPunct="1"/>
            <a:r>
              <a:rPr lang="en-GB" sz="2000" dirty="0" smtClean="0"/>
              <a:t>Rotation angle clockwise (+</a:t>
            </a:r>
            <a:r>
              <a:rPr lang="en-GB" sz="2000" dirty="0" err="1" smtClean="0"/>
              <a:t>ve</a:t>
            </a:r>
            <a:r>
              <a:rPr lang="en-GB" sz="2000" dirty="0" smtClean="0"/>
              <a:t>) or anticlockwise (-</a:t>
            </a:r>
            <a:r>
              <a:rPr lang="en-GB" sz="2000" dirty="0" err="1" smtClean="0"/>
              <a:t>ve</a:t>
            </a:r>
            <a:r>
              <a:rPr lang="en-GB" sz="2000" dirty="0" smtClean="0"/>
              <a:t>)</a:t>
            </a:r>
          </a:p>
          <a:p>
            <a:pPr lvl="1" eaLnBrk="1" hangingPunct="1"/>
            <a:r>
              <a:rPr lang="en-GB" sz="2000" dirty="0" smtClean="0"/>
              <a:t>Can be degrees or radians</a:t>
            </a:r>
          </a:p>
          <a:p>
            <a:pPr lvl="1" eaLnBrk="1" hangingPunct="1"/>
            <a:endParaRPr lang="en-GB" sz="2000" dirty="0" smtClean="0"/>
          </a:p>
          <a:p>
            <a:pPr lvl="1" eaLnBrk="1" hangingPunct="1"/>
            <a:endParaRPr lang="en-GB" sz="2000" dirty="0"/>
          </a:p>
          <a:p>
            <a:pPr lvl="1" eaLnBrk="1" hangingPunct="1"/>
            <a:endParaRPr lang="en-GB" sz="2000" dirty="0"/>
          </a:p>
          <a:p>
            <a:pPr lvl="1" eaLnBrk="1" hangingPunct="1"/>
            <a:endParaRPr lang="en-GB" sz="2000" dirty="0" smtClean="0"/>
          </a:p>
          <a:p>
            <a:pPr lvl="1" eaLnBrk="1" hangingPunct="1"/>
            <a:endParaRPr lang="en-GB" sz="2000" dirty="0"/>
          </a:p>
        </p:txBody>
      </p:sp>
      <p:sp>
        <p:nvSpPr>
          <p:cNvPr id="10243" name="Rectangle 2"/>
          <p:cNvSpPr>
            <a:spLocks noGrp="1" noChangeArrowheads="1"/>
          </p:cNvSpPr>
          <p:nvPr>
            <p:ph type="title"/>
          </p:nvPr>
        </p:nvSpPr>
        <p:spPr/>
        <p:txBody>
          <a:bodyPr/>
          <a:lstStyle/>
          <a:p>
            <a:pPr eaLnBrk="1" hangingPunct="1"/>
            <a:r>
              <a:rPr lang="en-GB" dirty="0" smtClean="0"/>
              <a:t>Rotations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14</a:t>
            </a:fld>
            <a:endParaRPr lang="en-GB"/>
          </a:p>
        </p:txBody>
      </p:sp>
      <p:sp>
        <p:nvSpPr>
          <p:cNvPr id="5" name="TextBox 4"/>
          <p:cNvSpPr txBox="1"/>
          <p:nvPr/>
        </p:nvSpPr>
        <p:spPr>
          <a:xfrm>
            <a:off x="897435" y="1759640"/>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rotate(angle)</a:t>
            </a:r>
            <a:endParaRPr lang="en-GB" sz="1200" dirty="0"/>
          </a:p>
        </p:txBody>
      </p:sp>
    </p:spTree>
    <p:extLst>
      <p:ext uri="{BB962C8B-B14F-4D97-AF65-F5344CB8AC3E}">
        <p14:creationId xmlns:p14="http://schemas.microsoft.com/office/powerpoint/2010/main" val="534375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Examples</a:t>
            </a:r>
          </a:p>
          <a:p>
            <a:pPr lvl="1" eaLnBrk="1" hangingPunct="1"/>
            <a:r>
              <a:rPr lang="en-GB" sz="2000" dirty="0" smtClean="0"/>
              <a:t>See </a:t>
            </a:r>
            <a:r>
              <a:rPr lang="en-GB" sz="2000" dirty="0">
                <a:latin typeface="Lucida Console" pitchFamily="49" charset="0"/>
              </a:rPr>
              <a:t>Transforms\</a:t>
            </a:r>
            <a:r>
              <a:rPr lang="en-GB" sz="2000" dirty="0" smtClean="0">
                <a:latin typeface="Lucida Console" pitchFamily="49" charset="0"/>
              </a:rPr>
              <a:t>Rotations.html</a:t>
            </a: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Rotations (2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15</a:t>
            </a:fld>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705" y="2078790"/>
            <a:ext cx="4675296" cy="465678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88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To skew an element, use one of these functions:</a:t>
            </a:r>
          </a:p>
          <a:p>
            <a:pPr lvl="1" eaLnBrk="1" hangingPunct="1"/>
            <a:endParaRPr lang="en-GB" sz="2000" dirty="0" smtClean="0"/>
          </a:p>
          <a:p>
            <a:pPr lvl="1" eaLnBrk="1" hangingPunct="1"/>
            <a:endParaRPr lang="en-GB" sz="2000" dirty="0"/>
          </a:p>
          <a:p>
            <a:pPr lvl="1" eaLnBrk="1" hangingPunct="1"/>
            <a:endParaRPr lang="en-GB" sz="2000" dirty="0" smtClean="0"/>
          </a:p>
          <a:p>
            <a:pPr lvl="1" eaLnBrk="1" hangingPunct="1"/>
            <a:endParaRPr lang="en-GB" sz="2000" dirty="0"/>
          </a:p>
          <a:p>
            <a:pPr lvl="1" eaLnBrk="1" hangingPunct="1"/>
            <a:endParaRPr lang="en-GB" sz="2000" dirty="0" smtClean="0"/>
          </a:p>
          <a:p>
            <a:r>
              <a:rPr lang="en-GB" sz="2400" dirty="0" err="1" smtClean="0">
                <a:solidFill>
                  <a:srgbClr val="333399"/>
                </a:solidFill>
                <a:latin typeface="Lucida Console" pitchFamily="49" charset="0"/>
              </a:rPr>
              <a:t>ax</a:t>
            </a:r>
            <a:endParaRPr lang="en-GB" sz="2400" dirty="0">
              <a:solidFill>
                <a:srgbClr val="333399"/>
              </a:solidFill>
              <a:latin typeface="Lucida Console" pitchFamily="49" charset="0"/>
            </a:endParaRPr>
          </a:p>
          <a:p>
            <a:pPr lvl="1"/>
            <a:r>
              <a:rPr lang="en-GB" sz="2000" dirty="0" smtClean="0">
                <a:solidFill>
                  <a:srgbClr val="333399"/>
                </a:solidFill>
              </a:rPr>
              <a:t>Skew angle about X axis, </a:t>
            </a:r>
            <a:r>
              <a:rPr lang="en-GB" sz="2000" dirty="0"/>
              <a:t>clockwise </a:t>
            </a:r>
            <a:r>
              <a:rPr lang="en-GB" sz="2000" dirty="0" smtClean="0"/>
              <a:t>(-</a:t>
            </a:r>
            <a:r>
              <a:rPr lang="en-GB" sz="2000" dirty="0" err="1" smtClean="0"/>
              <a:t>ve</a:t>
            </a:r>
            <a:r>
              <a:rPr lang="en-GB" sz="2000" dirty="0"/>
              <a:t>) or anticlockwise </a:t>
            </a:r>
            <a:r>
              <a:rPr lang="en-GB" sz="2000" dirty="0" smtClean="0"/>
              <a:t>(+</a:t>
            </a:r>
            <a:r>
              <a:rPr lang="en-GB" sz="2000" dirty="0" err="1" smtClean="0"/>
              <a:t>ve</a:t>
            </a:r>
            <a:r>
              <a:rPr lang="en-GB" sz="2000" dirty="0"/>
              <a:t>)</a:t>
            </a:r>
          </a:p>
          <a:p>
            <a:pPr lvl="1"/>
            <a:r>
              <a:rPr lang="en-GB" sz="2000" dirty="0"/>
              <a:t>Can be degrees or radians</a:t>
            </a:r>
          </a:p>
          <a:p>
            <a:pPr lvl="1"/>
            <a:endParaRPr lang="en-GB" sz="2000" dirty="0">
              <a:solidFill>
                <a:srgbClr val="333399"/>
              </a:solidFill>
            </a:endParaRPr>
          </a:p>
          <a:p>
            <a:r>
              <a:rPr lang="en-GB" sz="2400" dirty="0" smtClean="0">
                <a:solidFill>
                  <a:srgbClr val="333399"/>
                </a:solidFill>
                <a:latin typeface="Lucida Console" pitchFamily="49" charset="0"/>
              </a:rPr>
              <a:t>ay</a:t>
            </a:r>
            <a:endParaRPr lang="en-GB" sz="2400" dirty="0">
              <a:solidFill>
                <a:srgbClr val="333399"/>
              </a:solidFill>
              <a:latin typeface="Lucida Console" pitchFamily="49" charset="0"/>
            </a:endParaRPr>
          </a:p>
          <a:p>
            <a:pPr lvl="1"/>
            <a:r>
              <a:rPr lang="en-GB" sz="2000" dirty="0">
                <a:solidFill>
                  <a:srgbClr val="333399"/>
                </a:solidFill>
              </a:rPr>
              <a:t>Skew angle about </a:t>
            </a:r>
            <a:r>
              <a:rPr lang="en-GB" sz="2000" dirty="0" smtClean="0">
                <a:solidFill>
                  <a:srgbClr val="333399"/>
                </a:solidFill>
              </a:rPr>
              <a:t>Y </a:t>
            </a:r>
            <a:r>
              <a:rPr lang="en-GB" sz="2000" dirty="0">
                <a:solidFill>
                  <a:srgbClr val="333399"/>
                </a:solidFill>
              </a:rPr>
              <a:t>axis, </a:t>
            </a:r>
            <a:r>
              <a:rPr lang="en-GB" sz="2000" dirty="0"/>
              <a:t>clockwise </a:t>
            </a:r>
            <a:r>
              <a:rPr lang="en-GB" sz="2000" dirty="0" smtClean="0"/>
              <a:t>(-</a:t>
            </a:r>
            <a:r>
              <a:rPr lang="en-GB" sz="2000" dirty="0" err="1" smtClean="0"/>
              <a:t>ve</a:t>
            </a:r>
            <a:r>
              <a:rPr lang="en-GB" sz="2000" dirty="0"/>
              <a:t>) or anticlockwise </a:t>
            </a:r>
            <a:r>
              <a:rPr lang="en-GB" sz="2000" dirty="0" smtClean="0"/>
              <a:t>(+</a:t>
            </a:r>
            <a:r>
              <a:rPr lang="en-GB" sz="2000" dirty="0" err="1" smtClean="0"/>
              <a:t>ve</a:t>
            </a:r>
            <a:r>
              <a:rPr lang="en-GB" sz="2000" dirty="0"/>
              <a:t>)</a:t>
            </a:r>
          </a:p>
          <a:p>
            <a:pPr lvl="1"/>
            <a:r>
              <a:rPr lang="en-GB" sz="2000" dirty="0"/>
              <a:t>Can be degrees or </a:t>
            </a:r>
            <a:r>
              <a:rPr lang="en-GB" sz="2000" dirty="0" smtClean="0"/>
              <a:t>radians</a:t>
            </a:r>
          </a:p>
          <a:p>
            <a:pPr lvl="1"/>
            <a:r>
              <a:rPr lang="en-GB" sz="2000" dirty="0"/>
              <a:t>If omitted in </a:t>
            </a:r>
            <a:r>
              <a:rPr lang="en-GB" sz="2000" dirty="0" smtClean="0">
                <a:latin typeface="Lucida Console" pitchFamily="49" charset="0"/>
              </a:rPr>
              <a:t>skew()</a:t>
            </a:r>
            <a:r>
              <a:rPr lang="en-GB" sz="2000" dirty="0" smtClean="0"/>
              <a:t>, </a:t>
            </a:r>
            <a:r>
              <a:rPr lang="en-GB" sz="2000" dirty="0"/>
              <a:t>the value is 0</a:t>
            </a:r>
          </a:p>
          <a:p>
            <a:pPr lvl="1"/>
            <a:endParaRPr lang="en-GB" sz="2000" dirty="0"/>
          </a:p>
          <a:p>
            <a:pPr lvl="1" eaLnBrk="1" hangingPunct="1"/>
            <a:endParaRPr lang="en-GB" sz="2000" dirty="0" smtClean="0"/>
          </a:p>
          <a:p>
            <a:pPr lvl="1" eaLnBrk="1" hangingPunct="1"/>
            <a:endParaRPr lang="en-GB" sz="2000" dirty="0"/>
          </a:p>
          <a:p>
            <a:pPr lvl="1" eaLnBrk="1" hangingPunct="1"/>
            <a:endParaRPr lang="en-GB" sz="2000" dirty="0"/>
          </a:p>
          <a:p>
            <a:pPr lvl="1" eaLnBrk="1" hangingPunct="1"/>
            <a:endParaRPr lang="en-GB" sz="2000" dirty="0" smtClean="0"/>
          </a:p>
          <a:p>
            <a:pPr lvl="1" eaLnBrk="1" hangingPunct="1"/>
            <a:endParaRPr lang="en-GB" sz="2000" dirty="0"/>
          </a:p>
        </p:txBody>
      </p:sp>
      <p:sp>
        <p:nvSpPr>
          <p:cNvPr id="10243" name="Rectangle 2"/>
          <p:cNvSpPr>
            <a:spLocks noGrp="1" noChangeArrowheads="1"/>
          </p:cNvSpPr>
          <p:nvPr>
            <p:ph type="title"/>
          </p:nvPr>
        </p:nvSpPr>
        <p:spPr/>
        <p:txBody>
          <a:bodyPr/>
          <a:lstStyle/>
          <a:p>
            <a:pPr eaLnBrk="1" hangingPunct="1"/>
            <a:r>
              <a:rPr lang="en-GB" dirty="0" smtClean="0"/>
              <a:t>Skewing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16</a:t>
            </a:fld>
            <a:endParaRPr lang="en-GB"/>
          </a:p>
        </p:txBody>
      </p:sp>
      <p:sp>
        <p:nvSpPr>
          <p:cNvPr id="11" name="TextBox 10"/>
          <p:cNvSpPr txBox="1"/>
          <p:nvPr/>
        </p:nvSpPr>
        <p:spPr>
          <a:xfrm>
            <a:off x="897435" y="1712342"/>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skew(</a:t>
            </a:r>
            <a:r>
              <a:rPr lang="en-GB" sz="1200" dirty="0" err="1" smtClean="0"/>
              <a:t>ax</a:t>
            </a:r>
            <a:r>
              <a:rPr lang="en-GB" sz="1200" dirty="0" smtClean="0"/>
              <a:t>, [ay])</a:t>
            </a:r>
            <a:endParaRPr lang="en-GB" sz="1200" dirty="0"/>
          </a:p>
        </p:txBody>
      </p:sp>
      <p:sp>
        <p:nvSpPr>
          <p:cNvPr id="14" name="TextBox 13"/>
          <p:cNvSpPr txBox="1"/>
          <p:nvPr/>
        </p:nvSpPr>
        <p:spPr>
          <a:xfrm>
            <a:off x="907941" y="2227360"/>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skewX</a:t>
            </a:r>
            <a:r>
              <a:rPr lang="en-GB" sz="1200" dirty="0" smtClean="0"/>
              <a:t>(</a:t>
            </a:r>
            <a:r>
              <a:rPr lang="en-GB" sz="1200" dirty="0" err="1" smtClean="0"/>
              <a:t>ax</a:t>
            </a:r>
            <a:r>
              <a:rPr lang="en-GB" sz="1200" dirty="0" smtClean="0"/>
              <a:t>)</a:t>
            </a:r>
            <a:endParaRPr lang="en-GB" sz="1200" dirty="0"/>
          </a:p>
        </p:txBody>
      </p:sp>
      <p:sp>
        <p:nvSpPr>
          <p:cNvPr id="15" name="TextBox 14"/>
          <p:cNvSpPr txBox="1"/>
          <p:nvPr/>
        </p:nvSpPr>
        <p:spPr>
          <a:xfrm>
            <a:off x="918447" y="2742378"/>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skewY</a:t>
            </a:r>
            <a:r>
              <a:rPr lang="en-GB" sz="1200" dirty="0" smtClean="0"/>
              <a:t>(ay)</a:t>
            </a:r>
            <a:endParaRPr lang="en-GB" sz="1200" dirty="0"/>
          </a:p>
        </p:txBody>
      </p:sp>
    </p:spTree>
    <p:extLst>
      <p:ext uri="{BB962C8B-B14F-4D97-AF65-F5344CB8AC3E}">
        <p14:creationId xmlns:p14="http://schemas.microsoft.com/office/powerpoint/2010/main" val="747364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Examples</a:t>
            </a:r>
          </a:p>
          <a:p>
            <a:pPr lvl="1" eaLnBrk="1" hangingPunct="1"/>
            <a:r>
              <a:rPr lang="en-GB" sz="2000" dirty="0" smtClean="0"/>
              <a:t>See </a:t>
            </a:r>
            <a:r>
              <a:rPr lang="en-GB" sz="2000" dirty="0">
                <a:latin typeface="Lucida Console" pitchFamily="49" charset="0"/>
              </a:rPr>
              <a:t>Transforms\</a:t>
            </a:r>
            <a:r>
              <a:rPr lang="en-GB" sz="2000" dirty="0" smtClean="0">
                <a:latin typeface="Lucida Console" pitchFamily="49" charset="0"/>
              </a:rPr>
              <a:t>Skewing.html</a:t>
            </a: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Skewing (2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17</a:t>
            </a:fld>
            <a:endParaRPr lang="en-GB"/>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5" y="2106093"/>
            <a:ext cx="3067050" cy="456247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713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Document illustrating CSS3 styles</a:t>
            </a:r>
          </a:p>
          <a:p>
            <a:pPr lvl="1" eaLnBrk="1" hangingPunct="1"/>
            <a:r>
              <a:rPr lang="en-GB" dirty="0"/>
              <a:t>See </a:t>
            </a:r>
            <a:r>
              <a:rPr lang="en-GB" dirty="0">
                <a:latin typeface="Lucida Console" panose="020B0609040504020204" pitchFamily="49" charset="0"/>
              </a:rPr>
              <a:t>MyDocumentWithStyles.html</a:t>
            </a:r>
            <a:endParaRPr lang="en-GB" sz="2000" dirty="0" smtClean="0">
              <a:latin typeface="Lucida Console" panose="020B0609040504020204" pitchFamily="49" charset="0"/>
            </a:endParaRPr>
          </a:p>
        </p:txBody>
      </p:sp>
      <p:sp>
        <p:nvSpPr>
          <p:cNvPr id="10243" name="Rectangle 2"/>
          <p:cNvSpPr>
            <a:spLocks noGrp="1" noChangeArrowheads="1"/>
          </p:cNvSpPr>
          <p:nvPr>
            <p:ph type="title"/>
          </p:nvPr>
        </p:nvSpPr>
        <p:spPr/>
        <p:txBody>
          <a:bodyPr/>
          <a:lstStyle/>
          <a:p>
            <a:pPr eaLnBrk="1" hangingPunct="1"/>
            <a:r>
              <a:rPr lang="en-GB" dirty="0"/>
              <a:t>Viewing </a:t>
            </a:r>
            <a:r>
              <a:rPr lang="en-GB" dirty="0" smtClean="0"/>
              <a:t>a Styled Sample </a:t>
            </a:r>
            <a:r>
              <a:rPr lang="en-GB" dirty="0"/>
              <a:t>Document</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18</a:t>
            </a:fld>
            <a:endParaRPr lang="en-GB"/>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757" y="2054894"/>
            <a:ext cx="5936989" cy="458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227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CSS3 provides various 3D transformation functions</a:t>
            </a:r>
          </a:p>
          <a:p>
            <a:pPr eaLnBrk="1" hangingPunct="1"/>
            <a:endParaRPr lang="en-GB" dirty="0"/>
          </a:p>
          <a:p>
            <a:pPr eaLnBrk="1" hangingPunct="1"/>
            <a:endParaRPr lang="en-GB" dirty="0" smtClean="0"/>
          </a:p>
          <a:p>
            <a:pPr eaLnBrk="1" hangingPunct="1"/>
            <a:endParaRPr lang="en-GB" dirty="0"/>
          </a:p>
          <a:p>
            <a:pPr eaLnBrk="1" hangingPunct="1"/>
            <a:endParaRPr lang="en-GB" dirty="0" smtClean="0"/>
          </a:p>
          <a:p>
            <a:pPr eaLnBrk="1" hangingPunct="1"/>
            <a:endParaRPr lang="en-GB" dirty="0"/>
          </a:p>
          <a:p>
            <a:pPr eaLnBrk="1" hangingPunct="1"/>
            <a:r>
              <a:rPr lang="en-GB" dirty="0" smtClean="0"/>
              <a:t>You must also set a perspective</a:t>
            </a:r>
          </a:p>
          <a:p>
            <a:pPr lvl="1" eaLnBrk="1" hangingPunct="1"/>
            <a:r>
              <a:rPr lang="en-GB" dirty="0" smtClean="0"/>
              <a:t>Use the </a:t>
            </a:r>
            <a:r>
              <a:rPr lang="en-GB" dirty="0" smtClean="0">
                <a:latin typeface="Lucida Console" pitchFamily="49" charset="0"/>
              </a:rPr>
              <a:t>perspective()</a:t>
            </a:r>
            <a:r>
              <a:rPr lang="en-GB" dirty="0" smtClean="0"/>
              <a:t> function</a:t>
            </a:r>
          </a:p>
          <a:p>
            <a:pPr lvl="1" eaLnBrk="1" hangingPunct="1"/>
            <a:r>
              <a:rPr lang="en-GB" dirty="0" smtClean="0"/>
              <a:t>Or specify </a:t>
            </a:r>
            <a:r>
              <a:rPr lang="en-GB" dirty="0" smtClean="0">
                <a:latin typeface="Lucida Console" pitchFamily="49" charset="0"/>
              </a:rPr>
              <a:t>perspective</a:t>
            </a:r>
            <a:r>
              <a:rPr lang="en-GB" dirty="0" smtClean="0"/>
              <a:t> and </a:t>
            </a:r>
            <a:r>
              <a:rPr lang="en-GB" dirty="0" smtClean="0">
                <a:latin typeface="Lucida Console" pitchFamily="49" charset="0"/>
              </a:rPr>
              <a:t>perspective-origin</a:t>
            </a:r>
            <a:r>
              <a:rPr lang="en-GB" dirty="0" smtClean="0"/>
              <a:t> properties</a:t>
            </a:r>
          </a:p>
          <a:p>
            <a:pPr lvl="1" eaLnBrk="1" hangingPunct="1"/>
            <a:endParaRPr lang="en-GB" dirty="0"/>
          </a:p>
          <a:p>
            <a:pPr eaLnBrk="1" hangingPunct="1"/>
            <a:r>
              <a:rPr lang="en-GB" dirty="0" smtClean="0"/>
              <a:t>Example (e.g. in IE11)</a:t>
            </a:r>
          </a:p>
          <a:p>
            <a:pPr lvl="1" eaLnBrk="1" hangingPunct="1"/>
            <a:r>
              <a:rPr lang="en-GB" dirty="0"/>
              <a:t>See </a:t>
            </a:r>
            <a:r>
              <a:rPr lang="en-GB" dirty="0">
                <a:latin typeface="Lucida Console" pitchFamily="49" charset="0"/>
              </a:rPr>
              <a:t>Transforms/3DTransformations.html</a:t>
            </a:r>
          </a:p>
        </p:txBody>
      </p:sp>
      <p:sp>
        <p:nvSpPr>
          <p:cNvPr id="10243" name="Rectangle 2"/>
          <p:cNvSpPr>
            <a:spLocks noGrp="1" noChangeArrowheads="1"/>
          </p:cNvSpPr>
          <p:nvPr>
            <p:ph type="title"/>
          </p:nvPr>
        </p:nvSpPr>
        <p:spPr/>
        <p:txBody>
          <a:bodyPr/>
          <a:lstStyle/>
          <a:p>
            <a:pPr eaLnBrk="1" hangingPunct="1"/>
            <a:r>
              <a:rPr lang="en-GB" dirty="0" smtClean="0"/>
              <a:t>3D Transforms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19</a:t>
            </a:fld>
            <a:endParaRPr lang="en-GB"/>
          </a:p>
        </p:txBody>
      </p:sp>
      <p:sp>
        <p:nvSpPr>
          <p:cNvPr id="11" name="TextBox 10"/>
          <p:cNvSpPr txBox="1"/>
          <p:nvPr/>
        </p:nvSpPr>
        <p:spPr>
          <a:xfrm>
            <a:off x="897435" y="190406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translate3d(</a:t>
            </a:r>
            <a:r>
              <a:rPr lang="en-GB" sz="1200" dirty="0" err="1" smtClean="0"/>
              <a:t>tx</a:t>
            </a:r>
            <a:r>
              <a:rPr lang="en-GB" sz="1200" dirty="0" smtClean="0"/>
              <a:t>, [</a:t>
            </a:r>
            <a:r>
              <a:rPr lang="en-GB" sz="1200" dirty="0" err="1" smtClean="0"/>
              <a:t>ty</a:t>
            </a:r>
            <a:r>
              <a:rPr lang="en-GB" sz="1200" dirty="0" smtClean="0"/>
              <a:t>], [</a:t>
            </a:r>
            <a:r>
              <a:rPr lang="en-GB" sz="1200" dirty="0" err="1" smtClean="0"/>
              <a:t>tz</a:t>
            </a:r>
            <a:r>
              <a:rPr lang="en-GB" sz="1200" dirty="0" smtClean="0"/>
              <a:t>])</a:t>
            </a:r>
            <a:endParaRPr lang="en-GB" sz="1200" dirty="0"/>
          </a:p>
        </p:txBody>
      </p:sp>
      <p:sp>
        <p:nvSpPr>
          <p:cNvPr id="8" name="TextBox 7"/>
          <p:cNvSpPr txBox="1"/>
          <p:nvPr/>
        </p:nvSpPr>
        <p:spPr>
          <a:xfrm>
            <a:off x="4781177" y="193391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translateZ</a:t>
            </a:r>
            <a:r>
              <a:rPr lang="en-GB" sz="1200" dirty="0" smtClean="0"/>
              <a:t>(</a:t>
            </a:r>
            <a:r>
              <a:rPr lang="en-GB" sz="1200" dirty="0" err="1" smtClean="0"/>
              <a:t>tz</a:t>
            </a:r>
            <a:r>
              <a:rPr lang="en-GB" sz="1200" dirty="0" smtClean="0"/>
              <a:t>)</a:t>
            </a:r>
            <a:endParaRPr lang="en-GB" sz="1200" dirty="0"/>
          </a:p>
        </p:txBody>
      </p:sp>
      <p:sp>
        <p:nvSpPr>
          <p:cNvPr id="9" name="TextBox 8"/>
          <p:cNvSpPr txBox="1"/>
          <p:nvPr/>
        </p:nvSpPr>
        <p:spPr>
          <a:xfrm>
            <a:off x="902355" y="249890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scale3d(</a:t>
            </a:r>
            <a:r>
              <a:rPr lang="en-GB" sz="1200" dirty="0" err="1" smtClean="0"/>
              <a:t>sx</a:t>
            </a:r>
            <a:r>
              <a:rPr lang="en-GB" sz="1200" dirty="0" smtClean="0"/>
              <a:t>, [</a:t>
            </a:r>
            <a:r>
              <a:rPr lang="en-GB" sz="1200" dirty="0" err="1" smtClean="0"/>
              <a:t>sy</a:t>
            </a:r>
            <a:r>
              <a:rPr lang="en-GB" sz="1200" dirty="0" smtClean="0"/>
              <a:t>], [</a:t>
            </a:r>
            <a:r>
              <a:rPr lang="en-GB" sz="1200" dirty="0" err="1" smtClean="0"/>
              <a:t>sz</a:t>
            </a:r>
            <a:r>
              <a:rPr lang="en-GB" sz="1200" dirty="0" smtClean="0"/>
              <a:t>])</a:t>
            </a:r>
            <a:endParaRPr lang="en-GB" sz="1200" dirty="0"/>
          </a:p>
        </p:txBody>
      </p:sp>
      <p:sp>
        <p:nvSpPr>
          <p:cNvPr id="10" name="TextBox 9"/>
          <p:cNvSpPr txBox="1"/>
          <p:nvPr/>
        </p:nvSpPr>
        <p:spPr>
          <a:xfrm>
            <a:off x="4786097" y="252875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scaleZ</a:t>
            </a:r>
            <a:r>
              <a:rPr lang="en-GB" sz="1200" dirty="0" smtClean="0"/>
              <a:t>(</a:t>
            </a:r>
            <a:r>
              <a:rPr lang="en-GB" sz="1200" dirty="0" err="1" smtClean="0"/>
              <a:t>sz</a:t>
            </a:r>
            <a:r>
              <a:rPr lang="en-GB" sz="1200" dirty="0" smtClean="0"/>
              <a:t>)</a:t>
            </a:r>
            <a:endParaRPr lang="en-GB" sz="1200" dirty="0"/>
          </a:p>
        </p:txBody>
      </p:sp>
      <p:sp>
        <p:nvSpPr>
          <p:cNvPr id="13" name="TextBox 12"/>
          <p:cNvSpPr txBox="1"/>
          <p:nvPr/>
        </p:nvSpPr>
        <p:spPr>
          <a:xfrm>
            <a:off x="902355" y="312325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rotate3d(</a:t>
            </a:r>
            <a:r>
              <a:rPr lang="en-GB" sz="1200" dirty="0" err="1" smtClean="0"/>
              <a:t>xnum</a:t>
            </a:r>
            <a:r>
              <a:rPr lang="en-GB" sz="1200" dirty="0" smtClean="0"/>
              <a:t>, </a:t>
            </a:r>
            <a:r>
              <a:rPr lang="en-GB" sz="1200" dirty="0" err="1" smtClean="0"/>
              <a:t>ynum</a:t>
            </a:r>
            <a:r>
              <a:rPr lang="en-GB" sz="1200" dirty="0" smtClean="0"/>
              <a:t>, </a:t>
            </a:r>
            <a:r>
              <a:rPr lang="en-GB" sz="1200" dirty="0" err="1" smtClean="0"/>
              <a:t>znum</a:t>
            </a:r>
            <a:r>
              <a:rPr lang="en-GB" sz="1200" dirty="0" smtClean="0"/>
              <a:t>, angle)</a:t>
            </a:r>
            <a:endParaRPr lang="en-GB" sz="1200" dirty="0"/>
          </a:p>
        </p:txBody>
      </p:sp>
      <p:sp>
        <p:nvSpPr>
          <p:cNvPr id="16" name="TextBox 15"/>
          <p:cNvSpPr txBox="1"/>
          <p:nvPr/>
        </p:nvSpPr>
        <p:spPr>
          <a:xfrm>
            <a:off x="4786097" y="312325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rotateZ</a:t>
            </a:r>
            <a:r>
              <a:rPr lang="en-GB" sz="1200" dirty="0" smtClean="0"/>
              <a:t>(</a:t>
            </a:r>
            <a:r>
              <a:rPr lang="en-GB" sz="1200" dirty="0" err="1" smtClean="0"/>
              <a:t>anglee</a:t>
            </a:r>
            <a:r>
              <a:rPr lang="en-GB" sz="1200" dirty="0" smtClean="0"/>
              <a:t>)</a:t>
            </a:r>
            <a:endParaRPr lang="en-GB" sz="1200" dirty="0"/>
          </a:p>
        </p:txBody>
      </p:sp>
    </p:spTree>
    <p:extLst>
      <p:ext uri="{BB962C8B-B14F-4D97-AF65-F5344CB8AC3E}">
        <p14:creationId xmlns:p14="http://schemas.microsoft.com/office/powerpoint/2010/main" val="3378445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smtClean="0"/>
              <a:t>Transitions</a:t>
            </a:r>
          </a:p>
          <a:p>
            <a:pPr marL="457200" indent="-457200">
              <a:buFont typeface="+mj-lt"/>
              <a:buAutoNum type="arabicPeriod"/>
            </a:pPr>
            <a:r>
              <a:rPr lang="en-GB" sz="2400" dirty="0" smtClean="0"/>
              <a:t>Transformations</a:t>
            </a:r>
          </a:p>
          <a:p>
            <a:pPr marL="457200" indent="-457200">
              <a:buFont typeface="+mj-lt"/>
              <a:buAutoNum type="arabicPeriod"/>
            </a:pPr>
            <a:r>
              <a:rPr lang="en-GB" sz="2400" dirty="0" err="1" smtClean="0"/>
              <a:t>Keyframe</a:t>
            </a:r>
            <a:r>
              <a:rPr lang="en-GB" sz="2400" dirty="0" smtClean="0"/>
              <a:t> animations</a:t>
            </a:r>
            <a:endParaRPr lang="en-GB" sz="2000" dirty="0" smtClean="0"/>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for this chapter:  </a:t>
              </a:r>
            </a:p>
            <a:p>
              <a:pPr marL="1252538" lvl="1">
                <a:spcBef>
                  <a:spcPts val="0"/>
                </a:spcBef>
                <a:buClr>
                  <a:schemeClr val="folHlink"/>
                </a:buClr>
                <a:buSzPct val="60000"/>
                <a:buFont typeface="Wingdings" pitchFamily="2" charset="2"/>
                <a:buNone/>
              </a:pPr>
              <a:r>
                <a:rPr lang="en-GB" sz="2000" b="1" dirty="0" smtClean="0">
                  <a:solidFill>
                    <a:schemeClr val="tx2"/>
                  </a:solidFill>
                  <a:sym typeface="Wingdings" pitchFamily="2" charset="2"/>
                </a:rPr>
                <a:t>Demos\07-TransAni</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Defining a simple </a:t>
            </a:r>
            <a:r>
              <a:rPr lang="en-GB" sz="2400" dirty="0" err="1" smtClean="0"/>
              <a:t>keyframe</a:t>
            </a:r>
            <a:r>
              <a:rPr lang="en-GB" sz="2400" dirty="0" smtClean="0"/>
              <a:t> animation</a:t>
            </a:r>
          </a:p>
          <a:p>
            <a:pPr eaLnBrk="1" hangingPunct="1"/>
            <a:r>
              <a:rPr lang="en-GB" dirty="0"/>
              <a:t>Applying a </a:t>
            </a:r>
            <a:r>
              <a:rPr lang="en-GB" dirty="0" err="1" smtClean="0"/>
              <a:t>keyframe</a:t>
            </a:r>
            <a:r>
              <a:rPr lang="en-GB" dirty="0" smtClean="0"/>
              <a:t> animation</a:t>
            </a:r>
          </a:p>
          <a:p>
            <a:pPr eaLnBrk="1" hangingPunct="1"/>
            <a:r>
              <a:rPr lang="en-GB" dirty="0" smtClean="0"/>
              <a:t>Triggering a </a:t>
            </a:r>
            <a:r>
              <a:rPr lang="en-GB" dirty="0" err="1"/>
              <a:t>keyframe</a:t>
            </a:r>
            <a:r>
              <a:rPr lang="en-GB" dirty="0"/>
              <a:t> animation</a:t>
            </a:r>
          </a:p>
          <a:p>
            <a:pPr eaLnBrk="1" hangingPunct="1"/>
            <a:r>
              <a:rPr lang="en-GB" sz="2400" dirty="0" smtClean="0"/>
              <a:t>Example</a:t>
            </a:r>
          </a:p>
        </p:txBody>
      </p:sp>
      <p:sp>
        <p:nvSpPr>
          <p:cNvPr id="669698" name="Rectangle 2"/>
          <p:cNvSpPr>
            <a:spLocks noGrp="1" noChangeArrowheads="1"/>
          </p:cNvSpPr>
          <p:nvPr>
            <p:ph type="title"/>
          </p:nvPr>
        </p:nvSpPr>
        <p:spPr/>
        <p:txBody>
          <a:bodyPr/>
          <a:lstStyle/>
          <a:p>
            <a:pPr eaLnBrk="1" hangingPunct="1"/>
            <a:r>
              <a:rPr lang="en-GB" dirty="0" smtClean="0"/>
              <a:t>3. </a:t>
            </a:r>
            <a:r>
              <a:rPr lang="en-GB" dirty="0" err="1" smtClean="0"/>
              <a:t>Keyframe</a:t>
            </a:r>
            <a:r>
              <a:rPr lang="en-GB" dirty="0" smtClean="0"/>
              <a:t> Animations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20</a:t>
            </a:fld>
            <a:endParaRPr lang="en-GB" dirty="0"/>
          </a:p>
        </p:txBody>
      </p:sp>
    </p:spTree>
    <p:extLst>
      <p:ext uri="{BB962C8B-B14F-4D97-AF65-F5344CB8AC3E}">
        <p14:creationId xmlns:p14="http://schemas.microsoft.com/office/powerpoint/2010/main" val="1177907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Here's a simple example of a </a:t>
            </a:r>
            <a:r>
              <a:rPr lang="en-GB" dirty="0" err="1" smtClean="0"/>
              <a:t>keyframe</a:t>
            </a:r>
            <a:r>
              <a:rPr lang="en-GB" dirty="0" smtClean="0"/>
              <a:t> animation</a:t>
            </a:r>
          </a:p>
          <a:p>
            <a:pPr lvl="1"/>
            <a:r>
              <a:rPr lang="en-GB" dirty="0" smtClean="0">
                <a:latin typeface="+mj-lt"/>
              </a:rPr>
              <a:t>Illustrates syntax and helps you to understand the concepts</a:t>
            </a:r>
            <a:endParaRPr lang="en-GB"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Defining a </a:t>
            </a:r>
            <a:r>
              <a:rPr lang="en-GB" dirty="0" err="1" smtClean="0"/>
              <a:t>Keyframe</a:t>
            </a:r>
            <a:r>
              <a:rPr lang="en-GB" dirty="0" smtClean="0"/>
              <a:t> Animation</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21</a:t>
            </a:fld>
            <a:endParaRPr lang="en-GB"/>
          </a:p>
        </p:txBody>
      </p:sp>
      <p:sp>
        <p:nvSpPr>
          <p:cNvPr id="5" name="TextBox 4"/>
          <p:cNvSpPr txBox="1"/>
          <p:nvPr/>
        </p:nvSpPr>
        <p:spPr>
          <a:xfrm>
            <a:off x="861391" y="2094271"/>
            <a:ext cx="7620000" cy="4483509"/>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a:t>@</a:t>
            </a:r>
            <a:r>
              <a:rPr lang="en-GB" sz="1200" dirty="0" err="1"/>
              <a:t>keyframes</a:t>
            </a:r>
            <a:r>
              <a:rPr lang="en-GB" sz="1200" dirty="0"/>
              <a:t> </a:t>
            </a:r>
            <a:r>
              <a:rPr lang="en-GB" sz="1200" dirty="0" err="1" smtClean="0"/>
              <a:t>myAnimation</a:t>
            </a:r>
            <a:r>
              <a:rPr lang="en-GB" sz="1200" dirty="0" smtClean="0"/>
              <a:t> </a:t>
            </a:r>
            <a:r>
              <a:rPr lang="en-GB" sz="1200" dirty="0"/>
              <a:t>{</a:t>
            </a:r>
          </a:p>
          <a:p>
            <a:endParaRPr lang="en-GB" sz="1200" dirty="0"/>
          </a:p>
          <a:p>
            <a:r>
              <a:rPr lang="en-GB" sz="1200" dirty="0"/>
              <a:t>    0% {</a:t>
            </a:r>
          </a:p>
          <a:p>
            <a:r>
              <a:rPr lang="en-GB" sz="1200" dirty="0"/>
              <a:t>        left: 0px;</a:t>
            </a:r>
          </a:p>
          <a:p>
            <a:r>
              <a:rPr lang="en-GB" sz="1200" dirty="0"/>
              <a:t>        top: </a:t>
            </a:r>
            <a:r>
              <a:rPr lang="en-GB" sz="1200" dirty="0" smtClean="0"/>
              <a:t> 0px</a:t>
            </a:r>
            <a:r>
              <a:rPr lang="en-GB" sz="1200" dirty="0"/>
              <a:t>;</a:t>
            </a:r>
          </a:p>
          <a:p>
            <a:r>
              <a:rPr lang="en-GB" sz="1200" dirty="0"/>
              <a:t>        background-</a:t>
            </a:r>
            <a:r>
              <a:rPr lang="en-GB" sz="1200" dirty="0" err="1"/>
              <a:t>color</a:t>
            </a:r>
            <a:r>
              <a:rPr lang="en-GB" sz="1200" dirty="0"/>
              <a:t>: </a:t>
            </a:r>
            <a:r>
              <a:rPr lang="en-GB" sz="1200" dirty="0" smtClean="0"/>
              <a:t>red;</a:t>
            </a:r>
            <a:endParaRPr lang="en-GB" sz="1200" dirty="0"/>
          </a:p>
          <a:p>
            <a:r>
              <a:rPr lang="en-GB" sz="1200" dirty="0"/>
              <a:t>    }</a:t>
            </a:r>
          </a:p>
          <a:p>
            <a:endParaRPr lang="en-GB" sz="1200" dirty="0"/>
          </a:p>
          <a:p>
            <a:r>
              <a:rPr lang="en-GB" sz="1200" dirty="0"/>
              <a:t>    33% {</a:t>
            </a:r>
          </a:p>
          <a:p>
            <a:r>
              <a:rPr lang="en-GB" sz="1200" dirty="0"/>
              <a:t>        left: 100px;</a:t>
            </a:r>
          </a:p>
          <a:p>
            <a:r>
              <a:rPr lang="en-GB" sz="1200" dirty="0"/>
              <a:t>        top</a:t>
            </a:r>
            <a:r>
              <a:rPr lang="en-GB" sz="1200" dirty="0" smtClean="0"/>
              <a:t>:  </a:t>
            </a:r>
            <a:r>
              <a:rPr lang="en-GB" sz="1200" dirty="0"/>
              <a:t>160px;</a:t>
            </a:r>
          </a:p>
          <a:p>
            <a:r>
              <a:rPr lang="en-GB" sz="1200" dirty="0"/>
              <a:t>    }</a:t>
            </a:r>
          </a:p>
          <a:p>
            <a:endParaRPr lang="en-GB" sz="1200" dirty="0"/>
          </a:p>
          <a:p>
            <a:r>
              <a:rPr lang="en-GB" sz="1200" dirty="0"/>
              <a:t>    66% {</a:t>
            </a:r>
          </a:p>
          <a:p>
            <a:r>
              <a:rPr lang="en-GB" sz="1200" dirty="0"/>
              <a:t>        left: 200px;</a:t>
            </a:r>
          </a:p>
          <a:p>
            <a:r>
              <a:rPr lang="en-GB" sz="1200" dirty="0"/>
              <a:t>        top: </a:t>
            </a:r>
            <a:r>
              <a:rPr lang="en-GB" sz="1200" dirty="0" smtClean="0"/>
              <a:t>   0px</a:t>
            </a:r>
            <a:r>
              <a:rPr lang="en-GB" sz="1200" dirty="0"/>
              <a:t>;</a:t>
            </a:r>
          </a:p>
          <a:p>
            <a:r>
              <a:rPr lang="en-GB" sz="1200" dirty="0"/>
              <a:t>    }</a:t>
            </a:r>
          </a:p>
          <a:p>
            <a:endParaRPr lang="en-GB" sz="1200" dirty="0"/>
          </a:p>
          <a:p>
            <a:r>
              <a:rPr lang="en-GB" sz="1200" dirty="0"/>
              <a:t>    100% {</a:t>
            </a:r>
          </a:p>
          <a:p>
            <a:r>
              <a:rPr lang="en-GB" sz="1200" dirty="0"/>
              <a:t>        left: 300px;</a:t>
            </a:r>
          </a:p>
          <a:p>
            <a:r>
              <a:rPr lang="en-GB" sz="1200" dirty="0"/>
              <a:t>        top: </a:t>
            </a:r>
            <a:r>
              <a:rPr lang="en-GB" sz="1200" dirty="0" smtClean="0"/>
              <a:t> 160px</a:t>
            </a:r>
            <a:r>
              <a:rPr lang="en-GB" sz="1200" dirty="0"/>
              <a:t>;</a:t>
            </a:r>
          </a:p>
          <a:p>
            <a:r>
              <a:rPr lang="en-GB" sz="1200" dirty="0"/>
              <a:t>        background-</a:t>
            </a:r>
            <a:r>
              <a:rPr lang="en-GB" sz="1200" dirty="0" err="1"/>
              <a:t>color</a:t>
            </a:r>
            <a:r>
              <a:rPr lang="en-GB" sz="1200" dirty="0"/>
              <a:t>: </a:t>
            </a:r>
            <a:r>
              <a:rPr lang="en-GB" sz="1200" dirty="0" smtClean="0"/>
              <a:t>green;</a:t>
            </a:r>
            <a:endParaRPr lang="en-GB" sz="1200" dirty="0"/>
          </a:p>
          <a:p>
            <a:r>
              <a:rPr lang="en-GB" sz="1200" dirty="0"/>
              <a:t>    }</a:t>
            </a:r>
          </a:p>
          <a:p>
            <a:r>
              <a:rPr lang="en-GB" sz="1200" dirty="0"/>
              <a:t>}</a:t>
            </a:r>
          </a:p>
        </p:txBody>
      </p:sp>
    </p:spTree>
    <p:extLst>
      <p:ext uri="{BB962C8B-B14F-4D97-AF65-F5344CB8AC3E}">
        <p14:creationId xmlns:p14="http://schemas.microsoft.com/office/powerpoint/2010/main" val="252018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GB" dirty="0" smtClean="0"/>
              <a:t>To apply a </a:t>
            </a:r>
            <a:r>
              <a:rPr lang="en-GB" dirty="0" err="1" smtClean="0"/>
              <a:t>keyframe</a:t>
            </a:r>
            <a:r>
              <a:rPr lang="en-GB" dirty="0" smtClean="0"/>
              <a:t> animation to an element:</a:t>
            </a:r>
          </a:p>
          <a:p>
            <a:pPr lvl="1"/>
            <a:r>
              <a:rPr lang="en-GB" dirty="0" smtClean="0"/>
              <a:t>Set the </a:t>
            </a:r>
            <a:r>
              <a:rPr lang="en-GB" dirty="0" smtClean="0">
                <a:latin typeface="Lucida Console" pitchFamily="49" charset="0"/>
              </a:rPr>
              <a:t>animation-name</a:t>
            </a:r>
            <a:r>
              <a:rPr lang="en-GB" dirty="0" smtClean="0"/>
              <a:t> property in a CSS style rule, to the name of a </a:t>
            </a:r>
            <a:r>
              <a:rPr lang="en-GB" dirty="0" err="1" smtClean="0"/>
              <a:t>keyframe</a:t>
            </a:r>
            <a:r>
              <a:rPr lang="en-GB" dirty="0" smtClean="0"/>
              <a:t> animation</a:t>
            </a:r>
          </a:p>
          <a:p>
            <a:pPr lvl="1"/>
            <a:endParaRPr lang="en-GB" dirty="0"/>
          </a:p>
          <a:p>
            <a:r>
              <a:rPr lang="en-GB" dirty="0" smtClean="0"/>
              <a:t>Example</a:t>
            </a:r>
          </a:p>
          <a:p>
            <a:pPr lvl="1"/>
            <a:r>
              <a:rPr lang="en-GB" dirty="0" smtClean="0"/>
              <a:t>This CSS rule applies to an element whose id is </a:t>
            </a:r>
            <a:r>
              <a:rPr lang="en-GB" dirty="0" err="1" smtClean="0">
                <a:latin typeface="Lucida Console" pitchFamily="49" charset="0"/>
              </a:rPr>
              <a:t>someElement</a:t>
            </a:r>
            <a:r>
              <a:rPr lang="en-GB" dirty="0" smtClean="0"/>
              <a:t>, when its class is </a:t>
            </a:r>
            <a:r>
              <a:rPr lang="en-GB" dirty="0" err="1" smtClean="0">
                <a:latin typeface="Lucida Console" pitchFamily="49" charset="0"/>
              </a:rPr>
              <a:t>animationOn</a:t>
            </a:r>
            <a:endParaRPr lang="en-GB" dirty="0" smtClean="0">
              <a:latin typeface="Lucida Console" pitchFamily="49" charset="0"/>
            </a:endParaRPr>
          </a:p>
          <a:p>
            <a:pPr lvl="1"/>
            <a:r>
              <a:rPr lang="en-GB" dirty="0" smtClean="0"/>
              <a:t>Note, there's nothing special about a class named </a:t>
            </a:r>
            <a:r>
              <a:rPr lang="en-GB" dirty="0" err="1" smtClean="0">
                <a:latin typeface="Lucida Console" pitchFamily="49" charset="0"/>
              </a:rPr>
              <a:t>animationOn</a:t>
            </a:r>
            <a:r>
              <a:rPr lang="en-GB" dirty="0" smtClean="0"/>
              <a:t> - you'll see how it all fits together on the next slide </a:t>
            </a:r>
            <a:r>
              <a:rPr lang="en-GB" dirty="0" smtClean="0">
                <a:sym typeface="Wingdings" pitchFamily="2" charset="2"/>
              </a:rPr>
              <a:t></a:t>
            </a:r>
            <a:endParaRPr lang="en-GB" dirty="0" smtClean="0"/>
          </a:p>
          <a:p>
            <a:pPr lvl="1"/>
            <a:endParaRPr lang="en-GB" dirty="0"/>
          </a:p>
        </p:txBody>
      </p:sp>
      <p:sp>
        <p:nvSpPr>
          <p:cNvPr id="10243" name="Rectangle 2"/>
          <p:cNvSpPr>
            <a:spLocks noGrp="1" noChangeArrowheads="1"/>
          </p:cNvSpPr>
          <p:nvPr>
            <p:ph type="title"/>
          </p:nvPr>
        </p:nvSpPr>
        <p:spPr/>
        <p:txBody>
          <a:bodyPr/>
          <a:lstStyle/>
          <a:p>
            <a:r>
              <a:rPr lang="en-GB" dirty="0" smtClean="0"/>
              <a:t>Applying a </a:t>
            </a:r>
            <a:r>
              <a:rPr lang="en-GB" dirty="0" err="1" smtClean="0"/>
              <a:t>Keyframe</a:t>
            </a:r>
            <a:r>
              <a:rPr lang="en-GB" dirty="0" smtClean="0"/>
              <a:t> Animation</a:t>
            </a:r>
          </a:p>
        </p:txBody>
      </p:sp>
      <p:sp>
        <p:nvSpPr>
          <p:cNvPr id="53" name="Footer Placeholder 3"/>
          <p:cNvSpPr>
            <a:spLocks noGrp="1"/>
          </p:cNvSpPr>
          <p:nvPr>
            <p:ph type="ftr" sz="quarter" idx="10"/>
          </p:nvPr>
        </p:nvSpPr>
        <p:spPr/>
        <p:txBody>
          <a:bodyPr/>
          <a:lstStyle/>
          <a:p>
            <a:fld id="{F2B72915-2081-4483-8C8F-CFACE768D299}" type="slidenum">
              <a:rPr lang="en-GB" smtClean="0"/>
              <a:pPr/>
              <a:t>22</a:t>
            </a:fld>
            <a:endParaRPr lang="en-GB"/>
          </a:p>
        </p:txBody>
      </p:sp>
      <p:sp>
        <p:nvSpPr>
          <p:cNvPr id="24" name="TextBox 23"/>
          <p:cNvSpPr txBox="1"/>
          <p:nvPr/>
        </p:nvSpPr>
        <p:spPr>
          <a:xfrm>
            <a:off x="861391" y="4586744"/>
            <a:ext cx="7620000" cy="66367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smtClean="0"/>
              <a:t>#</a:t>
            </a:r>
            <a:r>
              <a:rPr lang="en-GB" sz="1200" dirty="0" err="1" smtClean="0"/>
              <a:t>someElement.animationOn</a:t>
            </a:r>
            <a:r>
              <a:rPr lang="en-GB" sz="1200" dirty="0" smtClean="0"/>
              <a:t> </a:t>
            </a:r>
            <a:r>
              <a:rPr lang="en-GB" sz="1200" dirty="0"/>
              <a:t>{</a:t>
            </a:r>
          </a:p>
          <a:p>
            <a:r>
              <a:rPr lang="en-GB" sz="1200" dirty="0"/>
              <a:t>    animation-name: </a:t>
            </a:r>
            <a:r>
              <a:rPr lang="en-GB" sz="1200" dirty="0" err="1"/>
              <a:t>myAnimation</a:t>
            </a:r>
            <a:r>
              <a:rPr lang="en-GB" sz="1200" dirty="0"/>
              <a:t>;</a:t>
            </a:r>
          </a:p>
          <a:p>
            <a:r>
              <a:rPr lang="en-GB" sz="1200" dirty="0"/>
              <a:t>}</a:t>
            </a:r>
          </a:p>
        </p:txBody>
      </p:sp>
    </p:spTree>
    <p:extLst>
      <p:ext uri="{BB962C8B-B14F-4D97-AF65-F5344CB8AC3E}">
        <p14:creationId xmlns:p14="http://schemas.microsoft.com/office/powerpoint/2010/main" val="1958672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GB" dirty="0" smtClean="0"/>
              <a:t>To trigger a </a:t>
            </a:r>
            <a:r>
              <a:rPr lang="en-GB" dirty="0" err="1" smtClean="0"/>
              <a:t>keyframe</a:t>
            </a:r>
            <a:r>
              <a:rPr lang="en-GB" dirty="0" smtClean="0"/>
              <a:t> animation on an element:</a:t>
            </a:r>
          </a:p>
          <a:p>
            <a:pPr lvl="1"/>
            <a:r>
              <a:rPr lang="en-GB" dirty="0" smtClean="0"/>
              <a:t>Write some JavaScript code that applies the appropriate CSS class in response to some user action</a:t>
            </a:r>
          </a:p>
          <a:p>
            <a:pPr lvl="1"/>
            <a:endParaRPr lang="en-GB" dirty="0"/>
          </a:p>
          <a:p>
            <a:r>
              <a:rPr lang="en-GB" dirty="0" smtClean="0"/>
              <a:t>Example</a:t>
            </a:r>
          </a:p>
          <a:p>
            <a:pPr lvl="1"/>
            <a:r>
              <a:rPr lang="en-GB" dirty="0" smtClean="0"/>
              <a:t>This JavaScript function is triggered in response to some user action, such as a button-click, mouse-over, etc.</a:t>
            </a:r>
          </a:p>
          <a:p>
            <a:pPr lvl="1"/>
            <a:r>
              <a:rPr lang="en-GB" dirty="0" smtClean="0"/>
              <a:t>The function applies the </a:t>
            </a:r>
            <a:r>
              <a:rPr lang="en-GB" dirty="0" err="1" smtClean="0">
                <a:latin typeface="Lucida Console" pitchFamily="49" charset="0"/>
              </a:rPr>
              <a:t>animationOn</a:t>
            </a:r>
            <a:r>
              <a:rPr lang="en-GB" dirty="0" smtClean="0">
                <a:latin typeface="+mj-lt"/>
              </a:rPr>
              <a:t> class to the target element, which will trigger the animation!</a:t>
            </a:r>
            <a:endParaRPr lang="en-GB" dirty="0"/>
          </a:p>
        </p:txBody>
      </p:sp>
      <p:sp>
        <p:nvSpPr>
          <p:cNvPr id="10243" name="Rectangle 2"/>
          <p:cNvSpPr>
            <a:spLocks noGrp="1" noChangeArrowheads="1"/>
          </p:cNvSpPr>
          <p:nvPr>
            <p:ph type="title"/>
          </p:nvPr>
        </p:nvSpPr>
        <p:spPr/>
        <p:txBody>
          <a:bodyPr/>
          <a:lstStyle/>
          <a:p>
            <a:r>
              <a:rPr lang="en-GB" dirty="0" smtClean="0"/>
              <a:t>Triggering a </a:t>
            </a:r>
            <a:r>
              <a:rPr lang="en-GB" dirty="0" err="1" smtClean="0"/>
              <a:t>Keyframe</a:t>
            </a:r>
            <a:r>
              <a:rPr lang="en-GB" dirty="0" smtClean="0"/>
              <a:t> Animation</a:t>
            </a:r>
          </a:p>
        </p:txBody>
      </p:sp>
      <p:sp>
        <p:nvSpPr>
          <p:cNvPr id="53" name="Footer Placeholder 3"/>
          <p:cNvSpPr>
            <a:spLocks noGrp="1"/>
          </p:cNvSpPr>
          <p:nvPr>
            <p:ph type="ftr" sz="quarter" idx="10"/>
          </p:nvPr>
        </p:nvSpPr>
        <p:spPr/>
        <p:txBody>
          <a:bodyPr/>
          <a:lstStyle/>
          <a:p>
            <a:fld id="{F2B72915-2081-4483-8C8F-CFACE768D299}" type="slidenum">
              <a:rPr lang="en-GB" smtClean="0"/>
              <a:pPr/>
              <a:t>23</a:t>
            </a:fld>
            <a:endParaRPr lang="en-GB"/>
          </a:p>
        </p:txBody>
      </p:sp>
      <p:sp>
        <p:nvSpPr>
          <p:cNvPr id="24" name="TextBox 23"/>
          <p:cNvSpPr txBox="1"/>
          <p:nvPr/>
        </p:nvSpPr>
        <p:spPr>
          <a:xfrm>
            <a:off x="861391" y="4586744"/>
            <a:ext cx="7620000" cy="119462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a:t>function </a:t>
            </a:r>
            <a:r>
              <a:rPr lang="en-GB" sz="1200" dirty="0" err="1" smtClean="0"/>
              <a:t>startFunctionTriggeredBySomeUserAction</a:t>
            </a:r>
            <a:r>
              <a:rPr lang="en-GB" sz="1200" dirty="0" smtClean="0"/>
              <a:t>() </a:t>
            </a:r>
            <a:r>
              <a:rPr lang="en-GB" sz="1200" dirty="0"/>
              <a:t>{</a:t>
            </a:r>
          </a:p>
          <a:p>
            <a:endParaRPr lang="en-GB" sz="1200" dirty="0" smtClean="0"/>
          </a:p>
          <a:p>
            <a:r>
              <a:rPr lang="en-GB" sz="1200" dirty="0" smtClean="0"/>
              <a:t>  </a:t>
            </a:r>
            <a:r>
              <a:rPr lang="en-GB" sz="1200" dirty="0" err="1" smtClean="0"/>
              <a:t>var</a:t>
            </a:r>
            <a:r>
              <a:rPr lang="en-GB" sz="1200" dirty="0" smtClean="0"/>
              <a:t> </a:t>
            </a:r>
            <a:r>
              <a:rPr lang="en-GB" sz="1200" dirty="0" err="1" smtClean="0"/>
              <a:t>elem</a:t>
            </a:r>
            <a:r>
              <a:rPr lang="en-GB" sz="1200" dirty="0" smtClean="0"/>
              <a:t> </a:t>
            </a:r>
            <a:r>
              <a:rPr lang="en-GB" sz="1200" dirty="0"/>
              <a:t>= </a:t>
            </a:r>
            <a:r>
              <a:rPr lang="en-GB" sz="1200" dirty="0" err="1"/>
              <a:t>document.getElementById</a:t>
            </a:r>
            <a:r>
              <a:rPr lang="en-GB" sz="1200" dirty="0" smtClean="0"/>
              <a:t>("</a:t>
            </a:r>
            <a:r>
              <a:rPr lang="en-GB" sz="1200" dirty="0" err="1" smtClean="0"/>
              <a:t>someElem</a:t>
            </a:r>
            <a:r>
              <a:rPr lang="en-GB" sz="1200" dirty="0" smtClean="0"/>
              <a:t>");</a:t>
            </a:r>
            <a:endParaRPr lang="en-GB" sz="1200" dirty="0"/>
          </a:p>
          <a:p>
            <a:r>
              <a:rPr lang="en-GB" sz="1200" dirty="0" smtClean="0"/>
              <a:t>  </a:t>
            </a:r>
            <a:r>
              <a:rPr lang="en-GB" sz="1200" dirty="0" err="1" smtClean="0"/>
              <a:t>elem.classList.add</a:t>
            </a:r>
            <a:r>
              <a:rPr lang="en-GB" sz="1200" dirty="0"/>
              <a:t>("</a:t>
            </a:r>
            <a:r>
              <a:rPr lang="en-GB" sz="1200" dirty="0" err="1" smtClean="0"/>
              <a:t>animationOn</a:t>
            </a:r>
            <a:r>
              <a:rPr lang="en-GB" sz="1200" dirty="0" smtClean="0"/>
              <a:t>");</a:t>
            </a:r>
            <a:endParaRPr lang="en-GB" sz="1200" dirty="0"/>
          </a:p>
          <a:p>
            <a:endParaRPr lang="en-GB" sz="1200" dirty="0" smtClean="0"/>
          </a:p>
          <a:p>
            <a:r>
              <a:rPr lang="en-GB" sz="1200" dirty="0" smtClean="0"/>
              <a:t>}</a:t>
            </a:r>
            <a:endParaRPr lang="en-GB" sz="1200" dirty="0"/>
          </a:p>
        </p:txBody>
      </p:sp>
    </p:spTree>
    <p:extLst>
      <p:ext uri="{BB962C8B-B14F-4D97-AF65-F5344CB8AC3E}">
        <p14:creationId xmlns:p14="http://schemas.microsoft.com/office/powerpoint/2010/main" val="954006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GB" sz="2400" dirty="0" smtClean="0"/>
              <a:t>For a complete example of </a:t>
            </a:r>
            <a:r>
              <a:rPr lang="en-GB" sz="2400" dirty="0" err="1" smtClean="0"/>
              <a:t>keyframe</a:t>
            </a:r>
            <a:r>
              <a:rPr lang="en-GB" sz="2400" dirty="0" smtClean="0"/>
              <a:t> animations…</a:t>
            </a:r>
          </a:p>
          <a:p>
            <a:pPr lvl="1"/>
            <a:r>
              <a:rPr lang="en-GB" dirty="0"/>
              <a:t>See </a:t>
            </a:r>
            <a:r>
              <a:rPr lang="en-GB" dirty="0" err="1" smtClean="0">
                <a:latin typeface="Lucida Console" pitchFamily="49" charset="0"/>
              </a:rPr>
              <a:t>KeyframeAnimations</a:t>
            </a:r>
            <a:r>
              <a:rPr lang="en-GB" dirty="0" smtClean="0">
                <a:latin typeface="Lucida Console" pitchFamily="49" charset="0"/>
              </a:rPr>
              <a:t>/Pool.html</a:t>
            </a:r>
          </a:p>
          <a:p>
            <a:pPr lvl="1"/>
            <a:r>
              <a:rPr lang="en-GB" sz="2000" dirty="0" smtClean="0">
                <a:latin typeface="+mj-lt"/>
              </a:rPr>
              <a:t>This example works in IE11</a:t>
            </a:r>
            <a:endParaRPr lang="en-GB" sz="2000" dirty="0">
              <a:latin typeface="+mj-lt"/>
            </a:endParaRPr>
          </a:p>
        </p:txBody>
      </p:sp>
      <p:sp>
        <p:nvSpPr>
          <p:cNvPr id="10243" name="Rectangle 2"/>
          <p:cNvSpPr>
            <a:spLocks noGrp="1" noChangeArrowheads="1"/>
          </p:cNvSpPr>
          <p:nvPr>
            <p:ph type="title"/>
          </p:nvPr>
        </p:nvSpPr>
        <p:spPr/>
        <p:txBody>
          <a:bodyPr/>
          <a:lstStyle/>
          <a:p>
            <a:r>
              <a:rPr lang="en-GB" dirty="0" smtClean="0"/>
              <a:t>Example</a:t>
            </a:r>
          </a:p>
        </p:txBody>
      </p:sp>
      <p:sp>
        <p:nvSpPr>
          <p:cNvPr id="53" name="Footer Placeholder 3"/>
          <p:cNvSpPr>
            <a:spLocks noGrp="1"/>
          </p:cNvSpPr>
          <p:nvPr>
            <p:ph type="ftr" sz="quarter" idx="10"/>
          </p:nvPr>
        </p:nvSpPr>
        <p:spPr/>
        <p:txBody>
          <a:bodyPr/>
          <a:lstStyle/>
          <a:p>
            <a:fld id="{F2B72915-2081-4483-8C8F-CFACE768D299}" type="slidenum">
              <a:rPr lang="en-GB" smtClean="0"/>
              <a:pPr/>
              <a:t>24</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892" y="2429788"/>
            <a:ext cx="6469696" cy="425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1172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25</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1569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a:t>Overview of </a:t>
            </a:r>
            <a:r>
              <a:rPr lang="en-GB" sz="2400" dirty="0" smtClean="0"/>
              <a:t>transitions</a:t>
            </a:r>
          </a:p>
          <a:p>
            <a:pPr eaLnBrk="1" hangingPunct="1"/>
            <a:r>
              <a:rPr lang="en-GB" dirty="0"/>
              <a:t>Defining </a:t>
            </a:r>
            <a:r>
              <a:rPr lang="en-GB" dirty="0" smtClean="0"/>
              <a:t>multiple transitions</a:t>
            </a:r>
          </a:p>
          <a:p>
            <a:pPr eaLnBrk="1" hangingPunct="1"/>
            <a:r>
              <a:rPr lang="en-GB" dirty="0"/>
              <a:t>Setting </a:t>
            </a:r>
            <a:r>
              <a:rPr lang="en-GB" dirty="0" smtClean="0"/>
              <a:t>detailed transition properties</a:t>
            </a:r>
          </a:p>
          <a:p>
            <a:pPr eaLnBrk="1" hangingPunct="1"/>
            <a:r>
              <a:rPr lang="en-GB" sz="2400" dirty="0" smtClean="0"/>
              <a:t>Handling transition events</a:t>
            </a:r>
          </a:p>
        </p:txBody>
      </p:sp>
      <p:sp>
        <p:nvSpPr>
          <p:cNvPr id="669698" name="Rectangle 2"/>
          <p:cNvSpPr>
            <a:spLocks noGrp="1" noChangeArrowheads="1"/>
          </p:cNvSpPr>
          <p:nvPr>
            <p:ph type="title"/>
          </p:nvPr>
        </p:nvSpPr>
        <p:spPr/>
        <p:txBody>
          <a:bodyPr/>
          <a:lstStyle/>
          <a:p>
            <a:pPr eaLnBrk="1" hangingPunct="1"/>
            <a:r>
              <a:rPr lang="en-GB" dirty="0" smtClean="0"/>
              <a:t>1. Transitions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extLst>
      <p:ext uri="{BB962C8B-B14F-4D97-AF65-F5344CB8AC3E}">
        <p14:creationId xmlns:p14="http://schemas.microsoft.com/office/powerpoint/2010/main" val="423344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CSS3 allows you to define transitions for property changes</a:t>
            </a:r>
          </a:p>
          <a:p>
            <a:pPr lvl="1" eaLnBrk="1" hangingPunct="1"/>
            <a:r>
              <a:rPr lang="en-GB" sz="2000" dirty="0" smtClean="0">
                <a:latin typeface="+mj-lt"/>
              </a:rPr>
              <a:t>E.g. when a user hovers over an element…</a:t>
            </a:r>
          </a:p>
          <a:p>
            <a:pPr lvl="1" eaLnBrk="1" hangingPunct="1"/>
            <a:r>
              <a:rPr lang="en-GB" sz="2000" dirty="0" smtClean="0">
                <a:latin typeface="+mj-lt"/>
              </a:rPr>
              <a:t>… increase the width </a:t>
            </a:r>
            <a:r>
              <a:rPr lang="en-GB" sz="2000" u="sng" dirty="0" smtClean="0">
                <a:latin typeface="+mj-lt"/>
              </a:rPr>
              <a:t>over a period of 3 seconds</a:t>
            </a:r>
            <a:endParaRPr lang="en-GB" dirty="0">
              <a:latin typeface="+mj-lt"/>
            </a:endParaRPr>
          </a:p>
          <a:p>
            <a:pPr lvl="1" eaLnBrk="1" hangingPunct="1"/>
            <a:endParaRPr lang="en-GB" sz="2000" dirty="0">
              <a:latin typeface="+mj-lt"/>
            </a:endParaRPr>
          </a:p>
          <a:p>
            <a:pPr eaLnBrk="1" hangingPunct="1"/>
            <a:r>
              <a:rPr lang="en-GB" dirty="0" smtClean="0">
                <a:latin typeface="+mj-lt"/>
              </a:rPr>
              <a:t>To define a transition</a:t>
            </a:r>
          </a:p>
          <a:p>
            <a:pPr lvl="1" eaLnBrk="1" hangingPunct="1"/>
            <a:r>
              <a:rPr lang="en-GB" dirty="0">
                <a:latin typeface="+mj-lt"/>
              </a:rPr>
              <a:t>S</a:t>
            </a:r>
            <a:r>
              <a:rPr lang="en-GB" dirty="0" smtClean="0"/>
              <a:t>et the </a:t>
            </a:r>
            <a:r>
              <a:rPr lang="en-GB" dirty="0" smtClean="0">
                <a:latin typeface="Lucida Console" pitchFamily="49" charset="0"/>
                <a:cs typeface="Lao UI" pitchFamily="34" charset="0"/>
              </a:rPr>
              <a:t>transition</a:t>
            </a:r>
            <a:r>
              <a:rPr lang="en-GB" dirty="0" smtClean="0"/>
              <a:t> property </a:t>
            </a:r>
          </a:p>
          <a:p>
            <a:pPr lvl="1" eaLnBrk="1" hangingPunct="1"/>
            <a:r>
              <a:rPr lang="en-GB" dirty="0" smtClean="0"/>
              <a:t>Specify the property to vary, and the time span</a:t>
            </a:r>
          </a:p>
          <a:p>
            <a:pPr lvl="1" eaLnBrk="1" hangingPunct="1"/>
            <a:endParaRPr lang="en-GB" dirty="0"/>
          </a:p>
          <a:p>
            <a:pPr eaLnBrk="1" hangingPunct="1"/>
            <a:r>
              <a:rPr lang="en-GB" dirty="0"/>
              <a:t>Example (e.g. in </a:t>
            </a:r>
            <a:r>
              <a:rPr lang="en-GB" dirty="0" smtClean="0"/>
              <a:t>IE11)</a:t>
            </a:r>
            <a:endParaRPr lang="en-GB" dirty="0"/>
          </a:p>
          <a:p>
            <a:pPr lvl="1" eaLnBrk="1" hangingPunct="1"/>
            <a:r>
              <a:rPr lang="en-GB" dirty="0" smtClean="0"/>
              <a:t>See </a:t>
            </a:r>
            <a:r>
              <a:rPr lang="en-GB" dirty="0" smtClean="0">
                <a:latin typeface="Lucida Console" pitchFamily="49" charset="0"/>
              </a:rPr>
              <a:t>Transitions/SimpleTransition.html</a:t>
            </a:r>
          </a:p>
        </p:txBody>
      </p:sp>
      <p:sp>
        <p:nvSpPr>
          <p:cNvPr id="10243" name="Rectangle 2"/>
          <p:cNvSpPr>
            <a:spLocks noGrp="1" noChangeArrowheads="1"/>
          </p:cNvSpPr>
          <p:nvPr>
            <p:ph type="title"/>
          </p:nvPr>
        </p:nvSpPr>
        <p:spPr/>
        <p:txBody>
          <a:bodyPr/>
          <a:lstStyle/>
          <a:p>
            <a:pPr eaLnBrk="1" hangingPunct="1"/>
            <a:r>
              <a:rPr lang="en-GB" dirty="0" smtClean="0"/>
              <a:t>Overview of Transitions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4</a:t>
            </a:fld>
            <a:endParaRPr lang="en-GB"/>
          </a:p>
        </p:txBody>
      </p:sp>
      <p:sp>
        <p:nvSpPr>
          <p:cNvPr id="5" name="TextBox 4"/>
          <p:cNvSpPr txBox="1"/>
          <p:nvPr/>
        </p:nvSpPr>
        <p:spPr>
          <a:xfrm>
            <a:off x="861391" y="5235683"/>
            <a:ext cx="7620000" cy="135685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smtClean="0"/>
              <a:t>#</a:t>
            </a:r>
            <a:r>
              <a:rPr lang="en-GB" sz="1200" dirty="0" err="1" smtClean="0"/>
              <a:t>myPanel</a:t>
            </a:r>
            <a:r>
              <a:rPr lang="en-GB" sz="1200" dirty="0" smtClean="0"/>
              <a:t> </a:t>
            </a:r>
            <a:r>
              <a:rPr lang="en-GB" sz="1200" dirty="0"/>
              <a:t>{</a:t>
            </a:r>
          </a:p>
          <a:p>
            <a:r>
              <a:rPr lang="en-GB" sz="1200" dirty="0" smtClean="0"/>
              <a:t>  </a:t>
            </a:r>
            <a:r>
              <a:rPr lang="en-GB" sz="1200" dirty="0"/>
              <a:t>width: </a:t>
            </a:r>
            <a:r>
              <a:rPr lang="en-GB" sz="1200" dirty="0" smtClean="0"/>
              <a:t>200px</a:t>
            </a:r>
            <a:r>
              <a:rPr lang="en-GB" sz="1200" dirty="0"/>
              <a:t>;</a:t>
            </a:r>
          </a:p>
          <a:p>
            <a:r>
              <a:rPr lang="en-GB" sz="1200" dirty="0"/>
              <a:t>  </a:t>
            </a:r>
            <a:r>
              <a:rPr lang="en-GB" sz="1200" dirty="0" smtClean="0"/>
              <a:t>transition</a:t>
            </a:r>
            <a:r>
              <a:rPr lang="en-GB" sz="1200" dirty="0"/>
              <a:t>: width </a:t>
            </a:r>
            <a:r>
              <a:rPr lang="en-GB" sz="1200" dirty="0" smtClean="0"/>
              <a:t>3s</a:t>
            </a:r>
            <a:r>
              <a:rPr lang="en-GB" sz="1200" dirty="0"/>
              <a:t>;</a:t>
            </a:r>
          </a:p>
          <a:p>
            <a:r>
              <a:rPr lang="en-GB" sz="1200" dirty="0" smtClean="0"/>
              <a:t>}</a:t>
            </a:r>
          </a:p>
          <a:p>
            <a:r>
              <a:rPr lang="en-GB" sz="1200" dirty="0" smtClean="0"/>
              <a:t>#</a:t>
            </a:r>
            <a:r>
              <a:rPr lang="en-GB" sz="1200" dirty="0" err="1" smtClean="0"/>
              <a:t>myPanel:hover</a:t>
            </a:r>
            <a:r>
              <a:rPr lang="en-GB" sz="1200" dirty="0" smtClean="0"/>
              <a:t> </a:t>
            </a:r>
            <a:r>
              <a:rPr lang="en-GB" sz="1200" dirty="0"/>
              <a:t>{</a:t>
            </a:r>
          </a:p>
          <a:p>
            <a:r>
              <a:rPr lang="en-GB" sz="1200" dirty="0" smtClean="0"/>
              <a:t>  width</a:t>
            </a:r>
            <a:r>
              <a:rPr lang="en-GB" sz="1200" dirty="0"/>
              <a:t>: </a:t>
            </a:r>
            <a:r>
              <a:rPr lang="en-GB" sz="1200" dirty="0" smtClean="0"/>
              <a:t>300px</a:t>
            </a:r>
            <a:r>
              <a:rPr lang="en-GB" sz="1200" dirty="0"/>
              <a:t>;</a:t>
            </a:r>
          </a:p>
          <a:p>
            <a:r>
              <a:rPr lang="en-GB" sz="1200" dirty="0"/>
              <a:t>}</a:t>
            </a:r>
          </a:p>
        </p:txBody>
      </p:sp>
    </p:spTree>
    <p:extLst>
      <p:ext uri="{BB962C8B-B14F-4D97-AF65-F5344CB8AC3E}">
        <p14:creationId xmlns:p14="http://schemas.microsoft.com/office/powerpoint/2010/main" val="14610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The </a:t>
            </a:r>
            <a:r>
              <a:rPr lang="en-GB" sz="2400" dirty="0" smtClean="0">
                <a:latin typeface="Lucida Console" pitchFamily="49" charset="0"/>
              </a:rPr>
              <a:t>transition</a:t>
            </a:r>
            <a:r>
              <a:rPr lang="en-GB" sz="2400" dirty="0" smtClean="0"/>
              <a:t> property can specify multiple transitions</a:t>
            </a:r>
          </a:p>
          <a:p>
            <a:pPr lvl="1" eaLnBrk="1" hangingPunct="1"/>
            <a:r>
              <a:rPr lang="en-GB" sz="2000" dirty="0" smtClean="0">
                <a:latin typeface="+mj-lt"/>
              </a:rPr>
              <a:t>Specify a comma separated list of property names and durations</a:t>
            </a:r>
          </a:p>
          <a:p>
            <a:pPr lvl="1" eaLnBrk="1" hangingPunct="1"/>
            <a:endParaRPr lang="en-GB" dirty="0">
              <a:latin typeface="+mj-lt"/>
            </a:endParaRPr>
          </a:p>
          <a:p>
            <a:pPr eaLnBrk="1" hangingPunct="1"/>
            <a:r>
              <a:rPr lang="en-GB" dirty="0">
                <a:latin typeface="+mj-lt"/>
              </a:rPr>
              <a:t>Example (e.g. in </a:t>
            </a:r>
            <a:r>
              <a:rPr lang="en-GB" dirty="0" smtClean="0">
                <a:latin typeface="+mj-lt"/>
              </a:rPr>
              <a:t>IE11)</a:t>
            </a:r>
            <a:endParaRPr lang="en-GB" dirty="0">
              <a:latin typeface="+mj-lt"/>
            </a:endParaRPr>
          </a:p>
          <a:p>
            <a:pPr lvl="1" eaLnBrk="1" hangingPunct="1"/>
            <a:r>
              <a:rPr lang="en-GB" dirty="0" smtClean="0">
                <a:latin typeface="+mj-lt"/>
              </a:rPr>
              <a:t>See </a:t>
            </a:r>
            <a:r>
              <a:rPr lang="en-GB" dirty="0" smtClean="0">
                <a:latin typeface="Lucida Console" pitchFamily="49" charset="0"/>
              </a:rPr>
              <a:t>Transitions/MultipleTransitions.html</a:t>
            </a:r>
            <a:endParaRPr lang="en-GB"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Defining Multiple Transitions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5</a:t>
            </a:fld>
            <a:endParaRPr lang="en-GB"/>
          </a:p>
        </p:txBody>
      </p:sp>
      <p:sp>
        <p:nvSpPr>
          <p:cNvPr id="15" name="TextBox 14"/>
          <p:cNvSpPr txBox="1"/>
          <p:nvPr/>
        </p:nvSpPr>
        <p:spPr>
          <a:xfrm>
            <a:off x="861391" y="3288913"/>
            <a:ext cx="7620000" cy="227125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smtClean="0"/>
              <a:t>#</a:t>
            </a:r>
            <a:r>
              <a:rPr lang="en-GB" sz="1200" dirty="0" err="1" smtClean="0"/>
              <a:t>myPanel</a:t>
            </a:r>
            <a:r>
              <a:rPr lang="en-GB" sz="1200" dirty="0" smtClean="0"/>
              <a:t> </a:t>
            </a:r>
            <a:r>
              <a:rPr lang="en-GB" sz="1200" dirty="0"/>
              <a:t>{</a:t>
            </a:r>
          </a:p>
          <a:p>
            <a:r>
              <a:rPr lang="en-GB" sz="1200" dirty="0" smtClean="0"/>
              <a:t>  background-</a:t>
            </a:r>
            <a:r>
              <a:rPr lang="en-GB" sz="1200" dirty="0" err="1" smtClean="0"/>
              <a:t>color</a:t>
            </a:r>
            <a:r>
              <a:rPr lang="en-GB" sz="1200" dirty="0" smtClean="0"/>
              <a:t>: orange;</a:t>
            </a:r>
          </a:p>
          <a:p>
            <a:r>
              <a:rPr lang="en-GB" sz="1200" dirty="0" smtClean="0"/>
              <a:t>  width</a:t>
            </a:r>
            <a:r>
              <a:rPr lang="en-GB" sz="1200" dirty="0"/>
              <a:t>: </a:t>
            </a:r>
            <a:r>
              <a:rPr lang="en-GB" sz="1200" dirty="0" smtClean="0"/>
              <a:t> 200px</a:t>
            </a:r>
            <a:r>
              <a:rPr lang="en-GB" sz="1200" dirty="0"/>
              <a:t>;</a:t>
            </a:r>
          </a:p>
          <a:p>
            <a:r>
              <a:rPr lang="en-GB" sz="1200" dirty="0"/>
              <a:t>  </a:t>
            </a:r>
            <a:r>
              <a:rPr lang="en-GB" sz="1200" dirty="0" smtClean="0"/>
              <a:t>height</a:t>
            </a:r>
            <a:r>
              <a:rPr lang="en-GB" sz="1200" dirty="0"/>
              <a:t>: </a:t>
            </a:r>
            <a:r>
              <a:rPr lang="en-GB" sz="1200" dirty="0" smtClean="0"/>
              <a:t>100px</a:t>
            </a:r>
            <a:r>
              <a:rPr lang="en-GB" sz="1200" dirty="0"/>
              <a:t>;</a:t>
            </a:r>
          </a:p>
          <a:p>
            <a:r>
              <a:rPr lang="en-GB" sz="1200" dirty="0" smtClean="0"/>
              <a:t>  transition</a:t>
            </a:r>
            <a:r>
              <a:rPr lang="en-GB" sz="1200" dirty="0"/>
              <a:t>: </a:t>
            </a:r>
            <a:r>
              <a:rPr lang="en-GB" sz="1200" dirty="0" smtClean="0"/>
              <a:t>background-</a:t>
            </a:r>
            <a:r>
              <a:rPr lang="en-GB" sz="1200" dirty="0" err="1" smtClean="0"/>
              <a:t>color</a:t>
            </a:r>
            <a:r>
              <a:rPr lang="en-GB" sz="1200" dirty="0" smtClean="0"/>
              <a:t> 4250ms, width 1s, height 1s;</a:t>
            </a:r>
            <a:endParaRPr lang="en-GB" sz="1200" dirty="0"/>
          </a:p>
          <a:p>
            <a:r>
              <a:rPr lang="en-GB" sz="1200" dirty="0" smtClean="0"/>
              <a:t>}</a:t>
            </a:r>
          </a:p>
          <a:p>
            <a:endParaRPr lang="en-GB" sz="1200" dirty="0"/>
          </a:p>
          <a:p>
            <a:r>
              <a:rPr lang="en-GB" sz="1200" dirty="0" smtClean="0"/>
              <a:t>#</a:t>
            </a:r>
            <a:r>
              <a:rPr lang="en-GB" sz="1200" dirty="0" err="1" smtClean="0"/>
              <a:t>myPanel:hover</a:t>
            </a:r>
            <a:r>
              <a:rPr lang="en-GB" sz="1200" dirty="0" smtClean="0"/>
              <a:t> </a:t>
            </a:r>
            <a:r>
              <a:rPr lang="en-GB" sz="1200" dirty="0"/>
              <a:t>{</a:t>
            </a:r>
          </a:p>
          <a:p>
            <a:r>
              <a:rPr lang="en-GB" sz="1200" dirty="0"/>
              <a:t> </a:t>
            </a:r>
            <a:r>
              <a:rPr lang="en-GB" sz="1200" dirty="0" smtClean="0"/>
              <a:t> background-</a:t>
            </a:r>
            <a:r>
              <a:rPr lang="en-GB" sz="1200" dirty="0" err="1" smtClean="0"/>
              <a:t>color</a:t>
            </a:r>
            <a:r>
              <a:rPr lang="en-GB" sz="1200" dirty="0"/>
              <a:t>: </a:t>
            </a:r>
            <a:r>
              <a:rPr lang="en-GB" sz="1200" dirty="0" smtClean="0"/>
              <a:t>yellow;</a:t>
            </a:r>
            <a:endParaRPr lang="en-GB" sz="1200" dirty="0"/>
          </a:p>
          <a:p>
            <a:r>
              <a:rPr lang="en-GB" sz="1200" dirty="0"/>
              <a:t>  width:  </a:t>
            </a:r>
            <a:r>
              <a:rPr lang="en-GB" sz="1200" dirty="0" smtClean="0"/>
              <a:t>300px</a:t>
            </a:r>
            <a:r>
              <a:rPr lang="en-GB" sz="1200" dirty="0"/>
              <a:t>;</a:t>
            </a:r>
          </a:p>
          <a:p>
            <a:r>
              <a:rPr lang="en-GB" sz="1200" dirty="0"/>
              <a:t>  height: </a:t>
            </a:r>
            <a:r>
              <a:rPr lang="en-GB" sz="1200" dirty="0" smtClean="0"/>
              <a:t>150px;</a:t>
            </a:r>
          </a:p>
          <a:p>
            <a:r>
              <a:rPr lang="en-GB" sz="1200" dirty="0" smtClean="0"/>
              <a:t>}</a:t>
            </a:r>
            <a:endParaRPr lang="en-GB" sz="1200" dirty="0"/>
          </a:p>
        </p:txBody>
      </p:sp>
    </p:spTree>
    <p:extLst>
      <p:ext uri="{BB962C8B-B14F-4D97-AF65-F5344CB8AC3E}">
        <p14:creationId xmlns:p14="http://schemas.microsoft.com/office/powerpoint/2010/main" val="1233996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There are several detailed properties that you can set, to control every aspect of a transition…</a:t>
            </a:r>
          </a:p>
          <a:p>
            <a:pPr lvl="1" eaLnBrk="1" hangingPunct="1"/>
            <a:r>
              <a:rPr lang="en-GB" dirty="0" smtClean="0">
                <a:latin typeface="Lucida Console" pitchFamily="49" charset="0"/>
              </a:rPr>
              <a:t>transition-property</a:t>
            </a:r>
          </a:p>
          <a:p>
            <a:pPr lvl="1" eaLnBrk="1" hangingPunct="1"/>
            <a:r>
              <a:rPr lang="en-GB" dirty="0" smtClean="0">
                <a:latin typeface="Lucida Console" pitchFamily="49" charset="0"/>
              </a:rPr>
              <a:t>transition-duration</a:t>
            </a:r>
          </a:p>
          <a:p>
            <a:pPr lvl="1" eaLnBrk="1" hangingPunct="1"/>
            <a:r>
              <a:rPr lang="en-GB" dirty="0" smtClean="0">
                <a:latin typeface="Lucida Console" pitchFamily="49" charset="0"/>
              </a:rPr>
              <a:t>transition-timing-function</a:t>
            </a:r>
          </a:p>
          <a:p>
            <a:pPr lvl="1" eaLnBrk="1" hangingPunct="1"/>
            <a:r>
              <a:rPr lang="en-GB" dirty="0" smtClean="0">
                <a:latin typeface="Lucida Console" pitchFamily="49" charset="0"/>
              </a:rPr>
              <a:t>transition-delay</a:t>
            </a:r>
          </a:p>
          <a:p>
            <a:pPr lvl="1" eaLnBrk="1" hangingPunct="1"/>
            <a:r>
              <a:rPr lang="en-GB" dirty="0" smtClean="0">
                <a:latin typeface="Lucida Console" pitchFamily="49" charset="0"/>
              </a:rPr>
              <a:t>transition</a:t>
            </a:r>
            <a:r>
              <a:rPr lang="en-GB" dirty="0" smtClean="0"/>
              <a:t> (shorthand </a:t>
            </a:r>
            <a:r>
              <a:rPr lang="en-GB" dirty="0"/>
              <a:t>property for the </a:t>
            </a:r>
            <a:r>
              <a:rPr lang="en-GB" dirty="0" smtClean="0"/>
              <a:t>4 properties above)</a:t>
            </a:r>
          </a:p>
          <a:p>
            <a:pPr lvl="1" eaLnBrk="1" hangingPunct="1"/>
            <a:endParaRPr lang="en-GB" sz="2400" dirty="0"/>
          </a:p>
          <a:p>
            <a:pPr eaLnBrk="1" hangingPunct="1"/>
            <a:r>
              <a:rPr lang="en-GB" dirty="0" smtClean="0"/>
              <a:t>Example (e.g. in IE11)</a:t>
            </a:r>
          </a:p>
          <a:p>
            <a:pPr lvl="1" eaLnBrk="1" hangingPunct="1"/>
            <a:r>
              <a:rPr lang="en-GB" dirty="0" smtClean="0"/>
              <a:t>See </a:t>
            </a:r>
            <a:r>
              <a:rPr lang="en-GB" dirty="0" smtClean="0">
                <a:latin typeface="Lucida Console" pitchFamily="49" charset="0"/>
              </a:rPr>
              <a:t>Transitions/DetailedTransition.html</a:t>
            </a:r>
          </a:p>
          <a:p>
            <a:pPr eaLnBrk="1" hangingPunct="1"/>
            <a:endParaRPr lang="en-GB"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Setting Detailed Transition Properties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6</a:t>
            </a:fld>
            <a:endParaRPr lang="en-GB"/>
          </a:p>
        </p:txBody>
      </p:sp>
    </p:spTree>
    <p:extLst>
      <p:ext uri="{BB962C8B-B14F-4D97-AF65-F5344CB8AC3E}">
        <p14:creationId xmlns:p14="http://schemas.microsoft.com/office/powerpoint/2010/main" val="745608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When a transition ends, a </a:t>
            </a:r>
            <a:r>
              <a:rPr lang="en-GB" sz="2400" dirty="0" err="1" smtClean="0">
                <a:latin typeface="Lucida Console" pitchFamily="49" charset="0"/>
              </a:rPr>
              <a:t>transitionend</a:t>
            </a:r>
            <a:r>
              <a:rPr lang="en-GB" sz="2400" dirty="0" smtClean="0"/>
              <a:t> event occurs on the target element</a:t>
            </a:r>
          </a:p>
          <a:p>
            <a:pPr lvl="1" eaLnBrk="1" hangingPunct="1"/>
            <a:r>
              <a:rPr lang="en-GB" sz="2000" dirty="0" smtClean="0">
                <a:latin typeface="+mj-lt"/>
              </a:rPr>
              <a:t>Allows you to do something when the transition is complete, such as playing an animation</a:t>
            </a:r>
          </a:p>
          <a:p>
            <a:pPr lvl="1" eaLnBrk="1" hangingPunct="1"/>
            <a:endParaRPr lang="en-GB" dirty="0">
              <a:latin typeface="+mj-lt"/>
            </a:endParaRPr>
          </a:p>
          <a:p>
            <a:pPr eaLnBrk="1" hangingPunct="1"/>
            <a:r>
              <a:rPr lang="en-GB" sz="2400" dirty="0" smtClean="0">
                <a:latin typeface="+mj-lt"/>
              </a:rPr>
              <a:t>The following example shows how to handle this event</a:t>
            </a:r>
          </a:p>
          <a:p>
            <a:pPr lvl="1" eaLnBrk="1" hangingPunct="1"/>
            <a:r>
              <a:rPr lang="en-GB" sz="2000" dirty="0" smtClean="0">
                <a:latin typeface="+mj-lt"/>
              </a:rPr>
              <a:t>Note the properties available on the event object </a:t>
            </a:r>
          </a:p>
        </p:txBody>
      </p:sp>
      <p:sp>
        <p:nvSpPr>
          <p:cNvPr id="10243" name="Rectangle 2"/>
          <p:cNvSpPr>
            <a:spLocks noGrp="1" noChangeArrowheads="1"/>
          </p:cNvSpPr>
          <p:nvPr>
            <p:ph type="title"/>
          </p:nvPr>
        </p:nvSpPr>
        <p:spPr/>
        <p:txBody>
          <a:bodyPr/>
          <a:lstStyle/>
          <a:p>
            <a:pPr eaLnBrk="1" hangingPunct="1"/>
            <a:r>
              <a:rPr lang="en-GB" dirty="0" smtClean="0"/>
              <a:t>Handling Transition Events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7</a:t>
            </a:fld>
            <a:endParaRPr lang="en-GB"/>
          </a:p>
        </p:txBody>
      </p:sp>
      <p:sp>
        <p:nvSpPr>
          <p:cNvPr id="5" name="TextBox 4"/>
          <p:cNvSpPr txBox="1"/>
          <p:nvPr/>
        </p:nvSpPr>
        <p:spPr>
          <a:xfrm>
            <a:off x="861391" y="3967313"/>
            <a:ext cx="7620000" cy="125361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err="1" smtClean="0"/>
              <a:t>anElement</a:t>
            </a:r>
            <a:r>
              <a:rPr lang="en-GB" sz="1200" dirty="0" smtClean="0"/>
              <a:t>.</a:t>
            </a:r>
            <a:r>
              <a:rPr lang="en-US" sz="1200" dirty="0" err="1" smtClean="0"/>
              <a:t>addEventListener</a:t>
            </a:r>
            <a:r>
              <a:rPr lang="en-US" sz="1200" dirty="0"/>
              <a:t>("</a:t>
            </a:r>
            <a:r>
              <a:rPr lang="en-US" sz="1200" dirty="0" err="1"/>
              <a:t>transitionend</a:t>
            </a:r>
            <a:r>
              <a:rPr lang="en-US" sz="1200" dirty="0"/>
              <a:t>", </a:t>
            </a:r>
            <a:r>
              <a:rPr lang="en-US" sz="1200" dirty="0" err="1"/>
              <a:t>onTransitionend</a:t>
            </a:r>
            <a:r>
              <a:rPr lang="en-US" sz="1200" dirty="0"/>
              <a:t>, true);</a:t>
            </a:r>
            <a:endParaRPr lang="en-GB" sz="1200" dirty="0"/>
          </a:p>
          <a:p>
            <a:r>
              <a:rPr lang="en-US" sz="1200" dirty="0" smtClean="0"/>
              <a:t>…</a:t>
            </a:r>
          </a:p>
          <a:p>
            <a:endParaRPr lang="en-US" sz="1200" dirty="0" smtClean="0"/>
          </a:p>
          <a:p>
            <a:r>
              <a:rPr lang="en-US" sz="1200" dirty="0" smtClean="0"/>
              <a:t>function </a:t>
            </a:r>
            <a:r>
              <a:rPr lang="en-US" sz="1200" dirty="0" err="1"/>
              <a:t>onTransitionend</a:t>
            </a:r>
            <a:r>
              <a:rPr lang="en-US" sz="1200" dirty="0"/>
              <a:t>(e) {</a:t>
            </a:r>
            <a:endParaRPr lang="en-GB" sz="1200" dirty="0"/>
          </a:p>
          <a:p>
            <a:r>
              <a:rPr lang="en-US" sz="1200" dirty="0" smtClean="0"/>
              <a:t>  alert(</a:t>
            </a:r>
            <a:r>
              <a:rPr lang="en-US" sz="1200" dirty="0" err="1" smtClean="0"/>
              <a:t>e.propertyName</a:t>
            </a:r>
            <a:r>
              <a:rPr lang="en-US" sz="1200" dirty="0" smtClean="0"/>
              <a:t> </a:t>
            </a:r>
            <a:r>
              <a:rPr lang="en-US" sz="1200" dirty="0"/>
              <a:t>+ </a:t>
            </a:r>
            <a:r>
              <a:rPr lang="en-US" sz="1200" dirty="0" smtClean="0"/>
              <a:t>" completed after </a:t>
            </a:r>
            <a:r>
              <a:rPr lang="en-US" sz="1200" dirty="0" err="1" smtClean="0"/>
              <a:t>elapsedTime</a:t>
            </a:r>
            <a:r>
              <a:rPr lang="en-US" sz="1200" dirty="0" smtClean="0"/>
              <a:t> </a:t>
            </a:r>
            <a:r>
              <a:rPr lang="en-US" sz="1200" dirty="0"/>
              <a:t>" + </a:t>
            </a:r>
            <a:r>
              <a:rPr lang="en-US" sz="1200" dirty="0" err="1" smtClean="0"/>
              <a:t>e.elapsedTime</a:t>
            </a:r>
            <a:r>
              <a:rPr lang="en-US" sz="1200" dirty="0" smtClean="0"/>
              <a:t>);</a:t>
            </a:r>
            <a:endParaRPr lang="en-GB" sz="1200" dirty="0"/>
          </a:p>
          <a:p>
            <a:r>
              <a:rPr lang="en-US" sz="1200" dirty="0" smtClean="0"/>
              <a:t>}</a:t>
            </a:r>
            <a:endParaRPr lang="en-GB" sz="1200" dirty="0"/>
          </a:p>
        </p:txBody>
      </p:sp>
    </p:spTree>
    <p:extLst>
      <p:ext uri="{BB962C8B-B14F-4D97-AF65-F5344CB8AC3E}">
        <p14:creationId xmlns:p14="http://schemas.microsoft.com/office/powerpoint/2010/main" val="2608262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Overview</a:t>
            </a:r>
          </a:p>
          <a:p>
            <a:pPr eaLnBrk="1" hangingPunct="1"/>
            <a:r>
              <a:rPr lang="en-GB" sz="2400" dirty="0" smtClean="0"/>
              <a:t>Translations</a:t>
            </a:r>
          </a:p>
          <a:p>
            <a:pPr eaLnBrk="1" hangingPunct="1"/>
            <a:r>
              <a:rPr lang="en-GB" sz="2400" dirty="0" smtClean="0"/>
              <a:t>Scaling</a:t>
            </a:r>
          </a:p>
          <a:p>
            <a:pPr eaLnBrk="1" hangingPunct="1"/>
            <a:r>
              <a:rPr lang="en-GB" sz="2400" dirty="0" smtClean="0"/>
              <a:t>Rotations</a:t>
            </a:r>
          </a:p>
          <a:p>
            <a:pPr eaLnBrk="1" hangingPunct="1"/>
            <a:r>
              <a:rPr lang="en-GB" sz="2400" dirty="0" smtClean="0"/>
              <a:t>Skewing</a:t>
            </a:r>
          </a:p>
          <a:p>
            <a:pPr eaLnBrk="1" hangingPunct="1"/>
            <a:r>
              <a:rPr lang="en-GB" sz="2400" dirty="0" smtClean="0"/>
              <a:t>Viewing a sample styled document</a:t>
            </a:r>
          </a:p>
          <a:p>
            <a:pPr eaLnBrk="1" hangingPunct="1"/>
            <a:r>
              <a:rPr lang="en-GB" dirty="0" smtClean="0"/>
              <a:t>3D transforms</a:t>
            </a:r>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2. Transforms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8</a:t>
            </a:fld>
            <a:endParaRPr lang="en-GB" dirty="0"/>
          </a:p>
        </p:txBody>
      </p:sp>
    </p:spTree>
    <p:extLst>
      <p:ext uri="{BB962C8B-B14F-4D97-AF65-F5344CB8AC3E}">
        <p14:creationId xmlns:p14="http://schemas.microsoft.com/office/powerpoint/2010/main" val="138888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sz="2400" dirty="0" smtClean="0"/>
              <a:t>CSS3 supports </a:t>
            </a:r>
            <a:r>
              <a:rPr lang="en-GB" sz="2400" dirty="0"/>
              <a:t>2D </a:t>
            </a:r>
            <a:r>
              <a:rPr lang="en-GB" sz="2400" dirty="0" smtClean="0"/>
              <a:t>transforms (and 3D - see later)</a:t>
            </a:r>
          </a:p>
          <a:p>
            <a:pPr lvl="1"/>
            <a:r>
              <a:rPr lang="en-GB" sz="2000" dirty="0" smtClean="0"/>
              <a:t>Enables </a:t>
            </a:r>
            <a:r>
              <a:rPr lang="en-GB" sz="2000" dirty="0"/>
              <a:t>elements </a:t>
            </a:r>
            <a:r>
              <a:rPr lang="en-GB" sz="2000" dirty="0" smtClean="0"/>
              <a:t>rendered </a:t>
            </a:r>
            <a:r>
              <a:rPr lang="en-GB" sz="2000" dirty="0"/>
              <a:t>by CSS to be transformed in </a:t>
            </a:r>
            <a:r>
              <a:rPr lang="en-GB" sz="2000" dirty="0" smtClean="0"/>
              <a:t>2D space</a:t>
            </a:r>
          </a:p>
          <a:p>
            <a:pPr lvl="1"/>
            <a:endParaRPr lang="en-GB" sz="2000" dirty="0" smtClean="0"/>
          </a:p>
          <a:p>
            <a:pPr lvl="1"/>
            <a:endParaRPr lang="en-GB" sz="2000" dirty="0" smtClean="0"/>
          </a:p>
          <a:p>
            <a:pPr lvl="1"/>
            <a:endParaRPr lang="en-GB" sz="2000" dirty="0" smtClean="0"/>
          </a:p>
          <a:p>
            <a:pPr lvl="1"/>
            <a:endParaRPr lang="en-GB" sz="2000" dirty="0"/>
          </a:p>
          <a:p>
            <a:pPr lvl="1"/>
            <a:endParaRPr lang="en-GB" sz="2000" dirty="0" smtClean="0"/>
          </a:p>
          <a:p>
            <a:pPr lvl="1"/>
            <a:endParaRPr lang="en-GB" sz="2000" dirty="0"/>
          </a:p>
          <a:p>
            <a:pPr lvl="1"/>
            <a:endParaRPr lang="en-GB" sz="2000" dirty="0" smtClean="0"/>
          </a:p>
          <a:p>
            <a:endParaRPr lang="en-GB" dirty="0"/>
          </a:p>
          <a:p>
            <a:pPr marL="0" indent="0">
              <a:buNone/>
            </a:pPr>
            <a:endParaRPr lang="en-GB" dirty="0" smtClean="0"/>
          </a:p>
          <a:p>
            <a:r>
              <a:rPr lang="en-GB" sz="2400" dirty="0" smtClean="0"/>
              <a:t>Most browsers use vendor prefixes </a:t>
            </a:r>
            <a:br>
              <a:rPr lang="en-GB" sz="2400" dirty="0" smtClean="0"/>
            </a:br>
            <a:r>
              <a:rPr lang="en-GB" sz="2400" dirty="0" smtClean="0"/>
              <a:t>for these properties, for example:</a:t>
            </a:r>
            <a:endParaRPr lang="en-GB" sz="2400" dirty="0"/>
          </a:p>
        </p:txBody>
      </p:sp>
      <p:sp>
        <p:nvSpPr>
          <p:cNvPr id="10243" name="Rectangle 2"/>
          <p:cNvSpPr>
            <a:spLocks noGrp="1" noChangeArrowheads="1"/>
          </p:cNvSpPr>
          <p:nvPr>
            <p:ph type="title"/>
          </p:nvPr>
        </p:nvSpPr>
        <p:spPr/>
        <p:txBody>
          <a:bodyPr/>
          <a:lstStyle/>
          <a:p>
            <a:pPr eaLnBrk="1" hangingPunct="1"/>
            <a:r>
              <a:rPr lang="en-GB" dirty="0" smtClean="0"/>
              <a:t>Overview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9</a:t>
            </a:fld>
            <a:endParaRPr lang="en-GB"/>
          </a:p>
        </p:txBody>
      </p:sp>
      <p:sp>
        <p:nvSpPr>
          <p:cNvPr id="11" name="TextBox 10"/>
          <p:cNvSpPr txBox="1"/>
          <p:nvPr/>
        </p:nvSpPr>
        <p:spPr>
          <a:xfrm>
            <a:off x="948968" y="3079180"/>
            <a:ext cx="7936476"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transform: </a:t>
            </a:r>
            <a:r>
              <a:rPr lang="en-GB" sz="1200" i="1" dirty="0" smtClean="0"/>
              <a:t>transformation-functions</a:t>
            </a:r>
            <a:r>
              <a:rPr lang="en-GB" sz="1200" dirty="0" smtClean="0"/>
              <a:t>;</a:t>
            </a:r>
            <a:endParaRPr lang="en-GB" sz="1200" dirty="0"/>
          </a:p>
        </p:txBody>
      </p:sp>
      <p:sp>
        <p:nvSpPr>
          <p:cNvPr id="13" name="Rectangle 3"/>
          <p:cNvSpPr txBox="1">
            <a:spLocks noChangeArrowheads="1"/>
          </p:cNvSpPr>
          <p:nvPr/>
        </p:nvSpPr>
        <p:spPr bwMode="auto">
          <a:xfrm>
            <a:off x="409175" y="2262742"/>
            <a:ext cx="8486775" cy="12122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4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eaLnBrk="1" hangingPunct="1"/>
            <a:r>
              <a:rPr lang="en-GB" sz="2400" dirty="0" smtClean="0"/>
              <a:t>Apply a series of transformation functions to an element</a:t>
            </a:r>
          </a:p>
          <a:p>
            <a:pPr lvl="1" eaLnBrk="1" hangingPunct="1"/>
            <a:r>
              <a:rPr lang="en-GB" sz="2000" dirty="0" smtClean="0">
                <a:latin typeface="+mj-lt"/>
              </a:rPr>
              <a:t>E.g. matrix, translate, scale, rotate, skew</a:t>
            </a:r>
          </a:p>
        </p:txBody>
      </p:sp>
      <p:sp>
        <p:nvSpPr>
          <p:cNvPr id="14" name="TextBox 13"/>
          <p:cNvSpPr txBox="1"/>
          <p:nvPr/>
        </p:nvSpPr>
        <p:spPr>
          <a:xfrm>
            <a:off x="959474" y="4856907"/>
            <a:ext cx="7936476"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transform-origin: </a:t>
            </a:r>
            <a:r>
              <a:rPr lang="en-GB" sz="1200" i="1" dirty="0" err="1" smtClean="0"/>
              <a:t>horiz-pos</a:t>
            </a:r>
            <a:r>
              <a:rPr lang="en-GB" sz="1200" i="1" dirty="0" smtClean="0"/>
              <a:t> </a:t>
            </a:r>
            <a:r>
              <a:rPr lang="en-GB" sz="1200" i="1" dirty="0" err="1" smtClean="0"/>
              <a:t>vert-pos</a:t>
            </a:r>
            <a:r>
              <a:rPr lang="en-GB" sz="1200" dirty="0" smtClean="0"/>
              <a:t>;</a:t>
            </a:r>
            <a:endParaRPr lang="en-GB" sz="1200" dirty="0"/>
          </a:p>
        </p:txBody>
      </p:sp>
      <p:sp>
        <p:nvSpPr>
          <p:cNvPr id="15" name="Rectangle 3"/>
          <p:cNvSpPr txBox="1">
            <a:spLocks noChangeArrowheads="1"/>
          </p:cNvSpPr>
          <p:nvPr/>
        </p:nvSpPr>
        <p:spPr bwMode="auto">
          <a:xfrm>
            <a:off x="419681" y="3699885"/>
            <a:ext cx="8486775" cy="12122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4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eaLnBrk="1" hangingPunct="1"/>
            <a:r>
              <a:rPr lang="en-GB" sz="2400" dirty="0" smtClean="0"/>
              <a:t>Establish transformation origin (default is element </a:t>
            </a:r>
            <a:r>
              <a:rPr lang="en-GB" sz="2400" dirty="0" err="1" smtClean="0"/>
              <a:t>center</a:t>
            </a:r>
            <a:r>
              <a:rPr lang="en-GB" sz="2400" dirty="0" smtClean="0"/>
              <a:t>)</a:t>
            </a:r>
            <a:endParaRPr lang="en-GB" sz="2400" dirty="0" smtClean="0">
              <a:latin typeface="+mj-lt"/>
            </a:endParaRPr>
          </a:p>
          <a:p>
            <a:pPr lvl="1" eaLnBrk="1" hangingPunct="1"/>
            <a:r>
              <a:rPr lang="en-GB" sz="2000" dirty="0" err="1" smtClean="0">
                <a:latin typeface="Lucida Console" pitchFamily="49" charset="0"/>
              </a:rPr>
              <a:t>horiz-pos</a:t>
            </a:r>
            <a:r>
              <a:rPr lang="en-GB" sz="2000" dirty="0" smtClean="0">
                <a:latin typeface="+mj-lt"/>
              </a:rPr>
              <a:t> can be length, percentage, or </a:t>
            </a:r>
            <a:r>
              <a:rPr lang="en-GB" sz="2000" dirty="0" smtClean="0">
                <a:latin typeface="Lucida Console" pitchFamily="49" charset="0"/>
              </a:rPr>
              <a:t>left</a:t>
            </a:r>
            <a:r>
              <a:rPr lang="en-GB" sz="2000" dirty="0" smtClean="0">
                <a:latin typeface="+mj-lt"/>
              </a:rPr>
              <a:t>/</a:t>
            </a:r>
            <a:r>
              <a:rPr lang="en-GB" sz="2000" dirty="0" err="1" smtClean="0">
                <a:latin typeface="Lucida Console" pitchFamily="49" charset="0"/>
              </a:rPr>
              <a:t>center</a:t>
            </a:r>
            <a:r>
              <a:rPr lang="en-GB" sz="2000" dirty="0" smtClean="0">
                <a:latin typeface="+mj-lt"/>
              </a:rPr>
              <a:t>/</a:t>
            </a:r>
            <a:r>
              <a:rPr lang="en-GB" sz="2000" dirty="0" smtClean="0">
                <a:latin typeface="Lucida Console" pitchFamily="49" charset="0"/>
              </a:rPr>
              <a:t>right</a:t>
            </a:r>
          </a:p>
          <a:p>
            <a:pPr lvl="1" eaLnBrk="1" hangingPunct="1"/>
            <a:r>
              <a:rPr lang="en-GB" sz="2000" dirty="0" err="1" smtClean="0">
                <a:latin typeface="Lucida Console" pitchFamily="49" charset="0"/>
              </a:rPr>
              <a:t>vert-pos</a:t>
            </a:r>
            <a:r>
              <a:rPr lang="en-GB" sz="2000" dirty="0" smtClean="0">
                <a:latin typeface="+mj-lt"/>
              </a:rPr>
              <a:t> </a:t>
            </a:r>
            <a:r>
              <a:rPr lang="en-GB" sz="2000" dirty="0">
                <a:latin typeface="+mj-lt"/>
              </a:rPr>
              <a:t>can be </a:t>
            </a:r>
            <a:r>
              <a:rPr lang="en-GB" sz="2000" dirty="0" smtClean="0">
                <a:latin typeface="+mj-lt"/>
              </a:rPr>
              <a:t>length</a:t>
            </a:r>
            <a:r>
              <a:rPr lang="en-GB" sz="2000" dirty="0">
                <a:latin typeface="+mj-lt"/>
              </a:rPr>
              <a:t>, percentage, or </a:t>
            </a:r>
            <a:r>
              <a:rPr lang="en-GB" sz="2000" dirty="0" smtClean="0">
                <a:latin typeface="Lucida Console" pitchFamily="49" charset="0"/>
              </a:rPr>
              <a:t>top</a:t>
            </a:r>
            <a:r>
              <a:rPr lang="en-GB" sz="2000" dirty="0" smtClean="0">
                <a:latin typeface="+mj-lt"/>
              </a:rPr>
              <a:t>/</a:t>
            </a:r>
            <a:r>
              <a:rPr lang="en-GB" sz="2000" dirty="0" err="1" smtClean="0">
                <a:latin typeface="Lucida Console" pitchFamily="49" charset="0"/>
              </a:rPr>
              <a:t>center</a:t>
            </a:r>
            <a:r>
              <a:rPr lang="en-GB" sz="2000" dirty="0" smtClean="0">
                <a:latin typeface="+mj-lt"/>
              </a:rPr>
              <a:t> /</a:t>
            </a:r>
            <a:r>
              <a:rPr lang="en-GB" sz="2000" dirty="0" smtClean="0">
                <a:latin typeface="Lucida Console" pitchFamily="49" charset="0"/>
              </a:rPr>
              <a:t>bottom</a:t>
            </a:r>
            <a:endParaRPr lang="en-GB" sz="2000" dirty="0">
              <a:latin typeface="Lucida Console" pitchFamily="49" charset="0"/>
            </a:endParaRPr>
          </a:p>
          <a:p>
            <a:pPr lvl="2" eaLnBrk="1" hangingPunct="1"/>
            <a:endParaRPr lang="en-GB" dirty="0" smtClean="0">
              <a:latin typeface="Lucida Console" pitchFamily="49" charset="0"/>
            </a:endParaRPr>
          </a:p>
        </p:txBody>
      </p:sp>
      <p:sp>
        <p:nvSpPr>
          <p:cNvPr id="16" name="TextBox 15"/>
          <p:cNvSpPr txBox="1"/>
          <p:nvPr/>
        </p:nvSpPr>
        <p:spPr>
          <a:xfrm>
            <a:off x="5591530" y="5667516"/>
            <a:ext cx="3314926" cy="81406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a:t>
            </a:r>
            <a:r>
              <a:rPr lang="en-GB" sz="1200" dirty="0" err="1"/>
              <a:t>ms</a:t>
            </a:r>
            <a:r>
              <a:rPr lang="en-GB" sz="1200" dirty="0"/>
              <a:t>-transform:     </a:t>
            </a:r>
            <a:r>
              <a:rPr lang="en-GB" sz="1200" dirty="0" smtClean="0"/>
              <a:t>translate(5px</a:t>
            </a:r>
            <a:r>
              <a:rPr lang="en-GB" sz="1200" dirty="0"/>
              <a:t>);</a:t>
            </a:r>
          </a:p>
          <a:p>
            <a:r>
              <a:rPr lang="en-GB" sz="1200" dirty="0"/>
              <a:t>-</a:t>
            </a:r>
            <a:r>
              <a:rPr lang="en-GB" sz="1200" dirty="0" err="1"/>
              <a:t>webkit</a:t>
            </a:r>
            <a:r>
              <a:rPr lang="en-GB" sz="1200" dirty="0"/>
              <a:t>-transform: </a:t>
            </a:r>
            <a:r>
              <a:rPr lang="en-GB" sz="1200" dirty="0" smtClean="0"/>
              <a:t>translate(5px</a:t>
            </a:r>
            <a:r>
              <a:rPr lang="en-GB" sz="1200" dirty="0"/>
              <a:t>);</a:t>
            </a:r>
          </a:p>
          <a:p>
            <a:r>
              <a:rPr lang="en-GB" sz="1200" dirty="0"/>
              <a:t>-</a:t>
            </a:r>
            <a:r>
              <a:rPr lang="en-GB" sz="1200" dirty="0" err="1"/>
              <a:t>moz</a:t>
            </a:r>
            <a:r>
              <a:rPr lang="en-GB" sz="1200" dirty="0"/>
              <a:t>-transform:    </a:t>
            </a:r>
            <a:r>
              <a:rPr lang="en-GB" sz="1200" dirty="0" smtClean="0"/>
              <a:t>translate(5px</a:t>
            </a:r>
            <a:r>
              <a:rPr lang="en-GB" sz="1200" dirty="0"/>
              <a:t>);</a:t>
            </a:r>
          </a:p>
          <a:p>
            <a:r>
              <a:rPr lang="en-GB" sz="1200" dirty="0"/>
              <a:t>-o-transform:      </a:t>
            </a:r>
            <a:r>
              <a:rPr lang="en-GB" sz="1200" dirty="0" smtClean="0"/>
              <a:t>translate(5px</a:t>
            </a:r>
            <a:r>
              <a:rPr lang="en-GB" sz="1200" dirty="0"/>
              <a:t>);</a:t>
            </a:r>
          </a:p>
        </p:txBody>
      </p:sp>
    </p:spTree>
    <p:extLst>
      <p:ext uri="{BB962C8B-B14F-4D97-AF65-F5344CB8AC3E}">
        <p14:creationId xmlns:p14="http://schemas.microsoft.com/office/powerpoint/2010/main" val="2169475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14328</TotalTime>
  <Words>2478</Words>
  <Application>Microsoft Office PowerPoint</Application>
  <PresentationFormat>On-screen Show (4:3)</PresentationFormat>
  <Paragraphs>407</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1_Blends</vt:lpstr>
      <vt:lpstr>CSS3 Transformations and Animations</vt:lpstr>
      <vt:lpstr>Contents</vt:lpstr>
      <vt:lpstr>1. Transitions</vt:lpstr>
      <vt:lpstr>Overview of Transitions</vt:lpstr>
      <vt:lpstr>Defining Multiple Transitions</vt:lpstr>
      <vt:lpstr>Setting Detailed Transition Properties</vt:lpstr>
      <vt:lpstr>Handling Transition Events</vt:lpstr>
      <vt:lpstr>2. Transforms</vt:lpstr>
      <vt:lpstr>Overview</vt:lpstr>
      <vt:lpstr>Translations (1 of 2)</vt:lpstr>
      <vt:lpstr>Translations (2 of 2)</vt:lpstr>
      <vt:lpstr>Scaling (1 of 2)</vt:lpstr>
      <vt:lpstr>Scaling (2 of 2)</vt:lpstr>
      <vt:lpstr>Rotations (1 of 2)</vt:lpstr>
      <vt:lpstr>Rotations (2 of 2)</vt:lpstr>
      <vt:lpstr>Skewing (1 of 2)</vt:lpstr>
      <vt:lpstr>Skewing (2 of 2)</vt:lpstr>
      <vt:lpstr>Viewing a Styled Sample Document</vt:lpstr>
      <vt:lpstr>3D Transforms</vt:lpstr>
      <vt:lpstr>3. Keyframe Animations</vt:lpstr>
      <vt:lpstr>Defining a Keyframe Animation</vt:lpstr>
      <vt:lpstr>Applying a Keyframe Animation</vt:lpstr>
      <vt:lpstr>Triggering a Keyframe Animation</vt:lpstr>
      <vt:lpstr>Example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347</cp:revision>
  <dcterms:created xsi:type="dcterms:W3CDTF">2002-05-03T12:27:39Z</dcterms:created>
  <dcterms:modified xsi:type="dcterms:W3CDTF">2016-02-04T10:50:37Z</dcterms:modified>
</cp:coreProperties>
</file>