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9"/>
  </p:notesMasterIdLst>
  <p:handoutMasterIdLst>
    <p:handoutMasterId r:id="rId30"/>
  </p:handoutMasterIdLst>
  <p:sldIdLst>
    <p:sldId id="391" r:id="rId2"/>
    <p:sldId id="392" r:id="rId3"/>
    <p:sldId id="570" r:id="rId4"/>
    <p:sldId id="645" r:id="rId5"/>
    <p:sldId id="672" r:id="rId6"/>
    <p:sldId id="646" r:id="rId7"/>
    <p:sldId id="671" r:id="rId8"/>
    <p:sldId id="648" r:id="rId9"/>
    <p:sldId id="630" r:id="rId10"/>
    <p:sldId id="620" r:id="rId11"/>
    <p:sldId id="621" r:id="rId12"/>
    <p:sldId id="553" r:id="rId13"/>
    <p:sldId id="551" r:id="rId14"/>
    <p:sldId id="555" r:id="rId15"/>
    <p:sldId id="625" r:id="rId16"/>
    <p:sldId id="631" r:id="rId17"/>
    <p:sldId id="632" r:id="rId18"/>
    <p:sldId id="673" r:id="rId19"/>
    <p:sldId id="675" r:id="rId20"/>
    <p:sldId id="674" r:id="rId21"/>
    <p:sldId id="633" r:id="rId22"/>
    <p:sldId id="634" r:id="rId23"/>
    <p:sldId id="641" r:id="rId24"/>
    <p:sldId id="643" r:id="rId25"/>
    <p:sldId id="676" r:id="rId26"/>
    <p:sldId id="689" r:id="rId27"/>
    <p:sldId id="688" r:id="rId28"/>
  </p:sldIdLst>
  <p:sldSz cx="9144000" cy="6858000" type="screen4x3"/>
  <p:notesSz cx="6854825" cy="9750425"/>
  <p:defaultTextStyle>
    <a:defPPr>
      <a:defRPr lang="en-GB"/>
    </a:defPPr>
    <a:lvl1pPr algn="l" rtl="0" fontAlgn="base">
      <a:spcBef>
        <a:spcPct val="0"/>
      </a:spcBef>
      <a:spcAft>
        <a:spcPct val="0"/>
      </a:spcAft>
      <a:defRPr sz="1600" kern="1200">
        <a:solidFill>
          <a:schemeClr val="tx1"/>
        </a:solidFill>
        <a:latin typeface="Lucida Console" pitchFamily="49" charset="0"/>
        <a:ea typeface="+mn-ea"/>
        <a:cs typeface="+mn-cs"/>
      </a:defRPr>
    </a:lvl1pPr>
    <a:lvl2pPr marL="457200" algn="l" rtl="0" fontAlgn="base">
      <a:spcBef>
        <a:spcPct val="0"/>
      </a:spcBef>
      <a:spcAft>
        <a:spcPct val="0"/>
      </a:spcAft>
      <a:defRPr sz="1600" kern="1200">
        <a:solidFill>
          <a:schemeClr val="tx1"/>
        </a:solidFill>
        <a:latin typeface="Lucida Console" pitchFamily="49" charset="0"/>
        <a:ea typeface="+mn-ea"/>
        <a:cs typeface="+mn-cs"/>
      </a:defRPr>
    </a:lvl2pPr>
    <a:lvl3pPr marL="914400" algn="l" rtl="0" fontAlgn="base">
      <a:spcBef>
        <a:spcPct val="0"/>
      </a:spcBef>
      <a:spcAft>
        <a:spcPct val="0"/>
      </a:spcAft>
      <a:defRPr sz="1600" kern="1200">
        <a:solidFill>
          <a:schemeClr val="tx1"/>
        </a:solidFill>
        <a:latin typeface="Lucida Console" pitchFamily="49" charset="0"/>
        <a:ea typeface="+mn-ea"/>
        <a:cs typeface="+mn-cs"/>
      </a:defRPr>
    </a:lvl3pPr>
    <a:lvl4pPr marL="1371600" algn="l" rtl="0" fontAlgn="base">
      <a:spcBef>
        <a:spcPct val="0"/>
      </a:spcBef>
      <a:spcAft>
        <a:spcPct val="0"/>
      </a:spcAft>
      <a:defRPr sz="1600" kern="1200">
        <a:solidFill>
          <a:schemeClr val="tx1"/>
        </a:solidFill>
        <a:latin typeface="Lucida Console" pitchFamily="49" charset="0"/>
        <a:ea typeface="+mn-ea"/>
        <a:cs typeface="+mn-cs"/>
      </a:defRPr>
    </a:lvl4pPr>
    <a:lvl5pPr marL="1828800" algn="l" rtl="0" fontAlgn="base">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333399"/>
    <a:srgbClr val="FF9900"/>
    <a:srgbClr val="FFFF66"/>
    <a:srgbClr val="CCFF99"/>
    <a:srgbClr val="99FF66"/>
    <a:srgbClr val="DDDDFF"/>
    <a:srgbClr val="FF9999"/>
    <a:srgbClr val="CCCCFF"/>
    <a:srgbClr val="D9D9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7991" autoAdjust="0"/>
    <p:restoredTop sz="94574" autoAdjust="0"/>
  </p:normalViewPr>
  <p:slideViewPr>
    <p:cSldViewPr snapToGrid="0" showGuides="1">
      <p:cViewPr>
        <p:scale>
          <a:sx n="70" d="100"/>
          <a:sy n="70" d="100"/>
        </p:scale>
        <p:origin x="-942" y="-1056"/>
      </p:cViewPr>
      <p:guideLst>
        <p:guide orient="horz" pos="2588"/>
        <p:guide pos="555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90" d="100"/>
          <a:sy n="90" d="100"/>
        </p:scale>
        <p:origin x="-1038" y="168"/>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ChangeArrowheads="1"/>
          </p:cNvSpPr>
          <p:nvPr/>
        </p:nvSpPr>
        <p:spPr bwMode="auto">
          <a:xfrm>
            <a:off x="2355850" y="314325"/>
            <a:ext cx="2143125" cy="200025"/>
          </a:xfrm>
          <a:prstGeom prst="rect">
            <a:avLst/>
          </a:prstGeom>
          <a:noFill/>
          <a:ln w="9525">
            <a:noFill/>
            <a:miter lim="800000"/>
            <a:headEnd/>
            <a:tailEnd/>
          </a:ln>
          <a:effectLst/>
        </p:spPr>
        <p:txBody>
          <a:bodyPr/>
          <a:lstStyle/>
          <a:p>
            <a:pPr algn="ctr">
              <a:defRPr/>
            </a:pPr>
            <a:r>
              <a:rPr lang="en-GB" sz="1000" dirty="0" smtClean="0">
                <a:latin typeface="Tahoma" pitchFamily="34" charset="0"/>
              </a:rPr>
              <a:t>Graphics with Canvas</a:t>
            </a:r>
            <a:endParaRPr lang="en-GB" sz="1000" dirty="0">
              <a:latin typeface="Tahoma" pitchFamily="34" charset="0"/>
            </a:endParaRPr>
          </a:p>
        </p:txBody>
      </p:sp>
      <p:sp>
        <p:nvSpPr>
          <p:cNvPr id="26631" name="Line 7"/>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6632" name="Rectangle 8"/>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6633" name="Line 9"/>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4178599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2355850" y="314325"/>
            <a:ext cx="2143125" cy="20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Tahoma" pitchFamily="34" charset="0"/>
              </a:defRPr>
            </a:lvl1pPr>
          </a:lstStyle>
          <a:p>
            <a:pPr>
              <a:defRPr/>
            </a:pPr>
            <a:r>
              <a:rPr lang="en-GB" dirty="0" smtClean="0"/>
              <a:t>Graphics with Canvas</a:t>
            </a:r>
            <a:endParaRPr lang="en-GB" dirty="0"/>
          </a:p>
        </p:txBody>
      </p:sp>
      <p:sp>
        <p:nvSpPr>
          <p:cNvPr id="25603" name="Rectangle 4"/>
          <p:cNvSpPr>
            <a:spLocks noGrp="1" noRot="1" noChangeAspect="1" noChangeArrowheads="1" noTextEdit="1"/>
          </p:cNvSpPr>
          <p:nvPr>
            <p:ph type="sldImg" idx="2"/>
          </p:nvPr>
        </p:nvSpPr>
        <p:spPr bwMode="auto">
          <a:xfrm>
            <a:off x="990600" y="731838"/>
            <a:ext cx="4875213" cy="3656012"/>
          </a:xfrm>
          <a:prstGeom prst="rect">
            <a:avLst/>
          </a:prstGeom>
          <a:noFill/>
          <a:ln w="12700">
            <a:solidFill>
              <a:schemeClr val="bg2"/>
            </a:solidFill>
            <a:miter lim="800000"/>
            <a:headEnd/>
            <a:tailEnd/>
          </a:ln>
        </p:spPr>
      </p:sp>
      <p:sp>
        <p:nvSpPr>
          <p:cNvPr id="24581" name="Rectangle 5"/>
          <p:cNvSpPr>
            <a:spLocks noGrp="1" noChangeArrowheads="1"/>
          </p:cNvSpPr>
          <p:nvPr>
            <p:ph type="body" sz="quarter" idx="3"/>
          </p:nvPr>
        </p:nvSpPr>
        <p:spPr bwMode="auto">
          <a:xfrm>
            <a:off x="685800" y="4448175"/>
            <a:ext cx="5483225" cy="4581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3" name="Rectangle 7"/>
          <p:cNvSpPr>
            <a:spLocks noGrp="1" noChangeArrowheads="1"/>
          </p:cNvSpPr>
          <p:nvPr>
            <p:ph type="sldNum" sz="quarter" idx="5"/>
          </p:nvPr>
        </p:nvSpPr>
        <p:spPr bwMode="auto">
          <a:xfrm>
            <a:off x="4768850" y="9231313"/>
            <a:ext cx="1522413" cy="242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smtClean="0">
                <a:latin typeface="Tahoma" pitchFamily="34" charset="0"/>
              </a:defRPr>
            </a:lvl1pPr>
          </a:lstStyle>
          <a:p>
            <a:pPr>
              <a:defRPr/>
            </a:pPr>
            <a:r>
              <a:rPr lang="en-GB"/>
              <a:t>Page </a:t>
            </a:r>
            <a:fld id="{241AA390-5649-4DA0-8D79-9D0A84974FCD}" type="slidenum">
              <a:rPr lang="en-GB"/>
              <a:pPr>
                <a:defRPr/>
              </a:pPr>
              <a:t>‹#›</a:t>
            </a:fld>
            <a:endParaRPr lang="en-GB"/>
          </a:p>
        </p:txBody>
      </p:sp>
      <p:sp>
        <p:nvSpPr>
          <p:cNvPr id="24584" name="Line 8"/>
          <p:cNvSpPr>
            <a:spLocks noChangeShapeType="1"/>
          </p:cNvSpPr>
          <p:nvPr/>
        </p:nvSpPr>
        <p:spPr bwMode="auto">
          <a:xfrm>
            <a:off x="695325" y="4438650"/>
            <a:ext cx="5473700" cy="1588"/>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4587" name="Line 11"/>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4595121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One of the big changes in HTML5 is the ability to draw graphics natively, without the need for Flash plugins etc. This chapter describes how to achieve this effect using the </a:t>
            </a:r>
            <a:r>
              <a:rPr lang="en-US" dirty="0" smtClean="0">
                <a:latin typeface="Lucida Console" panose="020B0609040504020204" pitchFamily="49" charset="0"/>
                <a:cs typeface="Lao UI" panose="020B0502040204020203" pitchFamily="34" charset="0"/>
              </a:rPr>
              <a:t>&lt;canvas&gt;</a:t>
            </a:r>
            <a:r>
              <a:rPr lang="en-US" dirty="0" smtClean="0"/>
              <a:t> element. The appendices also show an alternative approach using SVG.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The </a:t>
            </a:r>
            <a:r>
              <a:rPr lang="en-US" dirty="0" smtClean="0">
                <a:latin typeface="Lucida Console" panose="020B0609040504020204" pitchFamily="49" charset="0"/>
              </a:rPr>
              <a:t>&lt;canvas&gt;</a:t>
            </a:r>
            <a:r>
              <a:rPr lang="en-US" dirty="0" smtClean="0"/>
              <a:t> element lies at the heart of the Canvas API. You'll typically want to set the </a:t>
            </a:r>
            <a:r>
              <a:rPr lang="en-US" dirty="0" smtClean="0">
                <a:latin typeface="Lucida Console" panose="020B0609040504020204" pitchFamily="49" charset="0"/>
              </a:rPr>
              <a:t>width</a:t>
            </a:r>
            <a:r>
              <a:rPr lang="en-US" dirty="0" smtClean="0"/>
              <a:t> and </a:t>
            </a:r>
            <a:r>
              <a:rPr lang="en-US" dirty="0" smtClean="0">
                <a:latin typeface="Lucida Console" panose="020B0609040504020204" pitchFamily="49" charset="0"/>
              </a:rPr>
              <a:t>height</a:t>
            </a:r>
            <a:r>
              <a:rPr lang="en-US" dirty="0" smtClean="0"/>
              <a:t> properties on the </a:t>
            </a:r>
            <a:r>
              <a:rPr lang="en-US" dirty="0" smtClean="0">
                <a:latin typeface="Lucida Console" panose="020B0609040504020204" pitchFamily="49" charset="0"/>
              </a:rPr>
              <a:t>&lt;canvas&gt;</a:t>
            </a:r>
            <a:r>
              <a:rPr lang="en-US" dirty="0" smtClean="0"/>
              <a:t> element, so that it occupies a specified amount of real estate on the screen. </a:t>
            </a:r>
          </a:p>
          <a:p>
            <a:pPr eaLnBrk="1" hangingPunct="1"/>
            <a:r>
              <a:rPr lang="en-US" dirty="0" smtClean="0"/>
              <a:t>You can also specify other CSS styles as necessary, e.g. a border and drop-shadow.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The </a:t>
            </a:r>
            <a:r>
              <a:rPr lang="en-US" dirty="0" smtClean="0">
                <a:latin typeface="Lucida Console" panose="020B0609040504020204" pitchFamily="49" charset="0"/>
              </a:rPr>
              <a:t>&lt;canvas&gt;</a:t>
            </a:r>
            <a:r>
              <a:rPr lang="en-US" dirty="0" smtClean="0"/>
              <a:t> element has an associated object called a 2D context. Its this object that provides all the methods for drawing shapes and setting </a:t>
            </a:r>
            <a:r>
              <a:rPr lang="en-US" dirty="0" err="1" smtClean="0"/>
              <a:t>colours</a:t>
            </a:r>
            <a:r>
              <a:rPr lang="en-US" dirty="0" smtClean="0"/>
              <a:t> etc.</a:t>
            </a:r>
          </a:p>
          <a:p>
            <a:pPr eaLnBrk="1" hangingPunct="1"/>
            <a:r>
              <a:rPr lang="en-US" dirty="0" smtClean="0"/>
              <a:t>When you perform drawing operations, the 2D context remembers ambient settings such as the current pen location, </a:t>
            </a:r>
            <a:r>
              <a:rPr lang="en-US" dirty="0" err="1" smtClean="0"/>
              <a:t>colour</a:t>
            </a:r>
            <a:r>
              <a:rPr lang="en-US" dirty="0" smtClean="0"/>
              <a:t> scheme, etc. If you want to change these settings temporarily to draw the next shape, you can save the current settings, draw the shape, then restore the original settings.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smtClean="0"/>
              <a:t>Canvas operations are quite costly, so you should only use it for genuine graphics. To put it another way, don't use canvas just to draw fancy text!</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t>This slide shows how you can check programmatically whether the current browser supports the canvas API. If it doesn't, there's not much you can do about it (except maybe revert to a Flash animation perhaps).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dirty="0" smtClean="0"/>
              <a:t>In </a:t>
            </a:r>
            <a:r>
              <a:rPr lang="en-GB" dirty="0"/>
              <a:t>this section, we'll step through the most common uses of the HTML5 canvas </a:t>
            </a:r>
            <a:r>
              <a:rPr lang="en-GB" dirty="0" smtClean="0"/>
              <a:t>API. The </a:t>
            </a:r>
            <a:r>
              <a:rPr lang="en-GB" dirty="0"/>
              <a:t>aim is to explain the important concepts and to see some typical </a:t>
            </a:r>
            <a:r>
              <a:rPr lang="en-GB" dirty="0" smtClean="0"/>
              <a:t>usage.</a:t>
            </a:r>
            <a:endParaRPr lang="en-GB" dirty="0"/>
          </a:p>
          <a:p>
            <a:r>
              <a:rPr lang="en-GB" dirty="0"/>
              <a:t>Full API documentation is available here:</a:t>
            </a:r>
          </a:p>
          <a:p>
            <a:pPr lvl="1"/>
            <a:r>
              <a:rPr lang="en-GB" dirty="0">
                <a:ea typeface="Tahoma" panose="020B0604030504040204" pitchFamily="34" charset="0"/>
                <a:cs typeface="Tahoma" panose="020B0604030504040204" pitchFamily="34" charset="0"/>
              </a:rPr>
              <a:t>http://</a:t>
            </a:r>
            <a:r>
              <a:rPr lang="en-GB" dirty="0" smtClean="0">
                <a:ea typeface="Tahoma" panose="020B0604030504040204" pitchFamily="34" charset="0"/>
                <a:cs typeface="Tahoma" panose="020B0604030504040204" pitchFamily="34" charset="0"/>
              </a:rPr>
              <a:t>www.whatwg.org/specs/web-apps/current-work/multipage/the-canvas-element.html</a:t>
            </a:r>
            <a:endParaRPr lang="en-GB" dirty="0">
              <a:ea typeface="Tahoma" panose="020B0604030504040204" pitchFamily="34" charset="0"/>
              <a:cs typeface="Tahoma" panose="020B0604030504040204" pitchFamily="34" charset="0"/>
            </a:endParaRP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This slide shows a simple example of how to use the Canvas API. The comments in the slide describe how it all works, and the screenshot shows the result.</a:t>
            </a:r>
          </a:p>
          <a:p>
            <a:pPr eaLnBrk="1" hangingPunct="1"/>
            <a:r>
              <a:rPr lang="en-US" dirty="0" smtClean="0"/>
              <a:t>Note the following points in particular:</a:t>
            </a:r>
          </a:p>
          <a:p>
            <a:pPr lvl="1" eaLnBrk="1" hangingPunct="1"/>
            <a:r>
              <a:rPr lang="en-US" dirty="0" smtClean="0"/>
              <a:t>The </a:t>
            </a:r>
            <a:r>
              <a:rPr lang="en-US" dirty="0" err="1" smtClean="0">
                <a:latin typeface="Lucida Console" panose="020B0609040504020204" pitchFamily="49" charset="0"/>
              </a:rPr>
              <a:t>fillStyle</a:t>
            </a:r>
            <a:r>
              <a:rPr lang="en-US" dirty="0" smtClean="0"/>
              <a:t> property on the 2D context allows you to specify the fill style to use for all subsequent drawing operations. In our example, we set the </a:t>
            </a:r>
            <a:r>
              <a:rPr lang="en-US" dirty="0" err="1" smtClean="0">
                <a:latin typeface="Lucida Console" panose="020B0609040504020204" pitchFamily="49" charset="0"/>
              </a:rPr>
              <a:t>fillStyle</a:t>
            </a:r>
            <a:r>
              <a:rPr lang="en-US" dirty="0" smtClean="0"/>
              <a:t> to a simple solid color (red), but you can also set </a:t>
            </a:r>
            <a:r>
              <a:rPr lang="en-US" dirty="0" err="1" smtClean="0"/>
              <a:t>colour</a:t>
            </a:r>
            <a:r>
              <a:rPr lang="en-US" dirty="0" smtClean="0"/>
              <a:t> gradients and images (see later).</a:t>
            </a:r>
          </a:p>
          <a:p>
            <a:pPr lvl="1" eaLnBrk="1" hangingPunct="1"/>
            <a:r>
              <a:rPr lang="en-US" dirty="0"/>
              <a:t>The </a:t>
            </a:r>
            <a:r>
              <a:rPr lang="en-US" dirty="0" err="1" smtClean="0">
                <a:latin typeface="Lucida Console" panose="020B0609040504020204" pitchFamily="49" charset="0"/>
              </a:rPr>
              <a:t>fillRect</a:t>
            </a:r>
            <a:r>
              <a:rPr lang="en-US" dirty="0" smtClean="0">
                <a:latin typeface="Lucida Console" panose="020B0609040504020204" pitchFamily="49" charset="0"/>
              </a:rPr>
              <a:t>()</a:t>
            </a:r>
            <a:r>
              <a:rPr lang="en-US" dirty="0" smtClean="0"/>
              <a:t> method on </a:t>
            </a:r>
            <a:r>
              <a:rPr lang="en-US" dirty="0"/>
              <a:t>the 2D context </a:t>
            </a:r>
            <a:r>
              <a:rPr lang="en-US" dirty="0" smtClean="0"/>
              <a:t>draws a rectangle using the current fill style.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Note the difference between </a:t>
            </a:r>
            <a:r>
              <a:rPr lang="en-US" dirty="0" err="1" smtClean="0">
                <a:latin typeface="Lucida Console" panose="020B0609040504020204" pitchFamily="49" charset="0"/>
              </a:rPr>
              <a:t>fillRect</a:t>
            </a:r>
            <a:r>
              <a:rPr lang="en-US" dirty="0" smtClean="0">
                <a:latin typeface="Lucida Console" panose="020B0609040504020204" pitchFamily="49" charset="0"/>
              </a:rPr>
              <a:t>()</a:t>
            </a:r>
            <a:r>
              <a:rPr lang="en-US" dirty="0" smtClean="0"/>
              <a:t> and </a:t>
            </a:r>
            <a:r>
              <a:rPr lang="en-US" dirty="0" err="1" smtClean="0">
                <a:latin typeface="Lucida Console" panose="020B0609040504020204" pitchFamily="49" charset="0"/>
              </a:rPr>
              <a:t>strokeRect</a:t>
            </a:r>
            <a:r>
              <a:rPr lang="en-US" dirty="0" smtClean="0">
                <a:latin typeface="Lucida Console" panose="020B0609040504020204" pitchFamily="49" charset="0"/>
              </a:rPr>
              <a:t>()</a:t>
            </a:r>
            <a:r>
              <a:rPr lang="en-US" dirty="0" smtClean="0"/>
              <a:t>:</a:t>
            </a:r>
          </a:p>
          <a:p>
            <a:pPr lvl="1" eaLnBrk="1" hangingPunct="1"/>
            <a:r>
              <a:rPr lang="en-US" dirty="0" err="1" smtClean="0">
                <a:latin typeface="Lucida Console" panose="020B0609040504020204" pitchFamily="49" charset="0"/>
              </a:rPr>
              <a:t>fillRect</a:t>
            </a:r>
            <a:r>
              <a:rPr lang="en-US" dirty="0" smtClean="0">
                <a:latin typeface="Lucida Console" panose="020B0609040504020204" pitchFamily="49" charset="0"/>
              </a:rPr>
              <a:t>()</a:t>
            </a:r>
            <a:r>
              <a:rPr lang="en-US" dirty="0" smtClean="0"/>
              <a:t> draws a solid (i.e. filled-in) rectangle, using the current fill style specified by the </a:t>
            </a:r>
            <a:r>
              <a:rPr lang="en-US" dirty="0" err="1" smtClean="0">
                <a:latin typeface="Lucida Console" panose="020B0609040504020204" pitchFamily="49" charset="0"/>
              </a:rPr>
              <a:t>fillStyle</a:t>
            </a:r>
            <a:r>
              <a:rPr lang="en-US" dirty="0"/>
              <a:t> </a:t>
            </a:r>
            <a:r>
              <a:rPr lang="en-US" dirty="0" smtClean="0"/>
              <a:t>property.</a:t>
            </a:r>
          </a:p>
          <a:p>
            <a:pPr lvl="1" eaLnBrk="1" hangingPunct="1"/>
            <a:r>
              <a:rPr lang="en-US" dirty="0" err="1" smtClean="0">
                <a:latin typeface="Lucida Console" panose="020B0609040504020204" pitchFamily="49" charset="0"/>
              </a:rPr>
              <a:t>strokeRect</a:t>
            </a:r>
            <a:r>
              <a:rPr lang="en-US" dirty="0">
                <a:latin typeface="Lucida Console" panose="020B0609040504020204" pitchFamily="49" charset="0"/>
              </a:rPr>
              <a:t>()</a:t>
            </a:r>
            <a:r>
              <a:rPr lang="en-US" dirty="0"/>
              <a:t> draws </a:t>
            </a:r>
            <a:r>
              <a:rPr lang="en-US" dirty="0" smtClean="0"/>
              <a:t>an outline (</a:t>
            </a:r>
            <a:r>
              <a:rPr lang="en-US" dirty="0"/>
              <a:t>i.e. </a:t>
            </a:r>
            <a:r>
              <a:rPr lang="en-US" dirty="0" smtClean="0"/>
              <a:t>stroked) </a:t>
            </a:r>
            <a:r>
              <a:rPr lang="en-US" dirty="0"/>
              <a:t>rectangle, using the current </a:t>
            </a:r>
            <a:r>
              <a:rPr lang="en-US" dirty="0" smtClean="0"/>
              <a:t>stroke style </a:t>
            </a:r>
            <a:r>
              <a:rPr lang="en-US" dirty="0"/>
              <a:t>specified by the </a:t>
            </a:r>
            <a:r>
              <a:rPr lang="en-US" dirty="0" err="1" smtClean="0">
                <a:latin typeface="Lucida Console" panose="020B0609040504020204" pitchFamily="49" charset="0"/>
              </a:rPr>
              <a:t>strokeStyle</a:t>
            </a:r>
            <a:r>
              <a:rPr lang="en-US" dirty="0" smtClean="0"/>
              <a:t> </a:t>
            </a:r>
            <a:r>
              <a:rPr lang="en-US" dirty="0"/>
              <a:t>property.</a:t>
            </a:r>
          </a:p>
          <a:p>
            <a:pPr eaLnBrk="1" hangingPunct="1"/>
            <a:endParaRPr lang="en-US" dirty="0" smtClean="0"/>
          </a:p>
          <a:p>
            <a:pPr eaLnBrk="1" hangingPunct="1"/>
            <a:r>
              <a:rPr lang="en-US" dirty="0" smtClean="0"/>
              <a:t>You can also draw a path by connecting the dots via the following functions, as illustrated by the lower code box in the slide:</a:t>
            </a:r>
          </a:p>
          <a:p>
            <a:pPr lvl="1" eaLnBrk="1" hangingPunct="1"/>
            <a:r>
              <a:rPr lang="en-US" dirty="0" err="1" smtClean="0">
                <a:latin typeface="Lucida Console" panose="020B0609040504020204" pitchFamily="49" charset="0"/>
              </a:rPr>
              <a:t>beginPath</a:t>
            </a:r>
            <a:r>
              <a:rPr lang="en-US" dirty="0" smtClean="0">
                <a:latin typeface="Lucida Console" panose="020B0609040504020204" pitchFamily="49" charset="0"/>
              </a:rPr>
              <a:t>()</a:t>
            </a:r>
          </a:p>
          <a:p>
            <a:pPr lvl="1" eaLnBrk="1" hangingPunct="1"/>
            <a:r>
              <a:rPr lang="en-US" dirty="0" err="1" smtClean="0">
                <a:latin typeface="Lucida Console" panose="020B0609040504020204" pitchFamily="49" charset="0"/>
              </a:rPr>
              <a:t>moveTo</a:t>
            </a:r>
            <a:r>
              <a:rPr lang="en-US" dirty="0" smtClean="0">
                <a:latin typeface="Lucida Console" panose="020B0609040504020204" pitchFamily="49" charset="0"/>
              </a:rPr>
              <a:t>()</a:t>
            </a:r>
          </a:p>
          <a:p>
            <a:pPr lvl="1" eaLnBrk="1" hangingPunct="1"/>
            <a:r>
              <a:rPr lang="en-US" dirty="0" err="1" smtClean="0">
                <a:latin typeface="Lucida Console" panose="020B0609040504020204" pitchFamily="49" charset="0"/>
              </a:rPr>
              <a:t>lineTo</a:t>
            </a:r>
            <a:r>
              <a:rPr lang="en-US" dirty="0" smtClean="0">
                <a:latin typeface="Lucida Console" panose="020B0609040504020204" pitchFamily="49" charset="0"/>
              </a:rPr>
              <a:t>()</a:t>
            </a:r>
          </a:p>
          <a:p>
            <a:pPr lvl="1" eaLnBrk="1" hangingPunct="1"/>
            <a:r>
              <a:rPr lang="en-US" dirty="0" err="1" smtClean="0">
                <a:latin typeface="Lucida Console" panose="020B0609040504020204" pitchFamily="49" charset="0"/>
              </a:rPr>
              <a:t>closePath</a:t>
            </a:r>
            <a:r>
              <a:rPr lang="en-US" dirty="0" smtClean="0">
                <a:latin typeface="Lucida Console" panose="020B0609040504020204" pitchFamily="49" charset="0"/>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The example in the slide shows how to draw rectangles (filled and/or stroked) and paths. Open the demo file in a browser to see the effect, then take a look at the HTML code to see how these shapes were drawn on the canvas.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The 2D context object has various properties that allow you to fine-tune the appearance of lines in a canvas drawing. The code snippets and screenshots in the slide show these properties in action.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The </a:t>
            </a:r>
            <a:r>
              <a:rPr lang="en-US" dirty="0" smtClean="0">
                <a:latin typeface="Lucida Console" panose="020B0609040504020204" pitchFamily="49" charset="0"/>
              </a:rPr>
              <a:t>arc()</a:t>
            </a:r>
            <a:r>
              <a:rPr lang="en-US" dirty="0" smtClean="0"/>
              <a:t> function allows you to draw an arc centered on a specified location in the canvas drawing area. Note the following points:</a:t>
            </a:r>
          </a:p>
          <a:p>
            <a:pPr lvl="1" eaLnBrk="1" hangingPunct="1"/>
            <a:r>
              <a:rPr lang="en-US" dirty="0" smtClean="0"/>
              <a:t>A start angle of 0 points horizontally from left to right (it's like a compass needle pointing East). </a:t>
            </a:r>
          </a:p>
          <a:p>
            <a:pPr lvl="1" eaLnBrk="1" hangingPunct="1"/>
            <a:r>
              <a:rPr lang="en-US" dirty="0" smtClean="0"/>
              <a:t>Angles are expressed in radians, not degrees.</a:t>
            </a:r>
          </a:p>
          <a:p>
            <a:pPr lvl="1" eaLnBrk="1" hangingPunct="1"/>
            <a:r>
              <a:rPr lang="en-US" dirty="0" smtClean="0"/>
              <a:t>If you specify </a:t>
            </a:r>
            <a:r>
              <a:rPr lang="en-US" dirty="0"/>
              <a:t>an end angle of </a:t>
            </a:r>
            <a:r>
              <a:rPr lang="en-US" dirty="0" smtClean="0">
                <a:latin typeface="Lucida Console" panose="020B0609040504020204" pitchFamily="49" charset="0"/>
              </a:rPr>
              <a:t>2*</a:t>
            </a:r>
            <a:r>
              <a:rPr lang="en-US" dirty="0" err="1" smtClean="0">
                <a:latin typeface="Lucida Console" panose="020B0609040504020204" pitchFamily="49" charset="0"/>
              </a:rPr>
              <a:t>Math.PI</a:t>
            </a:r>
            <a:r>
              <a:rPr lang="en-US" dirty="0" smtClean="0"/>
              <a:t>, this represents a full circle rather than an arc.</a:t>
            </a:r>
          </a:p>
          <a:p>
            <a:pPr lvl="1" eaLnBrk="1" hangingPunct="1"/>
            <a:r>
              <a:rPr lang="en-US" dirty="0" smtClean="0"/>
              <a:t>If you've set a fill style, the arc will be drawn as a solid shape rather than as an outline.</a:t>
            </a:r>
            <a:endParaRPr lang="en-US" dirty="0"/>
          </a:p>
          <a:p>
            <a:pPr eaLnBrk="1" hangingPunct="1"/>
            <a:r>
              <a:rPr lang="en-US" dirty="0" smtClean="0"/>
              <a:t>The </a:t>
            </a:r>
            <a:r>
              <a:rPr lang="en-US" dirty="0" err="1" smtClean="0">
                <a:latin typeface="Lucida Console" panose="020B0609040504020204" pitchFamily="49" charset="0"/>
              </a:rPr>
              <a:t>quadraticCurveTo</a:t>
            </a:r>
            <a:r>
              <a:rPr lang="en-US" dirty="0" smtClean="0">
                <a:latin typeface="Lucida Console" panose="020B0609040504020204" pitchFamily="49" charset="0"/>
              </a:rPr>
              <a:t>()</a:t>
            </a:r>
            <a:r>
              <a:rPr lang="en-US" dirty="0" smtClean="0"/>
              <a:t> function draws a curve with one kink (i.e. a curve that represents a quadratic equation). Note the following points:</a:t>
            </a:r>
          </a:p>
          <a:p>
            <a:pPr lvl="1" eaLnBrk="1" hangingPunct="1"/>
            <a:r>
              <a:rPr lang="en-US" dirty="0" smtClean="0"/>
              <a:t>The curve starts at the current pen position, e.g. as specified by a prior call to </a:t>
            </a:r>
            <a:r>
              <a:rPr lang="en-US" dirty="0" err="1" smtClean="0">
                <a:latin typeface="Lucida Console" panose="020B0609040504020204" pitchFamily="49" charset="0"/>
              </a:rPr>
              <a:t>moveTo</a:t>
            </a:r>
            <a:r>
              <a:rPr lang="en-US" dirty="0" smtClean="0">
                <a:latin typeface="Lucida Console" panose="020B0609040504020204" pitchFamily="49" charset="0"/>
              </a:rPr>
              <a:t>()</a:t>
            </a:r>
            <a:r>
              <a:rPr lang="en-US" dirty="0" smtClean="0"/>
              <a:t>.</a:t>
            </a:r>
          </a:p>
          <a:p>
            <a:pPr lvl="1" eaLnBrk="1" hangingPunct="1"/>
            <a:r>
              <a:rPr lang="en-US" dirty="0"/>
              <a:t>The curve </a:t>
            </a:r>
            <a:r>
              <a:rPr lang="en-US" dirty="0" smtClean="0"/>
              <a:t>ends at </a:t>
            </a:r>
            <a:r>
              <a:rPr lang="en-US" dirty="0"/>
              <a:t>the </a:t>
            </a:r>
            <a:r>
              <a:rPr lang="en-US" dirty="0" smtClean="0"/>
              <a:t>location specified by the </a:t>
            </a:r>
            <a:r>
              <a:rPr lang="en-US" dirty="0" err="1" smtClean="0">
                <a:latin typeface="Lucida Console" panose="020B0609040504020204" pitchFamily="49" charset="0"/>
              </a:rPr>
              <a:t>endX</a:t>
            </a:r>
            <a:r>
              <a:rPr lang="en-US" dirty="0" smtClean="0"/>
              <a:t> and </a:t>
            </a:r>
            <a:r>
              <a:rPr lang="en-US" dirty="0" err="1" smtClean="0">
                <a:latin typeface="Lucida Console" panose="020B0609040504020204" pitchFamily="49" charset="0"/>
              </a:rPr>
              <a:t>endY</a:t>
            </a:r>
            <a:r>
              <a:rPr lang="en-US" dirty="0" smtClean="0"/>
              <a:t> parameters.</a:t>
            </a:r>
          </a:p>
          <a:p>
            <a:pPr lvl="1" eaLnBrk="1" hangingPunct="1"/>
            <a:r>
              <a:rPr lang="en-US" dirty="0" smtClean="0"/>
              <a:t>The curvature is governed by the control point specified by the </a:t>
            </a:r>
            <a:r>
              <a:rPr lang="en-US" dirty="0" err="1" smtClean="0">
                <a:latin typeface="Lucida Console" panose="020B0609040504020204" pitchFamily="49" charset="0"/>
              </a:rPr>
              <a:t>controlPointX</a:t>
            </a:r>
            <a:r>
              <a:rPr lang="en-US" dirty="0" smtClean="0"/>
              <a:t> and </a:t>
            </a:r>
            <a:r>
              <a:rPr lang="en-US" dirty="0" err="1" smtClean="0">
                <a:latin typeface="Lucida Console" panose="020B0609040504020204" pitchFamily="49" charset="0"/>
              </a:rPr>
              <a:t>controlPointY</a:t>
            </a:r>
            <a:r>
              <a:rPr lang="en-US" dirty="0" smtClean="0"/>
              <a:t> parameters. See the example on the next slide for details.</a:t>
            </a:r>
          </a:p>
          <a:p>
            <a:pPr eaLnBrk="1" hangingPunct="1"/>
            <a:r>
              <a:rPr lang="en-US" dirty="0"/>
              <a:t>The </a:t>
            </a:r>
            <a:r>
              <a:rPr lang="en-US" dirty="0" err="1" smtClean="0">
                <a:latin typeface="Lucida Console" panose="020B0609040504020204" pitchFamily="49" charset="0"/>
              </a:rPr>
              <a:t>bezierCurveTo</a:t>
            </a:r>
            <a:r>
              <a:rPr lang="en-US" dirty="0">
                <a:latin typeface="Lucida Console" panose="020B0609040504020204" pitchFamily="49" charset="0"/>
              </a:rPr>
              <a:t>()</a:t>
            </a:r>
            <a:r>
              <a:rPr lang="en-US" dirty="0"/>
              <a:t> function </a:t>
            </a:r>
            <a:r>
              <a:rPr lang="en-US" dirty="0" smtClean="0"/>
              <a:t>is similar, except it represents a cubic equation. It has two control points, which allows the curve to have two kinks. See the example on the next slide for details</a:t>
            </a:r>
            <a:endParaRPr lang="en-US" dirty="0"/>
          </a:p>
          <a:p>
            <a:pPr lvl="1" eaLnBrk="1" hangingPunct="1"/>
            <a:endParaRPr lang="en-US" dirty="0"/>
          </a:p>
          <a:p>
            <a:pPr lvl="1"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Section 1 explains some essential concepts associated with the </a:t>
            </a:r>
            <a:r>
              <a:rPr lang="en-US" dirty="0" smtClean="0">
                <a:latin typeface="Lucida Console" panose="020B0609040504020204" pitchFamily="49" charset="0"/>
              </a:rPr>
              <a:t>&lt;canvas&gt;</a:t>
            </a:r>
            <a:r>
              <a:rPr lang="en-US" dirty="0" smtClean="0"/>
              <a:t> element in HTML5.</a:t>
            </a:r>
          </a:p>
          <a:p>
            <a:pPr eaLnBrk="1" hangingPunct="1"/>
            <a:r>
              <a:rPr lang="en-US" dirty="0" smtClean="0"/>
              <a:t>Section 2 shows some simple canvas examples, to help you understand the core programming APIs.</a:t>
            </a:r>
          </a:p>
          <a:p>
            <a:pPr eaLnBrk="1" hangingPunct="1"/>
            <a:r>
              <a:rPr lang="en-US" dirty="0" smtClean="0"/>
              <a:t>Section 3 dives into the details of the canvas API, and shows how to draw all kinds of graphic shapes.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t>The example in the slide shows how to draw </a:t>
            </a:r>
            <a:r>
              <a:rPr lang="en-US" dirty="0" smtClean="0"/>
              <a:t>arcs (filled </a:t>
            </a:r>
            <a:r>
              <a:rPr lang="en-US" dirty="0"/>
              <a:t>and/or </a:t>
            </a:r>
            <a:r>
              <a:rPr lang="en-US" dirty="0" smtClean="0"/>
              <a:t>stroked, clockwise or anticlockwise), quadratic curves, and </a:t>
            </a:r>
            <a:r>
              <a:rPr lang="en-US" dirty="0" err="1" smtClean="0"/>
              <a:t>bezier</a:t>
            </a:r>
            <a:r>
              <a:rPr lang="en-US" dirty="0" smtClean="0"/>
              <a:t> (i.e. cubic) curves. We've drawn a nice shadow on all these shapes too, for effect </a:t>
            </a:r>
            <a:r>
              <a:rPr lang="en-US" dirty="0" smtClean="0">
                <a:sym typeface="Wingdings" panose="05000000000000000000" pitchFamily="2" charset="2"/>
              </a:rPr>
              <a:t>.</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There are four ways to set a fill style or stroke style for subsequent drawing operations:</a:t>
            </a:r>
          </a:p>
          <a:p>
            <a:pPr lvl="1" eaLnBrk="1" hangingPunct="1"/>
            <a:r>
              <a:rPr lang="en-US" dirty="0" smtClean="0"/>
              <a:t>A solid </a:t>
            </a:r>
            <a:r>
              <a:rPr lang="en-US" dirty="0" err="1" smtClean="0"/>
              <a:t>colour</a:t>
            </a:r>
            <a:endParaRPr lang="en-US" dirty="0" smtClean="0"/>
          </a:p>
          <a:p>
            <a:pPr lvl="1" eaLnBrk="1" hangingPunct="1"/>
            <a:r>
              <a:rPr lang="en-US" dirty="0" smtClean="0"/>
              <a:t>A linear gradient, as created via the </a:t>
            </a:r>
            <a:r>
              <a:rPr lang="en-US" dirty="0" err="1" smtClean="0">
                <a:latin typeface="Lucida Console" panose="020B0609040504020204" pitchFamily="49" charset="0"/>
              </a:rPr>
              <a:t>createLinearGradient</a:t>
            </a:r>
            <a:r>
              <a:rPr lang="en-US" dirty="0" smtClean="0">
                <a:latin typeface="Lucida Console" panose="020B0609040504020204" pitchFamily="49" charset="0"/>
              </a:rPr>
              <a:t>()</a:t>
            </a:r>
            <a:r>
              <a:rPr lang="en-US" dirty="0" smtClean="0"/>
              <a:t> function. You specify the </a:t>
            </a:r>
            <a:r>
              <a:rPr lang="en-US" dirty="0" err="1" smtClean="0"/>
              <a:t>colours</a:t>
            </a:r>
            <a:r>
              <a:rPr lang="en-US" dirty="0" smtClean="0"/>
              <a:t> along the straight-line gradient by calling </a:t>
            </a:r>
            <a:r>
              <a:rPr lang="en-US" dirty="0" err="1" smtClean="0">
                <a:latin typeface="Lucida Console" panose="020B0609040504020204" pitchFamily="49" charset="0"/>
              </a:rPr>
              <a:t>addColorStop</a:t>
            </a:r>
            <a:r>
              <a:rPr lang="en-US" dirty="0" smtClean="0">
                <a:latin typeface="Lucida Console" panose="020B0609040504020204" pitchFamily="49" charset="0"/>
              </a:rPr>
              <a:t>()</a:t>
            </a:r>
            <a:r>
              <a:rPr lang="en-US" dirty="0" smtClean="0"/>
              <a:t> numerous times.</a:t>
            </a:r>
          </a:p>
          <a:p>
            <a:pPr lvl="1" eaLnBrk="1" hangingPunct="1"/>
            <a:r>
              <a:rPr lang="en-US" dirty="0"/>
              <a:t>A </a:t>
            </a:r>
            <a:r>
              <a:rPr lang="en-US" dirty="0" smtClean="0"/>
              <a:t>radial gradient</a:t>
            </a:r>
            <a:r>
              <a:rPr lang="en-US" dirty="0"/>
              <a:t>, as created via the </a:t>
            </a:r>
            <a:r>
              <a:rPr lang="en-US" dirty="0" err="1" smtClean="0">
                <a:latin typeface="Lucida Console" panose="020B0609040504020204" pitchFamily="49" charset="0"/>
              </a:rPr>
              <a:t>createRadialGradient</a:t>
            </a:r>
            <a:r>
              <a:rPr lang="en-US" dirty="0">
                <a:latin typeface="Lucida Console" panose="020B0609040504020204" pitchFamily="49" charset="0"/>
              </a:rPr>
              <a:t>()</a:t>
            </a:r>
            <a:r>
              <a:rPr lang="en-US" dirty="0"/>
              <a:t> function. You specify the </a:t>
            </a:r>
            <a:r>
              <a:rPr lang="en-US" dirty="0" err="1"/>
              <a:t>colours</a:t>
            </a:r>
            <a:r>
              <a:rPr lang="en-US" dirty="0"/>
              <a:t> </a:t>
            </a:r>
            <a:r>
              <a:rPr lang="en-US" dirty="0" smtClean="0"/>
              <a:t>for concentric circles about the </a:t>
            </a:r>
            <a:r>
              <a:rPr lang="en-US" dirty="0" err="1" smtClean="0"/>
              <a:t>centre</a:t>
            </a:r>
            <a:r>
              <a:rPr lang="en-US" dirty="0" smtClean="0"/>
              <a:t> point, by calling </a:t>
            </a:r>
            <a:r>
              <a:rPr lang="en-US" dirty="0" err="1" smtClean="0">
                <a:latin typeface="Lucida Console" panose="020B0609040504020204" pitchFamily="49" charset="0"/>
              </a:rPr>
              <a:t>addColorStop</a:t>
            </a:r>
            <a:r>
              <a:rPr lang="en-US" dirty="0">
                <a:latin typeface="Lucida Console" panose="020B0609040504020204" pitchFamily="49" charset="0"/>
              </a:rPr>
              <a:t>()</a:t>
            </a:r>
            <a:r>
              <a:rPr lang="en-US" dirty="0"/>
              <a:t> numerous times</a:t>
            </a:r>
            <a:r>
              <a:rPr lang="en-US" dirty="0" smtClean="0"/>
              <a:t>.</a:t>
            </a:r>
          </a:p>
          <a:p>
            <a:pPr lvl="1" eaLnBrk="1" hangingPunct="1"/>
            <a:r>
              <a:rPr lang="en-US" dirty="0" smtClean="0"/>
              <a:t>An pattern, as created via the </a:t>
            </a:r>
            <a:r>
              <a:rPr lang="en-US" dirty="0" err="1" smtClean="0">
                <a:latin typeface="Lucida Console" panose="020B0609040504020204" pitchFamily="49" charset="0"/>
              </a:rPr>
              <a:t>createPattern</a:t>
            </a:r>
            <a:r>
              <a:rPr lang="en-US" dirty="0" smtClean="0">
                <a:latin typeface="Lucida Console" panose="020B0609040504020204" pitchFamily="49" charset="0"/>
              </a:rPr>
              <a:t>()</a:t>
            </a:r>
            <a:r>
              <a:rPr lang="en-US" dirty="0" smtClean="0"/>
              <a:t> function.</a:t>
            </a:r>
            <a:endParaRPr lang="en-US" dirty="0"/>
          </a:p>
          <a:p>
            <a:pPr lvl="1"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t>The example in the slide shows how to </a:t>
            </a:r>
            <a:r>
              <a:rPr lang="en-US" dirty="0" smtClean="0"/>
              <a:t>use linear gradients, radial gradients, and images to fill/stroke some shapes.</a:t>
            </a:r>
          </a:p>
          <a:p>
            <a:pPr eaLnBrk="1" hangingPunct="1"/>
            <a:r>
              <a:rPr lang="en-US" dirty="0" smtClean="0"/>
              <a:t>The shapes in each part of the example are the same. All that differs is the style that's used to do the drawing.</a:t>
            </a:r>
            <a:endParaRPr lang="en-US" dirty="0"/>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The functions listed in the slide allow you to transform the coordinate system of the 2D context, so that subsequent drawing operations will take place on a rotated/translated/scaled set of axes.</a:t>
            </a:r>
          </a:p>
          <a:p>
            <a:pPr eaLnBrk="1" hangingPunct="1"/>
            <a:r>
              <a:rPr lang="en-US" dirty="0" smtClean="0"/>
              <a:t>You can also call </a:t>
            </a:r>
            <a:r>
              <a:rPr lang="en-US" dirty="0" smtClean="0">
                <a:latin typeface="Lucida Console" panose="020B0609040504020204" pitchFamily="49" charset="0"/>
              </a:rPr>
              <a:t>transform()</a:t>
            </a:r>
            <a:r>
              <a:rPr lang="en-US" dirty="0" smtClean="0"/>
              <a:t> or </a:t>
            </a:r>
            <a:r>
              <a:rPr lang="en-US" dirty="0" err="1" smtClean="0">
                <a:latin typeface="Lucida Console" panose="020B0609040504020204" pitchFamily="49" charset="0"/>
              </a:rPr>
              <a:t>setTransform</a:t>
            </a:r>
            <a:r>
              <a:rPr lang="en-US" dirty="0" smtClean="0">
                <a:latin typeface="Lucida Console" panose="020B0609040504020204" pitchFamily="49" charset="0"/>
              </a:rPr>
              <a:t>()</a:t>
            </a:r>
            <a:r>
              <a:rPr lang="en-US" dirty="0" smtClean="0"/>
              <a:t> to combine multiple transformations in a single call:</a:t>
            </a:r>
          </a:p>
          <a:p>
            <a:pPr lvl="1" eaLnBrk="1" hangingPunct="1"/>
            <a:r>
              <a:rPr lang="en-US" dirty="0" smtClean="0">
                <a:latin typeface="Lucida Console" panose="020B0609040504020204" pitchFamily="49" charset="0"/>
              </a:rPr>
              <a:t>transform()</a:t>
            </a:r>
            <a:r>
              <a:rPr lang="en-US" dirty="0" smtClean="0"/>
              <a:t> is cumulative, i.e. it </a:t>
            </a:r>
            <a:r>
              <a:rPr lang="en-US" dirty="0" err="1" smtClean="0"/>
              <a:t>honours</a:t>
            </a:r>
            <a:r>
              <a:rPr lang="en-US" dirty="0" smtClean="0"/>
              <a:t> any existing transformations that you might have defined on the coordinate system.</a:t>
            </a:r>
          </a:p>
          <a:p>
            <a:pPr lvl="1" eaLnBrk="1" hangingPunct="1"/>
            <a:r>
              <a:rPr lang="en-US" dirty="0" err="1" smtClean="0">
                <a:latin typeface="Lucida Console" panose="020B0609040504020204" pitchFamily="49" charset="0"/>
              </a:rPr>
              <a:t>setTransform</a:t>
            </a:r>
            <a:r>
              <a:rPr lang="en-US" dirty="0">
                <a:latin typeface="Lucida Console" panose="020B0609040504020204" pitchFamily="49" charset="0"/>
              </a:rPr>
              <a:t>()</a:t>
            </a:r>
            <a:r>
              <a:rPr lang="en-US" dirty="0"/>
              <a:t> is </a:t>
            </a:r>
            <a:r>
              <a:rPr lang="en-US" dirty="0" smtClean="0"/>
              <a:t>not cumulative</a:t>
            </a:r>
            <a:r>
              <a:rPr lang="en-US" dirty="0"/>
              <a:t>, i.e. it </a:t>
            </a:r>
            <a:r>
              <a:rPr lang="en-US" dirty="0" smtClean="0"/>
              <a:t>discards any </a:t>
            </a:r>
            <a:r>
              <a:rPr lang="en-US" dirty="0"/>
              <a:t>existing transformations that you might have defined on the coordinate </a:t>
            </a:r>
            <a:r>
              <a:rPr lang="en-US" dirty="0" smtClean="0"/>
              <a:t>system and starts afresh.</a:t>
            </a:r>
            <a:endParaRPr lang="en-US" dirty="0"/>
          </a:p>
          <a:p>
            <a:pPr lvl="1"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The Canvas API is often used to create animation effects, like a cartoon. The idea is that you repaint the canvas many times a second, drawing shapes at a slightly different location each time, to give the illusion of movement. </a:t>
            </a:r>
          </a:p>
          <a:p>
            <a:pPr eaLnBrk="1" hangingPunct="1"/>
            <a:r>
              <a:rPr lang="en-US" dirty="0" smtClean="0"/>
              <a:t>The following slide shows a simple example of how to perform animations.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t>The example in the slide shows how to </a:t>
            </a:r>
            <a:r>
              <a:rPr lang="en-US" dirty="0" smtClean="0"/>
              <a:t>perform transformations and animations in a canvas. Take a close look at the code in the demo to see how each part of the example works.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To wrap up this chapter, take a look at the examples in the slide. These examples give you an idea of the kinds of effects you can achieve using the Canvas API and an animation loop!</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6" name="Rectangle 2"/>
          <p:cNvSpPr>
            <a:spLocks noGrp="1" noChangeArrowheads="1"/>
          </p:cNvSpPr>
          <p:nvPr>
            <p:ph type="hdr" sz="quarter"/>
          </p:nvPr>
        </p:nvSpPr>
        <p:spPr>
          <a:xfrm>
            <a:off x="2355850" y="314325"/>
            <a:ext cx="2143125" cy="200025"/>
          </a:xfrm>
          <a:noFill/>
        </p:spPr>
        <p:txBody>
          <a:bodyPr/>
          <a:lstStyle/>
          <a:p>
            <a:r>
              <a:rPr lang="en-GB" dirty="0" smtClean="0"/>
              <a:t>Graphics with Canvas</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GB" dirty="0"/>
              <a:t>Before the advent of HTML5, you could only use drawing APIs in a browser via plug-ins </a:t>
            </a:r>
            <a:r>
              <a:rPr lang="en-GB" dirty="0" smtClean="0"/>
              <a:t>(e.g</a:t>
            </a:r>
            <a:r>
              <a:rPr lang="en-GB" dirty="0"/>
              <a:t>. </a:t>
            </a:r>
            <a:r>
              <a:rPr lang="en-GB" dirty="0" smtClean="0"/>
              <a:t>Flash, Vector </a:t>
            </a:r>
            <a:r>
              <a:rPr lang="en-GB" dirty="0" err="1"/>
              <a:t>Markup</a:t>
            </a:r>
            <a:r>
              <a:rPr lang="en-GB" dirty="0"/>
              <a:t> Language (VML</a:t>
            </a:r>
            <a:r>
              <a:rPr lang="en-GB" dirty="0" smtClean="0"/>
              <a:t>), Silverlight, etc.)</a:t>
            </a:r>
            <a:endParaRPr lang="en-GB" dirty="0"/>
          </a:p>
          <a:p>
            <a:r>
              <a:rPr lang="en-GB" dirty="0"/>
              <a:t>HTML5 provides native graphics </a:t>
            </a:r>
            <a:r>
              <a:rPr lang="en-GB" dirty="0" smtClean="0"/>
              <a:t>support without </a:t>
            </a:r>
            <a:r>
              <a:rPr lang="en-GB" dirty="0"/>
              <a:t>the need for </a:t>
            </a:r>
            <a:r>
              <a:rPr lang="en-GB" dirty="0" smtClean="0"/>
              <a:t>plug-ins. In fact there are </a:t>
            </a:r>
            <a:r>
              <a:rPr lang="en-GB" dirty="0"/>
              <a:t>two graphics models in HTML5:</a:t>
            </a:r>
          </a:p>
          <a:p>
            <a:pPr lvl="1"/>
            <a:r>
              <a:rPr lang="en-GB" dirty="0"/>
              <a:t>Canvas - see this and next </a:t>
            </a:r>
            <a:r>
              <a:rPr lang="en-GB" dirty="0" smtClean="0"/>
              <a:t>chapter.</a:t>
            </a:r>
            <a:endParaRPr lang="en-GB" dirty="0"/>
          </a:p>
          <a:p>
            <a:pPr lvl="1"/>
            <a:r>
              <a:rPr lang="en-GB" dirty="0"/>
              <a:t>Scalable Vector Graphics with Canvas (SVG) - see </a:t>
            </a:r>
            <a:r>
              <a:rPr lang="en-GB" dirty="0" smtClean="0"/>
              <a:t>Appendix D.</a:t>
            </a:r>
            <a:endParaRPr lang="en-GB" dirty="0"/>
          </a:p>
          <a:p>
            <a:pPr lvl="1"/>
            <a:endParaRPr lang="en-GB" dirty="0"/>
          </a:p>
          <a:p>
            <a:pPr lvl="1"/>
            <a:endParaRPr lang="en-GB" dirty="0"/>
          </a:p>
          <a:p>
            <a:pPr eaLnBrk="1" hangingPunct="1"/>
            <a:endParaRPr lang="en-US" dirty="0" smtClean="0"/>
          </a:p>
        </p:txBody>
      </p:sp>
      <p:sp>
        <p:nvSpPr>
          <p:cNvPr id="28676" name="Header Placeholder 3"/>
          <p:cNvSpPr>
            <a:spLocks noGrp="1"/>
          </p:cNvSpPr>
          <p:nvPr>
            <p:ph type="hdr" sz="quarter"/>
          </p:nvPr>
        </p:nvSpPr>
        <p:spPr>
          <a:noFill/>
        </p:spPr>
        <p:txBody>
          <a:bodyPr/>
          <a:lstStyle/>
          <a:p>
            <a:r>
              <a:rPr lang="en-GB" dirty="0" smtClean="0"/>
              <a:t>Graphics with Canvas</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The </a:t>
            </a:r>
            <a:r>
              <a:rPr lang="en-US" dirty="0" smtClean="0">
                <a:latin typeface="Lucida Console" panose="020B0609040504020204" pitchFamily="49" charset="0"/>
              </a:rPr>
              <a:t>&lt;canvas&gt;</a:t>
            </a:r>
            <a:r>
              <a:rPr lang="en-US" dirty="0" smtClean="0"/>
              <a:t> element is a blank canvas upon which you can perform drawing operations. </a:t>
            </a:r>
          </a:p>
          <a:p>
            <a:pPr eaLnBrk="1" hangingPunct="1"/>
            <a:r>
              <a:rPr lang="en-US" dirty="0" smtClean="0"/>
              <a:t>HTML5 defines a bunch of methods you can call to draw various types of shapes, and a bunch of properties you can set to define the ambient </a:t>
            </a:r>
            <a:r>
              <a:rPr lang="en-US" dirty="0" err="1" smtClean="0"/>
              <a:t>colour</a:t>
            </a:r>
            <a:r>
              <a:rPr lang="en-US" dirty="0" smtClean="0"/>
              <a:t> scheme, pen location, shadow properties, etc. </a:t>
            </a:r>
          </a:p>
          <a:p>
            <a:pPr eaLnBrk="1" hangingPunct="1"/>
            <a:r>
              <a:rPr lang="en-US" dirty="0" smtClean="0"/>
              <a:t>We'll explore all the details during this and the following chapters.</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The </a:t>
            </a:r>
            <a:r>
              <a:rPr lang="en-US" dirty="0" smtClean="0">
                <a:latin typeface="Lucida Console" panose="020B0609040504020204" pitchFamily="49" charset="0"/>
              </a:rPr>
              <a:t>&lt;canvas&gt;</a:t>
            </a:r>
            <a:r>
              <a:rPr lang="en-US" dirty="0" smtClean="0"/>
              <a:t> element is very much an HTML5 feature. As such there aren't that many tools on the market to help you generate canvas content. </a:t>
            </a:r>
          </a:p>
          <a:p>
            <a:pPr eaLnBrk="1" hangingPunct="1"/>
            <a:r>
              <a:rPr lang="en-US" dirty="0" smtClean="0"/>
              <a:t>One tool is Ai-&gt;Canvas, as shown in the slide. Other tools are likely to emerge in the fullness of time.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SVG existed as a standard long before the advent of HTML5, as an XML grammar for representing various kinds of shapes. </a:t>
            </a:r>
          </a:p>
          <a:p>
            <a:pPr eaLnBrk="1" hangingPunct="1"/>
            <a:r>
              <a:rPr lang="en-US" dirty="0" smtClean="0"/>
              <a:t>HTML5 incorporates SVG into the fold. Any SVG elements you add to your document become active nodes in the DOM tree. As such, SVG elements support events and CSS styles, just like any other elements in a Web page.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There is much better tool support for SVG than for </a:t>
            </a:r>
            <a:r>
              <a:rPr lang="en-US" dirty="0" smtClean="0">
                <a:latin typeface="Lucida Console" panose="020B0609040504020204" pitchFamily="49" charset="0"/>
              </a:rPr>
              <a:t>&lt;canvas&gt;</a:t>
            </a:r>
            <a:r>
              <a:rPr lang="en-US" dirty="0" smtClean="0"/>
              <a:t>. This slide lists some of the popular tools for creating SVG content.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Graphics with Canvas</a:t>
            </a:r>
            <a:endParaRPr lang="en-GB"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The canvas API is akin to bitmap graphics, so the larger the canvas, the longer it takes to do the painting. SVG is more like vector graphics, so the size of the drawing area is less significant.</a:t>
            </a:r>
          </a:p>
          <a:p>
            <a:pPr eaLnBrk="1" hangingPunct="1"/>
            <a:r>
              <a:rPr lang="en-US" dirty="0" smtClean="0"/>
              <a:t>In terms of the number of objects created, canvas performs better than SVG. Each SVG element is a node in the DOM tree, and a complex SVG graphic could be quite onerous. This is significant if you need to repaint the screen frequently, e.g. in animations.</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This section takes a closer look at some technical details concerning the </a:t>
            </a:r>
            <a:r>
              <a:rPr lang="en-US" dirty="0" smtClean="0">
                <a:latin typeface="Lucida Console" panose="020B0609040504020204" pitchFamily="49" charset="0"/>
              </a:rPr>
              <a:t>&lt;canvas&gt;</a:t>
            </a:r>
            <a:r>
              <a:rPr lang="en-US" dirty="0" smtClean="0"/>
              <a:t> element, before we look at the detailed API in the next section.</a:t>
            </a:r>
          </a:p>
        </p:txBody>
      </p:sp>
      <p:sp>
        <p:nvSpPr>
          <p:cNvPr id="28676" name="Header Placeholder 3"/>
          <p:cNvSpPr>
            <a:spLocks noGrp="1"/>
          </p:cNvSpPr>
          <p:nvPr>
            <p:ph type="hdr" sz="quarter"/>
          </p:nvPr>
        </p:nvSpPr>
        <p:spPr>
          <a:noFill/>
        </p:spPr>
        <p:txBody>
          <a:bodyPr/>
          <a:lstStyle/>
          <a:p>
            <a:r>
              <a:rPr lang="en-GB" dirty="0" smtClean="0"/>
              <a:t>Graphics with Canvas</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2334806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4186769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659038273"/>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Graphics with Canvas</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smtClean="0"/>
              <a:t>A canvas is a rectangular area on a Web page</a:t>
            </a:r>
          </a:p>
          <a:p>
            <a:pPr lvl="1"/>
            <a:r>
              <a:rPr lang="en-GB" dirty="0" smtClean="0"/>
              <a:t>Default size: 300 pixel wide, 150 pixels high</a:t>
            </a:r>
          </a:p>
          <a:p>
            <a:pPr lvl="2"/>
            <a:endParaRPr lang="en-GB" dirty="0" smtClean="0"/>
          </a:p>
          <a:p>
            <a:pPr lvl="2"/>
            <a:endParaRPr lang="en-GB" dirty="0" smtClean="0"/>
          </a:p>
          <a:p>
            <a:pPr lvl="1"/>
            <a:r>
              <a:rPr lang="en-GB" dirty="0" smtClean="0"/>
              <a:t>You can specify an exact size:</a:t>
            </a:r>
          </a:p>
          <a:p>
            <a:pPr lvl="2"/>
            <a:endParaRPr lang="en-GB" dirty="0" smtClean="0"/>
          </a:p>
          <a:p>
            <a:pPr lvl="2"/>
            <a:endParaRPr lang="en-GB" dirty="0" smtClean="0"/>
          </a:p>
          <a:p>
            <a:pPr lvl="1"/>
            <a:r>
              <a:rPr lang="en-GB" dirty="0" smtClean="0"/>
              <a:t>You can also specify additional attributes, such as: </a:t>
            </a:r>
          </a:p>
          <a:p>
            <a:pPr lvl="2"/>
            <a:endParaRPr lang="en-GB" dirty="0" smtClean="0"/>
          </a:p>
          <a:p>
            <a:pPr lvl="2"/>
            <a:endParaRPr lang="en-GB" dirty="0" smtClean="0"/>
          </a:p>
          <a:p>
            <a:r>
              <a:rPr lang="en-GB" dirty="0" smtClean="0"/>
              <a:t>Once you've added a </a:t>
            </a:r>
            <a:r>
              <a:rPr lang="en-GB" dirty="0" smtClean="0">
                <a:latin typeface="Lucida Console" pitchFamily="49" charset="0"/>
              </a:rPr>
              <a:t>&lt;canvas&gt;</a:t>
            </a:r>
            <a:r>
              <a:rPr lang="en-GB" dirty="0" smtClean="0"/>
              <a:t> element to your page, you can use JavaScript to manipulate it any way you want</a:t>
            </a:r>
          </a:p>
          <a:p>
            <a:pPr lvl="1"/>
            <a:r>
              <a:rPr lang="en-GB" dirty="0" smtClean="0"/>
              <a:t>Add graphics, lines, and text </a:t>
            </a:r>
          </a:p>
          <a:p>
            <a:pPr lvl="1"/>
            <a:r>
              <a:rPr lang="en-GB" dirty="0" smtClean="0"/>
              <a:t>Draw on it</a:t>
            </a:r>
          </a:p>
          <a:p>
            <a:pPr lvl="1"/>
            <a:r>
              <a:rPr lang="en-GB" dirty="0" smtClean="0"/>
              <a:t>Add advanced animations to it</a:t>
            </a:r>
            <a:endParaRPr lang="en-GB" dirty="0"/>
          </a:p>
        </p:txBody>
      </p:sp>
      <p:sp>
        <p:nvSpPr>
          <p:cNvPr id="7171" name="Rectangle 11"/>
          <p:cNvSpPr>
            <a:spLocks noGrp="1" noChangeArrowheads="1"/>
          </p:cNvSpPr>
          <p:nvPr>
            <p:ph type="title"/>
          </p:nvPr>
        </p:nvSpPr>
        <p:spPr/>
        <p:txBody>
          <a:bodyPr/>
          <a:lstStyle/>
          <a:p>
            <a:pPr eaLnBrk="1" hangingPunct="1"/>
            <a:r>
              <a:rPr lang="en-GB" dirty="0" smtClean="0"/>
              <a:t>Creating a Canvas Element</a:t>
            </a:r>
          </a:p>
        </p:txBody>
      </p:sp>
      <p:sp>
        <p:nvSpPr>
          <p:cNvPr id="12" name="Footer Placeholder 3"/>
          <p:cNvSpPr>
            <a:spLocks noGrp="1"/>
          </p:cNvSpPr>
          <p:nvPr>
            <p:ph type="ftr" sz="quarter" idx="10"/>
          </p:nvPr>
        </p:nvSpPr>
        <p:spPr/>
        <p:txBody>
          <a:bodyPr/>
          <a:lstStyle/>
          <a:p>
            <a:pPr>
              <a:defRPr/>
            </a:pPr>
            <a:fld id="{806DF312-1821-4BE9-8463-EBCBFEE83C99}" type="slidenum">
              <a:rPr lang="en-GB"/>
              <a:pPr>
                <a:defRPr/>
              </a:pPr>
              <a:t>10</a:t>
            </a:fld>
            <a:endParaRPr lang="en-GB" dirty="0"/>
          </a:p>
        </p:txBody>
      </p:sp>
      <p:sp>
        <p:nvSpPr>
          <p:cNvPr id="5" name="Rectangle 5"/>
          <p:cNvSpPr>
            <a:spLocks noChangeArrowheads="1"/>
          </p:cNvSpPr>
          <p:nvPr/>
        </p:nvSpPr>
        <p:spPr bwMode="auto">
          <a:xfrm>
            <a:off x="821633" y="2042314"/>
            <a:ext cx="8044070" cy="343697"/>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GB" sz="1200" dirty="0" smtClean="0"/>
              <a:t>&lt;canvas&gt;&lt;/canvas&gt;</a:t>
            </a:r>
            <a:endParaRPr lang="en-GB" sz="1200" dirty="0"/>
          </a:p>
        </p:txBody>
      </p:sp>
      <p:sp>
        <p:nvSpPr>
          <p:cNvPr id="6" name="Rectangle 5"/>
          <p:cNvSpPr>
            <a:spLocks noChangeArrowheads="1"/>
          </p:cNvSpPr>
          <p:nvPr/>
        </p:nvSpPr>
        <p:spPr bwMode="auto">
          <a:xfrm>
            <a:off x="831153" y="3037706"/>
            <a:ext cx="8044070" cy="343697"/>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GB" sz="1200" dirty="0" smtClean="0"/>
              <a:t>&lt;canvas width="200" height="200"&gt;&lt;/canvas&gt;</a:t>
            </a:r>
            <a:endParaRPr lang="en-GB" sz="1200" dirty="0"/>
          </a:p>
        </p:txBody>
      </p:sp>
      <p:sp>
        <p:nvSpPr>
          <p:cNvPr id="7" name="Rectangle 6"/>
          <p:cNvSpPr>
            <a:spLocks noChangeArrowheads="1"/>
          </p:cNvSpPr>
          <p:nvPr/>
        </p:nvSpPr>
        <p:spPr bwMode="auto">
          <a:xfrm>
            <a:off x="826385" y="4061674"/>
            <a:ext cx="8044070" cy="343697"/>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GB" sz="1200" dirty="0" smtClean="0"/>
              <a:t>&lt;canvas id="</a:t>
            </a:r>
            <a:r>
              <a:rPr lang="en-GB" sz="1200" dirty="0" err="1" smtClean="0"/>
              <a:t>myCanvas</a:t>
            </a:r>
            <a:r>
              <a:rPr lang="en-GB" sz="1200" dirty="0" smtClean="0"/>
              <a:t>" style="border: 1px solid;" width="400" height="600"&gt;</a:t>
            </a:r>
            <a:endParaRPr lang="en-GB"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smtClean="0"/>
              <a:t>To use a canvas, you must get its 2D context</a:t>
            </a:r>
          </a:p>
          <a:p>
            <a:pPr lvl="1"/>
            <a:r>
              <a:rPr lang="en-GB" dirty="0" smtClean="0"/>
              <a:t>You can then perform actions on the context, and finally apply those actions to the context</a:t>
            </a:r>
          </a:p>
          <a:p>
            <a:pPr lvl="1"/>
            <a:r>
              <a:rPr lang="en-GB" dirty="0" smtClean="0"/>
              <a:t>You can think of making canvas modifications as similar to using database transactions</a:t>
            </a:r>
          </a:p>
          <a:p>
            <a:pPr lvl="2"/>
            <a:r>
              <a:rPr lang="en-GB" dirty="0" smtClean="0"/>
              <a:t>You start a transaction…</a:t>
            </a:r>
          </a:p>
          <a:p>
            <a:pPr lvl="2"/>
            <a:r>
              <a:rPr lang="en-GB" dirty="0" smtClean="0"/>
              <a:t>Perform certain actions…</a:t>
            </a:r>
          </a:p>
          <a:p>
            <a:pPr lvl="2"/>
            <a:r>
              <a:rPr lang="en-GB" dirty="0" smtClean="0"/>
              <a:t>And then commit the transaction</a:t>
            </a:r>
          </a:p>
          <a:p>
            <a:pPr lvl="2"/>
            <a:endParaRPr lang="en-GB" dirty="0" smtClean="0"/>
          </a:p>
          <a:p>
            <a:r>
              <a:rPr lang="en-GB" dirty="0" smtClean="0"/>
              <a:t>Canvas coordinate system:</a:t>
            </a:r>
          </a:p>
        </p:txBody>
      </p:sp>
      <p:sp>
        <p:nvSpPr>
          <p:cNvPr id="7171" name="Rectangle 11"/>
          <p:cNvSpPr>
            <a:spLocks noGrp="1" noChangeArrowheads="1"/>
          </p:cNvSpPr>
          <p:nvPr>
            <p:ph type="title"/>
          </p:nvPr>
        </p:nvSpPr>
        <p:spPr/>
        <p:txBody>
          <a:bodyPr/>
          <a:lstStyle/>
          <a:p>
            <a:pPr eaLnBrk="1" hangingPunct="1"/>
            <a:r>
              <a:rPr lang="en-GB" dirty="0" smtClean="0"/>
              <a:t>Using a Canvas Programmatically</a:t>
            </a:r>
          </a:p>
        </p:txBody>
      </p:sp>
      <p:sp>
        <p:nvSpPr>
          <p:cNvPr id="12" name="Footer Placeholder 3"/>
          <p:cNvSpPr>
            <a:spLocks noGrp="1"/>
          </p:cNvSpPr>
          <p:nvPr>
            <p:ph type="ftr" sz="quarter" idx="10"/>
          </p:nvPr>
        </p:nvSpPr>
        <p:spPr/>
        <p:txBody>
          <a:bodyPr/>
          <a:lstStyle/>
          <a:p>
            <a:pPr>
              <a:defRPr/>
            </a:pPr>
            <a:fld id="{806DF312-1821-4BE9-8463-EBCBFEE83C99}" type="slidenum">
              <a:rPr lang="en-GB"/>
              <a:pPr>
                <a:defRPr/>
              </a:pPr>
              <a:t>11</a:t>
            </a:fld>
            <a:endParaRPr lang="en-GB" dirty="0"/>
          </a:p>
        </p:txBody>
      </p:sp>
      <p:grpSp>
        <p:nvGrpSpPr>
          <p:cNvPr id="24" name="Group 23"/>
          <p:cNvGrpSpPr/>
          <p:nvPr/>
        </p:nvGrpSpPr>
        <p:grpSpPr>
          <a:xfrm>
            <a:off x="4626624" y="4350839"/>
            <a:ext cx="2691623" cy="2222173"/>
            <a:chOff x="4626624" y="4350839"/>
            <a:chExt cx="2691623" cy="2222173"/>
          </a:xfrm>
        </p:grpSpPr>
        <p:sp>
          <p:nvSpPr>
            <p:cNvPr id="10" name="Rectangle 9"/>
            <p:cNvSpPr/>
            <p:nvPr/>
          </p:nvSpPr>
          <p:spPr>
            <a:xfrm>
              <a:off x="4626624" y="4350839"/>
              <a:ext cx="2691623" cy="2222173"/>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855218" y="4688159"/>
              <a:ext cx="254099" cy="305398"/>
            </a:xfrm>
            <a:prstGeom prst="rect">
              <a:avLst/>
            </a:prstGeom>
            <a:noFill/>
          </p:spPr>
          <p:txBody>
            <a:bodyPr wrap="none" rtlCol="0">
              <a:spAutoFit/>
            </a:bodyPr>
            <a:lstStyle/>
            <a:p>
              <a:r>
                <a:rPr lang="en-GB" b="1" dirty="0" smtClean="0">
                  <a:solidFill>
                    <a:srgbClr val="00B0F0"/>
                  </a:solidFill>
                </a:rPr>
                <a:t>x</a:t>
              </a:r>
              <a:endParaRPr lang="en-GB" b="1" dirty="0">
                <a:solidFill>
                  <a:srgbClr val="00B0F0"/>
                </a:solidFill>
              </a:endParaRPr>
            </a:p>
          </p:txBody>
        </p:sp>
        <p:sp>
          <p:nvSpPr>
            <p:cNvPr id="6" name="TextBox 5"/>
            <p:cNvSpPr txBox="1"/>
            <p:nvPr/>
          </p:nvSpPr>
          <p:spPr>
            <a:xfrm>
              <a:off x="4668134" y="4678714"/>
              <a:ext cx="763087" cy="305398"/>
            </a:xfrm>
            <a:prstGeom prst="rect">
              <a:avLst/>
            </a:prstGeom>
            <a:noFill/>
          </p:spPr>
          <p:txBody>
            <a:bodyPr wrap="none" rtlCol="0">
              <a:spAutoFit/>
            </a:bodyPr>
            <a:lstStyle/>
            <a:p>
              <a:r>
                <a:rPr lang="en-GB" b="1" dirty="0" smtClean="0">
                  <a:solidFill>
                    <a:srgbClr val="00B0F0"/>
                  </a:solidFill>
                </a:rPr>
                <a:t>(0, 0)</a:t>
              </a:r>
              <a:endParaRPr lang="en-GB" b="1" dirty="0">
                <a:solidFill>
                  <a:srgbClr val="00B0F0"/>
                </a:solidFill>
              </a:endParaRPr>
            </a:p>
          </p:txBody>
        </p:sp>
        <p:cxnSp>
          <p:nvCxnSpPr>
            <p:cNvPr id="3" name="Straight Arrow Connector 2"/>
            <p:cNvCxnSpPr/>
            <p:nvPr/>
          </p:nvCxnSpPr>
          <p:spPr>
            <a:xfrm>
              <a:off x="5727378" y="4848081"/>
              <a:ext cx="0" cy="1233353"/>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554555" y="4678445"/>
              <a:ext cx="314224" cy="34368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565567" y="6010592"/>
              <a:ext cx="254099" cy="305398"/>
            </a:xfrm>
            <a:prstGeom prst="rect">
              <a:avLst/>
            </a:prstGeom>
            <a:noFill/>
          </p:spPr>
          <p:txBody>
            <a:bodyPr wrap="none" rtlCol="0">
              <a:spAutoFit/>
            </a:bodyPr>
            <a:lstStyle/>
            <a:p>
              <a:r>
                <a:rPr lang="en-GB" b="1" dirty="0" smtClean="0">
                  <a:solidFill>
                    <a:srgbClr val="00B0F0"/>
                  </a:solidFill>
                </a:rPr>
                <a:t>y</a:t>
              </a:r>
              <a:endParaRPr lang="en-GB" b="1" dirty="0">
                <a:solidFill>
                  <a:srgbClr val="00B0F0"/>
                </a:solidFill>
              </a:endParaRPr>
            </a:p>
          </p:txBody>
        </p:sp>
        <p:cxnSp>
          <p:nvCxnSpPr>
            <p:cNvPr id="25" name="Straight Arrow Connector 24"/>
            <p:cNvCxnSpPr/>
            <p:nvPr/>
          </p:nvCxnSpPr>
          <p:spPr>
            <a:xfrm>
              <a:off x="5879778" y="4865607"/>
              <a:ext cx="1032590" cy="4125"/>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r>
              <a:rPr lang="en-GB" sz="2400" dirty="0" smtClean="0">
                <a:latin typeface="+mj-lt"/>
              </a:rPr>
              <a:t>Don't use canvas for simple bits of UI, such as headings</a:t>
            </a:r>
          </a:p>
          <a:p>
            <a:pPr lvl="1" eaLnBrk="1" hangingPunct="1"/>
            <a:r>
              <a:rPr lang="en-GB" dirty="0" smtClean="0">
                <a:latin typeface="+mj-lt"/>
              </a:rPr>
              <a:t>Canvas is overkill, and will slow your page down unnecessarily</a:t>
            </a:r>
          </a:p>
          <a:p>
            <a:pPr lvl="1" eaLnBrk="1" hangingPunct="1"/>
            <a:r>
              <a:rPr lang="en-GB" dirty="0" smtClean="0">
                <a:latin typeface="+mj-lt"/>
              </a:rPr>
              <a:t>Use simple HTML elements instead, e.g. </a:t>
            </a:r>
            <a:r>
              <a:rPr lang="en-GB" dirty="0" smtClean="0">
                <a:latin typeface="Lucida Console" pitchFamily="49" charset="0"/>
              </a:rPr>
              <a:t>&lt;h1&gt;</a:t>
            </a:r>
          </a:p>
          <a:p>
            <a:pPr lvl="1" eaLnBrk="1" hangingPunct="1"/>
            <a:endParaRPr lang="en-GB" dirty="0" smtClean="0">
              <a:latin typeface="+mj-lt"/>
            </a:endParaRPr>
          </a:p>
          <a:p>
            <a:pPr eaLnBrk="1" hangingPunct="1"/>
            <a:r>
              <a:rPr lang="en-GB" dirty="0" smtClean="0">
                <a:latin typeface="+mj-lt"/>
              </a:rPr>
              <a:t>Always define fallback content</a:t>
            </a:r>
          </a:p>
          <a:p>
            <a:pPr lvl="1"/>
            <a:r>
              <a:rPr lang="en-GB" dirty="0" smtClean="0">
                <a:latin typeface="+mj-lt"/>
              </a:rPr>
              <a:t>In case the browser </a:t>
            </a:r>
            <a:r>
              <a:rPr lang="en-GB" dirty="0" smtClean="0"/>
              <a:t>doesn't support the </a:t>
            </a:r>
            <a:r>
              <a:rPr lang="en-GB" dirty="0" smtClean="0">
                <a:latin typeface="Lucida Console" pitchFamily="49" charset="0"/>
              </a:rPr>
              <a:t>&lt;canvas&gt;</a:t>
            </a:r>
            <a:r>
              <a:rPr lang="en-GB" dirty="0" smtClean="0"/>
              <a:t> element, or a subset of the HTML5 Canvas API features</a:t>
            </a:r>
          </a:p>
          <a:p>
            <a:pPr lvl="1"/>
            <a:r>
              <a:rPr lang="en-GB" dirty="0" smtClean="0"/>
              <a:t>For example:</a:t>
            </a:r>
          </a:p>
          <a:p>
            <a:pPr lvl="2"/>
            <a:endParaRPr lang="en-GB" sz="1500" dirty="0" smtClean="0"/>
          </a:p>
          <a:p>
            <a:pPr lvl="2"/>
            <a:endParaRPr lang="en-GB" sz="1500" dirty="0" smtClean="0"/>
          </a:p>
          <a:p>
            <a:pPr lvl="2"/>
            <a:endParaRPr lang="en-GB" sz="1500" dirty="0" smtClean="0"/>
          </a:p>
          <a:p>
            <a:pPr lvl="1"/>
            <a:r>
              <a:rPr lang="en-GB" dirty="0" smtClean="0"/>
              <a:t>Or:</a:t>
            </a:r>
          </a:p>
        </p:txBody>
      </p:sp>
      <p:sp>
        <p:nvSpPr>
          <p:cNvPr id="4" name="Footer Placeholder 3"/>
          <p:cNvSpPr>
            <a:spLocks noGrp="1"/>
          </p:cNvSpPr>
          <p:nvPr>
            <p:ph type="ftr" sz="quarter" idx="10"/>
          </p:nvPr>
        </p:nvSpPr>
        <p:spPr/>
        <p:txBody>
          <a:bodyPr/>
          <a:lstStyle/>
          <a:p>
            <a:pPr>
              <a:defRPr/>
            </a:pPr>
            <a:fld id="{A33087B3-0478-4AC1-BE47-B537238F140E}" type="slidenum">
              <a:rPr lang="en-GB"/>
              <a:pPr>
                <a:defRPr/>
              </a:pPr>
              <a:t>12</a:t>
            </a:fld>
            <a:endParaRPr lang="en-GB" dirty="0"/>
          </a:p>
        </p:txBody>
      </p:sp>
      <p:sp>
        <p:nvSpPr>
          <p:cNvPr id="5" name="Rectangle 4"/>
          <p:cNvSpPr>
            <a:spLocks noChangeArrowheads="1"/>
          </p:cNvSpPr>
          <p:nvPr/>
        </p:nvSpPr>
        <p:spPr bwMode="auto">
          <a:xfrm>
            <a:off x="826385" y="4300549"/>
            <a:ext cx="8044070" cy="685801"/>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GB" sz="1200" dirty="0" smtClean="0"/>
              <a:t>&lt;canvas&gt;</a:t>
            </a:r>
          </a:p>
          <a:p>
            <a:r>
              <a:rPr lang="en-GB" sz="1200" dirty="0" smtClean="0"/>
              <a:t>  Your browser doesn't support canvas. Time to upgrade :-)</a:t>
            </a:r>
          </a:p>
          <a:p>
            <a:r>
              <a:rPr lang="en-GB" sz="1200" dirty="0" smtClean="0"/>
              <a:t>&lt;/canvas&gt;</a:t>
            </a:r>
            <a:endParaRPr lang="en-GB" sz="1200" dirty="0"/>
          </a:p>
        </p:txBody>
      </p:sp>
      <p:sp>
        <p:nvSpPr>
          <p:cNvPr id="6" name="Rectangle 5"/>
          <p:cNvSpPr>
            <a:spLocks noChangeArrowheads="1"/>
          </p:cNvSpPr>
          <p:nvPr/>
        </p:nvSpPr>
        <p:spPr bwMode="auto">
          <a:xfrm>
            <a:off x="821617" y="5467397"/>
            <a:ext cx="8044070" cy="685801"/>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GB" sz="1200" dirty="0" smtClean="0"/>
              <a:t>&lt;canvas&gt;</a:t>
            </a:r>
          </a:p>
          <a:p>
            <a:r>
              <a:rPr lang="en-GB" sz="1200" dirty="0" smtClean="0"/>
              <a:t>  &lt;</a:t>
            </a:r>
            <a:r>
              <a:rPr lang="en-GB" sz="1200" dirty="0" err="1" smtClean="0"/>
              <a:t>img</a:t>
            </a:r>
            <a:r>
              <a:rPr lang="en-GB" sz="1200" dirty="0" smtClean="0"/>
              <a:t> </a:t>
            </a:r>
            <a:r>
              <a:rPr lang="en-GB" sz="1200" dirty="0" err="1" smtClean="0"/>
              <a:t>src</a:t>
            </a:r>
            <a:r>
              <a:rPr lang="en-GB" sz="1200" dirty="0" smtClean="0"/>
              <a:t>="</a:t>
            </a:r>
            <a:r>
              <a:rPr lang="en-GB" sz="1200" dirty="0" err="1" smtClean="0"/>
              <a:t>CanvasNotSupported.jpg</a:t>
            </a:r>
            <a:r>
              <a:rPr lang="en-GB" sz="1200" dirty="0" smtClean="0"/>
              <a:t>" /&gt;</a:t>
            </a:r>
          </a:p>
          <a:p>
            <a:r>
              <a:rPr lang="en-GB" sz="1200" dirty="0" smtClean="0"/>
              <a:t>&lt;/canvas&gt;</a:t>
            </a:r>
            <a:endParaRPr lang="en-GB" sz="1200" dirty="0"/>
          </a:p>
        </p:txBody>
      </p:sp>
      <p:sp>
        <p:nvSpPr>
          <p:cNvPr id="2" name="Title 1"/>
          <p:cNvSpPr>
            <a:spLocks noGrp="1"/>
          </p:cNvSpPr>
          <p:nvPr>
            <p:ph type="title"/>
          </p:nvPr>
        </p:nvSpPr>
        <p:spPr/>
        <p:txBody>
          <a:bodyPr/>
          <a:lstStyle/>
          <a:p>
            <a:r>
              <a:rPr lang="en-GB" dirty="0"/>
              <a:t>Additional Considerations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5"/>
          <p:cNvSpPr>
            <a:spLocks noGrp="1" noChangeArrowheads="1"/>
          </p:cNvSpPr>
          <p:nvPr>
            <p:ph idx="1"/>
          </p:nvPr>
        </p:nvSpPr>
        <p:spPr/>
        <p:txBody>
          <a:bodyPr/>
          <a:lstStyle/>
          <a:p>
            <a:r>
              <a:rPr lang="en-GB" sz="2400" dirty="0" smtClean="0"/>
              <a:t>To check whether your browser supports the canvas element:</a:t>
            </a:r>
            <a:endParaRPr lang="en-GB" sz="2000" dirty="0" smtClean="0"/>
          </a:p>
        </p:txBody>
      </p:sp>
      <p:sp>
        <p:nvSpPr>
          <p:cNvPr id="6147" name="Rectangle 4"/>
          <p:cNvSpPr>
            <a:spLocks noGrp="1" noChangeArrowheads="1"/>
          </p:cNvSpPr>
          <p:nvPr>
            <p:ph type="title"/>
          </p:nvPr>
        </p:nvSpPr>
        <p:spPr/>
        <p:txBody>
          <a:bodyPr/>
          <a:lstStyle/>
          <a:p>
            <a:r>
              <a:rPr lang="en-GB" dirty="0" smtClean="0"/>
              <a:t>Checking for Canvas Support</a:t>
            </a:r>
          </a:p>
        </p:txBody>
      </p:sp>
      <p:sp>
        <p:nvSpPr>
          <p:cNvPr id="4" name="Footer Placeholder 3"/>
          <p:cNvSpPr>
            <a:spLocks noGrp="1"/>
          </p:cNvSpPr>
          <p:nvPr>
            <p:ph type="ftr" sz="quarter" idx="10"/>
          </p:nvPr>
        </p:nvSpPr>
        <p:spPr/>
        <p:txBody>
          <a:bodyPr/>
          <a:lstStyle/>
          <a:p>
            <a:fld id="{01FA0BEB-9283-41BA-A6C9-CF7B56501398}" type="slidenum">
              <a:rPr lang="en-GB" smtClean="0"/>
              <a:pPr/>
              <a:t>13</a:t>
            </a:fld>
            <a:endParaRPr lang="en-GB" dirty="0"/>
          </a:p>
        </p:txBody>
      </p:sp>
      <p:sp>
        <p:nvSpPr>
          <p:cNvPr id="5" name="Rectangle 5"/>
          <p:cNvSpPr>
            <a:spLocks noChangeArrowheads="1"/>
          </p:cNvSpPr>
          <p:nvPr/>
        </p:nvSpPr>
        <p:spPr bwMode="auto">
          <a:xfrm>
            <a:off x="821633" y="2028025"/>
            <a:ext cx="8044070" cy="2343950"/>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GB" sz="1200" dirty="0" smtClean="0"/>
              <a:t>function </a:t>
            </a:r>
            <a:r>
              <a:rPr lang="en-GB" sz="1200" dirty="0" err="1" smtClean="0"/>
              <a:t>testCanvasSupport</a:t>
            </a:r>
            <a:r>
              <a:rPr lang="en-GB" sz="1200" dirty="0" smtClean="0"/>
              <a:t>() </a:t>
            </a:r>
          </a:p>
          <a:p>
            <a:r>
              <a:rPr lang="en-GB" sz="1200" dirty="0" smtClean="0"/>
              <a:t>{</a:t>
            </a:r>
          </a:p>
          <a:p>
            <a:r>
              <a:rPr lang="en-GB" sz="1200" dirty="0" smtClean="0"/>
              <a:t>  try </a:t>
            </a:r>
          </a:p>
          <a:p>
            <a:r>
              <a:rPr lang="en-GB" sz="1200" dirty="0" smtClean="0"/>
              <a:t>  {</a:t>
            </a:r>
          </a:p>
          <a:p>
            <a:r>
              <a:rPr lang="en-GB" sz="1200" dirty="0" smtClean="0"/>
              <a:t>    </a:t>
            </a:r>
            <a:r>
              <a:rPr lang="en-GB" sz="1200" dirty="0" err="1" smtClean="0"/>
              <a:t>document.createElement</a:t>
            </a:r>
            <a:r>
              <a:rPr lang="en-GB" sz="1200" dirty="0" smtClean="0"/>
              <a:t>("canvas").</a:t>
            </a:r>
            <a:r>
              <a:rPr lang="en-GB" sz="1200" dirty="0" err="1" smtClean="0"/>
              <a:t>getContext</a:t>
            </a:r>
            <a:r>
              <a:rPr lang="en-GB" sz="1200" dirty="0" smtClean="0"/>
              <a:t>("2d");</a:t>
            </a:r>
          </a:p>
          <a:p>
            <a:r>
              <a:rPr lang="en-GB" sz="1200" dirty="0" smtClean="0"/>
              <a:t>    alert("Your browser supports the HTML5 canvas element");</a:t>
            </a:r>
          </a:p>
          <a:p>
            <a:r>
              <a:rPr lang="en-GB" sz="1200" dirty="0" smtClean="0"/>
              <a:t>  } </a:t>
            </a:r>
          </a:p>
          <a:p>
            <a:r>
              <a:rPr lang="en-GB" sz="1200" dirty="0" smtClean="0"/>
              <a:t>  catch (e) </a:t>
            </a:r>
          </a:p>
          <a:p>
            <a:r>
              <a:rPr lang="en-GB" sz="1200" dirty="0" smtClean="0"/>
              <a:t>  {</a:t>
            </a:r>
          </a:p>
          <a:p>
            <a:r>
              <a:rPr lang="en-GB" sz="1200" dirty="0" smtClean="0"/>
              <a:t>    alert("Your browser doesn't support the HTML5 canvas element");</a:t>
            </a:r>
          </a:p>
          <a:p>
            <a:r>
              <a:rPr lang="en-GB" sz="1200" dirty="0" smtClean="0"/>
              <a:t>  }</a:t>
            </a:r>
          </a:p>
          <a:p>
            <a:r>
              <a:rPr lang="en-GB" sz="1200" dirty="0" smtClean="0"/>
              <a:t>}</a:t>
            </a:r>
            <a:endParaRPr lang="en-GB"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latin typeface="+mj-lt"/>
              </a:rPr>
              <a:t>A simple canvas example</a:t>
            </a:r>
          </a:p>
          <a:p>
            <a:pPr eaLnBrk="1" hangingPunct="1"/>
            <a:r>
              <a:rPr lang="en-GB" dirty="0" smtClean="0">
                <a:latin typeface="+mj-lt"/>
              </a:rPr>
              <a:t>Drawing straight lines</a:t>
            </a:r>
          </a:p>
          <a:p>
            <a:pPr eaLnBrk="1" hangingPunct="1"/>
            <a:r>
              <a:rPr lang="en-GB" dirty="0" smtClean="0"/>
              <a:t>Fine-tuning </a:t>
            </a:r>
            <a:r>
              <a:rPr lang="en-GB" dirty="0"/>
              <a:t>the </a:t>
            </a:r>
            <a:r>
              <a:rPr lang="en-GB" dirty="0" smtClean="0"/>
              <a:t>output</a:t>
            </a:r>
          </a:p>
          <a:p>
            <a:pPr eaLnBrk="1" hangingPunct="1"/>
            <a:r>
              <a:rPr lang="en-GB" dirty="0" smtClean="0">
                <a:latin typeface="+mj-lt"/>
              </a:rPr>
              <a:t>Drawing curves</a:t>
            </a:r>
          </a:p>
          <a:p>
            <a:pPr eaLnBrk="1" hangingPunct="1"/>
            <a:r>
              <a:rPr lang="en-GB" dirty="0" smtClean="0">
                <a:latin typeface="+mj-lt"/>
              </a:rPr>
              <a:t>Setting </a:t>
            </a:r>
            <a:r>
              <a:rPr lang="en-GB" dirty="0" err="1" smtClean="0">
                <a:latin typeface="+mj-lt"/>
              </a:rPr>
              <a:t>color</a:t>
            </a:r>
            <a:r>
              <a:rPr lang="en-GB" dirty="0" smtClean="0">
                <a:latin typeface="+mj-lt"/>
              </a:rPr>
              <a:t> styles</a:t>
            </a:r>
          </a:p>
          <a:p>
            <a:pPr eaLnBrk="1" hangingPunct="1"/>
            <a:r>
              <a:rPr lang="en-GB" dirty="0" smtClean="0">
                <a:latin typeface="+mj-lt"/>
              </a:rPr>
              <a:t>Transformations and </a:t>
            </a:r>
            <a:r>
              <a:rPr lang="en-GB" dirty="0" smtClean="0"/>
              <a:t>animations</a:t>
            </a:r>
          </a:p>
          <a:p>
            <a:pPr eaLnBrk="1" hangingPunct="1"/>
            <a:r>
              <a:rPr lang="en-GB" dirty="0" smtClean="0"/>
              <a:t>Additional demos</a:t>
            </a:r>
          </a:p>
          <a:p>
            <a:pPr eaLnBrk="1" hangingPunct="1"/>
            <a:endParaRPr lang="en-US" dirty="0">
              <a:latin typeface="+mj-lt"/>
            </a:endParaRPr>
          </a:p>
        </p:txBody>
      </p:sp>
      <p:sp>
        <p:nvSpPr>
          <p:cNvPr id="10243" name="Rectangle 2"/>
          <p:cNvSpPr>
            <a:spLocks noGrp="1" noChangeArrowheads="1"/>
          </p:cNvSpPr>
          <p:nvPr>
            <p:ph type="title"/>
          </p:nvPr>
        </p:nvSpPr>
        <p:spPr/>
        <p:txBody>
          <a:bodyPr/>
          <a:lstStyle/>
          <a:p>
            <a:pPr eaLnBrk="1" hangingPunct="1"/>
            <a:r>
              <a:rPr lang="en-GB" dirty="0" smtClean="0"/>
              <a:t>3. Using Canvas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latin typeface="+mj-lt"/>
              </a:rPr>
              <a:t>Here's a simple canvas example</a:t>
            </a:r>
          </a:p>
        </p:txBody>
      </p:sp>
      <p:sp>
        <p:nvSpPr>
          <p:cNvPr id="11267" name="Rectangle 2"/>
          <p:cNvSpPr>
            <a:spLocks noGrp="1" noChangeArrowheads="1"/>
          </p:cNvSpPr>
          <p:nvPr>
            <p:ph type="title"/>
          </p:nvPr>
        </p:nvSpPr>
        <p:spPr/>
        <p:txBody>
          <a:bodyPr/>
          <a:lstStyle/>
          <a:p>
            <a:pPr eaLnBrk="1" hangingPunct="1"/>
            <a:r>
              <a:rPr lang="en-GB" dirty="0" smtClean="0"/>
              <a:t>A Simple Canvas Example</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15</a:t>
            </a:fld>
            <a:endParaRPr lang="en-GB"/>
          </a:p>
        </p:txBody>
      </p:sp>
      <p:sp>
        <p:nvSpPr>
          <p:cNvPr id="6" name="Rectangle 5"/>
          <p:cNvSpPr>
            <a:spLocks noChangeArrowheads="1"/>
          </p:cNvSpPr>
          <p:nvPr/>
        </p:nvSpPr>
        <p:spPr bwMode="auto">
          <a:xfrm>
            <a:off x="875421" y="1666240"/>
            <a:ext cx="8044070" cy="4827195"/>
          </a:xfrm>
          <a:prstGeom prst="rect">
            <a:avLst/>
          </a:prstGeom>
          <a:solidFill>
            <a:srgbClr val="99FF66"/>
          </a:solidFill>
          <a:ln w="9525">
            <a:solidFill>
              <a:schemeClr val="accent1"/>
            </a:solidFill>
            <a:miter lim="800000"/>
            <a:headEnd/>
            <a:tailEnd/>
          </a:ln>
          <a:effectLst>
            <a:outerShdw dist="76200" dir="2700000" algn="ctr" rotWithShape="0">
              <a:srgbClr val="00B050"/>
            </a:outerShdw>
          </a:effectLst>
        </p:spPr>
        <p:txBody>
          <a:bodyPr lIns="92075" tIns="46038" rIns="92075" bIns="46038" anchor="ctr"/>
          <a:lstStyle/>
          <a:p>
            <a:r>
              <a:rPr lang="en-GB" sz="1200" dirty="0"/>
              <a:t>&lt;style</a:t>
            </a:r>
            <a:r>
              <a:rPr lang="en-GB" sz="1200" dirty="0" smtClean="0"/>
              <a:t>&gt;</a:t>
            </a:r>
          </a:p>
          <a:p>
            <a:r>
              <a:rPr lang="en-GB" sz="1200" dirty="0" smtClean="0"/>
              <a:t>  canvas </a:t>
            </a:r>
            <a:r>
              <a:rPr lang="en-GB" sz="1200" dirty="0"/>
              <a:t>{</a:t>
            </a:r>
          </a:p>
          <a:p>
            <a:r>
              <a:rPr lang="en-GB" sz="1200" dirty="0" smtClean="0"/>
              <a:t>    border</a:t>
            </a:r>
            <a:r>
              <a:rPr lang="en-GB" sz="1200" dirty="0"/>
              <a:t>: 2px solid </a:t>
            </a:r>
            <a:r>
              <a:rPr lang="en-GB" sz="1200" dirty="0" err="1"/>
              <a:t>darkblue</a:t>
            </a:r>
            <a:r>
              <a:rPr lang="en-GB" sz="1200" dirty="0"/>
              <a:t>;</a:t>
            </a:r>
          </a:p>
          <a:p>
            <a:r>
              <a:rPr lang="en-GB" sz="1200" dirty="0" smtClean="0"/>
              <a:t>    background-</a:t>
            </a:r>
            <a:r>
              <a:rPr lang="en-GB" sz="1200" dirty="0" err="1" smtClean="0"/>
              <a:t>color</a:t>
            </a:r>
            <a:r>
              <a:rPr lang="en-GB" sz="1200" dirty="0"/>
              <a:t>: </a:t>
            </a:r>
            <a:r>
              <a:rPr lang="en-GB" sz="1200" dirty="0" err="1"/>
              <a:t>lightgreen</a:t>
            </a:r>
            <a:r>
              <a:rPr lang="en-GB" sz="1200" dirty="0" smtClean="0"/>
              <a:t>;  </a:t>
            </a:r>
            <a:endParaRPr lang="en-GB" sz="1200" dirty="0"/>
          </a:p>
          <a:p>
            <a:r>
              <a:rPr lang="en-GB" sz="1200" dirty="0" smtClean="0"/>
              <a:t>  }</a:t>
            </a:r>
            <a:endParaRPr lang="en-GB" sz="1200" dirty="0"/>
          </a:p>
          <a:p>
            <a:r>
              <a:rPr lang="en-GB" sz="1200" dirty="0" smtClean="0"/>
              <a:t>&lt;/</a:t>
            </a:r>
            <a:r>
              <a:rPr lang="en-GB" sz="1200" dirty="0"/>
              <a:t>style</a:t>
            </a:r>
            <a:r>
              <a:rPr lang="en-GB" sz="1200" dirty="0" smtClean="0"/>
              <a:t>&gt;</a:t>
            </a:r>
          </a:p>
          <a:p>
            <a:r>
              <a:rPr lang="en-GB" sz="1200" dirty="0" smtClean="0"/>
              <a:t>…</a:t>
            </a:r>
          </a:p>
          <a:p>
            <a:endParaRPr lang="en-GB" sz="1200" dirty="0"/>
          </a:p>
          <a:p>
            <a:r>
              <a:rPr lang="en-GB" sz="1200" dirty="0" smtClean="0"/>
              <a:t>&lt;</a:t>
            </a:r>
            <a:r>
              <a:rPr lang="en-GB" sz="1200" dirty="0"/>
              <a:t>h1&gt;Getting started with canvas&lt;/h1&gt;</a:t>
            </a:r>
          </a:p>
          <a:p>
            <a:r>
              <a:rPr lang="en-GB" sz="1200" dirty="0"/>
              <a:t>	</a:t>
            </a:r>
          </a:p>
          <a:p>
            <a:r>
              <a:rPr lang="en-GB" sz="1200" dirty="0" smtClean="0"/>
              <a:t>&lt;</a:t>
            </a:r>
            <a:r>
              <a:rPr lang="en-GB" sz="1200" dirty="0"/>
              <a:t>canvas id="</a:t>
            </a:r>
            <a:r>
              <a:rPr lang="en-GB" sz="1200" dirty="0" err="1"/>
              <a:t>myCanvas</a:t>
            </a:r>
            <a:r>
              <a:rPr lang="en-GB" sz="1200" dirty="0"/>
              <a:t>"&gt;</a:t>
            </a:r>
          </a:p>
          <a:p>
            <a:r>
              <a:rPr lang="en-GB" sz="1200" dirty="0" smtClean="0"/>
              <a:t>  Sorry</a:t>
            </a:r>
            <a:r>
              <a:rPr lang="en-GB" sz="1200" dirty="0"/>
              <a:t>, your browser doesn't support canvas.</a:t>
            </a:r>
          </a:p>
          <a:p>
            <a:r>
              <a:rPr lang="en-GB" sz="1200" dirty="0" smtClean="0"/>
              <a:t>&lt;/</a:t>
            </a:r>
            <a:r>
              <a:rPr lang="en-GB" sz="1200" dirty="0"/>
              <a:t>canvas&gt;</a:t>
            </a:r>
          </a:p>
          <a:p>
            <a:endParaRPr lang="en-GB" sz="1200" dirty="0"/>
          </a:p>
          <a:p>
            <a:r>
              <a:rPr lang="en-GB" sz="1200" dirty="0" smtClean="0"/>
              <a:t>&lt;</a:t>
            </a:r>
            <a:r>
              <a:rPr lang="en-GB" sz="1200" dirty="0"/>
              <a:t>script&gt;</a:t>
            </a:r>
          </a:p>
          <a:p>
            <a:endParaRPr lang="en-GB" sz="1200" dirty="0"/>
          </a:p>
          <a:p>
            <a:r>
              <a:rPr lang="en-GB" sz="1200" dirty="0" smtClean="0"/>
              <a:t>  // </a:t>
            </a:r>
            <a:r>
              <a:rPr lang="en-GB" sz="1200" dirty="0"/>
              <a:t>Get the canvas element and its drawing context.</a:t>
            </a:r>
          </a:p>
          <a:p>
            <a:r>
              <a:rPr lang="en-GB" sz="1200" dirty="0" smtClean="0"/>
              <a:t>  </a:t>
            </a:r>
            <a:r>
              <a:rPr lang="en-GB" sz="1200" dirty="0" err="1" smtClean="0"/>
              <a:t>var</a:t>
            </a:r>
            <a:r>
              <a:rPr lang="en-GB" sz="1200" dirty="0" smtClean="0"/>
              <a:t> </a:t>
            </a:r>
            <a:r>
              <a:rPr lang="en-GB" sz="1200" dirty="0"/>
              <a:t>canvas = </a:t>
            </a:r>
            <a:r>
              <a:rPr lang="en-GB" sz="1200" dirty="0" err="1"/>
              <a:t>document.getElementById</a:t>
            </a:r>
            <a:r>
              <a:rPr lang="en-GB" sz="1200" dirty="0"/>
              <a:t>('</a:t>
            </a:r>
            <a:r>
              <a:rPr lang="en-GB" sz="1200" dirty="0" err="1"/>
              <a:t>myCanvas</a:t>
            </a:r>
            <a:r>
              <a:rPr lang="en-GB" sz="1200" dirty="0"/>
              <a:t>');</a:t>
            </a:r>
          </a:p>
          <a:p>
            <a:r>
              <a:rPr lang="en-GB" sz="1200" dirty="0" smtClean="0"/>
              <a:t>  </a:t>
            </a:r>
            <a:r>
              <a:rPr lang="en-GB" sz="1200" dirty="0" err="1" smtClean="0"/>
              <a:t>var</a:t>
            </a:r>
            <a:r>
              <a:rPr lang="en-GB" sz="1200" dirty="0" smtClean="0"/>
              <a:t> </a:t>
            </a:r>
            <a:r>
              <a:rPr lang="en-GB" sz="1200" dirty="0"/>
              <a:t>context = </a:t>
            </a:r>
            <a:r>
              <a:rPr lang="en-GB" sz="1200" dirty="0" err="1"/>
              <a:t>canvas.getContext</a:t>
            </a:r>
            <a:r>
              <a:rPr lang="en-GB" sz="1200" dirty="0"/>
              <a:t>('2d');</a:t>
            </a:r>
          </a:p>
          <a:p>
            <a:r>
              <a:rPr lang="en-GB" sz="1200" dirty="0"/>
              <a:t>			</a:t>
            </a:r>
          </a:p>
          <a:p>
            <a:r>
              <a:rPr lang="en-GB" sz="1200" dirty="0" smtClean="0"/>
              <a:t>  // </a:t>
            </a:r>
            <a:r>
              <a:rPr lang="en-GB" sz="1200" dirty="0"/>
              <a:t>Draw a simple filled rectangle.</a:t>
            </a:r>
          </a:p>
          <a:p>
            <a:r>
              <a:rPr lang="en-GB" sz="1200" dirty="0" smtClean="0"/>
              <a:t>  </a:t>
            </a:r>
            <a:r>
              <a:rPr lang="en-GB" sz="1200" dirty="0" err="1" smtClean="0"/>
              <a:t>var</a:t>
            </a:r>
            <a:r>
              <a:rPr lang="en-GB" sz="1200" dirty="0" smtClean="0"/>
              <a:t> </a:t>
            </a:r>
            <a:r>
              <a:rPr lang="en-GB" sz="1200" dirty="0"/>
              <a:t>edge = 20;</a:t>
            </a:r>
          </a:p>
          <a:p>
            <a:r>
              <a:rPr lang="en-GB" sz="1200" dirty="0" smtClean="0"/>
              <a:t>  </a:t>
            </a:r>
            <a:r>
              <a:rPr lang="en-GB" sz="1200" dirty="0" err="1" smtClean="0"/>
              <a:t>context.fillStyle</a:t>
            </a:r>
            <a:r>
              <a:rPr lang="en-GB" sz="1200" dirty="0" smtClean="0"/>
              <a:t> </a:t>
            </a:r>
            <a:r>
              <a:rPr lang="en-GB" sz="1200" dirty="0"/>
              <a:t>= "red";</a:t>
            </a:r>
          </a:p>
          <a:p>
            <a:r>
              <a:rPr lang="en-GB" sz="1200" dirty="0" smtClean="0"/>
              <a:t>  </a:t>
            </a:r>
            <a:r>
              <a:rPr lang="en-GB" sz="1200" dirty="0" err="1" smtClean="0"/>
              <a:t>context.fillRect</a:t>
            </a:r>
            <a:r>
              <a:rPr lang="en-GB" sz="1200" dirty="0" smtClean="0"/>
              <a:t>(edge</a:t>
            </a:r>
            <a:r>
              <a:rPr lang="en-GB" sz="1200" dirty="0"/>
              <a:t>, edge, </a:t>
            </a:r>
            <a:r>
              <a:rPr lang="en-GB" sz="1200" dirty="0" err="1"/>
              <a:t>canvas.width</a:t>
            </a:r>
            <a:r>
              <a:rPr lang="en-GB" sz="1200" dirty="0"/>
              <a:t> - edge*2, </a:t>
            </a:r>
            <a:r>
              <a:rPr lang="en-GB" sz="1200" dirty="0" err="1"/>
              <a:t>canvas.height</a:t>
            </a:r>
            <a:r>
              <a:rPr lang="en-GB" sz="1200" dirty="0"/>
              <a:t> - edge*2);</a:t>
            </a:r>
          </a:p>
          <a:p>
            <a:endParaRPr lang="en-GB" sz="1200" dirty="0" smtClean="0"/>
          </a:p>
          <a:p>
            <a:r>
              <a:rPr lang="en-GB" sz="1200" dirty="0" smtClean="0"/>
              <a:t>&lt;/</a:t>
            </a:r>
            <a:r>
              <a:rPr lang="en-GB" sz="1200" dirty="0"/>
              <a:t>script</a:t>
            </a:r>
            <a:r>
              <a:rPr lang="en-GB" sz="1200" dirty="0" smtClean="0"/>
              <a:t>&gt;</a:t>
            </a:r>
            <a:endParaRPr lang="en-GB" sz="1200" dirty="0"/>
          </a:p>
        </p:txBody>
      </p:sp>
      <p:sp>
        <p:nvSpPr>
          <p:cNvPr id="7" name="Rectangle 6"/>
          <p:cNvSpPr/>
          <p:nvPr/>
        </p:nvSpPr>
        <p:spPr>
          <a:xfrm>
            <a:off x="6081420" y="6230871"/>
            <a:ext cx="2880917" cy="276999"/>
          </a:xfrm>
          <a:prstGeom prst="rect">
            <a:avLst/>
          </a:prstGeom>
        </p:spPr>
        <p:txBody>
          <a:bodyPr wrap="none">
            <a:spAutoFit/>
          </a:bodyPr>
          <a:lstStyle/>
          <a:p>
            <a:pPr algn="r"/>
            <a:r>
              <a:rPr lang="en-GB" sz="1200" b="1" dirty="0" smtClean="0"/>
              <a:t>GettingStartedWithCanvas.html</a:t>
            </a:r>
            <a:endParaRPr lang="en-GB" sz="1200"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929" y="1895793"/>
            <a:ext cx="3365350" cy="2391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t>To draw a rectangle:</a:t>
            </a:r>
          </a:p>
          <a:p>
            <a:endParaRPr lang="en-GB" dirty="0" smtClean="0"/>
          </a:p>
          <a:p>
            <a:endParaRPr lang="en-GB" dirty="0"/>
          </a:p>
          <a:p>
            <a:r>
              <a:rPr lang="en-GB" dirty="0" smtClean="0"/>
              <a:t>To draw a path connecting various points:</a:t>
            </a:r>
            <a:endParaRPr lang="en-GB" dirty="0"/>
          </a:p>
          <a:p>
            <a:endParaRPr lang="en-GB" dirty="0"/>
          </a:p>
          <a:p>
            <a:endParaRPr lang="en-GB" dirty="0" smtClean="0"/>
          </a:p>
        </p:txBody>
      </p:sp>
      <p:sp>
        <p:nvSpPr>
          <p:cNvPr id="11267" name="Rectangle 2"/>
          <p:cNvSpPr>
            <a:spLocks noGrp="1" noChangeArrowheads="1"/>
          </p:cNvSpPr>
          <p:nvPr>
            <p:ph type="title"/>
          </p:nvPr>
        </p:nvSpPr>
        <p:spPr/>
        <p:txBody>
          <a:bodyPr/>
          <a:lstStyle/>
          <a:p>
            <a:pPr eaLnBrk="1" hangingPunct="1"/>
            <a:r>
              <a:rPr lang="en-GB" dirty="0" smtClean="0"/>
              <a:t>Drawing Straight Lines (1 of 2)</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16</a:t>
            </a:fld>
            <a:endParaRPr lang="en-GB"/>
          </a:p>
        </p:txBody>
      </p:sp>
      <p:sp>
        <p:nvSpPr>
          <p:cNvPr id="5" name="TextBox 4"/>
          <p:cNvSpPr txBox="1"/>
          <p:nvPr/>
        </p:nvSpPr>
        <p:spPr>
          <a:xfrm>
            <a:off x="897435" y="1661812"/>
            <a:ext cx="7385953" cy="301166"/>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a:t>ctx.fillRect</a:t>
            </a:r>
            <a:r>
              <a:rPr lang="en-GB" sz="1200" dirty="0"/>
              <a:t>(x1, y1, </a:t>
            </a:r>
            <a:r>
              <a:rPr lang="en-GB" sz="1200" dirty="0" smtClean="0"/>
              <a:t>width, height);    // Draw a solid rectangle.</a:t>
            </a:r>
            <a:endParaRPr lang="en-GB" sz="1200" dirty="0"/>
          </a:p>
        </p:txBody>
      </p:sp>
      <p:sp>
        <p:nvSpPr>
          <p:cNvPr id="6" name="TextBox 5"/>
          <p:cNvSpPr txBox="1"/>
          <p:nvPr/>
        </p:nvSpPr>
        <p:spPr>
          <a:xfrm>
            <a:off x="897435" y="2106622"/>
            <a:ext cx="7385953" cy="301166"/>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ctx.strokeRect</a:t>
            </a:r>
            <a:r>
              <a:rPr lang="en-GB" sz="1200" dirty="0" smtClean="0"/>
              <a:t>(x1</a:t>
            </a:r>
            <a:r>
              <a:rPr lang="en-GB" sz="1200" dirty="0"/>
              <a:t>, y1, </a:t>
            </a:r>
            <a:r>
              <a:rPr lang="en-GB" sz="1200" dirty="0" smtClean="0"/>
              <a:t>width, height);  // Draw a rectangle outline.</a:t>
            </a:r>
            <a:endParaRPr lang="en-GB" sz="1200" dirty="0"/>
          </a:p>
        </p:txBody>
      </p:sp>
      <p:sp>
        <p:nvSpPr>
          <p:cNvPr id="7" name="TextBox 6"/>
          <p:cNvSpPr txBox="1"/>
          <p:nvPr/>
        </p:nvSpPr>
        <p:spPr>
          <a:xfrm>
            <a:off x="901918" y="3180016"/>
            <a:ext cx="7385953" cy="3078544"/>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pt-BR" sz="1200" dirty="0" smtClean="0"/>
              <a:t>// Start drawing a path.</a:t>
            </a:r>
          </a:p>
          <a:p>
            <a:r>
              <a:rPr lang="pt-BR" sz="1200" dirty="0" smtClean="0"/>
              <a:t>ctx.beginPath</a:t>
            </a:r>
            <a:r>
              <a:rPr lang="pt-BR" sz="1200" dirty="0"/>
              <a:t>();</a:t>
            </a:r>
          </a:p>
          <a:p>
            <a:endParaRPr lang="pt-BR" sz="1200" dirty="0" smtClean="0"/>
          </a:p>
          <a:p>
            <a:r>
              <a:rPr lang="pt-BR" sz="1200" dirty="0" smtClean="0"/>
              <a:t>// Move to a new point (without drawing a line).</a:t>
            </a:r>
          </a:p>
          <a:p>
            <a:r>
              <a:rPr lang="pt-BR" sz="1200" dirty="0" smtClean="0"/>
              <a:t>ctx.moveTo(x1, y1);</a:t>
            </a:r>
          </a:p>
          <a:p>
            <a:endParaRPr lang="pt-BR" sz="1200" dirty="0" smtClean="0"/>
          </a:p>
          <a:p>
            <a:r>
              <a:rPr lang="pt-BR" sz="1200" dirty="0" smtClean="0"/>
              <a:t>// Draw lines to new points.</a:t>
            </a:r>
            <a:endParaRPr lang="pt-BR" sz="1200" dirty="0"/>
          </a:p>
          <a:p>
            <a:r>
              <a:rPr lang="pt-BR" sz="1200" dirty="0" smtClean="0"/>
              <a:t>ctx.lineTo(x2, y2);</a:t>
            </a:r>
            <a:endParaRPr lang="pt-BR" sz="1200" dirty="0"/>
          </a:p>
          <a:p>
            <a:r>
              <a:rPr lang="pt-BR" sz="1200" dirty="0" smtClean="0"/>
              <a:t>ctx.lineTo(x3, y3);</a:t>
            </a:r>
            <a:endParaRPr lang="pt-BR" sz="1200" dirty="0"/>
          </a:p>
          <a:p>
            <a:r>
              <a:rPr lang="en-GB" sz="1200" dirty="0" smtClean="0"/>
              <a:t>…</a:t>
            </a:r>
          </a:p>
          <a:p>
            <a:endParaRPr lang="en-GB" sz="1200" dirty="0"/>
          </a:p>
          <a:p>
            <a:r>
              <a:rPr lang="en-GB" sz="1200" dirty="0" smtClean="0"/>
              <a:t>// Optionally, connect the final point to the first point.</a:t>
            </a:r>
            <a:endParaRPr lang="en-GB" sz="1200" dirty="0"/>
          </a:p>
          <a:p>
            <a:r>
              <a:rPr lang="en-GB" sz="1200" dirty="0" err="1" smtClean="0"/>
              <a:t>ctx.closePath</a:t>
            </a:r>
            <a:r>
              <a:rPr lang="en-GB" sz="1200" dirty="0" smtClean="0"/>
              <a:t>();</a:t>
            </a:r>
          </a:p>
          <a:p>
            <a:endParaRPr lang="en-GB" sz="1200" dirty="0"/>
          </a:p>
          <a:p>
            <a:r>
              <a:rPr lang="en-GB" sz="1200" dirty="0"/>
              <a:t>// Stroke the line onto the canvas (i.e. do the rendering). </a:t>
            </a:r>
            <a:endParaRPr lang="en-GB" sz="1200" dirty="0" smtClean="0"/>
          </a:p>
          <a:p>
            <a:r>
              <a:rPr lang="en-GB" sz="1200" dirty="0" err="1" smtClean="0"/>
              <a:t>ctx.stroke</a:t>
            </a:r>
            <a:r>
              <a:rPr lang="en-GB" sz="1200" dirty="0" smtClean="0"/>
              <a:t>();</a:t>
            </a:r>
            <a:endParaRPr lang="en-GB" sz="1200" dirty="0"/>
          </a:p>
        </p:txBody>
      </p:sp>
    </p:spTree>
    <p:extLst>
      <p:ext uri="{BB962C8B-B14F-4D97-AF65-F5344CB8AC3E}">
        <p14:creationId xmlns:p14="http://schemas.microsoft.com/office/powerpoint/2010/main" val="1589783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dirty="0"/>
              <a:t>Examples</a:t>
            </a:r>
          </a:p>
          <a:p>
            <a:pPr lvl="1" eaLnBrk="1" hangingPunct="1"/>
            <a:r>
              <a:rPr lang="en-GB" dirty="0"/>
              <a:t>See </a:t>
            </a:r>
            <a:r>
              <a:rPr lang="en-GB" dirty="0" smtClean="0">
                <a:latin typeface="Lucida Console" pitchFamily="49" charset="0"/>
              </a:rPr>
              <a:t>StraightLines.html</a:t>
            </a:r>
            <a:endParaRPr lang="en-GB" dirty="0"/>
          </a:p>
        </p:txBody>
      </p:sp>
      <p:sp>
        <p:nvSpPr>
          <p:cNvPr id="11267" name="Rectangle 2"/>
          <p:cNvSpPr>
            <a:spLocks noGrp="1" noChangeArrowheads="1"/>
          </p:cNvSpPr>
          <p:nvPr>
            <p:ph type="title"/>
          </p:nvPr>
        </p:nvSpPr>
        <p:spPr/>
        <p:txBody>
          <a:bodyPr/>
          <a:lstStyle/>
          <a:p>
            <a:pPr eaLnBrk="1" hangingPunct="1"/>
            <a:r>
              <a:rPr lang="en-GB" dirty="0"/>
              <a:t>Drawing Straight Lines </a:t>
            </a:r>
            <a:r>
              <a:rPr lang="en-GB" dirty="0" smtClean="0"/>
              <a:t>(2 </a:t>
            </a:r>
            <a:r>
              <a:rPr lang="en-GB" dirty="0"/>
              <a:t>of 2)</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17</a:t>
            </a:fld>
            <a:endParaRPr lang="en-GB"/>
          </a:p>
        </p:txBody>
      </p:sp>
      <p:sp>
        <p:nvSpPr>
          <p:cNvPr id="2" name="TextBox 1"/>
          <p:cNvSpPr txBox="1"/>
          <p:nvPr/>
        </p:nvSpPr>
        <p:spPr>
          <a:xfrm>
            <a:off x="2007491" y="4439992"/>
            <a:ext cx="1404744" cy="400110"/>
          </a:xfrm>
          <a:prstGeom prst="rect">
            <a:avLst/>
          </a:prstGeom>
          <a:noFill/>
        </p:spPr>
        <p:txBody>
          <a:bodyPr wrap="none" rtlCol="0">
            <a:spAutoFit/>
          </a:bodyPr>
          <a:lstStyle/>
          <a:p>
            <a:r>
              <a:rPr lang="en-GB" sz="2000" dirty="0" smtClean="0">
                <a:solidFill>
                  <a:srgbClr val="333399"/>
                </a:solidFill>
                <a:latin typeface="+mj-lt"/>
              </a:rPr>
              <a:t>Rectangles</a:t>
            </a:r>
            <a:endParaRPr lang="en-GB" sz="2000" dirty="0">
              <a:solidFill>
                <a:srgbClr val="333399"/>
              </a:solidFill>
              <a:latin typeface="+mj-lt"/>
            </a:endParaRPr>
          </a:p>
        </p:txBody>
      </p:sp>
      <p:sp>
        <p:nvSpPr>
          <p:cNvPr id="13" name="TextBox 12"/>
          <p:cNvSpPr txBox="1"/>
          <p:nvPr/>
        </p:nvSpPr>
        <p:spPr>
          <a:xfrm>
            <a:off x="5954395" y="4437548"/>
            <a:ext cx="797526" cy="400110"/>
          </a:xfrm>
          <a:prstGeom prst="rect">
            <a:avLst/>
          </a:prstGeom>
          <a:noFill/>
        </p:spPr>
        <p:txBody>
          <a:bodyPr wrap="none" rtlCol="0">
            <a:spAutoFit/>
          </a:bodyPr>
          <a:lstStyle/>
          <a:p>
            <a:r>
              <a:rPr lang="en-GB" sz="2000" dirty="0" smtClean="0">
                <a:solidFill>
                  <a:srgbClr val="333399"/>
                </a:solidFill>
                <a:latin typeface="+mj-lt"/>
              </a:rPr>
              <a:t>Paths</a:t>
            </a:r>
            <a:endParaRPr lang="en-GB" sz="2000" dirty="0">
              <a:solidFill>
                <a:srgbClr val="333399"/>
              </a:solidFill>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2876574"/>
            <a:ext cx="29146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071" y="2857524"/>
            <a:ext cx="29241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533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t>Line width</a:t>
            </a:r>
            <a:endParaRPr lang="en-GB" dirty="0"/>
          </a:p>
          <a:p>
            <a:pPr lvl="1"/>
            <a:endParaRPr lang="en-GB" dirty="0"/>
          </a:p>
          <a:p>
            <a:pPr lvl="1"/>
            <a:endParaRPr lang="en-GB" dirty="0" smtClean="0"/>
          </a:p>
          <a:p>
            <a:r>
              <a:rPr lang="en-GB" dirty="0" smtClean="0"/>
              <a:t>Line caps</a:t>
            </a:r>
            <a:endParaRPr lang="en-GB" dirty="0"/>
          </a:p>
          <a:p>
            <a:pPr lvl="1"/>
            <a:endParaRPr lang="en-GB" dirty="0"/>
          </a:p>
          <a:p>
            <a:pPr lvl="1"/>
            <a:endParaRPr lang="en-GB" dirty="0" smtClean="0"/>
          </a:p>
          <a:p>
            <a:r>
              <a:rPr lang="en-GB" dirty="0" smtClean="0"/>
              <a:t>Line joins</a:t>
            </a:r>
          </a:p>
          <a:p>
            <a:pPr lvl="1"/>
            <a:endParaRPr lang="en-GB" dirty="0" smtClean="0"/>
          </a:p>
          <a:p>
            <a:pPr lvl="1"/>
            <a:endParaRPr lang="en-GB" dirty="0"/>
          </a:p>
          <a:p>
            <a:r>
              <a:rPr lang="en-GB" dirty="0" smtClean="0"/>
              <a:t>Shadows</a:t>
            </a:r>
            <a:endParaRPr lang="en-GB" dirty="0"/>
          </a:p>
          <a:p>
            <a:endParaRPr lang="en-GB" dirty="0"/>
          </a:p>
        </p:txBody>
      </p:sp>
      <p:sp>
        <p:nvSpPr>
          <p:cNvPr id="11267" name="Rectangle 2"/>
          <p:cNvSpPr>
            <a:spLocks noGrp="1" noChangeArrowheads="1"/>
          </p:cNvSpPr>
          <p:nvPr>
            <p:ph type="title"/>
          </p:nvPr>
        </p:nvSpPr>
        <p:spPr/>
        <p:txBody>
          <a:bodyPr/>
          <a:lstStyle/>
          <a:p>
            <a:pPr eaLnBrk="1" hangingPunct="1"/>
            <a:r>
              <a:rPr lang="en-GB" dirty="0" smtClean="0"/>
              <a:t>Fine-Tuning the Output</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18</a:t>
            </a:fld>
            <a:endParaRPr lang="en-GB"/>
          </a:p>
        </p:txBody>
      </p:sp>
      <p:sp>
        <p:nvSpPr>
          <p:cNvPr id="11" name="TextBox 10"/>
          <p:cNvSpPr txBox="1"/>
          <p:nvPr/>
        </p:nvSpPr>
        <p:spPr>
          <a:xfrm>
            <a:off x="2403438" y="1311674"/>
            <a:ext cx="5029200" cy="301166"/>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ctx.lineWidth</a:t>
            </a:r>
            <a:r>
              <a:rPr lang="en-GB" sz="1200" dirty="0" smtClean="0"/>
              <a:t> </a:t>
            </a:r>
            <a:r>
              <a:rPr lang="en-GB" sz="1200" dirty="0"/>
              <a:t>= </a:t>
            </a:r>
            <a:r>
              <a:rPr lang="en-GB" sz="1200" dirty="0" smtClean="0"/>
              <a:t>width;  </a:t>
            </a:r>
            <a:endParaRPr lang="en-GB" sz="1200" dirty="0"/>
          </a:p>
        </p:txBody>
      </p:sp>
      <p:sp>
        <p:nvSpPr>
          <p:cNvPr id="12" name="TextBox 11"/>
          <p:cNvSpPr txBox="1"/>
          <p:nvPr/>
        </p:nvSpPr>
        <p:spPr>
          <a:xfrm>
            <a:off x="2407921" y="2543528"/>
            <a:ext cx="5029200" cy="301166"/>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ctx.lineCap</a:t>
            </a:r>
            <a:r>
              <a:rPr lang="en-GB" sz="1200" dirty="0" smtClean="0"/>
              <a:t> </a:t>
            </a:r>
            <a:r>
              <a:rPr lang="en-GB" sz="1200" dirty="0"/>
              <a:t>= </a:t>
            </a:r>
            <a:r>
              <a:rPr lang="en-GB" sz="1200" dirty="0" smtClean="0"/>
              <a:t>'round' </a:t>
            </a:r>
            <a:r>
              <a:rPr lang="en-GB" sz="1200" dirty="0"/>
              <a:t>| </a:t>
            </a:r>
            <a:r>
              <a:rPr lang="en-GB" sz="1200" dirty="0" smtClean="0"/>
              <a:t>'square' </a:t>
            </a:r>
            <a:r>
              <a:rPr lang="en-GB" sz="1200" dirty="0"/>
              <a:t>| </a:t>
            </a:r>
            <a:r>
              <a:rPr lang="en-GB" sz="1200" dirty="0" smtClean="0"/>
              <a:t>'butt';</a:t>
            </a:r>
            <a:endParaRPr lang="en-GB" sz="1200" dirty="0"/>
          </a:p>
        </p:txBody>
      </p:sp>
      <p:sp>
        <p:nvSpPr>
          <p:cNvPr id="13" name="TextBox 12"/>
          <p:cNvSpPr txBox="1"/>
          <p:nvPr/>
        </p:nvSpPr>
        <p:spPr>
          <a:xfrm>
            <a:off x="2403437" y="3776821"/>
            <a:ext cx="5029200" cy="301166"/>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ctx.lineJoin</a:t>
            </a:r>
            <a:r>
              <a:rPr lang="en-GB" sz="1200" dirty="0" smtClean="0"/>
              <a:t> </a:t>
            </a:r>
            <a:r>
              <a:rPr lang="en-GB" sz="1200" dirty="0"/>
              <a:t>= 'bevel' | 'round' | '</a:t>
            </a:r>
            <a:r>
              <a:rPr lang="en-GB" sz="1200" dirty="0" err="1"/>
              <a:t>miter</a:t>
            </a:r>
            <a:r>
              <a:rPr lang="en-GB" sz="1200" dirty="0"/>
              <a: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0816" y="3616960"/>
            <a:ext cx="966787" cy="1233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104" y="2321121"/>
            <a:ext cx="952499" cy="123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5105" y="1026591"/>
            <a:ext cx="955456" cy="116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403437" y="5049520"/>
            <a:ext cx="5029200" cy="812800"/>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a:t>ctx.shadowOffsetX</a:t>
            </a:r>
            <a:r>
              <a:rPr lang="en-GB" sz="1200" dirty="0"/>
              <a:t> = </a:t>
            </a:r>
            <a:r>
              <a:rPr lang="en-GB" sz="1200" dirty="0" err="1"/>
              <a:t>horizDistance</a:t>
            </a:r>
            <a:r>
              <a:rPr lang="en-GB" sz="1200" dirty="0"/>
              <a:t>;  </a:t>
            </a:r>
          </a:p>
          <a:p>
            <a:r>
              <a:rPr lang="en-GB" sz="1200" dirty="0" err="1"/>
              <a:t>ctx.shadowOffsetY</a:t>
            </a:r>
            <a:r>
              <a:rPr lang="en-GB" sz="1200" dirty="0"/>
              <a:t> = </a:t>
            </a:r>
            <a:r>
              <a:rPr lang="en-GB" sz="1200" dirty="0" err="1"/>
              <a:t>verticalDistance</a:t>
            </a:r>
            <a:r>
              <a:rPr lang="en-GB" sz="1200" dirty="0"/>
              <a:t>; </a:t>
            </a:r>
          </a:p>
          <a:p>
            <a:r>
              <a:rPr lang="en-GB" sz="1200" dirty="0" err="1"/>
              <a:t>ctx.shadowBlur</a:t>
            </a:r>
            <a:r>
              <a:rPr lang="en-GB" sz="1200" dirty="0"/>
              <a:t> = </a:t>
            </a:r>
            <a:r>
              <a:rPr lang="en-GB" sz="1200" dirty="0" err="1"/>
              <a:t>amountOfBlurring</a:t>
            </a:r>
            <a:r>
              <a:rPr lang="en-GB" sz="1200" dirty="0"/>
              <a:t>;  </a:t>
            </a:r>
          </a:p>
          <a:p>
            <a:r>
              <a:rPr lang="en-GB" sz="1200" dirty="0" err="1"/>
              <a:t>ctx.shadowColor</a:t>
            </a:r>
            <a:r>
              <a:rPr lang="en-GB" sz="1200" dirty="0"/>
              <a:t> = </a:t>
            </a:r>
            <a:r>
              <a:rPr lang="en-GB" sz="1200" dirty="0" err="1"/>
              <a:t>color</a:t>
            </a:r>
            <a:r>
              <a:rPr lang="en-GB" sz="1200" dirty="0"/>
              <a:t>;</a:t>
            </a:r>
          </a:p>
        </p:txBody>
      </p:sp>
      <p:pic>
        <p:nvPicPr>
          <p:cNvPr id="20" name="Picture 1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70816" y="4970582"/>
            <a:ext cx="967889" cy="117387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500"/>
                                        <p:tgtEl>
                                          <p:spTgt spid="1126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 presetClass="entr" presetSubtype="0" fill="hold" nodeType="with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68">
                                            <p:txEl>
                                              <p:pRg st="3" end="3"/>
                                            </p:txEl>
                                          </p:spTgt>
                                        </p:tgtEl>
                                        <p:attrNameLst>
                                          <p:attrName>style.visibility</p:attrName>
                                        </p:attrNameLst>
                                      </p:cBhvr>
                                      <p:to>
                                        <p:strVal val="visible"/>
                                      </p:to>
                                    </p:set>
                                    <p:animEffect transition="in" filter="fade">
                                      <p:cBhvr>
                                        <p:cTn id="17" dur="500"/>
                                        <p:tgtEl>
                                          <p:spTgt spid="1126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 presetClass="entr" presetSubtype="0" fill="hold" nodeType="withEffect">
                                  <p:stCondLst>
                                    <p:cond delay="0"/>
                                  </p:stCondLst>
                                  <p:childTnLst>
                                    <p:set>
                                      <p:cBhvr>
                                        <p:cTn id="22" dur="1" fill="hold">
                                          <p:stCondLst>
                                            <p:cond delay="0"/>
                                          </p:stCondLst>
                                        </p:cTn>
                                        <p:tgtEl>
                                          <p:spTgt spid="3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268">
                                            <p:txEl>
                                              <p:pRg st="6" end="6"/>
                                            </p:txEl>
                                          </p:spTgt>
                                        </p:tgtEl>
                                        <p:attrNameLst>
                                          <p:attrName>style.visibility</p:attrName>
                                        </p:attrNameLst>
                                      </p:cBhvr>
                                      <p:to>
                                        <p:strVal val="visible"/>
                                      </p:to>
                                    </p:set>
                                    <p:animEffect transition="in" filter="fade">
                                      <p:cBhvr>
                                        <p:cTn id="27" dur="500"/>
                                        <p:tgtEl>
                                          <p:spTgt spid="1126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ntr" presetSubtype="0" fill="hold" nodeType="withEffect">
                                  <p:stCondLst>
                                    <p:cond delay="0"/>
                                  </p:stCondLst>
                                  <p:childTnLst>
                                    <p:set>
                                      <p:cBhvr>
                                        <p:cTn id="32" dur="1" fill="hold">
                                          <p:stCondLst>
                                            <p:cond delay="0"/>
                                          </p:stCondLst>
                                        </p:cTn>
                                        <p:tgtEl>
                                          <p:spTgt spid="307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268">
                                            <p:txEl>
                                              <p:pRg st="9" end="9"/>
                                            </p:txEl>
                                          </p:spTgt>
                                        </p:tgtEl>
                                        <p:attrNameLst>
                                          <p:attrName>style.visibility</p:attrName>
                                        </p:attrNameLst>
                                      </p:cBhvr>
                                      <p:to>
                                        <p:strVal val="visible"/>
                                      </p:to>
                                    </p:set>
                                    <p:animEffect transition="in" filter="fade">
                                      <p:cBhvr>
                                        <p:cTn id="37" dur="500"/>
                                        <p:tgtEl>
                                          <p:spTgt spid="11268">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t>To draw an arc:</a:t>
            </a:r>
            <a:endParaRPr lang="en-GB" dirty="0"/>
          </a:p>
          <a:p>
            <a:pPr lvl="1"/>
            <a:endParaRPr lang="en-GB" dirty="0" smtClean="0"/>
          </a:p>
          <a:p>
            <a:pPr lvl="1"/>
            <a:endParaRPr lang="en-GB" dirty="0"/>
          </a:p>
          <a:p>
            <a:pPr lvl="1"/>
            <a:endParaRPr lang="en-GB" dirty="0" smtClean="0"/>
          </a:p>
          <a:p>
            <a:r>
              <a:rPr lang="en-GB" dirty="0" smtClean="0"/>
              <a:t>To draw a quadratic curve:</a:t>
            </a:r>
          </a:p>
          <a:p>
            <a:pPr lvl="1"/>
            <a:endParaRPr lang="en-GB" dirty="0" smtClean="0"/>
          </a:p>
          <a:p>
            <a:pPr lvl="1"/>
            <a:endParaRPr lang="en-GB" dirty="0"/>
          </a:p>
          <a:p>
            <a:r>
              <a:rPr lang="en-GB" dirty="0" smtClean="0"/>
              <a:t>To draw a </a:t>
            </a:r>
            <a:r>
              <a:rPr lang="en-GB" dirty="0" err="1" smtClean="0"/>
              <a:t>bezier</a:t>
            </a:r>
            <a:r>
              <a:rPr lang="en-GB" dirty="0" smtClean="0"/>
              <a:t> curve:</a:t>
            </a:r>
          </a:p>
          <a:p>
            <a:pPr lvl="1"/>
            <a:endParaRPr lang="en-GB" dirty="0">
              <a:latin typeface="Lucida Console" pitchFamily="49" charset="0"/>
            </a:endParaRPr>
          </a:p>
        </p:txBody>
      </p:sp>
      <p:sp>
        <p:nvSpPr>
          <p:cNvPr id="11267" name="Rectangle 2"/>
          <p:cNvSpPr>
            <a:spLocks noGrp="1" noChangeArrowheads="1"/>
          </p:cNvSpPr>
          <p:nvPr>
            <p:ph type="title"/>
          </p:nvPr>
        </p:nvSpPr>
        <p:spPr/>
        <p:txBody>
          <a:bodyPr/>
          <a:lstStyle/>
          <a:p>
            <a:pPr eaLnBrk="1" hangingPunct="1"/>
            <a:r>
              <a:rPr lang="en-GB" dirty="0" smtClean="0"/>
              <a:t>Drawing Curves (1 of 2)</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19</a:t>
            </a:fld>
            <a:endParaRPr lang="en-GB"/>
          </a:p>
        </p:txBody>
      </p:sp>
      <p:sp>
        <p:nvSpPr>
          <p:cNvPr id="7" name="TextBox 6"/>
          <p:cNvSpPr txBox="1"/>
          <p:nvPr/>
        </p:nvSpPr>
        <p:spPr>
          <a:xfrm>
            <a:off x="901918" y="1645856"/>
            <a:ext cx="7385953" cy="301166"/>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ctx.arc(</a:t>
            </a:r>
            <a:r>
              <a:rPr lang="en-GB" sz="1200" dirty="0" err="1" smtClean="0"/>
              <a:t>centerX</a:t>
            </a:r>
            <a:r>
              <a:rPr lang="en-GB" sz="1200" dirty="0" smtClean="0"/>
              <a:t>, </a:t>
            </a:r>
            <a:r>
              <a:rPr lang="en-GB" sz="1200" dirty="0" err="1" smtClean="0"/>
              <a:t>centerY</a:t>
            </a:r>
            <a:r>
              <a:rPr lang="en-GB" sz="1200" dirty="0" smtClean="0"/>
              <a:t>, radius, </a:t>
            </a:r>
            <a:r>
              <a:rPr lang="en-GB" sz="1200" dirty="0" err="1" smtClean="0"/>
              <a:t>startAngle</a:t>
            </a:r>
            <a:r>
              <a:rPr lang="en-GB" sz="1200" dirty="0" smtClean="0"/>
              <a:t>, </a:t>
            </a:r>
            <a:r>
              <a:rPr lang="en-GB" sz="1200" dirty="0" err="1" smtClean="0"/>
              <a:t>endAngle</a:t>
            </a:r>
            <a:r>
              <a:rPr lang="en-GB" sz="1200" dirty="0" smtClean="0"/>
              <a:t>, </a:t>
            </a:r>
            <a:r>
              <a:rPr lang="en-GB" sz="1200" dirty="0" err="1" smtClean="0"/>
              <a:t>isAntiClockwise</a:t>
            </a:r>
            <a:r>
              <a:rPr lang="en-GB" sz="1200" dirty="0" smtClean="0"/>
              <a:t>);</a:t>
            </a:r>
            <a:endParaRPr lang="en-GB" sz="1200" dirty="0"/>
          </a:p>
        </p:txBody>
      </p:sp>
      <p:sp>
        <p:nvSpPr>
          <p:cNvPr id="8" name="TextBox 7"/>
          <p:cNvSpPr txBox="1"/>
          <p:nvPr/>
        </p:nvSpPr>
        <p:spPr>
          <a:xfrm>
            <a:off x="901918" y="2090666"/>
            <a:ext cx="7385953" cy="301166"/>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ctx.arcTo</a:t>
            </a:r>
            <a:r>
              <a:rPr lang="en-GB" sz="1200" dirty="0" smtClean="0"/>
              <a:t>(</a:t>
            </a:r>
            <a:r>
              <a:rPr lang="en-GB" sz="1200" dirty="0" err="1" smtClean="0"/>
              <a:t>startX</a:t>
            </a:r>
            <a:r>
              <a:rPr lang="en-GB" sz="1200" dirty="0" smtClean="0"/>
              <a:t>, </a:t>
            </a:r>
            <a:r>
              <a:rPr lang="en-GB" sz="1200" dirty="0" err="1" smtClean="0"/>
              <a:t>startY</a:t>
            </a:r>
            <a:r>
              <a:rPr lang="en-GB" sz="1200" dirty="0" smtClean="0"/>
              <a:t>, </a:t>
            </a:r>
            <a:r>
              <a:rPr lang="en-GB" sz="1200" dirty="0" err="1" smtClean="0"/>
              <a:t>endX</a:t>
            </a:r>
            <a:r>
              <a:rPr lang="en-GB" sz="1200" dirty="0" smtClean="0"/>
              <a:t>, </a:t>
            </a:r>
            <a:r>
              <a:rPr lang="en-GB" sz="1200" dirty="0" err="1" smtClean="0"/>
              <a:t>endY</a:t>
            </a:r>
            <a:r>
              <a:rPr lang="en-GB" sz="1200" dirty="0" smtClean="0"/>
              <a:t>, radius);</a:t>
            </a:r>
            <a:endParaRPr lang="en-GB" sz="1200" dirty="0"/>
          </a:p>
        </p:txBody>
      </p:sp>
      <p:sp>
        <p:nvSpPr>
          <p:cNvPr id="9" name="TextBox 8"/>
          <p:cNvSpPr txBox="1"/>
          <p:nvPr/>
        </p:nvSpPr>
        <p:spPr>
          <a:xfrm>
            <a:off x="897434" y="3254834"/>
            <a:ext cx="7385953" cy="301166"/>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ctx.quadraticCurveTo</a:t>
            </a:r>
            <a:r>
              <a:rPr lang="en-GB" sz="1200" dirty="0" smtClean="0"/>
              <a:t>(</a:t>
            </a:r>
            <a:r>
              <a:rPr lang="en-GB" sz="1200" dirty="0" err="1" smtClean="0"/>
              <a:t>controlPointX</a:t>
            </a:r>
            <a:r>
              <a:rPr lang="en-GB" sz="1200" dirty="0" smtClean="0"/>
              <a:t>, </a:t>
            </a:r>
            <a:r>
              <a:rPr lang="en-GB" sz="1200" dirty="0" err="1" smtClean="0"/>
              <a:t>controlPointY</a:t>
            </a:r>
            <a:r>
              <a:rPr lang="en-GB" sz="1200" dirty="0" smtClean="0"/>
              <a:t>, </a:t>
            </a:r>
            <a:r>
              <a:rPr lang="en-GB" sz="1200" dirty="0" err="1" smtClean="0"/>
              <a:t>endX</a:t>
            </a:r>
            <a:r>
              <a:rPr lang="en-GB" sz="1200" dirty="0" smtClean="0"/>
              <a:t>, </a:t>
            </a:r>
            <a:r>
              <a:rPr lang="en-GB" sz="1200" dirty="0" err="1" smtClean="0"/>
              <a:t>endY</a:t>
            </a:r>
            <a:r>
              <a:rPr lang="en-GB" sz="1200" dirty="0" smtClean="0"/>
              <a:t>);</a:t>
            </a:r>
            <a:endParaRPr lang="en-GB" sz="1200" dirty="0"/>
          </a:p>
        </p:txBody>
      </p:sp>
      <p:sp>
        <p:nvSpPr>
          <p:cNvPr id="10" name="TextBox 9"/>
          <p:cNvSpPr txBox="1"/>
          <p:nvPr/>
        </p:nvSpPr>
        <p:spPr>
          <a:xfrm>
            <a:off x="901918" y="4490528"/>
            <a:ext cx="7385953" cy="640271"/>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ctx.bezierCurveTo</a:t>
            </a:r>
            <a:r>
              <a:rPr lang="en-GB" sz="1200" dirty="0" smtClean="0"/>
              <a:t>(controlPoint1X, controlPoint1Y, </a:t>
            </a:r>
          </a:p>
          <a:p>
            <a:r>
              <a:rPr lang="en-GB" sz="1200" dirty="0"/>
              <a:t> </a:t>
            </a:r>
            <a:r>
              <a:rPr lang="en-GB" sz="1200" dirty="0" smtClean="0"/>
              <a:t>                 controlPoint2X</a:t>
            </a:r>
            <a:r>
              <a:rPr lang="en-GB" sz="1200" dirty="0"/>
              <a:t>, </a:t>
            </a:r>
            <a:r>
              <a:rPr lang="en-GB" sz="1200" dirty="0" smtClean="0"/>
              <a:t>controlPoint2Y,</a:t>
            </a:r>
          </a:p>
          <a:p>
            <a:r>
              <a:rPr lang="en-GB" sz="1200" dirty="0"/>
              <a:t> </a:t>
            </a:r>
            <a:r>
              <a:rPr lang="en-GB" sz="1200" dirty="0" smtClean="0"/>
              <a:t>                 </a:t>
            </a:r>
            <a:r>
              <a:rPr lang="en-GB" sz="1200" dirty="0" err="1" smtClean="0"/>
              <a:t>endX</a:t>
            </a:r>
            <a:r>
              <a:rPr lang="en-GB" sz="1200" dirty="0" smtClean="0"/>
              <a:t>, </a:t>
            </a:r>
            <a:r>
              <a:rPr lang="en-GB" sz="1200" dirty="0" err="1" smtClean="0"/>
              <a:t>endY</a:t>
            </a:r>
            <a:r>
              <a:rPr lang="en-GB" sz="1200" dirty="0" smtClean="0"/>
              <a:t>);</a:t>
            </a:r>
            <a:endParaRPr lang="en-GB" sz="1200" dirty="0"/>
          </a:p>
        </p:txBody>
      </p:sp>
    </p:spTree>
    <p:extLst>
      <p:ext uri="{BB962C8B-B14F-4D97-AF65-F5344CB8AC3E}">
        <p14:creationId xmlns:p14="http://schemas.microsoft.com/office/powerpoint/2010/main" val="361851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500"/>
                                        <p:tgtEl>
                                          <p:spTgt spid="1126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268">
                                            <p:txEl>
                                              <p:pRg st="4" end="4"/>
                                            </p:txEl>
                                          </p:spTgt>
                                        </p:tgtEl>
                                        <p:attrNameLst>
                                          <p:attrName>style.visibility</p:attrName>
                                        </p:attrNameLst>
                                      </p:cBhvr>
                                      <p:to>
                                        <p:strVal val="visible"/>
                                      </p:to>
                                    </p:set>
                                    <p:animEffect transition="in" filter="fade">
                                      <p:cBhvr>
                                        <p:cTn id="18" dur="500"/>
                                        <p:tgtEl>
                                          <p:spTgt spid="11268">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268">
                                            <p:txEl>
                                              <p:pRg st="7" end="7"/>
                                            </p:txEl>
                                          </p:spTgt>
                                        </p:tgtEl>
                                        <p:attrNameLst>
                                          <p:attrName>style.visibility</p:attrName>
                                        </p:attrNameLst>
                                      </p:cBhvr>
                                      <p:to>
                                        <p:strVal val="visible"/>
                                      </p:to>
                                    </p:set>
                                    <p:animEffect transition="in" filter="fade">
                                      <p:cBhvr>
                                        <p:cTn id="26" dur="500"/>
                                        <p:tgtEl>
                                          <p:spTgt spid="11268">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rabicPeriod"/>
            </a:pPr>
            <a:r>
              <a:rPr lang="en-GB" sz="2400" dirty="0" smtClean="0"/>
              <a:t>Setting the scene</a:t>
            </a:r>
          </a:p>
          <a:p>
            <a:pPr marL="457200" indent="-457200">
              <a:buFont typeface="+mj-lt"/>
              <a:buAutoNum type="arabicPeriod"/>
            </a:pPr>
            <a:r>
              <a:rPr lang="en-GB" dirty="0" smtClean="0"/>
              <a:t>Getting started with canvas</a:t>
            </a:r>
          </a:p>
          <a:p>
            <a:pPr marL="457200" indent="-457200">
              <a:buFont typeface="+mj-lt"/>
              <a:buAutoNum type="arabicPeriod"/>
            </a:pPr>
            <a:r>
              <a:rPr lang="en-GB" dirty="0" smtClean="0"/>
              <a:t>Using canvas</a:t>
            </a:r>
          </a:p>
        </p:txBody>
      </p:sp>
      <p:sp>
        <p:nvSpPr>
          <p:cNvPr id="359426" name="Rectangle 2"/>
          <p:cNvSpPr>
            <a:spLocks noGrp="1" noChangeArrowheads="1"/>
          </p:cNvSpPr>
          <p:nvPr>
            <p:ph type="title"/>
          </p:nvPr>
        </p:nvSpPr>
        <p:spPr/>
        <p:txBody>
          <a:bodyPr/>
          <a:lstStyle/>
          <a:p>
            <a:r>
              <a:rPr lang="en-GB" dirty="0" smtClean="0"/>
              <a:t>Contents</a:t>
            </a:r>
          </a:p>
        </p:txBody>
      </p:sp>
      <p:sp>
        <p:nvSpPr>
          <p:cNvPr id="4" name="Footer Placeholder 3"/>
          <p:cNvSpPr>
            <a:spLocks noGrp="1"/>
          </p:cNvSpPr>
          <p:nvPr>
            <p:ph type="ftr" sz="quarter" idx="10"/>
          </p:nvPr>
        </p:nvSpPr>
        <p:spPr/>
        <p:txBody>
          <a:bodyPr/>
          <a:lstStyle/>
          <a:p>
            <a:fld id="{49BCA108-9405-467A-9A56-A9611D330E38}" type="slidenum">
              <a:rPr lang="en-GB" smtClean="0"/>
              <a:pPr/>
              <a:t>2</a:t>
            </a:fld>
            <a:endParaRPr lang="en-GB" dirty="0"/>
          </a:p>
        </p:txBody>
      </p:sp>
      <p:grpSp>
        <p:nvGrpSpPr>
          <p:cNvPr id="11" name="Group 9"/>
          <p:cNvGrpSpPr>
            <a:grpSpLocks/>
          </p:cNvGrpSpPr>
          <p:nvPr/>
        </p:nvGrpSpPr>
        <p:grpSpPr bwMode="auto">
          <a:xfrm>
            <a:off x="434975" y="5199325"/>
            <a:ext cx="7924800" cy="1644650"/>
            <a:chOff x="274" y="3059"/>
            <a:chExt cx="4992" cy="1036"/>
          </a:xfrm>
        </p:grpSpPr>
        <p:sp>
          <p:nvSpPr>
            <p:cNvPr id="12"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52538"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Demos folder:  </a:t>
              </a:r>
            </a:p>
            <a:p>
              <a:pPr marL="1252538" lvl="1">
                <a:spcBef>
                  <a:spcPts val="0"/>
                </a:spcBef>
                <a:buClr>
                  <a:schemeClr val="folHlink"/>
                </a:buClr>
                <a:buSzPct val="60000"/>
                <a:buFont typeface="Wingdings" pitchFamily="2" charset="2"/>
                <a:buNone/>
              </a:pPr>
              <a:r>
                <a:rPr lang="en-GB" sz="2000" b="1" smtClean="0">
                  <a:solidFill>
                    <a:schemeClr val="tx2"/>
                  </a:solidFill>
                  <a:sym typeface="Wingdings" pitchFamily="2" charset="2"/>
                </a:rPr>
                <a:t>Demos\08-Canvas</a:t>
              </a:r>
              <a:endParaRPr lang="en-US" sz="2000" b="1" dirty="0"/>
            </a:p>
          </p:txBody>
        </p:sp>
        <p:pic>
          <p:nvPicPr>
            <p:cNvPr id="13" name="Picture 12"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dirty="0"/>
              <a:t>Examples</a:t>
            </a:r>
          </a:p>
          <a:p>
            <a:pPr lvl="1" eaLnBrk="1" hangingPunct="1"/>
            <a:r>
              <a:rPr lang="en-GB" dirty="0"/>
              <a:t>See </a:t>
            </a:r>
            <a:r>
              <a:rPr lang="en-GB" dirty="0" smtClean="0">
                <a:latin typeface="Lucida Console" pitchFamily="49" charset="0"/>
              </a:rPr>
              <a:t>Curves.html</a:t>
            </a:r>
            <a:endParaRPr lang="en-GB" dirty="0"/>
          </a:p>
        </p:txBody>
      </p:sp>
      <p:sp>
        <p:nvSpPr>
          <p:cNvPr id="11267" name="Rectangle 2"/>
          <p:cNvSpPr>
            <a:spLocks noGrp="1" noChangeArrowheads="1"/>
          </p:cNvSpPr>
          <p:nvPr>
            <p:ph type="title"/>
          </p:nvPr>
        </p:nvSpPr>
        <p:spPr/>
        <p:txBody>
          <a:bodyPr/>
          <a:lstStyle/>
          <a:p>
            <a:pPr eaLnBrk="1" hangingPunct="1"/>
            <a:r>
              <a:rPr lang="en-GB" dirty="0"/>
              <a:t>Drawing </a:t>
            </a:r>
            <a:r>
              <a:rPr lang="en-GB" dirty="0" smtClean="0"/>
              <a:t>Curves (2 </a:t>
            </a:r>
            <a:r>
              <a:rPr lang="en-GB" dirty="0"/>
              <a:t>of 2)</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20</a:t>
            </a:fld>
            <a:endParaRPr lang="en-GB"/>
          </a:p>
        </p:txBody>
      </p:sp>
      <p:sp>
        <p:nvSpPr>
          <p:cNvPr id="2" name="TextBox 1"/>
          <p:cNvSpPr txBox="1"/>
          <p:nvPr/>
        </p:nvSpPr>
        <p:spPr>
          <a:xfrm>
            <a:off x="1212979" y="4439992"/>
            <a:ext cx="662682" cy="400110"/>
          </a:xfrm>
          <a:prstGeom prst="rect">
            <a:avLst/>
          </a:prstGeom>
          <a:noFill/>
        </p:spPr>
        <p:txBody>
          <a:bodyPr wrap="none" rtlCol="0">
            <a:spAutoFit/>
          </a:bodyPr>
          <a:lstStyle/>
          <a:p>
            <a:r>
              <a:rPr lang="en-GB" sz="2000" dirty="0" smtClean="0">
                <a:solidFill>
                  <a:srgbClr val="333399"/>
                </a:solidFill>
                <a:latin typeface="+mj-lt"/>
              </a:rPr>
              <a:t>Arcs</a:t>
            </a:r>
            <a:endParaRPr lang="en-GB" sz="2000" dirty="0">
              <a:solidFill>
                <a:srgbClr val="333399"/>
              </a:solidFill>
              <a:latin typeface="+mj-lt"/>
            </a:endParaRPr>
          </a:p>
        </p:txBody>
      </p:sp>
      <p:sp>
        <p:nvSpPr>
          <p:cNvPr id="13" name="TextBox 12"/>
          <p:cNvSpPr txBox="1"/>
          <p:nvPr/>
        </p:nvSpPr>
        <p:spPr>
          <a:xfrm>
            <a:off x="3536315" y="4437548"/>
            <a:ext cx="2081083" cy="400110"/>
          </a:xfrm>
          <a:prstGeom prst="rect">
            <a:avLst/>
          </a:prstGeom>
          <a:noFill/>
        </p:spPr>
        <p:txBody>
          <a:bodyPr wrap="none" rtlCol="0">
            <a:spAutoFit/>
          </a:bodyPr>
          <a:lstStyle/>
          <a:p>
            <a:r>
              <a:rPr lang="en-GB" sz="2000" dirty="0" smtClean="0">
                <a:solidFill>
                  <a:srgbClr val="333399"/>
                </a:solidFill>
                <a:latin typeface="+mj-lt"/>
              </a:rPr>
              <a:t>Quadratic curves</a:t>
            </a:r>
            <a:endParaRPr lang="en-GB" sz="2000" dirty="0">
              <a:solidFill>
                <a:srgbClr val="333399"/>
              </a:solidFill>
              <a:latin typeface="+mj-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5" y="2857524"/>
            <a:ext cx="29146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3388" y="2857524"/>
            <a:ext cx="29146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2195" y="2857524"/>
            <a:ext cx="29146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748937" y="4447780"/>
            <a:ext cx="1681166" cy="400110"/>
          </a:xfrm>
          <a:prstGeom prst="rect">
            <a:avLst/>
          </a:prstGeom>
          <a:noFill/>
        </p:spPr>
        <p:txBody>
          <a:bodyPr wrap="none" rtlCol="0">
            <a:spAutoFit/>
          </a:bodyPr>
          <a:lstStyle/>
          <a:p>
            <a:r>
              <a:rPr lang="en-GB" sz="2000" dirty="0" smtClean="0">
                <a:solidFill>
                  <a:srgbClr val="333399"/>
                </a:solidFill>
                <a:latin typeface="+mj-lt"/>
              </a:rPr>
              <a:t>Bezier curves</a:t>
            </a:r>
            <a:endParaRPr lang="en-GB" sz="2000" dirty="0">
              <a:solidFill>
                <a:srgbClr val="333399"/>
              </a:solidFill>
              <a:latin typeface="+mj-lt"/>
            </a:endParaRPr>
          </a:p>
        </p:txBody>
      </p:sp>
    </p:spTree>
    <p:extLst>
      <p:ext uri="{BB962C8B-B14F-4D97-AF65-F5344CB8AC3E}">
        <p14:creationId xmlns:p14="http://schemas.microsoft.com/office/powerpoint/2010/main" val="2074535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t>To set a fill style or a stroke style:</a:t>
            </a:r>
          </a:p>
          <a:p>
            <a:pPr lvl="1"/>
            <a:endParaRPr lang="en-GB" dirty="0" smtClean="0"/>
          </a:p>
          <a:p>
            <a:pPr lvl="1"/>
            <a:endParaRPr lang="en-GB" dirty="0"/>
          </a:p>
          <a:p>
            <a:r>
              <a:rPr lang="en-GB" dirty="0" smtClean="0"/>
              <a:t>To fill a shape with a gradient:</a:t>
            </a:r>
          </a:p>
          <a:p>
            <a:endParaRPr lang="en-GB" dirty="0"/>
          </a:p>
          <a:p>
            <a:endParaRPr lang="en-GB" dirty="0" smtClean="0"/>
          </a:p>
          <a:p>
            <a:endParaRPr lang="en-GB" dirty="0" smtClean="0"/>
          </a:p>
          <a:p>
            <a:endParaRPr lang="en-GB" dirty="0"/>
          </a:p>
          <a:p>
            <a:endParaRPr lang="en-GB" dirty="0"/>
          </a:p>
          <a:p>
            <a:r>
              <a:rPr lang="en-GB" dirty="0" smtClean="0"/>
              <a:t>To fill a shape with a pattern:</a:t>
            </a:r>
            <a:endParaRPr lang="en-GB" dirty="0"/>
          </a:p>
          <a:p>
            <a:pPr lvl="1"/>
            <a:endParaRPr lang="en-GB" dirty="0">
              <a:latin typeface="Lucida Console" pitchFamily="49" charset="0"/>
            </a:endParaRPr>
          </a:p>
        </p:txBody>
      </p:sp>
      <p:sp>
        <p:nvSpPr>
          <p:cNvPr id="11267" name="Rectangle 2"/>
          <p:cNvSpPr>
            <a:spLocks noGrp="1" noChangeArrowheads="1"/>
          </p:cNvSpPr>
          <p:nvPr>
            <p:ph type="title"/>
          </p:nvPr>
        </p:nvSpPr>
        <p:spPr/>
        <p:txBody>
          <a:bodyPr/>
          <a:lstStyle/>
          <a:p>
            <a:pPr eaLnBrk="1" hangingPunct="1"/>
            <a:r>
              <a:rPr lang="en-GB" dirty="0" smtClean="0"/>
              <a:t>Setting </a:t>
            </a:r>
            <a:r>
              <a:rPr lang="en-GB" dirty="0" err="1" smtClean="0"/>
              <a:t>Color</a:t>
            </a:r>
            <a:r>
              <a:rPr lang="en-GB" dirty="0" smtClean="0"/>
              <a:t> Styles (1 of 2)</a:t>
            </a:r>
            <a:endParaRPr lang="en-GB" sz="1900" dirty="0" smtClean="0"/>
          </a:p>
        </p:txBody>
      </p:sp>
      <p:sp>
        <p:nvSpPr>
          <p:cNvPr id="5" name="TextBox 4"/>
          <p:cNvSpPr txBox="1"/>
          <p:nvPr/>
        </p:nvSpPr>
        <p:spPr>
          <a:xfrm>
            <a:off x="897435" y="1661812"/>
            <a:ext cx="8038882" cy="476270"/>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ctx.fillStyle</a:t>
            </a:r>
            <a:r>
              <a:rPr lang="en-GB" sz="1200" dirty="0" smtClean="0"/>
              <a:t> = </a:t>
            </a:r>
            <a:r>
              <a:rPr lang="en-GB" sz="1200" dirty="0" err="1" smtClean="0"/>
              <a:t>color</a:t>
            </a:r>
            <a:r>
              <a:rPr lang="en-GB" sz="1200" dirty="0" smtClean="0"/>
              <a:t>;    // Or </a:t>
            </a:r>
            <a:r>
              <a:rPr lang="en-GB" sz="1200" dirty="0" err="1" smtClean="0"/>
              <a:t>cxt.strokeStyle</a:t>
            </a:r>
            <a:r>
              <a:rPr lang="en-GB" sz="1200" dirty="0" smtClean="0"/>
              <a:t>.</a:t>
            </a:r>
          </a:p>
          <a:p>
            <a:r>
              <a:rPr lang="en-GB" sz="1200" dirty="0" err="1" smtClean="0"/>
              <a:t>ctx.fill</a:t>
            </a:r>
            <a:r>
              <a:rPr lang="en-GB" sz="1200" dirty="0" smtClean="0"/>
              <a:t>();               // Or </a:t>
            </a:r>
            <a:r>
              <a:rPr lang="en-GB" sz="1200" dirty="0" err="1" smtClean="0"/>
              <a:t>cxt.stroke</a:t>
            </a:r>
            <a:r>
              <a:rPr lang="en-GB" sz="1200" dirty="0" smtClean="0"/>
              <a:t>().</a:t>
            </a:r>
            <a:endParaRPr lang="en-GB" sz="1200" dirty="0"/>
          </a:p>
        </p:txBody>
      </p:sp>
      <p:sp>
        <p:nvSpPr>
          <p:cNvPr id="9" name="TextBox 8"/>
          <p:cNvSpPr txBox="1"/>
          <p:nvPr/>
        </p:nvSpPr>
        <p:spPr>
          <a:xfrm>
            <a:off x="897434" y="2891118"/>
            <a:ext cx="8038882" cy="2320962"/>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smtClean="0"/>
              <a:t>// Create a linear gradient or a radial gradient.</a:t>
            </a:r>
          </a:p>
          <a:p>
            <a:r>
              <a:rPr lang="en-GB" sz="1200" dirty="0" err="1" smtClean="0"/>
              <a:t>var</a:t>
            </a:r>
            <a:r>
              <a:rPr lang="en-GB" sz="1200" dirty="0" smtClean="0"/>
              <a:t> grad = </a:t>
            </a:r>
            <a:r>
              <a:rPr lang="en-GB" sz="1200" dirty="0" err="1" smtClean="0"/>
              <a:t>ctx.createLinearGradient</a:t>
            </a:r>
            <a:r>
              <a:rPr lang="en-GB" sz="1200" dirty="0" smtClean="0"/>
              <a:t>(</a:t>
            </a:r>
            <a:r>
              <a:rPr lang="en-GB" sz="1200" dirty="0" err="1" smtClean="0"/>
              <a:t>startX</a:t>
            </a:r>
            <a:r>
              <a:rPr lang="en-GB" sz="1200" dirty="0" smtClean="0"/>
              <a:t>, </a:t>
            </a:r>
            <a:r>
              <a:rPr lang="en-GB" sz="1200" dirty="0" err="1" smtClean="0"/>
              <a:t>startY</a:t>
            </a:r>
            <a:r>
              <a:rPr lang="en-GB" sz="1200" dirty="0" smtClean="0"/>
              <a:t>, </a:t>
            </a:r>
            <a:r>
              <a:rPr lang="en-GB" sz="1200" dirty="0" err="1" smtClean="0"/>
              <a:t>endX</a:t>
            </a:r>
            <a:r>
              <a:rPr lang="en-GB" sz="1200" dirty="0" smtClean="0"/>
              <a:t>, </a:t>
            </a:r>
            <a:r>
              <a:rPr lang="en-GB" sz="1200" dirty="0" err="1" smtClean="0"/>
              <a:t>endY</a:t>
            </a:r>
            <a:r>
              <a:rPr lang="en-GB" sz="1200" dirty="0" smtClean="0"/>
              <a:t>);</a:t>
            </a:r>
          </a:p>
          <a:p>
            <a:r>
              <a:rPr lang="en-GB" sz="1200" dirty="0" err="1" smtClean="0"/>
              <a:t>var</a:t>
            </a:r>
            <a:r>
              <a:rPr lang="en-GB" sz="1200" dirty="0" smtClean="0"/>
              <a:t> grad </a:t>
            </a:r>
            <a:r>
              <a:rPr lang="en-GB" sz="1200" dirty="0"/>
              <a:t>= </a:t>
            </a:r>
            <a:r>
              <a:rPr lang="en-GB" sz="1200" dirty="0" err="1" smtClean="0"/>
              <a:t>ctx.createRadialGradient</a:t>
            </a:r>
            <a:r>
              <a:rPr lang="en-GB" sz="1200" dirty="0" smtClean="0"/>
              <a:t>(</a:t>
            </a:r>
            <a:r>
              <a:rPr lang="en-GB" sz="1200" dirty="0" err="1" smtClean="0"/>
              <a:t>startCircleX</a:t>
            </a:r>
            <a:r>
              <a:rPr lang="en-GB" sz="1200" dirty="0" smtClean="0"/>
              <a:t>, </a:t>
            </a:r>
            <a:r>
              <a:rPr lang="en-GB" sz="1200" dirty="0" err="1" smtClean="0"/>
              <a:t>startCircleY</a:t>
            </a:r>
            <a:r>
              <a:rPr lang="en-GB" sz="1200" dirty="0" smtClean="0"/>
              <a:t>, </a:t>
            </a:r>
            <a:r>
              <a:rPr lang="en-GB" sz="1200" dirty="0" err="1" smtClean="0"/>
              <a:t>startCircleRadius</a:t>
            </a:r>
            <a:r>
              <a:rPr lang="en-GB" sz="1200" dirty="0" smtClean="0"/>
              <a:t>,</a:t>
            </a:r>
          </a:p>
          <a:p>
            <a:r>
              <a:rPr lang="en-GB" sz="1200" dirty="0" smtClean="0"/>
              <a:t>                                    </a:t>
            </a:r>
            <a:r>
              <a:rPr lang="en-GB" sz="1200" dirty="0" err="1" smtClean="0"/>
              <a:t>endCircleX</a:t>
            </a:r>
            <a:r>
              <a:rPr lang="en-GB" sz="1200" dirty="0" smtClean="0"/>
              <a:t>,   </a:t>
            </a:r>
            <a:r>
              <a:rPr lang="en-GB" sz="1200" dirty="0" err="1" smtClean="0"/>
              <a:t>endCircleY</a:t>
            </a:r>
            <a:r>
              <a:rPr lang="en-GB" sz="1200" dirty="0" smtClean="0"/>
              <a:t>,   </a:t>
            </a:r>
            <a:r>
              <a:rPr lang="en-GB" sz="1200" dirty="0" err="1" smtClean="0"/>
              <a:t>endCircleRadius</a:t>
            </a:r>
            <a:r>
              <a:rPr lang="en-GB" sz="1200" dirty="0" smtClean="0"/>
              <a:t>);</a:t>
            </a:r>
          </a:p>
          <a:p>
            <a:endParaRPr lang="en-GB" sz="1200" dirty="0" smtClean="0"/>
          </a:p>
          <a:p>
            <a:r>
              <a:rPr lang="en-GB" sz="1200" dirty="0" smtClean="0"/>
              <a:t>// Set the </a:t>
            </a:r>
            <a:r>
              <a:rPr lang="en-GB" sz="1200" dirty="0" err="1" smtClean="0"/>
              <a:t>colors</a:t>
            </a:r>
            <a:r>
              <a:rPr lang="en-GB" sz="1200" dirty="0" smtClean="0"/>
              <a:t> in a gradient.</a:t>
            </a:r>
            <a:endParaRPr lang="en-GB" sz="1200" dirty="0"/>
          </a:p>
          <a:p>
            <a:r>
              <a:rPr lang="en-GB" sz="1200" dirty="0" err="1" smtClean="0"/>
              <a:t>grad.addColorStop</a:t>
            </a:r>
            <a:r>
              <a:rPr lang="en-GB" sz="1200" dirty="0" smtClean="0"/>
              <a:t>(fraction1, color1); </a:t>
            </a:r>
          </a:p>
          <a:p>
            <a:r>
              <a:rPr lang="en-GB" sz="1200" dirty="0" err="1" smtClean="0"/>
              <a:t>grad.addColorStop</a:t>
            </a:r>
            <a:r>
              <a:rPr lang="en-GB" sz="1200" dirty="0" smtClean="0"/>
              <a:t>(fraction2, color2); </a:t>
            </a:r>
            <a:endParaRPr lang="en-GB" sz="1200" dirty="0"/>
          </a:p>
          <a:p>
            <a:r>
              <a:rPr lang="en-GB" sz="1200" dirty="0" smtClean="0"/>
              <a:t>…</a:t>
            </a:r>
          </a:p>
          <a:p>
            <a:endParaRPr lang="en-GB" sz="1200" dirty="0"/>
          </a:p>
          <a:p>
            <a:r>
              <a:rPr lang="en-GB" sz="1200" dirty="0" smtClean="0"/>
              <a:t>// Fill a shape with a gradient.</a:t>
            </a:r>
          </a:p>
          <a:p>
            <a:r>
              <a:rPr lang="en-GB" sz="1200" dirty="0" err="1" smtClean="0"/>
              <a:t>ctx.fillStyle</a:t>
            </a:r>
            <a:r>
              <a:rPr lang="en-GB" sz="1200" dirty="0" smtClean="0"/>
              <a:t> = grad;</a:t>
            </a:r>
            <a:endParaRPr lang="en-GB" sz="1200" dirty="0"/>
          </a:p>
        </p:txBody>
      </p:sp>
      <p:sp>
        <p:nvSpPr>
          <p:cNvPr id="11" name="TextBox 10"/>
          <p:cNvSpPr txBox="1"/>
          <p:nvPr/>
        </p:nvSpPr>
        <p:spPr>
          <a:xfrm>
            <a:off x="901918" y="5969353"/>
            <a:ext cx="8038882" cy="646600"/>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a:t>var</a:t>
            </a:r>
            <a:r>
              <a:rPr lang="en-GB" sz="1200" dirty="0"/>
              <a:t> image = </a:t>
            </a:r>
            <a:r>
              <a:rPr lang="en-GB" sz="1200" dirty="0" err="1"/>
              <a:t>document.getElementById</a:t>
            </a:r>
            <a:r>
              <a:rPr lang="en-GB" sz="1200" dirty="0" smtClean="0"/>
              <a:t>("</a:t>
            </a:r>
            <a:r>
              <a:rPr lang="en-GB" sz="1200" dirty="0" err="1" smtClean="0"/>
              <a:t>anImageElement</a:t>
            </a:r>
            <a:r>
              <a:rPr lang="en-GB" sz="1200" dirty="0" smtClean="0"/>
              <a:t>");</a:t>
            </a:r>
            <a:endParaRPr lang="en-GB" sz="1200" dirty="0"/>
          </a:p>
          <a:p>
            <a:r>
              <a:rPr lang="en-GB" sz="1200" dirty="0" err="1" smtClean="0"/>
              <a:t>var</a:t>
            </a:r>
            <a:r>
              <a:rPr lang="en-GB" sz="1200" dirty="0" smtClean="0"/>
              <a:t> </a:t>
            </a:r>
            <a:r>
              <a:rPr lang="en-GB" sz="1200" dirty="0"/>
              <a:t>pattern = </a:t>
            </a:r>
            <a:r>
              <a:rPr lang="en-GB" sz="1200" dirty="0" err="1"/>
              <a:t>ctx.createPattern</a:t>
            </a:r>
            <a:r>
              <a:rPr lang="en-GB" sz="1200" dirty="0"/>
              <a:t>(image, "repeat");</a:t>
            </a:r>
          </a:p>
          <a:p>
            <a:r>
              <a:rPr lang="en-GB" sz="1200" dirty="0" err="1" smtClean="0"/>
              <a:t>ctx.fillStyle</a:t>
            </a:r>
            <a:r>
              <a:rPr lang="en-GB" sz="1200" dirty="0" smtClean="0"/>
              <a:t> </a:t>
            </a:r>
            <a:r>
              <a:rPr lang="en-GB" sz="1200" dirty="0"/>
              <a:t>= </a:t>
            </a:r>
            <a:r>
              <a:rPr lang="en-GB" sz="1200" dirty="0" smtClean="0"/>
              <a:t>pattern;</a:t>
            </a:r>
            <a:endParaRPr lang="en-GB" sz="1200" dirty="0"/>
          </a:p>
        </p:txBody>
      </p:sp>
    </p:spTree>
    <p:extLst>
      <p:ext uri="{BB962C8B-B14F-4D97-AF65-F5344CB8AC3E}">
        <p14:creationId xmlns:p14="http://schemas.microsoft.com/office/powerpoint/2010/main" val="90257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500"/>
                                        <p:tgtEl>
                                          <p:spTgt spid="1126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268">
                                            <p:txEl>
                                              <p:pRg st="3" end="3"/>
                                            </p:txEl>
                                          </p:spTgt>
                                        </p:tgtEl>
                                        <p:attrNameLst>
                                          <p:attrName>style.visibility</p:attrName>
                                        </p:attrNameLst>
                                      </p:cBhvr>
                                      <p:to>
                                        <p:strVal val="visible"/>
                                      </p:to>
                                    </p:set>
                                    <p:animEffect transition="in" filter="fade">
                                      <p:cBhvr>
                                        <p:cTn id="15" dur="500"/>
                                        <p:tgtEl>
                                          <p:spTgt spid="1126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268">
                                            <p:txEl>
                                              <p:pRg st="9" end="9"/>
                                            </p:txEl>
                                          </p:spTgt>
                                        </p:tgtEl>
                                        <p:attrNameLst>
                                          <p:attrName>style.visibility</p:attrName>
                                        </p:attrNameLst>
                                      </p:cBhvr>
                                      <p:to>
                                        <p:strVal val="visible"/>
                                      </p:to>
                                    </p:set>
                                    <p:animEffect transition="in" filter="fade">
                                      <p:cBhvr>
                                        <p:cTn id="23" dur="500"/>
                                        <p:tgtEl>
                                          <p:spTgt spid="11268">
                                            <p:txEl>
                                              <p:pRg st="9" end="9"/>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dirty="0"/>
              <a:t>Examples</a:t>
            </a:r>
          </a:p>
          <a:p>
            <a:pPr lvl="1" eaLnBrk="1" hangingPunct="1"/>
            <a:r>
              <a:rPr lang="en-GB" dirty="0"/>
              <a:t>See </a:t>
            </a:r>
            <a:r>
              <a:rPr lang="en-GB" dirty="0" smtClean="0">
                <a:latin typeface="Lucida Console" pitchFamily="49" charset="0"/>
              </a:rPr>
              <a:t>Colours.html</a:t>
            </a:r>
            <a:endParaRPr lang="en-GB" dirty="0"/>
          </a:p>
        </p:txBody>
      </p:sp>
      <p:sp>
        <p:nvSpPr>
          <p:cNvPr id="11267" name="Rectangle 2"/>
          <p:cNvSpPr>
            <a:spLocks noGrp="1" noChangeArrowheads="1"/>
          </p:cNvSpPr>
          <p:nvPr>
            <p:ph type="title"/>
          </p:nvPr>
        </p:nvSpPr>
        <p:spPr/>
        <p:txBody>
          <a:bodyPr/>
          <a:lstStyle/>
          <a:p>
            <a:pPr eaLnBrk="1" hangingPunct="1"/>
            <a:r>
              <a:rPr lang="en-GB" dirty="0"/>
              <a:t>Setting </a:t>
            </a:r>
            <a:r>
              <a:rPr lang="en-GB" dirty="0" err="1"/>
              <a:t>Color</a:t>
            </a:r>
            <a:r>
              <a:rPr lang="en-GB" dirty="0"/>
              <a:t> Styles </a:t>
            </a:r>
            <a:r>
              <a:rPr lang="en-GB" dirty="0" smtClean="0"/>
              <a:t>(2 </a:t>
            </a:r>
            <a:r>
              <a:rPr lang="en-GB" dirty="0"/>
              <a:t>of 2)</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22</a:t>
            </a:fld>
            <a:endParaRPr lang="en-GB"/>
          </a:p>
        </p:txBody>
      </p:sp>
      <p:sp>
        <p:nvSpPr>
          <p:cNvPr id="16" name="TextBox 15"/>
          <p:cNvSpPr txBox="1"/>
          <p:nvPr/>
        </p:nvSpPr>
        <p:spPr>
          <a:xfrm>
            <a:off x="544466" y="4439992"/>
            <a:ext cx="1999715" cy="400110"/>
          </a:xfrm>
          <a:prstGeom prst="rect">
            <a:avLst/>
          </a:prstGeom>
          <a:noFill/>
        </p:spPr>
        <p:txBody>
          <a:bodyPr wrap="none" rtlCol="0">
            <a:spAutoFit/>
          </a:bodyPr>
          <a:lstStyle/>
          <a:p>
            <a:pPr algn="ctr"/>
            <a:r>
              <a:rPr lang="en-GB" sz="2000" dirty="0" smtClean="0">
                <a:solidFill>
                  <a:srgbClr val="333399"/>
                </a:solidFill>
                <a:latin typeface="+mj-lt"/>
              </a:rPr>
              <a:t>Linear gradients</a:t>
            </a:r>
            <a:endParaRPr lang="en-GB" sz="2000" dirty="0">
              <a:solidFill>
                <a:srgbClr val="333399"/>
              </a:solidFill>
              <a:latin typeface="+mj-lt"/>
            </a:endParaRPr>
          </a:p>
        </p:txBody>
      </p:sp>
      <p:sp>
        <p:nvSpPr>
          <p:cNvPr id="17" name="TextBox 16"/>
          <p:cNvSpPr txBox="1"/>
          <p:nvPr/>
        </p:nvSpPr>
        <p:spPr>
          <a:xfrm>
            <a:off x="3580529" y="4437548"/>
            <a:ext cx="1992661" cy="400110"/>
          </a:xfrm>
          <a:prstGeom prst="rect">
            <a:avLst/>
          </a:prstGeom>
          <a:noFill/>
        </p:spPr>
        <p:txBody>
          <a:bodyPr wrap="none" rtlCol="0">
            <a:spAutoFit/>
          </a:bodyPr>
          <a:lstStyle/>
          <a:p>
            <a:pPr algn="ctr"/>
            <a:r>
              <a:rPr lang="en-GB" sz="2000" dirty="0" smtClean="0">
                <a:solidFill>
                  <a:srgbClr val="333399"/>
                </a:solidFill>
                <a:latin typeface="+mj-lt"/>
              </a:rPr>
              <a:t>Radial gradients</a:t>
            </a:r>
            <a:endParaRPr lang="en-GB" sz="2000" dirty="0">
              <a:solidFill>
                <a:srgbClr val="333399"/>
              </a:solidFill>
              <a:latin typeface="+mj-lt"/>
            </a:endParaRPr>
          </a:p>
        </p:txBody>
      </p:sp>
      <p:sp>
        <p:nvSpPr>
          <p:cNvPr id="21" name="TextBox 20"/>
          <p:cNvSpPr txBox="1"/>
          <p:nvPr/>
        </p:nvSpPr>
        <p:spPr>
          <a:xfrm>
            <a:off x="7034658" y="4447780"/>
            <a:ext cx="1109727" cy="400110"/>
          </a:xfrm>
          <a:prstGeom prst="rect">
            <a:avLst/>
          </a:prstGeom>
          <a:noFill/>
        </p:spPr>
        <p:txBody>
          <a:bodyPr wrap="none" rtlCol="0">
            <a:spAutoFit/>
          </a:bodyPr>
          <a:lstStyle/>
          <a:p>
            <a:pPr algn="ctr"/>
            <a:r>
              <a:rPr lang="en-GB" sz="2000" dirty="0" smtClean="0">
                <a:solidFill>
                  <a:srgbClr val="333399"/>
                </a:solidFill>
                <a:latin typeface="+mj-lt"/>
              </a:rPr>
              <a:t>Patterns</a:t>
            </a:r>
            <a:endParaRPr lang="en-GB" sz="2000" dirty="0">
              <a:solidFill>
                <a:srgbClr val="333399"/>
              </a:solidFill>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 y="2869589"/>
            <a:ext cx="2895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69589"/>
            <a:ext cx="2895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1721" y="2869589"/>
            <a:ext cx="2895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695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t>To rotate:</a:t>
            </a:r>
          </a:p>
          <a:p>
            <a:pPr lvl="2"/>
            <a:endParaRPr lang="en-GB" dirty="0" smtClean="0"/>
          </a:p>
          <a:p>
            <a:pPr lvl="2"/>
            <a:endParaRPr lang="en-GB" dirty="0"/>
          </a:p>
          <a:p>
            <a:r>
              <a:rPr lang="en-GB" dirty="0" smtClean="0"/>
              <a:t>To translate:</a:t>
            </a:r>
          </a:p>
          <a:p>
            <a:pPr lvl="2"/>
            <a:endParaRPr lang="en-GB" dirty="0" smtClean="0"/>
          </a:p>
          <a:p>
            <a:pPr lvl="2"/>
            <a:endParaRPr lang="en-GB" dirty="0" smtClean="0"/>
          </a:p>
          <a:p>
            <a:r>
              <a:rPr lang="en-GB" dirty="0" smtClean="0"/>
              <a:t>To scale:</a:t>
            </a:r>
          </a:p>
          <a:p>
            <a:pPr marL="857250" lvl="2" indent="0">
              <a:buNone/>
            </a:pPr>
            <a:endParaRPr lang="en-GB" dirty="0" smtClean="0"/>
          </a:p>
          <a:p>
            <a:pPr marL="857250" lvl="2" indent="0">
              <a:buNone/>
            </a:pPr>
            <a:endParaRPr lang="en-GB" dirty="0"/>
          </a:p>
          <a:p>
            <a:r>
              <a:rPr lang="en-GB" dirty="0" smtClean="0"/>
              <a:t>To adjust the current transformation matrix:</a:t>
            </a:r>
          </a:p>
          <a:p>
            <a:pPr lvl="2"/>
            <a:endParaRPr lang="en-GB" dirty="0" smtClean="0"/>
          </a:p>
          <a:p>
            <a:pPr lvl="2"/>
            <a:endParaRPr lang="en-GB" dirty="0"/>
          </a:p>
          <a:p>
            <a:r>
              <a:rPr lang="en-GB" dirty="0" smtClean="0"/>
              <a:t>To set a new transformation matrix:</a:t>
            </a:r>
            <a:endParaRPr lang="en-GB" dirty="0"/>
          </a:p>
          <a:p>
            <a:endParaRPr lang="en-GB" dirty="0" smtClean="0"/>
          </a:p>
          <a:p>
            <a:endParaRPr lang="en-GB" dirty="0" smtClean="0"/>
          </a:p>
          <a:p>
            <a:endParaRPr lang="en-GB" dirty="0"/>
          </a:p>
        </p:txBody>
      </p:sp>
      <p:sp>
        <p:nvSpPr>
          <p:cNvPr id="11267" name="Rectangle 2"/>
          <p:cNvSpPr>
            <a:spLocks noGrp="1" noChangeArrowheads="1"/>
          </p:cNvSpPr>
          <p:nvPr>
            <p:ph type="title"/>
          </p:nvPr>
        </p:nvSpPr>
        <p:spPr/>
        <p:txBody>
          <a:bodyPr/>
          <a:lstStyle/>
          <a:p>
            <a:pPr eaLnBrk="1" hangingPunct="1"/>
            <a:r>
              <a:rPr lang="en-GB" dirty="0" smtClean="0"/>
              <a:t>Transformations</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23</a:t>
            </a:fld>
            <a:endParaRPr lang="en-GB"/>
          </a:p>
        </p:txBody>
      </p:sp>
      <p:sp>
        <p:nvSpPr>
          <p:cNvPr id="5" name="TextBox 4"/>
          <p:cNvSpPr txBox="1"/>
          <p:nvPr/>
        </p:nvSpPr>
        <p:spPr>
          <a:xfrm>
            <a:off x="897436" y="1630042"/>
            <a:ext cx="7595636" cy="384739"/>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ctx.rotate</a:t>
            </a:r>
            <a:r>
              <a:rPr lang="en-GB" sz="1200" dirty="0" smtClean="0"/>
              <a:t>(</a:t>
            </a:r>
            <a:r>
              <a:rPr lang="en-GB" sz="1200" dirty="0" err="1" smtClean="0"/>
              <a:t>clockwiseAngleInRadians</a:t>
            </a:r>
            <a:r>
              <a:rPr lang="en-GB" sz="1200" dirty="0" smtClean="0"/>
              <a:t>);</a:t>
            </a:r>
            <a:endParaRPr lang="en-GB" sz="1200" dirty="0"/>
          </a:p>
        </p:txBody>
      </p:sp>
      <p:sp>
        <p:nvSpPr>
          <p:cNvPr id="8" name="TextBox 7"/>
          <p:cNvSpPr txBox="1"/>
          <p:nvPr/>
        </p:nvSpPr>
        <p:spPr>
          <a:xfrm>
            <a:off x="897435" y="2742494"/>
            <a:ext cx="7595636" cy="384739"/>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ctx.translate</a:t>
            </a:r>
            <a:r>
              <a:rPr lang="en-GB" sz="1200" dirty="0" smtClean="0"/>
              <a:t>(</a:t>
            </a:r>
            <a:r>
              <a:rPr lang="en-GB" sz="1200" dirty="0" err="1" smtClean="0"/>
              <a:t>deltaX</a:t>
            </a:r>
            <a:r>
              <a:rPr lang="en-GB" sz="1200" dirty="0" smtClean="0"/>
              <a:t>, </a:t>
            </a:r>
            <a:r>
              <a:rPr lang="en-GB" sz="1200" dirty="0" err="1" smtClean="0"/>
              <a:t>deltaY</a:t>
            </a:r>
            <a:r>
              <a:rPr lang="en-GB" sz="1200" dirty="0" smtClean="0"/>
              <a:t>);</a:t>
            </a:r>
            <a:endParaRPr lang="en-GB" sz="1200" dirty="0"/>
          </a:p>
        </p:txBody>
      </p:sp>
      <p:sp>
        <p:nvSpPr>
          <p:cNvPr id="9" name="TextBox 8"/>
          <p:cNvSpPr txBox="1"/>
          <p:nvPr/>
        </p:nvSpPr>
        <p:spPr>
          <a:xfrm>
            <a:off x="897434" y="3823148"/>
            <a:ext cx="7595636" cy="384739"/>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ctx.scale</a:t>
            </a:r>
            <a:r>
              <a:rPr lang="en-GB" sz="1200" dirty="0" smtClean="0"/>
              <a:t>(</a:t>
            </a:r>
            <a:r>
              <a:rPr lang="en-GB" sz="1200" dirty="0" err="1" smtClean="0"/>
              <a:t>xScaleMultiple</a:t>
            </a:r>
            <a:r>
              <a:rPr lang="en-GB" sz="1200" dirty="0" smtClean="0"/>
              <a:t>, </a:t>
            </a:r>
            <a:r>
              <a:rPr lang="en-GB" sz="1200" dirty="0" err="1" smtClean="0"/>
              <a:t>yScaleMultiple</a:t>
            </a:r>
            <a:r>
              <a:rPr lang="en-GB" sz="1200" dirty="0" smtClean="0"/>
              <a:t>);</a:t>
            </a:r>
            <a:endParaRPr lang="en-GB" sz="1200" dirty="0"/>
          </a:p>
        </p:txBody>
      </p:sp>
      <p:sp>
        <p:nvSpPr>
          <p:cNvPr id="10" name="TextBox 9"/>
          <p:cNvSpPr txBox="1"/>
          <p:nvPr/>
        </p:nvSpPr>
        <p:spPr>
          <a:xfrm>
            <a:off x="897436" y="4960010"/>
            <a:ext cx="7595636" cy="384739"/>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ctx.transform</a:t>
            </a:r>
            <a:r>
              <a:rPr lang="en-GB" sz="1200" dirty="0" smtClean="0"/>
              <a:t>(</a:t>
            </a:r>
            <a:r>
              <a:rPr lang="en-GB" sz="1200" dirty="0" err="1" smtClean="0"/>
              <a:t>scaleX</a:t>
            </a:r>
            <a:r>
              <a:rPr lang="en-GB" sz="1200" dirty="0" smtClean="0"/>
              <a:t>, </a:t>
            </a:r>
            <a:r>
              <a:rPr lang="en-GB" sz="1200" dirty="0" err="1" smtClean="0"/>
              <a:t>skewX</a:t>
            </a:r>
            <a:r>
              <a:rPr lang="en-GB" sz="1200" dirty="0" smtClean="0"/>
              <a:t>, </a:t>
            </a:r>
            <a:r>
              <a:rPr lang="en-GB" sz="1200" dirty="0" err="1" smtClean="0"/>
              <a:t>scaleY</a:t>
            </a:r>
            <a:r>
              <a:rPr lang="en-GB" sz="1200" dirty="0" smtClean="0"/>
              <a:t>, </a:t>
            </a:r>
            <a:r>
              <a:rPr lang="en-GB" sz="1200" dirty="0" err="1" smtClean="0"/>
              <a:t>skewY</a:t>
            </a:r>
            <a:r>
              <a:rPr lang="en-GB" sz="1200" dirty="0" smtClean="0"/>
              <a:t>, </a:t>
            </a:r>
            <a:r>
              <a:rPr lang="en-GB" sz="1200" dirty="0" err="1" smtClean="0"/>
              <a:t>translateX</a:t>
            </a:r>
            <a:r>
              <a:rPr lang="en-GB" sz="1200" dirty="0" smtClean="0"/>
              <a:t>, </a:t>
            </a:r>
            <a:r>
              <a:rPr lang="en-GB" sz="1200" dirty="0" err="1" smtClean="0"/>
              <a:t>translateY</a:t>
            </a:r>
            <a:r>
              <a:rPr lang="en-GB" sz="1200" dirty="0" smtClean="0"/>
              <a:t>);</a:t>
            </a:r>
            <a:endParaRPr lang="en-GB" sz="1200" dirty="0"/>
          </a:p>
        </p:txBody>
      </p:sp>
      <p:sp>
        <p:nvSpPr>
          <p:cNvPr id="11" name="TextBox 10"/>
          <p:cNvSpPr txBox="1"/>
          <p:nvPr/>
        </p:nvSpPr>
        <p:spPr>
          <a:xfrm>
            <a:off x="897436" y="6034108"/>
            <a:ext cx="7595636" cy="384739"/>
          </a:xfrm>
          <a:prstGeom prst="rect">
            <a:avLst/>
          </a:prstGeom>
          <a:solidFill>
            <a:srgbClr val="99FF66"/>
          </a:solidFill>
          <a:ln>
            <a:solidFill>
              <a:srgbClr val="00B050"/>
            </a:solidFill>
          </a:ln>
          <a:effectLst>
            <a:outerShdw dist="76200" dir="2700000" algn="ctr" rotWithShape="0">
              <a:srgbClr val="00B050"/>
            </a:outerShdw>
          </a:effectLst>
        </p:spPr>
        <p:txBody>
          <a:bodyPr wrap="square" rtlCol="0" anchor="ctr" anchorCtr="0">
            <a:noAutofit/>
          </a:bodyPr>
          <a:lstStyle/>
          <a:p>
            <a:r>
              <a:rPr lang="en-GB" sz="1200" dirty="0" err="1" smtClean="0"/>
              <a:t>ctx.setTransform</a:t>
            </a:r>
            <a:r>
              <a:rPr lang="en-GB" sz="1200" dirty="0" smtClean="0"/>
              <a:t>(</a:t>
            </a:r>
            <a:r>
              <a:rPr lang="en-GB" sz="1200" dirty="0" err="1" smtClean="0"/>
              <a:t>scaleX</a:t>
            </a:r>
            <a:r>
              <a:rPr lang="en-GB" sz="1200" dirty="0"/>
              <a:t>, </a:t>
            </a:r>
            <a:r>
              <a:rPr lang="en-GB" sz="1200" dirty="0" err="1"/>
              <a:t>skewX</a:t>
            </a:r>
            <a:r>
              <a:rPr lang="en-GB" sz="1200" dirty="0"/>
              <a:t>, </a:t>
            </a:r>
            <a:r>
              <a:rPr lang="en-GB" sz="1200" dirty="0" err="1"/>
              <a:t>scaleY</a:t>
            </a:r>
            <a:r>
              <a:rPr lang="en-GB" sz="1200" dirty="0"/>
              <a:t>, </a:t>
            </a:r>
            <a:r>
              <a:rPr lang="en-GB" sz="1200" dirty="0" err="1"/>
              <a:t>skewY</a:t>
            </a:r>
            <a:r>
              <a:rPr lang="en-GB" sz="1200" dirty="0"/>
              <a:t>, </a:t>
            </a:r>
            <a:r>
              <a:rPr lang="en-GB" sz="1200" dirty="0" err="1"/>
              <a:t>translateX</a:t>
            </a:r>
            <a:r>
              <a:rPr lang="en-GB" sz="1200" dirty="0"/>
              <a:t>, </a:t>
            </a:r>
            <a:r>
              <a:rPr lang="en-GB" sz="1200" dirty="0" err="1"/>
              <a:t>translateY</a:t>
            </a:r>
            <a:r>
              <a:rPr lang="en-GB" sz="1200" dirty="0"/>
              <a:t>);</a:t>
            </a:r>
          </a:p>
        </p:txBody>
      </p:sp>
    </p:spTree>
    <p:extLst>
      <p:ext uri="{BB962C8B-B14F-4D97-AF65-F5344CB8AC3E}">
        <p14:creationId xmlns:p14="http://schemas.microsoft.com/office/powerpoint/2010/main" val="15586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fade">
                                      <p:cBhvr>
                                        <p:cTn id="7" dur="500"/>
                                        <p:tgtEl>
                                          <p:spTgt spid="1126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268">
                                            <p:txEl>
                                              <p:pRg st="3" end="3"/>
                                            </p:txEl>
                                          </p:spTgt>
                                        </p:tgtEl>
                                        <p:attrNameLst>
                                          <p:attrName>style.visibility</p:attrName>
                                        </p:attrNameLst>
                                      </p:cBhvr>
                                      <p:to>
                                        <p:strVal val="visible"/>
                                      </p:to>
                                    </p:set>
                                    <p:animEffect transition="in" filter="fade">
                                      <p:cBhvr>
                                        <p:cTn id="15" dur="500"/>
                                        <p:tgtEl>
                                          <p:spTgt spid="1126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268">
                                            <p:txEl>
                                              <p:pRg st="6" end="6"/>
                                            </p:txEl>
                                          </p:spTgt>
                                        </p:tgtEl>
                                        <p:attrNameLst>
                                          <p:attrName>style.visibility</p:attrName>
                                        </p:attrNameLst>
                                      </p:cBhvr>
                                      <p:to>
                                        <p:strVal val="visible"/>
                                      </p:to>
                                    </p:set>
                                    <p:animEffect transition="in" filter="fade">
                                      <p:cBhvr>
                                        <p:cTn id="23" dur="500"/>
                                        <p:tgtEl>
                                          <p:spTgt spid="11268">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268">
                                            <p:txEl>
                                              <p:pRg st="9" end="9"/>
                                            </p:txEl>
                                          </p:spTgt>
                                        </p:tgtEl>
                                        <p:attrNameLst>
                                          <p:attrName>style.visibility</p:attrName>
                                        </p:attrNameLst>
                                      </p:cBhvr>
                                      <p:to>
                                        <p:strVal val="visible"/>
                                      </p:to>
                                    </p:set>
                                    <p:animEffect transition="in" filter="fade">
                                      <p:cBhvr>
                                        <p:cTn id="31" dur="500"/>
                                        <p:tgtEl>
                                          <p:spTgt spid="11268">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268">
                                            <p:txEl>
                                              <p:pRg st="12" end="12"/>
                                            </p:txEl>
                                          </p:spTgt>
                                        </p:tgtEl>
                                        <p:attrNameLst>
                                          <p:attrName>style.visibility</p:attrName>
                                        </p:attrNameLst>
                                      </p:cBhvr>
                                      <p:to>
                                        <p:strVal val="visible"/>
                                      </p:to>
                                    </p:set>
                                    <p:animEffect transition="in" filter="fade">
                                      <p:cBhvr>
                                        <p:cTn id="39" dur="500"/>
                                        <p:tgtEl>
                                          <p:spTgt spid="11268">
                                            <p:txEl>
                                              <p:pRg st="12" end="1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dirty="0" smtClean="0"/>
              <a:t>You can draw animations on a canvas</a:t>
            </a:r>
          </a:p>
          <a:p>
            <a:pPr lvl="1"/>
            <a:r>
              <a:rPr lang="en-GB" dirty="0" smtClean="0"/>
              <a:t>Define a function that draws on the canvas</a:t>
            </a:r>
          </a:p>
          <a:p>
            <a:pPr lvl="1"/>
            <a:r>
              <a:rPr lang="en-GB" dirty="0" smtClean="0"/>
              <a:t>Call the function in a timer, to draw a different image each time</a:t>
            </a:r>
          </a:p>
          <a:p>
            <a:pPr lvl="1"/>
            <a:endParaRPr lang="en-GB" dirty="0"/>
          </a:p>
          <a:p>
            <a:pPr eaLnBrk="1" hangingPunct="1"/>
            <a:endParaRPr lang="en-GB" dirty="0"/>
          </a:p>
          <a:p>
            <a:pPr lvl="1"/>
            <a:endParaRPr lang="en-GB" dirty="0"/>
          </a:p>
        </p:txBody>
      </p:sp>
      <p:sp>
        <p:nvSpPr>
          <p:cNvPr id="11267" name="Rectangle 2"/>
          <p:cNvSpPr>
            <a:spLocks noGrp="1" noChangeArrowheads="1"/>
          </p:cNvSpPr>
          <p:nvPr>
            <p:ph type="title"/>
          </p:nvPr>
        </p:nvSpPr>
        <p:spPr/>
        <p:txBody>
          <a:bodyPr/>
          <a:lstStyle/>
          <a:p>
            <a:pPr eaLnBrk="1" hangingPunct="1"/>
            <a:r>
              <a:rPr lang="en-GB" dirty="0" smtClean="0"/>
              <a:t>Animations</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24</a:t>
            </a:fld>
            <a:endParaRPr lang="en-GB"/>
          </a:p>
        </p:txBody>
      </p:sp>
    </p:spTree>
    <p:extLst>
      <p:ext uri="{BB962C8B-B14F-4D97-AF65-F5344CB8AC3E}">
        <p14:creationId xmlns:p14="http://schemas.microsoft.com/office/powerpoint/2010/main" val="2260250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dirty="0"/>
              <a:t>Examples</a:t>
            </a:r>
          </a:p>
          <a:p>
            <a:pPr lvl="1" eaLnBrk="1" hangingPunct="1"/>
            <a:r>
              <a:rPr lang="en-GB" dirty="0"/>
              <a:t>See </a:t>
            </a:r>
            <a:r>
              <a:rPr lang="en-GB" dirty="0" smtClean="0">
                <a:latin typeface="Lucida Console" pitchFamily="49" charset="0"/>
              </a:rPr>
              <a:t>TransformationsAndAnimations.html</a:t>
            </a:r>
            <a:endParaRPr lang="en-GB" dirty="0"/>
          </a:p>
        </p:txBody>
      </p:sp>
      <p:sp>
        <p:nvSpPr>
          <p:cNvPr id="11267" name="Rectangle 2"/>
          <p:cNvSpPr>
            <a:spLocks noGrp="1" noChangeArrowheads="1"/>
          </p:cNvSpPr>
          <p:nvPr>
            <p:ph type="title"/>
          </p:nvPr>
        </p:nvSpPr>
        <p:spPr/>
        <p:txBody>
          <a:bodyPr/>
          <a:lstStyle/>
          <a:p>
            <a:pPr eaLnBrk="1" hangingPunct="1"/>
            <a:r>
              <a:rPr lang="en-GB" dirty="0" smtClean="0"/>
              <a:t>Transformations and Animations Demo</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25</a:t>
            </a:fld>
            <a:endParaRPr lang="en-GB"/>
          </a:p>
        </p:txBody>
      </p:sp>
      <p:sp>
        <p:nvSpPr>
          <p:cNvPr id="6" name="TextBox 5"/>
          <p:cNvSpPr txBox="1"/>
          <p:nvPr/>
        </p:nvSpPr>
        <p:spPr>
          <a:xfrm>
            <a:off x="112560" y="4082652"/>
            <a:ext cx="3032112" cy="400110"/>
          </a:xfrm>
          <a:prstGeom prst="rect">
            <a:avLst/>
          </a:prstGeom>
          <a:noFill/>
        </p:spPr>
        <p:txBody>
          <a:bodyPr wrap="none" rtlCol="0">
            <a:spAutoFit/>
          </a:bodyPr>
          <a:lstStyle/>
          <a:p>
            <a:pPr algn="ctr"/>
            <a:r>
              <a:rPr lang="en-GB" sz="2000" dirty="0" smtClean="0">
                <a:solidFill>
                  <a:srgbClr val="333399"/>
                </a:solidFill>
                <a:latin typeface="+mj-lt"/>
              </a:rPr>
              <a:t>Separate transformations</a:t>
            </a:r>
            <a:endParaRPr lang="en-GB" sz="2000" dirty="0">
              <a:solidFill>
                <a:srgbClr val="333399"/>
              </a:solidFill>
              <a:latin typeface="+mj-lt"/>
            </a:endParaRPr>
          </a:p>
        </p:txBody>
      </p:sp>
      <p:sp>
        <p:nvSpPr>
          <p:cNvPr id="7" name="TextBox 6"/>
          <p:cNvSpPr txBox="1"/>
          <p:nvPr/>
        </p:nvSpPr>
        <p:spPr>
          <a:xfrm>
            <a:off x="3239233" y="4080208"/>
            <a:ext cx="2617576" cy="400110"/>
          </a:xfrm>
          <a:prstGeom prst="rect">
            <a:avLst/>
          </a:prstGeom>
          <a:noFill/>
        </p:spPr>
        <p:txBody>
          <a:bodyPr wrap="none" rtlCol="0">
            <a:spAutoFit/>
          </a:bodyPr>
          <a:lstStyle/>
          <a:p>
            <a:pPr algn="ctr"/>
            <a:r>
              <a:rPr lang="en-GB" sz="2000" dirty="0" smtClean="0">
                <a:solidFill>
                  <a:srgbClr val="333399"/>
                </a:solidFill>
                <a:latin typeface="+mj-lt"/>
              </a:rPr>
              <a:t>Matrix transformation</a:t>
            </a:r>
            <a:endParaRPr lang="en-GB" sz="2000" dirty="0">
              <a:solidFill>
                <a:srgbClr val="333399"/>
              </a:solidFill>
              <a:latin typeface="+mj-lt"/>
            </a:endParaRPr>
          </a:p>
        </p:txBody>
      </p:sp>
      <p:sp>
        <p:nvSpPr>
          <p:cNvPr id="8" name="TextBox 7"/>
          <p:cNvSpPr txBox="1"/>
          <p:nvPr/>
        </p:nvSpPr>
        <p:spPr>
          <a:xfrm>
            <a:off x="6760821" y="4090440"/>
            <a:ext cx="1317990" cy="400110"/>
          </a:xfrm>
          <a:prstGeom prst="rect">
            <a:avLst/>
          </a:prstGeom>
          <a:noFill/>
        </p:spPr>
        <p:txBody>
          <a:bodyPr wrap="none" rtlCol="0">
            <a:spAutoFit/>
          </a:bodyPr>
          <a:lstStyle/>
          <a:p>
            <a:pPr algn="ctr"/>
            <a:r>
              <a:rPr lang="en-GB" sz="2000" dirty="0" smtClean="0">
                <a:solidFill>
                  <a:srgbClr val="333399"/>
                </a:solidFill>
                <a:latin typeface="+mj-lt"/>
              </a:rPr>
              <a:t>Animation</a:t>
            </a:r>
            <a:endParaRPr lang="en-GB" sz="2000" dirty="0">
              <a:solidFill>
                <a:srgbClr val="333399"/>
              </a:solidFill>
              <a:latin typeface="+mj-lt"/>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939" y="2732238"/>
            <a:ext cx="2733354" cy="122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1344" y="2732238"/>
            <a:ext cx="2733354" cy="1217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53139" y="2729218"/>
            <a:ext cx="2733354" cy="122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563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dirty="0" smtClean="0"/>
              <a:t>We've got some additional demos that show what you can achieve using canvas!</a:t>
            </a:r>
            <a:endParaRPr lang="en-GB" dirty="0"/>
          </a:p>
        </p:txBody>
      </p:sp>
      <p:sp>
        <p:nvSpPr>
          <p:cNvPr id="11267" name="Rectangle 2"/>
          <p:cNvSpPr>
            <a:spLocks noGrp="1" noChangeArrowheads="1"/>
          </p:cNvSpPr>
          <p:nvPr>
            <p:ph type="title"/>
          </p:nvPr>
        </p:nvSpPr>
        <p:spPr/>
        <p:txBody>
          <a:bodyPr/>
          <a:lstStyle/>
          <a:p>
            <a:pPr eaLnBrk="1" hangingPunct="1"/>
            <a:r>
              <a:rPr lang="en-GB" dirty="0" smtClean="0"/>
              <a:t>Additional Demos</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26</a:t>
            </a:fld>
            <a:endParaRPr lang="en-GB"/>
          </a:p>
        </p:txBody>
      </p:sp>
      <p:sp>
        <p:nvSpPr>
          <p:cNvPr id="6" name="TextBox 5"/>
          <p:cNvSpPr txBox="1"/>
          <p:nvPr/>
        </p:nvSpPr>
        <p:spPr>
          <a:xfrm>
            <a:off x="1010796" y="2373550"/>
            <a:ext cx="1758174" cy="400110"/>
          </a:xfrm>
          <a:prstGeom prst="rect">
            <a:avLst/>
          </a:prstGeom>
          <a:noFill/>
        </p:spPr>
        <p:txBody>
          <a:bodyPr wrap="none" rtlCol="0">
            <a:spAutoFit/>
          </a:bodyPr>
          <a:lstStyle/>
          <a:p>
            <a:pPr algn="ctr"/>
            <a:r>
              <a:rPr lang="en-GB" sz="2000" dirty="0" err="1" smtClean="0">
                <a:solidFill>
                  <a:srgbClr val="333399"/>
                </a:solidFill>
                <a:latin typeface="+mj-lt"/>
              </a:rPr>
              <a:t>SnookerGame</a:t>
            </a:r>
            <a:endParaRPr lang="en-GB" sz="2000" dirty="0">
              <a:solidFill>
                <a:srgbClr val="333399"/>
              </a:solidFill>
              <a:latin typeface="+mj-lt"/>
            </a:endParaRPr>
          </a:p>
        </p:txBody>
      </p:sp>
      <p:sp>
        <p:nvSpPr>
          <p:cNvPr id="7" name="TextBox 6"/>
          <p:cNvSpPr txBox="1"/>
          <p:nvPr/>
        </p:nvSpPr>
        <p:spPr>
          <a:xfrm>
            <a:off x="3885315" y="2371106"/>
            <a:ext cx="1847942" cy="400110"/>
          </a:xfrm>
          <a:prstGeom prst="rect">
            <a:avLst/>
          </a:prstGeom>
          <a:noFill/>
        </p:spPr>
        <p:txBody>
          <a:bodyPr wrap="none" rtlCol="0">
            <a:spAutoFit/>
          </a:bodyPr>
          <a:lstStyle/>
          <a:p>
            <a:pPr algn="ctr"/>
            <a:r>
              <a:rPr lang="en-GB" sz="2000" dirty="0" err="1" smtClean="0">
                <a:solidFill>
                  <a:srgbClr val="333399"/>
                </a:solidFill>
                <a:latin typeface="+mj-lt"/>
              </a:rPr>
              <a:t>BreakoutGame</a:t>
            </a:r>
            <a:endParaRPr lang="en-GB" sz="2000" dirty="0">
              <a:solidFill>
                <a:srgbClr val="333399"/>
              </a:solidFill>
              <a:latin typeface="+mj-lt"/>
            </a:endParaRPr>
          </a:p>
        </p:txBody>
      </p:sp>
      <p:sp>
        <p:nvSpPr>
          <p:cNvPr id="8" name="TextBox 7"/>
          <p:cNvSpPr txBox="1"/>
          <p:nvPr/>
        </p:nvSpPr>
        <p:spPr>
          <a:xfrm>
            <a:off x="6749800" y="2381338"/>
            <a:ext cx="1623072" cy="400110"/>
          </a:xfrm>
          <a:prstGeom prst="rect">
            <a:avLst/>
          </a:prstGeom>
          <a:noFill/>
        </p:spPr>
        <p:txBody>
          <a:bodyPr wrap="none" rtlCol="0">
            <a:spAutoFit/>
          </a:bodyPr>
          <a:lstStyle/>
          <a:p>
            <a:pPr algn="ctr"/>
            <a:r>
              <a:rPr lang="en-GB" sz="2000" dirty="0" err="1" smtClean="0">
                <a:solidFill>
                  <a:srgbClr val="333399"/>
                </a:solidFill>
                <a:latin typeface="+mj-lt"/>
              </a:rPr>
              <a:t>CatchitGame</a:t>
            </a:r>
            <a:endParaRPr lang="en-GB" sz="2000" dirty="0" smtClean="0">
              <a:solidFill>
                <a:srgbClr val="333399"/>
              </a:solidFill>
              <a:latin typeface="+mj-lt"/>
            </a:endParaRPr>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323" y="2934278"/>
            <a:ext cx="2675118" cy="1896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2794" y="2948158"/>
            <a:ext cx="1885131" cy="2561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24051" y="2948158"/>
            <a:ext cx="2504606" cy="1936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365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0" name="Rectangle 14"/>
          <p:cNvSpPr>
            <a:spLocks noGrp="1" noChangeArrowheads="1"/>
          </p:cNvSpPr>
          <p:nvPr>
            <p:ph type="title"/>
          </p:nvPr>
        </p:nvSpPr>
        <p:spPr/>
        <p:txBody>
          <a:bodyPr/>
          <a:lstStyle/>
          <a:p>
            <a:pPr eaLnBrk="1" hangingPunct="1"/>
            <a:r>
              <a:rPr lang="en-US" dirty="0" smtClean="0"/>
              <a:t>Any Questions?</a:t>
            </a:r>
            <a:endParaRPr lang="en-GB" dirty="0" smtClean="0"/>
          </a:p>
        </p:txBody>
      </p:sp>
      <p:sp>
        <p:nvSpPr>
          <p:cNvPr id="4" name="Footer Placeholder 3"/>
          <p:cNvSpPr>
            <a:spLocks noGrp="1"/>
          </p:cNvSpPr>
          <p:nvPr>
            <p:ph type="ftr" sz="quarter" idx="10"/>
          </p:nvPr>
        </p:nvSpPr>
        <p:spPr/>
        <p:txBody>
          <a:bodyPr/>
          <a:lstStyle/>
          <a:p>
            <a:pPr>
              <a:defRPr/>
            </a:pPr>
            <a:fld id="{56327FAF-6766-4C9D-9FF0-6E30223E8BD9}" type="slidenum">
              <a:rPr lang="en-GB"/>
              <a:pPr>
                <a:defRPr/>
              </a:pPr>
              <a:t>27</a:t>
            </a:fld>
            <a:endParaRPr lang="en-GB"/>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961422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dirty="0" smtClean="0"/>
              <a:t>Canvas basics</a:t>
            </a:r>
          </a:p>
          <a:p>
            <a:pPr eaLnBrk="1" hangingPunct="1"/>
            <a:r>
              <a:rPr lang="en-GB" dirty="0" smtClean="0"/>
              <a:t>Tools to generate canvas content</a:t>
            </a:r>
          </a:p>
          <a:p>
            <a:pPr eaLnBrk="1" hangingPunct="1"/>
            <a:r>
              <a:rPr lang="en-GB" sz="2400" dirty="0" smtClean="0"/>
              <a:t>SVG basics</a:t>
            </a:r>
          </a:p>
          <a:p>
            <a:pPr eaLnBrk="1" hangingPunct="1"/>
            <a:r>
              <a:rPr lang="en-GB" dirty="0"/>
              <a:t>Tools to generate </a:t>
            </a:r>
            <a:r>
              <a:rPr lang="en-GB" dirty="0" smtClean="0"/>
              <a:t>SVG content</a:t>
            </a:r>
            <a:endParaRPr lang="en-GB" dirty="0"/>
          </a:p>
          <a:p>
            <a:pPr eaLnBrk="1" hangingPunct="1"/>
            <a:r>
              <a:rPr lang="en-GB" dirty="0" smtClean="0"/>
              <a:t>Canvas vs. SVG</a:t>
            </a:r>
          </a:p>
          <a:p>
            <a:pPr eaLnBrk="1" hangingPunct="1"/>
            <a:r>
              <a:rPr lang="en-GB" sz="2400" dirty="0" smtClean="0"/>
              <a:t>Performance comparison</a:t>
            </a:r>
          </a:p>
        </p:txBody>
      </p:sp>
      <p:sp>
        <p:nvSpPr>
          <p:cNvPr id="669698" name="Rectangle 2"/>
          <p:cNvSpPr>
            <a:spLocks noGrp="1" noChangeArrowheads="1"/>
          </p:cNvSpPr>
          <p:nvPr>
            <p:ph type="title"/>
          </p:nvPr>
        </p:nvSpPr>
        <p:spPr/>
        <p:txBody>
          <a:bodyPr/>
          <a:lstStyle/>
          <a:p>
            <a:pPr eaLnBrk="1" hangingPunct="1"/>
            <a:r>
              <a:rPr lang="en-GB" dirty="0" smtClean="0"/>
              <a:t>1. Setting the Scene</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3</a:t>
            </a:fld>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smtClean="0"/>
              <a:t>Canvas enables you to draw onto </a:t>
            </a:r>
            <a:r>
              <a:rPr lang="en-GB" dirty="0"/>
              <a:t>a bitmap area </a:t>
            </a:r>
          </a:p>
          <a:p>
            <a:pPr lvl="1"/>
            <a:r>
              <a:rPr lang="en-GB" dirty="0" smtClean="0"/>
              <a:t>Think of it </a:t>
            </a:r>
            <a:r>
              <a:rPr lang="en-GB" dirty="0"/>
              <a:t>as a dynamic PNG </a:t>
            </a:r>
            <a:r>
              <a:rPr lang="en-GB" dirty="0" smtClean="0">
                <a:sym typeface="Wingdings" pitchFamily="2" charset="2"/>
              </a:rPr>
              <a:t></a:t>
            </a:r>
          </a:p>
          <a:p>
            <a:pPr lvl="1"/>
            <a:endParaRPr lang="en-GB" dirty="0" smtClean="0"/>
          </a:p>
          <a:p>
            <a:r>
              <a:rPr lang="en-GB" dirty="0" smtClean="0"/>
              <a:t>Immediate </a:t>
            </a:r>
            <a:r>
              <a:rPr lang="en-GB" dirty="0"/>
              <a:t>mode: "fire and forget" </a:t>
            </a:r>
          </a:p>
          <a:p>
            <a:pPr lvl="1"/>
            <a:r>
              <a:rPr lang="en-GB" dirty="0"/>
              <a:t>It doesn't remember what you drew last</a:t>
            </a:r>
          </a:p>
          <a:p>
            <a:pPr lvl="1"/>
            <a:r>
              <a:rPr lang="en-GB" dirty="0" smtClean="0"/>
              <a:t>It’s up to you to maintain your objects tree </a:t>
            </a:r>
          </a:p>
          <a:p>
            <a:pPr lvl="1"/>
            <a:endParaRPr lang="en-GB" dirty="0"/>
          </a:p>
          <a:p>
            <a:r>
              <a:rPr lang="en-GB" dirty="0" smtClean="0"/>
              <a:t>JavaScript </a:t>
            </a:r>
            <a:r>
              <a:rPr lang="en-GB" dirty="0"/>
              <a:t>APIs </a:t>
            </a:r>
            <a:r>
              <a:rPr lang="en-GB" dirty="0" smtClean="0"/>
              <a:t>and </a:t>
            </a:r>
            <a:r>
              <a:rPr lang="en-GB" dirty="0"/>
              <a:t>drawing primitives </a:t>
            </a:r>
          </a:p>
          <a:p>
            <a:pPr lvl="1"/>
            <a:r>
              <a:rPr lang="en-GB" dirty="0" smtClean="0"/>
              <a:t>Simple </a:t>
            </a:r>
            <a:r>
              <a:rPr lang="en-GB" dirty="0"/>
              <a:t>API: 45 methods, 21 attributes </a:t>
            </a:r>
            <a:endParaRPr lang="en-GB" dirty="0" smtClean="0"/>
          </a:p>
          <a:p>
            <a:pPr lvl="1"/>
            <a:r>
              <a:rPr lang="en-GB" dirty="0" smtClean="0"/>
              <a:t>Rectangles</a:t>
            </a:r>
            <a:r>
              <a:rPr lang="en-GB" dirty="0"/>
              <a:t>, lines, fills, arcs, Bezier curves, etc. </a:t>
            </a:r>
          </a:p>
          <a:p>
            <a:pPr lvl="1"/>
            <a:endParaRPr lang="en-GB" dirty="0" smtClean="0"/>
          </a:p>
          <a:p>
            <a:r>
              <a:rPr lang="en-GB" dirty="0" smtClean="0"/>
              <a:t>No DOM support</a:t>
            </a:r>
          </a:p>
          <a:p>
            <a:pPr lvl="1"/>
            <a:r>
              <a:rPr lang="en-GB" dirty="0" smtClean="0"/>
              <a:t>A canvas is a "black box"</a:t>
            </a:r>
            <a:endParaRPr lang="en-GB" dirty="0"/>
          </a:p>
        </p:txBody>
      </p:sp>
      <p:sp>
        <p:nvSpPr>
          <p:cNvPr id="7171" name="Rectangle 11"/>
          <p:cNvSpPr>
            <a:spLocks noGrp="1" noChangeArrowheads="1"/>
          </p:cNvSpPr>
          <p:nvPr>
            <p:ph type="title"/>
          </p:nvPr>
        </p:nvSpPr>
        <p:spPr/>
        <p:txBody>
          <a:bodyPr/>
          <a:lstStyle/>
          <a:p>
            <a:pPr eaLnBrk="1" hangingPunct="1"/>
            <a:r>
              <a:rPr lang="en-GB" dirty="0" smtClean="0"/>
              <a:t>Canvas Basics</a:t>
            </a:r>
          </a:p>
        </p:txBody>
      </p:sp>
      <p:sp>
        <p:nvSpPr>
          <p:cNvPr id="12" name="Footer Placeholder 3"/>
          <p:cNvSpPr>
            <a:spLocks noGrp="1"/>
          </p:cNvSpPr>
          <p:nvPr>
            <p:ph type="ftr" sz="quarter" idx="10"/>
          </p:nvPr>
        </p:nvSpPr>
        <p:spPr/>
        <p:txBody>
          <a:bodyPr/>
          <a:lstStyle/>
          <a:p>
            <a:pPr>
              <a:defRPr/>
            </a:pPr>
            <a:fld id="{806DF312-1821-4BE9-8463-EBCBFEE83C99}" type="slidenum">
              <a:rPr lang="en-GB"/>
              <a:pPr>
                <a:defRPr/>
              </a:pPr>
              <a:t>4</a:t>
            </a:fld>
            <a:endParaRPr lang="en-GB" dirty="0"/>
          </a:p>
        </p:txBody>
      </p:sp>
    </p:spTree>
    <p:extLst>
      <p:ext uri="{BB962C8B-B14F-4D97-AF65-F5344CB8AC3E}">
        <p14:creationId xmlns:p14="http://schemas.microsoft.com/office/powerpoint/2010/main" val="1938100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t>Ai-&gt;Canvas plug-in</a:t>
            </a:r>
          </a:p>
          <a:p>
            <a:pPr lvl="1"/>
            <a:r>
              <a:rPr lang="en-GB" dirty="0"/>
              <a:t>Exports vector and bitmap artwork directly to an HTML5 canvas </a:t>
            </a:r>
          </a:p>
          <a:p>
            <a:pPr lvl="1"/>
            <a:r>
              <a:rPr lang="en-GB" dirty="0" smtClean="0"/>
              <a:t>Available at </a:t>
            </a:r>
            <a:r>
              <a:rPr lang="en-GB" dirty="0" smtClean="0">
                <a:latin typeface="Lucida Console" pitchFamily="49" charset="0"/>
              </a:rPr>
              <a:t>http</a:t>
            </a:r>
            <a:r>
              <a:rPr lang="en-GB" dirty="0">
                <a:latin typeface="Lucida Console" pitchFamily="49" charset="0"/>
              </a:rPr>
              <a:t>://visitmix.com/labs/ai2canvas/ </a:t>
            </a:r>
          </a:p>
          <a:p>
            <a:pPr lvl="1"/>
            <a:endParaRPr lang="en-GB" dirty="0"/>
          </a:p>
        </p:txBody>
      </p:sp>
      <p:sp>
        <p:nvSpPr>
          <p:cNvPr id="7171" name="Rectangle 11"/>
          <p:cNvSpPr>
            <a:spLocks noGrp="1" noChangeArrowheads="1"/>
          </p:cNvSpPr>
          <p:nvPr>
            <p:ph type="title"/>
          </p:nvPr>
        </p:nvSpPr>
        <p:spPr/>
        <p:txBody>
          <a:bodyPr/>
          <a:lstStyle/>
          <a:p>
            <a:r>
              <a:rPr lang="en-GB" dirty="0" smtClean="0"/>
              <a:t>Tools to Generate Canvas Content</a:t>
            </a:r>
          </a:p>
        </p:txBody>
      </p:sp>
      <p:sp>
        <p:nvSpPr>
          <p:cNvPr id="12" name="Footer Placeholder 3"/>
          <p:cNvSpPr>
            <a:spLocks noGrp="1"/>
          </p:cNvSpPr>
          <p:nvPr>
            <p:ph type="ftr" sz="quarter" idx="10"/>
          </p:nvPr>
        </p:nvSpPr>
        <p:spPr/>
        <p:txBody>
          <a:bodyPr/>
          <a:lstStyle/>
          <a:p>
            <a:fld id="{806DF312-1821-4BE9-8463-EBCBFEE83C99}" type="slidenum">
              <a:rPr lang="en-GB" smtClean="0"/>
              <a:pPr/>
              <a:t>5</a:t>
            </a:fld>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992" y="2479339"/>
            <a:ext cx="5283007" cy="383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524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dirty="0" smtClean="0"/>
              <a:t>SVG enables you to draw 2D vector graphics</a:t>
            </a:r>
            <a:endParaRPr lang="en-GB" dirty="0"/>
          </a:p>
          <a:p>
            <a:pPr lvl="1"/>
            <a:r>
              <a:rPr lang="en-GB" dirty="0" smtClean="0"/>
              <a:t>Using XML elements</a:t>
            </a:r>
            <a:endParaRPr lang="en-GB" dirty="0" smtClean="0">
              <a:sym typeface="Wingdings" pitchFamily="2" charset="2"/>
            </a:endParaRPr>
          </a:p>
          <a:p>
            <a:pPr lvl="1"/>
            <a:endParaRPr lang="en-GB" dirty="0"/>
          </a:p>
          <a:p>
            <a:r>
              <a:rPr lang="en-GB" dirty="0"/>
              <a:t>Retained mode</a:t>
            </a:r>
          </a:p>
          <a:p>
            <a:pPr lvl="1"/>
            <a:r>
              <a:rPr lang="en-GB" dirty="0"/>
              <a:t>The objects tree is kept in </a:t>
            </a:r>
            <a:r>
              <a:rPr lang="en-GB" dirty="0" smtClean="0"/>
              <a:t>memory</a:t>
            </a:r>
          </a:p>
          <a:p>
            <a:pPr lvl="1"/>
            <a:endParaRPr lang="en-GB" dirty="0"/>
          </a:p>
          <a:p>
            <a:r>
              <a:rPr lang="en-GB" dirty="0" smtClean="0"/>
              <a:t>SVG XML elements </a:t>
            </a:r>
          </a:p>
          <a:p>
            <a:pPr lvl="1"/>
            <a:r>
              <a:rPr lang="en-GB" dirty="0" smtClean="0"/>
              <a:t>Elements for a wide range of graphics elements</a:t>
            </a:r>
          </a:p>
          <a:p>
            <a:pPr lvl="1"/>
            <a:r>
              <a:rPr lang="en-GB" dirty="0" smtClean="0"/>
              <a:t>You can style elements with CSS</a:t>
            </a:r>
          </a:p>
          <a:p>
            <a:pPr lvl="1"/>
            <a:endParaRPr lang="en-GB" dirty="0" smtClean="0"/>
          </a:p>
          <a:p>
            <a:r>
              <a:rPr lang="en-GB" dirty="0" smtClean="0"/>
              <a:t>Full DOM </a:t>
            </a:r>
            <a:r>
              <a:rPr lang="en-GB" dirty="0"/>
              <a:t>support</a:t>
            </a:r>
          </a:p>
          <a:p>
            <a:pPr lvl="1"/>
            <a:r>
              <a:rPr lang="en-GB" dirty="0" smtClean="0"/>
              <a:t>You can access SVG elements through DOM</a:t>
            </a:r>
            <a:endParaRPr lang="en-GB" dirty="0"/>
          </a:p>
        </p:txBody>
      </p:sp>
      <p:sp>
        <p:nvSpPr>
          <p:cNvPr id="7171" name="Rectangle 11"/>
          <p:cNvSpPr>
            <a:spLocks noGrp="1" noChangeArrowheads="1"/>
          </p:cNvSpPr>
          <p:nvPr>
            <p:ph type="title"/>
          </p:nvPr>
        </p:nvSpPr>
        <p:spPr/>
        <p:txBody>
          <a:bodyPr/>
          <a:lstStyle/>
          <a:p>
            <a:pPr eaLnBrk="1" hangingPunct="1"/>
            <a:r>
              <a:rPr lang="en-GB" dirty="0" smtClean="0"/>
              <a:t>SVG Basics</a:t>
            </a:r>
          </a:p>
        </p:txBody>
      </p:sp>
      <p:sp>
        <p:nvSpPr>
          <p:cNvPr id="12" name="Footer Placeholder 3"/>
          <p:cNvSpPr>
            <a:spLocks noGrp="1"/>
          </p:cNvSpPr>
          <p:nvPr>
            <p:ph type="ftr" sz="quarter" idx="10"/>
          </p:nvPr>
        </p:nvSpPr>
        <p:spPr/>
        <p:txBody>
          <a:bodyPr/>
          <a:lstStyle/>
          <a:p>
            <a:pPr>
              <a:defRPr/>
            </a:pPr>
            <a:fld id="{806DF312-1821-4BE9-8463-EBCBFEE83C99}" type="slidenum">
              <a:rPr lang="en-GB"/>
              <a:pPr>
                <a:defRPr/>
              </a:pPr>
              <a:t>6</a:t>
            </a:fld>
            <a:endParaRPr lang="en-GB" dirty="0"/>
          </a:p>
        </p:txBody>
      </p:sp>
    </p:spTree>
    <p:extLst>
      <p:ext uri="{BB962C8B-B14F-4D97-AF65-F5344CB8AC3E}">
        <p14:creationId xmlns:p14="http://schemas.microsoft.com/office/powerpoint/2010/main" val="3427630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11"/>
          <p:cNvSpPr>
            <a:spLocks noGrp="1" noChangeArrowheads="1"/>
          </p:cNvSpPr>
          <p:nvPr>
            <p:ph type="title"/>
          </p:nvPr>
        </p:nvSpPr>
        <p:spPr/>
        <p:txBody>
          <a:bodyPr/>
          <a:lstStyle/>
          <a:p>
            <a:r>
              <a:rPr lang="en-GB" dirty="0" smtClean="0"/>
              <a:t>Tools to Generate SVG Content</a:t>
            </a:r>
          </a:p>
        </p:txBody>
      </p:sp>
      <p:sp>
        <p:nvSpPr>
          <p:cNvPr id="12" name="Footer Placeholder 3"/>
          <p:cNvSpPr>
            <a:spLocks noGrp="1"/>
          </p:cNvSpPr>
          <p:nvPr>
            <p:ph type="ftr" sz="quarter" idx="10"/>
          </p:nvPr>
        </p:nvSpPr>
        <p:spPr/>
        <p:txBody>
          <a:bodyPr/>
          <a:lstStyle/>
          <a:p>
            <a:fld id="{806DF312-1821-4BE9-8463-EBCBFEE83C99}" type="slidenum">
              <a:rPr lang="en-GB" smtClean="0"/>
              <a:pPr/>
              <a:t>7</a:t>
            </a:fld>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03" y="1234474"/>
            <a:ext cx="2033397" cy="1684293"/>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804" y="3103279"/>
            <a:ext cx="2042434" cy="1684293"/>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803" y="4957796"/>
            <a:ext cx="2033397" cy="1684293"/>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2"/>
          <p:cNvSpPr txBox="1">
            <a:spLocks noChangeArrowheads="1"/>
          </p:cNvSpPr>
          <p:nvPr/>
        </p:nvSpPr>
        <p:spPr bwMode="auto">
          <a:xfrm>
            <a:off x="2847276" y="1283155"/>
            <a:ext cx="5400167" cy="1513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8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r>
              <a:rPr lang="en-GB" dirty="0" smtClean="0"/>
              <a:t>Microsoft </a:t>
            </a:r>
            <a:r>
              <a:rPr lang="en-GB" dirty="0"/>
              <a:t>Visio </a:t>
            </a:r>
            <a:endParaRPr lang="en-GB" dirty="0" smtClean="0"/>
          </a:p>
          <a:p>
            <a:pPr lvl="1"/>
            <a:r>
              <a:rPr lang="en-GB" dirty="0" smtClean="0"/>
              <a:t>Export </a:t>
            </a:r>
            <a:r>
              <a:rPr lang="en-GB" dirty="0"/>
              <a:t>as SVG </a:t>
            </a:r>
          </a:p>
        </p:txBody>
      </p:sp>
      <p:sp>
        <p:nvSpPr>
          <p:cNvPr id="15" name="Rectangle 12"/>
          <p:cNvSpPr txBox="1">
            <a:spLocks noChangeArrowheads="1"/>
          </p:cNvSpPr>
          <p:nvPr/>
        </p:nvSpPr>
        <p:spPr bwMode="auto">
          <a:xfrm>
            <a:off x="2847276" y="3079310"/>
            <a:ext cx="5400167" cy="1121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8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r>
              <a:rPr lang="en-GB" dirty="0" smtClean="0"/>
              <a:t>Adobe </a:t>
            </a:r>
            <a:r>
              <a:rPr lang="en-GB" dirty="0"/>
              <a:t>Illustrator </a:t>
            </a:r>
          </a:p>
          <a:p>
            <a:pPr lvl="1"/>
            <a:r>
              <a:rPr lang="en-GB" dirty="0" smtClean="0"/>
              <a:t>Save </a:t>
            </a:r>
            <a:r>
              <a:rPr lang="en-GB" dirty="0"/>
              <a:t>as SVG </a:t>
            </a:r>
          </a:p>
        </p:txBody>
      </p:sp>
      <p:sp>
        <p:nvSpPr>
          <p:cNvPr id="16" name="Rectangle 12"/>
          <p:cNvSpPr txBox="1">
            <a:spLocks noChangeArrowheads="1"/>
          </p:cNvSpPr>
          <p:nvPr/>
        </p:nvSpPr>
        <p:spPr bwMode="auto">
          <a:xfrm>
            <a:off x="2847276" y="5011852"/>
            <a:ext cx="5400167" cy="1173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8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a:lstStyle>
          <a:p>
            <a:r>
              <a:rPr lang="en-GB" dirty="0" err="1" smtClean="0"/>
              <a:t>Inkspace</a:t>
            </a:r>
            <a:r>
              <a:rPr lang="en-GB" dirty="0" smtClean="0"/>
              <a:t> </a:t>
            </a:r>
            <a:endParaRPr lang="en-GB" dirty="0"/>
          </a:p>
          <a:p>
            <a:pPr lvl="1"/>
            <a:r>
              <a:rPr lang="en-GB" dirty="0" smtClean="0"/>
              <a:t>Free open-source </a:t>
            </a:r>
            <a:r>
              <a:rPr lang="en-GB" dirty="0"/>
              <a:t>software </a:t>
            </a:r>
          </a:p>
        </p:txBody>
      </p:sp>
    </p:spTree>
    <p:extLst>
      <p:ext uri="{BB962C8B-B14F-4D97-AF65-F5344CB8AC3E}">
        <p14:creationId xmlns:p14="http://schemas.microsoft.com/office/powerpoint/2010/main" val="3994639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11"/>
          <p:cNvSpPr>
            <a:spLocks noGrp="1" noChangeArrowheads="1"/>
          </p:cNvSpPr>
          <p:nvPr>
            <p:ph type="title"/>
          </p:nvPr>
        </p:nvSpPr>
        <p:spPr/>
        <p:txBody>
          <a:bodyPr/>
          <a:lstStyle/>
          <a:p>
            <a:pPr eaLnBrk="1" hangingPunct="1"/>
            <a:r>
              <a:rPr lang="en-GB" dirty="0" smtClean="0"/>
              <a:t>Performance Comparison</a:t>
            </a:r>
          </a:p>
        </p:txBody>
      </p:sp>
      <p:sp>
        <p:nvSpPr>
          <p:cNvPr id="12" name="Footer Placeholder 3"/>
          <p:cNvSpPr>
            <a:spLocks noGrp="1"/>
          </p:cNvSpPr>
          <p:nvPr>
            <p:ph type="ftr" sz="quarter" idx="10"/>
          </p:nvPr>
        </p:nvSpPr>
        <p:spPr/>
        <p:txBody>
          <a:bodyPr/>
          <a:lstStyle/>
          <a:p>
            <a:pPr>
              <a:defRPr/>
            </a:pPr>
            <a:fld id="{806DF312-1821-4BE9-8463-EBCBFEE83C99}" type="slidenum">
              <a:rPr lang="en-GB"/>
              <a:pPr>
                <a:defRPr/>
              </a:pPr>
              <a:t>8</a:t>
            </a:fld>
            <a:endParaRPr lang="en-GB"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55" y="1547156"/>
            <a:ext cx="8756281" cy="4002306"/>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1337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dirty="0" smtClean="0"/>
              <a:t>Creating a canvas element</a:t>
            </a:r>
          </a:p>
          <a:p>
            <a:pPr eaLnBrk="1" hangingPunct="1"/>
            <a:r>
              <a:rPr lang="en-GB" dirty="0" smtClean="0"/>
              <a:t>Using a canvas programmatically</a:t>
            </a:r>
          </a:p>
          <a:p>
            <a:pPr eaLnBrk="1" hangingPunct="1"/>
            <a:r>
              <a:rPr lang="en-GB" dirty="0" smtClean="0"/>
              <a:t>Additional considerations</a:t>
            </a:r>
          </a:p>
          <a:p>
            <a:pPr eaLnBrk="1" hangingPunct="1"/>
            <a:r>
              <a:rPr lang="en-GB" sz="2400" dirty="0" smtClean="0"/>
              <a:t>Checking for canvas support</a:t>
            </a:r>
          </a:p>
        </p:txBody>
      </p:sp>
      <p:sp>
        <p:nvSpPr>
          <p:cNvPr id="669698" name="Rectangle 2"/>
          <p:cNvSpPr>
            <a:spLocks noGrp="1" noChangeArrowheads="1"/>
          </p:cNvSpPr>
          <p:nvPr>
            <p:ph type="title"/>
          </p:nvPr>
        </p:nvSpPr>
        <p:spPr/>
        <p:txBody>
          <a:bodyPr/>
          <a:lstStyle/>
          <a:p>
            <a:pPr eaLnBrk="1" hangingPunct="1"/>
            <a:r>
              <a:rPr lang="en-GB" dirty="0" smtClean="0"/>
              <a:t>2. Getting Started with Canvas</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9</a:t>
            </a:fld>
            <a:endParaRPr lang="en-GB" dirty="0"/>
          </a:p>
        </p:txBody>
      </p:sp>
    </p:spTree>
    <p:extLst>
      <p:ext uri="{BB962C8B-B14F-4D97-AF65-F5344CB8AC3E}">
        <p14:creationId xmlns:p14="http://schemas.microsoft.com/office/powerpoint/2010/main" val="2570733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18640</TotalTime>
  <Words>2984</Words>
  <Application>Microsoft Office PowerPoint</Application>
  <PresentationFormat>On-screen Show (4:3)</PresentationFormat>
  <Paragraphs>417</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1_Blends</vt:lpstr>
      <vt:lpstr>Graphics with Canvas</vt:lpstr>
      <vt:lpstr>Contents</vt:lpstr>
      <vt:lpstr>1. Setting the Scene</vt:lpstr>
      <vt:lpstr>Canvas Basics</vt:lpstr>
      <vt:lpstr>Tools to Generate Canvas Content</vt:lpstr>
      <vt:lpstr>SVG Basics</vt:lpstr>
      <vt:lpstr>Tools to Generate SVG Content</vt:lpstr>
      <vt:lpstr>Performance Comparison</vt:lpstr>
      <vt:lpstr>2. Getting Started with Canvas</vt:lpstr>
      <vt:lpstr>Creating a Canvas Element</vt:lpstr>
      <vt:lpstr>Using a Canvas Programmatically</vt:lpstr>
      <vt:lpstr>Additional Considerations</vt:lpstr>
      <vt:lpstr>Checking for Canvas Support</vt:lpstr>
      <vt:lpstr>3. Using Canvas</vt:lpstr>
      <vt:lpstr>A Simple Canvas Example</vt:lpstr>
      <vt:lpstr>Drawing Straight Lines (1 of 2)</vt:lpstr>
      <vt:lpstr>Drawing Straight Lines (2 of 2)</vt:lpstr>
      <vt:lpstr>Fine-Tuning the Output</vt:lpstr>
      <vt:lpstr>Drawing Curves (1 of 2)</vt:lpstr>
      <vt:lpstr>Drawing Curves (2 of 2)</vt:lpstr>
      <vt:lpstr>Setting Color Styles (1 of 2)</vt:lpstr>
      <vt:lpstr>Setting Color Styles (2 of 2)</vt:lpstr>
      <vt:lpstr>Transformations</vt:lpstr>
      <vt:lpstr>Animations</vt:lpstr>
      <vt:lpstr>Transformations and Animations Demo</vt:lpstr>
      <vt:lpstr>Additional Demos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433</cp:revision>
  <dcterms:created xsi:type="dcterms:W3CDTF">2002-05-03T12:27:39Z</dcterms:created>
  <dcterms:modified xsi:type="dcterms:W3CDTF">2016-02-04T10:50:38Z</dcterms:modified>
</cp:coreProperties>
</file>