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17"/>
  </p:notesMasterIdLst>
  <p:handoutMasterIdLst>
    <p:handoutMasterId r:id="rId18"/>
  </p:handoutMasterIdLst>
  <p:sldIdLst>
    <p:sldId id="391" r:id="rId2"/>
    <p:sldId id="392" r:id="rId3"/>
    <p:sldId id="662" r:id="rId4"/>
    <p:sldId id="663" r:id="rId5"/>
    <p:sldId id="664" r:id="rId6"/>
    <p:sldId id="665" r:id="rId7"/>
    <p:sldId id="666" r:id="rId8"/>
    <p:sldId id="667" r:id="rId9"/>
    <p:sldId id="668" r:id="rId10"/>
    <p:sldId id="669" r:id="rId11"/>
    <p:sldId id="671" r:id="rId12"/>
    <p:sldId id="672" r:id="rId13"/>
    <p:sldId id="673" r:id="rId14"/>
    <p:sldId id="674" r:id="rId15"/>
    <p:sldId id="648" r:id="rId16"/>
  </p:sldIdLst>
  <p:sldSz cx="9144000" cy="6858000" type="screen4x3"/>
  <p:notesSz cx="6854825" cy="97504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9900"/>
    <a:srgbClr val="6699FF"/>
    <a:srgbClr val="000099"/>
    <a:srgbClr val="333399"/>
    <a:srgbClr val="000064"/>
    <a:srgbClr val="0000C0"/>
    <a:srgbClr val="3333CC"/>
    <a:srgbClr val="99FF66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2622" autoAdjust="0"/>
    <p:restoredTop sz="94720" autoAdjust="0"/>
  </p:normalViewPr>
  <p:slideViewPr>
    <p:cSldViewPr snapToGrid="0" showGuides="1">
      <p:cViewPr varScale="1">
        <p:scale>
          <a:sx n="99" d="100"/>
          <a:sy n="99" d="100"/>
        </p:scale>
        <p:origin x="-102" y="-378"/>
      </p:cViewPr>
      <p:guideLst>
        <p:guide orient="horz" pos="723"/>
        <p:guide pos="200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>
        <p:scale>
          <a:sx n="100" d="100"/>
          <a:sy n="100" d="100"/>
        </p:scale>
        <p:origin x="-810" y="492"/>
      </p:cViewPr>
      <p:guideLst>
        <p:guide orient="horz" pos="3071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2355850" y="314325"/>
            <a:ext cx="21431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1000" dirty="0" smtClean="0">
                <a:latin typeface="Tahoma" pitchFamily="34" charset="0"/>
              </a:rPr>
              <a:t>Working with Text</a:t>
            </a:r>
            <a:endParaRPr lang="en-GB" sz="1000" dirty="0">
              <a:latin typeface="Tahoma" pitchFamily="34" charset="0"/>
            </a:endParaRP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695325" y="922972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2322513" y="9282113"/>
            <a:ext cx="22098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defRPr/>
            </a:pPr>
            <a:r>
              <a:rPr lang="en-GB" sz="1000" smtClean="0">
                <a:latin typeface="Tahoma" pitchFamily="34" charset="0"/>
              </a:rPr>
              <a:t>© Olsen Software, 2016</a:t>
            </a:r>
            <a:endParaRPr lang="en-GB" sz="1000" dirty="0">
              <a:latin typeface="Tahoma" pitchFamily="34" charset="0"/>
            </a:endParaRPr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695325" y="56197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599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355850" y="314325"/>
            <a:ext cx="21431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Working with Text</a:t>
            </a:r>
            <a:endParaRPr lang="en-GB" dirty="0"/>
          </a:p>
        </p:txBody>
      </p:sp>
      <p:sp>
        <p:nvSpPr>
          <p:cNvPr id="2560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31838"/>
            <a:ext cx="4875213" cy="3656012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48175"/>
            <a:ext cx="5483225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768850" y="9231313"/>
            <a:ext cx="1522413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smtClean="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/>
              <a:t>Page </a:t>
            </a:r>
            <a:fld id="{241AA390-5649-4DA0-8D79-9D0A8497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695325" y="4438650"/>
            <a:ext cx="54737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695325" y="922972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322513" y="9282113"/>
            <a:ext cx="22098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defRPr/>
            </a:pPr>
            <a:r>
              <a:rPr lang="en-GB" sz="1000" smtClean="0">
                <a:latin typeface="Tahoma" pitchFamily="34" charset="0"/>
              </a:rPr>
              <a:t>© Olsen Software, 2016</a:t>
            </a:r>
            <a:endParaRPr lang="en-GB" sz="1000" dirty="0">
              <a:latin typeface="Tahoma" pitchFamily="34" charset="0"/>
            </a:endParaRPr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695325" y="56197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95121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Working with Text</a:t>
            </a:r>
            <a:endParaRPr lang="en-GB" dirty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In this short chapter, we're going to show how to draw text in a </a:t>
            </a:r>
            <a:r>
              <a:rPr lang="en-US" dirty="0" smtClean="0">
                <a:latin typeface="Lucida Console" panose="020B0609040504020204" pitchFamily="49" charset="0"/>
                <a:cs typeface="Lao UI" panose="020B0502040204020203" pitchFamily="34" charset="0"/>
              </a:rPr>
              <a:t>&lt;canvas&gt;</a:t>
            </a:r>
            <a:r>
              <a:rPr lang="en-US" dirty="0" smtClean="0"/>
              <a:t> element. This is appropriate if you want to include text as part of your graphics, but you shouldn't use this approach to general display on the Web page.</a:t>
            </a:r>
          </a:p>
          <a:p>
            <a:pPr eaLnBrk="1" hangingPunct="1"/>
            <a:r>
              <a:rPr lang="en-US" dirty="0" smtClean="0"/>
              <a:t>We'll also introduce the concept of Web fonts, as represented by WOFF files.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The CSS3 Fonts module enables you to use exotic fonts as direct text in your </a:t>
            </a:r>
            <a:r>
              <a:rPr lang="en-GB" dirty="0" smtClean="0"/>
              <a:t>website, rather </a:t>
            </a:r>
            <a:r>
              <a:rPr lang="en-GB" dirty="0"/>
              <a:t>than having to create an </a:t>
            </a:r>
            <a:r>
              <a:rPr lang="en-GB" dirty="0" smtClean="0"/>
              <a:t>image</a:t>
            </a:r>
            <a:endParaRPr lang="en-GB" dirty="0"/>
          </a:p>
          <a:p>
            <a:r>
              <a:rPr lang="en-GB" dirty="0" smtClean="0"/>
              <a:t>This involves a new </a:t>
            </a:r>
            <a:r>
              <a:rPr lang="en-GB" dirty="0"/>
              <a:t>web font </a:t>
            </a:r>
            <a:r>
              <a:rPr lang="en-GB" dirty="0" smtClean="0"/>
              <a:t>format, i.e. Web </a:t>
            </a:r>
            <a:r>
              <a:rPr lang="en-GB" dirty="0"/>
              <a:t>Open Font Format (WOFF</a:t>
            </a:r>
            <a:r>
              <a:rPr lang="en-GB" dirty="0" smtClean="0"/>
              <a:t>). WOFF </a:t>
            </a:r>
            <a:r>
              <a:rPr lang="en-GB" dirty="0"/>
              <a:t>is a compressed wrapper for other font </a:t>
            </a:r>
            <a:r>
              <a:rPr lang="en-GB" dirty="0" smtClean="0"/>
              <a:t>formats (e.g. TrueType</a:t>
            </a:r>
            <a:r>
              <a:rPr lang="en-GB" dirty="0"/>
              <a:t>, </a:t>
            </a:r>
            <a:r>
              <a:rPr lang="en-GB" dirty="0" err="1"/>
              <a:t>OpenType</a:t>
            </a:r>
            <a:r>
              <a:rPr lang="en-GB" dirty="0"/>
              <a:t>, Open Font </a:t>
            </a:r>
            <a:r>
              <a:rPr lang="en-GB" dirty="0" smtClean="0"/>
              <a:t>Format) and is widely </a:t>
            </a:r>
            <a:r>
              <a:rPr lang="en-GB" dirty="0"/>
              <a:t>supported in modern </a:t>
            </a:r>
            <a:r>
              <a:rPr lang="en-GB" dirty="0" smtClean="0"/>
              <a:t>browsers.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eaLnBrk="1" hangingPunct="1"/>
            <a:endParaRPr lang="en-US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355850" y="314325"/>
            <a:ext cx="2143125" cy="200025"/>
          </a:xfrm>
          <a:noFill/>
        </p:spPr>
        <p:txBody>
          <a:bodyPr/>
          <a:lstStyle/>
          <a:p>
            <a:r>
              <a:rPr lang="en-GB" dirty="0" smtClean="0"/>
              <a:t>Working with Text</a:t>
            </a:r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dirty="0" smtClean="0"/>
              <a:t>There are several popular </a:t>
            </a:r>
            <a:r>
              <a:rPr lang="en-GB" dirty="0"/>
              <a:t>web font </a:t>
            </a:r>
            <a:r>
              <a:rPr lang="en-GB" dirty="0" smtClean="0"/>
              <a:t>services available, including:</a:t>
            </a:r>
            <a:endParaRPr lang="en-GB" dirty="0"/>
          </a:p>
          <a:p>
            <a:pPr lvl="1"/>
            <a:r>
              <a:rPr lang="en-GB" dirty="0" smtClean="0"/>
              <a:t>http</a:t>
            </a:r>
            <a:r>
              <a:rPr lang="en-GB" dirty="0"/>
              <a:t>://</a:t>
            </a:r>
            <a:r>
              <a:rPr lang="en-GB" dirty="0" smtClean="0"/>
              <a:t>www.fonts.com/web-fonts</a:t>
            </a:r>
            <a:endParaRPr lang="en-GB" dirty="0"/>
          </a:p>
          <a:p>
            <a:pPr lvl="1"/>
            <a:r>
              <a:rPr lang="en-GB" dirty="0"/>
              <a:t>http://typekit.com</a:t>
            </a:r>
          </a:p>
          <a:p>
            <a:pPr lvl="1"/>
            <a:r>
              <a:rPr lang="en-GB" dirty="0"/>
              <a:t>http://www.typotheque.com/webfonts</a:t>
            </a:r>
          </a:p>
          <a:p>
            <a:pPr lvl="1"/>
            <a:r>
              <a:rPr lang="en-GB" dirty="0"/>
              <a:t>http://www.fontsquirrel.com (for free fonts)</a:t>
            </a:r>
          </a:p>
          <a:p>
            <a:pPr eaLnBrk="1" hangingPunct="1"/>
            <a:endParaRPr lang="en-US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355850" y="314325"/>
            <a:ext cx="2143125" cy="200025"/>
          </a:xfrm>
          <a:noFill/>
        </p:spPr>
        <p:txBody>
          <a:bodyPr/>
          <a:lstStyle/>
          <a:p>
            <a:r>
              <a:rPr lang="en-GB" dirty="0" smtClean="0"/>
              <a:t>Working with Text</a:t>
            </a:r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The upper code box in the slide shows how to define a new font face. The font face has a </a:t>
            </a:r>
            <a:r>
              <a:rPr lang="en-US" dirty="0" smtClean="0">
                <a:latin typeface="Lucida Console" panose="020B0609040504020204" pitchFamily="49" charset="0"/>
              </a:rPr>
              <a:t>font-family</a:t>
            </a:r>
            <a:r>
              <a:rPr lang="en-US" dirty="0" smtClean="0"/>
              <a:t> name of your choice, and refers to a set of font files (e.g. installed on the server).</a:t>
            </a:r>
          </a:p>
          <a:p>
            <a:pPr eaLnBrk="1" hangingPunct="1"/>
            <a:r>
              <a:rPr lang="en-US" dirty="0" smtClean="0"/>
              <a:t>The lower code box shows that you use the font face just like any other fonts, i.e. set the </a:t>
            </a:r>
            <a:r>
              <a:rPr lang="en-US" dirty="0" smtClean="0">
                <a:latin typeface="Lucida Console" panose="020B0609040504020204" pitchFamily="49" charset="0"/>
              </a:rPr>
              <a:t>font-family</a:t>
            </a:r>
            <a:r>
              <a:rPr lang="en-US" dirty="0" smtClean="0"/>
              <a:t> property to the name of your font face.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355850" y="314325"/>
            <a:ext cx="2143125" cy="200025"/>
          </a:xfrm>
          <a:noFill/>
        </p:spPr>
        <p:txBody>
          <a:bodyPr/>
          <a:lstStyle/>
          <a:p>
            <a:r>
              <a:rPr lang="en-GB" dirty="0" smtClean="0"/>
              <a:t>Working with Text</a:t>
            </a:r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You can define and use a bold variant of a font face, as shown in the slide. It's also possible to define and use an italics variant of a font face as follows:</a:t>
            </a:r>
          </a:p>
          <a:p>
            <a:pPr eaLnBrk="1" hangingPunct="1"/>
            <a:endParaRPr lang="en-US" sz="1100" dirty="0" smtClean="0">
              <a:latin typeface="Lucida Console" panose="020B0609040504020204" pitchFamily="49" charset="0"/>
            </a:endParaRPr>
          </a:p>
          <a:p>
            <a:pPr eaLnBrk="1" hangingPunct="1"/>
            <a:r>
              <a:rPr lang="en-US" sz="1100" dirty="0" smtClean="0">
                <a:latin typeface="Lucida Console" panose="020B0609040504020204" pitchFamily="49" charset="0"/>
              </a:rPr>
              <a:t>   @</a:t>
            </a:r>
            <a:r>
              <a:rPr lang="en-US" sz="1100" dirty="0">
                <a:latin typeface="Lucida Console" panose="020B0609040504020204" pitchFamily="49" charset="0"/>
              </a:rPr>
              <a:t>font-face { </a:t>
            </a:r>
          </a:p>
          <a:p>
            <a:pPr eaLnBrk="1" hangingPunct="1"/>
            <a:r>
              <a:rPr lang="en-US" sz="1100" dirty="0">
                <a:latin typeface="Lucida Console" panose="020B0609040504020204" pitchFamily="49" charset="0"/>
              </a:rPr>
              <a:t>  </a:t>
            </a:r>
            <a:r>
              <a:rPr lang="en-US" sz="1100" dirty="0" smtClean="0">
                <a:latin typeface="Lucida Console" panose="020B0609040504020204" pitchFamily="49" charset="0"/>
              </a:rPr>
              <a:t>    font-family</a:t>
            </a:r>
            <a:r>
              <a:rPr lang="en-US" sz="1100" dirty="0">
                <a:latin typeface="Lucida Console" panose="020B0609040504020204" pitchFamily="49" charset="0"/>
              </a:rPr>
              <a:t>: </a:t>
            </a:r>
            <a:r>
              <a:rPr lang="en-US" sz="1100" dirty="0" err="1">
                <a:latin typeface="Lucida Console" panose="020B0609040504020204" pitchFamily="49" charset="0"/>
              </a:rPr>
              <a:t>MyFont</a:t>
            </a:r>
            <a:r>
              <a:rPr lang="en-US" sz="1100" dirty="0">
                <a:latin typeface="Lucida Console" panose="020B0609040504020204" pitchFamily="49" charset="0"/>
              </a:rPr>
              <a:t>;</a:t>
            </a:r>
          </a:p>
          <a:p>
            <a:pPr eaLnBrk="1" hangingPunct="1"/>
            <a:r>
              <a:rPr lang="en-US" sz="1100" dirty="0">
                <a:latin typeface="Lucida Console" panose="020B0609040504020204" pitchFamily="49" charset="0"/>
              </a:rPr>
              <a:t>  </a:t>
            </a:r>
            <a:r>
              <a:rPr lang="en-US" sz="1100" dirty="0" smtClean="0">
                <a:latin typeface="Lucida Console" panose="020B0609040504020204" pitchFamily="49" charset="0"/>
              </a:rPr>
              <a:t>    font-style: italic; </a:t>
            </a:r>
            <a:endParaRPr lang="en-US" sz="1100" dirty="0">
              <a:latin typeface="Lucida Console" panose="020B0609040504020204" pitchFamily="49" charset="0"/>
            </a:endParaRPr>
          </a:p>
          <a:p>
            <a:pPr eaLnBrk="1" hangingPunct="1"/>
            <a:r>
              <a:rPr lang="en-US" sz="1100" dirty="0" smtClean="0">
                <a:latin typeface="Lucida Console" panose="020B0609040504020204" pitchFamily="49" charset="0"/>
              </a:rPr>
              <a:t>      </a:t>
            </a:r>
            <a:r>
              <a:rPr lang="en-US" sz="1100" dirty="0" err="1">
                <a:latin typeface="Lucida Console" panose="020B0609040504020204" pitchFamily="49" charset="0"/>
              </a:rPr>
              <a:t>src</a:t>
            </a:r>
            <a:r>
              <a:rPr lang="en-US" sz="1100" dirty="0">
                <a:latin typeface="Lucida Console" panose="020B0609040504020204" pitchFamily="49" charset="0"/>
              </a:rPr>
              <a:t>: </a:t>
            </a:r>
            <a:r>
              <a:rPr lang="en-US" sz="1100" dirty="0" err="1">
                <a:latin typeface="Lucida Console" panose="020B0609040504020204" pitchFamily="49" charset="0"/>
              </a:rPr>
              <a:t>url</a:t>
            </a:r>
            <a:r>
              <a:rPr lang="en-US" sz="1100" dirty="0">
                <a:latin typeface="Lucida Console" panose="020B0609040504020204" pitchFamily="49" charset="0"/>
              </a:rPr>
              <a:t>(</a:t>
            </a:r>
            <a:r>
              <a:rPr lang="en-US" sz="1100" dirty="0" smtClean="0">
                <a:latin typeface="Lucida Console" panose="020B0609040504020204" pitchFamily="49" charset="0"/>
              </a:rPr>
              <a:t>'</a:t>
            </a:r>
            <a:r>
              <a:rPr lang="en-US" sz="1100" dirty="0" err="1" smtClean="0">
                <a:latin typeface="Lucida Console" panose="020B0609040504020204" pitchFamily="49" charset="0"/>
              </a:rPr>
              <a:t>MyItalicFontFile.woff</a:t>
            </a:r>
            <a:r>
              <a:rPr lang="en-US" sz="1100" dirty="0">
                <a:latin typeface="Lucida Console" panose="020B0609040504020204" pitchFamily="49" charset="0"/>
              </a:rPr>
              <a:t>'); </a:t>
            </a:r>
          </a:p>
          <a:p>
            <a:pPr eaLnBrk="1" hangingPunct="1"/>
            <a:r>
              <a:rPr lang="en-US" sz="1100" dirty="0" smtClean="0">
                <a:latin typeface="Lucida Console" panose="020B0609040504020204" pitchFamily="49" charset="0"/>
              </a:rPr>
              <a:t>   } </a:t>
            </a:r>
          </a:p>
          <a:p>
            <a:pPr>
              <a:spcBef>
                <a:spcPts val="0"/>
              </a:spcBef>
              <a:defRPr/>
            </a:pPr>
            <a:endParaRPr lang="en-GB" sz="1100" dirty="0" smtClean="0"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en-GB" sz="1100" dirty="0" smtClean="0">
                <a:latin typeface="Lucida Console" panose="020B0609040504020204" pitchFamily="49" charset="0"/>
                <a:cs typeface="Courier New" pitchFamily="49" charset="0"/>
              </a:rPr>
              <a:t>  .</a:t>
            </a:r>
            <a:r>
              <a:rPr lang="en-GB" sz="1100" dirty="0" err="1" smtClean="0">
                <a:latin typeface="Lucida Console" panose="020B0609040504020204" pitchFamily="49" charset="0"/>
                <a:cs typeface="Courier New" pitchFamily="49" charset="0"/>
              </a:rPr>
              <a:t>myCssItalicClass</a:t>
            </a:r>
            <a:r>
              <a:rPr lang="en-GB" sz="1100" dirty="0" smtClean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GB" sz="1100" dirty="0">
                <a:latin typeface="Lucida Console" panose="020B0609040504020204" pitchFamily="49" charset="0"/>
                <a:cs typeface="Courier New" pitchFamily="49" charset="0"/>
              </a:rPr>
              <a:t>{ </a:t>
            </a:r>
          </a:p>
          <a:p>
            <a:pPr>
              <a:spcBef>
                <a:spcPts val="0"/>
              </a:spcBef>
              <a:defRPr/>
            </a:pPr>
            <a:r>
              <a:rPr lang="en-GB" sz="1100" dirty="0">
                <a:latin typeface="Lucida Console" panose="020B0609040504020204" pitchFamily="49" charset="0"/>
                <a:cs typeface="Courier New" pitchFamily="49" charset="0"/>
              </a:rPr>
              <a:t>  </a:t>
            </a:r>
            <a:r>
              <a:rPr lang="en-GB" sz="1100" dirty="0" smtClean="0">
                <a:latin typeface="Lucida Console" panose="020B0609040504020204" pitchFamily="49" charset="0"/>
                <a:cs typeface="Courier New" pitchFamily="49" charset="0"/>
              </a:rPr>
              <a:t>   font-family</a:t>
            </a:r>
            <a:r>
              <a:rPr lang="en-GB" sz="1100" dirty="0">
                <a:latin typeface="Lucida Console" panose="020B0609040504020204" pitchFamily="49" charset="0"/>
                <a:cs typeface="Courier New" pitchFamily="49" charset="0"/>
              </a:rPr>
              <a:t>: </a:t>
            </a:r>
            <a:r>
              <a:rPr lang="en-GB" sz="1100" dirty="0" err="1">
                <a:latin typeface="Lucida Console" panose="020B0609040504020204" pitchFamily="49" charset="0"/>
                <a:cs typeface="Courier New" pitchFamily="49" charset="0"/>
              </a:rPr>
              <a:t>MyFont</a:t>
            </a:r>
            <a:r>
              <a:rPr lang="en-GB" sz="1100" dirty="0">
                <a:latin typeface="Lucida Console" panose="020B0609040504020204" pitchFamily="49" charset="0"/>
                <a:cs typeface="Courier New" pitchFamily="49" charset="0"/>
              </a:rPr>
              <a:t>, Arial, sans-serif; </a:t>
            </a:r>
          </a:p>
          <a:p>
            <a:pPr>
              <a:spcBef>
                <a:spcPts val="0"/>
              </a:spcBef>
              <a:defRPr/>
            </a:pPr>
            <a:r>
              <a:rPr lang="en-GB" sz="1100" dirty="0" smtClean="0">
                <a:latin typeface="Lucida Console" panose="020B0609040504020204" pitchFamily="49" charset="0"/>
                <a:cs typeface="Courier New" pitchFamily="49" charset="0"/>
              </a:rPr>
              <a:t>     font-style: italic;</a:t>
            </a:r>
            <a:endParaRPr lang="en-GB" sz="1100" dirty="0"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en-GB" sz="1100" dirty="0">
                <a:latin typeface="Lucida Console" panose="020B0609040504020204" pitchFamily="49" charset="0"/>
                <a:cs typeface="Courier New" pitchFamily="49" charset="0"/>
              </a:rPr>
              <a:t>  </a:t>
            </a:r>
            <a:r>
              <a:rPr lang="en-GB" sz="1100" dirty="0" smtClean="0">
                <a:latin typeface="Lucida Console" panose="020B0609040504020204" pitchFamily="49" charset="0"/>
                <a:cs typeface="Courier New" pitchFamily="49" charset="0"/>
              </a:rPr>
              <a:t>   font-size</a:t>
            </a:r>
            <a:r>
              <a:rPr lang="en-GB" sz="1100" dirty="0">
                <a:latin typeface="Lucida Console" panose="020B0609040504020204" pitchFamily="49" charset="0"/>
                <a:cs typeface="Courier New" pitchFamily="49" charset="0"/>
              </a:rPr>
              <a:t>: 14pt; …</a:t>
            </a:r>
          </a:p>
          <a:p>
            <a:pPr>
              <a:spcBef>
                <a:spcPts val="0"/>
              </a:spcBef>
              <a:defRPr/>
            </a:pPr>
            <a:r>
              <a:rPr lang="en-GB" sz="1100" dirty="0" smtClean="0">
                <a:latin typeface="Lucida Console" panose="020B0609040504020204" pitchFamily="49" charset="0"/>
                <a:cs typeface="Courier New" pitchFamily="49" charset="0"/>
              </a:rPr>
              <a:t>   }</a:t>
            </a:r>
            <a:endParaRPr lang="en-GB" sz="1100" dirty="0">
              <a:latin typeface="Lucida Console" panose="020B0609040504020204" pitchFamily="49" charset="0"/>
              <a:cs typeface="Courier New" pitchFamily="49" charset="0"/>
            </a:endParaRPr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355850" y="314325"/>
            <a:ext cx="2143125" cy="200025"/>
          </a:xfrm>
          <a:noFill/>
        </p:spPr>
        <p:txBody>
          <a:bodyPr/>
          <a:lstStyle/>
          <a:p>
            <a:r>
              <a:rPr lang="en-GB" dirty="0" smtClean="0"/>
              <a:t>Working with Text</a:t>
            </a:r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The example in the slide shows the use of WOFF font files. Note the following points:</a:t>
            </a:r>
          </a:p>
          <a:p>
            <a:pPr lvl="1" eaLnBrk="1" hangingPunct="1"/>
            <a:r>
              <a:rPr lang="en-US" dirty="0" smtClean="0"/>
              <a:t>Line 1 is normal weight, not italic.</a:t>
            </a:r>
          </a:p>
          <a:p>
            <a:pPr lvl="1" eaLnBrk="1" hangingPunct="1"/>
            <a:r>
              <a:rPr lang="en-US" dirty="0" smtClean="0"/>
              <a:t>Line 2 is bold, </a:t>
            </a:r>
            <a:r>
              <a:rPr lang="en-US" dirty="0"/>
              <a:t>not italic.</a:t>
            </a:r>
          </a:p>
          <a:p>
            <a:pPr lvl="1" eaLnBrk="1" hangingPunct="1"/>
            <a:r>
              <a:rPr lang="en-US" dirty="0" smtClean="0"/>
              <a:t>Line 3 is </a:t>
            </a:r>
            <a:r>
              <a:rPr lang="en-US" dirty="0"/>
              <a:t>normal weight, </a:t>
            </a:r>
            <a:r>
              <a:rPr lang="en-US" dirty="0" smtClean="0"/>
              <a:t>in italics.</a:t>
            </a:r>
            <a:endParaRPr lang="en-US" dirty="0"/>
          </a:p>
          <a:p>
            <a:pPr lvl="1" eaLnBrk="1" hangingPunct="1"/>
            <a:r>
              <a:rPr lang="en-US" dirty="0" smtClean="0"/>
              <a:t>Line 4 is bold, in italics.</a:t>
            </a:r>
            <a:endParaRPr lang="en-US" dirty="0"/>
          </a:p>
          <a:p>
            <a:pPr lvl="1" eaLnBrk="1" hangingPunct="1"/>
            <a:endParaRPr lang="en-US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355850" y="314325"/>
            <a:ext cx="2143125" cy="200025"/>
          </a:xfrm>
          <a:noFill/>
        </p:spPr>
        <p:txBody>
          <a:bodyPr/>
          <a:lstStyle/>
          <a:p>
            <a:r>
              <a:rPr lang="en-GB" dirty="0" smtClean="0"/>
              <a:t>Working with Text</a:t>
            </a:r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Header Placeholder 3"/>
          <p:cNvSpPr>
            <a:spLocks noGrp="1"/>
          </p:cNvSpPr>
          <p:nvPr>
            <p:ph type="hdr" sz="quarter"/>
          </p:nvPr>
        </p:nvSpPr>
        <p:spPr>
          <a:xfrm>
            <a:off x="2355850" y="314325"/>
            <a:ext cx="2143125" cy="200025"/>
          </a:xfrm>
          <a:noFill/>
        </p:spPr>
        <p:txBody>
          <a:bodyPr/>
          <a:lstStyle/>
          <a:p>
            <a:r>
              <a:rPr lang="en-GB" dirty="0" smtClean="0"/>
              <a:t>Working with Text</a:t>
            </a:r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Working with Text</a:t>
            </a:r>
            <a:endParaRPr lang="en-GB" dirty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Section 1 describes how to draw text in a canvas, using a particular font, location, fill/stroke style, etc.</a:t>
            </a:r>
          </a:p>
          <a:p>
            <a:pPr eaLnBrk="1" hangingPunct="1"/>
            <a:r>
              <a:rPr lang="en-US" dirty="0" smtClean="0"/>
              <a:t>Section 2 explains what Web fonts are, and why they are useful.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You can draw solid and outline text on a canvas. You have to specify the location of the text, and you can also specify information such as horizontal alignment, vertical alignment, and so on. </a:t>
            </a:r>
          </a:p>
          <a:p>
            <a:pPr eaLnBrk="1" hangingPunct="1"/>
            <a:r>
              <a:rPr lang="en-US" dirty="0" smtClean="0"/>
              <a:t>We'll show how to do all this in this section.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355850" y="314325"/>
            <a:ext cx="2143125" cy="200025"/>
          </a:xfrm>
          <a:noFill/>
        </p:spPr>
        <p:txBody>
          <a:bodyPr/>
          <a:lstStyle/>
          <a:p>
            <a:r>
              <a:rPr lang="en-GB" dirty="0" smtClean="0"/>
              <a:t>Working with Text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The canvas 2D context object has </a:t>
            </a:r>
            <a:r>
              <a:rPr lang="en-US" dirty="0" err="1" smtClean="0">
                <a:latin typeface="Lucida Console" panose="020B0609040504020204" pitchFamily="49" charset="0"/>
              </a:rPr>
              <a:t>fillText</a:t>
            </a:r>
            <a:r>
              <a:rPr lang="en-US" dirty="0" smtClean="0">
                <a:latin typeface="Lucida Console" panose="020B0609040504020204" pitchFamily="49" charset="0"/>
              </a:rPr>
              <a:t>()</a:t>
            </a:r>
            <a:r>
              <a:rPr lang="en-US" dirty="0" smtClean="0"/>
              <a:t> and </a:t>
            </a:r>
            <a:r>
              <a:rPr lang="en-US" dirty="0" err="1" smtClean="0">
                <a:latin typeface="Lucida Console" panose="020B0609040504020204" pitchFamily="49" charset="0"/>
              </a:rPr>
              <a:t>strokeText</a:t>
            </a:r>
            <a:r>
              <a:rPr lang="en-US" dirty="0" smtClean="0">
                <a:latin typeface="Lucida Console" panose="020B0609040504020204" pitchFamily="49" charset="0"/>
              </a:rPr>
              <a:t>()</a:t>
            </a:r>
            <a:r>
              <a:rPr lang="en-US" dirty="0" smtClean="0"/>
              <a:t> methods, which draw filled text or outline text at the current pen location, using the ambient font and </a:t>
            </a:r>
            <a:r>
              <a:rPr lang="en-US" dirty="0" err="1" smtClean="0"/>
              <a:t>colour</a:t>
            </a:r>
            <a:r>
              <a:rPr lang="en-US" dirty="0" smtClean="0"/>
              <a:t> scheme. </a:t>
            </a:r>
          </a:p>
          <a:p>
            <a:pPr eaLnBrk="1" hangingPunct="1"/>
            <a:r>
              <a:rPr lang="en-US" dirty="0" smtClean="0"/>
              <a:t>You can set the font and </a:t>
            </a:r>
            <a:r>
              <a:rPr lang="en-US" dirty="0" err="1" smtClean="0"/>
              <a:t>colour</a:t>
            </a:r>
            <a:r>
              <a:rPr lang="en-US" dirty="0" smtClean="0"/>
              <a:t> scheme beforehand, via the </a:t>
            </a:r>
            <a:r>
              <a:rPr lang="en-US" dirty="0" smtClean="0">
                <a:latin typeface="Lucida Console" panose="020B0609040504020204" pitchFamily="49" charset="0"/>
              </a:rPr>
              <a:t>font</a:t>
            </a:r>
            <a:r>
              <a:rPr lang="en-US" dirty="0" smtClean="0"/>
              <a:t>, </a:t>
            </a:r>
            <a:r>
              <a:rPr lang="en-US" dirty="0" err="1" smtClean="0">
                <a:latin typeface="Lucida Console" panose="020B0609040504020204" pitchFamily="49" charset="0"/>
              </a:rPr>
              <a:t>fillStyle</a:t>
            </a:r>
            <a:r>
              <a:rPr lang="en-US" dirty="0" smtClean="0"/>
              <a:t>, and </a:t>
            </a:r>
            <a:r>
              <a:rPr lang="en-US" dirty="0" err="1" smtClean="0">
                <a:latin typeface="Lucida Console" panose="020B0609040504020204" pitchFamily="49" charset="0"/>
              </a:rPr>
              <a:t>strokeStyle</a:t>
            </a:r>
            <a:r>
              <a:rPr lang="en-US" dirty="0" smtClean="0"/>
              <a:t> properties.</a:t>
            </a:r>
          </a:p>
          <a:p>
            <a:pPr eaLnBrk="1" hangingPunct="1"/>
            <a:endParaRPr lang="en-US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355850" y="314325"/>
            <a:ext cx="2143125" cy="200025"/>
          </a:xfrm>
          <a:noFill/>
        </p:spPr>
        <p:txBody>
          <a:bodyPr/>
          <a:lstStyle/>
          <a:p>
            <a:r>
              <a:rPr lang="en-GB" dirty="0" smtClean="0"/>
              <a:t>Working with Text</a:t>
            </a:r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example shows how to draw solid text and outline text, using a variety of fill/stroke styles, and using various different fonts and </a:t>
            </a:r>
            <a:r>
              <a:rPr lang="en-US" dirty="0" err="1" smtClean="0"/>
              <a:t>colour</a:t>
            </a:r>
            <a:r>
              <a:rPr lang="en-US" dirty="0" smtClean="0"/>
              <a:t> schemes. </a:t>
            </a:r>
          </a:p>
          <a:p>
            <a:pPr eaLnBrk="1" hangingPunct="1"/>
            <a:r>
              <a:rPr lang="en-US" dirty="0" smtClean="0"/>
              <a:t>For example, this is how the outline blue text is displayed:</a:t>
            </a:r>
          </a:p>
          <a:p>
            <a:pPr eaLnBrk="1" hangingPunct="1"/>
            <a:r>
              <a:rPr lang="en-US" sz="1100" dirty="0">
                <a:latin typeface="Lucida Console" panose="020B0609040504020204" pitchFamily="49" charset="0"/>
              </a:rPr>
              <a:t> </a:t>
            </a:r>
            <a:r>
              <a:rPr lang="en-US" sz="1100" dirty="0" smtClean="0">
                <a:latin typeface="Lucida Console" panose="020B0609040504020204" pitchFamily="49" charset="0"/>
              </a:rPr>
              <a:t>  </a:t>
            </a:r>
            <a:r>
              <a:rPr lang="en-US" sz="1100" dirty="0" err="1" smtClean="0">
                <a:latin typeface="Lucida Console" panose="020B0609040504020204" pitchFamily="49" charset="0"/>
              </a:rPr>
              <a:t>context.font</a:t>
            </a:r>
            <a:r>
              <a:rPr lang="en-US" sz="1100" dirty="0" smtClean="0">
                <a:latin typeface="Lucida Console" panose="020B0609040504020204" pitchFamily="49" charset="0"/>
              </a:rPr>
              <a:t> </a:t>
            </a:r>
            <a:r>
              <a:rPr lang="en-US" sz="1100" dirty="0">
                <a:latin typeface="Lucida Console" panose="020B0609040504020204" pitchFamily="49" charset="0"/>
              </a:rPr>
              <a:t>= "60px 'Lucida Console'";</a:t>
            </a:r>
          </a:p>
          <a:p>
            <a:pPr eaLnBrk="1" hangingPunct="1"/>
            <a:r>
              <a:rPr lang="en-US" sz="1100" dirty="0">
                <a:latin typeface="Lucida Console" panose="020B0609040504020204" pitchFamily="49" charset="0"/>
              </a:rPr>
              <a:t>   </a:t>
            </a:r>
            <a:r>
              <a:rPr lang="en-US" sz="1100" dirty="0" err="1" smtClean="0">
                <a:latin typeface="Lucida Console" panose="020B0609040504020204" pitchFamily="49" charset="0"/>
              </a:rPr>
              <a:t>context.strokeStyle</a:t>
            </a:r>
            <a:r>
              <a:rPr lang="en-US" sz="1100" dirty="0" smtClean="0">
                <a:latin typeface="Lucida Console" panose="020B0609040504020204" pitchFamily="49" charset="0"/>
              </a:rPr>
              <a:t> </a:t>
            </a:r>
            <a:r>
              <a:rPr lang="en-US" sz="1100" dirty="0">
                <a:latin typeface="Lucida Console" panose="020B0609040504020204" pitchFamily="49" charset="0"/>
              </a:rPr>
              <a:t>= "blue";</a:t>
            </a:r>
          </a:p>
          <a:p>
            <a:pPr eaLnBrk="1" hangingPunct="1"/>
            <a:r>
              <a:rPr lang="en-US" sz="1100" dirty="0">
                <a:latin typeface="Lucida Console" panose="020B0609040504020204" pitchFamily="49" charset="0"/>
              </a:rPr>
              <a:t>   </a:t>
            </a:r>
            <a:r>
              <a:rPr lang="en-US" sz="1100" dirty="0" err="1" smtClean="0">
                <a:latin typeface="Lucida Console" panose="020B0609040504020204" pitchFamily="49" charset="0"/>
              </a:rPr>
              <a:t>context.strokeText</a:t>
            </a:r>
            <a:r>
              <a:rPr lang="en-US" sz="1100" dirty="0">
                <a:latin typeface="Lucida Console" panose="020B0609040504020204" pitchFamily="49" charset="0"/>
              </a:rPr>
              <a:t>("Outline blue text", 10, 210);</a:t>
            </a:r>
            <a:endParaRPr lang="en-US" sz="1100" dirty="0" smtClean="0">
              <a:latin typeface="Lucida Console" panose="020B0609040504020204" pitchFamily="49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355850" y="314325"/>
            <a:ext cx="2143125" cy="200025"/>
          </a:xfrm>
          <a:noFill/>
        </p:spPr>
        <p:txBody>
          <a:bodyPr/>
          <a:lstStyle/>
          <a:p>
            <a:r>
              <a:rPr lang="en-GB" dirty="0" smtClean="0"/>
              <a:t>Working with Text</a:t>
            </a:r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You can specify the horizontal text alignment for subsequent text drawing operations, via the </a:t>
            </a:r>
            <a:r>
              <a:rPr lang="en-US" dirty="0" err="1" smtClean="0">
                <a:latin typeface="Lucida Console" panose="020B0609040504020204" pitchFamily="49" charset="0"/>
              </a:rPr>
              <a:t>textAlign</a:t>
            </a:r>
            <a:r>
              <a:rPr lang="en-US" dirty="0" smtClean="0"/>
              <a:t> property. </a:t>
            </a:r>
          </a:p>
          <a:p>
            <a:pPr eaLnBrk="1" hangingPunct="1"/>
            <a:r>
              <a:rPr lang="en-US" dirty="0" smtClean="0"/>
              <a:t>You can specify the vertical baseline for the subsequent text drawing operations via the </a:t>
            </a:r>
            <a:r>
              <a:rPr lang="en-US" dirty="0" err="1" smtClean="0">
                <a:latin typeface="Lucida Console" panose="020B0609040504020204" pitchFamily="49" charset="0"/>
              </a:rPr>
              <a:t>textBaseline</a:t>
            </a:r>
            <a:r>
              <a:rPr lang="en-US" dirty="0" smtClean="0"/>
              <a:t> property.</a:t>
            </a:r>
          </a:p>
          <a:p>
            <a:pPr eaLnBrk="1" hangingPunct="1"/>
            <a:r>
              <a:rPr lang="en-US" dirty="0" smtClean="0"/>
              <a:t>See the following slide for an example of both of these properties.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355850" y="314325"/>
            <a:ext cx="2143125" cy="200025"/>
          </a:xfrm>
          <a:noFill/>
        </p:spPr>
        <p:txBody>
          <a:bodyPr/>
          <a:lstStyle/>
          <a:p>
            <a:r>
              <a:rPr lang="en-GB" dirty="0" smtClean="0"/>
              <a:t>Working with Text</a:t>
            </a:r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This example shows how to </a:t>
            </a:r>
            <a:r>
              <a:rPr lang="en-US" dirty="0" smtClean="0"/>
              <a:t>specify the alignment and baseline for text drawing operations. We've also drawn a couple of axes on the canvas, to emphasize the effect of the text alignment and text baseline properties.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355850" y="314325"/>
            <a:ext cx="2143125" cy="200025"/>
          </a:xfrm>
          <a:noFill/>
        </p:spPr>
        <p:txBody>
          <a:bodyPr/>
          <a:lstStyle/>
          <a:p>
            <a:r>
              <a:rPr lang="en-GB" dirty="0" smtClean="0"/>
              <a:t>Working with Text</a:t>
            </a:r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You can measure the width of some text in a canvas drawing, via the </a:t>
            </a:r>
            <a:r>
              <a:rPr lang="en-US" dirty="0" err="1" smtClean="0">
                <a:latin typeface="Lucida Console" panose="020B0609040504020204" pitchFamily="49" charset="0"/>
              </a:rPr>
              <a:t>measureText</a:t>
            </a:r>
            <a:r>
              <a:rPr lang="en-US" dirty="0" smtClean="0">
                <a:latin typeface="Lucida Console" panose="020B0609040504020204" pitchFamily="49" charset="0"/>
              </a:rPr>
              <a:t>()</a:t>
            </a:r>
            <a:r>
              <a:rPr lang="en-US" dirty="0" smtClean="0"/>
              <a:t> function. You pass the string of text as a parameter, and the function returns a metrics object that has a </a:t>
            </a:r>
            <a:r>
              <a:rPr lang="en-US" dirty="0" smtClean="0">
                <a:latin typeface="Lucida Console" panose="020B0609040504020204" pitchFamily="49" charset="0"/>
              </a:rPr>
              <a:t>width</a:t>
            </a:r>
            <a:r>
              <a:rPr lang="en-US" dirty="0" smtClean="0"/>
              <a:t> property (note that the height of the text is already known, via the font size).</a:t>
            </a:r>
          </a:p>
          <a:p>
            <a:pPr eaLnBrk="1" hangingPunct="1"/>
            <a:r>
              <a:rPr lang="en-US" dirty="0" smtClean="0"/>
              <a:t>As an aside, you can use the </a:t>
            </a:r>
            <a:r>
              <a:rPr lang="en-US" dirty="0" err="1" smtClean="0">
                <a:latin typeface="Lucida Console" panose="020B0609040504020204" pitchFamily="49" charset="0"/>
              </a:rPr>
              <a:t>String.fromCharCode</a:t>
            </a:r>
            <a:r>
              <a:rPr lang="en-US" dirty="0" smtClean="0">
                <a:latin typeface="Lucida Console" panose="020B0609040504020204" pitchFamily="49" charset="0"/>
              </a:rPr>
              <a:t>()</a:t>
            </a:r>
            <a:r>
              <a:rPr lang="en-US" dirty="0" smtClean="0"/>
              <a:t> method if you want to draw special characters such as </a:t>
            </a:r>
            <a:r>
              <a:rPr lang="en-GB" dirty="0" smtClean="0"/>
              <a:t>ê, é, è, etc.</a:t>
            </a:r>
            <a:endParaRPr lang="en-US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355850" y="314325"/>
            <a:ext cx="2143125" cy="200025"/>
          </a:xfrm>
          <a:noFill/>
        </p:spPr>
        <p:txBody>
          <a:bodyPr/>
          <a:lstStyle/>
          <a:p>
            <a:r>
              <a:rPr lang="en-GB" dirty="0" smtClean="0"/>
              <a:t>Working with Text</a:t>
            </a:r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example shows how to measure the width of a piece of text, so that you know where to display the next piece of text (e.g. in a different </a:t>
            </a:r>
            <a:r>
              <a:rPr lang="en-US" dirty="0" err="1" smtClean="0"/>
              <a:t>colour</a:t>
            </a:r>
            <a:r>
              <a:rPr lang="en-US" dirty="0" smtClean="0"/>
              <a:t> and/or font). </a:t>
            </a:r>
          </a:p>
          <a:p>
            <a:pPr eaLnBrk="1" hangingPunct="1"/>
            <a:r>
              <a:rPr lang="en-US" dirty="0" smtClean="0"/>
              <a:t>The example also shows how to display special characters such as </a:t>
            </a:r>
            <a:r>
              <a:rPr lang="en-GB" dirty="0" smtClean="0"/>
              <a:t>é.</a:t>
            </a:r>
            <a:endParaRPr lang="en-GB" dirty="0"/>
          </a:p>
          <a:p>
            <a:pPr eaLnBrk="1" hangingPunct="1"/>
            <a:endParaRPr lang="en-US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355850" y="314325"/>
            <a:ext cx="2143125" cy="200025"/>
          </a:xfrm>
          <a:noFill/>
        </p:spPr>
        <p:txBody>
          <a:bodyPr/>
          <a:lstStyle/>
          <a:p>
            <a:r>
              <a:rPr lang="en-GB" dirty="0" smtClean="0"/>
              <a:t>Working with Text</a:t>
            </a:r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1024759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rgbClr val="FFC000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Teardrop 6"/>
          <p:cNvSpPr/>
          <p:nvPr userDrawn="1"/>
        </p:nvSpPr>
        <p:spPr>
          <a:xfrm rot="8093063">
            <a:off x="8856385" y="6525907"/>
            <a:ext cx="258468" cy="258468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ln/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7920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302" y="4430109"/>
            <a:ext cx="5691357" cy="2006204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28593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016C11A-B916-4667-8D69-E957939188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1490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Working with Text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</a:t>
            </a:r>
            <a:r>
              <a:rPr lang="en-GB" dirty="0" smtClean="0"/>
              <a:t>. Working with Web Fonts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Obtaining WOFF Files</a:t>
            </a:r>
          </a:p>
          <a:p>
            <a:r>
              <a:rPr lang="en-GB" dirty="0" smtClean="0"/>
              <a:t>Font Linking</a:t>
            </a:r>
          </a:p>
          <a:p>
            <a:r>
              <a:rPr lang="en-GB" dirty="0" smtClean="0"/>
              <a:t>Enabling Variations of Linked Fonts</a:t>
            </a:r>
          </a:p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fld id="{49BCA108-9405-467A-9A56-A9611D330E38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245" y="2916456"/>
            <a:ext cx="5159624" cy="374859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97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Obtaining WOFF Files</a:t>
            </a:r>
            <a:endParaRPr lang="en-GB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can obtain WOFF files from font foundries </a:t>
            </a:r>
          </a:p>
          <a:p>
            <a:pPr lvl="1"/>
            <a:r>
              <a:rPr lang="en-GB" dirty="0" smtClean="0"/>
              <a:t>These fonts have been created by typographic companies</a:t>
            </a:r>
          </a:p>
          <a:p>
            <a:pPr lvl="1"/>
            <a:r>
              <a:rPr lang="en-GB" dirty="0" smtClean="0"/>
              <a:t>Available for web use via web font services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Most web font services require a subscription</a:t>
            </a:r>
          </a:p>
          <a:p>
            <a:pPr lvl="1"/>
            <a:r>
              <a:rPr lang="en-GB" dirty="0" smtClean="0"/>
              <a:t>Some offer no-cost trials and/or no-charge plans for basic use</a:t>
            </a:r>
          </a:p>
          <a:p>
            <a:pPr lvl="1"/>
            <a:r>
              <a:rPr lang="en-GB" dirty="0" smtClean="0"/>
              <a:t>Some require a one-time fee for a download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fld id="{49BCA108-9405-467A-9A56-A9611D330E38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812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Font Linking</a:t>
            </a:r>
            <a:endParaRPr lang="en-GB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CSS, use @font-face to declare and reference a web font family</a:t>
            </a:r>
          </a:p>
          <a:p>
            <a:pPr lvl="1"/>
            <a:r>
              <a:rPr lang="en-GB" dirty="0" smtClean="0"/>
              <a:t>Associates a font-family name with a WOFF file (plus other font objects, if you want  to support multiple formats)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r>
              <a:rPr lang="en-GB" dirty="0" smtClean="0"/>
              <a:t>You can then reference the font declaration via your designated font family name</a:t>
            </a:r>
          </a:p>
          <a:p>
            <a:pPr lvl="1"/>
            <a:r>
              <a:rPr lang="en-GB" dirty="0" smtClean="0"/>
              <a:t>E.g. in a style sheet, in a script block, etc.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3983" y="2011253"/>
            <a:ext cx="8646223" cy="1200329"/>
          </a:xfrm>
          <a:prstGeom prst="rect">
            <a:avLst/>
          </a:prstGeom>
          <a:solidFill>
            <a:srgbClr val="FFFF66"/>
          </a:solidFill>
          <a:effectLst>
            <a:outerShdw blurRad="50800" dist="101600" dir="2700000" algn="ctr" rotWithShape="0">
              <a:srgbClr val="FFC000"/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1200" dirty="0">
                <a:cs typeface="Courier New" pitchFamily="49" charset="0"/>
              </a:rPr>
              <a:t>@font-face { 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200" dirty="0">
                <a:cs typeface="Courier New" pitchFamily="49" charset="0"/>
              </a:rPr>
              <a:t>  font-family: </a:t>
            </a:r>
            <a:r>
              <a:rPr lang="en-GB" sz="1200" dirty="0" err="1">
                <a:cs typeface="Courier New" pitchFamily="49" charset="0"/>
              </a:rPr>
              <a:t>MyFont</a:t>
            </a:r>
            <a:r>
              <a:rPr lang="en-GB" sz="1200" dirty="0">
                <a:cs typeface="Courier New" pitchFamily="49" charset="0"/>
              </a:rPr>
              <a:t>; 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200" dirty="0">
                <a:cs typeface="Courier New" pitchFamily="49" charset="0"/>
              </a:rPr>
              <a:t>  </a:t>
            </a:r>
            <a:r>
              <a:rPr lang="en-GB" sz="1200" dirty="0" err="1">
                <a:cs typeface="Courier New" pitchFamily="49" charset="0"/>
              </a:rPr>
              <a:t>src</a:t>
            </a:r>
            <a:r>
              <a:rPr lang="en-GB" sz="1200" dirty="0">
                <a:cs typeface="Courier New" pitchFamily="49" charset="0"/>
              </a:rPr>
              <a:t>: </a:t>
            </a:r>
            <a:r>
              <a:rPr lang="en-GB" sz="1200" dirty="0" err="1">
                <a:cs typeface="Courier New" pitchFamily="49" charset="0"/>
              </a:rPr>
              <a:t>url</a:t>
            </a:r>
            <a:r>
              <a:rPr lang="en-GB" sz="1200" dirty="0">
                <a:cs typeface="Courier New" pitchFamily="49" charset="0"/>
              </a:rPr>
              <a:t>('</a:t>
            </a:r>
            <a:r>
              <a:rPr lang="en-GB" sz="1200" dirty="0" err="1">
                <a:cs typeface="Courier New" pitchFamily="49" charset="0"/>
              </a:rPr>
              <a:t>MyFontFile.woff</a:t>
            </a:r>
            <a:r>
              <a:rPr lang="en-GB" sz="1200" dirty="0">
                <a:cs typeface="Courier New" pitchFamily="49" charset="0"/>
              </a:rPr>
              <a:t>'), </a:t>
            </a:r>
            <a:endParaRPr lang="en-GB" sz="1200" dirty="0" smtClean="0">
              <a:cs typeface="Courier New" pitchFamily="49" charset="0"/>
            </a:endParaRPr>
          </a:p>
          <a:p>
            <a:pPr eaLnBrk="0" hangingPunct="0">
              <a:spcBef>
                <a:spcPts val="0"/>
              </a:spcBef>
              <a:defRPr/>
            </a:pPr>
            <a:r>
              <a:rPr lang="en-GB" sz="1200" dirty="0">
                <a:cs typeface="Courier New" pitchFamily="49" charset="0"/>
              </a:rPr>
              <a:t> </a:t>
            </a:r>
            <a:r>
              <a:rPr lang="en-GB" sz="1200" dirty="0" smtClean="0">
                <a:cs typeface="Courier New" pitchFamily="49" charset="0"/>
              </a:rPr>
              <a:t>      </a:t>
            </a:r>
            <a:r>
              <a:rPr lang="en-GB" sz="1200" dirty="0" err="1" smtClean="0">
                <a:cs typeface="Courier New" pitchFamily="49" charset="0"/>
              </a:rPr>
              <a:t>url</a:t>
            </a:r>
            <a:r>
              <a:rPr lang="en-GB" sz="1200" dirty="0">
                <a:cs typeface="Courier New" pitchFamily="49" charset="0"/>
              </a:rPr>
              <a:t>('MyFontFile.ttf'), </a:t>
            </a:r>
            <a:endParaRPr lang="en-GB" sz="1200" dirty="0" smtClean="0">
              <a:cs typeface="Courier New" pitchFamily="49" charset="0"/>
            </a:endParaRPr>
          </a:p>
          <a:p>
            <a:pPr eaLnBrk="0" hangingPunct="0">
              <a:spcBef>
                <a:spcPts val="0"/>
              </a:spcBef>
              <a:defRPr/>
            </a:pPr>
            <a:r>
              <a:rPr lang="en-GB" sz="1200" dirty="0">
                <a:cs typeface="Courier New" pitchFamily="49" charset="0"/>
              </a:rPr>
              <a:t> </a:t>
            </a:r>
            <a:r>
              <a:rPr lang="en-GB" sz="1200" dirty="0" smtClean="0">
                <a:cs typeface="Courier New" pitchFamily="49" charset="0"/>
              </a:rPr>
              <a:t>      </a:t>
            </a:r>
            <a:r>
              <a:rPr lang="en-GB" sz="1200" dirty="0" err="1" smtClean="0">
                <a:cs typeface="Courier New" pitchFamily="49" charset="0"/>
              </a:rPr>
              <a:t>url</a:t>
            </a:r>
            <a:r>
              <a:rPr lang="en-GB" sz="1200" dirty="0">
                <a:cs typeface="Courier New" pitchFamily="49" charset="0"/>
              </a:rPr>
              <a:t>('</a:t>
            </a:r>
            <a:r>
              <a:rPr lang="en-GB" sz="1200" dirty="0" err="1">
                <a:cs typeface="Courier New" pitchFamily="49" charset="0"/>
              </a:rPr>
              <a:t>MyFontFile.eot</a:t>
            </a:r>
            <a:r>
              <a:rPr lang="en-GB" sz="1200" dirty="0">
                <a:cs typeface="Courier New" pitchFamily="49" charset="0"/>
              </a:rPr>
              <a:t>'); 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200" dirty="0">
                <a:cs typeface="Courier New" pitchFamily="49" charset="0"/>
              </a:rPr>
              <a:t>}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7521" y="5066924"/>
            <a:ext cx="8646223" cy="830997"/>
          </a:xfrm>
          <a:prstGeom prst="rect">
            <a:avLst/>
          </a:prstGeom>
          <a:solidFill>
            <a:srgbClr val="FFFF66"/>
          </a:solidFill>
          <a:effectLst>
            <a:outerShdw blurRad="50800" dist="101600" dir="2700000" algn="ctr" rotWithShape="0">
              <a:srgbClr val="FFC000"/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fr-FR" sz="1200" dirty="0">
                <a:cs typeface="Courier New" pitchFamily="49" charset="0"/>
              </a:rPr>
              <a:t>.</a:t>
            </a:r>
            <a:r>
              <a:rPr lang="fr-FR" sz="1200" dirty="0" err="1">
                <a:cs typeface="Courier New" pitchFamily="49" charset="0"/>
              </a:rPr>
              <a:t>myCssClass</a:t>
            </a:r>
            <a:r>
              <a:rPr lang="fr-FR" sz="1200" dirty="0">
                <a:cs typeface="Courier New" pitchFamily="49" charset="0"/>
              </a:rPr>
              <a:t> { 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fr-FR" sz="1200" dirty="0">
                <a:cs typeface="Courier New" pitchFamily="49" charset="0"/>
              </a:rPr>
              <a:t>  font-</a:t>
            </a:r>
            <a:r>
              <a:rPr lang="fr-FR" sz="1200" dirty="0" err="1">
                <a:cs typeface="Courier New" pitchFamily="49" charset="0"/>
              </a:rPr>
              <a:t>family</a:t>
            </a:r>
            <a:r>
              <a:rPr lang="fr-FR" sz="1200" dirty="0">
                <a:cs typeface="Courier New" pitchFamily="49" charset="0"/>
              </a:rPr>
              <a:t>: </a:t>
            </a:r>
            <a:r>
              <a:rPr lang="fr-FR" sz="1200" dirty="0" err="1">
                <a:cs typeface="Courier New" pitchFamily="49" charset="0"/>
              </a:rPr>
              <a:t>MyFont</a:t>
            </a:r>
            <a:r>
              <a:rPr lang="fr-FR" sz="1200" dirty="0">
                <a:cs typeface="Courier New" pitchFamily="49" charset="0"/>
              </a:rPr>
              <a:t>, Arial, sans-</a:t>
            </a:r>
            <a:r>
              <a:rPr lang="fr-FR" sz="1200" dirty="0" err="1">
                <a:cs typeface="Courier New" pitchFamily="49" charset="0"/>
              </a:rPr>
              <a:t>serif</a:t>
            </a:r>
            <a:r>
              <a:rPr lang="fr-FR" sz="1200" dirty="0">
                <a:cs typeface="Courier New" pitchFamily="49" charset="0"/>
              </a:rPr>
              <a:t>; 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fr-FR" sz="1200" dirty="0">
                <a:cs typeface="Courier New" pitchFamily="49" charset="0"/>
              </a:rPr>
              <a:t>  font-size: 14pt; </a:t>
            </a:r>
            <a:r>
              <a:rPr lang="fr-FR" sz="1200" dirty="0" smtClean="0">
                <a:cs typeface="Courier New" pitchFamily="49" charset="0"/>
              </a:rPr>
              <a:t> …</a:t>
            </a:r>
            <a:endParaRPr lang="fr-FR" sz="1200" dirty="0">
              <a:cs typeface="Courier New" pitchFamily="49" charset="0"/>
            </a:endParaRPr>
          </a:p>
          <a:p>
            <a:pPr eaLnBrk="0" hangingPunct="0">
              <a:spcBef>
                <a:spcPts val="0"/>
              </a:spcBef>
              <a:defRPr/>
            </a:pPr>
            <a:r>
              <a:rPr lang="fr-FR" sz="1200" dirty="0" smtClean="0">
                <a:cs typeface="Courier New" pitchFamily="49" charset="0"/>
              </a:rPr>
              <a:t>}</a:t>
            </a:r>
            <a:endParaRPr lang="fr-FR" sz="1200" dirty="0">
              <a:cs typeface="Courier New" pitchFamily="49" charset="0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fld id="{49BCA108-9405-467A-9A56-A9611D330E38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877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Enabling Variations of Linked Fonts</a:t>
            </a:r>
            <a:endParaRPr lang="en-GB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can declare a variation of a linked font, based on: </a:t>
            </a:r>
          </a:p>
          <a:p>
            <a:pPr lvl="1"/>
            <a:r>
              <a:rPr lang="en-GB" dirty="0" smtClean="0"/>
              <a:t>Font weight (boldface)</a:t>
            </a:r>
          </a:p>
          <a:p>
            <a:pPr lvl="1"/>
            <a:r>
              <a:rPr lang="en-GB" dirty="0" smtClean="0"/>
              <a:t>Font style (italics)</a:t>
            </a:r>
          </a:p>
          <a:p>
            <a:pPr lvl="1"/>
            <a:r>
              <a:rPr lang="en-GB" dirty="0" smtClean="0"/>
              <a:t>Font stretch (condensed/expanded)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6224" y="2783336"/>
            <a:ext cx="8634413" cy="1015663"/>
          </a:xfrm>
          <a:prstGeom prst="rect">
            <a:avLst/>
          </a:prstGeom>
          <a:solidFill>
            <a:srgbClr val="FFFF66"/>
          </a:solidFill>
          <a:effectLst>
            <a:outerShdw blurRad="50800" dist="101600" dir="2700000" algn="ctr" rotWithShape="0">
              <a:srgbClr val="FFC000"/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1200" dirty="0">
                <a:cs typeface="Courier New" pitchFamily="49" charset="0"/>
              </a:rPr>
              <a:t>@font-face { 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200" dirty="0">
                <a:cs typeface="Courier New" pitchFamily="49" charset="0"/>
              </a:rPr>
              <a:t>  font-family: </a:t>
            </a:r>
            <a:r>
              <a:rPr lang="en-GB" sz="1200" dirty="0" err="1">
                <a:cs typeface="Courier New" pitchFamily="49" charset="0"/>
              </a:rPr>
              <a:t>MyFont</a:t>
            </a:r>
            <a:r>
              <a:rPr lang="en-GB" sz="1200" dirty="0">
                <a:cs typeface="Courier New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200" dirty="0">
                <a:cs typeface="Courier New" pitchFamily="49" charset="0"/>
              </a:rPr>
              <a:t>  </a:t>
            </a:r>
            <a:r>
              <a:rPr lang="en-GB" sz="1200" b="1" dirty="0">
                <a:cs typeface="Courier New" pitchFamily="49" charset="0"/>
              </a:rPr>
              <a:t>font-weight: bold; 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200" dirty="0">
                <a:cs typeface="Courier New" pitchFamily="49" charset="0"/>
              </a:rPr>
              <a:t>  </a:t>
            </a:r>
            <a:r>
              <a:rPr lang="en-GB" sz="1200" dirty="0" err="1">
                <a:cs typeface="Courier New" pitchFamily="49" charset="0"/>
              </a:rPr>
              <a:t>src</a:t>
            </a:r>
            <a:r>
              <a:rPr lang="en-GB" sz="1200" dirty="0">
                <a:cs typeface="Courier New" pitchFamily="49" charset="0"/>
              </a:rPr>
              <a:t>: </a:t>
            </a:r>
            <a:r>
              <a:rPr lang="en-GB" sz="1200" dirty="0" err="1">
                <a:cs typeface="Courier New" pitchFamily="49" charset="0"/>
              </a:rPr>
              <a:t>url</a:t>
            </a:r>
            <a:r>
              <a:rPr lang="en-GB" sz="1200" dirty="0">
                <a:cs typeface="Courier New" pitchFamily="49" charset="0"/>
              </a:rPr>
              <a:t>(</a:t>
            </a:r>
            <a:r>
              <a:rPr lang="en-GB" sz="1200" b="1" dirty="0">
                <a:cs typeface="Courier New" pitchFamily="49" charset="0"/>
              </a:rPr>
              <a:t>'</a:t>
            </a:r>
            <a:r>
              <a:rPr lang="en-GB" sz="1200" b="1" dirty="0" err="1">
                <a:cs typeface="Courier New" pitchFamily="49" charset="0"/>
              </a:rPr>
              <a:t>MyBoldFontFile.woff</a:t>
            </a:r>
            <a:r>
              <a:rPr lang="en-GB" sz="1200" b="1" dirty="0">
                <a:cs typeface="Courier New" pitchFamily="49" charset="0"/>
              </a:rPr>
              <a:t>'</a:t>
            </a:r>
            <a:r>
              <a:rPr lang="en-GB" sz="1200" dirty="0">
                <a:cs typeface="Courier New" pitchFamily="49" charset="0"/>
              </a:rPr>
              <a:t>); 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200" dirty="0">
                <a:cs typeface="Courier New" pitchFamily="49" charset="0"/>
              </a:rPr>
              <a:t>}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6225" y="4023549"/>
            <a:ext cx="8634413" cy="1015663"/>
          </a:xfrm>
          <a:prstGeom prst="rect">
            <a:avLst/>
          </a:prstGeom>
          <a:solidFill>
            <a:srgbClr val="FFFF66"/>
          </a:solidFill>
          <a:effectLst>
            <a:outerShdw blurRad="50800" dist="101600" dir="2700000" algn="ctr" rotWithShape="0">
              <a:srgbClr val="FFC000"/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1200" dirty="0">
                <a:cs typeface="Courier New" pitchFamily="49" charset="0"/>
              </a:rPr>
              <a:t>.</a:t>
            </a:r>
            <a:r>
              <a:rPr lang="en-GB" sz="1200" dirty="0" err="1">
                <a:cs typeface="Courier New" pitchFamily="49" charset="0"/>
              </a:rPr>
              <a:t>myCssBoldClass</a:t>
            </a:r>
            <a:r>
              <a:rPr lang="en-GB" sz="1200" dirty="0">
                <a:cs typeface="Courier New" pitchFamily="49" charset="0"/>
              </a:rPr>
              <a:t> { 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200" dirty="0">
                <a:cs typeface="Courier New" pitchFamily="49" charset="0"/>
              </a:rPr>
              <a:t>  font-family: </a:t>
            </a:r>
            <a:r>
              <a:rPr lang="en-GB" sz="1200" dirty="0" err="1">
                <a:cs typeface="Courier New" pitchFamily="49" charset="0"/>
              </a:rPr>
              <a:t>MyFont</a:t>
            </a:r>
            <a:r>
              <a:rPr lang="en-GB" sz="1200" dirty="0">
                <a:cs typeface="Courier New" pitchFamily="49" charset="0"/>
              </a:rPr>
              <a:t>, Arial, sans-serif; 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200" b="1" dirty="0">
                <a:cs typeface="Courier New" pitchFamily="49" charset="0"/>
              </a:rPr>
              <a:t>  font-weight: bold;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200" dirty="0">
                <a:cs typeface="Courier New" pitchFamily="49" charset="0"/>
              </a:rPr>
              <a:t>  font-size: 14pt; </a:t>
            </a:r>
            <a:r>
              <a:rPr lang="en-GB" sz="1200" dirty="0" smtClean="0">
                <a:cs typeface="Courier New" pitchFamily="49" charset="0"/>
              </a:rPr>
              <a:t>…</a:t>
            </a:r>
            <a:endParaRPr lang="en-GB" sz="1200" dirty="0">
              <a:cs typeface="Courier New" pitchFamily="49" charset="0"/>
            </a:endParaRPr>
          </a:p>
          <a:p>
            <a:pPr eaLnBrk="0" hangingPunct="0">
              <a:spcBef>
                <a:spcPts val="0"/>
              </a:spcBef>
              <a:defRPr/>
            </a:pPr>
            <a:r>
              <a:rPr lang="en-GB" sz="1200" dirty="0">
                <a:cs typeface="Courier New" pitchFamily="49" charset="0"/>
              </a:rPr>
              <a:t>}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fld id="{49BCA108-9405-467A-9A56-A9611D330E38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549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Example</a:t>
            </a:r>
            <a:endParaRPr lang="en-GB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See </a:t>
            </a:r>
            <a:r>
              <a:rPr lang="en-GB" dirty="0" smtClean="0">
                <a:latin typeface="Lucida Console" pitchFamily="49" charset="0"/>
              </a:rPr>
              <a:t>UsingWebFonts.html</a:t>
            </a:r>
          </a:p>
          <a:p>
            <a:pPr lvl="1"/>
            <a:r>
              <a:rPr lang="en-GB" dirty="0" smtClean="0"/>
              <a:t>CSS style sheet references WOFF files (plus other font formats)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070706"/>
            <a:ext cx="590550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fld id="{49BCA108-9405-467A-9A56-A9611D330E38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304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Any Questions?</a:t>
            </a: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6327FAF-6766-4C9D-9FF0-6E30223E8BD9}" type="slidenum">
              <a:rPr lang="en-GB"/>
              <a:pPr>
                <a:defRPr/>
              </a:pPr>
              <a:t>15</a:t>
            </a:fld>
            <a:endParaRPr lang="en-GB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auto">
          <a:xfrm>
            <a:off x="2358846" y="1860319"/>
            <a:ext cx="4120772" cy="4040965"/>
            <a:chOff x="1332" y="995"/>
            <a:chExt cx="2685" cy="2633"/>
          </a:xfrm>
        </p:grpSpPr>
        <p:sp>
          <p:nvSpPr>
            <p:cNvPr id="7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1569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Drawing text in a canvas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Web fonts</a:t>
            </a:r>
          </a:p>
        </p:txBody>
      </p:sp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9BCA108-9405-467A-9A56-A9611D330E38}" type="slidenum">
              <a:rPr lang="en-GB" smtClean="0"/>
              <a:pPr/>
              <a:t>2</a:t>
            </a:fld>
            <a:endParaRPr lang="en-GB" dirty="0"/>
          </a:p>
        </p:txBody>
      </p: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434975" y="5199325"/>
            <a:ext cx="7924800" cy="1644650"/>
            <a:chOff x="274" y="3059"/>
            <a:chExt cx="4992" cy="1036"/>
          </a:xfrm>
        </p:grpSpPr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792" y="3169"/>
              <a:ext cx="4474" cy="520"/>
            </a:xfrm>
            <a:prstGeom prst="rect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C0C0EA">
                    <a:alpha val="82999"/>
                  </a:srgbClr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1252538" lvl="1">
                <a:spcBef>
                  <a:spcPts val="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2000" dirty="0" smtClean="0">
                  <a:solidFill>
                    <a:schemeClr val="tx2"/>
                  </a:solidFill>
                  <a:sym typeface="Wingdings" pitchFamily="2" charset="2"/>
                </a:rPr>
                <a:t>Demos folder for this chapter:  </a:t>
              </a:r>
            </a:p>
            <a:p>
              <a:pPr marL="1252538" lvl="1">
                <a:spcBef>
                  <a:spcPts val="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2000" b="1" smtClean="0">
                  <a:solidFill>
                    <a:schemeClr val="tx2"/>
                  </a:solidFill>
                  <a:sym typeface="Wingdings" pitchFamily="2" charset="2"/>
                </a:rPr>
                <a:t>Demos\09-Text</a:t>
              </a:r>
              <a:endParaRPr lang="en-US" sz="2000" b="1" dirty="0"/>
            </a:p>
          </p:txBody>
        </p:sp>
        <p:pic>
          <p:nvPicPr>
            <p:cNvPr id="13" name="Picture 12" descr="bd09771_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4" y="3059"/>
              <a:ext cx="1181" cy="1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 Drawing Text on a Canvas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Drawing solid and outline text</a:t>
            </a:r>
          </a:p>
          <a:p>
            <a:r>
              <a:rPr lang="en-GB" dirty="0" smtClean="0"/>
              <a:t>Text placement</a:t>
            </a:r>
          </a:p>
          <a:p>
            <a:r>
              <a:rPr lang="en-GB" dirty="0" smtClean="0"/>
              <a:t>Additional techniques</a:t>
            </a:r>
            <a:endParaRPr lang="en-GB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fld id="{49BCA108-9405-467A-9A56-A9611D330E38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916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Drawing Solid and Outline </a:t>
            </a:r>
            <a:r>
              <a:rPr lang="en-GB" dirty="0" smtClean="0"/>
              <a:t>Text (1 of 2)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To configure the appearance of text: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To draw text: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48888" y="1668403"/>
            <a:ext cx="8646223" cy="1569660"/>
          </a:xfrm>
          <a:prstGeom prst="rect">
            <a:avLst/>
          </a:prstGeom>
          <a:solidFill>
            <a:srgbClr val="FFFF66"/>
          </a:solidFill>
          <a:effectLst>
            <a:outerShdw blurRad="50800" dist="101600" dir="2700000" algn="ctr" rotWithShape="0">
              <a:schemeClr val="accent2"/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1200" dirty="0" smtClean="0">
                <a:cs typeface="Courier New" pitchFamily="49" charset="0"/>
              </a:rPr>
              <a:t>// Set the font.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200" dirty="0" err="1" smtClean="0">
                <a:cs typeface="Courier New" pitchFamily="49" charset="0"/>
              </a:rPr>
              <a:t>ctx.font</a:t>
            </a:r>
            <a:r>
              <a:rPr lang="en-GB" sz="1200" dirty="0" smtClean="0">
                <a:cs typeface="Courier New" pitchFamily="49" charset="0"/>
              </a:rPr>
              <a:t> </a:t>
            </a:r>
            <a:r>
              <a:rPr lang="en-GB" sz="1200" dirty="0">
                <a:cs typeface="Courier New" pitchFamily="49" charset="0"/>
              </a:rPr>
              <a:t>= </a:t>
            </a:r>
            <a:r>
              <a:rPr lang="en-GB" sz="1200" dirty="0" err="1">
                <a:cs typeface="Courier New" pitchFamily="49" charset="0"/>
              </a:rPr>
              <a:t>aFont</a:t>
            </a:r>
            <a:r>
              <a:rPr lang="en-GB" sz="1200" dirty="0" smtClean="0">
                <a:cs typeface="Courier New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defRPr/>
            </a:pPr>
            <a:endParaRPr lang="en-GB" sz="1200" dirty="0">
              <a:cs typeface="Courier New" pitchFamily="49" charset="0"/>
            </a:endParaRPr>
          </a:p>
          <a:p>
            <a:pPr eaLnBrk="0" hangingPunct="0">
              <a:spcBef>
                <a:spcPts val="0"/>
              </a:spcBef>
              <a:defRPr/>
            </a:pPr>
            <a:r>
              <a:rPr lang="en-GB" sz="1200" dirty="0" smtClean="0">
                <a:cs typeface="Courier New" pitchFamily="49" charset="0"/>
              </a:rPr>
              <a:t>// Set the fill style for text etc.</a:t>
            </a:r>
            <a:endParaRPr lang="en-GB" sz="1200" dirty="0">
              <a:cs typeface="Courier New" pitchFamily="49" charset="0"/>
            </a:endParaRPr>
          </a:p>
          <a:p>
            <a:pPr eaLnBrk="0" hangingPunct="0">
              <a:spcBef>
                <a:spcPts val="0"/>
              </a:spcBef>
              <a:defRPr/>
            </a:pPr>
            <a:r>
              <a:rPr lang="en-GB" sz="1200" dirty="0" err="1" smtClean="0">
                <a:cs typeface="Courier New" pitchFamily="49" charset="0"/>
              </a:rPr>
              <a:t>ctx.fillStyle</a:t>
            </a:r>
            <a:r>
              <a:rPr lang="en-GB" sz="1200" dirty="0" smtClean="0">
                <a:cs typeface="Courier New" pitchFamily="49" charset="0"/>
              </a:rPr>
              <a:t> = </a:t>
            </a:r>
            <a:r>
              <a:rPr lang="en-GB" sz="1200" dirty="0" err="1" smtClean="0">
                <a:cs typeface="Courier New" pitchFamily="49" charset="0"/>
              </a:rPr>
              <a:t>aColourOrPattern</a:t>
            </a:r>
            <a:r>
              <a:rPr lang="en-GB" sz="1200" dirty="0" smtClean="0">
                <a:cs typeface="Courier New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defRPr/>
            </a:pPr>
            <a:endParaRPr lang="en-GB" sz="1200" dirty="0">
              <a:cs typeface="Courier New" pitchFamily="49" charset="0"/>
            </a:endParaRPr>
          </a:p>
          <a:p>
            <a:pPr eaLnBrk="0" hangingPunct="0">
              <a:spcBef>
                <a:spcPts val="0"/>
              </a:spcBef>
              <a:defRPr/>
            </a:pPr>
            <a:r>
              <a:rPr lang="en-GB" sz="1200" dirty="0">
                <a:cs typeface="Courier New" pitchFamily="49" charset="0"/>
              </a:rPr>
              <a:t>// Set the </a:t>
            </a:r>
            <a:r>
              <a:rPr lang="en-GB" sz="1200" dirty="0" smtClean="0">
                <a:cs typeface="Courier New" pitchFamily="49" charset="0"/>
              </a:rPr>
              <a:t>outline style for text etc.</a:t>
            </a:r>
            <a:endParaRPr lang="en-GB" sz="1200" dirty="0">
              <a:cs typeface="Courier New" pitchFamily="49" charset="0"/>
            </a:endParaRPr>
          </a:p>
          <a:p>
            <a:pPr eaLnBrk="0" hangingPunct="0">
              <a:spcBef>
                <a:spcPts val="0"/>
              </a:spcBef>
              <a:defRPr/>
            </a:pPr>
            <a:r>
              <a:rPr lang="en-GB" sz="1200" dirty="0" err="1" smtClean="0">
                <a:cs typeface="Courier New" pitchFamily="49" charset="0"/>
              </a:rPr>
              <a:t>ctx.strokeStyle</a:t>
            </a:r>
            <a:r>
              <a:rPr lang="en-GB" sz="1200" dirty="0" smtClean="0">
                <a:cs typeface="Courier New" pitchFamily="49" charset="0"/>
              </a:rPr>
              <a:t> </a:t>
            </a:r>
            <a:r>
              <a:rPr lang="en-GB" sz="1200" dirty="0">
                <a:cs typeface="Courier New" pitchFamily="49" charset="0"/>
              </a:rPr>
              <a:t>= </a:t>
            </a:r>
            <a:r>
              <a:rPr lang="en-GB" sz="1200" dirty="0" err="1">
                <a:cs typeface="Courier New" pitchFamily="49" charset="0"/>
              </a:rPr>
              <a:t>aColourOrPattern</a:t>
            </a:r>
            <a:r>
              <a:rPr lang="en-GB" sz="1200" dirty="0" smtClean="0">
                <a:cs typeface="Courier New" pitchFamily="49" charset="0"/>
              </a:rPr>
              <a:t>;</a:t>
            </a:r>
            <a:endParaRPr lang="en-GB" sz="1200" dirty="0"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8888" y="4206530"/>
            <a:ext cx="8646223" cy="1015663"/>
          </a:xfrm>
          <a:prstGeom prst="rect">
            <a:avLst/>
          </a:prstGeom>
          <a:solidFill>
            <a:srgbClr val="FFFF66"/>
          </a:solidFill>
          <a:effectLst>
            <a:outerShdw blurRad="50800" dist="101600" dir="2700000" algn="ctr" rotWithShape="0">
              <a:schemeClr val="accent2"/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1200" dirty="0" smtClean="0">
                <a:cs typeface="Courier New" pitchFamily="49" charset="0"/>
              </a:rPr>
              <a:t>// Draw solid text.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200" dirty="0" err="1">
                <a:cs typeface="Courier New" pitchFamily="49" charset="0"/>
              </a:rPr>
              <a:t>context.fillText</a:t>
            </a:r>
            <a:r>
              <a:rPr lang="en-GB" sz="1200" dirty="0" smtClean="0">
                <a:cs typeface="Courier New" pitchFamily="49" charset="0"/>
              </a:rPr>
              <a:t>("Some text", x, y);</a:t>
            </a:r>
            <a:endParaRPr lang="en-GB" sz="1200" dirty="0">
              <a:cs typeface="Courier New" pitchFamily="49" charset="0"/>
            </a:endParaRPr>
          </a:p>
          <a:p>
            <a:pPr eaLnBrk="0" hangingPunct="0">
              <a:spcBef>
                <a:spcPts val="0"/>
              </a:spcBef>
              <a:defRPr/>
            </a:pPr>
            <a:endParaRPr lang="en-GB" sz="1200" dirty="0" smtClean="0">
              <a:cs typeface="Courier New" pitchFamily="49" charset="0"/>
            </a:endParaRPr>
          </a:p>
          <a:p>
            <a:pPr eaLnBrk="0" hangingPunct="0">
              <a:spcBef>
                <a:spcPts val="0"/>
              </a:spcBef>
              <a:defRPr/>
            </a:pPr>
            <a:r>
              <a:rPr lang="en-GB" sz="1200" dirty="0" smtClean="0">
                <a:cs typeface="Courier New" pitchFamily="49" charset="0"/>
              </a:rPr>
              <a:t>// Draw outline text.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200" dirty="0" err="1" smtClean="0">
                <a:cs typeface="Courier New" pitchFamily="49" charset="0"/>
              </a:rPr>
              <a:t>context.strokeText</a:t>
            </a:r>
            <a:r>
              <a:rPr lang="en-GB" sz="1200" dirty="0">
                <a:cs typeface="Courier New" pitchFamily="49" charset="0"/>
              </a:rPr>
              <a:t>("Some text", x, </a:t>
            </a:r>
            <a:r>
              <a:rPr lang="en-GB" sz="1200" dirty="0" smtClean="0">
                <a:cs typeface="Courier New" pitchFamily="49" charset="0"/>
              </a:rPr>
              <a:t>y);</a:t>
            </a:r>
            <a:endParaRPr lang="en-GB" sz="1200" dirty="0">
              <a:cs typeface="Courier New" pitchFamily="49" charset="0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fld id="{49BCA108-9405-467A-9A56-A9611D330E38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057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Drawing Solid and Outline Text </a:t>
            </a:r>
            <a:r>
              <a:rPr lang="en-GB" dirty="0" smtClean="0"/>
              <a:t>(2 </a:t>
            </a:r>
            <a:r>
              <a:rPr lang="en-GB" dirty="0"/>
              <a:t>of 2)</a:t>
            </a:r>
            <a:endParaRPr lang="en-GB" dirty="0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Example of drawing text</a:t>
            </a:r>
          </a:p>
          <a:p>
            <a:pPr lvl="1"/>
            <a:r>
              <a:rPr lang="en-GB" dirty="0" smtClean="0"/>
              <a:t>Open </a:t>
            </a:r>
            <a:r>
              <a:rPr lang="en-GB" dirty="0" smtClean="0">
                <a:latin typeface="Lucida Console" pitchFamily="49" charset="0"/>
              </a:rPr>
              <a:t>Text.html</a:t>
            </a:r>
            <a:r>
              <a:rPr lang="en-GB" dirty="0" smtClean="0"/>
              <a:t> </a:t>
            </a:r>
          </a:p>
          <a:p>
            <a:pPr lvl="1"/>
            <a:r>
              <a:rPr lang="en-GB" dirty="0"/>
              <a:t>C</a:t>
            </a:r>
            <a:r>
              <a:rPr lang="en-GB" dirty="0" smtClean="0"/>
              <a:t>lick the Fonts button</a:t>
            </a:r>
            <a:endParaRPr lang="en-GB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fld id="{49BCA108-9405-467A-9A56-A9611D330E38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97" y="2453891"/>
            <a:ext cx="7618389" cy="4328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Oval 1"/>
          <p:cNvSpPr/>
          <p:nvPr/>
        </p:nvSpPr>
        <p:spPr>
          <a:xfrm>
            <a:off x="551543" y="2923423"/>
            <a:ext cx="1770743" cy="5660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50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Text Placement (1 of 2)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To set text alignment:</a:t>
            </a:r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To set the text baseline: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1C83E10-4A1D-490D-B7DD-1CBDD3365BD0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248888" y="1685337"/>
            <a:ext cx="8646223" cy="461665"/>
          </a:xfrm>
          <a:prstGeom prst="rect">
            <a:avLst/>
          </a:prstGeom>
          <a:solidFill>
            <a:srgbClr val="FFFF66"/>
          </a:solidFill>
          <a:effectLst>
            <a:outerShdw blurRad="50800" dist="101600" dir="2700000" algn="ctr" rotWithShape="0">
              <a:srgbClr val="FFC000"/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1200" dirty="0" err="1" smtClean="0">
                <a:cs typeface="Courier New" pitchFamily="49" charset="0"/>
              </a:rPr>
              <a:t>ctx.textAlign</a:t>
            </a:r>
            <a:r>
              <a:rPr lang="en-GB" sz="1200" dirty="0" smtClean="0">
                <a:cs typeface="Courier New" pitchFamily="49" charset="0"/>
              </a:rPr>
              <a:t> </a:t>
            </a:r>
            <a:r>
              <a:rPr lang="en-GB" sz="1200" dirty="0">
                <a:cs typeface="Courier New" pitchFamily="49" charset="0"/>
              </a:rPr>
              <a:t>= </a:t>
            </a:r>
            <a:r>
              <a:rPr lang="en-GB" sz="1200" dirty="0" smtClean="0">
                <a:cs typeface="Courier New" pitchFamily="49" charset="0"/>
              </a:rPr>
              <a:t>'left' </a:t>
            </a:r>
            <a:r>
              <a:rPr lang="en-GB" sz="1200" dirty="0">
                <a:cs typeface="Courier New" pitchFamily="49" charset="0"/>
              </a:rPr>
              <a:t>| </a:t>
            </a:r>
            <a:r>
              <a:rPr lang="en-GB" sz="1200" dirty="0" smtClean="0">
                <a:cs typeface="Courier New" pitchFamily="49" charset="0"/>
              </a:rPr>
              <a:t>'</a:t>
            </a:r>
            <a:r>
              <a:rPr lang="en-GB" sz="1200" dirty="0" err="1" smtClean="0">
                <a:cs typeface="Courier New" pitchFamily="49" charset="0"/>
              </a:rPr>
              <a:t>center</a:t>
            </a:r>
            <a:r>
              <a:rPr lang="en-GB" sz="1200" dirty="0" smtClean="0">
                <a:cs typeface="Courier New" pitchFamily="49" charset="0"/>
              </a:rPr>
              <a:t>' </a:t>
            </a:r>
            <a:r>
              <a:rPr lang="en-GB" sz="1200" dirty="0">
                <a:cs typeface="Courier New" pitchFamily="49" charset="0"/>
              </a:rPr>
              <a:t>| </a:t>
            </a:r>
            <a:r>
              <a:rPr lang="en-GB" sz="1200" dirty="0" smtClean="0">
                <a:cs typeface="Courier New" pitchFamily="49" charset="0"/>
              </a:rPr>
              <a:t>'right' |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200" dirty="0">
                <a:cs typeface="Courier New" pitchFamily="49" charset="0"/>
              </a:rPr>
              <a:t> </a:t>
            </a:r>
            <a:r>
              <a:rPr lang="en-GB" sz="1200" dirty="0" smtClean="0">
                <a:cs typeface="Courier New" pitchFamily="49" charset="0"/>
              </a:rPr>
              <a:t>               'start' | 'end';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8885" y="3195394"/>
            <a:ext cx="8646223" cy="646331"/>
          </a:xfrm>
          <a:prstGeom prst="rect">
            <a:avLst/>
          </a:prstGeom>
          <a:solidFill>
            <a:srgbClr val="FFFF66"/>
          </a:solidFill>
          <a:effectLst>
            <a:outerShdw blurRad="50800" dist="101600" dir="2700000" algn="ctr" rotWithShape="0">
              <a:srgbClr val="FFC000"/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1200" dirty="0" err="1" smtClean="0">
                <a:cs typeface="Courier New" pitchFamily="49" charset="0"/>
              </a:rPr>
              <a:t>ctx.textBaseline</a:t>
            </a:r>
            <a:r>
              <a:rPr lang="en-GB" sz="1200" dirty="0" smtClean="0">
                <a:cs typeface="Courier New" pitchFamily="49" charset="0"/>
              </a:rPr>
              <a:t> </a:t>
            </a:r>
            <a:r>
              <a:rPr lang="en-GB" sz="1200" dirty="0">
                <a:cs typeface="Courier New" pitchFamily="49" charset="0"/>
              </a:rPr>
              <a:t>= 'top' | </a:t>
            </a:r>
            <a:r>
              <a:rPr lang="en-GB" sz="1200" dirty="0" smtClean="0">
                <a:cs typeface="Courier New" pitchFamily="49" charset="0"/>
              </a:rPr>
              <a:t>'middle</a:t>
            </a:r>
            <a:r>
              <a:rPr lang="en-GB" sz="1200" dirty="0">
                <a:cs typeface="Courier New" pitchFamily="49" charset="0"/>
              </a:rPr>
              <a:t>' | </a:t>
            </a:r>
            <a:r>
              <a:rPr lang="en-GB" sz="1200" dirty="0" smtClean="0">
                <a:cs typeface="Courier New" pitchFamily="49" charset="0"/>
              </a:rPr>
              <a:t>'bottom</a:t>
            </a:r>
            <a:r>
              <a:rPr lang="en-GB" sz="1200" dirty="0">
                <a:cs typeface="Courier New" pitchFamily="49" charset="0"/>
              </a:rPr>
              <a:t>' </a:t>
            </a:r>
            <a:r>
              <a:rPr lang="en-GB" sz="1200" dirty="0" smtClean="0">
                <a:cs typeface="Courier New" pitchFamily="49" charset="0"/>
              </a:rPr>
              <a:t>| 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200" dirty="0" smtClean="0">
                <a:cs typeface="Courier New" pitchFamily="49" charset="0"/>
              </a:rPr>
              <a:t>                   'hanging</a:t>
            </a:r>
            <a:r>
              <a:rPr lang="en-GB" sz="1200" dirty="0">
                <a:cs typeface="Courier New" pitchFamily="49" charset="0"/>
              </a:rPr>
              <a:t>' | 'alphabetic' | 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200" dirty="0" smtClean="0">
                <a:cs typeface="Courier New" pitchFamily="49" charset="0"/>
              </a:rPr>
              <a:t>                   'ideographic</a:t>
            </a:r>
            <a:r>
              <a:rPr lang="en-GB" sz="1200" dirty="0">
                <a:cs typeface="Courier New" pitchFamily="49" charset="0"/>
              </a:rPr>
              <a:t>';</a:t>
            </a:r>
            <a:endParaRPr lang="en-GB" sz="1200" dirty="0" smtClean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69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Text Placement (2 </a:t>
            </a:r>
            <a:r>
              <a:rPr lang="en-GB" dirty="0"/>
              <a:t>of 2)</a:t>
            </a:r>
            <a:endParaRPr lang="en-GB" dirty="0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Example of text placement</a:t>
            </a:r>
          </a:p>
          <a:p>
            <a:pPr lvl="1"/>
            <a:r>
              <a:rPr lang="en-GB" dirty="0" smtClean="0"/>
              <a:t>Open </a:t>
            </a:r>
            <a:r>
              <a:rPr lang="en-GB" dirty="0" smtClean="0">
                <a:latin typeface="Lucida Console" pitchFamily="49" charset="0"/>
              </a:rPr>
              <a:t>Text.html </a:t>
            </a:r>
          </a:p>
          <a:p>
            <a:pPr lvl="1"/>
            <a:r>
              <a:rPr lang="en-GB" dirty="0"/>
              <a:t>C</a:t>
            </a:r>
            <a:r>
              <a:rPr lang="en-GB" dirty="0" smtClean="0"/>
              <a:t>lick the Placement button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53" y="2440597"/>
            <a:ext cx="7689984" cy="4383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Oval 1"/>
          <p:cNvSpPr/>
          <p:nvPr/>
        </p:nvSpPr>
        <p:spPr>
          <a:xfrm>
            <a:off x="2162597" y="2830286"/>
            <a:ext cx="1770743" cy="5660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fld id="{49BCA108-9405-467A-9A56-A9611D330E38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566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Additional Techniques (1 of 2)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To get metrics information about some text: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To display special characters, such as :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1C83E10-4A1D-490D-B7DD-1CBDD3365BD0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248886" y="1682679"/>
            <a:ext cx="8646223" cy="461665"/>
          </a:xfrm>
          <a:prstGeom prst="rect">
            <a:avLst/>
          </a:prstGeom>
          <a:solidFill>
            <a:srgbClr val="FFFF66"/>
          </a:solidFill>
          <a:effectLst>
            <a:outerShdw blurRad="50800" dist="101600" dir="2700000" algn="ctr" rotWithShape="0">
              <a:srgbClr val="FFC000"/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1200" dirty="0" err="1">
                <a:cs typeface="Courier New" pitchFamily="49" charset="0"/>
              </a:rPr>
              <a:t>var</a:t>
            </a:r>
            <a:r>
              <a:rPr lang="en-GB" sz="1200" dirty="0">
                <a:cs typeface="Courier New" pitchFamily="49" charset="0"/>
              </a:rPr>
              <a:t> metrics = </a:t>
            </a:r>
            <a:r>
              <a:rPr lang="en-GB" sz="1200" dirty="0" err="1">
                <a:cs typeface="Courier New" pitchFamily="49" charset="0"/>
              </a:rPr>
              <a:t>ctx.measureText</a:t>
            </a:r>
            <a:r>
              <a:rPr lang="en-GB" sz="1200" dirty="0">
                <a:cs typeface="Courier New" pitchFamily="49" charset="0"/>
              </a:rPr>
              <a:t>(</a:t>
            </a:r>
            <a:r>
              <a:rPr lang="en-GB" sz="1200" dirty="0" err="1">
                <a:cs typeface="Courier New" pitchFamily="49" charset="0"/>
              </a:rPr>
              <a:t>someText</a:t>
            </a:r>
            <a:r>
              <a:rPr lang="en-GB" sz="1200" dirty="0">
                <a:cs typeface="Courier New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200" dirty="0" err="1">
                <a:cs typeface="Courier New" pitchFamily="49" charset="0"/>
              </a:rPr>
              <a:t>var</a:t>
            </a:r>
            <a:r>
              <a:rPr lang="en-GB" sz="1200" dirty="0">
                <a:cs typeface="Courier New" pitchFamily="49" charset="0"/>
              </a:rPr>
              <a:t> width = </a:t>
            </a:r>
            <a:r>
              <a:rPr lang="en-GB" sz="1200" dirty="0" err="1">
                <a:cs typeface="Courier New" pitchFamily="49" charset="0"/>
              </a:rPr>
              <a:t>metrics.width</a:t>
            </a:r>
            <a:r>
              <a:rPr lang="en-GB" sz="1200" dirty="0">
                <a:cs typeface="Courier New" pitchFamily="49" charset="0"/>
              </a:rPr>
              <a:t>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9953" y="3242968"/>
            <a:ext cx="8646223" cy="276999"/>
          </a:xfrm>
          <a:prstGeom prst="rect">
            <a:avLst/>
          </a:prstGeom>
          <a:solidFill>
            <a:srgbClr val="FFFF66"/>
          </a:solidFill>
          <a:effectLst>
            <a:outerShdw blurRad="50800" dist="101600" dir="2700000" algn="ctr" rotWithShape="0">
              <a:srgbClr val="FFC000"/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1200" dirty="0">
                <a:cs typeface="Courier New" pitchFamily="49" charset="0"/>
              </a:rPr>
              <a:t> </a:t>
            </a:r>
            <a:r>
              <a:rPr lang="en-GB" sz="1200" dirty="0" err="1">
                <a:cs typeface="Courier New" pitchFamily="49" charset="0"/>
              </a:rPr>
              <a:t>var</a:t>
            </a:r>
            <a:r>
              <a:rPr lang="en-GB" sz="1200" dirty="0">
                <a:cs typeface="Courier New" pitchFamily="49" charset="0"/>
              </a:rPr>
              <a:t> </a:t>
            </a:r>
            <a:r>
              <a:rPr lang="en-GB" sz="1200" dirty="0" err="1">
                <a:cs typeface="Courier New" pitchFamily="49" charset="0"/>
              </a:rPr>
              <a:t>eacute</a:t>
            </a:r>
            <a:r>
              <a:rPr lang="en-GB" sz="1200" dirty="0">
                <a:cs typeface="Courier New" pitchFamily="49" charset="0"/>
              </a:rPr>
              <a:t> = </a:t>
            </a:r>
            <a:r>
              <a:rPr lang="en-GB" sz="1200" dirty="0" err="1">
                <a:cs typeface="Courier New" pitchFamily="49" charset="0"/>
              </a:rPr>
              <a:t>String.fromCharCode</a:t>
            </a:r>
            <a:r>
              <a:rPr lang="en-GB" sz="1200" dirty="0">
                <a:cs typeface="Courier New" pitchFamily="49" charset="0"/>
              </a:rPr>
              <a:t>(0xE9);</a:t>
            </a:r>
          </a:p>
        </p:txBody>
      </p:sp>
    </p:spTree>
    <p:extLst>
      <p:ext uri="{BB962C8B-B14F-4D97-AF65-F5344CB8AC3E}">
        <p14:creationId xmlns:p14="http://schemas.microsoft.com/office/powerpoint/2010/main" val="323417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Additional Techniques (2 </a:t>
            </a:r>
            <a:r>
              <a:rPr lang="en-GB" dirty="0"/>
              <a:t>of 2)</a:t>
            </a:r>
            <a:endParaRPr lang="en-GB" dirty="0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Example of additional techniques</a:t>
            </a:r>
          </a:p>
          <a:p>
            <a:pPr lvl="1"/>
            <a:r>
              <a:rPr lang="en-GB" dirty="0" smtClean="0"/>
              <a:t>Open </a:t>
            </a:r>
            <a:r>
              <a:rPr lang="en-GB" dirty="0" smtClean="0">
                <a:latin typeface="Lucida Console" pitchFamily="49" charset="0"/>
              </a:rPr>
              <a:t>Text.html </a:t>
            </a:r>
          </a:p>
          <a:p>
            <a:pPr lvl="1"/>
            <a:r>
              <a:rPr lang="en-GB" dirty="0"/>
              <a:t>C</a:t>
            </a:r>
            <a:r>
              <a:rPr lang="en-GB" dirty="0" smtClean="0"/>
              <a:t>lick the Measurement &amp; Codes button</a:t>
            </a:r>
            <a:endParaRPr lang="en-GB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fld id="{49BCA108-9405-467A-9A56-A9611D330E38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61" y="2541678"/>
            <a:ext cx="7451761" cy="4316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3820945" y="3032313"/>
            <a:ext cx="1770743" cy="5660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21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14334</TotalTime>
  <Words>1404</Words>
  <Application>Microsoft Office PowerPoint</Application>
  <PresentationFormat>On-screen Show (4:3)</PresentationFormat>
  <Paragraphs>189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1_Blends</vt:lpstr>
      <vt:lpstr>Working with Text</vt:lpstr>
      <vt:lpstr>Contents</vt:lpstr>
      <vt:lpstr>1. Drawing Text on a Canvas</vt:lpstr>
      <vt:lpstr>Drawing Solid and Outline Text (1 of 2)</vt:lpstr>
      <vt:lpstr>Drawing Solid and Outline Text (2 of 2)</vt:lpstr>
      <vt:lpstr>Text Placement (1 of 2)</vt:lpstr>
      <vt:lpstr>Text Placement (2 of 2)</vt:lpstr>
      <vt:lpstr>Additional Techniques (1 of 2)</vt:lpstr>
      <vt:lpstr>Additional Techniques (2 of 2)</vt:lpstr>
      <vt:lpstr>2. Working with Web Fonts</vt:lpstr>
      <vt:lpstr>Obtaining WOFF Files</vt:lpstr>
      <vt:lpstr>Font Linking</vt:lpstr>
      <vt:lpstr>Enabling Variations of Linked Fonts</vt:lpstr>
      <vt:lpstr>Example</vt:lpstr>
      <vt:lpstr>Any Questions?</vt:lpstr>
    </vt:vector>
  </TitlesOfParts>
  <Company>Olsen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Validating XML</dc:title>
  <dc:creator>Andy Olsen</dc:creator>
  <cp:lastModifiedBy>andyo@olsensoft.com</cp:lastModifiedBy>
  <cp:revision>338</cp:revision>
  <dcterms:created xsi:type="dcterms:W3CDTF">2002-05-03T12:27:39Z</dcterms:created>
  <dcterms:modified xsi:type="dcterms:W3CDTF">2016-02-04T10:50:39Z</dcterms:modified>
</cp:coreProperties>
</file>