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15"/>
  </p:notesMasterIdLst>
  <p:handoutMasterIdLst>
    <p:handoutMasterId r:id="rId16"/>
  </p:handoutMasterIdLst>
  <p:sldIdLst>
    <p:sldId id="391" r:id="rId2"/>
    <p:sldId id="392" r:id="rId3"/>
    <p:sldId id="570" r:id="rId4"/>
    <p:sldId id="609" r:id="rId5"/>
    <p:sldId id="639" r:id="rId6"/>
    <p:sldId id="640" r:id="rId7"/>
    <p:sldId id="620" r:id="rId8"/>
    <p:sldId id="555" r:id="rId9"/>
    <p:sldId id="556" r:id="rId10"/>
    <p:sldId id="598" r:id="rId11"/>
    <p:sldId id="601" r:id="rId12"/>
    <p:sldId id="602" r:id="rId13"/>
    <p:sldId id="641" r:id="rId14"/>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FF66"/>
    <a:srgbClr val="FF9900"/>
    <a:srgbClr val="FFFF66"/>
    <a:srgbClr val="DDDDFF"/>
    <a:srgbClr val="FF9999"/>
    <a:srgbClr val="CCCCFF"/>
    <a:srgbClr val="D9D9F3"/>
    <a:srgbClr val="99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46" autoAdjust="0"/>
    <p:restoredTop sz="94574" autoAdjust="0"/>
  </p:normalViewPr>
  <p:slideViewPr>
    <p:cSldViewPr snapToGrid="0" showGuides="1">
      <p:cViewPr varScale="1">
        <p:scale>
          <a:sx n="99" d="100"/>
          <a:sy n="99" d="100"/>
        </p:scale>
        <p:origin x="-102" y="-378"/>
      </p:cViewPr>
      <p:guideLst>
        <p:guide orient="horz" pos="2192"/>
        <p:guide pos="5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00" d="100"/>
          <a:sy n="100" d="100"/>
        </p:scale>
        <p:origin x="-810" y="492"/>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smtClean="0">
                <a:latin typeface="Tahoma" pitchFamily="34" charset="0"/>
              </a:rPr>
              <a:t>Video and Audio</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smtClean="0"/>
              <a:t>Video and Audio</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HTML5 provides native support for video and audio, via the new </a:t>
            </a:r>
            <a:r>
              <a:rPr lang="en-US" dirty="0" smtClean="0">
                <a:latin typeface="Lucida Console" panose="020B0609040504020204" pitchFamily="49" charset="0"/>
              </a:rPr>
              <a:t>&lt;video&gt;</a:t>
            </a:r>
            <a:r>
              <a:rPr lang="en-US" dirty="0" smtClean="0"/>
              <a:t> and </a:t>
            </a:r>
            <a:r>
              <a:rPr lang="en-US" dirty="0" smtClean="0">
                <a:latin typeface="Lucida Console" panose="020B0609040504020204" pitchFamily="49" charset="0"/>
              </a:rPr>
              <a:t>&lt;audio&gt;</a:t>
            </a:r>
            <a:r>
              <a:rPr lang="en-US" dirty="0" smtClean="0"/>
              <a:t> tags. These are quite straightforward to use, so we can cover this ground quite quickly </a:t>
            </a:r>
            <a:r>
              <a:rPr lang="en-US" dirty="0" smtClean="0">
                <a:sym typeface="Wingdings" panose="05000000000000000000" pitchFamily="2" charset="2"/>
              </a:rPr>
              <a:t>.</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The example in the slide shows how to use the </a:t>
            </a:r>
            <a:r>
              <a:rPr lang="en-US" dirty="0" smtClean="0">
                <a:latin typeface="Lucida Console" panose="020B0609040504020204" pitchFamily="49" charset="0"/>
              </a:rPr>
              <a:t>&lt;audio&gt;</a:t>
            </a:r>
            <a:r>
              <a:rPr lang="en-US" dirty="0" smtClean="0"/>
              <a:t> </a:t>
            </a:r>
            <a:r>
              <a:rPr lang="en-US" dirty="0"/>
              <a:t>element. Run the example to see how it works. </a:t>
            </a:r>
            <a:endParaRPr lang="en-US" dirty="0" smtClean="0"/>
          </a:p>
          <a:p>
            <a:pPr lvl="1" eaLnBrk="1" hangingPunct="1"/>
            <a:r>
              <a:rPr lang="en-US" dirty="0" smtClean="0"/>
              <a:t>The first </a:t>
            </a:r>
            <a:r>
              <a:rPr lang="en-US" dirty="0">
                <a:latin typeface="Lucida Console" panose="020B0609040504020204" pitchFamily="49" charset="0"/>
              </a:rPr>
              <a:t>&lt;audio&gt;</a:t>
            </a:r>
            <a:r>
              <a:rPr lang="en-US" dirty="0"/>
              <a:t> </a:t>
            </a:r>
            <a:r>
              <a:rPr lang="en-US" dirty="0" smtClean="0"/>
              <a:t>element</a:t>
            </a:r>
            <a:r>
              <a:rPr lang="en-US" dirty="0"/>
              <a:t> </a:t>
            </a:r>
            <a:r>
              <a:rPr lang="en-US" dirty="0" smtClean="0"/>
              <a:t>plays as soon as the page is loaded, and loops continuously.</a:t>
            </a:r>
            <a:endParaRPr lang="en-US" dirty="0"/>
          </a:p>
          <a:p>
            <a:pPr lvl="1" eaLnBrk="1" hangingPunct="1"/>
            <a:r>
              <a:rPr lang="en-US" dirty="0"/>
              <a:t>The </a:t>
            </a:r>
            <a:r>
              <a:rPr lang="en-US" dirty="0" smtClean="0"/>
              <a:t>second </a:t>
            </a:r>
            <a:r>
              <a:rPr lang="en-US" dirty="0" smtClean="0">
                <a:latin typeface="Lucida Console" panose="020B0609040504020204" pitchFamily="49" charset="0"/>
              </a:rPr>
              <a:t>&lt;audio</a:t>
            </a:r>
            <a:r>
              <a:rPr lang="en-US" dirty="0">
                <a:latin typeface="Lucida Console" panose="020B0609040504020204" pitchFamily="49" charset="0"/>
              </a:rPr>
              <a:t>&gt;</a:t>
            </a:r>
            <a:r>
              <a:rPr lang="en-US" dirty="0"/>
              <a:t> element </a:t>
            </a:r>
            <a:r>
              <a:rPr lang="en-US" dirty="0" smtClean="0"/>
              <a:t>doesn't play automatically - you have to click the Play button. Also, the audio doesn’t loop continuously.</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You can create </a:t>
            </a:r>
            <a:r>
              <a:rPr lang="en-US" dirty="0" smtClean="0"/>
              <a:t>audio objects </a:t>
            </a:r>
            <a:r>
              <a:rPr lang="en-US" dirty="0"/>
              <a:t>dynamically and add them to the DOM </a:t>
            </a:r>
            <a:r>
              <a:rPr lang="en-US" dirty="0" smtClean="0"/>
              <a:t>tree, just as we did for video objects earlier in the chapter. </a:t>
            </a:r>
          </a:p>
          <a:p>
            <a:pPr eaLnBrk="1" hangingPunct="1"/>
            <a:r>
              <a:rPr lang="en-US" dirty="0" smtClean="0"/>
              <a:t>Note: The World Wide Web Consortium (W3C) are also working on an enhanced Web Audio API that provides much greater control over audio playback. For more information, see:</a:t>
            </a:r>
          </a:p>
          <a:p>
            <a:pPr lvl="1" eaLnBrk="1" hangingPunct="1"/>
            <a:r>
              <a:rPr lang="en-US" dirty="0"/>
              <a:t>http://www.w3.org/TR/webaudio/</a:t>
            </a:r>
            <a:endParaRPr lang="en-US"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audio object has </a:t>
            </a:r>
            <a:r>
              <a:rPr lang="en-US" dirty="0"/>
              <a:t>a </a:t>
            </a:r>
            <a:r>
              <a:rPr lang="en-US" dirty="0" err="1">
                <a:latin typeface="Lucida Console" panose="020B0609040504020204" pitchFamily="49" charset="0"/>
              </a:rPr>
              <a:t>canPlayType</a:t>
            </a:r>
            <a:r>
              <a:rPr lang="en-US" dirty="0">
                <a:latin typeface="Lucida Console" panose="020B0609040504020204" pitchFamily="49" charset="0"/>
              </a:rPr>
              <a:t>()</a:t>
            </a:r>
            <a:r>
              <a:rPr lang="en-US" dirty="0"/>
              <a:t> </a:t>
            </a:r>
            <a:r>
              <a:rPr lang="en-US" dirty="0" smtClean="0"/>
              <a:t>method, just like for the video element. This allows you to test whether </a:t>
            </a:r>
            <a:r>
              <a:rPr lang="en-US" dirty="0"/>
              <a:t>the browser is capable of playing a particular video/audio type</a:t>
            </a:r>
            <a:r>
              <a:rPr lang="en-US" dirty="0"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Header Placeholder 3"/>
          <p:cNvSpPr>
            <a:spLocks noGrp="1"/>
          </p:cNvSpPr>
          <p:nvPr>
            <p:ph type="hdr" sz="quarter"/>
          </p:nvPr>
        </p:nvSpPr>
        <p:spPr>
          <a:xfrm>
            <a:off x="2355850" y="314325"/>
            <a:ext cx="2143125" cy="200025"/>
          </a:xfrm>
          <a:noFill/>
        </p:spPr>
        <p:txBody>
          <a:bodyPr/>
          <a:lstStyle/>
          <a:p>
            <a:r>
              <a:rPr lang="en-GB" dirty="0" smtClean="0"/>
              <a:t>Video and Audio</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introduces the </a:t>
            </a:r>
            <a:r>
              <a:rPr lang="en-US" dirty="0" smtClean="0">
                <a:latin typeface="Lucida Console" panose="020B0609040504020204" pitchFamily="49" charset="0"/>
              </a:rPr>
              <a:t>&lt;video&gt;</a:t>
            </a:r>
            <a:r>
              <a:rPr lang="en-US" dirty="0" smtClean="0"/>
              <a:t> tag in HTML5, so that you can play videos natively without the need for plugins.</a:t>
            </a:r>
          </a:p>
          <a:p>
            <a:pPr eaLnBrk="1" hangingPunct="1"/>
            <a:r>
              <a:rPr lang="en-US" dirty="0" smtClean="0"/>
              <a:t>Section 2 does likewise for the </a:t>
            </a:r>
            <a:r>
              <a:rPr lang="en-US" dirty="0" smtClean="0">
                <a:latin typeface="Lucida Console" panose="020B0609040504020204" pitchFamily="49" charset="0"/>
              </a:rPr>
              <a:t>&lt;audio&gt;</a:t>
            </a:r>
            <a:r>
              <a:rPr lang="en-US" dirty="0" smtClean="0"/>
              <a:t> tag in HTML5, so you can play audio clips natively.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This section introduces the </a:t>
            </a:r>
            <a:r>
              <a:rPr lang="en-US" dirty="0" smtClean="0">
                <a:latin typeface="Lucida Console" panose="020B0609040504020204" pitchFamily="49" charset="0"/>
              </a:rPr>
              <a:t>&lt;video&gt;</a:t>
            </a:r>
            <a:r>
              <a:rPr lang="en-US" dirty="0" smtClean="0"/>
              <a:t> tag, which allows you to download and play video clips natively in a Web page.</a:t>
            </a:r>
          </a:p>
        </p:txBody>
      </p:sp>
      <p:sp>
        <p:nvSpPr>
          <p:cNvPr id="28676" name="Header Placeholder 3"/>
          <p:cNvSpPr>
            <a:spLocks noGrp="1"/>
          </p:cNvSpPr>
          <p:nvPr>
            <p:ph type="hdr" sz="quarter"/>
          </p:nvPr>
        </p:nvSpPr>
        <p:spPr>
          <a:noFill/>
        </p:spPr>
        <p:txBody>
          <a:bodyPr/>
          <a:lstStyle/>
          <a:p>
            <a:r>
              <a:rPr lang="en-GB" dirty="0" smtClean="0"/>
              <a:t>Video and Audio</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Many of the new features in HTML5 have been driven by the mobile market. In this arena, the inability to play certain types of media on certain types of device has been well documented. </a:t>
            </a:r>
          </a:p>
          <a:p>
            <a:pPr eaLnBrk="1" hangingPunct="1"/>
            <a:r>
              <a:rPr lang="en-US" dirty="0"/>
              <a:t>The </a:t>
            </a:r>
            <a:r>
              <a:rPr lang="en-US" dirty="0">
                <a:latin typeface="Lucida Console" panose="020B0609040504020204" pitchFamily="49" charset="0"/>
              </a:rPr>
              <a:t>&lt;video&gt;</a:t>
            </a:r>
            <a:r>
              <a:rPr lang="en-US" dirty="0"/>
              <a:t> tag in HTML5 obviates the need for plugins - it allows you to play videos natively in the browser.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example in the slide shows how to use the </a:t>
            </a:r>
            <a:r>
              <a:rPr lang="en-US" dirty="0" smtClean="0">
                <a:latin typeface="Lucida Console" panose="020B0609040504020204" pitchFamily="49" charset="0"/>
              </a:rPr>
              <a:t>&lt;video&gt;</a:t>
            </a:r>
            <a:r>
              <a:rPr lang="en-US" dirty="0" smtClean="0"/>
              <a:t> element. Run the example to see how it works. The example shows various clips of Swansea bay in Wales, on a (reasonably) sunny Spring morning.</a:t>
            </a:r>
          </a:p>
          <a:p>
            <a:pPr eaLnBrk="1" hangingPunct="1"/>
            <a:r>
              <a:rPr lang="en-US" dirty="0" smtClean="0"/>
              <a:t>Note there are two ways to specify the video you want to play:</a:t>
            </a:r>
          </a:p>
          <a:p>
            <a:pPr lvl="1" eaLnBrk="1" hangingPunct="1"/>
            <a:r>
              <a:rPr lang="en-US" dirty="0" smtClean="0"/>
              <a:t>Either: Set the </a:t>
            </a:r>
            <a:r>
              <a:rPr lang="en-US" dirty="0" err="1" smtClean="0">
                <a:latin typeface="Lucida Console" panose="020B0609040504020204" pitchFamily="49" charset="0"/>
              </a:rPr>
              <a:t>src</a:t>
            </a:r>
            <a:r>
              <a:rPr lang="en-US" dirty="0" smtClean="0"/>
              <a:t> attribute in the </a:t>
            </a:r>
            <a:r>
              <a:rPr lang="en-US" dirty="0" smtClean="0">
                <a:latin typeface="Lucida Console" panose="020B0609040504020204" pitchFamily="49" charset="0"/>
              </a:rPr>
              <a:t>&lt;video&gt;</a:t>
            </a:r>
            <a:r>
              <a:rPr lang="en-US" dirty="0" smtClean="0"/>
              <a:t> tag, to indicate the video file you want to play.</a:t>
            </a:r>
          </a:p>
          <a:p>
            <a:pPr lvl="1" eaLnBrk="1" hangingPunct="1"/>
            <a:r>
              <a:rPr lang="en-US" dirty="0" smtClean="0"/>
              <a:t>Or: Define one or more </a:t>
            </a:r>
            <a:r>
              <a:rPr lang="en-US" dirty="0" smtClean="0">
                <a:latin typeface="Lucida Console" panose="020B0609040504020204" pitchFamily="49" charset="0"/>
              </a:rPr>
              <a:t>&lt;source&gt;</a:t>
            </a:r>
            <a:r>
              <a:rPr lang="en-US" dirty="0" smtClean="0"/>
              <a:t> child elements within the </a:t>
            </a:r>
            <a:r>
              <a:rPr lang="en-US" dirty="0" smtClean="0">
                <a:latin typeface="Lucida Console" panose="020B0609040504020204" pitchFamily="49" charset="0"/>
              </a:rPr>
              <a:t>&lt;video&gt;</a:t>
            </a:r>
            <a:r>
              <a:rPr lang="en-US" dirty="0" smtClean="0"/>
              <a:t> tag. This approach is generally preferred, because it allows you to support multiple video file formats (e.g. MP4, WEBM, etc.). It also allows you to provide alternative content types such as Flash or Silverlight.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You can create video objects dynamically and add them to the DOM tree as needed. You can then set properties and invoke methods on the video object, to control video playback.</a:t>
            </a:r>
          </a:p>
          <a:p>
            <a:pPr eaLnBrk="1" hangingPunct="1"/>
            <a:r>
              <a:rPr lang="en-US" dirty="0" smtClean="0"/>
              <a:t>The example in the slide shows how to do all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On the subject of creating video objects programmatically, you can also detect the browser's video capabilities as shown here. The video object (and the audio object - see later) has a </a:t>
            </a:r>
            <a:r>
              <a:rPr lang="en-US" dirty="0" err="1" smtClean="0">
                <a:latin typeface="Lucida Console" panose="020B0609040504020204" pitchFamily="49" charset="0"/>
              </a:rPr>
              <a:t>canPlayType</a:t>
            </a:r>
            <a:r>
              <a:rPr lang="en-US" dirty="0" smtClean="0">
                <a:latin typeface="Lucida Console" panose="020B0609040504020204" pitchFamily="49" charset="0"/>
              </a:rPr>
              <a:t>()</a:t>
            </a:r>
            <a:r>
              <a:rPr lang="en-US" dirty="0" smtClean="0"/>
              <a:t> method that indicates whether the browser is capable of playing a particular video/audio type.</a:t>
            </a:r>
            <a:r>
              <a:rPr lang="en-GB" dirty="0" smtClean="0"/>
              <a:t>The </a:t>
            </a:r>
            <a:r>
              <a:rPr lang="en-GB" dirty="0" err="1">
                <a:latin typeface="Lucida Console" panose="020B0609040504020204" pitchFamily="49" charset="0"/>
              </a:rPr>
              <a:t>canPlayType</a:t>
            </a:r>
            <a:r>
              <a:rPr lang="en-GB" dirty="0">
                <a:latin typeface="Lucida Console" panose="020B0609040504020204" pitchFamily="49" charset="0"/>
              </a:rPr>
              <a:t>()</a:t>
            </a:r>
            <a:r>
              <a:rPr lang="en-GB" dirty="0"/>
              <a:t> method can return one of the following values:</a:t>
            </a:r>
          </a:p>
          <a:p>
            <a:pPr lvl="1"/>
            <a:r>
              <a:rPr lang="en-GB" dirty="0">
                <a:latin typeface="Lucida Console" panose="020B0609040504020204" pitchFamily="49" charset="0"/>
              </a:rPr>
              <a:t>"probably</a:t>
            </a:r>
            <a:r>
              <a:rPr lang="en-GB" dirty="0" smtClean="0">
                <a:latin typeface="Lucida Console" panose="020B0609040504020204" pitchFamily="49" charset="0"/>
              </a:rPr>
              <a:t>" - </a:t>
            </a:r>
            <a:r>
              <a:rPr lang="en-GB" dirty="0" smtClean="0"/>
              <a:t>The </a:t>
            </a:r>
            <a:r>
              <a:rPr lang="en-GB" dirty="0"/>
              <a:t>browser </a:t>
            </a:r>
            <a:r>
              <a:rPr lang="en-GB" dirty="0" smtClean="0"/>
              <a:t>probably supports </a:t>
            </a:r>
            <a:r>
              <a:rPr lang="en-GB" dirty="0"/>
              <a:t>this </a:t>
            </a:r>
            <a:r>
              <a:rPr lang="en-GB" dirty="0" smtClean="0"/>
              <a:t>video/audio type.</a:t>
            </a:r>
            <a:endParaRPr lang="en-GB" dirty="0"/>
          </a:p>
          <a:p>
            <a:pPr lvl="1"/>
            <a:r>
              <a:rPr lang="en-GB" dirty="0">
                <a:latin typeface="Lucida Console" panose="020B0609040504020204" pitchFamily="49" charset="0"/>
                <a:ea typeface="Tahoma" panose="020B0604030504040204" pitchFamily="34" charset="0"/>
                <a:cs typeface="Tahoma" panose="020B0604030504040204" pitchFamily="34" charset="0"/>
              </a:rPr>
              <a:t>"maybe</a:t>
            </a:r>
            <a:r>
              <a:rPr lang="en-GB" dirty="0" smtClean="0">
                <a:latin typeface="Lucida Console" panose="020B0609040504020204" pitchFamily="49" charset="0"/>
                <a:ea typeface="Tahoma" panose="020B0604030504040204" pitchFamily="34" charset="0"/>
                <a:cs typeface="Tahoma" panose="020B0604030504040204" pitchFamily="34" charset="0"/>
              </a:rPr>
              <a:t>"    - </a:t>
            </a:r>
            <a:r>
              <a:rPr lang="en-GB" dirty="0" smtClean="0"/>
              <a:t>The </a:t>
            </a:r>
            <a:r>
              <a:rPr lang="en-GB" dirty="0"/>
              <a:t>browser might support this video/audio </a:t>
            </a:r>
            <a:r>
              <a:rPr lang="en-GB" dirty="0" smtClean="0"/>
              <a:t>type.</a:t>
            </a:r>
            <a:endParaRPr lang="en-GB" dirty="0"/>
          </a:p>
          <a:p>
            <a:pPr lvl="1"/>
            <a:r>
              <a:rPr lang="en-GB" dirty="0" smtClean="0">
                <a:latin typeface="Lucida Console" panose="020B0609040504020204" pitchFamily="49" charset="0"/>
              </a:rPr>
              <a:t>""         - </a:t>
            </a:r>
            <a:r>
              <a:rPr lang="en-GB" dirty="0" smtClean="0"/>
              <a:t>The </a:t>
            </a:r>
            <a:r>
              <a:rPr lang="en-GB" dirty="0"/>
              <a:t>browser does not support this video/audio </a:t>
            </a:r>
            <a:r>
              <a:rPr lang="en-GB" dirty="0" smtClean="0"/>
              <a:t>type.</a:t>
            </a:r>
            <a:endParaRPr lang="en-GB" dirty="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section introduces the </a:t>
            </a:r>
            <a:r>
              <a:rPr lang="en-US" dirty="0" smtClean="0">
                <a:latin typeface="Lucida Console" panose="020B0609040504020204" pitchFamily="49" charset="0"/>
              </a:rPr>
              <a:t>&lt;audio&gt;</a:t>
            </a:r>
            <a:r>
              <a:rPr lang="en-US" dirty="0" smtClean="0"/>
              <a:t> </a:t>
            </a:r>
            <a:r>
              <a:rPr lang="en-US" dirty="0"/>
              <a:t>tag, which allows you to download and play </a:t>
            </a:r>
            <a:r>
              <a:rPr lang="en-US" dirty="0" smtClean="0"/>
              <a:t>audio clips </a:t>
            </a:r>
            <a:r>
              <a:rPr lang="en-US" dirty="0"/>
              <a:t>natively in a Web page.</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Video and Audio</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&lt;audio&gt;</a:t>
            </a:r>
            <a:r>
              <a:rPr lang="en-US" dirty="0" smtClean="0"/>
              <a:t> element is very similar to </a:t>
            </a:r>
            <a:r>
              <a:rPr lang="en-US" dirty="0" smtClean="0">
                <a:latin typeface="Lucida Console" panose="020B0609040504020204" pitchFamily="49" charset="0"/>
              </a:rPr>
              <a:t>&lt;video&gt;</a:t>
            </a:r>
            <a:r>
              <a:rPr lang="en-US" dirty="0" smtClean="0"/>
              <a:t>. It has many of the same attributes and child elements, and has a similar programming model.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763821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0738095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159129495"/>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Video and Audio</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a:t>See </a:t>
            </a:r>
            <a:r>
              <a:rPr lang="en-GB" dirty="0" smtClean="0">
                <a:latin typeface="Lucida Console" pitchFamily="49" charset="0"/>
              </a:rPr>
              <a:t>Audio/PlayAudio.html</a:t>
            </a:r>
            <a:endParaRPr lang="en-GB" dirty="0">
              <a:latin typeface="Lucida Console" pitchFamily="49" charset="0"/>
            </a:endParaRPr>
          </a:p>
          <a:p>
            <a:endParaRPr lang="en-GB" dirty="0"/>
          </a:p>
        </p:txBody>
      </p:sp>
      <p:sp>
        <p:nvSpPr>
          <p:cNvPr id="11267" name="Rectangle 2"/>
          <p:cNvSpPr>
            <a:spLocks noGrp="1" noChangeArrowheads="1"/>
          </p:cNvSpPr>
          <p:nvPr>
            <p:ph type="title"/>
          </p:nvPr>
        </p:nvSpPr>
        <p:spPr/>
        <p:txBody>
          <a:bodyPr/>
          <a:lstStyle/>
          <a:p>
            <a:pPr eaLnBrk="1" hangingPunct="1"/>
            <a:r>
              <a:rPr lang="en-GB" dirty="0" smtClean="0"/>
              <a:t>Using the &lt;audio&gt; Tag</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10</a:t>
            </a:fld>
            <a:endParaRPr lang="en-GB"/>
          </a:p>
        </p:txBody>
      </p:sp>
      <p:sp>
        <p:nvSpPr>
          <p:cNvPr id="6" name="Rectangle 5"/>
          <p:cNvSpPr>
            <a:spLocks noChangeArrowheads="1"/>
          </p:cNvSpPr>
          <p:nvPr/>
        </p:nvSpPr>
        <p:spPr bwMode="auto">
          <a:xfrm>
            <a:off x="427703" y="1632004"/>
            <a:ext cx="8539316" cy="3082236"/>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solidFill>
                  <a:srgbClr val="000000"/>
                </a:solidFill>
              </a:rPr>
              <a:t>&lt;</a:t>
            </a:r>
            <a:r>
              <a:rPr lang="en-GB" sz="1200" dirty="0">
                <a:solidFill>
                  <a:srgbClr val="000000"/>
                </a:solidFill>
              </a:rPr>
              <a:t>style&gt;</a:t>
            </a:r>
          </a:p>
          <a:p>
            <a:r>
              <a:rPr lang="en-GB" sz="1200" dirty="0" smtClean="0">
                <a:solidFill>
                  <a:srgbClr val="000000"/>
                </a:solidFill>
              </a:rPr>
              <a:t>  audio </a:t>
            </a:r>
            <a:r>
              <a:rPr lang="en-GB" sz="1200" dirty="0">
                <a:solidFill>
                  <a:srgbClr val="000000"/>
                </a:solidFill>
              </a:rPr>
              <a:t>{</a:t>
            </a:r>
          </a:p>
          <a:p>
            <a:r>
              <a:rPr lang="en-GB" sz="1200" dirty="0" smtClean="0">
                <a:solidFill>
                  <a:srgbClr val="000000"/>
                </a:solidFill>
              </a:rPr>
              <a:t>    margin-top</a:t>
            </a:r>
            <a:r>
              <a:rPr lang="en-GB" sz="1200" dirty="0">
                <a:solidFill>
                  <a:srgbClr val="000000"/>
                </a:solidFill>
              </a:rPr>
              <a:t>: 10px;</a:t>
            </a:r>
          </a:p>
          <a:p>
            <a:r>
              <a:rPr lang="en-GB" sz="1200" dirty="0" smtClean="0">
                <a:solidFill>
                  <a:srgbClr val="000000"/>
                </a:solidFill>
              </a:rPr>
              <a:t>    background-</a:t>
            </a:r>
            <a:r>
              <a:rPr lang="en-GB" sz="1200" dirty="0" err="1" smtClean="0">
                <a:solidFill>
                  <a:srgbClr val="000000"/>
                </a:solidFill>
              </a:rPr>
              <a:t>color</a:t>
            </a:r>
            <a:r>
              <a:rPr lang="en-GB" sz="1200" dirty="0">
                <a:solidFill>
                  <a:srgbClr val="000000"/>
                </a:solidFill>
              </a:rPr>
              <a:t>: red;</a:t>
            </a:r>
          </a:p>
          <a:p>
            <a:r>
              <a:rPr lang="en-GB" sz="1200" dirty="0" smtClean="0">
                <a:solidFill>
                  <a:srgbClr val="000000"/>
                </a:solidFill>
              </a:rPr>
              <a:t>  }</a:t>
            </a:r>
            <a:endParaRPr lang="en-GB" sz="1200" dirty="0">
              <a:solidFill>
                <a:srgbClr val="000000"/>
              </a:solidFill>
            </a:endParaRPr>
          </a:p>
          <a:p>
            <a:r>
              <a:rPr lang="en-GB" sz="1200" dirty="0" smtClean="0">
                <a:solidFill>
                  <a:srgbClr val="000000"/>
                </a:solidFill>
              </a:rPr>
              <a:t>  …</a:t>
            </a:r>
          </a:p>
          <a:p>
            <a:r>
              <a:rPr lang="en-GB" sz="1200" dirty="0" smtClean="0">
                <a:solidFill>
                  <a:srgbClr val="000000"/>
                </a:solidFill>
              </a:rPr>
              <a:t>&lt;/</a:t>
            </a:r>
            <a:r>
              <a:rPr lang="en-GB" sz="1200" dirty="0">
                <a:solidFill>
                  <a:srgbClr val="000000"/>
                </a:solidFill>
              </a:rPr>
              <a:t>style&gt;</a:t>
            </a:r>
          </a:p>
          <a:p>
            <a:endParaRPr lang="en-GB" sz="1200" dirty="0" smtClean="0">
              <a:solidFill>
                <a:srgbClr val="000000"/>
              </a:solidFill>
            </a:endParaRPr>
          </a:p>
          <a:p>
            <a:r>
              <a:rPr lang="en-GB" sz="1200" dirty="0" smtClean="0">
                <a:solidFill>
                  <a:srgbClr val="000000"/>
                </a:solidFill>
              </a:rPr>
              <a:t>…</a:t>
            </a:r>
          </a:p>
          <a:p>
            <a:r>
              <a:rPr lang="en-GB" sz="1200" dirty="0" smtClean="0">
                <a:solidFill>
                  <a:srgbClr val="000000"/>
                </a:solidFill>
              </a:rPr>
              <a:t>&lt;</a:t>
            </a:r>
            <a:r>
              <a:rPr lang="en-GB" sz="1200" dirty="0">
                <a:solidFill>
                  <a:srgbClr val="000000"/>
                </a:solidFill>
              </a:rPr>
              <a:t>h1&gt;This page plays audio...&lt;/h1&gt;</a:t>
            </a:r>
          </a:p>
          <a:p>
            <a:r>
              <a:rPr lang="en-GB" sz="1200" dirty="0">
                <a:solidFill>
                  <a:srgbClr val="000000"/>
                </a:solidFill>
              </a:rPr>
              <a:t>	</a:t>
            </a:r>
          </a:p>
          <a:p>
            <a:r>
              <a:rPr lang="en-GB" sz="1200" dirty="0" smtClean="0">
                <a:solidFill>
                  <a:srgbClr val="000000"/>
                </a:solidFill>
              </a:rPr>
              <a:t>Play </a:t>
            </a:r>
            <a:r>
              <a:rPr lang="en-GB" sz="1200" dirty="0">
                <a:solidFill>
                  <a:srgbClr val="000000"/>
                </a:solidFill>
              </a:rPr>
              <a:t>audio automatically in a loop, with controls visible:&lt;</a:t>
            </a:r>
            <a:r>
              <a:rPr lang="en-GB" sz="1200" dirty="0" err="1">
                <a:solidFill>
                  <a:srgbClr val="000000"/>
                </a:solidFill>
              </a:rPr>
              <a:t>br</a:t>
            </a:r>
            <a:r>
              <a:rPr lang="en-GB" sz="1200" dirty="0">
                <a:solidFill>
                  <a:srgbClr val="000000"/>
                </a:solidFill>
              </a:rPr>
              <a:t>/&gt;</a:t>
            </a:r>
          </a:p>
          <a:p>
            <a:r>
              <a:rPr lang="en-GB" sz="1200" dirty="0" smtClean="0">
                <a:solidFill>
                  <a:srgbClr val="000000"/>
                </a:solidFill>
              </a:rPr>
              <a:t>&lt;</a:t>
            </a:r>
            <a:r>
              <a:rPr lang="en-GB" sz="1200" dirty="0">
                <a:solidFill>
                  <a:srgbClr val="000000"/>
                </a:solidFill>
              </a:rPr>
              <a:t>audio </a:t>
            </a:r>
            <a:r>
              <a:rPr lang="en-GB" sz="1200" dirty="0" err="1">
                <a:solidFill>
                  <a:srgbClr val="000000"/>
                </a:solidFill>
              </a:rPr>
              <a:t>src</a:t>
            </a:r>
            <a:r>
              <a:rPr lang="en-GB" sz="1200" dirty="0">
                <a:solidFill>
                  <a:srgbClr val="000000"/>
                </a:solidFill>
              </a:rPr>
              <a:t>="</a:t>
            </a:r>
            <a:r>
              <a:rPr lang="en-GB" sz="1200" dirty="0" err="1">
                <a:solidFill>
                  <a:srgbClr val="000000"/>
                </a:solidFill>
              </a:rPr>
              <a:t>MyAudios</a:t>
            </a:r>
            <a:r>
              <a:rPr lang="en-GB" sz="1200" dirty="0">
                <a:solidFill>
                  <a:srgbClr val="000000"/>
                </a:solidFill>
              </a:rPr>
              <a:t>/Beat.mp3" </a:t>
            </a:r>
            <a:r>
              <a:rPr lang="en-GB" sz="1200" dirty="0" err="1">
                <a:solidFill>
                  <a:srgbClr val="000000"/>
                </a:solidFill>
              </a:rPr>
              <a:t>autoplay</a:t>
            </a:r>
            <a:r>
              <a:rPr lang="en-GB" sz="1200" dirty="0">
                <a:solidFill>
                  <a:srgbClr val="000000"/>
                </a:solidFill>
              </a:rPr>
              <a:t> loop controls&gt;&lt;/audio&gt; &lt;</a:t>
            </a:r>
            <a:r>
              <a:rPr lang="en-GB" sz="1200" dirty="0" err="1">
                <a:solidFill>
                  <a:srgbClr val="000000"/>
                </a:solidFill>
              </a:rPr>
              <a:t>br</a:t>
            </a:r>
            <a:r>
              <a:rPr lang="en-GB" sz="1200" dirty="0">
                <a:solidFill>
                  <a:srgbClr val="000000"/>
                </a:solidFill>
              </a:rPr>
              <a:t>/&gt;&lt;</a:t>
            </a:r>
            <a:r>
              <a:rPr lang="en-GB" sz="1200" dirty="0" err="1">
                <a:solidFill>
                  <a:srgbClr val="000000"/>
                </a:solidFill>
              </a:rPr>
              <a:t>br</a:t>
            </a:r>
            <a:r>
              <a:rPr lang="en-GB" sz="1200" dirty="0">
                <a:solidFill>
                  <a:srgbClr val="000000"/>
                </a:solidFill>
              </a:rPr>
              <a:t>/&gt;</a:t>
            </a:r>
          </a:p>
          <a:p>
            <a:r>
              <a:rPr lang="en-GB" sz="1200" dirty="0">
                <a:solidFill>
                  <a:srgbClr val="000000"/>
                </a:solidFill>
              </a:rPr>
              <a:t>	</a:t>
            </a:r>
          </a:p>
          <a:p>
            <a:r>
              <a:rPr lang="en-GB" sz="1200" dirty="0" smtClean="0">
                <a:solidFill>
                  <a:srgbClr val="000000"/>
                </a:solidFill>
              </a:rPr>
              <a:t>Play </a:t>
            </a:r>
            <a:r>
              <a:rPr lang="en-GB" sz="1200" dirty="0">
                <a:solidFill>
                  <a:srgbClr val="000000"/>
                </a:solidFill>
              </a:rPr>
              <a:t>audio manually, not in a loop, with controls visible:&lt;</a:t>
            </a:r>
            <a:r>
              <a:rPr lang="en-GB" sz="1200" dirty="0" err="1">
                <a:solidFill>
                  <a:srgbClr val="000000"/>
                </a:solidFill>
              </a:rPr>
              <a:t>br</a:t>
            </a:r>
            <a:r>
              <a:rPr lang="en-GB" sz="1200" dirty="0">
                <a:solidFill>
                  <a:srgbClr val="000000"/>
                </a:solidFill>
              </a:rPr>
              <a:t>/&gt;</a:t>
            </a:r>
          </a:p>
          <a:p>
            <a:r>
              <a:rPr lang="en-GB" sz="1200" dirty="0" smtClean="0">
                <a:solidFill>
                  <a:srgbClr val="000000"/>
                </a:solidFill>
              </a:rPr>
              <a:t>&lt;</a:t>
            </a:r>
            <a:r>
              <a:rPr lang="en-GB" sz="1200" dirty="0">
                <a:solidFill>
                  <a:srgbClr val="000000"/>
                </a:solidFill>
              </a:rPr>
              <a:t>audio </a:t>
            </a:r>
            <a:r>
              <a:rPr lang="en-GB" sz="1200" dirty="0" err="1">
                <a:solidFill>
                  <a:srgbClr val="000000"/>
                </a:solidFill>
              </a:rPr>
              <a:t>src</a:t>
            </a:r>
            <a:r>
              <a:rPr lang="en-GB" sz="1200" dirty="0">
                <a:solidFill>
                  <a:srgbClr val="000000"/>
                </a:solidFill>
              </a:rPr>
              <a:t>="</a:t>
            </a:r>
            <a:r>
              <a:rPr lang="en-GB" sz="1200" dirty="0" err="1">
                <a:solidFill>
                  <a:srgbClr val="000000"/>
                </a:solidFill>
              </a:rPr>
              <a:t>MyAudios</a:t>
            </a:r>
            <a:r>
              <a:rPr lang="en-GB" sz="1200" dirty="0">
                <a:solidFill>
                  <a:srgbClr val="000000"/>
                </a:solidFill>
              </a:rPr>
              <a:t>/Beat.mp3" controls&gt;&lt;/audio&gt; &lt;</a:t>
            </a:r>
            <a:r>
              <a:rPr lang="en-GB" sz="1200" dirty="0" err="1">
                <a:solidFill>
                  <a:srgbClr val="000000"/>
                </a:solidFill>
              </a:rPr>
              <a:t>br</a:t>
            </a:r>
            <a:r>
              <a:rPr lang="en-GB" sz="1200" dirty="0">
                <a:solidFill>
                  <a:srgbClr val="000000"/>
                </a:solidFill>
              </a:rPr>
              <a:t>/&gt;&lt;</a:t>
            </a:r>
            <a:r>
              <a:rPr lang="en-GB" sz="1200" dirty="0" err="1">
                <a:solidFill>
                  <a:srgbClr val="000000"/>
                </a:solidFill>
              </a:rPr>
              <a:t>br</a:t>
            </a:r>
            <a:r>
              <a:rPr lang="en-GB" sz="1200" dirty="0" smtClean="0">
                <a:solidFill>
                  <a:srgbClr val="000000"/>
                </a:solidFill>
              </a:rPr>
              <a:t>/&gt;</a:t>
            </a:r>
            <a:endParaRPr lang="en-GB" sz="1200"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779" y="1832539"/>
            <a:ext cx="3878261" cy="1523860"/>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latin typeface="Lucida Console" pitchFamily="49" charset="0"/>
              </a:rPr>
              <a:t>&lt;</a:t>
            </a:r>
            <a:r>
              <a:rPr lang="en-GB" dirty="0">
                <a:latin typeface="Lucida Console" pitchFamily="49" charset="0"/>
              </a:rPr>
              <a:t>audio&gt;</a:t>
            </a:r>
            <a:r>
              <a:rPr lang="en-GB" dirty="0"/>
              <a:t> </a:t>
            </a:r>
            <a:r>
              <a:rPr lang="en-GB" dirty="0" smtClean="0"/>
              <a:t>has events, methods </a:t>
            </a:r>
            <a:r>
              <a:rPr lang="en-GB" dirty="0"/>
              <a:t>and properties that you can access in JavaScript</a:t>
            </a:r>
          </a:p>
          <a:p>
            <a:pPr lvl="1"/>
            <a:r>
              <a:rPr lang="en-GB" dirty="0"/>
              <a:t>See </a:t>
            </a:r>
            <a:r>
              <a:rPr lang="en-GB" dirty="0" smtClean="0">
                <a:latin typeface="Lucida Console" pitchFamily="49" charset="0"/>
              </a:rPr>
              <a:t>Audio/ScriptAudio.html</a:t>
            </a:r>
            <a:endParaRPr lang="en-GB" dirty="0">
              <a:latin typeface="Lucida Console" pitchFamily="49" charset="0"/>
            </a:endParaRPr>
          </a:p>
          <a:p>
            <a:endParaRPr lang="en-GB" sz="2000" dirty="0"/>
          </a:p>
        </p:txBody>
      </p:sp>
      <p:sp>
        <p:nvSpPr>
          <p:cNvPr id="11267" name="Rectangle 2"/>
          <p:cNvSpPr>
            <a:spLocks noGrp="1" noChangeArrowheads="1"/>
          </p:cNvSpPr>
          <p:nvPr>
            <p:ph type="title"/>
          </p:nvPr>
        </p:nvSpPr>
        <p:spPr/>
        <p:txBody>
          <a:bodyPr/>
          <a:lstStyle/>
          <a:p>
            <a:pPr eaLnBrk="1" hangingPunct="1"/>
            <a:r>
              <a:rPr lang="en-GB" dirty="0"/>
              <a:t>Scripting </a:t>
            </a:r>
            <a:r>
              <a:rPr lang="en-GB" dirty="0" smtClean="0"/>
              <a:t>Audio</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11</a:t>
            </a:fld>
            <a:endParaRPr lang="en-GB"/>
          </a:p>
        </p:txBody>
      </p:sp>
      <p:sp>
        <p:nvSpPr>
          <p:cNvPr id="5" name="Rectangle 4"/>
          <p:cNvSpPr>
            <a:spLocks noChangeArrowheads="1"/>
          </p:cNvSpPr>
          <p:nvPr/>
        </p:nvSpPr>
        <p:spPr bwMode="auto">
          <a:xfrm>
            <a:off x="427703" y="2433099"/>
            <a:ext cx="8539316" cy="2667221"/>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err="1" smtClean="0">
                <a:solidFill>
                  <a:srgbClr val="000000"/>
                </a:solidFill>
                <a:latin typeface="Lucida Console" pitchFamily="49" charset="0"/>
              </a:rPr>
              <a:t>var</a:t>
            </a:r>
            <a:r>
              <a:rPr lang="en-GB" sz="1200" dirty="0" smtClean="0">
                <a:solidFill>
                  <a:srgbClr val="000000"/>
                </a:solidFill>
                <a:latin typeface="Lucida Console" pitchFamily="49" charset="0"/>
              </a:rPr>
              <a:t> audio = </a:t>
            </a:r>
            <a:r>
              <a:rPr lang="en-GB" sz="1200" dirty="0" err="1" smtClean="0">
                <a:solidFill>
                  <a:srgbClr val="000000"/>
                </a:solidFill>
                <a:latin typeface="Lucida Console" pitchFamily="49" charset="0"/>
              </a:rPr>
              <a:t>document.createElement</a:t>
            </a:r>
            <a:r>
              <a:rPr lang="en-GB" sz="1200" dirty="0" smtClean="0">
                <a:solidFill>
                  <a:srgbClr val="000000"/>
                </a:solidFill>
                <a:latin typeface="Lucida Console" pitchFamily="49" charset="0"/>
              </a:rPr>
              <a:t>("audio");</a:t>
            </a:r>
          </a:p>
          <a:p>
            <a:endParaRPr lang="en-GB" sz="1200" dirty="0" smtClean="0">
              <a:solidFill>
                <a:srgbClr val="000000"/>
              </a:solidFill>
              <a:latin typeface="Lucida Console" pitchFamily="49" charset="0"/>
            </a:endParaRPr>
          </a:p>
          <a:p>
            <a:r>
              <a:rPr lang="en-GB" sz="1200" dirty="0" err="1" smtClean="0">
                <a:solidFill>
                  <a:srgbClr val="000000"/>
                </a:solidFill>
                <a:latin typeface="Lucida Console" pitchFamily="49" charset="0"/>
              </a:rPr>
              <a:t>audio.addEventListener</a:t>
            </a:r>
            <a:r>
              <a:rPr lang="en-GB" sz="1200" dirty="0" smtClean="0">
                <a:solidFill>
                  <a:srgbClr val="000000"/>
                </a:solidFill>
                <a:latin typeface="Lucida Console" pitchFamily="49" charset="0"/>
              </a:rPr>
              <a:t>('ended', function () { </a:t>
            </a:r>
          </a:p>
          <a:p>
            <a:r>
              <a:rPr lang="en-GB" sz="1200" dirty="0" smtClean="0">
                <a:solidFill>
                  <a:srgbClr val="000000"/>
                </a:solidFill>
                <a:latin typeface="Lucida Console" pitchFamily="49" charset="0"/>
              </a:rPr>
              <a:t>  </a:t>
            </a:r>
            <a:r>
              <a:rPr lang="en-GB" sz="1200" dirty="0" err="1" smtClean="0">
                <a:solidFill>
                  <a:srgbClr val="000000"/>
                </a:solidFill>
                <a:latin typeface="Lucida Console" pitchFamily="49" charset="0"/>
              </a:rPr>
              <a:t>doPlay</a:t>
            </a:r>
            <a:r>
              <a:rPr lang="en-GB" sz="1200" dirty="0" smtClean="0">
                <a:solidFill>
                  <a:srgbClr val="000000"/>
                </a:solidFill>
                <a:latin typeface="Lucida Console" pitchFamily="49" charset="0"/>
              </a:rPr>
              <a:t>();</a:t>
            </a:r>
          </a:p>
          <a:p>
            <a:r>
              <a:rPr lang="en-GB" sz="1200" dirty="0" smtClean="0">
                <a:solidFill>
                  <a:srgbClr val="000000"/>
                </a:solidFill>
                <a:latin typeface="Lucida Console" pitchFamily="49" charset="0"/>
              </a:rPr>
              <a:t>}, false);</a:t>
            </a:r>
          </a:p>
          <a:p>
            <a:endParaRPr lang="en-GB" sz="1200" dirty="0" smtClean="0">
              <a:solidFill>
                <a:srgbClr val="000000"/>
              </a:solidFill>
              <a:latin typeface="Lucida Console" pitchFamily="49" charset="0"/>
            </a:endParaRPr>
          </a:p>
          <a:p>
            <a:r>
              <a:rPr lang="en-GB" sz="1200" dirty="0" smtClean="0">
                <a:solidFill>
                  <a:srgbClr val="000000"/>
                </a:solidFill>
                <a:latin typeface="Lucida Console" pitchFamily="49" charset="0"/>
              </a:rPr>
              <a:t>function </a:t>
            </a:r>
            <a:r>
              <a:rPr lang="en-GB" sz="1200" dirty="0" err="1" smtClean="0">
                <a:solidFill>
                  <a:srgbClr val="000000"/>
                </a:solidFill>
                <a:latin typeface="Lucida Console" pitchFamily="49" charset="0"/>
              </a:rPr>
              <a:t>doPlay</a:t>
            </a:r>
            <a:r>
              <a:rPr lang="en-GB" sz="1200" dirty="0" smtClean="0">
                <a:solidFill>
                  <a:srgbClr val="000000"/>
                </a:solidFill>
                <a:latin typeface="Lucida Console" pitchFamily="49" charset="0"/>
              </a:rPr>
              <a:t>() {</a:t>
            </a:r>
          </a:p>
          <a:p>
            <a:r>
              <a:rPr lang="en-GB" sz="1200" dirty="0" smtClean="0">
                <a:solidFill>
                  <a:srgbClr val="000000"/>
                </a:solidFill>
                <a:latin typeface="Lucida Console" pitchFamily="49" charset="0"/>
              </a:rPr>
              <a:t>  </a:t>
            </a:r>
            <a:r>
              <a:rPr lang="en-GB" sz="1200" dirty="0" err="1" smtClean="0">
                <a:solidFill>
                  <a:srgbClr val="000000"/>
                </a:solidFill>
                <a:latin typeface="Lucida Console" pitchFamily="49" charset="0"/>
              </a:rPr>
              <a:t>audio.src</a:t>
            </a:r>
            <a:r>
              <a:rPr lang="en-GB" sz="1200" dirty="0" smtClean="0">
                <a:solidFill>
                  <a:srgbClr val="000000"/>
                </a:solidFill>
                <a:latin typeface="Lucida Console" pitchFamily="49" charset="0"/>
              </a:rPr>
              <a:t> = </a:t>
            </a:r>
            <a:r>
              <a:rPr lang="en-GB" sz="1200" dirty="0" err="1" smtClean="0">
                <a:solidFill>
                  <a:srgbClr val="000000"/>
                </a:solidFill>
                <a:latin typeface="Lucida Console" pitchFamily="49" charset="0"/>
              </a:rPr>
              <a:t>anAudioFile</a:t>
            </a:r>
            <a:r>
              <a:rPr lang="en-GB" sz="1200" dirty="0" smtClean="0">
                <a:solidFill>
                  <a:srgbClr val="000000"/>
                </a:solidFill>
                <a:latin typeface="Lucida Console" pitchFamily="49" charset="0"/>
              </a:rPr>
              <a:t>;</a:t>
            </a:r>
          </a:p>
          <a:p>
            <a:r>
              <a:rPr lang="en-GB" sz="1200" dirty="0" smtClean="0">
                <a:solidFill>
                  <a:srgbClr val="000000"/>
                </a:solidFill>
                <a:latin typeface="Lucida Console" pitchFamily="49" charset="0"/>
              </a:rPr>
              <a:t>  </a:t>
            </a:r>
            <a:r>
              <a:rPr lang="en-GB" sz="1200" dirty="0" err="1" smtClean="0">
                <a:solidFill>
                  <a:srgbClr val="000000"/>
                </a:solidFill>
                <a:latin typeface="Lucida Console" pitchFamily="49" charset="0"/>
              </a:rPr>
              <a:t>audio.play</a:t>
            </a:r>
            <a:r>
              <a:rPr lang="en-GB" sz="1200" dirty="0" smtClean="0">
                <a:solidFill>
                  <a:srgbClr val="000000"/>
                </a:solidFill>
                <a:latin typeface="Lucida Console" pitchFamily="49" charset="0"/>
              </a:rPr>
              <a:t>();</a:t>
            </a:r>
          </a:p>
          <a:p>
            <a:r>
              <a:rPr lang="en-GB" sz="1200" dirty="0" smtClean="0">
                <a:solidFill>
                  <a:srgbClr val="000000"/>
                </a:solidFill>
                <a:latin typeface="Lucida Console" pitchFamily="49" charset="0"/>
              </a:rPr>
              <a:t>}</a:t>
            </a:r>
          </a:p>
          <a:p>
            <a:endParaRPr lang="en-GB" sz="1200" dirty="0" smtClean="0">
              <a:solidFill>
                <a:srgbClr val="000000"/>
              </a:solidFill>
              <a:latin typeface="Lucida Console" pitchFamily="49" charset="0"/>
            </a:endParaRPr>
          </a:p>
          <a:p>
            <a:r>
              <a:rPr lang="en-GB" sz="1200" dirty="0" smtClean="0">
                <a:solidFill>
                  <a:srgbClr val="000000"/>
                </a:solidFill>
                <a:latin typeface="Lucida Console" pitchFamily="49" charset="0"/>
              </a:rPr>
              <a:t>function </a:t>
            </a:r>
            <a:r>
              <a:rPr lang="en-GB" sz="1200" dirty="0" err="1" smtClean="0">
                <a:solidFill>
                  <a:srgbClr val="000000"/>
                </a:solidFill>
                <a:latin typeface="Lucida Console" pitchFamily="49" charset="0"/>
              </a:rPr>
              <a:t>doPause</a:t>
            </a:r>
            <a:r>
              <a:rPr lang="en-GB" sz="1200" dirty="0" smtClean="0">
                <a:solidFill>
                  <a:srgbClr val="000000"/>
                </a:solidFill>
                <a:latin typeface="Lucida Console" pitchFamily="49" charset="0"/>
              </a:rPr>
              <a:t>() {</a:t>
            </a:r>
          </a:p>
          <a:p>
            <a:r>
              <a:rPr lang="en-GB" sz="1200" dirty="0" smtClean="0">
                <a:solidFill>
                  <a:srgbClr val="000000"/>
                </a:solidFill>
                <a:latin typeface="Lucida Console" pitchFamily="49" charset="0"/>
              </a:rPr>
              <a:t>  </a:t>
            </a:r>
            <a:r>
              <a:rPr lang="en-GB" sz="1200" dirty="0" err="1" smtClean="0">
                <a:solidFill>
                  <a:srgbClr val="000000"/>
                </a:solidFill>
                <a:latin typeface="Lucida Console" pitchFamily="49" charset="0"/>
              </a:rPr>
              <a:t>audio.pause</a:t>
            </a:r>
            <a:r>
              <a:rPr lang="en-GB" sz="1200" dirty="0" smtClean="0">
                <a:solidFill>
                  <a:srgbClr val="000000"/>
                </a:solidFill>
                <a:latin typeface="Lucida Console" pitchFamily="49" charset="0"/>
              </a:rPr>
              <a:t>();</a:t>
            </a:r>
          </a:p>
          <a:p>
            <a:r>
              <a:rPr lang="en-GB" sz="1200" dirty="0" smtClean="0">
                <a:solidFill>
                  <a:srgbClr val="000000"/>
                </a:solidFill>
                <a:latin typeface="Lucida Console" pitchFamily="49" charset="0"/>
              </a:rPr>
              <a:t>}</a:t>
            </a:r>
            <a:endParaRPr lang="en-GB" sz="1200" dirty="0">
              <a:solidFill>
                <a:srgbClr val="000000"/>
              </a:solidFill>
              <a:latin typeface="Lucida Console" pitchFamily="49"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41" y="2594817"/>
            <a:ext cx="4065279" cy="1151572"/>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a:t>You can detect whether the browser supports &lt;audio&gt;</a:t>
            </a:r>
          </a:p>
          <a:p>
            <a:pPr lvl="1"/>
            <a:r>
              <a:rPr lang="en-GB" dirty="0"/>
              <a:t>See </a:t>
            </a:r>
            <a:r>
              <a:rPr lang="en-GB" dirty="0">
                <a:latin typeface="Lucida Console" pitchFamily="49" charset="0"/>
              </a:rPr>
              <a:t>Audio/BrowserDetection.html</a:t>
            </a:r>
            <a:endParaRPr lang="en-GB" dirty="0"/>
          </a:p>
        </p:txBody>
      </p:sp>
      <p:sp>
        <p:nvSpPr>
          <p:cNvPr id="11267" name="Rectangle 2"/>
          <p:cNvSpPr>
            <a:spLocks noGrp="1" noChangeArrowheads="1"/>
          </p:cNvSpPr>
          <p:nvPr>
            <p:ph type="title"/>
          </p:nvPr>
        </p:nvSpPr>
        <p:spPr/>
        <p:txBody>
          <a:bodyPr/>
          <a:lstStyle/>
          <a:p>
            <a:pPr eaLnBrk="1" hangingPunct="1"/>
            <a:r>
              <a:rPr lang="en-GB" dirty="0"/>
              <a:t>Detecting Browser Capabilities</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12</a:t>
            </a:fld>
            <a:endParaRPr lang="en-GB"/>
          </a:p>
        </p:txBody>
      </p:sp>
      <p:sp>
        <p:nvSpPr>
          <p:cNvPr id="5" name="Rectangle 4"/>
          <p:cNvSpPr>
            <a:spLocks noChangeArrowheads="1"/>
          </p:cNvSpPr>
          <p:nvPr/>
        </p:nvSpPr>
        <p:spPr bwMode="auto">
          <a:xfrm>
            <a:off x="427703" y="2024461"/>
            <a:ext cx="8539316" cy="2151299"/>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US" sz="1200" dirty="0" err="1" smtClean="0">
                <a:latin typeface="Lucida Console" pitchFamily="49" charset="0"/>
              </a:rPr>
              <a:t>var</a:t>
            </a:r>
            <a:r>
              <a:rPr lang="en-US" sz="1200" dirty="0" smtClean="0">
                <a:latin typeface="Lucida Console" pitchFamily="49" charset="0"/>
              </a:rPr>
              <a:t> audio </a:t>
            </a:r>
            <a:r>
              <a:rPr lang="en-US" sz="1200" dirty="0">
                <a:latin typeface="Lucida Console" pitchFamily="49" charset="0"/>
              </a:rPr>
              <a:t>= </a:t>
            </a:r>
            <a:r>
              <a:rPr lang="en-US" sz="1200" dirty="0" err="1">
                <a:latin typeface="Lucida Console" pitchFamily="49" charset="0"/>
              </a:rPr>
              <a:t>document.createElement</a:t>
            </a:r>
            <a:r>
              <a:rPr lang="en-US" sz="1200" dirty="0" smtClean="0">
                <a:latin typeface="Lucida Console" pitchFamily="49" charset="0"/>
              </a:rPr>
              <a:t>("audio");</a:t>
            </a:r>
            <a:endParaRPr lang="en-US" sz="1200" dirty="0">
              <a:latin typeface="Lucida Console" pitchFamily="49" charset="0"/>
            </a:endParaRPr>
          </a:p>
          <a:p>
            <a:r>
              <a:rPr lang="en-US" sz="1200" dirty="0" smtClean="0">
                <a:latin typeface="Lucida Console" pitchFamily="49" charset="0"/>
              </a:rPr>
              <a:t>  </a:t>
            </a:r>
          </a:p>
          <a:p>
            <a:r>
              <a:rPr lang="en-US" sz="1200" dirty="0" smtClean="0">
                <a:latin typeface="Lucida Console" pitchFamily="49" charset="0"/>
              </a:rPr>
              <a:t>if (audio </a:t>
            </a:r>
            <a:r>
              <a:rPr lang="en-US" sz="1200" dirty="0">
                <a:latin typeface="Lucida Console" pitchFamily="49" charset="0"/>
              </a:rPr>
              <a:t>&amp;&amp; </a:t>
            </a:r>
            <a:r>
              <a:rPr lang="en-US" sz="1200" dirty="0" err="1" smtClean="0">
                <a:latin typeface="Lucida Console" pitchFamily="49" charset="0"/>
              </a:rPr>
              <a:t>audio.canPlayType</a:t>
            </a:r>
            <a:r>
              <a:rPr lang="en-US" sz="1200" dirty="0" smtClean="0">
                <a:latin typeface="Lucida Console" pitchFamily="49" charset="0"/>
              </a:rPr>
              <a:t> &amp;&amp; </a:t>
            </a:r>
          </a:p>
          <a:p>
            <a:r>
              <a:rPr lang="en-US" sz="1200" dirty="0" smtClean="0">
                <a:latin typeface="Lucida Console" pitchFamily="49" charset="0"/>
              </a:rPr>
              <a:t>    </a:t>
            </a:r>
            <a:r>
              <a:rPr lang="en-US" sz="1200" dirty="0" err="1" smtClean="0">
                <a:latin typeface="Lucida Console" pitchFamily="49" charset="0"/>
              </a:rPr>
              <a:t>audio.canPlayType</a:t>
            </a:r>
            <a:r>
              <a:rPr lang="en-US" sz="1200" dirty="0" smtClean="0">
                <a:latin typeface="Lucida Console" pitchFamily="49" charset="0"/>
              </a:rPr>
              <a:t>("audio/mp3")) </a:t>
            </a:r>
          </a:p>
          <a:p>
            <a:r>
              <a:rPr lang="en-US" sz="1200" dirty="0" smtClean="0">
                <a:latin typeface="Lucida Console" pitchFamily="49" charset="0"/>
              </a:rPr>
              <a:t>{</a:t>
            </a:r>
            <a:endParaRPr lang="en-US" sz="1200" dirty="0">
              <a:latin typeface="Lucida Console" pitchFamily="49" charset="0"/>
            </a:endParaRPr>
          </a:p>
          <a:p>
            <a:r>
              <a:rPr lang="en-US" sz="1200" dirty="0" smtClean="0">
                <a:latin typeface="Lucida Console" pitchFamily="49" charset="0"/>
              </a:rPr>
              <a:t>  // </a:t>
            </a:r>
            <a:r>
              <a:rPr lang="en-US" sz="1200" dirty="0">
                <a:latin typeface="Lucida Console" pitchFamily="49" charset="0"/>
              </a:rPr>
              <a:t>Browser can </a:t>
            </a:r>
            <a:r>
              <a:rPr lang="en-US" sz="1200" dirty="0" smtClean="0">
                <a:latin typeface="Lucida Console" pitchFamily="49" charset="0"/>
              </a:rPr>
              <a:t>play MP3 audio.</a:t>
            </a:r>
            <a:endParaRPr lang="en-US" sz="1200" dirty="0">
              <a:latin typeface="Lucida Console" pitchFamily="49" charset="0"/>
            </a:endParaRPr>
          </a:p>
          <a:p>
            <a:r>
              <a:rPr lang="en-US" sz="1200" dirty="0" smtClean="0">
                <a:latin typeface="Lucida Console" pitchFamily="49" charset="0"/>
              </a:rPr>
              <a:t>} </a:t>
            </a:r>
            <a:endParaRPr lang="en-US" sz="1200" dirty="0">
              <a:latin typeface="Lucida Console" pitchFamily="49" charset="0"/>
            </a:endParaRPr>
          </a:p>
          <a:p>
            <a:r>
              <a:rPr lang="en-US" sz="1200" dirty="0" smtClean="0">
                <a:latin typeface="Lucida Console" pitchFamily="49" charset="0"/>
              </a:rPr>
              <a:t>else </a:t>
            </a:r>
          </a:p>
          <a:p>
            <a:r>
              <a:rPr lang="en-US" sz="1200" dirty="0" smtClean="0">
                <a:latin typeface="Lucida Console" pitchFamily="49" charset="0"/>
              </a:rPr>
              <a:t>{</a:t>
            </a:r>
            <a:endParaRPr lang="en-US" sz="1200" dirty="0">
              <a:latin typeface="Lucida Console" pitchFamily="49" charset="0"/>
            </a:endParaRPr>
          </a:p>
          <a:p>
            <a:r>
              <a:rPr lang="en-US" sz="1200" dirty="0" smtClean="0">
                <a:latin typeface="Lucida Console" pitchFamily="49" charset="0"/>
              </a:rPr>
              <a:t>  // </a:t>
            </a:r>
            <a:r>
              <a:rPr lang="en-US" sz="1200" dirty="0">
                <a:latin typeface="Lucida Console" pitchFamily="49" charset="0"/>
              </a:rPr>
              <a:t>Browser cannot play </a:t>
            </a:r>
            <a:r>
              <a:rPr lang="en-US" sz="1200" dirty="0" smtClean="0">
                <a:latin typeface="Lucida Console" pitchFamily="49" charset="0"/>
              </a:rPr>
              <a:t>MP3 audio.</a:t>
            </a:r>
            <a:endParaRPr lang="en-US" sz="1200" dirty="0">
              <a:latin typeface="Lucida Console" pitchFamily="49" charset="0"/>
            </a:endParaRPr>
          </a:p>
          <a:p>
            <a:r>
              <a:rPr lang="en-US" sz="1200" dirty="0" smtClean="0">
                <a:latin typeface="Lucida Console" pitchFamily="49" charset="0"/>
              </a:rPr>
              <a:t>}</a:t>
            </a:r>
            <a:endParaRPr lang="en-US" sz="1200" dirty="0">
              <a:latin typeface="Lucida Console" pitchFamily="49" charset="0"/>
            </a:endParaRPr>
          </a:p>
        </p:txBody>
      </p:sp>
    </p:spTree>
    <p:extLst>
      <p:ext uri="{BB962C8B-B14F-4D97-AF65-F5344CB8AC3E}">
        <p14:creationId xmlns:p14="http://schemas.microsoft.com/office/powerpoint/2010/main" val="1574322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13</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234383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smtClean="0"/>
              <a:t>Playing video</a:t>
            </a:r>
          </a:p>
          <a:p>
            <a:pPr marL="457200" indent="-457200">
              <a:buFont typeface="+mj-lt"/>
              <a:buAutoNum type="arabicPeriod"/>
            </a:pPr>
            <a:r>
              <a:rPr lang="en-GB" dirty="0" smtClean="0"/>
              <a:t>Playing audio</a:t>
            </a:r>
            <a:endParaRPr lang="en-GB" sz="2400" dirty="0" smtClean="0"/>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a:t>
              </a:r>
            </a:p>
            <a:p>
              <a:pPr marL="1252538" lvl="1">
                <a:spcBef>
                  <a:spcPts val="0"/>
                </a:spcBef>
                <a:buClr>
                  <a:schemeClr val="folHlink"/>
                </a:buClr>
                <a:buSzPct val="60000"/>
                <a:buFont typeface="Wingdings" pitchFamily="2" charset="2"/>
                <a:buNone/>
              </a:pPr>
              <a:r>
                <a:rPr lang="en-GB" sz="2000" b="1" smtClean="0">
                  <a:solidFill>
                    <a:schemeClr val="tx2"/>
                  </a:solidFill>
                  <a:sym typeface="Wingdings" pitchFamily="2" charset="2"/>
                </a:rPr>
                <a:t>Demos\10-VideoAudio</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r>
              <a:rPr lang="en-GB" dirty="0"/>
              <a:t>Overview</a:t>
            </a:r>
          </a:p>
          <a:p>
            <a:r>
              <a:rPr lang="en-GB" dirty="0" smtClean="0"/>
              <a:t>Using the &lt;video&gt; tag</a:t>
            </a:r>
            <a:endParaRPr lang="en-GB" dirty="0"/>
          </a:p>
          <a:p>
            <a:r>
              <a:rPr lang="en-GB" dirty="0"/>
              <a:t>Scripting a </a:t>
            </a:r>
            <a:r>
              <a:rPr lang="en-GB" dirty="0" smtClean="0"/>
              <a:t>video</a:t>
            </a:r>
            <a:endParaRPr lang="en-GB" dirty="0"/>
          </a:p>
          <a:p>
            <a:r>
              <a:rPr lang="en-GB" dirty="0"/>
              <a:t>Detecting </a:t>
            </a:r>
            <a:r>
              <a:rPr lang="en-GB" dirty="0" smtClean="0"/>
              <a:t>browser capabilities</a:t>
            </a:r>
            <a:endParaRPr lang="en-GB" dirty="0"/>
          </a:p>
        </p:txBody>
      </p:sp>
      <p:sp>
        <p:nvSpPr>
          <p:cNvPr id="669698" name="Rectangle 2"/>
          <p:cNvSpPr>
            <a:spLocks noGrp="1" noChangeArrowheads="1"/>
          </p:cNvSpPr>
          <p:nvPr>
            <p:ph type="title"/>
          </p:nvPr>
        </p:nvSpPr>
        <p:spPr/>
        <p:txBody>
          <a:bodyPr/>
          <a:lstStyle/>
          <a:p>
            <a:pPr eaLnBrk="1" hangingPunct="1"/>
            <a:r>
              <a:rPr lang="en-GB" dirty="0" smtClean="0"/>
              <a:t>1. Playing Video</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a:t>The HTML5 </a:t>
            </a:r>
            <a:r>
              <a:rPr lang="en-GB" dirty="0">
                <a:latin typeface="Lucida Console" pitchFamily="49" charset="0"/>
              </a:rPr>
              <a:t>&lt;video&gt;</a:t>
            </a:r>
            <a:r>
              <a:rPr lang="en-GB" dirty="0"/>
              <a:t> element </a:t>
            </a:r>
            <a:br>
              <a:rPr lang="en-GB" dirty="0"/>
            </a:br>
            <a:r>
              <a:rPr lang="en-GB" dirty="0"/>
              <a:t>provides native support for videos</a:t>
            </a:r>
          </a:p>
          <a:p>
            <a:pPr lvl="1"/>
            <a:r>
              <a:rPr lang="en-GB" dirty="0"/>
              <a:t>No need for plug-ins</a:t>
            </a:r>
          </a:p>
          <a:p>
            <a:pPr lvl="1"/>
            <a:endParaRPr lang="en-GB" dirty="0"/>
          </a:p>
          <a:p>
            <a:r>
              <a:rPr lang="en-GB" dirty="0"/>
              <a:t>Videos can be </a:t>
            </a:r>
            <a:r>
              <a:rPr lang="en-US" dirty="0"/>
              <a:t>composited </a:t>
            </a:r>
            <a:br>
              <a:rPr lang="en-US" dirty="0"/>
            </a:br>
            <a:r>
              <a:rPr lang="en-US" dirty="0"/>
              <a:t>with anything else on the page</a:t>
            </a:r>
          </a:p>
          <a:p>
            <a:pPr lvl="1"/>
            <a:r>
              <a:rPr lang="en-US" dirty="0"/>
              <a:t>HTML content, images, canvases, SVG </a:t>
            </a:r>
          </a:p>
          <a:p>
            <a:pPr lvl="1"/>
            <a:endParaRPr lang="en-GB" dirty="0"/>
          </a:p>
          <a:p>
            <a:r>
              <a:rPr lang="en-GB" dirty="0" smtClean="0"/>
              <a:t>Ideally you should support the following video formats on your web site:</a:t>
            </a:r>
            <a:endParaRPr lang="en-GB" dirty="0"/>
          </a:p>
          <a:p>
            <a:pPr lvl="1"/>
            <a:r>
              <a:rPr lang="en-US" dirty="0" err="1" smtClean="0"/>
              <a:t>WebM</a:t>
            </a:r>
            <a:endParaRPr lang="en-US" dirty="0"/>
          </a:p>
          <a:p>
            <a:pPr lvl="1"/>
            <a:r>
              <a:rPr lang="en-US" dirty="0" smtClean="0"/>
              <a:t>MP4</a:t>
            </a:r>
          </a:p>
          <a:p>
            <a:pPr lvl="1"/>
            <a:r>
              <a:rPr lang="en-US" dirty="0" smtClean="0"/>
              <a:t>OGV</a:t>
            </a:r>
            <a:endParaRPr lang="en-US" dirty="0"/>
          </a:p>
        </p:txBody>
      </p:sp>
      <p:sp>
        <p:nvSpPr>
          <p:cNvPr id="10243" name="Rectangle 2"/>
          <p:cNvSpPr>
            <a:spLocks noGrp="1" noChangeArrowheads="1"/>
          </p:cNvSpPr>
          <p:nvPr>
            <p:ph type="title"/>
          </p:nvPr>
        </p:nvSpPr>
        <p:spPr/>
        <p:txBody>
          <a:bodyPr/>
          <a:lstStyle/>
          <a:p>
            <a:pPr eaLnBrk="1" hangingPunct="1"/>
            <a:r>
              <a:rPr lang="en-GB" dirty="0" smtClean="0"/>
              <a:t>Overview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4</a:t>
            </a:fld>
            <a:endParaRPr lang="en-GB"/>
          </a:p>
        </p:txBody>
      </p:sp>
      <p:pic>
        <p:nvPicPr>
          <p:cNvPr id="5"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124" y="1020100"/>
            <a:ext cx="3242658" cy="2873475"/>
          </a:xfrm>
          <a:prstGeom prst="rect">
            <a:avLst/>
          </a:prstGeom>
        </p:spPr>
      </p:pic>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a:t>See </a:t>
            </a:r>
            <a:r>
              <a:rPr lang="en-GB" dirty="0" smtClean="0">
                <a:latin typeface="Lucida Console" pitchFamily="49" charset="0"/>
              </a:rPr>
              <a:t>Video/PlayVideo.html</a:t>
            </a:r>
            <a:endParaRPr lang="en-GB" dirty="0">
              <a:latin typeface="Lucida Console" pitchFamily="49" charset="0"/>
            </a:endParaRPr>
          </a:p>
          <a:p>
            <a:endParaRPr lang="en-GB" dirty="0"/>
          </a:p>
        </p:txBody>
      </p:sp>
      <p:sp>
        <p:nvSpPr>
          <p:cNvPr id="11267" name="Rectangle 2"/>
          <p:cNvSpPr>
            <a:spLocks noGrp="1" noChangeArrowheads="1"/>
          </p:cNvSpPr>
          <p:nvPr>
            <p:ph type="title"/>
          </p:nvPr>
        </p:nvSpPr>
        <p:spPr/>
        <p:txBody>
          <a:bodyPr/>
          <a:lstStyle/>
          <a:p>
            <a:pPr eaLnBrk="1" hangingPunct="1"/>
            <a:r>
              <a:rPr lang="en-GB" dirty="0" smtClean="0"/>
              <a:t>Using the &lt;video&gt; Tag</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5</a:t>
            </a:fld>
            <a:endParaRPr lang="en-GB"/>
          </a:p>
        </p:txBody>
      </p:sp>
      <p:sp>
        <p:nvSpPr>
          <p:cNvPr id="6" name="Rectangle 5"/>
          <p:cNvSpPr>
            <a:spLocks noChangeArrowheads="1"/>
          </p:cNvSpPr>
          <p:nvPr/>
        </p:nvSpPr>
        <p:spPr bwMode="auto">
          <a:xfrm>
            <a:off x="427703" y="1653436"/>
            <a:ext cx="8539316" cy="4509370"/>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solidFill>
                  <a:srgbClr val="000000"/>
                </a:solidFill>
              </a:rPr>
              <a:t>&lt;</a:t>
            </a:r>
            <a:r>
              <a:rPr lang="en-GB" sz="1200" dirty="0">
                <a:solidFill>
                  <a:srgbClr val="000000"/>
                </a:solidFill>
              </a:rPr>
              <a:t>style&gt;</a:t>
            </a:r>
          </a:p>
          <a:p>
            <a:r>
              <a:rPr lang="en-GB" sz="1200" dirty="0" smtClean="0">
                <a:solidFill>
                  <a:srgbClr val="000000"/>
                </a:solidFill>
              </a:rPr>
              <a:t>  video </a:t>
            </a:r>
            <a:r>
              <a:rPr lang="en-GB" sz="1200" dirty="0">
                <a:solidFill>
                  <a:srgbClr val="000000"/>
                </a:solidFill>
              </a:rPr>
              <a:t>{</a:t>
            </a:r>
          </a:p>
          <a:p>
            <a:r>
              <a:rPr lang="en-GB" sz="1200" dirty="0" smtClean="0">
                <a:solidFill>
                  <a:srgbClr val="000000"/>
                </a:solidFill>
              </a:rPr>
              <a:t>    width</a:t>
            </a:r>
            <a:r>
              <a:rPr lang="en-GB" sz="1200" dirty="0">
                <a:solidFill>
                  <a:srgbClr val="000000"/>
                </a:solidFill>
              </a:rPr>
              <a:t>: 180px;</a:t>
            </a:r>
          </a:p>
          <a:p>
            <a:r>
              <a:rPr lang="en-GB" sz="1200" dirty="0" smtClean="0">
                <a:solidFill>
                  <a:srgbClr val="000000"/>
                </a:solidFill>
              </a:rPr>
              <a:t>    height</a:t>
            </a:r>
            <a:r>
              <a:rPr lang="en-GB" sz="1200" dirty="0">
                <a:solidFill>
                  <a:srgbClr val="000000"/>
                </a:solidFill>
              </a:rPr>
              <a:t>: 135px;</a:t>
            </a:r>
          </a:p>
          <a:p>
            <a:r>
              <a:rPr lang="en-GB" sz="1200" dirty="0" smtClean="0">
                <a:solidFill>
                  <a:srgbClr val="000000"/>
                </a:solidFill>
              </a:rPr>
              <a:t>    …</a:t>
            </a:r>
          </a:p>
          <a:p>
            <a:r>
              <a:rPr lang="en-GB" sz="1200" dirty="0">
                <a:solidFill>
                  <a:srgbClr val="000000"/>
                </a:solidFill>
              </a:rPr>
              <a:t> </a:t>
            </a:r>
            <a:r>
              <a:rPr lang="en-GB" sz="1200" dirty="0" smtClean="0">
                <a:solidFill>
                  <a:srgbClr val="000000"/>
                </a:solidFill>
              </a:rPr>
              <a:t> }</a:t>
            </a:r>
          </a:p>
          <a:p>
            <a:r>
              <a:rPr lang="en-GB" sz="1200" dirty="0" smtClean="0">
                <a:solidFill>
                  <a:srgbClr val="000000"/>
                </a:solidFill>
              </a:rPr>
              <a:t>&lt;/</a:t>
            </a:r>
            <a:r>
              <a:rPr lang="en-GB" sz="1200" dirty="0">
                <a:solidFill>
                  <a:srgbClr val="000000"/>
                </a:solidFill>
              </a:rPr>
              <a:t>style&gt;</a:t>
            </a:r>
          </a:p>
          <a:p>
            <a:endParaRPr lang="en-GB" sz="1200" dirty="0" smtClean="0">
              <a:solidFill>
                <a:srgbClr val="000000"/>
              </a:solidFill>
            </a:endParaRPr>
          </a:p>
          <a:p>
            <a:r>
              <a:rPr lang="en-GB" sz="1200" dirty="0" smtClean="0">
                <a:solidFill>
                  <a:srgbClr val="000000"/>
                </a:solidFill>
              </a:rPr>
              <a:t>…</a:t>
            </a:r>
          </a:p>
          <a:p>
            <a:r>
              <a:rPr lang="en-GB" sz="1200" dirty="0" smtClean="0">
                <a:solidFill>
                  <a:srgbClr val="000000"/>
                </a:solidFill>
              </a:rPr>
              <a:t>&lt;</a:t>
            </a:r>
            <a:r>
              <a:rPr lang="en-GB" sz="1200" dirty="0">
                <a:solidFill>
                  <a:srgbClr val="000000"/>
                </a:solidFill>
              </a:rPr>
              <a:t>h1&gt;This page plays </a:t>
            </a:r>
            <a:r>
              <a:rPr lang="en-GB" sz="1200" dirty="0" smtClean="0">
                <a:solidFill>
                  <a:srgbClr val="000000"/>
                </a:solidFill>
              </a:rPr>
              <a:t>video...&lt;/</a:t>
            </a:r>
            <a:r>
              <a:rPr lang="en-GB" sz="1200" dirty="0">
                <a:solidFill>
                  <a:srgbClr val="000000"/>
                </a:solidFill>
              </a:rPr>
              <a:t>h1&gt;</a:t>
            </a:r>
          </a:p>
          <a:p>
            <a:endParaRPr lang="en-GB" sz="1200" dirty="0" smtClean="0">
              <a:solidFill>
                <a:srgbClr val="000000"/>
              </a:solidFill>
            </a:endParaRPr>
          </a:p>
          <a:p>
            <a:r>
              <a:rPr lang="en-GB" sz="1200" dirty="0">
                <a:solidFill>
                  <a:srgbClr val="000000"/>
                </a:solidFill>
              </a:rPr>
              <a:t>&lt;video </a:t>
            </a:r>
            <a:r>
              <a:rPr lang="en-GB" sz="1200" dirty="0" err="1">
                <a:solidFill>
                  <a:srgbClr val="000000"/>
                </a:solidFill>
              </a:rPr>
              <a:t>src</a:t>
            </a:r>
            <a:r>
              <a:rPr lang="en-GB" sz="1200" dirty="0">
                <a:solidFill>
                  <a:srgbClr val="000000"/>
                </a:solidFill>
              </a:rPr>
              <a:t>="</a:t>
            </a:r>
            <a:r>
              <a:rPr lang="en-GB" sz="1200" dirty="0" err="1">
                <a:solidFill>
                  <a:srgbClr val="000000"/>
                </a:solidFill>
              </a:rPr>
              <a:t>MyVideos</a:t>
            </a:r>
            <a:r>
              <a:rPr lang="en-GB" sz="1200" dirty="0">
                <a:solidFill>
                  <a:srgbClr val="000000"/>
                </a:solidFill>
              </a:rPr>
              <a:t>/SwanseaBay.mov" poster="ImageLoading.png" </a:t>
            </a:r>
            <a:endParaRPr lang="en-GB" sz="1200" dirty="0" smtClean="0">
              <a:solidFill>
                <a:srgbClr val="000000"/>
              </a:solidFill>
            </a:endParaRPr>
          </a:p>
          <a:p>
            <a:r>
              <a:rPr lang="en-GB" sz="1200" dirty="0">
                <a:solidFill>
                  <a:srgbClr val="000000"/>
                </a:solidFill>
              </a:rPr>
              <a:t> </a:t>
            </a:r>
            <a:r>
              <a:rPr lang="en-GB" sz="1200" dirty="0" smtClean="0">
                <a:solidFill>
                  <a:srgbClr val="000000"/>
                </a:solidFill>
              </a:rPr>
              <a:t>      </a:t>
            </a:r>
            <a:r>
              <a:rPr lang="en-GB" sz="1200" dirty="0" err="1" smtClean="0">
                <a:solidFill>
                  <a:srgbClr val="000000"/>
                </a:solidFill>
              </a:rPr>
              <a:t>autoplay</a:t>
            </a:r>
            <a:r>
              <a:rPr lang="en-GB" sz="1200" dirty="0" smtClean="0">
                <a:solidFill>
                  <a:srgbClr val="000000"/>
                </a:solidFill>
              </a:rPr>
              <a:t> </a:t>
            </a:r>
            <a:r>
              <a:rPr lang="en-GB" sz="1200" dirty="0">
                <a:solidFill>
                  <a:srgbClr val="000000"/>
                </a:solidFill>
              </a:rPr>
              <a:t>loop controls&gt;&lt;/video&gt;	</a:t>
            </a:r>
            <a:endParaRPr lang="en-GB" sz="1200" dirty="0" smtClean="0">
              <a:solidFill>
                <a:srgbClr val="000000"/>
              </a:solidFill>
            </a:endParaRPr>
          </a:p>
          <a:p>
            <a:r>
              <a:rPr lang="en-GB" sz="1200" dirty="0" smtClean="0">
                <a:solidFill>
                  <a:srgbClr val="000000"/>
                </a:solidFill>
              </a:rPr>
              <a:t>…</a:t>
            </a:r>
          </a:p>
          <a:p>
            <a:r>
              <a:rPr lang="en-GB" sz="1200" dirty="0">
                <a:solidFill>
                  <a:srgbClr val="000000"/>
                </a:solidFill>
              </a:rPr>
              <a:t>&lt;video poster="ImageLoading.png" controls&gt;</a:t>
            </a:r>
          </a:p>
          <a:p>
            <a:r>
              <a:rPr lang="en-GB" sz="1200" dirty="0" smtClean="0">
                <a:solidFill>
                  <a:srgbClr val="000000"/>
                </a:solidFill>
              </a:rPr>
              <a:t>  &lt;</a:t>
            </a:r>
            <a:r>
              <a:rPr lang="en-GB" sz="1200" dirty="0">
                <a:solidFill>
                  <a:srgbClr val="000000"/>
                </a:solidFill>
              </a:rPr>
              <a:t>source </a:t>
            </a:r>
            <a:r>
              <a:rPr lang="en-GB" sz="1200" dirty="0" err="1">
                <a:solidFill>
                  <a:srgbClr val="000000"/>
                </a:solidFill>
              </a:rPr>
              <a:t>src</a:t>
            </a:r>
            <a:r>
              <a:rPr lang="en-GB" sz="1200" dirty="0">
                <a:solidFill>
                  <a:srgbClr val="000000"/>
                </a:solidFill>
              </a:rPr>
              <a:t>="</a:t>
            </a:r>
            <a:r>
              <a:rPr lang="en-GB" sz="1200" dirty="0" err="1">
                <a:solidFill>
                  <a:srgbClr val="000000"/>
                </a:solidFill>
              </a:rPr>
              <a:t>MyVideos</a:t>
            </a:r>
            <a:r>
              <a:rPr lang="en-GB" sz="1200" dirty="0">
                <a:solidFill>
                  <a:srgbClr val="000000"/>
                </a:solidFill>
              </a:rPr>
              <a:t>/SwanseaBay.mp4"  type='video/mp4' /&gt;</a:t>
            </a:r>
          </a:p>
          <a:p>
            <a:r>
              <a:rPr lang="en-GB" sz="1200" dirty="0" smtClean="0">
                <a:solidFill>
                  <a:srgbClr val="000000"/>
                </a:solidFill>
              </a:rPr>
              <a:t>  &lt;</a:t>
            </a:r>
            <a:r>
              <a:rPr lang="en-GB" sz="1200" dirty="0">
                <a:solidFill>
                  <a:srgbClr val="000000"/>
                </a:solidFill>
              </a:rPr>
              <a:t>source </a:t>
            </a:r>
            <a:r>
              <a:rPr lang="en-GB" sz="1200" dirty="0" err="1">
                <a:solidFill>
                  <a:srgbClr val="000000"/>
                </a:solidFill>
              </a:rPr>
              <a:t>src</a:t>
            </a:r>
            <a:r>
              <a:rPr lang="en-GB" sz="1200" dirty="0">
                <a:solidFill>
                  <a:srgbClr val="000000"/>
                </a:solidFill>
              </a:rPr>
              <a:t>="</a:t>
            </a:r>
            <a:r>
              <a:rPr lang="en-GB" sz="1200" dirty="0" err="1">
                <a:solidFill>
                  <a:srgbClr val="000000"/>
                </a:solidFill>
              </a:rPr>
              <a:t>MyVideos</a:t>
            </a:r>
            <a:r>
              <a:rPr lang="en-GB" sz="1200" dirty="0">
                <a:solidFill>
                  <a:srgbClr val="000000"/>
                </a:solidFill>
              </a:rPr>
              <a:t>/</a:t>
            </a:r>
            <a:r>
              <a:rPr lang="en-GB" sz="1200" dirty="0" err="1">
                <a:solidFill>
                  <a:srgbClr val="000000"/>
                </a:solidFill>
              </a:rPr>
              <a:t>SwanseaBay.webm</a:t>
            </a:r>
            <a:r>
              <a:rPr lang="en-GB" sz="1200" dirty="0">
                <a:solidFill>
                  <a:srgbClr val="000000"/>
                </a:solidFill>
              </a:rPr>
              <a:t>" type='video/</a:t>
            </a:r>
            <a:r>
              <a:rPr lang="en-GB" sz="1200" dirty="0" err="1">
                <a:solidFill>
                  <a:srgbClr val="000000"/>
                </a:solidFill>
              </a:rPr>
              <a:t>webm</a:t>
            </a:r>
            <a:r>
              <a:rPr lang="en-GB" sz="1200" dirty="0">
                <a:solidFill>
                  <a:srgbClr val="000000"/>
                </a:solidFill>
              </a:rPr>
              <a:t>' /&gt;</a:t>
            </a:r>
          </a:p>
          <a:p>
            <a:r>
              <a:rPr lang="en-GB" sz="1200" dirty="0" smtClean="0">
                <a:solidFill>
                  <a:srgbClr val="000000"/>
                </a:solidFill>
              </a:rPr>
              <a:t>  &lt;</a:t>
            </a:r>
            <a:r>
              <a:rPr lang="en-GB" sz="1200" dirty="0">
                <a:solidFill>
                  <a:srgbClr val="000000"/>
                </a:solidFill>
              </a:rPr>
              <a:t>source </a:t>
            </a:r>
            <a:r>
              <a:rPr lang="en-GB" sz="1200" dirty="0" err="1">
                <a:solidFill>
                  <a:srgbClr val="000000"/>
                </a:solidFill>
              </a:rPr>
              <a:t>src</a:t>
            </a:r>
            <a:r>
              <a:rPr lang="en-GB" sz="1200" dirty="0">
                <a:solidFill>
                  <a:srgbClr val="000000"/>
                </a:solidFill>
              </a:rPr>
              <a:t>="</a:t>
            </a:r>
            <a:r>
              <a:rPr lang="en-GB" sz="1200" dirty="0" err="1">
                <a:solidFill>
                  <a:srgbClr val="000000"/>
                </a:solidFill>
              </a:rPr>
              <a:t>MyVideos</a:t>
            </a:r>
            <a:r>
              <a:rPr lang="en-GB" sz="1200" dirty="0">
                <a:solidFill>
                  <a:srgbClr val="000000"/>
                </a:solidFill>
              </a:rPr>
              <a:t>/</a:t>
            </a:r>
            <a:r>
              <a:rPr lang="en-GB" sz="1200" dirty="0" err="1">
                <a:solidFill>
                  <a:srgbClr val="000000"/>
                </a:solidFill>
              </a:rPr>
              <a:t>SwanseaBay.ogv</a:t>
            </a:r>
            <a:r>
              <a:rPr lang="en-GB" sz="1200" dirty="0">
                <a:solidFill>
                  <a:srgbClr val="000000"/>
                </a:solidFill>
              </a:rPr>
              <a:t>"  type='video/</a:t>
            </a:r>
            <a:r>
              <a:rPr lang="en-GB" sz="1200" dirty="0" err="1">
                <a:solidFill>
                  <a:srgbClr val="000000"/>
                </a:solidFill>
              </a:rPr>
              <a:t>ogg</a:t>
            </a:r>
            <a:r>
              <a:rPr lang="en-GB" sz="1200" dirty="0">
                <a:solidFill>
                  <a:srgbClr val="000000"/>
                </a:solidFill>
              </a:rPr>
              <a:t>' /&gt;</a:t>
            </a:r>
          </a:p>
          <a:p>
            <a:r>
              <a:rPr lang="en-GB" sz="1200" dirty="0">
                <a:solidFill>
                  <a:srgbClr val="000000"/>
                </a:solidFill>
              </a:rPr>
              <a:t>	</a:t>
            </a:r>
          </a:p>
          <a:p>
            <a:r>
              <a:rPr lang="en-GB" sz="1200" dirty="0" smtClean="0">
                <a:solidFill>
                  <a:srgbClr val="000000"/>
                </a:solidFill>
              </a:rPr>
              <a:t>  &lt;!-- </a:t>
            </a:r>
            <a:r>
              <a:rPr lang="en-GB" sz="1200" dirty="0">
                <a:solidFill>
                  <a:srgbClr val="000000"/>
                </a:solidFill>
              </a:rPr>
              <a:t>You can embed Flash or Silverlight content here, as a </a:t>
            </a:r>
            <a:r>
              <a:rPr lang="en-GB" sz="1200" dirty="0" err="1">
                <a:solidFill>
                  <a:srgbClr val="000000"/>
                </a:solidFill>
              </a:rPr>
              <a:t>fallback</a:t>
            </a:r>
            <a:r>
              <a:rPr lang="en-GB" sz="1200" dirty="0">
                <a:solidFill>
                  <a:srgbClr val="000000"/>
                </a:solidFill>
              </a:rPr>
              <a:t> --&gt;</a:t>
            </a:r>
          </a:p>
          <a:p>
            <a:r>
              <a:rPr lang="en-GB" sz="1200" dirty="0">
                <a:solidFill>
                  <a:srgbClr val="000000"/>
                </a:solidFill>
              </a:rPr>
              <a:t>	</a:t>
            </a:r>
          </a:p>
          <a:p>
            <a:r>
              <a:rPr lang="en-GB" sz="1200" dirty="0" smtClean="0">
                <a:solidFill>
                  <a:srgbClr val="000000"/>
                </a:solidFill>
              </a:rPr>
              <a:t>  &lt;!-- Display </a:t>
            </a:r>
            <a:r>
              <a:rPr lang="en-GB" sz="1200" dirty="0">
                <a:solidFill>
                  <a:srgbClr val="000000"/>
                </a:solidFill>
              </a:rPr>
              <a:t>some </a:t>
            </a:r>
            <a:r>
              <a:rPr lang="en-GB" sz="1200" dirty="0" smtClean="0">
                <a:solidFill>
                  <a:srgbClr val="000000"/>
                </a:solidFill>
              </a:rPr>
              <a:t>text </a:t>
            </a:r>
            <a:r>
              <a:rPr lang="en-GB" sz="1200" dirty="0">
                <a:solidFill>
                  <a:srgbClr val="000000"/>
                </a:solidFill>
              </a:rPr>
              <a:t>in case the browser doesn't support the video tag </a:t>
            </a:r>
            <a:r>
              <a:rPr lang="en-GB" sz="1200" dirty="0" smtClean="0">
                <a:solidFill>
                  <a:srgbClr val="000000"/>
                </a:solidFill>
              </a:rPr>
              <a:t>--&gt;</a:t>
            </a:r>
          </a:p>
          <a:p>
            <a:r>
              <a:rPr lang="en-GB" sz="1200" dirty="0">
                <a:solidFill>
                  <a:srgbClr val="000000"/>
                </a:solidFill>
              </a:rPr>
              <a:t> </a:t>
            </a:r>
            <a:r>
              <a:rPr lang="en-GB" sz="1200" dirty="0" smtClean="0">
                <a:solidFill>
                  <a:srgbClr val="000000"/>
                </a:solidFill>
              </a:rPr>
              <a:t> Can't </a:t>
            </a:r>
            <a:r>
              <a:rPr lang="en-GB" sz="1200" dirty="0">
                <a:solidFill>
                  <a:srgbClr val="000000"/>
                </a:solidFill>
              </a:rPr>
              <a:t>play video. Download video &lt;a </a:t>
            </a:r>
            <a:r>
              <a:rPr lang="en-GB" sz="1200" dirty="0" err="1">
                <a:solidFill>
                  <a:srgbClr val="000000"/>
                </a:solidFill>
              </a:rPr>
              <a:t>href</a:t>
            </a:r>
            <a:r>
              <a:rPr lang="en-GB" sz="1200" dirty="0">
                <a:solidFill>
                  <a:srgbClr val="000000"/>
                </a:solidFill>
              </a:rPr>
              <a:t>="</a:t>
            </a:r>
            <a:r>
              <a:rPr lang="en-GB" sz="1200" dirty="0" err="1">
                <a:solidFill>
                  <a:srgbClr val="000000"/>
                </a:solidFill>
              </a:rPr>
              <a:t>MyVideos</a:t>
            </a:r>
            <a:r>
              <a:rPr lang="en-GB" sz="1200" dirty="0">
                <a:solidFill>
                  <a:srgbClr val="000000"/>
                </a:solidFill>
              </a:rPr>
              <a:t>/</a:t>
            </a:r>
            <a:r>
              <a:rPr lang="en-GB" sz="1200" dirty="0" err="1">
                <a:solidFill>
                  <a:srgbClr val="000000"/>
                </a:solidFill>
              </a:rPr>
              <a:t>SwanseaBay.webm</a:t>
            </a:r>
            <a:r>
              <a:rPr lang="en-GB" sz="1200" dirty="0">
                <a:solidFill>
                  <a:srgbClr val="000000"/>
                </a:solidFill>
              </a:rPr>
              <a:t>"&gt;here&lt;/a&gt;.</a:t>
            </a:r>
          </a:p>
          <a:p>
            <a:r>
              <a:rPr lang="en-GB" sz="1200" dirty="0">
                <a:solidFill>
                  <a:srgbClr val="000000"/>
                </a:solidFill>
              </a:rPr>
              <a:t>&lt;/video</a:t>
            </a:r>
            <a:r>
              <a:rPr lang="en-GB" sz="1200" dirty="0" smtClean="0">
                <a:solidFill>
                  <a:srgbClr val="000000"/>
                </a:solidFill>
              </a:rPr>
              <a:t>&gt;</a:t>
            </a:r>
            <a:endParaRPr lang="en-GB" sz="1200" dirty="0">
              <a:solidFill>
                <a:srgbClr val="000000"/>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9921" y="1838960"/>
            <a:ext cx="4439920" cy="173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952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a:t>The </a:t>
            </a:r>
            <a:r>
              <a:rPr lang="en-GB" dirty="0" smtClean="0">
                <a:latin typeface="Lucida Console" pitchFamily="49" charset="0"/>
              </a:rPr>
              <a:t>&lt;video&gt;</a:t>
            </a:r>
            <a:r>
              <a:rPr lang="en-GB" dirty="0" smtClean="0"/>
              <a:t> </a:t>
            </a:r>
            <a:r>
              <a:rPr lang="en-GB" dirty="0"/>
              <a:t>element has </a:t>
            </a:r>
            <a:r>
              <a:rPr lang="en-GB" dirty="0" smtClean="0"/>
              <a:t>events, methods </a:t>
            </a:r>
            <a:r>
              <a:rPr lang="en-GB" dirty="0"/>
              <a:t>and properties that you can access in JavaScript</a:t>
            </a:r>
          </a:p>
          <a:p>
            <a:pPr lvl="1"/>
            <a:r>
              <a:rPr lang="en-GB" dirty="0"/>
              <a:t>See </a:t>
            </a:r>
            <a:r>
              <a:rPr lang="en-GB" dirty="0" smtClean="0">
                <a:latin typeface="Lucida Console" pitchFamily="49" charset="0"/>
              </a:rPr>
              <a:t>Video/ScriptVideo.html</a:t>
            </a:r>
            <a:endParaRPr lang="en-GB" dirty="0">
              <a:latin typeface="Lucida Console" pitchFamily="49" charset="0"/>
            </a:endParaRPr>
          </a:p>
          <a:p>
            <a:endParaRPr lang="en-GB" sz="2000" dirty="0"/>
          </a:p>
        </p:txBody>
      </p:sp>
      <p:sp>
        <p:nvSpPr>
          <p:cNvPr id="11267" name="Rectangle 2"/>
          <p:cNvSpPr>
            <a:spLocks noGrp="1" noChangeArrowheads="1"/>
          </p:cNvSpPr>
          <p:nvPr>
            <p:ph type="title"/>
          </p:nvPr>
        </p:nvSpPr>
        <p:spPr/>
        <p:txBody>
          <a:bodyPr/>
          <a:lstStyle/>
          <a:p>
            <a:pPr eaLnBrk="1" hangingPunct="1"/>
            <a:r>
              <a:rPr lang="en-GB" dirty="0"/>
              <a:t>Scripting </a:t>
            </a:r>
            <a:r>
              <a:rPr lang="en-GB" dirty="0" smtClean="0"/>
              <a:t>Video</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6</a:t>
            </a:fld>
            <a:endParaRPr lang="en-GB"/>
          </a:p>
        </p:txBody>
      </p:sp>
      <p:sp>
        <p:nvSpPr>
          <p:cNvPr id="5" name="Rectangle 4"/>
          <p:cNvSpPr>
            <a:spLocks noChangeArrowheads="1"/>
          </p:cNvSpPr>
          <p:nvPr/>
        </p:nvSpPr>
        <p:spPr bwMode="auto">
          <a:xfrm>
            <a:off x="427703" y="2433099"/>
            <a:ext cx="8539316" cy="2840359"/>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err="1">
                <a:solidFill>
                  <a:srgbClr val="000000"/>
                </a:solidFill>
              </a:rPr>
              <a:t>var</a:t>
            </a:r>
            <a:r>
              <a:rPr lang="en-GB" sz="1200" dirty="0">
                <a:solidFill>
                  <a:srgbClr val="000000"/>
                </a:solidFill>
              </a:rPr>
              <a:t> </a:t>
            </a:r>
            <a:r>
              <a:rPr lang="en-GB" sz="1200" dirty="0" err="1">
                <a:solidFill>
                  <a:srgbClr val="000000"/>
                </a:solidFill>
              </a:rPr>
              <a:t>newVideo</a:t>
            </a:r>
            <a:r>
              <a:rPr lang="en-GB" sz="1200" dirty="0">
                <a:solidFill>
                  <a:srgbClr val="000000"/>
                </a:solidFill>
              </a:rPr>
              <a:t> = </a:t>
            </a:r>
            <a:r>
              <a:rPr lang="en-GB" sz="1200" dirty="0" err="1">
                <a:solidFill>
                  <a:srgbClr val="000000"/>
                </a:solidFill>
              </a:rPr>
              <a:t>document.createElement</a:t>
            </a:r>
            <a:r>
              <a:rPr lang="en-GB" sz="1200" dirty="0">
                <a:solidFill>
                  <a:srgbClr val="000000"/>
                </a:solidFill>
              </a:rPr>
              <a:t>("video");</a:t>
            </a:r>
          </a:p>
          <a:p>
            <a:r>
              <a:rPr lang="en-GB" sz="1200" dirty="0" err="1">
                <a:solidFill>
                  <a:srgbClr val="000000"/>
                </a:solidFill>
              </a:rPr>
              <a:t>newVideo.src</a:t>
            </a:r>
            <a:r>
              <a:rPr lang="en-GB" sz="1200" dirty="0">
                <a:solidFill>
                  <a:srgbClr val="000000"/>
                </a:solidFill>
              </a:rPr>
              <a:t> = </a:t>
            </a:r>
            <a:r>
              <a:rPr lang="en-GB" sz="1200" dirty="0" err="1">
                <a:solidFill>
                  <a:srgbClr val="000000"/>
                </a:solidFill>
              </a:rPr>
              <a:t>videoDirElem.value</a:t>
            </a:r>
            <a:r>
              <a:rPr lang="en-GB" sz="1200" dirty="0">
                <a:solidFill>
                  <a:srgbClr val="000000"/>
                </a:solidFill>
              </a:rPr>
              <a:t> + "/" + </a:t>
            </a:r>
            <a:r>
              <a:rPr lang="en-GB" sz="1200" dirty="0" err="1">
                <a:solidFill>
                  <a:srgbClr val="000000"/>
                </a:solidFill>
              </a:rPr>
              <a:t>videoNameElem.value</a:t>
            </a:r>
            <a:r>
              <a:rPr lang="en-GB" sz="1200" dirty="0">
                <a:solidFill>
                  <a:srgbClr val="000000"/>
                </a:solidFill>
              </a:rPr>
              <a:t>;</a:t>
            </a:r>
          </a:p>
          <a:p>
            <a:r>
              <a:rPr lang="en-GB" sz="1200" dirty="0" err="1">
                <a:solidFill>
                  <a:srgbClr val="000000"/>
                </a:solidFill>
              </a:rPr>
              <a:t>newVideo.loop</a:t>
            </a:r>
            <a:r>
              <a:rPr lang="en-GB" sz="1200" dirty="0">
                <a:solidFill>
                  <a:srgbClr val="000000"/>
                </a:solidFill>
              </a:rPr>
              <a:t> = true;</a:t>
            </a:r>
          </a:p>
          <a:p>
            <a:r>
              <a:rPr lang="en-GB" sz="1200" dirty="0" err="1">
                <a:solidFill>
                  <a:srgbClr val="000000"/>
                </a:solidFill>
              </a:rPr>
              <a:t>newVideo.autoplay</a:t>
            </a:r>
            <a:r>
              <a:rPr lang="en-GB" sz="1200" dirty="0">
                <a:solidFill>
                  <a:srgbClr val="000000"/>
                </a:solidFill>
              </a:rPr>
              <a:t> = true;</a:t>
            </a:r>
          </a:p>
          <a:p>
            <a:r>
              <a:rPr lang="en-GB" sz="1200" dirty="0" err="1">
                <a:solidFill>
                  <a:srgbClr val="000000"/>
                </a:solidFill>
              </a:rPr>
              <a:t>newVideo.controls</a:t>
            </a:r>
            <a:r>
              <a:rPr lang="en-GB" sz="1200" dirty="0">
                <a:solidFill>
                  <a:srgbClr val="000000"/>
                </a:solidFill>
              </a:rPr>
              <a:t> = true;</a:t>
            </a:r>
          </a:p>
          <a:p>
            <a:r>
              <a:rPr lang="en-GB" sz="1200" dirty="0" err="1">
                <a:solidFill>
                  <a:srgbClr val="000000"/>
                </a:solidFill>
              </a:rPr>
              <a:t>newVideo.poster</a:t>
            </a:r>
            <a:r>
              <a:rPr lang="en-GB" sz="1200" dirty="0">
                <a:solidFill>
                  <a:srgbClr val="000000"/>
                </a:solidFill>
              </a:rPr>
              <a:t> = "ImageLoading.png</a:t>
            </a:r>
            <a:r>
              <a:rPr lang="en-GB" sz="1200" dirty="0" smtClean="0">
                <a:solidFill>
                  <a:srgbClr val="000000"/>
                </a:solidFill>
              </a:rPr>
              <a:t>";</a:t>
            </a:r>
          </a:p>
          <a:p>
            <a:r>
              <a:rPr lang="en-GB" sz="1200" dirty="0" smtClean="0">
                <a:solidFill>
                  <a:srgbClr val="000000"/>
                </a:solidFill>
              </a:rPr>
              <a:t>…</a:t>
            </a:r>
          </a:p>
          <a:p>
            <a:endParaRPr lang="en-GB" sz="1200" dirty="0" smtClean="0">
              <a:solidFill>
                <a:srgbClr val="000000"/>
              </a:solidFill>
            </a:endParaRPr>
          </a:p>
          <a:p>
            <a:r>
              <a:rPr lang="en-GB" sz="1200" dirty="0" err="1" smtClean="0">
                <a:solidFill>
                  <a:srgbClr val="000000"/>
                </a:solidFill>
              </a:rPr>
              <a:t>aVideo.play</a:t>
            </a:r>
            <a:r>
              <a:rPr lang="en-GB" sz="1200" dirty="0" smtClean="0">
                <a:solidFill>
                  <a:srgbClr val="000000"/>
                </a:solidFill>
              </a:rPr>
              <a:t>();</a:t>
            </a:r>
          </a:p>
          <a:p>
            <a:r>
              <a:rPr lang="en-GB" sz="1200" dirty="0" err="1" smtClean="0">
                <a:solidFill>
                  <a:srgbClr val="000000"/>
                </a:solidFill>
              </a:rPr>
              <a:t>aVideo.pause</a:t>
            </a:r>
            <a:r>
              <a:rPr lang="en-GB" sz="1200" dirty="0" smtClean="0">
                <a:solidFill>
                  <a:srgbClr val="000000"/>
                </a:solidFill>
              </a:rPr>
              <a:t>();</a:t>
            </a:r>
            <a:endParaRPr lang="en-GB" sz="1200" dirty="0">
              <a:solidFill>
                <a:srgbClr val="000000"/>
              </a:solidFill>
            </a:endParaRPr>
          </a:p>
          <a:p>
            <a:r>
              <a:rPr lang="en-GB" sz="1200" dirty="0" smtClean="0">
                <a:solidFill>
                  <a:srgbClr val="000000"/>
                </a:solidFill>
              </a:rPr>
              <a:t>…</a:t>
            </a:r>
          </a:p>
          <a:p>
            <a:endParaRPr lang="en-GB" sz="1200" dirty="0" smtClean="0">
              <a:solidFill>
                <a:srgbClr val="000000"/>
              </a:solidFill>
            </a:endParaRPr>
          </a:p>
          <a:p>
            <a:r>
              <a:rPr lang="en-GB" sz="1200" dirty="0" err="1" smtClean="0">
                <a:solidFill>
                  <a:srgbClr val="000000"/>
                </a:solidFill>
              </a:rPr>
              <a:t>aVideo.currentTime</a:t>
            </a:r>
            <a:r>
              <a:rPr lang="en-GB" sz="1200" dirty="0" smtClean="0">
                <a:solidFill>
                  <a:srgbClr val="000000"/>
                </a:solidFill>
              </a:rPr>
              <a:t> </a:t>
            </a:r>
            <a:r>
              <a:rPr lang="en-GB" sz="1200" dirty="0">
                <a:solidFill>
                  <a:srgbClr val="000000"/>
                </a:solidFill>
              </a:rPr>
              <a:t>= 0</a:t>
            </a:r>
            <a:r>
              <a:rPr lang="en-GB" sz="1200" dirty="0" smtClean="0">
                <a:solidFill>
                  <a:srgbClr val="000000"/>
                </a:solidFill>
              </a:rPr>
              <a:t>;</a:t>
            </a:r>
          </a:p>
          <a:p>
            <a:r>
              <a:rPr lang="en-GB" sz="1200" dirty="0" err="1" smtClean="0">
                <a:solidFill>
                  <a:srgbClr val="000000"/>
                </a:solidFill>
              </a:rPr>
              <a:t>aVideo.playbackRate</a:t>
            </a:r>
            <a:r>
              <a:rPr lang="en-GB" sz="1200" dirty="0" smtClean="0">
                <a:solidFill>
                  <a:srgbClr val="000000"/>
                </a:solidFill>
              </a:rPr>
              <a:t> </a:t>
            </a:r>
            <a:r>
              <a:rPr lang="en-GB" sz="1200" dirty="0">
                <a:solidFill>
                  <a:srgbClr val="000000"/>
                </a:solidFill>
              </a:rPr>
              <a:t>= 3</a:t>
            </a:r>
            <a:r>
              <a:rPr lang="en-GB" sz="1200" dirty="0" smtClean="0">
                <a:solidFill>
                  <a:srgbClr val="000000"/>
                </a:solidFill>
              </a:rPr>
              <a:t>;</a:t>
            </a:r>
          </a:p>
          <a:p>
            <a:r>
              <a:rPr lang="en-GB" sz="1200" dirty="0" err="1" smtClean="0">
                <a:solidFill>
                  <a:srgbClr val="000000"/>
                </a:solidFill>
              </a:rPr>
              <a:t>aVideo.volume</a:t>
            </a:r>
            <a:r>
              <a:rPr lang="en-GB" sz="1200" dirty="0" smtClean="0">
                <a:solidFill>
                  <a:srgbClr val="000000"/>
                </a:solidFill>
              </a:rPr>
              <a:t> += 0.25</a:t>
            </a:r>
            <a:r>
              <a:rPr lang="en-GB" sz="1200" dirty="0">
                <a:solidFill>
                  <a:srgbClr val="000000"/>
                </a:solidFill>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361" y="3800738"/>
            <a:ext cx="4004023" cy="255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497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You can detect whether the browser supports &lt;video&gt;</a:t>
            </a:r>
          </a:p>
          <a:p>
            <a:endParaRPr lang="en-GB" sz="2000" dirty="0"/>
          </a:p>
        </p:txBody>
      </p:sp>
      <p:sp>
        <p:nvSpPr>
          <p:cNvPr id="7171" name="Rectangle 11"/>
          <p:cNvSpPr>
            <a:spLocks noGrp="1" noChangeArrowheads="1"/>
          </p:cNvSpPr>
          <p:nvPr>
            <p:ph type="title"/>
          </p:nvPr>
        </p:nvSpPr>
        <p:spPr/>
        <p:txBody>
          <a:bodyPr/>
          <a:lstStyle/>
          <a:p>
            <a:pPr eaLnBrk="1" hangingPunct="1"/>
            <a:r>
              <a:rPr lang="en-GB" dirty="0"/>
              <a:t>Detecting Browser Capabilities</a:t>
            </a:r>
            <a:endParaRPr lang="en-GB" dirty="0" smtClean="0"/>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7</a:t>
            </a:fld>
            <a:endParaRPr lang="en-GB" dirty="0"/>
          </a:p>
        </p:txBody>
      </p:sp>
      <p:sp>
        <p:nvSpPr>
          <p:cNvPr id="5" name="Rectangle 4"/>
          <p:cNvSpPr>
            <a:spLocks noChangeArrowheads="1"/>
          </p:cNvSpPr>
          <p:nvPr/>
        </p:nvSpPr>
        <p:spPr bwMode="auto">
          <a:xfrm>
            <a:off x="427703" y="1691809"/>
            <a:ext cx="8539316" cy="3428831"/>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US" sz="1200" dirty="0" smtClean="0">
                <a:latin typeface="Lucida Console" pitchFamily="49" charset="0"/>
              </a:rPr>
              <a:t>try </a:t>
            </a:r>
          </a:p>
          <a:p>
            <a:r>
              <a:rPr lang="en-US" sz="1200" dirty="0" smtClean="0">
                <a:latin typeface="Lucida Console" pitchFamily="49" charset="0"/>
              </a:rPr>
              <a:t>{</a:t>
            </a:r>
            <a:endParaRPr lang="en-US" sz="1200" dirty="0">
              <a:latin typeface="Lucida Console" pitchFamily="49" charset="0"/>
            </a:endParaRPr>
          </a:p>
          <a:p>
            <a:r>
              <a:rPr lang="en-US" sz="1200" dirty="0">
                <a:latin typeface="Lucida Console" pitchFamily="49" charset="0"/>
              </a:rPr>
              <a:t> </a:t>
            </a:r>
            <a:r>
              <a:rPr lang="en-US" sz="1200" dirty="0" smtClean="0">
                <a:latin typeface="Lucida Console" pitchFamily="49" charset="0"/>
              </a:rPr>
              <a:t> </a:t>
            </a:r>
            <a:r>
              <a:rPr lang="en-US" sz="1200" dirty="0" err="1" smtClean="0">
                <a:latin typeface="Lucida Console" pitchFamily="49" charset="0"/>
              </a:rPr>
              <a:t>var</a:t>
            </a:r>
            <a:r>
              <a:rPr lang="en-US" sz="1200" dirty="0" smtClean="0">
                <a:latin typeface="Lucida Console" pitchFamily="49" charset="0"/>
              </a:rPr>
              <a:t> </a:t>
            </a:r>
            <a:r>
              <a:rPr lang="en-US" sz="1200" dirty="0">
                <a:latin typeface="Lucida Console" pitchFamily="49" charset="0"/>
              </a:rPr>
              <a:t>v = </a:t>
            </a:r>
            <a:r>
              <a:rPr lang="en-US" sz="1200" dirty="0" err="1">
                <a:latin typeface="Lucida Console" pitchFamily="49" charset="0"/>
              </a:rPr>
              <a:t>document.createElement</a:t>
            </a:r>
            <a:r>
              <a:rPr lang="en-US" sz="1200" dirty="0">
                <a:latin typeface="Lucida Console" pitchFamily="49" charset="0"/>
              </a:rPr>
              <a:t>("video");</a:t>
            </a:r>
          </a:p>
          <a:p>
            <a:r>
              <a:rPr lang="en-US" sz="1200" dirty="0" smtClean="0">
                <a:latin typeface="Lucida Console" pitchFamily="49" charset="0"/>
              </a:rPr>
              <a:t>  </a:t>
            </a:r>
          </a:p>
          <a:p>
            <a:r>
              <a:rPr lang="en-US" sz="1200" dirty="0">
                <a:latin typeface="Lucida Console" pitchFamily="49" charset="0"/>
              </a:rPr>
              <a:t> </a:t>
            </a:r>
            <a:r>
              <a:rPr lang="en-US" sz="1200" dirty="0" smtClean="0">
                <a:latin typeface="Lucida Console" pitchFamily="49" charset="0"/>
              </a:rPr>
              <a:t> if </a:t>
            </a:r>
            <a:r>
              <a:rPr lang="en-US" sz="1200" dirty="0">
                <a:latin typeface="Lucida Console" pitchFamily="49" charset="0"/>
              </a:rPr>
              <a:t>(v &amp;&amp; </a:t>
            </a:r>
            <a:r>
              <a:rPr lang="en-US" sz="1200" dirty="0" err="1" smtClean="0">
                <a:latin typeface="Lucida Console" pitchFamily="49" charset="0"/>
              </a:rPr>
              <a:t>v.canPlayType</a:t>
            </a:r>
            <a:r>
              <a:rPr lang="en-US" sz="1200" dirty="0" smtClean="0">
                <a:latin typeface="Lucida Console" pitchFamily="49" charset="0"/>
              </a:rPr>
              <a:t> &amp;&amp; </a:t>
            </a:r>
          </a:p>
          <a:p>
            <a:r>
              <a:rPr lang="en-US" sz="1200" dirty="0" smtClean="0">
                <a:latin typeface="Lucida Console" pitchFamily="49" charset="0"/>
              </a:rPr>
              <a:t>      </a:t>
            </a:r>
            <a:r>
              <a:rPr lang="en-US" sz="1200" dirty="0" err="1" smtClean="0">
                <a:latin typeface="Lucida Console" pitchFamily="49" charset="0"/>
              </a:rPr>
              <a:t>v.canPlayType</a:t>
            </a:r>
            <a:r>
              <a:rPr lang="en-US" sz="1200" dirty="0">
                <a:latin typeface="Lucida Console" pitchFamily="49" charset="0"/>
              </a:rPr>
              <a:t>("video/mp4</a:t>
            </a:r>
            <a:r>
              <a:rPr lang="en-US" sz="1200" dirty="0" smtClean="0">
                <a:latin typeface="Lucida Console" pitchFamily="49" charset="0"/>
              </a:rPr>
              <a:t>").</a:t>
            </a:r>
            <a:r>
              <a:rPr lang="en-US" sz="1200" dirty="0">
                <a:latin typeface="Lucida Console" pitchFamily="49" charset="0"/>
              </a:rPr>
              <a:t>match(/^(</a:t>
            </a:r>
            <a:r>
              <a:rPr lang="en-US" sz="1200" dirty="0" err="1">
                <a:latin typeface="Lucida Console" pitchFamily="49" charset="0"/>
              </a:rPr>
              <a:t>probably|maybe</a:t>
            </a:r>
            <a:r>
              <a:rPr lang="en-US" sz="1200" dirty="0">
                <a:latin typeface="Lucida Console" pitchFamily="49" charset="0"/>
              </a:rPr>
              <a:t>)$/i)) </a:t>
            </a:r>
            <a:endParaRPr lang="en-US" sz="1200" dirty="0" smtClean="0">
              <a:latin typeface="Lucida Console" pitchFamily="49" charset="0"/>
            </a:endParaRPr>
          </a:p>
          <a:p>
            <a:r>
              <a:rPr lang="en-US" sz="1200" dirty="0">
                <a:latin typeface="Lucida Console" pitchFamily="49" charset="0"/>
              </a:rPr>
              <a:t> </a:t>
            </a:r>
            <a:r>
              <a:rPr lang="en-US" sz="1200" dirty="0" smtClean="0">
                <a:latin typeface="Lucida Console" pitchFamily="49" charset="0"/>
              </a:rPr>
              <a:t> {</a:t>
            </a:r>
            <a:endParaRPr lang="en-US" sz="1200" dirty="0">
              <a:latin typeface="Lucida Console" pitchFamily="49" charset="0"/>
            </a:endParaRPr>
          </a:p>
          <a:p>
            <a:r>
              <a:rPr lang="en-US" sz="1200" dirty="0">
                <a:latin typeface="Lucida Console" pitchFamily="49" charset="0"/>
              </a:rPr>
              <a:t>  </a:t>
            </a:r>
            <a:r>
              <a:rPr lang="en-US" sz="1200" dirty="0" smtClean="0">
                <a:latin typeface="Lucida Console" pitchFamily="49" charset="0"/>
              </a:rPr>
              <a:t>  // </a:t>
            </a:r>
            <a:r>
              <a:rPr lang="en-US" sz="1200" dirty="0">
                <a:latin typeface="Lucida Console" pitchFamily="49" charset="0"/>
              </a:rPr>
              <a:t>Browser can likely play MPEG-4 video</a:t>
            </a:r>
          </a:p>
          <a:p>
            <a:r>
              <a:rPr lang="en-US" sz="1200" dirty="0" smtClean="0">
                <a:latin typeface="Lucida Console" pitchFamily="49" charset="0"/>
              </a:rPr>
              <a:t>  } </a:t>
            </a:r>
            <a:endParaRPr lang="en-US" sz="1200" dirty="0">
              <a:latin typeface="Lucida Console" pitchFamily="49" charset="0"/>
            </a:endParaRPr>
          </a:p>
          <a:p>
            <a:r>
              <a:rPr lang="en-US" sz="1200" dirty="0">
                <a:latin typeface="Lucida Console" pitchFamily="49" charset="0"/>
              </a:rPr>
              <a:t> </a:t>
            </a:r>
            <a:r>
              <a:rPr lang="en-US" sz="1200" dirty="0" smtClean="0">
                <a:latin typeface="Lucida Console" pitchFamily="49" charset="0"/>
              </a:rPr>
              <a:t> else </a:t>
            </a:r>
          </a:p>
          <a:p>
            <a:r>
              <a:rPr lang="en-US" sz="1200" dirty="0">
                <a:latin typeface="Lucida Console" pitchFamily="49" charset="0"/>
              </a:rPr>
              <a:t> </a:t>
            </a:r>
            <a:r>
              <a:rPr lang="en-US" sz="1200" dirty="0" smtClean="0">
                <a:latin typeface="Lucida Console" pitchFamily="49" charset="0"/>
              </a:rPr>
              <a:t> {</a:t>
            </a:r>
            <a:endParaRPr lang="en-US" sz="1200" dirty="0">
              <a:latin typeface="Lucida Console" pitchFamily="49" charset="0"/>
            </a:endParaRPr>
          </a:p>
          <a:p>
            <a:r>
              <a:rPr lang="en-US" sz="1200" dirty="0">
                <a:latin typeface="Lucida Console" pitchFamily="49" charset="0"/>
              </a:rPr>
              <a:t>  </a:t>
            </a:r>
            <a:r>
              <a:rPr lang="en-US" sz="1200" dirty="0" smtClean="0">
                <a:latin typeface="Lucida Console" pitchFamily="49" charset="0"/>
              </a:rPr>
              <a:t>  // </a:t>
            </a:r>
            <a:r>
              <a:rPr lang="en-US" sz="1200" dirty="0">
                <a:latin typeface="Lucida Console" pitchFamily="49" charset="0"/>
              </a:rPr>
              <a:t>Browser cannot play MPEG-4 video</a:t>
            </a:r>
          </a:p>
          <a:p>
            <a:r>
              <a:rPr lang="en-US" sz="1200" dirty="0">
                <a:latin typeface="Lucida Console" pitchFamily="49" charset="0"/>
              </a:rPr>
              <a:t> </a:t>
            </a:r>
            <a:r>
              <a:rPr lang="en-US" sz="1200" dirty="0" smtClean="0">
                <a:latin typeface="Lucida Console" pitchFamily="49" charset="0"/>
              </a:rPr>
              <a:t> }</a:t>
            </a:r>
            <a:endParaRPr lang="en-US" sz="1200" dirty="0">
              <a:latin typeface="Lucida Console" pitchFamily="49" charset="0"/>
            </a:endParaRPr>
          </a:p>
          <a:p>
            <a:r>
              <a:rPr lang="en-US" sz="1200" dirty="0">
                <a:latin typeface="Lucida Console" pitchFamily="49" charset="0"/>
              </a:rPr>
              <a:t>}</a:t>
            </a:r>
          </a:p>
          <a:p>
            <a:r>
              <a:rPr lang="en-US" sz="1200" dirty="0">
                <a:latin typeface="Lucida Console" pitchFamily="49" charset="0"/>
              </a:rPr>
              <a:t>catch (e) </a:t>
            </a:r>
            <a:endParaRPr lang="en-US" sz="1200" dirty="0" smtClean="0">
              <a:latin typeface="Lucida Console" pitchFamily="49" charset="0"/>
            </a:endParaRPr>
          </a:p>
          <a:p>
            <a:r>
              <a:rPr lang="en-US" sz="1200" dirty="0" smtClean="0">
                <a:latin typeface="Lucida Console" pitchFamily="49" charset="0"/>
              </a:rPr>
              <a:t>{</a:t>
            </a:r>
            <a:endParaRPr lang="en-US" sz="1200" dirty="0">
              <a:latin typeface="Lucida Console" pitchFamily="49" charset="0"/>
            </a:endParaRPr>
          </a:p>
          <a:p>
            <a:r>
              <a:rPr lang="en-US" sz="1200" dirty="0">
                <a:latin typeface="Lucida Console" pitchFamily="49" charset="0"/>
              </a:rPr>
              <a:t> </a:t>
            </a:r>
            <a:r>
              <a:rPr lang="en-US" sz="1200" dirty="0" smtClean="0">
                <a:latin typeface="Lucida Console" pitchFamily="49" charset="0"/>
              </a:rPr>
              <a:t> // </a:t>
            </a:r>
            <a:r>
              <a:rPr lang="en-US" sz="1200" dirty="0">
                <a:latin typeface="Lucida Console" pitchFamily="49" charset="0"/>
              </a:rPr>
              <a:t>Exception when testing for MPEG-4 Playback</a:t>
            </a:r>
          </a:p>
          <a:p>
            <a:r>
              <a:rPr lang="en-US" sz="1200" dirty="0" smtClean="0">
                <a:latin typeface="Lucida Console" pitchFamily="49" charset="0"/>
              </a:rPr>
              <a:t>}</a:t>
            </a:r>
            <a:endParaRPr lang="en-US" sz="1200" dirty="0">
              <a:latin typeface="Lucida Console"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a:t>Overview</a:t>
            </a:r>
          </a:p>
          <a:p>
            <a:r>
              <a:rPr lang="en-GB" dirty="0"/>
              <a:t>Using the &lt;audio&gt; </a:t>
            </a:r>
            <a:r>
              <a:rPr lang="en-GB" dirty="0" smtClean="0"/>
              <a:t>tag</a:t>
            </a:r>
            <a:endParaRPr lang="en-GB" dirty="0"/>
          </a:p>
          <a:p>
            <a:r>
              <a:rPr lang="en-GB" dirty="0"/>
              <a:t>Scripting </a:t>
            </a:r>
            <a:r>
              <a:rPr lang="en-GB" dirty="0" smtClean="0"/>
              <a:t>audio</a:t>
            </a:r>
            <a:endParaRPr lang="en-GB" dirty="0"/>
          </a:p>
          <a:p>
            <a:r>
              <a:rPr lang="en-GB" dirty="0"/>
              <a:t>Detecting </a:t>
            </a:r>
            <a:r>
              <a:rPr lang="en-GB" dirty="0" smtClean="0"/>
              <a:t>browser capabilities</a:t>
            </a:r>
            <a:endParaRPr lang="en-GB" dirty="0"/>
          </a:p>
          <a:p>
            <a:endParaRPr lang="en-GB" dirty="0"/>
          </a:p>
        </p:txBody>
      </p:sp>
      <p:sp>
        <p:nvSpPr>
          <p:cNvPr id="10243" name="Rectangle 2"/>
          <p:cNvSpPr>
            <a:spLocks noGrp="1" noChangeArrowheads="1"/>
          </p:cNvSpPr>
          <p:nvPr>
            <p:ph type="title"/>
          </p:nvPr>
        </p:nvSpPr>
        <p:spPr/>
        <p:txBody>
          <a:bodyPr/>
          <a:lstStyle/>
          <a:p>
            <a:pPr eaLnBrk="1" hangingPunct="1"/>
            <a:r>
              <a:rPr lang="en-GB" dirty="0" smtClean="0"/>
              <a:t>2. Playing Audio</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a:t>The HTML5 </a:t>
            </a:r>
            <a:r>
              <a:rPr lang="en-GB" dirty="0">
                <a:latin typeface="Lucida Console" pitchFamily="49" charset="0"/>
              </a:rPr>
              <a:t>&lt;audio&gt;</a:t>
            </a:r>
            <a:r>
              <a:rPr lang="en-GB" dirty="0"/>
              <a:t> element </a:t>
            </a:r>
            <a:r>
              <a:rPr lang="en-GB" dirty="0" smtClean="0"/>
              <a:t>provides </a:t>
            </a:r>
            <a:r>
              <a:rPr lang="en-GB" dirty="0"/>
              <a:t>native support for </a:t>
            </a:r>
            <a:r>
              <a:rPr lang="en-GB" dirty="0" smtClean="0"/>
              <a:t>playing audios</a:t>
            </a:r>
            <a:endParaRPr lang="en-GB" dirty="0"/>
          </a:p>
          <a:p>
            <a:pPr lvl="1"/>
            <a:r>
              <a:rPr lang="en-GB" dirty="0"/>
              <a:t>No need for plug-ins</a:t>
            </a:r>
          </a:p>
          <a:p>
            <a:pPr lvl="1"/>
            <a:endParaRPr lang="en-GB" dirty="0"/>
          </a:p>
          <a:p>
            <a:r>
              <a:rPr lang="en-GB" dirty="0"/>
              <a:t>Audios are fully scriptable</a:t>
            </a:r>
            <a:endParaRPr lang="en-US" sz="2000" dirty="0"/>
          </a:p>
          <a:p>
            <a:pPr lvl="1"/>
            <a:r>
              <a:rPr lang="en-GB" dirty="0"/>
              <a:t>By using DOM</a:t>
            </a:r>
          </a:p>
          <a:p>
            <a:pPr lvl="1"/>
            <a:endParaRPr lang="en-GB" dirty="0"/>
          </a:p>
          <a:p>
            <a:r>
              <a:rPr lang="en-GB" dirty="0"/>
              <a:t>The current specification does not specify which audio formats browsers should support</a:t>
            </a:r>
          </a:p>
          <a:p>
            <a:pPr lvl="1"/>
            <a:endParaRPr lang="en-US" dirty="0"/>
          </a:p>
          <a:p>
            <a:pPr lvl="1"/>
            <a:endParaRPr lang="en-US" dirty="0"/>
          </a:p>
        </p:txBody>
      </p:sp>
      <p:sp>
        <p:nvSpPr>
          <p:cNvPr id="11267" name="Rectangle 2"/>
          <p:cNvSpPr>
            <a:spLocks noGrp="1" noChangeArrowheads="1"/>
          </p:cNvSpPr>
          <p:nvPr>
            <p:ph type="title"/>
          </p:nvPr>
        </p:nvSpPr>
        <p:spPr/>
        <p:txBody>
          <a:bodyPr/>
          <a:lstStyle/>
          <a:p>
            <a:pPr eaLnBrk="1" hangingPunct="1"/>
            <a:r>
              <a:rPr lang="en-GB" dirty="0" smtClean="0"/>
              <a:t>Overview</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9946</TotalTime>
  <Words>1178</Words>
  <Application>Microsoft Office PowerPoint</Application>
  <PresentationFormat>On-screen Show (4:3)</PresentationFormat>
  <Paragraphs>199</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1_Blends</vt:lpstr>
      <vt:lpstr>Video and Audio</vt:lpstr>
      <vt:lpstr>Contents</vt:lpstr>
      <vt:lpstr>1. Playing Video</vt:lpstr>
      <vt:lpstr>Overview</vt:lpstr>
      <vt:lpstr>Using the &lt;video&gt; Tag</vt:lpstr>
      <vt:lpstr>Scripting Video</vt:lpstr>
      <vt:lpstr>Detecting Browser Capabilities</vt:lpstr>
      <vt:lpstr>2. Playing Audio</vt:lpstr>
      <vt:lpstr>Overview</vt:lpstr>
      <vt:lpstr>Using the &lt;audio&gt; Tag</vt:lpstr>
      <vt:lpstr>Scripting Audio</vt:lpstr>
      <vt:lpstr>Detecting Browser Capabilities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327</cp:revision>
  <dcterms:created xsi:type="dcterms:W3CDTF">2002-05-03T12:27:39Z</dcterms:created>
  <dcterms:modified xsi:type="dcterms:W3CDTF">2016-02-04T10:50:40Z</dcterms:modified>
</cp:coreProperties>
</file>