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6"/>
  </p:notesMasterIdLst>
  <p:handoutMasterIdLst>
    <p:handoutMasterId r:id="rId27"/>
  </p:handoutMasterIdLst>
  <p:sldIdLst>
    <p:sldId id="391" r:id="rId2"/>
    <p:sldId id="392" r:id="rId3"/>
    <p:sldId id="570" r:id="rId4"/>
    <p:sldId id="609" r:id="rId5"/>
    <p:sldId id="552" r:id="rId6"/>
    <p:sldId id="553" r:id="rId7"/>
    <p:sldId id="597" r:id="rId8"/>
    <p:sldId id="605" r:id="rId9"/>
    <p:sldId id="555" r:id="rId10"/>
    <p:sldId id="598" r:id="rId11"/>
    <p:sldId id="601" r:id="rId12"/>
    <p:sldId id="602" r:id="rId13"/>
    <p:sldId id="603" r:id="rId14"/>
    <p:sldId id="604" r:id="rId15"/>
    <p:sldId id="606" r:id="rId16"/>
    <p:sldId id="608" r:id="rId17"/>
    <p:sldId id="612" r:id="rId18"/>
    <p:sldId id="610" r:id="rId19"/>
    <p:sldId id="611" r:id="rId20"/>
    <p:sldId id="613" r:id="rId21"/>
    <p:sldId id="614" r:id="rId22"/>
    <p:sldId id="615" r:id="rId23"/>
    <p:sldId id="619" r:id="rId24"/>
    <p:sldId id="620" r:id="rId25"/>
  </p:sldIdLst>
  <p:sldSz cx="9144000" cy="6858000" type="screen4x3"/>
  <p:notesSz cx="6854825" cy="9750425"/>
  <p:defaultTextStyle>
    <a:defPPr>
      <a:defRPr lang="en-GB"/>
    </a:defPPr>
    <a:lvl1pPr algn="l" rtl="0" fontAlgn="base">
      <a:spcBef>
        <a:spcPct val="0"/>
      </a:spcBef>
      <a:spcAft>
        <a:spcPct val="0"/>
      </a:spcAft>
      <a:defRPr sz="1600" kern="1200">
        <a:solidFill>
          <a:schemeClr val="tx1"/>
        </a:solidFill>
        <a:latin typeface="Lucida Console" pitchFamily="49" charset="0"/>
        <a:ea typeface="+mn-ea"/>
        <a:cs typeface="+mn-cs"/>
      </a:defRPr>
    </a:lvl1pPr>
    <a:lvl2pPr marL="457200" algn="l" rtl="0" fontAlgn="base">
      <a:spcBef>
        <a:spcPct val="0"/>
      </a:spcBef>
      <a:spcAft>
        <a:spcPct val="0"/>
      </a:spcAft>
      <a:defRPr sz="1600" kern="1200">
        <a:solidFill>
          <a:schemeClr val="tx1"/>
        </a:solidFill>
        <a:latin typeface="Lucida Console" pitchFamily="49" charset="0"/>
        <a:ea typeface="+mn-ea"/>
        <a:cs typeface="+mn-cs"/>
      </a:defRPr>
    </a:lvl2pPr>
    <a:lvl3pPr marL="914400" algn="l" rtl="0" fontAlgn="base">
      <a:spcBef>
        <a:spcPct val="0"/>
      </a:spcBef>
      <a:spcAft>
        <a:spcPct val="0"/>
      </a:spcAft>
      <a:defRPr sz="1600" kern="1200">
        <a:solidFill>
          <a:schemeClr val="tx1"/>
        </a:solidFill>
        <a:latin typeface="Lucida Console" pitchFamily="49" charset="0"/>
        <a:ea typeface="+mn-ea"/>
        <a:cs typeface="+mn-cs"/>
      </a:defRPr>
    </a:lvl3pPr>
    <a:lvl4pPr marL="1371600" algn="l" rtl="0" fontAlgn="base">
      <a:spcBef>
        <a:spcPct val="0"/>
      </a:spcBef>
      <a:spcAft>
        <a:spcPct val="0"/>
      </a:spcAft>
      <a:defRPr sz="1600" kern="1200">
        <a:solidFill>
          <a:schemeClr val="tx1"/>
        </a:solidFill>
        <a:latin typeface="Lucida Console" pitchFamily="49" charset="0"/>
        <a:ea typeface="+mn-ea"/>
        <a:cs typeface="+mn-cs"/>
      </a:defRPr>
    </a:lvl4pPr>
    <a:lvl5pPr marL="1828800" algn="l" rtl="0" fontAlgn="base">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9999"/>
    <a:srgbClr val="DDDDFF"/>
    <a:srgbClr val="99FF66"/>
    <a:srgbClr val="CCCCFF"/>
    <a:srgbClr val="D9D9F3"/>
    <a:srgbClr val="6699FF"/>
    <a:srgbClr val="9999FF"/>
    <a:srgbClr val="FFCCCC"/>
    <a:srgbClr val="FFB9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944" autoAdjust="0"/>
    <p:restoredTop sz="94574" autoAdjust="0"/>
  </p:normalViewPr>
  <p:slideViewPr>
    <p:cSldViewPr snapToGrid="0" showGuides="1">
      <p:cViewPr>
        <p:scale>
          <a:sx n="51" d="100"/>
          <a:sy n="51" d="100"/>
        </p:scale>
        <p:origin x="-1482" y="-1458"/>
      </p:cViewPr>
      <p:guideLst>
        <p:guide orient="horz" pos="2192"/>
        <p:guide pos="5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110" d="100"/>
          <a:sy n="110" d="100"/>
        </p:scale>
        <p:origin x="-588" y="312"/>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ChangeArrowheads="1"/>
          </p:cNvSpPr>
          <p:nvPr/>
        </p:nvSpPr>
        <p:spPr bwMode="auto">
          <a:xfrm>
            <a:off x="2355850" y="314325"/>
            <a:ext cx="2143125" cy="200025"/>
          </a:xfrm>
          <a:prstGeom prst="rect">
            <a:avLst/>
          </a:prstGeom>
          <a:noFill/>
          <a:ln w="9525">
            <a:noFill/>
            <a:miter lim="800000"/>
            <a:headEnd/>
            <a:tailEnd/>
          </a:ln>
          <a:effectLst/>
        </p:spPr>
        <p:txBody>
          <a:bodyPr/>
          <a:lstStyle/>
          <a:p>
            <a:pPr algn="ctr">
              <a:defRPr/>
            </a:pPr>
            <a:r>
              <a:rPr lang="en-GB" sz="1000" dirty="0" err="1" smtClean="0">
                <a:latin typeface="Tahoma" pitchFamily="34" charset="0"/>
              </a:rPr>
              <a:t>Geolocation</a:t>
            </a:r>
            <a:endParaRPr lang="en-GB" sz="1000" dirty="0">
              <a:latin typeface="Tahoma" pitchFamily="34" charset="0"/>
            </a:endParaRPr>
          </a:p>
        </p:txBody>
      </p:sp>
      <p:sp>
        <p:nvSpPr>
          <p:cNvPr id="26631" name="Line 7"/>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6632" name="Rectangle 8"/>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6633" name="Line 9"/>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4178599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2355850" y="314325"/>
            <a:ext cx="2143125" cy="20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Tahoma" pitchFamily="34" charset="0"/>
              </a:defRPr>
            </a:lvl1pPr>
          </a:lstStyle>
          <a:p>
            <a:pPr>
              <a:defRPr/>
            </a:pPr>
            <a:r>
              <a:rPr lang="en-GB" dirty="0" err="1" smtClean="0"/>
              <a:t>Geolocation</a:t>
            </a:r>
            <a:endParaRPr lang="en-GB" dirty="0"/>
          </a:p>
        </p:txBody>
      </p:sp>
      <p:sp>
        <p:nvSpPr>
          <p:cNvPr id="25603" name="Rectangle 4"/>
          <p:cNvSpPr>
            <a:spLocks noGrp="1" noRot="1" noChangeAspect="1" noChangeArrowheads="1" noTextEdit="1"/>
          </p:cNvSpPr>
          <p:nvPr>
            <p:ph type="sldImg" idx="2"/>
          </p:nvPr>
        </p:nvSpPr>
        <p:spPr bwMode="auto">
          <a:xfrm>
            <a:off x="990600" y="731838"/>
            <a:ext cx="4875213" cy="3656012"/>
          </a:xfrm>
          <a:prstGeom prst="rect">
            <a:avLst/>
          </a:prstGeom>
          <a:noFill/>
          <a:ln w="12700">
            <a:solidFill>
              <a:schemeClr val="bg2"/>
            </a:solidFill>
            <a:miter lim="800000"/>
            <a:headEnd/>
            <a:tailEnd/>
          </a:ln>
        </p:spPr>
      </p:sp>
      <p:sp>
        <p:nvSpPr>
          <p:cNvPr id="24581" name="Rectangle 5"/>
          <p:cNvSpPr>
            <a:spLocks noGrp="1" noChangeArrowheads="1"/>
          </p:cNvSpPr>
          <p:nvPr>
            <p:ph type="body" sz="quarter" idx="3"/>
          </p:nvPr>
        </p:nvSpPr>
        <p:spPr bwMode="auto">
          <a:xfrm>
            <a:off x="685800" y="4448175"/>
            <a:ext cx="5483225" cy="4581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3" name="Rectangle 7"/>
          <p:cNvSpPr>
            <a:spLocks noGrp="1" noChangeArrowheads="1"/>
          </p:cNvSpPr>
          <p:nvPr>
            <p:ph type="sldNum" sz="quarter" idx="5"/>
          </p:nvPr>
        </p:nvSpPr>
        <p:spPr bwMode="auto">
          <a:xfrm>
            <a:off x="4768850" y="9231313"/>
            <a:ext cx="1522413" cy="242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smtClean="0">
                <a:latin typeface="Tahoma" pitchFamily="34" charset="0"/>
              </a:defRPr>
            </a:lvl1pPr>
          </a:lstStyle>
          <a:p>
            <a:pPr>
              <a:defRPr/>
            </a:pPr>
            <a:r>
              <a:rPr lang="en-GB"/>
              <a:t>Page </a:t>
            </a:r>
            <a:fld id="{241AA390-5649-4DA0-8D79-9D0A84974FCD}" type="slidenum">
              <a:rPr lang="en-GB"/>
              <a:pPr>
                <a:defRPr/>
              </a:pPr>
              <a:t>‹#›</a:t>
            </a:fld>
            <a:endParaRPr lang="en-GB"/>
          </a:p>
        </p:txBody>
      </p:sp>
      <p:sp>
        <p:nvSpPr>
          <p:cNvPr id="24584" name="Line 8"/>
          <p:cNvSpPr>
            <a:spLocks noChangeShapeType="1"/>
          </p:cNvSpPr>
          <p:nvPr/>
        </p:nvSpPr>
        <p:spPr bwMode="auto">
          <a:xfrm>
            <a:off x="695325" y="4438650"/>
            <a:ext cx="5473700" cy="1588"/>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4587" name="Line 11"/>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4595121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Geolocation is an important feature in HTML5, because it provides a standard way for an Web application to determine the current location of the device. This is particularly useful in mobile devices, and opens up a whole new realm of application possibilities.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Pros of this approach:</a:t>
            </a:r>
          </a:p>
          <a:p>
            <a:pPr lvl="1"/>
            <a:r>
              <a:rPr lang="en-GB" dirty="0" smtClean="0"/>
              <a:t>Available </a:t>
            </a:r>
            <a:r>
              <a:rPr lang="en-GB" dirty="0"/>
              <a:t>everywhere</a:t>
            </a:r>
          </a:p>
          <a:p>
            <a:pPr lvl="1"/>
            <a:r>
              <a:rPr lang="en-GB" dirty="0"/>
              <a:t>Can be useful for </a:t>
            </a:r>
            <a:r>
              <a:rPr lang="en-GB" dirty="0" smtClean="0"/>
              <a:t>localized advertising </a:t>
            </a:r>
            <a:r>
              <a:rPr lang="en-GB" dirty="0"/>
              <a:t>in a web </a:t>
            </a:r>
            <a:r>
              <a:rPr lang="en-GB" dirty="0" smtClean="0"/>
              <a:t>site</a:t>
            </a:r>
          </a:p>
          <a:p>
            <a:pPr marL="179388" lvl="1" indent="0">
              <a:buNone/>
            </a:pPr>
            <a:endParaRPr lang="en-GB" dirty="0"/>
          </a:p>
          <a:p>
            <a:r>
              <a:rPr lang="en-GB" dirty="0"/>
              <a:t>Cons:</a:t>
            </a:r>
          </a:p>
          <a:p>
            <a:pPr lvl="1"/>
            <a:r>
              <a:rPr lang="en-GB" dirty="0"/>
              <a:t>Can be very inaccurate</a:t>
            </a:r>
          </a:p>
          <a:p>
            <a:pPr lvl="1"/>
            <a:endParaRPr lang="en-GB" dirty="0"/>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t>Pros of this approach:</a:t>
            </a:r>
          </a:p>
          <a:p>
            <a:pPr lvl="1"/>
            <a:r>
              <a:rPr lang="en-GB" dirty="0" smtClean="0"/>
              <a:t>Typically very accurate</a:t>
            </a:r>
            <a:endParaRPr lang="en-GB" dirty="0"/>
          </a:p>
          <a:p>
            <a:pPr lvl="1"/>
            <a:r>
              <a:rPr lang="en-GB" dirty="0"/>
              <a:t>Can be useful for localized advertising in a web site</a:t>
            </a:r>
          </a:p>
          <a:p>
            <a:pPr marL="179388" lvl="1" indent="0">
              <a:buNone/>
            </a:pPr>
            <a:endParaRPr lang="en-GB" dirty="0"/>
          </a:p>
          <a:p>
            <a:r>
              <a:rPr lang="en-GB" dirty="0"/>
              <a:t>Cons:</a:t>
            </a:r>
          </a:p>
          <a:p>
            <a:pPr lvl="1"/>
            <a:r>
              <a:rPr lang="en-GB" dirty="0"/>
              <a:t>Doesn't work well indoors</a:t>
            </a:r>
          </a:p>
          <a:p>
            <a:pPr lvl="1"/>
            <a:r>
              <a:rPr lang="en-GB" dirty="0"/>
              <a:t>Acquiring a GPS signal can be slow (so GPS lookup is often performed asynchronously)</a:t>
            </a:r>
          </a:p>
          <a:p>
            <a:pPr lvl="1"/>
            <a:r>
              <a:rPr lang="en-GB" dirty="0"/>
              <a:t>May require additional hardware</a:t>
            </a:r>
          </a:p>
          <a:p>
            <a:pPr lvl="1"/>
            <a:endParaRPr lang="en-GB" dirty="0"/>
          </a:p>
          <a:p>
            <a:pPr eaLnBrk="1" hangingPunct="1"/>
            <a:endParaRPr lang="en-US" dirty="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Pros of this approach:</a:t>
            </a:r>
          </a:p>
          <a:p>
            <a:pPr lvl="1"/>
            <a:r>
              <a:rPr lang="en-GB" dirty="0"/>
              <a:t>Quite accurate</a:t>
            </a:r>
          </a:p>
          <a:p>
            <a:pPr lvl="1"/>
            <a:r>
              <a:rPr lang="en-GB" dirty="0"/>
              <a:t>Works indoors</a:t>
            </a:r>
          </a:p>
          <a:p>
            <a:pPr lvl="1"/>
            <a:r>
              <a:rPr lang="en-GB" dirty="0"/>
              <a:t>Quick and easy</a:t>
            </a:r>
          </a:p>
          <a:p>
            <a:pPr eaLnBrk="1" hangingPunct="1"/>
            <a:endParaRPr lang="en-US" dirty="0" smtClean="0"/>
          </a:p>
          <a:p>
            <a:pPr eaLnBrk="1" hangingPunct="1"/>
            <a:r>
              <a:rPr lang="en-US" dirty="0" smtClean="0"/>
              <a:t>Cons:</a:t>
            </a:r>
          </a:p>
          <a:p>
            <a:pPr marL="171450" indent="-171450" eaLnBrk="1" hangingPunct="1">
              <a:buFont typeface="Arial" panose="020B0604020202020204" pitchFamily="34" charset="0"/>
              <a:buChar char="•"/>
            </a:pPr>
            <a:r>
              <a:rPr lang="en-GB" dirty="0"/>
              <a:t>Not good in rural areas (too few Wi-Fi access points)</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Pros of this approach:</a:t>
            </a:r>
          </a:p>
          <a:p>
            <a:pPr lvl="1"/>
            <a:r>
              <a:rPr lang="en-GB" dirty="0"/>
              <a:t>Reasonably accurate</a:t>
            </a:r>
          </a:p>
          <a:p>
            <a:pPr lvl="1"/>
            <a:r>
              <a:rPr lang="en-GB" dirty="0"/>
              <a:t>Works indoors</a:t>
            </a:r>
          </a:p>
          <a:p>
            <a:pPr lvl="1"/>
            <a:r>
              <a:rPr lang="en-GB" dirty="0"/>
              <a:t>Quick and easy</a:t>
            </a:r>
          </a:p>
          <a:p>
            <a:pPr eaLnBrk="1" hangingPunct="1"/>
            <a:endParaRPr lang="en-US" dirty="0" smtClean="0"/>
          </a:p>
          <a:p>
            <a:pPr eaLnBrk="1" hangingPunct="1"/>
            <a:r>
              <a:rPr lang="en-US" dirty="0" smtClean="0"/>
              <a:t>Cons:</a:t>
            </a:r>
          </a:p>
          <a:p>
            <a:pPr lvl="1" eaLnBrk="1" hangingPunct="1"/>
            <a:r>
              <a:rPr lang="en-GB" dirty="0" smtClean="0"/>
              <a:t>Requires </a:t>
            </a:r>
            <a:r>
              <a:rPr lang="en-GB" dirty="0"/>
              <a:t>a device with access </a:t>
            </a:r>
            <a:r>
              <a:rPr lang="en-GB" dirty="0" smtClean="0"/>
              <a:t>to </a:t>
            </a:r>
            <a:r>
              <a:rPr lang="en-GB" dirty="0"/>
              <a:t>a mobile phone or modem</a:t>
            </a:r>
          </a:p>
          <a:p>
            <a:pPr lvl="1" eaLnBrk="1" hangingPunct="1"/>
            <a:r>
              <a:rPr lang="en-GB" dirty="0"/>
              <a:t>Not good in rural areas (too few mobile phone towers)</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Pros of this approach:</a:t>
            </a:r>
          </a:p>
          <a:p>
            <a:pPr lvl="1"/>
            <a:r>
              <a:rPr lang="en-GB" dirty="0" smtClean="0"/>
              <a:t>User </a:t>
            </a:r>
            <a:r>
              <a:rPr lang="en-GB" dirty="0"/>
              <a:t>might be able to </a:t>
            </a:r>
            <a:r>
              <a:rPr lang="en-GB" dirty="0" smtClean="0"/>
              <a:t>supply more </a:t>
            </a:r>
            <a:r>
              <a:rPr lang="en-GB" dirty="0"/>
              <a:t>accurate location data </a:t>
            </a:r>
            <a:r>
              <a:rPr lang="en-GB" dirty="0" smtClean="0"/>
              <a:t>than </a:t>
            </a:r>
            <a:r>
              <a:rPr lang="en-GB" dirty="0"/>
              <a:t>other </a:t>
            </a:r>
            <a:r>
              <a:rPr lang="en-GB" dirty="0" smtClean="0"/>
              <a:t>methods</a:t>
            </a:r>
          </a:p>
          <a:p>
            <a:pPr lvl="1"/>
            <a:r>
              <a:rPr lang="en-GB" dirty="0" smtClean="0"/>
              <a:t>User-entry </a:t>
            </a:r>
            <a:r>
              <a:rPr lang="en-GB" dirty="0"/>
              <a:t>might be faster </a:t>
            </a:r>
            <a:r>
              <a:rPr lang="en-GB" dirty="0" smtClean="0"/>
              <a:t>than </a:t>
            </a:r>
            <a:r>
              <a:rPr lang="en-GB" dirty="0"/>
              <a:t>detection</a:t>
            </a:r>
            <a:endParaRPr lang="en-GB" sz="5600" dirty="0">
              <a:latin typeface="Lucida Console" pitchFamily="49" charset="0"/>
            </a:endParaRPr>
          </a:p>
          <a:p>
            <a:pPr eaLnBrk="1" hangingPunct="1"/>
            <a:endParaRPr lang="en-US" dirty="0" smtClean="0"/>
          </a:p>
          <a:p>
            <a:pPr eaLnBrk="1" hangingPunct="1"/>
            <a:r>
              <a:rPr lang="en-US" dirty="0" smtClean="0"/>
              <a:t>Cons:</a:t>
            </a:r>
          </a:p>
          <a:p>
            <a:pPr lvl="1" eaLnBrk="1" hangingPunct="1"/>
            <a:r>
              <a:rPr lang="en-GB" dirty="0"/>
              <a:t>Can be very inaccurate, especially if the user is on the </a:t>
            </a:r>
            <a:r>
              <a:rPr lang="en-GB" dirty="0" smtClean="0"/>
              <a:t>move</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section describes how to make a one-off request for geolocation information. Most of what you need to know is covered in this section.</a:t>
            </a:r>
          </a:p>
          <a:p>
            <a:pPr eaLnBrk="1" hangingPunct="1"/>
            <a:r>
              <a:rPr lang="en-US" dirty="0" smtClean="0"/>
              <a:t>It's also possible to request repeated updates, as we’ll see in the following section. As you'll see, it's mostly the same as a one-off request.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err="1" smtClean="0">
                <a:latin typeface="Lucida Console" panose="020B0609040504020204" pitchFamily="49" charset="0"/>
                <a:cs typeface="Lao UI" panose="020B0502040204020203" pitchFamily="34" charset="0"/>
              </a:rPr>
              <a:t>getCurrentPosition</a:t>
            </a:r>
            <a:r>
              <a:rPr lang="en-US" dirty="0" smtClean="0">
                <a:latin typeface="Lucida Console" panose="020B0609040504020204" pitchFamily="49" charset="0"/>
                <a:cs typeface="Lao UI" panose="020B0502040204020203" pitchFamily="34" charset="0"/>
              </a:rPr>
              <a:t>()</a:t>
            </a:r>
            <a:r>
              <a:rPr lang="en-US" dirty="0" smtClean="0"/>
              <a:t> is an asynchronous function. When you call this function, it doesn't return geolocation information immediately, because it might take some time for the information to become available. Instead, you must supply a callback function, which the </a:t>
            </a:r>
            <a:r>
              <a:rPr lang="en-GB" dirty="0" smtClean="0"/>
              <a:t>browser will invoke when the information is available. </a:t>
            </a:r>
          </a:p>
          <a:p>
            <a:pPr eaLnBrk="1" hangingPunct="1"/>
            <a:r>
              <a:rPr lang="en-GB" dirty="0" smtClean="0"/>
              <a:t>You can also pass two optional parameters into </a:t>
            </a:r>
            <a:r>
              <a:rPr lang="en-US" dirty="0" err="1" smtClean="0">
                <a:latin typeface="Lucida Console" panose="020B0609040504020204" pitchFamily="49" charset="0"/>
                <a:cs typeface="Lao UI" panose="020B0502040204020203" pitchFamily="34" charset="0"/>
              </a:rPr>
              <a:t>getCurrentPosition</a:t>
            </a:r>
            <a:r>
              <a:rPr lang="en-US" dirty="0" smtClean="0">
                <a:latin typeface="Lucida Console" panose="020B0609040504020204" pitchFamily="49" charset="0"/>
                <a:cs typeface="Lao UI" panose="020B0502040204020203" pitchFamily="34" charset="0"/>
              </a:rPr>
              <a:t>()</a:t>
            </a:r>
            <a:r>
              <a:rPr lang="en-US" dirty="0" smtClean="0"/>
              <a:t>, specifying an error callback function and a </a:t>
            </a:r>
            <a:r>
              <a:rPr lang="en-US" dirty="0" err="1" smtClean="0">
                <a:latin typeface="Lucida Console" panose="020B0609040504020204" pitchFamily="49" charset="0"/>
              </a:rPr>
              <a:t>PositionOptions</a:t>
            </a:r>
            <a:r>
              <a:rPr lang="en-US" dirty="0" smtClean="0"/>
              <a:t> object. We'll describe the </a:t>
            </a:r>
            <a:r>
              <a:rPr lang="en-US" dirty="0" err="1" smtClean="0">
                <a:latin typeface="Lucida Console" panose="020B0609040504020204" pitchFamily="49" charset="0"/>
              </a:rPr>
              <a:t>PositionOptions</a:t>
            </a:r>
            <a:r>
              <a:rPr lang="en-US" dirty="0" smtClean="0"/>
              <a:t> object on the next slide.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GB" dirty="0" smtClean="0">
                <a:ea typeface="Tahoma" panose="020B0604030504040204" pitchFamily="34" charset="0"/>
                <a:cs typeface="Tahoma" panose="020B0604030504040204" pitchFamily="34" charset="0"/>
              </a:rPr>
              <a:t>As described on the previous slide, you can pass a </a:t>
            </a:r>
            <a:r>
              <a:rPr lang="en-GB" dirty="0" err="1" smtClean="0">
                <a:latin typeface="Lucida Console" pitchFamily="49" charset="0"/>
              </a:rPr>
              <a:t>PositionOptions</a:t>
            </a:r>
            <a:r>
              <a:rPr lang="en-GB" dirty="0" smtClean="0">
                <a:latin typeface="Lucida Console" pitchFamily="49" charset="0"/>
              </a:rPr>
              <a:t> </a:t>
            </a:r>
            <a:r>
              <a:rPr lang="en-GB" dirty="0" smtClean="0">
                <a:ea typeface="Tahoma" panose="020B0604030504040204" pitchFamily="34" charset="0"/>
                <a:cs typeface="Tahoma" panose="020B0604030504040204" pitchFamily="34" charset="0"/>
              </a:rPr>
              <a:t>object as the third parameter into the  </a:t>
            </a:r>
            <a:r>
              <a:rPr lang="en-US" dirty="0" err="1">
                <a:latin typeface="Lucida Console" panose="020B0609040504020204" pitchFamily="49" charset="0"/>
                <a:cs typeface="Lao UI" panose="020B0502040204020203" pitchFamily="34" charset="0"/>
              </a:rPr>
              <a:t>getCurrentPosition</a:t>
            </a:r>
            <a:r>
              <a:rPr lang="en-US" dirty="0" smtClean="0">
                <a:latin typeface="Lucida Console" panose="020B0609040504020204" pitchFamily="49" charset="0"/>
                <a:cs typeface="Lao UI" panose="020B0502040204020203" pitchFamily="34" charset="0"/>
              </a:rPr>
              <a:t>()</a:t>
            </a:r>
            <a:r>
              <a:rPr lang="en-US" dirty="0" smtClean="0"/>
              <a:t> function. </a:t>
            </a:r>
          </a:p>
          <a:p>
            <a:pPr eaLnBrk="1" hangingPunct="1"/>
            <a:r>
              <a:rPr lang="en-US" dirty="0" smtClean="0"/>
              <a:t>You can set the following properties on this object:</a:t>
            </a:r>
            <a:endParaRPr lang="en-GB" dirty="0" smtClean="0">
              <a:latin typeface="Lucida Console" pitchFamily="49" charset="0"/>
            </a:endParaRPr>
          </a:p>
          <a:p>
            <a:pPr lvl="1" eaLnBrk="1" hangingPunct="1"/>
            <a:r>
              <a:rPr lang="en-GB" dirty="0" err="1" smtClean="0">
                <a:latin typeface="Lucida Console" pitchFamily="49" charset="0"/>
              </a:rPr>
              <a:t>enableHighAccuracy</a:t>
            </a:r>
            <a:r>
              <a:rPr lang="en-GB" dirty="0" smtClean="0"/>
              <a:t> </a:t>
            </a:r>
            <a:r>
              <a:rPr lang="en-GB" dirty="0"/>
              <a:t>(default is false)</a:t>
            </a:r>
          </a:p>
          <a:p>
            <a:pPr lvl="2"/>
            <a:r>
              <a:rPr lang="en-GB" dirty="0"/>
              <a:t>Hint to use the highest accuracy-detection </a:t>
            </a:r>
            <a:r>
              <a:rPr lang="en-GB" dirty="0" smtClean="0"/>
              <a:t>mode.</a:t>
            </a:r>
            <a:endParaRPr lang="en-GB" dirty="0"/>
          </a:p>
          <a:p>
            <a:pPr lvl="2"/>
            <a:r>
              <a:rPr lang="en-GB" dirty="0"/>
              <a:t>Might not make any difference, or might consume more time </a:t>
            </a:r>
            <a:r>
              <a:rPr lang="en-GB" dirty="0" smtClean="0"/>
              <a:t>and/or power. </a:t>
            </a:r>
            <a:endParaRPr lang="en-GB" dirty="0"/>
          </a:p>
          <a:p>
            <a:pPr lvl="1"/>
            <a:r>
              <a:rPr lang="en-GB" dirty="0">
                <a:latin typeface="Lucida Console" pitchFamily="49" charset="0"/>
              </a:rPr>
              <a:t>timeout</a:t>
            </a:r>
            <a:r>
              <a:rPr lang="en-GB" dirty="0"/>
              <a:t> (default is infinity)</a:t>
            </a:r>
          </a:p>
          <a:p>
            <a:pPr lvl="2" eaLnBrk="1" hangingPunct="1"/>
            <a:r>
              <a:rPr lang="en-GB" dirty="0"/>
              <a:t>Maximum time (</a:t>
            </a:r>
            <a:r>
              <a:rPr lang="en-GB" dirty="0" err="1"/>
              <a:t>ms</a:t>
            </a:r>
            <a:r>
              <a:rPr lang="en-GB" dirty="0"/>
              <a:t>) the browser is allowed to get location </a:t>
            </a:r>
            <a:r>
              <a:rPr lang="en-GB" dirty="0" smtClean="0"/>
              <a:t>data.</a:t>
            </a:r>
            <a:endParaRPr lang="en-GB" dirty="0"/>
          </a:p>
          <a:p>
            <a:pPr lvl="2" eaLnBrk="1" hangingPunct="1"/>
            <a:r>
              <a:rPr lang="en-GB" dirty="0"/>
              <a:t>If data isn't available in this time, the error </a:t>
            </a:r>
            <a:r>
              <a:rPr lang="en-GB" dirty="0" err="1"/>
              <a:t>callback</a:t>
            </a:r>
            <a:r>
              <a:rPr lang="en-GB" dirty="0"/>
              <a:t> is </a:t>
            </a:r>
            <a:r>
              <a:rPr lang="en-GB" dirty="0" smtClean="0"/>
              <a:t>called.</a:t>
            </a:r>
            <a:endParaRPr lang="en-GB" dirty="0"/>
          </a:p>
          <a:p>
            <a:pPr lvl="1" eaLnBrk="1" hangingPunct="1"/>
            <a:r>
              <a:rPr lang="en-GB" dirty="0" err="1">
                <a:latin typeface="Lucida Console" pitchFamily="49" charset="0"/>
              </a:rPr>
              <a:t>maximumAge</a:t>
            </a:r>
            <a:r>
              <a:rPr lang="en-GB" dirty="0"/>
              <a:t> (default is 0ms)</a:t>
            </a:r>
          </a:p>
          <a:p>
            <a:pPr lvl="2" eaLnBrk="1" hangingPunct="1"/>
            <a:r>
              <a:rPr lang="en-GB" dirty="0"/>
              <a:t>How old location data can be (</a:t>
            </a:r>
            <a:r>
              <a:rPr lang="en-GB" dirty="0" err="1"/>
              <a:t>ms</a:t>
            </a:r>
            <a:r>
              <a:rPr lang="en-GB" dirty="0"/>
              <a:t>) before browser must try to </a:t>
            </a:r>
            <a:r>
              <a:rPr lang="en-GB" dirty="0" smtClean="0"/>
              <a:t>refresh.</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shows a typical callback function for </a:t>
            </a:r>
            <a:r>
              <a:rPr lang="en-US" dirty="0" err="1">
                <a:latin typeface="Lucida Console" panose="020B0609040504020204" pitchFamily="49" charset="0"/>
                <a:cs typeface="Lao UI" panose="020B0502040204020203" pitchFamily="34" charset="0"/>
              </a:rPr>
              <a:t>getCurrentPosition</a:t>
            </a:r>
            <a:r>
              <a:rPr lang="en-US" dirty="0" smtClean="0">
                <a:latin typeface="Lucida Console" panose="020B0609040504020204" pitchFamily="49" charset="0"/>
                <a:cs typeface="Lao UI" panose="020B0502040204020203" pitchFamily="34" charset="0"/>
              </a:rPr>
              <a:t>()</a:t>
            </a:r>
            <a:r>
              <a:rPr lang="en-US" dirty="0" smtClean="0"/>
              <a:t>. The function receives a geolocation data object that has </a:t>
            </a:r>
            <a:r>
              <a:rPr lang="en-US" dirty="0" smtClean="0">
                <a:latin typeface="Lucida Console" panose="020B0609040504020204" pitchFamily="49" charset="0"/>
              </a:rPr>
              <a:t>latitude</a:t>
            </a:r>
            <a:r>
              <a:rPr lang="en-US" dirty="0" smtClean="0"/>
              <a:t>, </a:t>
            </a:r>
            <a:r>
              <a:rPr lang="en-US" dirty="0" smtClean="0">
                <a:latin typeface="Lucida Console" panose="020B0609040504020204" pitchFamily="49" charset="0"/>
              </a:rPr>
              <a:t>longitude</a:t>
            </a:r>
            <a:r>
              <a:rPr lang="en-US" dirty="0" smtClean="0"/>
              <a:t>, and </a:t>
            </a:r>
            <a:r>
              <a:rPr lang="en-US" dirty="0" smtClean="0">
                <a:latin typeface="Lucida Console" panose="020B0609040504020204" pitchFamily="49" charset="0"/>
              </a:rPr>
              <a:t>accuracy</a:t>
            </a:r>
            <a:r>
              <a:rPr lang="en-US" dirty="0" smtClean="0"/>
              <a:t> properties. </a:t>
            </a:r>
          </a:p>
          <a:p>
            <a:pPr eaLnBrk="1" hangingPunct="1"/>
            <a:r>
              <a:rPr lang="en-US" dirty="0" smtClean="0"/>
              <a:t>The geolocation data object also has additional properties that might provide additional details (or they might be </a:t>
            </a:r>
            <a:r>
              <a:rPr lang="en-US" dirty="0" smtClean="0">
                <a:latin typeface="Lucida Console" panose="020B0609040504020204" pitchFamily="49" charset="0"/>
              </a:rPr>
              <a:t>null</a:t>
            </a:r>
            <a:r>
              <a:rPr lang="en-US" dirty="0" smtClean="0"/>
              <a:t>):</a:t>
            </a:r>
          </a:p>
          <a:p>
            <a:pPr lvl="1" eaLnBrk="1" hangingPunct="1"/>
            <a:r>
              <a:rPr lang="en-GB" dirty="0">
                <a:latin typeface="Lucida Console" pitchFamily="49" charset="0"/>
              </a:rPr>
              <a:t>altitude</a:t>
            </a:r>
            <a:r>
              <a:rPr lang="en-GB" dirty="0"/>
              <a:t> (in metres)</a:t>
            </a:r>
          </a:p>
          <a:p>
            <a:pPr lvl="1" eaLnBrk="1" hangingPunct="1"/>
            <a:r>
              <a:rPr lang="en-GB" dirty="0" err="1">
                <a:latin typeface="Lucida Console" pitchFamily="49" charset="0"/>
              </a:rPr>
              <a:t>altitudeAccuracy</a:t>
            </a:r>
            <a:r>
              <a:rPr lang="en-GB" dirty="0"/>
              <a:t> (in metres)</a:t>
            </a:r>
          </a:p>
          <a:p>
            <a:pPr lvl="1" eaLnBrk="1" hangingPunct="1"/>
            <a:r>
              <a:rPr lang="en-GB" dirty="0">
                <a:latin typeface="Lucida Console" pitchFamily="49" charset="0"/>
              </a:rPr>
              <a:t>heading</a:t>
            </a:r>
            <a:r>
              <a:rPr lang="en-GB" dirty="0"/>
              <a:t> (direction of travel, in degrees relative to N)</a:t>
            </a:r>
          </a:p>
          <a:p>
            <a:pPr lvl="1" eaLnBrk="1" hangingPunct="1"/>
            <a:r>
              <a:rPr lang="en-GB" dirty="0">
                <a:latin typeface="Lucida Console" pitchFamily="49" charset="0"/>
              </a:rPr>
              <a:t>speed</a:t>
            </a:r>
            <a:r>
              <a:rPr lang="en-GB" dirty="0"/>
              <a:t> (ground speed, in m/s)</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This slide shows a typical </a:t>
            </a:r>
            <a:r>
              <a:rPr lang="en-US" dirty="0" smtClean="0"/>
              <a:t>error callback function. </a:t>
            </a:r>
            <a:r>
              <a:rPr lang="en-US" dirty="0"/>
              <a:t>The function receives </a:t>
            </a:r>
            <a:r>
              <a:rPr lang="en-US" dirty="0" smtClean="0"/>
              <a:t>an error object that identifies one of the following causes for the error:</a:t>
            </a:r>
          </a:p>
          <a:p>
            <a:pPr lvl="1" eaLnBrk="1" hangingPunct="1"/>
            <a:r>
              <a:rPr lang="en-GB" dirty="0" err="1">
                <a:latin typeface="Lucida Console" pitchFamily="49" charset="0"/>
              </a:rPr>
              <a:t>PositionError.PERMISSION_DENIED</a:t>
            </a:r>
            <a:endParaRPr lang="en-GB" dirty="0">
              <a:latin typeface="Lucida Console" pitchFamily="49" charset="0"/>
            </a:endParaRPr>
          </a:p>
          <a:p>
            <a:pPr lvl="1" eaLnBrk="1" hangingPunct="1"/>
            <a:r>
              <a:rPr lang="en-GB" dirty="0" err="1">
                <a:latin typeface="Lucida Console" pitchFamily="49" charset="0"/>
              </a:rPr>
              <a:t>PositionError.POSITION_UNAVAILABLE</a:t>
            </a:r>
            <a:endParaRPr lang="en-GB" dirty="0">
              <a:latin typeface="Lucida Console" pitchFamily="49" charset="0"/>
            </a:endParaRPr>
          </a:p>
          <a:p>
            <a:pPr lvl="1" eaLnBrk="1" hangingPunct="1"/>
            <a:r>
              <a:rPr lang="en-GB" dirty="0" err="1">
                <a:latin typeface="Lucida Console" pitchFamily="49" charset="0"/>
              </a:rPr>
              <a:t>PositionError.TIMEOUT</a:t>
            </a:r>
            <a:endParaRPr lang="en-GB" dirty="0">
              <a:latin typeface="Lucida Console" pitchFamily="49"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Section 1 sets the scene for the chapter with some essential concepts and theoretical considerations.</a:t>
            </a:r>
          </a:p>
          <a:p>
            <a:pPr eaLnBrk="1" hangingPunct="1"/>
            <a:r>
              <a:rPr lang="en-US" dirty="0" smtClean="0"/>
              <a:t>Section 2 summarizes the possible sources of geolocation information. In other words, how does a device physically determine its location?</a:t>
            </a:r>
          </a:p>
          <a:p>
            <a:pPr eaLnBrk="1" hangingPunct="1"/>
            <a:r>
              <a:rPr lang="en-US" dirty="0" smtClean="0"/>
              <a:t>Section 3 describes the Geolocation API for determining the one-off position of a device, and section 4 describes how to get repeated updates if the position is varying.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demo project shows how to perform one-off geolocation requests. Open the project in Visual Studio, run the project, and then click the Get Current Position button. After a short delay, the Web page will display your current location information.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section shows how to retrieve ongoing updates about the current location. This is very similar to making one-off requests, except that your callback is invoked repeatedly (obviously!).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previous section showed how to get one-off geolocation information via the </a:t>
            </a:r>
            <a:r>
              <a:rPr lang="en-US" dirty="0" err="1">
                <a:latin typeface="Lucida Console" panose="020B0609040504020204" pitchFamily="49" charset="0"/>
                <a:cs typeface="Lao UI" panose="020B0502040204020203" pitchFamily="34" charset="0"/>
              </a:rPr>
              <a:t>getCurrentPosition</a:t>
            </a:r>
            <a:r>
              <a:rPr lang="en-US" dirty="0">
                <a:latin typeface="Lucida Console" panose="020B0609040504020204" pitchFamily="49" charset="0"/>
                <a:cs typeface="Lao UI" panose="020B0502040204020203" pitchFamily="34" charset="0"/>
              </a:rPr>
              <a:t>()</a:t>
            </a:r>
            <a:r>
              <a:rPr lang="en-US" dirty="0"/>
              <a:t> </a:t>
            </a:r>
            <a:r>
              <a:rPr lang="en-US" dirty="0" smtClean="0"/>
              <a:t>function</a:t>
            </a:r>
            <a:r>
              <a:rPr lang="en-US" dirty="0"/>
              <a:t>. </a:t>
            </a:r>
            <a:r>
              <a:rPr lang="en-GB" dirty="0" smtClean="0"/>
              <a:t>If you want repeated information, call </a:t>
            </a:r>
            <a:r>
              <a:rPr lang="en-US" dirty="0" err="1" smtClean="0">
                <a:latin typeface="Lucida Console" panose="020B0609040504020204" pitchFamily="49" charset="0"/>
                <a:cs typeface="Lao UI" panose="020B0502040204020203" pitchFamily="34" charset="0"/>
              </a:rPr>
              <a:t>watchPosition</a:t>
            </a:r>
            <a:r>
              <a:rPr lang="en-US" dirty="0">
                <a:latin typeface="Lucida Console" panose="020B0609040504020204" pitchFamily="49" charset="0"/>
                <a:cs typeface="Lao UI" panose="020B0502040204020203" pitchFamily="34" charset="0"/>
              </a:rPr>
              <a:t>()</a:t>
            </a:r>
            <a:r>
              <a:rPr lang="en-US" dirty="0"/>
              <a:t> </a:t>
            </a:r>
            <a:r>
              <a:rPr lang="en-GB" dirty="0" smtClean="0"/>
              <a:t>instead. This function takes the same parameters as the </a:t>
            </a:r>
            <a:r>
              <a:rPr lang="en-US" dirty="0" err="1">
                <a:latin typeface="Lucida Console" panose="020B0609040504020204" pitchFamily="49" charset="0"/>
                <a:cs typeface="Lao UI" panose="020B0502040204020203" pitchFamily="34" charset="0"/>
              </a:rPr>
              <a:t>getCurrentPosition</a:t>
            </a:r>
            <a:r>
              <a:rPr lang="en-US" dirty="0">
                <a:latin typeface="Lucida Console" panose="020B0609040504020204" pitchFamily="49" charset="0"/>
                <a:cs typeface="Lao UI" panose="020B0502040204020203" pitchFamily="34" charset="0"/>
              </a:rPr>
              <a:t>()</a:t>
            </a:r>
            <a:r>
              <a:rPr lang="en-US" dirty="0"/>
              <a:t> </a:t>
            </a:r>
            <a:r>
              <a:rPr lang="en-US" dirty="0" smtClean="0"/>
              <a:t>function, and returns an ID to identify this watcher.</a:t>
            </a:r>
            <a:endParaRPr lang="en-US" dirty="0" smtClean="0">
              <a:sym typeface="Wingdings" panose="05000000000000000000" pitchFamily="2" charset="2"/>
            </a:endParaRPr>
          </a:p>
          <a:p>
            <a:pPr eaLnBrk="1" hangingPunct="1"/>
            <a:r>
              <a:rPr lang="en-US" dirty="0" smtClean="0">
                <a:sym typeface="Wingdings" panose="05000000000000000000" pitchFamily="2" charset="2"/>
              </a:rPr>
              <a:t>If you no longer wish to receive location updates, call </a:t>
            </a:r>
            <a:r>
              <a:rPr lang="en-US" dirty="0" err="1" smtClean="0">
                <a:latin typeface="Lucida Console" panose="020B0609040504020204" pitchFamily="49" charset="0"/>
                <a:sym typeface="Wingdings" panose="05000000000000000000" pitchFamily="2" charset="2"/>
              </a:rPr>
              <a:t>clearWatch</a:t>
            </a:r>
            <a:r>
              <a:rPr lang="en-US" dirty="0" smtClean="0">
                <a:latin typeface="Lucida Console" panose="020B0609040504020204" pitchFamily="49" charset="0"/>
                <a:sym typeface="Wingdings" panose="05000000000000000000" pitchFamily="2" charset="2"/>
              </a:rPr>
              <a:t>()</a:t>
            </a:r>
            <a:r>
              <a:rPr lang="en-US" dirty="0" smtClean="0">
                <a:sym typeface="Wingdings" panose="05000000000000000000" pitchFamily="2" charset="2"/>
              </a:rPr>
              <a:t> and pass your watcher ID as a parameter.</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The demo project </a:t>
            </a:r>
            <a:r>
              <a:rPr lang="en-US" dirty="0" smtClean="0"/>
              <a:t>you ran earlier in the chapter also allows you to retrieve repeated location updates. Run </a:t>
            </a:r>
            <a:r>
              <a:rPr lang="en-US" dirty="0"/>
              <a:t>the </a:t>
            </a:r>
            <a:r>
              <a:rPr lang="en-US" dirty="0" smtClean="0"/>
              <a:t>project again, but this time click the Watch Position </a:t>
            </a:r>
            <a:r>
              <a:rPr lang="en-US" dirty="0"/>
              <a:t>button. </a:t>
            </a:r>
            <a:endParaRPr lang="en-US" dirty="0" smtClean="0"/>
          </a:p>
          <a:p>
            <a:pPr eaLnBrk="1" hangingPunct="1"/>
            <a:r>
              <a:rPr lang="en-US" dirty="0" smtClean="0"/>
              <a:t>If you want to stop retrieving updates, click the Clear Watch button.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6" name="Rectangle 2"/>
          <p:cNvSpPr>
            <a:spLocks noGrp="1" noChangeArrowheads="1"/>
          </p:cNvSpPr>
          <p:nvPr>
            <p:ph type="hdr" sz="quarter"/>
          </p:nvPr>
        </p:nvSpPr>
        <p:spPr>
          <a:xfrm>
            <a:off x="2355850" y="314325"/>
            <a:ext cx="2143125" cy="200025"/>
          </a:xfrm>
          <a:noFill/>
        </p:spPr>
        <p:txBody>
          <a:bodyPr/>
          <a:lstStyle/>
          <a:p>
            <a:r>
              <a:rPr lang="en-GB" dirty="0" err="1" smtClean="0"/>
              <a:t>Geolocation</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GB" dirty="0"/>
              <a:t>HTML5 is being actively adopted by mobile </a:t>
            </a:r>
            <a:r>
              <a:rPr lang="en-GB" dirty="0" smtClean="0"/>
              <a:t>platforms. The </a:t>
            </a:r>
            <a:r>
              <a:rPr lang="en-GB" dirty="0"/>
              <a:t>iPhone, Android, Nokia, and Windows Phone 7 are all based on the open-source </a:t>
            </a:r>
            <a:r>
              <a:rPr lang="en-GB" dirty="0" err="1"/>
              <a:t>Webkit</a:t>
            </a:r>
            <a:r>
              <a:rPr lang="en-GB" dirty="0"/>
              <a:t> browser </a:t>
            </a:r>
            <a:r>
              <a:rPr lang="en-GB" dirty="0" smtClean="0"/>
              <a:t>engine, and these phones </a:t>
            </a:r>
            <a:r>
              <a:rPr lang="en-GB" dirty="0"/>
              <a:t>account for ~65% of smart phones </a:t>
            </a:r>
            <a:r>
              <a:rPr lang="en-GB" dirty="0" smtClean="0"/>
              <a:t>sold.</a:t>
            </a:r>
            <a:endParaRPr lang="en-GB" dirty="0"/>
          </a:p>
          <a:p>
            <a:pPr eaLnBrk="1" hangingPunct="1"/>
            <a:r>
              <a:rPr lang="en-GB" dirty="0" smtClean="0"/>
              <a:t>Location </a:t>
            </a:r>
            <a:r>
              <a:rPr lang="en-GB" dirty="0"/>
              <a:t>awareness is a key feature in many web </a:t>
            </a:r>
            <a:r>
              <a:rPr lang="en-GB" dirty="0" smtClean="0"/>
              <a:t>applications, and HTML5's </a:t>
            </a:r>
            <a:r>
              <a:rPr lang="en-GB" dirty="0"/>
              <a:t>Geolocation API satisfies this </a:t>
            </a:r>
            <a:r>
              <a:rPr lang="en-GB" dirty="0" smtClean="0"/>
              <a:t>requirement.</a:t>
            </a:r>
            <a:endParaRPr lang="en-GB" dirty="0"/>
          </a:p>
          <a:p>
            <a:pPr eaLnBrk="1" hangingPunct="1"/>
            <a:endParaRPr lang="en-US" dirty="0" smtClean="0"/>
          </a:p>
        </p:txBody>
      </p:sp>
      <p:sp>
        <p:nvSpPr>
          <p:cNvPr id="28676" name="Header Placeholder 3"/>
          <p:cNvSpPr>
            <a:spLocks noGrp="1"/>
          </p:cNvSpPr>
          <p:nvPr>
            <p:ph type="hdr" sz="quarter"/>
          </p:nvPr>
        </p:nvSpPr>
        <p:spPr>
          <a:noFill/>
        </p:spPr>
        <p:txBody>
          <a:bodyPr/>
          <a:lstStyle/>
          <a:p>
            <a:r>
              <a:rPr lang="en-GB" dirty="0" err="1" smtClean="0"/>
              <a:t>Geolocation</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code in the slide shows how you can determine if the browser supports the Geolocation API. You would probably do this at the start of your application, and then decide which features to offer to the user in the application.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The Geolocation API allows you to perform a on-off request to get the current location, or to request ongoing updates about the current location. In each case, you provide a call-back function that is invoked as soon as the location has been established.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smtClean="0"/>
              <a:t>Geolocation information is always expressed as a pair of latitude and longitude values, expressed as decimal numbers. </a:t>
            </a:r>
          </a:p>
          <a:p>
            <a:pPr eaLnBrk="1" hangingPunct="1"/>
            <a:r>
              <a:rPr lang="en-US" dirty="0" smtClean="0"/>
              <a:t>By the way, the coordinates shown on the slide are for </a:t>
            </a:r>
            <a:r>
              <a:rPr lang="en-US" dirty="0" err="1" smtClean="0"/>
              <a:t>Slottsparken</a:t>
            </a:r>
            <a:r>
              <a:rPr lang="en-US" dirty="0" smtClean="0"/>
              <a:t>, in the </a:t>
            </a:r>
            <a:r>
              <a:rPr lang="en-US" dirty="0" err="1" smtClean="0"/>
              <a:t>centre</a:t>
            </a:r>
            <a:r>
              <a:rPr lang="en-US" dirty="0" smtClean="0"/>
              <a:t> of Oslo </a:t>
            </a:r>
            <a:r>
              <a:rPr lang="en-US" dirty="0" smtClean="0">
                <a:sym typeface="Wingdings" panose="05000000000000000000" pitchFamily="2" charset="2"/>
              </a:rPr>
              <a:t>.</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When you get geolocation information, you also get an indication </a:t>
            </a:r>
            <a:r>
              <a:rPr lang="en-US" dirty="0"/>
              <a:t>about the estimated accuracy of these values. </a:t>
            </a:r>
            <a:r>
              <a:rPr lang="en-US" dirty="0" smtClean="0"/>
              <a:t>The </a:t>
            </a:r>
            <a:r>
              <a:rPr lang="en-US" dirty="0"/>
              <a:t>accuracy can vary widely, depending on which physical mechanism the device used to get the location information. </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GB" dirty="0" smtClean="0"/>
              <a:t>This is how geolocation works under the covers:</a:t>
            </a:r>
          </a:p>
          <a:p>
            <a:pPr marL="228600" indent="-228600" eaLnBrk="1" hangingPunct="1">
              <a:buFont typeface="+mj-lt"/>
              <a:buAutoNum type="arabicPeriod"/>
            </a:pPr>
            <a:r>
              <a:rPr lang="en-GB" dirty="0" smtClean="0"/>
              <a:t>A </a:t>
            </a:r>
            <a:r>
              <a:rPr lang="en-GB" dirty="0"/>
              <a:t>user navigates to a location-aware application in the </a:t>
            </a:r>
            <a:r>
              <a:rPr lang="en-GB" dirty="0" smtClean="0"/>
              <a:t>browser.</a:t>
            </a:r>
            <a:endParaRPr lang="en-GB" dirty="0"/>
          </a:p>
          <a:p>
            <a:pPr marL="228600" indent="-228600" eaLnBrk="1" hangingPunct="1">
              <a:buFont typeface="+mj-lt"/>
              <a:buAutoNum type="arabicPeriod"/>
            </a:pPr>
            <a:r>
              <a:rPr lang="en-GB" dirty="0" smtClean="0"/>
              <a:t>The </a:t>
            </a:r>
            <a:r>
              <a:rPr lang="en-GB" dirty="0"/>
              <a:t>web page requests </a:t>
            </a:r>
            <a:r>
              <a:rPr lang="en-GB" dirty="0" smtClean="0"/>
              <a:t>coordinates </a:t>
            </a:r>
            <a:r>
              <a:rPr lang="en-GB" dirty="0"/>
              <a:t>via the Geolocation API. The browser intercepts the call and requests </a:t>
            </a:r>
            <a:r>
              <a:rPr lang="en-GB" dirty="0" smtClean="0"/>
              <a:t>the user's permission to get this info.</a:t>
            </a:r>
            <a:endParaRPr lang="en-GB" dirty="0"/>
          </a:p>
          <a:p>
            <a:pPr marL="228600" indent="-228600" eaLnBrk="1" hangingPunct="1">
              <a:buFont typeface="+mj-lt"/>
              <a:buAutoNum type="arabicPeriod"/>
            </a:pPr>
            <a:r>
              <a:rPr lang="en-GB" dirty="0" smtClean="0"/>
              <a:t>The </a:t>
            </a:r>
            <a:r>
              <a:rPr lang="en-GB" dirty="0"/>
              <a:t>browser retrieves coordinate </a:t>
            </a:r>
            <a:r>
              <a:rPr lang="en-GB" dirty="0" smtClean="0"/>
              <a:t>information </a:t>
            </a:r>
            <a:r>
              <a:rPr lang="en-GB" dirty="0"/>
              <a:t>from the device it's running </a:t>
            </a:r>
            <a:r>
              <a:rPr lang="en-GB" dirty="0" smtClean="0"/>
              <a:t>on, using an appropriate mechanism (more on this later).</a:t>
            </a:r>
            <a:endParaRPr lang="en-GB" dirty="0"/>
          </a:p>
          <a:p>
            <a:pPr marL="228600" indent="-228600" eaLnBrk="1" hangingPunct="1">
              <a:buFont typeface="+mj-lt"/>
              <a:buAutoNum type="arabicPeriod"/>
            </a:pPr>
            <a:r>
              <a:rPr lang="en-GB" dirty="0" smtClean="0"/>
              <a:t>The </a:t>
            </a:r>
            <a:r>
              <a:rPr lang="en-GB" dirty="0"/>
              <a:t>browser sends the </a:t>
            </a:r>
            <a:r>
              <a:rPr lang="en-GB" dirty="0" smtClean="0"/>
              <a:t>coordinates </a:t>
            </a:r>
            <a:r>
              <a:rPr lang="en-GB" dirty="0"/>
              <a:t>to a trusted external location service, which returns a detailed location that can now be sent back to the host </a:t>
            </a:r>
            <a:r>
              <a:rPr lang="en-GB" dirty="0" smtClean="0"/>
              <a:t>of the </a:t>
            </a:r>
            <a:r>
              <a:rPr lang="en-GB" dirty="0"/>
              <a:t>HTML5 Geolocation </a:t>
            </a:r>
            <a:r>
              <a:rPr lang="en-GB" dirty="0" smtClean="0"/>
              <a:t>application.</a:t>
            </a:r>
            <a:endParaRPr lang="en-GB" dirty="0"/>
          </a:p>
          <a:p>
            <a:pPr marL="228600" indent="-228600" eaLnBrk="1" hangingPunct="1">
              <a:buFont typeface="+mj-lt"/>
              <a:buAutoNum type="arabicPeriod"/>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err="1" smtClean="0"/>
              <a:t>Geolocation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dirty="0"/>
              <a:t>The HTML5 Geolocation API doesn't mandate which technology a device must to use to obtain location </a:t>
            </a:r>
            <a:r>
              <a:rPr lang="en-GB" dirty="0" smtClean="0"/>
              <a:t>information. It </a:t>
            </a:r>
            <a:r>
              <a:rPr lang="en-GB" dirty="0"/>
              <a:t>just exposes an API for retrieving </a:t>
            </a:r>
            <a:r>
              <a:rPr lang="en-GB" dirty="0" smtClean="0"/>
              <a:t>that location information. It's </a:t>
            </a:r>
            <a:r>
              <a:rPr lang="en-GB" dirty="0"/>
              <a:t>up to the device to choose the best way to retrieve the </a:t>
            </a:r>
            <a:r>
              <a:rPr lang="en-GB" dirty="0" smtClean="0"/>
              <a:t>info.</a:t>
            </a:r>
            <a:endParaRPr lang="en-GB" dirty="0"/>
          </a:p>
          <a:p>
            <a:r>
              <a:rPr lang="en-GB" dirty="0" smtClean="0"/>
              <a:t>Accuracy </a:t>
            </a:r>
            <a:r>
              <a:rPr lang="en-GB" dirty="0"/>
              <a:t>can vary greatly, depending on how the device retrieved the </a:t>
            </a:r>
            <a:r>
              <a:rPr lang="en-GB" dirty="0" smtClean="0"/>
              <a:t>info. The </a:t>
            </a:r>
            <a:r>
              <a:rPr lang="en-GB" dirty="0"/>
              <a:t>following slides describe the options, and </a:t>
            </a:r>
            <a:r>
              <a:rPr lang="en-GB" dirty="0" smtClean="0"/>
              <a:t>summarize </a:t>
            </a:r>
            <a:r>
              <a:rPr lang="en-GB" dirty="0"/>
              <a:t>the pros and cons of each </a:t>
            </a:r>
            <a:r>
              <a:rPr lang="en-GB" dirty="0" smtClean="0"/>
              <a:t>approach.</a:t>
            </a:r>
            <a:endParaRPr lang="en-GB" sz="2000" dirty="0">
              <a:latin typeface="Lucida Console" pitchFamily="49" charset="0"/>
            </a:endParaRP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24058358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19076562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463169249"/>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Geolocation</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t>This is a rudimentary mechanism, can be wildly inaccurate</a:t>
            </a:r>
          </a:p>
          <a:p>
            <a:pPr lvl="1"/>
            <a:r>
              <a:rPr lang="en-GB" dirty="0" smtClean="0"/>
              <a:t>The user's IP address is looked up, and the physical address of the registrant is retrieved</a:t>
            </a:r>
          </a:p>
          <a:p>
            <a:pPr lvl="1"/>
            <a:r>
              <a:rPr lang="en-GB" dirty="0" smtClean="0"/>
              <a:t>If you have an ISP that provides you with an IP address, your location is often to the physical address of your service provider(!)</a:t>
            </a:r>
          </a:p>
          <a:p>
            <a:pPr lvl="1"/>
            <a:endParaRPr lang="en-GB" dirty="0" smtClean="0"/>
          </a:p>
          <a:p>
            <a:pPr lvl="1"/>
            <a:endParaRPr lang="en-GB" dirty="0" smtClean="0"/>
          </a:p>
        </p:txBody>
      </p:sp>
      <p:sp>
        <p:nvSpPr>
          <p:cNvPr id="11267" name="Rectangle 2"/>
          <p:cNvSpPr>
            <a:spLocks noGrp="1" noChangeArrowheads="1"/>
          </p:cNvSpPr>
          <p:nvPr>
            <p:ph type="title"/>
          </p:nvPr>
        </p:nvSpPr>
        <p:spPr/>
        <p:txBody>
          <a:bodyPr/>
          <a:lstStyle/>
          <a:p>
            <a:pPr eaLnBrk="1" hangingPunct="1"/>
            <a:r>
              <a:rPr lang="en-GB" dirty="0" smtClean="0"/>
              <a:t>IP Address </a:t>
            </a:r>
            <a:r>
              <a:rPr lang="en-GB" dirty="0" err="1" smtClean="0"/>
              <a:t>Geolocation</a:t>
            </a:r>
            <a:r>
              <a:rPr lang="en-GB" dirty="0" smtClean="0"/>
              <a:t> Information</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10</a:t>
            </a:fld>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026" y="3451342"/>
            <a:ext cx="4992267" cy="2983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4322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t>Popular technique with mobile applications</a:t>
            </a:r>
          </a:p>
          <a:p>
            <a:pPr lvl="1"/>
            <a:r>
              <a:rPr lang="en-GB" dirty="0" smtClean="0"/>
              <a:t>A GPS position is acquired by acquiring from multiple GPS satellites</a:t>
            </a:r>
          </a:p>
          <a:p>
            <a:pPr>
              <a:buNone/>
            </a:pPr>
            <a:endParaRPr lang="en-GB" sz="2000" dirty="0" smtClean="0">
              <a:latin typeface="Lucida Console" pitchFamily="49" charset="0"/>
            </a:endParaRPr>
          </a:p>
        </p:txBody>
      </p:sp>
      <p:sp>
        <p:nvSpPr>
          <p:cNvPr id="11267" name="Rectangle 2"/>
          <p:cNvSpPr>
            <a:spLocks noGrp="1" noChangeArrowheads="1"/>
          </p:cNvSpPr>
          <p:nvPr>
            <p:ph type="title"/>
          </p:nvPr>
        </p:nvSpPr>
        <p:spPr/>
        <p:txBody>
          <a:bodyPr/>
          <a:lstStyle/>
          <a:p>
            <a:pPr eaLnBrk="1" hangingPunct="1"/>
            <a:r>
              <a:rPr lang="en-GB" dirty="0" smtClean="0"/>
              <a:t>GPS </a:t>
            </a:r>
            <a:r>
              <a:rPr lang="en-GB" dirty="0" err="1" smtClean="0"/>
              <a:t>Geolocation</a:t>
            </a:r>
            <a:r>
              <a:rPr lang="en-GB" dirty="0" smtClean="0"/>
              <a:t> Information</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11</a:t>
            </a:fld>
            <a:endParaRPr lang="en-GB"/>
          </a:p>
        </p:txBody>
      </p:sp>
      <p:pic>
        <p:nvPicPr>
          <p:cNvPr id="1028" name="Picture 4" descr="C:\Users\andyo_000\AppData\Local\Microsoft\Windows\INetCache\IE\Z6A57AV4\MC90020561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3199" y="3172408"/>
            <a:ext cx="2429598" cy="285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322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t>Based on </a:t>
            </a:r>
            <a:r>
              <a:rPr lang="en-GB" dirty="0" err="1" smtClean="0"/>
              <a:t>Wi-Fi</a:t>
            </a:r>
            <a:r>
              <a:rPr lang="en-GB" dirty="0" smtClean="0"/>
              <a:t> access points</a:t>
            </a:r>
          </a:p>
          <a:p>
            <a:pPr lvl="1"/>
            <a:r>
              <a:rPr lang="en-GB" dirty="0" smtClean="0"/>
              <a:t>Determined by triangulating the location based on the user's distance from a number of known </a:t>
            </a:r>
            <a:r>
              <a:rPr lang="en-GB" dirty="0" err="1" smtClean="0"/>
              <a:t>Wi-Fi</a:t>
            </a:r>
            <a:r>
              <a:rPr lang="en-GB" dirty="0" smtClean="0"/>
              <a:t> access points</a:t>
            </a:r>
          </a:p>
          <a:p>
            <a:pPr lvl="1"/>
            <a:r>
              <a:rPr lang="en-GB" dirty="0" smtClean="0"/>
              <a:t>Mostly used in urban areas</a:t>
            </a:r>
          </a:p>
          <a:p>
            <a:pPr lvl="1">
              <a:buNone/>
            </a:pPr>
            <a:endParaRPr lang="en-GB" dirty="0" smtClean="0"/>
          </a:p>
        </p:txBody>
      </p:sp>
      <p:sp>
        <p:nvSpPr>
          <p:cNvPr id="11267" name="Rectangle 2"/>
          <p:cNvSpPr>
            <a:spLocks noGrp="1" noChangeArrowheads="1"/>
          </p:cNvSpPr>
          <p:nvPr>
            <p:ph type="title"/>
          </p:nvPr>
        </p:nvSpPr>
        <p:spPr/>
        <p:txBody>
          <a:bodyPr/>
          <a:lstStyle/>
          <a:p>
            <a:pPr eaLnBrk="1" hangingPunct="1"/>
            <a:r>
              <a:rPr lang="en-GB" dirty="0" err="1" smtClean="0"/>
              <a:t>Wi-Fi</a:t>
            </a:r>
            <a:r>
              <a:rPr lang="en-GB" dirty="0" smtClean="0"/>
              <a:t> </a:t>
            </a:r>
            <a:r>
              <a:rPr lang="en-GB" dirty="0" err="1" smtClean="0"/>
              <a:t>Geolocation</a:t>
            </a:r>
            <a:r>
              <a:rPr lang="en-GB" dirty="0" smtClean="0"/>
              <a:t> Information</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12</a:t>
            </a:fld>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59" y="3631168"/>
            <a:ext cx="64770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4322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t>Based on mobile phone towers</a:t>
            </a:r>
          </a:p>
          <a:p>
            <a:pPr lvl="1"/>
            <a:r>
              <a:rPr lang="en-GB" dirty="0" smtClean="0"/>
              <a:t>Determined by triangulating the location based on the user's distance from a number of mobile phone towers</a:t>
            </a:r>
          </a:p>
          <a:p>
            <a:pPr lvl="1"/>
            <a:r>
              <a:rPr lang="en-GB" dirty="0" smtClean="0"/>
              <a:t>Often used in conjunction with </a:t>
            </a:r>
            <a:r>
              <a:rPr lang="en-GB" dirty="0" err="1" smtClean="0"/>
              <a:t>WiFi</a:t>
            </a:r>
            <a:r>
              <a:rPr lang="en-GB" dirty="0" smtClean="0"/>
              <a:t>- and GPS-based geolocation</a:t>
            </a:r>
          </a:p>
        </p:txBody>
      </p:sp>
      <p:sp>
        <p:nvSpPr>
          <p:cNvPr id="11267" name="Rectangle 2"/>
          <p:cNvSpPr>
            <a:spLocks noGrp="1" noChangeArrowheads="1"/>
          </p:cNvSpPr>
          <p:nvPr>
            <p:ph type="title"/>
          </p:nvPr>
        </p:nvSpPr>
        <p:spPr/>
        <p:txBody>
          <a:bodyPr/>
          <a:lstStyle/>
          <a:p>
            <a:pPr eaLnBrk="1" hangingPunct="1"/>
            <a:r>
              <a:rPr lang="en-GB" dirty="0" smtClean="0"/>
              <a:t>Mobile Phone </a:t>
            </a:r>
            <a:r>
              <a:rPr lang="en-GB" dirty="0" err="1" smtClean="0"/>
              <a:t>Geolocation</a:t>
            </a:r>
            <a:r>
              <a:rPr lang="en-GB" dirty="0" smtClean="0"/>
              <a:t> Information</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13</a:t>
            </a:fld>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897" y="2867995"/>
            <a:ext cx="5336164" cy="355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4322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t>Based on information entered manually by the user</a:t>
            </a:r>
          </a:p>
          <a:p>
            <a:pPr lvl="1"/>
            <a:r>
              <a:rPr lang="en-GB" dirty="0" smtClean="0"/>
              <a:t>An application can ask the user to enter their address, post code, or some other details</a:t>
            </a:r>
          </a:p>
          <a:p>
            <a:pPr lvl="1"/>
            <a:r>
              <a:rPr lang="en-GB" dirty="0" smtClean="0"/>
              <a:t>The application can then use that information to provide location-aware services</a:t>
            </a:r>
          </a:p>
          <a:p>
            <a:pPr lvl="1"/>
            <a:endParaRPr lang="en-GB" dirty="0" smtClean="0"/>
          </a:p>
        </p:txBody>
      </p:sp>
      <p:sp>
        <p:nvSpPr>
          <p:cNvPr id="11267" name="Rectangle 2"/>
          <p:cNvSpPr>
            <a:spLocks noGrp="1" noChangeArrowheads="1"/>
          </p:cNvSpPr>
          <p:nvPr>
            <p:ph type="title"/>
          </p:nvPr>
        </p:nvSpPr>
        <p:spPr/>
        <p:txBody>
          <a:bodyPr/>
          <a:lstStyle/>
          <a:p>
            <a:pPr eaLnBrk="1" hangingPunct="1"/>
            <a:r>
              <a:rPr lang="en-GB" dirty="0" smtClean="0"/>
              <a:t>User-Defined </a:t>
            </a:r>
            <a:r>
              <a:rPr lang="en-GB" dirty="0" err="1" smtClean="0"/>
              <a:t>Geolocation</a:t>
            </a:r>
            <a:r>
              <a:rPr lang="en-GB" dirty="0" smtClean="0"/>
              <a:t> Information</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14</a:t>
            </a:fld>
            <a:endParaRPr lang="en-GB"/>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717" y="3124514"/>
            <a:ext cx="4816540" cy="3200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4322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latin typeface="+mj-lt"/>
              </a:rPr>
              <a:t>Overview</a:t>
            </a:r>
          </a:p>
          <a:p>
            <a:pPr eaLnBrk="1" hangingPunct="1"/>
            <a:r>
              <a:rPr lang="en-GB" dirty="0"/>
              <a:t>Specifying position options</a:t>
            </a:r>
          </a:p>
          <a:p>
            <a:pPr eaLnBrk="1" hangingPunct="1"/>
            <a:r>
              <a:rPr lang="en-GB" dirty="0" smtClean="0"/>
              <a:t>Defining a position </a:t>
            </a:r>
            <a:r>
              <a:rPr lang="en-GB" dirty="0" err="1" smtClean="0"/>
              <a:t>callback</a:t>
            </a:r>
            <a:r>
              <a:rPr lang="en-GB" dirty="0" smtClean="0"/>
              <a:t> function</a:t>
            </a:r>
          </a:p>
          <a:p>
            <a:pPr eaLnBrk="1" hangingPunct="1"/>
            <a:r>
              <a:rPr lang="en-GB" dirty="0" smtClean="0"/>
              <a:t>Defining an error </a:t>
            </a:r>
            <a:r>
              <a:rPr lang="en-GB" dirty="0" err="1" smtClean="0"/>
              <a:t>callback</a:t>
            </a:r>
            <a:r>
              <a:rPr lang="en-GB" dirty="0" smtClean="0"/>
              <a:t> function</a:t>
            </a:r>
          </a:p>
          <a:p>
            <a:pPr eaLnBrk="1" hangingPunct="1"/>
            <a:r>
              <a:rPr lang="en-GB" dirty="0" smtClean="0"/>
              <a:t>Worked example</a:t>
            </a:r>
            <a:endParaRPr lang="en-US" dirty="0">
              <a:latin typeface="+mj-lt"/>
            </a:endParaRPr>
          </a:p>
        </p:txBody>
      </p:sp>
      <p:sp>
        <p:nvSpPr>
          <p:cNvPr id="10243" name="Rectangle 2"/>
          <p:cNvSpPr>
            <a:spLocks noGrp="1" noChangeArrowheads="1"/>
          </p:cNvSpPr>
          <p:nvPr>
            <p:ph type="title"/>
          </p:nvPr>
        </p:nvSpPr>
        <p:spPr/>
        <p:txBody>
          <a:bodyPr/>
          <a:lstStyle/>
          <a:p>
            <a:pPr eaLnBrk="1" hangingPunct="1"/>
            <a:r>
              <a:rPr lang="en-GB" dirty="0" smtClean="0"/>
              <a:t>3. One-Off Position Requests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To make a one-off position request:</a:t>
            </a:r>
          </a:p>
          <a:p>
            <a:pPr lvl="1" eaLnBrk="1" hangingPunct="1"/>
            <a:endParaRPr lang="en-GB" sz="2000" dirty="0" smtClean="0">
              <a:latin typeface="Lucida Console" pitchFamily="49" charset="0"/>
            </a:endParaRPr>
          </a:p>
          <a:p>
            <a:pPr lvl="1" eaLnBrk="1" hangingPunct="1"/>
            <a:endParaRPr lang="en-GB" sz="2000" dirty="0" smtClean="0">
              <a:latin typeface="Lucida Console" pitchFamily="49" charset="0"/>
            </a:endParaRPr>
          </a:p>
          <a:p>
            <a:pPr eaLnBrk="1" hangingPunct="1"/>
            <a:r>
              <a:rPr lang="en-GB" sz="2400" dirty="0" smtClean="0">
                <a:latin typeface="+mj-lt"/>
              </a:rPr>
              <a:t>Required parameter:</a:t>
            </a:r>
          </a:p>
          <a:p>
            <a:pPr lvl="1" eaLnBrk="1" hangingPunct="1"/>
            <a:r>
              <a:rPr lang="en-GB" sz="2000" dirty="0" err="1" smtClean="0">
                <a:latin typeface="Lucida Console" pitchFamily="49" charset="0"/>
              </a:rPr>
              <a:t>PositionCallback</a:t>
            </a:r>
            <a:endParaRPr lang="en-GB" sz="2000" dirty="0" smtClean="0">
              <a:latin typeface="Lucida Console" pitchFamily="49" charset="0"/>
            </a:endParaRPr>
          </a:p>
          <a:p>
            <a:pPr lvl="2" eaLnBrk="1" hangingPunct="1"/>
            <a:r>
              <a:rPr lang="en-GB" sz="1800" dirty="0" smtClean="0">
                <a:latin typeface="+mj-lt"/>
              </a:rPr>
              <a:t>Function </a:t>
            </a:r>
            <a:r>
              <a:rPr lang="en-GB" sz="1800" dirty="0" err="1" smtClean="0">
                <a:latin typeface="+mj-lt"/>
              </a:rPr>
              <a:t>callback</a:t>
            </a:r>
            <a:r>
              <a:rPr lang="en-GB" sz="1800" dirty="0" smtClean="0">
                <a:latin typeface="+mj-lt"/>
              </a:rPr>
              <a:t>, </a:t>
            </a:r>
            <a:r>
              <a:rPr lang="en-GB" dirty="0" smtClean="0">
                <a:latin typeface="+mj-lt"/>
              </a:rPr>
              <a:t>called by browser when location data is available</a:t>
            </a:r>
          </a:p>
          <a:p>
            <a:pPr lvl="2" eaLnBrk="1" hangingPunct="1"/>
            <a:r>
              <a:rPr lang="en-GB" sz="1800" dirty="0" smtClean="0">
                <a:latin typeface="+mj-lt"/>
              </a:rPr>
              <a:t>i.e. location retrieval is an asynchronous task </a:t>
            </a:r>
            <a:r>
              <a:rPr lang="en-GB" sz="1800" dirty="0" smtClean="0">
                <a:latin typeface="+mj-lt"/>
                <a:sym typeface="Wingdings" pitchFamily="2" charset="2"/>
              </a:rPr>
              <a:t>– why is this so?</a:t>
            </a:r>
          </a:p>
          <a:p>
            <a:pPr lvl="1" eaLnBrk="1" hangingPunct="1"/>
            <a:endParaRPr lang="en-GB" dirty="0" smtClean="0">
              <a:latin typeface="Lucida Console" pitchFamily="49" charset="0"/>
            </a:endParaRPr>
          </a:p>
          <a:p>
            <a:pPr eaLnBrk="1" hangingPunct="1"/>
            <a:r>
              <a:rPr lang="en-GB" dirty="0" smtClean="0">
                <a:latin typeface="+mj-lt"/>
              </a:rPr>
              <a:t>Optional parameters:</a:t>
            </a:r>
          </a:p>
          <a:p>
            <a:pPr lvl="1" eaLnBrk="1" hangingPunct="1"/>
            <a:r>
              <a:rPr lang="en-GB" dirty="0" err="1" smtClean="0">
                <a:latin typeface="Lucida Console" pitchFamily="49" charset="0"/>
              </a:rPr>
              <a:t>PositionErrorCallback</a:t>
            </a:r>
            <a:endParaRPr lang="en-GB" dirty="0" smtClean="0">
              <a:latin typeface="Lucida Console" pitchFamily="49" charset="0"/>
            </a:endParaRPr>
          </a:p>
          <a:p>
            <a:pPr lvl="2" eaLnBrk="1" hangingPunct="1"/>
            <a:r>
              <a:rPr lang="en-GB" dirty="0" smtClean="0"/>
              <a:t>Function </a:t>
            </a:r>
            <a:r>
              <a:rPr lang="en-GB" dirty="0" err="1" smtClean="0"/>
              <a:t>callback</a:t>
            </a:r>
            <a:r>
              <a:rPr lang="en-GB" dirty="0" smtClean="0"/>
              <a:t>, called by browser is any error occurs</a:t>
            </a:r>
          </a:p>
          <a:p>
            <a:pPr lvl="2" eaLnBrk="1" hangingPunct="1"/>
            <a:r>
              <a:rPr lang="en-GB" dirty="0" smtClean="0"/>
              <a:t>You are strongly advised to handle this eventuality</a:t>
            </a:r>
          </a:p>
          <a:p>
            <a:pPr lvl="1" eaLnBrk="1" hangingPunct="1"/>
            <a:r>
              <a:rPr lang="en-GB" dirty="0" err="1" smtClean="0">
                <a:latin typeface="Lucida Console" pitchFamily="49" charset="0"/>
                <a:sym typeface="Wingdings" pitchFamily="2" charset="2"/>
              </a:rPr>
              <a:t>PositionOptions</a:t>
            </a:r>
            <a:endParaRPr lang="en-GB" dirty="0" smtClean="0">
              <a:latin typeface="Lucida Console" pitchFamily="49" charset="0"/>
              <a:sym typeface="Wingdings" pitchFamily="2" charset="2"/>
            </a:endParaRPr>
          </a:p>
          <a:p>
            <a:pPr lvl="2" eaLnBrk="1" hangingPunct="1"/>
            <a:r>
              <a:rPr lang="en-GB" dirty="0" smtClean="0">
                <a:sym typeface="Wingdings" pitchFamily="2" charset="2"/>
              </a:rPr>
              <a:t>Allows you to fine-tune the way data is gathered</a:t>
            </a:r>
          </a:p>
          <a:p>
            <a:pPr lvl="2" eaLnBrk="1" hangingPunct="1"/>
            <a:endParaRPr lang="en-GB" sz="1800" dirty="0" smtClean="0">
              <a:latin typeface="+mj-lt"/>
            </a:endParaRPr>
          </a:p>
          <a:p>
            <a:pPr lvl="2" eaLnBrk="1" hangingPunct="1"/>
            <a:endParaRPr lang="en-GB" sz="1800"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Overview</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16</a:t>
            </a:fld>
            <a:endParaRPr lang="en-GB"/>
          </a:p>
        </p:txBody>
      </p:sp>
      <p:sp>
        <p:nvSpPr>
          <p:cNvPr id="8" name="Rectangle 5"/>
          <p:cNvSpPr>
            <a:spLocks noChangeArrowheads="1"/>
          </p:cNvSpPr>
          <p:nvPr/>
        </p:nvSpPr>
        <p:spPr bwMode="auto">
          <a:xfrm>
            <a:off x="821633" y="1695617"/>
            <a:ext cx="8044070" cy="36178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navigator.geolocation.getCurrentPosition</a:t>
            </a:r>
            <a:r>
              <a:rPr lang="en-GB" sz="1200" dirty="0" smtClean="0"/>
              <a:t>( … </a:t>
            </a:r>
            <a:r>
              <a:rPr lang="en-GB" sz="1200" i="1" dirty="0" err="1" smtClean="0"/>
              <a:t>params</a:t>
            </a:r>
            <a:r>
              <a:rPr lang="en-GB" sz="1200" i="1" dirty="0" smtClean="0"/>
              <a:t>, see below </a:t>
            </a:r>
            <a:r>
              <a:rPr lang="en-GB" sz="1200" dirty="0" smtClean="0"/>
              <a:t>… );</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When you make a call to the </a:t>
            </a:r>
            <a:r>
              <a:rPr lang="en-GB" dirty="0" err="1" smtClean="0"/>
              <a:t>Geolocation</a:t>
            </a:r>
            <a:r>
              <a:rPr lang="en-GB" dirty="0" smtClean="0"/>
              <a:t> API, you can specify the following options to fine-tune the lookup</a:t>
            </a:r>
          </a:p>
          <a:p>
            <a:pPr lvl="1" eaLnBrk="1" hangingPunct="1"/>
            <a:r>
              <a:rPr lang="en-GB" dirty="0" err="1" smtClean="0">
                <a:latin typeface="Lucida Console" pitchFamily="49" charset="0"/>
              </a:rPr>
              <a:t>enableHighAccuracy</a:t>
            </a:r>
            <a:r>
              <a:rPr lang="en-GB" dirty="0" smtClean="0">
                <a:latin typeface="+mj-lt"/>
              </a:rPr>
              <a:t> (default is false)</a:t>
            </a:r>
          </a:p>
          <a:p>
            <a:pPr lvl="1"/>
            <a:r>
              <a:rPr lang="en-GB" dirty="0" smtClean="0">
                <a:latin typeface="Lucida Console" pitchFamily="49" charset="0"/>
              </a:rPr>
              <a:t>timeout</a:t>
            </a:r>
            <a:r>
              <a:rPr lang="en-GB" dirty="0" smtClean="0">
                <a:latin typeface="+mj-lt"/>
              </a:rPr>
              <a:t> (default is infinity)</a:t>
            </a:r>
          </a:p>
          <a:p>
            <a:pPr lvl="1" eaLnBrk="1" hangingPunct="1"/>
            <a:r>
              <a:rPr lang="en-GB" dirty="0" err="1" smtClean="0">
                <a:latin typeface="Lucida Console" pitchFamily="49" charset="0"/>
              </a:rPr>
              <a:t>maximumAge</a:t>
            </a:r>
            <a:r>
              <a:rPr lang="en-GB" dirty="0" smtClean="0">
                <a:latin typeface="+mj-lt"/>
              </a:rPr>
              <a:t> (default is 0ms)</a:t>
            </a:r>
          </a:p>
          <a:p>
            <a:pPr lvl="1" eaLnBrk="1" hangingPunct="1"/>
            <a:endParaRPr lang="en-GB" dirty="0" smtClean="0">
              <a:latin typeface="Lucida Console" pitchFamily="49" charset="0"/>
            </a:endParaRPr>
          </a:p>
          <a:p>
            <a:pPr eaLnBrk="1" hangingPunct="1"/>
            <a:r>
              <a:rPr lang="en-GB" dirty="0" smtClean="0">
                <a:latin typeface="+mj-lt"/>
              </a:rPr>
              <a:t>You set these options using shorthand object notation:</a:t>
            </a:r>
          </a:p>
        </p:txBody>
      </p:sp>
      <p:sp>
        <p:nvSpPr>
          <p:cNvPr id="10243" name="Rectangle 2"/>
          <p:cNvSpPr>
            <a:spLocks noGrp="1" noChangeArrowheads="1"/>
          </p:cNvSpPr>
          <p:nvPr>
            <p:ph type="title"/>
          </p:nvPr>
        </p:nvSpPr>
        <p:spPr/>
        <p:txBody>
          <a:bodyPr/>
          <a:lstStyle/>
          <a:p>
            <a:pPr eaLnBrk="1" hangingPunct="1"/>
            <a:r>
              <a:rPr lang="en-GB" dirty="0" smtClean="0"/>
              <a:t>Specifying Position Options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17</a:t>
            </a:fld>
            <a:endParaRPr lang="en-GB"/>
          </a:p>
        </p:txBody>
      </p:sp>
      <p:sp>
        <p:nvSpPr>
          <p:cNvPr id="6" name="Rectangle 5"/>
          <p:cNvSpPr>
            <a:spLocks noChangeArrowheads="1"/>
          </p:cNvSpPr>
          <p:nvPr/>
        </p:nvSpPr>
        <p:spPr bwMode="auto">
          <a:xfrm>
            <a:off x="821633" y="4012964"/>
            <a:ext cx="8044070" cy="701040"/>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navigator.geolocation.getCurrentPosition</a:t>
            </a:r>
            <a:r>
              <a:rPr lang="en-GB" sz="1200" dirty="0" smtClean="0"/>
              <a:t>(</a:t>
            </a:r>
            <a:r>
              <a:rPr lang="en-GB" sz="1200" dirty="0" err="1" smtClean="0"/>
              <a:t>myPositionCallbackFunction</a:t>
            </a:r>
            <a:r>
              <a:rPr lang="en-GB" sz="1200" dirty="0" smtClean="0"/>
              <a:t>,</a:t>
            </a:r>
          </a:p>
          <a:p>
            <a:r>
              <a:rPr lang="en-GB" sz="1200" dirty="0" smtClean="0"/>
              <a:t>                                         </a:t>
            </a:r>
            <a:r>
              <a:rPr lang="en-GB" sz="1200" dirty="0" err="1" smtClean="0"/>
              <a:t>myPositionErrorCallbackFunction</a:t>
            </a:r>
            <a:r>
              <a:rPr lang="en-GB" sz="1200" dirty="0" smtClean="0"/>
              <a:t>,</a:t>
            </a:r>
          </a:p>
          <a:p>
            <a:r>
              <a:rPr lang="en-GB" sz="1200" dirty="0" smtClean="0"/>
              <a:t>                                         </a:t>
            </a:r>
            <a:r>
              <a:rPr lang="en-GB" sz="1200" b="1" dirty="0" smtClean="0"/>
              <a:t>{timeout:500, maximumAge:10000}</a:t>
            </a:r>
            <a:r>
              <a:rPr lang="en-GB" sz="1200" dirty="0" smtClean="0"/>
              <a:t> );</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As soon as the browser has </a:t>
            </a:r>
            <a:r>
              <a:rPr lang="en-GB" dirty="0" err="1" smtClean="0"/>
              <a:t>geolocation</a:t>
            </a:r>
            <a:r>
              <a:rPr lang="en-GB" dirty="0" smtClean="0"/>
              <a:t> data available, it calls your position </a:t>
            </a:r>
            <a:r>
              <a:rPr lang="en-GB" dirty="0" err="1" smtClean="0"/>
              <a:t>callback</a:t>
            </a:r>
            <a:r>
              <a:rPr lang="en-GB" dirty="0" smtClean="0"/>
              <a:t> function</a:t>
            </a:r>
          </a:p>
          <a:p>
            <a:pPr lvl="1" eaLnBrk="1" hangingPunct="1"/>
            <a:r>
              <a:rPr lang="en-GB" dirty="0" smtClean="0"/>
              <a:t>The function receives an object that provides the </a:t>
            </a:r>
            <a:r>
              <a:rPr lang="en-GB" dirty="0" err="1" smtClean="0"/>
              <a:t>geolocation</a:t>
            </a:r>
            <a:r>
              <a:rPr lang="en-GB" dirty="0" smtClean="0"/>
              <a:t> data</a:t>
            </a:r>
          </a:p>
          <a:p>
            <a:pPr lvl="2" eaLnBrk="1" hangingPunct="1"/>
            <a:endParaRPr lang="en-GB" dirty="0" smtClean="0"/>
          </a:p>
          <a:p>
            <a:pPr lvl="2" eaLnBrk="1" hangingPunct="1"/>
            <a:endParaRPr lang="en-GB" dirty="0" smtClean="0"/>
          </a:p>
          <a:p>
            <a:pPr lvl="1" eaLnBrk="1" hangingPunct="1"/>
            <a:endParaRPr lang="en-GB" dirty="0" smtClean="0"/>
          </a:p>
          <a:p>
            <a:pPr lvl="1" eaLnBrk="1" hangingPunct="1"/>
            <a:r>
              <a:rPr lang="en-GB" dirty="0" smtClean="0"/>
              <a:t>Main properties on the </a:t>
            </a:r>
            <a:r>
              <a:rPr lang="en-GB" dirty="0" err="1" smtClean="0"/>
              <a:t>geolocation</a:t>
            </a:r>
            <a:r>
              <a:rPr lang="en-GB" dirty="0" smtClean="0"/>
              <a:t> data object:</a:t>
            </a:r>
          </a:p>
          <a:p>
            <a:pPr lvl="2" eaLnBrk="1" hangingPunct="1"/>
            <a:r>
              <a:rPr lang="en-GB" dirty="0" smtClean="0">
                <a:latin typeface="Lucida Console" pitchFamily="49" charset="0"/>
              </a:rPr>
              <a:t>latitude</a:t>
            </a:r>
            <a:endParaRPr lang="en-GB" dirty="0" smtClean="0"/>
          </a:p>
          <a:p>
            <a:pPr lvl="2" eaLnBrk="1" hangingPunct="1"/>
            <a:r>
              <a:rPr lang="en-GB" dirty="0" smtClean="0">
                <a:latin typeface="Lucida Console" pitchFamily="49" charset="0"/>
              </a:rPr>
              <a:t>longitude</a:t>
            </a:r>
            <a:endParaRPr lang="en-GB" dirty="0" smtClean="0"/>
          </a:p>
          <a:p>
            <a:pPr lvl="2" eaLnBrk="1" hangingPunct="1"/>
            <a:r>
              <a:rPr lang="en-GB" dirty="0" smtClean="0">
                <a:latin typeface="Lucida Console" pitchFamily="49" charset="0"/>
              </a:rPr>
              <a:t>accuracy</a:t>
            </a:r>
            <a:r>
              <a:rPr lang="en-GB" dirty="0" smtClean="0">
                <a:latin typeface="+mj-lt"/>
              </a:rPr>
              <a:t> (in metres)</a:t>
            </a:r>
          </a:p>
          <a:p>
            <a:pPr lvl="2" eaLnBrk="1" hangingPunct="1"/>
            <a:endParaRPr lang="en-GB" dirty="0" smtClean="0">
              <a:latin typeface="+mj-lt"/>
            </a:endParaRPr>
          </a:p>
          <a:p>
            <a:pPr lvl="1" eaLnBrk="1" hangingPunct="1"/>
            <a:r>
              <a:rPr lang="en-GB" dirty="0" smtClean="0"/>
              <a:t>Additional properties that might be available:</a:t>
            </a:r>
          </a:p>
          <a:p>
            <a:pPr lvl="2" eaLnBrk="1" hangingPunct="1"/>
            <a:r>
              <a:rPr lang="en-GB" dirty="0" smtClean="0">
                <a:latin typeface="Lucida Console" pitchFamily="49" charset="0"/>
              </a:rPr>
              <a:t>altitude</a:t>
            </a:r>
            <a:endParaRPr lang="en-GB" dirty="0" smtClean="0"/>
          </a:p>
          <a:p>
            <a:pPr lvl="2" eaLnBrk="1" hangingPunct="1"/>
            <a:r>
              <a:rPr lang="en-GB" dirty="0" err="1" smtClean="0">
                <a:latin typeface="Lucida Console" pitchFamily="49" charset="0"/>
              </a:rPr>
              <a:t>altitudeAccuracy</a:t>
            </a:r>
            <a:endParaRPr lang="en-GB" dirty="0" smtClean="0"/>
          </a:p>
          <a:p>
            <a:pPr lvl="2" eaLnBrk="1" hangingPunct="1"/>
            <a:r>
              <a:rPr lang="en-GB" dirty="0" smtClean="0">
                <a:latin typeface="Lucida Console" pitchFamily="49" charset="0"/>
              </a:rPr>
              <a:t>heading</a:t>
            </a:r>
            <a:endParaRPr lang="en-GB" dirty="0" smtClean="0"/>
          </a:p>
          <a:p>
            <a:pPr lvl="2" eaLnBrk="1" hangingPunct="1"/>
            <a:r>
              <a:rPr lang="en-GB" dirty="0" smtClean="0">
                <a:latin typeface="Lucida Console" pitchFamily="49" charset="0"/>
              </a:rPr>
              <a:t>speed</a:t>
            </a:r>
            <a:endParaRPr lang="en-GB" dirty="0" smtClean="0"/>
          </a:p>
          <a:p>
            <a:pPr lvl="1" eaLnBrk="1" hangingPunct="1"/>
            <a:endParaRPr lang="en-GB" dirty="0" smtClean="0"/>
          </a:p>
          <a:p>
            <a:pPr eaLnBrk="1" hangingPunct="1"/>
            <a:endParaRPr lang="en-GB" sz="1800" dirty="0" smtClean="0">
              <a:latin typeface="Lucida Console" pitchFamily="49" charset="0"/>
            </a:endParaRPr>
          </a:p>
          <a:p>
            <a:pPr eaLnBrk="1" hangingPunct="1"/>
            <a:endParaRPr lang="en-GB" sz="1800"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Defining a Position </a:t>
            </a:r>
            <a:r>
              <a:rPr lang="en-GB" dirty="0" err="1" smtClean="0"/>
              <a:t>Callback</a:t>
            </a:r>
            <a:r>
              <a:rPr lang="en-GB" dirty="0" smtClean="0"/>
              <a:t> Function</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18</a:t>
            </a:fld>
            <a:endParaRPr lang="en-GB"/>
          </a:p>
        </p:txBody>
      </p:sp>
      <p:sp>
        <p:nvSpPr>
          <p:cNvPr id="5" name="Rectangle 5"/>
          <p:cNvSpPr>
            <a:spLocks noChangeArrowheads="1"/>
          </p:cNvSpPr>
          <p:nvPr/>
        </p:nvSpPr>
        <p:spPr bwMode="auto">
          <a:xfrm>
            <a:off x="821633" y="2442377"/>
            <a:ext cx="8044070" cy="68182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smtClean="0"/>
              <a:t>function </a:t>
            </a:r>
            <a:r>
              <a:rPr lang="en-GB" sz="1200" dirty="0" err="1" smtClean="0"/>
              <a:t>myPositionCallbackFunction</a:t>
            </a:r>
            <a:r>
              <a:rPr lang="en-GB" sz="1200" dirty="0" smtClean="0"/>
              <a:t>(</a:t>
            </a:r>
            <a:r>
              <a:rPr lang="en-GB" sz="1200" dirty="0" err="1" smtClean="0"/>
              <a:t>geolocationData</a:t>
            </a:r>
            <a:r>
              <a:rPr lang="en-GB" sz="1200" dirty="0" smtClean="0"/>
              <a:t>) {</a:t>
            </a:r>
          </a:p>
          <a:p>
            <a:r>
              <a:rPr lang="en-GB" sz="1200" dirty="0" smtClean="0"/>
              <a:t>  …</a:t>
            </a:r>
          </a:p>
          <a:p>
            <a:r>
              <a:rPr lang="en-GB" sz="1200" dirty="0" smtClean="0"/>
              <a:t>}</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If an error occurs during a </a:t>
            </a:r>
            <a:r>
              <a:rPr lang="en-GB" dirty="0" err="1" smtClean="0"/>
              <a:t>Geolocation</a:t>
            </a:r>
            <a:r>
              <a:rPr lang="en-GB" dirty="0" smtClean="0"/>
              <a:t> API call, the browser calls your error </a:t>
            </a:r>
            <a:r>
              <a:rPr lang="en-GB" dirty="0" err="1" smtClean="0"/>
              <a:t>callback</a:t>
            </a:r>
            <a:r>
              <a:rPr lang="en-GB" dirty="0" smtClean="0"/>
              <a:t> function</a:t>
            </a:r>
          </a:p>
          <a:p>
            <a:pPr lvl="1" eaLnBrk="1" hangingPunct="1"/>
            <a:r>
              <a:rPr lang="en-GB" dirty="0" smtClean="0"/>
              <a:t>The function receives an object that has an error code</a:t>
            </a:r>
          </a:p>
          <a:p>
            <a:pPr lvl="1" eaLnBrk="1" hangingPunct="1"/>
            <a:endParaRPr lang="en-GB" dirty="0" smtClean="0"/>
          </a:p>
          <a:p>
            <a:pPr lvl="1" eaLnBrk="1" hangingPunct="1"/>
            <a:endParaRPr lang="en-GB" dirty="0" smtClean="0"/>
          </a:p>
          <a:p>
            <a:pPr lvl="1" eaLnBrk="1" hangingPunct="1"/>
            <a:endParaRPr lang="en-GB" dirty="0" smtClean="0"/>
          </a:p>
          <a:p>
            <a:pPr lvl="1" eaLnBrk="1" hangingPunct="1"/>
            <a:r>
              <a:rPr lang="en-GB" dirty="0" smtClean="0"/>
              <a:t>Position error codes:</a:t>
            </a:r>
            <a:endParaRPr lang="en-GB" dirty="0" smtClean="0">
              <a:latin typeface="Lucida Console" pitchFamily="49" charset="0"/>
            </a:endParaRPr>
          </a:p>
          <a:p>
            <a:pPr lvl="2" eaLnBrk="1" hangingPunct="1"/>
            <a:r>
              <a:rPr lang="en-GB" dirty="0" err="1" smtClean="0">
                <a:latin typeface="Lucida Console" pitchFamily="49" charset="0"/>
              </a:rPr>
              <a:t>PositionError.PERMISSION_DENIED</a:t>
            </a:r>
            <a:endParaRPr lang="en-GB" dirty="0" smtClean="0">
              <a:latin typeface="Lucida Console" pitchFamily="49" charset="0"/>
            </a:endParaRPr>
          </a:p>
          <a:p>
            <a:pPr lvl="2" eaLnBrk="1" hangingPunct="1"/>
            <a:r>
              <a:rPr lang="en-GB" dirty="0" err="1">
                <a:latin typeface="Lucida Console" pitchFamily="49" charset="0"/>
              </a:rPr>
              <a:t>PositionError.POSITION_UNAVAILABLE</a:t>
            </a:r>
            <a:endParaRPr lang="en-GB" dirty="0" smtClean="0">
              <a:latin typeface="Lucida Console" pitchFamily="49" charset="0"/>
            </a:endParaRPr>
          </a:p>
          <a:p>
            <a:pPr lvl="2" eaLnBrk="1" hangingPunct="1"/>
            <a:r>
              <a:rPr lang="en-GB" dirty="0" err="1" smtClean="0">
                <a:latin typeface="Lucida Console" pitchFamily="49" charset="0"/>
              </a:rPr>
              <a:t>PositionError.TIMEOUT</a:t>
            </a:r>
            <a:endParaRPr lang="en-GB" dirty="0" smtClean="0">
              <a:latin typeface="Lucida Console" pitchFamily="49" charset="0"/>
            </a:endParaRPr>
          </a:p>
          <a:p>
            <a:pPr lvl="2" eaLnBrk="1" hangingPunct="1"/>
            <a:endParaRPr lang="en-GB" dirty="0">
              <a:latin typeface="Lucida Console" pitchFamily="49" charset="0"/>
            </a:endParaRPr>
          </a:p>
          <a:p>
            <a:pPr eaLnBrk="1" hangingPunct="1"/>
            <a:r>
              <a:rPr lang="en-GB" dirty="0" smtClean="0">
                <a:latin typeface="+mj-lt"/>
              </a:rPr>
              <a:t>You can observe errors by simply refusing the browser permission to get your position</a:t>
            </a:r>
          </a:p>
        </p:txBody>
      </p:sp>
      <p:sp>
        <p:nvSpPr>
          <p:cNvPr id="10243" name="Rectangle 2"/>
          <p:cNvSpPr>
            <a:spLocks noGrp="1" noChangeArrowheads="1"/>
          </p:cNvSpPr>
          <p:nvPr>
            <p:ph type="title"/>
          </p:nvPr>
        </p:nvSpPr>
        <p:spPr/>
        <p:txBody>
          <a:bodyPr/>
          <a:lstStyle/>
          <a:p>
            <a:pPr eaLnBrk="1" hangingPunct="1"/>
            <a:r>
              <a:rPr lang="en-GB" dirty="0" smtClean="0"/>
              <a:t>Defining an Error </a:t>
            </a:r>
            <a:r>
              <a:rPr lang="en-GB" dirty="0" err="1" smtClean="0"/>
              <a:t>Callback</a:t>
            </a:r>
            <a:r>
              <a:rPr lang="en-GB" dirty="0" smtClean="0"/>
              <a:t> Function</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19</a:t>
            </a:fld>
            <a:endParaRPr lang="en-GB"/>
          </a:p>
        </p:txBody>
      </p:sp>
      <p:sp>
        <p:nvSpPr>
          <p:cNvPr id="5" name="Rectangle 5"/>
          <p:cNvSpPr>
            <a:spLocks noChangeArrowheads="1"/>
          </p:cNvSpPr>
          <p:nvPr/>
        </p:nvSpPr>
        <p:spPr bwMode="auto">
          <a:xfrm>
            <a:off x="821633" y="2442377"/>
            <a:ext cx="8044070" cy="68182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smtClean="0"/>
              <a:t>function </a:t>
            </a:r>
            <a:r>
              <a:rPr lang="en-GB" sz="1200" dirty="0" err="1" smtClean="0"/>
              <a:t>myPositionErrorCallbackFunction</a:t>
            </a:r>
            <a:r>
              <a:rPr lang="en-GB" sz="1200" dirty="0" smtClean="0"/>
              <a:t>(</a:t>
            </a:r>
            <a:r>
              <a:rPr lang="en-GB" sz="1200" dirty="0" err="1" smtClean="0"/>
              <a:t>errorObject</a:t>
            </a:r>
            <a:r>
              <a:rPr lang="en-GB" sz="1200" dirty="0" smtClean="0"/>
              <a:t>) {</a:t>
            </a:r>
          </a:p>
          <a:p>
            <a:r>
              <a:rPr lang="en-GB" sz="1200" dirty="0" smtClean="0"/>
              <a:t>  …</a:t>
            </a:r>
          </a:p>
          <a:p>
            <a:r>
              <a:rPr lang="en-GB" sz="1200" dirty="0" smtClean="0"/>
              <a:t>}</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rabicPeriod"/>
            </a:pPr>
            <a:r>
              <a:rPr lang="en-GB" sz="2400" dirty="0"/>
              <a:t>Overview of HTML5 </a:t>
            </a:r>
            <a:r>
              <a:rPr lang="en-GB" sz="2400" dirty="0" err="1" smtClean="0"/>
              <a:t>geolocation</a:t>
            </a:r>
            <a:endParaRPr lang="en-GB" sz="2400" dirty="0" smtClean="0"/>
          </a:p>
          <a:p>
            <a:pPr marL="457200" indent="-457200">
              <a:buFont typeface="+mj-lt"/>
              <a:buAutoNum type="arabicPeriod"/>
            </a:pPr>
            <a:r>
              <a:rPr lang="en-GB" dirty="0" smtClean="0"/>
              <a:t>Sources of </a:t>
            </a:r>
            <a:r>
              <a:rPr lang="en-GB" dirty="0" err="1" smtClean="0"/>
              <a:t>geolocation</a:t>
            </a:r>
            <a:r>
              <a:rPr lang="en-GB" dirty="0" smtClean="0"/>
              <a:t> information</a:t>
            </a:r>
          </a:p>
          <a:p>
            <a:pPr marL="457200" indent="-457200">
              <a:buFont typeface="+mj-lt"/>
              <a:buAutoNum type="arabicPeriod"/>
            </a:pPr>
            <a:r>
              <a:rPr lang="en-GB" dirty="0" smtClean="0"/>
              <a:t>One-off position requests</a:t>
            </a:r>
          </a:p>
          <a:p>
            <a:pPr marL="457200" indent="-457200">
              <a:buFont typeface="+mj-lt"/>
              <a:buAutoNum type="arabicPeriod"/>
            </a:pPr>
            <a:r>
              <a:rPr lang="en-GB" dirty="0" smtClean="0"/>
              <a:t>Repeated position updates</a:t>
            </a:r>
          </a:p>
          <a:p>
            <a:pPr marL="457200" indent="-457200">
              <a:buFont typeface="+mj-lt"/>
              <a:buAutoNum type="arabicPeriod"/>
            </a:pPr>
            <a:endParaRPr lang="en-GB" sz="2400" dirty="0" smtClean="0"/>
          </a:p>
        </p:txBody>
      </p:sp>
      <p:sp>
        <p:nvSpPr>
          <p:cNvPr id="359426" name="Rectangle 2"/>
          <p:cNvSpPr>
            <a:spLocks noGrp="1" noChangeArrowheads="1"/>
          </p:cNvSpPr>
          <p:nvPr>
            <p:ph type="title"/>
          </p:nvPr>
        </p:nvSpPr>
        <p:spPr/>
        <p:txBody>
          <a:bodyPr/>
          <a:lstStyle/>
          <a:p>
            <a:r>
              <a:rPr lang="en-GB" dirty="0" smtClean="0"/>
              <a:t>Contents</a:t>
            </a:r>
          </a:p>
        </p:txBody>
      </p:sp>
      <p:sp>
        <p:nvSpPr>
          <p:cNvPr id="4" name="Footer Placeholder 3"/>
          <p:cNvSpPr>
            <a:spLocks noGrp="1"/>
          </p:cNvSpPr>
          <p:nvPr>
            <p:ph type="ftr" sz="quarter" idx="10"/>
          </p:nvPr>
        </p:nvSpPr>
        <p:spPr/>
        <p:txBody>
          <a:bodyPr/>
          <a:lstStyle/>
          <a:p>
            <a:fld id="{49BCA108-9405-467A-9A56-A9611D330E38}" type="slidenum">
              <a:rPr lang="en-GB" smtClean="0"/>
              <a:pPr/>
              <a:t>2</a:t>
            </a:fld>
            <a:endParaRPr lang="en-GB" dirty="0"/>
          </a:p>
        </p:txBody>
      </p:sp>
      <p:grpSp>
        <p:nvGrpSpPr>
          <p:cNvPr id="11" name="Group 9"/>
          <p:cNvGrpSpPr>
            <a:grpSpLocks/>
          </p:cNvGrpSpPr>
          <p:nvPr/>
        </p:nvGrpSpPr>
        <p:grpSpPr bwMode="auto">
          <a:xfrm>
            <a:off x="434975" y="5199325"/>
            <a:ext cx="7924800" cy="1644650"/>
            <a:chOff x="274" y="3059"/>
            <a:chExt cx="4992" cy="1036"/>
          </a:xfrm>
        </p:grpSpPr>
        <p:sp>
          <p:nvSpPr>
            <p:cNvPr id="12"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52538"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Demos folder:  </a:t>
              </a:r>
            </a:p>
            <a:p>
              <a:pPr marL="1252538" lvl="1">
                <a:spcBef>
                  <a:spcPts val="0"/>
                </a:spcBef>
                <a:buClr>
                  <a:schemeClr val="folHlink"/>
                </a:buClr>
                <a:buSzPct val="60000"/>
                <a:buFont typeface="Wingdings" pitchFamily="2" charset="2"/>
                <a:buNone/>
              </a:pPr>
              <a:r>
                <a:rPr lang="en-GB" sz="2000" b="1" smtClean="0">
                  <a:solidFill>
                    <a:schemeClr val="tx2"/>
                  </a:solidFill>
                  <a:sym typeface="Wingdings" pitchFamily="2" charset="2"/>
                </a:rPr>
                <a:t>Demos\11-Geolocation</a:t>
              </a:r>
              <a:endParaRPr lang="en-US" sz="2000" b="1" dirty="0"/>
            </a:p>
          </p:txBody>
        </p:sp>
        <p:pic>
          <p:nvPicPr>
            <p:cNvPr id="13" name="Picture 12"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a:t>Open the demo project in Visual Studio</a:t>
            </a:r>
          </a:p>
          <a:p>
            <a:pPr lvl="1" eaLnBrk="1" hangingPunct="1"/>
            <a:r>
              <a:rPr lang="en-GB" dirty="0"/>
              <a:t>Run the app, and click the </a:t>
            </a:r>
            <a:r>
              <a:rPr lang="en-GB" dirty="0" smtClean="0"/>
              <a:t>Get Current Position link</a:t>
            </a:r>
          </a:p>
          <a:p>
            <a:pPr lvl="1" eaLnBrk="1" hangingPunct="1"/>
            <a:r>
              <a:rPr lang="en-GB" dirty="0" smtClean="0">
                <a:latin typeface="+mj-lt"/>
              </a:rPr>
              <a:t>Then click the Get Current Position button</a:t>
            </a:r>
            <a:endParaRPr lang="en-GB" dirty="0">
              <a:latin typeface="+mj-lt"/>
            </a:endParaRPr>
          </a:p>
        </p:txBody>
      </p:sp>
      <p:sp>
        <p:nvSpPr>
          <p:cNvPr id="10243" name="Rectangle 2"/>
          <p:cNvSpPr>
            <a:spLocks noGrp="1" noChangeArrowheads="1"/>
          </p:cNvSpPr>
          <p:nvPr>
            <p:ph type="title"/>
          </p:nvPr>
        </p:nvSpPr>
        <p:spPr/>
        <p:txBody>
          <a:bodyPr/>
          <a:lstStyle/>
          <a:p>
            <a:pPr eaLnBrk="1" hangingPunct="1"/>
            <a:r>
              <a:rPr lang="en-GB" dirty="0" smtClean="0"/>
              <a:t>Worked Example</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20</a:t>
            </a:fld>
            <a:endParaRPr lang="en-GB"/>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52" y="2462288"/>
            <a:ext cx="6957965" cy="412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latin typeface="+mj-lt"/>
              </a:rPr>
              <a:t>Overview</a:t>
            </a:r>
          </a:p>
          <a:p>
            <a:pPr eaLnBrk="1" hangingPunct="1"/>
            <a:r>
              <a:rPr lang="en-GB" dirty="0" smtClean="0"/>
              <a:t>Worked example</a:t>
            </a:r>
            <a:endParaRPr lang="en-US" dirty="0">
              <a:latin typeface="+mj-lt"/>
            </a:endParaRPr>
          </a:p>
        </p:txBody>
      </p:sp>
      <p:sp>
        <p:nvSpPr>
          <p:cNvPr id="10243" name="Rectangle 2"/>
          <p:cNvSpPr>
            <a:spLocks noGrp="1" noChangeArrowheads="1"/>
          </p:cNvSpPr>
          <p:nvPr>
            <p:ph type="title"/>
          </p:nvPr>
        </p:nvSpPr>
        <p:spPr/>
        <p:txBody>
          <a:bodyPr/>
          <a:lstStyle/>
          <a:p>
            <a:pPr eaLnBrk="1" hangingPunct="1"/>
            <a:r>
              <a:rPr lang="en-GB" dirty="0" smtClean="0"/>
              <a:t>4. Repeated Position Updates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To make a request for repeated location updates:</a:t>
            </a:r>
          </a:p>
          <a:p>
            <a:pPr lvl="1" eaLnBrk="1" hangingPunct="1"/>
            <a:endParaRPr lang="en-GB" sz="2000" dirty="0" smtClean="0">
              <a:latin typeface="Lucida Console" pitchFamily="49" charset="0"/>
            </a:endParaRPr>
          </a:p>
          <a:p>
            <a:pPr lvl="1" eaLnBrk="1" hangingPunct="1"/>
            <a:endParaRPr lang="en-GB" sz="2000" dirty="0" smtClean="0">
              <a:latin typeface="Lucida Console" pitchFamily="49" charset="0"/>
            </a:endParaRPr>
          </a:p>
          <a:p>
            <a:pPr eaLnBrk="1" hangingPunct="1"/>
            <a:r>
              <a:rPr lang="en-GB" sz="2400" dirty="0" smtClean="0">
                <a:latin typeface="+mj-lt"/>
              </a:rPr>
              <a:t>The </a:t>
            </a:r>
            <a:r>
              <a:rPr lang="en-GB" sz="2400" dirty="0" err="1" smtClean="0">
                <a:latin typeface="+mj-lt"/>
              </a:rPr>
              <a:t>Geolocation</a:t>
            </a:r>
            <a:r>
              <a:rPr lang="en-GB" sz="2400" dirty="0" smtClean="0">
                <a:latin typeface="+mj-lt"/>
              </a:rPr>
              <a:t> service will call your position </a:t>
            </a:r>
            <a:r>
              <a:rPr lang="en-GB" sz="2400" dirty="0" err="1" smtClean="0">
                <a:latin typeface="+mj-lt"/>
              </a:rPr>
              <a:t>callback</a:t>
            </a:r>
            <a:r>
              <a:rPr lang="en-GB" sz="2400" dirty="0" smtClean="0">
                <a:latin typeface="+mj-lt"/>
              </a:rPr>
              <a:t> function repeatedly, as the position changes</a:t>
            </a:r>
          </a:p>
          <a:p>
            <a:pPr eaLnBrk="1" hangingPunct="1"/>
            <a:endParaRPr lang="en-GB" dirty="0" smtClean="0">
              <a:latin typeface="+mj-lt"/>
            </a:endParaRPr>
          </a:p>
          <a:p>
            <a:pPr eaLnBrk="1" hangingPunct="1"/>
            <a:r>
              <a:rPr lang="en-GB" dirty="0" smtClean="0"/>
              <a:t>To stop getting position updates:</a:t>
            </a:r>
          </a:p>
          <a:p>
            <a:pPr eaLnBrk="1" hangingPunct="1"/>
            <a:endParaRPr lang="en-GB" sz="24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Overview</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22</a:t>
            </a:fld>
            <a:endParaRPr lang="en-GB"/>
          </a:p>
        </p:txBody>
      </p:sp>
      <p:sp>
        <p:nvSpPr>
          <p:cNvPr id="8" name="Rectangle 5"/>
          <p:cNvSpPr>
            <a:spLocks noChangeArrowheads="1"/>
          </p:cNvSpPr>
          <p:nvPr/>
        </p:nvSpPr>
        <p:spPr bwMode="auto">
          <a:xfrm>
            <a:off x="821633" y="1695617"/>
            <a:ext cx="8044070" cy="36178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var</a:t>
            </a:r>
            <a:r>
              <a:rPr lang="en-GB" sz="1200" dirty="0" smtClean="0"/>
              <a:t> </a:t>
            </a:r>
            <a:r>
              <a:rPr lang="en-GB" sz="1200" dirty="0" err="1" smtClean="0"/>
              <a:t>watchId</a:t>
            </a:r>
            <a:r>
              <a:rPr lang="en-GB" sz="1200" dirty="0" smtClean="0"/>
              <a:t> = </a:t>
            </a:r>
            <a:r>
              <a:rPr lang="en-GB" sz="1200" dirty="0" err="1" smtClean="0"/>
              <a:t>navigator.geolocation.watchPosition</a:t>
            </a:r>
            <a:r>
              <a:rPr lang="en-GB" sz="1200" dirty="0" smtClean="0"/>
              <a:t>( … </a:t>
            </a:r>
            <a:r>
              <a:rPr lang="en-GB" sz="1200" i="1" dirty="0" smtClean="0"/>
              <a:t>same </a:t>
            </a:r>
            <a:r>
              <a:rPr lang="en-GB" sz="1200" i="1" dirty="0" err="1" smtClean="0"/>
              <a:t>params</a:t>
            </a:r>
            <a:r>
              <a:rPr lang="en-GB" sz="1200" i="1" dirty="0" smtClean="0"/>
              <a:t> as before </a:t>
            </a:r>
            <a:r>
              <a:rPr lang="en-GB" sz="1200" dirty="0" smtClean="0"/>
              <a:t>… );</a:t>
            </a:r>
            <a:endParaRPr lang="en-GB" sz="1200" dirty="0"/>
          </a:p>
        </p:txBody>
      </p:sp>
      <p:sp>
        <p:nvSpPr>
          <p:cNvPr id="6" name="Rectangle 5"/>
          <p:cNvSpPr>
            <a:spLocks noChangeArrowheads="1"/>
          </p:cNvSpPr>
          <p:nvPr/>
        </p:nvSpPr>
        <p:spPr bwMode="auto">
          <a:xfrm>
            <a:off x="821633" y="4347377"/>
            <a:ext cx="8044070" cy="36178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navigator.geolocation.clearWatch</a:t>
            </a:r>
            <a:r>
              <a:rPr lang="en-GB" sz="1200" dirty="0" smtClean="0"/>
              <a:t>(</a:t>
            </a:r>
            <a:r>
              <a:rPr lang="en-GB" sz="1200" dirty="0" err="1" smtClean="0"/>
              <a:t>watchId</a:t>
            </a:r>
            <a:r>
              <a:rPr lang="en-GB" sz="1200" dirty="0" smtClean="0"/>
              <a:t>);</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a:t>Open the demo project in Visual Studio</a:t>
            </a:r>
          </a:p>
          <a:p>
            <a:pPr lvl="1" eaLnBrk="1" hangingPunct="1"/>
            <a:r>
              <a:rPr lang="en-GB" dirty="0"/>
              <a:t>Run the app, and click the </a:t>
            </a:r>
            <a:r>
              <a:rPr lang="en-GB" dirty="0" smtClean="0"/>
              <a:t>Watch Position </a:t>
            </a:r>
            <a:r>
              <a:rPr lang="en-GB" dirty="0"/>
              <a:t>link</a:t>
            </a:r>
          </a:p>
          <a:p>
            <a:pPr lvl="1" eaLnBrk="1" hangingPunct="1"/>
            <a:r>
              <a:rPr lang="en-GB" dirty="0"/>
              <a:t>Then click the </a:t>
            </a:r>
            <a:r>
              <a:rPr lang="en-GB" dirty="0" smtClean="0"/>
              <a:t>Watch Position and Clear Watch buttons</a:t>
            </a:r>
            <a:endParaRPr lang="en-GB" dirty="0"/>
          </a:p>
        </p:txBody>
      </p:sp>
      <p:sp>
        <p:nvSpPr>
          <p:cNvPr id="10243" name="Rectangle 2"/>
          <p:cNvSpPr>
            <a:spLocks noGrp="1" noChangeArrowheads="1"/>
          </p:cNvSpPr>
          <p:nvPr>
            <p:ph type="title"/>
          </p:nvPr>
        </p:nvSpPr>
        <p:spPr/>
        <p:txBody>
          <a:bodyPr/>
          <a:lstStyle/>
          <a:p>
            <a:pPr eaLnBrk="1" hangingPunct="1"/>
            <a:r>
              <a:rPr lang="en-GB" dirty="0" smtClean="0"/>
              <a:t>Worked Example</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23</a:t>
            </a:fld>
            <a:endParaRPr lang="en-GB"/>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89" y="2463284"/>
            <a:ext cx="7109925" cy="4215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0" name="Rectangle 14"/>
          <p:cNvSpPr>
            <a:spLocks noGrp="1" noChangeArrowheads="1"/>
          </p:cNvSpPr>
          <p:nvPr>
            <p:ph type="title"/>
          </p:nvPr>
        </p:nvSpPr>
        <p:spPr/>
        <p:txBody>
          <a:bodyPr/>
          <a:lstStyle/>
          <a:p>
            <a:pPr eaLnBrk="1" hangingPunct="1"/>
            <a:r>
              <a:rPr lang="en-US" dirty="0" smtClean="0"/>
              <a:t>Any Questions?</a:t>
            </a:r>
            <a:endParaRPr lang="en-GB" dirty="0" smtClean="0"/>
          </a:p>
        </p:txBody>
      </p:sp>
      <p:sp>
        <p:nvSpPr>
          <p:cNvPr id="4" name="Footer Placeholder 3"/>
          <p:cNvSpPr>
            <a:spLocks noGrp="1"/>
          </p:cNvSpPr>
          <p:nvPr>
            <p:ph type="ftr" sz="quarter" idx="10"/>
          </p:nvPr>
        </p:nvSpPr>
        <p:spPr/>
        <p:txBody>
          <a:bodyPr/>
          <a:lstStyle/>
          <a:p>
            <a:pPr>
              <a:defRPr/>
            </a:pPr>
            <a:fld id="{56327FAF-6766-4C9D-9FF0-6E30223E8BD9}" type="slidenum">
              <a:rPr lang="en-GB"/>
              <a:pPr>
                <a:defRPr/>
              </a:pPr>
              <a:t>24</a:t>
            </a:fld>
            <a:endParaRPr lang="en-GB"/>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843082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dirty="0" smtClean="0"/>
              <a:t>Checking for support</a:t>
            </a:r>
          </a:p>
          <a:p>
            <a:pPr eaLnBrk="1" hangingPunct="1"/>
            <a:r>
              <a:rPr lang="en-GB" dirty="0" smtClean="0"/>
              <a:t>Types of information available</a:t>
            </a:r>
            <a:endParaRPr lang="en-GB" sz="2400" dirty="0" smtClean="0"/>
          </a:p>
          <a:p>
            <a:pPr eaLnBrk="1" hangingPunct="1"/>
            <a:r>
              <a:rPr lang="en-GB" dirty="0" smtClean="0"/>
              <a:t>How the HTML5 </a:t>
            </a:r>
            <a:r>
              <a:rPr lang="en-GB" dirty="0" err="1" smtClean="0"/>
              <a:t>Geolocation</a:t>
            </a:r>
            <a:r>
              <a:rPr lang="en-GB" dirty="0" smtClean="0"/>
              <a:t> API works</a:t>
            </a:r>
          </a:p>
          <a:p>
            <a:pPr eaLnBrk="1" hangingPunct="1"/>
            <a:r>
              <a:rPr lang="en-GB" dirty="0" smtClean="0"/>
              <a:t>Additional </a:t>
            </a:r>
            <a:r>
              <a:rPr lang="en-GB" dirty="0" err="1" smtClean="0"/>
              <a:t>geolocation</a:t>
            </a:r>
            <a:r>
              <a:rPr lang="en-GB" dirty="0" smtClean="0"/>
              <a:t> information</a:t>
            </a:r>
          </a:p>
          <a:p>
            <a:pPr eaLnBrk="1" hangingPunct="1"/>
            <a:r>
              <a:rPr lang="en-GB" sz="2400" dirty="0" err="1" smtClean="0"/>
              <a:t>Geolocation</a:t>
            </a:r>
            <a:r>
              <a:rPr lang="en-GB" sz="2400" dirty="0" smtClean="0"/>
              <a:t> architecture</a:t>
            </a:r>
          </a:p>
        </p:txBody>
      </p:sp>
      <p:sp>
        <p:nvSpPr>
          <p:cNvPr id="669698" name="Rectangle 2"/>
          <p:cNvSpPr>
            <a:spLocks noGrp="1" noChangeArrowheads="1"/>
          </p:cNvSpPr>
          <p:nvPr>
            <p:ph type="title"/>
          </p:nvPr>
        </p:nvSpPr>
        <p:spPr/>
        <p:txBody>
          <a:bodyPr/>
          <a:lstStyle/>
          <a:p>
            <a:pPr eaLnBrk="1" hangingPunct="1"/>
            <a:r>
              <a:rPr lang="en-GB" dirty="0" smtClean="0"/>
              <a:t>1. Overview of HTML5 </a:t>
            </a:r>
            <a:r>
              <a:rPr lang="en-GB" dirty="0" err="1" smtClean="0"/>
              <a:t>Geolocation</a:t>
            </a:r>
            <a:endParaRPr lang="en-GB" dirty="0" smtClean="0"/>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3</a:t>
            </a:fld>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You can check whether your browser supports the </a:t>
            </a:r>
            <a:r>
              <a:rPr lang="en-GB" sz="2400" dirty="0" err="1" smtClean="0"/>
              <a:t>Geolocation</a:t>
            </a:r>
            <a:r>
              <a:rPr lang="en-GB" sz="2400" dirty="0" smtClean="0"/>
              <a:t> API</a:t>
            </a:r>
          </a:p>
        </p:txBody>
      </p:sp>
      <p:sp>
        <p:nvSpPr>
          <p:cNvPr id="10243" name="Rectangle 2"/>
          <p:cNvSpPr>
            <a:spLocks noGrp="1" noChangeArrowheads="1"/>
          </p:cNvSpPr>
          <p:nvPr>
            <p:ph type="title"/>
          </p:nvPr>
        </p:nvSpPr>
        <p:spPr/>
        <p:txBody>
          <a:bodyPr/>
          <a:lstStyle/>
          <a:p>
            <a:pPr eaLnBrk="1" hangingPunct="1"/>
            <a:r>
              <a:rPr lang="en-GB" dirty="0" smtClean="0"/>
              <a:t>Checking for Support</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4</a:t>
            </a:fld>
            <a:endParaRPr lang="en-GB"/>
          </a:p>
        </p:txBody>
      </p:sp>
      <p:sp>
        <p:nvSpPr>
          <p:cNvPr id="7" name="Rectangle 5"/>
          <p:cNvSpPr>
            <a:spLocks noChangeArrowheads="1"/>
          </p:cNvSpPr>
          <p:nvPr/>
        </p:nvSpPr>
        <p:spPr bwMode="auto">
          <a:xfrm>
            <a:off x="821633" y="2076617"/>
            <a:ext cx="8044070" cy="182482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smtClean="0"/>
              <a:t>function </a:t>
            </a:r>
            <a:r>
              <a:rPr lang="en-GB" sz="1200" dirty="0" err="1" smtClean="0"/>
              <a:t>testForGeolocationSupport</a:t>
            </a:r>
            <a:r>
              <a:rPr lang="en-GB" sz="1200" dirty="0" smtClean="0"/>
              <a:t>() {</a:t>
            </a:r>
          </a:p>
          <a:p>
            <a:endParaRPr lang="en-GB" sz="1200" dirty="0" smtClean="0"/>
          </a:p>
          <a:p>
            <a:r>
              <a:rPr lang="en-GB" sz="1200" dirty="0" smtClean="0"/>
              <a:t>  if (</a:t>
            </a:r>
            <a:r>
              <a:rPr lang="en-GB" sz="1200" dirty="0" err="1" smtClean="0"/>
              <a:t>navigator.geolocation</a:t>
            </a:r>
            <a:r>
              <a:rPr lang="en-GB" sz="1200" dirty="0" smtClean="0"/>
              <a:t>) {</a:t>
            </a:r>
          </a:p>
          <a:p>
            <a:r>
              <a:rPr lang="en-GB" sz="1200" dirty="0" smtClean="0"/>
              <a:t>    alert("Your browser supports the </a:t>
            </a:r>
            <a:r>
              <a:rPr lang="en-GB" sz="1200" dirty="0" err="1" smtClean="0"/>
              <a:t>Geolocation</a:t>
            </a:r>
            <a:r>
              <a:rPr lang="en-GB" sz="1200" dirty="0" smtClean="0"/>
              <a:t> API.");</a:t>
            </a:r>
          </a:p>
          <a:p>
            <a:r>
              <a:rPr lang="en-GB" sz="1200" dirty="0" smtClean="0"/>
              <a:t>  }</a:t>
            </a:r>
          </a:p>
          <a:p>
            <a:r>
              <a:rPr lang="en-GB" sz="1200" dirty="0" smtClean="0"/>
              <a:t>  else {</a:t>
            </a:r>
          </a:p>
          <a:p>
            <a:r>
              <a:rPr lang="en-GB" sz="1200" dirty="0" smtClean="0"/>
              <a:t>    alert("Sorry pal, your browser doesn't support the </a:t>
            </a:r>
            <a:r>
              <a:rPr lang="en-GB" sz="1200" dirty="0" err="1" smtClean="0"/>
              <a:t>Geolocation</a:t>
            </a:r>
            <a:r>
              <a:rPr lang="en-GB" sz="1200" dirty="0" smtClean="0"/>
              <a:t> API.");</a:t>
            </a:r>
          </a:p>
          <a:p>
            <a:r>
              <a:rPr lang="en-GB" sz="1200" dirty="0" smtClean="0"/>
              <a:t>  }</a:t>
            </a:r>
          </a:p>
          <a:p>
            <a:r>
              <a:rPr lang="en-GB" sz="1200" dirty="0" smtClean="0"/>
              <a:t>}</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smtClean="0"/>
              <a:t>The HTML5 </a:t>
            </a:r>
            <a:r>
              <a:rPr lang="en-GB" dirty="0" err="1" smtClean="0"/>
              <a:t>Geolocation</a:t>
            </a:r>
            <a:r>
              <a:rPr lang="en-GB" dirty="0" smtClean="0"/>
              <a:t> API supports two types of position request </a:t>
            </a:r>
          </a:p>
          <a:p>
            <a:pPr lvl="1"/>
            <a:r>
              <a:rPr lang="en-GB" dirty="0" smtClean="0"/>
              <a:t>One-shot position request </a:t>
            </a:r>
          </a:p>
          <a:p>
            <a:pPr lvl="1"/>
            <a:r>
              <a:rPr lang="en-GB" dirty="0" smtClean="0"/>
              <a:t>Repeated position updates</a:t>
            </a:r>
          </a:p>
          <a:p>
            <a:pPr lvl="1"/>
            <a:endParaRPr lang="en-GB" sz="1600" dirty="0" smtClean="0"/>
          </a:p>
          <a:p>
            <a:r>
              <a:rPr lang="en-GB" dirty="0" smtClean="0"/>
              <a:t>Typical uses of the </a:t>
            </a:r>
            <a:r>
              <a:rPr lang="en-GB" dirty="0" err="1" smtClean="0"/>
              <a:t>Geolocation</a:t>
            </a:r>
            <a:r>
              <a:rPr lang="en-GB" dirty="0" smtClean="0"/>
              <a:t> API:</a:t>
            </a:r>
          </a:p>
          <a:p>
            <a:pPr lvl="1"/>
            <a:r>
              <a:rPr lang="en-GB" dirty="0" smtClean="0"/>
              <a:t>Locate the user's current position, and give the user instructions on how to get to a new location</a:t>
            </a:r>
          </a:p>
          <a:p>
            <a:pPr lvl="1"/>
            <a:r>
              <a:rPr lang="en-GB" dirty="0" smtClean="0"/>
              <a:t>Track a user's movement (like </a:t>
            </a:r>
            <a:r>
              <a:rPr lang="en-GB" dirty="0" err="1" smtClean="0"/>
              <a:t>RunKeeper</a:t>
            </a:r>
            <a:r>
              <a:rPr lang="en-GB" dirty="0" smtClean="0"/>
              <a:t>) to see how far they've travelled in a certain time</a:t>
            </a:r>
            <a:endParaRPr lang="en-GB" dirty="0"/>
          </a:p>
        </p:txBody>
      </p:sp>
      <p:sp>
        <p:nvSpPr>
          <p:cNvPr id="7171" name="Rectangle 11"/>
          <p:cNvSpPr>
            <a:spLocks noGrp="1" noChangeArrowheads="1"/>
          </p:cNvSpPr>
          <p:nvPr>
            <p:ph type="title"/>
          </p:nvPr>
        </p:nvSpPr>
        <p:spPr/>
        <p:txBody>
          <a:bodyPr/>
          <a:lstStyle/>
          <a:p>
            <a:pPr eaLnBrk="1" hangingPunct="1"/>
            <a:r>
              <a:rPr lang="en-GB" dirty="0" smtClean="0"/>
              <a:t>Types of Information Available</a:t>
            </a:r>
          </a:p>
        </p:txBody>
      </p:sp>
      <p:sp>
        <p:nvSpPr>
          <p:cNvPr id="12" name="Footer Placeholder 3"/>
          <p:cNvSpPr>
            <a:spLocks noGrp="1"/>
          </p:cNvSpPr>
          <p:nvPr>
            <p:ph type="ftr" sz="quarter" idx="10"/>
          </p:nvPr>
        </p:nvSpPr>
        <p:spPr/>
        <p:txBody>
          <a:bodyPr/>
          <a:lstStyle/>
          <a:p>
            <a:pPr>
              <a:defRPr/>
            </a:pPr>
            <a:fld id="{806DF312-1821-4BE9-8463-EBCBFEE83C99}" type="slidenum">
              <a:rPr lang="en-GB"/>
              <a:pPr>
                <a:defRPr/>
              </a:pPr>
              <a:t>5</a:t>
            </a:fld>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r>
              <a:rPr lang="en-GB" sz="2400" dirty="0" smtClean="0">
                <a:latin typeface="+mj-lt"/>
              </a:rPr>
              <a:t>The HTML5 </a:t>
            </a:r>
            <a:r>
              <a:rPr lang="en-GB" sz="2400" dirty="0" err="1" smtClean="0">
                <a:latin typeface="+mj-lt"/>
              </a:rPr>
              <a:t>Geolocation</a:t>
            </a:r>
            <a:r>
              <a:rPr lang="en-GB" sz="2400" dirty="0" smtClean="0">
                <a:latin typeface="+mj-lt"/>
              </a:rPr>
              <a:t> API asks the browser on the underlying device to provide location information</a:t>
            </a:r>
          </a:p>
          <a:p>
            <a:pPr lvl="1"/>
            <a:r>
              <a:rPr lang="en-GB" dirty="0" smtClean="0"/>
              <a:t>The location is provided as latitude/longitude coordinates </a:t>
            </a:r>
          </a:p>
          <a:p>
            <a:pPr lvl="1"/>
            <a:r>
              <a:rPr lang="en-GB" dirty="0" smtClean="0"/>
              <a:t>As decimal numbers</a:t>
            </a:r>
          </a:p>
          <a:p>
            <a:pPr lvl="1"/>
            <a:endParaRPr lang="en-GB" dirty="0" smtClean="0"/>
          </a:p>
          <a:p>
            <a:endParaRPr lang="en-GB" dirty="0" smtClean="0"/>
          </a:p>
          <a:p>
            <a:pPr lvl="1"/>
            <a:endParaRPr lang="en-GB" dirty="0" smtClean="0"/>
          </a:p>
          <a:p>
            <a:pPr lvl="1"/>
            <a:endParaRPr lang="en-GB" dirty="0" smtClean="0"/>
          </a:p>
          <a:p>
            <a:pPr lvl="1"/>
            <a:endParaRPr lang="en-GB" dirty="0" smtClean="0"/>
          </a:p>
          <a:p>
            <a:pPr lvl="1">
              <a:buNone/>
            </a:pPr>
            <a:endParaRPr lang="en-GB" dirty="0" smtClean="0"/>
          </a:p>
          <a:p>
            <a:r>
              <a:rPr lang="en-GB" dirty="0" smtClean="0"/>
              <a:t>Where am I</a:t>
            </a:r>
            <a:r>
              <a:rPr lang="en-GB" dirty="0" smtClean="0">
                <a:sym typeface="Wingdings" pitchFamily="2" charset="2"/>
              </a:rPr>
              <a:t>  ?</a:t>
            </a:r>
            <a:endParaRPr lang="en-GB" dirty="0" smtClean="0"/>
          </a:p>
          <a:p>
            <a:pPr lvl="1"/>
            <a:r>
              <a:rPr lang="en-GB" dirty="0" smtClean="0"/>
              <a:t>Latitude = 59.92</a:t>
            </a:r>
          </a:p>
          <a:p>
            <a:pPr lvl="1"/>
            <a:r>
              <a:rPr lang="en-GB" dirty="0" smtClean="0"/>
              <a:t>Longitude = 10.73</a:t>
            </a:r>
          </a:p>
        </p:txBody>
      </p:sp>
      <p:sp>
        <p:nvSpPr>
          <p:cNvPr id="4" name="Footer Placeholder 3"/>
          <p:cNvSpPr>
            <a:spLocks noGrp="1"/>
          </p:cNvSpPr>
          <p:nvPr>
            <p:ph type="ftr" sz="quarter" idx="10"/>
          </p:nvPr>
        </p:nvSpPr>
        <p:spPr/>
        <p:txBody>
          <a:bodyPr/>
          <a:lstStyle/>
          <a:p>
            <a:pPr>
              <a:defRPr/>
            </a:pPr>
            <a:fld id="{A33087B3-0478-4AC1-BE47-B537238F140E}" type="slidenum">
              <a:rPr lang="en-GB"/>
              <a:pPr>
                <a:defRPr/>
              </a:pPr>
              <a:t>6</a:t>
            </a:fld>
            <a:endParaRPr lang="en-GB" dirty="0"/>
          </a:p>
        </p:txBody>
      </p:sp>
      <p:sp>
        <p:nvSpPr>
          <p:cNvPr id="5" name="Rectangle 3"/>
          <p:cNvSpPr txBox="1">
            <a:spLocks noChangeArrowheads="1"/>
          </p:cNvSpPr>
          <p:nvPr/>
        </p:nvSpPr>
        <p:spPr bwMode="auto">
          <a:xfrm>
            <a:off x="406400" y="3179725"/>
            <a:ext cx="4575503" cy="23691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40000"/>
              </a:spcBef>
              <a:spcAft>
                <a:spcPct val="0"/>
              </a:spcAft>
              <a:buClr>
                <a:schemeClr val="folHlink"/>
              </a:buClr>
              <a:buSzPct val="60000"/>
              <a:buFont typeface="Wingdings" pitchFamily="2" charset="2"/>
              <a:buChar char="n"/>
              <a:tabLst>
                <a:tab pos="1528763" algn="l"/>
              </a:tabLst>
              <a:defRPr/>
            </a:pPr>
            <a:r>
              <a:rPr kumimoji="0" lang="en-GB" sz="2400" b="0" i="0" strike="noStrike" kern="0" cap="none" spc="0" normalizeH="0" baseline="0" noProof="0" dirty="0" smtClean="0">
                <a:ln>
                  <a:noFill/>
                </a:ln>
                <a:solidFill>
                  <a:schemeClr val="tx2"/>
                </a:solidFill>
                <a:effectLst/>
                <a:uLnTx/>
                <a:uFillTx/>
                <a:latin typeface="+mn-lt"/>
                <a:ea typeface="+mn-ea"/>
                <a:cs typeface="+mn-cs"/>
              </a:rPr>
              <a:t>Latitude</a:t>
            </a:r>
          </a:p>
          <a:p>
            <a:pPr marL="441325" lvl="1" indent="15875" eaLnBrk="0" hangingPunct="0">
              <a:spcBef>
                <a:spcPct val="20000"/>
              </a:spcBef>
              <a:buClr>
                <a:schemeClr val="hlink"/>
              </a:buClr>
              <a:buSzPct val="80000"/>
              <a:tabLst>
                <a:tab pos="1166813" algn="l"/>
              </a:tabLst>
            </a:pPr>
            <a:r>
              <a:rPr lang="en-GB" sz="2000" kern="0" dirty="0" smtClean="0">
                <a:solidFill>
                  <a:schemeClr val="tx2"/>
                </a:solidFill>
              </a:rPr>
              <a:t>  0</a:t>
            </a:r>
            <a:r>
              <a:rPr lang="en-GB" sz="2000" kern="0" baseline="60000" dirty="0" smtClean="0">
                <a:solidFill>
                  <a:schemeClr val="tx2"/>
                </a:solidFill>
              </a:rPr>
              <a:t>o</a:t>
            </a:r>
            <a:r>
              <a:rPr kumimoji="0" lang="en-GB" sz="2000" b="0" i="0" u="none" strike="noStrike" kern="0" cap="none" spc="0" normalizeH="0" baseline="0" noProof="0" dirty="0" smtClean="0">
                <a:ln>
                  <a:noFill/>
                </a:ln>
                <a:solidFill>
                  <a:schemeClr val="tx2"/>
                </a:solidFill>
                <a:effectLst/>
                <a:uLnTx/>
                <a:uFillTx/>
              </a:rPr>
              <a:t>	= </a:t>
            </a:r>
            <a:r>
              <a:rPr kumimoji="0" lang="en-GB" sz="2000" b="0" i="0" u="none" strike="noStrike" kern="0" cap="none" spc="0" normalizeH="0" baseline="0" noProof="0" dirty="0" smtClean="0">
                <a:ln>
                  <a:noFill/>
                </a:ln>
                <a:solidFill>
                  <a:schemeClr val="tx2"/>
                </a:solidFill>
                <a:effectLst/>
                <a:uLnTx/>
                <a:uFillTx/>
                <a:latin typeface="+mn-lt"/>
              </a:rPr>
              <a:t>Equator</a:t>
            </a:r>
          </a:p>
          <a:p>
            <a:pPr marL="742950" marR="0" lvl="1" indent="-285750" algn="l" defTabSz="914400" rtl="0" eaLnBrk="0" fontAlgn="base" latinLnBrk="0" hangingPunct="0">
              <a:lnSpc>
                <a:spcPct val="100000"/>
              </a:lnSpc>
              <a:spcBef>
                <a:spcPct val="20000"/>
              </a:spcBef>
              <a:spcAft>
                <a:spcPct val="0"/>
              </a:spcAft>
              <a:buClr>
                <a:schemeClr val="hlink"/>
              </a:buClr>
              <a:buSzPct val="80000"/>
              <a:tabLst>
                <a:tab pos="1166813" algn="l"/>
              </a:tabLst>
              <a:defRPr/>
            </a:pPr>
            <a:r>
              <a:rPr kumimoji="0" lang="en-GB" sz="2000" b="0" i="0" u="none" strike="noStrike" kern="0" cap="none" spc="0" normalizeH="0" baseline="0" noProof="0" dirty="0" smtClean="0">
                <a:ln>
                  <a:noFill/>
                </a:ln>
                <a:solidFill>
                  <a:schemeClr val="tx2"/>
                </a:solidFill>
                <a:effectLst/>
                <a:uLnTx/>
                <a:uFillTx/>
              </a:rPr>
              <a:t>+</a:t>
            </a:r>
            <a:r>
              <a:rPr kumimoji="0" lang="en-GB" sz="2000" b="0" i="0" u="none" strike="noStrike" kern="0" cap="none" spc="0" normalizeH="0" baseline="0" noProof="0" dirty="0" err="1" smtClean="0">
                <a:ln>
                  <a:noFill/>
                </a:ln>
                <a:solidFill>
                  <a:schemeClr val="tx2"/>
                </a:solidFill>
                <a:effectLst/>
                <a:uLnTx/>
                <a:uFillTx/>
              </a:rPr>
              <a:t>ve</a:t>
            </a:r>
            <a:r>
              <a:rPr kumimoji="0" lang="en-GB" sz="2000" b="0" i="0" u="none" strike="noStrike" kern="0" cap="none" spc="0" normalizeH="0" baseline="0" noProof="0" dirty="0" smtClean="0">
                <a:ln>
                  <a:noFill/>
                </a:ln>
                <a:solidFill>
                  <a:schemeClr val="tx2"/>
                </a:solidFill>
                <a:effectLst/>
                <a:uLnTx/>
                <a:uFillTx/>
              </a:rPr>
              <a:t>	=</a:t>
            </a:r>
            <a:r>
              <a:rPr kumimoji="0" lang="en-GB" sz="2000" b="0" i="0" u="none" strike="noStrike" kern="0" cap="none" spc="0" normalizeH="0" noProof="0" dirty="0" smtClean="0">
                <a:ln>
                  <a:noFill/>
                </a:ln>
                <a:solidFill>
                  <a:schemeClr val="tx2"/>
                </a:solidFill>
                <a:effectLst/>
                <a:uLnTx/>
                <a:uFillTx/>
              </a:rPr>
              <a:t> </a:t>
            </a:r>
            <a:r>
              <a:rPr kumimoji="0" lang="en-GB" sz="2000" b="0" i="0" u="none" strike="noStrike" kern="0" cap="none" spc="0" normalizeH="0" baseline="0" noProof="0" dirty="0" smtClean="0">
                <a:ln>
                  <a:noFill/>
                </a:ln>
                <a:solidFill>
                  <a:schemeClr val="tx2"/>
                </a:solidFill>
                <a:effectLst/>
                <a:uLnTx/>
                <a:uFillTx/>
                <a:latin typeface="+mn-lt"/>
              </a:rPr>
              <a:t>Northern</a:t>
            </a:r>
            <a:r>
              <a:rPr kumimoji="0" lang="en-GB" sz="2000" b="0" i="0" u="none" strike="noStrike" kern="0" cap="none" spc="0" normalizeH="0" noProof="0" dirty="0" smtClean="0">
                <a:ln>
                  <a:noFill/>
                </a:ln>
                <a:solidFill>
                  <a:schemeClr val="tx2"/>
                </a:solidFill>
                <a:effectLst/>
                <a:uLnTx/>
                <a:uFillTx/>
                <a:latin typeface="+mn-lt"/>
              </a:rPr>
              <a:t> hemisphere</a:t>
            </a:r>
            <a:endParaRPr kumimoji="0" lang="en-GB" sz="2000" b="0" i="0" u="none" strike="noStrike" kern="0" cap="none" spc="0" normalizeH="0" baseline="0" noProof="0" dirty="0" smtClean="0">
              <a:ln>
                <a:noFill/>
              </a:ln>
              <a:solidFill>
                <a:schemeClr val="tx2"/>
              </a:solidFill>
              <a:effectLst/>
              <a:uLnTx/>
              <a:uFillTx/>
              <a:latin typeface="+mn-lt"/>
            </a:endParaRPr>
          </a:p>
          <a:p>
            <a:pPr marL="742950" lvl="1" indent="-285750" eaLnBrk="0" hangingPunct="0">
              <a:spcBef>
                <a:spcPct val="20000"/>
              </a:spcBef>
              <a:buClr>
                <a:schemeClr val="hlink"/>
              </a:buClr>
              <a:buSzPct val="80000"/>
              <a:tabLst>
                <a:tab pos="1166813" algn="l"/>
              </a:tabLst>
              <a:defRPr/>
            </a:pPr>
            <a:r>
              <a:rPr lang="en-GB" sz="2000" kern="0" dirty="0" smtClean="0">
                <a:solidFill>
                  <a:schemeClr val="tx2"/>
                </a:solidFill>
              </a:rPr>
              <a:t>-</a:t>
            </a:r>
            <a:r>
              <a:rPr lang="en-GB" sz="2000" kern="0" dirty="0" err="1" smtClean="0">
                <a:solidFill>
                  <a:schemeClr val="tx2"/>
                </a:solidFill>
              </a:rPr>
              <a:t>ve</a:t>
            </a:r>
            <a:r>
              <a:rPr lang="en-GB" sz="2000" kern="0" dirty="0" smtClean="0">
                <a:solidFill>
                  <a:schemeClr val="tx2"/>
                </a:solidFill>
              </a:rPr>
              <a:t>	= </a:t>
            </a:r>
            <a:r>
              <a:rPr lang="en-GB" sz="2000" kern="0" dirty="0" smtClean="0">
                <a:solidFill>
                  <a:schemeClr val="tx2"/>
                </a:solidFill>
                <a:latin typeface="+mj-lt"/>
              </a:rPr>
              <a:t>Southern hemisphere</a:t>
            </a:r>
            <a:endParaRPr kumimoji="0" lang="en-GB" sz="1600" b="0" i="0" u="none" strike="noStrike" kern="0" cap="none" spc="0" normalizeH="0" baseline="0" noProof="0" dirty="0">
              <a:ln>
                <a:noFill/>
              </a:ln>
              <a:solidFill>
                <a:schemeClr val="tx2"/>
              </a:solidFill>
              <a:effectLst/>
              <a:uLnTx/>
              <a:uFillTx/>
              <a:latin typeface="+mj-lt"/>
              <a:ea typeface="+mn-ea"/>
              <a:cs typeface="+mn-cs"/>
            </a:endParaRPr>
          </a:p>
        </p:txBody>
      </p:sp>
      <p:sp>
        <p:nvSpPr>
          <p:cNvPr id="7" name="Rectangle 3"/>
          <p:cNvSpPr txBox="1">
            <a:spLocks noChangeArrowheads="1"/>
          </p:cNvSpPr>
          <p:nvPr/>
        </p:nvSpPr>
        <p:spPr bwMode="auto">
          <a:xfrm>
            <a:off x="4531732" y="3174466"/>
            <a:ext cx="4470397" cy="1649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40000"/>
              </a:spcBef>
              <a:spcAft>
                <a:spcPct val="0"/>
              </a:spcAft>
              <a:buClr>
                <a:schemeClr val="folHlink"/>
              </a:buClr>
              <a:buSzPct val="60000"/>
              <a:buFont typeface="Wingdings" pitchFamily="2" charset="2"/>
              <a:buChar char="n"/>
              <a:tabLst>
                <a:tab pos="1528763" algn="l"/>
              </a:tabLst>
              <a:defRPr/>
            </a:pPr>
            <a:r>
              <a:rPr kumimoji="0" lang="en-GB" sz="2400" b="0" strike="noStrike" kern="0" cap="none" spc="0" normalizeH="0" baseline="0" noProof="0" dirty="0" smtClean="0">
                <a:ln>
                  <a:noFill/>
                </a:ln>
                <a:solidFill>
                  <a:schemeClr val="tx2"/>
                </a:solidFill>
                <a:effectLst/>
                <a:uLnTx/>
                <a:uFillTx/>
                <a:latin typeface="+mn-lt"/>
                <a:ea typeface="+mn-ea"/>
                <a:cs typeface="+mn-cs"/>
              </a:rPr>
              <a:t>Longitude</a:t>
            </a:r>
          </a:p>
          <a:p>
            <a:pPr marL="441325" lvl="1" indent="15875" eaLnBrk="0" hangingPunct="0">
              <a:spcBef>
                <a:spcPct val="20000"/>
              </a:spcBef>
              <a:buClr>
                <a:schemeClr val="hlink"/>
              </a:buClr>
              <a:buSzPct val="80000"/>
              <a:tabLst>
                <a:tab pos="1166813" algn="l"/>
              </a:tabLst>
            </a:pPr>
            <a:r>
              <a:rPr lang="en-GB" sz="2000" kern="0" dirty="0" smtClean="0">
                <a:solidFill>
                  <a:schemeClr val="tx2"/>
                </a:solidFill>
              </a:rPr>
              <a:t>  0</a:t>
            </a:r>
            <a:r>
              <a:rPr lang="en-GB" sz="2000" kern="0" baseline="60000" dirty="0" smtClean="0">
                <a:solidFill>
                  <a:schemeClr val="tx2"/>
                </a:solidFill>
              </a:rPr>
              <a:t>o</a:t>
            </a:r>
            <a:r>
              <a:rPr kumimoji="0" lang="en-GB" sz="2000" b="0" i="0" u="none" strike="noStrike" kern="0" cap="none" spc="0" normalizeH="0" baseline="0" noProof="0" dirty="0" smtClean="0">
                <a:ln>
                  <a:noFill/>
                </a:ln>
                <a:solidFill>
                  <a:schemeClr val="tx2"/>
                </a:solidFill>
                <a:effectLst/>
                <a:uLnTx/>
                <a:uFillTx/>
              </a:rPr>
              <a:t>	= </a:t>
            </a:r>
            <a:r>
              <a:rPr kumimoji="0" lang="en-GB" sz="2000" b="0" i="0" u="none" strike="noStrike" kern="0" cap="none" spc="0" normalizeH="0" baseline="0" noProof="0" dirty="0" smtClean="0">
                <a:ln>
                  <a:noFill/>
                </a:ln>
                <a:solidFill>
                  <a:schemeClr val="tx2"/>
                </a:solidFill>
                <a:effectLst/>
                <a:uLnTx/>
                <a:uFillTx/>
                <a:latin typeface="+mn-lt"/>
              </a:rPr>
              <a:t>Greenwich Meridian</a:t>
            </a:r>
          </a:p>
          <a:p>
            <a:pPr marL="742950" marR="0" lvl="1" indent="-285750" algn="l" defTabSz="914400" rtl="0" eaLnBrk="0" fontAlgn="base" latinLnBrk="0" hangingPunct="0">
              <a:lnSpc>
                <a:spcPct val="100000"/>
              </a:lnSpc>
              <a:spcBef>
                <a:spcPct val="20000"/>
              </a:spcBef>
              <a:spcAft>
                <a:spcPct val="0"/>
              </a:spcAft>
              <a:buClr>
                <a:schemeClr val="hlink"/>
              </a:buClr>
              <a:buSzPct val="80000"/>
              <a:tabLst>
                <a:tab pos="1166813" algn="l"/>
              </a:tabLst>
              <a:defRPr/>
            </a:pPr>
            <a:r>
              <a:rPr kumimoji="0" lang="en-GB" sz="2000" b="0" i="0" u="none" strike="noStrike" kern="0" cap="none" spc="0" normalizeH="0" baseline="0" noProof="0" dirty="0" smtClean="0">
                <a:ln>
                  <a:noFill/>
                </a:ln>
                <a:solidFill>
                  <a:schemeClr val="tx2"/>
                </a:solidFill>
                <a:effectLst/>
                <a:uLnTx/>
                <a:uFillTx/>
              </a:rPr>
              <a:t>+</a:t>
            </a:r>
            <a:r>
              <a:rPr kumimoji="0" lang="en-GB" sz="2000" b="0" i="0" u="none" strike="noStrike" kern="0" cap="none" spc="0" normalizeH="0" baseline="0" noProof="0" dirty="0" err="1" smtClean="0">
                <a:ln>
                  <a:noFill/>
                </a:ln>
                <a:solidFill>
                  <a:schemeClr val="tx2"/>
                </a:solidFill>
                <a:effectLst/>
                <a:uLnTx/>
                <a:uFillTx/>
              </a:rPr>
              <a:t>ve</a:t>
            </a:r>
            <a:r>
              <a:rPr kumimoji="0" lang="en-GB" sz="2000" b="0" i="0" u="none" strike="noStrike" kern="0" cap="none" spc="0" normalizeH="0" baseline="0" noProof="0" dirty="0" smtClean="0">
                <a:ln>
                  <a:noFill/>
                </a:ln>
                <a:solidFill>
                  <a:schemeClr val="tx2"/>
                </a:solidFill>
                <a:effectLst/>
                <a:uLnTx/>
                <a:uFillTx/>
              </a:rPr>
              <a:t>	=</a:t>
            </a:r>
            <a:r>
              <a:rPr kumimoji="0" lang="en-GB" sz="2000" b="0" i="0" u="none" strike="noStrike" kern="0" cap="none" spc="0" normalizeH="0" noProof="0" dirty="0" smtClean="0">
                <a:ln>
                  <a:noFill/>
                </a:ln>
                <a:solidFill>
                  <a:schemeClr val="tx2"/>
                </a:solidFill>
                <a:effectLst/>
                <a:uLnTx/>
                <a:uFillTx/>
              </a:rPr>
              <a:t> </a:t>
            </a:r>
            <a:r>
              <a:rPr kumimoji="0" lang="en-GB" sz="2000" b="0" i="0" u="none" strike="noStrike" kern="0" cap="none" spc="0" normalizeH="0" baseline="0" noProof="0" dirty="0" smtClean="0">
                <a:ln>
                  <a:noFill/>
                </a:ln>
                <a:solidFill>
                  <a:schemeClr val="tx2"/>
                </a:solidFill>
                <a:effectLst/>
                <a:uLnTx/>
                <a:uFillTx/>
                <a:latin typeface="+mn-lt"/>
              </a:rPr>
              <a:t>East of Greenwich</a:t>
            </a:r>
          </a:p>
          <a:p>
            <a:pPr marL="742950" lvl="1" indent="-285750" eaLnBrk="0" hangingPunct="0">
              <a:spcBef>
                <a:spcPct val="20000"/>
              </a:spcBef>
              <a:buClr>
                <a:schemeClr val="hlink"/>
              </a:buClr>
              <a:buSzPct val="80000"/>
              <a:tabLst>
                <a:tab pos="1166813" algn="l"/>
              </a:tabLst>
              <a:defRPr/>
            </a:pPr>
            <a:r>
              <a:rPr lang="en-GB" sz="2000" kern="0" dirty="0" smtClean="0">
                <a:solidFill>
                  <a:schemeClr val="tx2"/>
                </a:solidFill>
              </a:rPr>
              <a:t>-</a:t>
            </a:r>
            <a:r>
              <a:rPr lang="en-GB" sz="2000" kern="0" dirty="0" err="1" smtClean="0">
                <a:solidFill>
                  <a:schemeClr val="tx2"/>
                </a:solidFill>
              </a:rPr>
              <a:t>ve</a:t>
            </a:r>
            <a:r>
              <a:rPr lang="en-GB" sz="2000" kern="0" dirty="0" smtClean="0">
                <a:solidFill>
                  <a:schemeClr val="tx2"/>
                </a:solidFill>
              </a:rPr>
              <a:t>	= </a:t>
            </a:r>
            <a:r>
              <a:rPr lang="en-GB" sz="2000" kern="0" dirty="0" smtClean="0">
                <a:solidFill>
                  <a:schemeClr val="tx2"/>
                </a:solidFill>
                <a:latin typeface="+mj-lt"/>
              </a:rPr>
              <a:t>West of Greenwich</a:t>
            </a:r>
          </a:p>
          <a:p>
            <a:pPr marL="742950" marR="0" lvl="1" indent="-285750" algn="l" defTabSz="914400" rtl="0" eaLnBrk="0" fontAlgn="base" latinLnBrk="0" hangingPunct="0">
              <a:lnSpc>
                <a:spcPct val="100000"/>
              </a:lnSpc>
              <a:spcBef>
                <a:spcPct val="20000"/>
              </a:spcBef>
              <a:spcAft>
                <a:spcPct val="0"/>
              </a:spcAft>
              <a:buClr>
                <a:schemeClr val="hlink"/>
              </a:buClr>
              <a:buSzPct val="80000"/>
              <a:buFontTx/>
              <a:buChar char="•"/>
              <a:tabLst>
                <a:tab pos="1528763" algn="l"/>
              </a:tabLst>
              <a:defRPr/>
            </a:pPr>
            <a:endParaRPr kumimoji="0" lang="en-GB" sz="2400" b="0" i="0" u="none" strike="noStrike" kern="0" cap="none" spc="0" normalizeH="0" baseline="60000" noProof="0" dirty="0" smtClean="0">
              <a:ln>
                <a:noFill/>
              </a:ln>
              <a:solidFill>
                <a:schemeClr val="tx2"/>
              </a:solidFill>
              <a:effectLst/>
              <a:uLnTx/>
              <a:uFillTx/>
              <a:latin typeface="+mj-lt"/>
            </a:endParaRPr>
          </a:p>
          <a:p>
            <a:pPr marL="342900" marR="0" lvl="0" indent="-342900" algn="l" defTabSz="914400" rtl="0" eaLnBrk="1" fontAlgn="base" latinLnBrk="0" hangingPunct="1">
              <a:lnSpc>
                <a:spcPct val="100000"/>
              </a:lnSpc>
              <a:spcBef>
                <a:spcPct val="40000"/>
              </a:spcBef>
              <a:spcAft>
                <a:spcPct val="0"/>
              </a:spcAft>
              <a:buClr>
                <a:schemeClr val="folHlink"/>
              </a:buClr>
              <a:buSzPct val="60000"/>
              <a:buFont typeface="Wingdings" pitchFamily="2" charset="2"/>
              <a:buChar char="n"/>
              <a:tabLst>
                <a:tab pos="1528763" algn="l"/>
              </a:tabLst>
              <a:defRPr/>
            </a:pPr>
            <a:endParaRPr kumimoji="0" lang="en-GB" sz="1600" b="0" i="0" u="none" strike="noStrike" kern="0" cap="none" spc="0" normalizeH="0" baseline="0" noProof="0" dirty="0">
              <a:ln>
                <a:noFill/>
              </a:ln>
              <a:solidFill>
                <a:schemeClr val="tx2"/>
              </a:solidFill>
              <a:effectLst/>
              <a:uLnTx/>
              <a:uFillTx/>
              <a:latin typeface="+mj-lt"/>
              <a:ea typeface="+mn-ea"/>
              <a:cs typeface="+mn-cs"/>
            </a:endParaRPr>
          </a:p>
        </p:txBody>
      </p:sp>
      <p:sp>
        <p:nvSpPr>
          <p:cNvPr id="2" name="Title 1"/>
          <p:cNvSpPr>
            <a:spLocks noGrp="1"/>
          </p:cNvSpPr>
          <p:nvPr>
            <p:ph type="title"/>
          </p:nvPr>
        </p:nvSpPr>
        <p:spPr/>
        <p:txBody>
          <a:bodyPr/>
          <a:lstStyle/>
          <a:p>
            <a:r>
              <a:rPr lang="en-GB" dirty="0"/>
              <a:t>How the HTML5 </a:t>
            </a:r>
            <a:r>
              <a:rPr lang="en-GB" dirty="0" err="1"/>
              <a:t>Geolocation</a:t>
            </a:r>
            <a:r>
              <a:rPr lang="en-GB" dirty="0"/>
              <a:t> API Works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smtClean="0"/>
              <a:t>HTML5 </a:t>
            </a:r>
            <a:r>
              <a:rPr lang="en-GB" dirty="0" err="1" smtClean="0"/>
              <a:t>Geolocation</a:t>
            </a:r>
            <a:r>
              <a:rPr lang="en-GB" dirty="0" smtClean="0"/>
              <a:t> also provides the accuracy of the location coordinates</a:t>
            </a:r>
          </a:p>
          <a:p>
            <a:pPr lvl="1"/>
            <a:r>
              <a:rPr lang="en-GB" dirty="0" smtClean="0"/>
              <a:t>Accuracy can vary dramatically, depending on how the underlying device obtained the </a:t>
            </a:r>
            <a:r>
              <a:rPr lang="en-GB" dirty="0" err="1" smtClean="0"/>
              <a:t>geolocation</a:t>
            </a:r>
            <a:r>
              <a:rPr lang="en-GB" dirty="0" smtClean="0"/>
              <a:t> info (see next slide)</a:t>
            </a:r>
          </a:p>
          <a:p>
            <a:pPr lvl="1"/>
            <a:endParaRPr lang="en-GB" dirty="0" smtClean="0"/>
          </a:p>
          <a:p>
            <a:r>
              <a:rPr lang="en-GB" dirty="0" smtClean="0"/>
              <a:t>Additional metadata may also be provided, depending on the underlying device (null if not supported by device)</a:t>
            </a:r>
          </a:p>
          <a:p>
            <a:pPr lvl="1"/>
            <a:r>
              <a:rPr lang="en-GB" dirty="0" smtClean="0"/>
              <a:t>altitude</a:t>
            </a:r>
          </a:p>
          <a:p>
            <a:pPr lvl="1"/>
            <a:r>
              <a:rPr lang="en-GB" dirty="0" err="1" smtClean="0"/>
              <a:t>altitudeAccuracy</a:t>
            </a:r>
            <a:endParaRPr lang="en-GB" dirty="0" smtClean="0"/>
          </a:p>
          <a:p>
            <a:pPr lvl="1"/>
            <a:r>
              <a:rPr lang="en-GB" dirty="0" smtClean="0"/>
              <a:t>heading</a:t>
            </a:r>
          </a:p>
          <a:p>
            <a:pPr lvl="1"/>
            <a:r>
              <a:rPr lang="en-GB" dirty="0" smtClean="0"/>
              <a:t>speed</a:t>
            </a:r>
          </a:p>
        </p:txBody>
      </p:sp>
      <p:sp>
        <p:nvSpPr>
          <p:cNvPr id="10243" name="Rectangle 2"/>
          <p:cNvSpPr>
            <a:spLocks noGrp="1" noChangeArrowheads="1"/>
          </p:cNvSpPr>
          <p:nvPr>
            <p:ph type="title"/>
          </p:nvPr>
        </p:nvSpPr>
        <p:spPr/>
        <p:txBody>
          <a:bodyPr/>
          <a:lstStyle/>
          <a:p>
            <a:pPr eaLnBrk="1" hangingPunct="1"/>
            <a:r>
              <a:rPr lang="en-GB" dirty="0" smtClean="0"/>
              <a:t>Additional </a:t>
            </a:r>
            <a:r>
              <a:rPr lang="en-GB" dirty="0" err="1" smtClean="0"/>
              <a:t>Geolocation</a:t>
            </a:r>
            <a:r>
              <a:rPr lang="en-GB" dirty="0" smtClean="0"/>
              <a:t> Information</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7</a:t>
            </a:fld>
            <a:endParaRPr lang="en-GB"/>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GB" dirty="0" err="1" smtClean="0"/>
              <a:t>Geolocation</a:t>
            </a:r>
            <a:r>
              <a:rPr lang="en-GB" dirty="0" smtClean="0"/>
              <a:t> Architecture</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8</a:t>
            </a:fld>
            <a:endParaRPr lang="en-GB"/>
          </a:p>
        </p:txBody>
      </p:sp>
      <p:sp>
        <p:nvSpPr>
          <p:cNvPr id="7" name="Rectangle 6"/>
          <p:cNvSpPr/>
          <p:nvPr/>
        </p:nvSpPr>
        <p:spPr>
          <a:xfrm>
            <a:off x="553821" y="1670152"/>
            <a:ext cx="3956725" cy="272744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dirty="0" smtClean="0">
                <a:solidFill>
                  <a:schemeClr val="bg1"/>
                </a:solidFill>
              </a:rPr>
              <a:t>Device</a:t>
            </a:r>
          </a:p>
          <a:p>
            <a:pPr algn="ctr"/>
            <a:endParaRPr lang="en-GB" sz="800" dirty="0">
              <a:solidFill>
                <a:schemeClr val="bg1"/>
              </a:solidFill>
            </a:endParaRPr>
          </a:p>
        </p:txBody>
      </p:sp>
      <p:sp>
        <p:nvSpPr>
          <p:cNvPr id="6" name="Rectangle 5"/>
          <p:cNvSpPr/>
          <p:nvPr/>
        </p:nvSpPr>
        <p:spPr>
          <a:xfrm>
            <a:off x="1158190" y="2001243"/>
            <a:ext cx="2690210" cy="170267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dirty="0" smtClean="0">
                <a:solidFill>
                  <a:schemeClr val="tx2">
                    <a:lumMod val="75000"/>
                  </a:schemeClr>
                </a:solidFill>
              </a:rPr>
              <a:t>Browser</a:t>
            </a:r>
          </a:p>
          <a:p>
            <a:pPr algn="ctr"/>
            <a:endParaRPr lang="en-GB" sz="800" dirty="0">
              <a:solidFill>
                <a:schemeClr val="tx2">
                  <a:lumMod val="75000"/>
                </a:schemeClr>
              </a:solidFill>
            </a:endParaRPr>
          </a:p>
        </p:txBody>
      </p:sp>
      <p:sp>
        <p:nvSpPr>
          <p:cNvPr id="5" name="Rounded Rectangle 4"/>
          <p:cNvSpPr/>
          <p:nvPr/>
        </p:nvSpPr>
        <p:spPr>
          <a:xfrm>
            <a:off x="1609697" y="2285018"/>
            <a:ext cx="1749973" cy="756745"/>
          </a:xfrm>
          <a:prstGeom prst="roundRect">
            <a:avLst/>
          </a:prstGeom>
          <a:solidFill>
            <a:srgbClr val="FFC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2">
                    <a:lumMod val="75000"/>
                  </a:schemeClr>
                </a:solidFill>
              </a:rPr>
              <a:t>Geolocation</a:t>
            </a:r>
            <a:endParaRPr lang="en-GB" dirty="0" smtClean="0">
              <a:solidFill>
                <a:schemeClr val="tx2">
                  <a:lumMod val="75000"/>
                </a:schemeClr>
              </a:solidFill>
            </a:endParaRPr>
          </a:p>
          <a:p>
            <a:pPr algn="ctr"/>
            <a:r>
              <a:rPr lang="en-GB" dirty="0" smtClean="0">
                <a:solidFill>
                  <a:schemeClr val="tx2">
                    <a:lumMod val="75000"/>
                  </a:schemeClr>
                </a:solidFill>
              </a:rPr>
              <a:t>application</a:t>
            </a:r>
            <a:endParaRPr lang="en-GB" dirty="0">
              <a:solidFill>
                <a:schemeClr val="tx2">
                  <a:lumMod val="75000"/>
                </a:schemeClr>
              </a:solidFill>
            </a:endParaRPr>
          </a:p>
        </p:txBody>
      </p:sp>
      <p:sp>
        <p:nvSpPr>
          <p:cNvPr id="9" name="Rounded Rectangle 8"/>
          <p:cNvSpPr/>
          <p:nvPr/>
        </p:nvSpPr>
        <p:spPr>
          <a:xfrm>
            <a:off x="6617865" y="3146894"/>
            <a:ext cx="1939158" cy="993228"/>
          </a:xfrm>
          <a:prstGeom prst="round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lumMod val="75000"/>
                  </a:schemeClr>
                </a:solidFill>
              </a:rPr>
              <a:t>External</a:t>
            </a:r>
          </a:p>
          <a:p>
            <a:pPr algn="ctr"/>
            <a:r>
              <a:rPr lang="en-GB" dirty="0" smtClean="0">
                <a:solidFill>
                  <a:schemeClr val="tx2">
                    <a:lumMod val="75000"/>
                  </a:schemeClr>
                </a:solidFill>
              </a:rPr>
              <a:t>Location</a:t>
            </a:r>
          </a:p>
          <a:p>
            <a:pPr algn="ctr"/>
            <a:r>
              <a:rPr lang="en-GB" dirty="0" smtClean="0">
                <a:solidFill>
                  <a:schemeClr val="tx2">
                    <a:lumMod val="75000"/>
                  </a:schemeClr>
                </a:solidFill>
              </a:rPr>
              <a:t>Service</a:t>
            </a:r>
            <a:endParaRPr lang="en-GB" dirty="0">
              <a:solidFill>
                <a:schemeClr val="tx2">
                  <a:lumMod val="75000"/>
                </a:schemeClr>
              </a:solidFill>
            </a:endParaRPr>
          </a:p>
        </p:txBody>
      </p:sp>
      <p:sp>
        <p:nvSpPr>
          <p:cNvPr id="10" name="Cloud Callout 9"/>
          <p:cNvSpPr/>
          <p:nvPr/>
        </p:nvSpPr>
        <p:spPr>
          <a:xfrm>
            <a:off x="4841620" y="1654386"/>
            <a:ext cx="1481958" cy="2506718"/>
          </a:xfrm>
          <a:prstGeom prst="cloudCallout">
            <a:avLst>
              <a:gd name="adj1" fmla="val -9404"/>
              <a:gd name="adj2" fmla="val 1952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lumMod val="75000"/>
                  </a:schemeClr>
                </a:solidFill>
              </a:rPr>
              <a:t>Internet</a:t>
            </a:r>
            <a:endParaRPr lang="en-GB" dirty="0">
              <a:solidFill>
                <a:schemeClr val="tx2">
                  <a:lumMod val="75000"/>
                </a:schemeClr>
              </a:solidFill>
            </a:endParaRPr>
          </a:p>
        </p:txBody>
      </p:sp>
      <p:sp>
        <p:nvSpPr>
          <p:cNvPr id="13" name="Oval 12"/>
          <p:cNvSpPr/>
          <p:nvPr/>
        </p:nvSpPr>
        <p:spPr>
          <a:xfrm>
            <a:off x="2361174" y="2941917"/>
            <a:ext cx="346865" cy="34686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2</a:t>
            </a:r>
            <a:endParaRPr lang="en-GB" sz="1400" b="1" dirty="0"/>
          </a:p>
        </p:txBody>
      </p:sp>
      <p:cxnSp>
        <p:nvCxnSpPr>
          <p:cNvPr id="21" name="Straight Arrow Connector 20"/>
          <p:cNvCxnSpPr/>
          <p:nvPr/>
        </p:nvCxnSpPr>
        <p:spPr>
          <a:xfrm rot="10800000" flipV="1">
            <a:off x="3359665" y="2419025"/>
            <a:ext cx="3358056" cy="7895"/>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361174" y="3598833"/>
            <a:ext cx="346865" cy="34686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3</a:t>
            </a:r>
            <a:endParaRPr lang="en-GB" sz="1400" b="1" dirty="0"/>
          </a:p>
        </p:txBody>
      </p:sp>
      <p:sp>
        <p:nvSpPr>
          <p:cNvPr id="11" name="Oval 10"/>
          <p:cNvSpPr/>
          <p:nvPr/>
        </p:nvSpPr>
        <p:spPr>
          <a:xfrm>
            <a:off x="4747031" y="2253478"/>
            <a:ext cx="346865" cy="34686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1</a:t>
            </a:r>
            <a:endParaRPr lang="en-GB" sz="1400" b="1" dirty="0"/>
          </a:p>
        </p:txBody>
      </p:sp>
      <p:sp>
        <p:nvSpPr>
          <p:cNvPr id="8" name="Rounded Rectangle 7"/>
          <p:cNvSpPr/>
          <p:nvPr/>
        </p:nvSpPr>
        <p:spPr>
          <a:xfrm>
            <a:off x="6623125" y="2127376"/>
            <a:ext cx="1939158" cy="583300"/>
          </a:xfrm>
          <a:prstGeom prst="round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lumMod val="75000"/>
                  </a:schemeClr>
                </a:solidFill>
              </a:rPr>
              <a:t>Web Server</a:t>
            </a:r>
            <a:endParaRPr lang="en-GB" dirty="0">
              <a:solidFill>
                <a:schemeClr val="tx2">
                  <a:lumMod val="75000"/>
                </a:schemeClr>
              </a:solidFill>
            </a:endParaRPr>
          </a:p>
        </p:txBody>
      </p:sp>
      <p:cxnSp>
        <p:nvCxnSpPr>
          <p:cNvPr id="23" name="Straight Arrow Connector 22"/>
          <p:cNvCxnSpPr/>
          <p:nvPr/>
        </p:nvCxnSpPr>
        <p:spPr>
          <a:xfrm>
            <a:off x="3827385" y="3454321"/>
            <a:ext cx="2779974" cy="1588"/>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757537" y="3273008"/>
            <a:ext cx="346865" cy="34686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4</a:t>
            </a:r>
            <a:endParaRPr lang="en-GB" sz="1400" b="1"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latin typeface="+mj-lt"/>
              </a:rPr>
              <a:t>IP address geolocation information</a:t>
            </a:r>
          </a:p>
          <a:p>
            <a:pPr eaLnBrk="1" hangingPunct="1"/>
            <a:r>
              <a:rPr lang="en-GB" dirty="0" smtClean="0">
                <a:latin typeface="+mj-lt"/>
              </a:rPr>
              <a:t>GPS </a:t>
            </a:r>
            <a:r>
              <a:rPr lang="en-GB" dirty="0" err="1" smtClean="0">
                <a:latin typeface="+mj-lt"/>
              </a:rPr>
              <a:t>geolocation</a:t>
            </a:r>
            <a:r>
              <a:rPr lang="en-GB" dirty="0" smtClean="0">
                <a:latin typeface="+mj-lt"/>
              </a:rPr>
              <a:t> information</a:t>
            </a:r>
          </a:p>
          <a:p>
            <a:pPr eaLnBrk="1" hangingPunct="1"/>
            <a:r>
              <a:rPr lang="en-GB" dirty="0" err="1" smtClean="0">
                <a:latin typeface="+mj-lt"/>
              </a:rPr>
              <a:t>Wi-Fi</a:t>
            </a:r>
            <a:r>
              <a:rPr lang="en-GB" dirty="0" smtClean="0">
                <a:latin typeface="+mj-lt"/>
              </a:rPr>
              <a:t> </a:t>
            </a:r>
            <a:r>
              <a:rPr lang="en-GB" dirty="0" err="1" smtClean="0">
                <a:latin typeface="+mj-lt"/>
              </a:rPr>
              <a:t>geolocation</a:t>
            </a:r>
            <a:r>
              <a:rPr lang="en-GB" dirty="0" smtClean="0">
                <a:latin typeface="+mj-lt"/>
              </a:rPr>
              <a:t> information</a:t>
            </a:r>
          </a:p>
          <a:p>
            <a:pPr eaLnBrk="1" hangingPunct="1"/>
            <a:r>
              <a:rPr lang="en-GB" dirty="0" smtClean="0">
                <a:latin typeface="+mj-lt"/>
              </a:rPr>
              <a:t>Mobile phone </a:t>
            </a:r>
            <a:r>
              <a:rPr lang="en-GB" dirty="0" err="1" smtClean="0">
                <a:latin typeface="+mj-lt"/>
              </a:rPr>
              <a:t>geolocation</a:t>
            </a:r>
            <a:r>
              <a:rPr lang="en-GB" dirty="0" smtClean="0">
                <a:latin typeface="+mj-lt"/>
              </a:rPr>
              <a:t> information</a:t>
            </a:r>
          </a:p>
          <a:p>
            <a:pPr eaLnBrk="1" hangingPunct="1"/>
            <a:r>
              <a:rPr lang="en-GB" dirty="0" smtClean="0"/>
              <a:t>User-defined </a:t>
            </a:r>
            <a:r>
              <a:rPr lang="en-GB" dirty="0" err="1" smtClean="0"/>
              <a:t>geolocation</a:t>
            </a:r>
            <a:r>
              <a:rPr lang="en-GB" dirty="0" smtClean="0"/>
              <a:t> information</a:t>
            </a:r>
            <a:endParaRPr lang="en-US" dirty="0" smtClean="0"/>
          </a:p>
          <a:p>
            <a:pPr eaLnBrk="1" hangingPunct="1"/>
            <a:endParaRPr lang="en-US" dirty="0">
              <a:latin typeface="+mj-lt"/>
            </a:endParaRPr>
          </a:p>
        </p:txBody>
      </p:sp>
      <p:sp>
        <p:nvSpPr>
          <p:cNvPr id="10243" name="Rectangle 2"/>
          <p:cNvSpPr>
            <a:spLocks noGrp="1" noChangeArrowheads="1"/>
          </p:cNvSpPr>
          <p:nvPr>
            <p:ph type="title"/>
          </p:nvPr>
        </p:nvSpPr>
        <p:spPr/>
        <p:txBody>
          <a:bodyPr/>
          <a:lstStyle/>
          <a:p>
            <a:pPr eaLnBrk="1" hangingPunct="1"/>
            <a:r>
              <a:rPr lang="en-GB" dirty="0" smtClean="0"/>
              <a:t>2. Sources of </a:t>
            </a:r>
            <a:r>
              <a:rPr lang="en-GB" dirty="0" err="1" smtClean="0"/>
              <a:t>Geolocation</a:t>
            </a:r>
            <a:r>
              <a:rPr lang="en-GB" dirty="0" smtClean="0"/>
              <a:t> Information</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9245</TotalTime>
  <Words>2177</Words>
  <Application>Microsoft Office PowerPoint</Application>
  <PresentationFormat>On-screen Show (4:3)</PresentationFormat>
  <Paragraphs>321</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1_Blends</vt:lpstr>
      <vt:lpstr>Geolocation</vt:lpstr>
      <vt:lpstr>Contents</vt:lpstr>
      <vt:lpstr>1. Overview of HTML5 Geolocation</vt:lpstr>
      <vt:lpstr>Checking for Support</vt:lpstr>
      <vt:lpstr>Types of Information Available</vt:lpstr>
      <vt:lpstr>How the HTML5 Geolocation API Works</vt:lpstr>
      <vt:lpstr>Additional Geolocation Information</vt:lpstr>
      <vt:lpstr>Geolocation Architecture</vt:lpstr>
      <vt:lpstr>2. Sources of Geolocation Information</vt:lpstr>
      <vt:lpstr>IP Address Geolocation Information</vt:lpstr>
      <vt:lpstr>GPS Geolocation Information</vt:lpstr>
      <vt:lpstr>Wi-Fi Geolocation Information</vt:lpstr>
      <vt:lpstr>Mobile Phone Geolocation Information</vt:lpstr>
      <vt:lpstr>User-Defined Geolocation Information</vt:lpstr>
      <vt:lpstr>3. One-Off Position Requests</vt:lpstr>
      <vt:lpstr>Overview</vt:lpstr>
      <vt:lpstr>Specifying Position Options</vt:lpstr>
      <vt:lpstr>Defining a Position Callback Function</vt:lpstr>
      <vt:lpstr>Defining an Error Callback Function</vt:lpstr>
      <vt:lpstr>Worked Example</vt:lpstr>
      <vt:lpstr>4. Repeated Position Updates</vt:lpstr>
      <vt:lpstr>Overview</vt:lpstr>
      <vt:lpstr>Worked Example</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281</cp:revision>
  <dcterms:created xsi:type="dcterms:W3CDTF">2002-05-03T12:27:39Z</dcterms:created>
  <dcterms:modified xsi:type="dcterms:W3CDTF">2016-02-04T10:50:41Z</dcterms:modified>
</cp:coreProperties>
</file>