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Lst>
  <p:notesMasterIdLst>
    <p:notesMasterId r:id="rId29"/>
  </p:notesMasterIdLst>
  <p:handoutMasterIdLst>
    <p:handoutMasterId r:id="rId30"/>
  </p:handoutMasterIdLst>
  <p:sldIdLst>
    <p:sldId id="391" r:id="rId2"/>
    <p:sldId id="392" r:id="rId3"/>
    <p:sldId id="570" r:id="rId4"/>
    <p:sldId id="551" r:id="rId5"/>
    <p:sldId id="552" r:id="rId6"/>
    <p:sldId id="553" r:id="rId7"/>
    <p:sldId id="597" r:id="rId8"/>
    <p:sldId id="572" r:id="rId9"/>
    <p:sldId id="555" r:id="rId10"/>
    <p:sldId id="556" r:id="rId11"/>
    <p:sldId id="574" r:id="rId12"/>
    <p:sldId id="599" r:id="rId13"/>
    <p:sldId id="600" r:id="rId14"/>
    <p:sldId id="596" r:id="rId15"/>
    <p:sldId id="601" r:id="rId16"/>
    <p:sldId id="602" r:id="rId17"/>
    <p:sldId id="603" r:id="rId18"/>
    <p:sldId id="608" r:id="rId19"/>
    <p:sldId id="612" r:id="rId20"/>
    <p:sldId id="613" r:id="rId21"/>
    <p:sldId id="614" r:id="rId22"/>
    <p:sldId id="615" r:id="rId23"/>
    <p:sldId id="619" r:id="rId24"/>
    <p:sldId id="616" r:id="rId25"/>
    <p:sldId id="617" r:id="rId26"/>
    <p:sldId id="618" r:id="rId27"/>
    <p:sldId id="611" r:id="rId28"/>
  </p:sldIdLst>
  <p:sldSz cx="9144000" cy="6858000" type="screen4x3"/>
  <p:notesSz cx="6854825" cy="9750425"/>
  <p:defaultTextStyle>
    <a:defPPr>
      <a:defRPr lang="en-GB"/>
    </a:defPPr>
    <a:lvl1pPr algn="l" rtl="0" fontAlgn="base">
      <a:spcBef>
        <a:spcPct val="0"/>
      </a:spcBef>
      <a:spcAft>
        <a:spcPct val="0"/>
      </a:spcAft>
      <a:defRPr sz="1600" kern="1200">
        <a:solidFill>
          <a:schemeClr val="tx1"/>
        </a:solidFill>
        <a:latin typeface="Lucida Console" pitchFamily="49" charset="0"/>
        <a:ea typeface="+mn-ea"/>
        <a:cs typeface="+mn-cs"/>
      </a:defRPr>
    </a:lvl1pPr>
    <a:lvl2pPr marL="457200" algn="l" rtl="0" fontAlgn="base">
      <a:spcBef>
        <a:spcPct val="0"/>
      </a:spcBef>
      <a:spcAft>
        <a:spcPct val="0"/>
      </a:spcAft>
      <a:defRPr sz="1600" kern="1200">
        <a:solidFill>
          <a:schemeClr val="tx1"/>
        </a:solidFill>
        <a:latin typeface="Lucida Console" pitchFamily="49" charset="0"/>
        <a:ea typeface="+mn-ea"/>
        <a:cs typeface="+mn-cs"/>
      </a:defRPr>
    </a:lvl2pPr>
    <a:lvl3pPr marL="914400" algn="l" rtl="0" fontAlgn="base">
      <a:spcBef>
        <a:spcPct val="0"/>
      </a:spcBef>
      <a:spcAft>
        <a:spcPct val="0"/>
      </a:spcAft>
      <a:defRPr sz="1600" kern="1200">
        <a:solidFill>
          <a:schemeClr val="tx1"/>
        </a:solidFill>
        <a:latin typeface="Lucida Console" pitchFamily="49" charset="0"/>
        <a:ea typeface="+mn-ea"/>
        <a:cs typeface="+mn-cs"/>
      </a:defRPr>
    </a:lvl3pPr>
    <a:lvl4pPr marL="1371600" algn="l" rtl="0" fontAlgn="base">
      <a:spcBef>
        <a:spcPct val="0"/>
      </a:spcBef>
      <a:spcAft>
        <a:spcPct val="0"/>
      </a:spcAft>
      <a:defRPr sz="1600" kern="1200">
        <a:solidFill>
          <a:schemeClr val="tx1"/>
        </a:solidFill>
        <a:latin typeface="Lucida Console" pitchFamily="49" charset="0"/>
        <a:ea typeface="+mn-ea"/>
        <a:cs typeface="+mn-cs"/>
      </a:defRPr>
    </a:lvl4pPr>
    <a:lvl5pPr marL="1828800" algn="l" rtl="0" fontAlgn="base">
      <a:spcBef>
        <a:spcPct val="0"/>
      </a:spcBef>
      <a:spcAft>
        <a:spcPct val="0"/>
      </a:spcAft>
      <a:defRPr sz="1600" kern="1200">
        <a:solidFill>
          <a:schemeClr val="tx1"/>
        </a:solidFill>
        <a:latin typeface="Lucida Console" pitchFamily="49" charset="0"/>
        <a:ea typeface="+mn-ea"/>
        <a:cs typeface="+mn-cs"/>
      </a:defRPr>
    </a:lvl5pPr>
    <a:lvl6pPr marL="2286000" algn="l" defTabSz="914400" rtl="0" eaLnBrk="1" latinLnBrk="0" hangingPunct="1">
      <a:defRPr sz="1600" kern="1200">
        <a:solidFill>
          <a:schemeClr val="tx1"/>
        </a:solidFill>
        <a:latin typeface="Lucida Console" pitchFamily="49" charset="0"/>
        <a:ea typeface="+mn-ea"/>
        <a:cs typeface="+mn-cs"/>
      </a:defRPr>
    </a:lvl6pPr>
    <a:lvl7pPr marL="2743200" algn="l" defTabSz="914400" rtl="0" eaLnBrk="1" latinLnBrk="0" hangingPunct="1">
      <a:defRPr sz="1600" kern="1200">
        <a:solidFill>
          <a:schemeClr val="tx1"/>
        </a:solidFill>
        <a:latin typeface="Lucida Console" pitchFamily="49" charset="0"/>
        <a:ea typeface="+mn-ea"/>
        <a:cs typeface="+mn-cs"/>
      </a:defRPr>
    </a:lvl7pPr>
    <a:lvl8pPr marL="3200400" algn="l" defTabSz="914400" rtl="0" eaLnBrk="1" latinLnBrk="0" hangingPunct="1">
      <a:defRPr sz="1600" kern="1200">
        <a:solidFill>
          <a:schemeClr val="tx1"/>
        </a:solidFill>
        <a:latin typeface="Lucida Console" pitchFamily="49" charset="0"/>
        <a:ea typeface="+mn-ea"/>
        <a:cs typeface="+mn-cs"/>
      </a:defRPr>
    </a:lvl8pPr>
    <a:lvl9pPr marL="3657600" algn="l" defTabSz="914400" rtl="0" eaLnBrk="1" latinLnBrk="0" hangingPunct="1">
      <a:defRPr sz="1600" kern="1200">
        <a:solidFill>
          <a:schemeClr val="tx1"/>
        </a:solidFill>
        <a:latin typeface="Lucida Console" pitchFamily="49"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99"/>
    <a:srgbClr val="6699FF"/>
    <a:srgbClr val="FF9900"/>
    <a:srgbClr val="DDDDFF"/>
    <a:srgbClr val="99FF66"/>
    <a:srgbClr val="CCCCFF"/>
    <a:srgbClr val="D9D9F3"/>
    <a:srgbClr val="9999FF"/>
    <a:srgbClr val="FFCCCC"/>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27898" autoAdjust="0"/>
    <p:restoredTop sz="94625" autoAdjust="0"/>
  </p:normalViewPr>
  <p:slideViewPr>
    <p:cSldViewPr snapToGrid="0" showGuides="1">
      <p:cViewPr>
        <p:scale>
          <a:sx n="70" d="100"/>
          <a:sy n="70" d="100"/>
        </p:scale>
        <p:origin x="-942" y="-1056"/>
      </p:cViewPr>
      <p:guideLst>
        <p:guide orient="horz" pos="723"/>
        <p:guide pos="52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howGuides="1">
      <p:cViewPr>
        <p:scale>
          <a:sx n="100" d="100"/>
          <a:sy n="100" d="100"/>
        </p:scale>
        <p:origin x="-810" y="492"/>
      </p:cViewPr>
      <p:guideLst>
        <p:guide orient="horz" pos="3071"/>
        <p:guide pos="215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30" name="Rectangle 6"/>
          <p:cNvSpPr>
            <a:spLocks noChangeArrowheads="1"/>
          </p:cNvSpPr>
          <p:nvPr/>
        </p:nvSpPr>
        <p:spPr bwMode="auto">
          <a:xfrm>
            <a:off x="2355850" y="314325"/>
            <a:ext cx="2143125" cy="200025"/>
          </a:xfrm>
          <a:prstGeom prst="rect">
            <a:avLst/>
          </a:prstGeom>
          <a:noFill/>
          <a:ln w="9525">
            <a:noFill/>
            <a:miter lim="800000"/>
            <a:headEnd/>
            <a:tailEnd/>
          </a:ln>
          <a:effectLst/>
        </p:spPr>
        <p:txBody>
          <a:bodyPr/>
          <a:lstStyle/>
          <a:p>
            <a:pPr algn="ctr">
              <a:defRPr/>
            </a:pPr>
            <a:r>
              <a:rPr lang="en-GB" sz="1000" dirty="0" smtClean="0">
                <a:latin typeface="Tahoma" pitchFamily="34" charset="0"/>
              </a:rPr>
              <a:t>Web Storage</a:t>
            </a:r>
            <a:endParaRPr lang="en-GB" sz="1000" dirty="0">
              <a:latin typeface="Tahoma" pitchFamily="34" charset="0"/>
            </a:endParaRPr>
          </a:p>
        </p:txBody>
      </p:sp>
      <p:sp>
        <p:nvSpPr>
          <p:cNvPr id="26631" name="Line 7"/>
          <p:cNvSpPr>
            <a:spLocks noChangeShapeType="1"/>
          </p:cNvSpPr>
          <p:nvPr/>
        </p:nvSpPr>
        <p:spPr bwMode="auto">
          <a:xfrm>
            <a:off x="695325" y="9229725"/>
            <a:ext cx="5473700" cy="0"/>
          </a:xfrm>
          <a:prstGeom prst="line">
            <a:avLst/>
          </a:prstGeom>
          <a:noFill/>
          <a:ln w="9525">
            <a:solidFill>
              <a:schemeClr val="tx1"/>
            </a:solidFill>
            <a:round/>
            <a:headEnd/>
            <a:tailEnd/>
          </a:ln>
          <a:effectLst/>
        </p:spPr>
        <p:txBody>
          <a:bodyPr/>
          <a:lstStyle/>
          <a:p>
            <a:pPr>
              <a:defRPr/>
            </a:pPr>
            <a:endParaRPr lang="en-GB"/>
          </a:p>
        </p:txBody>
      </p:sp>
      <p:sp>
        <p:nvSpPr>
          <p:cNvPr id="26632" name="Rectangle 8"/>
          <p:cNvSpPr>
            <a:spLocks noChangeArrowheads="1"/>
          </p:cNvSpPr>
          <p:nvPr/>
        </p:nvSpPr>
        <p:spPr bwMode="auto">
          <a:xfrm>
            <a:off x="2322513" y="9282113"/>
            <a:ext cx="2209800" cy="203200"/>
          </a:xfrm>
          <a:prstGeom prst="rect">
            <a:avLst/>
          </a:prstGeom>
          <a:noFill/>
          <a:ln w="9525">
            <a:noFill/>
            <a:miter lim="800000"/>
            <a:headEnd/>
            <a:tailEnd/>
          </a:ln>
          <a:effectLst/>
        </p:spPr>
        <p:txBody>
          <a:bodyPr anchor="b"/>
          <a:lstStyle/>
          <a:p>
            <a:pPr algn="ctr">
              <a:defRPr/>
            </a:pPr>
            <a:r>
              <a:rPr lang="en-GB" sz="1000" smtClean="0">
                <a:latin typeface="Tahoma" pitchFamily="34" charset="0"/>
              </a:rPr>
              <a:t>© Olsen Software, 2016</a:t>
            </a:r>
            <a:endParaRPr lang="en-GB" sz="1000" dirty="0">
              <a:latin typeface="Tahoma" pitchFamily="34" charset="0"/>
            </a:endParaRPr>
          </a:p>
        </p:txBody>
      </p:sp>
      <p:sp>
        <p:nvSpPr>
          <p:cNvPr id="26633" name="Line 9"/>
          <p:cNvSpPr>
            <a:spLocks noChangeShapeType="1"/>
          </p:cNvSpPr>
          <p:nvPr/>
        </p:nvSpPr>
        <p:spPr bwMode="auto">
          <a:xfrm>
            <a:off x="695325" y="561975"/>
            <a:ext cx="5473700" cy="0"/>
          </a:xfrm>
          <a:prstGeom prst="line">
            <a:avLst/>
          </a:prstGeom>
          <a:noFill/>
          <a:ln w="9525">
            <a:solidFill>
              <a:schemeClr val="tx1"/>
            </a:solidFill>
            <a:round/>
            <a:headEnd/>
            <a:tailEnd/>
          </a:ln>
          <a:effectLst/>
        </p:spPr>
        <p:txBody>
          <a:bodyPr/>
          <a:lstStyle/>
          <a:p>
            <a:pPr>
              <a:defRPr/>
            </a:pPr>
            <a:endParaRPr lang="en-GB"/>
          </a:p>
        </p:txBody>
      </p:sp>
    </p:spTree>
    <p:extLst>
      <p:ext uri="{BB962C8B-B14F-4D97-AF65-F5344CB8AC3E}">
        <p14:creationId xmlns:p14="http://schemas.microsoft.com/office/powerpoint/2010/main" val="41785999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2355850" y="314325"/>
            <a:ext cx="2143125" cy="2000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smtClean="0">
                <a:latin typeface="Tahoma" pitchFamily="34" charset="0"/>
              </a:defRPr>
            </a:lvl1pPr>
          </a:lstStyle>
          <a:p>
            <a:pPr>
              <a:defRPr/>
            </a:pPr>
            <a:r>
              <a:rPr lang="en-GB" dirty="0" smtClean="0"/>
              <a:t>Web Storage</a:t>
            </a:r>
            <a:endParaRPr lang="en-GB" dirty="0"/>
          </a:p>
        </p:txBody>
      </p:sp>
      <p:sp>
        <p:nvSpPr>
          <p:cNvPr id="25603" name="Rectangle 4"/>
          <p:cNvSpPr>
            <a:spLocks noGrp="1" noRot="1" noChangeAspect="1" noChangeArrowheads="1" noTextEdit="1"/>
          </p:cNvSpPr>
          <p:nvPr>
            <p:ph type="sldImg" idx="2"/>
          </p:nvPr>
        </p:nvSpPr>
        <p:spPr bwMode="auto">
          <a:xfrm>
            <a:off x="990600" y="731838"/>
            <a:ext cx="4875213" cy="3656012"/>
          </a:xfrm>
          <a:prstGeom prst="rect">
            <a:avLst/>
          </a:prstGeom>
          <a:noFill/>
          <a:ln w="12700">
            <a:solidFill>
              <a:schemeClr val="bg2"/>
            </a:solidFill>
            <a:miter lim="800000"/>
            <a:headEnd/>
            <a:tailEnd/>
          </a:ln>
        </p:spPr>
      </p:sp>
      <p:sp>
        <p:nvSpPr>
          <p:cNvPr id="24581" name="Rectangle 5"/>
          <p:cNvSpPr>
            <a:spLocks noGrp="1" noChangeArrowheads="1"/>
          </p:cNvSpPr>
          <p:nvPr>
            <p:ph type="body" sz="quarter" idx="3"/>
          </p:nvPr>
        </p:nvSpPr>
        <p:spPr bwMode="auto">
          <a:xfrm>
            <a:off x="685800" y="4448175"/>
            <a:ext cx="5483225" cy="4581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24583" name="Rectangle 7"/>
          <p:cNvSpPr>
            <a:spLocks noGrp="1" noChangeArrowheads="1"/>
          </p:cNvSpPr>
          <p:nvPr>
            <p:ph type="sldNum" sz="quarter" idx="5"/>
          </p:nvPr>
        </p:nvSpPr>
        <p:spPr bwMode="auto">
          <a:xfrm>
            <a:off x="4768850" y="9231313"/>
            <a:ext cx="1522413" cy="242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000" smtClean="0">
                <a:latin typeface="Tahoma" pitchFamily="34" charset="0"/>
              </a:defRPr>
            </a:lvl1pPr>
          </a:lstStyle>
          <a:p>
            <a:pPr>
              <a:defRPr/>
            </a:pPr>
            <a:r>
              <a:rPr lang="en-GB"/>
              <a:t>Page </a:t>
            </a:r>
            <a:fld id="{241AA390-5649-4DA0-8D79-9D0A84974FCD}" type="slidenum">
              <a:rPr lang="en-GB"/>
              <a:pPr>
                <a:defRPr/>
              </a:pPr>
              <a:t>‹#›</a:t>
            </a:fld>
            <a:endParaRPr lang="en-GB"/>
          </a:p>
        </p:txBody>
      </p:sp>
      <p:sp>
        <p:nvSpPr>
          <p:cNvPr id="24584" name="Line 8"/>
          <p:cNvSpPr>
            <a:spLocks noChangeShapeType="1"/>
          </p:cNvSpPr>
          <p:nvPr/>
        </p:nvSpPr>
        <p:spPr bwMode="auto">
          <a:xfrm>
            <a:off x="695325" y="4438650"/>
            <a:ext cx="5473700" cy="1588"/>
          </a:xfrm>
          <a:prstGeom prst="line">
            <a:avLst/>
          </a:prstGeom>
          <a:noFill/>
          <a:ln w="9525">
            <a:solidFill>
              <a:schemeClr val="tx1"/>
            </a:solidFill>
            <a:round/>
            <a:headEnd/>
            <a:tailEnd/>
          </a:ln>
          <a:effectLst/>
        </p:spPr>
        <p:txBody>
          <a:bodyPr/>
          <a:lstStyle/>
          <a:p>
            <a:pPr>
              <a:defRPr/>
            </a:pPr>
            <a:endParaRPr lang="en-GB"/>
          </a:p>
        </p:txBody>
      </p:sp>
      <p:sp>
        <p:nvSpPr>
          <p:cNvPr id="24585" name="Line 9"/>
          <p:cNvSpPr>
            <a:spLocks noChangeShapeType="1"/>
          </p:cNvSpPr>
          <p:nvPr/>
        </p:nvSpPr>
        <p:spPr bwMode="auto">
          <a:xfrm>
            <a:off x="695325" y="9229725"/>
            <a:ext cx="5473700" cy="0"/>
          </a:xfrm>
          <a:prstGeom prst="line">
            <a:avLst/>
          </a:prstGeom>
          <a:noFill/>
          <a:ln w="9525">
            <a:solidFill>
              <a:schemeClr val="tx1"/>
            </a:solidFill>
            <a:round/>
            <a:headEnd/>
            <a:tailEnd/>
          </a:ln>
          <a:effectLst/>
        </p:spPr>
        <p:txBody>
          <a:bodyPr/>
          <a:lstStyle/>
          <a:p>
            <a:pPr>
              <a:defRPr/>
            </a:pPr>
            <a:endParaRPr lang="en-GB"/>
          </a:p>
        </p:txBody>
      </p:sp>
      <p:sp>
        <p:nvSpPr>
          <p:cNvPr id="24586" name="Rectangle 10"/>
          <p:cNvSpPr>
            <a:spLocks noChangeArrowheads="1"/>
          </p:cNvSpPr>
          <p:nvPr/>
        </p:nvSpPr>
        <p:spPr bwMode="auto">
          <a:xfrm>
            <a:off x="2322513" y="9282113"/>
            <a:ext cx="2209800" cy="203200"/>
          </a:xfrm>
          <a:prstGeom prst="rect">
            <a:avLst/>
          </a:prstGeom>
          <a:noFill/>
          <a:ln w="9525">
            <a:noFill/>
            <a:miter lim="800000"/>
            <a:headEnd/>
            <a:tailEnd/>
          </a:ln>
          <a:effectLst/>
        </p:spPr>
        <p:txBody>
          <a:bodyPr anchor="b"/>
          <a:lstStyle/>
          <a:p>
            <a:pPr algn="ctr">
              <a:defRPr/>
            </a:pPr>
            <a:r>
              <a:rPr lang="en-GB" sz="1000" smtClean="0">
                <a:latin typeface="Tahoma" pitchFamily="34" charset="0"/>
              </a:rPr>
              <a:t>© Olsen Software, 2016</a:t>
            </a:r>
            <a:endParaRPr lang="en-GB" sz="1000" dirty="0">
              <a:latin typeface="Tahoma" pitchFamily="34" charset="0"/>
            </a:endParaRPr>
          </a:p>
        </p:txBody>
      </p:sp>
      <p:sp>
        <p:nvSpPr>
          <p:cNvPr id="24587" name="Line 11"/>
          <p:cNvSpPr>
            <a:spLocks noChangeShapeType="1"/>
          </p:cNvSpPr>
          <p:nvPr/>
        </p:nvSpPr>
        <p:spPr bwMode="auto">
          <a:xfrm>
            <a:off x="695325" y="561975"/>
            <a:ext cx="5473700" cy="0"/>
          </a:xfrm>
          <a:prstGeom prst="line">
            <a:avLst/>
          </a:prstGeom>
          <a:noFill/>
          <a:ln w="9525">
            <a:solidFill>
              <a:schemeClr val="tx1"/>
            </a:solidFill>
            <a:round/>
            <a:headEnd/>
            <a:tailEnd/>
          </a:ln>
          <a:effectLst/>
        </p:spPr>
        <p:txBody>
          <a:bodyPr/>
          <a:lstStyle/>
          <a:p>
            <a:pPr>
              <a:defRPr/>
            </a:pPr>
            <a:endParaRPr lang="en-GB"/>
          </a:p>
        </p:txBody>
      </p:sp>
    </p:spTree>
    <p:extLst>
      <p:ext uri="{BB962C8B-B14F-4D97-AF65-F5344CB8AC3E}">
        <p14:creationId xmlns:p14="http://schemas.microsoft.com/office/powerpoint/2010/main" val="1945951212"/>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ahoma" pitchFamily="34" charset="0"/>
        <a:ea typeface="+mn-ea"/>
        <a:cs typeface="+mn-cs"/>
      </a:defRPr>
    </a:lvl1pPr>
    <a:lvl2pPr marL="360363" indent="-180975" algn="l" rtl="0" eaLnBrk="0" fontAlgn="base" hangingPunct="0">
      <a:spcBef>
        <a:spcPct val="30000"/>
      </a:spcBef>
      <a:spcAft>
        <a:spcPct val="0"/>
      </a:spcAft>
      <a:buChar char="•"/>
      <a:defRPr sz="1200" kern="1200">
        <a:solidFill>
          <a:schemeClr val="tx1"/>
        </a:solidFill>
        <a:latin typeface="Tahoma" pitchFamily="34" charset="0"/>
        <a:ea typeface="+mn-ea"/>
        <a:cs typeface="+mn-cs"/>
      </a:defRPr>
    </a:lvl2pPr>
    <a:lvl3pPr marL="714375" indent="-174625" algn="l" rtl="0" eaLnBrk="0" fontAlgn="base" hangingPunct="0">
      <a:spcBef>
        <a:spcPct val="30000"/>
      </a:spcBef>
      <a:spcAft>
        <a:spcPct val="0"/>
      </a:spcAft>
      <a:buChar char="•"/>
      <a:defRPr sz="1200" kern="1200">
        <a:solidFill>
          <a:schemeClr val="tx1"/>
        </a:solidFill>
        <a:latin typeface="Tahoma" pitchFamily="34" charset="0"/>
        <a:ea typeface="+mn-ea"/>
        <a:cs typeface="+mn-cs"/>
      </a:defRPr>
    </a:lvl3pPr>
    <a:lvl4pPr marL="1074738" indent="-180975" algn="l" rtl="0" eaLnBrk="0" fontAlgn="base" hangingPunct="0">
      <a:spcBef>
        <a:spcPct val="30000"/>
      </a:spcBef>
      <a:spcAft>
        <a:spcPct val="0"/>
      </a:spcAft>
      <a:buChar char="•"/>
      <a:defRPr sz="1200" kern="1200">
        <a:solidFill>
          <a:schemeClr val="tx1"/>
        </a:solidFill>
        <a:latin typeface="Tahoma" pitchFamily="34" charset="0"/>
        <a:ea typeface="+mn-ea"/>
        <a:cs typeface="+mn-cs"/>
      </a:defRPr>
    </a:lvl4pPr>
    <a:lvl5pPr marL="1438275" indent="-184150" algn="l" rtl="0" eaLnBrk="0" fontAlgn="base" hangingPunct="0">
      <a:spcBef>
        <a:spcPct val="30000"/>
      </a:spcBef>
      <a:spcAft>
        <a:spcPct val="0"/>
      </a:spcAft>
      <a:buChar char="•"/>
      <a:defRPr sz="1200" kern="1200">
        <a:solidFill>
          <a:schemeClr val="tx1"/>
        </a:solidFill>
        <a:latin typeface="Tahom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a:noFill/>
        </p:spPr>
        <p:txBody>
          <a:bodyPr/>
          <a:lstStyle/>
          <a:p>
            <a:r>
              <a:rPr lang="en-GB" dirty="0" smtClean="0"/>
              <a:t>Web Storage</a:t>
            </a:r>
            <a:endParaRPr lang="en-GB" dirty="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r>
              <a:rPr lang="en-US" dirty="0" smtClean="0"/>
              <a:t>The Web Storage API allows a Web page to store data client-side, either for the duration of the current session or persistently after the browser window has closed. This is ideal for Web applications that have intermittent connectivity, e.g. on a mobile device, where it's infeasible to keep posting data up to the server.</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a:noFill/>
        </p:spPr>
        <p:txBody>
          <a:bodyPr/>
          <a:lstStyle/>
          <a:p>
            <a:r>
              <a:rPr lang="en-GB" dirty="0" smtClean="0"/>
              <a:t>Web Storage</a:t>
            </a:r>
            <a:endParaRPr lang="en-GB" dirty="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r>
              <a:rPr lang="en-US" dirty="0" smtClean="0"/>
              <a:t>Web Storage is like a dictionary. Items are held as name/value pairs. It's a very simple model </a:t>
            </a:r>
            <a:r>
              <a:rPr lang="en-US" dirty="0" smtClean="0">
                <a:sym typeface="Wingdings" panose="05000000000000000000" pitchFamily="2" charset="2"/>
              </a:rPr>
              <a:t>.</a:t>
            </a:r>
            <a:endParaRPr lang="en-US" dirty="0" smtClean="0"/>
          </a:p>
          <a:p>
            <a:pPr eaLnBrk="1" hangingPunct="1"/>
            <a:r>
              <a:rPr lang="en-US" dirty="0" smtClean="0"/>
              <a:t>The upper code box shows several ways to get a value from local storage. </a:t>
            </a:r>
            <a:r>
              <a:rPr lang="en-US" dirty="0"/>
              <a:t>In the example, we're trying to get an item named </a:t>
            </a:r>
            <a:r>
              <a:rPr lang="en-US" dirty="0">
                <a:latin typeface="Lucida Console" panose="020B0609040504020204" pitchFamily="49" charset="0"/>
              </a:rPr>
              <a:t>count</a:t>
            </a:r>
            <a:r>
              <a:rPr lang="en-US" dirty="0"/>
              <a:t> from local storage.</a:t>
            </a:r>
            <a:r>
              <a:rPr lang="en-US" dirty="0" smtClean="0"/>
              <a:t> </a:t>
            </a:r>
          </a:p>
          <a:p>
            <a:pPr eaLnBrk="1" hangingPunct="1"/>
            <a:r>
              <a:rPr lang="en-US" dirty="0" smtClean="0"/>
              <a:t>The lower code box shows how to store an item in local storage. It there's already an item named </a:t>
            </a:r>
            <a:r>
              <a:rPr lang="en-US" dirty="0" smtClean="0">
                <a:latin typeface="Lucida Console" panose="020B0609040504020204" pitchFamily="49" charset="0"/>
              </a:rPr>
              <a:t>count</a:t>
            </a:r>
            <a:r>
              <a:rPr lang="en-US" dirty="0" smtClean="0"/>
              <a:t>, it will be overwritten with the new value. If there isn’t yet an item named </a:t>
            </a:r>
            <a:r>
              <a:rPr lang="en-US" dirty="0" smtClean="0">
                <a:latin typeface="Lucida Console" panose="020B0609040504020204" pitchFamily="49" charset="0"/>
              </a:rPr>
              <a:t>count</a:t>
            </a:r>
            <a:r>
              <a:rPr lang="en-US" dirty="0" smtClean="0"/>
              <a:t>, then it will be inserted now.</a:t>
            </a:r>
          </a:p>
          <a:p>
            <a:pPr eaLnBrk="1" hangingPunct="1"/>
            <a:endParaRPr lang="en-US" dirty="0" smtClean="0"/>
          </a:p>
          <a:p>
            <a:pPr eaLnBrk="1" hangingPunct="1"/>
            <a:r>
              <a:rPr lang="en-US" dirty="0" smtClean="0"/>
              <a:t>Note: All the code in the slide would </a:t>
            </a:r>
            <a:r>
              <a:rPr lang="en-US" dirty="0"/>
              <a:t>be just the same for session </a:t>
            </a:r>
            <a:r>
              <a:rPr lang="en-US" dirty="0" smtClean="0"/>
              <a:t>storage; </a:t>
            </a:r>
            <a:r>
              <a:rPr lang="en-US" dirty="0"/>
              <a:t>just replace </a:t>
            </a:r>
            <a:r>
              <a:rPr lang="en-US" dirty="0" err="1">
                <a:latin typeface="Lucida Console" panose="020B0609040504020204" pitchFamily="49" charset="0"/>
              </a:rPr>
              <a:t>localStorage</a:t>
            </a:r>
            <a:r>
              <a:rPr lang="en-US" dirty="0"/>
              <a:t> with </a:t>
            </a:r>
            <a:r>
              <a:rPr lang="en-US" dirty="0" err="1">
                <a:latin typeface="Lucida Console" panose="020B0609040504020204" pitchFamily="49" charset="0"/>
              </a:rPr>
              <a:t>sessionStorage</a:t>
            </a:r>
            <a:r>
              <a:rPr lang="en-US" dirty="0"/>
              <a:t> in the code. </a:t>
            </a:r>
          </a:p>
          <a:p>
            <a:pPr eaLnBrk="1" hangingPunct="1"/>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a:noFill/>
        </p:spPr>
        <p:txBody>
          <a:bodyPr/>
          <a:lstStyle/>
          <a:p>
            <a:r>
              <a:rPr lang="en-GB" dirty="0" smtClean="0"/>
              <a:t>Web Storage</a:t>
            </a:r>
            <a:endParaRPr lang="en-GB" dirty="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r>
              <a:rPr lang="en-US" dirty="0" smtClean="0"/>
              <a:t>The </a:t>
            </a:r>
            <a:r>
              <a:rPr lang="en-US" dirty="0" smtClean="0">
                <a:latin typeface="Lucida Console" panose="020B0609040504020204" pitchFamily="49" charset="0"/>
              </a:rPr>
              <a:t>length</a:t>
            </a:r>
            <a:r>
              <a:rPr lang="en-US" dirty="0" smtClean="0"/>
              <a:t> property tells you the number of items currently in local storage (or session storage, as appropriate).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a:noFill/>
        </p:spPr>
        <p:txBody>
          <a:bodyPr/>
          <a:lstStyle/>
          <a:p>
            <a:r>
              <a:rPr lang="en-GB" dirty="0" smtClean="0"/>
              <a:t>Web Storage</a:t>
            </a:r>
            <a:endParaRPr lang="en-GB" dirty="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r>
              <a:rPr lang="en-US" dirty="0" smtClean="0"/>
              <a:t>The </a:t>
            </a:r>
            <a:r>
              <a:rPr lang="en-US" dirty="0" err="1" smtClean="0">
                <a:latin typeface="Lucida Console" panose="020B0609040504020204" pitchFamily="49" charset="0"/>
              </a:rPr>
              <a:t>removeItem</a:t>
            </a:r>
            <a:r>
              <a:rPr lang="en-US" dirty="0" smtClean="0">
                <a:latin typeface="Lucida Console" panose="020B0609040504020204" pitchFamily="49" charset="0"/>
              </a:rPr>
              <a:t>()</a:t>
            </a:r>
            <a:r>
              <a:rPr lang="en-US" dirty="0" smtClean="0"/>
              <a:t> method removes the item with the specified name from local storage (or from session storage, as appropriate).</a:t>
            </a:r>
          </a:p>
          <a:p>
            <a:pPr eaLnBrk="1" hangingPunct="1"/>
            <a:r>
              <a:rPr lang="en-US" dirty="0" smtClean="0"/>
              <a:t>The </a:t>
            </a:r>
            <a:r>
              <a:rPr lang="en-US" dirty="0" smtClean="0">
                <a:latin typeface="Lucida Console" panose="020B0609040504020204" pitchFamily="49" charset="0"/>
              </a:rPr>
              <a:t>clear()</a:t>
            </a:r>
            <a:r>
              <a:rPr lang="en-US" dirty="0" smtClean="0"/>
              <a:t> method removes all items from local storage (or session storage, as appropriate).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a:noFill/>
        </p:spPr>
        <p:txBody>
          <a:bodyPr/>
          <a:lstStyle/>
          <a:p>
            <a:r>
              <a:rPr lang="en-GB" dirty="0" smtClean="0"/>
              <a:t>Web Storage</a:t>
            </a:r>
            <a:endParaRPr lang="en-GB" dirty="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r>
              <a:rPr lang="en-US" dirty="0" smtClean="0"/>
              <a:t>If you want to access all the items in local storage or session storage, iterate over all its keys and get the value corresponding to each key. It's a classic dictionary programming API!</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noFill/>
        </p:spPr>
        <p:txBody>
          <a:bodyPr/>
          <a:lstStyle/>
          <a:p>
            <a:r>
              <a:rPr lang="en-GB" dirty="0" smtClean="0"/>
              <a:t>Web Storage</a:t>
            </a:r>
            <a:endParaRPr lang="en-GB" dirty="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r>
              <a:rPr lang="en-US" dirty="0" smtClean="0"/>
              <a:t>This demo shows a complete example of Web Storage. The example pre-populates local storage with a couple of initial items, and then allows the user to store new items, get the count of items, remove an item, clear all items, and display all items.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pPr eaLnBrk="1" hangingPunct="1"/>
            <a:r>
              <a:rPr lang="en-US" dirty="0" smtClean="0"/>
              <a:t>This brief section describes the events that occur whenever anything happens in Web Storage, and shows how to handle such events.</a:t>
            </a:r>
          </a:p>
        </p:txBody>
      </p:sp>
      <p:sp>
        <p:nvSpPr>
          <p:cNvPr id="28676" name="Header Placeholder 3"/>
          <p:cNvSpPr>
            <a:spLocks noGrp="1"/>
          </p:cNvSpPr>
          <p:nvPr>
            <p:ph type="hdr" sz="quarter"/>
          </p:nvPr>
        </p:nvSpPr>
        <p:spPr>
          <a:noFill/>
        </p:spPr>
        <p:txBody>
          <a:bodyPr/>
          <a:lstStyle/>
          <a:p>
            <a:r>
              <a:rPr lang="en-GB" dirty="0" smtClean="0"/>
              <a:t>Web Storage</a:t>
            </a:r>
            <a:endParaRPr lang="en-GB"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GB" dirty="0" smtClean="0"/>
              <a:t>Web Storage</a:t>
            </a:r>
            <a:endParaRPr lang="en-GB"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smtClean="0"/>
              <a:t>When you download a Web page from a Web server, the browser keeps a record of its origin, i.e. its domain and schema (e.g. http or https). If the Web page changes anything in Web storage, the browser raises a </a:t>
            </a:r>
            <a:r>
              <a:rPr lang="en-US" dirty="0" smtClean="0">
                <a:latin typeface="Lucida Console" panose="020B0609040504020204" pitchFamily="49" charset="0"/>
              </a:rPr>
              <a:t>storage</a:t>
            </a:r>
            <a:r>
              <a:rPr lang="en-US" dirty="0" smtClean="0"/>
              <a:t> event. </a:t>
            </a:r>
          </a:p>
          <a:p>
            <a:pPr eaLnBrk="1" hangingPunct="1"/>
            <a:r>
              <a:rPr lang="en-US" dirty="0" smtClean="0"/>
              <a:t>Any currently-loaded Web pages from the same origin will see </a:t>
            </a:r>
            <a:r>
              <a:rPr lang="en-US" dirty="0" smtClean="0">
                <a:latin typeface="Lucida Console" panose="020B0609040504020204" pitchFamily="49" charset="0"/>
              </a:rPr>
              <a:t>storage</a:t>
            </a:r>
            <a:r>
              <a:rPr lang="en-US" dirty="0" smtClean="0"/>
              <a:t> events, and can handle these event to ensure they stay abreast of the latest state of relevant data in Web Storage.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a:noFill/>
        </p:spPr>
        <p:txBody>
          <a:bodyPr/>
          <a:lstStyle/>
          <a:p>
            <a:r>
              <a:rPr lang="en-GB" dirty="0" smtClean="0"/>
              <a:t>Web Storage</a:t>
            </a:r>
            <a:endParaRPr lang="en-GB" dirty="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r>
              <a:rPr lang="en-US" dirty="0" smtClean="0"/>
              <a:t>Handling the </a:t>
            </a:r>
            <a:r>
              <a:rPr lang="en-US" dirty="0" smtClean="0">
                <a:latin typeface="Lucida Console" panose="020B0609040504020204" pitchFamily="49" charset="0"/>
              </a:rPr>
              <a:t>storage</a:t>
            </a:r>
            <a:r>
              <a:rPr lang="en-US" dirty="0" smtClean="0"/>
              <a:t> event is simple. Just set the </a:t>
            </a:r>
            <a:r>
              <a:rPr lang="en-US" dirty="0" err="1" smtClean="0">
                <a:latin typeface="Lucida Console" panose="020B0609040504020204" pitchFamily="49" charset="0"/>
              </a:rPr>
              <a:t>window.onstorage</a:t>
            </a:r>
            <a:r>
              <a:rPr lang="en-US" dirty="0" smtClean="0"/>
              <a:t> property to your event-handler function. Note that there's only one </a:t>
            </a:r>
            <a:r>
              <a:rPr lang="en-US" dirty="0" smtClean="0">
                <a:latin typeface="Lucida Console" panose="020B0609040504020204" pitchFamily="49" charset="0"/>
              </a:rPr>
              <a:t>storage</a:t>
            </a:r>
            <a:r>
              <a:rPr lang="en-US" dirty="0" smtClean="0"/>
              <a:t> event, which caters for changes in both local storage and session storage.</a:t>
            </a:r>
          </a:p>
          <a:p>
            <a:pPr eaLnBrk="1" hangingPunct="1"/>
            <a:r>
              <a:rPr lang="en-US" dirty="0" smtClean="0"/>
              <a:t>The event-handler function receives an </a:t>
            </a:r>
            <a:r>
              <a:rPr lang="en-US" dirty="0" err="1" smtClean="0">
                <a:latin typeface="Lucida Console" panose="020B0609040504020204" pitchFamily="49" charset="0"/>
              </a:rPr>
              <a:t>eventStorage</a:t>
            </a:r>
            <a:r>
              <a:rPr lang="en-US" dirty="0" smtClean="0"/>
              <a:t> object as a parameter, indicating which item has changed, its old/new values, the URL of the document that made the change, and the storage area in which the item is held (i.e. </a:t>
            </a:r>
            <a:r>
              <a:rPr lang="en-US" dirty="0" err="1" smtClean="0">
                <a:latin typeface="Lucida Console" panose="020B0609040504020204" pitchFamily="49" charset="0"/>
              </a:rPr>
              <a:t>window.localStorage</a:t>
            </a:r>
            <a:r>
              <a:rPr lang="en-US" dirty="0" smtClean="0"/>
              <a:t> or </a:t>
            </a:r>
            <a:r>
              <a:rPr lang="en-US" dirty="0" err="1" smtClean="0">
                <a:latin typeface="Lucida Console" panose="020B0609040504020204" pitchFamily="49" charset="0"/>
              </a:rPr>
              <a:t>window.sessionStorage</a:t>
            </a:r>
            <a:r>
              <a:rPr lang="en-US" dirty="0" smtClean="0"/>
              <a: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noFill/>
        </p:spPr>
        <p:txBody>
          <a:bodyPr/>
          <a:lstStyle/>
          <a:p>
            <a:r>
              <a:rPr lang="en-GB" dirty="0" smtClean="0"/>
              <a:t>Web Storage</a:t>
            </a:r>
            <a:endParaRPr lang="en-GB" dirty="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r>
              <a:rPr lang="en-US" dirty="0" smtClean="0"/>
              <a:t>This demo incorporates two separate HTML pages:</a:t>
            </a:r>
          </a:p>
          <a:p>
            <a:pPr lvl="1" eaLnBrk="1" hangingPunct="1"/>
            <a:r>
              <a:rPr lang="en-US" dirty="0" err="1" smtClean="0">
                <a:latin typeface="Lucida Console" panose="020B0609040504020204" pitchFamily="49" charset="0"/>
              </a:rPr>
              <a:t>Index.cshtml</a:t>
            </a:r>
            <a:r>
              <a:rPr lang="en-US" dirty="0" smtClean="0"/>
              <a:t> (shown on the left in the slide) allows the user to add/remove/modify/clear items in local storage. This causes </a:t>
            </a:r>
            <a:r>
              <a:rPr lang="en-US" dirty="0" smtClean="0">
                <a:latin typeface="Lucida Console" panose="020B0609040504020204" pitchFamily="49" charset="0"/>
              </a:rPr>
              <a:t>storage</a:t>
            </a:r>
            <a:r>
              <a:rPr lang="en-US" dirty="0" smtClean="0"/>
              <a:t> events to occur automatically.</a:t>
            </a:r>
          </a:p>
          <a:p>
            <a:pPr lvl="1" eaLnBrk="1" hangingPunct="1"/>
            <a:r>
              <a:rPr lang="en-US" dirty="0" err="1" smtClean="0">
                <a:latin typeface="Lucida Console" panose="020B0609040504020204" pitchFamily="49" charset="0"/>
              </a:rPr>
              <a:t>ViewEvents.cshtml</a:t>
            </a:r>
            <a:r>
              <a:rPr lang="en-US" dirty="0" smtClean="0"/>
              <a:t> </a:t>
            </a:r>
            <a:r>
              <a:rPr lang="en-US" dirty="0"/>
              <a:t>(shown on the </a:t>
            </a:r>
            <a:r>
              <a:rPr lang="en-US" dirty="0" smtClean="0"/>
              <a:t>right in </a:t>
            </a:r>
            <a:r>
              <a:rPr lang="en-US" dirty="0"/>
              <a:t>the slide) </a:t>
            </a:r>
            <a:r>
              <a:rPr lang="en-US" dirty="0" smtClean="0"/>
              <a:t>handles the </a:t>
            </a:r>
            <a:r>
              <a:rPr lang="en-US" dirty="0" smtClean="0">
                <a:latin typeface="Lucida Console" panose="020B0609040504020204" pitchFamily="49" charset="0"/>
              </a:rPr>
              <a:t>storage</a:t>
            </a:r>
            <a:r>
              <a:rPr lang="en-US" dirty="0" smtClean="0"/>
              <a:t> events, determines exactly what's happened, and displays a suitable message.</a:t>
            </a:r>
          </a:p>
          <a:p>
            <a:pPr eaLnBrk="1" hangingPunct="1"/>
            <a:r>
              <a:rPr lang="en-US" dirty="0" smtClean="0"/>
              <a:t>This example illustrates quite nicely the point of </a:t>
            </a:r>
            <a:r>
              <a:rPr lang="en-US" dirty="0" smtClean="0">
                <a:latin typeface="Lucida Console" panose="020B0609040504020204" pitchFamily="49" charset="0"/>
              </a:rPr>
              <a:t>storage</a:t>
            </a:r>
            <a:r>
              <a:rPr lang="en-US" dirty="0" smtClean="0"/>
              <a:t> events. The mechanism allows pages to keep up-to-date with the latest state of Web Storage data, when it might be modified by another document.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pPr eaLnBrk="1" hangingPunct="1"/>
            <a:r>
              <a:rPr lang="en-US" dirty="0" smtClean="0"/>
              <a:t>To conclude this chapter, we're going to look at offline working. This isn’t a Web Storage mechanism, but it's still relevant to discuss it here because it allows you to create applications that behave properly in the absence of an Internet connection.</a:t>
            </a:r>
          </a:p>
        </p:txBody>
      </p:sp>
      <p:sp>
        <p:nvSpPr>
          <p:cNvPr id="28676" name="Header Placeholder 3"/>
          <p:cNvSpPr>
            <a:spLocks noGrp="1"/>
          </p:cNvSpPr>
          <p:nvPr>
            <p:ph type="hdr" sz="quarter"/>
          </p:nvPr>
        </p:nvSpPr>
        <p:spPr>
          <a:noFill/>
        </p:spPr>
        <p:txBody>
          <a:bodyPr/>
          <a:lstStyle/>
          <a:p>
            <a:r>
              <a:rPr lang="en-GB" dirty="0" smtClean="0"/>
              <a:t>Web Storage</a:t>
            </a:r>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a:noFill/>
        </p:spPr>
        <p:txBody>
          <a:bodyPr/>
          <a:lstStyle/>
          <a:p>
            <a:r>
              <a:rPr lang="en-GB" dirty="0" smtClean="0"/>
              <a:t>Web Storage</a:t>
            </a:r>
            <a:endParaRPr lang="en-GB" dirty="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r>
              <a:rPr lang="en-US" dirty="0" smtClean="0"/>
              <a:t>Section 1 explains the core concepts of Web Storage, and describes the two different types of storage available (essentially, persistent and non-persistent).</a:t>
            </a:r>
          </a:p>
          <a:p>
            <a:pPr eaLnBrk="1" hangingPunct="1"/>
            <a:r>
              <a:rPr lang="en-US" dirty="0" smtClean="0"/>
              <a:t>Section 2 covers the Web Storage API in detail. It's a fairly intuitive API, with operations to add an item to Web storage, look-up an item, remove an item, etc.</a:t>
            </a:r>
          </a:p>
          <a:p>
            <a:pPr eaLnBrk="1" hangingPunct="1"/>
            <a:r>
              <a:rPr lang="en-US" dirty="0" smtClean="0"/>
              <a:t>Section 3 shows how to handle events, indicating that an item has been added, removed, or modified in Web Storage. We'll also explain why this is useful.</a:t>
            </a:r>
          </a:p>
          <a:p>
            <a:pPr eaLnBrk="1" hangingPunct="1"/>
            <a:r>
              <a:rPr lang="en-US" dirty="0" smtClean="0"/>
              <a:t>Section 4 covers offline working. This isn't a Web Storage mechanism, but it's a related topic. Offline working makes it feasible for a Web page to operate meaningfully even if there's no Internet connection available.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GB" dirty="0" smtClean="0"/>
              <a:t>Web Storage</a:t>
            </a:r>
            <a:endParaRPr lang="en-GB"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smtClean="0"/>
              <a:t>Offline working is a mechanism that allows a Web application to define a manifest file, listing the pages, icons, and other files that might be needed by the application during its operation.</a:t>
            </a:r>
          </a:p>
          <a:p>
            <a:pPr eaLnBrk="1" hangingPunct="1"/>
            <a:r>
              <a:rPr lang="en-US" dirty="0" smtClean="0"/>
              <a:t>When the application is first downloaded to the browser, the browser examines the manifest file and pre-fetches all the specified files while the going is good, i.e. while it knows it has an Internet connection. The browser then caches these files for later usage.</a:t>
            </a:r>
          </a:p>
          <a:p>
            <a:pPr eaLnBrk="1" hangingPunct="1"/>
            <a:r>
              <a:rPr lang="en-US" dirty="0" smtClean="0"/>
              <a:t>A simple idea really, but it can be very useful if you want to create an application that will function meaningfully even in the absence of any connectivity.</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GB" dirty="0" smtClean="0"/>
              <a:t>Web Storage</a:t>
            </a:r>
            <a:endParaRPr lang="en-GB"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smtClean="0"/>
              <a:t>The first step is to define a manifest file, as shown in the slide. By convention, this file has a </a:t>
            </a:r>
            <a:r>
              <a:rPr lang="en-US" dirty="0" smtClean="0">
                <a:latin typeface="Lucida Console" panose="020B0609040504020204" pitchFamily="49" charset="0"/>
              </a:rPr>
              <a:t>.</a:t>
            </a:r>
            <a:r>
              <a:rPr lang="en-US" dirty="0" err="1" smtClean="0">
                <a:latin typeface="Lucida Console" panose="020B0609040504020204" pitchFamily="49" charset="0"/>
              </a:rPr>
              <a:t>appcache</a:t>
            </a:r>
            <a:r>
              <a:rPr lang="en-US" dirty="0" smtClean="0"/>
              <a:t> file extension.</a:t>
            </a:r>
          </a:p>
          <a:p>
            <a:pPr eaLnBrk="1" hangingPunct="1"/>
            <a:r>
              <a:rPr lang="en-US" dirty="0" smtClean="0"/>
              <a:t>The manifest file contains a </a:t>
            </a:r>
            <a:r>
              <a:rPr lang="en-US" dirty="0" smtClean="0">
                <a:latin typeface="Lucida Console" panose="020B0609040504020204" pitchFamily="49" charset="0"/>
              </a:rPr>
              <a:t>CACHE:</a:t>
            </a:r>
            <a:r>
              <a:rPr lang="en-US" dirty="0" smtClean="0"/>
              <a:t> section that lists the files the browser should pre-fetch and hold in its cache.</a:t>
            </a:r>
          </a:p>
          <a:p>
            <a:pPr eaLnBrk="1" hangingPunct="1"/>
            <a:r>
              <a:rPr lang="en-US" dirty="0" smtClean="0"/>
              <a:t>The manifest file also has a </a:t>
            </a:r>
            <a:r>
              <a:rPr lang="en-US" dirty="0" smtClean="0">
                <a:latin typeface="Lucida Console" panose="020B0609040504020204" pitchFamily="49" charset="0"/>
              </a:rPr>
              <a:t>FALLBACK:</a:t>
            </a:r>
            <a:r>
              <a:rPr lang="en-US" dirty="0" smtClean="0"/>
              <a:t> section that specifies fallback files that can be used for other files that might be requested. This is a 1-1 mapping: you specify the URL of file(s) that might be requested, followed by the URL of the file to use as a fallback if there's no live network connection.</a:t>
            </a:r>
          </a:p>
          <a:p>
            <a:pPr eaLnBrk="1" hangingPunct="1"/>
            <a:r>
              <a:rPr lang="en-US" dirty="0" smtClean="0"/>
              <a:t>Finally, the </a:t>
            </a:r>
            <a:r>
              <a:rPr lang="en-US" dirty="0"/>
              <a:t>manifest file </a:t>
            </a:r>
            <a:r>
              <a:rPr lang="en-US" dirty="0" smtClean="0"/>
              <a:t>has </a:t>
            </a:r>
            <a:r>
              <a:rPr lang="en-US" dirty="0"/>
              <a:t>a </a:t>
            </a:r>
            <a:r>
              <a:rPr lang="en-US" dirty="0" smtClean="0">
                <a:latin typeface="Lucida Console" panose="020B0609040504020204" pitchFamily="49" charset="0"/>
              </a:rPr>
              <a:t>NETWORK:</a:t>
            </a:r>
            <a:r>
              <a:rPr lang="en-US" dirty="0" smtClean="0"/>
              <a:t> </a:t>
            </a:r>
            <a:r>
              <a:rPr lang="en-US" dirty="0"/>
              <a:t>section that </a:t>
            </a:r>
            <a:r>
              <a:rPr lang="en-US" dirty="0" smtClean="0"/>
              <a:t>specifies the files that require a live network connection (i.e. they can't be pre-fetched and there's no suitable fallback option).</a:t>
            </a:r>
            <a:endParaRPr lang="en-US" dirty="0"/>
          </a:p>
          <a:p>
            <a:pPr eaLnBrk="1" hangingPunct="1"/>
            <a:endParaRPr lang="en-US" dirty="0" smtClean="0"/>
          </a:p>
          <a:p>
            <a:pPr eaLnBrk="1" hangingPunct="1"/>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GB" dirty="0" smtClean="0"/>
              <a:t>Web Storage</a:t>
            </a:r>
            <a:endParaRPr lang="en-GB"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smtClean="0"/>
              <a:t>In order for a Web page to benefit from offline working, add a </a:t>
            </a:r>
            <a:r>
              <a:rPr lang="en-US" dirty="0" smtClean="0">
                <a:latin typeface="Lucida Console" panose="020B0609040504020204" pitchFamily="49" charset="0"/>
              </a:rPr>
              <a:t>manifest</a:t>
            </a:r>
            <a:r>
              <a:rPr lang="en-US" dirty="0" smtClean="0"/>
              <a:t> attribute to the </a:t>
            </a:r>
            <a:r>
              <a:rPr lang="en-US" dirty="0" smtClean="0">
                <a:latin typeface="Lucida Console" panose="020B0609040504020204" pitchFamily="49" charset="0"/>
              </a:rPr>
              <a:t>&lt;html&gt;</a:t>
            </a:r>
            <a:r>
              <a:rPr lang="en-US" dirty="0" smtClean="0"/>
              <a:t> tag, and set it to the manifest file you saw on the previous slide.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GB" dirty="0" smtClean="0"/>
              <a:t>Web Storage</a:t>
            </a:r>
            <a:endParaRPr lang="en-GB"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smtClean="0"/>
              <a:t>The HTML5 API includes various APIs that allow you to access the application cache. In most cases, you probably won't need to use these features, but you never know…</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GB" dirty="0" smtClean="0"/>
              <a:t>Web Storage</a:t>
            </a:r>
            <a:endParaRPr lang="en-GB"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smtClean="0"/>
              <a:t>This slide lists some additional features in the HTML5 API, for determining whether an application is currently online or offline.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GB" dirty="0" smtClean="0"/>
              <a:t>Web Storage</a:t>
            </a:r>
            <a:endParaRPr lang="en-GB"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smtClean="0"/>
              <a:t>The </a:t>
            </a:r>
            <a:r>
              <a:rPr lang="en-US" dirty="0" err="1" smtClean="0">
                <a:latin typeface="Lucida Console" panose="020B0609040504020204" pitchFamily="49" charset="0"/>
              </a:rPr>
              <a:t>document.hidden</a:t>
            </a:r>
            <a:r>
              <a:rPr lang="en-US" dirty="0" smtClean="0"/>
              <a:t> property tells you if a document is currently visible or hidden. This might be useful if you're running an animation, for example; if the document isn't visible, you might want to pause the animation loop until the page becomes visible again. The </a:t>
            </a:r>
            <a:r>
              <a:rPr lang="en-US" dirty="0" err="1" smtClean="0">
                <a:latin typeface="Lucida Console" panose="020B0609040504020204" pitchFamily="49" charset="0"/>
              </a:rPr>
              <a:t>visibilitychange</a:t>
            </a:r>
            <a:r>
              <a:rPr lang="en-US" dirty="0" smtClean="0"/>
              <a:t> event notifies you of changes in visibility.</a:t>
            </a:r>
          </a:p>
          <a:p>
            <a:pPr eaLnBrk="1" hangingPunct="1"/>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GB" dirty="0" smtClean="0"/>
              <a:t>Web Storage</a:t>
            </a:r>
            <a:endParaRPr lang="en-GB"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smtClean="0"/>
              <a:t>This example shows how to set up an environment for offline working, and then how to observe the beneficial effects. The setup procedure for this demo is a bit tricky, so make sure you follow the demo instructions carefully.</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n-US" smtClean="0"/>
          </a:p>
        </p:txBody>
      </p:sp>
      <p:sp>
        <p:nvSpPr>
          <p:cNvPr id="6" name="Header Placeholder 3"/>
          <p:cNvSpPr>
            <a:spLocks noGrp="1"/>
          </p:cNvSpPr>
          <p:nvPr>
            <p:ph type="hdr" sz="quarter"/>
          </p:nvPr>
        </p:nvSpPr>
        <p:spPr>
          <a:xfrm>
            <a:off x="2355850" y="314325"/>
            <a:ext cx="2143125" cy="200025"/>
          </a:xfrm>
          <a:noFill/>
        </p:spPr>
        <p:txBody>
          <a:bodyPr/>
          <a:lstStyle/>
          <a:p>
            <a:r>
              <a:rPr lang="en-GB" dirty="0" smtClean="0"/>
              <a:t>Web Storage</a:t>
            </a:r>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pPr eaLnBrk="1" hangingPunct="1"/>
            <a:r>
              <a:rPr lang="en-US" dirty="0" smtClean="0"/>
              <a:t>This section sets the scene for the chapter. We'll explain the need for Web Storage, describe the two types of Web Storage available, and show how to detect if a browser supports Web Storage.</a:t>
            </a:r>
          </a:p>
        </p:txBody>
      </p:sp>
      <p:sp>
        <p:nvSpPr>
          <p:cNvPr id="28676" name="Header Placeholder 3"/>
          <p:cNvSpPr>
            <a:spLocks noGrp="1"/>
          </p:cNvSpPr>
          <p:nvPr>
            <p:ph type="hdr" sz="quarter"/>
          </p:nvPr>
        </p:nvSpPr>
        <p:spPr>
          <a:noFill/>
        </p:spPr>
        <p:txBody>
          <a:bodyPr/>
          <a:lstStyle/>
          <a:p>
            <a:r>
              <a:rPr lang="en-GB" dirty="0" smtClean="0"/>
              <a:t>Web Storage</a:t>
            </a:r>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a:noFill/>
        </p:spPr>
        <p:txBody>
          <a:bodyPr/>
          <a:lstStyle/>
          <a:p>
            <a:r>
              <a:rPr lang="en-GB" dirty="0" smtClean="0"/>
              <a:t>Web Storage</a:t>
            </a:r>
            <a:endParaRPr lang="en-GB" dirty="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r>
              <a:rPr lang="en-US" dirty="0" smtClean="0"/>
              <a:t>Cookies give some support for persistence in a Web page. You can create a cookie in JavaScript and store it on the local drive. Likewise a Web server can return a cookie to the browser, and the browser can store it locally on the browser computer.</a:t>
            </a:r>
          </a:p>
          <a:p>
            <a:pPr eaLnBrk="1" hangingPunct="1"/>
            <a:r>
              <a:rPr lang="en-US" dirty="0" smtClean="0"/>
              <a:t>However, cookies are not designed to hold large amounts of data. Cookie space is very limited, and is only really meant to hold snippets of information such as user IDs. Cookies do not remove the need for real persistence at the server.</a:t>
            </a:r>
          </a:p>
          <a:p>
            <a:pPr eaLnBrk="1" hangingPunct="1"/>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a:noFill/>
        </p:spPr>
        <p:txBody>
          <a:bodyPr/>
          <a:lstStyle/>
          <a:p>
            <a:r>
              <a:rPr lang="en-GB" dirty="0" smtClean="0"/>
              <a:t>Web Storage</a:t>
            </a:r>
            <a:endParaRPr lang="en-GB" dirty="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en-US" dirty="0" smtClean="0"/>
              <a:t>HTML5 introduces the notion of Web Storage, which allows a Web application to store large amounts of data locally. </a:t>
            </a:r>
          </a:p>
          <a:p>
            <a:pPr eaLnBrk="1" hangingPunct="1"/>
            <a:r>
              <a:rPr lang="en-US" dirty="0" smtClean="0"/>
              <a:t>The intention is to allow Web pages to be largely self-supporting, even in the absence of Internet connectivity. A Web page can store data locally while disconnected, and then send the data to the server if and when a connection becomes available.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a:noFill/>
        </p:spPr>
        <p:txBody>
          <a:bodyPr/>
          <a:lstStyle/>
          <a:p>
            <a:r>
              <a:rPr lang="en-GB" dirty="0" smtClean="0"/>
              <a:t>Web Storage</a:t>
            </a:r>
            <a:endParaRPr lang="en-GB"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r>
              <a:rPr lang="en-US" dirty="0" smtClean="0"/>
              <a:t>Local storage is persistent; when you close the browser window, local storage is persisted to an appropriate (browser-specific) folder on the local computer.</a:t>
            </a:r>
          </a:p>
          <a:p>
            <a:pPr eaLnBrk="1" hangingPunct="1"/>
            <a:r>
              <a:rPr lang="en-US" dirty="0" smtClean="0"/>
              <a:t>Session storage is transient; as soon you close the browser window, session storage is lost. This is still useful though; it allows a Web application to cache a lot of data locally while it's running, without having to constantly re-synch with the server.</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GB" dirty="0" smtClean="0"/>
              <a:t>Web Storage</a:t>
            </a:r>
            <a:endParaRPr lang="en-GB"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smtClean="0"/>
              <a:t>If a browser supports Web storage, then the </a:t>
            </a:r>
            <a:r>
              <a:rPr lang="en-US" dirty="0" err="1" smtClean="0">
                <a:latin typeface="Lucida Console" panose="020B0609040504020204" pitchFamily="49" charset="0"/>
              </a:rPr>
              <a:t>window.localStorage</a:t>
            </a:r>
            <a:r>
              <a:rPr lang="en-US" dirty="0" smtClean="0"/>
              <a:t> and </a:t>
            </a:r>
            <a:r>
              <a:rPr lang="en-US" dirty="0" err="1" smtClean="0">
                <a:latin typeface="Lucida Console" panose="020B0609040504020204" pitchFamily="49" charset="0"/>
                <a:cs typeface="Lao UI" panose="020B0502040204020203" pitchFamily="34" charset="0"/>
              </a:rPr>
              <a:t>window.sessionStorage</a:t>
            </a:r>
            <a:r>
              <a:rPr lang="en-US" dirty="0" smtClean="0"/>
              <a:t> properties will be defined. You can check these properties as shown in the slide.</a:t>
            </a:r>
          </a:p>
          <a:p>
            <a:pPr eaLnBrk="1" hangingPunct="1"/>
            <a:r>
              <a:rPr lang="en-US" dirty="0" smtClean="0"/>
              <a:t>Note that for predictable results, you should download your Web pages from a Web server rather than opening them directly from the file system. This is because the browser needs to know the domain from which the Web pages were loaded, so that it can keep Web Storage from different domains separate. The local file system doesn't have a domain as such, so if you open Web pages from the local file system, the browser might not allow the Web pages to access Web Storage.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pPr eaLnBrk="1" hangingPunct="1"/>
            <a:r>
              <a:rPr lang="en-US" dirty="0" smtClean="0"/>
              <a:t>This section explains the Web Storage API for adding items to local storage or session storage, removing items, looking up items, etc.</a:t>
            </a:r>
          </a:p>
        </p:txBody>
      </p:sp>
      <p:sp>
        <p:nvSpPr>
          <p:cNvPr id="28676" name="Header Placeholder 3"/>
          <p:cNvSpPr>
            <a:spLocks noGrp="1"/>
          </p:cNvSpPr>
          <p:nvPr>
            <p:ph type="hdr" sz="quarter"/>
          </p:nvPr>
        </p:nvSpPr>
        <p:spPr>
          <a:noFill/>
        </p:spPr>
        <p:txBody>
          <a:bodyPr/>
          <a:lstStyle/>
          <a:p>
            <a:r>
              <a:rPr lang="en-GB" dirty="0" smtClean="0"/>
              <a:t>Web Storage</a:t>
            </a:r>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GB" dirty="0" smtClean="0"/>
              <a:t>Web Storage</a:t>
            </a:r>
            <a:endParaRPr lang="en-GB"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smtClean="0"/>
              <a:t>The </a:t>
            </a:r>
            <a:r>
              <a:rPr lang="en-US" dirty="0" err="1" smtClean="0">
                <a:latin typeface="Lucida Console" panose="020B0609040504020204" pitchFamily="49" charset="0"/>
              </a:rPr>
              <a:t>sessionStorage</a:t>
            </a:r>
            <a:r>
              <a:rPr lang="en-US" dirty="0" smtClean="0"/>
              <a:t> and </a:t>
            </a:r>
            <a:r>
              <a:rPr lang="en-US" dirty="0" err="1" smtClean="0">
                <a:latin typeface="Lucida Console" panose="020B0609040504020204" pitchFamily="49" charset="0"/>
              </a:rPr>
              <a:t>localStorage</a:t>
            </a:r>
            <a:r>
              <a:rPr lang="en-US" dirty="0" smtClean="0"/>
              <a:t> objects both implement the </a:t>
            </a:r>
            <a:r>
              <a:rPr lang="en-US" dirty="0" smtClean="0">
                <a:latin typeface="Lucida Console" panose="020B0609040504020204" pitchFamily="49" charset="0"/>
              </a:rPr>
              <a:t>Storage</a:t>
            </a:r>
            <a:r>
              <a:rPr lang="en-US" dirty="0" smtClean="0"/>
              <a:t> interface, so the APIs for both these objects are exactly the same</a:t>
            </a:r>
            <a:r>
              <a:rPr lang="en-US" dirty="0" smtClean="0">
                <a:sym typeface="Wingdings" panose="05000000000000000000" pitchFamily="2" charset="2"/>
              </a:rPr>
              <a:t>.</a:t>
            </a:r>
          </a:p>
          <a:p>
            <a:pPr eaLnBrk="1" hangingPunct="1"/>
            <a:r>
              <a:rPr lang="en-US" dirty="0" smtClean="0">
                <a:sym typeface="Wingdings" panose="05000000000000000000" pitchFamily="2" charset="2"/>
              </a:rPr>
              <a:t>The following slides show examples of </a:t>
            </a:r>
            <a:r>
              <a:rPr lang="en-US" dirty="0" err="1" smtClean="0">
                <a:latin typeface="Lucida Console" panose="020B0609040504020204" pitchFamily="49" charset="0"/>
                <a:sym typeface="Wingdings" panose="05000000000000000000" pitchFamily="2" charset="2"/>
              </a:rPr>
              <a:t>localStorage</a:t>
            </a:r>
            <a:r>
              <a:rPr lang="en-US" dirty="0" smtClean="0">
                <a:sym typeface="Wingdings" panose="05000000000000000000" pitchFamily="2" charset="2"/>
              </a:rPr>
              <a:t>, but the examples would be just the same for </a:t>
            </a:r>
            <a:r>
              <a:rPr lang="en-US" dirty="0" err="1" smtClean="0">
                <a:latin typeface="Lucida Console" panose="020B0609040504020204" pitchFamily="49" charset="0"/>
                <a:sym typeface="Wingdings" panose="05000000000000000000" pitchFamily="2" charset="2"/>
              </a:rPr>
              <a:t>sessionStorage</a:t>
            </a:r>
            <a:r>
              <a:rPr lang="en-US" dirty="0" smtClean="0">
                <a:sym typeface="Wingdings" panose="05000000000000000000" pitchFamily="2" charset="2"/>
              </a:rPr>
              <a:t>.</a:t>
            </a:r>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buClr>
                <a:srgbClr val="FF0000"/>
              </a:buCl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Rectangle 4"/>
          <p:cNvSpPr/>
          <p:nvPr userDrawn="1"/>
        </p:nvSpPr>
        <p:spPr bwMode="auto">
          <a:xfrm>
            <a:off x="0" y="0"/>
            <a:ext cx="9144000" cy="1024759"/>
          </a:xfrm>
          <a:prstGeom prst="rect">
            <a:avLst/>
          </a:prstGeom>
          <a:solidFill>
            <a:schemeClr val="tx2"/>
          </a:solidFill>
          <a:ln w="28575" cap="flat" cmpd="sng" algn="ctr">
            <a:no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smtClean="0">
              <a:ln>
                <a:noFill/>
              </a:ln>
              <a:solidFill>
                <a:srgbClr val="FFC000"/>
              </a:solidFill>
              <a:effectLst/>
              <a:latin typeface="Lucida Console" pitchFamily="49" charset="0"/>
            </a:endParaRPr>
          </a:p>
        </p:txBody>
      </p:sp>
      <p:sp>
        <p:nvSpPr>
          <p:cNvPr id="2" name="Title 1"/>
          <p:cNvSpPr>
            <a:spLocks noGrp="1"/>
          </p:cNvSpPr>
          <p:nvPr>
            <p:ph type="title"/>
          </p:nvPr>
        </p:nvSpPr>
        <p:spPr>
          <a:xfrm>
            <a:off x="378372" y="151249"/>
            <a:ext cx="8549837" cy="693737"/>
          </a:xfrm>
        </p:spPr>
        <p:txBody>
          <a:bodyPr/>
          <a:lstStyle>
            <a:lvl1pPr>
              <a:defRPr>
                <a:solidFill>
                  <a:srgbClr val="FFC000"/>
                </a:solidFill>
              </a:defRPr>
            </a:lvl1pPr>
          </a:lstStyle>
          <a:p>
            <a:r>
              <a:rPr lang="en-US" dirty="0" smtClean="0"/>
              <a:t>Click to edit Master title style</a:t>
            </a:r>
            <a:endParaRPr lang="en-GB" dirty="0"/>
          </a:p>
        </p:txBody>
      </p:sp>
      <p:sp>
        <p:nvSpPr>
          <p:cNvPr id="7" name="Teardrop 6"/>
          <p:cNvSpPr/>
          <p:nvPr userDrawn="1"/>
        </p:nvSpPr>
        <p:spPr>
          <a:xfrm rot="8093063">
            <a:off x="8856385" y="6525907"/>
            <a:ext cx="258468" cy="258468"/>
          </a:xfrm>
          <a:prstGeom prst="teardrop">
            <a:avLst/>
          </a:prstGeom>
          <a:solidFill>
            <a:srgbClr val="FFC000"/>
          </a:solidFill>
          <a:ln w="9525">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12"/>
          <p:cNvSpPr>
            <a:spLocks noGrp="1" noChangeArrowheads="1"/>
          </p:cNvSpPr>
          <p:nvPr>
            <p:ph type="ftr" sz="quarter" idx="10"/>
          </p:nvPr>
        </p:nvSpPr>
        <p:spPr>
          <a:xfrm>
            <a:off x="8725566" y="6346483"/>
            <a:ext cx="520503" cy="457200"/>
          </a:xfrm>
          <a:ln/>
        </p:spPr>
        <p:txBody>
          <a:bodyPr/>
          <a:lstStyle>
            <a:lvl1pPr algn="ctr">
              <a:defRPr b="0">
                <a:solidFill>
                  <a:schemeClr val="tx2"/>
                </a:solidFill>
              </a:defRPr>
            </a:lvl1pPr>
          </a:lstStyle>
          <a:p>
            <a:pPr>
              <a:defRPr/>
            </a:pPr>
            <a:fld id="{20D3A3B2-EA16-4B4A-AE9A-D51E3039C102}" type="slidenum">
              <a:rPr lang="en-GB" smtClean="0"/>
              <a:pPr>
                <a:defRPr/>
              </a:pPr>
              <a:t>‹#›</a:t>
            </a:fld>
            <a:endParaRPr lang="en-GB" dirty="0"/>
          </a:p>
        </p:txBody>
      </p:sp>
    </p:spTree>
    <p:extLst>
      <p:ext uri="{BB962C8B-B14F-4D97-AF65-F5344CB8AC3E}">
        <p14:creationId xmlns:p14="http://schemas.microsoft.com/office/powerpoint/2010/main" val="97871277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9" name="Rectangle 2"/>
          <p:cNvSpPr>
            <a:spLocks noGrp="1" noChangeArrowheads="1"/>
          </p:cNvSpPr>
          <p:nvPr>
            <p:ph type="ctrTitle" hasCustomPrompt="1"/>
          </p:nvPr>
        </p:nvSpPr>
        <p:spPr>
          <a:xfrm>
            <a:off x="687307" y="1076120"/>
            <a:ext cx="8094095" cy="1360488"/>
          </a:xfrm>
        </p:spPr>
        <p:txBody>
          <a:bodyPr wrap="none" lIns="0" rIns="0" anchor="b" anchorCtr="0"/>
          <a:lstStyle>
            <a:lvl1pPr algn="r">
              <a:defRPr sz="4000" b="0">
                <a:solidFill>
                  <a:schemeClr val="tx2"/>
                </a:solidFill>
              </a:defRPr>
            </a:lvl1pPr>
          </a:lstStyle>
          <a:p>
            <a:r>
              <a:rPr lang="en-US" dirty="0" smtClean="0"/>
              <a:t>Click to edit master title style</a:t>
            </a:r>
            <a:endParaRPr lang="en-US" dirty="0"/>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10302" y="4430109"/>
            <a:ext cx="5691357" cy="2006204"/>
          </a:xfrm>
          <a:prstGeom prst="rect">
            <a:avLst/>
          </a:prstGeom>
        </p:spPr>
      </p:pic>
      <p:cxnSp>
        <p:nvCxnSpPr>
          <p:cNvPr id="15" name="Straight Connector 14"/>
          <p:cNvCxnSpPr/>
          <p:nvPr userDrawn="1"/>
        </p:nvCxnSpPr>
        <p:spPr bwMode="auto">
          <a:xfrm>
            <a:off x="331076" y="1655378"/>
            <a:ext cx="8466082" cy="0"/>
          </a:xfrm>
          <a:prstGeom prst="line">
            <a:avLst/>
          </a:prstGeom>
          <a:noFill/>
          <a:ln w="57150" cap="flat" cmpd="sng" algn="ctr">
            <a:solidFill>
              <a:schemeClr val="accent2"/>
            </a:solidFill>
            <a:prstDash val="solid"/>
            <a:round/>
            <a:headEnd type="none" w="med" len="med"/>
            <a:tailEnd type="none" w="med" len="med"/>
          </a:ln>
          <a:effectLst/>
        </p:spPr>
      </p:cxnSp>
    </p:spTree>
    <p:extLst>
      <p:ext uri="{BB962C8B-B14F-4D97-AF65-F5344CB8AC3E}">
        <p14:creationId xmlns:p14="http://schemas.microsoft.com/office/powerpoint/2010/main" val="291242470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2" name="Rectangle 10"/>
          <p:cNvSpPr>
            <a:spLocks noGrp="1" noChangeArrowheads="1"/>
          </p:cNvSpPr>
          <p:nvPr>
            <p:ph type="body" idx="1"/>
          </p:nvPr>
        </p:nvSpPr>
        <p:spPr bwMode="auto">
          <a:xfrm>
            <a:off x="406400" y="1196975"/>
            <a:ext cx="8486775" cy="49355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p:txBody>
      </p:sp>
      <p:sp>
        <p:nvSpPr>
          <p:cNvPr id="16396" name="Rectangle 12"/>
          <p:cNvSpPr>
            <a:spLocks noGrp="1" noChangeArrowheads="1"/>
          </p:cNvSpPr>
          <p:nvPr>
            <p:ph type="ftr" sz="quarter" idx="3"/>
          </p:nvPr>
        </p:nvSpPr>
        <p:spPr bwMode="auto">
          <a:xfrm>
            <a:off x="5997575" y="6386513"/>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2"/>
                </a:solidFill>
                <a:latin typeface="+mn-lt"/>
              </a:defRPr>
            </a:lvl1pPr>
          </a:lstStyle>
          <a:p>
            <a:pPr>
              <a:defRPr/>
            </a:pPr>
            <a:fld id="{B016C11A-B916-4667-8D69-E957939188D1}" type="slidenum">
              <a:rPr lang="en-GB"/>
              <a:pPr>
                <a:defRPr/>
              </a:pPr>
              <a:t>‹#›</a:t>
            </a:fld>
            <a:endParaRPr lang="en-GB"/>
          </a:p>
        </p:txBody>
      </p:sp>
      <p:sp>
        <p:nvSpPr>
          <p:cNvPr id="1031" name="Rectangle 9"/>
          <p:cNvSpPr>
            <a:spLocks noGrp="1" noChangeArrowheads="1"/>
          </p:cNvSpPr>
          <p:nvPr>
            <p:ph type="title"/>
          </p:nvPr>
        </p:nvSpPr>
        <p:spPr bwMode="auto">
          <a:xfrm>
            <a:off x="394138" y="151249"/>
            <a:ext cx="8549837" cy="69373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GB" smtClean="0"/>
              <a:t>Click to edit Master title style</a:t>
            </a:r>
          </a:p>
        </p:txBody>
      </p:sp>
    </p:spTree>
    <p:extLst>
      <p:ext uri="{BB962C8B-B14F-4D97-AF65-F5344CB8AC3E}">
        <p14:creationId xmlns:p14="http://schemas.microsoft.com/office/powerpoint/2010/main" val="3527047406"/>
      </p:ext>
    </p:extLst>
  </p:cSld>
  <p:clrMap bg1="lt1" tx1="dk1" bg2="lt2" tx2="dk2" accent1="accent1" accent2="accent2" accent3="accent3" accent4="accent4" accent5="accent5" accent6="accent6" hlink="hlink" folHlink="folHlink"/>
  <p:sldLayoutIdLst>
    <p:sldLayoutId id="2147483682" r:id="rId1"/>
    <p:sldLayoutId id="2147483683" r:id="rId2"/>
  </p:sldLayoutIdLst>
  <p:timing>
    <p:tnLst>
      <p:par>
        <p:cTn id="1" dur="indefinite" restart="never" nodeType="tmRoot"/>
      </p:par>
    </p:tnLst>
  </p:timing>
  <p:hf sldNum="0" hdr="0" dt="0"/>
  <p:txStyles>
    <p:titleStyle>
      <a:lvl1pPr algn="l" rtl="0" eaLnBrk="0" fontAlgn="base" hangingPunct="0">
        <a:spcBef>
          <a:spcPct val="0"/>
        </a:spcBef>
        <a:spcAft>
          <a:spcPct val="0"/>
        </a:spcAft>
        <a:defRPr sz="3000">
          <a:solidFill>
            <a:schemeClr val="bg1"/>
          </a:solidFill>
          <a:latin typeface="+mj-lt"/>
          <a:ea typeface="+mj-ea"/>
          <a:cs typeface="+mj-cs"/>
        </a:defRPr>
      </a:lvl1pPr>
      <a:lvl2pPr algn="l" rtl="0" eaLnBrk="0" fontAlgn="base" hangingPunct="0">
        <a:spcBef>
          <a:spcPct val="0"/>
        </a:spcBef>
        <a:spcAft>
          <a:spcPct val="0"/>
        </a:spcAft>
        <a:defRPr sz="3000">
          <a:solidFill>
            <a:schemeClr val="tx2"/>
          </a:solidFill>
          <a:latin typeface="Tahoma" pitchFamily="34" charset="0"/>
        </a:defRPr>
      </a:lvl2pPr>
      <a:lvl3pPr algn="l" rtl="0" eaLnBrk="0" fontAlgn="base" hangingPunct="0">
        <a:spcBef>
          <a:spcPct val="0"/>
        </a:spcBef>
        <a:spcAft>
          <a:spcPct val="0"/>
        </a:spcAft>
        <a:defRPr sz="3000">
          <a:solidFill>
            <a:schemeClr val="tx2"/>
          </a:solidFill>
          <a:latin typeface="Tahoma" pitchFamily="34" charset="0"/>
        </a:defRPr>
      </a:lvl3pPr>
      <a:lvl4pPr algn="l" rtl="0" eaLnBrk="0" fontAlgn="base" hangingPunct="0">
        <a:spcBef>
          <a:spcPct val="0"/>
        </a:spcBef>
        <a:spcAft>
          <a:spcPct val="0"/>
        </a:spcAft>
        <a:defRPr sz="3000">
          <a:solidFill>
            <a:schemeClr val="tx2"/>
          </a:solidFill>
          <a:latin typeface="Tahoma" pitchFamily="34" charset="0"/>
        </a:defRPr>
      </a:lvl4pPr>
      <a:lvl5pPr algn="l" rtl="0" eaLnBrk="0" fontAlgn="base" hangingPunct="0">
        <a:spcBef>
          <a:spcPct val="0"/>
        </a:spcBef>
        <a:spcAft>
          <a:spcPct val="0"/>
        </a:spcAft>
        <a:defRPr sz="3000">
          <a:solidFill>
            <a:schemeClr val="tx2"/>
          </a:solidFill>
          <a:latin typeface="Tahoma" pitchFamily="34" charset="0"/>
        </a:defRPr>
      </a:lvl5pPr>
      <a:lvl6pPr marL="457200" algn="l" rtl="0" fontAlgn="base">
        <a:spcBef>
          <a:spcPct val="0"/>
        </a:spcBef>
        <a:spcAft>
          <a:spcPct val="0"/>
        </a:spcAft>
        <a:defRPr sz="3000">
          <a:solidFill>
            <a:schemeClr val="tx2"/>
          </a:solidFill>
          <a:latin typeface="Tahoma" pitchFamily="34" charset="0"/>
        </a:defRPr>
      </a:lvl6pPr>
      <a:lvl7pPr marL="914400" algn="l" rtl="0" fontAlgn="base">
        <a:spcBef>
          <a:spcPct val="0"/>
        </a:spcBef>
        <a:spcAft>
          <a:spcPct val="0"/>
        </a:spcAft>
        <a:defRPr sz="3000">
          <a:solidFill>
            <a:schemeClr val="tx2"/>
          </a:solidFill>
          <a:latin typeface="Tahoma" pitchFamily="34" charset="0"/>
        </a:defRPr>
      </a:lvl7pPr>
      <a:lvl8pPr marL="1371600" algn="l" rtl="0" fontAlgn="base">
        <a:spcBef>
          <a:spcPct val="0"/>
        </a:spcBef>
        <a:spcAft>
          <a:spcPct val="0"/>
        </a:spcAft>
        <a:defRPr sz="3000">
          <a:solidFill>
            <a:schemeClr val="tx2"/>
          </a:solidFill>
          <a:latin typeface="Tahoma" pitchFamily="34" charset="0"/>
        </a:defRPr>
      </a:lvl8pPr>
      <a:lvl9pPr marL="1828800" algn="l" rtl="0" fontAlgn="base">
        <a:spcBef>
          <a:spcPct val="0"/>
        </a:spcBef>
        <a:spcAft>
          <a:spcPct val="0"/>
        </a:spcAft>
        <a:defRPr sz="3000">
          <a:solidFill>
            <a:schemeClr val="tx2"/>
          </a:solidFill>
          <a:latin typeface="Tahoma" pitchFamily="34" charset="0"/>
        </a:defRPr>
      </a:lvl9pPr>
    </p:titleStyle>
    <p:bodyStyle>
      <a:lvl1pPr marL="342900" indent="-342900" algn="l" rtl="0" eaLnBrk="0" fontAlgn="base" hangingPunct="0">
        <a:spcBef>
          <a:spcPct val="40000"/>
        </a:spcBef>
        <a:spcAft>
          <a:spcPct val="0"/>
        </a:spcAft>
        <a:buClr>
          <a:schemeClr val="folHlink"/>
        </a:buClr>
        <a:buSzPct val="6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20000"/>
        </a:spcBef>
        <a:spcAft>
          <a:spcPct val="0"/>
        </a:spcAft>
        <a:buClr>
          <a:schemeClr val="hlink"/>
        </a:buClr>
        <a:buSzPct val="80000"/>
        <a:buChar char="•"/>
        <a:defRPr sz="2000">
          <a:solidFill>
            <a:schemeClr val="tx2"/>
          </a:solidFill>
          <a:latin typeface="+mn-lt"/>
        </a:defRPr>
      </a:lvl2pPr>
      <a:lvl3pPr marL="1143000" indent="-228600" algn="l" rtl="0" eaLnBrk="0" fontAlgn="base" hangingPunct="0">
        <a:spcBef>
          <a:spcPct val="20000"/>
        </a:spcBef>
        <a:spcAft>
          <a:spcPct val="0"/>
        </a:spcAft>
        <a:buClr>
          <a:schemeClr val="accent1"/>
        </a:buClr>
        <a:buSzPct val="50000"/>
        <a:buFont typeface="Wingdings" pitchFamily="2" charset="2"/>
        <a:buChar char="n"/>
        <a:defRPr sz="1600">
          <a:solidFill>
            <a:schemeClr val="tx2"/>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2"/>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2"/>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Web Storage</a:t>
            </a:r>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3"/>
          <p:cNvSpPr>
            <a:spLocks noGrp="1" noChangeArrowheads="1"/>
          </p:cNvSpPr>
          <p:nvPr>
            <p:ph idx="1"/>
          </p:nvPr>
        </p:nvSpPr>
        <p:spPr/>
        <p:txBody>
          <a:bodyPr/>
          <a:lstStyle/>
          <a:p>
            <a:pPr eaLnBrk="1" hangingPunct="1"/>
            <a:r>
              <a:rPr lang="en-GB" sz="2400" dirty="0" smtClean="0"/>
              <a:t>There are several ways to get a value from web storage...</a:t>
            </a:r>
          </a:p>
          <a:p>
            <a:pPr lvl="1" eaLnBrk="1" hangingPunct="1"/>
            <a:r>
              <a:rPr lang="en-GB" sz="2000" dirty="0" smtClean="0">
                <a:latin typeface="+mj-lt"/>
              </a:rPr>
              <a:t>E.g. to get an item named "count" from local storage:</a:t>
            </a:r>
          </a:p>
          <a:p>
            <a:pPr lvl="1" eaLnBrk="1" hangingPunct="1"/>
            <a:endParaRPr lang="en-GB" sz="2000" dirty="0">
              <a:latin typeface="+mj-lt"/>
            </a:endParaRPr>
          </a:p>
          <a:p>
            <a:pPr lvl="1" eaLnBrk="1" hangingPunct="1"/>
            <a:endParaRPr lang="en-GB" sz="2000" dirty="0" smtClean="0">
              <a:latin typeface="+mj-lt"/>
            </a:endParaRPr>
          </a:p>
          <a:p>
            <a:pPr lvl="1" eaLnBrk="1" hangingPunct="1"/>
            <a:endParaRPr lang="en-GB" sz="2000" dirty="0">
              <a:latin typeface="+mj-lt"/>
            </a:endParaRPr>
          </a:p>
          <a:p>
            <a:pPr lvl="1" eaLnBrk="1" hangingPunct="1"/>
            <a:endParaRPr lang="en-GB" sz="2000" dirty="0" smtClean="0">
              <a:latin typeface="+mj-lt"/>
            </a:endParaRPr>
          </a:p>
          <a:p>
            <a:pPr eaLnBrk="1" hangingPunct="1"/>
            <a:r>
              <a:rPr lang="en-GB" sz="2400" dirty="0" smtClean="0"/>
              <a:t>There are several ways to store a </a:t>
            </a:r>
            <a:r>
              <a:rPr lang="en-GB" sz="2400" dirty="0"/>
              <a:t>value </a:t>
            </a:r>
            <a:r>
              <a:rPr lang="en-GB" sz="2400" dirty="0" smtClean="0"/>
              <a:t>in web storage…</a:t>
            </a:r>
            <a:endParaRPr lang="en-GB" sz="2400" dirty="0"/>
          </a:p>
          <a:p>
            <a:pPr lvl="1" eaLnBrk="1" hangingPunct="1"/>
            <a:r>
              <a:rPr lang="en-GB" sz="2000" dirty="0" smtClean="0"/>
              <a:t>E.g. to store an </a:t>
            </a:r>
            <a:r>
              <a:rPr lang="en-GB" sz="2000" dirty="0"/>
              <a:t>item named "count" </a:t>
            </a:r>
            <a:r>
              <a:rPr lang="en-GB" sz="2000" dirty="0" smtClean="0"/>
              <a:t>in local storage:</a:t>
            </a:r>
          </a:p>
          <a:p>
            <a:pPr lvl="1" eaLnBrk="1" hangingPunct="1"/>
            <a:endParaRPr lang="en-GB" sz="2000" dirty="0"/>
          </a:p>
          <a:p>
            <a:pPr lvl="1" eaLnBrk="1" hangingPunct="1"/>
            <a:endParaRPr lang="en-GB" sz="2000" dirty="0" smtClean="0"/>
          </a:p>
          <a:p>
            <a:pPr lvl="1" eaLnBrk="1" hangingPunct="1"/>
            <a:endParaRPr lang="en-GB" sz="2000" dirty="0"/>
          </a:p>
          <a:p>
            <a:pPr lvl="1" eaLnBrk="1" hangingPunct="1"/>
            <a:endParaRPr lang="en-GB" sz="2000" dirty="0" smtClean="0"/>
          </a:p>
          <a:p>
            <a:pPr eaLnBrk="1" hangingPunct="1"/>
            <a:r>
              <a:rPr lang="en-GB" sz="2400" dirty="0" smtClean="0"/>
              <a:t>Example:</a:t>
            </a:r>
          </a:p>
          <a:p>
            <a:pPr lvl="1" eaLnBrk="1" hangingPunct="1"/>
            <a:r>
              <a:rPr lang="en-GB" sz="2000" dirty="0" smtClean="0"/>
              <a:t>See </a:t>
            </a:r>
            <a:r>
              <a:rPr lang="en-GB" sz="2000" dirty="0" smtClean="0">
                <a:latin typeface="Lucida Console" pitchFamily="49" charset="0"/>
              </a:rPr>
              <a:t>AccessingWebStorage.html</a:t>
            </a:r>
            <a:endParaRPr lang="en-GB" sz="2000" dirty="0">
              <a:latin typeface="Lucida Console" pitchFamily="49" charset="0"/>
            </a:endParaRPr>
          </a:p>
        </p:txBody>
      </p:sp>
      <p:sp>
        <p:nvSpPr>
          <p:cNvPr id="11267" name="Rectangle 2"/>
          <p:cNvSpPr>
            <a:spLocks noGrp="1" noChangeArrowheads="1"/>
          </p:cNvSpPr>
          <p:nvPr>
            <p:ph type="title"/>
          </p:nvPr>
        </p:nvSpPr>
        <p:spPr/>
        <p:txBody>
          <a:bodyPr/>
          <a:lstStyle/>
          <a:p>
            <a:pPr eaLnBrk="1" hangingPunct="1"/>
            <a:r>
              <a:rPr lang="en-GB" dirty="0" smtClean="0"/>
              <a:t>Getting and Setting a Value</a:t>
            </a:r>
            <a:endParaRPr lang="en-GB" sz="1900" dirty="0" smtClean="0"/>
          </a:p>
        </p:txBody>
      </p:sp>
      <p:sp>
        <p:nvSpPr>
          <p:cNvPr id="4" name="Footer Placeholder 3"/>
          <p:cNvSpPr>
            <a:spLocks noGrp="1"/>
          </p:cNvSpPr>
          <p:nvPr>
            <p:ph type="ftr" sz="quarter" idx="10"/>
          </p:nvPr>
        </p:nvSpPr>
        <p:spPr/>
        <p:txBody>
          <a:bodyPr/>
          <a:lstStyle/>
          <a:p>
            <a:pPr>
              <a:defRPr/>
            </a:pPr>
            <a:fld id="{81C83E10-4A1D-490D-B7DD-1CBDD3365BD0}" type="slidenum">
              <a:rPr lang="en-GB"/>
              <a:pPr>
                <a:defRPr/>
              </a:pPr>
              <a:t>10</a:t>
            </a:fld>
            <a:endParaRPr lang="en-GB"/>
          </a:p>
        </p:txBody>
      </p:sp>
      <p:sp>
        <p:nvSpPr>
          <p:cNvPr id="7" name="Rectangle 5"/>
          <p:cNvSpPr>
            <a:spLocks noChangeArrowheads="1"/>
          </p:cNvSpPr>
          <p:nvPr/>
        </p:nvSpPr>
        <p:spPr bwMode="auto">
          <a:xfrm>
            <a:off x="850679" y="2018767"/>
            <a:ext cx="7895756" cy="1065622"/>
          </a:xfrm>
          <a:prstGeom prst="rect">
            <a:avLst/>
          </a:prstGeom>
          <a:solidFill>
            <a:srgbClr val="CCCCFF"/>
          </a:solidFill>
          <a:ln w="9525">
            <a:solidFill>
              <a:schemeClr val="tx2"/>
            </a:solidFill>
            <a:miter lim="800000"/>
            <a:headEnd/>
            <a:tailEnd/>
          </a:ln>
          <a:effectLst>
            <a:outerShdw dist="76200" dir="2700000" algn="ctr" rotWithShape="0">
              <a:schemeClr val="tx2">
                <a:lumMod val="60000"/>
                <a:lumOff val="40000"/>
              </a:schemeClr>
            </a:outerShdw>
          </a:effectLst>
        </p:spPr>
        <p:txBody>
          <a:bodyPr lIns="92075" tIns="46038" rIns="92075" bIns="46038" anchor="ctr"/>
          <a:lstStyle/>
          <a:p>
            <a:pPr defTabSz="739775">
              <a:defRPr/>
            </a:pPr>
            <a:r>
              <a:rPr lang="en-US" sz="1200" dirty="0" err="1" smtClean="0"/>
              <a:t>var</a:t>
            </a:r>
            <a:r>
              <a:rPr lang="en-US" sz="1200" dirty="0" smtClean="0"/>
              <a:t> </a:t>
            </a:r>
            <a:r>
              <a:rPr lang="en-US" sz="1200" dirty="0"/>
              <a:t>i = </a:t>
            </a:r>
            <a:r>
              <a:rPr lang="en-US" sz="1200" dirty="0" err="1"/>
              <a:t>window.localStorage.count</a:t>
            </a:r>
            <a:r>
              <a:rPr lang="en-US" sz="1200" dirty="0" smtClean="0"/>
              <a:t>;</a:t>
            </a:r>
          </a:p>
          <a:p>
            <a:pPr defTabSz="739775">
              <a:defRPr/>
            </a:pPr>
            <a:endParaRPr lang="en-US" sz="1200" dirty="0" smtClean="0"/>
          </a:p>
          <a:p>
            <a:pPr defTabSz="739775">
              <a:defRPr/>
            </a:pPr>
            <a:r>
              <a:rPr lang="en-US" sz="1200" dirty="0" err="1" smtClean="0"/>
              <a:t>var</a:t>
            </a:r>
            <a:r>
              <a:rPr lang="en-US" sz="1200" dirty="0" smtClean="0"/>
              <a:t> </a:t>
            </a:r>
            <a:r>
              <a:rPr lang="en-US" sz="1200" dirty="0"/>
              <a:t>i = </a:t>
            </a:r>
            <a:r>
              <a:rPr lang="en-US" sz="1200" dirty="0" err="1"/>
              <a:t>window.localStorage.getItem</a:t>
            </a:r>
            <a:r>
              <a:rPr lang="en-US" sz="1200" dirty="0"/>
              <a:t>("count</a:t>
            </a:r>
            <a:r>
              <a:rPr lang="en-US" sz="1200" dirty="0" smtClean="0"/>
              <a:t>");</a:t>
            </a:r>
          </a:p>
          <a:p>
            <a:pPr defTabSz="739775">
              <a:defRPr/>
            </a:pPr>
            <a:endParaRPr lang="en-US" sz="1200" dirty="0" smtClean="0"/>
          </a:p>
          <a:p>
            <a:pPr defTabSz="739775">
              <a:defRPr/>
            </a:pPr>
            <a:r>
              <a:rPr lang="en-US" sz="1200" dirty="0" err="1" smtClean="0"/>
              <a:t>var</a:t>
            </a:r>
            <a:r>
              <a:rPr lang="en-US" sz="1200" dirty="0" smtClean="0"/>
              <a:t> </a:t>
            </a:r>
            <a:r>
              <a:rPr lang="en-US" sz="1200" dirty="0"/>
              <a:t>i = </a:t>
            </a:r>
            <a:r>
              <a:rPr lang="en-US" sz="1200" dirty="0" err="1"/>
              <a:t>window.localStorage</a:t>
            </a:r>
            <a:r>
              <a:rPr lang="en-US" sz="1200" dirty="0"/>
              <a:t>["count"];	</a:t>
            </a:r>
          </a:p>
        </p:txBody>
      </p:sp>
      <p:sp>
        <p:nvSpPr>
          <p:cNvPr id="9" name="Rectangle 5"/>
          <p:cNvSpPr>
            <a:spLocks noChangeArrowheads="1"/>
          </p:cNvSpPr>
          <p:nvPr/>
        </p:nvSpPr>
        <p:spPr bwMode="auto">
          <a:xfrm>
            <a:off x="850679" y="4354809"/>
            <a:ext cx="7895756" cy="1065622"/>
          </a:xfrm>
          <a:prstGeom prst="rect">
            <a:avLst/>
          </a:prstGeom>
          <a:solidFill>
            <a:srgbClr val="CCCCFF"/>
          </a:solidFill>
          <a:ln w="9525">
            <a:solidFill>
              <a:schemeClr val="tx2"/>
            </a:solidFill>
            <a:miter lim="800000"/>
            <a:headEnd/>
            <a:tailEnd/>
          </a:ln>
          <a:effectLst>
            <a:outerShdw dist="76200" dir="2700000" algn="ctr" rotWithShape="0">
              <a:schemeClr val="tx2">
                <a:lumMod val="60000"/>
                <a:lumOff val="40000"/>
              </a:schemeClr>
            </a:outerShdw>
          </a:effectLst>
        </p:spPr>
        <p:txBody>
          <a:bodyPr lIns="92075" tIns="46038" rIns="92075" bIns="46038" anchor="ctr"/>
          <a:lstStyle/>
          <a:p>
            <a:pPr defTabSz="739775">
              <a:defRPr/>
            </a:pPr>
            <a:r>
              <a:rPr lang="en-US" sz="1200" dirty="0" err="1"/>
              <a:t>window.localStorage</a:t>
            </a:r>
            <a:r>
              <a:rPr lang="en-GB" sz="1200" dirty="0" smtClean="0"/>
              <a:t>.count </a:t>
            </a:r>
            <a:r>
              <a:rPr lang="en-GB" sz="1200" dirty="0"/>
              <a:t>= i</a:t>
            </a:r>
            <a:r>
              <a:rPr lang="en-GB" sz="1200" dirty="0" smtClean="0"/>
              <a:t>;</a:t>
            </a:r>
          </a:p>
          <a:p>
            <a:pPr defTabSz="739775">
              <a:defRPr/>
            </a:pPr>
            <a:endParaRPr lang="en-GB" sz="1200" dirty="0"/>
          </a:p>
          <a:p>
            <a:pPr defTabSz="739775">
              <a:defRPr/>
            </a:pPr>
            <a:r>
              <a:rPr lang="en-US" sz="1200" dirty="0" err="1"/>
              <a:t>window.localStorage</a:t>
            </a:r>
            <a:r>
              <a:rPr lang="en-GB" sz="1200" dirty="0" smtClean="0"/>
              <a:t>.</a:t>
            </a:r>
            <a:r>
              <a:rPr lang="en-GB" sz="1200" dirty="0" err="1" smtClean="0"/>
              <a:t>setItem</a:t>
            </a:r>
            <a:r>
              <a:rPr lang="en-GB" sz="1200" dirty="0"/>
              <a:t>("count", i</a:t>
            </a:r>
            <a:r>
              <a:rPr lang="en-GB" sz="1200" dirty="0" smtClean="0"/>
              <a:t>);</a:t>
            </a:r>
          </a:p>
          <a:p>
            <a:pPr defTabSz="739775">
              <a:defRPr/>
            </a:pPr>
            <a:endParaRPr lang="en-GB" sz="1200" dirty="0"/>
          </a:p>
          <a:p>
            <a:pPr defTabSz="739775">
              <a:defRPr/>
            </a:pPr>
            <a:r>
              <a:rPr lang="en-US" sz="1200" dirty="0" err="1"/>
              <a:t>window.localStorage</a:t>
            </a:r>
            <a:r>
              <a:rPr lang="en-GB" sz="1200" dirty="0" smtClean="0"/>
              <a:t>["</a:t>
            </a:r>
            <a:r>
              <a:rPr lang="en-GB" sz="1200" dirty="0"/>
              <a:t>count"] = i;</a:t>
            </a:r>
            <a:endParaRPr lang="en-US" sz="12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3"/>
          <p:cNvSpPr>
            <a:spLocks noGrp="1" noChangeArrowheads="1"/>
          </p:cNvSpPr>
          <p:nvPr>
            <p:ph idx="1"/>
          </p:nvPr>
        </p:nvSpPr>
        <p:spPr/>
        <p:txBody>
          <a:bodyPr/>
          <a:lstStyle/>
          <a:p>
            <a:r>
              <a:rPr lang="en-GB" sz="2400" dirty="0" smtClean="0"/>
              <a:t>You can get the number of items in web storage</a:t>
            </a:r>
          </a:p>
          <a:p>
            <a:pPr lvl="1"/>
            <a:r>
              <a:rPr lang="en-GB" sz="2000" dirty="0" smtClean="0"/>
              <a:t>E.g. to get the count of items in local storage:</a:t>
            </a:r>
          </a:p>
          <a:p>
            <a:endParaRPr lang="en-GB" sz="2400" dirty="0"/>
          </a:p>
        </p:txBody>
      </p:sp>
      <p:sp>
        <p:nvSpPr>
          <p:cNvPr id="11267" name="Rectangle 2"/>
          <p:cNvSpPr>
            <a:spLocks noGrp="1" noChangeArrowheads="1"/>
          </p:cNvSpPr>
          <p:nvPr>
            <p:ph type="title"/>
          </p:nvPr>
        </p:nvSpPr>
        <p:spPr/>
        <p:txBody>
          <a:bodyPr/>
          <a:lstStyle/>
          <a:p>
            <a:r>
              <a:rPr lang="en-GB" smtClean="0"/>
              <a:t>Obtaining a Count of Items</a:t>
            </a:r>
            <a:endParaRPr lang="en-GB" dirty="0" smtClean="0"/>
          </a:p>
        </p:txBody>
      </p:sp>
      <p:sp>
        <p:nvSpPr>
          <p:cNvPr id="4" name="Footer Placeholder 3"/>
          <p:cNvSpPr>
            <a:spLocks noGrp="1"/>
          </p:cNvSpPr>
          <p:nvPr>
            <p:ph type="ftr" sz="quarter" idx="10"/>
          </p:nvPr>
        </p:nvSpPr>
        <p:spPr/>
        <p:txBody>
          <a:bodyPr/>
          <a:lstStyle/>
          <a:p>
            <a:fld id="{81C83E10-4A1D-490D-B7DD-1CBDD3365BD0}" type="slidenum">
              <a:rPr lang="en-GB" smtClean="0"/>
              <a:pPr/>
              <a:t>11</a:t>
            </a:fld>
            <a:endParaRPr lang="en-GB"/>
          </a:p>
        </p:txBody>
      </p:sp>
      <p:sp>
        <p:nvSpPr>
          <p:cNvPr id="10" name="Rectangle 5"/>
          <p:cNvSpPr>
            <a:spLocks noChangeArrowheads="1"/>
          </p:cNvSpPr>
          <p:nvPr/>
        </p:nvSpPr>
        <p:spPr bwMode="auto">
          <a:xfrm>
            <a:off x="850679" y="2046062"/>
            <a:ext cx="7895756" cy="384721"/>
          </a:xfrm>
          <a:prstGeom prst="rect">
            <a:avLst/>
          </a:prstGeom>
          <a:solidFill>
            <a:srgbClr val="CCCCFF"/>
          </a:solidFill>
          <a:ln w="9525">
            <a:solidFill>
              <a:schemeClr val="tx2"/>
            </a:solidFill>
            <a:miter lim="800000"/>
            <a:headEnd/>
            <a:tailEnd/>
          </a:ln>
          <a:effectLst>
            <a:outerShdw dist="76200" dir="2700000" algn="ctr" rotWithShape="0">
              <a:schemeClr val="tx2">
                <a:lumMod val="60000"/>
                <a:lumOff val="40000"/>
              </a:schemeClr>
            </a:outerShdw>
          </a:effectLst>
        </p:spPr>
        <p:txBody>
          <a:bodyPr lIns="92075" tIns="46038" rIns="92075" bIns="46038" anchor="ctr"/>
          <a:lstStyle/>
          <a:p>
            <a:pPr defTabSz="739775">
              <a:defRPr/>
            </a:pPr>
            <a:r>
              <a:rPr lang="en-US" sz="1200" dirty="0" err="1"/>
              <a:t>var</a:t>
            </a:r>
            <a:r>
              <a:rPr lang="en-US" sz="1200" dirty="0"/>
              <a:t> count = </a:t>
            </a:r>
            <a:r>
              <a:rPr lang="en-US" sz="1200" dirty="0" err="1" smtClean="0"/>
              <a:t>localStorage.length</a:t>
            </a:r>
            <a:r>
              <a:rPr lang="en-US" sz="1200" dirty="0"/>
              <a:t>;</a:t>
            </a:r>
          </a:p>
        </p:txBody>
      </p:sp>
    </p:spTree>
    <p:extLst>
      <p:ext uri="{BB962C8B-B14F-4D97-AF65-F5344CB8AC3E}">
        <p14:creationId xmlns:p14="http://schemas.microsoft.com/office/powerpoint/2010/main" val="9227383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3"/>
          <p:cNvSpPr>
            <a:spLocks noGrp="1" noChangeArrowheads="1"/>
          </p:cNvSpPr>
          <p:nvPr>
            <p:ph idx="1"/>
          </p:nvPr>
        </p:nvSpPr>
        <p:spPr/>
        <p:txBody>
          <a:bodyPr/>
          <a:lstStyle/>
          <a:p>
            <a:pPr eaLnBrk="1" hangingPunct="1"/>
            <a:r>
              <a:rPr lang="en-GB" sz="2400" dirty="0"/>
              <a:t>You can </a:t>
            </a:r>
            <a:r>
              <a:rPr lang="en-GB" sz="2400" dirty="0" smtClean="0"/>
              <a:t>remove a particular item from web storage</a:t>
            </a:r>
          </a:p>
          <a:p>
            <a:pPr lvl="1" eaLnBrk="1" hangingPunct="1"/>
            <a:r>
              <a:rPr lang="en-GB" sz="2000" dirty="0" smtClean="0">
                <a:latin typeface="+mj-lt"/>
              </a:rPr>
              <a:t>E.g. to remove an item named "count" from local storage:</a:t>
            </a:r>
            <a:endParaRPr lang="en-GB" sz="2000" dirty="0">
              <a:latin typeface="+mj-lt"/>
            </a:endParaRPr>
          </a:p>
          <a:p>
            <a:pPr lvl="1" eaLnBrk="1" hangingPunct="1"/>
            <a:endParaRPr lang="en-GB" sz="2000" dirty="0" smtClean="0"/>
          </a:p>
          <a:p>
            <a:pPr lvl="1" eaLnBrk="1" hangingPunct="1"/>
            <a:endParaRPr lang="en-GB" sz="2000" dirty="0"/>
          </a:p>
          <a:p>
            <a:pPr lvl="1" eaLnBrk="1" hangingPunct="1"/>
            <a:endParaRPr lang="en-GB" sz="2000" dirty="0" smtClean="0"/>
          </a:p>
          <a:p>
            <a:pPr eaLnBrk="1" hangingPunct="1"/>
            <a:r>
              <a:rPr lang="en-GB" sz="2400" dirty="0" smtClean="0"/>
              <a:t>You can clear all items in web storage</a:t>
            </a:r>
          </a:p>
          <a:p>
            <a:pPr lvl="1" eaLnBrk="1" hangingPunct="1"/>
            <a:r>
              <a:rPr lang="en-GB" sz="2000" dirty="0" smtClean="0"/>
              <a:t>E.g. to clear all items from </a:t>
            </a:r>
            <a:r>
              <a:rPr lang="en-GB" sz="2000" dirty="0"/>
              <a:t>local </a:t>
            </a:r>
            <a:r>
              <a:rPr lang="en-GB" sz="2000" dirty="0" smtClean="0"/>
              <a:t>storage:</a:t>
            </a:r>
            <a:endParaRPr lang="en-GB" sz="2000" dirty="0"/>
          </a:p>
          <a:p>
            <a:pPr eaLnBrk="1" hangingPunct="1"/>
            <a:endParaRPr lang="en-GB" sz="2000" dirty="0">
              <a:latin typeface="Lucida Console" pitchFamily="49" charset="0"/>
            </a:endParaRPr>
          </a:p>
        </p:txBody>
      </p:sp>
      <p:sp>
        <p:nvSpPr>
          <p:cNvPr id="11267" name="Rectangle 2"/>
          <p:cNvSpPr>
            <a:spLocks noGrp="1" noChangeArrowheads="1"/>
          </p:cNvSpPr>
          <p:nvPr>
            <p:ph type="title"/>
          </p:nvPr>
        </p:nvSpPr>
        <p:spPr/>
        <p:txBody>
          <a:bodyPr/>
          <a:lstStyle/>
          <a:p>
            <a:r>
              <a:rPr lang="en-GB" dirty="0" smtClean="0"/>
              <a:t>Removing Items</a:t>
            </a:r>
          </a:p>
        </p:txBody>
      </p:sp>
      <p:sp>
        <p:nvSpPr>
          <p:cNvPr id="4" name="Footer Placeholder 3"/>
          <p:cNvSpPr>
            <a:spLocks noGrp="1"/>
          </p:cNvSpPr>
          <p:nvPr>
            <p:ph type="ftr" sz="quarter" idx="10"/>
          </p:nvPr>
        </p:nvSpPr>
        <p:spPr/>
        <p:txBody>
          <a:bodyPr/>
          <a:lstStyle/>
          <a:p>
            <a:fld id="{81C83E10-4A1D-490D-B7DD-1CBDD3365BD0}" type="slidenum">
              <a:rPr lang="en-GB" smtClean="0"/>
              <a:pPr/>
              <a:t>12</a:t>
            </a:fld>
            <a:endParaRPr lang="en-GB"/>
          </a:p>
        </p:txBody>
      </p:sp>
      <p:sp>
        <p:nvSpPr>
          <p:cNvPr id="10" name="Rectangle 5"/>
          <p:cNvSpPr>
            <a:spLocks noChangeArrowheads="1"/>
          </p:cNvSpPr>
          <p:nvPr/>
        </p:nvSpPr>
        <p:spPr bwMode="auto">
          <a:xfrm>
            <a:off x="850679" y="2032414"/>
            <a:ext cx="7895756" cy="384721"/>
          </a:xfrm>
          <a:prstGeom prst="rect">
            <a:avLst/>
          </a:prstGeom>
          <a:solidFill>
            <a:srgbClr val="CCCCFF"/>
          </a:solidFill>
          <a:ln w="9525">
            <a:solidFill>
              <a:schemeClr val="tx2"/>
            </a:solidFill>
            <a:miter lim="800000"/>
            <a:headEnd/>
            <a:tailEnd/>
          </a:ln>
          <a:effectLst>
            <a:outerShdw dist="76200" dir="2700000" algn="ctr" rotWithShape="0">
              <a:schemeClr val="tx2">
                <a:lumMod val="60000"/>
                <a:lumOff val="40000"/>
              </a:schemeClr>
            </a:outerShdw>
          </a:effectLst>
        </p:spPr>
        <p:txBody>
          <a:bodyPr lIns="92075" tIns="46038" rIns="92075" bIns="46038" anchor="ctr"/>
          <a:lstStyle/>
          <a:p>
            <a:pPr defTabSz="739775">
              <a:defRPr/>
            </a:pPr>
            <a:r>
              <a:rPr lang="en-US" sz="1200" dirty="0" err="1" smtClean="0"/>
              <a:t>localStorage.removeItem</a:t>
            </a:r>
            <a:r>
              <a:rPr lang="en-US" sz="1200" dirty="0" smtClean="0"/>
              <a:t>("count");</a:t>
            </a:r>
            <a:endParaRPr lang="en-US" sz="1200" dirty="0"/>
          </a:p>
        </p:txBody>
      </p:sp>
      <p:sp>
        <p:nvSpPr>
          <p:cNvPr id="6" name="Rectangle 5"/>
          <p:cNvSpPr>
            <a:spLocks noChangeArrowheads="1"/>
          </p:cNvSpPr>
          <p:nvPr/>
        </p:nvSpPr>
        <p:spPr bwMode="auto">
          <a:xfrm>
            <a:off x="850679" y="4017973"/>
            <a:ext cx="7895756" cy="384721"/>
          </a:xfrm>
          <a:prstGeom prst="rect">
            <a:avLst/>
          </a:prstGeom>
          <a:solidFill>
            <a:srgbClr val="CCCCFF"/>
          </a:solidFill>
          <a:ln w="9525">
            <a:solidFill>
              <a:schemeClr val="tx2"/>
            </a:solidFill>
            <a:miter lim="800000"/>
            <a:headEnd/>
            <a:tailEnd/>
          </a:ln>
          <a:effectLst>
            <a:outerShdw dist="76200" dir="2700000" algn="ctr" rotWithShape="0">
              <a:schemeClr val="tx2">
                <a:lumMod val="60000"/>
                <a:lumOff val="40000"/>
              </a:schemeClr>
            </a:outerShdw>
          </a:effectLst>
        </p:spPr>
        <p:txBody>
          <a:bodyPr lIns="92075" tIns="46038" rIns="92075" bIns="46038" anchor="ctr"/>
          <a:lstStyle/>
          <a:p>
            <a:pPr defTabSz="739775">
              <a:defRPr/>
            </a:pPr>
            <a:r>
              <a:rPr lang="en-US" sz="1200" dirty="0" err="1" smtClean="0"/>
              <a:t>localStorage.clear</a:t>
            </a:r>
            <a:r>
              <a:rPr lang="en-US" sz="1200" dirty="0"/>
              <a:t>();</a:t>
            </a:r>
          </a:p>
        </p:txBody>
      </p:sp>
    </p:spTree>
    <p:extLst>
      <p:ext uri="{BB962C8B-B14F-4D97-AF65-F5344CB8AC3E}">
        <p14:creationId xmlns:p14="http://schemas.microsoft.com/office/powerpoint/2010/main" val="15006369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3"/>
          <p:cNvSpPr>
            <a:spLocks noGrp="1" noChangeArrowheads="1"/>
          </p:cNvSpPr>
          <p:nvPr>
            <p:ph idx="1"/>
          </p:nvPr>
        </p:nvSpPr>
        <p:spPr/>
        <p:txBody>
          <a:bodyPr/>
          <a:lstStyle/>
          <a:p>
            <a:pPr eaLnBrk="1" hangingPunct="1"/>
            <a:r>
              <a:rPr lang="en-GB" sz="2400" dirty="0"/>
              <a:t>You </a:t>
            </a:r>
            <a:r>
              <a:rPr lang="en-GB" sz="2400" dirty="0" smtClean="0"/>
              <a:t>can iterate through all the items in web storage</a:t>
            </a:r>
          </a:p>
          <a:p>
            <a:pPr lvl="1" eaLnBrk="1" hangingPunct="1"/>
            <a:r>
              <a:rPr lang="en-GB" sz="2000" dirty="0" smtClean="0">
                <a:latin typeface="+mj-lt"/>
              </a:rPr>
              <a:t>Iterate over the keys, and get the value for each key</a:t>
            </a:r>
          </a:p>
          <a:p>
            <a:pPr lvl="1" eaLnBrk="1" hangingPunct="1"/>
            <a:r>
              <a:rPr lang="en-GB" sz="2000" dirty="0" smtClean="0">
                <a:latin typeface="+mj-lt"/>
              </a:rPr>
              <a:t>E.g. to iterate over all the items in local storage:</a:t>
            </a:r>
            <a:endParaRPr lang="en-GB" sz="2000" dirty="0">
              <a:latin typeface="+mj-lt"/>
            </a:endParaRPr>
          </a:p>
        </p:txBody>
      </p:sp>
      <p:sp>
        <p:nvSpPr>
          <p:cNvPr id="11267" name="Rectangle 2"/>
          <p:cNvSpPr>
            <a:spLocks noGrp="1" noChangeArrowheads="1"/>
          </p:cNvSpPr>
          <p:nvPr>
            <p:ph type="title"/>
          </p:nvPr>
        </p:nvSpPr>
        <p:spPr/>
        <p:txBody>
          <a:bodyPr/>
          <a:lstStyle/>
          <a:p>
            <a:r>
              <a:rPr lang="en-GB" dirty="0" smtClean="0"/>
              <a:t>Iterating all Items</a:t>
            </a:r>
          </a:p>
        </p:txBody>
      </p:sp>
      <p:sp>
        <p:nvSpPr>
          <p:cNvPr id="4" name="Footer Placeholder 3"/>
          <p:cNvSpPr>
            <a:spLocks noGrp="1"/>
          </p:cNvSpPr>
          <p:nvPr>
            <p:ph type="ftr" sz="quarter" idx="10"/>
          </p:nvPr>
        </p:nvSpPr>
        <p:spPr/>
        <p:txBody>
          <a:bodyPr/>
          <a:lstStyle/>
          <a:p>
            <a:fld id="{81C83E10-4A1D-490D-B7DD-1CBDD3365BD0}" type="slidenum">
              <a:rPr lang="en-GB" smtClean="0"/>
              <a:pPr/>
              <a:t>13</a:t>
            </a:fld>
            <a:endParaRPr lang="en-GB"/>
          </a:p>
        </p:txBody>
      </p:sp>
      <p:sp>
        <p:nvSpPr>
          <p:cNvPr id="10" name="Rectangle 5"/>
          <p:cNvSpPr>
            <a:spLocks noChangeArrowheads="1"/>
          </p:cNvSpPr>
          <p:nvPr/>
        </p:nvSpPr>
        <p:spPr bwMode="auto">
          <a:xfrm>
            <a:off x="850679" y="2419890"/>
            <a:ext cx="7895756" cy="1397973"/>
          </a:xfrm>
          <a:prstGeom prst="rect">
            <a:avLst/>
          </a:prstGeom>
          <a:solidFill>
            <a:srgbClr val="CCCCFF"/>
          </a:solidFill>
          <a:ln w="9525">
            <a:solidFill>
              <a:schemeClr val="tx2"/>
            </a:solidFill>
            <a:miter lim="800000"/>
            <a:headEnd/>
            <a:tailEnd/>
          </a:ln>
          <a:effectLst>
            <a:outerShdw dist="76200" dir="2700000" algn="ctr" rotWithShape="0">
              <a:schemeClr val="tx2">
                <a:lumMod val="60000"/>
                <a:lumOff val="40000"/>
              </a:schemeClr>
            </a:outerShdw>
          </a:effectLst>
        </p:spPr>
        <p:txBody>
          <a:bodyPr lIns="92075" tIns="46038" rIns="92075" bIns="46038" anchor="ctr"/>
          <a:lstStyle/>
          <a:p>
            <a:pPr defTabSz="739775">
              <a:defRPr/>
            </a:pPr>
            <a:r>
              <a:rPr lang="en-US" sz="1200" dirty="0" err="1"/>
              <a:t>var</a:t>
            </a:r>
            <a:r>
              <a:rPr lang="en-US" sz="1200" dirty="0"/>
              <a:t> count = </a:t>
            </a:r>
            <a:r>
              <a:rPr lang="en-US" sz="1200" dirty="0" err="1" smtClean="0"/>
              <a:t>localStorage.length</a:t>
            </a:r>
            <a:r>
              <a:rPr lang="en-US" sz="1200" dirty="0" smtClean="0"/>
              <a:t>;</a:t>
            </a:r>
          </a:p>
          <a:p>
            <a:pPr defTabSz="739775">
              <a:defRPr/>
            </a:pPr>
            <a:endParaRPr lang="en-US" sz="1200" dirty="0"/>
          </a:p>
          <a:p>
            <a:pPr defTabSz="739775">
              <a:defRPr/>
            </a:pPr>
            <a:r>
              <a:rPr lang="en-US" sz="1200" dirty="0" smtClean="0"/>
              <a:t>for </a:t>
            </a:r>
            <a:r>
              <a:rPr lang="en-US" sz="1200" dirty="0"/>
              <a:t>(</a:t>
            </a:r>
            <a:r>
              <a:rPr lang="en-US" sz="1200" dirty="0" err="1"/>
              <a:t>var</a:t>
            </a:r>
            <a:r>
              <a:rPr lang="en-US" sz="1200" dirty="0"/>
              <a:t> i = 0; i &lt; count; i++) {	</a:t>
            </a:r>
            <a:endParaRPr lang="en-US" sz="1200" dirty="0" smtClean="0"/>
          </a:p>
          <a:p>
            <a:pPr defTabSz="739775">
              <a:defRPr/>
            </a:pPr>
            <a:r>
              <a:rPr lang="en-US" sz="1200" dirty="0" smtClean="0"/>
              <a:t>  </a:t>
            </a:r>
            <a:r>
              <a:rPr lang="en-US" sz="1200" dirty="0" err="1" smtClean="0"/>
              <a:t>var</a:t>
            </a:r>
            <a:r>
              <a:rPr lang="en-US" sz="1200" dirty="0" smtClean="0"/>
              <a:t> </a:t>
            </a:r>
            <a:r>
              <a:rPr lang="en-US" sz="1200" dirty="0"/>
              <a:t>key = </a:t>
            </a:r>
            <a:r>
              <a:rPr lang="en-US" sz="1200" dirty="0" err="1" smtClean="0"/>
              <a:t>localStorage.key</a:t>
            </a:r>
            <a:r>
              <a:rPr lang="en-US" sz="1200" dirty="0" smtClean="0"/>
              <a:t>(i</a:t>
            </a:r>
            <a:r>
              <a:rPr lang="en-US" sz="1200" dirty="0"/>
              <a:t>);	</a:t>
            </a:r>
            <a:endParaRPr lang="en-US" sz="1200" dirty="0" smtClean="0"/>
          </a:p>
          <a:p>
            <a:pPr defTabSz="739775">
              <a:defRPr/>
            </a:pPr>
            <a:r>
              <a:rPr lang="en-US" sz="1200" dirty="0"/>
              <a:t> </a:t>
            </a:r>
            <a:r>
              <a:rPr lang="en-US" sz="1200" dirty="0" smtClean="0"/>
              <a:t> </a:t>
            </a:r>
            <a:r>
              <a:rPr lang="en-US" sz="1200" dirty="0" err="1" smtClean="0"/>
              <a:t>var</a:t>
            </a:r>
            <a:r>
              <a:rPr lang="en-US" sz="1200" dirty="0" smtClean="0"/>
              <a:t> </a:t>
            </a:r>
            <a:r>
              <a:rPr lang="en-US" sz="1200" dirty="0" err="1"/>
              <a:t>val</a:t>
            </a:r>
            <a:r>
              <a:rPr lang="en-US" sz="1200" dirty="0"/>
              <a:t> = </a:t>
            </a:r>
            <a:r>
              <a:rPr lang="en-US" sz="1200" dirty="0" err="1" smtClean="0"/>
              <a:t>localStorage</a:t>
            </a:r>
            <a:r>
              <a:rPr lang="en-US" sz="1200" dirty="0" smtClean="0"/>
              <a:t>[key];</a:t>
            </a:r>
            <a:r>
              <a:rPr lang="en-US" sz="1200" dirty="0"/>
              <a:t>	</a:t>
            </a:r>
            <a:endParaRPr lang="en-US" sz="1200" dirty="0" smtClean="0"/>
          </a:p>
          <a:p>
            <a:pPr defTabSz="739775">
              <a:defRPr/>
            </a:pPr>
            <a:r>
              <a:rPr lang="en-US" sz="1200" dirty="0"/>
              <a:t> </a:t>
            </a:r>
            <a:r>
              <a:rPr lang="en-US" sz="1200" dirty="0" smtClean="0"/>
              <a:t> alert(key </a:t>
            </a:r>
            <a:r>
              <a:rPr lang="en-US" sz="1200" dirty="0"/>
              <a:t>+ "=" + </a:t>
            </a:r>
            <a:r>
              <a:rPr lang="en-US" sz="1200" dirty="0" err="1" smtClean="0"/>
              <a:t>val</a:t>
            </a:r>
            <a:r>
              <a:rPr lang="en-US" sz="1200" dirty="0" smtClean="0"/>
              <a:t>);</a:t>
            </a:r>
          </a:p>
          <a:p>
            <a:pPr defTabSz="739775">
              <a:defRPr/>
            </a:pPr>
            <a:r>
              <a:rPr lang="en-US" sz="1200" dirty="0" smtClean="0"/>
              <a:t>}</a:t>
            </a:r>
          </a:p>
        </p:txBody>
      </p:sp>
    </p:spTree>
    <p:extLst>
      <p:ext uri="{BB962C8B-B14F-4D97-AF65-F5344CB8AC3E}">
        <p14:creationId xmlns:p14="http://schemas.microsoft.com/office/powerpoint/2010/main" val="9885071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idx="1"/>
          </p:nvPr>
        </p:nvSpPr>
        <p:spPr/>
        <p:txBody>
          <a:bodyPr/>
          <a:lstStyle/>
          <a:p>
            <a:pPr eaLnBrk="1" hangingPunct="1"/>
            <a:r>
              <a:rPr lang="en-GB" sz="2400" dirty="0" smtClean="0">
                <a:sym typeface="Wingdings" pitchFamily="2" charset="2"/>
              </a:rPr>
              <a:t>For a worked example, see the complete code in the following file:</a:t>
            </a:r>
          </a:p>
          <a:p>
            <a:pPr lvl="1" eaLnBrk="1" hangingPunct="1"/>
            <a:r>
              <a:rPr lang="en-GB" sz="2000" dirty="0" smtClean="0">
                <a:latin typeface="Lucida Console" pitchFamily="49" charset="0"/>
                <a:sym typeface="Wingdings" pitchFamily="2" charset="2"/>
              </a:rPr>
              <a:t>WebStorageApi.html </a:t>
            </a:r>
            <a:r>
              <a:rPr lang="en-GB" sz="2000" dirty="0" smtClean="0">
                <a:latin typeface="+mj-lt"/>
                <a:sym typeface="Wingdings" pitchFamily="2" charset="2"/>
              </a:rPr>
              <a:t>(use Chrome, IE, </a:t>
            </a:r>
            <a:r>
              <a:rPr lang="en-GB" sz="2000" dirty="0">
                <a:sym typeface="Wingdings" pitchFamily="2" charset="2"/>
              </a:rPr>
              <a:t>Firefox, </a:t>
            </a:r>
            <a:r>
              <a:rPr lang="en-GB" sz="2000" dirty="0" smtClean="0">
                <a:latin typeface="+mj-lt"/>
                <a:sym typeface="Wingdings" pitchFamily="2" charset="2"/>
              </a:rPr>
              <a:t>etc.)</a:t>
            </a:r>
          </a:p>
          <a:p>
            <a:pPr lvl="1" eaLnBrk="1" hangingPunct="1"/>
            <a:endParaRPr lang="en-GB" sz="2000" dirty="0">
              <a:latin typeface="Lucida Console" pitchFamily="49" charset="0"/>
              <a:sym typeface="Wingdings" pitchFamily="2" charset="2"/>
            </a:endParaRPr>
          </a:p>
          <a:p>
            <a:pPr lvl="1" eaLnBrk="1" hangingPunct="1"/>
            <a:endParaRPr lang="en-GB" sz="2000" dirty="0" smtClean="0">
              <a:latin typeface="Lucida Console" pitchFamily="49" charset="0"/>
              <a:sym typeface="Wingdings" pitchFamily="2" charset="2"/>
            </a:endParaRPr>
          </a:p>
        </p:txBody>
      </p:sp>
      <p:sp>
        <p:nvSpPr>
          <p:cNvPr id="12291" name="Rectangle 2"/>
          <p:cNvSpPr>
            <a:spLocks noGrp="1" noChangeArrowheads="1"/>
          </p:cNvSpPr>
          <p:nvPr>
            <p:ph type="title"/>
          </p:nvPr>
        </p:nvSpPr>
        <p:spPr/>
        <p:txBody>
          <a:bodyPr/>
          <a:lstStyle/>
          <a:p>
            <a:pPr eaLnBrk="1" hangingPunct="1"/>
            <a:r>
              <a:rPr lang="en-GB" dirty="0" smtClean="0"/>
              <a:t>Worked Example</a:t>
            </a:r>
          </a:p>
        </p:txBody>
      </p:sp>
      <p:sp>
        <p:nvSpPr>
          <p:cNvPr id="20" name="Footer Placeholder 3"/>
          <p:cNvSpPr>
            <a:spLocks noGrp="1"/>
          </p:cNvSpPr>
          <p:nvPr>
            <p:ph type="ftr" sz="quarter" idx="10"/>
          </p:nvPr>
        </p:nvSpPr>
        <p:spPr/>
        <p:txBody>
          <a:bodyPr/>
          <a:lstStyle/>
          <a:p>
            <a:pPr>
              <a:defRPr/>
            </a:pPr>
            <a:fld id="{9DE262D8-DD8E-4FC7-93EB-5FAD45703EF1}" type="slidenum">
              <a:rPr lang="en-GB"/>
              <a:pPr>
                <a:defRPr/>
              </a:pPr>
              <a:t>14</a:t>
            </a:fld>
            <a:endParaRPr lang="en-GB"/>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9756" y="2754790"/>
            <a:ext cx="5793438" cy="3471842"/>
          </a:xfrm>
          <a:prstGeom prst="rect">
            <a:avLst/>
          </a:prstGeom>
          <a:noFill/>
          <a:ln w="9525">
            <a:solidFill>
              <a:schemeClr val="tx2">
                <a:lumMod val="60000"/>
                <a:lumOff val="4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08912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9" name="Rectangle 3"/>
          <p:cNvSpPr>
            <a:spLocks noGrp="1" noChangeArrowheads="1"/>
          </p:cNvSpPr>
          <p:nvPr>
            <p:ph idx="1"/>
          </p:nvPr>
        </p:nvSpPr>
        <p:spPr/>
        <p:txBody>
          <a:bodyPr/>
          <a:lstStyle/>
          <a:p>
            <a:pPr eaLnBrk="1" hangingPunct="1"/>
            <a:r>
              <a:rPr lang="en-GB" sz="2400" dirty="0" smtClean="0"/>
              <a:t>Overview</a:t>
            </a:r>
          </a:p>
          <a:p>
            <a:pPr eaLnBrk="1" hangingPunct="1"/>
            <a:r>
              <a:rPr lang="en-GB" sz="2400" dirty="0" smtClean="0"/>
              <a:t>Handling storage events</a:t>
            </a:r>
          </a:p>
          <a:p>
            <a:pPr eaLnBrk="1" hangingPunct="1"/>
            <a:r>
              <a:rPr lang="en-GB" sz="2400" dirty="0" smtClean="0"/>
              <a:t>Worked example for local storage</a:t>
            </a:r>
          </a:p>
          <a:p>
            <a:pPr eaLnBrk="1" hangingPunct="1"/>
            <a:endParaRPr lang="en-GB" sz="2400" dirty="0" smtClean="0"/>
          </a:p>
        </p:txBody>
      </p:sp>
      <p:sp>
        <p:nvSpPr>
          <p:cNvPr id="669698" name="Rectangle 2"/>
          <p:cNvSpPr>
            <a:spLocks noGrp="1" noChangeArrowheads="1"/>
          </p:cNvSpPr>
          <p:nvPr>
            <p:ph type="title"/>
          </p:nvPr>
        </p:nvSpPr>
        <p:spPr/>
        <p:txBody>
          <a:bodyPr/>
          <a:lstStyle/>
          <a:p>
            <a:pPr eaLnBrk="1" hangingPunct="1"/>
            <a:r>
              <a:rPr lang="en-GB" dirty="0" smtClean="0"/>
              <a:t>3. Listening for Storage Events</a:t>
            </a:r>
          </a:p>
        </p:txBody>
      </p:sp>
      <p:sp>
        <p:nvSpPr>
          <p:cNvPr id="4" name="Footer Placeholder 3"/>
          <p:cNvSpPr>
            <a:spLocks noGrp="1"/>
          </p:cNvSpPr>
          <p:nvPr>
            <p:ph type="ftr" sz="quarter" idx="10"/>
          </p:nvPr>
        </p:nvSpPr>
        <p:spPr/>
        <p:txBody>
          <a:bodyPr/>
          <a:lstStyle/>
          <a:p>
            <a:pPr>
              <a:defRPr/>
            </a:pPr>
            <a:fld id="{02675139-9B9F-4733-933F-9A1F74144302}" type="slidenum">
              <a:rPr lang="en-GB"/>
              <a:pPr>
                <a:defRPr/>
              </a:pPr>
              <a:t>15</a:t>
            </a:fld>
            <a:endParaRPr lang="en-GB"/>
          </a:p>
        </p:txBody>
      </p:sp>
    </p:spTree>
    <p:extLst>
      <p:ext uri="{BB962C8B-B14F-4D97-AF65-F5344CB8AC3E}">
        <p14:creationId xmlns:p14="http://schemas.microsoft.com/office/powerpoint/2010/main" val="34975371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r>
              <a:rPr lang="en-US" sz="2400" dirty="0"/>
              <a:t>The data stored </a:t>
            </a:r>
            <a:r>
              <a:rPr lang="en-US" sz="2400" dirty="0" smtClean="0"/>
              <a:t>in </a:t>
            </a:r>
            <a:r>
              <a:rPr lang="en-US" sz="2400" u="sng" dirty="0" smtClean="0"/>
              <a:t>local storage </a:t>
            </a:r>
            <a:r>
              <a:rPr lang="en-US" sz="2400" dirty="0" smtClean="0"/>
              <a:t>is </a:t>
            </a:r>
            <a:r>
              <a:rPr lang="en-US" sz="2400" dirty="0"/>
              <a:t>available to any document that has the same </a:t>
            </a:r>
            <a:r>
              <a:rPr lang="en-US" sz="2400" dirty="0" smtClean="0"/>
              <a:t>origin</a:t>
            </a:r>
          </a:p>
          <a:p>
            <a:pPr lvl="1"/>
            <a:endParaRPr lang="en-US" sz="2000" dirty="0" smtClean="0"/>
          </a:p>
          <a:p>
            <a:r>
              <a:rPr lang="en-US" sz="2400" dirty="0"/>
              <a:t>The </a:t>
            </a:r>
            <a:r>
              <a:rPr lang="en-US" sz="2400" dirty="0">
                <a:latin typeface="Lucida Console" pitchFamily="49" charset="0"/>
              </a:rPr>
              <a:t>storage</a:t>
            </a:r>
            <a:r>
              <a:rPr lang="en-US" sz="2400" dirty="0"/>
              <a:t> event is triggered when one document makes a change to the </a:t>
            </a:r>
            <a:r>
              <a:rPr lang="en-US" sz="2400" dirty="0" smtClean="0"/>
              <a:t>storage </a:t>
            </a:r>
          </a:p>
          <a:p>
            <a:pPr lvl="1"/>
            <a:r>
              <a:rPr lang="en-US" sz="2000" dirty="0" smtClean="0"/>
              <a:t>We </a:t>
            </a:r>
            <a:r>
              <a:rPr lang="en-US" sz="2000" dirty="0"/>
              <a:t>can listen to this event in other documents </a:t>
            </a:r>
            <a:r>
              <a:rPr lang="en-US" sz="2000" dirty="0" smtClean="0"/>
              <a:t>that were loaded from the </a:t>
            </a:r>
            <a:r>
              <a:rPr lang="en-US" sz="2000" dirty="0"/>
              <a:t>same origin </a:t>
            </a:r>
            <a:endParaRPr lang="en-US" sz="2000" dirty="0" smtClean="0"/>
          </a:p>
          <a:p>
            <a:pPr lvl="1"/>
            <a:r>
              <a:rPr lang="en-US" sz="2000" dirty="0" smtClean="0"/>
              <a:t>Allows documents to stay </a:t>
            </a:r>
            <a:r>
              <a:rPr lang="en-US" sz="2000" dirty="0"/>
              <a:t>abreast of changes</a:t>
            </a:r>
            <a:endParaRPr lang="en-GB" sz="2000" dirty="0"/>
          </a:p>
        </p:txBody>
      </p:sp>
      <p:sp>
        <p:nvSpPr>
          <p:cNvPr id="10243" name="Rectangle 2"/>
          <p:cNvSpPr>
            <a:spLocks noGrp="1" noChangeArrowheads="1"/>
          </p:cNvSpPr>
          <p:nvPr>
            <p:ph type="title"/>
          </p:nvPr>
        </p:nvSpPr>
        <p:spPr/>
        <p:txBody>
          <a:bodyPr/>
          <a:lstStyle/>
          <a:p>
            <a:pPr eaLnBrk="1" hangingPunct="1"/>
            <a:r>
              <a:rPr lang="en-GB" dirty="0" smtClean="0"/>
              <a:t>Overview</a:t>
            </a:r>
          </a:p>
        </p:txBody>
      </p:sp>
      <p:sp>
        <p:nvSpPr>
          <p:cNvPr id="12" name="Footer Placeholder 3"/>
          <p:cNvSpPr>
            <a:spLocks noGrp="1"/>
          </p:cNvSpPr>
          <p:nvPr>
            <p:ph type="ftr" sz="quarter" idx="10"/>
          </p:nvPr>
        </p:nvSpPr>
        <p:spPr/>
        <p:txBody>
          <a:bodyPr/>
          <a:lstStyle/>
          <a:p>
            <a:pPr>
              <a:defRPr/>
            </a:pPr>
            <a:fld id="{F2B72915-2081-4483-8C8F-CFACE768D299}" type="slidenum">
              <a:rPr lang="en-GB"/>
              <a:pPr>
                <a:defRPr/>
              </a:pPr>
              <a:t>16</a:t>
            </a:fld>
            <a:endParaRPr lang="en-GB"/>
          </a:p>
        </p:txBody>
      </p:sp>
    </p:spTree>
    <p:extLst>
      <p:ext uri="{BB962C8B-B14F-4D97-AF65-F5344CB8AC3E}">
        <p14:creationId xmlns:p14="http://schemas.microsoft.com/office/powerpoint/2010/main" val="20599741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3"/>
          <p:cNvSpPr>
            <a:spLocks noGrp="1" noChangeArrowheads="1"/>
          </p:cNvSpPr>
          <p:nvPr>
            <p:ph idx="1"/>
          </p:nvPr>
        </p:nvSpPr>
        <p:spPr/>
        <p:txBody>
          <a:bodyPr/>
          <a:lstStyle/>
          <a:p>
            <a:pPr eaLnBrk="1" hangingPunct="1"/>
            <a:r>
              <a:rPr lang="en-GB" sz="2400" dirty="0" smtClean="0"/>
              <a:t>This is how you handle the storage event for local storage:</a:t>
            </a:r>
          </a:p>
          <a:p>
            <a:pPr lvl="1" eaLnBrk="1" hangingPunct="1"/>
            <a:endParaRPr lang="en-GB" sz="2000" dirty="0">
              <a:latin typeface="+mj-lt"/>
            </a:endParaRPr>
          </a:p>
          <a:p>
            <a:pPr lvl="1" eaLnBrk="1" hangingPunct="1"/>
            <a:endParaRPr lang="en-GB" sz="2000" dirty="0" smtClean="0">
              <a:latin typeface="+mj-lt"/>
            </a:endParaRPr>
          </a:p>
          <a:p>
            <a:pPr lvl="1" eaLnBrk="1" hangingPunct="1"/>
            <a:endParaRPr lang="en-GB" sz="2000" dirty="0">
              <a:latin typeface="+mj-lt"/>
            </a:endParaRPr>
          </a:p>
          <a:p>
            <a:pPr lvl="1" eaLnBrk="1" hangingPunct="1"/>
            <a:endParaRPr lang="en-GB" sz="2000" dirty="0" smtClean="0">
              <a:latin typeface="+mj-lt"/>
            </a:endParaRPr>
          </a:p>
          <a:p>
            <a:pPr lvl="1" eaLnBrk="1" hangingPunct="1"/>
            <a:endParaRPr lang="en-GB" sz="2000" dirty="0">
              <a:latin typeface="+mj-lt"/>
            </a:endParaRPr>
          </a:p>
          <a:p>
            <a:pPr lvl="1" eaLnBrk="1" hangingPunct="1"/>
            <a:endParaRPr lang="en-GB" sz="2000" dirty="0" smtClean="0">
              <a:latin typeface="+mj-lt"/>
            </a:endParaRPr>
          </a:p>
          <a:p>
            <a:pPr lvl="1" eaLnBrk="1" hangingPunct="1"/>
            <a:r>
              <a:rPr lang="en-GB" dirty="0" smtClean="0"/>
              <a:t>Properties </a:t>
            </a:r>
            <a:r>
              <a:rPr lang="en-GB" dirty="0"/>
              <a:t>on the </a:t>
            </a:r>
            <a:r>
              <a:rPr lang="en-GB" dirty="0" err="1" smtClean="0">
                <a:latin typeface="Lucida Console" pitchFamily="49" charset="0"/>
              </a:rPr>
              <a:t>eventStorage</a:t>
            </a:r>
            <a:r>
              <a:rPr lang="en-GB" dirty="0" smtClean="0"/>
              <a:t> object:</a:t>
            </a:r>
            <a:endParaRPr lang="en-GB" dirty="0"/>
          </a:p>
          <a:p>
            <a:pPr lvl="2" eaLnBrk="1" hangingPunct="1"/>
            <a:r>
              <a:rPr lang="en-GB" dirty="0" smtClean="0">
                <a:latin typeface="Lucida Console" pitchFamily="49" charset="0"/>
              </a:rPr>
              <a:t>key         - </a:t>
            </a:r>
            <a:r>
              <a:rPr lang="en-GB" dirty="0" smtClean="0">
                <a:latin typeface="+mj-lt"/>
              </a:rPr>
              <a:t>indicates the key that's changed</a:t>
            </a:r>
            <a:endParaRPr lang="en-GB" dirty="0">
              <a:latin typeface="+mj-lt"/>
            </a:endParaRPr>
          </a:p>
          <a:p>
            <a:pPr lvl="2" eaLnBrk="1" hangingPunct="1"/>
            <a:r>
              <a:rPr lang="en-GB" dirty="0" err="1" smtClean="0">
                <a:latin typeface="Lucida Console" pitchFamily="49" charset="0"/>
              </a:rPr>
              <a:t>oldValue</a:t>
            </a:r>
            <a:r>
              <a:rPr lang="en-GB" dirty="0" smtClean="0">
                <a:latin typeface="Lucida Console" pitchFamily="49" charset="0"/>
              </a:rPr>
              <a:t>    - </a:t>
            </a:r>
            <a:r>
              <a:rPr lang="en-GB" dirty="0" smtClean="0">
                <a:latin typeface="+mj-lt"/>
              </a:rPr>
              <a:t>old value for key (may be null)</a:t>
            </a:r>
            <a:endParaRPr lang="en-GB" dirty="0">
              <a:latin typeface="+mj-lt"/>
            </a:endParaRPr>
          </a:p>
          <a:p>
            <a:pPr lvl="2" eaLnBrk="1" hangingPunct="1"/>
            <a:r>
              <a:rPr lang="en-GB" dirty="0" err="1" smtClean="0">
                <a:latin typeface="Lucida Console" pitchFamily="49" charset="0"/>
              </a:rPr>
              <a:t>newValue</a:t>
            </a:r>
            <a:r>
              <a:rPr lang="en-GB" dirty="0" smtClean="0">
                <a:latin typeface="Lucida Console" pitchFamily="49" charset="0"/>
              </a:rPr>
              <a:t>    - </a:t>
            </a:r>
            <a:r>
              <a:rPr lang="en-GB" dirty="0" smtClean="0">
                <a:latin typeface="+mj-lt"/>
              </a:rPr>
              <a:t>new value </a:t>
            </a:r>
            <a:r>
              <a:rPr lang="en-GB" dirty="0">
                <a:latin typeface="+mj-lt"/>
              </a:rPr>
              <a:t>for key (may be null)</a:t>
            </a:r>
          </a:p>
          <a:p>
            <a:pPr lvl="2" eaLnBrk="1" hangingPunct="1"/>
            <a:r>
              <a:rPr lang="en-GB" dirty="0" err="1" smtClean="0">
                <a:latin typeface="Lucida Console" pitchFamily="49" charset="0"/>
              </a:rPr>
              <a:t>url</a:t>
            </a:r>
            <a:r>
              <a:rPr lang="en-GB" dirty="0" smtClean="0">
                <a:latin typeface="Lucida Console" pitchFamily="49" charset="0"/>
              </a:rPr>
              <a:t>         - </a:t>
            </a:r>
            <a:r>
              <a:rPr lang="en-GB" dirty="0" smtClean="0">
                <a:latin typeface="+mj-lt"/>
              </a:rPr>
              <a:t>URL of the document that made the change</a:t>
            </a:r>
            <a:endParaRPr lang="en-GB" dirty="0">
              <a:latin typeface="+mj-lt"/>
            </a:endParaRPr>
          </a:p>
          <a:p>
            <a:pPr lvl="2" eaLnBrk="1" hangingPunct="1"/>
            <a:r>
              <a:rPr lang="en-GB" dirty="0" err="1" smtClean="0">
                <a:latin typeface="Lucida Console" pitchFamily="49" charset="0"/>
              </a:rPr>
              <a:t>storageArea</a:t>
            </a:r>
            <a:r>
              <a:rPr lang="en-GB" dirty="0" smtClean="0">
                <a:latin typeface="Lucida Console" pitchFamily="49" charset="0"/>
              </a:rPr>
              <a:t> - </a:t>
            </a:r>
            <a:r>
              <a:rPr lang="en-GB" dirty="0" smtClean="0">
                <a:latin typeface="+mj-lt"/>
              </a:rPr>
              <a:t>local/session storage object that's changed</a:t>
            </a:r>
            <a:endParaRPr lang="en-GB" dirty="0">
              <a:latin typeface="+mj-lt"/>
            </a:endParaRPr>
          </a:p>
        </p:txBody>
      </p:sp>
      <p:sp>
        <p:nvSpPr>
          <p:cNvPr id="11267" name="Rectangle 2"/>
          <p:cNvSpPr>
            <a:spLocks noGrp="1" noChangeArrowheads="1"/>
          </p:cNvSpPr>
          <p:nvPr>
            <p:ph type="title"/>
          </p:nvPr>
        </p:nvSpPr>
        <p:spPr/>
        <p:txBody>
          <a:bodyPr/>
          <a:lstStyle/>
          <a:p>
            <a:pPr eaLnBrk="1" hangingPunct="1"/>
            <a:r>
              <a:rPr lang="en-GB" dirty="0" smtClean="0"/>
              <a:t>Handling Storage Events</a:t>
            </a:r>
            <a:endParaRPr lang="en-GB" sz="1900" dirty="0" smtClean="0"/>
          </a:p>
        </p:txBody>
      </p:sp>
      <p:sp>
        <p:nvSpPr>
          <p:cNvPr id="4" name="Footer Placeholder 3"/>
          <p:cNvSpPr>
            <a:spLocks noGrp="1"/>
          </p:cNvSpPr>
          <p:nvPr>
            <p:ph type="ftr" sz="quarter" idx="10"/>
          </p:nvPr>
        </p:nvSpPr>
        <p:spPr/>
        <p:txBody>
          <a:bodyPr/>
          <a:lstStyle/>
          <a:p>
            <a:pPr>
              <a:defRPr/>
            </a:pPr>
            <a:fld id="{81C83E10-4A1D-490D-B7DD-1CBDD3365BD0}" type="slidenum">
              <a:rPr lang="en-GB"/>
              <a:pPr>
                <a:defRPr/>
              </a:pPr>
              <a:t>17</a:t>
            </a:fld>
            <a:endParaRPr lang="en-GB"/>
          </a:p>
        </p:txBody>
      </p:sp>
      <p:sp>
        <p:nvSpPr>
          <p:cNvPr id="8" name="Rectangle 5"/>
          <p:cNvSpPr>
            <a:spLocks noChangeArrowheads="1"/>
          </p:cNvSpPr>
          <p:nvPr/>
        </p:nvSpPr>
        <p:spPr bwMode="auto">
          <a:xfrm>
            <a:off x="854795" y="1691828"/>
            <a:ext cx="7895756" cy="1583627"/>
          </a:xfrm>
          <a:prstGeom prst="rect">
            <a:avLst/>
          </a:prstGeom>
          <a:solidFill>
            <a:srgbClr val="CCCCFF"/>
          </a:solidFill>
          <a:ln w="9525">
            <a:solidFill>
              <a:schemeClr val="tx2"/>
            </a:solidFill>
            <a:miter lim="800000"/>
            <a:headEnd/>
            <a:tailEnd/>
          </a:ln>
          <a:effectLst>
            <a:outerShdw dist="76200" dir="2700000" algn="ctr" rotWithShape="0">
              <a:schemeClr val="tx2">
                <a:lumMod val="60000"/>
                <a:lumOff val="40000"/>
              </a:schemeClr>
            </a:outerShdw>
          </a:effectLst>
        </p:spPr>
        <p:txBody>
          <a:bodyPr lIns="92075" tIns="46038" rIns="92075" bIns="46038" anchor="ctr"/>
          <a:lstStyle/>
          <a:p>
            <a:pPr defTabSz="739775">
              <a:defRPr/>
            </a:pPr>
            <a:r>
              <a:rPr lang="en-US" sz="1200" dirty="0" err="1"/>
              <a:t>window.onstorage</a:t>
            </a:r>
            <a:r>
              <a:rPr lang="en-US" sz="1200" dirty="0"/>
              <a:t> = </a:t>
            </a:r>
            <a:r>
              <a:rPr lang="en-US" sz="1200" dirty="0" err="1"/>
              <a:t>handleStorage</a:t>
            </a:r>
            <a:r>
              <a:rPr lang="en-US" sz="1200" dirty="0"/>
              <a:t>;</a:t>
            </a:r>
          </a:p>
          <a:p>
            <a:pPr defTabSz="739775">
              <a:defRPr/>
            </a:pPr>
            <a:r>
              <a:rPr lang="en-US" sz="1200" dirty="0"/>
              <a:t>            </a:t>
            </a:r>
          </a:p>
          <a:p>
            <a:pPr defTabSz="739775">
              <a:defRPr/>
            </a:pPr>
            <a:endParaRPr lang="en-US" sz="1200" dirty="0" smtClean="0"/>
          </a:p>
          <a:p>
            <a:pPr defTabSz="739775">
              <a:defRPr/>
            </a:pPr>
            <a:r>
              <a:rPr lang="en-US" sz="1200" dirty="0" smtClean="0"/>
              <a:t>function </a:t>
            </a:r>
            <a:r>
              <a:rPr lang="en-US" sz="1200" dirty="0" err="1" smtClean="0"/>
              <a:t>handleStorage</a:t>
            </a:r>
            <a:r>
              <a:rPr lang="en-US" sz="1200" dirty="0" smtClean="0"/>
              <a:t>(</a:t>
            </a:r>
            <a:r>
              <a:rPr lang="en-US" sz="1200" dirty="0" err="1" smtClean="0"/>
              <a:t>eventStorage</a:t>
            </a:r>
            <a:r>
              <a:rPr lang="en-US" sz="1200" dirty="0" smtClean="0"/>
              <a:t>) {</a:t>
            </a:r>
          </a:p>
          <a:p>
            <a:pPr defTabSz="739775">
              <a:defRPr/>
            </a:pPr>
            <a:endParaRPr lang="en-US" sz="1200" dirty="0"/>
          </a:p>
          <a:p>
            <a:pPr defTabSz="739775">
              <a:defRPr/>
            </a:pPr>
            <a:r>
              <a:rPr lang="en-US" sz="1200" dirty="0" smtClean="0"/>
              <a:t>  // </a:t>
            </a:r>
            <a:r>
              <a:rPr lang="en-US" sz="1200" dirty="0" err="1" smtClean="0"/>
              <a:t>eventStorage</a:t>
            </a:r>
            <a:r>
              <a:rPr lang="en-US" sz="1200" dirty="0" smtClean="0"/>
              <a:t> parameter gives information about the change in storage…</a:t>
            </a:r>
          </a:p>
          <a:p>
            <a:pPr defTabSz="739775">
              <a:defRPr/>
            </a:pPr>
            <a:r>
              <a:rPr lang="en-US" sz="1200" dirty="0" smtClean="0"/>
              <a:t> </a:t>
            </a:r>
          </a:p>
          <a:p>
            <a:pPr defTabSz="739775">
              <a:defRPr/>
            </a:pPr>
            <a:r>
              <a:rPr lang="en-US" sz="1200" dirty="0" smtClean="0"/>
              <a:t>}</a:t>
            </a:r>
            <a:endParaRPr lang="en-US" sz="1200" dirty="0"/>
          </a:p>
        </p:txBody>
      </p:sp>
    </p:spTree>
    <p:extLst>
      <p:ext uri="{BB962C8B-B14F-4D97-AF65-F5344CB8AC3E}">
        <p14:creationId xmlns:p14="http://schemas.microsoft.com/office/powerpoint/2010/main" val="33631325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idx="1"/>
          </p:nvPr>
        </p:nvSpPr>
        <p:spPr/>
        <p:txBody>
          <a:bodyPr/>
          <a:lstStyle/>
          <a:p>
            <a:pPr eaLnBrk="1" hangingPunct="1"/>
            <a:r>
              <a:rPr lang="en-GB" sz="2400" dirty="0" smtClean="0">
                <a:sym typeface="Wingdings" pitchFamily="2" charset="2"/>
              </a:rPr>
              <a:t>For an example of storage events for local storage, see the </a:t>
            </a:r>
            <a:r>
              <a:rPr lang="en-GB" sz="2400" dirty="0" err="1" smtClean="0">
                <a:latin typeface="Lucida Console" panose="020B0609040504020204" pitchFamily="49" charset="0"/>
                <a:sym typeface="Wingdings" pitchFamily="2" charset="2"/>
              </a:rPr>
              <a:t>StorageEvents</a:t>
            </a:r>
            <a:r>
              <a:rPr lang="en-GB" sz="2400" dirty="0" smtClean="0">
                <a:sym typeface="Wingdings" pitchFamily="2" charset="2"/>
              </a:rPr>
              <a:t> demo</a:t>
            </a:r>
          </a:p>
          <a:p>
            <a:pPr lvl="1" eaLnBrk="1" hangingPunct="1"/>
            <a:r>
              <a:rPr lang="en-GB" sz="2000" dirty="0" err="1" smtClean="0">
                <a:latin typeface="Lucida Console" pitchFamily="49" charset="0"/>
                <a:sym typeface="Wingdings" pitchFamily="2" charset="2"/>
              </a:rPr>
              <a:t>Index.cshtml</a:t>
            </a:r>
            <a:r>
              <a:rPr lang="en-GB" sz="2000" dirty="0" smtClean="0">
                <a:latin typeface="+mj-lt"/>
                <a:sym typeface="Wingdings" pitchFamily="2" charset="2"/>
              </a:rPr>
              <a:t> allows you to add/remove/clear items</a:t>
            </a:r>
          </a:p>
          <a:p>
            <a:pPr lvl="1" eaLnBrk="1" hangingPunct="1"/>
            <a:r>
              <a:rPr lang="en-GB" sz="2000" dirty="0" err="1" smtClean="0">
                <a:latin typeface="Lucida Console" pitchFamily="49" charset="0"/>
                <a:sym typeface="Wingdings" pitchFamily="2" charset="2"/>
              </a:rPr>
              <a:t>ViewEvents.cshtml</a:t>
            </a:r>
            <a:r>
              <a:rPr lang="en-GB" sz="2000" dirty="0" smtClean="0">
                <a:latin typeface="+mj-lt"/>
                <a:sym typeface="Wingdings" pitchFamily="2" charset="2"/>
              </a:rPr>
              <a:t> handles storage events</a:t>
            </a:r>
          </a:p>
          <a:p>
            <a:pPr lvl="1" eaLnBrk="1" hangingPunct="1"/>
            <a:endParaRPr lang="en-GB" dirty="0" smtClean="0">
              <a:latin typeface="+mj-lt"/>
              <a:sym typeface="Wingdings" pitchFamily="2" charset="2"/>
            </a:endParaRPr>
          </a:p>
          <a:p>
            <a:pPr lvl="1" eaLnBrk="1" hangingPunct="1"/>
            <a:endParaRPr lang="en-GB" dirty="0">
              <a:latin typeface="+mj-lt"/>
              <a:sym typeface="Wingdings" pitchFamily="2" charset="2"/>
            </a:endParaRPr>
          </a:p>
          <a:p>
            <a:pPr lvl="1" eaLnBrk="1" hangingPunct="1"/>
            <a:endParaRPr lang="en-GB" dirty="0" smtClean="0">
              <a:latin typeface="+mj-lt"/>
              <a:sym typeface="Wingdings" pitchFamily="2" charset="2"/>
            </a:endParaRPr>
          </a:p>
          <a:p>
            <a:pPr lvl="1" eaLnBrk="1" hangingPunct="1"/>
            <a:endParaRPr lang="en-GB" dirty="0">
              <a:latin typeface="+mj-lt"/>
              <a:sym typeface="Wingdings" pitchFamily="2" charset="2"/>
            </a:endParaRPr>
          </a:p>
          <a:p>
            <a:pPr lvl="1" eaLnBrk="1" hangingPunct="1"/>
            <a:endParaRPr lang="en-GB" dirty="0" smtClean="0">
              <a:latin typeface="+mj-lt"/>
              <a:sym typeface="Wingdings" pitchFamily="2" charset="2"/>
            </a:endParaRPr>
          </a:p>
          <a:p>
            <a:pPr lvl="1" eaLnBrk="1" hangingPunct="1"/>
            <a:endParaRPr lang="en-GB" dirty="0">
              <a:latin typeface="+mj-lt"/>
              <a:sym typeface="Wingdings" pitchFamily="2" charset="2"/>
            </a:endParaRPr>
          </a:p>
          <a:p>
            <a:pPr lvl="1" eaLnBrk="1" hangingPunct="1"/>
            <a:endParaRPr lang="en-GB" dirty="0" smtClean="0">
              <a:latin typeface="+mj-lt"/>
              <a:sym typeface="Wingdings" pitchFamily="2" charset="2"/>
            </a:endParaRPr>
          </a:p>
          <a:p>
            <a:pPr lvl="1" eaLnBrk="1" hangingPunct="1"/>
            <a:endParaRPr lang="en-GB" dirty="0">
              <a:latin typeface="+mj-lt"/>
              <a:sym typeface="Wingdings" pitchFamily="2" charset="2"/>
            </a:endParaRPr>
          </a:p>
          <a:p>
            <a:pPr lvl="1" eaLnBrk="1" hangingPunct="1"/>
            <a:endParaRPr lang="en-GB" dirty="0" smtClean="0">
              <a:latin typeface="+mj-lt"/>
              <a:sym typeface="Wingdings" pitchFamily="2" charset="2"/>
            </a:endParaRPr>
          </a:p>
          <a:p>
            <a:pPr eaLnBrk="1" hangingPunct="1"/>
            <a:r>
              <a:rPr lang="en-GB" dirty="0" smtClean="0">
                <a:latin typeface="+mj-lt"/>
                <a:sym typeface="Wingdings" pitchFamily="2" charset="2"/>
              </a:rPr>
              <a:t>Similar idea for session storage (within a browser session)</a:t>
            </a:r>
            <a:endParaRPr lang="en-GB" sz="2400" dirty="0" smtClean="0">
              <a:latin typeface="+mj-lt"/>
              <a:sym typeface="Wingdings" pitchFamily="2" charset="2"/>
            </a:endParaRPr>
          </a:p>
          <a:p>
            <a:pPr lvl="1" eaLnBrk="1" hangingPunct="1"/>
            <a:endParaRPr lang="en-GB" sz="2000" dirty="0" smtClean="0">
              <a:latin typeface="Lucida Console" pitchFamily="49" charset="0"/>
              <a:sym typeface="Wingdings" pitchFamily="2" charset="2"/>
            </a:endParaRPr>
          </a:p>
        </p:txBody>
      </p:sp>
      <p:sp>
        <p:nvSpPr>
          <p:cNvPr id="12291" name="Rectangle 2"/>
          <p:cNvSpPr>
            <a:spLocks noGrp="1" noChangeArrowheads="1"/>
          </p:cNvSpPr>
          <p:nvPr>
            <p:ph type="title"/>
          </p:nvPr>
        </p:nvSpPr>
        <p:spPr/>
        <p:txBody>
          <a:bodyPr/>
          <a:lstStyle/>
          <a:p>
            <a:pPr eaLnBrk="1" hangingPunct="1"/>
            <a:r>
              <a:rPr lang="en-GB" dirty="0" smtClean="0"/>
              <a:t>Worked Example for Local Storage</a:t>
            </a:r>
          </a:p>
        </p:txBody>
      </p:sp>
      <p:sp>
        <p:nvSpPr>
          <p:cNvPr id="20" name="Footer Placeholder 3"/>
          <p:cNvSpPr>
            <a:spLocks noGrp="1"/>
          </p:cNvSpPr>
          <p:nvPr>
            <p:ph type="ftr" sz="quarter" idx="10"/>
          </p:nvPr>
        </p:nvSpPr>
        <p:spPr/>
        <p:txBody>
          <a:bodyPr/>
          <a:lstStyle/>
          <a:p>
            <a:pPr>
              <a:defRPr/>
            </a:pPr>
            <a:fld id="{9DE262D8-DD8E-4FC7-93EB-5FAD45703EF1}" type="slidenum">
              <a:rPr lang="en-GB"/>
              <a:pPr>
                <a:defRPr/>
              </a:pPr>
              <a:t>18</a:t>
            </a:fld>
            <a:endParaRPr lang="en-GB"/>
          </a:p>
        </p:txBody>
      </p:sp>
      <p:grpSp>
        <p:nvGrpSpPr>
          <p:cNvPr id="5" name="Group 4"/>
          <p:cNvGrpSpPr/>
          <p:nvPr/>
        </p:nvGrpSpPr>
        <p:grpSpPr>
          <a:xfrm>
            <a:off x="685800" y="2794208"/>
            <a:ext cx="7818000" cy="3040532"/>
            <a:chOff x="403826" y="2794219"/>
            <a:chExt cx="8381948" cy="325823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26" y="2794219"/>
              <a:ext cx="3893982" cy="3258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6160" y="2794219"/>
              <a:ext cx="4139614" cy="3258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Straight Arrow Connector 2"/>
            <p:cNvCxnSpPr/>
            <p:nvPr/>
          </p:nvCxnSpPr>
          <p:spPr bwMode="auto">
            <a:xfrm flipV="1">
              <a:off x="3287486" y="3635819"/>
              <a:ext cx="1369560" cy="936172"/>
            </a:xfrm>
            <a:prstGeom prst="straightConnector1">
              <a:avLst/>
            </a:prstGeom>
            <a:noFill/>
            <a:ln w="28575" cap="flat" cmpd="sng" algn="ctr">
              <a:solidFill>
                <a:srgbClr val="FF0000"/>
              </a:solidFill>
              <a:prstDash val="solid"/>
              <a:round/>
              <a:headEnd type="none" w="med" len="med"/>
              <a:tailEnd type="arrow"/>
            </a:ln>
            <a:effectLst/>
          </p:spPr>
        </p:cxnSp>
        <p:sp>
          <p:nvSpPr>
            <p:cNvPr id="4" name="Oval 3"/>
            <p:cNvSpPr/>
            <p:nvPr/>
          </p:nvSpPr>
          <p:spPr bwMode="auto">
            <a:xfrm>
              <a:off x="2601686" y="4288963"/>
              <a:ext cx="696686" cy="587828"/>
            </a:xfrm>
            <a:prstGeom prst="ellipse">
              <a:avLst/>
            </a:prstGeom>
            <a:noFill/>
            <a:ln w="28575" cap="flat" cmpd="sng" algn="ctr">
              <a:solidFill>
                <a:srgbClr val="FF0000"/>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smtClean="0">
                <a:ln>
                  <a:noFill/>
                </a:ln>
                <a:solidFill>
                  <a:schemeClr val="tx1"/>
                </a:solidFill>
                <a:effectLst/>
                <a:latin typeface="Lucida Console" pitchFamily="49" charset="0"/>
              </a:endParaRPr>
            </a:p>
          </p:txBody>
        </p:sp>
      </p:grpSp>
    </p:spTree>
    <p:extLst>
      <p:ext uri="{BB962C8B-B14F-4D97-AF65-F5344CB8AC3E}">
        <p14:creationId xmlns:p14="http://schemas.microsoft.com/office/powerpoint/2010/main" val="42701658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9" name="Rectangle 3"/>
          <p:cNvSpPr>
            <a:spLocks noGrp="1" noChangeArrowheads="1"/>
          </p:cNvSpPr>
          <p:nvPr>
            <p:ph idx="1"/>
          </p:nvPr>
        </p:nvSpPr>
        <p:spPr/>
        <p:txBody>
          <a:bodyPr/>
          <a:lstStyle/>
          <a:p>
            <a:pPr eaLnBrk="1" hangingPunct="1"/>
            <a:r>
              <a:rPr lang="en-GB" sz="2400" dirty="0" smtClean="0"/>
              <a:t>Overview of offline working</a:t>
            </a:r>
          </a:p>
          <a:p>
            <a:pPr eaLnBrk="1" hangingPunct="1"/>
            <a:r>
              <a:rPr lang="en-GB" dirty="0"/>
              <a:t>Defining an </a:t>
            </a:r>
            <a:r>
              <a:rPr lang="en-GB" dirty="0" smtClean="0"/>
              <a:t>application cache</a:t>
            </a:r>
          </a:p>
          <a:p>
            <a:pPr eaLnBrk="1" hangingPunct="1"/>
            <a:r>
              <a:rPr lang="en-GB" dirty="0"/>
              <a:t>Using the </a:t>
            </a:r>
            <a:r>
              <a:rPr lang="en-GB" dirty="0" smtClean="0"/>
              <a:t>application cache </a:t>
            </a:r>
            <a:r>
              <a:rPr lang="en-GB" dirty="0"/>
              <a:t>in a Web </a:t>
            </a:r>
            <a:r>
              <a:rPr lang="en-GB" dirty="0" smtClean="0"/>
              <a:t>page</a:t>
            </a:r>
          </a:p>
          <a:p>
            <a:pPr eaLnBrk="1" hangingPunct="1"/>
            <a:r>
              <a:rPr lang="en-GB" dirty="0"/>
              <a:t>Using the application cache in </a:t>
            </a:r>
            <a:r>
              <a:rPr lang="en-GB" dirty="0" smtClean="0"/>
              <a:t>JavaScript code</a:t>
            </a:r>
            <a:endParaRPr lang="en-GB" dirty="0"/>
          </a:p>
          <a:p>
            <a:pPr eaLnBrk="1" hangingPunct="1"/>
            <a:r>
              <a:rPr lang="en-GB" dirty="0" smtClean="0"/>
              <a:t>Determining online/offline status</a:t>
            </a:r>
          </a:p>
          <a:p>
            <a:pPr eaLnBrk="1" hangingPunct="1"/>
            <a:r>
              <a:rPr lang="en-GB" sz="2400" dirty="0" smtClean="0"/>
              <a:t>Page visibility</a:t>
            </a:r>
          </a:p>
          <a:p>
            <a:pPr eaLnBrk="1" hangingPunct="1"/>
            <a:r>
              <a:rPr lang="en-GB" sz="2400" dirty="0" smtClean="0"/>
              <a:t>Example</a:t>
            </a:r>
          </a:p>
        </p:txBody>
      </p:sp>
      <p:sp>
        <p:nvSpPr>
          <p:cNvPr id="669698" name="Rectangle 2"/>
          <p:cNvSpPr>
            <a:spLocks noGrp="1" noChangeArrowheads="1"/>
          </p:cNvSpPr>
          <p:nvPr>
            <p:ph type="title"/>
          </p:nvPr>
        </p:nvSpPr>
        <p:spPr/>
        <p:txBody>
          <a:bodyPr/>
          <a:lstStyle/>
          <a:p>
            <a:pPr eaLnBrk="1" hangingPunct="1"/>
            <a:r>
              <a:rPr lang="en-GB" dirty="0" smtClean="0"/>
              <a:t>4. Offline Working</a:t>
            </a:r>
          </a:p>
        </p:txBody>
      </p:sp>
      <p:sp>
        <p:nvSpPr>
          <p:cNvPr id="4" name="Footer Placeholder 3"/>
          <p:cNvSpPr>
            <a:spLocks noGrp="1"/>
          </p:cNvSpPr>
          <p:nvPr>
            <p:ph type="ftr" sz="quarter" idx="10"/>
          </p:nvPr>
        </p:nvSpPr>
        <p:spPr/>
        <p:txBody>
          <a:bodyPr/>
          <a:lstStyle/>
          <a:p>
            <a:pPr>
              <a:defRPr/>
            </a:pPr>
            <a:fld id="{02675139-9B9F-4733-933F-9A1F74144302}" type="slidenum">
              <a:rPr lang="en-GB"/>
              <a:pPr>
                <a:defRPr/>
              </a:pPr>
              <a:t>19</a:t>
            </a:fld>
            <a:endParaRPr lang="en-GB" dirty="0"/>
          </a:p>
        </p:txBody>
      </p:sp>
    </p:spTree>
    <p:extLst>
      <p:ext uri="{BB962C8B-B14F-4D97-AF65-F5344CB8AC3E}">
        <p14:creationId xmlns:p14="http://schemas.microsoft.com/office/powerpoint/2010/main" val="42834833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9427" name="Rectangle 3"/>
          <p:cNvSpPr>
            <a:spLocks noGrp="1" noChangeArrowheads="1"/>
          </p:cNvSpPr>
          <p:nvPr>
            <p:ph idx="1"/>
          </p:nvPr>
        </p:nvSpPr>
        <p:spPr/>
        <p:txBody>
          <a:bodyPr/>
          <a:lstStyle/>
          <a:p>
            <a:pPr marL="457200" indent="-457200">
              <a:buFont typeface="+mj-lt"/>
              <a:buAutoNum type="arabicPeriod"/>
            </a:pPr>
            <a:r>
              <a:rPr lang="en-GB" sz="2400" dirty="0"/>
              <a:t>Overview of HTML5 Web Storage</a:t>
            </a:r>
            <a:endParaRPr lang="en-GB" sz="2400" dirty="0" smtClean="0"/>
          </a:p>
          <a:p>
            <a:pPr marL="457200" indent="-457200">
              <a:buFont typeface="+mj-lt"/>
              <a:buAutoNum type="arabicPeriod"/>
            </a:pPr>
            <a:r>
              <a:rPr lang="en-GB" sz="2400" dirty="0" smtClean="0"/>
              <a:t>Understanding the Web Storage API</a:t>
            </a:r>
          </a:p>
          <a:p>
            <a:pPr marL="457200" indent="-457200">
              <a:buFont typeface="+mj-lt"/>
              <a:buAutoNum type="arabicPeriod"/>
            </a:pPr>
            <a:r>
              <a:rPr lang="en-GB" sz="2400" dirty="0" smtClean="0"/>
              <a:t>Listening for storage events</a:t>
            </a:r>
          </a:p>
          <a:p>
            <a:pPr marL="457200" indent="-457200">
              <a:buFont typeface="+mj-lt"/>
              <a:buAutoNum type="arabicPeriod"/>
            </a:pPr>
            <a:r>
              <a:rPr lang="en-GB" smtClean="0"/>
              <a:t>Offline working</a:t>
            </a:r>
            <a:endParaRPr lang="en-GB" sz="2400" dirty="0" smtClean="0"/>
          </a:p>
        </p:txBody>
      </p:sp>
      <p:sp>
        <p:nvSpPr>
          <p:cNvPr id="359426" name="Rectangle 2"/>
          <p:cNvSpPr>
            <a:spLocks noGrp="1" noChangeArrowheads="1"/>
          </p:cNvSpPr>
          <p:nvPr>
            <p:ph type="title"/>
          </p:nvPr>
        </p:nvSpPr>
        <p:spPr/>
        <p:txBody>
          <a:bodyPr/>
          <a:lstStyle/>
          <a:p>
            <a:r>
              <a:rPr lang="en-GB" dirty="0" smtClean="0"/>
              <a:t>Contents</a:t>
            </a:r>
          </a:p>
        </p:txBody>
      </p:sp>
      <p:sp>
        <p:nvSpPr>
          <p:cNvPr id="4" name="Footer Placeholder 3"/>
          <p:cNvSpPr>
            <a:spLocks noGrp="1"/>
          </p:cNvSpPr>
          <p:nvPr>
            <p:ph type="ftr" sz="quarter" idx="10"/>
          </p:nvPr>
        </p:nvSpPr>
        <p:spPr/>
        <p:txBody>
          <a:bodyPr/>
          <a:lstStyle/>
          <a:p>
            <a:fld id="{49BCA108-9405-467A-9A56-A9611D330E38}" type="slidenum">
              <a:rPr lang="en-GB" smtClean="0"/>
              <a:pPr/>
              <a:t>2</a:t>
            </a:fld>
            <a:endParaRPr lang="en-GB" dirty="0"/>
          </a:p>
        </p:txBody>
      </p:sp>
      <p:grpSp>
        <p:nvGrpSpPr>
          <p:cNvPr id="11" name="Group 9"/>
          <p:cNvGrpSpPr>
            <a:grpSpLocks/>
          </p:cNvGrpSpPr>
          <p:nvPr/>
        </p:nvGrpSpPr>
        <p:grpSpPr bwMode="auto">
          <a:xfrm>
            <a:off x="434975" y="5199325"/>
            <a:ext cx="7924800" cy="1644650"/>
            <a:chOff x="274" y="3059"/>
            <a:chExt cx="4992" cy="1036"/>
          </a:xfrm>
        </p:grpSpPr>
        <p:sp>
          <p:nvSpPr>
            <p:cNvPr id="12" name="Text Box 7"/>
            <p:cNvSpPr txBox="1">
              <a:spLocks noChangeArrowheads="1"/>
            </p:cNvSpPr>
            <p:nvPr/>
          </p:nvSpPr>
          <p:spPr bwMode="auto">
            <a:xfrm>
              <a:off x="792" y="3169"/>
              <a:ext cx="4474" cy="520"/>
            </a:xfrm>
            <a:prstGeom prst="rect">
              <a:avLst/>
            </a:prstGeom>
            <a:gradFill rotWithShape="1">
              <a:gsLst>
                <a:gs pos="0">
                  <a:srgbClr val="CCECFF"/>
                </a:gs>
                <a:gs pos="100000">
                  <a:srgbClr val="C0C0EA">
                    <a:alpha val="82999"/>
                  </a:srgbClr>
                </a:gs>
              </a:gsLst>
              <a:lin ang="5400000" scaled="1"/>
            </a:gradFill>
            <a:ln w="9525">
              <a:solidFill>
                <a:schemeClr val="tx2"/>
              </a:solidFill>
              <a:miter lim="800000"/>
              <a:headEnd/>
              <a:tailEnd/>
            </a:ln>
          </p:spPr>
          <p:txBody>
            <a:bodyPr wrap="none" anchor="ctr"/>
            <a:lstStyle/>
            <a:p>
              <a:pPr marL="1252538" lvl="1">
                <a:spcBef>
                  <a:spcPts val="0"/>
                </a:spcBef>
                <a:buClr>
                  <a:schemeClr val="folHlink"/>
                </a:buClr>
                <a:buSzPct val="60000"/>
                <a:buFont typeface="Wingdings" pitchFamily="2" charset="2"/>
                <a:buNone/>
              </a:pPr>
              <a:r>
                <a:rPr lang="en-GB" sz="2000" dirty="0" smtClean="0">
                  <a:solidFill>
                    <a:schemeClr val="tx2"/>
                  </a:solidFill>
                  <a:sym typeface="Wingdings" pitchFamily="2" charset="2"/>
                </a:rPr>
                <a:t>Demos folder:  </a:t>
              </a:r>
            </a:p>
            <a:p>
              <a:pPr marL="1252538" lvl="1">
                <a:spcBef>
                  <a:spcPts val="0"/>
                </a:spcBef>
                <a:buClr>
                  <a:schemeClr val="folHlink"/>
                </a:buClr>
                <a:buSzPct val="60000"/>
                <a:buFont typeface="Wingdings" pitchFamily="2" charset="2"/>
                <a:buNone/>
              </a:pPr>
              <a:r>
                <a:rPr lang="en-GB" sz="2000" b="1" dirty="0" smtClean="0">
                  <a:solidFill>
                    <a:schemeClr val="tx2"/>
                  </a:solidFill>
                  <a:sym typeface="Wingdings" pitchFamily="2" charset="2"/>
                </a:rPr>
                <a:t>Demos\12-WebStorage</a:t>
              </a:r>
              <a:endParaRPr lang="en-US" sz="2000" b="1" dirty="0"/>
            </a:p>
          </p:txBody>
        </p:sp>
        <p:pic>
          <p:nvPicPr>
            <p:cNvPr id="13" name="Picture 12" descr="bd09771_[1]"/>
            <p:cNvPicPr>
              <a:picLocks noChangeAspect="1" noChangeArrowheads="1"/>
            </p:cNvPicPr>
            <p:nvPr/>
          </p:nvPicPr>
          <p:blipFill>
            <a:blip r:embed="rId3" cstate="print"/>
            <a:srcRect/>
            <a:stretch>
              <a:fillRect/>
            </a:stretch>
          </p:blipFill>
          <p:spPr bwMode="auto">
            <a:xfrm>
              <a:off x="274" y="3059"/>
              <a:ext cx="1181" cy="1036"/>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a:xfrm>
            <a:off x="406400" y="1196974"/>
            <a:ext cx="8486775" cy="5427345"/>
          </a:xfrm>
        </p:spPr>
        <p:txBody>
          <a:bodyPr/>
          <a:lstStyle/>
          <a:p>
            <a:pPr eaLnBrk="1" hangingPunct="1"/>
            <a:r>
              <a:rPr lang="en-GB" sz="2400" dirty="0" smtClean="0"/>
              <a:t>Many of the design goals of HTML5 are driven by advances in mobile technology</a:t>
            </a:r>
          </a:p>
          <a:p>
            <a:pPr lvl="1" eaLnBrk="1" hangingPunct="1"/>
            <a:r>
              <a:rPr lang="en-GB" dirty="0" smtClean="0">
                <a:latin typeface="+mj-lt"/>
              </a:rPr>
              <a:t>E.g. smart phones and tablets</a:t>
            </a:r>
          </a:p>
          <a:p>
            <a:pPr lvl="1" eaLnBrk="1" hangingPunct="1"/>
            <a:r>
              <a:rPr lang="en-GB" dirty="0" smtClean="0">
                <a:latin typeface="+mj-lt"/>
              </a:rPr>
              <a:t>But these devices have unreliable connectivity to the Internet…</a:t>
            </a:r>
          </a:p>
          <a:p>
            <a:pPr lvl="1" eaLnBrk="1" hangingPunct="1"/>
            <a:endParaRPr lang="en-US" sz="1600" dirty="0" smtClean="0">
              <a:latin typeface="+mj-lt"/>
            </a:endParaRPr>
          </a:p>
          <a:p>
            <a:pPr eaLnBrk="1" hangingPunct="1"/>
            <a:r>
              <a:rPr lang="en-US" dirty="0" smtClean="0">
                <a:latin typeface="+mj-lt"/>
              </a:rPr>
              <a:t>With this in mind, HTML5 allows a Web page to specify all of its requirements up-front</a:t>
            </a:r>
          </a:p>
          <a:p>
            <a:pPr lvl="1" eaLnBrk="1" hangingPunct="1"/>
            <a:r>
              <a:rPr lang="en-US" dirty="0" smtClean="0">
                <a:latin typeface="+mj-lt"/>
              </a:rPr>
              <a:t>Allows the device to preload all content that might be needed later in the browsing session</a:t>
            </a:r>
          </a:p>
          <a:p>
            <a:pPr lvl="1" eaLnBrk="1" hangingPunct="1"/>
            <a:r>
              <a:rPr lang="en-US" dirty="0" smtClean="0">
                <a:latin typeface="+mj-lt"/>
              </a:rPr>
              <a:t>… in case there isn't an Internet connection later</a:t>
            </a:r>
          </a:p>
          <a:p>
            <a:pPr lvl="1" eaLnBrk="1" hangingPunct="1"/>
            <a:endParaRPr lang="en-US" dirty="0">
              <a:latin typeface="+mj-lt"/>
            </a:endParaRPr>
          </a:p>
          <a:p>
            <a:pPr eaLnBrk="1" hangingPunct="1"/>
            <a:r>
              <a:rPr lang="en-US" dirty="0" smtClean="0">
                <a:latin typeface="+mj-lt"/>
              </a:rPr>
              <a:t>Thought for today:</a:t>
            </a:r>
          </a:p>
          <a:p>
            <a:pPr lvl="1" eaLnBrk="1" hangingPunct="1"/>
            <a:r>
              <a:rPr lang="en-US" dirty="0" smtClean="0">
                <a:latin typeface="+mj-lt"/>
              </a:rPr>
              <a:t>I could do with this when I'm using apps on the train!!!</a:t>
            </a:r>
          </a:p>
        </p:txBody>
      </p:sp>
      <p:sp>
        <p:nvSpPr>
          <p:cNvPr id="10243" name="Rectangle 2"/>
          <p:cNvSpPr>
            <a:spLocks noGrp="1" noChangeArrowheads="1"/>
          </p:cNvSpPr>
          <p:nvPr>
            <p:ph type="title"/>
          </p:nvPr>
        </p:nvSpPr>
        <p:spPr/>
        <p:txBody>
          <a:bodyPr/>
          <a:lstStyle/>
          <a:p>
            <a:pPr eaLnBrk="1" hangingPunct="1"/>
            <a:r>
              <a:rPr lang="en-GB" dirty="0" smtClean="0"/>
              <a:t>Overview of Offline Working</a:t>
            </a:r>
          </a:p>
        </p:txBody>
      </p:sp>
      <p:sp>
        <p:nvSpPr>
          <p:cNvPr id="12" name="Footer Placeholder 3"/>
          <p:cNvSpPr>
            <a:spLocks noGrp="1"/>
          </p:cNvSpPr>
          <p:nvPr>
            <p:ph type="ftr" sz="quarter" idx="10"/>
          </p:nvPr>
        </p:nvSpPr>
        <p:spPr/>
        <p:txBody>
          <a:bodyPr/>
          <a:lstStyle/>
          <a:p>
            <a:pPr>
              <a:defRPr/>
            </a:pPr>
            <a:fld id="{F2B72915-2081-4483-8C8F-CFACE768D299}" type="slidenum">
              <a:rPr lang="en-GB"/>
              <a:pPr>
                <a:defRPr/>
              </a:pPr>
              <a:t>20</a:t>
            </a:fld>
            <a:endParaRPr lang="en-GB"/>
          </a:p>
        </p:txBody>
      </p:sp>
    </p:spTree>
    <p:extLst>
      <p:ext uri="{BB962C8B-B14F-4D97-AF65-F5344CB8AC3E}">
        <p14:creationId xmlns:p14="http://schemas.microsoft.com/office/powerpoint/2010/main" val="11414443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pPr eaLnBrk="1" hangingPunct="1"/>
            <a:r>
              <a:rPr lang="en-GB" sz="2400" dirty="0" smtClean="0"/>
              <a:t>To benefit from offline working, you must define an application cache </a:t>
            </a:r>
            <a:r>
              <a:rPr lang="en-GB" dirty="0" smtClean="0"/>
              <a:t>file</a:t>
            </a:r>
          </a:p>
          <a:p>
            <a:pPr lvl="1" eaLnBrk="1" hangingPunct="1"/>
            <a:r>
              <a:rPr lang="en-GB" dirty="0" smtClean="0">
                <a:latin typeface="Lucida Console" pitchFamily="49" charset="0"/>
              </a:rPr>
              <a:t>.</a:t>
            </a:r>
            <a:r>
              <a:rPr lang="en-GB" dirty="0" err="1" smtClean="0">
                <a:latin typeface="Lucida Console" pitchFamily="49" charset="0"/>
              </a:rPr>
              <a:t>appcache</a:t>
            </a:r>
            <a:r>
              <a:rPr lang="en-GB" dirty="0" smtClean="0"/>
              <a:t> file extension</a:t>
            </a:r>
          </a:p>
          <a:p>
            <a:pPr lvl="1" eaLnBrk="1" hangingPunct="1"/>
            <a:endParaRPr lang="en-GB" dirty="0" smtClean="0">
              <a:latin typeface="+mj-lt"/>
            </a:endParaRPr>
          </a:p>
          <a:p>
            <a:pPr eaLnBrk="1" hangingPunct="1"/>
            <a:r>
              <a:rPr lang="en-GB" dirty="0" smtClean="0">
                <a:latin typeface="+mj-lt"/>
              </a:rPr>
              <a:t>Example</a:t>
            </a:r>
            <a:r>
              <a:rPr lang="en-GB" dirty="0">
                <a:latin typeface="+mj-lt"/>
              </a:rPr>
              <a:t>: </a:t>
            </a:r>
            <a:r>
              <a:rPr lang="en-GB" dirty="0" err="1">
                <a:latin typeface="Lucida Console" pitchFamily="49" charset="0"/>
              </a:rPr>
              <a:t>OfflineWorking</a:t>
            </a:r>
            <a:r>
              <a:rPr lang="en-GB" dirty="0">
                <a:latin typeface="Lucida Console" pitchFamily="49" charset="0"/>
              </a:rPr>
              <a:t>/</a:t>
            </a:r>
            <a:r>
              <a:rPr lang="en-GB" dirty="0" err="1">
                <a:latin typeface="Lucida Console" pitchFamily="49" charset="0"/>
              </a:rPr>
              <a:t>countries.appcache</a:t>
            </a:r>
            <a:endParaRPr lang="en-GB" sz="1600" dirty="0" smtClean="0">
              <a:latin typeface="Lucida Console" pitchFamily="49" charset="0"/>
            </a:endParaRPr>
          </a:p>
        </p:txBody>
      </p:sp>
      <p:sp>
        <p:nvSpPr>
          <p:cNvPr id="10243" name="Rectangle 2"/>
          <p:cNvSpPr>
            <a:spLocks noGrp="1" noChangeArrowheads="1"/>
          </p:cNvSpPr>
          <p:nvPr>
            <p:ph type="title"/>
          </p:nvPr>
        </p:nvSpPr>
        <p:spPr/>
        <p:txBody>
          <a:bodyPr/>
          <a:lstStyle/>
          <a:p>
            <a:pPr eaLnBrk="1" hangingPunct="1"/>
            <a:r>
              <a:rPr lang="en-GB" dirty="0" smtClean="0"/>
              <a:t>Defining an Application Cache</a:t>
            </a:r>
          </a:p>
        </p:txBody>
      </p:sp>
      <p:sp>
        <p:nvSpPr>
          <p:cNvPr id="12" name="Footer Placeholder 3"/>
          <p:cNvSpPr>
            <a:spLocks noGrp="1"/>
          </p:cNvSpPr>
          <p:nvPr>
            <p:ph type="ftr" sz="quarter" idx="10"/>
          </p:nvPr>
        </p:nvSpPr>
        <p:spPr/>
        <p:txBody>
          <a:bodyPr/>
          <a:lstStyle/>
          <a:p>
            <a:pPr>
              <a:defRPr/>
            </a:pPr>
            <a:fld id="{F2B72915-2081-4483-8C8F-CFACE768D299}" type="slidenum">
              <a:rPr lang="en-GB"/>
              <a:pPr>
                <a:defRPr/>
              </a:pPr>
              <a:t>21</a:t>
            </a:fld>
            <a:endParaRPr lang="en-GB"/>
          </a:p>
        </p:txBody>
      </p:sp>
      <p:sp>
        <p:nvSpPr>
          <p:cNvPr id="6" name="Rectangle 5"/>
          <p:cNvSpPr>
            <a:spLocks noChangeArrowheads="1"/>
          </p:cNvSpPr>
          <p:nvPr/>
        </p:nvSpPr>
        <p:spPr bwMode="auto">
          <a:xfrm>
            <a:off x="457201" y="3271521"/>
            <a:ext cx="8288337" cy="3362960"/>
          </a:xfrm>
          <a:prstGeom prst="rect">
            <a:avLst/>
          </a:prstGeom>
          <a:solidFill>
            <a:srgbClr val="FFFF66"/>
          </a:solidFill>
          <a:ln w="9525">
            <a:solidFill>
              <a:srgbClr val="FFB953"/>
            </a:solidFill>
            <a:miter lim="800000"/>
            <a:headEnd/>
            <a:tailEnd/>
          </a:ln>
          <a:effectLst>
            <a:outerShdw dist="76200" dir="2700000" algn="ctr" rotWithShape="0">
              <a:srgbClr val="FFB953"/>
            </a:outerShdw>
          </a:effectLst>
        </p:spPr>
        <p:txBody>
          <a:bodyPr lIns="92075" tIns="46038" rIns="92075" bIns="46038" anchor="ctr"/>
          <a:lstStyle/>
          <a:p>
            <a:r>
              <a:rPr lang="en-GB" sz="1200" dirty="0"/>
              <a:t>CACHE MANIFEST</a:t>
            </a:r>
          </a:p>
          <a:p>
            <a:endParaRPr lang="en-GB" sz="1200" dirty="0"/>
          </a:p>
          <a:p>
            <a:r>
              <a:rPr lang="en-GB" sz="1200" dirty="0"/>
              <a:t># URIs for the device to download and cache for offline </a:t>
            </a:r>
            <a:r>
              <a:rPr lang="en-GB" sz="1200" dirty="0" smtClean="0"/>
              <a:t>use…</a:t>
            </a:r>
            <a:endParaRPr lang="en-GB" sz="1200" dirty="0"/>
          </a:p>
          <a:p>
            <a:r>
              <a:rPr lang="en-GB" sz="1200" dirty="0"/>
              <a:t>CACHE:</a:t>
            </a:r>
          </a:p>
          <a:p>
            <a:r>
              <a:rPr lang="en-GB" sz="1200" dirty="0"/>
              <a:t>Default.png</a:t>
            </a:r>
          </a:p>
          <a:p>
            <a:r>
              <a:rPr lang="en-GB" sz="1200" dirty="0"/>
              <a:t>Fallback.png</a:t>
            </a:r>
          </a:p>
          <a:p>
            <a:r>
              <a:rPr lang="en-GB" sz="1200" dirty="0"/>
              <a:t>Brazil.png</a:t>
            </a:r>
          </a:p>
          <a:p>
            <a:r>
              <a:rPr lang="en-GB" sz="1200" dirty="0"/>
              <a:t>China.png</a:t>
            </a:r>
          </a:p>
          <a:p>
            <a:r>
              <a:rPr lang="en-GB" sz="1200" dirty="0"/>
              <a:t>Greece.png</a:t>
            </a:r>
          </a:p>
          <a:p>
            <a:r>
              <a:rPr lang="en-GB" sz="1200" dirty="0"/>
              <a:t>Norway.png</a:t>
            </a:r>
          </a:p>
          <a:p>
            <a:endParaRPr lang="en-GB" sz="1200" dirty="0"/>
          </a:p>
          <a:p>
            <a:r>
              <a:rPr lang="en-GB" sz="1200" dirty="0"/>
              <a:t># </a:t>
            </a:r>
            <a:r>
              <a:rPr lang="en-GB" sz="1200" dirty="0" err="1"/>
              <a:t>Fallback</a:t>
            </a:r>
            <a:r>
              <a:rPr lang="en-GB" sz="1200" dirty="0"/>
              <a:t> rules (what to do if user selects a non-cached file</a:t>
            </a:r>
            <a:r>
              <a:rPr lang="en-GB" sz="1200" dirty="0" smtClean="0"/>
              <a:t>)…</a:t>
            </a:r>
            <a:endParaRPr lang="en-GB" sz="1200" dirty="0"/>
          </a:p>
          <a:p>
            <a:r>
              <a:rPr lang="en-GB" sz="1200" dirty="0"/>
              <a:t>FALLBACK:</a:t>
            </a:r>
          </a:p>
          <a:p>
            <a:r>
              <a:rPr lang="en-GB" sz="1200" dirty="0"/>
              <a:t>/ Fallback.png</a:t>
            </a:r>
          </a:p>
          <a:p>
            <a:endParaRPr lang="en-GB" sz="1200" dirty="0"/>
          </a:p>
          <a:p>
            <a:r>
              <a:rPr lang="en-GB" sz="1200" dirty="0"/>
              <a:t># Network files (only available when online</a:t>
            </a:r>
            <a:r>
              <a:rPr lang="en-GB" sz="1200" dirty="0" smtClean="0"/>
              <a:t>)…</a:t>
            </a:r>
            <a:endParaRPr lang="en-GB" sz="1200" dirty="0"/>
          </a:p>
          <a:p>
            <a:r>
              <a:rPr lang="en-GB" sz="1200" dirty="0"/>
              <a:t>NETWORK:</a:t>
            </a:r>
          </a:p>
          <a:p>
            <a:r>
              <a:rPr lang="en-GB" sz="1200" dirty="0"/>
              <a:t>*</a:t>
            </a:r>
            <a:endParaRPr lang="en-GB" sz="1200" dirty="0" smtClean="0"/>
          </a:p>
        </p:txBody>
      </p:sp>
    </p:spTree>
    <p:extLst>
      <p:ext uri="{BB962C8B-B14F-4D97-AF65-F5344CB8AC3E}">
        <p14:creationId xmlns:p14="http://schemas.microsoft.com/office/powerpoint/2010/main" val="34234868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pPr eaLnBrk="1" hangingPunct="1"/>
            <a:r>
              <a:rPr lang="en-GB" sz="2400" dirty="0" smtClean="0"/>
              <a:t>For a Web page to use the application cache:</a:t>
            </a:r>
          </a:p>
          <a:p>
            <a:pPr lvl="1" eaLnBrk="1" hangingPunct="1"/>
            <a:r>
              <a:rPr lang="en-GB" sz="2000" dirty="0" smtClean="0"/>
              <a:t>In the </a:t>
            </a:r>
            <a:r>
              <a:rPr lang="en-GB" sz="2000" dirty="0" smtClean="0">
                <a:latin typeface="Lucida Console" pitchFamily="49" charset="0"/>
              </a:rPr>
              <a:t>&lt;html&gt;</a:t>
            </a:r>
            <a:r>
              <a:rPr lang="en-GB" sz="2000" dirty="0" smtClean="0"/>
              <a:t> tag, set the </a:t>
            </a:r>
            <a:r>
              <a:rPr lang="en-GB" sz="2000" dirty="0" smtClean="0">
                <a:latin typeface="Lucida Console" pitchFamily="49" charset="0"/>
              </a:rPr>
              <a:t>manifest</a:t>
            </a:r>
            <a:r>
              <a:rPr lang="en-GB" sz="2000" dirty="0" smtClean="0"/>
              <a:t> attribute to the name of the application cache file</a:t>
            </a:r>
          </a:p>
          <a:p>
            <a:pPr lvl="1" eaLnBrk="1" hangingPunct="1"/>
            <a:r>
              <a:rPr lang="en-GB" dirty="0" smtClean="0"/>
              <a:t>Example</a:t>
            </a:r>
            <a:r>
              <a:rPr lang="en-GB" dirty="0"/>
              <a:t>: </a:t>
            </a:r>
            <a:r>
              <a:rPr lang="en-GB" dirty="0" err="1" smtClean="0">
                <a:latin typeface="Lucida Console" pitchFamily="49" charset="0"/>
              </a:rPr>
              <a:t>OfflineWorking</a:t>
            </a:r>
            <a:r>
              <a:rPr lang="en-GB" dirty="0" smtClean="0">
                <a:latin typeface="Lucida Console" pitchFamily="49" charset="0"/>
              </a:rPr>
              <a:t>/OnOfflineApp.html</a:t>
            </a:r>
          </a:p>
          <a:p>
            <a:pPr lvl="1" eaLnBrk="1" hangingPunct="1"/>
            <a:endParaRPr lang="en-GB" dirty="0">
              <a:latin typeface="Lucida Console" pitchFamily="49" charset="0"/>
            </a:endParaRPr>
          </a:p>
          <a:p>
            <a:pPr lvl="1" eaLnBrk="1" hangingPunct="1"/>
            <a:endParaRPr lang="en-GB" dirty="0" smtClean="0">
              <a:latin typeface="Lucida Console" pitchFamily="49" charset="0"/>
            </a:endParaRPr>
          </a:p>
          <a:p>
            <a:pPr lvl="1" eaLnBrk="1" hangingPunct="1"/>
            <a:endParaRPr lang="en-GB" dirty="0">
              <a:latin typeface="Lucida Console" pitchFamily="49" charset="0"/>
            </a:endParaRPr>
          </a:p>
          <a:p>
            <a:pPr lvl="1" eaLnBrk="1" hangingPunct="1"/>
            <a:endParaRPr lang="en-GB" dirty="0">
              <a:latin typeface="Lucida Console" pitchFamily="49" charset="0"/>
            </a:endParaRPr>
          </a:p>
        </p:txBody>
      </p:sp>
      <p:sp>
        <p:nvSpPr>
          <p:cNvPr id="10243" name="Rectangle 2"/>
          <p:cNvSpPr>
            <a:spLocks noGrp="1" noChangeArrowheads="1"/>
          </p:cNvSpPr>
          <p:nvPr>
            <p:ph type="title"/>
          </p:nvPr>
        </p:nvSpPr>
        <p:spPr/>
        <p:txBody>
          <a:bodyPr/>
          <a:lstStyle/>
          <a:p>
            <a:pPr eaLnBrk="1" hangingPunct="1"/>
            <a:r>
              <a:rPr lang="en-GB" dirty="0" smtClean="0"/>
              <a:t>Using the Application Cache in a Web Page</a:t>
            </a:r>
          </a:p>
        </p:txBody>
      </p:sp>
      <p:sp>
        <p:nvSpPr>
          <p:cNvPr id="12" name="Footer Placeholder 3"/>
          <p:cNvSpPr>
            <a:spLocks noGrp="1"/>
          </p:cNvSpPr>
          <p:nvPr>
            <p:ph type="ftr" sz="quarter" idx="10"/>
          </p:nvPr>
        </p:nvSpPr>
        <p:spPr/>
        <p:txBody>
          <a:bodyPr/>
          <a:lstStyle/>
          <a:p>
            <a:pPr>
              <a:defRPr/>
            </a:pPr>
            <a:fld id="{F2B72915-2081-4483-8C8F-CFACE768D299}" type="slidenum">
              <a:rPr lang="en-GB"/>
              <a:pPr>
                <a:defRPr/>
              </a:pPr>
              <a:t>22</a:t>
            </a:fld>
            <a:endParaRPr lang="en-GB"/>
          </a:p>
        </p:txBody>
      </p:sp>
      <p:sp>
        <p:nvSpPr>
          <p:cNvPr id="6" name="Rectangle 5"/>
          <p:cNvSpPr>
            <a:spLocks noChangeArrowheads="1"/>
          </p:cNvSpPr>
          <p:nvPr/>
        </p:nvSpPr>
        <p:spPr bwMode="auto">
          <a:xfrm>
            <a:off x="457201" y="2717862"/>
            <a:ext cx="8288337" cy="707718"/>
          </a:xfrm>
          <a:prstGeom prst="rect">
            <a:avLst/>
          </a:prstGeom>
          <a:solidFill>
            <a:srgbClr val="FFFF66"/>
          </a:solidFill>
          <a:ln w="9525">
            <a:solidFill>
              <a:srgbClr val="FFB953"/>
            </a:solidFill>
            <a:miter lim="800000"/>
            <a:headEnd/>
            <a:tailEnd/>
          </a:ln>
          <a:effectLst>
            <a:outerShdw dist="76200" dir="2700000" algn="ctr" rotWithShape="0">
              <a:srgbClr val="FFB953"/>
            </a:outerShdw>
          </a:effectLst>
        </p:spPr>
        <p:txBody>
          <a:bodyPr lIns="92075" tIns="46038" rIns="92075" bIns="46038" anchor="ctr"/>
          <a:lstStyle/>
          <a:p>
            <a:r>
              <a:rPr lang="en-GB" sz="1200" dirty="0"/>
              <a:t>&lt;html manifest="</a:t>
            </a:r>
            <a:r>
              <a:rPr lang="en-GB" sz="1200" dirty="0" err="1"/>
              <a:t>countries.appcache</a:t>
            </a:r>
            <a:r>
              <a:rPr lang="en-GB" sz="1200" dirty="0" smtClean="0"/>
              <a:t>"&gt;</a:t>
            </a:r>
          </a:p>
          <a:p>
            <a:r>
              <a:rPr lang="en-GB" sz="1200" dirty="0"/>
              <a:t> </a:t>
            </a:r>
            <a:r>
              <a:rPr lang="en-GB" sz="1200" dirty="0" smtClean="0"/>
              <a:t> …</a:t>
            </a:r>
          </a:p>
          <a:p>
            <a:r>
              <a:rPr lang="en-GB" sz="1200" dirty="0" smtClean="0"/>
              <a:t>&lt;/html&gt;</a:t>
            </a:r>
          </a:p>
        </p:txBody>
      </p:sp>
    </p:spTree>
    <p:extLst>
      <p:ext uri="{BB962C8B-B14F-4D97-AF65-F5344CB8AC3E}">
        <p14:creationId xmlns:p14="http://schemas.microsoft.com/office/powerpoint/2010/main" val="30435635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pPr eaLnBrk="1" hangingPunct="1"/>
            <a:r>
              <a:rPr lang="en-GB" dirty="0" smtClean="0">
                <a:latin typeface="+mj-lt"/>
              </a:rPr>
              <a:t>You can access the application cache in JavaScript code</a:t>
            </a:r>
          </a:p>
          <a:p>
            <a:pPr lvl="1" eaLnBrk="1" hangingPunct="1"/>
            <a:r>
              <a:rPr lang="en-GB" dirty="0" smtClean="0">
                <a:latin typeface="+mj-lt"/>
              </a:rPr>
              <a:t>Via the </a:t>
            </a:r>
            <a:r>
              <a:rPr lang="en-GB" dirty="0" err="1" smtClean="0">
                <a:latin typeface="Lucida Console" pitchFamily="49" charset="0"/>
              </a:rPr>
              <a:t>window.applicationCache</a:t>
            </a:r>
            <a:r>
              <a:rPr lang="en-GB" dirty="0" smtClean="0">
                <a:latin typeface="+mj-lt"/>
              </a:rPr>
              <a:t> property</a:t>
            </a:r>
          </a:p>
          <a:p>
            <a:pPr lvl="1" eaLnBrk="1" hangingPunct="1"/>
            <a:endParaRPr lang="en-GB" dirty="0">
              <a:latin typeface="+mj-lt"/>
            </a:endParaRPr>
          </a:p>
          <a:p>
            <a:pPr eaLnBrk="1" hangingPunct="1"/>
            <a:r>
              <a:rPr lang="en-GB" dirty="0" smtClean="0">
                <a:latin typeface="+mj-lt"/>
              </a:rPr>
              <a:t>Useful methods:</a:t>
            </a:r>
          </a:p>
          <a:p>
            <a:pPr lvl="1" eaLnBrk="1" hangingPunct="1"/>
            <a:r>
              <a:rPr lang="en-GB" dirty="0" smtClean="0">
                <a:latin typeface="Lucida Console" pitchFamily="49" charset="0"/>
              </a:rPr>
              <a:t>update()    - </a:t>
            </a:r>
            <a:r>
              <a:rPr lang="en-GB" dirty="0" smtClean="0">
                <a:latin typeface="+mj-lt"/>
              </a:rPr>
              <a:t>initiates a check for updates </a:t>
            </a:r>
          </a:p>
          <a:p>
            <a:pPr lvl="1" eaLnBrk="1" hangingPunct="1"/>
            <a:r>
              <a:rPr lang="en-GB" dirty="0" err="1" smtClean="0">
                <a:latin typeface="Lucida Console" pitchFamily="49" charset="0"/>
              </a:rPr>
              <a:t>swapCache</a:t>
            </a:r>
            <a:r>
              <a:rPr lang="en-GB" dirty="0" smtClean="0">
                <a:latin typeface="Lucida Console" pitchFamily="49" charset="0"/>
              </a:rPr>
              <a:t>() - </a:t>
            </a:r>
            <a:r>
              <a:rPr lang="en-GB" dirty="0" smtClean="0">
                <a:latin typeface="+mj-lt"/>
              </a:rPr>
              <a:t>incorporate newly available objects into cache</a:t>
            </a:r>
          </a:p>
          <a:p>
            <a:pPr lvl="1" eaLnBrk="1" hangingPunct="1"/>
            <a:endParaRPr lang="en-GB" dirty="0">
              <a:latin typeface="+mj-lt"/>
            </a:endParaRPr>
          </a:p>
          <a:p>
            <a:pPr eaLnBrk="1" hangingPunct="1"/>
            <a:r>
              <a:rPr lang="en-GB" dirty="0">
                <a:latin typeface="+mj-lt"/>
              </a:rPr>
              <a:t>Useful events:</a:t>
            </a:r>
          </a:p>
          <a:p>
            <a:pPr lvl="1" eaLnBrk="1" hangingPunct="1"/>
            <a:r>
              <a:rPr lang="en-GB" dirty="0">
                <a:latin typeface="Lucida Console" pitchFamily="49" charset="0"/>
              </a:rPr>
              <a:t>cached      - </a:t>
            </a:r>
            <a:r>
              <a:rPr lang="en-GB" dirty="0">
                <a:latin typeface="+mj-lt"/>
              </a:rPr>
              <a:t>application cache is ready and available for use</a:t>
            </a:r>
          </a:p>
          <a:p>
            <a:pPr lvl="1" eaLnBrk="1" hangingPunct="1"/>
            <a:r>
              <a:rPr lang="en-GB" dirty="0" err="1">
                <a:latin typeface="Lucida Console" pitchFamily="49" charset="0"/>
              </a:rPr>
              <a:t>updateready</a:t>
            </a:r>
            <a:r>
              <a:rPr lang="en-GB" dirty="0">
                <a:latin typeface="Lucida Console" pitchFamily="49" charset="0"/>
              </a:rPr>
              <a:t> - </a:t>
            </a:r>
            <a:r>
              <a:rPr lang="en-GB" dirty="0">
                <a:latin typeface="+mj-lt"/>
              </a:rPr>
              <a:t>new version of cached objects downloaded</a:t>
            </a:r>
          </a:p>
          <a:p>
            <a:pPr lvl="1" eaLnBrk="1" hangingPunct="1"/>
            <a:endParaRPr lang="en-GB" dirty="0" smtClean="0">
              <a:latin typeface="+mj-lt"/>
            </a:endParaRPr>
          </a:p>
          <a:p>
            <a:pPr eaLnBrk="1" hangingPunct="1"/>
            <a:r>
              <a:rPr lang="en-GB" dirty="0">
                <a:latin typeface="+mj-lt"/>
              </a:rPr>
              <a:t>Useful properties:</a:t>
            </a:r>
          </a:p>
          <a:p>
            <a:pPr lvl="1" eaLnBrk="1" hangingPunct="1"/>
            <a:r>
              <a:rPr lang="en-GB" dirty="0">
                <a:latin typeface="Lucida Console" pitchFamily="49" charset="0"/>
              </a:rPr>
              <a:t>status - </a:t>
            </a:r>
            <a:r>
              <a:rPr lang="en-GB" dirty="0">
                <a:latin typeface="+mj-lt"/>
              </a:rPr>
              <a:t>4 means cache has been updated with new resources</a:t>
            </a:r>
          </a:p>
          <a:p>
            <a:pPr lvl="1" eaLnBrk="1" hangingPunct="1"/>
            <a:endParaRPr lang="en-GB" dirty="0">
              <a:latin typeface="+mj-lt"/>
            </a:endParaRPr>
          </a:p>
          <a:p>
            <a:pPr lvl="1" eaLnBrk="1" hangingPunct="1"/>
            <a:endParaRPr lang="en-GB" dirty="0">
              <a:latin typeface="+mj-lt"/>
            </a:endParaRPr>
          </a:p>
          <a:p>
            <a:pPr lvl="1" eaLnBrk="1" hangingPunct="1"/>
            <a:endParaRPr lang="en-GB" dirty="0" smtClean="0">
              <a:latin typeface="+mj-lt"/>
            </a:endParaRPr>
          </a:p>
          <a:p>
            <a:pPr lvl="1" eaLnBrk="1" hangingPunct="1"/>
            <a:endParaRPr lang="en-GB" sz="1200" dirty="0">
              <a:latin typeface="Lucida Console" pitchFamily="49" charset="0"/>
            </a:endParaRPr>
          </a:p>
          <a:p>
            <a:pPr lvl="1" eaLnBrk="1" hangingPunct="1"/>
            <a:endParaRPr lang="en-GB" sz="1200" dirty="0" smtClean="0">
              <a:latin typeface="+mj-lt"/>
            </a:endParaRPr>
          </a:p>
        </p:txBody>
      </p:sp>
      <p:sp>
        <p:nvSpPr>
          <p:cNvPr id="10243" name="Rectangle 2"/>
          <p:cNvSpPr>
            <a:spLocks noGrp="1" noChangeArrowheads="1"/>
          </p:cNvSpPr>
          <p:nvPr>
            <p:ph type="title"/>
          </p:nvPr>
        </p:nvSpPr>
        <p:spPr/>
        <p:txBody>
          <a:bodyPr/>
          <a:lstStyle/>
          <a:p>
            <a:pPr eaLnBrk="1" hangingPunct="1"/>
            <a:r>
              <a:rPr lang="en-GB" dirty="0" smtClean="0"/>
              <a:t>Using the Application Cache in JavaScript Code</a:t>
            </a:r>
          </a:p>
        </p:txBody>
      </p:sp>
      <p:sp>
        <p:nvSpPr>
          <p:cNvPr id="12" name="Footer Placeholder 3"/>
          <p:cNvSpPr>
            <a:spLocks noGrp="1"/>
          </p:cNvSpPr>
          <p:nvPr>
            <p:ph type="ftr" sz="quarter" idx="10"/>
          </p:nvPr>
        </p:nvSpPr>
        <p:spPr/>
        <p:txBody>
          <a:bodyPr/>
          <a:lstStyle/>
          <a:p>
            <a:pPr>
              <a:defRPr/>
            </a:pPr>
            <a:fld id="{F2B72915-2081-4483-8C8F-CFACE768D299}" type="slidenum">
              <a:rPr lang="en-GB"/>
              <a:pPr>
                <a:defRPr/>
              </a:pPr>
              <a:t>23</a:t>
            </a:fld>
            <a:endParaRPr lang="en-GB"/>
          </a:p>
        </p:txBody>
      </p:sp>
    </p:spTree>
    <p:extLst>
      <p:ext uri="{BB962C8B-B14F-4D97-AF65-F5344CB8AC3E}">
        <p14:creationId xmlns:p14="http://schemas.microsoft.com/office/powerpoint/2010/main" val="42736337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pPr eaLnBrk="1" hangingPunct="1"/>
            <a:r>
              <a:rPr lang="en-GB" sz="2400" dirty="0" smtClean="0"/>
              <a:t>You can determine if you are currently online</a:t>
            </a:r>
          </a:p>
          <a:p>
            <a:pPr lvl="1" eaLnBrk="1" hangingPunct="1"/>
            <a:r>
              <a:rPr lang="en-US" dirty="0" smtClean="0"/>
              <a:t>Via the </a:t>
            </a:r>
            <a:r>
              <a:rPr lang="en-US" dirty="0" err="1" smtClean="0">
                <a:latin typeface="Lucida Console" pitchFamily="49" charset="0"/>
              </a:rPr>
              <a:t>navigator.onLine</a:t>
            </a:r>
            <a:r>
              <a:rPr lang="en-US" dirty="0" smtClean="0"/>
              <a:t> property</a:t>
            </a:r>
            <a:endParaRPr lang="en-GB" dirty="0"/>
          </a:p>
          <a:p>
            <a:pPr eaLnBrk="1" hangingPunct="1"/>
            <a:endParaRPr lang="en-GB" sz="2400" dirty="0" smtClean="0"/>
          </a:p>
          <a:p>
            <a:pPr eaLnBrk="1" hangingPunct="1"/>
            <a:r>
              <a:rPr lang="en-GB" sz="2400" dirty="0" smtClean="0"/>
              <a:t>There are 2 window events that indicate a transition from </a:t>
            </a:r>
            <a:r>
              <a:rPr lang="en-GB" dirty="0" smtClean="0"/>
              <a:t>online to offline status, or vice versa</a:t>
            </a:r>
            <a:endParaRPr lang="en-GB" sz="2400" dirty="0" smtClean="0"/>
          </a:p>
          <a:p>
            <a:pPr lvl="1" eaLnBrk="1" hangingPunct="1"/>
            <a:r>
              <a:rPr lang="en-GB" dirty="0">
                <a:latin typeface="Lucida Console" pitchFamily="49" charset="0"/>
              </a:rPr>
              <a:t>offline - </a:t>
            </a:r>
            <a:r>
              <a:rPr lang="en-GB" dirty="0"/>
              <a:t>Triggered when the application goes </a:t>
            </a:r>
            <a:r>
              <a:rPr lang="en-GB" dirty="0" smtClean="0"/>
              <a:t>offline</a:t>
            </a:r>
            <a:endParaRPr lang="en-GB" dirty="0"/>
          </a:p>
          <a:p>
            <a:pPr lvl="1" eaLnBrk="1" hangingPunct="1"/>
            <a:r>
              <a:rPr lang="en-GB" sz="2000" dirty="0" smtClean="0">
                <a:latin typeface="Lucida Console" pitchFamily="49" charset="0"/>
              </a:rPr>
              <a:t>online  - </a:t>
            </a:r>
            <a:r>
              <a:rPr lang="en-GB" sz="2000" dirty="0" smtClean="0"/>
              <a:t>Triggered when the application comes online again</a:t>
            </a:r>
          </a:p>
          <a:p>
            <a:pPr lvl="1" eaLnBrk="1" hangingPunct="1"/>
            <a:endParaRPr lang="en-GB" sz="2000" dirty="0" smtClean="0"/>
          </a:p>
          <a:p>
            <a:pPr eaLnBrk="1" hangingPunct="1"/>
            <a:endParaRPr lang="en-GB" sz="1200" dirty="0" smtClean="0">
              <a:latin typeface="+mj-lt"/>
            </a:endParaRPr>
          </a:p>
        </p:txBody>
      </p:sp>
      <p:sp>
        <p:nvSpPr>
          <p:cNvPr id="10243" name="Rectangle 2"/>
          <p:cNvSpPr>
            <a:spLocks noGrp="1" noChangeArrowheads="1"/>
          </p:cNvSpPr>
          <p:nvPr>
            <p:ph type="title"/>
          </p:nvPr>
        </p:nvSpPr>
        <p:spPr/>
        <p:txBody>
          <a:bodyPr/>
          <a:lstStyle/>
          <a:p>
            <a:pPr eaLnBrk="1" hangingPunct="1"/>
            <a:r>
              <a:rPr lang="en-GB" dirty="0" smtClean="0"/>
              <a:t>Determining Online/Offline Status</a:t>
            </a:r>
          </a:p>
        </p:txBody>
      </p:sp>
      <p:sp>
        <p:nvSpPr>
          <p:cNvPr id="12" name="Footer Placeholder 3"/>
          <p:cNvSpPr>
            <a:spLocks noGrp="1"/>
          </p:cNvSpPr>
          <p:nvPr>
            <p:ph type="ftr" sz="quarter" idx="10"/>
          </p:nvPr>
        </p:nvSpPr>
        <p:spPr/>
        <p:txBody>
          <a:bodyPr/>
          <a:lstStyle/>
          <a:p>
            <a:pPr>
              <a:defRPr/>
            </a:pPr>
            <a:fld id="{F2B72915-2081-4483-8C8F-CFACE768D299}" type="slidenum">
              <a:rPr lang="en-GB"/>
              <a:pPr>
                <a:defRPr/>
              </a:pPr>
              <a:t>24</a:t>
            </a:fld>
            <a:endParaRPr lang="en-GB"/>
          </a:p>
        </p:txBody>
      </p:sp>
    </p:spTree>
    <p:extLst>
      <p:ext uri="{BB962C8B-B14F-4D97-AF65-F5344CB8AC3E}">
        <p14:creationId xmlns:p14="http://schemas.microsoft.com/office/powerpoint/2010/main" val="10221527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r>
              <a:rPr lang="en-US" dirty="0" smtClean="0"/>
              <a:t>The Page </a:t>
            </a:r>
            <a:r>
              <a:rPr lang="en-US" dirty="0"/>
              <a:t>Visibility API </a:t>
            </a:r>
            <a:r>
              <a:rPr lang="en-US" dirty="0" smtClean="0"/>
              <a:t>allows you </a:t>
            </a:r>
            <a:r>
              <a:rPr lang="en-US" dirty="0"/>
              <a:t>to determine if a </a:t>
            </a:r>
            <a:r>
              <a:rPr lang="en-US" dirty="0" smtClean="0"/>
              <a:t>Web </a:t>
            </a:r>
            <a:r>
              <a:rPr lang="en-US" dirty="0"/>
              <a:t>page is currently </a:t>
            </a:r>
            <a:r>
              <a:rPr lang="en-US" dirty="0" smtClean="0"/>
              <a:t>visible</a:t>
            </a:r>
          </a:p>
          <a:p>
            <a:pPr lvl="1"/>
            <a:r>
              <a:rPr lang="en-US" dirty="0" smtClean="0"/>
              <a:t>If it's not visible, you can stop doing some background tasks (to save processor time and to reduce power consumption)</a:t>
            </a:r>
          </a:p>
          <a:p>
            <a:pPr lvl="1"/>
            <a:endParaRPr lang="en-US" dirty="0" smtClean="0"/>
          </a:p>
          <a:p>
            <a:pPr eaLnBrk="1" hangingPunct="1"/>
            <a:r>
              <a:rPr lang="en-GB" dirty="0" smtClean="0"/>
              <a:t>To determine if the current page is visible or hidden:</a:t>
            </a:r>
          </a:p>
          <a:p>
            <a:pPr lvl="1" eaLnBrk="1" hangingPunct="1"/>
            <a:r>
              <a:rPr lang="en-US" dirty="0" smtClean="0"/>
              <a:t>Use the </a:t>
            </a:r>
            <a:r>
              <a:rPr lang="en-US" dirty="0" err="1" smtClean="0">
                <a:latin typeface="Lucida Console" pitchFamily="49" charset="0"/>
              </a:rPr>
              <a:t>document.hidden</a:t>
            </a:r>
            <a:r>
              <a:rPr lang="en-US" b="1" dirty="0" smtClean="0"/>
              <a:t> </a:t>
            </a:r>
            <a:r>
              <a:rPr lang="en-US" dirty="0" smtClean="0"/>
              <a:t>property</a:t>
            </a:r>
          </a:p>
          <a:p>
            <a:pPr lvl="1" eaLnBrk="1" hangingPunct="1"/>
            <a:endParaRPr lang="en-US" dirty="0"/>
          </a:p>
          <a:p>
            <a:pPr eaLnBrk="1" hangingPunct="1"/>
            <a:r>
              <a:rPr lang="en-GB" dirty="0" smtClean="0"/>
              <a:t>To be notified when the visibility changes:</a:t>
            </a:r>
          </a:p>
          <a:p>
            <a:pPr lvl="1" eaLnBrk="1" hangingPunct="1"/>
            <a:r>
              <a:rPr lang="en-GB" dirty="0" smtClean="0">
                <a:latin typeface="+mj-lt"/>
              </a:rPr>
              <a:t>Handle the </a:t>
            </a:r>
            <a:r>
              <a:rPr lang="en-US" dirty="0" err="1" smtClean="0">
                <a:latin typeface="Lucida Console" pitchFamily="49" charset="0"/>
              </a:rPr>
              <a:t>visibilitychange</a:t>
            </a:r>
            <a:r>
              <a:rPr lang="en-US" dirty="0" smtClean="0"/>
              <a:t> </a:t>
            </a:r>
            <a:r>
              <a:rPr lang="en-US" dirty="0"/>
              <a:t>event </a:t>
            </a:r>
            <a:endParaRPr lang="en-GB" dirty="0"/>
          </a:p>
          <a:p>
            <a:pPr lvl="1" eaLnBrk="1" hangingPunct="1"/>
            <a:endParaRPr lang="en-GB" dirty="0" smtClean="0"/>
          </a:p>
          <a:p>
            <a:pPr lvl="1"/>
            <a:endParaRPr lang="en-US" dirty="0" smtClean="0"/>
          </a:p>
          <a:p>
            <a:pPr lvl="1"/>
            <a:endParaRPr lang="en-GB" dirty="0"/>
          </a:p>
        </p:txBody>
      </p:sp>
      <p:sp>
        <p:nvSpPr>
          <p:cNvPr id="10243" name="Rectangle 2"/>
          <p:cNvSpPr>
            <a:spLocks noGrp="1" noChangeArrowheads="1"/>
          </p:cNvSpPr>
          <p:nvPr>
            <p:ph type="title"/>
          </p:nvPr>
        </p:nvSpPr>
        <p:spPr/>
        <p:txBody>
          <a:bodyPr/>
          <a:lstStyle/>
          <a:p>
            <a:pPr eaLnBrk="1" hangingPunct="1"/>
            <a:r>
              <a:rPr lang="en-GB" dirty="0" smtClean="0"/>
              <a:t>Page Visibility</a:t>
            </a:r>
          </a:p>
        </p:txBody>
      </p:sp>
      <p:sp>
        <p:nvSpPr>
          <p:cNvPr id="12" name="Footer Placeholder 3"/>
          <p:cNvSpPr>
            <a:spLocks noGrp="1"/>
          </p:cNvSpPr>
          <p:nvPr>
            <p:ph type="ftr" sz="quarter" idx="10"/>
          </p:nvPr>
        </p:nvSpPr>
        <p:spPr/>
        <p:txBody>
          <a:bodyPr/>
          <a:lstStyle/>
          <a:p>
            <a:pPr>
              <a:defRPr/>
            </a:pPr>
            <a:fld id="{F2B72915-2081-4483-8C8F-CFACE768D299}" type="slidenum">
              <a:rPr lang="en-GB"/>
              <a:pPr>
                <a:defRPr/>
              </a:pPr>
              <a:t>25</a:t>
            </a:fld>
            <a:endParaRPr lang="en-GB"/>
          </a:p>
        </p:txBody>
      </p:sp>
    </p:spTree>
    <p:extLst>
      <p:ext uri="{BB962C8B-B14F-4D97-AF65-F5344CB8AC3E}">
        <p14:creationId xmlns:p14="http://schemas.microsoft.com/office/powerpoint/2010/main" val="32104175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pPr eaLnBrk="1" hangingPunct="1"/>
            <a:r>
              <a:rPr lang="en-GB" sz="2400" dirty="0" smtClean="0"/>
              <a:t>For a worked example of offline storage, see:</a:t>
            </a:r>
            <a:endParaRPr lang="en-GB" sz="2400" dirty="0">
              <a:latin typeface="Lucida Console" pitchFamily="49" charset="0"/>
            </a:endParaRPr>
          </a:p>
          <a:p>
            <a:pPr lvl="1" eaLnBrk="1" hangingPunct="1"/>
            <a:r>
              <a:rPr lang="en-GB" dirty="0" err="1" smtClean="0">
                <a:latin typeface="Lucida Console" pitchFamily="49" charset="0"/>
              </a:rPr>
              <a:t>OfflineWorking</a:t>
            </a:r>
            <a:r>
              <a:rPr lang="en-GB" dirty="0" smtClean="0">
                <a:latin typeface="Lucida Console" pitchFamily="49" charset="0"/>
              </a:rPr>
              <a:t>/OnOfflineApp.html</a:t>
            </a:r>
          </a:p>
          <a:p>
            <a:pPr lvl="1" eaLnBrk="1" hangingPunct="1"/>
            <a:endParaRPr lang="en-GB" sz="2000" dirty="0">
              <a:latin typeface="Lucida Console" pitchFamily="49" charset="0"/>
            </a:endParaRPr>
          </a:p>
          <a:p>
            <a:pPr eaLnBrk="1" hangingPunct="1"/>
            <a:r>
              <a:rPr lang="en-GB" dirty="0"/>
              <a:t>For detailed demo </a:t>
            </a:r>
            <a:r>
              <a:rPr lang="en-GB" dirty="0" smtClean="0"/>
              <a:t>instructions, see:</a:t>
            </a:r>
            <a:endParaRPr lang="en-GB" dirty="0"/>
          </a:p>
          <a:p>
            <a:pPr lvl="1" eaLnBrk="1" hangingPunct="1"/>
            <a:r>
              <a:rPr lang="en-GB" dirty="0" err="1" smtClean="0">
                <a:latin typeface="Lucida Console" pitchFamily="49" charset="0"/>
              </a:rPr>
              <a:t>OfflineWorking</a:t>
            </a:r>
            <a:r>
              <a:rPr lang="en-GB" dirty="0" smtClean="0">
                <a:latin typeface="Lucida Console" pitchFamily="49" charset="0"/>
              </a:rPr>
              <a:t>/Demo_OfflineWorking.docx</a:t>
            </a:r>
            <a:endParaRPr lang="en-GB" dirty="0">
              <a:latin typeface="Lucida Console" pitchFamily="49" charset="0"/>
            </a:endParaRPr>
          </a:p>
          <a:p>
            <a:pPr lvl="1" eaLnBrk="1" hangingPunct="1"/>
            <a:endParaRPr lang="en-GB" sz="2000" dirty="0">
              <a:latin typeface="Lucida Console" pitchFamily="49" charset="0"/>
            </a:endParaRPr>
          </a:p>
          <a:p>
            <a:pPr lvl="1" eaLnBrk="1" hangingPunct="1"/>
            <a:endParaRPr lang="en-GB" sz="2000" dirty="0" smtClean="0">
              <a:latin typeface="Lucida Console" pitchFamily="49" charset="0"/>
            </a:endParaRPr>
          </a:p>
          <a:p>
            <a:pPr lvl="1" eaLnBrk="1" hangingPunct="1"/>
            <a:endParaRPr lang="en-GB" dirty="0">
              <a:latin typeface="Lucida Console" pitchFamily="49" charset="0"/>
            </a:endParaRPr>
          </a:p>
          <a:p>
            <a:pPr lvl="1" eaLnBrk="1" hangingPunct="1"/>
            <a:endParaRPr lang="en-GB" sz="2000" dirty="0" smtClean="0">
              <a:latin typeface="Lucida Console" pitchFamily="49" charset="0"/>
            </a:endParaRPr>
          </a:p>
          <a:p>
            <a:pPr lvl="1" eaLnBrk="1" hangingPunct="1"/>
            <a:endParaRPr lang="en-GB" dirty="0">
              <a:latin typeface="Lucida Console" pitchFamily="49" charset="0"/>
            </a:endParaRPr>
          </a:p>
          <a:p>
            <a:pPr lvl="1" eaLnBrk="1" hangingPunct="1"/>
            <a:endParaRPr lang="en-GB" sz="2000" dirty="0" smtClean="0">
              <a:latin typeface="Lucida Console" pitchFamily="49" charset="0"/>
            </a:endParaRPr>
          </a:p>
          <a:p>
            <a:pPr lvl="1" eaLnBrk="1" hangingPunct="1"/>
            <a:endParaRPr lang="en-GB" dirty="0">
              <a:latin typeface="Lucida Console" pitchFamily="49" charset="0"/>
            </a:endParaRPr>
          </a:p>
          <a:p>
            <a:pPr lvl="1" eaLnBrk="1" hangingPunct="1"/>
            <a:endParaRPr lang="en-GB" sz="2000" dirty="0" smtClean="0">
              <a:latin typeface="Lucida Console" pitchFamily="49" charset="0"/>
            </a:endParaRPr>
          </a:p>
          <a:p>
            <a:pPr lvl="1" eaLnBrk="1" hangingPunct="1"/>
            <a:endParaRPr lang="en-GB" dirty="0">
              <a:latin typeface="Lucida Console" pitchFamily="49" charset="0"/>
            </a:endParaRPr>
          </a:p>
          <a:p>
            <a:pPr lvl="1" eaLnBrk="1" hangingPunct="1"/>
            <a:endParaRPr lang="en-GB" sz="2000" dirty="0" smtClean="0">
              <a:latin typeface="Lucida Console" pitchFamily="49" charset="0"/>
            </a:endParaRPr>
          </a:p>
          <a:p>
            <a:pPr lvl="1" eaLnBrk="1" hangingPunct="1"/>
            <a:endParaRPr lang="en-GB" dirty="0">
              <a:latin typeface="Lucida Console" pitchFamily="49" charset="0"/>
            </a:endParaRPr>
          </a:p>
          <a:p>
            <a:pPr lvl="1" eaLnBrk="1" hangingPunct="1"/>
            <a:endParaRPr lang="en-GB" sz="2000" dirty="0" smtClean="0">
              <a:latin typeface="Lucida Console" pitchFamily="49" charset="0"/>
            </a:endParaRPr>
          </a:p>
        </p:txBody>
      </p:sp>
      <p:sp>
        <p:nvSpPr>
          <p:cNvPr id="10243" name="Rectangle 2"/>
          <p:cNvSpPr>
            <a:spLocks noGrp="1" noChangeArrowheads="1"/>
          </p:cNvSpPr>
          <p:nvPr>
            <p:ph type="title"/>
          </p:nvPr>
        </p:nvSpPr>
        <p:spPr/>
        <p:txBody>
          <a:bodyPr/>
          <a:lstStyle/>
          <a:p>
            <a:pPr eaLnBrk="1" hangingPunct="1"/>
            <a:r>
              <a:rPr lang="en-GB" dirty="0" smtClean="0"/>
              <a:t>Example</a:t>
            </a:r>
          </a:p>
        </p:txBody>
      </p:sp>
      <p:sp>
        <p:nvSpPr>
          <p:cNvPr id="12" name="Footer Placeholder 3"/>
          <p:cNvSpPr>
            <a:spLocks noGrp="1"/>
          </p:cNvSpPr>
          <p:nvPr>
            <p:ph type="ftr" sz="quarter" idx="10"/>
          </p:nvPr>
        </p:nvSpPr>
        <p:spPr/>
        <p:txBody>
          <a:bodyPr/>
          <a:lstStyle/>
          <a:p>
            <a:pPr>
              <a:defRPr/>
            </a:pPr>
            <a:fld id="{F2B72915-2081-4483-8C8F-CFACE768D299}" type="slidenum">
              <a:rPr lang="en-GB"/>
              <a:pPr>
                <a:defRPr/>
              </a:pPr>
              <a:t>26</a:t>
            </a:fld>
            <a:endParaRPr lang="en-GB"/>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3326" y="3728811"/>
            <a:ext cx="7553325" cy="260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61121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30" name="Rectangle 14"/>
          <p:cNvSpPr>
            <a:spLocks noGrp="1" noChangeArrowheads="1"/>
          </p:cNvSpPr>
          <p:nvPr>
            <p:ph type="title"/>
          </p:nvPr>
        </p:nvSpPr>
        <p:spPr/>
        <p:txBody>
          <a:bodyPr/>
          <a:lstStyle/>
          <a:p>
            <a:pPr eaLnBrk="1" hangingPunct="1"/>
            <a:r>
              <a:rPr lang="en-US" dirty="0" smtClean="0"/>
              <a:t>Any Questions?</a:t>
            </a:r>
            <a:endParaRPr lang="en-GB" dirty="0" smtClean="0"/>
          </a:p>
        </p:txBody>
      </p:sp>
      <p:sp>
        <p:nvSpPr>
          <p:cNvPr id="4" name="Footer Placeholder 3"/>
          <p:cNvSpPr>
            <a:spLocks noGrp="1"/>
          </p:cNvSpPr>
          <p:nvPr>
            <p:ph type="ftr" sz="quarter" idx="10"/>
          </p:nvPr>
        </p:nvSpPr>
        <p:spPr/>
        <p:txBody>
          <a:bodyPr/>
          <a:lstStyle/>
          <a:p>
            <a:pPr>
              <a:defRPr/>
            </a:pPr>
            <a:fld id="{56327FAF-6766-4C9D-9FF0-6E30223E8BD9}" type="slidenum">
              <a:rPr lang="en-GB"/>
              <a:pPr>
                <a:defRPr/>
              </a:pPr>
              <a:t>27</a:t>
            </a:fld>
            <a:endParaRPr lang="en-GB"/>
          </a:p>
        </p:txBody>
      </p:sp>
      <p:grpSp>
        <p:nvGrpSpPr>
          <p:cNvPr id="6" name="Group 5"/>
          <p:cNvGrpSpPr>
            <a:grpSpLocks noChangeAspect="1"/>
          </p:cNvGrpSpPr>
          <p:nvPr/>
        </p:nvGrpSpPr>
        <p:grpSpPr bwMode="auto">
          <a:xfrm>
            <a:off x="2358846" y="1860319"/>
            <a:ext cx="4120772" cy="4040965"/>
            <a:chOff x="1332" y="995"/>
            <a:chExt cx="2685" cy="2633"/>
          </a:xfrm>
        </p:grpSpPr>
        <p:sp>
          <p:nvSpPr>
            <p:cNvPr id="7" name="AutoShape 4"/>
            <p:cNvSpPr>
              <a:spLocks noChangeAspect="1" noChangeArrowheads="1" noTextEdit="1"/>
            </p:cNvSpPr>
            <p:nvPr/>
          </p:nvSpPr>
          <p:spPr bwMode="auto">
            <a:xfrm>
              <a:off x="1332" y="995"/>
              <a:ext cx="2685" cy="2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 name="Freeform 6"/>
            <p:cNvSpPr>
              <a:spLocks/>
            </p:cNvSpPr>
            <p:nvPr/>
          </p:nvSpPr>
          <p:spPr bwMode="auto">
            <a:xfrm>
              <a:off x="2136" y="1471"/>
              <a:ext cx="1086" cy="1690"/>
            </a:xfrm>
            <a:custGeom>
              <a:avLst/>
              <a:gdLst>
                <a:gd name="T0" fmla="*/ 370 w 1086"/>
                <a:gd name="T1" fmla="*/ 456 h 1690"/>
                <a:gd name="T2" fmla="*/ 479 w 1086"/>
                <a:gd name="T3" fmla="*/ 342 h 1690"/>
                <a:gd name="T4" fmla="*/ 672 w 1086"/>
                <a:gd name="T5" fmla="*/ 413 h 1690"/>
                <a:gd name="T6" fmla="*/ 655 w 1086"/>
                <a:gd name="T7" fmla="*/ 604 h 1690"/>
                <a:gd name="T8" fmla="*/ 422 w 1086"/>
                <a:gd name="T9" fmla="*/ 752 h 1690"/>
                <a:gd name="T10" fmla="*/ 379 w 1086"/>
                <a:gd name="T11" fmla="*/ 1171 h 1690"/>
                <a:gd name="T12" fmla="*/ 422 w 1086"/>
                <a:gd name="T13" fmla="*/ 1302 h 1690"/>
                <a:gd name="T14" fmla="*/ 345 w 1086"/>
                <a:gd name="T15" fmla="*/ 1447 h 1690"/>
                <a:gd name="T16" fmla="*/ 362 w 1086"/>
                <a:gd name="T17" fmla="*/ 1596 h 1690"/>
                <a:gd name="T18" fmla="*/ 527 w 1086"/>
                <a:gd name="T19" fmla="*/ 1690 h 1690"/>
                <a:gd name="T20" fmla="*/ 741 w 1086"/>
                <a:gd name="T21" fmla="*/ 1621 h 1690"/>
                <a:gd name="T22" fmla="*/ 809 w 1086"/>
                <a:gd name="T23" fmla="*/ 1447 h 1690"/>
                <a:gd name="T24" fmla="*/ 724 w 1086"/>
                <a:gd name="T25" fmla="*/ 1282 h 1690"/>
                <a:gd name="T26" fmla="*/ 818 w 1086"/>
                <a:gd name="T27" fmla="*/ 1188 h 1690"/>
                <a:gd name="T28" fmla="*/ 818 w 1086"/>
                <a:gd name="T29" fmla="*/ 957 h 1690"/>
                <a:gd name="T30" fmla="*/ 1060 w 1086"/>
                <a:gd name="T31" fmla="*/ 761 h 1690"/>
                <a:gd name="T32" fmla="*/ 1086 w 1086"/>
                <a:gd name="T33" fmla="*/ 464 h 1690"/>
                <a:gd name="T34" fmla="*/ 929 w 1086"/>
                <a:gd name="T35" fmla="*/ 145 h 1690"/>
                <a:gd name="T36" fmla="*/ 621 w 1086"/>
                <a:gd name="T37" fmla="*/ 0 h 1690"/>
                <a:gd name="T38" fmla="*/ 276 w 1086"/>
                <a:gd name="T39" fmla="*/ 94 h 1690"/>
                <a:gd name="T40" fmla="*/ 77 w 1086"/>
                <a:gd name="T41" fmla="*/ 285 h 1690"/>
                <a:gd name="T42" fmla="*/ 0 w 1086"/>
                <a:gd name="T43" fmla="*/ 578 h 1690"/>
                <a:gd name="T44" fmla="*/ 8 w 1086"/>
                <a:gd name="T45" fmla="*/ 752 h 1690"/>
                <a:gd name="T46" fmla="*/ 362 w 1086"/>
                <a:gd name="T47" fmla="*/ 732 h 1690"/>
                <a:gd name="T48" fmla="*/ 370 w 1086"/>
                <a:gd name="T49" fmla="*/ 456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86" h="1690">
                  <a:moveTo>
                    <a:pt x="370" y="456"/>
                  </a:moveTo>
                  <a:lnTo>
                    <a:pt x="479" y="342"/>
                  </a:lnTo>
                  <a:lnTo>
                    <a:pt x="672" y="413"/>
                  </a:lnTo>
                  <a:lnTo>
                    <a:pt x="655" y="604"/>
                  </a:lnTo>
                  <a:lnTo>
                    <a:pt x="422" y="752"/>
                  </a:lnTo>
                  <a:lnTo>
                    <a:pt x="379" y="1171"/>
                  </a:lnTo>
                  <a:lnTo>
                    <a:pt x="422" y="1302"/>
                  </a:lnTo>
                  <a:lnTo>
                    <a:pt x="345" y="1447"/>
                  </a:lnTo>
                  <a:lnTo>
                    <a:pt x="362" y="1596"/>
                  </a:lnTo>
                  <a:lnTo>
                    <a:pt x="527" y="1690"/>
                  </a:lnTo>
                  <a:lnTo>
                    <a:pt x="741" y="1621"/>
                  </a:lnTo>
                  <a:lnTo>
                    <a:pt x="809" y="1447"/>
                  </a:lnTo>
                  <a:lnTo>
                    <a:pt x="724" y="1282"/>
                  </a:lnTo>
                  <a:lnTo>
                    <a:pt x="818" y="1188"/>
                  </a:lnTo>
                  <a:lnTo>
                    <a:pt x="818" y="957"/>
                  </a:lnTo>
                  <a:lnTo>
                    <a:pt x="1060" y="761"/>
                  </a:lnTo>
                  <a:lnTo>
                    <a:pt x="1086" y="464"/>
                  </a:lnTo>
                  <a:lnTo>
                    <a:pt x="929" y="145"/>
                  </a:lnTo>
                  <a:lnTo>
                    <a:pt x="621" y="0"/>
                  </a:lnTo>
                  <a:lnTo>
                    <a:pt x="276" y="94"/>
                  </a:lnTo>
                  <a:lnTo>
                    <a:pt x="77" y="285"/>
                  </a:lnTo>
                  <a:lnTo>
                    <a:pt x="0" y="578"/>
                  </a:lnTo>
                  <a:lnTo>
                    <a:pt x="8" y="752"/>
                  </a:lnTo>
                  <a:lnTo>
                    <a:pt x="362" y="732"/>
                  </a:lnTo>
                  <a:lnTo>
                    <a:pt x="370" y="456"/>
                  </a:ln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Freeform 7"/>
            <p:cNvSpPr>
              <a:spLocks/>
            </p:cNvSpPr>
            <p:nvPr/>
          </p:nvSpPr>
          <p:spPr bwMode="auto">
            <a:xfrm>
              <a:off x="2198" y="1539"/>
              <a:ext cx="964" cy="1180"/>
            </a:xfrm>
            <a:custGeom>
              <a:avLst/>
              <a:gdLst>
                <a:gd name="T0" fmla="*/ 0 w 964"/>
                <a:gd name="T1" fmla="*/ 596 h 1180"/>
                <a:gd name="T2" fmla="*/ 140 w 964"/>
                <a:gd name="T3" fmla="*/ 570 h 1180"/>
                <a:gd name="T4" fmla="*/ 220 w 964"/>
                <a:gd name="T5" fmla="*/ 596 h 1180"/>
                <a:gd name="T6" fmla="*/ 214 w 964"/>
                <a:gd name="T7" fmla="*/ 433 h 1180"/>
                <a:gd name="T8" fmla="*/ 274 w 964"/>
                <a:gd name="T9" fmla="*/ 251 h 1180"/>
                <a:gd name="T10" fmla="*/ 508 w 964"/>
                <a:gd name="T11" fmla="*/ 183 h 1180"/>
                <a:gd name="T12" fmla="*/ 619 w 964"/>
                <a:gd name="T13" fmla="*/ 260 h 1180"/>
                <a:gd name="T14" fmla="*/ 739 w 964"/>
                <a:gd name="T15" fmla="*/ 379 h 1180"/>
                <a:gd name="T16" fmla="*/ 705 w 964"/>
                <a:gd name="T17" fmla="*/ 587 h 1180"/>
                <a:gd name="T18" fmla="*/ 482 w 964"/>
                <a:gd name="T19" fmla="*/ 684 h 1180"/>
                <a:gd name="T20" fmla="*/ 422 w 964"/>
                <a:gd name="T21" fmla="*/ 829 h 1180"/>
                <a:gd name="T22" fmla="*/ 439 w 964"/>
                <a:gd name="T23" fmla="*/ 978 h 1180"/>
                <a:gd name="T24" fmla="*/ 411 w 964"/>
                <a:gd name="T25" fmla="*/ 1180 h 1180"/>
                <a:gd name="T26" fmla="*/ 633 w 964"/>
                <a:gd name="T27" fmla="*/ 1180 h 1180"/>
                <a:gd name="T28" fmla="*/ 662 w 964"/>
                <a:gd name="T29" fmla="*/ 1029 h 1180"/>
                <a:gd name="T30" fmla="*/ 645 w 964"/>
                <a:gd name="T31" fmla="*/ 855 h 1180"/>
                <a:gd name="T32" fmla="*/ 781 w 964"/>
                <a:gd name="T33" fmla="*/ 761 h 1180"/>
                <a:gd name="T34" fmla="*/ 884 w 964"/>
                <a:gd name="T35" fmla="*/ 710 h 1180"/>
                <a:gd name="T36" fmla="*/ 964 w 964"/>
                <a:gd name="T37" fmla="*/ 485 h 1180"/>
                <a:gd name="T38" fmla="*/ 893 w 964"/>
                <a:gd name="T39" fmla="*/ 242 h 1180"/>
                <a:gd name="T40" fmla="*/ 653 w 964"/>
                <a:gd name="T41" fmla="*/ 0 h 1180"/>
                <a:gd name="T42" fmla="*/ 360 w 964"/>
                <a:gd name="T43" fmla="*/ 20 h 1180"/>
                <a:gd name="T44" fmla="*/ 126 w 964"/>
                <a:gd name="T45" fmla="*/ 166 h 1180"/>
                <a:gd name="T46" fmla="*/ 23 w 964"/>
                <a:gd name="T47" fmla="*/ 348 h 1180"/>
                <a:gd name="T48" fmla="*/ 0 w 964"/>
                <a:gd name="T49" fmla="*/ 596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64" h="1180">
                  <a:moveTo>
                    <a:pt x="0" y="596"/>
                  </a:moveTo>
                  <a:lnTo>
                    <a:pt x="140" y="570"/>
                  </a:lnTo>
                  <a:lnTo>
                    <a:pt x="220" y="596"/>
                  </a:lnTo>
                  <a:lnTo>
                    <a:pt x="214" y="433"/>
                  </a:lnTo>
                  <a:lnTo>
                    <a:pt x="274" y="251"/>
                  </a:lnTo>
                  <a:lnTo>
                    <a:pt x="508" y="183"/>
                  </a:lnTo>
                  <a:lnTo>
                    <a:pt x="619" y="260"/>
                  </a:lnTo>
                  <a:lnTo>
                    <a:pt x="739" y="379"/>
                  </a:lnTo>
                  <a:lnTo>
                    <a:pt x="705" y="587"/>
                  </a:lnTo>
                  <a:lnTo>
                    <a:pt x="482" y="684"/>
                  </a:lnTo>
                  <a:lnTo>
                    <a:pt x="422" y="829"/>
                  </a:lnTo>
                  <a:lnTo>
                    <a:pt x="439" y="978"/>
                  </a:lnTo>
                  <a:lnTo>
                    <a:pt x="411" y="1180"/>
                  </a:lnTo>
                  <a:lnTo>
                    <a:pt x="633" y="1180"/>
                  </a:lnTo>
                  <a:lnTo>
                    <a:pt x="662" y="1029"/>
                  </a:lnTo>
                  <a:lnTo>
                    <a:pt x="645" y="855"/>
                  </a:lnTo>
                  <a:lnTo>
                    <a:pt x="781" y="761"/>
                  </a:lnTo>
                  <a:lnTo>
                    <a:pt x="884" y="710"/>
                  </a:lnTo>
                  <a:lnTo>
                    <a:pt x="964" y="485"/>
                  </a:lnTo>
                  <a:lnTo>
                    <a:pt x="893" y="242"/>
                  </a:lnTo>
                  <a:lnTo>
                    <a:pt x="653" y="0"/>
                  </a:lnTo>
                  <a:lnTo>
                    <a:pt x="360" y="20"/>
                  </a:lnTo>
                  <a:lnTo>
                    <a:pt x="126" y="166"/>
                  </a:lnTo>
                  <a:lnTo>
                    <a:pt x="23" y="348"/>
                  </a:lnTo>
                  <a:lnTo>
                    <a:pt x="0" y="596"/>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 name="Freeform 8"/>
            <p:cNvSpPr>
              <a:spLocks/>
            </p:cNvSpPr>
            <p:nvPr/>
          </p:nvSpPr>
          <p:spPr bwMode="auto">
            <a:xfrm>
              <a:off x="2549" y="2807"/>
              <a:ext cx="311" cy="268"/>
            </a:xfrm>
            <a:custGeom>
              <a:avLst/>
              <a:gdLst>
                <a:gd name="T0" fmla="*/ 111 w 311"/>
                <a:gd name="T1" fmla="*/ 0 h 268"/>
                <a:gd name="T2" fmla="*/ 23 w 311"/>
                <a:gd name="T3" fmla="*/ 49 h 268"/>
                <a:gd name="T4" fmla="*/ 0 w 311"/>
                <a:gd name="T5" fmla="*/ 180 h 268"/>
                <a:gd name="T6" fmla="*/ 68 w 311"/>
                <a:gd name="T7" fmla="*/ 268 h 268"/>
                <a:gd name="T8" fmla="*/ 242 w 311"/>
                <a:gd name="T9" fmla="*/ 268 h 268"/>
                <a:gd name="T10" fmla="*/ 311 w 311"/>
                <a:gd name="T11" fmla="*/ 163 h 268"/>
                <a:gd name="T12" fmla="*/ 251 w 311"/>
                <a:gd name="T13" fmla="*/ 35 h 268"/>
                <a:gd name="T14" fmla="*/ 111 w 311"/>
                <a:gd name="T15" fmla="*/ 0 h 2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1" h="268">
                  <a:moveTo>
                    <a:pt x="111" y="0"/>
                  </a:moveTo>
                  <a:lnTo>
                    <a:pt x="23" y="49"/>
                  </a:lnTo>
                  <a:lnTo>
                    <a:pt x="0" y="180"/>
                  </a:lnTo>
                  <a:lnTo>
                    <a:pt x="68" y="268"/>
                  </a:lnTo>
                  <a:lnTo>
                    <a:pt x="242" y="268"/>
                  </a:lnTo>
                  <a:lnTo>
                    <a:pt x="311" y="163"/>
                  </a:lnTo>
                  <a:lnTo>
                    <a:pt x="251" y="35"/>
                  </a:lnTo>
                  <a:lnTo>
                    <a:pt x="111"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 name="Freeform 9"/>
            <p:cNvSpPr>
              <a:spLocks/>
            </p:cNvSpPr>
            <p:nvPr/>
          </p:nvSpPr>
          <p:spPr bwMode="auto">
            <a:xfrm>
              <a:off x="1332" y="995"/>
              <a:ext cx="2685" cy="2633"/>
            </a:xfrm>
            <a:custGeom>
              <a:avLst/>
              <a:gdLst>
                <a:gd name="T0" fmla="*/ 1673 w 2685"/>
                <a:gd name="T1" fmla="*/ 0 h 2633"/>
                <a:gd name="T2" fmla="*/ 1140 w 2685"/>
                <a:gd name="T3" fmla="*/ 9 h 2633"/>
                <a:gd name="T4" fmla="*/ 735 w 2685"/>
                <a:gd name="T5" fmla="*/ 140 h 2633"/>
                <a:gd name="T6" fmla="*/ 319 w 2685"/>
                <a:gd name="T7" fmla="*/ 407 h 2633"/>
                <a:gd name="T8" fmla="*/ 128 w 2685"/>
                <a:gd name="T9" fmla="*/ 795 h 2633"/>
                <a:gd name="T10" fmla="*/ 43 w 2685"/>
                <a:gd name="T11" fmla="*/ 1191 h 2633"/>
                <a:gd name="T12" fmla="*/ 0 w 2685"/>
                <a:gd name="T13" fmla="*/ 1590 h 2633"/>
                <a:gd name="T14" fmla="*/ 191 w 2685"/>
                <a:gd name="T15" fmla="*/ 1881 h 2633"/>
                <a:gd name="T16" fmla="*/ 425 w 2685"/>
                <a:gd name="T17" fmla="*/ 2268 h 2633"/>
                <a:gd name="T18" fmla="*/ 969 w 2685"/>
                <a:gd name="T19" fmla="*/ 2579 h 2633"/>
                <a:gd name="T20" fmla="*/ 1491 w 2685"/>
                <a:gd name="T21" fmla="*/ 2633 h 2633"/>
                <a:gd name="T22" fmla="*/ 1856 w 2685"/>
                <a:gd name="T23" fmla="*/ 2528 h 2633"/>
                <a:gd name="T24" fmla="*/ 2081 w 2685"/>
                <a:gd name="T25" fmla="*/ 2399 h 2633"/>
                <a:gd name="T26" fmla="*/ 2320 w 2685"/>
                <a:gd name="T27" fmla="*/ 2311 h 2633"/>
                <a:gd name="T28" fmla="*/ 2409 w 2685"/>
                <a:gd name="T29" fmla="*/ 2097 h 2633"/>
                <a:gd name="T30" fmla="*/ 2617 w 2685"/>
                <a:gd name="T31" fmla="*/ 1758 h 2633"/>
                <a:gd name="T32" fmla="*/ 2685 w 2685"/>
                <a:gd name="T33" fmla="*/ 1356 h 2633"/>
                <a:gd name="T34" fmla="*/ 2625 w 2685"/>
                <a:gd name="T35" fmla="*/ 898 h 2633"/>
                <a:gd name="T36" fmla="*/ 2460 w 2685"/>
                <a:gd name="T37" fmla="*/ 442 h 2633"/>
                <a:gd name="T38" fmla="*/ 2235 w 2685"/>
                <a:gd name="T39" fmla="*/ 268 h 2633"/>
                <a:gd name="T40" fmla="*/ 1958 w 2685"/>
                <a:gd name="T41" fmla="*/ 43 h 2633"/>
                <a:gd name="T42" fmla="*/ 1813 w 2685"/>
                <a:gd name="T43" fmla="*/ 407 h 2633"/>
                <a:gd name="T44" fmla="*/ 2163 w 2685"/>
                <a:gd name="T45" fmla="*/ 664 h 2633"/>
                <a:gd name="T46" fmla="*/ 2300 w 2685"/>
                <a:gd name="T47" fmla="*/ 881 h 2633"/>
                <a:gd name="T48" fmla="*/ 2383 w 2685"/>
                <a:gd name="T49" fmla="*/ 1180 h 2633"/>
                <a:gd name="T50" fmla="*/ 2286 w 2685"/>
                <a:gd name="T51" fmla="*/ 1664 h 2633"/>
                <a:gd name="T52" fmla="*/ 2081 w 2685"/>
                <a:gd name="T53" fmla="*/ 2017 h 2633"/>
                <a:gd name="T54" fmla="*/ 1873 w 2685"/>
                <a:gd name="T55" fmla="*/ 2131 h 2633"/>
                <a:gd name="T56" fmla="*/ 1639 w 2685"/>
                <a:gd name="T57" fmla="*/ 2243 h 2633"/>
                <a:gd name="T58" fmla="*/ 1263 w 2685"/>
                <a:gd name="T59" fmla="*/ 2285 h 2633"/>
                <a:gd name="T60" fmla="*/ 847 w 2685"/>
                <a:gd name="T61" fmla="*/ 2200 h 2633"/>
                <a:gd name="T62" fmla="*/ 519 w 2685"/>
                <a:gd name="T63" fmla="*/ 1838 h 2633"/>
                <a:gd name="T64" fmla="*/ 371 w 2685"/>
                <a:gd name="T65" fmla="*/ 1596 h 2633"/>
                <a:gd name="T66" fmla="*/ 362 w 2685"/>
                <a:gd name="T67" fmla="*/ 1217 h 2633"/>
                <a:gd name="T68" fmla="*/ 442 w 2685"/>
                <a:gd name="T69" fmla="*/ 898 h 2633"/>
                <a:gd name="T70" fmla="*/ 656 w 2685"/>
                <a:gd name="T71" fmla="*/ 630 h 2633"/>
                <a:gd name="T72" fmla="*/ 775 w 2685"/>
                <a:gd name="T73" fmla="*/ 459 h 2633"/>
                <a:gd name="T74" fmla="*/ 1063 w 2685"/>
                <a:gd name="T75" fmla="*/ 388 h 2633"/>
                <a:gd name="T76" fmla="*/ 1371 w 2685"/>
                <a:gd name="T77" fmla="*/ 276 h 2633"/>
                <a:gd name="T78" fmla="*/ 1813 w 2685"/>
                <a:gd name="T79" fmla="*/ 407 h 2633"/>
                <a:gd name="T80" fmla="*/ 1958 w 2685"/>
                <a:gd name="T81" fmla="*/ 43 h 2633"/>
                <a:gd name="T82" fmla="*/ 1673 w 2685"/>
                <a:gd name="T83" fmla="*/ 0 h 2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85" h="2633">
                  <a:moveTo>
                    <a:pt x="1673" y="0"/>
                  </a:moveTo>
                  <a:lnTo>
                    <a:pt x="1140" y="9"/>
                  </a:lnTo>
                  <a:lnTo>
                    <a:pt x="735" y="140"/>
                  </a:lnTo>
                  <a:lnTo>
                    <a:pt x="319" y="407"/>
                  </a:lnTo>
                  <a:lnTo>
                    <a:pt x="128" y="795"/>
                  </a:lnTo>
                  <a:lnTo>
                    <a:pt x="43" y="1191"/>
                  </a:lnTo>
                  <a:lnTo>
                    <a:pt x="0" y="1590"/>
                  </a:lnTo>
                  <a:lnTo>
                    <a:pt x="191" y="1881"/>
                  </a:lnTo>
                  <a:lnTo>
                    <a:pt x="425" y="2268"/>
                  </a:lnTo>
                  <a:lnTo>
                    <a:pt x="969" y="2579"/>
                  </a:lnTo>
                  <a:lnTo>
                    <a:pt x="1491" y="2633"/>
                  </a:lnTo>
                  <a:lnTo>
                    <a:pt x="1856" y="2528"/>
                  </a:lnTo>
                  <a:lnTo>
                    <a:pt x="2081" y="2399"/>
                  </a:lnTo>
                  <a:lnTo>
                    <a:pt x="2320" y="2311"/>
                  </a:lnTo>
                  <a:lnTo>
                    <a:pt x="2409" y="2097"/>
                  </a:lnTo>
                  <a:lnTo>
                    <a:pt x="2617" y="1758"/>
                  </a:lnTo>
                  <a:lnTo>
                    <a:pt x="2685" y="1356"/>
                  </a:lnTo>
                  <a:lnTo>
                    <a:pt x="2625" y="898"/>
                  </a:lnTo>
                  <a:lnTo>
                    <a:pt x="2460" y="442"/>
                  </a:lnTo>
                  <a:lnTo>
                    <a:pt x="2235" y="268"/>
                  </a:lnTo>
                  <a:lnTo>
                    <a:pt x="1958" y="43"/>
                  </a:lnTo>
                  <a:lnTo>
                    <a:pt x="1813" y="407"/>
                  </a:lnTo>
                  <a:lnTo>
                    <a:pt x="2163" y="664"/>
                  </a:lnTo>
                  <a:lnTo>
                    <a:pt x="2300" y="881"/>
                  </a:lnTo>
                  <a:lnTo>
                    <a:pt x="2383" y="1180"/>
                  </a:lnTo>
                  <a:lnTo>
                    <a:pt x="2286" y="1664"/>
                  </a:lnTo>
                  <a:lnTo>
                    <a:pt x="2081" y="2017"/>
                  </a:lnTo>
                  <a:lnTo>
                    <a:pt x="1873" y="2131"/>
                  </a:lnTo>
                  <a:lnTo>
                    <a:pt x="1639" y="2243"/>
                  </a:lnTo>
                  <a:lnTo>
                    <a:pt x="1263" y="2285"/>
                  </a:lnTo>
                  <a:lnTo>
                    <a:pt x="847" y="2200"/>
                  </a:lnTo>
                  <a:lnTo>
                    <a:pt x="519" y="1838"/>
                  </a:lnTo>
                  <a:lnTo>
                    <a:pt x="371" y="1596"/>
                  </a:lnTo>
                  <a:lnTo>
                    <a:pt x="362" y="1217"/>
                  </a:lnTo>
                  <a:lnTo>
                    <a:pt x="442" y="898"/>
                  </a:lnTo>
                  <a:lnTo>
                    <a:pt x="656" y="630"/>
                  </a:lnTo>
                  <a:lnTo>
                    <a:pt x="775" y="459"/>
                  </a:lnTo>
                  <a:lnTo>
                    <a:pt x="1063" y="388"/>
                  </a:lnTo>
                  <a:lnTo>
                    <a:pt x="1371" y="276"/>
                  </a:lnTo>
                  <a:lnTo>
                    <a:pt x="1813" y="407"/>
                  </a:lnTo>
                  <a:lnTo>
                    <a:pt x="1958" y="43"/>
                  </a:lnTo>
                  <a:lnTo>
                    <a:pt x="1673" y="0"/>
                  </a:ln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 name="Freeform 10"/>
            <p:cNvSpPr>
              <a:spLocks/>
            </p:cNvSpPr>
            <p:nvPr/>
          </p:nvSpPr>
          <p:spPr bwMode="auto">
            <a:xfrm>
              <a:off x="1409" y="1038"/>
              <a:ext cx="2542" cy="2527"/>
            </a:xfrm>
            <a:custGeom>
              <a:avLst/>
              <a:gdLst>
                <a:gd name="T0" fmla="*/ 1374 w 2542"/>
                <a:gd name="T1" fmla="*/ 182 h 2527"/>
                <a:gd name="T2" fmla="*/ 1080 w 2542"/>
                <a:gd name="T3" fmla="*/ 182 h 2527"/>
                <a:gd name="T4" fmla="*/ 650 w 2542"/>
                <a:gd name="T5" fmla="*/ 353 h 2527"/>
                <a:gd name="T6" fmla="*/ 382 w 2542"/>
                <a:gd name="T7" fmla="*/ 649 h 2527"/>
                <a:gd name="T8" fmla="*/ 251 w 2542"/>
                <a:gd name="T9" fmla="*/ 1028 h 2527"/>
                <a:gd name="T10" fmla="*/ 174 w 2542"/>
                <a:gd name="T11" fmla="*/ 1339 h 2527"/>
                <a:gd name="T12" fmla="*/ 348 w 2542"/>
                <a:gd name="T13" fmla="*/ 1821 h 2527"/>
                <a:gd name="T14" fmla="*/ 553 w 2542"/>
                <a:gd name="T15" fmla="*/ 1992 h 2527"/>
                <a:gd name="T16" fmla="*/ 693 w 2542"/>
                <a:gd name="T17" fmla="*/ 2174 h 2527"/>
                <a:gd name="T18" fmla="*/ 1012 w 2542"/>
                <a:gd name="T19" fmla="*/ 2279 h 2527"/>
                <a:gd name="T20" fmla="*/ 1314 w 2542"/>
                <a:gd name="T21" fmla="*/ 2348 h 2527"/>
                <a:gd name="T22" fmla="*/ 1898 w 2542"/>
                <a:gd name="T23" fmla="*/ 2148 h 2527"/>
                <a:gd name="T24" fmla="*/ 2243 w 2542"/>
                <a:gd name="T25" fmla="*/ 1804 h 2527"/>
                <a:gd name="T26" fmla="*/ 2374 w 2542"/>
                <a:gd name="T27" fmla="*/ 1330 h 2527"/>
                <a:gd name="T28" fmla="*/ 2374 w 2542"/>
                <a:gd name="T29" fmla="*/ 934 h 2527"/>
                <a:gd name="T30" fmla="*/ 2209 w 2542"/>
                <a:gd name="T31" fmla="*/ 667 h 2527"/>
                <a:gd name="T32" fmla="*/ 1978 w 2542"/>
                <a:gd name="T33" fmla="*/ 373 h 2527"/>
                <a:gd name="T34" fmla="*/ 1374 w 2542"/>
                <a:gd name="T35" fmla="*/ 182 h 2527"/>
                <a:gd name="T36" fmla="*/ 1345 w 2542"/>
                <a:gd name="T37" fmla="*/ 0 h 2527"/>
                <a:gd name="T38" fmla="*/ 1619 w 2542"/>
                <a:gd name="T39" fmla="*/ 42 h 2527"/>
                <a:gd name="T40" fmla="*/ 1987 w 2542"/>
                <a:gd name="T41" fmla="*/ 148 h 2527"/>
                <a:gd name="T42" fmla="*/ 2175 w 2542"/>
                <a:gd name="T43" fmla="*/ 367 h 2527"/>
                <a:gd name="T44" fmla="*/ 2417 w 2542"/>
                <a:gd name="T45" fmla="*/ 612 h 2527"/>
                <a:gd name="T46" fmla="*/ 2542 w 2542"/>
                <a:gd name="T47" fmla="*/ 1148 h 2527"/>
                <a:gd name="T48" fmla="*/ 2520 w 2542"/>
                <a:gd name="T49" fmla="*/ 1536 h 2527"/>
                <a:gd name="T50" fmla="*/ 2357 w 2542"/>
                <a:gd name="T51" fmla="*/ 1880 h 2527"/>
                <a:gd name="T52" fmla="*/ 2123 w 2542"/>
                <a:gd name="T53" fmla="*/ 2183 h 2527"/>
                <a:gd name="T54" fmla="*/ 1613 w 2542"/>
                <a:gd name="T55" fmla="*/ 2450 h 2527"/>
                <a:gd name="T56" fmla="*/ 1208 w 2542"/>
                <a:gd name="T57" fmla="*/ 2527 h 2527"/>
                <a:gd name="T58" fmla="*/ 770 w 2542"/>
                <a:gd name="T59" fmla="*/ 2422 h 2527"/>
                <a:gd name="T60" fmla="*/ 294 w 2542"/>
                <a:gd name="T61" fmla="*/ 2020 h 2527"/>
                <a:gd name="T62" fmla="*/ 0 w 2542"/>
                <a:gd name="T63" fmla="*/ 1348 h 2527"/>
                <a:gd name="T64" fmla="*/ 114 w 2542"/>
                <a:gd name="T65" fmla="*/ 926 h 2527"/>
                <a:gd name="T66" fmla="*/ 191 w 2542"/>
                <a:gd name="T67" fmla="*/ 544 h 2527"/>
                <a:gd name="T68" fmla="*/ 490 w 2542"/>
                <a:gd name="T69" fmla="*/ 276 h 2527"/>
                <a:gd name="T70" fmla="*/ 824 w 2542"/>
                <a:gd name="T71" fmla="*/ 85 h 2527"/>
                <a:gd name="T72" fmla="*/ 1345 w 2542"/>
                <a:gd name="T73" fmla="*/ 0 h 2527"/>
                <a:gd name="T74" fmla="*/ 1374 w 2542"/>
                <a:gd name="T75" fmla="*/ 182 h 2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42" h="2527">
                  <a:moveTo>
                    <a:pt x="1374" y="182"/>
                  </a:moveTo>
                  <a:lnTo>
                    <a:pt x="1080" y="182"/>
                  </a:lnTo>
                  <a:lnTo>
                    <a:pt x="650" y="353"/>
                  </a:lnTo>
                  <a:lnTo>
                    <a:pt x="382" y="649"/>
                  </a:lnTo>
                  <a:lnTo>
                    <a:pt x="251" y="1028"/>
                  </a:lnTo>
                  <a:lnTo>
                    <a:pt x="174" y="1339"/>
                  </a:lnTo>
                  <a:lnTo>
                    <a:pt x="348" y="1821"/>
                  </a:lnTo>
                  <a:lnTo>
                    <a:pt x="553" y="1992"/>
                  </a:lnTo>
                  <a:lnTo>
                    <a:pt x="693" y="2174"/>
                  </a:lnTo>
                  <a:lnTo>
                    <a:pt x="1012" y="2279"/>
                  </a:lnTo>
                  <a:lnTo>
                    <a:pt x="1314" y="2348"/>
                  </a:lnTo>
                  <a:lnTo>
                    <a:pt x="1898" y="2148"/>
                  </a:lnTo>
                  <a:lnTo>
                    <a:pt x="2243" y="1804"/>
                  </a:lnTo>
                  <a:lnTo>
                    <a:pt x="2374" y="1330"/>
                  </a:lnTo>
                  <a:lnTo>
                    <a:pt x="2374" y="934"/>
                  </a:lnTo>
                  <a:lnTo>
                    <a:pt x="2209" y="667"/>
                  </a:lnTo>
                  <a:lnTo>
                    <a:pt x="1978" y="373"/>
                  </a:lnTo>
                  <a:lnTo>
                    <a:pt x="1374" y="182"/>
                  </a:lnTo>
                  <a:lnTo>
                    <a:pt x="1345" y="0"/>
                  </a:lnTo>
                  <a:lnTo>
                    <a:pt x="1619" y="42"/>
                  </a:lnTo>
                  <a:lnTo>
                    <a:pt x="1987" y="148"/>
                  </a:lnTo>
                  <a:lnTo>
                    <a:pt x="2175" y="367"/>
                  </a:lnTo>
                  <a:lnTo>
                    <a:pt x="2417" y="612"/>
                  </a:lnTo>
                  <a:lnTo>
                    <a:pt x="2542" y="1148"/>
                  </a:lnTo>
                  <a:lnTo>
                    <a:pt x="2520" y="1536"/>
                  </a:lnTo>
                  <a:lnTo>
                    <a:pt x="2357" y="1880"/>
                  </a:lnTo>
                  <a:lnTo>
                    <a:pt x="2123" y="2183"/>
                  </a:lnTo>
                  <a:lnTo>
                    <a:pt x="1613" y="2450"/>
                  </a:lnTo>
                  <a:lnTo>
                    <a:pt x="1208" y="2527"/>
                  </a:lnTo>
                  <a:lnTo>
                    <a:pt x="770" y="2422"/>
                  </a:lnTo>
                  <a:lnTo>
                    <a:pt x="294" y="2020"/>
                  </a:lnTo>
                  <a:lnTo>
                    <a:pt x="0" y="1348"/>
                  </a:lnTo>
                  <a:lnTo>
                    <a:pt x="114" y="926"/>
                  </a:lnTo>
                  <a:lnTo>
                    <a:pt x="191" y="544"/>
                  </a:lnTo>
                  <a:lnTo>
                    <a:pt x="490" y="276"/>
                  </a:lnTo>
                  <a:lnTo>
                    <a:pt x="824" y="85"/>
                  </a:lnTo>
                  <a:lnTo>
                    <a:pt x="1345" y="0"/>
                  </a:lnTo>
                  <a:lnTo>
                    <a:pt x="1374" y="182"/>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111097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9" name="Rectangle 3"/>
          <p:cNvSpPr>
            <a:spLocks noGrp="1" noChangeArrowheads="1"/>
          </p:cNvSpPr>
          <p:nvPr>
            <p:ph idx="1"/>
          </p:nvPr>
        </p:nvSpPr>
        <p:spPr/>
        <p:txBody>
          <a:bodyPr/>
          <a:lstStyle/>
          <a:p>
            <a:pPr eaLnBrk="1" hangingPunct="1"/>
            <a:r>
              <a:rPr lang="en-GB" sz="2400" dirty="0" smtClean="0"/>
              <a:t>Recap of cookies </a:t>
            </a:r>
          </a:p>
          <a:p>
            <a:pPr eaLnBrk="1" hangingPunct="1"/>
            <a:r>
              <a:rPr lang="en-GB" sz="2400" dirty="0"/>
              <a:t>The HTML5 Web Storage </a:t>
            </a:r>
            <a:r>
              <a:rPr lang="en-GB" sz="2400" dirty="0" smtClean="0"/>
              <a:t>approach</a:t>
            </a:r>
          </a:p>
          <a:p>
            <a:pPr eaLnBrk="1" hangingPunct="1"/>
            <a:r>
              <a:rPr lang="en-GB" sz="2400" dirty="0"/>
              <a:t>Categories of Web </a:t>
            </a:r>
            <a:r>
              <a:rPr lang="en-GB" sz="2400" dirty="0" smtClean="0"/>
              <a:t>Storage</a:t>
            </a:r>
          </a:p>
          <a:p>
            <a:pPr eaLnBrk="1" hangingPunct="1"/>
            <a:r>
              <a:rPr lang="en-GB" sz="2400" dirty="0" smtClean="0"/>
              <a:t>Checking </a:t>
            </a:r>
            <a:r>
              <a:rPr lang="en-GB" sz="2400" dirty="0"/>
              <a:t>for </a:t>
            </a:r>
            <a:r>
              <a:rPr lang="en-GB" sz="2400" dirty="0" smtClean="0"/>
              <a:t>support</a:t>
            </a:r>
          </a:p>
          <a:p>
            <a:pPr eaLnBrk="1" hangingPunct="1"/>
            <a:endParaRPr lang="en-GB" sz="2400" dirty="0" smtClean="0"/>
          </a:p>
        </p:txBody>
      </p:sp>
      <p:sp>
        <p:nvSpPr>
          <p:cNvPr id="669698" name="Rectangle 2"/>
          <p:cNvSpPr>
            <a:spLocks noGrp="1" noChangeArrowheads="1"/>
          </p:cNvSpPr>
          <p:nvPr>
            <p:ph type="title"/>
          </p:nvPr>
        </p:nvSpPr>
        <p:spPr/>
        <p:txBody>
          <a:bodyPr/>
          <a:lstStyle/>
          <a:p>
            <a:pPr eaLnBrk="1" hangingPunct="1"/>
            <a:r>
              <a:rPr lang="en-GB" dirty="0" smtClean="0"/>
              <a:t>1. Overview of HTML5 Web Storage</a:t>
            </a:r>
          </a:p>
        </p:txBody>
      </p:sp>
      <p:sp>
        <p:nvSpPr>
          <p:cNvPr id="4" name="Footer Placeholder 3"/>
          <p:cNvSpPr>
            <a:spLocks noGrp="1"/>
          </p:cNvSpPr>
          <p:nvPr>
            <p:ph type="ftr" sz="quarter" idx="10"/>
          </p:nvPr>
        </p:nvSpPr>
        <p:spPr/>
        <p:txBody>
          <a:bodyPr/>
          <a:lstStyle/>
          <a:p>
            <a:pPr>
              <a:defRPr/>
            </a:pPr>
            <a:fld id="{02675139-9B9F-4733-933F-9A1F74144302}" type="slidenum">
              <a:rPr lang="en-GB"/>
              <a:pPr>
                <a:defRPr/>
              </a:pPr>
              <a:t>3</a:t>
            </a:fld>
            <a:endParaRPr lang="en-GB"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8" name="Rectangle 5"/>
          <p:cNvSpPr>
            <a:spLocks noGrp="1" noChangeArrowheads="1"/>
          </p:cNvSpPr>
          <p:nvPr>
            <p:ph idx="1"/>
          </p:nvPr>
        </p:nvSpPr>
        <p:spPr/>
        <p:txBody>
          <a:bodyPr/>
          <a:lstStyle/>
          <a:p>
            <a:pPr eaLnBrk="1" hangingPunct="1"/>
            <a:r>
              <a:rPr lang="en-GB" sz="2400" dirty="0"/>
              <a:t>HTML5 Web </a:t>
            </a:r>
            <a:r>
              <a:rPr lang="en-GB" sz="2400" dirty="0" smtClean="0"/>
              <a:t>Storage is a successor to cookies</a:t>
            </a:r>
          </a:p>
          <a:p>
            <a:pPr lvl="1" eaLnBrk="1" hangingPunct="1"/>
            <a:r>
              <a:rPr lang="en-GB" sz="2000" dirty="0" smtClean="0"/>
              <a:t>So it makes sense to discuss cookies first </a:t>
            </a:r>
            <a:r>
              <a:rPr lang="en-GB" sz="2000" dirty="0" smtClean="0">
                <a:sym typeface="Wingdings" pitchFamily="2" charset="2"/>
              </a:rPr>
              <a:t></a:t>
            </a:r>
          </a:p>
          <a:p>
            <a:pPr lvl="1" eaLnBrk="1" hangingPunct="1"/>
            <a:endParaRPr lang="en-GB" sz="2000" dirty="0">
              <a:sym typeface="Wingdings" pitchFamily="2" charset="2"/>
            </a:endParaRPr>
          </a:p>
          <a:p>
            <a:pPr eaLnBrk="1" hangingPunct="1"/>
            <a:r>
              <a:rPr lang="en-GB" sz="2400" dirty="0" smtClean="0">
                <a:sym typeface="Wingdings" pitchFamily="2" charset="2"/>
              </a:rPr>
              <a:t>Cookies are a well-established way to exchange small pieces of data between client and server</a:t>
            </a:r>
          </a:p>
          <a:p>
            <a:pPr lvl="1" eaLnBrk="1" hangingPunct="1"/>
            <a:r>
              <a:rPr lang="en-GB" sz="2000" dirty="0" smtClean="0">
                <a:sym typeface="Wingdings" pitchFamily="2" charset="2"/>
              </a:rPr>
              <a:t>Can be persisted (for a specified lifetime) on client's computer</a:t>
            </a:r>
          </a:p>
          <a:p>
            <a:pPr lvl="1" eaLnBrk="1" hangingPunct="1"/>
            <a:r>
              <a:rPr lang="en-GB" sz="2000" dirty="0" smtClean="0">
                <a:sym typeface="Wingdings" pitchFamily="2" charset="2"/>
              </a:rPr>
              <a:t>Typically used to store user ID, etc.</a:t>
            </a:r>
          </a:p>
          <a:p>
            <a:pPr lvl="1" eaLnBrk="1" hangingPunct="1"/>
            <a:r>
              <a:rPr lang="en-GB" sz="2000" dirty="0" smtClean="0">
                <a:sym typeface="Wingdings" pitchFamily="2" charset="2"/>
              </a:rPr>
              <a:t>Have a scope (domain, application, page)</a:t>
            </a:r>
          </a:p>
          <a:p>
            <a:pPr lvl="1" eaLnBrk="1" hangingPunct="1"/>
            <a:endParaRPr lang="en-GB" sz="2000" dirty="0">
              <a:sym typeface="Wingdings" pitchFamily="2" charset="2"/>
            </a:endParaRPr>
          </a:p>
          <a:p>
            <a:pPr eaLnBrk="1" hangingPunct="1"/>
            <a:r>
              <a:rPr lang="en-GB" sz="2400" dirty="0" smtClean="0">
                <a:sym typeface="Wingdings" pitchFamily="2" charset="2"/>
              </a:rPr>
              <a:t>Limitations of cookies</a:t>
            </a:r>
          </a:p>
          <a:p>
            <a:pPr lvl="1" eaLnBrk="1" hangingPunct="1"/>
            <a:r>
              <a:rPr lang="en-GB" sz="2000" dirty="0" smtClean="0">
                <a:sym typeface="Wingdings" pitchFamily="2" charset="2"/>
              </a:rPr>
              <a:t>Very limited in size (~4KB per cookie)</a:t>
            </a:r>
          </a:p>
          <a:p>
            <a:pPr lvl="1" eaLnBrk="1" hangingPunct="1"/>
            <a:r>
              <a:rPr lang="en-GB" sz="2000" dirty="0" smtClean="0">
                <a:sym typeface="Wingdings" pitchFamily="2" charset="2"/>
              </a:rPr>
              <a:t>Transmitted back-and-fore on every request scoped for that cookie</a:t>
            </a:r>
            <a:endParaRPr lang="en-GB" sz="2000" dirty="0"/>
          </a:p>
        </p:txBody>
      </p:sp>
      <p:sp>
        <p:nvSpPr>
          <p:cNvPr id="6147" name="Rectangle 4"/>
          <p:cNvSpPr>
            <a:spLocks noGrp="1" noChangeArrowheads="1"/>
          </p:cNvSpPr>
          <p:nvPr>
            <p:ph type="title"/>
          </p:nvPr>
        </p:nvSpPr>
        <p:spPr/>
        <p:txBody>
          <a:bodyPr/>
          <a:lstStyle/>
          <a:p>
            <a:pPr eaLnBrk="1" hangingPunct="1"/>
            <a:r>
              <a:rPr lang="en-GB" dirty="0" smtClean="0"/>
              <a:t>Recap of Cookies</a:t>
            </a:r>
          </a:p>
        </p:txBody>
      </p:sp>
      <p:sp>
        <p:nvSpPr>
          <p:cNvPr id="4" name="Footer Placeholder 3"/>
          <p:cNvSpPr>
            <a:spLocks noGrp="1"/>
          </p:cNvSpPr>
          <p:nvPr>
            <p:ph type="ftr" sz="quarter" idx="10"/>
          </p:nvPr>
        </p:nvSpPr>
        <p:spPr/>
        <p:txBody>
          <a:bodyPr/>
          <a:lstStyle/>
          <a:p>
            <a:pPr>
              <a:defRPr/>
            </a:pPr>
            <a:fld id="{01FA0BEB-9283-41BA-A6C9-CF7B56501398}" type="slidenum">
              <a:rPr lang="en-GB"/>
              <a:pPr>
                <a:defRPr/>
              </a:pPr>
              <a:t>4</a:t>
            </a:fld>
            <a:endParaRPr lang="en-GB"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2" name="Rectangle 12"/>
          <p:cNvSpPr>
            <a:spLocks noGrp="1" noChangeArrowheads="1"/>
          </p:cNvSpPr>
          <p:nvPr>
            <p:ph idx="1"/>
          </p:nvPr>
        </p:nvSpPr>
        <p:spPr/>
        <p:txBody>
          <a:bodyPr/>
          <a:lstStyle/>
          <a:p>
            <a:r>
              <a:rPr lang="en-GB" sz="2400" dirty="0" smtClean="0"/>
              <a:t>In many cases where cookies are used traditionally, the same effect could be achieved without using a network</a:t>
            </a:r>
          </a:p>
          <a:p>
            <a:pPr lvl="1"/>
            <a:endParaRPr lang="en-GB" sz="2000" dirty="0"/>
          </a:p>
          <a:p>
            <a:r>
              <a:rPr lang="en-GB" sz="2400" dirty="0" smtClean="0"/>
              <a:t>This is where the HTML5 Web Storage API comes in…</a:t>
            </a:r>
          </a:p>
          <a:p>
            <a:pPr lvl="1"/>
            <a:r>
              <a:rPr lang="en-GB" sz="2000" dirty="0" smtClean="0"/>
              <a:t>Developers can use the </a:t>
            </a:r>
            <a:r>
              <a:rPr lang="en-GB" sz="2000" dirty="0"/>
              <a:t>HTML5 Web Storage API </a:t>
            </a:r>
            <a:r>
              <a:rPr lang="en-GB" sz="2000" dirty="0" smtClean="0"/>
              <a:t>to store values in local JavaScript objects</a:t>
            </a:r>
          </a:p>
          <a:p>
            <a:pPr lvl="1"/>
            <a:r>
              <a:rPr lang="en-GB" sz="2000" dirty="0" smtClean="0"/>
              <a:t>The objects persist across page loads</a:t>
            </a:r>
          </a:p>
          <a:p>
            <a:pPr lvl="1"/>
            <a:endParaRPr lang="en-GB" sz="2000" dirty="0" smtClean="0"/>
          </a:p>
          <a:p>
            <a:pPr eaLnBrk="1" hangingPunct="1"/>
            <a:r>
              <a:rPr lang="en-GB" sz="2400" dirty="0" smtClean="0"/>
              <a:t>Additional notes</a:t>
            </a:r>
            <a:r>
              <a:rPr lang="en-GB" sz="2400" dirty="0"/>
              <a:t>:</a:t>
            </a:r>
          </a:p>
          <a:p>
            <a:pPr lvl="1" eaLnBrk="1" hangingPunct="1"/>
            <a:r>
              <a:rPr lang="en-GB" sz="2000" dirty="0"/>
              <a:t>Stored data is not transmitted across the network</a:t>
            </a:r>
          </a:p>
          <a:p>
            <a:pPr lvl="1" eaLnBrk="1" hangingPunct="1"/>
            <a:r>
              <a:rPr lang="en-GB" sz="2000" dirty="0"/>
              <a:t>Very large values can be stored (e.g. ~MB)</a:t>
            </a:r>
          </a:p>
          <a:p>
            <a:pPr lvl="1" eaLnBrk="1" hangingPunct="1"/>
            <a:endParaRPr lang="en-GB" sz="1600" dirty="0"/>
          </a:p>
          <a:p>
            <a:pPr lvl="1" eaLnBrk="1" hangingPunct="1"/>
            <a:endParaRPr lang="en-GB" sz="1600" dirty="0"/>
          </a:p>
          <a:p>
            <a:pPr lvl="1"/>
            <a:endParaRPr lang="en-GB" sz="2000" dirty="0"/>
          </a:p>
          <a:p>
            <a:endParaRPr lang="en-GB" sz="2000" dirty="0"/>
          </a:p>
        </p:txBody>
      </p:sp>
      <p:sp>
        <p:nvSpPr>
          <p:cNvPr id="7171" name="Rectangle 11"/>
          <p:cNvSpPr>
            <a:spLocks noGrp="1" noChangeArrowheads="1"/>
          </p:cNvSpPr>
          <p:nvPr>
            <p:ph type="title"/>
          </p:nvPr>
        </p:nvSpPr>
        <p:spPr/>
        <p:txBody>
          <a:bodyPr/>
          <a:lstStyle/>
          <a:p>
            <a:pPr eaLnBrk="1" hangingPunct="1"/>
            <a:r>
              <a:rPr lang="en-GB" dirty="0" smtClean="0"/>
              <a:t>The HTML5 Web Storage Approach</a:t>
            </a:r>
          </a:p>
        </p:txBody>
      </p:sp>
      <p:sp>
        <p:nvSpPr>
          <p:cNvPr id="12" name="Footer Placeholder 3"/>
          <p:cNvSpPr>
            <a:spLocks noGrp="1"/>
          </p:cNvSpPr>
          <p:nvPr>
            <p:ph type="ftr" sz="quarter" idx="10"/>
          </p:nvPr>
        </p:nvSpPr>
        <p:spPr/>
        <p:txBody>
          <a:bodyPr/>
          <a:lstStyle/>
          <a:p>
            <a:pPr>
              <a:defRPr/>
            </a:pPr>
            <a:fld id="{806DF312-1821-4BE9-8463-EBCBFEE83C99}" type="slidenum">
              <a:rPr lang="en-GB"/>
              <a:pPr>
                <a:defRPr/>
              </a:pPr>
              <a:t>5</a:t>
            </a:fld>
            <a:endParaRPr lang="en-GB"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3"/>
          <p:cNvSpPr>
            <a:spLocks noGrp="1" noChangeArrowheads="1"/>
          </p:cNvSpPr>
          <p:nvPr>
            <p:ph idx="1"/>
          </p:nvPr>
        </p:nvSpPr>
        <p:spPr/>
        <p:txBody>
          <a:bodyPr/>
          <a:lstStyle/>
          <a:p>
            <a:pPr eaLnBrk="1" hangingPunct="1"/>
            <a:r>
              <a:rPr lang="en-GB" sz="2400" dirty="0" smtClean="0"/>
              <a:t>Local </a:t>
            </a:r>
            <a:r>
              <a:rPr lang="en-GB" sz="2400" dirty="0"/>
              <a:t>storage</a:t>
            </a:r>
          </a:p>
          <a:p>
            <a:pPr lvl="1" eaLnBrk="1" hangingPunct="1"/>
            <a:r>
              <a:rPr lang="en-GB" sz="2000" dirty="0"/>
              <a:t>Accessible via </a:t>
            </a:r>
            <a:r>
              <a:rPr lang="en-GB" sz="2000" dirty="0" err="1">
                <a:latin typeface="Lucida Console" pitchFamily="49" charset="0"/>
              </a:rPr>
              <a:t>window.localStorage</a:t>
            </a:r>
            <a:endParaRPr lang="en-GB" sz="2000" dirty="0">
              <a:latin typeface="Lucida Console" pitchFamily="49" charset="0"/>
            </a:endParaRPr>
          </a:p>
          <a:p>
            <a:pPr lvl="1"/>
            <a:r>
              <a:rPr lang="en-GB" sz="2000" dirty="0" smtClean="0"/>
              <a:t>Values are persisted even after you close the browser window </a:t>
            </a:r>
          </a:p>
          <a:p>
            <a:pPr lvl="1"/>
            <a:r>
              <a:rPr lang="en-GB" sz="2000" dirty="0" smtClean="0"/>
              <a:t>To remove items from local storage, you must do so explicitly via JavaScript code (or if the user </a:t>
            </a:r>
            <a:r>
              <a:rPr lang="en-GB" sz="2000" dirty="0"/>
              <a:t>clears the browser’s </a:t>
            </a:r>
            <a:r>
              <a:rPr lang="en-GB" sz="2000" dirty="0" smtClean="0"/>
              <a:t>cache)</a:t>
            </a:r>
            <a:endParaRPr lang="en-GB" sz="2000" dirty="0"/>
          </a:p>
          <a:p>
            <a:pPr lvl="1"/>
            <a:r>
              <a:rPr lang="en-GB" sz="2000" dirty="0" smtClean="0"/>
              <a:t>Values are accessible from </a:t>
            </a:r>
            <a:r>
              <a:rPr lang="en-GB" sz="2000" dirty="0"/>
              <a:t>the </a:t>
            </a:r>
            <a:r>
              <a:rPr lang="en-GB" sz="2000" u="sng" dirty="0"/>
              <a:t>domain</a:t>
            </a:r>
            <a:r>
              <a:rPr lang="en-GB" sz="2000" dirty="0"/>
              <a:t> that initially stored the data</a:t>
            </a:r>
          </a:p>
          <a:p>
            <a:pPr lvl="1" eaLnBrk="1" hangingPunct="1"/>
            <a:endParaRPr lang="en-GB" sz="2000" dirty="0"/>
          </a:p>
          <a:p>
            <a:pPr eaLnBrk="1" hangingPunct="1"/>
            <a:r>
              <a:rPr lang="en-GB" sz="2400" dirty="0" smtClean="0">
                <a:latin typeface="+mj-lt"/>
              </a:rPr>
              <a:t>Session storage</a:t>
            </a:r>
          </a:p>
          <a:p>
            <a:pPr lvl="1" eaLnBrk="1" hangingPunct="1"/>
            <a:r>
              <a:rPr lang="en-GB" sz="2000" dirty="0" smtClean="0">
                <a:latin typeface="+mj-lt"/>
              </a:rPr>
              <a:t>Accessible via </a:t>
            </a:r>
            <a:r>
              <a:rPr lang="en-GB" sz="2000" dirty="0" err="1" smtClean="0">
                <a:latin typeface="Lucida Console" pitchFamily="49" charset="0"/>
              </a:rPr>
              <a:t>window.sessionStorage</a:t>
            </a:r>
            <a:endParaRPr lang="en-GB" sz="2000" dirty="0" smtClean="0">
              <a:latin typeface="Lucida Console" pitchFamily="49" charset="0"/>
            </a:endParaRPr>
          </a:p>
          <a:p>
            <a:pPr lvl="1" eaLnBrk="1" hangingPunct="1"/>
            <a:r>
              <a:rPr lang="en-GB" sz="2000" dirty="0" smtClean="0">
                <a:latin typeface="+mj-lt"/>
              </a:rPr>
              <a:t>Values are discarded when the browser or tab is closed</a:t>
            </a:r>
          </a:p>
          <a:p>
            <a:pPr lvl="1" eaLnBrk="1" hangingPunct="1"/>
            <a:r>
              <a:rPr lang="en-GB" sz="2000" dirty="0" smtClean="0"/>
              <a:t>Values are accessible </a:t>
            </a:r>
            <a:r>
              <a:rPr lang="en-GB" sz="2000" dirty="0"/>
              <a:t>only from the </a:t>
            </a:r>
            <a:r>
              <a:rPr lang="en-GB" sz="2000" u="sng" dirty="0"/>
              <a:t>page</a:t>
            </a:r>
            <a:r>
              <a:rPr lang="en-GB" sz="2000" dirty="0"/>
              <a:t> that </a:t>
            </a:r>
            <a:r>
              <a:rPr lang="en-GB" sz="2000" dirty="0" smtClean="0"/>
              <a:t>stored </a:t>
            </a:r>
            <a:r>
              <a:rPr lang="en-GB" sz="2000" dirty="0"/>
              <a:t>the </a:t>
            </a:r>
            <a:r>
              <a:rPr lang="en-GB" sz="2000" dirty="0" smtClean="0"/>
              <a:t>data</a:t>
            </a:r>
            <a:endParaRPr lang="en-GB" sz="2000" dirty="0" smtClean="0">
              <a:latin typeface="+mj-lt"/>
            </a:endParaRPr>
          </a:p>
          <a:p>
            <a:pPr lvl="1" eaLnBrk="1" hangingPunct="1"/>
            <a:endParaRPr lang="en-GB" sz="2000" dirty="0" smtClean="0">
              <a:latin typeface="+mj-lt"/>
            </a:endParaRPr>
          </a:p>
        </p:txBody>
      </p:sp>
      <p:sp>
        <p:nvSpPr>
          <p:cNvPr id="4" name="Footer Placeholder 3"/>
          <p:cNvSpPr>
            <a:spLocks noGrp="1"/>
          </p:cNvSpPr>
          <p:nvPr>
            <p:ph type="ftr" sz="quarter" idx="10"/>
          </p:nvPr>
        </p:nvSpPr>
        <p:spPr/>
        <p:txBody>
          <a:bodyPr/>
          <a:lstStyle/>
          <a:p>
            <a:pPr>
              <a:defRPr/>
            </a:pPr>
            <a:fld id="{A33087B3-0478-4AC1-BE47-B537238F140E}" type="slidenum">
              <a:rPr lang="en-GB"/>
              <a:pPr>
                <a:defRPr/>
              </a:pPr>
              <a:t>6</a:t>
            </a:fld>
            <a:endParaRPr lang="en-GB" dirty="0"/>
          </a:p>
        </p:txBody>
      </p:sp>
      <p:sp>
        <p:nvSpPr>
          <p:cNvPr id="2" name="Title 1"/>
          <p:cNvSpPr>
            <a:spLocks noGrp="1"/>
          </p:cNvSpPr>
          <p:nvPr>
            <p:ph type="title"/>
          </p:nvPr>
        </p:nvSpPr>
        <p:spPr/>
        <p:txBody>
          <a:bodyPr/>
          <a:lstStyle/>
          <a:p>
            <a:r>
              <a:rPr lang="en-GB" dirty="0"/>
              <a:t>Categories of Web Storage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pPr eaLnBrk="1" hangingPunct="1"/>
            <a:r>
              <a:rPr lang="en-GB" sz="2400" dirty="0" smtClean="0"/>
              <a:t>You can easily check </a:t>
            </a:r>
            <a:r>
              <a:rPr lang="en-GB" sz="2400" dirty="0"/>
              <a:t>for </a:t>
            </a:r>
            <a:r>
              <a:rPr lang="en-GB" sz="2400" dirty="0" smtClean="0"/>
              <a:t>Web Storage support</a:t>
            </a:r>
          </a:p>
          <a:p>
            <a:pPr lvl="1" eaLnBrk="1" hangingPunct="1"/>
            <a:r>
              <a:rPr lang="en-GB" sz="2000" dirty="0">
                <a:latin typeface="+mj-lt"/>
              </a:rPr>
              <a:t>See </a:t>
            </a:r>
            <a:r>
              <a:rPr lang="en-GB" sz="2000" dirty="0">
                <a:latin typeface="Lucida Console" pitchFamily="49" charset="0"/>
              </a:rPr>
              <a:t>TestWebStorageSupport.html</a:t>
            </a:r>
            <a:endParaRPr lang="en-GB" sz="2000" dirty="0" smtClean="0">
              <a:latin typeface="Lucida Console" pitchFamily="49" charset="0"/>
            </a:endParaRPr>
          </a:p>
        </p:txBody>
      </p:sp>
      <p:sp>
        <p:nvSpPr>
          <p:cNvPr id="10243" name="Rectangle 2"/>
          <p:cNvSpPr>
            <a:spLocks noGrp="1" noChangeArrowheads="1"/>
          </p:cNvSpPr>
          <p:nvPr>
            <p:ph type="title"/>
          </p:nvPr>
        </p:nvSpPr>
        <p:spPr/>
        <p:txBody>
          <a:bodyPr/>
          <a:lstStyle/>
          <a:p>
            <a:pPr eaLnBrk="1" hangingPunct="1"/>
            <a:r>
              <a:rPr lang="en-GB" dirty="0" smtClean="0"/>
              <a:t>Checking for Support</a:t>
            </a:r>
          </a:p>
        </p:txBody>
      </p:sp>
      <p:sp>
        <p:nvSpPr>
          <p:cNvPr id="12" name="Footer Placeholder 3"/>
          <p:cNvSpPr>
            <a:spLocks noGrp="1"/>
          </p:cNvSpPr>
          <p:nvPr>
            <p:ph type="ftr" sz="quarter" idx="10"/>
          </p:nvPr>
        </p:nvSpPr>
        <p:spPr/>
        <p:txBody>
          <a:bodyPr/>
          <a:lstStyle/>
          <a:p>
            <a:pPr>
              <a:defRPr/>
            </a:pPr>
            <a:fld id="{F2B72915-2081-4483-8C8F-CFACE768D299}" type="slidenum">
              <a:rPr lang="en-GB"/>
              <a:pPr>
                <a:defRPr/>
              </a:pPr>
              <a:t>7</a:t>
            </a:fld>
            <a:endParaRPr lang="en-GB"/>
          </a:p>
        </p:txBody>
      </p:sp>
      <p:sp>
        <p:nvSpPr>
          <p:cNvPr id="7" name="Rectangle 5"/>
          <p:cNvSpPr>
            <a:spLocks noChangeArrowheads="1"/>
          </p:cNvSpPr>
          <p:nvPr/>
        </p:nvSpPr>
        <p:spPr bwMode="auto">
          <a:xfrm>
            <a:off x="821633" y="2107097"/>
            <a:ext cx="8044070" cy="3591339"/>
          </a:xfrm>
          <a:prstGeom prst="rect">
            <a:avLst/>
          </a:prstGeom>
          <a:solidFill>
            <a:srgbClr val="CCCCFF"/>
          </a:solidFill>
          <a:ln w="9525">
            <a:solidFill>
              <a:schemeClr val="tx2"/>
            </a:solidFill>
            <a:miter lim="800000"/>
            <a:headEnd/>
            <a:tailEnd/>
          </a:ln>
          <a:effectLst>
            <a:outerShdw dist="76200" dir="2700000" algn="ctr" rotWithShape="0">
              <a:schemeClr val="tx2">
                <a:lumMod val="60000"/>
                <a:lumOff val="40000"/>
              </a:schemeClr>
            </a:outerShdw>
          </a:effectLst>
        </p:spPr>
        <p:txBody>
          <a:bodyPr lIns="92075" tIns="46038" rIns="92075" bIns="46038" anchor="ctr"/>
          <a:lstStyle/>
          <a:p>
            <a:r>
              <a:rPr lang="en-GB" sz="1200" dirty="0"/>
              <a:t>&lt;script&gt;</a:t>
            </a:r>
          </a:p>
          <a:p>
            <a:r>
              <a:rPr lang="en" sz="1200" dirty="0" smtClean="0"/>
              <a:t>…</a:t>
            </a:r>
            <a:endParaRPr lang="en" sz="1200" dirty="0"/>
          </a:p>
          <a:p>
            <a:r>
              <a:rPr lang="en-GB" sz="1200" dirty="0" err="1"/>
              <a:t>var</a:t>
            </a:r>
            <a:r>
              <a:rPr lang="en-GB" sz="1200" dirty="0"/>
              <a:t> </a:t>
            </a:r>
            <a:r>
              <a:rPr lang="en-GB" sz="1200" dirty="0" err="1"/>
              <a:t>localStorageMessageArea</a:t>
            </a:r>
            <a:r>
              <a:rPr lang="en-GB" sz="1200" dirty="0"/>
              <a:t> = </a:t>
            </a:r>
            <a:r>
              <a:rPr lang="en-GB" sz="1200" dirty="0" err="1"/>
              <a:t>document.getElementById</a:t>
            </a:r>
            <a:r>
              <a:rPr lang="en-GB" sz="1200" dirty="0"/>
              <a:t>("</a:t>
            </a:r>
            <a:r>
              <a:rPr lang="en-GB" sz="1200" dirty="0" err="1"/>
              <a:t>localStorageMessageArea</a:t>
            </a:r>
            <a:r>
              <a:rPr lang="en-GB" sz="1200" dirty="0" smtClean="0"/>
              <a:t>");</a:t>
            </a:r>
          </a:p>
          <a:p>
            <a:r>
              <a:rPr lang="en-GB" sz="1200" dirty="0" err="1" smtClean="0"/>
              <a:t>var</a:t>
            </a:r>
            <a:r>
              <a:rPr lang="en-GB" sz="1200" dirty="0" smtClean="0"/>
              <a:t> </a:t>
            </a:r>
            <a:r>
              <a:rPr lang="en-GB" sz="1200" dirty="0" err="1"/>
              <a:t>sessionStorageMessageArea</a:t>
            </a:r>
            <a:r>
              <a:rPr lang="en-GB" sz="1200" dirty="0"/>
              <a:t> = </a:t>
            </a:r>
            <a:r>
              <a:rPr lang="en-GB" sz="1200" dirty="0" err="1"/>
              <a:t>document.getElementById</a:t>
            </a:r>
            <a:r>
              <a:rPr lang="en-GB" sz="1200" dirty="0"/>
              <a:t>("</a:t>
            </a:r>
            <a:r>
              <a:rPr lang="en-GB" sz="1200" dirty="0" err="1"/>
              <a:t>sessionStorageMessageArea</a:t>
            </a:r>
            <a:r>
              <a:rPr lang="en-GB" sz="1200" dirty="0" smtClean="0"/>
              <a:t>");</a:t>
            </a:r>
          </a:p>
          <a:p>
            <a:endParaRPr lang="en-GB" sz="1200" dirty="0" smtClean="0"/>
          </a:p>
          <a:p>
            <a:r>
              <a:rPr lang="en-GB" sz="1200" dirty="0" smtClean="0"/>
              <a:t>if </a:t>
            </a:r>
            <a:r>
              <a:rPr lang="en-GB" sz="1200" dirty="0"/>
              <a:t>(</a:t>
            </a:r>
            <a:r>
              <a:rPr lang="en-GB" sz="1200" dirty="0" err="1"/>
              <a:t>window.localStorage</a:t>
            </a:r>
            <a:r>
              <a:rPr lang="en-GB" sz="1200" dirty="0"/>
              <a:t>) {	</a:t>
            </a:r>
            <a:endParaRPr lang="en-GB" sz="1200" dirty="0" smtClean="0"/>
          </a:p>
          <a:p>
            <a:r>
              <a:rPr lang="en-GB" sz="1200" dirty="0"/>
              <a:t> </a:t>
            </a:r>
            <a:r>
              <a:rPr lang="en-GB" sz="1200" dirty="0" smtClean="0"/>
              <a:t> </a:t>
            </a:r>
            <a:r>
              <a:rPr lang="en-GB" sz="1200" dirty="0" err="1" smtClean="0"/>
              <a:t>localStorageMessageArea.innerHTML</a:t>
            </a:r>
            <a:r>
              <a:rPr lang="en-GB" sz="1200" dirty="0" smtClean="0"/>
              <a:t> </a:t>
            </a:r>
            <a:r>
              <a:rPr lang="en-GB" sz="1200" dirty="0"/>
              <a:t>= "Browser DOES support </a:t>
            </a:r>
            <a:r>
              <a:rPr lang="en-GB" sz="1200" dirty="0" err="1"/>
              <a:t>localStorage</a:t>
            </a:r>
            <a:r>
              <a:rPr lang="en-GB" sz="1200" dirty="0" smtClean="0"/>
              <a:t>";</a:t>
            </a:r>
          </a:p>
          <a:p>
            <a:r>
              <a:rPr lang="en-GB" sz="1200" dirty="0" smtClean="0"/>
              <a:t>} </a:t>
            </a:r>
            <a:r>
              <a:rPr lang="en-GB" sz="1200" dirty="0"/>
              <a:t>else {	</a:t>
            </a:r>
            <a:endParaRPr lang="en-GB" sz="1200" dirty="0" smtClean="0"/>
          </a:p>
          <a:p>
            <a:r>
              <a:rPr lang="en-GB" sz="1200" dirty="0" smtClean="0"/>
              <a:t>  </a:t>
            </a:r>
            <a:r>
              <a:rPr lang="en-GB" sz="1200" dirty="0" err="1" smtClean="0"/>
              <a:t>localStorageMessageArea.innerHTML</a:t>
            </a:r>
            <a:r>
              <a:rPr lang="en-GB" sz="1200" dirty="0" smtClean="0"/>
              <a:t> </a:t>
            </a:r>
            <a:r>
              <a:rPr lang="en-GB" sz="1200" dirty="0"/>
              <a:t>= "Browser DOES NOT support </a:t>
            </a:r>
            <a:r>
              <a:rPr lang="en-GB" sz="1200" dirty="0" err="1"/>
              <a:t>localStorage</a:t>
            </a:r>
            <a:r>
              <a:rPr lang="en-GB" sz="1200" dirty="0" smtClean="0"/>
              <a:t>";</a:t>
            </a:r>
          </a:p>
          <a:p>
            <a:r>
              <a:rPr lang="en-GB" sz="1200" dirty="0" smtClean="0"/>
              <a:t>}</a:t>
            </a:r>
          </a:p>
          <a:p>
            <a:endParaRPr lang="en-GB" sz="1200" dirty="0"/>
          </a:p>
          <a:p>
            <a:r>
              <a:rPr lang="en-GB" sz="1200" dirty="0" smtClean="0"/>
              <a:t>if </a:t>
            </a:r>
            <a:r>
              <a:rPr lang="en-GB" sz="1200" dirty="0"/>
              <a:t>(</a:t>
            </a:r>
            <a:r>
              <a:rPr lang="en-GB" sz="1200" dirty="0" err="1"/>
              <a:t>window.sessionStorage</a:t>
            </a:r>
            <a:r>
              <a:rPr lang="en-GB" sz="1200" dirty="0"/>
              <a:t>) {	</a:t>
            </a:r>
            <a:endParaRPr lang="en-GB" sz="1200" dirty="0" smtClean="0"/>
          </a:p>
          <a:p>
            <a:r>
              <a:rPr lang="en-GB" sz="1200" dirty="0"/>
              <a:t> </a:t>
            </a:r>
            <a:r>
              <a:rPr lang="en-GB" sz="1200" dirty="0" smtClean="0"/>
              <a:t> </a:t>
            </a:r>
            <a:r>
              <a:rPr lang="en-GB" sz="1200" dirty="0" err="1" smtClean="0"/>
              <a:t>sessionStorageMessageArea.innerHTML</a:t>
            </a:r>
            <a:r>
              <a:rPr lang="en-GB" sz="1200" dirty="0" smtClean="0"/>
              <a:t> </a:t>
            </a:r>
            <a:r>
              <a:rPr lang="en-GB" sz="1200" dirty="0"/>
              <a:t>= "Browser DOES support </a:t>
            </a:r>
            <a:r>
              <a:rPr lang="en-GB" sz="1200" dirty="0" err="1"/>
              <a:t>sessionStorage</a:t>
            </a:r>
            <a:r>
              <a:rPr lang="en-GB" sz="1200" dirty="0" smtClean="0"/>
              <a:t>";</a:t>
            </a:r>
          </a:p>
          <a:p>
            <a:r>
              <a:rPr lang="en-GB" sz="1200" dirty="0" smtClean="0"/>
              <a:t>} </a:t>
            </a:r>
            <a:r>
              <a:rPr lang="en-GB" sz="1200" dirty="0"/>
              <a:t>else {	</a:t>
            </a:r>
            <a:endParaRPr lang="en-GB" sz="1200" dirty="0" smtClean="0"/>
          </a:p>
          <a:p>
            <a:r>
              <a:rPr lang="en-GB" sz="1200" dirty="0"/>
              <a:t> </a:t>
            </a:r>
            <a:r>
              <a:rPr lang="en-GB" sz="1200" dirty="0" smtClean="0"/>
              <a:t> </a:t>
            </a:r>
            <a:r>
              <a:rPr lang="en-GB" sz="1200" dirty="0" err="1" smtClean="0"/>
              <a:t>sessionStorageMessageArea.innerHTML</a:t>
            </a:r>
            <a:r>
              <a:rPr lang="en-GB" sz="1200" dirty="0" smtClean="0"/>
              <a:t> </a:t>
            </a:r>
            <a:r>
              <a:rPr lang="en-GB" sz="1200" dirty="0"/>
              <a:t>= "Browser DOES NOT support </a:t>
            </a:r>
            <a:r>
              <a:rPr lang="en-GB" sz="1200" dirty="0" err="1"/>
              <a:t>sessionStorage</a:t>
            </a:r>
            <a:r>
              <a:rPr lang="en-GB" sz="1200" dirty="0" smtClean="0"/>
              <a:t>";</a:t>
            </a:r>
          </a:p>
          <a:p>
            <a:r>
              <a:rPr lang="en-GB" sz="1200" dirty="0" smtClean="0"/>
              <a:t>}</a:t>
            </a:r>
          </a:p>
          <a:p>
            <a:r>
              <a:rPr lang="en-GB" sz="1200" dirty="0" smtClean="0"/>
              <a:t>…</a:t>
            </a:r>
          </a:p>
          <a:p>
            <a:r>
              <a:rPr lang="en-GB" sz="1200" dirty="0" smtClean="0"/>
              <a:t>&lt;/</a:t>
            </a:r>
            <a:r>
              <a:rPr lang="en-GB" sz="1200" dirty="0"/>
              <a:t>script&gt;</a:t>
            </a:r>
          </a:p>
        </p:txBody>
      </p:sp>
    </p:spTree>
    <p:extLst>
      <p:ext uri="{BB962C8B-B14F-4D97-AF65-F5344CB8AC3E}">
        <p14:creationId xmlns:p14="http://schemas.microsoft.com/office/powerpoint/2010/main" val="12247310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9" name="Rectangle 3"/>
          <p:cNvSpPr>
            <a:spLocks noGrp="1" noChangeArrowheads="1"/>
          </p:cNvSpPr>
          <p:nvPr>
            <p:ph idx="1"/>
          </p:nvPr>
        </p:nvSpPr>
        <p:spPr/>
        <p:txBody>
          <a:bodyPr/>
          <a:lstStyle/>
          <a:p>
            <a:pPr eaLnBrk="1" hangingPunct="1"/>
            <a:r>
              <a:rPr lang="en-GB" sz="2400" dirty="0" smtClean="0"/>
              <a:t>Overview</a:t>
            </a:r>
          </a:p>
          <a:p>
            <a:pPr eaLnBrk="1" hangingPunct="1"/>
            <a:r>
              <a:rPr lang="en-GB" sz="2400" dirty="0" smtClean="0"/>
              <a:t>Getting and setting a value</a:t>
            </a:r>
          </a:p>
          <a:p>
            <a:pPr eaLnBrk="1" hangingPunct="1"/>
            <a:r>
              <a:rPr lang="en-GB" sz="2400" dirty="0" smtClean="0"/>
              <a:t>Obtaining a count of items</a:t>
            </a:r>
          </a:p>
          <a:p>
            <a:pPr eaLnBrk="1" hangingPunct="1"/>
            <a:r>
              <a:rPr lang="en-GB" sz="2400" dirty="0" smtClean="0"/>
              <a:t>Removing items</a:t>
            </a:r>
          </a:p>
          <a:p>
            <a:pPr eaLnBrk="1" hangingPunct="1"/>
            <a:r>
              <a:rPr lang="en-GB" sz="2400" dirty="0" smtClean="0"/>
              <a:t>Iterating all items</a:t>
            </a:r>
            <a:endParaRPr lang="en-GB" sz="2400" dirty="0"/>
          </a:p>
          <a:p>
            <a:pPr eaLnBrk="1" hangingPunct="1"/>
            <a:r>
              <a:rPr lang="en-GB" sz="2400" dirty="0" smtClean="0"/>
              <a:t>Worked example</a:t>
            </a:r>
          </a:p>
        </p:txBody>
      </p:sp>
      <p:sp>
        <p:nvSpPr>
          <p:cNvPr id="669698" name="Rectangle 2"/>
          <p:cNvSpPr>
            <a:spLocks noGrp="1" noChangeArrowheads="1"/>
          </p:cNvSpPr>
          <p:nvPr>
            <p:ph type="title"/>
          </p:nvPr>
        </p:nvSpPr>
        <p:spPr/>
        <p:txBody>
          <a:bodyPr/>
          <a:lstStyle/>
          <a:p>
            <a:pPr eaLnBrk="1" hangingPunct="1"/>
            <a:r>
              <a:rPr lang="en-GB" dirty="0" smtClean="0"/>
              <a:t>2. </a:t>
            </a:r>
            <a:r>
              <a:rPr lang="en-GB" dirty="0"/>
              <a:t>Understanding the Web Storage API</a:t>
            </a:r>
            <a:endParaRPr lang="en-GB" dirty="0" smtClean="0"/>
          </a:p>
        </p:txBody>
      </p:sp>
      <p:sp>
        <p:nvSpPr>
          <p:cNvPr id="4" name="Footer Placeholder 3"/>
          <p:cNvSpPr>
            <a:spLocks noGrp="1"/>
          </p:cNvSpPr>
          <p:nvPr>
            <p:ph type="ftr" sz="quarter" idx="10"/>
          </p:nvPr>
        </p:nvSpPr>
        <p:spPr/>
        <p:txBody>
          <a:bodyPr/>
          <a:lstStyle/>
          <a:p>
            <a:pPr>
              <a:defRPr/>
            </a:pPr>
            <a:fld id="{02675139-9B9F-4733-933F-9A1F74144302}" type="slidenum">
              <a:rPr lang="en-GB"/>
              <a:pPr>
                <a:defRPr/>
              </a:pPr>
              <a:t>8</a:t>
            </a:fld>
            <a:endParaRPr lang="en-GB"/>
          </a:p>
        </p:txBody>
      </p:sp>
    </p:spTree>
    <p:extLst>
      <p:ext uri="{BB962C8B-B14F-4D97-AF65-F5344CB8AC3E}">
        <p14:creationId xmlns:p14="http://schemas.microsoft.com/office/powerpoint/2010/main" val="30009100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pPr eaLnBrk="1" hangingPunct="1"/>
            <a:r>
              <a:rPr lang="en-GB" sz="2400" dirty="0" err="1" smtClean="0">
                <a:latin typeface="Lucida Console" pitchFamily="49" charset="0"/>
              </a:rPr>
              <a:t>sessionStorage</a:t>
            </a:r>
            <a:r>
              <a:rPr lang="en-GB" sz="2400" dirty="0" smtClean="0"/>
              <a:t> and </a:t>
            </a:r>
            <a:r>
              <a:rPr lang="en-GB" sz="2400" dirty="0" err="1" smtClean="0">
                <a:latin typeface="Lucida Console" pitchFamily="49" charset="0"/>
              </a:rPr>
              <a:t>localStorage</a:t>
            </a:r>
            <a:r>
              <a:rPr lang="en-GB" sz="2400" dirty="0" smtClean="0"/>
              <a:t> offer exactly the same APIs</a:t>
            </a:r>
          </a:p>
          <a:p>
            <a:pPr lvl="1" eaLnBrk="1" hangingPunct="1"/>
            <a:r>
              <a:rPr lang="en-GB" sz="2000" dirty="0" smtClean="0">
                <a:latin typeface="+mj-lt"/>
              </a:rPr>
              <a:t>Both implement the </a:t>
            </a:r>
            <a:r>
              <a:rPr lang="en-GB" sz="2000" dirty="0" smtClean="0">
                <a:latin typeface="Lucida Console" pitchFamily="49" charset="0"/>
              </a:rPr>
              <a:t>Storage</a:t>
            </a:r>
            <a:r>
              <a:rPr lang="en-GB" sz="2000" dirty="0" smtClean="0">
                <a:latin typeface="+mj-lt"/>
              </a:rPr>
              <a:t> interface</a:t>
            </a:r>
          </a:p>
          <a:p>
            <a:pPr lvl="1" eaLnBrk="1" hangingPunct="1"/>
            <a:endParaRPr lang="en-GB" sz="2000" dirty="0">
              <a:latin typeface="+mj-lt"/>
            </a:endParaRPr>
          </a:p>
          <a:p>
            <a:pPr eaLnBrk="1" hangingPunct="1"/>
            <a:r>
              <a:rPr lang="en-GB" sz="2400" dirty="0" smtClean="0">
                <a:latin typeface="+mj-lt"/>
              </a:rPr>
              <a:t>We'll show how to use the capabilities of the </a:t>
            </a:r>
            <a:r>
              <a:rPr lang="en-GB" sz="2400" dirty="0" smtClean="0">
                <a:latin typeface="Lucida Console" pitchFamily="49" charset="0"/>
              </a:rPr>
              <a:t>Storage</a:t>
            </a:r>
            <a:r>
              <a:rPr lang="en-GB" sz="2400" dirty="0" smtClean="0">
                <a:latin typeface="+mj-lt"/>
              </a:rPr>
              <a:t> interface</a:t>
            </a:r>
          </a:p>
          <a:p>
            <a:pPr lvl="1" eaLnBrk="1" hangingPunct="1"/>
            <a:r>
              <a:rPr lang="en-GB" sz="2000" dirty="0" smtClean="0">
                <a:latin typeface="+mj-lt"/>
              </a:rPr>
              <a:t>The example would be syntactically the same, whichever category of storage we chose to use </a:t>
            </a:r>
            <a:r>
              <a:rPr lang="en-GB" sz="2000" dirty="0" smtClean="0">
                <a:latin typeface="+mj-lt"/>
                <a:sym typeface="Wingdings" pitchFamily="2" charset="2"/>
              </a:rPr>
              <a:t></a:t>
            </a:r>
            <a:endParaRPr lang="en-US" sz="2000" dirty="0">
              <a:latin typeface="+mj-lt"/>
            </a:endParaRPr>
          </a:p>
        </p:txBody>
      </p:sp>
      <p:sp>
        <p:nvSpPr>
          <p:cNvPr id="10243" name="Rectangle 2"/>
          <p:cNvSpPr>
            <a:spLocks noGrp="1" noChangeArrowheads="1"/>
          </p:cNvSpPr>
          <p:nvPr>
            <p:ph type="title"/>
          </p:nvPr>
        </p:nvSpPr>
        <p:spPr/>
        <p:txBody>
          <a:bodyPr/>
          <a:lstStyle/>
          <a:p>
            <a:pPr eaLnBrk="1" hangingPunct="1"/>
            <a:r>
              <a:rPr lang="en-GB" dirty="0" smtClean="0"/>
              <a:t>Overview</a:t>
            </a:r>
          </a:p>
        </p:txBody>
      </p:sp>
      <p:sp>
        <p:nvSpPr>
          <p:cNvPr id="12" name="Footer Placeholder 3"/>
          <p:cNvSpPr>
            <a:spLocks noGrp="1"/>
          </p:cNvSpPr>
          <p:nvPr>
            <p:ph type="ftr" sz="quarter" idx="10"/>
          </p:nvPr>
        </p:nvSpPr>
        <p:spPr/>
        <p:txBody>
          <a:bodyPr/>
          <a:lstStyle/>
          <a:p>
            <a:pPr>
              <a:defRPr/>
            </a:pPr>
            <a:fld id="{F2B72915-2081-4483-8C8F-CFACE768D299}" type="slidenum">
              <a:rPr lang="en-GB"/>
              <a:pPr>
                <a:defRPr/>
              </a:pPr>
              <a:t>9</a:t>
            </a:fld>
            <a:endParaRPr lang="en-GB"/>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2"/>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Lucida Console" pitchFamily="49" charset="0"/>
          </a:defRPr>
        </a:defPPr>
      </a:lstStyle>
    </a:spDef>
    <a:lnDef>
      <a:spPr bwMode="auto">
        <a:xfrm>
          <a:off x="0" y="0"/>
          <a:ext cx="1" cy="1"/>
        </a:xfrm>
        <a:custGeom>
          <a:avLst/>
          <a:gdLst/>
          <a:ahLst/>
          <a:cxnLst/>
          <a:rect l="0" t="0" r="0" b="0"/>
          <a:pathLst/>
        </a:custGeom>
        <a:noFill/>
        <a:ln w="28575" cap="flat" cmpd="sng" algn="ctr">
          <a:solidFill>
            <a:schemeClr val="tx2"/>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Lucida Console" pitchFamily="49"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8559</TotalTime>
  <Words>3130</Words>
  <Application>Microsoft Office PowerPoint</Application>
  <PresentationFormat>On-screen Show (4:3)</PresentationFormat>
  <Paragraphs>385</Paragraphs>
  <Slides>27</Slides>
  <Notes>27</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1_Blends</vt:lpstr>
      <vt:lpstr>Web Storage</vt:lpstr>
      <vt:lpstr>Contents</vt:lpstr>
      <vt:lpstr>1. Overview of HTML5 Web Storage</vt:lpstr>
      <vt:lpstr>Recap of Cookies</vt:lpstr>
      <vt:lpstr>The HTML5 Web Storage Approach</vt:lpstr>
      <vt:lpstr>Categories of Web Storage</vt:lpstr>
      <vt:lpstr>Checking for Support</vt:lpstr>
      <vt:lpstr>2. Understanding the Web Storage API</vt:lpstr>
      <vt:lpstr>Overview</vt:lpstr>
      <vt:lpstr>Getting and Setting a Value</vt:lpstr>
      <vt:lpstr>Obtaining a Count of Items</vt:lpstr>
      <vt:lpstr>Removing Items</vt:lpstr>
      <vt:lpstr>Iterating all Items</vt:lpstr>
      <vt:lpstr>Worked Example</vt:lpstr>
      <vt:lpstr>3. Listening for Storage Events</vt:lpstr>
      <vt:lpstr>Overview</vt:lpstr>
      <vt:lpstr>Handling Storage Events</vt:lpstr>
      <vt:lpstr>Worked Example for Local Storage</vt:lpstr>
      <vt:lpstr>4. Offline Working</vt:lpstr>
      <vt:lpstr>Overview of Offline Working</vt:lpstr>
      <vt:lpstr>Defining an Application Cache</vt:lpstr>
      <vt:lpstr>Using the Application Cache in a Web Page</vt:lpstr>
      <vt:lpstr>Using the Application Cache in JavaScript Code</vt:lpstr>
      <vt:lpstr>Determining Online/Offline Status</vt:lpstr>
      <vt:lpstr>Page Visibility</vt:lpstr>
      <vt:lpstr>Example</vt:lpstr>
      <vt:lpstr>Any Questions?</vt:lpstr>
    </vt:vector>
  </TitlesOfParts>
  <Company>Olsen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Validating XML</dc:title>
  <dc:creator>Andy Olsen</dc:creator>
  <cp:lastModifiedBy>andyo@olsensoft.com</cp:lastModifiedBy>
  <cp:revision>260</cp:revision>
  <dcterms:created xsi:type="dcterms:W3CDTF">2002-05-03T12:27:39Z</dcterms:created>
  <dcterms:modified xsi:type="dcterms:W3CDTF">2016-02-04T10:50:42Z</dcterms:modified>
</cp:coreProperties>
</file>