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31"/>
  </p:notesMasterIdLst>
  <p:handoutMasterIdLst>
    <p:handoutMasterId r:id="rId32"/>
  </p:handoutMasterIdLst>
  <p:sldIdLst>
    <p:sldId id="391" r:id="rId2"/>
    <p:sldId id="392" r:id="rId3"/>
    <p:sldId id="605" r:id="rId4"/>
    <p:sldId id="598" r:id="rId5"/>
    <p:sldId id="599" r:id="rId6"/>
    <p:sldId id="600" r:id="rId7"/>
    <p:sldId id="601" r:id="rId8"/>
    <p:sldId id="589" r:id="rId9"/>
    <p:sldId id="635" r:id="rId10"/>
    <p:sldId id="636" r:id="rId11"/>
    <p:sldId id="637" r:id="rId12"/>
    <p:sldId id="638" r:id="rId13"/>
    <p:sldId id="641" r:id="rId14"/>
    <p:sldId id="642" r:id="rId15"/>
    <p:sldId id="643" r:id="rId16"/>
    <p:sldId id="647" r:id="rId17"/>
    <p:sldId id="648" r:id="rId18"/>
    <p:sldId id="644" r:id="rId19"/>
    <p:sldId id="649" r:id="rId20"/>
    <p:sldId id="650" r:id="rId21"/>
    <p:sldId id="651" r:id="rId22"/>
    <p:sldId id="645" r:id="rId23"/>
    <p:sldId id="646" r:id="rId24"/>
    <p:sldId id="621" r:id="rId25"/>
    <p:sldId id="622" r:id="rId26"/>
    <p:sldId id="623" r:id="rId27"/>
    <p:sldId id="640" r:id="rId28"/>
    <p:sldId id="626" r:id="rId29"/>
    <p:sldId id="620" r:id="rId30"/>
  </p:sldIdLst>
  <p:sldSz cx="9144000" cy="6858000" type="screen4x3"/>
  <p:notesSz cx="6854825" cy="97504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99"/>
    <a:srgbClr val="00CC00"/>
    <a:srgbClr val="FF9900"/>
    <a:srgbClr val="000064"/>
    <a:srgbClr val="0000C0"/>
    <a:srgbClr val="000099"/>
    <a:srgbClr val="3333CC"/>
    <a:srgbClr val="99FF66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061" autoAdjust="0"/>
    <p:restoredTop sz="94659" autoAdjust="0"/>
  </p:normalViewPr>
  <p:slideViewPr>
    <p:cSldViewPr snapToGrid="0" showGuides="1">
      <p:cViewPr varScale="1">
        <p:scale>
          <a:sx n="118" d="100"/>
          <a:sy n="118" d="100"/>
        </p:scale>
        <p:origin x="-2292" y="-108"/>
      </p:cViewPr>
      <p:guideLst>
        <p:guide orient="horz" pos="2175"/>
        <p:guide pos="550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110" d="100"/>
          <a:sy n="110" d="100"/>
        </p:scale>
        <p:origin x="-3318" y="684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355850" y="31432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1000" dirty="0" smtClean="0">
                <a:latin typeface="Tahoma" pitchFamily="34" charset="0"/>
              </a:rPr>
              <a:t>Files and Data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2016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599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55850" y="31432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Files and Data</a:t>
            </a:r>
            <a:endParaRPr lang="en-GB" dirty="0"/>
          </a:p>
        </p:txBody>
      </p:sp>
      <p:sp>
        <p:nvSpPr>
          <p:cNvPr id="2560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48175"/>
            <a:ext cx="54832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768850" y="9231313"/>
            <a:ext cx="1522413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241AA390-5649-4DA0-8D79-9D0A8497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95325" y="4438650"/>
            <a:ext cx="54737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2016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95121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Files and Data</a:t>
            </a:r>
            <a:endParaRPr lang="en-GB" dirty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HTML5 introduces a File API that allows you to read files on the local file system. </a:t>
            </a:r>
          </a:p>
          <a:p>
            <a:pPr eaLnBrk="1" hangingPunct="1"/>
            <a:r>
              <a:rPr lang="en-US" dirty="0" smtClean="0"/>
              <a:t>There's also a drag-and-drop API that allows you to drag-and-drop files onto elements in your Web page, or to drag-and-drop elements onto each other.</a:t>
            </a:r>
          </a:p>
          <a:p>
            <a:pPr eaLnBrk="1" hangingPunct="1"/>
            <a:r>
              <a:rPr lang="en-US" dirty="0" smtClean="0"/>
              <a:t>On top of all this, there's a Web database API called </a:t>
            </a:r>
            <a:r>
              <a:rPr lang="en-US" dirty="0" err="1" smtClean="0"/>
              <a:t>IndexedDB</a:t>
            </a:r>
            <a:r>
              <a:rPr lang="en-US" dirty="0" smtClean="0"/>
              <a:t> that allows you to use No-SQL techniques to store data at the client.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Files and Data</a:t>
            </a:r>
            <a:endParaRPr lang="en-GB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slide describes how to enable drag support on the source element. This will allow you to start dragging the element onto another element on the Web page.</a:t>
            </a:r>
          </a:p>
          <a:p>
            <a:pPr eaLnBrk="1" hangingPunct="1"/>
            <a:r>
              <a:rPr lang="en-US" dirty="0" smtClean="0"/>
              <a:t>When you start a drag-and-drop operation, a </a:t>
            </a:r>
            <a:r>
              <a:rPr lang="en-US" dirty="0" err="1" smtClean="0">
                <a:latin typeface="Lucida Console" panose="020B0609040504020204" pitchFamily="49" charset="0"/>
              </a:rPr>
              <a:t>dragstart</a:t>
            </a:r>
            <a:r>
              <a:rPr lang="en-US" dirty="0" smtClean="0"/>
              <a:t> event occurs on the source element. You must handle this event. The event-handler function receives an event object that has a </a:t>
            </a:r>
            <a:r>
              <a:rPr lang="en-US" dirty="0" err="1" smtClean="0">
                <a:latin typeface="Lucida Console" panose="020B0609040504020204" pitchFamily="49" charset="0"/>
              </a:rPr>
              <a:t>dataTransfer</a:t>
            </a:r>
            <a:r>
              <a:rPr lang="en-US" dirty="0" smtClean="0"/>
              <a:t> property. This property is a </a:t>
            </a:r>
            <a:r>
              <a:rPr lang="en-US" dirty="0" err="1" smtClean="0">
                <a:latin typeface="Lucida Console" panose="020B0609040504020204" pitchFamily="49" charset="0"/>
              </a:rPr>
              <a:t>DataTransfer</a:t>
            </a:r>
            <a:r>
              <a:rPr lang="en-US" dirty="0" smtClean="0"/>
              <a:t> object, which has the following properties and methods:</a:t>
            </a:r>
          </a:p>
          <a:p>
            <a:pPr eaLnBrk="1" hangingPunct="1"/>
            <a:endParaRPr lang="en-US" dirty="0" smtClean="0"/>
          </a:p>
          <a:p>
            <a:pPr lvl="1"/>
            <a:r>
              <a:rPr lang="en-US" dirty="0" err="1">
                <a:latin typeface="Lucida Console" pitchFamily="49" charset="0"/>
              </a:rPr>
              <a:t>setData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mimeType</a:t>
            </a:r>
            <a:r>
              <a:rPr lang="en-US" dirty="0">
                <a:latin typeface="Lucida Console" pitchFamily="49" charset="0"/>
              </a:rPr>
              <a:t>, </a:t>
            </a:r>
            <a:r>
              <a:rPr lang="en-US" dirty="0" smtClean="0">
                <a:latin typeface="Lucida Console" pitchFamily="49" charset="0"/>
              </a:rPr>
              <a:t>data)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/>
              <a:t>Specifies the MIME </a:t>
            </a:r>
            <a:r>
              <a:rPr lang="en-US" dirty="0"/>
              <a:t>type of </a:t>
            </a:r>
            <a:r>
              <a:rPr lang="en-US" dirty="0" smtClean="0"/>
              <a:t>the data </a:t>
            </a:r>
            <a:r>
              <a:rPr lang="en-US" dirty="0"/>
              <a:t>being transferred, plus the data </a:t>
            </a:r>
            <a:r>
              <a:rPr lang="en-US" dirty="0" smtClean="0"/>
              <a:t>itself.</a:t>
            </a:r>
            <a:endParaRPr lang="en-US" dirty="0"/>
          </a:p>
          <a:p>
            <a:pPr lvl="2"/>
            <a:endParaRPr lang="en-GB" dirty="0"/>
          </a:p>
          <a:p>
            <a:pPr lvl="1"/>
            <a:r>
              <a:rPr lang="en-US" dirty="0" err="1">
                <a:latin typeface="Lucida Console" pitchFamily="49" charset="0"/>
              </a:rPr>
              <a:t>setDragImage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imgElement</a:t>
            </a:r>
            <a:r>
              <a:rPr lang="en-US" dirty="0">
                <a:latin typeface="Lucida Console" pitchFamily="49" charset="0"/>
              </a:rPr>
              <a:t>, x, y) </a:t>
            </a:r>
            <a:r>
              <a:rPr lang="en-US" dirty="0" smtClean="0">
                <a:latin typeface="Lucida Console" pitchFamily="49" charset="0"/>
              </a:rPr>
              <a:t/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/>
              <a:t>Sets </a:t>
            </a:r>
            <a:r>
              <a:rPr lang="en-US" dirty="0"/>
              <a:t>a custom mouse cursor image during the </a:t>
            </a:r>
            <a:r>
              <a:rPr lang="en-US" dirty="0" smtClean="0"/>
              <a:t>drag-and-drop operation.</a:t>
            </a:r>
            <a:endParaRPr lang="en-US" dirty="0"/>
          </a:p>
          <a:p>
            <a:pPr lvl="2"/>
            <a:endParaRPr lang="en-GB" dirty="0"/>
          </a:p>
          <a:p>
            <a:pPr lvl="1"/>
            <a:r>
              <a:rPr lang="en-US" dirty="0" err="1" smtClean="0">
                <a:latin typeface="Lucida Console" pitchFamily="49" charset="0"/>
              </a:rPr>
              <a:t>effectAllowed</a:t>
            </a:r>
            <a:r>
              <a:rPr lang="en-US" dirty="0" smtClean="0">
                <a:latin typeface="Lucida Console" pitchFamily="49" charset="0"/>
              </a:rPr>
              <a:t/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/>
              <a:t>Specifies the types </a:t>
            </a:r>
            <a:r>
              <a:rPr lang="en-US" dirty="0"/>
              <a:t>of </a:t>
            </a:r>
            <a:r>
              <a:rPr lang="en-US" dirty="0" smtClean="0"/>
              <a:t>drag-and-drop operations allowed, e.g. </a:t>
            </a:r>
            <a:r>
              <a:rPr lang="en-US" dirty="0" smtClean="0">
                <a:latin typeface="Lucida Console" panose="020B06090405040202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Lucida Console" pitchFamily="49" charset="0"/>
              </a:rPr>
              <a:t>move</a:t>
            </a:r>
            <a:r>
              <a:rPr lang="en-US" dirty="0"/>
              <a:t>, or </a:t>
            </a:r>
            <a:r>
              <a:rPr lang="en-US" dirty="0" smtClean="0">
                <a:latin typeface="Lucida Console" pitchFamily="49" charset="0"/>
              </a:rPr>
              <a:t>link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GB" dirty="0"/>
          </a:p>
          <a:p>
            <a:pPr lvl="1"/>
            <a:r>
              <a:rPr lang="en-US" dirty="0" err="1">
                <a:latin typeface="Lucida Console" pitchFamily="49" charset="0"/>
              </a:rPr>
              <a:t>dropEffect</a:t>
            </a:r>
            <a:r>
              <a:rPr lang="en-US" b="1" dirty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Specifies </a:t>
            </a:r>
            <a:r>
              <a:rPr lang="en-US" dirty="0"/>
              <a:t>UI feedback when </a:t>
            </a:r>
            <a:r>
              <a:rPr lang="en-US" dirty="0" smtClean="0"/>
              <a:t>the mouse hovers </a:t>
            </a:r>
            <a:r>
              <a:rPr lang="en-US" dirty="0"/>
              <a:t>over a target </a:t>
            </a:r>
            <a:r>
              <a:rPr lang="en-US" dirty="0" smtClean="0"/>
              <a:t>element. Allowed </a:t>
            </a:r>
            <a:r>
              <a:rPr lang="en-US" dirty="0"/>
              <a:t>values are </a:t>
            </a:r>
            <a:r>
              <a:rPr lang="en-US" dirty="0">
                <a:latin typeface="Lucida Console" pitchFamily="49" charset="0"/>
              </a:rPr>
              <a:t>none</a:t>
            </a:r>
            <a:r>
              <a:rPr lang="en-US" dirty="0"/>
              <a:t>, </a:t>
            </a:r>
            <a:r>
              <a:rPr lang="en-US" dirty="0">
                <a:latin typeface="Lucida Console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Lucida Console" pitchFamily="49" charset="0"/>
              </a:rPr>
              <a:t>move</a:t>
            </a:r>
            <a:r>
              <a:rPr lang="en-US" dirty="0"/>
              <a:t>, and </a:t>
            </a:r>
            <a:r>
              <a:rPr lang="en-US" dirty="0" smtClean="0">
                <a:latin typeface="Lucida Console" pitchFamily="49" charset="0"/>
              </a:rPr>
              <a:t>link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GB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GB" dirty="0"/>
          </a:p>
          <a:p>
            <a:pPr eaLnBrk="1" hangingPunct="1"/>
            <a:endParaRPr lang="en-GB" sz="2000" dirty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Files and Data</a:t>
            </a:r>
            <a:endParaRPr lang="en-GB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This slide describes how to enable </a:t>
            </a:r>
            <a:r>
              <a:rPr lang="en-US" dirty="0" smtClean="0"/>
              <a:t>drop support onto a target element</a:t>
            </a:r>
            <a:r>
              <a:rPr lang="en-US" dirty="0"/>
              <a:t>. This will allow you to </a:t>
            </a:r>
            <a:r>
              <a:rPr lang="en-US" dirty="0" smtClean="0"/>
              <a:t>drop files and/or other elements onto the target element.</a:t>
            </a:r>
            <a:endParaRPr lang="en-US" dirty="0"/>
          </a:p>
          <a:p>
            <a:pPr eaLnBrk="1" hangingPunct="1"/>
            <a:r>
              <a:rPr lang="en-US" dirty="0" smtClean="0"/>
              <a:t>The </a:t>
            </a:r>
            <a:r>
              <a:rPr lang="en-US" dirty="0" err="1" smtClean="0">
                <a:latin typeface="Lucida Console" panose="020B0609040504020204" pitchFamily="49" charset="0"/>
              </a:rPr>
              <a:t>dragover</a:t>
            </a:r>
            <a:r>
              <a:rPr lang="en-US" dirty="0" smtClean="0"/>
              <a:t> event occurs when a file or element is dragged over the target element. You should call </a:t>
            </a:r>
            <a:r>
              <a:rPr lang="en-US" dirty="0" err="1" smtClean="0">
                <a:latin typeface="Lucida Console" panose="020B0609040504020204" pitchFamily="49" charset="0"/>
              </a:rPr>
              <a:t>preventDefault</a:t>
            </a:r>
            <a:r>
              <a:rPr lang="en-US" dirty="0" smtClean="0"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 on the event argument, to prevent the default drag-over </a:t>
            </a:r>
            <a:r>
              <a:rPr lang="en-US" dirty="0" err="1" smtClean="0"/>
              <a:t>behaviour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/>
              <a:t>The </a:t>
            </a:r>
            <a:r>
              <a:rPr lang="en-US" dirty="0" smtClean="0">
                <a:latin typeface="Lucida Console" panose="020B0609040504020204" pitchFamily="49" charset="0"/>
              </a:rPr>
              <a:t>drop</a:t>
            </a:r>
            <a:r>
              <a:rPr lang="en-US" dirty="0" smtClean="0"/>
              <a:t> </a:t>
            </a:r>
            <a:r>
              <a:rPr lang="en-US" dirty="0"/>
              <a:t>event occurs when a file or element is </a:t>
            </a:r>
            <a:r>
              <a:rPr lang="en-US" dirty="0" smtClean="0"/>
              <a:t>dropped on the target element</a:t>
            </a:r>
            <a:r>
              <a:rPr lang="en-US" dirty="0"/>
              <a:t>. You should call </a:t>
            </a:r>
            <a:r>
              <a:rPr lang="en-US" dirty="0" err="1" smtClean="0">
                <a:latin typeface="Lucida Console" panose="020B0609040504020204" pitchFamily="49" charset="0"/>
              </a:rPr>
              <a:t>dataTransfer.getData</a:t>
            </a:r>
            <a:r>
              <a:rPr lang="en-US" dirty="0" smtClean="0"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on the event argument, to </a:t>
            </a:r>
            <a:r>
              <a:rPr lang="en-US" dirty="0" smtClean="0"/>
              <a:t>get the data being </a:t>
            </a:r>
            <a:r>
              <a:rPr lang="en-US" dirty="0" err="1" smtClean="0"/>
              <a:t>dopped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Files and Data</a:t>
            </a:r>
            <a:endParaRPr lang="en-GB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example shows how to drag image files from the file system onto elements in a Web page. The Web page contains two </a:t>
            </a:r>
            <a:r>
              <a:rPr lang="en-US" dirty="0" smtClean="0">
                <a:latin typeface="Lucida Console" panose="020B0609040504020204" pitchFamily="49" charset="0"/>
              </a:rPr>
              <a:t>&lt;canvas&gt;</a:t>
            </a:r>
            <a:r>
              <a:rPr lang="en-US" dirty="0" smtClean="0"/>
              <a:t> elements that are configured as drop targets:</a:t>
            </a:r>
          </a:p>
          <a:p>
            <a:pPr lvl="1" eaLnBrk="1" hangingPunct="1"/>
            <a:r>
              <a:rPr lang="en-US" dirty="0" smtClean="0"/>
              <a:t>If you drag an image onto the upper </a:t>
            </a:r>
            <a:r>
              <a:rPr lang="en-US" dirty="0" smtClean="0">
                <a:latin typeface="Lucida Console" panose="020B0609040504020204" pitchFamily="49" charset="0"/>
              </a:rPr>
              <a:t>&lt;canvas&gt;</a:t>
            </a:r>
            <a:r>
              <a:rPr lang="en-US" dirty="0" smtClean="0"/>
              <a:t>, the image is resized to fit into the canvas.</a:t>
            </a:r>
          </a:p>
          <a:p>
            <a:pPr lvl="1" eaLnBrk="1" hangingPunct="1"/>
            <a:r>
              <a:rPr lang="en-US" dirty="0"/>
              <a:t>If you drag an image onto the </a:t>
            </a:r>
            <a:r>
              <a:rPr lang="en-US" dirty="0" smtClean="0"/>
              <a:t>lower </a:t>
            </a:r>
            <a:r>
              <a:rPr lang="en-US" dirty="0" smtClean="0">
                <a:latin typeface="Lucida Console" panose="020B0609040504020204" pitchFamily="49" charset="0"/>
              </a:rPr>
              <a:t>&lt;canvas</a:t>
            </a:r>
            <a:r>
              <a:rPr lang="en-US" dirty="0">
                <a:latin typeface="Lucida Console" panose="020B0609040504020204" pitchFamily="49" charset="0"/>
              </a:rPr>
              <a:t>&gt;</a:t>
            </a:r>
            <a:r>
              <a:rPr lang="en-US" dirty="0"/>
              <a:t>, the </a:t>
            </a:r>
            <a:r>
              <a:rPr lang="en-US" dirty="0" smtClean="0"/>
              <a:t>canvas is </a:t>
            </a:r>
            <a:r>
              <a:rPr lang="en-US" dirty="0"/>
              <a:t>resized to </a:t>
            </a:r>
            <a:r>
              <a:rPr lang="en-US" dirty="0" smtClean="0"/>
              <a:t>the exact size of the image.</a:t>
            </a:r>
          </a:p>
          <a:p>
            <a:pPr eaLnBrk="1" hangingPunct="1"/>
            <a:r>
              <a:rPr lang="en-US" dirty="0" smtClean="0"/>
              <a:t>By the way, the screenshots on the slide </a:t>
            </a:r>
            <a:r>
              <a:rPr lang="en-US" dirty="0"/>
              <a:t>show the </a:t>
            </a:r>
            <a:r>
              <a:rPr lang="en-US" dirty="0" err="1" smtClean="0"/>
              <a:t>Hahnenkamm</a:t>
            </a:r>
            <a:r>
              <a:rPr lang="en-US" dirty="0" smtClean="0"/>
              <a:t> ski course </a:t>
            </a:r>
            <a:r>
              <a:rPr lang="en-US" dirty="0"/>
              <a:t>in </a:t>
            </a:r>
            <a:r>
              <a:rPr lang="en-US" dirty="0" err="1"/>
              <a:t>Kitzbühel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.</a:t>
            </a:r>
            <a:endParaRPr lang="en-US" dirty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HTML5 provides a database API! The database API is called </a:t>
            </a:r>
            <a:r>
              <a:rPr lang="en-US" dirty="0" err="1" smtClean="0"/>
              <a:t>IndexedDB</a:t>
            </a:r>
            <a:r>
              <a:rPr lang="en-US" dirty="0" smtClean="0"/>
              <a:t> and makes use of Web Storage under the covers. This allows you to create sophisticated industrial-strength client Web pages.</a:t>
            </a:r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Files and Data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Files and Data</a:t>
            </a:r>
            <a:endParaRPr lang="en-GB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/>
              <a:t>IndexedDB</a:t>
            </a:r>
            <a:r>
              <a:rPr lang="en-US" dirty="0" smtClean="0"/>
              <a:t> is an object store. It maintains an indexed collection of JavaScript objects. To retrieve an object from the object store, you just uses its key. There's no SQL involved.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Files and Data</a:t>
            </a:r>
            <a:endParaRPr lang="en-GB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Underneath the surface, </a:t>
            </a:r>
            <a:r>
              <a:rPr lang="en-US" dirty="0" err="1" smtClean="0"/>
              <a:t>IndexedDB</a:t>
            </a:r>
            <a:r>
              <a:rPr lang="en-US" dirty="0" smtClean="0"/>
              <a:t> accesses the local file system. Given this is a relatively slow task, all the operations in </a:t>
            </a:r>
            <a:r>
              <a:rPr lang="en-US" dirty="0" err="1" smtClean="0"/>
              <a:t>IndexedDB</a:t>
            </a:r>
            <a:r>
              <a:rPr lang="en-US" dirty="0" smtClean="0"/>
              <a:t> are asynchronous. Furthermore, all the operations must be enclosed in a transaction, to preserve the integrity of the data store.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Files and Data</a:t>
            </a:r>
            <a:endParaRPr lang="en-GB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The first code block in the slide defines a JavaScript object. We'll use this as a container for our properties and methods we're going to define to encapsulate our </a:t>
            </a:r>
            <a:r>
              <a:rPr lang="en-US" dirty="0" err="1" smtClean="0"/>
              <a:t>IndexedDB</a:t>
            </a:r>
            <a:r>
              <a:rPr lang="en-US" dirty="0" smtClean="0"/>
              <a:t> operations. In this sense, the object behaves like a namespace.</a:t>
            </a:r>
          </a:p>
          <a:p>
            <a:pPr eaLnBrk="1" hangingPunct="1"/>
            <a:r>
              <a:rPr lang="en-US" dirty="0" smtClean="0"/>
              <a:t>The second code block defines a variable named </a:t>
            </a:r>
            <a:r>
              <a:rPr lang="en-US" dirty="0" err="1" smtClean="0">
                <a:latin typeface="Lucida Console" panose="020B0609040504020204" pitchFamily="49" charset="0"/>
              </a:rPr>
              <a:t>indexedDB</a:t>
            </a:r>
            <a:r>
              <a:rPr lang="en-US" dirty="0" smtClean="0"/>
              <a:t>, which we assign an empty object initially. This object will represent out </a:t>
            </a:r>
            <a:r>
              <a:rPr lang="en-US" dirty="0" err="1" smtClean="0"/>
              <a:t>IndexedDB</a:t>
            </a:r>
            <a:r>
              <a:rPr lang="en-US" dirty="0" smtClean="0"/>
              <a:t> instance.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Files and Data</a:t>
            </a:r>
            <a:endParaRPr lang="en-GB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The next step is to open the database, as shown in the slide. We also define handlers for the </a:t>
            </a:r>
            <a:r>
              <a:rPr lang="en-US" dirty="0" smtClean="0">
                <a:latin typeface="Lucida Console" panose="020B0609040504020204" pitchFamily="49" charset="0"/>
              </a:rPr>
              <a:t>success</a:t>
            </a:r>
            <a:r>
              <a:rPr lang="en-US" dirty="0" smtClean="0"/>
              <a:t> and </a:t>
            </a:r>
            <a:r>
              <a:rPr lang="en-US" dirty="0" smtClean="0">
                <a:latin typeface="Lucida Console" panose="020B0609040504020204" pitchFamily="49" charset="0"/>
              </a:rPr>
              <a:t>error</a:t>
            </a:r>
            <a:r>
              <a:rPr lang="en-US" dirty="0" smtClean="0"/>
              <a:t> events, which will be invoked when the database has been opened successfully or when an error occurs.</a:t>
            </a:r>
          </a:p>
          <a:p>
            <a:pPr eaLnBrk="1" hangingPunct="1"/>
            <a:r>
              <a:rPr lang="en-US" dirty="0" smtClean="0"/>
              <a:t>In the success event-handler function, the </a:t>
            </a:r>
            <a:r>
              <a:rPr lang="en-US" dirty="0" smtClean="0">
                <a:latin typeface="Lucida Console" panose="020B0609040504020204" pitchFamily="49" charset="0"/>
              </a:rPr>
              <a:t>result</a:t>
            </a:r>
            <a:r>
              <a:rPr lang="en-US" dirty="0" smtClean="0"/>
              <a:t> property represents the open database. We assign this to a property named </a:t>
            </a:r>
            <a:r>
              <a:rPr lang="en-US" dirty="0" err="1" smtClean="0">
                <a:latin typeface="Lucida Console" panose="020B0609040504020204" pitchFamily="49" charset="0"/>
              </a:rPr>
              <a:t>db</a:t>
            </a:r>
            <a:r>
              <a:rPr lang="en-US" dirty="0" smtClean="0"/>
              <a:t> on our </a:t>
            </a:r>
            <a:r>
              <a:rPr lang="en-US" dirty="0" err="1" smtClean="0">
                <a:latin typeface="Lucida Console" panose="020B0609040504020204" pitchFamily="49" charset="0"/>
              </a:rPr>
              <a:t>indexedDB</a:t>
            </a:r>
            <a:r>
              <a:rPr lang="en-US" dirty="0" smtClean="0"/>
              <a:t> object.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Files and Data</a:t>
            </a:r>
            <a:endParaRPr lang="en-GB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slide shows how to create the actual object store (it's analogous to CREATE DATABASE in a SQL database). It's a bit bizarre - not very intuitive at all, but always the same kind of code, so you'll quickly get used to it.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Files and Data</a:t>
            </a:r>
            <a:endParaRPr lang="en-GB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To insert an item in the object store, call the </a:t>
            </a:r>
            <a:r>
              <a:rPr lang="en-US" dirty="0" smtClean="0">
                <a:latin typeface="Lucida Console" panose="020B0609040504020204" pitchFamily="49" charset="0"/>
              </a:rPr>
              <a:t>put()</a:t>
            </a:r>
            <a:r>
              <a:rPr lang="en-US" dirty="0" smtClean="0"/>
              <a:t> method and pass in your object. Note that the object store knows </a:t>
            </a:r>
            <a:r>
              <a:rPr lang="en-US" dirty="0" smtClean="0">
                <a:latin typeface="Lucida Console" panose="020B0609040504020204" pitchFamily="49" charset="0"/>
              </a:rPr>
              <a:t>id</a:t>
            </a:r>
            <a:r>
              <a:rPr lang="en-US" dirty="0" smtClean="0"/>
              <a:t> is the "key" property in this example, due to the code on the previous slide.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Files and Data</a:t>
            </a:r>
            <a:endParaRPr lang="en-GB" dirty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Section 1 introduces the File API. We'll show how to read binary data and text data using this API.</a:t>
            </a:r>
          </a:p>
          <a:p>
            <a:pPr eaLnBrk="1" hangingPunct="1"/>
            <a:r>
              <a:rPr lang="en-US" dirty="0" smtClean="0"/>
              <a:t>Section 2 describes the drag-and-drop support. As an example, we'll show how to drag files onto some elements on a Web page.</a:t>
            </a:r>
          </a:p>
          <a:p>
            <a:pPr eaLnBrk="1" hangingPunct="1"/>
            <a:r>
              <a:rPr lang="en-US" dirty="0" smtClean="0"/>
              <a:t>Section 3 shows how to use the </a:t>
            </a:r>
            <a:r>
              <a:rPr lang="en-US" dirty="0" err="1" smtClean="0"/>
              <a:t>IndexedDB</a:t>
            </a:r>
            <a:r>
              <a:rPr lang="en-US" dirty="0" smtClean="0"/>
              <a:t> API in a Web page, to save/restore/lookup data stored in the local file system.</a:t>
            </a:r>
          </a:p>
          <a:p>
            <a:pPr eaLnBrk="1" hangingPunct="1"/>
            <a:r>
              <a:rPr lang="en-US" dirty="0" smtClean="0"/>
              <a:t>The annex at the end of the chapter discusses an older database technology called Web SQL. This is officially deprecated now, but we've included a discussion here in case you encounter it on any existing Web applications.</a:t>
            </a:r>
          </a:p>
          <a:p>
            <a:pPr eaLnBrk="1" hangingPunct="1"/>
            <a:r>
              <a:rPr lang="en-US" dirty="0" smtClean="0"/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Files and Data</a:t>
            </a:r>
            <a:endParaRPr lang="en-GB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To </a:t>
            </a:r>
            <a:r>
              <a:rPr lang="en-US" dirty="0" smtClean="0"/>
              <a:t>get items from the </a:t>
            </a:r>
            <a:r>
              <a:rPr lang="en-US" dirty="0"/>
              <a:t>object store, call the </a:t>
            </a:r>
            <a:r>
              <a:rPr lang="en-US" dirty="0" err="1" smtClean="0">
                <a:latin typeface="Lucida Console" panose="020B0609040504020204" pitchFamily="49" charset="0"/>
              </a:rPr>
              <a:t>openCursor</a:t>
            </a:r>
            <a:r>
              <a:rPr lang="en-US" dirty="0" smtClean="0"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method and pass in </a:t>
            </a:r>
            <a:r>
              <a:rPr lang="en-US" dirty="0" smtClean="0"/>
              <a:t>a key range. The </a:t>
            </a:r>
            <a:r>
              <a:rPr lang="en-US" dirty="0" err="1" smtClean="0">
                <a:latin typeface="Lucida Console" panose="020B0609040504020204" pitchFamily="49" charset="0"/>
              </a:rPr>
              <a:t>onsuccess</a:t>
            </a:r>
            <a:r>
              <a:rPr lang="en-US" dirty="0" smtClean="0"/>
              <a:t> call-back will be called with each item. </a:t>
            </a:r>
            <a:endParaRPr lang="en-US" dirty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Files and Data</a:t>
            </a:r>
            <a:endParaRPr lang="en-GB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To </a:t>
            </a:r>
            <a:r>
              <a:rPr lang="en-US" dirty="0" smtClean="0"/>
              <a:t>delete an item </a:t>
            </a:r>
            <a:r>
              <a:rPr lang="en-US" dirty="0"/>
              <a:t>from the object store, call the </a:t>
            </a:r>
            <a:r>
              <a:rPr lang="en-US" dirty="0" smtClean="0">
                <a:latin typeface="Lucida Console" panose="020B0609040504020204" pitchFamily="49" charset="0"/>
              </a:rPr>
              <a:t>delete()</a:t>
            </a:r>
            <a:r>
              <a:rPr lang="en-US" dirty="0" smtClean="0"/>
              <a:t> </a:t>
            </a:r>
            <a:r>
              <a:rPr lang="en-US" dirty="0"/>
              <a:t>method and pass in a </a:t>
            </a:r>
            <a:r>
              <a:rPr lang="en-US" dirty="0" smtClean="0"/>
              <a:t>particular key. </a:t>
            </a:r>
            <a:endParaRPr lang="en-US" dirty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Files and Data</a:t>
            </a:r>
            <a:endParaRPr lang="en-GB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demo shows a complete example of all the </a:t>
            </a:r>
            <a:r>
              <a:rPr lang="en-US" dirty="0" err="1" smtClean="0"/>
              <a:t>IndexedDB</a:t>
            </a:r>
            <a:r>
              <a:rPr lang="en-US" dirty="0" smtClean="0"/>
              <a:t> APIs and techniques we've covered in this section.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Files and Data</a:t>
            </a:r>
            <a:endParaRPr lang="en-GB" dirty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Files and Data</a:t>
            </a:r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Files and Data</a:t>
            </a:r>
            <a:endParaRPr lang="en-GB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Files and Data</a:t>
            </a:r>
            <a:endParaRPr lang="en-GB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Files and Data</a:t>
            </a:r>
            <a:endParaRPr lang="en-GB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Files and Data</a:t>
            </a:r>
            <a:endParaRPr lang="en-GB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dirty="0" smtClean="0"/>
              <a:t>Files and Data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The File API allows you to locate files and read their content in a Web page. You can read binary data or text data into your application.</a:t>
            </a:r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Files and Data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Files and Data</a:t>
            </a:r>
            <a:endParaRPr lang="en-GB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The File API defines several interfaces for representing file objects in Web applications:</a:t>
            </a:r>
          </a:p>
          <a:p>
            <a:pPr lvl="1" eaLnBrk="1" hangingPunct="1"/>
            <a:r>
              <a:rPr lang="en-GB" dirty="0" smtClean="0">
                <a:latin typeface="Lucida Console" panose="020B0609040504020204" pitchFamily="49" charset="0"/>
              </a:rPr>
              <a:t>Blob</a:t>
            </a:r>
            <a:r>
              <a:rPr lang="en-GB" dirty="0">
                <a:latin typeface="Lucida Console" panose="020B0609040504020204" pitchFamily="49" charset="0"/>
              </a:rPr>
              <a:t/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/>
              <a:t>Represents an immutable slice of raw data. This is handy for incrementally uploading a file to a server. The </a:t>
            </a:r>
            <a:r>
              <a:rPr lang="en-GB" dirty="0">
                <a:latin typeface="Lucida Console" panose="020B0609040504020204" pitchFamily="49" charset="0"/>
              </a:rPr>
              <a:t>Blob</a:t>
            </a:r>
            <a:r>
              <a:rPr lang="en-GB" dirty="0"/>
              <a:t> interface has </a:t>
            </a:r>
            <a:r>
              <a:rPr lang="en-GB" dirty="0">
                <a:latin typeface="Lucida Console" panose="020B0609040504020204" pitchFamily="49" charset="0"/>
              </a:rPr>
              <a:t>size</a:t>
            </a:r>
            <a:r>
              <a:rPr lang="en-GB" dirty="0"/>
              <a:t> and </a:t>
            </a:r>
            <a:r>
              <a:rPr lang="en-GB" dirty="0">
                <a:latin typeface="Lucida Console" panose="020B0609040504020204" pitchFamily="49" charset="0"/>
              </a:rPr>
              <a:t>type</a:t>
            </a:r>
            <a:r>
              <a:rPr lang="en-GB" dirty="0"/>
              <a:t> read-only properties.</a:t>
            </a:r>
          </a:p>
          <a:p>
            <a:pPr lvl="1" eaLnBrk="1" hangingPunct="1"/>
            <a:r>
              <a:rPr lang="en-GB" dirty="0" smtClean="0">
                <a:latin typeface="Lucida Console" panose="020B0609040504020204" pitchFamily="49" charset="0"/>
              </a:rPr>
              <a:t>File</a:t>
            </a:r>
            <a:br>
              <a:rPr lang="en-GB" dirty="0" smtClean="0">
                <a:latin typeface="Lucida Console" panose="020B0609040504020204" pitchFamily="49" charset="0"/>
              </a:rPr>
            </a:br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GB" dirty="0" smtClean="0"/>
              <a:t>epresents </a:t>
            </a:r>
            <a:r>
              <a:rPr lang="en-GB" dirty="0"/>
              <a:t>an individual </a:t>
            </a:r>
            <a:r>
              <a:rPr lang="en-GB" dirty="0" smtClean="0"/>
              <a:t>file. Inherits from the </a:t>
            </a:r>
            <a:r>
              <a:rPr lang="en-GB" dirty="0" smtClean="0">
                <a:latin typeface="Lucida Console" panose="020B0609040504020204" pitchFamily="49" charset="0"/>
              </a:rPr>
              <a:t>Blob</a:t>
            </a:r>
            <a:r>
              <a:rPr lang="en-GB" dirty="0" smtClean="0"/>
              <a:t> interface and has </a:t>
            </a:r>
            <a:r>
              <a:rPr lang="en-GB" dirty="0" smtClean="0">
                <a:latin typeface="Lucida Console" panose="020B0609040504020204" pitchFamily="49" charset="0"/>
                <a:cs typeface="Lao UI" panose="020B0502040204020203" pitchFamily="34" charset="0"/>
              </a:rPr>
              <a:t>name</a:t>
            </a:r>
            <a:r>
              <a:rPr lang="en-GB" dirty="0" smtClean="0"/>
              <a:t> and </a:t>
            </a:r>
            <a:r>
              <a:rPr lang="en-GB" dirty="0" err="1" smtClean="0">
                <a:latin typeface="Lucida Console" panose="020B0609040504020204" pitchFamily="49" charset="0"/>
              </a:rPr>
              <a:t>lastModifiedDate</a:t>
            </a:r>
            <a:r>
              <a:rPr lang="en-GB" dirty="0"/>
              <a:t> </a:t>
            </a:r>
            <a:r>
              <a:rPr lang="en-GB" dirty="0" smtClean="0"/>
              <a:t>read-only properties.</a:t>
            </a:r>
          </a:p>
          <a:p>
            <a:pPr lvl="1" eaLnBrk="1" hangingPunct="1"/>
            <a:r>
              <a:rPr lang="en-GB" dirty="0" err="1" smtClean="0">
                <a:latin typeface="Lucida Console" panose="020B0609040504020204" pitchFamily="49" charset="0"/>
              </a:rPr>
              <a:t>FileList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An </a:t>
            </a:r>
            <a:r>
              <a:rPr lang="en-GB" dirty="0"/>
              <a:t>array-like sequence of </a:t>
            </a:r>
            <a:r>
              <a:rPr lang="en-GB" dirty="0">
                <a:latin typeface="Lucida Console" panose="020B0609040504020204" pitchFamily="49" charset="0"/>
              </a:rPr>
              <a:t>File</a:t>
            </a:r>
            <a:r>
              <a:rPr lang="en-GB" dirty="0"/>
              <a:t> </a:t>
            </a:r>
            <a:r>
              <a:rPr lang="en-GB" dirty="0" smtClean="0"/>
              <a:t>objects, obtained </a:t>
            </a:r>
            <a:r>
              <a:rPr lang="en-GB" dirty="0"/>
              <a:t>via </a:t>
            </a:r>
            <a:r>
              <a:rPr lang="en-GB" dirty="0" smtClean="0"/>
              <a:t>drag-and-drop or by the user selection files in an &lt;input </a:t>
            </a:r>
            <a:r>
              <a:rPr lang="en-GB" dirty="0"/>
              <a:t>type="file"&gt; </a:t>
            </a:r>
            <a:r>
              <a:rPr lang="en-GB" dirty="0" smtClean="0"/>
              <a:t>control.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For full information about the File API, see:</a:t>
            </a:r>
          </a:p>
          <a:p>
            <a:pPr lvl="1" eaLnBrk="1" hangingPunct="1"/>
            <a:r>
              <a:rPr lang="en-GB" dirty="0"/>
              <a:t>http://www.w3.org/TR/FileAPI/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Files and Data</a:t>
            </a:r>
            <a:endParaRPr lang="en-GB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48175"/>
            <a:ext cx="5483225" cy="458152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To read data from a file, you must use a </a:t>
            </a:r>
            <a:r>
              <a:rPr lang="en-US" dirty="0" err="1" smtClean="0">
                <a:latin typeface="Lucida Console" panose="020B0609040504020204" pitchFamily="49" charset="0"/>
              </a:rPr>
              <a:t>FileReader</a:t>
            </a:r>
            <a:r>
              <a:rPr lang="en-US" dirty="0" smtClean="0"/>
              <a:t> object (note there's no equivalent </a:t>
            </a:r>
            <a:r>
              <a:rPr lang="en-US" dirty="0" err="1" smtClean="0">
                <a:latin typeface="Lucida Console" panose="020B0609040504020204" pitchFamily="49" charset="0"/>
              </a:rPr>
              <a:t>FileWriter</a:t>
            </a:r>
            <a:r>
              <a:rPr lang="en-US" dirty="0" smtClean="0"/>
              <a:t> object, for reasons of security). </a:t>
            </a:r>
          </a:p>
          <a:p>
            <a:pPr eaLnBrk="1" hangingPunct="1"/>
            <a:r>
              <a:rPr lang="en-US" dirty="0" smtClean="0"/>
              <a:t>The </a:t>
            </a:r>
            <a:r>
              <a:rPr lang="en-US" dirty="0" err="1" smtClean="0">
                <a:latin typeface="Lucida Console" panose="020B0609040504020204" pitchFamily="49" charset="0"/>
              </a:rPr>
              <a:t>FileReader</a:t>
            </a:r>
            <a:r>
              <a:rPr lang="en-US" dirty="0" smtClean="0"/>
              <a:t> object has various methods for reading data from a file, as listed on the slide. Each of these methods is asynchronous. You must handle </a:t>
            </a:r>
            <a:r>
              <a:rPr lang="en-US" dirty="0" smtClean="0">
                <a:latin typeface="Lucida Console" panose="020B0609040504020204" pitchFamily="49" charset="0"/>
              </a:rPr>
              <a:t>load</a:t>
            </a:r>
            <a:r>
              <a:rPr lang="en-US" dirty="0" smtClean="0"/>
              <a:t> and </a:t>
            </a:r>
            <a:r>
              <a:rPr lang="en-US" dirty="0" smtClean="0">
                <a:latin typeface="Lucida Console" panose="020B0609040504020204" pitchFamily="49" charset="0"/>
              </a:rPr>
              <a:t>error</a:t>
            </a:r>
            <a:r>
              <a:rPr lang="en-US" dirty="0" smtClean="0"/>
              <a:t> events, which are invoked when the data has been loaded or if an error has occurred. </a:t>
            </a:r>
          </a:p>
          <a:p>
            <a:pPr eaLnBrk="1" hangingPunct="1"/>
            <a:r>
              <a:rPr lang="en-US" dirty="0" smtClean="0"/>
              <a:t>The event-handler function receives an event object, through which you can access a </a:t>
            </a:r>
            <a:r>
              <a:rPr lang="en-US" dirty="0" smtClean="0">
                <a:latin typeface="Lucida Console" panose="020B0609040504020204" pitchFamily="49" charset="0"/>
              </a:rPr>
              <a:t>result</a:t>
            </a:r>
            <a:r>
              <a:rPr lang="en-US" dirty="0" smtClean="0"/>
              <a:t> property. The value of this property depends on which method you used to do the read operation:</a:t>
            </a:r>
          </a:p>
          <a:p>
            <a:pPr lvl="1" eaLnBrk="1" hangingPunct="1"/>
            <a:r>
              <a:rPr lang="en-US" dirty="0" err="1" smtClean="0">
                <a:latin typeface="Lucida Console" panose="020B0609040504020204" pitchFamily="49" charset="0"/>
              </a:rPr>
              <a:t>readAsText</a:t>
            </a:r>
            <a:r>
              <a:rPr lang="en-US" dirty="0" smtClean="0">
                <a:latin typeface="Lucida Console" panose="020B0609040504020204" pitchFamily="49" charset="0"/>
              </a:rPr>
              <a:t>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GB" dirty="0" smtClean="0">
                <a:latin typeface="Lucida Console" panose="020B0609040504020204" pitchFamily="49" charset="0"/>
              </a:rPr>
              <a:t>result</a:t>
            </a:r>
            <a:r>
              <a:rPr lang="en-GB" dirty="0" smtClean="0"/>
              <a:t> property contains </a:t>
            </a:r>
            <a:r>
              <a:rPr lang="en-GB" dirty="0"/>
              <a:t>the contents </a:t>
            </a:r>
            <a:r>
              <a:rPr lang="en-GB" dirty="0" smtClean="0"/>
              <a:t>of </a:t>
            </a:r>
            <a:r>
              <a:rPr lang="en-GB" dirty="0"/>
              <a:t>the </a:t>
            </a:r>
            <a:r>
              <a:rPr lang="en-GB" dirty="0" smtClean="0"/>
              <a:t>file, </a:t>
            </a:r>
            <a:r>
              <a:rPr lang="en-GB" dirty="0"/>
              <a:t>as a text </a:t>
            </a:r>
            <a:r>
              <a:rPr lang="en-GB" dirty="0" smtClean="0"/>
              <a:t>string.</a:t>
            </a:r>
            <a:br>
              <a:rPr lang="en-GB" dirty="0" smtClean="0"/>
            </a:br>
            <a:endParaRPr lang="en-GB" dirty="0" smtClean="0"/>
          </a:p>
          <a:p>
            <a:pPr lvl="1" eaLnBrk="1" hangingPunct="1"/>
            <a:r>
              <a:rPr lang="en-US" dirty="0" err="1" smtClean="0">
                <a:latin typeface="Lucida Console" panose="020B0609040504020204" pitchFamily="49" charset="0"/>
              </a:rPr>
              <a:t>readAsArrayBuffer</a:t>
            </a:r>
            <a:r>
              <a:rPr lang="en-US" dirty="0" smtClean="0">
                <a:latin typeface="Lucida Console" panose="020B0609040504020204" pitchFamily="49" charset="0"/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GB" dirty="0">
                <a:latin typeface="Lucida Console" panose="020B0609040504020204" pitchFamily="49" charset="0"/>
              </a:rPr>
              <a:t>result</a:t>
            </a:r>
            <a:r>
              <a:rPr lang="en-GB" dirty="0"/>
              <a:t> property contains the contents of the file, as </a:t>
            </a:r>
            <a:r>
              <a:rPr lang="en-GB" dirty="0" smtClean="0"/>
              <a:t>an </a:t>
            </a:r>
            <a:r>
              <a:rPr lang="en-GB" dirty="0" err="1" smtClean="0">
                <a:latin typeface="Lucida Console" panose="020B0609040504020204" pitchFamily="49" charset="0"/>
              </a:rPr>
              <a:t>ArrayBuffer</a:t>
            </a:r>
            <a:r>
              <a:rPr lang="en-GB" dirty="0" smtClean="0"/>
              <a:t>.</a:t>
            </a:r>
            <a:br>
              <a:rPr lang="en-GB" dirty="0" smtClean="0"/>
            </a:br>
            <a:endParaRPr lang="en-GB" dirty="0"/>
          </a:p>
          <a:p>
            <a:pPr lvl="1" eaLnBrk="1" hangingPunct="1"/>
            <a:r>
              <a:rPr lang="en-US" dirty="0" err="1" smtClean="0">
                <a:latin typeface="Lucida Console" panose="020B0609040504020204" pitchFamily="49" charset="0"/>
              </a:rPr>
              <a:t>readAsBinaryString</a:t>
            </a:r>
            <a:r>
              <a:rPr lang="en-US" dirty="0" smtClean="0">
                <a:latin typeface="Lucida Console" panose="020B0609040504020204" pitchFamily="49" charset="0"/>
              </a:rPr>
              <a:t>() [deprecated]</a:t>
            </a:r>
            <a:r>
              <a:rPr lang="en-US" dirty="0"/>
              <a:t/>
            </a:r>
            <a:br>
              <a:rPr lang="en-US" dirty="0"/>
            </a:br>
            <a:r>
              <a:rPr lang="en-GB" dirty="0">
                <a:latin typeface="Lucida Console" panose="020B0609040504020204" pitchFamily="49" charset="0"/>
              </a:rPr>
              <a:t>result</a:t>
            </a:r>
            <a:r>
              <a:rPr lang="en-GB" dirty="0"/>
              <a:t> property contains the contents of the file, as </a:t>
            </a:r>
            <a:r>
              <a:rPr lang="en-GB" dirty="0" smtClean="0"/>
              <a:t>raw binary data.</a:t>
            </a:r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r>
              <a:rPr lang="en-US" dirty="0" err="1">
                <a:latin typeface="Lucida Console" panose="020B0609040504020204" pitchFamily="49" charset="0"/>
              </a:rPr>
              <a:t>readAsDataURL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GB" dirty="0">
                <a:latin typeface="Lucida Console" panose="020B0609040504020204" pitchFamily="49" charset="0"/>
              </a:rPr>
              <a:t>result</a:t>
            </a:r>
            <a:r>
              <a:rPr lang="en-GB" dirty="0"/>
              <a:t> property contains </a:t>
            </a:r>
            <a:r>
              <a:rPr lang="en-GB" dirty="0" smtClean="0"/>
              <a:t>a data: URL </a:t>
            </a:r>
            <a:r>
              <a:rPr lang="en-GB" dirty="0"/>
              <a:t>representing the file's </a:t>
            </a:r>
            <a:r>
              <a:rPr lang="en-GB" dirty="0" smtClean="0"/>
              <a:t>data.</a:t>
            </a:r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Files and Data</a:t>
            </a:r>
            <a:endParaRPr lang="en-GB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example shows how to load a text file from the file system, and display its contents in a </a:t>
            </a:r>
            <a:r>
              <a:rPr lang="en-US" dirty="0" smtClean="0">
                <a:latin typeface="Lucida Console" panose="020B0609040504020204" pitchFamily="49" charset="0"/>
              </a:rPr>
              <a:t>&lt;</a:t>
            </a:r>
            <a:r>
              <a:rPr lang="en-US" dirty="0" err="1" smtClean="0">
                <a:latin typeface="Lucida Console" panose="020B0609040504020204" pitchFamily="49" charset="0"/>
              </a:rPr>
              <a:t>textArea</a:t>
            </a:r>
            <a:r>
              <a:rPr lang="en-US" dirty="0" smtClean="0">
                <a:latin typeface="Lucida Console" panose="020B0609040504020204" pitchFamily="49" charset="0"/>
              </a:rPr>
              <a:t>&gt;</a:t>
            </a:r>
            <a:r>
              <a:rPr lang="en-US" dirty="0" smtClean="0"/>
              <a:t> element on the Web page.</a:t>
            </a:r>
          </a:p>
          <a:p>
            <a:pPr eaLnBrk="1" hangingPunct="1"/>
            <a:r>
              <a:rPr lang="en-US" dirty="0" smtClean="0"/>
              <a:t>Run the example and click the Choose File button on the left-hand side of the Web page, to load a text file. Select a file such as </a:t>
            </a:r>
            <a:r>
              <a:rPr lang="en-US" dirty="0" smtClean="0">
                <a:latin typeface="Lucida Console" panose="020B0609040504020204" pitchFamily="49" charset="0"/>
              </a:rPr>
              <a:t>AnthemFrance.txt</a:t>
            </a:r>
            <a:r>
              <a:rPr lang="en-US" dirty="0" smtClean="0"/>
              <a:t>. The Web page loads the file and displays its contents as follows: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277" y="5519884"/>
            <a:ext cx="2425371" cy="357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Files and Data</a:t>
            </a:r>
            <a:endParaRPr lang="en-GB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This example shows how to load a </a:t>
            </a:r>
            <a:r>
              <a:rPr lang="en-US" dirty="0" smtClean="0"/>
              <a:t>binary file (e.g. an image) from </a:t>
            </a:r>
            <a:r>
              <a:rPr lang="en-US" dirty="0"/>
              <a:t>the file system, and display its contents in </a:t>
            </a:r>
            <a:r>
              <a:rPr lang="en-US" dirty="0" smtClean="0"/>
              <a:t>an </a:t>
            </a:r>
            <a:r>
              <a:rPr lang="en-US" dirty="0" smtClean="0">
                <a:latin typeface="Lucida Console" panose="020B0609040504020204" pitchFamily="49" charset="0"/>
              </a:rPr>
              <a:t>&lt;</a:t>
            </a:r>
            <a:r>
              <a:rPr lang="en-US" dirty="0" err="1" smtClean="0">
                <a:latin typeface="Lucida Console" panose="020B0609040504020204" pitchFamily="49" charset="0"/>
              </a:rPr>
              <a:t>img</a:t>
            </a:r>
            <a:r>
              <a:rPr lang="en-US" dirty="0" smtClean="0">
                <a:latin typeface="Lucida Console" panose="020B0609040504020204" pitchFamily="49" charset="0"/>
              </a:rPr>
              <a:t>&gt;</a:t>
            </a:r>
            <a:r>
              <a:rPr lang="en-US" dirty="0" smtClean="0"/>
              <a:t> </a:t>
            </a:r>
            <a:r>
              <a:rPr lang="en-US" dirty="0"/>
              <a:t>element on the Web page.</a:t>
            </a:r>
          </a:p>
          <a:p>
            <a:pPr eaLnBrk="1" hangingPunct="1"/>
            <a:r>
              <a:rPr lang="en-US" dirty="0"/>
              <a:t>Run the example and click the Choose File button on the </a:t>
            </a:r>
            <a:r>
              <a:rPr lang="en-US" dirty="0" smtClean="0"/>
              <a:t>right-hand </a:t>
            </a:r>
            <a:r>
              <a:rPr lang="en-US" dirty="0"/>
              <a:t>side of the Web page, to load a </a:t>
            </a:r>
            <a:r>
              <a:rPr lang="en-US" dirty="0" smtClean="0"/>
              <a:t>binary file</a:t>
            </a:r>
            <a:r>
              <a:rPr lang="en-US" dirty="0"/>
              <a:t>. Select a file such as </a:t>
            </a:r>
            <a:r>
              <a:rPr lang="en-US" dirty="0">
                <a:latin typeface="Lucida Console" panose="020B0609040504020204" pitchFamily="49" charset="0"/>
              </a:rPr>
              <a:t>Hahnenkamm.jpg</a:t>
            </a:r>
            <a:r>
              <a:rPr lang="en-US" dirty="0" smtClean="0"/>
              <a:t>. </a:t>
            </a:r>
            <a:r>
              <a:rPr lang="en-US" dirty="0"/>
              <a:t>The Web page loads the file and displays its </a:t>
            </a:r>
            <a:r>
              <a:rPr lang="en-US" dirty="0" smtClean="0"/>
              <a:t>image contents </a:t>
            </a:r>
            <a:r>
              <a:rPr lang="en-US" dirty="0"/>
              <a:t>as follows: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3" y="5523899"/>
            <a:ext cx="5270740" cy="363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HTML5 allows you to drag-and-drop files from the file system onto target elements on a Web page. You can also drag one element onto another.</a:t>
            </a:r>
          </a:p>
          <a:p>
            <a:pPr eaLnBrk="1" hangingPunct="1"/>
            <a:r>
              <a:rPr lang="en-US" dirty="0" smtClean="0"/>
              <a:t>We'll describe how all this works in this section.</a:t>
            </a:r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Files and Data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Files and Data</a:t>
            </a:r>
            <a:endParaRPr lang="en-GB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If you want to be able to drag an element onto another element, the first step is to enable drag support on the source element.</a:t>
            </a:r>
          </a:p>
          <a:p>
            <a:pPr eaLnBrk="1" hangingPunct="1"/>
            <a:r>
              <a:rPr lang="en-US" dirty="0" smtClean="0"/>
              <a:t>You must also enable drop support on the target element. This allows you to drop files and/or other elements onto the target element.</a:t>
            </a:r>
          </a:p>
          <a:p>
            <a:pPr eaLnBrk="1" hangingPunct="1"/>
            <a:r>
              <a:rPr lang="en-US" dirty="0" smtClean="0"/>
              <a:t>A drag-and-drop action causes various events to occur, which you handle on the source element or the target element as appropriate.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59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36629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968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Files and Data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To enable a user to drag an HTML element:</a:t>
            </a:r>
          </a:p>
          <a:p>
            <a:pPr lvl="1"/>
            <a:r>
              <a:rPr lang="en-US" dirty="0"/>
              <a:t>Set the </a:t>
            </a:r>
            <a:r>
              <a:rPr lang="en-US" dirty="0" smtClean="0"/>
              <a:t>element's </a:t>
            </a:r>
            <a:r>
              <a:rPr lang="en-US" dirty="0" err="1" smtClean="0">
                <a:latin typeface="Lucida Console" pitchFamily="49" charset="0"/>
                <a:cs typeface="Lao UI" pitchFamily="34" charset="0"/>
              </a:rPr>
              <a:t>draggable</a:t>
            </a:r>
            <a:r>
              <a:rPr lang="en-US" b="1" dirty="0" smtClean="0"/>
              <a:t> </a:t>
            </a:r>
            <a:r>
              <a:rPr lang="en-US" dirty="0"/>
              <a:t>attribute </a:t>
            </a:r>
            <a:r>
              <a:rPr lang="en-US" dirty="0" smtClean="0"/>
              <a:t>to </a:t>
            </a:r>
            <a:r>
              <a:rPr lang="en-US" dirty="0" smtClean="0">
                <a:latin typeface="Lucida Console" pitchFamily="49" charset="0"/>
              </a:rPr>
              <a:t>true</a:t>
            </a:r>
            <a:r>
              <a:rPr lang="en-US" dirty="0" smtClean="0"/>
              <a:t> </a:t>
            </a:r>
            <a:endParaRPr lang="en-GB" dirty="0"/>
          </a:p>
          <a:p>
            <a:pPr lvl="1"/>
            <a:endParaRPr lang="en-US" dirty="0" smtClean="0"/>
          </a:p>
          <a:p>
            <a:r>
              <a:rPr lang="en-US" dirty="0" smtClean="0"/>
              <a:t>Handle </a:t>
            </a:r>
            <a:r>
              <a:rPr lang="en-US" dirty="0"/>
              <a:t>the </a:t>
            </a:r>
            <a:r>
              <a:rPr lang="en-US" dirty="0" err="1">
                <a:latin typeface="Lucida Console" pitchFamily="49" charset="0"/>
              </a:rPr>
              <a:t>dragstart</a:t>
            </a:r>
            <a:r>
              <a:rPr lang="en-US" b="1" dirty="0"/>
              <a:t> </a:t>
            </a:r>
            <a:r>
              <a:rPr lang="en-US" dirty="0" smtClean="0"/>
              <a:t>event</a:t>
            </a:r>
            <a:endParaRPr lang="en-GB" dirty="0"/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latin typeface="Lucida Console" pitchFamily="49" charset="0"/>
              </a:rPr>
              <a:t>dragstart</a:t>
            </a:r>
            <a:r>
              <a:rPr lang="en-US" b="1" dirty="0" smtClean="0"/>
              <a:t> </a:t>
            </a:r>
            <a:r>
              <a:rPr lang="en-US" dirty="0"/>
              <a:t>event </a:t>
            </a:r>
            <a:r>
              <a:rPr lang="en-US" dirty="0" smtClean="0"/>
              <a:t>handler has a </a:t>
            </a:r>
            <a:r>
              <a:rPr lang="en-US" dirty="0" err="1" smtClean="0">
                <a:latin typeface="Lucida Console" pitchFamily="49" charset="0"/>
              </a:rPr>
              <a:t>dataTransfer</a:t>
            </a:r>
            <a:r>
              <a:rPr lang="en-US" dirty="0" smtClean="0"/>
              <a:t> property, which is a </a:t>
            </a:r>
            <a:r>
              <a:rPr lang="en-US" dirty="0" err="1">
                <a:latin typeface="Lucida Console" pitchFamily="49" charset="0"/>
              </a:rPr>
              <a:t>DataTransfer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 lvl="1"/>
            <a:endParaRPr lang="en-US" dirty="0"/>
          </a:p>
          <a:p>
            <a:r>
              <a:rPr lang="en-US" dirty="0" smtClean="0"/>
              <a:t>Configure the </a:t>
            </a:r>
            <a:r>
              <a:rPr lang="en-US" dirty="0" err="1" smtClean="0">
                <a:latin typeface="Lucida Console" panose="020B0609040504020204" pitchFamily="49" charset="0"/>
              </a:rPr>
              <a:t>DataTransfer</a:t>
            </a:r>
            <a:r>
              <a:rPr lang="en-US" dirty="0" smtClean="0"/>
              <a:t> object via the following methods and properties:</a:t>
            </a:r>
          </a:p>
          <a:p>
            <a:pPr lvl="1"/>
            <a:r>
              <a:rPr lang="en-US" dirty="0" err="1">
                <a:latin typeface="Lucida Console" pitchFamily="49" charset="0"/>
              </a:rPr>
              <a:t>setData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mimeType</a:t>
            </a:r>
            <a:r>
              <a:rPr lang="en-US" dirty="0">
                <a:latin typeface="Lucida Console" pitchFamily="49" charset="0"/>
              </a:rPr>
              <a:t>, data)</a:t>
            </a:r>
          </a:p>
          <a:p>
            <a:pPr lvl="1"/>
            <a:r>
              <a:rPr lang="en-US" dirty="0" err="1" smtClean="0">
                <a:latin typeface="Lucida Console" pitchFamily="49" charset="0"/>
              </a:rPr>
              <a:t>setDragImage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latin typeface="Lucida Console" pitchFamily="49" charset="0"/>
              </a:rPr>
              <a:t>imgElement</a:t>
            </a:r>
            <a:r>
              <a:rPr lang="en-US" dirty="0">
                <a:latin typeface="Lucida Console" pitchFamily="49" charset="0"/>
              </a:rPr>
              <a:t>, x, y) </a:t>
            </a:r>
          </a:p>
          <a:p>
            <a:pPr lvl="1"/>
            <a:r>
              <a:rPr lang="en-US" dirty="0" err="1" smtClean="0">
                <a:latin typeface="Lucida Console" pitchFamily="49" charset="0"/>
              </a:rPr>
              <a:t>effectAllowed</a:t>
            </a:r>
            <a:endParaRPr lang="en-US" dirty="0"/>
          </a:p>
          <a:p>
            <a:pPr lvl="1"/>
            <a:r>
              <a:rPr lang="en-US" dirty="0" err="1" smtClean="0">
                <a:latin typeface="Lucida Console" pitchFamily="49" charset="0"/>
              </a:rPr>
              <a:t>dropEffect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Enabling Drag Support on an HTML Element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5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To enable a user to </a:t>
            </a:r>
            <a:r>
              <a:rPr lang="en-GB" dirty="0" smtClean="0"/>
              <a:t>drop onto an </a:t>
            </a:r>
            <a:r>
              <a:rPr lang="en-GB" dirty="0"/>
              <a:t>HTML element:</a:t>
            </a:r>
          </a:p>
          <a:p>
            <a:pPr lvl="1"/>
            <a:r>
              <a:rPr lang="en-US" dirty="0" smtClean="0"/>
              <a:t>Handle </a:t>
            </a:r>
            <a:r>
              <a:rPr lang="en-US" dirty="0"/>
              <a:t>the </a:t>
            </a:r>
            <a:r>
              <a:rPr lang="en-US" dirty="0" err="1" smtClean="0">
                <a:latin typeface="Lucida Console" pitchFamily="49" charset="0"/>
              </a:rPr>
              <a:t>dragover</a:t>
            </a:r>
            <a:r>
              <a:rPr lang="en-US" b="1" dirty="0" smtClean="0"/>
              <a:t> </a:t>
            </a:r>
            <a:r>
              <a:rPr lang="en-US" dirty="0" smtClean="0"/>
              <a:t>event</a:t>
            </a:r>
          </a:p>
          <a:p>
            <a:pPr lvl="1"/>
            <a:r>
              <a:rPr lang="en-US" dirty="0"/>
              <a:t>Handle the </a:t>
            </a:r>
            <a:r>
              <a:rPr lang="en-US" dirty="0" smtClean="0">
                <a:latin typeface="Lucida Console" pitchFamily="49" charset="0"/>
              </a:rPr>
              <a:t>drop</a:t>
            </a:r>
            <a:r>
              <a:rPr lang="en-US" b="1" dirty="0" smtClean="0"/>
              <a:t> </a:t>
            </a:r>
            <a:r>
              <a:rPr lang="en-US" dirty="0" smtClean="0"/>
              <a:t>event</a:t>
            </a:r>
            <a:endParaRPr lang="en-US" dirty="0"/>
          </a:p>
          <a:p>
            <a:pPr lvl="1"/>
            <a:endParaRPr lang="en-US" sz="1600" dirty="0"/>
          </a:p>
          <a:p>
            <a:r>
              <a:rPr lang="en-US" dirty="0"/>
              <a:t>Implement the </a:t>
            </a:r>
            <a:r>
              <a:rPr lang="en-US" dirty="0" err="1" smtClean="0">
                <a:latin typeface="Lucida Console" pitchFamily="49" charset="0"/>
              </a:rPr>
              <a:t>dragover</a:t>
            </a:r>
            <a:r>
              <a:rPr lang="en-US" b="1" dirty="0" smtClean="0"/>
              <a:t> </a:t>
            </a:r>
            <a:r>
              <a:rPr lang="en-US" dirty="0"/>
              <a:t>event handler as follows: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>
                <a:latin typeface="Lucida Console" pitchFamily="49" charset="0"/>
              </a:rPr>
              <a:t>preventDefault</a:t>
            </a:r>
            <a:r>
              <a:rPr lang="en-US" dirty="0">
                <a:latin typeface="Lucida Console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on the event argument, to prevent default drag-over behavior</a:t>
            </a:r>
          </a:p>
          <a:p>
            <a:pPr lvl="1"/>
            <a:endParaRPr lang="en-GB" dirty="0"/>
          </a:p>
          <a:p>
            <a:r>
              <a:rPr lang="en-US" dirty="0" smtClean="0"/>
              <a:t>Implement </a:t>
            </a:r>
            <a:r>
              <a:rPr lang="en-US" dirty="0"/>
              <a:t>the </a:t>
            </a:r>
            <a:r>
              <a:rPr lang="en-US" dirty="0" smtClean="0">
                <a:latin typeface="Lucida Console" pitchFamily="49" charset="0"/>
              </a:rPr>
              <a:t>drop</a:t>
            </a:r>
            <a:r>
              <a:rPr lang="en-US" b="1" dirty="0" smtClean="0"/>
              <a:t> </a:t>
            </a:r>
            <a:r>
              <a:rPr lang="en-US" dirty="0"/>
              <a:t>event handler as follows: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>
                <a:latin typeface="Lucida Console" pitchFamily="49" charset="0"/>
              </a:rPr>
              <a:t>dataTransfer.getData</a:t>
            </a:r>
            <a:r>
              <a:rPr lang="en-US" dirty="0" smtClean="0">
                <a:latin typeface="Lucida Console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on the event argument, to get the data being dropped</a:t>
            </a:r>
            <a:endParaRPr lang="en-GB" dirty="0">
              <a:latin typeface="Lucida Console" pitchFamily="49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Enabling </a:t>
            </a:r>
            <a:r>
              <a:rPr lang="en-GB" dirty="0" smtClean="0"/>
              <a:t>Drop Support </a:t>
            </a:r>
            <a:r>
              <a:rPr lang="en-GB" dirty="0"/>
              <a:t>on an </a:t>
            </a:r>
            <a:r>
              <a:rPr lang="en-GB" dirty="0" smtClean="0"/>
              <a:t>HTML Element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63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Example </a:t>
            </a:r>
            <a:r>
              <a:rPr lang="en-GB" sz="2400" dirty="0" smtClean="0"/>
              <a:t>of drag-and-drop</a:t>
            </a:r>
            <a:endParaRPr lang="en-GB" sz="2400" dirty="0"/>
          </a:p>
          <a:p>
            <a:pPr lvl="1" eaLnBrk="1" hangingPunct="1"/>
            <a:r>
              <a:rPr lang="en-GB" dirty="0"/>
              <a:t>See </a:t>
            </a:r>
            <a:r>
              <a:rPr lang="en-GB" dirty="0" err="1">
                <a:latin typeface="Lucida Console" pitchFamily="49" charset="0"/>
              </a:rPr>
              <a:t>DragAndDrop</a:t>
            </a:r>
            <a:r>
              <a:rPr lang="en-GB" dirty="0">
                <a:latin typeface="Lucida Console" pitchFamily="49" charset="0"/>
              </a:rPr>
              <a:t>/DragDropFile.html</a:t>
            </a:r>
            <a:endParaRPr lang="en-GB" sz="2000" dirty="0">
              <a:latin typeface="Lucida Console" pitchFamily="49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Example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12</a:t>
            </a:fld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528" y="3085895"/>
            <a:ext cx="2370085" cy="2182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749" y="3085895"/>
            <a:ext cx="3277384" cy="3610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05640" y="2649165"/>
            <a:ext cx="2002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>
                <a:solidFill>
                  <a:srgbClr val="FF0000"/>
                </a:solidFill>
                <a:latin typeface="+mj-lt"/>
              </a:rPr>
              <a:t>Before files dropped</a:t>
            </a:r>
            <a:endParaRPr lang="en-GB" u="sng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6157" y="2641928"/>
            <a:ext cx="1857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>
                <a:solidFill>
                  <a:srgbClr val="FF0000"/>
                </a:solidFill>
                <a:latin typeface="+mj-lt"/>
              </a:rPr>
              <a:t>After files dropped</a:t>
            </a:r>
            <a:endParaRPr lang="en-GB" u="sng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89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Overview</a:t>
            </a:r>
          </a:p>
          <a:p>
            <a:pPr eaLnBrk="1" hangingPunct="1"/>
            <a:r>
              <a:rPr lang="en-GB" dirty="0" smtClean="0"/>
              <a:t>Essential concepts</a:t>
            </a:r>
          </a:p>
          <a:p>
            <a:pPr eaLnBrk="1" hangingPunct="1"/>
            <a:r>
              <a:rPr lang="en-GB" dirty="0" smtClean="0"/>
              <a:t>Getting started using </a:t>
            </a:r>
            <a:r>
              <a:rPr lang="en-GB" dirty="0" err="1" smtClean="0"/>
              <a:t>IndexedDB</a:t>
            </a:r>
            <a:endParaRPr lang="en-GB" dirty="0" smtClean="0"/>
          </a:p>
          <a:p>
            <a:pPr eaLnBrk="1" hangingPunct="1"/>
            <a:r>
              <a:rPr lang="en-GB" dirty="0" smtClean="0"/>
              <a:t>Opening a database</a:t>
            </a:r>
          </a:p>
          <a:p>
            <a:pPr eaLnBrk="1" hangingPunct="1"/>
            <a:r>
              <a:rPr lang="en-GB" dirty="0"/>
              <a:t>Creating an </a:t>
            </a:r>
            <a:r>
              <a:rPr lang="en-GB" dirty="0" smtClean="0"/>
              <a:t>object store</a:t>
            </a:r>
          </a:p>
          <a:p>
            <a:pPr eaLnBrk="1" hangingPunct="1"/>
            <a:r>
              <a:rPr lang="en-GB" dirty="0" smtClean="0"/>
              <a:t>Putting an item into an object store</a:t>
            </a:r>
          </a:p>
          <a:p>
            <a:pPr eaLnBrk="1" hangingPunct="1"/>
            <a:r>
              <a:rPr lang="en-GB" dirty="0"/>
              <a:t>Getting all </a:t>
            </a:r>
            <a:r>
              <a:rPr lang="en-GB" dirty="0" smtClean="0"/>
              <a:t>items </a:t>
            </a:r>
            <a:r>
              <a:rPr lang="en-GB" dirty="0"/>
              <a:t>in an </a:t>
            </a:r>
            <a:r>
              <a:rPr lang="en-GB" dirty="0" smtClean="0"/>
              <a:t>object store</a:t>
            </a:r>
          </a:p>
          <a:p>
            <a:pPr eaLnBrk="1" hangingPunct="1"/>
            <a:r>
              <a:rPr lang="en-GB" dirty="0"/>
              <a:t>Deleting an </a:t>
            </a:r>
            <a:r>
              <a:rPr lang="en-GB" dirty="0" smtClean="0"/>
              <a:t>item from an object store</a:t>
            </a:r>
          </a:p>
          <a:p>
            <a:pPr eaLnBrk="1" hangingPunct="1"/>
            <a:r>
              <a:rPr lang="en-GB" sz="2400" dirty="0" smtClean="0"/>
              <a:t>Example</a:t>
            </a:r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3. </a:t>
            </a:r>
            <a:r>
              <a:rPr lang="en-GB" dirty="0" err="1" smtClean="0"/>
              <a:t>IndexedDB</a:t>
            </a:r>
            <a:r>
              <a:rPr lang="en-GB" dirty="0" smtClean="0"/>
              <a:t> Databases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2675139-9B9F-4733-933F-9A1F74144302}" type="slidenum">
              <a:rPr lang="en-GB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3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err="1" smtClean="0"/>
              <a:t>IndexedDB</a:t>
            </a:r>
            <a:r>
              <a:rPr lang="en-GB" sz="2400" dirty="0" smtClean="0"/>
              <a:t> is a standardised HTML5 database API</a:t>
            </a:r>
          </a:p>
          <a:p>
            <a:pPr lvl="1" eaLnBrk="1" hangingPunct="1"/>
            <a:r>
              <a:rPr lang="en-GB" dirty="0" smtClean="0"/>
              <a:t>An object store, i.e. a NoSQL database</a:t>
            </a:r>
          </a:p>
          <a:p>
            <a:pPr lvl="1" eaLnBrk="1" hangingPunct="1"/>
            <a:r>
              <a:rPr lang="en-GB" dirty="0" smtClean="0"/>
              <a:t>Uses </a:t>
            </a:r>
            <a:r>
              <a:rPr lang="en-GB" dirty="0"/>
              <a:t>Web storage under the covers</a:t>
            </a:r>
          </a:p>
          <a:p>
            <a:pPr lvl="1" eaLnBrk="1" hangingPunct="1"/>
            <a:endParaRPr lang="en-GB" dirty="0" smtClean="0"/>
          </a:p>
          <a:p>
            <a:pPr marL="342900" lvl="1" indent="-342900" eaLnBrk="1" hangingPunct="1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400" dirty="0" smtClean="0"/>
              <a:t>An object store holds JavaScript objects</a:t>
            </a:r>
          </a:p>
          <a:p>
            <a:pPr lvl="1" eaLnBrk="1" hangingPunct="1"/>
            <a:r>
              <a:rPr lang="en-GB" dirty="0" smtClean="0"/>
              <a:t>When you create an object store, you </a:t>
            </a:r>
            <a:r>
              <a:rPr lang="en-GB" dirty="0"/>
              <a:t>designate </a:t>
            </a:r>
            <a:r>
              <a:rPr lang="en-GB" dirty="0" smtClean="0"/>
              <a:t>a particular object property </a:t>
            </a:r>
            <a:r>
              <a:rPr lang="en-GB" dirty="0"/>
              <a:t>as the "key" property </a:t>
            </a:r>
            <a:endParaRPr lang="en-GB" dirty="0" smtClean="0"/>
          </a:p>
          <a:p>
            <a:pPr lvl="1" eaLnBrk="1" hangingPunct="1"/>
            <a:r>
              <a:rPr lang="en-GB" dirty="0" smtClean="0"/>
              <a:t>You can then insert whole JavaScript objects into an object store</a:t>
            </a:r>
          </a:p>
          <a:p>
            <a:pPr lvl="1" eaLnBrk="1" hangingPunct="1"/>
            <a:r>
              <a:rPr lang="en-GB" dirty="0" smtClean="0"/>
              <a:t>You can retrieve an object via its key property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 smtClean="0"/>
              <a:t>For full details, see:</a:t>
            </a:r>
          </a:p>
          <a:p>
            <a:pPr lvl="1" eaLnBrk="1" hangingPunct="1"/>
            <a:r>
              <a:rPr lang="en-GB" dirty="0" smtClean="0"/>
              <a:t>http</a:t>
            </a:r>
            <a:r>
              <a:rPr lang="en-GB" dirty="0"/>
              <a:t>://www.w3.org/TR/IndexedDB/</a:t>
            </a:r>
            <a:endParaRPr lang="en-GB" dirty="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02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IndexedDB</a:t>
            </a:r>
            <a:r>
              <a:rPr lang="en-GB" dirty="0" smtClean="0"/>
              <a:t> has an asynchronous API</a:t>
            </a:r>
          </a:p>
          <a:p>
            <a:pPr lvl="1"/>
            <a:r>
              <a:rPr lang="en-GB" dirty="0" smtClean="0"/>
              <a:t>Non-blocking operations</a:t>
            </a:r>
          </a:p>
          <a:p>
            <a:pPr lvl="1"/>
            <a:r>
              <a:rPr lang="en-GB" dirty="0" smtClean="0"/>
              <a:t>You implement call-back functions to get results of operations</a:t>
            </a:r>
            <a:endParaRPr lang="en-GB" dirty="0"/>
          </a:p>
          <a:p>
            <a:pPr lvl="1"/>
            <a:endParaRPr lang="en-GB" dirty="0" smtClean="0"/>
          </a:p>
          <a:p>
            <a:r>
              <a:rPr lang="en-GB" dirty="0" err="1" smtClean="0"/>
              <a:t>IndexedDB</a:t>
            </a:r>
            <a:r>
              <a:rPr lang="en-GB" dirty="0" smtClean="0"/>
              <a:t> is transactional</a:t>
            </a:r>
          </a:p>
          <a:p>
            <a:pPr lvl="1"/>
            <a:r>
              <a:rPr lang="en-GB" dirty="0" smtClean="0"/>
              <a:t>You can only execute </a:t>
            </a:r>
            <a:r>
              <a:rPr lang="en-GB" dirty="0"/>
              <a:t>commands </a:t>
            </a:r>
            <a:r>
              <a:rPr lang="en-GB" dirty="0" smtClean="0"/>
              <a:t>and open </a:t>
            </a:r>
            <a:r>
              <a:rPr lang="en-GB" dirty="0"/>
              <a:t>cursors </a:t>
            </a:r>
            <a:r>
              <a:rPr lang="en-GB" dirty="0" smtClean="0"/>
              <a:t>in a transaction</a:t>
            </a:r>
          </a:p>
          <a:p>
            <a:pPr lvl="1"/>
            <a:r>
              <a:rPr lang="en-GB" dirty="0" smtClean="0"/>
              <a:t>Several </a:t>
            </a:r>
            <a:r>
              <a:rPr lang="en-GB" dirty="0"/>
              <a:t>types of </a:t>
            </a:r>
            <a:r>
              <a:rPr lang="en-GB" dirty="0" smtClean="0"/>
              <a:t>transaction available, e.g. read/write, read-only, and </a:t>
            </a:r>
            <a:r>
              <a:rPr lang="en-GB" dirty="0"/>
              <a:t>snapshot. </a:t>
            </a:r>
            <a:endParaRPr lang="en-GB" dirty="0" smtClean="0"/>
          </a:p>
          <a:p>
            <a:pPr lvl="1"/>
            <a:r>
              <a:rPr lang="en-GB" dirty="0" smtClean="0"/>
              <a:t>We'll use read/write </a:t>
            </a:r>
            <a:r>
              <a:rPr lang="en-GB" dirty="0"/>
              <a:t>transactions </a:t>
            </a:r>
            <a:r>
              <a:rPr lang="en-GB" dirty="0" smtClean="0"/>
              <a:t>in our example</a:t>
            </a:r>
          </a:p>
          <a:p>
            <a:pPr lvl="1"/>
            <a:endParaRPr lang="en-GB" dirty="0"/>
          </a:p>
          <a:p>
            <a:r>
              <a:rPr lang="en-GB" dirty="0" smtClean="0"/>
              <a:t>We'll go through a worked example in the following slides</a:t>
            </a:r>
          </a:p>
          <a:p>
            <a:pPr lvl="1"/>
            <a:r>
              <a:rPr lang="en-GB" dirty="0" smtClean="0"/>
              <a:t>See </a:t>
            </a:r>
            <a:r>
              <a:rPr lang="en-GB" dirty="0">
                <a:latin typeface="Lucida Console" pitchFamily="49" charset="0"/>
              </a:rPr>
              <a:t>Databases/IndexedDB.html</a:t>
            </a:r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Essential Concepts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5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It's recommended to define a namespace (i.e. a JavaScript object) to encapsulate the database logic</a:t>
            </a:r>
            <a:endParaRPr lang="en-GB" dirty="0" smtClean="0">
              <a:latin typeface="+mj-lt"/>
            </a:endParaRPr>
          </a:p>
          <a:p>
            <a:pPr eaLnBrk="1" hangingPunct="1"/>
            <a:endParaRPr lang="en-GB" sz="2400" dirty="0">
              <a:latin typeface="+mj-lt"/>
            </a:endParaRPr>
          </a:p>
          <a:p>
            <a:pPr eaLnBrk="1" hangingPunct="1"/>
            <a:endParaRPr lang="en-GB" dirty="0" smtClean="0">
              <a:latin typeface="+mj-lt"/>
            </a:endParaRPr>
          </a:p>
          <a:p>
            <a:pPr eaLnBrk="1" hangingPunct="1"/>
            <a:r>
              <a:rPr lang="en-GB" sz="2400" dirty="0" smtClean="0">
                <a:latin typeface="+mj-lt"/>
              </a:rPr>
              <a:t>Define a property to represent the </a:t>
            </a:r>
            <a:r>
              <a:rPr lang="en-GB" sz="2400" dirty="0" err="1" smtClean="0">
                <a:latin typeface="+mj-lt"/>
              </a:rPr>
              <a:t>IndexedDB</a:t>
            </a:r>
            <a:r>
              <a:rPr lang="en-GB" sz="2400" dirty="0" smtClean="0">
                <a:latin typeface="+mj-lt"/>
              </a:rPr>
              <a:t> instance</a:t>
            </a:r>
            <a:endParaRPr lang="en-GB" sz="2400" dirty="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Getting Started using </a:t>
            </a:r>
            <a:r>
              <a:rPr lang="en-GB" dirty="0" err="1" smtClean="0"/>
              <a:t>IndexedDB</a:t>
            </a:r>
            <a:endParaRPr lang="en-GB" dirty="0" smtClean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1" y="2040339"/>
            <a:ext cx="8288337" cy="33071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 err="1"/>
              <a:t>myDataStore</a:t>
            </a:r>
            <a:r>
              <a:rPr lang="en-GB" sz="1200" dirty="0"/>
              <a:t> = </a:t>
            </a:r>
            <a:r>
              <a:rPr lang="en-GB" sz="1200" dirty="0" smtClean="0"/>
              <a:t>{};</a:t>
            </a:r>
            <a:endParaRPr lang="en-GB" sz="12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1" y="3606874"/>
            <a:ext cx="8288337" cy="33071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err="1"/>
              <a:t>myDataStore.indexedDB</a:t>
            </a:r>
            <a:r>
              <a:rPr lang="en-GB" sz="1200" dirty="0"/>
              <a:t> = {};</a:t>
            </a:r>
          </a:p>
        </p:txBody>
      </p:sp>
    </p:spTree>
    <p:extLst>
      <p:ext uri="{BB962C8B-B14F-4D97-AF65-F5344CB8AC3E}">
        <p14:creationId xmlns:p14="http://schemas.microsoft.com/office/powerpoint/2010/main" val="40482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To open a database: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Call </a:t>
            </a:r>
            <a:r>
              <a:rPr lang="en-GB" dirty="0" smtClean="0">
                <a:latin typeface="Lucida Console" pitchFamily="49" charset="0"/>
              </a:rPr>
              <a:t>open()</a:t>
            </a:r>
            <a:r>
              <a:rPr lang="en-GB" dirty="0" smtClean="0">
                <a:latin typeface="+mj-lt"/>
              </a:rPr>
              <a:t> on the standard </a:t>
            </a:r>
            <a:r>
              <a:rPr lang="en-GB" dirty="0" err="1" smtClean="0">
                <a:latin typeface="Lucida Console" panose="020B0609040504020204" pitchFamily="49" charset="0"/>
              </a:rPr>
              <a:t>window.indexedDB</a:t>
            </a:r>
            <a:r>
              <a:rPr lang="en-GB" dirty="0" smtClean="0">
                <a:latin typeface="+mj-lt"/>
              </a:rPr>
              <a:t> object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Specify a name and version for the database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 smtClean="0">
                <a:latin typeface="+mj-lt"/>
              </a:rPr>
              <a:t>Define an </a:t>
            </a:r>
            <a:r>
              <a:rPr lang="en-GB" dirty="0" err="1" smtClean="0">
                <a:latin typeface="Lucida Console" panose="020B0609040504020204" pitchFamily="49" charset="0"/>
              </a:rPr>
              <a:t>onsuccess</a:t>
            </a:r>
            <a:r>
              <a:rPr lang="en-GB" dirty="0" smtClean="0">
                <a:latin typeface="+mj-lt"/>
              </a:rPr>
              <a:t> call-back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Use </a:t>
            </a:r>
            <a:r>
              <a:rPr lang="en-GB" dirty="0" err="1" smtClean="0">
                <a:latin typeface="Lucida Console" panose="020B0609040504020204" pitchFamily="49" charset="0"/>
              </a:rPr>
              <a:t>e.target.result</a:t>
            </a:r>
            <a:r>
              <a:rPr lang="en-GB" dirty="0" smtClean="0">
                <a:latin typeface="+mj-lt"/>
              </a:rPr>
              <a:t> to get a handle to the open database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 smtClean="0"/>
              <a:t>Also define </a:t>
            </a:r>
            <a:r>
              <a:rPr lang="en-GB" dirty="0"/>
              <a:t>an </a:t>
            </a:r>
            <a:r>
              <a:rPr lang="en-GB" dirty="0" err="1" smtClean="0">
                <a:latin typeface="Lucida Console" panose="020B0609040504020204" pitchFamily="49" charset="0"/>
              </a:rPr>
              <a:t>onerror</a:t>
            </a:r>
            <a:r>
              <a:rPr lang="en-GB" dirty="0" smtClean="0"/>
              <a:t> call-back</a:t>
            </a:r>
            <a:endParaRPr lang="en-GB" dirty="0"/>
          </a:p>
          <a:p>
            <a:pPr lvl="1" eaLnBrk="1" hangingPunct="1"/>
            <a:r>
              <a:rPr lang="en-GB" dirty="0" smtClean="0"/>
              <a:t>Handle any errors that might occur</a:t>
            </a:r>
            <a:endParaRPr lang="en-GB" dirty="0"/>
          </a:p>
          <a:p>
            <a:pPr lvl="1" eaLnBrk="1" hangingPunct="1"/>
            <a:endParaRPr lang="en-GB" dirty="0" smtClean="0"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Opening a Database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1" y="4890998"/>
            <a:ext cx="8288337" cy="173310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/>
              <a:t>version = 1;</a:t>
            </a:r>
          </a:p>
          <a:p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/>
              <a:t>request = </a:t>
            </a:r>
            <a:r>
              <a:rPr lang="en-GB" sz="1200" dirty="0" err="1" smtClean="0"/>
              <a:t>window.indexedDB.open</a:t>
            </a:r>
            <a:r>
              <a:rPr lang="en-GB" sz="1200" dirty="0"/>
              <a:t>('</a:t>
            </a:r>
            <a:r>
              <a:rPr lang="en-GB" sz="1200" dirty="0" err="1"/>
              <a:t>productsDB</a:t>
            </a:r>
            <a:r>
              <a:rPr lang="en-GB" sz="1200" dirty="0"/>
              <a:t>', </a:t>
            </a:r>
            <a:r>
              <a:rPr lang="en-GB" sz="1200" dirty="0" smtClean="0"/>
              <a:t>version);</a:t>
            </a:r>
            <a:endParaRPr lang="en-GB" sz="1200" dirty="0"/>
          </a:p>
          <a:p>
            <a:endParaRPr lang="en-GB" sz="1200" dirty="0" smtClean="0"/>
          </a:p>
          <a:p>
            <a:r>
              <a:rPr lang="en-GB" sz="1200" dirty="0" err="1" smtClean="0"/>
              <a:t>request.onsuccess</a:t>
            </a:r>
            <a:r>
              <a:rPr lang="en-GB" sz="1200" dirty="0" smtClean="0"/>
              <a:t> </a:t>
            </a:r>
            <a:r>
              <a:rPr lang="en-GB" sz="1200" dirty="0"/>
              <a:t>= function(e) {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myDataStore.indexedDB.db</a:t>
            </a:r>
            <a:r>
              <a:rPr lang="en-GB" sz="1200" dirty="0" smtClean="0"/>
              <a:t> </a:t>
            </a:r>
            <a:r>
              <a:rPr lang="en-GB" sz="1200" dirty="0"/>
              <a:t>= </a:t>
            </a:r>
            <a:r>
              <a:rPr lang="en-GB" sz="1200" dirty="0" err="1"/>
              <a:t>e.target.result</a:t>
            </a:r>
            <a:r>
              <a:rPr lang="en-GB" sz="1200" dirty="0"/>
              <a:t>;</a:t>
            </a:r>
          </a:p>
          <a:p>
            <a:r>
              <a:rPr lang="en-GB" sz="1200" dirty="0" smtClean="0"/>
              <a:t>    // Do some additional work here, to get initial data from database.</a:t>
            </a:r>
            <a:r>
              <a:rPr lang="en-GB" sz="1200" dirty="0"/>
              <a:t>	</a:t>
            </a:r>
            <a:r>
              <a:rPr lang="en-GB" sz="1200" dirty="0" smtClean="0"/>
              <a:t>  </a:t>
            </a:r>
          </a:p>
          <a:p>
            <a:r>
              <a:rPr lang="en-GB" sz="1200" dirty="0" smtClean="0"/>
              <a:t>};</a:t>
            </a:r>
            <a:endParaRPr lang="en-GB" sz="1200" dirty="0"/>
          </a:p>
          <a:p>
            <a:endParaRPr lang="en-GB" sz="1200" dirty="0" smtClean="0"/>
          </a:p>
          <a:p>
            <a:r>
              <a:rPr lang="en-GB" sz="1200" dirty="0" err="1" smtClean="0"/>
              <a:t>request.onerror</a:t>
            </a:r>
            <a:r>
              <a:rPr lang="en-GB" sz="1200" dirty="0" smtClean="0"/>
              <a:t> </a:t>
            </a:r>
            <a:r>
              <a:rPr lang="en-GB" sz="1200" dirty="0"/>
              <a:t>= </a:t>
            </a:r>
            <a:r>
              <a:rPr lang="en-GB" sz="1200" dirty="0" err="1"/>
              <a:t>myDataStore.indexedDB.onerror</a:t>
            </a:r>
            <a:r>
              <a:rPr lang="en-GB" sz="1200" dirty="0" smtClean="0"/>
              <a:t>;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9801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The next step is to create an object store (analogous to creating a table in a SQL database)</a:t>
            </a:r>
          </a:p>
          <a:p>
            <a:pPr lvl="1" eaLnBrk="1" hangingPunct="1"/>
            <a:r>
              <a:rPr lang="en-GB" dirty="0" smtClean="0"/>
              <a:t>You must do this inside </a:t>
            </a:r>
            <a:r>
              <a:rPr lang="en-GB" dirty="0"/>
              <a:t>a </a:t>
            </a:r>
            <a:r>
              <a:rPr lang="en-GB" dirty="0" err="1" smtClean="0">
                <a:latin typeface="Lucida Console" panose="020B0609040504020204" pitchFamily="49" charset="0"/>
              </a:rPr>
              <a:t>versionchange</a:t>
            </a:r>
            <a:r>
              <a:rPr lang="en-GB" dirty="0" smtClean="0"/>
              <a:t> transaction, which you can trigger via an </a:t>
            </a:r>
            <a:r>
              <a:rPr lang="en-GB" dirty="0" err="1" smtClean="0">
                <a:latin typeface="Lucida Console" panose="020B0609040504020204" pitchFamily="49" charset="0"/>
              </a:rPr>
              <a:t>onupgradeneeded</a:t>
            </a:r>
            <a:r>
              <a:rPr lang="en-GB" dirty="0" smtClean="0"/>
              <a:t> call-back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 smtClean="0"/>
              <a:t>To create an object store:</a:t>
            </a:r>
          </a:p>
          <a:p>
            <a:pPr lvl="1" eaLnBrk="1" hangingPunct="1"/>
            <a:r>
              <a:rPr lang="en-GB" dirty="0" smtClean="0"/>
              <a:t>Specify a name for the object store</a:t>
            </a:r>
          </a:p>
          <a:p>
            <a:pPr lvl="1" eaLnBrk="1" hangingPunct="1"/>
            <a:r>
              <a:rPr lang="en-GB" dirty="0" smtClean="0"/>
              <a:t>Specify which object property is the "key" property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Creating an Object Store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1" y="4306165"/>
            <a:ext cx="8288337" cy="245614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err="1" smtClean="0"/>
              <a:t>request.onupgradeneeded</a:t>
            </a:r>
            <a:r>
              <a:rPr lang="en-GB" sz="1200" dirty="0" smtClean="0"/>
              <a:t> </a:t>
            </a:r>
            <a:r>
              <a:rPr lang="en-GB" sz="1200" dirty="0"/>
              <a:t>= function(e) {</a:t>
            </a:r>
          </a:p>
          <a:p>
            <a:r>
              <a:rPr lang="en-GB" sz="1200" dirty="0" smtClean="0"/>
              <a:t>    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</a:t>
            </a:r>
            <a:r>
              <a:rPr lang="en-GB" sz="1200" dirty="0" err="1" smtClean="0"/>
              <a:t>e.target.transaction.onerror</a:t>
            </a:r>
            <a:r>
              <a:rPr lang="en-GB" sz="1200" dirty="0" smtClean="0"/>
              <a:t> = </a:t>
            </a:r>
            <a:r>
              <a:rPr lang="en-GB" sz="1200" dirty="0" err="1" smtClean="0"/>
              <a:t>myDataStore.indexedDB.onerror</a:t>
            </a:r>
            <a:r>
              <a:rPr lang="en-GB" sz="1200" dirty="0" smtClean="0"/>
              <a:t>;</a:t>
            </a:r>
          </a:p>
          <a:p>
            <a:endParaRPr lang="en-GB" sz="1200" dirty="0" smtClean="0"/>
          </a:p>
          <a:p>
            <a:r>
              <a:rPr lang="en-GB" sz="1200" dirty="0" smtClean="0"/>
              <a:t>    </a:t>
            </a:r>
            <a:r>
              <a:rPr lang="en-GB" sz="1200" dirty="0" err="1"/>
              <a:t>var</a:t>
            </a:r>
            <a:r>
              <a:rPr lang="en-GB" sz="1200" dirty="0"/>
              <a:t> </a:t>
            </a:r>
            <a:r>
              <a:rPr lang="en-GB" sz="1200" dirty="0" err="1"/>
              <a:t>db</a:t>
            </a:r>
            <a:r>
              <a:rPr lang="en-GB" sz="1200" dirty="0"/>
              <a:t> = </a:t>
            </a:r>
            <a:r>
              <a:rPr lang="en-GB" sz="1200" dirty="0" err="1"/>
              <a:t>e.target.result</a:t>
            </a:r>
            <a:r>
              <a:rPr lang="en-GB" sz="1200" dirty="0" smtClean="0"/>
              <a:t>;</a:t>
            </a:r>
          </a:p>
          <a:p>
            <a:endParaRPr lang="en-GB" sz="1200" dirty="0"/>
          </a:p>
          <a:p>
            <a:r>
              <a:rPr lang="en-GB" sz="1200" dirty="0" smtClean="0"/>
              <a:t>    // </a:t>
            </a:r>
            <a:r>
              <a:rPr lang="en-GB" sz="1200" dirty="0"/>
              <a:t>Delete </a:t>
            </a:r>
            <a:r>
              <a:rPr lang="en-GB" sz="1200" dirty="0" smtClean="0"/>
              <a:t>'product</a:t>
            </a:r>
            <a:r>
              <a:rPr lang="en-GB" sz="1200" dirty="0"/>
              <a:t>' object store if </a:t>
            </a:r>
            <a:r>
              <a:rPr lang="en-GB" sz="1200" dirty="0" smtClean="0"/>
              <a:t>already exists.</a:t>
            </a:r>
            <a:endParaRPr lang="en-GB" sz="1200" dirty="0"/>
          </a:p>
          <a:p>
            <a:r>
              <a:rPr lang="en-GB" sz="1200" dirty="0" smtClean="0"/>
              <a:t>    if </a:t>
            </a:r>
            <a:r>
              <a:rPr lang="en-GB" sz="1200" dirty="0"/>
              <a:t>(</a:t>
            </a:r>
            <a:r>
              <a:rPr lang="en-GB" sz="1200" dirty="0" err="1"/>
              <a:t>db.objectStoreNames.contains</a:t>
            </a:r>
            <a:r>
              <a:rPr lang="en-GB" sz="1200" dirty="0"/>
              <a:t>('product</a:t>
            </a:r>
            <a:r>
              <a:rPr lang="en-GB" sz="1200" dirty="0" smtClean="0"/>
              <a:t>'))</a:t>
            </a:r>
            <a:endParaRPr lang="en-GB" sz="1200" dirty="0"/>
          </a:p>
          <a:p>
            <a:r>
              <a:rPr lang="en-GB" sz="1200" dirty="0" smtClean="0"/>
              <a:t>        </a:t>
            </a:r>
            <a:r>
              <a:rPr lang="en-GB" sz="1200" dirty="0" err="1" smtClean="0"/>
              <a:t>db.deleteObjectStore</a:t>
            </a:r>
            <a:r>
              <a:rPr lang="en-GB" sz="1200" dirty="0"/>
              <a:t>('product</a:t>
            </a:r>
            <a:r>
              <a:rPr lang="en-GB" sz="1200" dirty="0" smtClean="0"/>
              <a:t>');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 smtClean="0"/>
              <a:t>    // </a:t>
            </a:r>
            <a:r>
              <a:rPr lang="en-GB" sz="1200" dirty="0"/>
              <a:t>Create </a:t>
            </a:r>
            <a:r>
              <a:rPr lang="en-GB" sz="1200" dirty="0" smtClean="0"/>
              <a:t>'product</a:t>
            </a:r>
            <a:r>
              <a:rPr lang="en-GB" sz="1200" dirty="0"/>
              <a:t>' object store, and specify </a:t>
            </a:r>
            <a:r>
              <a:rPr lang="en-GB" sz="1200" dirty="0" smtClean="0"/>
              <a:t>'id</a:t>
            </a:r>
            <a:r>
              <a:rPr lang="en-GB" sz="1200" dirty="0"/>
              <a:t>' property as the key property.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db.createObjectStore</a:t>
            </a:r>
            <a:r>
              <a:rPr lang="en-GB" sz="1200" dirty="0"/>
              <a:t>('product', {</a:t>
            </a:r>
            <a:r>
              <a:rPr lang="en-GB" sz="1200" dirty="0" err="1"/>
              <a:t>keyPath</a:t>
            </a:r>
            <a:r>
              <a:rPr lang="en-GB" sz="1200" dirty="0"/>
              <a:t>: 'id'});</a:t>
            </a:r>
          </a:p>
          <a:p>
            <a:r>
              <a:rPr lang="en-GB" sz="12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8196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To put an item into an object store:</a:t>
            </a:r>
          </a:p>
          <a:p>
            <a:pPr lvl="1" eaLnBrk="1" hangingPunct="1"/>
            <a:r>
              <a:rPr lang="en-GB" dirty="0" smtClean="0"/>
              <a:t>Start a transaction on an object store</a:t>
            </a:r>
          </a:p>
          <a:p>
            <a:pPr lvl="1" eaLnBrk="1" hangingPunct="1"/>
            <a:r>
              <a:rPr lang="en-GB" dirty="0" smtClean="0"/>
              <a:t>Within the transaction, get a reference to the object store</a:t>
            </a:r>
          </a:p>
          <a:p>
            <a:pPr lvl="1" eaLnBrk="1" hangingPunct="1"/>
            <a:r>
              <a:rPr lang="en-GB" dirty="0" smtClean="0"/>
              <a:t>Call </a:t>
            </a:r>
            <a:r>
              <a:rPr lang="en-GB" dirty="0" smtClean="0">
                <a:latin typeface="Lucida Console" panose="020B0609040504020204" pitchFamily="49" charset="0"/>
              </a:rPr>
              <a:t>put()</a:t>
            </a:r>
            <a:r>
              <a:rPr lang="en-GB" dirty="0" smtClean="0"/>
              <a:t> on the object store, to put in a JavaScript object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Putting an Item into an Object Store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1" y="2828219"/>
            <a:ext cx="8288337" cy="2934591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// Assume the id, name, and price variables hold details for a new product.</a:t>
            </a:r>
          </a:p>
          <a:p>
            <a:endParaRPr lang="en-GB" sz="1200" dirty="0" smtClean="0"/>
          </a:p>
          <a:p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 err="1"/>
              <a:t>db</a:t>
            </a:r>
            <a:r>
              <a:rPr lang="en-GB" sz="1200" dirty="0"/>
              <a:t> = </a:t>
            </a:r>
            <a:r>
              <a:rPr lang="en-GB" sz="1200" dirty="0" err="1"/>
              <a:t>myDataStore.indexedDB.db</a:t>
            </a:r>
            <a:r>
              <a:rPr lang="en-GB" sz="1200" dirty="0"/>
              <a:t>;</a:t>
            </a:r>
          </a:p>
          <a:p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/>
              <a:t>trans = </a:t>
            </a:r>
            <a:r>
              <a:rPr lang="en-GB" sz="1200" dirty="0" err="1"/>
              <a:t>db.transaction</a:t>
            </a:r>
            <a:r>
              <a:rPr lang="en-GB" sz="1200" dirty="0"/>
              <a:t>(['product'], '</a:t>
            </a:r>
            <a:r>
              <a:rPr lang="en-GB" sz="1200" dirty="0" err="1"/>
              <a:t>readwrite</a:t>
            </a:r>
            <a:r>
              <a:rPr lang="en-GB" sz="1200" dirty="0"/>
              <a:t>');</a:t>
            </a:r>
          </a:p>
          <a:p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/>
              <a:t>store = </a:t>
            </a:r>
            <a:r>
              <a:rPr lang="en-GB" sz="1200" dirty="0" err="1"/>
              <a:t>trans.objectStore</a:t>
            </a:r>
            <a:r>
              <a:rPr lang="en-GB" sz="1200" dirty="0"/>
              <a:t>('product');</a:t>
            </a:r>
          </a:p>
          <a:p>
            <a:r>
              <a:rPr lang="en-GB" sz="1200" dirty="0"/>
              <a:t>	</a:t>
            </a:r>
          </a:p>
          <a:p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/>
              <a:t>request = </a:t>
            </a:r>
            <a:r>
              <a:rPr lang="en-GB" sz="1200" dirty="0" err="1"/>
              <a:t>store.put</a:t>
            </a:r>
            <a:r>
              <a:rPr lang="en-GB" sz="1200" dirty="0"/>
              <a:t>({</a:t>
            </a:r>
          </a:p>
          <a:p>
            <a:r>
              <a:rPr lang="en-GB" sz="1200" dirty="0" smtClean="0"/>
              <a:t>      id</a:t>
            </a:r>
            <a:r>
              <a:rPr lang="en-GB" sz="1200" dirty="0"/>
              <a:t>: id,</a:t>
            </a:r>
          </a:p>
          <a:p>
            <a:r>
              <a:rPr lang="en-GB" sz="1200" dirty="0" smtClean="0"/>
              <a:t>      name</a:t>
            </a:r>
            <a:r>
              <a:rPr lang="en-GB" sz="1200" dirty="0"/>
              <a:t>: name,</a:t>
            </a:r>
          </a:p>
          <a:p>
            <a:r>
              <a:rPr lang="en-GB" sz="1200" dirty="0" smtClean="0"/>
              <a:t>      price</a:t>
            </a:r>
            <a:r>
              <a:rPr lang="en-GB" sz="1200" dirty="0"/>
              <a:t>: </a:t>
            </a:r>
            <a:r>
              <a:rPr lang="en-GB" sz="1200" dirty="0" smtClean="0"/>
              <a:t>price</a:t>
            </a:r>
          </a:p>
          <a:p>
            <a:r>
              <a:rPr lang="en-GB" sz="1200" dirty="0" smtClean="0"/>
              <a:t>});</a:t>
            </a:r>
          </a:p>
          <a:p>
            <a:endParaRPr lang="en-GB" sz="1200" dirty="0"/>
          </a:p>
          <a:p>
            <a:r>
              <a:rPr lang="en-GB" sz="1200" dirty="0" err="1" smtClean="0"/>
              <a:t>request.onsuccess</a:t>
            </a:r>
            <a:r>
              <a:rPr lang="en-GB" sz="1200" dirty="0" smtClean="0"/>
              <a:t> </a:t>
            </a:r>
            <a:r>
              <a:rPr lang="en-GB" sz="1200" dirty="0"/>
              <a:t>= function(e) </a:t>
            </a:r>
            <a:r>
              <a:rPr lang="en-GB" sz="1200" dirty="0" smtClean="0"/>
              <a:t>{ … };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 err="1" smtClean="0"/>
              <a:t>request.onerror</a:t>
            </a:r>
            <a:r>
              <a:rPr lang="en-GB" sz="1200" dirty="0" smtClean="0"/>
              <a:t> </a:t>
            </a:r>
            <a:r>
              <a:rPr lang="en-GB" sz="1200" dirty="0"/>
              <a:t>= function(e) </a:t>
            </a:r>
            <a:r>
              <a:rPr lang="en-GB" sz="1200" dirty="0" smtClean="0"/>
              <a:t>{ … };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2472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File handling</a:t>
            </a:r>
            <a:endParaRPr lang="en-GB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Drag-and-drop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IndexedDB</a:t>
            </a:r>
            <a:r>
              <a:rPr lang="en-GB" dirty="0" smtClean="0"/>
              <a:t> databases</a:t>
            </a:r>
          </a:p>
          <a:p>
            <a:pPr marL="0" indent="0">
              <a:buNone/>
            </a:pPr>
            <a:endParaRPr lang="en-GB" u="sng" dirty="0" smtClean="0"/>
          </a:p>
          <a:p>
            <a:pPr marL="0" indent="0">
              <a:buNone/>
            </a:pPr>
            <a:r>
              <a:rPr lang="en-GB" u="sng" dirty="0" smtClean="0"/>
              <a:t>Annex</a:t>
            </a:r>
            <a:endParaRPr lang="en-GB" u="sng" dirty="0"/>
          </a:p>
          <a:p>
            <a:r>
              <a:rPr lang="en-GB" dirty="0" smtClean="0"/>
              <a:t>Web SQL databases</a:t>
            </a:r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9BCA108-9405-467A-9A56-A9611D330E38}" type="slidenum">
              <a:rPr lang="en-GB" smtClean="0"/>
              <a:pPr/>
              <a:t>2</a:t>
            </a:fld>
            <a:endParaRPr lang="en-GB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52538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Demos folder:  </a:t>
              </a:r>
            </a:p>
            <a:p>
              <a:pPr marL="1252538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b="1" dirty="0" smtClean="0">
                  <a:solidFill>
                    <a:schemeClr val="tx2"/>
                  </a:solidFill>
                  <a:sym typeface="Wingdings" pitchFamily="2" charset="2"/>
                </a:rPr>
                <a:t>Demos\13-FilesData</a:t>
              </a:r>
              <a:endParaRPr lang="en-US" sz="2000" b="1" dirty="0"/>
            </a:p>
          </p:txBody>
        </p:sp>
        <p:pic>
          <p:nvPicPr>
            <p:cNvPr id="13" name="Picture 12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To get all items in an object store:</a:t>
            </a:r>
          </a:p>
          <a:p>
            <a:pPr lvl="1" eaLnBrk="1" hangingPunct="1"/>
            <a:r>
              <a:rPr lang="en-GB" dirty="0" smtClean="0"/>
              <a:t>Start a transaction and get a reference to object store (as before)</a:t>
            </a:r>
          </a:p>
          <a:p>
            <a:pPr lvl="1" eaLnBrk="1" hangingPunct="1"/>
            <a:r>
              <a:rPr lang="en-GB" dirty="0" smtClean="0"/>
              <a:t>Specify the range of keys you want to get back</a:t>
            </a:r>
          </a:p>
          <a:p>
            <a:pPr lvl="1" eaLnBrk="1" hangingPunct="1"/>
            <a:r>
              <a:rPr lang="en-GB" dirty="0"/>
              <a:t>Call </a:t>
            </a:r>
            <a:r>
              <a:rPr lang="en-GB" dirty="0" err="1" smtClean="0">
                <a:latin typeface="Lucida Console" panose="020B0609040504020204" pitchFamily="49" charset="0"/>
              </a:rPr>
              <a:t>openCursor</a:t>
            </a:r>
            <a:r>
              <a:rPr lang="en-GB" dirty="0" smtClean="0">
                <a:latin typeface="Lucida Console" panose="020B0609040504020204" pitchFamily="49" charset="0"/>
              </a:rPr>
              <a:t>()</a:t>
            </a:r>
            <a:r>
              <a:rPr lang="en-GB" dirty="0" smtClean="0"/>
              <a:t> </a:t>
            </a:r>
            <a:r>
              <a:rPr lang="en-GB" dirty="0"/>
              <a:t>on </a:t>
            </a:r>
            <a:r>
              <a:rPr lang="en-GB" dirty="0" smtClean="0"/>
              <a:t>the object </a:t>
            </a:r>
            <a:r>
              <a:rPr lang="en-GB" dirty="0"/>
              <a:t>store, to </a:t>
            </a:r>
            <a:r>
              <a:rPr lang="en-GB" dirty="0" smtClean="0"/>
              <a:t>create a cursor</a:t>
            </a:r>
          </a:p>
          <a:p>
            <a:pPr lvl="1" eaLnBrk="1" hangingPunct="1"/>
            <a:r>
              <a:rPr lang="en-GB" dirty="0" smtClean="0"/>
              <a:t>Implement </a:t>
            </a:r>
            <a:r>
              <a:rPr lang="en-GB" dirty="0" err="1" smtClean="0">
                <a:latin typeface="Lucida Console" panose="020B0609040504020204" pitchFamily="49" charset="0"/>
              </a:rPr>
              <a:t>onsuccess</a:t>
            </a:r>
            <a:r>
              <a:rPr lang="en-GB" dirty="0" smtClean="0"/>
              <a:t> call-back on cursor, to process each item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Getting all Items in an Object Store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1" y="3168475"/>
            <a:ext cx="8288337" cy="304092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err="1"/>
              <a:t>var</a:t>
            </a:r>
            <a:r>
              <a:rPr lang="en-GB" sz="1200" dirty="0"/>
              <a:t> </a:t>
            </a:r>
            <a:r>
              <a:rPr lang="en-GB" sz="1200" dirty="0" err="1"/>
              <a:t>db</a:t>
            </a:r>
            <a:r>
              <a:rPr lang="en-GB" sz="1200" dirty="0"/>
              <a:t> = </a:t>
            </a:r>
            <a:r>
              <a:rPr lang="en-GB" sz="1200" dirty="0" err="1"/>
              <a:t>myDataStore.indexedDB.db</a:t>
            </a:r>
            <a:r>
              <a:rPr lang="en-GB" sz="1200" dirty="0"/>
              <a:t>;</a:t>
            </a:r>
          </a:p>
          <a:p>
            <a:r>
              <a:rPr lang="en-GB" sz="1200" dirty="0" err="1"/>
              <a:t>var</a:t>
            </a:r>
            <a:r>
              <a:rPr lang="en-GB" sz="1200" dirty="0"/>
              <a:t> trans = </a:t>
            </a:r>
            <a:r>
              <a:rPr lang="en-GB" sz="1200" dirty="0" err="1"/>
              <a:t>db.transaction</a:t>
            </a:r>
            <a:r>
              <a:rPr lang="en-GB" sz="1200" dirty="0"/>
              <a:t>(['product'], '</a:t>
            </a:r>
            <a:r>
              <a:rPr lang="en-GB" sz="1200" dirty="0" err="1"/>
              <a:t>readwrite</a:t>
            </a:r>
            <a:r>
              <a:rPr lang="en-GB" sz="1200" dirty="0"/>
              <a:t>');</a:t>
            </a:r>
          </a:p>
          <a:p>
            <a:r>
              <a:rPr lang="en-GB" sz="1200" dirty="0" err="1"/>
              <a:t>var</a:t>
            </a:r>
            <a:r>
              <a:rPr lang="en-GB" sz="1200" dirty="0"/>
              <a:t> store = </a:t>
            </a:r>
            <a:r>
              <a:rPr lang="en-GB" sz="1200" dirty="0" err="1"/>
              <a:t>trans.objectStore</a:t>
            </a:r>
            <a:r>
              <a:rPr lang="en-GB" sz="1200" dirty="0"/>
              <a:t>('product');</a:t>
            </a:r>
          </a:p>
          <a:p>
            <a:endParaRPr lang="en-GB" sz="1200" dirty="0"/>
          </a:p>
          <a:p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 err="1"/>
              <a:t>keyRange</a:t>
            </a:r>
            <a:r>
              <a:rPr lang="en-GB" sz="1200" dirty="0"/>
              <a:t> = </a:t>
            </a:r>
            <a:r>
              <a:rPr lang="en-GB" sz="1200" dirty="0" err="1"/>
              <a:t>IDBKeyRange.lowerBound</a:t>
            </a:r>
            <a:r>
              <a:rPr lang="en-GB" sz="1200" dirty="0"/>
              <a:t>(0);</a:t>
            </a:r>
          </a:p>
          <a:p>
            <a:r>
              <a:rPr lang="en-GB" sz="1200" dirty="0" err="1"/>
              <a:t>var</a:t>
            </a:r>
            <a:r>
              <a:rPr lang="en-GB" sz="1200" dirty="0"/>
              <a:t> </a:t>
            </a:r>
            <a:r>
              <a:rPr lang="en-GB" sz="1200" dirty="0" err="1"/>
              <a:t>cursorRequest</a:t>
            </a:r>
            <a:r>
              <a:rPr lang="en-GB" sz="1200" dirty="0"/>
              <a:t> = </a:t>
            </a:r>
            <a:r>
              <a:rPr lang="en-GB" sz="1200" dirty="0" err="1"/>
              <a:t>store.openCursor</a:t>
            </a:r>
            <a:r>
              <a:rPr lang="en-GB" sz="1200" dirty="0"/>
              <a:t>(</a:t>
            </a:r>
            <a:r>
              <a:rPr lang="en-GB" sz="1200" dirty="0" err="1"/>
              <a:t>keyRange</a:t>
            </a:r>
            <a:r>
              <a:rPr lang="en-GB" sz="1200" dirty="0"/>
              <a:t>);</a:t>
            </a:r>
          </a:p>
          <a:p>
            <a:endParaRPr lang="en-GB" sz="1200" dirty="0"/>
          </a:p>
          <a:p>
            <a:r>
              <a:rPr lang="en-GB" sz="1200" dirty="0" err="1"/>
              <a:t>cursorRequest.onsuccess</a:t>
            </a:r>
            <a:r>
              <a:rPr lang="en-GB" sz="1200" dirty="0"/>
              <a:t> = function(e) {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/>
              <a:t>result = </a:t>
            </a:r>
            <a:r>
              <a:rPr lang="en-GB" sz="1200" dirty="0" err="1"/>
              <a:t>e.target.result</a:t>
            </a:r>
            <a:r>
              <a:rPr lang="en-GB" sz="1200" dirty="0"/>
              <a:t>;</a:t>
            </a:r>
          </a:p>
          <a:p>
            <a:r>
              <a:rPr lang="en-GB" sz="1200" dirty="0" smtClean="0"/>
              <a:t>    if </a:t>
            </a:r>
            <a:r>
              <a:rPr lang="en-GB" sz="1200" dirty="0"/>
              <a:t>(!!result == false)</a:t>
            </a:r>
          </a:p>
          <a:p>
            <a:r>
              <a:rPr lang="en-GB" sz="1200" dirty="0" smtClean="0"/>
              <a:t>        return</a:t>
            </a:r>
            <a:r>
              <a:rPr lang="en-GB" sz="1200" dirty="0"/>
              <a:t>;</a:t>
            </a:r>
          </a:p>
          <a:p>
            <a:endParaRPr lang="en-GB" sz="1200" dirty="0"/>
          </a:p>
          <a:p>
            <a:r>
              <a:rPr lang="en-GB" sz="1200" dirty="0" smtClean="0"/>
              <a:t>    // Process </a:t>
            </a:r>
            <a:r>
              <a:rPr lang="en-GB" sz="1200" dirty="0" err="1" smtClean="0"/>
              <a:t>result.value</a:t>
            </a:r>
            <a:r>
              <a:rPr lang="en-GB" sz="1200" dirty="0" smtClean="0"/>
              <a:t>, which is the next object in the object store.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result.continue</a:t>
            </a:r>
            <a:r>
              <a:rPr lang="en-GB" sz="1200" dirty="0"/>
              <a:t>();</a:t>
            </a:r>
          </a:p>
          <a:p>
            <a:r>
              <a:rPr lang="en-GB" sz="1200" dirty="0" smtClean="0"/>
              <a:t>};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06718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To delete an item from an object store:</a:t>
            </a:r>
          </a:p>
          <a:p>
            <a:pPr lvl="1" eaLnBrk="1" hangingPunct="1"/>
            <a:r>
              <a:rPr lang="en-GB" dirty="0" smtClean="0"/>
              <a:t>Start a transaction and get a reference to object store (as before)</a:t>
            </a:r>
          </a:p>
          <a:p>
            <a:pPr lvl="1" eaLnBrk="1" hangingPunct="1"/>
            <a:r>
              <a:rPr lang="en-GB" dirty="0"/>
              <a:t>Call </a:t>
            </a:r>
            <a:r>
              <a:rPr lang="en-GB" dirty="0" smtClean="0">
                <a:latin typeface="Lucida Console" panose="020B0609040504020204" pitchFamily="49" charset="0"/>
              </a:rPr>
              <a:t>delete()</a:t>
            </a:r>
            <a:r>
              <a:rPr lang="en-GB" dirty="0" smtClean="0"/>
              <a:t> </a:t>
            </a:r>
            <a:r>
              <a:rPr lang="en-GB" dirty="0"/>
              <a:t>on the object store, to </a:t>
            </a:r>
            <a:r>
              <a:rPr lang="en-GB" dirty="0" smtClean="0"/>
              <a:t>delete the item with the specified key</a:t>
            </a:r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Deleting an Item from an Object Store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1" y="2732522"/>
            <a:ext cx="8288337" cy="216906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// Assume </a:t>
            </a:r>
            <a:r>
              <a:rPr lang="en-GB" sz="1200" dirty="0" smtClean="0"/>
              <a:t>the id variable holds the key of the item to delete.</a:t>
            </a:r>
            <a:endParaRPr lang="en-GB" sz="1200" dirty="0"/>
          </a:p>
          <a:p>
            <a:endParaRPr lang="en-GB" sz="1200" dirty="0" smtClean="0"/>
          </a:p>
          <a:p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 err="1"/>
              <a:t>db</a:t>
            </a:r>
            <a:r>
              <a:rPr lang="en-GB" sz="1200" dirty="0"/>
              <a:t> = </a:t>
            </a:r>
            <a:r>
              <a:rPr lang="en-GB" sz="1200" dirty="0" err="1"/>
              <a:t>myDataStore.indexedDB.db</a:t>
            </a:r>
            <a:r>
              <a:rPr lang="en-GB" sz="1200" dirty="0"/>
              <a:t>;</a:t>
            </a:r>
          </a:p>
          <a:p>
            <a:r>
              <a:rPr lang="en-GB" sz="1200" dirty="0" err="1"/>
              <a:t>var</a:t>
            </a:r>
            <a:r>
              <a:rPr lang="en-GB" sz="1200" dirty="0"/>
              <a:t> trans = </a:t>
            </a:r>
            <a:r>
              <a:rPr lang="en-GB" sz="1200" dirty="0" err="1"/>
              <a:t>db.transaction</a:t>
            </a:r>
            <a:r>
              <a:rPr lang="en-GB" sz="1200" dirty="0"/>
              <a:t>(['product'], '</a:t>
            </a:r>
            <a:r>
              <a:rPr lang="en-GB" sz="1200" dirty="0" err="1"/>
              <a:t>readwrite</a:t>
            </a:r>
            <a:r>
              <a:rPr lang="en-GB" sz="1200" dirty="0"/>
              <a:t>');</a:t>
            </a:r>
          </a:p>
          <a:p>
            <a:r>
              <a:rPr lang="en-GB" sz="1200" dirty="0" err="1"/>
              <a:t>var</a:t>
            </a:r>
            <a:r>
              <a:rPr lang="en-GB" sz="1200" dirty="0"/>
              <a:t> store = </a:t>
            </a:r>
            <a:r>
              <a:rPr lang="en-GB" sz="1200" dirty="0" err="1"/>
              <a:t>trans.objectStore</a:t>
            </a:r>
            <a:r>
              <a:rPr lang="en-GB" sz="1200" dirty="0"/>
              <a:t>('product');</a:t>
            </a:r>
          </a:p>
          <a:p>
            <a:endParaRPr lang="en-GB" sz="1200" dirty="0"/>
          </a:p>
          <a:p>
            <a:r>
              <a:rPr lang="en-GB" sz="1200" dirty="0" err="1"/>
              <a:t>var</a:t>
            </a:r>
            <a:r>
              <a:rPr lang="en-GB" sz="1200" dirty="0"/>
              <a:t> request = </a:t>
            </a:r>
            <a:r>
              <a:rPr lang="en-GB" sz="1200" dirty="0" err="1"/>
              <a:t>store.delete</a:t>
            </a:r>
            <a:r>
              <a:rPr lang="en-GB" sz="1200" dirty="0"/>
              <a:t>(id</a:t>
            </a:r>
            <a:r>
              <a:rPr lang="en-GB" sz="1200" dirty="0" smtClean="0"/>
              <a:t>);</a:t>
            </a:r>
          </a:p>
          <a:p>
            <a:endParaRPr lang="en-GB" sz="1200" dirty="0" smtClean="0"/>
          </a:p>
          <a:p>
            <a:r>
              <a:rPr lang="en-GB" sz="1200" dirty="0" err="1"/>
              <a:t>request.onsuccess</a:t>
            </a:r>
            <a:r>
              <a:rPr lang="en-GB" sz="1200" dirty="0"/>
              <a:t> = function(e) { … };</a:t>
            </a:r>
          </a:p>
          <a:p>
            <a:endParaRPr lang="en-GB" sz="1200" dirty="0"/>
          </a:p>
          <a:p>
            <a:r>
              <a:rPr lang="en-GB" sz="1200" dirty="0" err="1"/>
              <a:t>request.onerror</a:t>
            </a:r>
            <a:r>
              <a:rPr lang="en-GB" sz="1200" dirty="0"/>
              <a:t> = function(e) { … </a:t>
            </a:r>
            <a:r>
              <a:rPr lang="en-GB" sz="1200" dirty="0" smtClean="0"/>
              <a:t>};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2366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Example of </a:t>
            </a:r>
            <a:r>
              <a:rPr lang="en-GB" sz="2400" dirty="0" err="1" smtClean="0"/>
              <a:t>IndexedDB</a:t>
            </a:r>
            <a:r>
              <a:rPr lang="en-GB" sz="2400" dirty="0" smtClean="0"/>
              <a:t> databases</a:t>
            </a:r>
            <a:endParaRPr lang="en-GB" sz="2400" dirty="0">
              <a:latin typeface="Lucida Console" pitchFamily="49" charset="0"/>
            </a:endParaRPr>
          </a:p>
          <a:p>
            <a:pPr lvl="1" eaLnBrk="1" hangingPunct="1"/>
            <a:r>
              <a:rPr lang="en-GB" sz="2000" dirty="0" smtClean="0">
                <a:latin typeface="+mj-lt"/>
              </a:rPr>
              <a:t>See </a:t>
            </a:r>
            <a:r>
              <a:rPr lang="en-GB" sz="2000" dirty="0" smtClean="0">
                <a:latin typeface="Lucida Console" pitchFamily="49" charset="0"/>
              </a:rPr>
              <a:t>Databases/IndexedDB.html</a:t>
            </a:r>
            <a:endParaRPr lang="en-GB" sz="2000" dirty="0">
              <a:latin typeface="Lucida Console" pitchFamily="49" charset="0"/>
            </a:endParaRPr>
          </a:p>
          <a:p>
            <a:pPr lvl="1" eaLnBrk="1" hangingPunct="1"/>
            <a:endParaRPr lang="en-GB" sz="2000" dirty="0" smtClean="0">
              <a:latin typeface="Lucida Console" pitchFamily="49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Example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22</a:t>
            </a:fld>
            <a:endParaRPr lang="en-GB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64" y="2313390"/>
            <a:ext cx="8218994" cy="347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4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 handling</a:t>
            </a:r>
            <a:endParaRPr lang="en-GB" sz="2400" dirty="0" smtClean="0"/>
          </a:p>
          <a:p>
            <a:r>
              <a:rPr lang="en-GB" sz="2400" dirty="0" smtClean="0"/>
              <a:t>Drag-and-drop</a:t>
            </a:r>
          </a:p>
          <a:p>
            <a:r>
              <a:rPr lang="en-GB" dirty="0" err="1" smtClean="0"/>
              <a:t>IndexedDB</a:t>
            </a:r>
            <a:r>
              <a:rPr lang="en-GB" dirty="0" smtClean="0"/>
              <a:t> databases</a:t>
            </a:r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9BCA108-9405-467A-9A56-A9611D330E38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8" name="Rectangular Callout 7"/>
          <p:cNvSpPr/>
          <p:nvPr/>
        </p:nvSpPr>
        <p:spPr bwMode="auto">
          <a:xfrm>
            <a:off x="2920173" y="3093978"/>
            <a:ext cx="5782365" cy="2904056"/>
          </a:xfrm>
          <a:prstGeom prst="wedgeRectCallout">
            <a:avLst>
              <a:gd name="adj1" fmla="val -44820"/>
              <a:gd name="adj2" fmla="val 67044"/>
            </a:avLst>
          </a:prstGeom>
          <a:solidFill>
            <a:schemeClr val="accent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Optional lab idea: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2000" dirty="0" smtClean="0">
              <a:solidFill>
                <a:schemeClr val="tx2"/>
              </a:solidFill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2"/>
                </a:solidFill>
                <a:latin typeface="+mj-lt"/>
              </a:rPr>
              <a:t>Implement a browser database app</a:t>
            </a:r>
          </a:p>
          <a:p>
            <a:pPr marL="271463" indent="-271463">
              <a:spcBef>
                <a:spcPts val="600"/>
              </a:spcBef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  <a:latin typeface="+mj-lt"/>
              </a:rPr>
              <a:t>Store data in an </a:t>
            </a:r>
            <a:r>
              <a:rPr lang="en-GB" sz="2000" dirty="0" err="1" smtClean="0">
                <a:solidFill>
                  <a:schemeClr val="tx2"/>
                </a:solidFill>
                <a:latin typeface="+mj-lt"/>
              </a:rPr>
              <a:t>IndexedDB</a:t>
            </a:r>
            <a:r>
              <a:rPr lang="en-GB" sz="2000" dirty="0" smtClean="0">
                <a:solidFill>
                  <a:schemeClr val="tx2"/>
                </a:solidFill>
                <a:latin typeface="+mj-lt"/>
              </a:rPr>
              <a:t> database</a:t>
            </a:r>
          </a:p>
          <a:p>
            <a:pPr marL="271463" indent="-271463">
              <a:spcBef>
                <a:spcPts val="600"/>
              </a:spcBef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  <a:latin typeface="+mj-lt"/>
              </a:rPr>
              <a:t>Allow user to query the data</a:t>
            </a:r>
          </a:p>
          <a:p>
            <a:pPr marL="271463" marR="0" indent="-2714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2000" dirty="0" smtClean="0">
                <a:solidFill>
                  <a:schemeClr val="tx2"/>
                </a:solidFill>
                <a:latin typeface="+mj-lt"/>
              </a:rPr>
              <a:t>Allow user to choose files to parse</a:t>
            </a:r>
          </a:p>
          <a:p>
            <a:pPr marL="271463" marR="0" indent="-2714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2000" dirty="0" smtClean="0">
                <a:solidFill>
                  <a:schemeClr val="tx2"/>
                </a:solidFill>
                <a:latin typeface="+mj-lt"/>
              </a:rPr>
              <a:t>Allow user to </a:t>
            </a:r>
            <a:r>
              <a:rPr lang="en-GB" sz="2000" dirty="0" err="1" smtClean="0">
                <a:solidFill>
                  <a:schemeClr val="tx2"/>
                </a:solidFill>
                <a:latin typeface="+mj-lt"/>
              </a:rPr>
              <a:t>DnD</a:t>
            </a:r>
            <a:r>
              <a:rPr lang="en-GB" sz="2000" dirty="0" smtClean="0">
                <a:solidFill>
                  <a:schemeClr val="tx2"/>
                </a:solidFill>
                <a:latin typeface="+mj-lt"/>
              </a:rPr>
              <a:t> additional files</a:t>
            </a:r>
          </a:p>
        </p:txBody>
      </p:sp>
    </p:spTree>
    <p:extLst>
      <p:ext uri="{BB962C8B-B14F-4D97-AF65-F5344CB8AC3E}">
        <p14:creationId xmlns:p14="http://schemas.microsoft.com/office/powerpoint/2010/main" val="6237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Overview</a:t>
            </a:r>
          </a:p>
          <a:p>
            <a:pPr eaLnBrk="1" hangingPunct="1"/>
            <a:r>
              <a:rPr lang="en-GB" dirty="0" smtClean="0"/>
              <a:t>Opening a database</a:t>
            </a:r>
          </a:p>
          <a:p>
            <a:pPr eaLnBrk="1" hangingPunct="1"/>
            <a:r>
              <a:rPr lang="en-GB" dirty="0" smtClean="0"/>
              <a:t>Executing a SQL statement</a:t>
            </a:r>
          </a:p>
          <a:p>
            <a:pPr eaLnBrk="1" hangingPunct="1"/>
            <a:r>
              <a:rPr lang="en-GB" sz="2400" dirty="0" smtClean="0"/>
              <a:t>Example</a:t>
            </a:r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Annex: Web SQL </a:t>
            </a:r>
            <a:r>
              <a:rPr lang="en-GB" dirty="0" smtClean="0"/>
              <a:t>Databases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2675139-9B9F-4733-933F-9A1F74144302}" type="slidenum">
              <a:rPr lang="en-GB"/>
              <a:pPr>
                <a:defRPr/>
              </a:pPr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6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Web SQL is an early HTML5 API for storing relational data using SQL semantics</a:t>
            </a:r>
            <a:endParaRPr lang="en-GB" dirty="0" smtClean="0"/>
          </a:p>
          <a:p>
            <a:pPr lvl="1" eaLnBrk="1" hangingPunct="1"/>
            <a:r>
              <a:rPr lang="en-GB" sz="2000" dirty="0" smtClean="0"/>
              <a:t>Allows you to store data in a local database</a:t>
            </a:r>
          </a:p>
          <a:p>
            <a:pPr lvl="1" eaLnBrk="1" hangingPunct="1"/>
            <a:r>
              <a:rPr lang="en-GB" dirty="0" smtClean="0"/>
              <a:t>You can c</a:t>
            </a:r>
            <a:r>
              <a:rPr lang="en-GB" sz="2000" dirty="0" smtClean="0"/>
              <a:t>reate/drop tables, and q</a:t>
            </a:r>
            <a:r>
              <a:rPr lang="en-US" dirty="0" err="1" smtClean="0"/>
              <a:t>uery</a:t>
            </a:r>
            <a:r>
              <a:rPr lang="en-US" dirty="0" smtClean="0"/>
              <a:t>/insert/update/delete </a:t>
            </a:r>
            <a:r>
              <a:rPr lang="en-US" dirty="0"/>
              <a:t>data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Uses Web storage under the covers</a:t>
            </a:r>
          </a:p>
          <a:p>
            <a:pPr lvl="1" eaLnBrk="1" hangingPunct="1"/>
            <a:endParaRPr lang="en-US" sz="1600" dirty="0" smtClean="0">
              <a:latin typeface="+mj-lt"/>
            </a:endParaRPr>
          </a:p>
          <a:p>
            <a:pPr eaLnBrk="1" hangingPunct="1"/>
            <a:r>
              <a:rPr lang="en-US" dirty="0" smtClean="0">
                <a:latin typeface="+mj-lt"/>
              </a:rPr>
              <a:t>Note: </a:t>
            </a:r>
          </a:p>
          <a:p>
            <a:pPr lvl="1" eaLnBrk="1" hangingPunct="1"/>
            <a:r>
              <a:rPr lang="en-US" dirty="0" smtClean="0">
                <a:latin typeface="+mj-lt"/>
              </a:rPr>
              <a:t>The Web SQL API is officially deprecated by the W3C</a:t>
            </a:r>
          </a:p>
          <a:p>
            <a:pPr lvl="1" eaLnBrk="1" hangingPunct="1"/>
            <a:r>
              <a:rPr lang="en-US" dirty="0" smtClean="0">
                <a:latin typeface="+mj-lt"/>
              </a:rPr>
              <a:t>But most major browsers still support it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55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To open a database: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Call </a:t>
            </a:r>
            <a:r>
              <a:rPr lang="en-GB" dirty="0" err="1" smtClean="0">
                <a:latin typeface="Lucida Console" pitchFamily="49" charset="0"/>
              </a:rPr>
              <a:t>window.openDatabase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 eaLnBrk="1" hangingPunct="1"/>
            <a:endParaRPr lang="en-GB" dirty="0" smtClean="0">
              <a:latin typeface="+mj-lt"/>
            </a:endParaRPr>
          </a:p>
          <a:p>
            <a:pPr eaLnBrk="1" hangingPunct="1"/>
            <a:r>
              <a:rPr lang="en-GB" dirty="0" smtClean="0">
                <a:latin typeface="+mj-lt"/>
              </a:rPr>
              <a:t>Specify the following parameters:</a:t>
            </a:r>
          </a:p>
          <a:p>
            <a:pPr lvl="1" eaLnBrk="1" hangingPunct="1"/>
            <a:r>
              <a:rPr lang="en-GB" dirty="0">
                <a:latin typeface="+mj-lt"/>
              </a:rPr>
              <a:t>Name of </a:t>
            </a:r>
            <a:r>
              <a:rPr lang="en-GB" dirty="0" smtClean="0">
                <a:latin typeface="+mj-lt"/>
              </a:rPr>
              <a:t>database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Version number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Text description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Estimated </a:t>
            </a:r>
            <a:r>
              <a:rPr lang="en-GB" dirty="0">
                <a:latin typeface="+mj-lt"/>
              </a:rPr>
              <a:t>size of </a:t>
            </a:r>
            <a:r>
              <a:rPr lang="en-GB" dirty="0" smtClean="0">
                <a:latin typeface="+mj-lt"/>
              </a:rPr>
              <a:t>database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 smtClean="0">
                <a:latin typeface="+mj-lt"/>
              </a:rPr>
              <a:t>Example:</a:t>
            </a:r>
          </a:p>
          <a:p>
            <a:pPr marL="0" indent="0" eaLnBrk="1" hangingPunct="1">
              <a:buNone/>
            </a:pPr>
            <a:endParaRPr lang="en-GB" sz="1600" dirty="0" smtClean="0"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Opening a Database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1" y="5240741"/>
            <a:ext cx="8288337" cy="144666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if </a:t>
            </a:r>
            <a:r>
              <a:rPr lang="en-GB" sz="1200" dirty="0"/>
              <a:t>(</a:t>
            </a:r>
            <a:r>
              <a:rPr lang="en-GB" sz="1200" dirty="0" err="1"/>
              <a:t>window.openDatabase</a:t>
            </a:r>
            <a:r>
              <a:rPr lang="en-GB" sz="1200" dirty="0"/>
              <a:t>) {						</a:t>
            </a:r>
            <a:endParaRPr lang="en-GB" sz="1200" dirty="0" smtClean="0"/>
          </a:p>
          <a:p>
            <a:endParaRPr lang="en-GB" sz="1200" dirty="0" smtClean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 err="1" smtClean="0"/>
              <a:t>db</a:t>
            </a:r>
            <a:r>
              <a:rPr lang="en-GB" sz="1200" dirty="0" smtClean="0"/>
              <a:t> </a:t>
            </a:r>
            <a:r>
              <a:rPr lang="en-GB" sz="1200" dirty="0"/>
              <a:t>= </a:t>
            </a:r>
            <a:r>
              <a:rPr lang="en-GB" sz="1200" dirty="0" err="1"/>
              <a:t>window.openDatabase</a:t>
            </a:r>
            <a:r>
              <a:rPr lang="en-GB" sz="1200" dirty="0"/>
              <a:t>("</a:t>
            </a:r>
            <a:r>
              <a:rPr lang="en-GB" sz="1200" dirty="0" err="1"/>
              <a:t>myDB</a:t>
            </a:r>
            <a:r>
              <a:rPr lang="en-GB" sz="1200" dirty="0"/>
              <a:t>", </a:t>
            </a:r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                             "</a:t>
            </a:r>
            <a:r>
              <a:rPr lang="en-GB" sz="1200" dirty="0"/>
              <a:t>1.0", </a:t>
            </a:r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                             "My database containing info about whatever", 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                            1024*1000);</a:t>
            </a:r>
            <a:endParaRPr lang="en-GB" sz="1200" dirty="0"/>
          </a:p>
          <a:p>
            <a:r>
              <a:rPr lang="en-GB" sz="1200" dirty="0" smtClean="0"/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6622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To execute statements: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Call </a:t>
            </a:r>
            <a:r>
              <a:rPr lang="en-GB" dirty="0" smtClean="0">
                <a:latin typeface="Lucida Console" pitchFamily="49" charset="0"/>
              </a:rPr>
              <a:t>transaction()</a:t>
            </a:r>
            <a:r>
              <a:rPr lang="en-GB" dirty="0" smtClean="0">
                <a:latin typeface="+mj-lt"/>
              </a:rPr>
              <a:t> on your database object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Pass in a function to execute the statement asynchronously</a:t>
            </a:r>
          </a:p>
          <a:p>
            <a:pPr lvl="1" eaLnBrk="1" hangingPunct="1"/>
            <a:endParaRPr lang="en-GB" dirty="0" smtClean="0">
              <a:latin typeface="+mj-lt"/>
            </a:endParaRPr>
          </a:p>
          <a:p>
            <a:pPr eaLnBrk="1" hangingPunct="1"/>
            <a:r>
              <a:rPr lang="en-GB" dirty="0" smtClean="0">
                <a:latin typeface="+mj-lt"/>
              </a:rPr>
              <a:t>The function receives a transaction object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Call its </a:t>
            </a:r>
            <a:r>
              <a:rPr lang="en-GB" dirty="0" err="1" smtClean="0">
                <a:latin typeface="Lucida Console" pitchFamily="49" charset="0"/>
              </a:rPr>
              <a:t>executeSql</a:t>
            </a:r>
            <a:r>
              <a:rPr lang="en-GB" dirty="0" smtClean="0">
                <a:latin typeface="Lucida Console" pitchFamily="49" charset="0"/>
              </a:rPr>
              <a:t>()</a:t>
            </a:r>
            <a:r>
              <a:rPr lang="en-GB" dirty="0" smtClean="0">
                <a:latin typeface="+mj-lt"/>
              </a:rPr>
              <a:t> method to execute a SQL statement in the transaction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 smtClean="0">
                <a:latin typeface="+mj-lt"/>
              </a:rPr>
              <a:t>Example:</a:t>
            </a:r>
          </a:p>
          <a:p>
            <a:pPr marL="0" indent="0" eaLnBrk="1" hangingPunct="1">
              <a:buNone/>
            </a:pPr>
            <a:endParaRPr lang="en-GB" sz="1600" dirty="0" smtClean="0"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Executing SQL Statements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1" y="4858597"/>
            <a:ext cx="8288337" cy="125560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err="1" smtClean="0"/>
              <a:t>db.transaction</a:t>
            </a:r>
            <a:r>
              <a:rPr lang="en-GB" sz="1200" dirty="0" smtClean="0"/>
              <a:t>(function(</a:t>
            </a:r>
            <a:r>
              <a:rPr lang="en-GB" sz="1200" dirty="0" err="1" smtClean="0"/>
              <a:t>tx</a:t>
            </a:r>
            <a:r>
              <a:rPr lang="en-GB" sz="1200" dirty="0"/>
              <a:t>) {				</a:t>
            </a:r>
            <a:endParaRPr lang="en-GB" sz="1200" dirty="0" smtClean="0"/>
          </a:p>
          <a:p>
            <a:endParaRPr lang="en-GB" sz="1200" dirty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tx.executeSql</a:t>
            </a:r>
            <a:r>
              <a:rPr lang="en-GB" sz="1200" dirty="0"/>
              <a:t>("CREATE TABLE IF NOT EXISTS </a:t>
            </a:r>
            <a:r>
              <a:rPr lang="en-GB" sz="1200" dirty="0" smtClean="0"/>
              <a:t>" + 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            "Courses(id </a:t>
            </a:r>
            <a:r>
              <a:rPr lang="en-GB" sz="1200" dirty="0"/>
              <a:t>INTEGER PRIMARY KEY, name TEXT, duration INTEGER)", </a:t>
            </a:r>
            <a:r>
              <a:rPr lang="en-GB" sz="1200" dirty="0" smtClean="0"/>
              <a:t>[]);</a:t>
            </a:r>
          </a:p>
          <a:p>
            <a:endParaRPr lang="en-GB" sz="1200" dirty="0" smtClean="0"/>
          </a:p>
          <a:p>
            <a:r>
              <a:rPr lang="en-GB" sz="1200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8565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Example of Web SQL databases</a:t>
            </a:r>
            <a:endParaRPr lang="en-GB" sz="2400" dirty="0">
              <a:latin typeface="Lucida Console" pitchFamily="49" charset="0"/>
            </a:endParaRPr>
          </a:p>
          <a:p>
            <a:pPr lvl="1" eaLnBrk="1" hangingPunct="1"/>
            <a:r>
              <a:rPr lang="en-GB" sz="2000" dirty="0" smtClean="0">
                <a:latin typeface="+mj-lt"/>
              </a:rPr>
              <a:t>See </a:t>
            </a:r>
            <a:r>
              <a:rPr lang="en-GB" sz="2000" dirty="0" smtClean="0">
                <a:latin typeface="Lucida Console" pitchFamily="49" charset="0"/>
              </a:rPr>
              <a:t>Databases/WebSQL.html</a:t>
            </a:r>
            <a:endParaRPr lang="en-GB" sz="2000" dirty="0">
              <a:latin typeface="Lucida Console" pitchFamily="49" charset="0"/>
            </a:endParaRPr>
          </a:p>
          <a:p>
            <a:pPr lvl="1" eaLnBrk="1" hangingPunct="1"/>
            <a:endParaRPr lang="en-GB" sz="2000" dirty="0" smtClean="0">
              <a:latin typeface="Lucida Console" pitchFamily="49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Example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28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865" y="2566875"/>
            <a:ext cx="5147399" cy="28681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677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Any Questions?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6327FAF-6766-4C9D-9FF0-6E30223E8BD9}" type="slidenum">
              <a:rPr lang="en-GB"/>
              <a:pPr>
                <a:defRPr/>
              </a:pPr>
              <a:t>29</a:t>
            </a:fld>
            <a:endParaRPr lang="en-GB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9424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the HTML5 </a:t>
            </a:r>
            <a:r>
              <a:rPr lang="en-GB" dirty="0" smtClean="0"/>
              <a:t>file API</a:t>
            </a:r>
          </a:p>
          <a:p>
            <a:pPr eaLnBrk="1" hangingPunct="1"/>
            <a:r>
              <a:rPr lang="en-GB" dirty="0"/>
              <a:t>Reading </a:t>
            </a:r>
            <a:r>
              <a:rPr lang="en-GB" dirty="0" smtClean="0"/>
              <a:t>file content</a:t>
            </a:r>
          </a:p>
          <a:p>
            <a:pPr eaLnBrk="1" hangingPunct="1"/>
            <a:r>
              <a:rPr lang="en-GB" dirty="0" smtClean="0"/>
              <a:t>Example</a:t>
            </a:r>
          </a:p>
          <a:p>
            <a:pPr eaLnBrk="1" hangingPunct="1"/>
            <a:endParaRPr lang="en-GB" sz="2400" dirty="0" smtClean="0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1. File Handling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2675139-9B9F-4733-933F-9A1F74144302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1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HTML5 has a standardized File API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Allows an HTML page to interact with local files</a:t>
            </a:r>
          </a:p>
          <a:p>
            <a:pPr lvl="1" eaLnBrk="1" hangingPunct="1"/>
            <a:endParaRPr lang="en-GB" sz="2000" dirty="0">
              <a:latin typeface="+mj-lt"/>
            </a:endParaRPr>
          </a:p>
          <a:p>
            <a:pPr eaLnBrk="1" hangingPunct="1"/>
            <a:r>
              <a:rPr lang="en-GB" sz="2400" dirty="0" smtClean="0">
                <a:latin typeface="+mj-lt"/>
              </a:rPr>
              <a:t>The File API defines several interfaces for representing file objects in a Web application:</a:t>
            </a:r>
          </a:p>
          <a:p>
            <a:pPr lvl="1" eaLnBrk="1" hangingPunct="1"/>
            <a:r>
              <a:rPr lang="en-GB" sz="2000" dirty="0" smtClean="0">
                <a:latin typeface="Lucida Console" pitchFamily="49" charset="0"/>
              </a:rPr>
              <a:t>File</a:t>
            </a:r>
            <a:endParaRPr lang="en-GB" sz="2000" dirty="0" smtClean="0">
              <a:latin typeface="+mj-lt"/>
            </a:endParaRPr>
          </a:p>
          <a:p>
            <a:pPr lvl="1" eaLnBrk="1" hangingPunct="1"/>
            <a:r>
              <a:rPr lang="en-GB" sz="2000" dirty="0" smtClean="0">
                <a:latin typeface="Lucida Console" pitchFamily="49" charset="0"/>
              </a:rPr>
              <a:t>Blob</a:t>
            </a:r>
            <a:endParaRPr lang="en-GB" sz="2000" dirty="0"/>
          </a:p>
          <a:p>
            <a:pPr lvl="1" eaLnBrk="1" hangingPunct="1"/>
            <a:r>
              <a:rPr lang="en-GB" sz="2000" dirty="0" err="1" smtClean="0">
                <a:latin typeface="Lucida Console" pitchFamily="49" charset="0"/>
              </a:rPr>
              <a:t>FileList</a:t>
            </a:r>
            <a:endParaRPr lang="en-GB" sz="2000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 of the HTML5 File API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9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HTML5 has a </a:t>
            </a:r>
            <a:r>
              <a:rPr lang="en-GB" sz="2400" dirty="0" err="1" smtClean="0">
                <a:latin typeface="Lucida Console" pitchFamily="49" charset="0"/>
              </a:rPr>
              <a:t>FileReader</a:t>
            </a:r>
            <a:r>
              <a:rPr lang="en-GB" sz="2400" dirty="0" smtClean="0">
                <a:latin typeface="+mj-lt"/>
              </a:rPr>
              <a:t> object, to read file content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Reads a text or binary file into memory </a:t>
            </a:r>
            <a:r>
              <a:rPr lang="en-GB" sz="2000" dirty="0"/>
              <a:t>(</a:t>
            </a:r>
            <a:r>
              <a:rPr lang="en-GB" sz="2000" dirty="0" smtClean="0"/>
              <a:t>asynchronously)</a:t>
            </a:r>
            <a:endParaRPr lang="en-GB" sz="2000" dirty="0" smtClean="0">
              <a:latin typeface="+mj-lt"/>
            </a:endParaRPr>
          </a:p>
          <a:p>
            <a:pPr lvl="1" eaLnBrk="1" hangingPunct="1"/>
            <a:r>
              <a:rPr lang="en-GB" sz="2000" dirty="0" smtClean="0">
                <a:latin typeface="+mj-lt"/>
              </a:rPr>
              <a:t>You should handle the </a:t>
            </a:r>
            <a:r>
              <a:rPr lang="en-GB" sz="2000" dirty="0" smtClean="0">
                <a:latin typeface="Lucida Console" pitchFamily="49" charset="0"/>
              </a:rPr>
              <a:t>load</a:t>
            </a:r>
            <a:r>
              <a:rPr lang="en-GB" sz="2000" dirty="0" smtClean="0">
                <a:latin typeface="+mj-lt"/>
              </a:rPr>
              <a:t> and </a:t>
            </a:r>
            <a:r>
              <a:rPr lang="en-GB" sz="2000" dirty="0" smtClean="0">
                <a:latin typeface="Lucida Console" pitchFamily="49" charset="0"/>
              </a:rPr>
              <a:t>error</a:t>
            </a:r>
            <a:r>
              <a:rPr lang="en-GB" sz="2000" dirty="0" smtClean="0">
                <a:latin typeface="+mj-lt"/>
              </a:rPr>
              <a:t> events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You can also handle the </a:t>
            </a:r>
            <a:r>
              <a:rPr lang="en-GB" sz="2000" dirty="0" smtClean="0">
                <a:latin typeface="Lucida Console" pitchFamily="49" charset="0"/>
              </a:rPr>
              <a:t>progress</a:t>
            </a:r>
            <a:r>
              <a:rPr lang="en-GB" sz="2000" dirty="0" smtClean="0">
                <a:latin typeface="+mj-lt"/>
              </a:rPr>
              <a:t> and </a:t>
            </a:r>
            <a:r>
              <a:rPr lang="en-GB" sz="2000" dirty="0" smtClean="0">
                <a:latin typeface="Lucida Console" pitchFamily="49" charset="0"/>
              </a:rPr>
              <a:t>abort</a:t>
            </a:r>
            <a:r>
              <a:rPr lang="en-GB" sz="2000" dirty="0" smtClean="0">
                <a:latin typeface="+mj-lt"/>
              </a:rPr>
              <a:t> events</a:t>
            </a:r>
          </a:p>
          <a:p>
            <a:pPr lvl="1" eaLnBrk="1" hangingPunct="1"/>
            <a:endParaRPr lang="en-GB" sz="2000" dirty="0" smtClean="0">
              <a:latin typeface="+mj-lt"/>
            </a:endParaRPr>
          </a:p>
          <a:p>
            <a:pPr eaLnBrk="1" hangingPunct="1"/>
            <a:r>
              <a:rPr lang="en-GB" sz="2400" dirty="0" err="1">
                <a:latin typeface="Lucida Console" pitchFamily="49" charset="0"/>
              </a:rPr>
              <a:t>FileReader</a:t>
            </a:r>
            <a:r>
              <a:rPr lang="en-GB" sz="2400" dirty="0"/>
              <a:t> </a:t>
            </a:r>
            <a:r>
              <a:rPr lang="en-GB" sz="2400" dirty="0" smtClean="0"/>
              <a:t>methods for reading a file:</a:t>
            </a:r>
            <a:endParaRPr lang="en-GB" sz="2400" dirty="0">
              <a:latin typeface="+mj-lt"/>
            </a:endParaRPr>
          </a:p>
          <a:p>
            <a:pPr lvl="1" eaLnBrk="1" hangingPunct="1"/>
            <a:endParaRPr lang="en-GB" sz="2000" dirty="0" smtClean="0"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Reading File Content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54375" y="3716848"/>
            <a:ext cx="7452226" cy="39660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void </a:t>
            </a:r>
            <a:r>
              <a:rPr lang="en-GB" sz="1200" dirty="0" err="1"/>
              <a:t>readAsText</a:t>
            </a:r>
            <a:r>
              <a:rPr lang="en-GB" sz="1200" dirty="0"/>
              <a:t>(</a:t>
            </a:r>
            <a:r>
              <a:rPr lang="en-GB" sz="1200" dirty="0" err="1"/>
              <a:t>fileOrBlob</a:t>
            </a:r>
            <a:r>
              <a:rPr lang="en-GB" sz="1200" dirty="0"/>
              <a:t>, </a:t>
            </a:r>
            <a:r>
              <a:rPr lang="en-GB" sz="1200" dirty="0" err="1"/>
              <a:t>optionalEncoding</a:t>
            </a:r>
            <a:r>
              <a:rPr lang="en-GB" sz="1200" dirty="0"/>
              <a:t>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854375" y="4456102"/>
            <a:ext cx="7452226" cy="39660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void </a:t>
            </a:r>
            <a:r>
              <a:rPr lang="en-GB" sz="1200" dirty="0" err="1"/>
              <a:t>readAsArrayBuffer</a:t>
            </a:r>
            <a:r>
              <a:rPr lang="en-GB" sz="1200" dirty="0"/>
              <a:t>(</a:t>
            </a:r>
            <a:r>
              <a:rPr lang="en-GB" sz="1200" dirty="0" err="1"/>
              <a:t>fileOrBlob</a:t>
            </a:r>
            <a:r>
              <a:rPr lang="en-GB" sz="1200" dirty="0"/>
              <a:t>)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854375" y="5223448"/>
            <a:ext cx="7452226" cy="39660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void </a:t>
            </a:r>
            <a:r>
              <a:rPr lang="en-GB" sz="1200" dirty="0" err="1"/>
              <a:t>readAsBinaryString</a:t>
            </a:r>
            <a:r>
              <a:rPr lang="en-GB" sz="1200" dirty="0"/>
              <a:t>(</a:t>
            </a:r>
            <a:r>
              <a:rPr lang="en-GB" sz="1200" dirty="0" err="1"/>
              <a:t>fileOrBlob</a:t>
            </a:r>
            <a:r>
              <a:rPr lang="en-GB" sz="1200" dirty="0"/>
              <a:t>)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854375" y="6004117"/>
            <a:ext cx="7452226" cy="39660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void </a:t>
            </a:r>
            <a:r>
              <a:rPr lang="en-GB" sz="1200" dirty="0" err="1"/>
              <a:t>readAsDataURL</a:t>
            </a:r>
            <a:r>
              <a:rPr lang="en-GB" sz="1200" dirty="0"/>
              <a:t>(</a:t>
            </a:r>
            <a:r>
              <a:rPr lang="en-GB" sz="1200" dirty="0" err="1"/>
              <a:t>fileOrBlob</a:t>
            </a:r>
            <a:r>
              <a:rPr lang="en-GB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13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Example</a:t>
            </a:r>
            <a:endParaRPr lang="en-GB" sz="2400" dirty="0"/>
          </a:p>
          <a:p>
            <a:pPr lvl="1" eaLnBrk="1" hangingPunct="1"/>
            <a:r>
              <a:rPr lang="en-GB" sz="2000" dirty="0"/>
              <a:t>See </a:t>
            </a:r>
            <a:r>
              <a:rPr lang="en-GB" sz="2000" dirty="0" err="1" smtClean="0">
                <a:latin typeface="Lucida Console" pitchFamily="49" charset="0"/>
              </a:rPr>
              <a:t>FileHandling</a:t>
            </a:r>
            <a:r>
              <a:rPr lang="en-GB" sz="2000" dirty="0" smtClean="0">
                <a:latin typeface="Lucida Console" pitchFamily="49" charset="0"/>
              </a:rPr>
              <a:t>/DemoFileHandling.html</a:t>
            </a:r>
            <a:endParaRPr lang="en-GB" sz="2000" dirty="0">
              <a:latin typeface="Lucida Console" pitchFamily="49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Example (1 of 2)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1" y="2052085"/>
            <a:ext cx="8288337" cy="48527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&lt;input type="file" id="</a:t>
            </a:r>
            <a:r>
              <a:rPr lang="en-GB" sz="1200" dirty="0" err="1" smtClean="0"/>
              <a:t>theTextFile</a:t>
            </a:r>
            <a:r>
              <a:rPr lang="en-GB" sz="1200" dirty="0" smtClean="0"/>
              <a:t>" </a:t>
            </a:r>
            <a:r>
              <a:rPr lang="en-GB" sz="1200" dirty="0" err="1" smtClean="0"/>
              <a:t>onchange</a:t>
            </a:r>
            <a:r>
              <a:rPr lang="en-GB" sz="1200" dirty="0" smtClean="0"/>
              <a:t>="</a:t>
            </a:r>
            <a:r>
              <a:rPr lang="en-GB" sz="1200" dirty="0" err="1" smtClean="0"/>
              <a:t>onLoadTextFile</a:t>
            </a:r>
            <a:r>
              <a:rPr lang="en-GB" sz="1200" dirty="0" smtClean="0"/>
              <a:t>()" /&gt; </a:t>
            </a:r>
          </a:p>
          <a:p>
            <a:r>
              <a:rPr lang="en-GB" sz="1200" dirty="0" smtClean="0"/>
              <a:t>&lt;</a:t>
            </a:r>
            <a:r>
              <a:rPr lang="en-GB" sz="1200" dirty="0" err="1"/>
              <a:t>textArea</a:t>
            </a:r>
            <a:r>
              <a:rPr lang="en-GB" sz="1200" dirty="0"/>
              <a:t> id="</a:t>
            </a:r>
            <a:r>
              <a:rPr lang="en-GB" sz="1200" dirty="0" err="1"/>
              <a:t>theMessageArea</a:t>
            </a:r>
            <a:r>
              <a:rPr lang="en-GB" sz="1200" dirty="0"/>
              <a:t>" rows="30" cols="40"&gt;&lt;/</a:t>
            </a:r>
            <a:r>
              <a:rPr lang="en-GB" sz="1200" dirty="0" err="1"/>
              <a:t>textArea</a:t>
            </a:r>
            <a:r>
              <a:rPr lang="en-GB" sz="1200" dirty="0"/>
              <a:t>&gt;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1" y="2660188"/>
            <a:ext cx="8288337" cy="412275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function </a:t>
            </a:r>
            <a:r>
              <a:rPr lang="en-GB" sz="1200" dirty="0" err="1"/>
              <a:t>onLoadTextFile</a:t>
            </a:r>
            <a:r>
              <a:rPr lang="en-GB" sz="1200" dirty="0"/>
              <a:t>() {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var</a:t>
            </a:r>
            <a:r>
              <a:rPr lang="en-GB" sz="1200" dirty="0"/>
              <a:t> </a:t>
            </a:r>
            <a:r>
              <a:rPr lang="en-GB" sz="1200" dirty="0" err="1"/>
              <a:t>theFileElem</a:t>
            </a:r>
            <a:r>
              <a:rPr lang="en-GB" sz="1200" dirty="0"/>
              <a:t> = </a:t>
            </a:r>
            <a:r>
              <a:rPr lang="en-GB" sz="1200" dirty="0" err="1"/>
              <a:t>document.getElementById</a:t>
            </a:r>
            <a:r>
              <a:rPr lang="en-GB" sz="1200" dirty="0"/>
              <a:t>("</a:t>
            </a:r>
            <a:r>
              <a:rPr lang="en-GB" sz="1200" dirty="0" err="1"/>
              <a:t>theTextFile</a:t>
            </a:r>
            <a:r>
              <a:rPr lang="en-GB" sz="1200" dirty="0"/>
              <a:t>");</a:t>
            </a:r>
          </a:p>
          <a:p>
            <a:endParaRPr lang="en-GB" sz="1200" dirty="0"/>
          </a:p>
          <a:p>
            <a:r>
              <a:rPr lang="en-GB" sz="1200" dirty="0"/>
              <a:t>  // Get the File object selected by the user (and make sure it's a text file).</a:t>
            </a:r>
          </a:p>
          <a:p>
            <a:r>
              <a:rPr lang="en-GB" sz="1200" dirty="0"/>
              <a:t>  if (</a:t>
            </a:r>
            <a:r>
              <a:rPr lang="en-GB" sz="1200" dirty="0" err="1"/>
              <a:t>theFileElem.files.length</a:t>
            </a:r>
            <a:r>
              <a:rPr lang="en-GB" sz="1200" dirty="0"/>
              <a:t> != 0 &amp;&amp; </a:t>
            </a:r>
            <a:r>
              <a:rPr lang="en-GB" sz="1200" dirty="0" err="1"/>
              <a:t>theFileElem.files</a:t>
            </a:r>
            <a:r>
              <a:rPr lang="en-GB" sz="1200" dirty="0"/>
              <a:t>[0].</a:t>
            </a:r>
            <a:r>
              <a:rPr lang="en-GB" sz="1200" dirty="0" err="1"/>
              <a:t>type.match</a:t>
            </a:r>
            <a:r>
              <a:rPr lang="en-GB" sz="1200" dirty="0"/>
              <a:t>(/text.*/)) {</a:t>
            </a:r>
          </a:p>
          <a:p>
            <a:endParaRPr lang="en-GB" sz="1200" dirty="0"/>
          </a:p>
          <a:p>
            <a:r>
              <a:rPr lang="en-GB" sz="1200" dirty="0"/>
              <a:t>    // Create a </a:t>
            </a:r>
            <a:r>
              <a:rPr lang="en-GB" sz="1200" dirty="0" err="1"/>
              <a:t>FileReader</a:t>
            </a:r>
            <a:r>
              <a:rPr lang="en-GB" sz="1200" dirty="0"/>
              <a:t> and handle the </a:t>
            </a:r>
            <a:r>
              <a:rPr lang="en-GB" sz="1200" dirty="0" err="1"/>
              <a:t>onload</a:t>
            </a:r>
            <a:r>
              <a:rPr lang="en-GB" sz="1200" dirty="0"/>
              <a:t> and </a:t>
            </a:r>
            <a:r>
              <a:rPr lang="en-GB" sz="1200" dirty="0" err="1"/>
              <a:t>onerror</a:t>
            </a:r>
            <a:r>
              <a:rPr lang="en-GB" sz="1200" dirty="0"/>
              <a:t> events.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var</a:t>
            </a:r>
            <a:r>
              <a:rPr lang="en-GB" sz="1200" dirty="0"/>
              <a:t> reader = new </a:t>
            </a:r>
            <a:r>
              <a:rPr lang="en-GB" sz="1200" dirty="0" err="1"/>
              <a:t>FileReader</a:t>
            </a:r>
            <a:r>
              <a:rPr lang="en-GB" sz="1200" dirty="0"/>
              <a:t>();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reader.onload</a:t>
            </a:r>
            <a:r>
              <a:rPr lang="en-GB" sz="1200" dirty="0"/>
              <a:t> = function(e){</a:t>
            </a:r>
          </a:p>
          <a:p>
            <a:r>
              <a:rPr lang="en-GB" sz="1200" dirty="0"/>
              <a:t>      </a:t>
            </a:r>
            <a:r>
              <a:rPr lang="en-GB" sz="1200" dirty="0" err="1"/>
              <a:t>var</a:t>
            </a:r>
            <a:r>
              <a:rPr lang="en-GB" sz="1200" dirty="0"/>
              <a:t> </a:t>
            </a:r>
            <a:r>
              <a:rPr lang="en-GB" sz="1200" dirty="0" err="1"/>
              <a:t>theMessageAreaElem</a:t>
            </a:r>
            <a:r>
              <a:rPr lang="en-GB" sz="1200" dirty="0"/>
              <a:t> = </a:t>
            </a:r>
            <a:r>
              <a:rPr lang="en-GB" sz="1200" dirty="0" err="1"/>
              <a:t>document.getElementById</a:t>
            </a:r>
            <a:r>
              <a:rPr lang="en-GB" sz="1200" dirty="0"/>
              <a:t>("</a:t>
            </a:r>
            <a:r>
              <a:rPr lang="en-GB" sz="1200" dirty="0" err="1"/>
              <a:t>theMessageArea</a:t>
            </a:r>
            <a:r>
              <a:rPr lang="en-GB" sz="1200" dirty="0"/>
              <a:t>");</a:t>
            </a:r>
          </a:p>
          <a:p>
            <a:r>
              <a:rPr lang="en-GB" sz="1200" dirty="0"/>
              <a:t>      </a:t>
            </a:r>
            <a:r>
              <a:rPr lang="en-GB" sz="1200" dirty="0" err="1"/>
              <a:t>theMessageAreaElem.value</a:t>
            </a:r>
            <a:r>
              <a:rPr lang="en-GB" sz="1200" dirty="0"/>
              <a:t> = </a:t>
            </a:r>
            <a:r>
              <a:rPr lang="en-GB" sz="1200" dirty="0" err="1"/>
              <a:t>e.target.result</a:t>
            </a:r>
            <a:r>
              <a:rPr lang="en-GB" sz="1200" dirty="0"/>
              <a:t>;	</a:t>
            </a:r>
          </a:p>
          <a:p>
            <a:r>
              <a:rPr lang="en-GB" sz="1200" dirty="0"/>
              <a:t>    };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reader.onerror</a:t>
            </a:r>
            <a:r>
              <a:rPr lang="en-GB" sz="1200" dirty="0"/>
              <a:t> = function(e){</a:t>
            </a:r>
          </a:p>
          <a:p>
            <a:r>
              <a:rPr lang="en-GB" sz="1200" dirty="0"/>
              <a:t>      alert("Cannot load text file");</a:t>
            </a:r>
          </a:p>
          <a:p>
            <a:r>
              <a:rPr lang="en-GB" sz="1200" dirty="0"/>
              <a:t>    };</a:t>
            </a:r>
          </a:p>
          <a:p>
            <a:r>
              <a:rPr lang="en-GB" sz="1200" dirty="0"/>
              <a:t>		</a:t>
            </a:r>
          </a:p>
          <a:p>
            <a:r>
              <a:rPr lang="en-GB" sz="1200" dirty="0"/>
              <a:t>    // Read text file (the 2nd parameter is optional - the default encoding is "UTF-8").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reader.readAsText</a:t>
            </a:r>
            <a:r>
              <a:rPr lang="en-GB" sz="1200" dirty="0"/>
              <a:t>(</a:t>
            </a:r>
            <a:r>
              <a:rPr lang="en-GB" sz="1200" dirty="0" err="1"/>
              <a:t>theFileElem.files</a:t>
            </a:r>
            <a:r>
              <a:rPr lang="en-GB" sz="1200" dirty="0"/>
              <a:t>[0], "ISO-8859-1");</a:t>
            </a:r>
          </a:p>
          <a:p>
            <a:r>
              <a:rPr lang="en-GB" sz="1200" dirty="0"/>
              <a:t>  } else {</a:t>
            </a:r>
          </a:p>
          <a:p>
            <a:r>
              <a:rPr lang="en-GB" sz="1200" dirty="0"/>
              <a:t>    alert("Please select a text file");</a:t>
            </a:r>
          </a:p>
          <a:p>
            <a:r>
              <a:rPr lang="en-GB" sz="1200" dirty="0"/>
              <a:t>  }</a:t>
            </a:r>
          </a:p>
          <a:p>
            <a:r>
              <a:rPr lang="en-GB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59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Example </a:t>
            </a:r>
            <a:r>
              <a:rPr lang="en-GB" sz="2400" dirty="0" smtClean="0"/>
              <a:t>(continued)</a:t>
            </a:r>
            <a:endParaRPr lang="en-GB" sz="2400" dirty="0"/>
          </a:p>
          <a:p>
            <a:pPr lvl="1" eaLnBrk="1" hangingPunct="1"/>
            <a:r>
              <a:rPr lang="en-GB" dirty="0"/>
              <a:t>See </a:t>
            </a:r>
            <a:r>
              <a:rPr lang="en-GB" dirty="0" err="1">
                <a:latin typeface="Lucida Console" pitchFamily="49" charset="0"/>
              </a:rPr>
              <a:t>FileHandling</a:t>
            </a:r>
            <a:r>
              <a:rPr lang="en-GB" dirty="0">
                <a:latin typeface="Lucida Console" pitchFamily="49" charset="0"/>
              </a:rPr>
              <a:t>/DemoFileHandling.html</a:t>
            </a:r>
            <a:endParaRPr lang="en-GB" sz="2000" dirty="0">
              <a:latin typeface="Lucida Console" pitchFamily="49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 </a:t>
            </a:r>
            <a:r>
              <a:rPr lang="en-GB" dirty="0" smtClean="0"/>
              <a:t>(2 </a:t>
            </a:r>
            <a:r>
              <a:rPr lang="en-GB" dirty="0"/>
              <a:t>of 2)</a:t>
            </a:r>
            <a:endParaRPr lang="en-GB" dirty="0" smtClean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1" y="2052085"/>
            <a:ext cx="8288337" cy="48527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&lt;input type="file" id="</a:t>
            </a:r>
            <a:r>
              <a:rPr lang="en-GB" sz="1200" dirty="0" err="1"/>
              <a:t>theBinaryFile</a:t>
            </a:r>
            <a:r>
              <a:rPr lang="en-GB" sz="1200" dirty="0"/>
              <a:t>" </a:t>
            </a:r>
            <a:r>
              <a:rPr lang="en-GB" sz="1200" dirty="0" err="1"/>
              <a:t>onchange</a:t>
            </a:r>
            <a:r>
              <a:rPr lang="en-GB" sz="1200" dirty="0"/>
              <a:t>="</a:t>
            </a:r>
            <a:r>
              <a:rPr lang="en-GB" sz="1200" dirty="0" err="1"/>
              <a:t>onLoadBinaryFile</a:t>
            </a:r>
            <a:r>
              <a:rPr lang="en-GB" sz="1200" dirty="0"/>
              <a:t>()" /&gt;</a:t>
            </a:r>
          </a:p>
          <a:p>
            <a:r>
              <a:rPr lang="en-GB" sz="1200" dirty="0"/>
              <a:t>&lt;</a:t>
            </a:r>
            <a:r>
              <a:rPr lang="en-GB" sz="1200" dirty="0" err="1"/>
              <a:t>img</a:t>
            </a:r>
            <a:r>
              <a:rPr lang="en-GB" sz="1200" dirty="0"/>
              <a:t> id="</a:t>
            </a:r>
            <a:r>
              <a:rPr lang="en-GB" sz="1200" dirty="0" err="1"/>
              <a:t>theImg</a:t>
            </a:r>
            <a:r>
              <a:rPr lang="en-GB" sz="1200" dirty="0"/>
              <a:t>"&gt;&lt;/</a:t>
            </a:r>
            <a:r>
              <a:rPr lang="en-GB" sz="1200" dirty="0" err="1"/>
              <a:t>img</a:t>
            </a:r>
            <a:r>
              <a:rPr lang="en-GB" sz="1200" dirty="0"/>
              <a:t>&gt;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1" y="2660188"/>
            <a:ext cx="8288337" cy="412275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function </a:t>
            </a:r>
            <a:r>
              <a:rPr lang="en-GB" sz="1200" dirty="0" err="1"/>
              <a:t>onLoadBinaryFile</a:t>
            </a:r>
            <a:r>
              <a:rPr lang="en-GB" sz="1200" dirty="0"/>
              <a:t>() {	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var</a:t>
            </a:r>
            <a:r>
              <a:rPr lang="en-GB" sz="1200" dirty="0"/>
              <a:t> </a:t>
            </a:r>
            <a:r>
              <a:rPr lang="en-GB" sz="1200" dirty="0" err="1"/>
              <a:t>theFileElem</a:t>
            </a:r>
            <a:r>
              <a:rPr lang="en-GB" sz="1200" dirty="0"/>
              <a:t> = </a:t>
            </a:r>
            <a:r>
              <a:rPr lang="en-GB" sz="1200" dirty="0" err="1"/>
              <a:t>document.getElementById</a:t>
            </a:r>
            <a:r>
              <a:rPr lang="en-GB" sz="1200" dirty="0"/>
              <a:t>("</a:t>
            </a:r>
            <a:r>
              <a:rPr lang="en-GB" sz="1200" dirty="0" err="1"/>
              <a:t>theBinaryFile</a:t>
            </a:r>
            <a:r>
              <a:rPr lang="en-GB" sz="1200" dirty="0"/>
              <a:t>");</a:t>
            </a:r>
          </a:p>
          <a:p>
            <a:endParaRPr lang="en-GB" sz="1200" dirty="0"/>
          </a:p>
          <a:p>
            <a:r>
              <a:rPr lang="en-GB" sz="1200" dirty="0"/>
              <a:t>  // Get the File object selected by the user (and make sure it's an image file).</a:t>
            </a:r>
          </a:p>
          <a:p>
            <a:r>
              <a:rPr lang="en-GB" sz="1200" dirty="0"/>
              <a:t>  if (</a:t>
            </a:r>
            <a:r>
              <a:rPr lang="en-GB" sz="1200" dirty="0" err="1"/>
              <a:t>theFileElem.files.length</a:t>
            </a:r>
            <a:r>
              <a:rPr lang="en-GB" sz="1200" dirty="0"/>
              <a:t> != 0 &amp;&amp; </a:t>
            </a:r>
            <a:r>
              <a:rPr lang="en-GB" sz="1200" dirty="0" err="1"/>
              <a:t>theFileElem.files</a:t>
            </a:r>
            <a:r>
              <a:rPr lang="en-GB" sz="1200" dirty="0"/>
              <a:t>[0].</a:t>
            </a:r>
            <a:r>
              <a:rPr lang="en-GB" sz="1200" dirty="0" err="1"/>
              <a:t>type.match</a:t>
            </a:r>
            <a:r>
              <a:rPr lang="en-GB" sz="1200" dirty="0"/>
              <a:t>(/image.*/)) {</a:t>
            </a:r>
          </a:p>
          <a:p>
            <a:endParaRPr lang="en-GB" sz="1200" dirty="0"/>
          </a:p>
          <a:p>
            <a:r>
              <a:rPr lang="en-GB" sz="1200" dirty="0"/>
              <a:t>    // Create a </a:t>
            </a:r>
            <a:r>
              <a:rPr lang="en-GB" sz="1200" dirty="0" err="1"/>
              <a:t>FileReader</a:t>
            </a:r>
            <a:r>
              <a:rPr lang="en-GB" sz="1200" dirty="0"/>
              <a:t> and handle the </a:t>
            </a:r>
            <a:r>
              <a:rPr lang="en-GB" sz="1200" dirty="0" err="1"/>
              <a:t>onload</a:t>
            </a:r>
            <a:r>
              <a:rPr lang="en-GB" sz="1200" dirty="0"/>
              <a:t> and </a:t>
            </a:r>
            <a:r>
              <a:rPr lang="en-GB" sz="1200" dirty="0" err="1"/>
              <a:t>onerror</a:t>
            </a:r>
            <a:r>
              <a:rPr lang="en-GB" sz="1200" dirty="0"/>
              <a:t> events.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var</a:t>
            </a:r>
            <a:r>
              <a:rPr lang="en-GB" sz="1200" dirty="0"/>
              <a:t> reader = new </a:t>
            </a:r>
            <a:r>
              <a:rPr lang="en-GB" sz="1200" dirty="0" err="1"/>
              <a:t>FileReader</a:t>
            </a:r>
            <a:r>
              <a:rPr lang="en-GB" sz="1200" dirty="0"/>
              <a:t>();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reader.onload</a:t>
            </a:r>
            <a:r>
              <a:rPr lang="en-GB" sz="1200" dirty="0"/>
              <a:t> = function(e){</a:t>
            </a:r>
          </a:p>
          <a:p>
            <a:r>
              <a:rPr lang="en-GB" sz="1200" dirty="0"/>
              <a:t>      </a:t>
            </a:r>
            <a:r>
              <a:rPr lang="en-GB" sz="1200" dirty="0" err="1"/>
              <a:t>var</a:t>
            </a:r>
            <a:r>
              <a:rPr lang="en-GB" sz="1200" dirty="0"/>
              <a:t> </a:t>
            </a:r>
            <a:r>
              <a:rPr lang="en-GB" sz="1200" dirty="0" err="1"/>
              <a:t>theImgElem</a:t>
            </a:r>
            <a:r>
              <a:rPr lang="en-GB" sz="1200" dirty="0"/>
              <a:t> = </a:t>
            </a:r>
            <a:r>
              <a:rPr lang="en-GB" sz="1200" dirty="0" err="1"/>
              <a:t>document.getElementById</a:t>
            </a:r>
            <a:r>
              <a:rPr lang="en-GB" sz="1200" dirty="0"/>
              <a:t>("</a:t>
            </a:r>
            <a:r>
              <a:rPr lang="en-GB" sz="1200" dirty="0" err="1"/>
              <a:t>theImg</a:t>
            </a:r>
            <a:r>
              <a:rPr lang="en-GB" sz="1200" dirty="0"/>
              <a:t>");		</a:t>
            </a:r>
          </a:p>
          <a:p>
            <a:r>
              <a:rPr lang="en-GB" sz="1200" dirty="0"/>
              <a:t>      </a:t>
            </a:r>
            <a:r>
              <a:rPr lang="en-GB" sz="1200" dirty="0" err="1"/>
              <a:t>theImgElem.src</a:t>
            </a:r>
            <a:r>
              <a:rPr lang="en-GB" sz="1200" dirty="0"/>
              <a:t> = </a:t>
            </a:r>
            <a:r>
              <a:rPr lang="en-GB" sz="1200" dirty="0" err="1"/>
              <a:t>e.target.result</a:t>
            </a:r>
            <a:r>
              <a:rPr lang="en-GB" sz="1200" dirty="0"/>
              <a:t>;</a:t>
            </a:r>
          </a:p>
          <a:p>
            <a:r>
              <a:rPr lang="en-GB" sz="1200" dirty="0"/>
              <a:t>    };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reader.onerror</a:t>
            </a:r>
            <a:r>
              <a:rPr lang="en-GB" sz="1200" dirty="0"/>
              <a:t> = function(e){</a:t>
            </a:r>
          </a:p>
          <a:p>
            <a:r>
              <a:rPr lang="en-GB" sz="1200" dirty="0"/>
              <a:t>      alert("Cannot load binary file");</a:t>
            </a:r>
          </a:p>
          <a:p>
            <a:r>
              <a:rPr lang="en-GB" sz="1200" dirty="0"/>
              <a:t>    };</a:t>
            </a:r>
          </a:p>
          <a:p>
            <a:endParaRPr lang="en-GB" sz="1200" dirty="0"/>
          </a:p>
          <a:p>
            <a:r>
              <a:rPr lang="en-GB" sz="1200" dirty="0"/>
              <a:t>    // Read the binary file.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reader.readAsDataURL</a:t>
            </a:r>
            <a:r>
              <a:rPr lang="en-GB" sz="1200" dirty="0"/>
              <a:t>(</a:t>
            </a:r>
            <a:r>
              <a:rPr lang="en-GB" sz="1200" dirty="0" err="1"/>
              <a:t>theFileElem.files</a:t>
            </a:r>
            <a:r>
              <a:rPr lang="en-GB" sz="1200" dirty="0"/>
              <a:t>[0]);	</a:t>
            </a:r>
          </a:p>
          <a:p>
            <a:r>
              <a:rPr lang="en-GB" sz="1200" dirty="0"/>
              <a:t>  } else {</a:t>
            </a:r>
          </a:p>
          <a:p>
            <a:r>
              <a:rPr lang="en-GB" sz="1200" dirty="0"/>
              <a:t>    alert("Please select a binary file");</a:t>
            </a:r>
          </a:p>
          <a:p>
            <a:r>
              <a:rPr lang="en-GB" sz="1200" dirty="0"/>
              <a:t>  }</a:t>
            </a:r>
          </a:p>
          <a:p>
            <a:r>
              <a:rPr lang="en-GB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276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Overview of Drag-and-Drop</a:t>
            </a:r>
          </a:p>
          <a:p>
            <a:pPr eaLnBrk="1" hangingPunct="1"/>
            <a:r>
              <a:rPr lang="en-GB" dirty="0"/>
              <a:t>Enabling </a:t>
            </a:r>
            <a:r>
              <a:rPr lang="en-GB" dirty="0" smtClean="0"/>
              <a:t>drag </a:t>
            </a:r>
            <a:r>
              <a:rPr lang="en-GB" dirty="0"/>
              <a:t>s</a:t>
            </a:r>
            <a:r>
              <a:rPr lang="en-GB" dirty="0" smtClean="0"/>
              <a:t>upport </a:t>
            </a:r>
            <a:r>
              <a:rPr lang="en-GB" dirty="0"/>
              <a:t>on an HTML </a:t>
            </a:r>
            <a:r>
              <a:rPr lang="en-GB" dirty="0" smtClean="0"/>
              <a:t>element</a:t>
            </a:r>
            <a:endParaRPr lang="en-GB" sz="2400" dirty="0" smtClean="0"/>
          </a:p>
          <a:p>
            <a:pPr eaLnBrk="1" hangingPunct="1"/>
            <a:r>
              <a:rPr lang="en-GB" dirty="0" smtClean="0"/>
              <a:t>Enabling drop support </a:t>
            </a:r>
            <a:r>
              <a:rPr lang="en-GB" dirty="0"/>
              <a:t>on an HTML </a:t>
            </a:r>
            <a:r>
              <a:rPr lang="en-GB" dirty="0" smtClean="0"/>
              <a:t>element</a:t>
            </a:r>
          </a:p>
          <a:p>
            <a:pPr eaLnBrk="1" hangingPunct="1"/>
            <a:r>
              <a:rPr lang="en-GB" sz="2400" dirty="0" smtClean="0"/>
              <a:t>Example</a:t>
            </a:r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2. Drag-and-Drop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2675139-9B9F-4733-933F-9A1F74144302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4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HTML5 supports </a:t>
            </a:r>
            <a:r>
              <a:rPr lang="en-US" dirty="0" smtClean="0"/>
              <a:t>drag-and-drop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drag elements on a web page or files in the file </a:t>
            </a:r>
            <a:r>
              <a:rPr lang="en-US" dirty="0" smtClean="0"/>
              <a:t>system…</a:t>
            </a:r>
          </a:p>
          <a:p>
            <a:pPr lvl="1"/>
            <a:r>
              <a:rPr lang="en-US" dirty="0" smtClean="0"/>
              <a:t>… and </a:t>
            </a:r>
            <a:r>
              <a:rPr lang="en-US" dirty="0"/>
              <a:t>drop them </a:t>
            </a:r>
            <a:r>
              <a:rPr lang="en-US" dirty="0" smtClean="0"/>
              <a:t>onto a drop-enabled element </a:t>
            </a:r>
            <a:r>
              <a:rPr lang="en-US" dirty="0"/>
              <a:t>in the web </a:t>
            </a:r>
            <a:r>
              <a:rPr lang="en-US" dirty="0" smtClean="0"/>
              <a:t>page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Key steps:</a:t>
            </a:r>
          </a:p>
          <a:p>
            <a:pPr lvl="1"/>
            <a:r>
              <a:rPr lang="en-US" dirty="0" smtClean="0"/>
              <a:t>Enable drag support on HTML source element (optional)</a:t>
            </a:r>
          </a:p>
          <a:p>
            <a:pPr lvl="1"/>
            <a:r>
              <a:rPr lang="en-US" dirty="0" smtClean="0"/>
              <a:t>Enable drop support on HTML drop target elements</a:t>
            </a:r>
          </a:p>
          <a:p>
            <a:pPr lvl="1"/>
            <a:r>
              <a:rPr lang="en-US" dirty="0" smtClean="0"/>
              <a:t>Handle drag-and-drop events on the HTML </a:t>
            </a:r>
            <a:r>
              <a:rPr lang="en-US" dirty="0"/>
              <a:t>drop target elements</a:t>
            </a:r>
            <a:endParaRPr lang="en-US" dirty="0" smtClean="0"/>
          </a:p>
          <a:p>
            <a:pPr lvl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 of Drag-and-Drop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69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11200</TotalTime>
  <Words>2908</Words>
  <Application>Microsoft Office PowerPoint</Application>
  <PresentationFormat>On-screen Show (4:3)</PresentationFormat>
  <Paragraphs>453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1_Blends</vt:lpstr>
      <vt:lpstr>Files and Data</vt:lpstr>
      <vt:lpstr>Contents</vt:lpstr>
      <vt:lpstr>1. File Handling</vt:lpstr>
      <vt:lpstr>Overview of the HTML5 File API</vt:lpstr>
      <vt:lpstr>Reading File Content</vt:lpstr>
      <vt:lpstr>Example (1 of 2)</vt:lpstr>
      <vt:lpstr>Example (2 of 2)</vt:lpstr>
      <vt:lpstr>2. Drag-and-Drop</vt:lpstr>
      <vt:lpstr>Overview of Drag-and-Drop</vt:lpstr>
      <vt:lpstr>Enabling Drag Support on an HTML Element</vt:lpstr>
      <vt:lpstr>Enabling Drop Support on an HTML Element</vt:lpstr>
      <vt:lpstr>Example</vt:lpstr>
      <vt:lpstr>3. IndexedDB Databases</vt:lpstr>
      <vt:lpstr>Overview</vt:lpstr>
      <vt:lpstr>Essential Concepts</vt:lpstr>
      <vt:lpstr>Getting Started using IndexedDB</vt:lpstr>
      <vt:lpstr>Opening a Database</vt:lpstr>
      <vt:lpstr>Creating an Object Store</vt:lpstr>
      <vt:lpstr>Putting an Item into an Object Store</vt:lpstr>
      <vt:lpstr>Getting all Items in an Object Store</vt:lpstr>
      <vt:lpstr>Deleting an Item from an Object Store</vt:lpstr>
      <vt:lpstr>Example</vt:lpstr>
      <vt:lpstr>Summary</vt:lpstr>
      <vt:lpstr>Annex: Web SQL Databases</vt:lpstr>
      <vt:lpstr>Overview</vt:lpstr>
      <vt:lpstr>Opening a Database</vt:lpstr>
      <vt:lpstr>Executing SQL Statements</vt:lpstr>
      <vt:lpstr>Example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andyo@olsensoft.com</cp:lastModifiedBy>
  <cp:revision>315</cp:revision>
  <dcterms:created xsi:type="dcterms:W3CDTF">2002-05-03T12:27:39Z</dcterms:created>
  <dcterms:modified xsi:type="dcterms:W3CDTF">2016-02-04T10:50:43Z</dcterms:modified>
</cp:coreProperties>
</file>