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38"/>
  </p:notesMasterIdLst>
  <p:handoutMasterIdLst>
    <p:handoutMasterId r:id="rId39"/>
  </p:handoutMasterIdLst>
  <p:sldIdLst>
    <p:sldId id="256" r:id="rId2"/>
    <p:sldId id="271" r:id="rId3"/>
    <p:sldId id="477" r:id="rId4"/>
    <p:sldId id="534" r:id="rId5"/>
    <p:sldId id="536" r:id="rId6"/>
    <p:sldId id="537" r:id="rId7"/>
    <p:sldId id="539" r:id="rId8"/>
    <p:sldId id="540" r:id="rId9"/>
    <p:sldId id="549" r:id="rId10"/>
    <p:sldId id="541" r:id="rId11"/>
    <p:sldId id="542" r:id="rId12"/>
    <p:sldId id="544" r:id="rId13"/>
    <p:sldId id="545" r:id="rId14"/>
    <p:sldId id="547" r:id="rId15"/>
    <p:sldId id="548" r:id="rId16"/>
    <p:sldId id="550" r:id="rId17"/>
    <p:sldId id="552" r:id="rId18"/>
    <p:sldId id="553" r:id="rId19"/>
    <p:sldId id="571" r:id="rId20"/>
    <p:sldId id="555" r:id="rId21"/>
    <p:sldId id="556" r:id="rId22"/>
    <p:sldId id="557" r:id="rId23"/>
    <p:sldId id="558" r:id="rId24"/>
    <p:sldId id="559" r:id="rId25"/>
    <p:sldId id="560" r:id="rId26"/>
    <p:sldId id="561" r:id="rId27"/>
    <p:sldId id="562" r:id="rId28"/>
    <p:sldId id="563" r:id="rId29"/>
    <p:sldId id="564" r:id="rId30"/>
    <p:sldId id="565" r:id="rId31"/>
    <p:sldId id="566" r:id="rId32"/>
    <p:sldId id="567" r:id="rId33"/>
    <p:sldId id="568" r:id="rId34"/>
    <p:sldId id="569" r:id="rId35"/>
    <p:sldId id="570" r:id="rId36"/>
    <p:sldId id="554" r:id="rId37"/>
  </p:sldIdLst>
  <p:sldSz cx="9144000" cy="6858000" type="screen4x3"/>
  <p:notesSz cx="6854825" cy="9750425"/>
  <p:defaultTextStyle>
    <a:defPPr>
      <a:defRPr lang="en-GB"/>
    </a:defPPr>
    <a:lvl1pPr algn="l" rtl="0" fontAlgn="base">
      <a:spcBef>
        <a:spcPct val="0"/>
      </a:spcBef>
      <a:spcAft>
        <a:spcPct val="0"/>
      </a:spcAft>
      <a:defRPr sz="1600" b="1" kern="1200">
        <a:solidFill>
          <a:schemeClr val="tx1"/>
        </a:solidFill>
        <a:latin typeface="Tahoma" pitchFamily="34" charset="0"/>
        <a:ea typeface="+mn-ea"/>
        <a:cs typeface="+mn-cs"/>
      </a:defRPr>
    </a:lvl1pPr>
    <a:lvl2pPr marL="457200" algn="l" rtl="0" fontAlgn="base">
      <a:spcBef>
        <a:spcPct val="0"/>
      </a:spcBef>
      <a:spcAft>
        <a:spcPct val="0"/>
      </a:spcAft>
      <a:defRPr sz="1600" b="1" kern="1200">
        <a:solidFill>
          <a:schemeClr val="tx1"/>
        </a:solidFill>
        <a:latin typeface="Tahoma" pitchFamily="34" charset="0"/>
        <a:ea typeface="+mn-ea"/>
        <a:cs typeface="+mn-cs"/>
      </a:defRPr>
    </a:lvl2pPr>
    <a:lvl3pPr marL="914400" algn="l" rtl="0" fontAlgn="base">
      <a:spcBef>
        <a:spcPct val="0"/>
      </a:spcBef>
      <a:spcAft>
        <a:spcPct val="0"/>
      </a:spcAft>
      <a:defRPr sz="1600" b="1" kern="1200">
        <a:solidFill>
          <a:schemeClr val="tx1"/>
        </a:solidFill>
        <a:latin typeface="Tahoma" pitchFamily="34" charset="0"/>
        <a:ea typeface="+mn-ea"/>
        <a:cs typeface="+mn-cs"/>
      </a:defRPr>
    </a:lvl3pPr>
    <a:lvl4pPr marL="1371600" algn="l" rtl="0" fontAlgn="base">
      <a:spcBef>
        <a:spcPct val="0"/>
      </a:spcBef>
      <a:spcAft>
        <a:spcPct val="0"/>
      </a:spcAft>
      <a:defRPr sz="1600" b="1" kern="1200">
        <a:solidFill>
          <a:schemeClr val="tx1"/>
        </a:solidFill>
        <a:latin typeface="Tahoma" pitchFamily="34" charset="0"/>
        <a:ea typeface="+mn-ea"/>
        <a:cs typeface="+mn-cs"/>
      </a:defRPr>
    </a:lvl4pPr>
    <a:lvl5pPr marL="1828800" algn="l" rtl="0" fontAlgn="base">
      <a:spcBef>
        <a:spcPct val="0"/>
      </a:spcBef>
      <a:spcAft>
        <a:spcPct val="0"/>
      </a:spcAft>
      <a:defRPr sz="1600" b="1" kern="1200">
        <a:solidFill>
          <a:schemeClr val="tx1"/>
        </a:solidFill>
        <a:latin typeface="Tahoma" pitchFamily="34" charset="0"/>
        <a:ea typeface="+mn-ea"/>
        <a:cs typeface="+mn-cs"/>
      </a:defRPr>
    </a:lvl5pPr>
    <a:lvl6pPr marL="2286000" algn="l" defTabSz="914400" rtl="0" eaLnBrk="1" latinLnBrk="0" hangingPunct="1">
      <a:defRPr sz="1600" b="1" kern="1200">
        <a:solidFill>
          <a:schemeClr val="tx1"/>
        </a:solidFill>
        <a:latin typeface="Tahoma" pitchFamily="34" charset="0"/>
        <a:ea typeface="+mn-ea"/>
        <a:cs typeface="+mn-cs"/>
      </a:defRPr>
    </a:lvl6pPr>
    <a:lvl7pPr marL="2743200" algn="l" defTabSz="914400" rtl="0" eaLnBrk="1" latinLnBrk="0" hangingPunct="1">
      <a:defRPr sz="1600" b="1" kern="1200">
        <a:solidFill>
          <a:schemeClr val="tx1"/>
        </a:solidFill>
        <a:latin typeface="Tahoma" pitchFamily="34" charset="0"/>
        <a:ea typeface="+mn-ea"/>
        <a:cs typeface="+mn-cs"/>
      </a:defRPr>
    </a:lvl7pPr>
    <a:lvl8pPr marL="3200400" algn="l" defTabSz="914400" rtl="0" eaLnBrk="1" latinLnBrk="0" hangingPunct="1">
      <a:defRPr sz="1600" b="1" kern="1200">
        <a:solidFill>
          <a:schemeClr val="tx1"/>
        </a:solidFill>
        <a:latin typeface="Tahoma" pitchFamily="34" charset="0"/>
        <a:ea typeface="+mn-ea"/>
        <a:cs typeface="+mn-cs"/>
      </a:defRPr>
    </a:lvl8pPr>
    <a:lvl9pPr marL="3657600" algn="l" defTabSz="914400" rtl="0" eaLnBrk="1" latinLnBrk="0" hangingPunct="1">
      <a:defRPr sz="1600" b="1"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FF"/>
    <a:srgbClr val="9999FF"/>
    <a:srgbClr val="CCCCFF"/>
    <a:srgbClr val="3366CC"/>
    <a:srgbClr val="FFFF99"/>
    <a:srgbClr val="00CC00"/>
    <a:srgbClr val="009900"/>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017" autoAdjust="0"/>
    <p:restoredTop sz="94610" autoAdjust="0"/>
  </p:normalViewPr>
  <p:slideViewPr>
    <p:cSldViewPr snapToGrid="0">
      <p:cViewPr>
        <p:scale>
          <a:sx n="70" d="100"/>
          <a:sy n="70" d="100"/>
        </p:scale>
        <p:origin x="-900" y="-126"/>
      </p:cViewPr>
      <p:guideLst>
        <p:guide orient="horz" pos="807"/>
        <p:guide pos="343"/>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110" d="100"/>
          <a:sy n="110" d="100"/>
        </p:scale>
        <p:origin x="-546" y="684"/>
      </p:cViewPr>
      <p:guideLst>
        <p:guide orient="horz" pos="3071"/>
        <p:guide pos="215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30" name="Rectangle 6"/>
          <p:cNvSpPr>
            <a:spLocks noGrp="1" noChangeArrowheads="1"/>
          </p:cNvSpPr>
          <p:nvPr>
            <p:ph type="hdr" sz="quarter"/>
          </p:nvPr>
        </p:nvSpPr>
        <p:spPr bwMode="auto">
          <a:xfrm>
            <a:off x="1866900" y="314325"/>
            <a:ext cx="3257550"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solidFill>
                  <a:schemeClr val="tx2"/>
                </a:solidFill>
              </a:defRPr>
            </a:lvl1pPr>
          </a:lstStyle>
          <a:p>
            <a:pPr>
              <a:defRPr/>
            </a:pPr>
            <a:r>
              <a:rPr lang="en-GB" dirty="0" smtClean="0"/>
              <a:t>Ajax</a:t>
            </a:r>
            <a:endParaRPr lang="en-GB" dirty="0"/>
          </a:p>
        </p:txBody>
      </p:sp>
      <p:sp>
        <p:nvSpPr>
          <p:cNvPr id="48131" name="Line 7"/>
          <p:cNvSpPr>
            <a:spLocks noChangeShapeType="1"/>
          </p:cNvSpPr>
          <p:nvPr/>
        </p:nvSpPr>
        <p:spPr bwMode="auto">
          <a:xfrm>
            <a:off x="695325" y="561975"/>
            <a:ext cx="54737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8132" name="Line 8"/>
          <p:cNvSpPr>
            <a:spLocks noChangeShapeType="1"/>
          </p:cNvSpPr>
          <p:nvPr/>
        </p:nvSpPr>
        <p:spPr bwMode="auto">
          <a:xfrm>
            <a:off x="695325" y="9229725"/>
            <a:ext cx="54737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8133" name="Rectangle 9"/>
          <p:cNvSpPr>
            <a:spLocks noChangeArrowheads="1"/>
          </p:cNvSpPr>
          <p:nvPr/>
        </p:nvSpPr>
        <p:spPr bwMode="auto">
          <a:xfrm>
            <a:off x="2324100" y="9282113"/>
            <a:ext cx="2206625" cy="20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r>
              <a:rPr lang="en-GB" sz="1000" b="0" smtClean="0"/>
              <a:t>© Olsen Software, 2016</a:t>
            </a:r>
            <a:endParaRPr lang="en-GB" sz="1000" b="0" dirty="0"/>
          </a:p>
        </p:txBody>
      </p:sp>
    </p:spTree>
    <p:extLst>
      <p:ext uri="{BB962C8B-B14F-4D97-AF65-F5344CB8AC3E}">
        <p14:creationId xmlns:p14="http://schemas.microsoft.com/office/powerpoint/2010/main" val="16500054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1866900" y="314325"/>
            <a:ext cx="3257550"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solidFill>
                  <a:schemeClr val="tx2"/>
                </a:solidFill>
              </a:defRPr>
            </a:lvl1pPr>
          </a:lstStyle>
          <a:p>
            <a:pPr>
              <a:defRPr/>
            </a:pPr>
            <a:r>
              <a:rPr lang="en-GB" dirty="0" smtClean="0"/>
              <a:t>Ajax</a:t>
            </a:r>
            <a:endParaRPr lang="en-GB" dirty="0"/>
          </a:p>
        </p:txBody>
      </p:sp>
      <p:sp>
        <p:nvSpPr>
          <p:cNvPr id="25603" name="Rectangle 4"/>
          <p:cNvSpPr>
            <a:spLocks noGrp="1" noRot="1" noChangeAspect="1" noChangeArrowheads="1" noTextEdit="1"/>
          </p:cNvSpPr>
          <p:nvPr>
            <p:ph type="sldImg" idx="2"/>
          </p:nvPr>
        </p:nvSpPr>
        <p:spPr bwMode="auto">
          <a:xfrm>
            <a:off x="992188" y="731838"/>
            <a:ext cx="4875212" cy="3656012"/>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71842" dir="2700000" algn="ctr" rotWithShape="0">
                    <a:srgbClr val="808080">
                      <a:alpha val="50000"/>
                    </a:srgbClr>
                  </a:outerShdw>
                </a:effectLst>
              </a14:hiddenEffects>
            </a:ext>
            <a:ext uri="{53640926-AAD7-44D8-BBD7-CCE9431645EC}">
              <a14:shadowObscured xmlns:a14="http://schemas.microsoft.com/office/drawing/2010/main" val="1"/>
            </a:ext>
          </a:extLst>
        </p:spPr>
      </p:sp>
      <p:sp>
        <p:nvSpPr>
          <p:cNvPr id="24581" name="Rectangle 5"/>
          <p:cNvSpPr>
            <a:spLocks noGrp="1" noChangeArrowheads="1"/>
          </p:cNvSpPr>
          <p:nvPr>
            <p:ph type="body" sz="quarter" idx="3"/>
          </p:nvPr>
        </p:nvSpPr>
        <p:spPr bwMode="auto">
          <a:xfrm>
            <a:off x="685800" y="4448175"/>
            <a:ext cx="5483225" cy="458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5605" name="Line 8"/>
          <p:cNvSpPr>
            <a:spLocks noChangeShapeType="1"/>
          </p:cNvSpPr>
          <p:nvPr/>
        </p:nvSpPr>
        <p:spPr bwMode="auto">
          <a:xfrm>
            <a:off x="695325" y="4438650"/>
            <a:ext cx="54737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5606" name="Line 9"/>
          <p:cNvSpPr>
            <a:spLocks noChangeShapeType="1"/>
          </p:cNvSpPr>
          <p:nvPr/>
        </p:nvSpPr>
        <p:spPr bwMode="auto">
          <a:xfrm>
            <a:off x="695325" y="9229725"/>
            <a:ext cx="54737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5607" name="Rectangle 10"/>
          <p:cNvSpPr>
            <a:spLocks noChangeArrowheads="1"/>
          </p:cNvSpPr>
          <p:nvPr/>
        </p:nvSpPr>
        <p:spPr bwMode="auto">
          <a:xfrm>
            <a:off x="2324100" y="9282113"/>
            <a:ext cx="2206625" cy="20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r>
              <a:rPr lang="en-GB" sz="1000" b="0" smtClean="0"/>
              <a:t>© Olsen Software, 2016</a:t>
            </a:r>
            <a:endParaRPr lang="en-GB" sz="1000" b="0" dirty="0"/>
          </a:p>
        </p:txBody>
      </p:sp>
      <p:sp>
        <p:nvSpPr>
          <p:cNvPr id="25608" name="Line 11"/>
          <p:cNvSpPr>
            <a:spLocks noChangeShapeType="1"/>
          </p:cNvSpPr>
          <p:nvPr/>
        </p:nvSpPr>
        <p:spPr bwMode="auto">
          <a:xfrm>
            <a:off x="695325" y="561975"/>
            <a:ext cx="54737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1668168836"/>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100" kern="1200">
        <a:solidFill>
          <a:schemeClr val="tx1"/>
        </a:solidFill>
        <a:latin typeface="Tahoma" pitchFamily="34" charset="0"/>
        <a:ea typeface="+mn-ea"/>
        <a:cs typeface="+mn-cs"/>
      </a:defRPr>
    </a:lvl1pPr>
    <a:lvl2pPr marL="360363" indent="-180975" algn="l" rtl="0" eaLnBrk="0" fontAlgn="base" hangingPunct="0">
      <a:spcBef>
        <a:spcPct val="30000"/>
      </a:spcBef>
      <a:spcAft>
        <a:spcPct val="0"/>
      </a:spcAft>
      <a:buChar char="•"/>
      <a:defRPr sz="1100" kern="1200">
        <a:solidFill>
          <a:schemeClr val="tx1"/>
        </a:solidFill>
        <a:latin typeface="Tahoma" pitchFamily="34" charset="0"/>
        <a:ea typeface="+mn-ea"/>
        <a:cs typeface="+mn-cs"/>
      </a:defRPr>
    </a:lvl2pPr>
    <a:lvl3pPr marL="714375" indent="-174625" algn="l" rtl="0" eaLnBrk="0" fontAlgn="base" hangingPunct="0">
      <a:spcBef>
        <a:spcPct val="30000"/>
      </a:spcBef>
      <a:spcAft>
        <a:spcPct val="0"/>
      </a:spcAft>
      <a:buChar char="•"/>
      <a:defRPr sz="1100" kern="1200">
        <a:solidFill>
          <a:schemeClr val="tx1"/>
        </a:solidFill>
        <a:latin typeface="Tahoma" pitchFamily="34" charset="0"/>
        <a:ea typeface="+mn-ea"/>
        <a:cs typeface="+mn-cs"/>
      </a:defRPr>
    </a:lvl3pPr>
    <a:lvl4pPr marL="1074738" indent="-180975" algn="l" rtl="0" eaLnBrk="0" fontAlgn="base" hangingPunct="0">
      <a:spcBef>
        <a:spcPct val="30000"/>
      </a:spcBef>
      <a:spcAft>
        <a:spcPct val="0"/>
      </a:spcAft>
      <a:buChar char="•"/>
      <a:defRPr sz="1100" kern="1200">
        <a:solidFill>
          <a:schemeClr val="tx1"/>
        </a:solidFill>
        <a:latin typeface="Tahoma" pitchFamily="34" charset="0"/>
        <a:ea typeface="+mn-ea"/>
        <a:cs typeface="+mn-cs"/>
      </a:defRPr>
    </a:lvl4pPr>
    <a:lvl5pPr marL="1438275" indent="-184150" algn="l" rtl="0" eaLnBrk="0" fontAlgn="base" hangingPunct="0">
      <a:spcBef>
        <a:spcPct val="30000"/>
      </a:spcBef>
      <a:spcAft>
        <a:spcPct val="0"/>
      </a:spcAft>
      <a:buChar char="•"/>
      <a:defRPr sz="11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smtClean="0">
                <a:solidFill>
                  <a:schemeClr val="tx2"/>
                </a:solidFill>
              </a:rPr>
              <a:t>Ajax</a:t>
            </a:r>
          </a:p>
        </p:txBody>
      </p:sp>
      <p:sp>
        <p:nvSpPr>
          <p:cNvPr id="26627" name="Rectangle 4"/>
          <p:cNvSpPr>
            <a:spLocks noGrp="1" noRot="1" noChangeAspect="1" noChangeArrowheads="1" noTextEdit="1"/>
          </p:cNvSpPr>
          <p:nvPr>
            <p:ph type="sldImg"/>
          </p:nvPr>
        </p:nvSpPr>
        <p:spPr>
          <a:ln/>
        </p:spPr>
      </p:sp>
      <p:sp>
        <p:nvSpPr>
          <p:cNvPr id="26628" name="Notes Placeholder 1"/>
          <p:cNvSpPr>
            <a:spLocks noGrp="1"/>
          </p:cNvSpPr>
          <p:nvPr/>
        </p:nvSpPr>
        <p:spPr bwMode="auto">
          <a:xfrm>
            <a:off x="685800" y="4448175"/>
            <a:ext cx="5483225"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30000"/>
              </a:spcBef>
            </a:pPr>
            <a:endParaRPr lang="en-US" sz="1100" b="0"/>
          </a:p>
        </p:txBody>
      </p:sp>
      <p:sp>
        <p:nvSpPr>
          <p:cNvPr id="2" name="Notes Placeholder 1"/>
          <p:cNvSpPr>
            <a:spLocks noGrp="1"/>
          </p:cNvSpPr>
          <p:nvPr>
            <p:ph type="body" idx="1"/>
          </p:nvPr>
        </p:nvSpPr>
        <p:spPr/>
        <p:txBody>
          <a:bodyPr/>
          <a:lstStyle/>
          <a:p>
            <a:r>
              <a:rPr lang="en-GB" dirty="0" smtClean="0"/>
              <a:t>Ajax is an extremely important technology in contemporary Web applications. Ajax is a fusion of standards that allows a Web page to make asynchronous requests to the Web server. </a:t>
            </a:r>
          </a:p>
          <a:p>
            <a:r>
              <a:rPr lang="en-GB" dirty="0" smtClean="0"/>
              <a:t>Ajax is at the heart of the move behind Single Page Applications (SPA), whereby a Web application comprises a single page that updates its state by making requests to the server. This is quite different from traditional Web applications, where each significant change of state is achieved by requesting a completely new page from the Web server.</a:t>
            </a:r>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smtClean="0">
                <a:solidFill>
                  <a:schemeClr val="tx2"/>
                </a:solidFill>
              </a:rPr>
              <a:t>Ajax</a:t>
            </a:r>
          </a:p>
        </p:txBody>
      </p:sp>
      <p:sp>
        <p:nvSpPr>
          <p:cNvPr id="35843" name="Rectangle 2"/>
          <p:cNvSpPr>
            <a:spLocks noGrp="1" noRot="1" noChangeAspect="1" noChangeArrowheads="1" noTextEdit="1"/>
          </p:cNvSpPr>
          <p:nvPr>
            <p:ph type="sldImg"/>
          </p:nvPr>
        </p:nvSpPr>
        <p:spPr>
          <a:xfrm>
            <a:off x="990600" y="731838"/>
            <a:ext cx="4875213" cy="3656012"/>
          </a:xfrm>
          <a:ln/>
        </p:spPr>
      </p:sp>
      <p:sp>
        <p:nvSpPr>
          <p:cNvPr id="35844" name="Notes Placeholder 2"/>
          <p:cNvSpPr>
            <a:spLocks noGrp="1"/>
          </p:cNvSpPr>
          <p:nvPr/>
        </p:nvSpPr>
        <p:spPr bwMode="auto">
          <a:xfrm>
            <a:off x="685800" y="4448175"/>
            <a:ext cx="5483225"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30000"/>
              </a:spcBef>
            </a:pPr>
            <a:endParaRPr lang="en-US" sz="1100" b="0"/>
          </a:p>
        </p:txBody>
      </p:sp>
      <p:sp>
        <p:nvSpPr>
          <p:cNvPr id="2" name="Notes Placeholder 1"/>
          <p:cNvSpPr>
            <a:spLocks noGrp="1"/>
          </p:cNvSpPr>
          <p:nvPr>
            <p:ph type="body" idx="1"/>
          </p:nvPr>
        </p:nvSpPr>
        <p:spPr/>
        <p:txBody>
          <a:bodyPr/>
          <a:lstStyle/>
          <a:p>
            <a:r>
              <a:rPr lang="en-GB" dirty="0" smtClean="0"/>
              <a:t>The demo project includes various alternative ways to implement Ajax calls (manual, or using jQuery). Open the demo project in Visual Studio and run it, to see the options. Click the first option to run this demo:</a:t>
            </a:r>
          </a:p>
          <a:p>
            <a:endParaRPr lang="en-GB"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829" y="5127086"/>
            <a:ext cx="4428622" cy="2484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a:xfrm>
            <a:off x="1104180" y="6305908"/>
            <a:ext cx="1311215" cy="31055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smtClean="0">
                <a:solidFill>
                  <a:schemeClr val="tx2"/>
                </a:solidFill>
              </a:rPr>
              <a:t>Ajax</a:t>
            </a:r>
          </a:p>
        </p:txBody>
      </p:sp>
      <p:sp>
        <p:nvSpPr>
          <p:cNvPr id="36867" name="Rectangle 2"/>
          <p:cNvSpPr>
            <a:spLocks noGrp="1" noRot="1" noChangeAspect="1" noChangeArrowheads="1" noTextEdit="1"/>
          </p:cNvSpPr>
          <p:nvPr>
            <p:ph type="sldImg"/>
          </p:nvPr>
        </p:nvSpPr>
        <p:spPr>
          <a:xfrm>
            <a:off x="990600" y="731838"/>
            <a:ext cx="4875213" cy="3656012"/>
          </a:xfrm>
          <a:ln/>
        </p:spPr>
      </p:sp>
      <p:sp>
        <p:nvSpPr>
          <p:cNvPr id="36868" name="Notes Placeholder 1"/>
          <p:cNvSpPr>
            <a:spLocks noGrp="1"/>
          </p:cNvSpPr>
          <p:nvPr/>
        </p:nvSpPr>
        <p:spPr bwMode="auto">
          <a:xfrm>
            <a:off x="685800" y="4448175"/>
            <a:ext cx="5483225"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30000"/>
              </a:spcBef>
            </a:pPr>
            <a:endParaRPr lang="en-US" sz="1100" b="0"/>
          </a:p>
        </p:txBody>
      </p:sp>
      <p:sp>
        <p:nvSpPr>
          <p:cNvPr id="2" name="Notes Placeholder 1"/>
          <p:cNvSpPr>
            <a:spLocks noGrp="1"/>
          </p:cNvSpPr>
          <p:nvPr>
            <p:ph type="body" idx="1"/>
          </p:nvPr>
        </p:nvSpPr>
        <p:spPr/>
        <p:txBody>
          <a:bodyPr/>
          <a:lstStyle/>
          <a:p>
            <a:r>
              <a:rPr lang="en-GB" dirty="0" smtClean="0"/>
              <a:t>The example is quite straightforward:</a:t>
            </a:r>
          </a:p>
          <a:p>
            <a:pPr lvl="1"/>
            <a:r>
              <a:rPr lang="en-GB" dirty="0" smtClean="0"/>
              <a:t>We handle key-up events in the </a:t>
            </a:r>
            <a:r>
              <a:rPr lang="en-GB" dirty="0" err="1" smtClean="0">
                <a:latin typeface="Lucida Console" panose="020B0609040504020204" pitchFamily="49" charset="0"/>
              </a:rPr>
              <a:t>myInputField</a:t>
            </a:r>
            <a:r>
              <a:rPr lang="en-GB" dirty="0" smtClean="0"/>
              <a:t> text box. In the key-up event-handler function, we make an Ajax call to the server, passing the current contents of the text box.</a:t>
            </a:r>
          </a:p>
          <a:p>
            <a:pPr lvl="1"/>
            <a:r>
              <a:rPr lang="en-GB" dirty="0" smtClean="0"/>
              <a:t>The server simply echoes the text straight back to the client.</a:t>
            </a:r>
          </a:p>
          <a:p>
            <a:pPr lvl="1"/>
            <a:r>
              <a:rPr lang="en-GB" dirty="0" smtClean="0"/>
              <a:t>The Web page handles the Ajax response, and displays the data in the </a:t>
            </a:r>
            <a:r>
              <a:rPr lang="en-GB" dirty="0" err="1" smtClean="0">
                <a:latin typeface="Lucida Console" panose="020B0609040504020204" pitchFamily="49" charset="0"/>
                <a:cs typeface="Lao UI" panose="020B0502040204020203" pitchFamily="34" charset="0"/>
              </a:rPr>
              <a:t>myEchoField</a:t>
            </a:r>
            <a:r>
              <a:rPr lang="en-GB" dirty="0" smtClean="0"/>
              <a:t> element.</a:t>
            </a:r>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smtClean="0">
                <a:solidFill>
                  <a:schemeClr val="tx2"/>
                </a:solidFill>
              </a:rPr>
              <a:t>Ajax</a:t>
            </a:r>
          </a:p>
        </p:txBody>
      </p:sp>
      <p:sp>
        <p:nvSpPr>
          <p:cNvPr id="37891" name="Rectangle 2"/>
          <p:cNvSpPr>
            <a:spLocks noGrp="1" noRot="1" noChangeAspect="1" noChangeArrowheads="1" noTextEdit="1"/>
          </p:cNvSpPr>
          <p:nvPr>
            <p:ph type="sldImg"/>
          </p:nvPr>
        </p:nvSpPr>
        <p:spPr>
          <a:xfrm>
            <a:off x="990600" y="731838"/>
            <a:ext cx="4875213" cy="3656012"/>
          </a:xfrm>
          <a:ln/>
        </p:spPr>
      </p:sp>
      <p:sp>
        <p:nvSpPr>
          <p:cNvPr id="37892" name="Notes Placeholder 1"/>
          <p:cNvSpPr>
            <a:spLocks noGrp="1"/>
          </p:cNvSpPr>
          <p:nvPr/>
        </p:nvSpPr>
        <p:spPr bwMode="auto">
          <a:xfrm>
            <a:off x="685800" y="4448175"/>
            <a:ext cx="5483225"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30000"/>
              </a:spcBef>
            </a:pPr>
            <a:endParaRPr lang="en-US" sz="1100" b="0"/>
          </a:p>
        </p:txBody>
      </p:sp>
      <p:sp>
        <p:nvSpPr>
          <p:cNvPr id="2" name="Notes Placeholder 1"/>
          <p:cNvSpPr>
            <a:spLocks noGrp="1"/>
          </p:cNvSpPr>
          <p:nvPr>
            <p:ph type="body" idx="1"/>
          </p:nvPr>
        </p:nvSpPr>
        <p:spPr/>
        <p:txBody>
          <a:bodyPr/>
          <a:lstStyle/>
          <a:p>
            <a:r>
              <a:rPr lang="en-GB" dirty="0" smtClean="0"/>
              <a:t>This slide shows various ways to create an </a:t>
            </a:r>
            <a:r>
              <a:rPr lang="en-GB" dirty="0" err="1" smtClean="0">
                <a:latin typeface="Lucida Console" panose="020B0609040504020204" pitchFamily="49" charset="0"/>
              </a:rPr>
              <a:t>XMLHttpRequest</a:t>
            </a:r>
            <a:r>
              <a:rPr lang="en-GB" dirty="0" smtClean="0"/>
              <a:t> object, which is at the heart of Ajax. This object has all the methods and properties you need to make Ajax calls.</a:t>
            </a:r>
          </a:p>
          <a:p>
            <a:r>
              <a:rPr lang="en-GB" dirty="0" smtClean="0"/>
              <a:t>In contemporary browsers, you can simply create an </a:t>
            </a:r>
            <a:r>
              <a:rPr lang="en-GB" dirty="0" err="1">
                <a:latin typeface="Lucida Console" panose="020B0609040504020204" pitchFamily="49" charset="0"/>
              </a:rPr>
              <a:t>XMLHttpRequest</a:t>
            </a:r>
            <a:r>
              <a:rPr lang="en-GB" dirty="0"/>
              <a:t> </a:t>
            </a:r>
            <a:r>
              <a:rPr lang="en-GB" dirty="0" smtClean="0"/>
              <a:t>object directly. However, in some older versions on Internet Explorer, the Ajax object was actually a COM object (with varying names, depending on which version of IE you're using). Therefore </a:t>
            </a:r>
            <a:r>
              <a:rPr lang="en-GB" dirty="0"/>
              <a:t>the </a:t>
            </a:r>
            <a:r>
              <a:rPr lang="en-GB" dirty="0" err="1">
                <a:latin typeface="Lucida Console" panose="020B0609040504020204" pitchFamily="49" charset="0"/>
              </a:rPr>
              <a:t>myCreateXMLHttpRequest</a:t>
            </a:r>
            <a:r>
              <a:rPr lang="en-GB" dirty="0" smtClean="0">
                <a:latin typeface="Lucida Console" panose="020B0609040504020204" pitchFamily="49" charset="0"/>
              </a:rPr>
              <a:t>()</a:t>
            </a:r>
            <a:r>
              <a:rPr lang="en-GB" dirty="0" smtClean="0"/>
              <a:t> function tries various techniques for creating the </a:t>
            </a:r>
            <a:r>
              <a:rPr lang="en-GB" dirty="0" err="1">
                <a:latin typeface="Lucida Console" panose="020B0609040504020204" pitchFamily="49" charset="0"/>
              </a:rPr>
              <a:t>XMLHttpRequest</a:t>
            </a:r>
            <a:r>
              <a:rPr lang="en-GB" dirty="0"/>
              <a:t> </a:t>
            </a:r>
            <a:r>
              <a:rPr lang="en-GB" dirty="0" smtClean="0"/>
              <a:t>object.</a:t>
            </a:r>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smtClean="0">
                <a:solidFill>
                  <a:schemeClr val="tx2"/>
                </a:solidFill>
              </a:rPr>
              <a:t>Ajax</a:t>
            </a:r>
          </a:p>
        </p:txBody>
      </p:sp>
      <p:sp>
        <p:nvSpPr>
          <p:cNvPr id="38915" name="Rectangle 2"/>
          <p:cNvSpPr>
            <a:spLocks noGrp="1" noRot="1" noChangeAspect="1" noChangeArrowheads="1" noTextEdit="1"/>
          </p:cNvSpPr>
          <p:nvPr>
            <p:ph type="sldImg"/>
          </p:nvPr>
        </p:nvSpPr>
        <p:spPr>
          <a:xfrm>
            <a:off x="990600" y="731838"/>
            <a:ext cx="4875213" cy="3656012"/>
          </a:xfrm>
          <a:ln/>
        </p:spPr>
      </p:sp>
      <p:sp>
        <p:nvSpPr>
          <p:cNvPr id="38916" name="Notes Placeholder 2"/>
          <p:cNvSpPr>
            <a:spLocks noGrp="1"/>
          </p:cNvSpPr>
          <p:nvPr/>
        </p:nvSpPr>
        <p:spPr bwMode="auto">
          <a:xfrm>
            <a:off x="685800" y="4448175"/>
            <a:ext cx="5483225"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30000"/>
              </a:spcBef>
            </a:pPr>
            <a:endParaRPr lang="en-US" sz="1100" b="0"/>
          </a:p>
        </p:txBody>
      </p:sp>
      <p:sp>
        <p:nvSpPr>
          <p:cNvPr id="3" name="Notes Placeholder 2"/>
          <p:cNvSpPr>
            <a:spLocks noGrp="1"/>
          </p:cNvSpPr>
          <p:nvPr>
            <p:ph type="body" idx="1"/>
          </p:nvPr>
        </p:nvSpPr>
        <p:spPr/>
        <p:txBody>
          <a:bodyPr/>
          <a:lstStyle/>
          <a:p>
            <a:r>
              <a:rPr lang="en-GB" dirty="0" smtClean="0"/>
              <a:t>To make an Ajax call, you call the </a:t>
            </a:r>
            <a:r>
              <a:rPr lang="en-GB" dirty="0" smtClean="0">
                <a:latin typeface="Lucida Console" panose="020B0609040504020204" pitchFamily="49" charset="0"/>
              </a:rPr>
              <a:t>send()</a:t>
            </a:r>
            <a:r>
              <a:rPr lang="en-GB" dirty="0" smtClean="0"/>
              <a:t> method. The parameter contains the data you want to pass in the HTTP body; if you pass </a:t>
            </a:r>
            <a:r>
              <a:rPr lang="en-GB" dirty="0" smtClean="0">
                <a:latin typeface="Lucida Console" panose="020B0609040504020204" pitchFamily="49" charset="0"/>
              </a:rPr>
              <a:t>null</a:t>
            </a:r>
            <a:r>
              <a:rPr lang="en-GB" dirty="0" smtClean="0"/>
              <a:t>, it means the HTTP body is empty.</a:t>
            </a:r>
          </a:p>
          <a:p>
            <a:r>
              <a:rPr lang="en-GB" dirty="0" smtClean="0"/>
              <a:t>Before you can call </a:t>
            </a:r>
            <a:r>
              <a:rPr lang="en-GB" dirty="0" smtClean="0">
                <a:latin typeface="Lucida Console" panose="020B0609040504020204" pitchFamily="49" charset="0"/>
              </a:rPr>
              <a:t>send()</a:t>
            </a:r>
            <a:r>
              <a:rPr lang="en-GB" dirty="0" smtClean="0"/>
              <a:t>, there are a couple of important steps you must perform first:</a:t>
            </a:r>
          </a:p>
          <a:p>
            <a:pPr lvl="1"/>
            <a:r>
              <a:rPr lang="en-GB" dirty="0" smtClean="0"/>
              <a:t>Call the </a:t>
            </a:r>
            <a:r>
              <a:rPr lang="en-GB" dirty="0" smtClean="0">
                <a:latin typeface="Lucida Console" panose="020B0609040504020204" pitchFamily="49" charset="0"/>
              </a:rPr>
              <a:t>open()</a:t>
            </a:r>
            <a:r>
              <a:rPr lang="en-GB" dirty="0" smtClean="0"/>
              <a:t> method, specifying the HTTP method (</a:t>
            </a:r>
            <a:r>
              <a:rPr lang="en-GB" dirty="0" smtClean="0">
                <a:latin typeface="Lucida Console" panose="020B0609040504020204" pitchFamily="49" charset="0"/>
              </a:rPr>
              <a:t>"GET"</a:t>
            </a:r>
            <a:r>
              <a:rPr lang="en-GB" dirty="0" smtClean="0"/>
              <a:t> or </a:t>
            </a:r>
            <a:r>
              <a:rPr lang="en-GB" dirty="0" smtClean="0">
                <a:latin typeface="Lucida Console" panose="020B0609040504020204" pitchFamily="49" charset="0"/>
              </a:rPr>
              <a:t>"POST"</a:t>
            </a:r>
            <a:r>
              <a:rPr lang="en-GB" dirty="0" smtClean="0"/>
              <a:t>), the URL that you wish to connect to on the server, and a </a:t>
            </a:r>
            <a:r>
              <a:rPr lang="en-GB" dirty="0" err="1" smtClean="0"/>
              <a:t>boolean</a:t>
            </a:r>
            <a:r>
              <a:rPr lang="en-GB" dirty="0" smtClean="0"/>
              <a:t> parameter indicating whether you want to perform an asynchronous call (</a:t>
            </a:r>
            <a:r>
              <a:rPr lang="en-GB" dirty="0" smtClean="0">
                <a:latin typeface="Lucida Console" panose="020B0609040504020204" pitchFamily="49" charset="0"/>
              </a:rPr>
              <a:t>true</a:t>
            </a:r>
            <a:r>
              <a:rPr lang="en-GB" dirty="0" smtClean="0"/>
              <a:t> means asynchronous, </a:t>
            </a:r>
            <a:r>
              <a:rPr lang="en-GB" dirty="0" smtClean="0">
                <a:latin typeface="Lucida Console" panose="020B0609040504020204" pitchFamily="49" charset="0"/>
              </a:rPr>
              <a:t>false</a:t>
            </a:r>
            <a:r>
              <a:rPr lang="en-GB" dirty="0" smtClean="0"/>
              <a:t> means synchronous).</a:t>
            </a:r>
          </a:p>
          <a:p>
            <a:pPr lvl="1"/>
            <a:r>
              <a:rPr lang="en-GB" dirty="0" smtClean="0"/>
              <a:t>If you're going to make an asynchronous call, then you should first set the </a:t>
            </a:r>
            <a:r>
              <a:rPr lang="en-GB" dirty="0" err="1" smtClean="0">
                <a:latin typeface="Lucida Console" panose="020B0609040504020204" pitchFamily="49" charset="0"/>
              </a:rPr>
              <a:t>onreadystatechange</a:t>
            </a:r>
            <a:r>
              <a:rPr lang="en-GB" dirty="0" smtClean="0"/>
              <a:t> property to point to your event-handler function. Ajax will call this function several times during the lifecycle of the Ajax call, to tell you how things are going.</a:t>
            </a:r>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smtClean="0">
                <a:solidFill>
                  <a:schemeClr val="tx2"/>
                </a:solidFill>
              </a:rPr>
              <a:t>Ajax</a:t>
            </a:r>
          </a:p>
        </p:txBody>
      </p:sp>
      <p:sp>
        <p:nvSpPr>
          <p:cNvPr id="39939" name="Rectangle 2"/>
          <p:cNvSpPr>
            <a:spLocks noGrp="1" noRot="1" noChangeAspect="1" noChangeArrowheads="1" noTextEdit="1"/>
          </p:cNvSpPr>
          <p:nvPr>
            <p:ph type="sldImg"/>
          </p:nvPr>
        </p:nvSpPr>
        <p:spPr>
          <a:xfrm>
            <a:off x="990600" y="731838"/>
            <a:ext cx="4875213" cy="3656012"/>
          </a:xfrm>
          <a:ln/>
        </p:spPr>
      </p:sp>
      <p:sp>
        <p:nvSpPr>
          <p:cNvPr id="39940" name="Notes Placeholder 1"/>
          <p:cNvSpPr>
            <a:spLocks noGrp="1"/>
          </p:cNvSpPr>
          <p:nvPr/>
        </p:nvSpPr>
        <p:spPr bwMode="auto">
          <a:xfrm>
            <a:off x="685800" y="4448175"/>
            <a:ext cx="5483225"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30000"/>
              </a:spcBef>
            </a:pPr>
            <a:endParaRPr lang="en-US" sz="1100" b="0"/>
          </a:p>
        </p:txBody>
      </p:sp>
      <p:sp>
        <p:nvSpPr>
          <p:cNvPr id="2" name="Notes Placeholder 1"/>
          <p:cNvSpPr>
            <a:spLocks noGrp="1"/>
          </p:cNvSpPr>
          <p:nvPr>
            <p:ph type="body" idx="1"/>
          </p:nvPr>
        </p:nvSpPr>
        <p:spPr/>
        <p:txBody>
          <a:bodyPr/>
          <a:lstStyle/>
          <a:p>
            <a:r>
              <a:rPr lang="en-GB" dirty="0" smtClean="0"/>
              <a:t>As an aside, this slide shows the server-side implementation. This is implemented in C#, and it simply returns whatever value it received from the client.</a:t>
            </a:r>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smtClean="0">
                <a:solidFill>
                  <a:schemeClr val="tx2"/>
                </a:solidFill>
              </a:rPr>
              <a:t>Ajax</a:t>
            </a:r>
          </a:p>
        </p:txBody>
      </p:sp>
      <p:sp>
        <p:nvSpPr>
          <p:cNvPr id="40963" name="Rectangle 2"/>
          <p:cNvSpPr>
            <a:spLocks noGrp="1" noRot="1" noChangeAspect="1" noChangeArrowheads="1" noTextEdit="1"/>
          </p:cNvSpPr>
          <p:nvPr>
            <p:ph type="sldImg"/>
          </p:nvPr>
        </p:nvSpPr>
        <p:spPr>
          <a:xfrm>
            <a:off x="990600" y="731838"/>
            <a:ext cx="4875213" cy="3656012"/>
          </a:xfrm>
          <a:ln/>
        </p:spPr>
      </p:sp>
      <p:sp>
        <p:nvSpPr>
          <p:cNvPr id="40964" name="Notes Placeholder 1"/>
          <p:cNvSpPr>
            <a:spLocks noGrp="1"/>
          </p:cNvSpPr>
          <p:nvPr/>
        </p:nvSpPr>
        <p:spPr bwMode="auto">
          <a:xfrm>
            <a:off x="685800" y="4448175"/>
            <a:ext cx="5483225"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30000"/>
              </a:spcBef>
            </a:pPr>
            <a:endParaRPr lang="en-US" sz="1100" b="0"/>
          </a:p>
        </p:txBody>
      </p:sp>
      <p:sp>
        <p:nvSpPr>
          <p:cNvPr id="2" name="Notes Placeholder 1"/>
          <p:cNvSpPr>
            <a:spLocks noGrp="1"/>
          </p:cNvSpPr>
          <p:nvPr>
            <p:ph type="body" idx="1"/>
          </p:nvPr>
        </p:nvSpPr>
        <p:spPr/>
        <p:txBody>
          <a:bodyPr/>
          <a:lstStyle/>
          <a:p>
            <a:r>
              <a:rPr lang="en-GB" dirty="0" smtClean="0"/>
              <a:t>This slide shows the client-side event-handler function for </a:t>
            </a:r>
            <a:r>
              <a:rPr lang="en-GB" dirty="0" err="1">
                <a:latin typeface="Lucida Console" panose="020B0609040504020204" pitchFamily="49" charset="0"/>
              </a:rPr>
              <a:t>readystatechange</a:t>
            </a:r>
            <a:r>
              <a:rPr lang="en-GB" dirty="0"/>
              <a:t> </a:t>
            </a:r>
            <a:r>
              <a:rPr lang="en-GB" dirty="0" smtClean="0"/>
              <a:t>events. Note that this function is called several times during the Ajax call; it's only when the </a:t>
            </a:r>
            <a:r>
              <a:rPr lang="en-GB" dirty="0" err="1" smtClean="0">
                <a:latin typeface="Lucida Console" panose="020B0609040504020204" pitchFamily="49" charset="0"/>
              </a:rPr>
              <a:t>readyState</a:t>
            </a:r>
            <a:r>
              <a:rPr lang="en-GB" dirty="0" smtClean="0"/>
              <a:t> value is 4 that you know the call has finally completed.</a:t>
            </a:r>
          </a:p>
          <a:p>
            <a:r>
              <a:rPr lang="en-GB" dirty="0" smtClean="0"/>
              <a:t>You should also check the </a:t>
            </a:r>
            <a:r>
              <a:rPr lang="en-GB" dirty="0" smtClean="0">
                <a:latin typeface="Lucida Console" panose="020B0609040504020204" pitchFamily="49" charset="0"/>
              </a:rPr>
              <a:t>status</a:t>
            </a:r>
            <a:r>
              <a:rPr lang="en-GB" dirty="0" smtClean="0"/>
              <a:t> property, as shown in the slide. A status value of </a:t>
            </a:r>
            <a:r>
              <a:rPr lang="en-GB" dirty="0" smtClean="0">
                <a:latin typeface="Lucida Console" panose="020B0609040504020204" pitchFamily="49" charset="0"/>
              </a:rPr>
              <a:t>200</a:t>
            </a:r>
            <a:r>
              <a:rPr lang="en-GB" dirty="0" smtClean="0"/>
              <a:t> means all's OK. In this case, you can proceed to access the returned data, via one of the following properties:</a:t>
            </a:r>
          </a:p>
          <a:p>
            <a:pPr lvl="1"/>
            <a:r>
              <a:rPr lang="en-GB" dirty="0" err="1" smtClean="0">
                <a:latin typeface="Lucida Console" panose="020B0609040504020204" pitchFamily="49" charset="0"/>
              </a:rPr>
              <a:t>responseText</a:t>
            </a:r>
            <a:r>
              <a:rPr lang="en-GB" dirty="0" smtClean="0">
                <a:latin typeface="Lucida Console" panose="020B0609040504020204" pitchFamily="49" charset="0"/>
              </a:rPr>
              <a:t/>
            </a:r>
            <a:br>
              <a:rPr lang="en-GB" dirty="0" smtClean="0">
                <a:latin typeface="Lucida Console" panose="020B0609040504020204" pitchFamily="49" charset="0"/>
              </a:rPr>
            </a:br>
            <a:r>
              <a:rPr lang="en-GB" dirty="0" smtClean="0"/>
              <a:t>Use this property to access the response data as plain text.</a:t>
            </a:r>
          </a:p>
          <a:p>
            <a:pPr lvl="1"/>
            <a:r>
              <a:rPr lang="en-GB" dirty="0" err="1" smtClean="0">
                <a:latin typeface="Lucida Console" panose="020B0609040504020204" pitchFamily="49" charset="0"/>
              </a:rPr>
              <a:t>responseXML</a:t>
            </a:r>
            <a:r>
              <a:rPr lang="en-GB" dirty="0">
                <a:latin typeface="Lucida Console" panose="020B0609040504020204" pitchFamily="49" charset="0"/>
              </a:rPr>
              <a:t/>
            </a:r>
            <a:br>
              <a:rPr lang="en-GB" dirty="0">
                <a:latin typeface="Lucida Console" panose="020B0609040504020204" pitchFamily="49" charset="0"/>
              </a:rPr>
            </a:br>
            <a:r>
              <a:rPr lang="en-GB" dirty="0"/>
              <a:t>Use this property to access the response data as </a:t>
            </a:r>
            <a:r>
              <a:rPr lang="en-GB" dirty="0" smtClean="0"/>
              <a:t>an XML DOM tree. Obviously, this only makes sense if the Web server returned an XML response. </a:t>
            </a:r>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smtClean="0">
                <a:solidFill>
                  <a:schemeClr val="tx2"/>
                </a:solidFill>
              </a:rPr>
              <a:t>Ajax</a:t>
            </a:r>
          </a:p>
        </p:txBody>
      </p:sp>
      <p:sp>
        <p:nvSpPr>
          <p:cNvPr id="41987" name="Rectangle 2"/>
          <p:cNvSpPr>
            <a:spLocks noGrp="1" noRot="1" noChangeAspect="1" noChangeArrowheads="1" noTextEdit="1"/>
          </p:cNvSpPr>
          <p:nvPr>
            <p:ph type="sldImg"/>
          </p:nvPr>
        </p:nvSpPr>
        <p:spPr>
          <a:xfrm>
            <a:off x="990600" y="731838"/>
            <a:ext cx="4875213" cy="3656012"/>
          </a:xfrm>
          <a:ln/>
        </p:spPr>
      </p:sp>
      <p:sp>
        <p:nvSpPr>
          <p:cNvPr id="41988" name="Notes Placeholder 1"/>
          <p:cNvSpPr>
            <a:spLocks noGrp="1"/>
          </p:cNvSpPr>
          <p:nvPr/>
        </p:nvSpPr>
        <p:spPr bwMode="auto">
          <a:xfrm>
            <a:off x="685800" y="4448175"/>
            <a:ext cx="5483225"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30000"/>
              </a:spcBef>
            </a:pPr>
            <a:endParaRPr lang="en-US" sz="1100" b="0"/>
          </a:p>
        </p:txBody>
      </p:sp>
      <p:sp>
        <p:nvSpPr>
          <p:cNvPr id="2" name="Notes Placeholder 1"/>
          <p:cNvSpPr>
            <a:spLocks noGrp="1"/>
          </p:cNvSpPr>
          <p:nvPr>
            <p:ph type="body" idx="1"/>
          </p:nvPr>
        </p:nvSpPr>
        <p:spPr/>
        <p:txBody>
          <a:bodyPr/>
          <a:lstStyle/>
          <a:p>
            <a:r>
              <a:rPr lang="en-GB" dirty="0"/>
              <a:t>jQuery has excellent support for </a:t>
            </a:r>
            <a:r>
              <a:rPr lang="en-GB" dirty="0" smtClean="0"/>
              <a:t>Ajax. </a:t>
            </a:r>
            <a:r>
              <a:rPr lang="en-US" dirty="0" smtClean="0"/>
              <a:t>jQuery </a:t>
            </a:r>
            <a:r>
              <a:rPr lang="en-US" dirty="0"/>
              <a:t>provides functions that make it easy to invoke server-side functionality in an </a:t>
            </a:r>
            <a:r>
              <a:rPr lang="en-US" dirty="0" err="1"/>
              <a:t>Ajaxified</a:t>
            </a:r>
            <a:r>
              <a:rPr lang="en-US" dirty="0"/>
              <a:t> </a:t>
            </a:r>
            <a:r>
              <a:rPr lang="en-US" dirty="0" smtClean="0"/>
              <a:t>manner. jQuery supports </a:t>
            </a:r>
            <a:r>
              <a:rPr lang="en-IN" dirty="0"/>
              <a:t>HTTP GET and HTTP POST </a:t>
            </a:r>
            <a:r>
              <a:rPr lang="en-IN" dirty="0" smtClean="0"/>
              <a:t>requests, and also supports </a:t>
            </a:r>
            <a:r>
              <a:rPr lang="en-IN" dirty="0"/>
              <a:t>JSON format for data passed back and </a:t>
            </a:r>
            <a:r>
              <a:rPr lang="en-IN" dirty="0" smtClean="0"/>
              <a:t>fore.</a:t>
            </a:r>
            <a:endParaRPr lang="en-IN" dirty="0"/>
          </a:p>
          <a:p>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smtClean="0">
                <a:solidFill>
                  <a:schemeClr val="tx2"/>
                </a:solidFill>
              </a:rPr>
              <a:t>Ajax</a:t>
            </a:r>
          </a:p>
        </p:txBody>
      </p:sp>
      <p:sp>
        <p:nvSpPr>
          <p:cNvPr id="44035" name="Rectangle 2"/>
          <p:cNvSpPr>
            <a:spLocks noGrp="1" noRot="1" noChangeAspect="1" noChangeArrowheads="1" noTextEdit="1"/>
          </p:cNvSpPr>
          <p:nvPr>
            <p:ph type="sldImg"/>
          </p:nvPr>
        </p:nvSpPr>
        <p:spPr>
          <a:xfrm>
            <a:off x="990600" y="731838"/>
            <a:ext cx="4875213" cy="3656012"/>
          </a:xfrm>
          <a:ln/>
        </p:spPr>
      </p:sp>
      <p:sp>
        <p:nvSpPr>
          <p:cNvPr id="44036" name="Notes Placeholder 1"/>
          <p:cNvSpPr>
            <a:spLocks noGrp="1"/>
          </p:cNvSpPr>
          <p:nvPr/>
        </p:nvSpPr>
        <p:spPr bwMode="auto">
          <a:xfrm>
            <a:off x="685800" y="4448175"/>
            <a:ext cx="5483225"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30000"/>
              </a:spcBef>
            </a:pPr>
            <a:endParaRPr lang="en-US" sz="1100" b="0"/>
          </a:p>
        </p:txBody>
      </p:sp>
      <p:sp>
        <p:nvSpPr>
          <p:cNvPr id="2" name="Notes Placeholder 1"/>
          <p:cNvSpPr>
            <a:spLocks noGrp="1"/>
          </p:cNvSpPr>
          <p:nvPr>
            <p:ph type="body" idx="1"/>
          </p:nvPr>
        </p:nvSpPr>
        <p:spPr/>
        <p:txBody>
          <a:bodyPr/>
          <a:lstStyle/>
          <a:p>
            <a:r>
              <a:rPr lang="en-GB" dirty="0" smtClean="0"/>
              <a:t>jQuery provides </a:t>
            </a:r>
            <a:r>
              <a:rPr lang="en-GB" dirty="0" smtClean="0">
                <a:latin typeface="Lucida Console" panose="020B0609040504020204" pitchFamily="49" charset="0"/>
              </a:rPr>
              <a:t>get()</a:t>
            </a:r>
            <a:r>
              <a:rPr lang="en-GB" dirty="0" smtClean="0"/>
              <a:t> and </a:t>
            </a:r>
            <a:r>
              <a:rPr lang="en-GB" dirty="0" smtClean="0">
                <a:latin typeface="Lucida Console" panose="020B0609040504020204" pitchFamily="49" charset="0"/>
              </a:rPr>
              <a:t>post()</a:t>
            </a:r>
            <a:r>
              <a:rPr lang="en-GB" dirty="0" smtClean="0"/>
              <a:t> functions that allow you to perform AJAX requests using HTTP GET or POST requests respectively. You can pass the following parameters to the </a:t>
            </a:r>
            <a:r>
              <a:rPr lang="en-GB" dirty="0" smtClean="0">
                <a:latin typeface="Lucida Console" panose="020B0609040504020204" pitchFamily="49" charset="0"/>
              </a:rPr>
              <a:t>get()</a:t>
            </a:r>
            <a:r>
              <a:rPr lang="en-GB" dirty="0" smtClean="0"/>
              <a:t> or </a:t>
            </a:r>
            <a:r>
              <a:rPr lang="en-GB" dirty="0" smtClean="0">
                <a:latin typeface="Lucida Console" panose="020B0609040504020204" pitchFamily="49" charset="0"/>
              </a:rPr>
              <a:t>post()</a:t>
            </a:r>
            <a:r>
              <a:rPr lang="en-GB" dirty="0" smtClean="0"/>
              <a:t> functions:</a:t>
            </a:r>
          </a:p>
          <a:p>
            <a:pPr lvl="1"/>
            <a:r>
              <a:rPr lang="en-GB" dirty="0" err="1" smtClean="0">
                <a:latin typeface="Lucida Console" panose="020B0609040504020204" pitchFamily="49" charset="0"/>
              </a:rPr>
              <a:t>url</a:t>
            </a:r>
            <a:r>
              <a:rPr lang="en-GB" dirty="0" smtClean="0">
                <a:latin typeface="Lucida Console" panose="020B0609040504020204" pitchFamily="49" charset="0"/>
              </a:rPr>
              <a:t/>
            </a:r>
            <a:br>
              <a:rPr lang="en-GB" dirty="0" smtClean="0">
                <a:latin typeface="Lucida Console" panose="020B0609040504020204" pitchFamily="49" charset="0"/>
              </a:rPr>
            </a:br>
            <a:r>
              <a:rPr lang="en-GB" dirty="0" smtClean="0"/>
              <a:t>This is a string </a:t>
            </a:r>
            <a:r>
              <a:rPr lang="en-GB" dirty="0"/>
              <a:t>containing the URL to which the request is </a:t>
            </a:r>
            <a:r>
              <a:rPr lang="en-GB" dirty="0" smtClean="0"/>
              <a:t>sent.</a:t>
            </a:r>
            <a:endParaRPr lang="en-GB" dirty="0"/>
          </a:p>
          <a:p>
            <a:pPr lvl="1"/>
            <a:r>
              <a:rPr lang="en-GB" dirty="0" smtClean="0">
                <a:latin typeface="Lucida Console" panose="020B0609040504020204" pitchFamily="49" charset="0"/>
              </a:rPr>
              <a:t>data</a:t>
            </a:r>
            <a:br>
              <a:rPr lang="en-GB" dirty="0" smtClean="0">
                <a:latin typeface="Lucida Console" panose="020B0609040504020204" pitchFamily="49" charset="0"/>
              </a:rPr>
            </a:br>
            <a:r>
              <a:rPr lang="en-GB" dirty="0" smtClean="0"/>
              <a:t>This is a map </a:t>
            </a:r>
            <a:r>
              <a:rPr lang="en-GB" dirty="0"/>
              <a:t>or string </a:t>
            </a:r>
            <a:r>
              <a:rPr lang="en-GB" dirty="0" smtClean="0"/>
              <a:t>of data that </a:t>
            </a:r>
            <a:r>
              <a:rPr lang="en-GB" dirty="0"/>
              <a:t>is sent to the server with the request</a:t>
            </a:r>
          </a:p>
          <a:p>
            <a:pPr lvl="1"/>
            <a:r>
              <a:rPr lang="en-GB" dirty="0" smtClean="0">
                <a:latin typeface="Lucida Console" panose="020B0609040504020204" pitchFamily="49" charset="0"/>
              </a:rPr>
              <a:t>success(</a:t>
            </a:r>
            <a:r>
              <a:rPr lang="en-GB" dirty="0" err="1" smtClean="0">
                <a:latin typeface="Lucida Console" panose="020B0609040504020204" pitchFamily="49" charset="0"/>
              </a:rPr>
              <a:t>data,textStatus,jQueryXMlHttpRequestObject</a:t>
            </a:r>
            <a:r>
              <a:rPr lang="en-GB" dirty="0" smtClean="0">
                <a:latin typeface="Lucida Console" panose="020B0609040504020204" pitchFamily="49" charset="0"/>
              </a:rPr>
              <a:t>)</a:t>
            </a:r>
            <a:br>
              <a:rPr lang="en-GB" dirty="0" smtClean="0">
                <a:latin typeface="Lucida Console" panose="020B0609040504020204" pitchFamily="49" charset="0"/>
              </a:rPr>
            </a:br>
            <a:r>
              <a:rPr lang="en-GB" dirty="0" smtClean="0"/>
              <a:t>A </a:t>
            </a:r>
            <a:r>
              <a:rPr lang="en-GB" dirty="0"/>
              <a:t>call-back function that is executed if the request succeeds</a:t>
            </a:r>
          </a:p>
          <a:p>
            <a:pPr lvl="1"/>
            <a:r>
              <a:rPr lang="en-GB" dirty="0" err="1" smtClean="0">
                <a:latin typeface="Lucida Console" panose="020B0609040504020204" pitchFamily="49" charset="0"/>
              </a:rPr>
              <a:t>dataType</a:t>
            </a:r>
            <a:r>
              <a:rPr lang="en-GB" dirty="0" smtClean="0">
                <a:latin typeface="Lucida Console" panose="020B0609040504020204" pitchFamily="49" charset="0"/>
              </a:rPr>
              <a:t/>
            </a:r>
            <a:br>
              <a:rPr lang="en-GB" dirty="0" smtClean="0">
                <a:latin typeface="Lucida Console" panose="020B0609040504020204" pitchFamily="49" charset="0"/>
              </a:rPr>
            </a:br>
            <a:r>
              <a:rPr lang="en-GB" dirty="0" smtClean="0"/>
              <a:t>The </a:t>
            </a:r>
            <a:r>
              <a:rPr lang="en-GB" dirty="0"/>
              <a:t>type of data expected from the </a:t>
            </a:r>
            <a:r>
              <a:rPr lang="en-GB" dirty="0" smtClean="0"/>
              <a:t>server. The </a:t>
            </a:r>
            <a:r>
              <a:rPr lang="en-GB" dirty="0"/>
              <a:t>default is "intelligent guess" (xml, </a:t>
            </a:r>
            <a:r>
              <a:rPr lang="en-GB" dirty="0" err="1"/>
              <a:t>json</a:t>
            </a:r>
            <a:r>
              <a:rPr lang="en-GB" dirty="0"/>
              <a:t>, script, or html</a:t>
            </a:r>
            <a:r>
              <a:rPr lang="en-GB" dirty="0" smtClean="0"/>
              <a:t>).</a:t>
            </a:r>
            <a:endParaRPr lang="en-GB" dirty="0"/>
          </a:p>
          <a:p>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smtClean="0">
                <a:solidFill>
                  <a:schemeClr val="tx2"/>
                </a:solidFill>
              </a:rPr>
              <a:t>Ajax</a:t>
            </a:r>
          </a:p>
        </p:txBody>
      </p:sp>
      <p:sp>
        <p:nvSpPr>
          <p:cNvPr id="45059" name="Rectangle 2"/>
          <p:cNvSpPr>
            <a:spLocks noGrp="1" noRot="1" noChangeAspect="1" noChangeArrowheads="1" noTextEdit="1"/>
          </p:cNvSpPr>
          <p:nvPr>
            <p:ph type="sldImg"/>
          </p:nvPr>
        </p:nvSpPr>
        <p:spPr>
          <a:xfrm>
            <a:off x="990600" y="731838"/>
            <a:ext cx="4875213" cy="3656012"/>
          </a:xfrm>
          <a:ln/>
        </p:spPr>
      </p:sp>
      <p:sp>
        <p:nvSpPr>
          <p:cNvPr id="45060" name="Notes Placeholder 1"/>
          <p:cNvSpPr>
            <a:spLocks noGrp="1"/>
          </p:cNvSpPr>
          <p:nvPr/>
        </p:nvSpPr>
        <p:spPr bwMode="auto">
          <a:xfrm>
            <a:off x="685800" y="4448175"/>
            <a:ext cx="5483225"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30000"/>
              </a:spcBef>
            </a:pPr>
            <a:endParaRPr lang="en-US" sz="1100" b="0"/>
          </a:p>
        </p:txBody>
      </p:sp>
      <p:sp>
        <p:nvSpPr>
          <p:cNvPr id="2" name="Notes Placeholder 1"/>
          <p:cNvSpPr>
            <a:spLocks noGrp="1"/>
          </p:cNvSpPr>
          <p:nvPr>
            <p:ph type="body" idx="1"/>
          </p:nvPr>
        </p:nvSpPr>
        <p:spPr/>
        <p:txBody>
          <a:bodyPr/>
          <a:lstStyle/>
          <a:p>
            <a:r>
              <a:rPr lang="en-GB" dirty="0" smtClean="0"/>
              <a:t>The </a:t>
            </a:r>
            <a:r>
              <a:rPr lang="en-GB" dirty="0" err="1" smtClean="0">
                <a:latin typeface="Lucida Console" panose="020B0609040504020204" pitchFamily="49" charset="0"/>
              </a:rPr>
              <a:t>ajaxSetup</a:t>
            </a:r>
            <a:r>
              <a:rPr lang="en-GB" dirty="0" smtClean="0">
                <a:latin typeface="Lucida Console" panose="020B0609040504020204" pitchFamily="49" charset="0"/>
              </a:rPr>
              <a:t>()</a:t>
            </a:r>
            <a:r>
              <a:rPr lang="en-GB" dirty="0" smtClean="0"/>
              <a:t> function takes an object that allows you to specify default values for all jQuery Ajax calls. This is very handy, it means you don't have to specify each of these values in every call.</a:t>
            </a:r>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smtClean="0">
                <a:solidFill>
                  <a:schemeClr val="tx2"/>
                </a:solidFill>
              </a:rPr>
              <a:t>Ajax</a:t>
            </a:r>
          </a:p>
        </p:txBody>
      </p:sp>
      <p:sp>
        <p:nvSpPr>
          <p:cNvPr id="45059" name="Rectangle 2"/>
          <p:cNvSpPr>
            <a:spLocks noGrp="1" noRot="1" noChangeAspect="1" noChangeArrowheads="1" noTextEdit="1"/>
          </p:cNvSpPr>
          <p:nvPr>
            <p:ph type="sldImg"/>
          </p:nvPr>
        </p:nvSpPr>
        <p:spPr>
          <a:xfrm>
            <a:off x="990600" y="731838"/>
            <a:ext cx="4875213" cy="3656012"/>
          </a:xfrm>
          <a:ln/>
        </p:spPr>
      </p:sp>
      <p:sp>
        <p:nvSpPr>
          <p:cNvPr id="45060" name="Notes Placeholder 1"/>
          <p:cNvSpPr>
            <a:spLocks noGrp="1"/>
          </p:cNvSpPr>
          <p:nvPr/>
        </p:nvSpPr>
        <p:spPr bwMode="auto">
          <a:xfrm>
            <a:off x="685800" y="4448175"/>
            <a:ext cx="5483225"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30000"/>
              </a:spcBef>
            </a:pPr>
            <a:endParaRPr lang="en-US" sz="1100" b="0"/>
          </a:p>
        </p:txBody>
      </p:sp>
      <p:sp>
        <p:nvSpPr>
          <p:cNvPr id="2" name="Notes Placeholder 1"/>
          <p:cNvSpPr>
            <a:spLocks noGrp="1"/>
          </p:cNvSpPr>
          <p:nvPr>
            <p:ph type="body" idx="1"/>
          </p:nvPr>
        </p:nvSpPr>
        <p:spPr/>
        <p:txBody>
          <a:bodyPr/>
          <a:lstStyle/>
          <a:p>
            <a:r>
              <a:rPr lang="en-GB" dirty="0" smtClean="0"/>
              <a:t>As an alternative to the </a:t>
            </a:r>
            <a:r>
              <a:rPr lang="en-GB" dirty="0" smtClean="0">
                <a:latin typeface="Lucida Console" panose="020B0609040504020204" pitchFamily="49" charset="0"/>
              </a:rPr>
              <a:t>get()</a:t>
            </a:r>
            <a:r>
              <a:rPr lang="en-GB" dirty="0" smtClean="0"/>
              <a:t> and </a:t>
            </a:r>
            <a:r>
              <a:rPr lang="en-GB" dirty="0" smtClean="0">
                <a:latin typeface="Lucida Console" panose="020B0609040504020204" pitchFamily="49" charset="0"/>
              </a:rPr>
              <a:t>post()</a:t>
            </a:r>
            <a:r>
              <a:rPr lang="en-GB" dirty="0" smtClean="0"/>
              <a:t> functions, you might prefer to use the </a:t>
            </a:r>
            <a:r>
              <a:rPr lang="en-GB" dirty="0" err="1" smtClean="0">
                <a:latin typeface="Lucida Console" panose="020B0609040504020204" pitchFamily="49" charset="0"/>
              </a:rPr>
              <a:t>ajax</a:t>
            </a:r>
            <a:r>
              <a:rPr lang="en-GB" dirty="0" smtClean="0">
                <a:latin typeface="Lucida Console" panose="020B0609040504020204" pitchFamily="49" charset="0"/>
              </a:rPr>
              <a:t>()</a:t>
            </a:r>
            <a:r>
              <a:rPr lang="en-GB" dirty="0" smtClean="0"/>
              <a:t> function as shown in the slide. This function takes a single object as a parameter, where you specify the property values of interest for the call.</a:t>
            </a:r>
          </a:p>
          <a:p>
            <a:r>
              <a:rPr lang="en-GB" dirty="0"/>
              <a:t>The demo project includes </a:t>
            </a:r>
            <a:r>
              <a:rPr lang="en-GB" dirty="0" smtClean="0"/>
              <a:t>an example of Ajax calls using jQuery. It's the same demo project as earlier in the chapter. Run the project, and click </a:t>
            </a:r>
            <a:r>
              <a:rPr lang="en-GB" dirty="0"/>
              <a:t>the </a:t>
            </a:r>
            <a:r>
              <a:rPr lang="en-GB" dirty="0" smtClean="0"/>
              <a:t>second option </a:t>
            </a:r>
            <a:r>
              <a:rPr lang="en-GB" dirty="0"/>
              <a:t>to run this demo:</a:t>
            </a:r>
          </a:p>
          <a:p>
            <a:endParaRPr lang="en-GB" dirty="0" smtClean="0"/>
          </a:p>
          <a:p>
            <a:endParaRPr lang="en-GB"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829" y="5610142"/>
            <a:ext cx="4428622" cy="2484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Oval 6"/>
          <p:cNvSpPr/>
          <p:nvPr/>
        </p:nvSpPr>
        <p:spPr>
          <a:xfrm>
            <a:off x="1155936" y="6970110"/>
            <a:ext cx="1311215" cy="31055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a:noFill/>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smtClean="0">
                <a:solidFill>
                  <a:schemeClr val="tx2"/>
                </a:solidFill>
              </a:rPr>
              <a:t>Ajax</a:t>
            </a:r>
          </a:p>
        </p:txBody>
      </p:sp>
      <p:sp>
        <p:nvSpPr>
          <p:cNvPr id="27651" name="Rectangle 2"/>
          <p:cNvSpPr>
            <a:spLocks noGrp="1" noRot="1" noChangeAspect="1" noChangeArrowheads="1" noTextEdit="1"/>
          </p:cNvSpPr>
          <p:nvPr>
            <p:ph type="sldImg"/>
          </p:nvPr>
        </p:nvSpPr>
        <p:spPr>
          <a:ln/>
        </p:spPr>
      </p:sp>
      <p:sp>
        <p:nvSpPr>
          <p:cNvPr id="27652" name="Notes Placeholder 1"/>
          <p:cNvSpPr>
            <a:spLocks noGrp="1"/>
          </p:cNvSpPr>
          <p:nvPr/>
        </p:nvSpPr>
        <p:spPr bwMode="auto">
          <a:xfrm>
            <a:off x="685800" y="4448175"/>
            <a:ext cx="5483225"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30000"/>
              </a:spcBef>
            </a:pPr>
            <a:endParaRPr lang="en-US" sz="1100" b="0"/>
          </a:p>
        </p:txBody>
      </p:sp>
      <p:sp>
        <p:nvSpPr>
          <p:cNvPr id="2" name="Notes Placeholder 1"/>
          <p:cNvSpPr>
            <a:spLocks noGrp="1"/>
          </p:cNvSpPr>
          <p:nvPr>
            <p:ph type="body" idx="1"/>
          </p:nvPr>
        </p:nvSpPr>
        <p:spPr/>
        <p:txBody>
          <a:bodyPr/>
          <a:lstStyle/>
          <a:p>
            <a:r>
              <a:rPr lang="en-GB" dirty="0" smtClean="0"/>
              <a:t>Section 1 discusses the concepts of Ajax, and describes the technologies that make up the Ajax stack.</a:t>
            </a:r>
          </a:p>
          <a:p>
            <a:r>
              <a:rPr lang="en-GB" dirty="0" smtClean="0"/>
              <a:t>Section 2 shows how to make Ajax calls using raw JavaScript code. This will help you understand how Ajax actually works at the low level.</a:t>
            </a:r>
          </a:p>
          <a:p>
            <a:r>
              <a:rPr lang="en-GB" dirty="0" smtClean="0"/>
              <a:t>Section 3 shows how to use jQuery to simplify Ajax calls. In reality, you'll almost certainly prefer this approach than the manual approach in Section 2. There's a lab you can attempt at this point in the chapter, to practise using Ajax with jQuery.</a:t>
            </a:r>
          </a:p>
          <a:p>
            <a:r>
              <a:rPr lang="en-GB" dirty="0" smtClean="0"/>
              <a:t>Section 4 discusses </a:t>
            </a:r>
            <a:r>
              <a:rPr lang="en-GB" dirty="0" err="1" smtClean="0"/>
              <a:t>RESTful</a:t>
            </a:r>
            <a:r>
              <a:rPr lang="en-GB" dirty="0" smtClean="0"/>
              <a:t> Web services, and describes how to use Ajax to initiate calls to such services. There's another lab you can tackle here, to practise calling </a:t>
            </a:r>
            <a:r>
              <a:rPr lang="en-GB" dirty="0" err="1" smtClean="0"/>
              <a:t>RESTful</a:t>
            </a:r>
            <a:r>
              <a:rPr lang="en-GB" dirty="0" smtClean="0"/>
              <a:t> Web services from JavaScript. </a:t>
            </a:r>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smtClean="0">
                <a:solidFill>
                  <a:schemeClr val="tx2"/>
                </a:solidFill>
              </a:rPr>
              <a:t>Ajax</a:t>
            </a:r>
          </a:p>
        </p:txBody>
      </p:sp>
      <p:sp>
        <p:nvSpPr>
          <p:cNvPr id="45059" name="Rectangle 2"/>
          <p:cNvSpPr>
            <a:spLocks noGrp="1" noRot="1" noChangeAspect="1" noChangeArrowheads="1" noTextEdit="1"/>
          </p:cNvSpPr>
          <p:nvPr>
            <p:ph type="sldImg"/>
          </p:nvPr>
        </p:nvSpPr>
        <p:spPr>
          <a:xfrm>
            <a:off x="990600" y="731838"/>
            <a:ext cx="4875213" cy="3656012"/>
          </a:xfrm>
          <a:ln/>
        </p:spPr>
      </p:sp>
      <p:sp>
        <p:nvSpPr>
          <p:cNvPr id="45060" name="Notes Placeholder 1"/>
          <p:cNvSpPr>
            <a:spLocks noGrp="1"/>
          </p:cNvSpPr>
          <p:nvPr/>
        </p:nvSpPr>
        <p:spPr bwMode="auto">
          <a:xfrm>
            <a:off x="685800" y="4448175"/>
            <a:ext cx="5483225"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30000"/>
              </a:spcBef>
            </a:pPr>
            <a:endParaRPr lang="en-US" sz="1100" b="0"/>
          </a:p>
        </p:txBody>
      </p:sp>
      <p:sp>
        <p:nvSpPr>
          <p:cNvPr id="2" name="Notes Placeholder 1"/>
          <p:cNvSpPr>
            <a:spLocks noGrp="1"/>
          </p:cNvSpPr>
          <p:nvPr>
            <p:ph type="body" idx="1"/>
          </p:nvPr>
        </p:nvSpPr>
        <p:spPr/>
        <p:txBody>
          <a:bodyPr/>
          <a:lstStyle/>
          <a:p>
            <a:r>
              <a:rPr lang="en-GB" dirty="0" smtClean="0"/>
              <a:t>jQuery allows you to use deferred syntax as shown in the slide. You make the </a:t>
            </a:r>
            <a:r>
              <a:rPr lang="en-GB" dirty="0" err="1" smtClean="0">
                <a:latin typeface="Lucida Console" panose="020B0609040504020204" pitchFamily="49" charset="0"/>
              </a:rPr>
              <a:t>ajax</a:t>
            </a:r>
            <a:r>
              <a:rPr lang="en-GB" dirty="0" smtClean="0">
                <a:latin typeface="Lucida Console" panose="020B0609040504020204" pitchFamily="49" charset="0"/>
              </a:rPr>
              <a:t>()</a:t>
            </a:r>
            <a:r>
              <a:rPr lang="en-GB" dirty="0" smtClean="0"/>
              <a:t> call, and it returns a "promise" object. You can set the </a:t>
            </a:r>
            <a:r>
              <a:rPr lang="en-GB" dirty="0" smtClean="0">
                <a:latin typeface="Lucida Console" panose="020B0609040504020204" pitchFamily="49" charset="0"/>
              </a:rPr>
              <a:t>done</a:t>
            </a:r>
            <a:r>
              <a:rPr lang="en-GB" dirty="0" smtClean="0"/>
              <a:t>, </a:t>
            </a:r>
            <a:r>
              <a:rPr lang="en-GB" dirty="0" smtClean="0">
                <a:latin typeface="Lucida Console" panose="020B0609040504020204" pitchFamily="49" charset="0"/>
              </a:rPr>
              <a:t>fail</a:t>
            </a:r>
            <a:r>
              <a:rPr lang="en-GB" dirty="0" smtClean="0"/>
              <a:t>, and </a:t>
            </a:r>
            <a:r>
              <a:rPr lang="en-GB" dirty="0" smtClean="0">
                <a:latin typeface="Lucida Console" panose="020B0609040504020204" pitchFamily="49" charset="0"/>
              </a:rPr>
              <a:t>always</a:t>
            </a:r>
            <a:r>
              <a:rPr lang="en-GB" dirty="0" smtClean="0"/>
              <a:t> properties on this object, to register call-back functions that will be invoked when the call completes successfully, if an error occurs, or always (respectively).</a:t>
            </a:r>
          </a:p>
          <a:p>
            <a:r>
              <a:rPr lang="en-GB" dirty="0"/>
              <a:t>The demo project includes an example of </a:t>
            </a:r>
            <a:r>
              <a:rPr lang="en-GB" dirty="0" smtClean="0"/>
              <a:t>using deferred syntax. Run </a:t>
            </a:r>
            <a:r>
              <a:rPr lang="en-GB" dirty="0"/>
              <a:t>the project, and click the </a:t>
            </a:r>
            <a:r>
              <a:rPr lang="en-GB" dirty="0" smtClean="0"/>
              <a:t>third option </a:t>
            </a:r>
            <a:r>
              <a:rPr lang="en-GB" dirty="0"/>
              <a:t>to run this demo:</a:t>
            </a:r>
          </a:p>
          <a:p>
            <a:endParaRPr lang="en-GB" dirty="0" smtClean="0"/>
          </a:p>
          <a:p>
            <a:endParaRPr lang="en-GB"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829" y="5627394"/>
            <a:ext cx="4428622" cy="2484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Oval 6"/>
          <p:cNvSpPr/>
          <p:nvPr/>
        </p:nvSpPr>
        <p:spPr>
          <a:xfrm>
            <a:off x="1173188" y="7151256"/>
            <a:ext cx="2271477" cy="31055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defRPr/>
            </a:pPr>
            <a:r>
              <a:rPr lang="en-US" sz="1000" smtClean="0">
                <a:solidFill>
                  <a:schemeClr val="tx2"/>
                </a:solidFill>
                <a:latin typeface="Tahoma" pitchFamily="34" charset="0"/>
              </a:rPr>
              <a:t>Ajax</a:t>
            </a:r>
            <a:endParaRPr lang="en-GB" sz="1000" dirty="0" smtClean="0">
              <a:solidFill>
                <a:schemeClr val="tx2"/>
              </a:solidFill>
              <a:latin typeface="Tahoma" pitchFamily="34" charset="0"/>
            </a:endParaRPr>
          </a:p>
        </p:txBody>
      </p:sp>
      <p:sp>
        <p:nvSpPr>
          <p:cNvPr id="23555"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p:txBody>
          <a:bodyPr/>
          <a:lstStyle/>
          <a:p>
            <a:r>
              <a:rPr lang="en-GB" dirty="0" smtClean="0"/>
              <a:t>This lab gives you an opportunity to practise using Ajax with jQuery. See the lab document for full details.</a:t>
            </a:r>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000" b="0" dirty="0" smtClean="0">
                <a:solidFill>
                  <a:schemeClr val="tx2"/>
                </a:solidFill>
              </a:rPr>
              <a:t>Ajax</a:t>
            </a:r>
          </a:p>
        </p:txBody>
      </p:sp>
      <p:sp>
        <p:nvSpPr>
          <p:cNvPr id="36867" name="Rectangle 2"/>
          <p:cNvSpPr>
            <a:spLocks noGrp="1" noRot="1" noChangeAspect="1" noChangeArrowheads="1" noTextEdit="1"/>
          </p:cNvSpPr>
          <p:nvPr>
            <p:ph type="sldImg"/>
          </p:nvPr>
        </p:nvSpPr>
        <p:spPr>
          <a:ln/>
        </p:spPr>
      </p:sp>
      <p:sp>
        <p:nvSpPr>
          <p:cNvPr id="36868" name="Notes Placeholder 4"/>
          <p:cNvSpPr>
            <a:spLocks noGrp="1"/>
          </p:cNvSpPr>
          <p:nvPr/>
        </p:nvSpPr>
        <p:spPr bwMode="auto">
          <a:xfrm>
            <a:off x="685781" y="4447988"/>
            <a:ext cx="5483265" cy="4581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30000"/>
              </a:spcBef>
            </a:pPr>
            <a:endParaRPr lang="en-US" sz="1100" b="0"/>
          </a:p>
        </p:txBody>
      </p:sp>
      <p:sp>
        <p:nvSpPr>
          <p:cNvPr id="2" name="Notes Placeholder 1"/>
          <p:cNvSpPr>
            <a:spLocks noGrp="1"/>
          </p:cNvSpPr>
          <p:nvPr>
            <p:ph type="body" idx="1"/>
          </p:nvPr>
        </p:nvSpPr>
        <p:spPr/>
        <p:txBody>
          <a:bodyPr/>
          <a:lstStyle/>
          <a:p>
            <a:r>
              <a:rPr lang="en-GB" dirty="0" err="1"/>
              <a:t>RESTful</a:t>
            </a:r>
            <a:r>
              <a:rPr lang="en-GB" dirty="0"/>
              <a:t> services have emerged in recent years as a popular alternative to SOAP as a technology for implementing Web services. We'll explore </a:t>
            </a:r>
            <a:r>
              <a:rPr lang="en-GB" dirty="0" err="1"/>
              <a:t>RESTful</a:t>
            </a:r>
            <a:r>
              <a:rPr lang="en-GB" dirty="0"/>
              <a:t> services in this </a:t>
            </a:r>
            <a:r>
              <a:rPr lang="en-GB" dirty="0" smtClean="0"/>
              <a:t>section, and show how to call them from a Web page using Ajax.</a:t>
            </a:r>
            <a:endParaRPr lang="en-GB" dirty="0"/>
          </a:p>
          <a:p>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000" b="0" dirty="0" smtClean="0">
                <a:solidFill>
                  <a:schemeClr val="tx2"/>
                </a:solidFill>
              </a:rPr>
              <a:t>Ajax</a:t>
            </a:r>
          </a:p>
        </p:txBody>
      </p:sp>
      <p:sp>
        <p:nvSpPr>
          <p:cNvPr id="37891" name="Rectangle 2"/>
          <p:cNvSpPr>
            <a:spLocks noGrp="1" noRot="1" noChangeAspect="1" noChangeArrowheads="1" noTextEdit="1"/>
          </p:cNvSpPr>
          <p:nvPr>
            <p:ph type="sldImg"/>
          </p:nvPr>
        </p:nvSpPr>
        <p:spPr>
          <a:xfrm>
            <a:off x="993775" y="731838"/>
            <a:ext cx="4872038" cy="3654425"/>
          </a:xfrm>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err="1"/>
              <a:t>RESTful</a:t>
            </a:r>
            <a:r>
              <a:rPr lang="en-US" altLang="en-US" dirty="0"/>
              <a:t> services are meant to emulate the provision of Web pages on the internet, except that </a:t>
            </a:r>
            <a:r>
              <a:rPr lang="en-US" altLang="en-US" dirty="0" err="1"/>
              <a:t>RESTful</a:t>
            </a:r>
            <a:r>
              <a:rPr lang="en-US" altLang="en-US" dirty="0"/>
              <a:t> services deliver data rather than HTML markup:</a:t>
            </a:r>
          </a:p>
          <a:p>
            <a:pPr eaLnBrk="1" hangingPunct="1"/>
            <a:r>
              <a:rPr lang="en-US" altLang="en-US" dirty="0"/>
              <a:t>If you think about how websites work, but replace the idea of "web pages" with "data", you'll have a good idea about what REST is all about.</a:t>
            </a:r>
          </a:p>
          <a:p>
            <a:pPr lvl="1" eaLnBrk="1" hangingPunct="1"/>
            <a:r>
              <a:rPr lang="en-US" altLang="en-US" dirty="0"/>
              <a:t>Web pages are accessible over HTTP. So are </a:t>
            </a:r>
            <a:r>
              <a:rPr lang="en-US" altLang="en-US" dirty="0" err="1"/>
              <a:t>RESTful</a:t>
            </a:r>
            <a:r>
              <a:rPr lang="en-US" altLang="en-US" dirty="0"/>
              <a:t> services.</a:t>
            </a:r>
          </a:p>
          <a:p>
            <a:pPr lvl="1" eaLnBrk="1" hangingPunct="1"/>
            <a:r>
              <a:rPr lang="en-US" altLang="en-US" dirty="0"/>
              <a:t>Web pages are identified uniquely by their URL. So are </a:t>
            </a:r>
            <a:r>
              <a:rPr lang="en-US" altLang="en-US" dirty="0" err="1"/>
              <a:t>RESTful</a:t>
            </a:r>
            <a:r>
              <a:rPr lang="en-US" altLang="en-US" dirty="0"/>
              <a:t> services.</a:t>
            </a:r>
          </a:p>
          <a:p>
            <a:pPr lvl="1" eaLnBrk="1" hangingPunct="1"/>
            <a:r>
              <a:rPr lang="en-US" altLang="en-US" dirty="0"/>
              <a:t>A web page displays a certain amount of content, and also has hyperlinks that allow you to drill down into more detail content. Similarly, a </a:t>
            </a:r>
            <a:r>
              <a:rPr lang="en-US" altLang="en-US" dirty="0" err="1"/>
              <a:t>RESTful</a:t>
            </a:r>
            <a:r>
              <a:rPr lang="en-US" altLang="en-US" dirty="0"/>
              <a:t> service returns a certain amount of data, and can contain embedded URLs that allow you to drill down into more detailed data. </a:t>
            </a:r>
          </a:p>
          <a:p>
            <a:pPr eaLnBrk="1" hangingPunct="1"/>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000" b="0" dirty="0" smtClean="0">
                <a:solidFill>
                  <a:schemeClr val="tx2"/>
                </a:solidFill>
              </a:rPr>
              <a:t>Ajax</a:t>
            </a:r>
          </a:p>
        </p:txBody>
      </p:sp>
      <p:sp>
        <p:nvSpPr>
          <p:cNvPr id="38915" name="Rectangle 2"/>
          <p:cNvSpPr>
            <a:spLocks noGrp="1" noRot="1" noChangeAspect="1" noChangeArrowheads="1" noTextEdit="1"/>
          </p:cNvSpPr>
          <p:nvPr>
            <p:ph type="sldImg"/>
          </p:nvPr>
        </p:nvSpPr>
        <p:spPr>
          <a:xfrm>
            <a:off x="993775" y="731838"/>
            <a:ext cx="4872038" cy="3654425"/>
          </a:xfrm>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err="1"/>
              <a:t>RESTful</a:t>
            </a:r>
            <a:r>
              <a:rPr lang="en-US" altLang="en-US" dirty="0"/>
              <a:t> services are akin to data access objects in other platforms. A </a:t>
            </a:r>
            <a:r>
              <a:rPr lang="en-US" altLang="en-US" dirty="0" err="1"/>
              <a:t>RESTful</a:t>
            </a:r>
            <a:r>
              <a:rPr lang="en-US" altLang="en-US" dirty="0"/>
              <a:t> service is typically implemented as a class, and maps to a particular URL. </a:t>
            </a:r>
          </a:p>
          <a:p>
            <a:pPr eaLnBrk="1" hangingPunct="1"/>
            <a:r>
              <a:rPr lang="en-US" altLang="en-US" dirty="0"/>
              <a:t>In order to invoke a </a:t>
            </a:r>
            <a:r>
              <a:rPr lang="en-US" altLang="en-US" dirty="0" err="1"/>
              <a:t>RESTful</a:t>
            </a:r>
            <a:r>
              <a:rPr lang="en-US" altLang="en-US" dirty="0"/>
              <a:t> service, the client just needs to know the URL. There's no need for any SOAP messages to be exchanged between the client and the service.</a:t>
            </a:r>
          </a:p>
          <a:p>
            <a:pPr eaLnBrk="1" hangingPunct="1"/>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000" b="0" dirty="0" smtClean="0">
                <a:solidFill>
                  <a:schemeClr val="tx2"/>
                </a:solidFill>
              </a:rPr>
              <a:t>Ajax</a:t>
            </a:r>
          </a:p>
        </p:txBody>
      </p:sp>
      <p:sp>
        <p:nvSpPr>
          <p:cNvPr id="39939" name="Rectangle 2"/>
          <p:cNvSpPr>
            <a:spLocks noGrp="1" noRot="1" noChangeAspect="1" noChangeArrowheads="1" noTextEdit="1"/>
          </p:cNvSpPr>
          <p:nvPr>
            <p:ph type="sldImg"/>
          </p:nvPr>
        </p:nvSpPr>
        <p:spPr>
          <a:xfrm>
            <a:off x="993775" y="731838"/>
            <a:ext cx="4872038" cy="3654425"/>
          </a:xfrm>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A </a:t>
            </a:r>
            <a:r>
              <a:rPr lang="en-US" altLang="en-US" dirty="0" err="1"/>
              <a:t>RESTful</a:t>
            </a:r>
            <a:r>
              <a:rPr lang="en-US" altLang="en-US" dirty="0"/>
              <a:t> service can provide methods that allow the client to create, read, update, or delete records at the server. These operations are typically exposed over the same base URL. In other words, the consumer uses the same (or similar) URL for all these operations. </a:t>
            </a:r>
          </a:p>
          <a:p>
            <a:pPr eaLnBrk="1" hangingPunct="1"/>
            <a:r>
              <a:rPr lang="en-US" altLang="en-US" dirty="0"/>
              <a:t>So how does the </a:t>
            </a:r>
            <a:r>
              <a:rPr lang="en-US" altLang="en-US" dirty="0" err="1"/>
              <a:t>RESTful</a:t>
            </a:r>
            <a:r>
              <a:rPr lang="en-US" altLang="en-US" dirty="0"/>
              <a:t> service know whether you want to get a specified record, or delete it, or insert it, or update it? The answer is that the client also has to specify an HTTP verb (POST, GET, PUT, DELETE). The URL + HTTP verb will uniquely identify which operation should be executed on the server.</a:t>
            </a:r>
          </a:p>
          <a:p>
            <a:pPr eaLnBrk="1" hangingPunct="1"/>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000" b="0" dirty="0" smtClean="0">
                <a:solidFill>
                  <a:schemeClr val="tx2"/>
                </a:solidFill>
              </a:rPr>
              <a:t>Ajax</a:t>
            </a:r>
          </a:p>
        </p:txBody>
      </p:sp>
      <p:sp>
        <p:nvSpPr>
          <p:cNvPr id="40963" name="Rectangle 2"/>
          <p:cNvSpPr>
            <a:spLocks noGrp="1" noRot="1" noChangeAspect="1" noChangeArrowheads="1" noTextEdit="1"/>
          </p:cNvSpPr>
          <p:nvPr>
            <p:ph type="sldImg"/>
          </p:nvPr>
        </p:nvSpPr>
        <p:spPr>
          <a:xfrm>
            <a:off x="993775" y="731838"/>
            <a:ext cx="4872038" cy="3654425"/>
          </a:xfrm>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err="1"/>
              <a:t>RESTful</a:t>
            </a:r>
            <a:r>
              <a:rPr lang="en-US" altLang="en-US" dirty="0"/>
              <a:t> services can return real data. For example, a "products" service might return a Product object containing the product ID, description, price, etc.</a:t>
            </a:r>
          </a:p>
          <a:p>
            <a:pPr eaLnBrk="1" hangingPunct="1"/>
            <a:r>
              <a:rPr lang="en-US" altLang="en-US" dirty="0" err="1"/>
              <a:t>RESTful</a:t>
            </a:r>
            <a:r>
              <a:rPr lang="en-US" altLang="en-US" dirty="0"/>
              <a:t> services must also return an HTTP status code, indicating the overall outcome of the request. The slide above lists some common HTTP status codes.</a:t>
            </a:r>
          </a:p>
          <a:p>
            <a:pPr eaLnBrk="1" hangingPunct="1"/>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On the following slides we'll present a hypothetical scenario of a </a:t>
            </a:r>
            <a:r>
              <a:rPr lang="en-US" altLang="en-US" dirty="0" err="1"/>
              <a:t>RESTful</a:t>
            </a:r>
            <a:r>
              <a:rPr lang="en-US" altLang="en-US" dirty="0"/>
              <a:t> service that exposes information about product parts that a company sells to customers. We'll use XML as the format for data exchange, although you could use anything (e.g. JSON).</a:t>
            </a:r>
          </a:p>
          <a:p>
            <a:pPr eaLnBrk="1" hangingPunct="1"/>
            <a:endParaRPr lang="en-US" dirty="0" smtClean="0"/>
          </a:p>
        </p:txBody>
      </p:sp>
      <p:sp>
        <p:nvSpPr>
          <p:cNvPr id="4198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000" b="0" dirty="0" smtClean="0">
                <a:solidFill>
                  <a:schemeClr val="tx2"/>
                </a:solidFill>
              </a:rPr>
              <a:t>Ajax</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Initially, the customer might want to get a list of all the product parts available. To do this, we submit an HTTP "GET" request to the </a:t>
            </a:r>
            <a:r>
              <a:rPr lang="en-US" altLang="en-US" dirty="0" err="1"/>
              <a:t>RESTful</a:t>
            </a:r>
            <a:r>
              <a:rPr lang="en-US" altLang="en-US" dirty="0"/>
              <a:t> service URL. In the example presented in the slide, the </a:t>
            </a:r>
            <a:r>
              <a:rPr lang="en-US" altLang="en-US" dirty="0" err="1"/>
              <a:t>RESTful</a:t>
            </a:r>
            <a:r>
              <a:rPr lang="en-US" altLang="en-US" dirty="0"/>
              <a:t> service URL is http://acme.com/part (i.e. the domain name is "acme.com", and the </a:t>
            </a:r>
            <a:r>
              <a:rPr lang="en-US" altLang="en-US" dirty="0" err="1"/>
              <a:t>RESTful</a:t>
            </a:r>
            <a:r>
              <a:rPr lang="en-US" altLang="en-US" dirty="0"/>
              <a:t> service is named "part").</a:t>
            </a:r>
          </a:p>
          <a:p>
            <a:pPr eaLnBrk="1" hangingPunct="1"/>
            <a:r>
              <a:rPr lang="en-US" altLang="en-US" dirty="0"/>
              <a:t>Let's say the </a:t>
            </a:r>
            <a:r>
              <a:rPr lang="en-US" altLang="en-US" dirty="0" err="1"/>
              <a:t>RESTful</a:t>
            </a:r>
            <a:r>
              <a:rPr lang="en-US" altLang="en-US" dirty="0"/>
              <a:t> service returns XML data (rather than JSON data). The data might look like the example in the slide, where each available part is represented by a </a:t>
            </a:r>
            <a:r>
              <a:rPr lang="en-US" altLang="en-US" dirty="0">
                <a:latin typeface="Lucida Console" panose="020B0609040504020204" pitchFamily="49" charset="0"/>
              </a:rPr>
              <a:t>&lt;Part&gt;</a:t>
            </a:r>
            <a:r>
              <a:rPr lang="en-US" altLang="en-US" dirty="0"/>
              <a:t> element with a specified id and URL. </a:t>
            </a:r>
          </a:p>
          <a:p>
            <a:pPr eaLnBrk="1" hangingPunct="1"/>
            <a:r>
              <a:rPr lang="en-US" altLang="en-US" dirty="0"/>
              <a:t>Note that </a:t>
            </a:r>
            <a:r>
              <a:rPr lang="en-US" altLang="en-US" dirty="0" err="1">
                <a:latin typeface="Lucida Console" panose="020B0609040504020204" pitchFamily="49" charset="0"/>
              </a:rPr>
              <a:t>xl:href</a:t>
            </a:r>
            <a:r>
              <a:rPr lang="en-US" altLang="en-US" dirty="0"/>
              <a:t> is an </a:t>
            </a:r>
            <a:r>
              <a:rPr lang="en-US" altLang="en-US" dirty="0" err="1"/>
              <a:t>XLink</a:t>
            </a:r>
            <a:r>
              <a:rPr lang="en-US" altLang="en-US" dirty="0"/>
              <a:t> pointer, which is the XML equivalent of a hyperlink. It tells the client which subsequent URL to ping, to get full details of a particular part. This is an important REST principle; when a </a:t>
            </a:r>
            <a:r>
              <a:rPr lang="en-US" altLang="en-US" dirty="0" err="1"/>
              <a:t>RESTful</a:t>
            </a:r>
            <a:r>
              <a:rPr lang="en-US" altLang="en-US" dirty="0"/>
              <a:t> service returns data, the data can include URLs that point to related data, which the client can navigate in the same way that users navigate hyperlinks to visit related pages in a web application.</a:t>
            </a:r>
          </a:p>
          <a:p>
            <a:pPr eaLnBrk="1" hangingPunct="1"/>
            <a:endParaRPr lang="en-US" altLang="en-US" dirty="0"/>
          </a:p>
          <a:p>
            <a:pPr eaLnBrk="1" hangingPunct="1"/>
            <a:endParaRPr lang="en-US" dirty="0" smtClean="0"/>
          </a:p>
        </p:txBody>
      </p:sp>
      <p:sp>
        <p:nvSpPr>
          <p:cNvPr id="4301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000" b="0" dirty="0" smtClean="0">
                <a:solidFill>
                  <a:schemeClr val="tx2"/>
                </a:solidFill>
              </a:rPr>
              <a:t>Ajax</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Let's say the client now wants to get detailed information about a particular part. To do this, the client sends another HTTP "GET" request, to the appropriate URL for a particular part (the previous slide showed us what URL to use for each part).</a:t>
            </a:r>
          </a:p>
          <a:p>
            <a:pPr eaLnBrk="1" hangingPunct="1"/>
            <a:r>
              <a:rPr lang="en-US" altLang="en-US" dirty="0"/>
              <a:t>The </a:t>
            </a:r>
            <a:r>
              <a:rPr lang="en-US" altLang="en-US" dirty="0" err="1"/>
              <a:t>RESTful</a:t>
            </a:r>
            <a:r>
              <a:rPr lang="en-US" altLang="en-US" dirty="0"/>
              <a:t> service returns detailed information for that part, as shown in the slide above. Note that this data also contains an </a:t>
            </a:r>
            <a:r>
              <a:rPr lang="en-US" altLang="en-US" dirty="0" err="1"/>
              <a:t>XLink</a:t>
            </a:r>
            <a:r>
              <a:rPr lang="en-US" altLang="en-US" dirty="0"/>
              <a:t> pointer, telling the client which URL to ping for a full technical specification of the part.</a:t>
            </a:r>
          </a:p>
          <a:p>
            <a:pPr eaLnBrk="1" hangingPunct="1"/>
            <a:endParaRPr lang="en-US" dirty="0" smtClean="0"/>
          </a:p>
        </p:txBody>
      </p:sp>
      <p:sp>
        <p:nvSpPr>
          <p:cNvPr id="4403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000" b="0" dirty="0" smtClean="0">
                <a:solidFill>
                  <a:schemeClr val="tx2"/>
                </a:solidFill>
              </a:rPr>
              <a:t>Ajax</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a:noFill/>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smtClean="0">
                <a:solidFill>
                  <a:schemeClr val="tx2"/>
                </a:solidFill>
              </a:rPr>
              <a:t>Ajax</a:t>
            </a:r>
          </a:p>
        </p:txBody>
      </p:sp>
      <p:sp>
        <p:nvSpPr>
          <p:cNvPr id="28675" name="Rectangle 2"/>
          <p:cNvSpPr>
            <a:spLocks noGrp="1" noRot="1" noChangeAspect="1" noChangeArrowheads="1" noTextEdit="1"/>
          </p:cNvSpPr>
          <p:nvPr>
            <p:ph type="sldImg"/>
          </p:nvPr>
        </p:nvSpPr>
        <p:spPr>
          <a:xfrm>
            <a:off x="990600" y="731838"/>
            <a:ext cx="4875213" cy="3656012"/>
          </a:xfrm>
          <a:ln/>
        </p:spPr>
      </p:sp>
      <p:sp>
        <p:nvSpPr>
          <p:cNvPr id="28676" name="Notes Placeholder 1"/>
          <p:cNvSpPr>
            <a:spLocks noGrp="1"/>
          </p:cNvSpPr>
          <p:nvPr/>
        </p:nvSpPr>
        <p:spPr bwMode="auto">
          <a:xfrm>
            <a:off x="685800" y="4448175"/>
            <a:ext cx="5483225"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30000"/>
              </a:spcBef>
            </a:pPr>
            <a:endParaRPr lang="en-US" sz="1100" b="0"/>
          </a:p>
        </p:txBody>
      </p:sp>
      <p:sp>
        <p:nvSpPr>
          <p:cNvPr id="2" name="Notes Placeholder 1"/>
          <p:cNvSpPr>
            <a:spLocks noGrp="1"/>
          </p:cNvSpPr>
          <p:nvPr>
            <p:ph type="body" idx="1"/>
          </p:nvPr>
        </p:nvSpPr>
        <p:spPr/>
        <p:txBody>
          <a:bodyPr/>
          <a:lstStyle/>
          <a:p>
            <a:r>
              <a:rPr lang="en-GB" dirty="0" smtClean="0"/>
              <a:t>This section explains what Ajax is, what technologies make up the Ajax stack, and how Ajax can be beneficial in Web development.</a:t>
            </a:r>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000" b="0" dirty="0" smtClean="0">
                <a:solidFill>
                  <a:schemeClr val="tx2"/>
                </a:solidFill>
              </a:rPr>
              <a:t>Ajax</a:t>
            </a:r>
          </a:p>
        </p:txBody>
      </p:sp>
      <p:sp>
        <p:nvSpPr>
          <p:cNvPr id="45059" name="Rectangle 2"/>
          <p:cNvSpPr>
            <a:spLocks noGrp="1" noRot="1" noChangeAspect="1" noChangeArrowheads="1" noTextEdit="1"/>
          </p:cNvSpPr>
          <p:nvPr>
            <p:ph type="sldImg"/>
          </p:nvPr>
        </p:nvSpPr>
        <p:spPr>
          <a:xfrm>
            <a:off x="993775" y="731838"/>
            <a:ext cx="4872038" cy="3654425"/>
          </a:xfrm>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As we continue our example, let's imagine the client really likes the part they just got technical information about, and they'd like to purchase this part.</a:t>
            </a:r>
          </a:p>
          <a:p>
            <a:pPr eaLnBrk="1" hangingPunct="1"/>
            <a:r>
              <a:rPr lang="en-US" altLang="en-US" dirty="0"/>
              <a:t>In our </a:t>
            </a:r>
            <a:r>
              <a:rPr lang="en-US" altLang="en-US" dirty="0" err="1"/>
              <a:t>RESTful</a:t>
            </a:r>
            <a:r>
              <a:rPr lang="en-US" altLang="en-US" dirty="0"/>
              <a:t> system, we might implement another </a:t>
            </a:r>
            <a:r>
              <a:rPr lang="en-US" altLang="en-US" dirty="0" err="1"/>
              <a:t>RESTful</a:t>
            </a:r>
            <a:r>
              <a:rPr lang="en-US" altLang="en-US" dirty="0"/>
              <a:t> service to allow users to place orders, review orders, update orders, cancel orders, etc. Let's assume this </a:t>
            </a:r>
            <a:r>
              <a:rPr lang="en-US" altLang="en-US" dirty="0" err="1"/>
              <a:t>RESTful</a:t>
            </a:r>
            <a:r>
              <a:rPr lang="en-US" altLang="en-US" dirty="0"/>
              <a:t> service is accessible as </a:t>
            </a:r>
            <a:r>
              <a:rPr lang="en-GB" altLang="en-US" dirty="0">
                <a:ea typeface="Tahoma" panose="020B0604030504040204" pitchFamily="34" charset="0"/>
                <a:cs typeface="Tahoma" panose="020B0604030504040204" pitchFamily="34" charset="0"/>
              </a:rPr>
              <a:t>http://www.acme.com/order. </a:t>
            </a:r>
          </a:p>
          <a:p>
            <a:pPr eaLnBrk="1" hangingPunct="1"/>
            <a:r>
              <a:rPr lang="en-GB" altLang="en-US" dirty="0">
                <a:ea typeface="Tahoma" panose="020B0604030504040204" pitchFamily="34" charset="0"/>
                <a:cs typeface="Tahoma" panose="020B0604030504040204" pitchFamily="34" charset="0"/>
              </a:rPr>
              <a:t>To create a new order, we submit an HTTP "POST" request to this URL, and we pass an XML message specifying the details for the part we want to buy. This XML data will be transported over the network as part of the HTTP request body; there is still no need for SOAP in any of this. Note that the XML data uses the part's URL as a unique identifier; an alternative approach would be to use a unique part ID number, like a primary key in a database.</a:t>
            </a:r>
            <a:endParaRPr lang="en-US" altLang="en-US" dirty="0"/>
          </a:p>
          <a:p>
            <a:pPr eaLnBrk="1" hangingPunct="1"/>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000" b="0" dirty="0" smtClean="0">
                <a:solidFill>
                  <a:schemeClr val="tx2"/>
                </a:solidFill>
              </a:rPr>
              <a:t>Ajax</a:t>
            </a:r>
          </a:p>
        </p:txBody>
      </p:sp>
      <p:sp>
        <p:nvSpPr>
          <p:cNvPr id="46083" name="Rectangle 2"/>
          <p:cNvSpPr>
            <a:spLocks noGrp="1" noRot="1" noChangeAspect="1" noChangeArrowheads="1" noTextEdit="1"/>
          </p:cNvSpPr>
          <p:nvPr>
            <p:ph type="sldImg"/>
          </p:nvPr>
        </p:nvSpPr>
        <p:spPr>
          <a:xfrm>
            <a:off x="993775" y="731838"/>
            <a:ext cx="4872038" cy="3654425"/>
          </a:xfrm>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dirty="0"/>
              <a:t>Note the following points about the call:</a:t>
            </a:r>
          </a:p>
          <a:p>
            <a:pPr lvl="1" eaLnBrk="1" hangingPunct="1"/>
            <a:r>
              <a:rPr lang="en-GB" dirty="0"/>
              <a:t>The URL specifies the item to </a:t>
            </a:r>
            <a:r>
              <a:rPr lang="en-GB" dirty="0" smtClean="0"/>
              <a:t>get.</a:t>
            </a:r>
            <a:endParaRPr lang="en-GB" dirty="0"/>
          </a:p>
          <a:p>
            <a:pPr lvl="1" eaLnBrk="1" hangingPunct="1"/>
            <a:r>
              <a:rPr lang="en-GB" dirty="0"/>
              <a:t>Set the </a:t>
            </a:r>
            <a:r>
              <a:rPr lang="en-GB" dirty="0">
                <a:latin typeface="Lucida Console" panose="020B0609040504020204" pitchFamily="49" charset="0"/>
              </a:rPr>
              <a:t>cache</a:t>
            </a:r>
            <a:r>
              <a:rPr lang="en-GB" dirty="0"/>
              <a:t> property to </a:t>
            </a:r>
            <a:r>
              <a:rPr lang="en-GB" dirty="0">
                <a:latin typeface="Lucida Console" panose="020B0609040504020204" pitchFamily="49" charset="0"/>
              </a:rPr>
              <a:t>false</a:t>
            </a:r>
            <a:r>
              <a:rPr lang="en-GB" dirty="0"/>
              <a:t>, to ensure a real </a:t>
            </a:r>
            <a:r>
              <a:rPr lang="en-GB" dirty="0" smtClean="0"/>
              <a:t>request.</a:t>
            </a:r>
            <a:endParaRPr lang="en-GB" dirty="0"/>
          </a:p>
          <a:p>
            <a:pPr lvl="1" eaLnBrk="1" hangingPunct="1"/>
            <a:r>
              <a:rPr lang="en-GB" dirty="0"/>
              <a:t>Set the </a:t>
            </a:r>
            <a:r>
              <a:rPr lang="en-GB" dirty="0">
                <a:latin typeface="Lucida Console" panose="020B0609040504020204" pitchFamily="49" charset="0"/>
              </a:rPr>
              <a:t>accepts</a:t>
            </a:r>
            <a:r>
              <a:rPr lang="en-GB" dirty="0"/>
              <a:t> property, to stipulate a JSON </a:t>
            </a:r>
            <a:r>
              <a:rPr lang="en-GB" dirty="0" smtClean="0"/>
              <a:t>response.</a:t>
            </a:r>
            <a:endParaRPr lang="en-GB" dirty="0"/>
          </a:p>
          <a:p>
            <a:pPr eaLnBrk="1" hangingPunct="1"/>
            <a:endParaRPr lang="en-GB" dirty="0"/>
          </a:p>
          <a:p>
            <a:pPr eaLnBrk="1" hangingPunct="1"/>
            <a:r>
              <a:rPr lang="en-GB" dirty="0"/>
              <a:t>Note the following points about the response:</a:t>
            </a:r>
          </a:p>
          <a:p>
            <a:pPr lvl="1" eaLnBrk="1" hangingPunct="1"/>
            <a:r>
              <a:rPr lang="en-GB" dirty="0" smtClean="0"/>
              <a:t>The </a:t>
            </a:r>
            <a:r>
              <a:rPr lang="en-GB" dirty="0" smtClean="0">
                <a:latin typeface="Lucida Console" panose="020B0609040504020204" pitchFamily="49" charset="0"/>
              </a:rPr>
              <a:t>success</a:t>
            </a:r>
            <a:r>
              <a:rPr lang="en-GB" dirty="0" smtClean="0"/>
              <a:t> call-back </a:t>
            </a:r>
            <a:r>
              <a:rPr lang="en-GB" dirty="0"/>
              <a:t>receives a JavaScript-encoded </a:t>
            </a:r>
            <a:r>
              <a:rPr lang="en-GB" dirty="0" smtClean="0"/>
              <a:t>object.</a:t>
            </a:r>
            <a:endParaRPr lang="en-GB" dirty="0"/>
          </a:p>
          <a:p>
            <a:pPr eaLnBrk="1" hangingPunct="1"/>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000" b="0" dirty="0" smtClean="0">
                <a:solidFill>
                  <a:schemeClr val="tx2"/>
                </a:solidFill>
              </a:rPr>
              <a:t>Ajax</a:t>
            </a:r>
          </a:p>
        </p:txBody>
      </p:sp>
      <p:sp>
        <p:nvSpPr>
          <p:cNvPr id="46083" name="Rectangle 2"/>
          <p:cNvSpPr>
            <a:spLocks noGrp="1" noRot="1" noChangeAspect="1" noChangeArrowheads="1" noTextEdit="1"/>
          </p:cNvSpPr>
          <p:nvPr>
            <p:ph type="sldImg"/>
          </p:nvPr>
        </p:nvSpPr>
        <p:spPr>
          <a:xfrm>
            <a:off x="993775" y="731838"/>
            <a:ext cx="4872038" cy="3654425"/>
          </a:xfrm>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dirty="0"/>
              <a:t>Note the following points about the call:</a:t>
            </a:r>
          </a:p>
          <a:p>
            <a:pPr lvl="1" eaLnBrk="1" hangingPunct="1"/>
            <a:r>
              <a:rPr lang="en-GB" dirty="0"/>
              <a:t>Set the </a:t>
            </a:r>
            <a:r>
              <a:rPr lang="en-GB" dirty="0" err="1">
                <a:latin typeface="Lucida Console" panose="020B0609040504020204" pitchFamily="49" charset="0"/>
              </a:rPr>
              <a:t>contentType</a:t>
            </a:r>
            <a:r>
              <a:rPr lang="en-GB" dirty="0"/>
              <a:t> property to indicate you're sending </a:t>
            </a:r>
            <a:r>
              <a:rPr lang="en-GB" dirty="0" smtClean="0"/>
              <a:t>JSON.</a:t>
            </a:r>
            <a:endParaRPr lang="en-GB" dirty="0"/>
          </a:p>
          <a:p>
            <a:pPr lvl="1" eaLnBrk="1" hangingPunct="1"/>
            <a:r>
              <a:rPr lang="en-GB" dirty="0"/>
              <a:t>Set the </a:t>
            </a:r>
            <a:r>
              <a:rPr lang="en-GB" dirty="0">
                <a:latin typeface="Lucida Console" panose="020B0609040504020204" pitchFamily="49" charset="0"/>
              </a:rPr>
              <a:t>data</a:t>
            </a:r>
            <a:r>
              <a:rPr lang="en-GB" dirty="0"/>
              <a:t> property to a JSON </a:t>
            </a:r>
            <a:r>
              <a:rPr lang="en-GB" dirty="0" smtClean="0"/>
              <a:t>object.</a:t>
            </a:r>
            <a:endParaRPr lang="en-GB" dirty="0"/>
          </a:p>
          <a:p>
            <a:pPr eaLnBrk="1" hangingPunct="1"/>
            <a:endParaRPr lang="en-GB" dirty="0"/>
          </a:p>
          <a:p>
            <a:pPr eaLnBrk="1" hangingPunct="1"/>
            <a:r>
              <a:rPr lang="en-GB" dirty="0"/>
              <a:t>Note the following points about the response:</a:t>
            </a:r>
          </a:p>
          <a:p>
            <a:pPr lvl="1" eaLnBrk="1" hangingPunct="1"/>
            <a:r>
              <a:rPr lang="en-GB" dirty="0" smtClean="0"/>
              <a:t>The </a:t>
            </a:r>
            <a:r>
              <a:rPr lang="en-GB" dirty="0" smtClean="0">
                <a:latin typeface="Lucida Console" panose="020B0609040504020204" pitchFamily="49" charset="0"/>
              </a:rPr>
              <a:t>success</a:t>
            </a:r>
            <a:r>
              <a:rPr lang="en-GB" dirty="0" smtClean="0"/>
              <a:t> call-back </a:t>
            </a:r>
            <a:r>
              <a:rPr lang="en-GB" dirty="0"/>
              <a:t>receives an enhanced JavaScript-encoded </a:t>
            </a:r>
            <a:r>
              <a:rPr lang="en-GB" dirty="0" smtClean="0"/>
              <a:t>object, e.g. containing a server-generated unique ID for the new object.</a:t>
            </a:r>
            <a:endParaRPr lang="en-GB" dirty="0"/>
          </a:p>
          <a:p>
            <a:pPr eaLnBrk="1" hangingPunct="1"/>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000" b="0" dirty="0" smtClean="0">
                <a:solidFill>
                  <a:schemeClr val="tx2"/>
                </a:solidFill>
              </a:rPr>
              <a:t>Ajax</a:t>
            </a:r>
          </a:p>
        </p:txBody>
      </p:sp>
      <p:sp>
        <p:nvSpPr>
          <p:cNvPr id="46083" name="Rectangle 2"/>
          <p:cNvSpPr>
            <a:spLocks noGrp="1" noRot="1" noChangeAspect="1" noChangeArrowheads="1" noTextEdit="1"/>
          </p:cNvSpPr>
          <p:nvPr>
            <p:ph type="sldImg"/>
          </p:nvPr>
        </p:nvSpPr>
        <p:spPr>
          <a:xfrm>
            <a:off x="993775" y="731838"/>
            <a:ext cx="4872038" cy="3654425"/>
          </a:xfrm>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dirty="0"/>
              <a:t>Note the following points about the call:</a:t>
            </a:r>
          </a:p>
          <a:p>
            <a:pPr lvl="1" eaLnBrk="1" hangingPunct="1"/>
            <a:r>
              <a:rPr lang="en-GB" dirty="0"/>
              <a:t>Set the </a:t>
            </a:r>
            <a:r>
              <a:rPr lang="en-GB" dirty="0" err="1">
                <a:latin typeface="Lucida Console" panose="020B0609040504020204" pitchFamily="49" charset="0"/>
              </a:rPr>
              <a:t>contentType</a:t>
            </a:r>
            <a:r>
              <a:rPr lang="en-GB" dirty="0"/>
              <a:t> and data properties as </a:t>
            </a:r>
            <a:r>
              <a:rPr lang="en-GB" dirty="0" smtClean="0"/>
              <a:t>per the </a:t>
            </a:r>
            <a:r>
              <a:rPr lang="en-GB" dirty="0"/>
              <a:t>previous </a:t>
            </a:r>
            <a:r>
              <a:rPr lang="en-GB" dirty="0" smtClean="0"/>
              <a:t>slide.</a:t>
            </a:r>
            <a:endParaRPr lang="en-GB" dirty="0"/>
          </a:p>
          <a:p>
            <a:pPr eaLnBrk="1" hangingPunct="1"/>
            <a:endParaRPr lang="en-GB" dirty="0"/>
          </a:p>
          <a:p>
            <a:pPr eaLnBrk="1" hangingPunct="1"/>
            <a:r>
              <a:rPr lang="en-GB" dirty="0"/>
              <a:t>Note the following points about the response:</a:t>
            </a:r>
          </a:p>
          <a:p>
            <a:pPr lvl="1" eaLnBrk="1" hangingPunct="1"/>
            <a:r>
              <a:rPr lang="en-GB" dirty="0" smtClean="0"/>
              <a:t>The </a:t>
            </a:r>
            <a:r>
              <a:rPr lang="en-GB" dirty="0" smtClean="0">
                <a:latin typeface="Lucida Console" panose="020B0609040504020204" pitchFamily="49" charset="0"/>
              </a:rPr>
              <a:t>success</a:t>
            </a:r>
            <a:r>
              <a:rPr lang="en-GB" dirty="0" smtClean="0"/>
              <a:t> call-back </a:t>
            </a:r>
            <a:r>
              <a:rPr lang="en-GB" dirty="0"/>
              <a:t>typically doesn't contain any </a:t>
            </a:r>
            <a:r>
              <a:rPr lang="en-GB" dirty="0" smtClean="0"/>
              <a:t>data.</a:t>
            </a:r>
            <a:endParaRPr lang="en-GB" dirty="0"/>
          </a:p>
          <a:p>
            <a:pPr eaLnBrk="1" hangingPunct="1"/>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000" b="0" dirty="0" smtClean="0">
                <a:solidFill>
                  <a:schemeClr val="tx2"/>
                </a:solidFill>
              </a:rPr>
              <a:t>Ajax</a:t>
            </a:r>
          </a:p>
        </p:txBody>
      </p:sp>
      <p:sp>
        <p:nvSpPr>
          <p:cNvPr id="46083" name="Rectangle 2"/>
          <p:cNvSpPr>
            <a:spLocks noGrp="1" noRot="1" noChangeAspect="1" noChangeArrowheads="1" noTextEdit="1"/>
          </p:cNvSpPr>
          <p:nvPr>
            <p:ph type="sldImg"/>
          </p:nvPr>
        </p:nvSpPr>
        <p:spPr>
          <a:xfrm>
            <a:off x="993775" y="731838"/>
            <a:ext cx="4872038" cy="3654425"/>
          </a:xfrm>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dirty="0"/>
              <a:t>Note the following points about the call:</a:t>
            </a:r>
          </a:p>
          <a:p>
            <a:pPr lvl="1" eaLnBrk="1" hangingPunct="1"/>
            <a:r>
              <a:rPr lang="en-GB" dirty="0"/>
              <a:t>The URL specifies the item to </a:t>
            </a:r>
            <a:r>
              <a:rPr lang="en-GB" dirty="0" smtClean="0"/>
              <a:t>delete.</a:t>
            </a:r>
            <a:endParaRPr lang="en-GB" dirty="0"/>
          </a:p>
          <a:p>
            <a:pPr eaLnBrk="1" hangingPunct="1"/>
            <a:endParaRPr lang="en-GB" dirty="0"/>
          </a:p>
          <a:p>
            <a:pPr eaLnBrk="1" hangingPunct="1"/>
            <a:r>
              <a:rPr lang="en-GB" dirty="0"/>
              <a:t>Note the following points about the response:</a:t>
            </a:r>
          </a:p>
          <a:p>
            <a:pPr lvl="1" eaLnBrk="1" hangingPunct="1"/>
            <a:r>
              <a:rPr lang="en-GB" dirty="0" smtClean="0"/>
              <a:t>The </a:t>
            </a:r>
            <a:r>
              <a:rPr lang="en-GB" dirty="0" smtClean="0">
                <a:latin typeface="Lucida Console" panose="020B0609040504020204" pitchFamily="49" charset="0"/>
              </a:rPr>
              <a:t>success</a:t>
            </a:r>
            <a:r>
              <a:rPr lang="en-GB" dirty="0" smtClean="0"/>
              <a:t> call-back </a:t>
            </a:r>
            <a:r>
              <a:rPr lang="en-GB" dirty="0"/>
              <a:t>typically doesn't contain any </a:t>
            </a:r>
            <a:r>
              <a:rPr lang="en-GB" dirty="0" smtClean="0"/>
              <a:t>data.</a:t>
            </a:r>
            <a:endParaRPr lang="en-GB" dirty="0"/>
          </a:p>
          <a:p>
            <a:pPr eaLnBrk="1" hangingPunct="1"/>
            <a:endParaRPr lang="en-GB" dirty="0"/>
          </a:p>
          <a:p>
            <a:pPr eaLnBrk="1" hangingPunct="1"/>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Lucida Console" pitchFamily="49" charset="0"/>
              </a:defRPr>
            </a:lvl1pPr>
            <a:lvl2pPr marL="742950" indent="-285750" eaLnBrk="0" hangingPunct="0">
              <a:defRPr sz="1400">
                <a:solidFill>
                  <a:schemeClr val="tx1"/>
                </a:solidFill>
                <a:latin typeface="Lucida Console" pitchFamily="49" charset="0"/>
              </a:defRPr>
            </a:lvl2pPr>
            <a:lvl3pPr marL="1143000" indent="-228600" eaLnBrk="0" hangingPunct="0">
              <a:defRPr sz="1400">
                <a:solidFill>
                  <a:schemeClr val="tx1"/>
                </a:solidFill>
                <a:latin typeface="Lucida Console" pitchFamily="49" charset="0"/>
              </a:defRPr>
            </a:lvl3pPr>
            <a:lvl4pPr marL="1600200" indent="-228600" eaLnBrk="0" hangingPunct="0">
              <a:defRPr sz="1400">
                <a:solidFill>
                  <a:schemeClr val="tx1"/>
                </a:solidFill>
                <a:latin typeface="Lucida Console" pitchFamily="49" charset="0"/>
              </a:defRPr>
            </a:lvl4pPr>
            <a:lvl5pPr marL="2057400" indent="-228600" eaLnBrk="0" hangingPunct="0">
              <a:defRPr sz="1400">
                <a:solidFill>
                  <a:schemeClr val="tx1"/>
                </a:solidFill>
                <a:latin typeface="Lucida Console" pitchFamily="49" charset="0"/>
              </a:defRPr>
            </a:lvl5pPr>
            <a:lvl6pPr marL="2514600" indent="-228600" eaLnBrk="0" fontAlgn="base" hangingPunct="0">
              <a:spcBef>
                <a:spcPct val="0"/>
              </a:spcBef>
              <a:spcAft>
                <a:spcPct val="0"/>
              </a:spcAft>
              <a:defRPr sz="1400">
                <a:solidFill>
                  <a:schemeClr val="tx1"/>
                </a:solidFill>
                <a:latin typeface="Lucida Console" pitchFamily="49" charset="0"/>
              </a:defRPr>
            </a:lvl6pPr>
            <a:lvl7pPr marL="2971800" indent="-228600" eaLnBrk="0" fontAlgn="base" hangingPunct="0">
              <a:spcBef>
                <a:spcPct val="0"/>
              </a:spcBef>
              <a:spcAft>
                <a:spcPct val="0"/>
              </a:spcAft>
              <a:defRPr sz="1400">
                <a:solidFill>
                  <a:schemeClr val="tx1"/>
                </a:solidFill>
                <a:latin typeface="Lucida Console" pitchFamily="49" charset="0"/>
              </a:defRPr>
            </a:lvl7pPr>
            <a:lvl8pPr marL="3429000" indent="-228600" eaLnBrk="0" fontAlgn="base" hangingPunct="0">
              <a:spcBef>
                <a:spcPct val="0"/>
              </a:spcBef>
              <a:spcAft>
                <a:spcPct val="0"/>
              </a:spcAft>
              <a:defRPr sz="1400">
                <a:solidFill>
                  <a:schemeClr val="tx1"/>
                </a:solidFill>
                <a:latin typeface="Lucida Console" pitchFamily="49" charset="0"/>
              </a:defRPr>
            </a:lvl8pPr>
            <a:lvl9pPr marL="3886200" indent="-228600" eaLnBrk="0" fontAlgn="base" hangingPunct="0">
              <a:spcBef>
                <a:spcPct val="0"/>
              </a:spcBef>
              <a:spcAft>
                <a:spcPct val="0"/>
              </a:spcAft>
              <a:defRPr sz="1400">
                <a:solidFill>
                  <a:schemeClr val="tx1"/>
                </a:solidFill>
                <a:latin typeface="Lucida Console" pitchFamily="49" charset="0"/>
              </a:defRPr>
            </a:lvl9pPr>
          </a:lstStyle>
          <a:p>
            <a:pPr eaLnBrk="1" hangingPunct="1">
              <a:defRPr/>
            </a:pPr>
            <a:r>
              <a:rPr lang="en-US" sz="1000" dirty="0" smtClean="0">
                <a:solidFill>
                  <a:schemeClr val="tx2"/>
                </a:solidFill>
                <a:latin typeface="Tahoma" pitchFamily="34" charset="0"/>
              </a:rPr>
              <a:t>Ajax</a:t>
            </a:r>
            <a:endParaRPr lang="en-GB" sz="1000" dirty="0" smtClean="0">
              <a:solidFill>
                <a:schemeClr val="tx2"/>
              </a:solidFill>
              <a:latin typeface="Tahoma" pitchFamily="34" charset="0"/>
            </a:endParaRPr>
          </a:p>
        </p:txBody>
      </p:sp>
      <p:sp>
        <p:nvSpPr>
          <p:cNvPr id="23555"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p:txBody>
          <a:bodyPr/>
          <a:lstStyle/>
          <a:p>
            <a:r>
              <a:rPr lang="en-GB" dirty="0"/>
              <a:t>This lab gives you an opportunity to practise </a:t>
            </a:r>
            <a:r>
              <a:rPr lang="en-GB" dirty="0" smtClean="0"/>
              <a:t>calling </a:t>
            </a:r>
            <a:r>
              <a:rPr lang="en-GB" dirty="0" err="1" smtClean="0"/>
              <a:t>RESTful</a:t>
            </a:r>
            <a:r>
              <a:rPr lang="en-GB" dirty="0" smtClean="0"/>
              <a:t> services using Ajax. </a:t>
            </a:r>
            <a:r>
              <a:rPr lang="en-GB" dirty="0"/>
              <a:t>See the lab document for full details.</a:t>
            </a:r>
          </a:p>
          <a:p>
            <a:endParaRPr lang="en-GB"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xfrm>
            <a:off x="685800" y="4632325"/>
            <a:ext cx="5483225" cy="43862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47108" name="Rectangle 2"/>
          <p:cNvSpPr>
            <a:spLocks noGrp="1" noChangeArrowheads="1"/>
          </p:cNvSpPr>
          <p:nvPr>
            <p:ph type="hdr" sz="quarter"/>
          </p:nvPr>
        </p:nvSpPr>
        <p:spPr>
          <a:noFill/>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smtClean="0">
                <a:solidFill>
                  <a:schemeClr val="tx2"/>
                </a:solidFill>
              </a:rPr>
              <a:t>Ajax</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a:noFill/>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smtClean="0">
                <a:solidFill>
                  <a:schemeClr val="tx2"/>
                </a:solidFill>
              </a:rPr>
              <a:t>Ajax</a:t>
            </a:r>
          </a:p>
        </p:txBody>
      </p:sp>
      <p:sp>
        <p:nvSpPr>
          <p:cNvPr id="29699" name="Rectangle 2"/>
          <p:cNvSpPr>
            <a:spLocks noGrp="1" noRot="1" noChangeAspect="1" noChangeArrowheads="1" noTextEdit="1"/>
          </p:cNvSpPr>
          <p:nvPr>
            <p:ph type="sldImg"/>
          </p:nvPr>
        </p:nvSpPr>
        <p:spPr>
          <a:ln/>
        </p:spPr>
      </p:sp>
      <p:sp>
        <p:nvSpPr>
          <p:cNvPr id="29700" name="Notes Placeholder 1"/>
          <p:cNvSpPr>
            <a:spLocks noGrp="1"/>
          </p:cNvSpPr>
          <p:nvPr/>
        </p:nvSpPr>
        <p:spPr bwMode="auto">
          <a:xfrm>
            <a:off x="685800" y="4448175"/>
            <a:ext cx="5483225"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30000"/>
              </a:spcBef>
            </a:pPr>
            <a:endParaRPr lang="en-US" sz="1100" b="0"/>
          </a:p>
        </p:txBody>
      </p:sp>
      <p:sp>
        <p:nvSpPr>
          <p:cNvPr id="2" name="Notes Placeholder 1"/>
          <p:cNvSpPr>
            <a:spLocks noGrp="1"/>
          </p:cNvSpPr>
          <p:nvPr>
            <p:ph type="body" idx="1"/>
          </p:nvPr>
        </p:nvSpPr>
        <p:spPr/>
        <p:txBody>
          <a:bodyPr/>
          <a:lstStyle/>
          <a:p>
            <a:r>
              <a:rPr lang="en-GB" dirty="0" smtClean="0"/>
              <a:t>Ajax is an acronym for "Asynchronous JavaScript and XML", because in the early days it used to involve the exchange of XML data between the client and the server.</a:t>
            </a:r>
          </a:p>
          <a:p>
            <a:r>
              <a:rPr lang="en-GB" dirty="0" smtClean="0"/>
              <a:t>You can still exchange XML data if you want to, but these days many Ajax calls involve JSON (JavaScript Object Notation). JSON is much easier to process in JavaScript than is XML, as we'll see later in the chapter.</a:t>
            </a:r>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smtClean="0">
                <a:solidFill>
                  <a:schemeClr val="tx2"/>
                </a:solidFill>
              </a:rPr>
              <a:t>Ajax</a:t>
            </a:r>
          </a:p>
        </p:txBody>
      </p:sp>
      <p:sp>
        <p:nvSpPr>
          <p:cNvPr id="30723" name="Rectangle 2"/>
          <p:cNvSpPr>
            <a:spLocks noGrp="1" noRot="1" noChangeAspect="1" noChangeArrowheads="1" noTextEdit="1"/>
          </p:cNvSpPr>
          <p:nvPr>
            <p:ph type="sldImg"/>
          </p:nvPr>
        </p:nvSpPr>
        <p:spPr>
          <a:xfrm>
            <a:off x="990600" y="731838"/>
            <a:ext cx="4875213" cy="3656012"/>
          </a:xfrm>
          <a:ln/>
        </p:spPr>
      </p:sp>
      <p:sp>
        <p:nvSpPr>
          <p:cNvPr id="30724" name="Notes Placeholder 1"/>
          <p:cNvSpPr>
            <a:spLocks noGrp="1"/>
          </p:cNvSpPr>
          <p:nvPr/>
        </p:nvSpPr>
        <p:spPr bwMode="auto">
          <a:xfrm>
            <a:off x="685800" y="4448175"/>
            <a:ext cx="5483225"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30000"/>
              </a:spcBef>
            </a:pPr>
            <a:endParaRPr lang="en-US" sz="1100" b="0"/>
          </a:p>
        </p:txBody>
      </p:sp>
      <p:sp>
        <p:nvSpPr>
          <p:cNvPr id="2" name="Notes Placeholder 1"/>
          <p:cNvSpPr>
            <a:spLocks noGrp="1"/>
          </p:cNvSpPr>
          <p:nvPr>
            <p:ph type="body" idx="1"/>
          </p:nvPr>
        </p:nvSpPr>
        <p:spPr/>
        <p:txBody>
          <a:bodyPr/>
          <a:lstStyle/>
          <a:p>
            <a:r>
              <a:rPr lang="en-GB" dirty="0" smtClean="0"/>
              <a:t>In a traditional Web application, each significant change of state in the Web application is represented by a different Web page. The browser sends an HTTP request for the new page, and the Web server delivers it. The UI effect for the user is less than ideal, because the whole page is updated. It's quite a coarse-grained way to work, and feels quite clunky these days.</a:t>
            </a:r>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a:noFill/>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smtClean="0">
                <a:solidFill>
                  <a:schemeClr val="tx2"/>
                </a:solidFill>
              </a:rPr>
              <a:t>Ajax</a:t>
            </a:r>
          </a:p>
        </p:txBody>
      </p:sp>
      <p:sp>
        <p:nvSpPr>
          <p:cNvPr id="31747" name="Rectangle 2"/>
          <p:cNvSpPr>
            <a:spLocks noGrp="1" noRot="1" noChangeAspect="1" noChangeArrowheads="1" noTextEdit="1"/>
          </p:cNvSpPr>
          <p:nvPr>
            <p:ph type="sldImg"/>
          </p:nvPr>
        </p:nvSpPr>
        <p:spPr>
          <a:xfrm>
            <a:off x="990600" y="731838"/>
            <a:ext cx="4875213" cy="3656012"/>
          </a:xfrm>
          <a:ln/>
        </p:spPr>
      </p:sp>
      <p:sp>
        <p:nvSpPr>
          <p:cNvPr id="31748" name="Notes Placeholder 1"/>
          <p:cNvSpPr>
            <a:spLocks noGrp="1"/>
          </p:cNvSpPr>
          <p:nvPr/>
        </p:nvSpPr>
        <p:spPr bwMode="auto">
          <a:xfrm>
            <a:off x="685800" y="4448175"/>
            <a:ext cx="5483225"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30000"/>
              </a:spcBef>
            </a:pPr>
            <a:endParaRPr lang="en-US" sz="1100" b="0"/>
          </a:p>
        </p:txBody>
      </p:sp>
      <p:sp>
        <p:nvSpPr>
          <p:cNvPr id="2" name="Notes Placeholder 1"/>
          <p:cNvSpPr>
            <a:spLocks noGrp="1"/>
          </p:cNvSpPr>
          <p:nvPr>
            <p:ph type="body" idx="1"/>
          </p:nvPr>
        </p:nvSpPr>
        <p:spPr/>
        <p:txBody>
          <a:bodyPr/>
          <a:lstStyle/>
          <a:p>
            <a:r>
              <a:rPr lang="en-GB" dirty="0" smtClean="0"/>
              <a:t>Ajax-enabled Web applications are much slicker. The same Web page can remain resident, so the user isn't confronted with a jumpy user interface. </a:t>
            </a:r>
            <a:endParaRPr lang="en-GB" dirty="0"/>
          </a:p>
          <a:p>
            <a:r>
              <a:rPr lang="en-GB" dirty="0" smtClean="0"/>
              <a:t>This is how Ajax-enabled Web applications work:</a:t>
            </a:r>
          </a:p>
          <a:p>
            <a:pPr lvl="1"/>
            <a:r>
              <a:rPr lang="en-GB" dirty="0" smtClean="0"/>
              <a:t>The user interacts with a Web page, e.g. presses a key on the keyboard, tabs into an input control, etc.</a:t>
            </a:r>
          </a:p>
          <a:p>
            <a:pPr lvl="1"/>
            <a:r>
              <a:rPr lang="en-GB" dirty="0" smtClean="0"/>
              <a:t>A JavaScript event handler initiates a background Ajax request to the Web server. The current page remains present and operational.</a:t>
            </a:r>
          </a:p>
          <a:p>
            <a:pPr lvl="1"/>
            <a:r>
              <a:rPr lang="en-GB" dirty="0" smtClean="0"/>
              <a:t>The Web server returns some data back to the browser. This could be XML, JSON, plain text, or whatever.</a:t>
            </a:r>
          </a:p>
          <a:p>
            <a:pPr lvl="1"/>
            <a:r>
              <a:rPr lang="en-GB" dirty="0" smtClean="0"/>
              <a:t>At the browser, a JavaScript call-back function receives the data and updates the user interface somehow (e.g. displays the data in a new HTML element on the Web page).</a:t>
            </a:r>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a:noFill/>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smtClean="0">
                <a:solidFill>
                  <a:schemeClr val="tx2"/>
                </a:solidFill>
              </a:rPr>
              <a:t>Ajax</a:t>
            </a:r>
          </a:p>
        </p:txBody>
      </p:sp>
      <p:sp>
        <p:nvSpPr>
          <p:cNvPr id="32771" name="Rectangle 2"/>
          <p:cNvSpPr>
            <a:spLocks noGrp="1" noRot="1" noChangeAspect="1" noChangeArrowheads="1" noTextEdit="1"/>
          </p:cNvSpPr>
          <p:nvPr>
            <p:ph type="sldImg"/>
          </p:nvPr>
        </p:nvSpPr>
        <p:spPr>
          <a:ln/>
        </p:spPr>
      </p:sp>
      <p:sp>
        <p:nvSpPr>
          <p:cNvPr id="32772" name="Notes Placeholder 1"/>
          <p:cNvSpPr>
            <a:spLocks noGrp="1"/>
          </p:cNvSpPr>
          <p:nvPr/>
        </p:nvSpPr>
        <p:spPr bwMode="auto">
          <a:xfrm>
            <a:off x="685800" y="4448175"/>
            <a:ext cx="5483225"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30000"/>
              </a:spcBef>
            </a:pPr>
            <a:endParaRPr lang="en-US" sz="1100" b="0"/>
          </a:p>
        </p:txBody>
      </p:sp>
      <p:sp>
        <p:nvSpPr>
          <p:cNvPr id="2" name="Notes Placeholder 1"/>
          <p:cNvSpPr>
            <a:spLocks noGrp="1"/>
          </p:cNvSpPr>
          <p:nvPr>
            <p:ph type="body" idx="1"/>
          </p:nvPr>
        </p:nvSpPr>
        <p:spPr/>
        <p:txBody>
          <a:bodyPr/>
          <a:lstStyle/>
          <a:p>
            <a:r>
              <a:rPr lang="en-GB" dirty="0" smtClean="0"/>
              <a:t>Here are some of the uses of Ajax:</a:t>
            </a:r>
          </a:p>
          <a:p>
            <a:pPr lvl="1"/>
            <a:r>
              <a:rPr lang="en-GB" dirty="0"/>
              <a:t>Validate data in real </a:t>
            </a:r>
            <a:r>
              <a:rPr lang="en-GB" dirty="0" smtClean="0"/>
              <a:t>time</a:t>
            </a:r>
            <a:br>
              <a:rPr lang="en-GB" dirty="0" smtClean="0"/>
            </a:br>
            <a:r>
              <a:rPr lang="en-GB" dirty="0" smtClean="0"/>
              <a:t>Perform </a:t>
            </a:r>
            <a:r>
              <a:rPr lang="en-GB" dirty="0"/>
              <a:t>client-side validation before submitting to the </a:t>
            </a:r>
            <a:r>
              <a:rPr lang="en-GB" dirty="0" smtClean="0"/>
              <a:t>server, to avoid unnecessary round-trips to the server.</a:t>
            </a:r>
            <a:endParaRPr lang="en-GB" dirty="0"/>
          </a:p>
          <a:p>
            <a:pPr lvl="1"/>
            <a:r>
              <a:rPr lang="en-GB" dirty="0"/>
              <a:t>Auto-complete data </a:t>
            </a:r>
            <a:r>
              <a:rPr lang="en-GB" dirty="0" smtClean="0"/>
              <a:t>entry</a:t>
            </a:r>
            <a:br>
              <a:rPr lang="en-GB" dirty="0" smtClean="0"/>
            </a:br>
            <a:r>
              <a:rPr lang="en-GB" dirty="0" smtClean="0"/>
              <a:t>Automatically </a:t>
            </a:r>
            <a:r>
              <a:rPr lang="en-GB" dirty="0"/>
              <a:t>fill in a form when the user enters some key </a:t>
            </a:r>
            <a:r>
              <a:rPr lang="en-GB" dirty="0" smtClean="0"/>
              <a:t>data. For example, if the user is trying to select an airport for a flight, then after the user has typed in 3 letters, do an Ajax request to get all matching airports.</a:t>
            </a:r>
            <a:endParaRPr lang="en-GB" dirty="0"/>
          </a:p>
          <a:p>
            <a:pPr lvl="1"/>
            <a:r>
              <a:rPr lang="en-GB" dirty="0"/>
              <a:t>Load data in the </a:t>
            </a:r>
            <a:r>
              <a:rPr lang="en-GB" dirty="0" smtClean="0"/>
              <a:t>background</a:t>
            </a:r>
            <a:br>
              <a:rPr lang="en-GB" dirty="0" smtClean="0"/>
            </a:br>
            <a:r>
              <a:rPr lang="en-GB" dirty="0" smtClean="0"/>
              <a:t>Browser </a:t>
            </a:r>
            <a:r>
              <a:rPr lang="en-GB" dirty="0"/>
              <a:t>fetches data on a client event, without blocking the </a:t>
            </a:r>
            <a:r>
              <a:rPr lang="en-GB" dirty="0" smtClean="0"/>
              <a:t>UI. For example, Google Maps pre-fetches tiles just off the edge of the map, in the expectation that the user might pan the map up/down/left/right.</a:t>
            </a:r>
            <a:endParaRPr lang="en-GB" dirty="0"/>
          </a:p>
          <a:p>
            <a:pPr lvl="1"/>
            <a:r>
              <a:rPr lang="en-GB" dirty="0"/>
              <a:t>Refresh data </a:t>
            </a:r>
            <a:r>
              <a:rPr lang="en-GB" dirty="0" smtClean="0"/>
              <a:t>asynchronously</a:t>
            </a:r>
            <a:br>
              <a:rPr lang="en-GB" dirty="0" smtClean="0"/>
            </a:br>
            <a:r>
              <a:rPr lang="en-GB" dirty="0" smtClean="0"/>
              <a:t>Poll the server </a:t>
            </a:r>
            <a:r>
              <a:rPr lang="en-GB" dirty="0"/>
              <a:t>for data updates, </a:t>
            </a:r>
            <a:r>
              <a:rPr lang="en-GB" dirty="0" smtClean="0"/>
              <a:t>e.g. to keep stock prices up-to-date.</a:t>
            </a:r>
            <a:endParaRPr lang="en-GB" dirty="0"/>
          </a:p>
          <a:p>
            <a:pPr lvl="1"/>
            <a:r>
              <a:rPr lang="en-GB" dirty="0" err="1" smtClean="0"/>
              <a:t>Portlets</a:t>
            </a:r>
            <a:r>
              <a:rPr lang="en-GB" dirty="0" smtClean="0"/>
              <a:t/>
            </a:r>
            <a:br>
              <a:rPr lang="en-GB" dirty="0" smtClean="0"/>
            </a:br>
            <a:r>
              <a:rPr lang="en-GB" dirty="0" smtClean="0"/>
              <a:t>Provide </a:t>
            </a:r>
            <a:r>
              <a:rPr lang="en-GB" dirty="0"/>
              <a:t>the level of sophistication users expect from desktop </a:t>
            </a:r>
            <a:r>
              <a:rPr lang="en-GB" dirty="0" smtClean="0"/>
              <a:t>applications.</a:t>
            </a:r>
            <a:endParaRPr lang="en-GB" dirty="0"/>
          </a:p>
          <a:p>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smtClean="0">
                <a:solidFill>
                  <a:schemeClr val="tx2"/>
                </a:solidFill>
              </a:rPr>
              <a:t>Ajax</a:t>
            </a:r>
          </a:p>
        </p:txBody>
      </p:sp>
      <p:sp>
        <p:nvSpPr>
          <p:cNvPr id="33795" name="Rectangle 2"/>
          <p:cNvSpPr>
            <a:spLocks noGrp="1" noRot="1" noChangeAspect="1" noChangeArrowheads="1" noTextEdit="1"/>
          </p:cNvSpPr>
          <p:nvPr>
            <p:ph type="sldImg"/>
          </p:nvPr>
        </p:nvSpPr>
        <p:spPr>
          <a:ln/>
        </p:spPr>
      </p:sp>
      <p:sp>
        <p:nvSpPr>
          <p:cNvPr id="33796" name="Notes Placeholder 1"/>
          <p:cNvSpPr>
            <a:spLocks noGrp="1"/>
          </p:cNvSpPr>
          <p:nvPr/>
        </p:nvSpPr>
        <p:spPr bwMode="auto">
          <a:xfrm>
            <a:off x="685800" y="4448175"/>
            <a:ext cx="5483225"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30000"/>
              </a:spcBef>
            </a:pPr>
            <a:endParaRPr lang="en-US" sz="1100" b="0"/>
          </a:p>
        </p:txBody>
      </p:sp>
      <p:sp>
        <p:nvSpPr>
          <p:cNvPr id="2" name="Notes Placeholder 1"/>
          <p:cNvSpPr>
            <a:spLocks noGrp="1"/>
          </p:cNvSpPr>
          <p:nvPr>
            <p:ph type="body" idx="1"/>
          </p:nvPr>
        </p:nvSpPr>
        <p:spPr/>
        <p:txBody>
          <a:bodyPr/>
          <a:lstStyle/>
          <a:p>
            <a:r>
              <a:rPr lang="en-GB" dirty="0" smtClean="0"/>
              <a:t>The main benefit of Ajax is the improved user experience. It allows you to create Web applications that have all the subtlety and sophistication of full-blown desktop applications.</a:t>
            </a:r>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smtClean="0">
                <a:solidFill>
                  <a:schemeClr val="tx2"/>
                </a:solidFill>
              </a:rPr>
              <a:t>Ajax</a:t>
            </a:r>
          </a:p>
        </p:txBody>
      </p:sp>
      <p:sp>
        <p:nvSpPr>
          <p:cNvPr id="34819" name="Rectangle 2"/>
          <p:cNvSpPr>
            <a:spLocks noGrp="1" noRot="1" noChangeAspect="1" noChangeArrowheads="1" noTextEdit="1"/>
          </p:cNvSpPr>
          <p:nvPr>
            <p:ph type="sldImg"/>
          </p:nvPr>
        </p:nvSpPr>
        <p:spPr>
          <a:xfrm>
            <a:off x="990600" y="731838"/>
            <a:ext cx="4875213" cy="3656012"/>
          </a:xfrm>
          <a:ln/>
        </p:spPr>
      </p:sp>
      <p:sp>
        <p:nvSpPr>
          <p:cNvPr id="34820" name="Notes Placeholder 1"/>
          <p:cNvSpPr>
            <a:spLocks noGrp="1"/>
          </p:cNvSpPr>
          <p:nvPr/>
        </p:nvSpPr>
        <p:spPr bwMode="auto">
          <a:xfrm>
            <a:off x="685800" y="4448175"/>
            <a:ext cx="5483225"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30000"/>
              </a:spcBef>
            </a:pPr>
            <a:endParaRPr lang="en-US" sz="1100" b="0"/>
          </a:p>
        </p:txBody>
      </p:sp>
      <p:sp>
        <p:nvSpPr>
          <p:cNvPr id="2" name="Notes Placeholder 1"/>
          <p:cNvSpPr>
            <a:spLocks noGrp="1"/>
          </p:cNvSpPr>
          <p:nvPr>
            <p:ph type="body" idx="1"/>
          </p:nvPr>
        </p:nvSpPr>
        <p:spPr/>
        <p:txBody>
          <a:bodyPr/>
          <a:lstStyle/>
          <a:p>
            <a:r>
              <a:rPr lang="en-GB" dirty="0" smtClean="0"/>
              <a:t>In this section, we're going to show how to implement Ajax manually using raw JavaScript code. The purpose here is to explain how Ajax works at a low level.</a:t>
            </a:r>
          </a:p>
          <a:p>
            <a:r>
              <a:rPr lang="en-GB" dirty="0" smtClean="0"/>
              <a:t>Once you understand the process, the next section shows how to simplify things considerably by using jQuery. In reality, this approach is much better than writing manual Ajax calls.</a:t>
            </a:r>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0" y="0"/>
            <a:ext cx="9144000" cy="1025525"/>
          </a:xfrm>
          <a:prstGeom prst="rect">
            <a:avLst/>
          </a:prstGeom>
          <a:solidFill>
            <a:schemeClr val="tx2"/>
          </a:solidFill>
          <a:ln>
            <a:noFill/>
          </a:ln>
          <a:extLst>
            <a:ext uri="{91240B29-F687-4F45-9708-019B960494DF}">
              <a14:hiddenLine xmlns:a14="http://schemas.microsoft.com/office/drawing/2010/main" w="28575" algn="ctr">
                <a:solidFill>
                  <a:srgbClr val="000000"/>
                </a:solidFill>
                <a:round/>
                <a:headEnd/>
                <a:tailEnd type="triangle" w="lg" len="lg"/>
              </a14:hiddenLine>
            </a:ext>
          </a:extLst>
        </p:spPr>
        <p:txBody>
          <a:bodyPr/>
          <a:lstStyle/>
          <a:p>
            <a:endParaRPr lang="en-US">
              <a:solidFill>
                <a:srgbClr val="FFC000"/>
              </a:solidFill>
            </a:endParaRPr>
          </a:p>
        </p:txBody>
      </p:sp>
      <p:sp>
        <p:nvSpPr>
          <p:cNvPr id="5" name="Teardrop 4"/>
          <p:cNvSpPr/>
          <p:nvPr userDrawn="1"/>
        </p:nvSpPr>
        <p:spPr>
          <a:xfrm rot="8093063">
            <a:off x="8856663" y="6526213"/>
            <a:ext cx="258762" cy="258762"/>
          </a:xfrm>
          <a:prstGeom prst="teardrop">
            <a:avLst/>
          </a:prstGeom>
          <a:solidFill>
            <a:srgbClr val="FFC000"/>
          </a:solidFill>
          <a:ln w="9525">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 name="Content Placeholder 2"/>
          <p:cNvSpPr>
            <a:spLocks noGrp="1"/>
          </p:cNvSpPr>
          <p:nvPr>
            <p:ph idx="1"/>
          </p:nvPr>
        </p:nvSpPr>
        <p:spPr/>
        <p:txBody>
          <a:bodyPr/>
          <a:lstStyle>
            <a:lvl2pPr>
              <a:buClr>
                <a:srgbClr val="FF0000"/>
              </a:buCl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 name="Title 1"/>
          <p:cNvSpPr>
            <a:spLocks noGrp="1"/>
          </p:cNvSpPr>
          <p:nvPr>
            <p:ph type="title"/>
          </p:nvPr>
        </p:nvSpPr>
        <p:spPr>
          <a:xfrm>
            <a:off x="378372" y="151249"/>
            <a:ext cx="8549837" cy="693737"/>
          </a:xfrm>
        </p:spPr>
        <p:txBody>
          <a:bodyPr/>
          <a:lstStyle>
            <a:lvl1pPr>
              <a:defRPr>
                <a:solidFill>
                  <a:srgbClr val="FFC000"/>
                </a:solidFill>
              </a:defRPr>
            </a:lvl1pPr>
          </a:lstStyle>
          <a:p>
            <a:r>
              <a:rPr lang="en-US" dirty="0" smtClean="0"/>
              <a:t>Click to edit Master title style</a:t>
            </a:r>
            <a:endParaRPr lang="en-GB" dirty="0"/>
          </a:p>
        </p:txBody>
      </p:sp>
      <p:sp>
        <p:nvSpPr>
          <p:cNvPr id="6" name="Rectangle 12"/>
          <p:cNvSpPr>
            <a:spLocks noGrp="1" noChangeArrowheads="1"/>
          </p:cNvSpPr>
          <p:nvPr>
            <p:ph type="ftr" sz="quarter" idx="10"/>
          </p:nvPr>
        </p:nvSpPr>
        <p:spPr>
          <a:xfrm>
            <a:off x="8724900" y="6346825"/>
            <a:ext cx="520700" cy="457200"/>
          </a:xfrm>
        </p:spPr>
        <p:txBody>
          <a:bodyPr/>
          <a:lstStyle>
            <a:lvl1pPr algn="ctr">
              <a:defRPr b="0">
                <a:solidFill>
                  <a:schemeClr val="tx2"/>
                </a:solidFill>
              </a:defRPr>
            </a:lvl1pPr>
          </a:lstStyle>
          <a:p>
            <a:pPr>
              <a:defRPr/>
            </a:pPr>
            <a:fld id="{4287279C-EE11-41E8-AB03-5E9FF80BA975}" type="slidenum">
              <a:rPr lang="en-GB"/>
              <a:pPr>
                <a:defRPr/>
              </a:pPr>
              <a:t>‹#›</a:t>
            </a:fld>
            <a:endParaRPr lang="en-GB" dirty="0"/>
          </a:p>
        </p:txBody>
      </p:sp>
    </p:spTree>
    <p:extLst>
      <p:ext uri="{BB962C8B-B14F-4D97-AF65-F5344CB8AC3E}">
        <p14:creationId xmlns:p14="http://schemas.microsoft.com/office/powerpoint/2010/main" val="1727378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09975" y="4430713"/>
            <a:ext cx="5691188" cy="200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5"/>
          <p:cNvCxnSpPr>
            <a:cxnSpLocks noChangeShapeType="1"/>
          </p:cNvCxnSpPr>
          <p:nvPr userDrawn="1"/>
        </p:nvCxnSpPr>
        <p:spPr bwMode="auto">
          <a:xfrm>
            <a:off x="331788" y="1655763"/>
            <a:ext cx="8466137" cy="0"/>
          </a:xfrm>
          <a:prstGeom prst="line">
            <a:avLst/>
          </a:prstGeom>
          <a:noFill/>
          <a:ln w="57150" algn="ctr">
            <a:solidFill>
              <a:schemeClr val="accent2"/>
            </a:solidFill>
            <a:round/>
            <a:headEnd/>
            <a:tailEnd/>
          </a:ln>
          <a:extLst>
            <a:ext uri="{909E8E84-426E-40DD-AFC4-6F175D3DCCD1}">
              <a14:hiddenFill xmlns:a14="http://schemas.microsoft.com/office/drawing/2010/main">
                <a:noFill/>
              </a14:hiddenFill>
            </a:ext>
          </a:extLst>
        </p:spPr>
      </p:cxnSp>
      <p:sp>
        <p:nvSpPr>
          <p:cNvPr id="9" name="Rectangle 2"/>
          <p:cNvSpPr>
            <a:spLocks noGrp="1" noChangeArrowheads="1"/>
          </p:cNvSpPr>
          <p:nvPr>
            <p:ph type="ctrTitle"/>
          </p:nvPr>
        </p:nvSpPr>
        <p:spPr>
          <a:xfrm>
            <a:off x="687307" y="1076120"/>
            <a:ext cx="8094095" cy="1360488"/>
          </a:xfrm>
        </p:spPr>
        <p:txBody>
          <a:bodyPr wrap="none" lIns="0" rIns="0"/>
          <a:lstStyle>
            <a:lvl1pPr algn="r">
              <a:defRPr sz="4000" b="0">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8096776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0"/>
          <p:cNvSpPr>
            <a:spLocks noGrp="1" noChangeArrowheads="1"/>
          </p:cNvSpPr>
          <p:nvPr>
            <p:ph type="body" idx="1"/>
          </p:nvPr>
        </p:nvSpPr>
        <p:spPr bwMode="auto">
          <a:xfrm>
            <a:off x="406400" y="1196975"/>
            <a:ext cx="8486775" cy="493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p:txBody>
      </p:sp>
      <p:sp>
        <p:nvSpPr>
          <p:cNvPr id="16396" name="Rectangle 12"/>
          <p:cNvSpPr>
            <a:spLocks noGrp="1" noChangeArrowheads="1"/>
          </p:cNvSpPr>
          <p:nvPr>
            <p:ph type="ftr" sz="quarter" idx="3"/>
          </p:nvPr>
        </p:nvSpPr>
        <p:spPr bwMode="auto">
          <a:xfrm>
            <a:off x="5997575" y="638651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latin typeface="+mn-lt"/>
              </a:defRPr>
            </a:lvl1pPr>
          </a:lstStyle>
          <a:p>
            <a:pPr>
              <a:defRPr/>
            </a:pPr>
            <a:fld id="{E4A46402-0157-40D0-9193-36540D2699C4}" type="slidenum">
              <a:rPr lang="en-GB"/>
              <a:pPr>
                <a:defRPr/>
              </a:pPr>
              <a:t>‹#›</a:t>
            </a:fld>
            <a:endParaRPr lang="en-GB"/>
          </a:p>
        </p:txBody>
      </p:sp>
      <p:sp>
        <p:nvSpPr>
          <p:cNvPr id="1028" name="Rectangle 9"/>
          <p:cNvSpPr>
            <a:spLocks noGrp="1" noChangeArrowheads="1"/>
          </p:cNvSpPr>
          <p:nvPr>
            <p:ph type="title"/>
          </p:nvPr>
        </p:nvSpPr>
        <p:spPr bwMode="auto">
          <a:xfrm>
            <a:off x="393700" y="150813"/>
            <a:ext cx="8550275"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Tree>
  </p:cSld>
  <p:clrMap bg1="lt1" tx1="dk1" bg2="lt2" tx2="dk2" accent1="accent1" accent2="accent2" accent3="accent3" accent4="accent4" accent5="accent5" accent6="accent6" hlink="hlink" folHlink="folHlink"/>
  <p:sldLayoutIdLst>
    <p:sldLayoutId id="2147483756" r:id="rId1"/>
    <p:sldLayoutId id="2147483757" r:id="rId2"/>
  </p:sldLayoutIdLst>
  <p:timing>
    <p:tnLst>
      <p:par>
        <p:cTn id="1" dur="indefinite" restart="never" nodeType="tmRoot"/>
      </p:par>
    </p:tnLst>
  </p:timing>
  <p:hf sldNum="0" hdr="0" dt="0"/>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bg1"/>
          </a:solidFill>
          <a:latin typeface="Tahoma" pitchFamily="34" charset="0"/>
        </a:defRPr>
      </a:lvl2pPr>
      <a:lvl3pPr algn="l" rtl="0" eaLnBrk="0" fontAlgn="base" hangingPunct="0">
        <a:spcBef>
          <a:spcPct val="0"/>
        </a:spcBef>
        <a:spcAft>
          <a:spcPct val="0"/>
        </a:spcAft>
        <a:defRPr sz="3000">
          <a:solidFill>
            <a:schemeClr val="bg1"/>
          </a:solidFill>
          <a:latin typeface="Tahoma" pitchFamily="34" charset="0"/>
        </a:defRPr>
      </a:lvl3pPr>
      <a:lvl4pPr algn="l" rtl="0" eaLnBrk="0" fontAlgn="base" hangingPunct="0">
        <a:spcBef>
          <a:spcPct val="0"/>
        </a:spcBef>
        <a:spcAft>
          <a:spcPct val="0"/>
        </a:spcAft>
        <a:defRPr sz="3000">
          <a:solidFill>
            <a:schemeClr val="bg1"/>
          </a:solidFill>
          <a:latin typeface="Tahoma" pitchFamily="34" charset="0"/>
        </a:defRPr>
      </a:lvl4pPr>
      <a:lvl5pPr algn="l" rtl="0" eaLnBrk="0" fontAlgn="base" hangingPunct="0">
        <a:spcBef>
          <a:spcPct val="0"/>
        </a:spcBef>
        <a:spcAft>
          <a:spcPct val="0"/>
        </a:spcAft>
        <a:defRPr sz="3000">
          <a:solidFill>
            <a:schemeClr val="bg1"/>
          </a:solidFill>
          <a:latin typeface="Tahoma" pitchFamily="34" charset="0"/>
        </a:defRPr>
      </a:lvl5pPr>
      <a:lvl6pPr marL="457200" algn="l" rtl="0" fontAlgn="base">
        <a:spcBef>
          <a:spcPct val="0"/>
        </a:spcBef>
        <a:spcAft>
          <a:spcPct val="0"/>
        </a:spcAft>
        <a:defRPr sz="3000">
          <a:solidFill>
            <a:schemeClr val="tx2"/>
          </a:solidFill>
          <a:latin typeface="Tahoma" pitchFamily="34" charset="0"/>
        </a:defRPr>
      </a:lvl6pPr>
      <a:lvl7pPr marL="914400" algn="l" rtl="0" fontAlgn="base">
        <a:spcBef>
          <a:spcPct val="0"/>
        </a:spcBef>
        <a:spcAft>
          <a:spcPct val="0"/>
        </a:spcAft>
        <a:defRPr sz="3000">
          <a:solidFill>
            <a:schemeClr val="tx2"/>
          </a:solidFill>
          <a:latin typeface="Tahoma" pitchFamily="34" charset="0"/>
        </a:defRPr>
      </a:lvl7pPr>
      <a:lvl8pPr marL="1371600" algn="l" rtl="0" fontAlgn="base">
        <a:spcBef>
          <a:spcPct val="0"/>
        </a:spcBef>
        <a:spcAft>
          <a:spcPct val="0"/>
        </a:spcAft>
        <a:defRPr sz="3000">
          <a:solidFill>
            <a:schemeClr val="tx2"/>
          </a:solidFill>
          <a:latin typeface="Tahoma" pitchFamily="34" charset="0"/>
        </a:defRPr>
      </a:lvl8pPr>
      <a:lvl9pPr marL="1828800" algn="l" rtl="0" fontAlgn="base">
        <a:spcBef>
          <a:spcPct val="0"/>
        </a:spcBef>
        <a:spcAft>
          <a:spcPct val="0"/>
        </a:spcAft>
        <a:defRPr sz="3000">
          <a:solidFill>
            <a:schemeClr val="tx2"/>
          </a:solidFill>
          <a:latin typeface="Tahoma" pitchFamily="34" charset="0"/>
        </a:defRPr>
      </a:lvl9pPr>
    </p:titleStyle>
    <p:bodyStyle>
      <a:lvl1pPr marL="342900" indent="-342900" algn="l" rtl="0" eaLnBrk="0" fontAlgn="base" hangingPunct="0">
        <a:spcBef>
          <a:spcPct val="4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lr>
          <a:schemeClr val="hlink"/>
        </a:buClr>
        <a:buSzPct val="80000"/>
        <a:buChar char="•"/>
        <a:defRPr sz="20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16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7388" y="1076325"/>
            <a:ext cx="8094662" cy="1360488"/>
          </a:xfrm>
        </p:spPr>
        <p:txBody>
          <a:bodyPr/>
          <a:lstStyle/>
          <a:p>
            <a:pPr eaLnBrk="1" hangingPunct="1"/>
            <a:r>
              <a:rPr lang="en-GB" dirty="0" smtClean="0"/>
              <a:t>Ajax</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p:txBody>
          <a:bodyPr/>
          <a:lstStyle/>
          <a:p>
            <a:pPr eaLnBrk="1" hangingPunct="1"/>
            <a:r>
              <a:rPr lang="cy-GB" smtClean="0"/>
              <a:t>Let's see how to implement a simple Ajax Web app...</a:t>
            </a:r>
          </a:p>
          <a:p>
            <a:pPr eaLnBrk="1" hangingPunct="1"/>
            <a:endParaRPr lang="cy-GB" smtClean="0"/>
          </a:p>
          <a:p>
            <a:pPr eaLnBrk="1" hangingPunct="1"/>
            <a:endParaRPr lang="cy-GB" smtClean="0"/>
          </a:p>
          <a:p>
            <a:pPr eaLnBrk="1" hangingPunct="1"/>
            <a:endParaRPr lang="cy-GB" smtClean="0"/>
          </a:p>
          <a:p>
            <a:pPr eaLnBrk="1" hangingPunct="1"/>
            <a:endParaRPr lang="cy-GB" smtClean="0"/>
          </a:p>
          <a:p>
            <a:pPr eaLnBrk="1" hangingPunct="1"/>
            <a:endParaRPr lang="cy-GB" smtClean="0"/>
          </a:p>
          <a:p>
            <a:pPr eaLnBrk="1" hangingPunct="1"/>
            <a:endParaRPr lang="cy-GB" smtClean="0"/>
          </a:p>
          <a:p>
            <a:pPr eaLnBrk="1" hangingPunct="1"/>
            <a:endParaRPr lang="cy-GB" smtClean="0"/>
          </a:p>
          <a:p>
            <a:pPr eaLnBrk="1" hangingPunct="1"/>
            <a:endParaRPr lang="cy-GB" smtClean="0"/>
          </a:p>
          <a:p>
            <a:pPr eaLnBrk="1" hangingPunct="1"/>
            <a:r>
              <a:rPr lang="cy-GB" smtClean="0"/>
              <a:t>Example:</a:t>
            </a:r>
          </a:p>
          <a:p>
            <a:pPr lvl="1" eaLnBrk="1" hangingPunct="1"/>
            <a:r>
              <a:rPr lang="cy-GB" smtClean="0"/>
              <a:t>Open </a:t>
            </a:r>
            <a:r>
              <a:rPr lang="cy-GB" smtClean="0">
                <a:latin typeface="Lucida Console" pitchFamily="49" charset="0"/>
              </a:rPr>
              <a:t>AjaxDemo.sln</a:t>
            </a:r>
            <a:r>
              <a:rPr lang="cy-GB" smtClean="0"/>
              <a:t> in Visual Studio</a:t>
            </a:r>
          </a:p>
        </p:txBody>
      </p:sp>
      <p:sp>
        <p:nvSpPr>
          <p:cNvPr id="13315" name="Rectangle 2"/>
          <p:cNvSpPr>
            <a:spLocks noGrp="1" noChangeArrowheads="1"/>
          </p:cNvSpPr>
          <p:nvPr>
            <p:ph type="title"/>
          </p:nvPr>
        </p:nvSpPr>
        <p:spPr>
          <a:xfrm>
            <a:off x="377825" y="150813"/>
            <a:ext cx="8550275" cy="693737"/>
          </a:xfrm>
        </p:spPr>
        <p:txBody>
          <a:bodyPr/>
          <a:lstStyle/>
          <a:p>
            <a:pPr eaLnBrk="1" hangingPunct="1"/>
            <a:r>
              <a:rPr lang="en-GB" smtClean="0"/>
              <a:t>Sample Application Scenario</a:t>
            </a:r>
          </a:p>
        </p:txBody>
      </p:sp>
      <p:sp>
        <p:nvSpPr>
          <p:cNvPr id="1331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51FC3077-321E-4922-BD39-CD9C99C77DD4}" type="slidenum">
              <a:rPr lang="en-GB" sz="1200" b="0" smtClean="0">
                <a:solidFill>
                  <a:schemeClr val="tx2"/>
                </a:solidFill>
              </a:rPr>
              <a:pPr eaLnBrk="1" hangingPunct="1"/>
              <a:t>10</a:t>
            </a:fld>
            <a:endParaRPr lang="en-GB" sz="1200" b="0" smtClean="0">
              <a:solidFill>
                <a:schemeClr val="tx2"/>
              </a:solidFill>
            </a:endParaRPr>
          </a:p>
        </p:txBody>
      </p:sp>
      <p:sp>
        <p:nvSpPr>
          <p:cNvPr id="13317" name="Rectangle 4"/>
          <p:cNvSpPr>
            <a:spLocks noChangeArrowheads="1"/>
          </p:cNvSpPr>
          <p:nvPr/>
        </p:nvSpPr>
        <p:spPr bwMode="auto">
          <a:xfrm>
            <a:off x="842963" y="2114550"/>
            <a:ext cx="4040187" cy="3411538"/>
          </a:xfrm>
          <a:prstGeom prst="rect">
            <a:avLst/>
          </a:prstGeom>
          <a:solidFill>
            <a:srgbClr val="FFFF99"/>
          </a:solidFill>
          <a:ln w="28575">
            <a:solidFill>
              <a:schemeClr val="tx2"/>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8" name="Text Box 5"/>
          <p:cNvSpPr txBox="1">
            <a:spLocks noChangeArrowheads="1"/>
          </p:cNvSpPr>
          <p:nvPr/>
        </p:nvSpPr>
        <p:spPr bwMode="auto">
          <a:xfrm>
            <a:off x="727075" y="1712913"/>
            <a:ext cx="2841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algn="ctr" eaLnBrk="1" hangingPunct="1"/>
            <a:r>
              <a:rPr lang="en-GB" sz="2000" b="0">
                <a:solidFill>
                  <a:schemeClr val="tx2"/>
                </a:solidFill>
              </a:rPr>
              <a:t>HTML form at the client</a:t>
            </a:r>
          </a:p>
        </p:txBody>
      </p:sp>
      <p:sp>
        <p:nvSpPr>
          <p:cNvPr id="13319" name="Rectangle 6"/>
          <p:cNvSpPr>
            <a:spLocks noChangeArrowheads="1"/>
          </p:cNvSpPr>
          <p:nvPr/>
        </p:nvSpPr>
        <p:spPr bwMode="auto">
          <a:xfrm>
            <a:off x="1128713" y="2319338"/>
            <a:ext cx="2047875" cy="804862"/>
          </a:xfrm>
          <a:prstGeom prst="rect">
            <a:avLst/>
          </a:prstGeom>
          <a:solidFill>
            <a:srgbClr val="99CCFF"/>
          </a:solidFill>
          <a:ln w="28575">
            <a:solidFill>
              <a:schemeClr val="tx2"/>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cy-GB">
                <a:solidFill>
                  <a:schemeClr val="tx2"/>
                </a:solidFill>
              </a:rPr>
              <a:t>UI components</a:t>
            </a:r>
            <a:endParaRPr lang="en-US">
              <a:solidFill>
                <a:schemeClr val="tx2"/>
              </a:solidFill>
            </a:endParaRPr>
          </a:p>
        </p:txBody>
      </p:sp>
      <p:sp>
        <p:nvSpPr>
          <p:cNvPr id="13320" name="Arc 7"/>
          <p:cNvSpPr>
            <a:spLocks/>
          </p:cNvSpPr>
          <p:nvPr/>
        </p:nvSpPr>
        <p:spPr bwMode="auto">
          <a:xfrm flipH="1" flipV="1">
            <a:off x="2112963" y="3113088"/>
            <a:ext cx="407987" cy="5461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2"/>
            </a:solidFill>
            <a:round/>
            <a:headEnd type="triangl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321" name="Rectangle 8"/>
          <p:cNvSpPr>
            <a:spLocks noChangeArrowheads="1"/>
          </p:cNvSpPr>
          <p:nvPr/>
        </p:nvSpPr>
        <p:spPr bwMode="auto">
          <a:xfrm>
            <a:off x="2530475" y="3371850"/>
            <a:ext cx="2047875" cy="804863"/>
          </a:xfrm>
          <a:prstGeom prst="rect">
            <a:avLst/>
          </a:prstGeom>
          <a:solidFill>
            <a:srgbClr val="CCFF99"/>
          </a:solidFill>
          <a:ln w="28575">
            <a:solidFill>
              <a:schemeClr val="tx2"/>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cy-GB">
                <a:solidFill>
                  <a:schemeClr val="tx2"/>
                </a:solidFill>
              </a:rPr>
              <a:t>JavaScript</a:t>
            </a:r>
          </a:p>
          <a:p>
            <a:pPr algn="ctr"/>
            <a:r>
              <a:rPr lang="cy-GB">
                <a:solidFill>
                  <a:schemeClr val="tx2"/>
                </a:solidFill>
              </a:rPr>
              <a:t>UI event handlers</a:t>
            </a:r>
            <a:endParaRPr lang="en-US">
              <a:solidFill>
                <a:schemeClr val="tx2"/>
              </a:solidFill>
            </a:endParaRPr>
          </a:p>
        </p:txBody>
      </p:sp>
      <p:sp>
        <p:nvSpPr>
          <p:cNvPr id="13322" name="Rectangle 9"/>
          <p:cNvSpPr>
            <a:spLocks noChangeArrowheads="1"/>
          </p:cNvSpPr>
          <p:nvPr/>
        </p:nvSpPr>
        <p:spPr bwMode="auto">
          <a:xfrm>
            <a:off x="5826125" y="2114550"/>
            <a:ext cx="3084513" cy="3411538"/>
          </a:xfrm>
          <a:prstGeom prst="rect">
            <a:avLst/>
          </a:prstGeom>
          <a:solidFill>
            <a:srgbClr val="FFFF99"/>
          </a:solidFill>
          <a:ln w="28575">
            <a:solidFill>
              <a:schemeClr val="tx2"/>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3" name="Text Box 10"/>
          <p:cNvSpPr txBox="1">
            <a:spLocks noChangeArrowheads="1"/>
          </p:cNvSpPr>
          <p:nvPr/>
        </p:nvSpPr>
        <p:spPr bwMode="auto">
          <a:xfrm>
            <a:off x="5726113" y="1712913"/>
            <a:ext cx="14843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algn="r" eaLnBrk="1" hangingPunct="1"/>
            <a:r>
              <a:rPr lang="en-GB" sz="2000" b="0">
                <a:solidFill>
                  <a:schemeClr val="tx2"/>
                </a:solidFill>
              </a:rPr>
              <a:t>Web Server</a:t>
            </a:r>
          </a:p>
        </p:txBody>
      </p:sp>
      <p:sp>
        <p:nvSpPr>
          <p:cNvPr id="13324" name="Line 11"/>
          <p:cNvSpPr>
            <a:spLocks noChangeShapeType="1"/>
          </p:cNvSpPr>
          <p:nvPr/>
        </p:nvSpPr>
        <p:spPr bwMode="auto">
          <a:xfrm>
            <a:off x="4589463" y="3633788"/>
            <a:ext cx="1489075" cy="0"/>
          </a:xfrm>
          <a:prstGeom prst="line">
            <a:avLst/>
          </a:prstGeom>
          <a:noFill/>
          <a:ln w="28575">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3325" name="Arc 12"/>
          <p:cNvSpPr>
            <a:spLocks/>
          </p:cNvSpPr>
          <p:nvPr/>
        </p:nvSpPr>
        <p:spPr bwMode="auto">
          <a:xfrm flipV="1">
            <a:off x="4560888" y="4152900"/>
            <a:ext cx="1830387" cy="7493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2"/>
            </a:solidFill>
            <a:round/>
            <a:headEnd type="triangl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326" name="Arc 13"/>
          <p:cNvSpPr>
            <a:spLocks/>
          </p:cNvSpPr>
          <p:nvPr/>
        </p:nvSpPr>
        <p:spPr bwMode="auto">
          <a:xfrm flipH="1" flipV="1">
            <a:off x="1362075" y="3103563"/>
            <a:ext cx="1522413" cy="1816100"/>
          </a:xfrm>
          <a:custGeom>
            <a:avLst/>
            <a:gdLst>
              <a:gd name="T0" fmla="*/ 0 w 21600"/>
              <a:gd name="T1" fmla="*/ 0 h 23262"/>
              <a:gd name="T2" fmla="*/ 2147483647 w 21600"/>
              <a:gd name="T3" fmla="*/ 2147483647 h 23262"/>
              <a:gd name="T4" fmla="*/ 0 w 21600"/>
              <a:gd name="T5" fmla="*/ 2147483647 h 23262"/>
              <a:gd name="T6" fmla="*/ 0 60000 65536"/>
              <a:gd name="T7" fmla="*/ 0 60000 65536"/>
              <a:gd name="T8" fmla="*/ 0 60000 65536"/>
            </a:gdLst>
            <a:ahLst/>
            <a:cxnLst>
              <a:cxn ang="T6">
                <a:pos x="T0" y="T1"/>
              </a:cxn>
              <a:cxn ang="T7">
                <a:pos x="T2" y="T3"/>
              </a:cxn>
              <a:cxn ang="T8">
                <a:pos x="T4" y="T5"/>
              </a:cxn>
            </a:cxnLst>
            <a:rect l="0" t="0" r="r" b="b"/>
            <a:pathLst>
              <a:path w="21600" h="23262" fill="none" extrusionOk="0">
                <a:moveTo>
                  <a:pt x="-1" y="0"/>
                </a:moveTo>
                <a:cubicBezTo>
                  <a:pt x="11929" y="0"/>
                  <a:pt x="21600" y="9670"/>
                  <a:pt x="21600" y="21600"/>
                </a:cubicBezTo>
                <a:cubicBezTo>
                  <a:pt x="21600" y="22154"/>
                  <a:pt x="21578" y="22709"/>
                  <a:pt x="21535" y="23261"/>
                </a:cubicBezTo>
              </a:path>
              <a:path w="21600" h="23262" stroke="0" extrusionOk="0">
                <a:moveTo>
                  <a:pt x="-1" y="0"/>
                </a:moveTo>
                <a:cubicBezTo>
                  <a:pt x="11929" y="0"/>
                  <a:pt x="21600" y="9670"/>
                  <a:pt x="21600" y="21600"/>
                </a:cubicBezTo>
                <a:cubicBezTo>
                  <a:pt x="21600" y="22154"/>
                  <a:pt x="21578" y="22709"/>
                  <a:pt x="21535" y="23261"/>
                </a:cubicBezTo>
                <a:lnTo>
                  <a:pt x="0" y="21600"/>
                </a:lnTo>
                <a:lnTo>
                  <a:pt x="-1" y="0"/>
                </a:lnTo>
                <a:close/>
              </a:path>
            </a:pathLst>
          </a:custGeom>
          <a:noFill/>
          <a:ln w="28575">
            <a:solidFill>
              <a:schemeClr val="tx2"/>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327" name="Rectangle 14"/>
          <p:cNvSpPr>
            <a:spLocks noChangeArrowheads="1"/>
          </p:cNvSpPr>
          <p:nvPr/>
        </p:nvSpPr>
        <p:spPr bwMode="auto">
          <a:xfrm>
            <a:off x="2530475" y="4451350"/>
            <a:ext cx="2047875" cy="804863"/>
          </a:xfrm>
          <a:prstGeom prst="rect">
            <a:avLst/>
          </a:prstGeom>
          <a:solidFill>
            <a:srgbClr val="CCFF99"/>
          </a:solidFill>
          <a:ln w="28575">
            <a:solidFill>
              <a:schemeClr val="tx2"/>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cy-GB">
                <a:solidFill>
                  <a:schemeClr val="tx2"/>
                </a:solidFill>
              </a:rPr>
              <a:t>JavaScript</a:t>
            </a:r>
          </a:p>
          <a:p>
            <a:pPr algn="ctr"/>
            <a:r>
              <a:rPr lang="cy-GB">
                <a:solidFill>
                  <a:schemeClr val="tx2"/>
                </a:solidFill>
              </a:rPr>
              <a:t>callback function</a:t>
            </a:r>
            <a:endParaRPr lang="en-US">
              <a:solidFill>
                <a:schemeClr val="tx2"/>
              </a:solidFill>
            </a:endParaRPr>
          </a:p>
        </p:txBody>
      </p:sp>
      <p:sp>
        <p:nvSpPr>
          <p:cNvPr id="13328" name="Oval 15"/>
          <p:cNvSpPr>
            <a:spLocks noChangeArrowheads="1"/>
          </p:cNvSpPr>
          <p:nvPr/>
        </p:nvSpPr>
        <p:spPr bwMode="auto">
          <a:xfrm>
            <a:off x="1901825" y="3306763"/>
            <a:ext cx="409575" cy="409575"/>
          </a:xfrm>
          <a:prstGeom prst="ellipse">
            <a:avLst/>
          </a:prstGeom>
          <a:solidFill>
            <a:schemeClr val="accent2"/>
          </a:solidFill>
          <a:ln w="28575">
            <a:solidFill>
              <a:schemeClr val="tx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cy-GB">
                <a:solidFill>
                  <a:schemeClr val="tx2"/>
                </a:solidFill>
              </a:rPr>
              <a:t>1</a:t>
            </a:r>
            <a:endParaRPr lang="en-US">
              <a:solidFill>
                <a:schemeClr val="tx2"/>
              </a:solidFill>
            </a:endParaRPr>
          </a:p>
        </p:txBody>
      </p:sp>
      <p:sp>
        <p:nvSpPr>
          <p:cNvPr id="13329" name="Oval 16"/>
          <p:cNvSpPr>
            <a:spLocks noChangeArrowheads="1"/>
          </p:cNvSpPr>
          <p:nvPr/>
        </p:nvSpPr>
        <p:spPr bwMode="auto">
          <a:xfrm>
            <a:off x="5135563" y="3441700"/>
            <a:ext cx="409575" cy="409575"/>
          </a:xfrm>
          <a:prstGeom prst="ellipse">
            <a:avLst/>
          </a:prstGeom>
          <a:solidFill>
            <a:schemeClr val="accent2"/>
          </a:solidFill>
          <a:ln w="28575">
            <a:solidFill>
              <a:schemeClr val="tx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cy-GB">
                <a:solidFill>
                  <a:schemeClr val="tx2"/>
                </a:solidFill>
              </a:rPr>
              <a:t>2</a:t>
            </a:r>
            <a:endParaRPr lang="en-US">
              <a:solidFill>
                <a:schemeClr val="tx2"/>
              </a:solidFill>
            </a:endParaRPr>
          </a:p>
        </p:txBody>
      </p:sp>
      <p:sp>
        <p:nvSpPr>
          <p:cNvPr id="13330" name="Oval 17"/>
          <p:cNvSpPr>
            <a:spLocks noChangeArrowheads="1"/>
          </p:cNvSpPr>
          <p:nvPr/>
        </p:nvSpPr>
        <p:spPr bwMode="auto">
          <a:xfrm>
            <a:off x="5135563" y="4614863"/>
            <a:ext cx="409575" cy="409575"/>
          </a:xfrm>
          <a:prstGeom prst="ellipse">
            <a:avLst/>
          </a:prstGeom>
          <a:solidFill>
            <a:schemeClr val="accent2"/>
          </a:solidFill>
          <a:ln w="28575">
            <a:solidFill>
              <a:schemeClr val="tx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cy-GB">
                <a:solidFill>
                  <a:schemeClr val="tx2"/>
                </a:solidFill>
              </a:rPr>
              <a:t>3</a:t>
            </a:r>
            <a:endParaRPr lang="en-US">
              <a:solidFill>
                <a:schemeClr val="tx2"/>
              </a:solidFill>
            </a:endParaRPr>
          </a:p>
        </p:txBody>
      </p:sp>
      <p:sp>
        <p:nvSpPr>
          <p:cNvPr id="13331" name="Oval 18"/>
          <p:cNvSpPr>
            <a:spLocks noChangeArrowheads="1"/>
          </p:cNvSpPr>
          <p:nvPr/>
        </p:nvSpPr>
        <p:spPr bwMode="auto">
          <a:xfrm>
            <a:off x="1558925" y="4311650"/>
            <a:ext cx="409575" cy="409575"/>
          </a:xfrm>
          <a:prstGeom prst="ellipse">
            <a:avLst/>
          </a:prstGeom>
          <a:solidFill>
            <a:schemeClr val="accent2"/>
          </a:solidFill>
          <a:ln w="28575">
            <a:solidFill>
              <a:schemeClr val="tx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cy-GB">
                <a:solidFill>
                  <a:schemeClr val="tx2"/>
                </a:solidFill>
              </a:rPr>
              <a:t>4</a:t>
            </a:r>
            <a:endParaRPr lang="en-US">
              <a:solidFill>
                <a:schemeClr val="tx2"/>
              </a:solidFill>
            </a:endParaRPr>
          </a:p>
        </p:txBody>
      </p:sp>
      <p:sp>
        <p:nvSpPr>
          <p:cNvPr id="13332" name="Rectangle 19"/>
          <p:cNvSpPr>
            <a:spLocks noChangeArrowheads="1"/>
          </p:cNvSpPr>
          <p:nvPr/>
        </p:nvSpPr>
        <p:spPr bwMode="auto">
          <a:xfrm>
            <a:off x="6091238" y="3371850"/>
            <a:ext cx="2540000" cy="804863"/>
          </a:xfrm>
          <a:prstGeom prst="rect">
            <a:avLst/>
          </a:prstGeom>
          <a:solidFill>
            <a:srgbClr val="CCFF99"/>
          </a:solidFill>
          <a:ln w="28575">
            <a:solidFill>
              <a:schemeClr val="tx2"/>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cy-GB">
                <a:solidFill>
                  <a:schemeClr val="tx2"/>
                </a:solidFill>
              </a:rPr>
              <a:t>RESTful Web service </a:t>
            </a:r>
            <a:br>
              <a:rPr lang="cy-GB">
                <a:solidFill>
                  <a:schemeClr val="tx2"/>
                </a:solidFill>
              </a:rPr>
            </a:br>
            <a:r>
              <a:rPr lang="cy-GB">
                <a:solidFill>
                  <a:schemeClr val="tx2"/>
                </a:solidFill>
              </a:rPr>
              <a:t>generates and returns </a:t>
            </a:r>
            <a:br>
              <a:rPr lang="cy-GB">
                <a:solidFill>
                  <a:schemeClr val="tx2"/>
                </a:solidFill>
              </a:rPr>
            </a:br>
            <a:r>
              <a:rPr lang="cy-GB">
                <a:solidFill>
                  <a:schemeClr val="tx2"/>
                </a:solidFill>
              </a:rPr>
              <a:t>XML data</a:t>
            </a:r>
            <a:endParaRPr lang="en-US">
              <a:solidFill>
                <a:schemeClr val="tx2"/>
              </a:solidFill>
            </a:endParaRPr>
          </a:p>
        </p:txBody>
      </p:sp>
    </p:spTree>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77825" y="150813"/>
            <a:ext cx="8550275" cy="693737"/>
          </a:xfrm>
        </p:spPr>
        <p:txBody>
          <a:bodyPr/>
          <a:lstStyle/>
          <a:p>
            <a:pPr eaLnBrk="1" hangingPunct="1"/>
            <a:r>
              <a:rPr lang="en-GB" smtClean="0"/>
              <a:t>Defining the Web Page UI</a:t>
            </a:r>
          </a:p>
        </p:txBody>
      </p:sp>
      <p:sp>
        <p:nvSpPr>
          <p:cNvPr id="1433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7BDBF93A-523C-43E4-92BE-CFFF4A13A00F}" type="slidenum">
              <a:rPr lang="en-GB" sz="1200" b="0" smtClean="0">
                <a:solidFill>
                  <a:schemeClr val="tx2"/>
                </a:solidFill>
              </a:rPr>
              <a:pPr eaLnBrk="1" hangingPunct="1"/>
              <a:t>11</a:t>
            </a:fld>
            <a:endParaRPr lang="en-GB" sz="1200" b="0" smtClean="0">
              <a:solidFill>
                <a:schemeClr val="tx2"/>
              </a:solidFill>
            </a:endParaRPr>
          </a:p>
        </p:txBody>
      </p:sp>
      <p:sp>
        <p:nvSpPr>
          <p:cNvPr id="14340" name="Rectangle 3"/>
          <p:cNvSpPr>
            <a:spLocks noChangeArrowheads="1"/>
          </p:cNvSpPr>
          <p:nvPr/>
        </p:nvSpPr>
        <p:spPr bwMode="auto">
          <a:xfrm>
            <a:off x="555625" y="1163638"/>
            <a:ext cx="8232775" cy="2917825"/>
          </a:xfrm>
          <a:prstGeom prst="rect">
            <a:avLst/>
          </a:prstGeom>
          <a:solidFill>
            <a:srgbClr val="FFFF66"/>
          </a:solidFill>
          <a:ln>
            <a:noFill/>
          </a:ln>
          <a:effectLst>
            <a:outerShdw dist="107763" dir="2700000" algn="ctr" rotWithShape="0">
              <a:srgbClr val="FF9933"/>
            </a:outerShdw>
          </a:effectLst>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p>
            <a:pPr defTabSz="739775"/>
            <a:r>
              <a:rPr lang="en-GB" sz="1200" b="0">
                <a:latin typeface="Lucida Console" pitchFamily="49" charset="0"/>
              </a:rPr>
              <a:t>&lt;html&gt;</a:t>
            </a:r>
          </a:p>
          <a:p>
            <a:pPr defTabSz="739775"/>
            <a:r>
              <a:rPr lang="en-GB" sz="1200" b="0">
                <a:latin typeface="Lucida Console" pitchFamily="49" charset="0"/>
              </a:rPr>
              <a:t>&lt;head&gt;</a:t>
            </a:r>
          </a:p>
          <a:p>
            <a:pPr defTabSz="739775"/>
            <a:endParaRPr lang="en-GB" sz="1200" b="0">
              <a:latin typeface="Lucida Console" pitchFamily="49" charset="0"/>
            </a:endParaRPr>
          </a:p>
          <a:p>
            <a:pPr defTabSz="739775"/>
            <a:r>
              <a:rPr lang="en-GB" sz="1200" b="0">
                <a:latin typeface="Lucida Console" pitchFamily="49" charset="0"/>
              </a:rPr>
              <a:t>&lt;script type="text/javascript"&gt;</a:t>
            </a:r>
          </a:p>
          <a:p>
            <a:pPr defTabSz="739775"/>
            <a:r>
              <a:rPr lang="en-GB" sz="1200" b="0">
                <a:latin typeface="Lucida Console" pitchFamily="49" charset="0"/>
              </a:rPr>
              <a:t>    … See following slide …</a:t>
            </a:r>
          </a:p>
          <a:p>
            <a:pPr defTabSz="739775"/>
            <a:r>
              <a:rPr lang="en-GB" sz="1200" b="0">
                <a:latin typeface="Lucida Console" pitchFamily="49" charset="0"/>
              </a:rPr>
              <a:t>&lt;/script&gt;</a:t>
            </a:r>
          </a:p>
          <a:p>
            <a:pPr defTabSz="739775"/>
            <a:endParaRPr lang="en-GB" sz="1200" b="0">
              <a:latin typeface="Lucida Console" pitchFamily="49" charset="0"/>
            </a:endParaRPr>
          </a:p>
          <a:p>
            <a:pPr defTabSz="739775"/>
            <a:r>
              <a:rPr lang="en-GB" sz="1200" b="0">
                <a:latin typeface="Lucida Console" pitchFamily="49" charset="0"/>
              </a:rPr>
              <a:t>&lt;/head&gt;</a:t>
            </a:r>
          </a:p>
          <a:p>
            <a:pPr defTabSz="739775"/>
            <a:r>
              <a:rPr lang="en-GB" sz="1200" b="0">
                <a:latin typeface="Lucida Console" pitchFamily="49" charset="0"/>
              </a:rPr>
              <a:t>&lt;body&gt;</a:t>
            </a:r>
          </a:p>
          <a:p>
            <a:pPr defTabSz="739775"/>
            <a:endParaRPr lang="en-GB" sz="1200" b="0">
              <a:latin typeface="Lucida Console" pitchFamily="49" charset="0"/>
            </a:endParaRPr>
          </a:p>
          <a:p>
            <a:pPr defTabSz="739775"/>
            <a:r>
              <a:rPr lang="en-GB" sz="1200" b="0">
                <a:latin typeface="Lucida Console" pitchFamily="49" charset="0"/>
              </a:rPr>
              <a:t>    &lt;input type="text"  id="myInputField" onkeyup="myOnKeyUp()" /&gt;</a:t>
            </a:r>
          </a:p>
          <a:p>
            <a:pPr defTabSz="739775"/>
            <a:r>
              <a:rPr lang="en-GB" sz="1200" b="0">
                <a:latin typeface="Lucida Console" pitchFamily="49" charset="0"/>
              </a:rPr>
              <a:t>    &lt;p id="myEchoField" /&gt;</a:t>
            </a:r>
          </a:p>
          <a:p>
            <a:pPr defTabSz="739775"/>
            <a:endParaRPr lang="en-GB" sz="1200" b="0">
              <a:latin typeface="Lucida Console" pitchFamily="49" charset="0"/>
            </a:endParaRPr>
          </a:p>
          <a:p>
            <a:pPr defTabSz="739775"/>
            <a:r>
              <a:rPr lang="en-GB" sz="1200" b="0">
                <a:latin typeface="Lucida Console" pitchFamily="49" charset="0"/>
              </a:rPr>
              <a:t>&lt;/body&gt;</a:t>
            </a:r>
          </a:p>
          <a:p>
            <a:pPr defTabSz="739775"/>
            <a:r>
              <a:rPr lang="en-GB" sz="1200" b="0">
                <a:latin typeface="Lucida Console" pitchFamily="49" charset="0"/>
              </a:rPr>
              <a:t>&lt;/html&gt;</a:t>
            </a:r>
          </a:p>
        </p:txBody>
      </p:sp>
      <p:sp>
        <p:nvSpPr>
          <p:cNvPr id="14341" name="Text Box 4"/>
          <p:cNvSpPr txBox="1">
            <a:spLocks noChangeArrowheads="1"/>
          </p:cNvSpPr>
          <p:nvPr/>
        </p:nvSpPr>
        <p:spPr bwMode="auto">
          <a:xfrm>
            <a:off x="4668052" y="3749902"/>
            <a:ext cx="415209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algn="r" eaLnBrk="1" hangingPunct="1"/>
            <a:r>
              <a:rPr lang="en-GB" dirty="0">
                <a:solidFill>
                  <a:schemeClr val="tx2"/>
                </a:solidFill>
              </a:rPr>
              <a:t>/Views/Home/</a:t>
            </a:r>
            <a:r>
              <a:rPr lang="en-GB" dirty="0" err="1">
                <a:solidFill>
                  <a:schemeClr val="tx2"/>
                </a:solidFill>
              </a:rPr>
              <a:t>UseAjaxDirectly.cshtml</a:t>
            </a:r>
            <a:endParaRPr lang="en-GB" dirty="0">
              <a:solidFill>
                <a:schemeClr val="tx2"/>
              </a:solidFill>
            </a:endParaRPr>
          </a:p>
        </p:txBody>
      </p:sp>
      <p:pic>
        <p:nvPicPr>
          <p:cNvPr id="1434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5788" y="4462463"/>
            <a:ext cx="4518025" cy="1009650"/>
          </a:xfrm>
          <a:prstGeom prst="rect">
            <a:avLst/>
          </a:prstGeom>
          <a:noFill/>
          <a:ln w="28575">
            <a:solidFill>
              <a:schemeClr val="tx2"/>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idx="1"/>
          </p:nvPr>
        </p:nvSpPr>
        <p:spPr/>
        <p:txBody>
          <a:bodyPr/>
          <a:lstStyle/>
          <a:p>
            <a:pPr eaLnBrk="1" hangingPunct="1"/>
            <a:r>
              <a:rPr lang="cy-GB" smtClean="0"/>
              <a:t>The following JavaScript code creates an </a:t>
            </a:r>
            <a:r>
              <a:rPr lang="en-US" smtClean="0">
                <a:latin typeface="Lucida Console" pitchFamily="49" charset="0"/>
              </a:rPr>
              <a:t>XMLHttpRequest</a:t>
            </a:r>
            <a:r>
              <a:rPr lang="en-US" smtClean="0"/>
              <a:t> object when the HTML page is loaded</a:t>
            </a:r>
          </a:p>
        </p:txBody>
      </p:sp>
      <p:sp>
        <p:nvSpPr>
          <p:cNvPr id="15363" name="Rectangle 2"/>
          <p:cNvSpPr>
            <a:spLocks noGrp="1" noChangeArrowheads="1"/>
          </p:cNvSpPr>
          <p:nvPr>
            <p:ph type="title"/>
          </p:nvPr>
        </p:nvSpPr>
        <p:spPr>
          <a:xfrm>
            <a:off x="377825" y="150813"/>
            <a:ext cx="8550275" cy="693737"/>
          </a:xfrm>
        </p:spPr>
        <p:txBody>
          <a:bodyPr/>
          <a:lstStyle/>
          <a:p>
            <a:pPr eaLnBrk="1" hangingPunct="1"/>
            <a:r>
              <a:rPr lang="cy-GB" smtClean="0">
                <a:cs typeface="Tahoma" pitchFamily="34" charset="0"/>
              </a:rPr>
              <a:t>Creating an </a:t>
            </a:r>
            <a:r>
              <a:rPr lang="cy-GB" smtClean="0">
                <a:latin typeface="Lucida Console" pitchFamily="49" charset="0"/>
              </a:rPr>
              <a:t>XMLHttpRequest</a:t>
            </a:r>
            <a:r>
              <a:rPr lang="cy-GB" smtClean="0">
                <a:cs typeface="Tahoma" pitchFamily="34" charset="0"/>
              </a:rPr>
              <a:t> Object</a:t>
            </a:r>
            <a:endParaRPr lang="en-GB" smtClean="0">
              <a:cs typeface="Tahoma" pitchFamily="34" charset="0"/>
            </a:endParaRPr>
          </a:p>
        </p:txBody>
      </p:sp>
      <p:sp>
        <p:nvSpPr>
          <p:cNvPr id="1536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21F240A8-D32C-4063-8E31-F9F8DB9C5B98}" type="slidenum">
              <a:rPr lang="en-GB" sz="1200" b="0" smtClean="0">
                <a:solidFill>
                  <a:schemeClr val="tx2"/>
                </a:solidFill>
              </a:rPr>
              <a:pPr eaLnBrk="1" hangingPunct="1"/>
              <a:t>12</a:t>
            </a:fld>
            <a:endParaRPr lang="en-GB" sz="1200" b="0" smtClean="0">
              <a:solidFill>
                <a:schemeClr val="tx2"/>
              </a:solidFill>
            </a:endParaRPr>
          </a:p>
        </p:txBody>
      </p:sp>
      <p:sp>
        <p:nvSpPr>
          <p:cNvPr id="15365" name="Rectangle 4"/>
          <p:cNvSpPr>
            <a:spLocks noChangeArrowheads="1"/>
          </p:cNvSpPr>
          <p:nvPr/>
        </p:nvSpPr>
        <p:spPr bwMode="auto">
          <a:xfrm>
            <a:off x="855663" y="2135188"/>
            <a:ext cx="7932737" cy="2436812"/>
          </a:xfrm>
          <a:prstGeom prst="rect">
            <a:avLst/>
          </a:prstGeom>
          <a:solidFill>
            <a:srgbClr val="FFFF66"/>
          </a:solidFill>
          <a:ln>
            <a:noFill/>
          </a:ln>
          <a:effectLst>
            <a:outerShdw dist="107763" dir="2700000" algn="ctr" rotWithShape="0">
              <a:srgbClr val="FF9933"/>
            </a:outerShdw>
          </a:effectLst>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p>
            <a:pPr defTabSz="739775"/>
            <a:r>
              <a:rPr lang="en-GB" sz="1200" b="0" dirty="0">
                <a:latin typeface="Lucida Console" pitchFamily="49" charset="0"/>
              </a:rPr>
              <a:t>&lt;script type="text/</a:t>
            </a:r>
            <a:r>
              <a:rPr lang="en-GB" sz="1200" b="0" dirty="0" err="1">
                <a:latin typeface="Lucida Console" pitchFamily="49" charset="0"/>
              </a:rPr>
              <a:t>javascript</a:t>
            </a:r>
            <a:r>
              <a:rPr lang="en-GB" sz="1200" b="0" dirty="0">
                <a:latin typeface="Lucida Console" pitchFamily="49" charset="0"/>
              </a:rPr>
              <a:t>"&gt;</a:t>
            </a:r>
          </a:p>
          <a:p>
            <a:pPr defTabSz="739775"/>
            <a:endParaRPr lang="en-GB" sz="1200" b="0" dirty="0">
              <a:latin typeface="Lucida Console" pitchFamily="49" charset="0"/>
            </a:endParaRPr>
          </a:p>
          <a:p>
            <a:pPr defTabSz="739775"/>
            <a:r>
              <a:rPr lang="en-GB" sz="1200" b="0" dirty="0" err="1">
                <a:latin typeface="Lucida Console" pitchFamily="49" charset="0"/>
              </a:rPr>
              <a:t>var</a:t>
            </a:r>
            <a:r>
              <a:rPr lang="en-GB" sz="1200" b="0" dirty="0">
                <a:latin typeface="Lucida Console" pitchFamily="49" charset="0"/>
              </a:rPr>
              <a:t> request = </a:t>
            </a:r>
            <a:r>
              <a:rPr lang="en-GB" sz="1200" b="0" dirty="0" err="1">
                <a:latin typeface="Lucida Console" pitchFamily="49" charset="0"/>
              </a:rPr>
              <a:t>myCreateXMLHttpRequest</a:t>
            </a:r>
            <a:r>
              <a:rPr lang="en-GB" sz="1200" b="0" dirty="0">
                <a:latin typeface="Lucida Console" pitchFamily="49" charset="0"/>
              </a:rPr>
              <a:t>();</a:t>
            </a:r>
          </a:p>
          <a:p>
            <a:pPr defTabSz="739775"/>
            <a:endParaRPr lang="en-GB" sz="1200" b="0" dirty="0">
              <a:latin typeface="Lucida Console" pitchFamily="49" charset="0"/>
            </a:endParaRPr>
          </a:p>
          <a:p>
            <a:pPr defTabSz="739775"/>
            <a:r>
              <a:rPr lang="en-GB" sz="1200" b="0" dirty="0">
                <a:latin typeface="Lucida Console" pitchFamily="49" charset="0"/>
              </a:rPr>
              <a:t>function </a:t>
            </a:r>
            <a:r>
              <a:rPr lang="en-GB" sz="1200" b="0" dirty="0" err="1">
                <a:latin typeface="Lucida Console" pitchFamily="49" charset="0"/>
              </a:rPr>
              <a:t>myCreateXMLHttpRequest</a:t>
            </a:r>
            <a:r>
              <a:rPr lang="en-GB" sz="1200" b="0" dirty="0">
                <a:latin typeface="Lucida Console" pitchFamily="49" charset="0"/>
              </a:rPr>
              <a:t>() {</a:t>
            </a:r>
          </a:p>
          <a:p>
            <a:pPr defTabSz="739775"/>
            <a:r>
              <a:rPr lang="en-GB" sz="1200" b="0" dirty="0">
                <a:latin typeface="Lucida Console" pitchFamily="49" charset="0"/>
              </a:rPr>
              <a:t>  try { return new </a:t>
            </a:r>
            <a:r>
              <a:rPr lang="en-GB" sz="1200" b="0" dirty="0" err="1">
                <a:latin typeface="Lucida Console" pitchFamily="49" charset="0"/>
              </a:rPr>
              <a:t>ActiveXObject</a:t>
            </a:r>
            <a:r>
              <a:rPr lang="en-GB" sz="1200" b="0" dirty="0">
                <a:latin typeface="Lucida Console" pitchFamily="49" charset="0"/>
              </a:rPr>
              <a:t>("Msxml2.XMLHTTP");    } catch (e) {}</a:t>
            </a:r>
          </a:p>
          <a:p>
            <a:pPr defTabSz="739775"/>
            <a:r>
              <a:rPr lang="en-GB" sz="1200" b="0" dirty="0">
                <a:latin typeface="Lucida Console" pitchFamily="49" charset="0"/>
              </a:rPr>
              <a:t>  try { return new </a:t>
            </a:r>
            <a:r>
              <a:rPr lang="en-GB" sz="1200" b="0" dirty="0" err="1">
                <a:latin typeface="Lucida Console" pitchFamily="49" charset="0"/>
              </a:rPr>
              <a:t>ActiveXObject</a:t>
            </a:r>
            <a:r>
              <a:rPr lang="en-GB" sz="1200" b="0" dirty="0">
                <a:latin typeface="Lucida Console" pitchFamily="49" charset="0"/>
              </a:rPr>
              <a:t>("</a:t>
            </a:r>
            <a:r>
              <a:rPr lang="en-GB" sz="1200" b="0" dirty="0" err="1">
                <a:latin typeface="Lucida Console" pitchFamily="49" charset="0"/>
              </a:rPr>
              <a:t>Microsoft.XMLHTTP</a:t>
            </a:r>
            <a:r>
              <a:rPr lang="en-GB" sz="1200" b="0" dirty="0">
                <a:latin typeface="Lucida Console" pitchFamily="49" charset="0"/>
              </a:rPr>
              <a:t>"); } catch (e) {}</a:t>
            </a:r>
          </a:p>
          <a:p>
            <a:pPr defTabSz="739775"/>
            <a:r>
              <a:rPr lang="en-GB" sz="1200" b="0" dirty="0">
                <a:latin typeface="Lucida Console" pitchFamily="49" charset="0"/>
              </a:rPr>
              <a:t>  try { return new </a:t>
            </a:r>
            <a:r>
              <a:rPr lang="en-GB" sz="1200" b="0" dirty="0" err="1">
                <a:latin typeface="Lucida Console" pitchFamily="49" charset="0"/>
              </a:rPr>
              <a:t>XMLHttpRequest</a:t>
            </a:r>
            <a:r>
              <a:rPr lang="en-GB" sz="1200" b="0" dirty="0">
                <a:latin typeface="Lucida Console" pitchFamily="49" charset="0"/>
              </a:rPr>
              <a:t>();                   } catch (e) {}</a:t>
            </a:r>
          </a:p>
          <a:p>
            <a:pPr defTabSz="739775"/>
            <a:r>
              <a:rPr lang="en-GB" sz="1200" b="0" dirty="0">
                <a:latin typeface="Lucida Console" pitchFamily="49" charset="0"/>
              </a:rPr>
              <a:t>  return null;</a:t>
            </a:r>
          </a:p>
          <a:p>
            <a:pPr defTabSz="739775"/>
            <a:r>
              <a:rPr lang="en-GB" sz="1200" b="0" dirty="0">
                <a:latin typeface="Lucida Console" pitchFamily="49" charset="0"/>
              </a:rPr>
              <a:t>}</a:t>
            </a:r>
          </a:p>
          <a:p>
            <a:pPr defTabSz="739775"/>
            <a:endParaRPr lang="en-GB" sz="1200" b="0" dirty="0">
              <a:latin typeface="Lucida Console" pitchFamily="49" charset="0"/>
            </a:endParaRPr>
          </a:p>
          <a:p>
            <a:pPr defTabSz="739775"/>
            <a:r>
              <a:rPr lang="en-GB" sz="1200" b="0" dirty="0">
                <a:latin typeface="Lucida Console" pitchFamily="49" charset="0"/>
              </a:rPr>
              <a:t>…</a:t>
            </a:r>
          </a:p>
          <a:p>
            <a:pPr defTabSz="739775"/>
            <a:r>
              <a:rPr lang="en-GB" sz="1200" b="0" dirty="0">
                <a:latin typeface="Lucida Console" pitchFamily="49" charset="0"/>
              </a:rPr>
              <a:t>&lt;/script&gt;</a:t>
            </a:r>
          </a:p>
        </p:txBody>
      </p:sp>
      <p:sp>
        <p:nvSpPr>
          <p:cNvPr id="15366" name="Text Box 6"/>
          <p:cNvSpPr txBox="1">
            <a:spLocks noChangeArrowheads="1"/>
          </p:cNvSpPr>
          <p:nvPr/>
        </p:nvSpPr>
        <p:spPr bwMode="auto">
          <a:xfrm>
            <a:off x="4668051" y="4233446"/>
            <a:ext cx="415209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algn="r" eaLnBrk="1" hangingPunct="1"/>
            <a:r>
              <a:rPr lang="en-GB" dirty="0">
                <a:solidFill>
                  <a:schemeClr val="tx2"/>
                </a:solidFill>
              </a:rPr>
              <a:t>/Views/Home/</a:t>
            </a:r>
            <a:r>
              <a:rPr lang="en-GB" dirty="0" err="1">
                <a:solidFill>
                  <a:schemeClr val="tx2"/>
                </a:solidFill>
              </a:rPr>
              <a:t>UseAjaxDirectly.cshtml</a:t>
            </a:r>
            <a:endParaRPr lang="en-GB" dirty="0">
              <a:solidFill>
                <a:schemeClr val="tx2"/>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p:txBody>
          <a:bodyPr/>
          <a:lstStyle/>
          <a:p>
            <a:pPr eaLnBrk="1" hangingPunct="1"/>
            <a:r>
              <a:rPr lang="cy-GB" dirty="0" smtClean="0"/>
              <a:t>Here's the </a:t>
            </a:r>
            <a:r>
              <a:rPr lang="cy-GB" dirty="0" smtClean="0">
                <a:latin typeface="Lucida Console" pitchFamily="49" charset="0"/>
              </a:rPr>
              <a:t>myOnKeyUp()</a:t>
            </a:r>
            <a:r>
              <a:rPr lang="cy-GB" dirty="0" smtClean="0"/>
              <a:t> function</a:t>
            </a:r>
          </a:p>
          <a:p>
            <a:pPr lvl="1" eaLnBrk="1" hangingPunct="1"/>
            <a:r>
              <a:rPr lang="cy-GB" dirty="0" smtClean="0"/>
              <a:t>Passes user's text asynchronously to an ASP.NET MVC Web app</a:t>
            </a:r>
          </a:p>
          <a:p>
            <a:pPr lvl="1" eaLnBrk="1" hangingPunct="1"/>
            <a:r>
              <a:rPr lang="cy-GB" dirty="0" smtClean="0"/>
              <a:t>At the server, it invokes </a:t>
            </a:r>
            <a:r>
              <a:rPr lang="cy-GB" dirty="0" smtClean="0">
                <a:latin typeface="Lucida Console" pitchFamily="49" charset="0"/>
              </a:rPr>
              <a:t>Echo()</a:t>
            </a:r>
            <a:r>
              <a:rPr lang="cy-GB" dirty="0" smtClean="0"/>
              <a:t> on the </a:t>
            </a:r>
            <a:r>
              <a:rPr lang="cy-GB" dirty="0" smtClean="0">
                <a:latin typeface="Lucida Console" pitchFamily="49" charset="0"/>
              </a:rPr>
              <a:t>HomeController</a:t>
            </a:r>
            <a:r>
              <a:rPr lang="cy-GB" dirty="0" smtClean="0"/>
              <a:t> class</a:t>
            </a:r>
          </a:p>
        </p:txBody>
      </p:sp>
      <p:sp>
        <p:nvSpPr>
          <p:cNvPr id="16387" name="Rectangle 2"/>
          <p:cNvSpPr>
            <a:spLocks noGrp="1" noChangeArrowheads="1"/>
          </p:cNvSpPr>
          <p:nvPr>
            <p:ph type="title"/>
          </p:nvPr>
        </p:nvSpPr>
        <p:spPr>
          <a:xfrm>
            <a:off x="377825" y="150813"/>
            <a:ext cx="8550275" cy="693737"/>
          </a:xfrm>
        </p:spPr>
        <p:txBody>
          <a:bodyPr/>
          <a:lstStyle/>
          <a:p>
            <a:pPr eaLnBrk="1" hangingPunct="1"/>
            <a:r>
              <a:rPr lang="en-GB" smtClean="0"/>
              <a:t>Making Asynchronous Calls</a:t>
            </a:r>
          </a:p>
        </p:txBody>
      </p:sp>
      <p:sp>
        <p:nvSpPr>
          <p:cNvPr id="1638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B60B502D-1FBC-44B4-9499-7ADFDDFA5BF4}" type="slidenum">
              <a:rPr lang="en-GB" sz="1200" b="0" smtClean="0">
                <a:solidFill>
                  <a:schemeClr val="tx2"/>
                </a:solidFill>
              </a:rPr>
              <a:pPr eaLnBrk="1" hangingPunct="1"/>
              <a:t>13</a:t>
            </a:fld>
            <a:endParaRPr lang="en-GB" sz="1200" b="0" smtClean="0">
              <a:solidFill>
                <a:schemeClr val="tx2"/>
              </a:solidFill>
            </a:endParaRPr>
          </a:p>
        </p:txBody>
      </p:sp>
      <p:sp>
        <p:nvSpPr>
          <p:cNvPr id="16389" name="Rectangle 4"/>
          <p:cNvSpPr>
            <a:spLocks noChangeArrowheads="1"/>
          </p:cNvSpPr>
          <p:nvPr/>
        </p:nvSpPr>
        <p:spPr bwMode="auto">
          <a:xfrm>
            <a:off x="855663" y="2478088"/>
            <a:ext cx="7932737" cy="2108200"/>
          </a:xfrm>
          <a:prstGeom prst="rect">
            <a:avLst/>
          </a:prstGeom>
          <a:solidFill>
            <a:srgbClr val="FFFF66"/>
          </a:solidFill>
          <a:ln>
            <a:noFill/>
          </a:ln>
          <a:effectLst>
            <a:outerShdw dist="107763" dir="2700000" algn="ctr" rotWithShape="0">
              <a:srgbClr val="FF9933"/>
            </a:outerShdw>
          </a:effectLst>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lstStyle/>
          <a:p>
            <a:r>
              <a:rPr lang="en-GB" sz="1200" b="0">
                <a:latin typeface="Lucida Console" pitchFamily="49" charset="0"/>
              </a:rPr>
              <a:t>function myOnKeyUp() {</a:t>
            </a:r>
          </a:p>
          <a:p>
            <a:endParaRPr lang="en-GB" sz="1200" b="0">
              <a:latin typeface="Lucida Console" pitchFamily="49" charset="0"/>
            </a:endParaRPr>
          </a:p>
          <a:p>
            <a:r>
              <a:rPr lang="en-GB" sz="1200" b="0">
                <a:latin typeface="Lucida Console" pitchFamily="49" charset="0"/>
              </a:rPr>
              <a:t>  if (request != null) {</a:t>
            </a:r>
          </a:p>
          <a:p>
            <a:r>
              <a:rPr lang="en-GB" sz="1200" b="0">
                <a:latin typeface="Lucida Console" pitchFamily="49" charset="0"/>
              </a:rPr>
              <a:t>    var textField = document.getElementById("myInputField");</a:t>
            </a:r>
          </a:p>
          <a:p>
            <a:r>
              <a:rPr lang="en-GB" sz="1200" b="0">
                <a:latin typeface="Lucida Console" pitchFamily="49" charset="0"/>
              </a:rPr>
              <a:t>    var url = "/Home/Echo?text=" + textField.value;</a:t>
            </a:r>
          </a:p>
          <a:p>
            <a:endParaRPr lang="en-GB" sz="1200" b="0">
              <a:latin typeface="Lucida Console" pitchFamily="49" charset="0"/>
            </a:endParaRPr>
          </a:p>
          <a:p>
            <a:r>
              <a:rPr lang="en-GB" sz="1200" b="0">
                <a:latin typeface="Lucida Console" pitchFamily="49" charset="0"/>
              </a:rPr>
              <a:t>    request.open("GET", url, true);</a:t>
            </a:r>
          </a:p>
          <a:p>
            <a:r>
              <a:rPr lang="en-GB" sz="1200" b="0">
                <a:latin typeface="Lucida Console" pitchFamily="49" charset="0"/>
              </a:rPr>
              <a:t>    request.onreadystatechange = myHandleCallback;</a:t>
            </a:r>
          </a:p>
          <a:p>
            <a:r>
              <a:rPr lang="en-GB" sz="1200" b="0">
                <a:latin typeface="Lucida Console" pitchFamily="49" charset="0"/>
              </a:rPr>
              <a:t>    request.send(null);</a:t>
            </a:r>
          </a:p>
          <a:p>
            <a:r>
              <a:rPr lang="en-GB" sz="1200" b="0">
                <a:latin typeface="Lucida Console" pitchFamily="49" charset="0"/>
              </a:rPr>
              <a:t>  }</a:t>
            </a:r>
          </a:p>
          <a:p>
            <a:r>
              <a:rPr lang="en-GB" sz="1200" b="0">
                <a:latin typeface="Lucida Console" pitchFamily="49" charset="0"/>
              </a:rPr>
              <a:t>}</a:t>
            </a:r>
          </a:p>
        </p:txBody>
      </p:sp>
      <p:sp>
        <p:nvSpPr>
          <p:cNvPr id="7" name="Text Box 6"/>
          <p:cNvSpPr txBox="1">
            <a:spLocks noChangeArrowheads="1"/>
          </p:cNvSpPr>
          <p:nvPr/>
        </p:nvSpPr>
        <p:spPr bwMode="auto">
          <a:xfrm>
            <a:off x="4668051" y="4244332"/>
            <a:ext cx="415209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algn="r" eaLnBrk="1" hangingPunct="1"/>
            <a:r>
              <a:rPr lang="en-GB" dirty="0">
                <a:solidFill>
                  <a:schemeClr val="tx2"/>
                </a:solidFill>
              </a:rPr>
              <a:t>/Views/Home/</a:t>
            </a:r>
            <a:r>
              <a:rPr lang="en-GB" dirty="0" err="1">
                <a:solidFill>
                  <a:schemeClr val="tx2"/>
                </a:solidFill>
              </a:rPr>
              <a:t>UseAjaxDirectly.cshtml</a:t>
            </a:r>
            <a:endParaRPr lang="en-GB" dirty="0">
              <a:solidFill>
                <a:schemeClr val="tx2"/>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p:txBody>
          <a:bodyPr/>
          <a:lstStyle/>
          <a:p>
            <a:pPr eaLnBrk="1" hangingPunct="1"/>
            <a:r>
              <a:rPr lang="cy-GB" smtClean="0"/>
              <a:t>We have implemented the server functionality as an action method in an ASP.NET MVC controller class</a:t>
            </a:r>
          </a:p>
          <a:p>
            <a:pPr lvl="1" eaLnBrk="1" hangingPunct="1"/>
            <a:r>
              <a:rPr lang="cy-GB" smtClean="0"/>
              <a:t>The method simple returns the same text immediately back to the client (i.e. "echo" </a:t>
            </a:r>
            <a:r>
              <a:rPr lang="cy-GB" smtClean="0">
                <a:sym typeface="Wingdings" pitchFamily="2" charset="2"/>
              </a:rPr>
              <a:t>)</a:t>
            </a:r>
            <a:endParaRPr lang="cy-GB" smtClean="0"/>
          </a:p>
        </p:txBody>
      </p:sp>
      <p:sp>
        <p:nvSpPr>
          <p:cNvPr id="17411" name="Rectangle 2"/>
          <p:cNvSpPr>
            <a:spLocks noGrp="1" noChangeArrowheads="1"/>
          </p:cNvSpPr>
          <p:nvPr>
            <p:ph type="title"/>
          </p:nvPr>
        </p:nvSpPr>
        <p:spPr>
          <a:xfrm>
            <a:off x="377825" y="150813"/>
            <a:ext cx="8550275" cy="693737"/>
          </a:xfrm>
        </p:spPr>
        <p:txBody>
          <a:bodyPr/>
          <a:lstStyle/>
          <a:p>
            <a:pPr eaLnBrk="1" hangingPunct="1"/>
            <a:r>
              <a:rPr lang="en-GB" smtClean="0"/>
              <a:t>Implementing the Server Functionality</a:t>
            </a:r>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18D6A0EE-AED4-42B0-A835-91A75CE104B8}" type="slidenum">
              <a:rPr lang="en-GB" sz="1200" b="0" smtClean="0">
                <a:solidFill>
                  <a:schemeClr val="tx2"/>
                </a:solidFill>
              </a:rPr>
              <a:pPr eaLnBrk="1" hangingPunct="1"/>
              <a:t>14</a:t>
            </a:fld>
            <a:endParaRPr lang="en-GB" sz="1200" b="0" smtClean="0">
              <a:solidFill>
                <a:schemeClr val="tx2"/>
              </a:solidFill>
            </a:endParaRPr>
          </a:p>
        </p:txBody>
      </p:sp>
      <p:sp>
        <p:nvSpPr>
          <p:cNvPr id="17413" name="Rectangle 4"/>
          <p:cNvSpPr>
            <a:spLocks noChangeArrowheads="1"/>
          </p:cNvSpPr>
          <p:nvPr/>
        </p:nvSpPr>
        <p:spPr bwMode="auto">
          <a:xfrm>
            <a:off x="855663" y="2709863"/>
            <a:ext cx="7932737" cy="2108200"/>
          </a:xfrm>
          <a:prstGeom prst="rect">
            <a:avLst/>
          </a:prstGeom>
          <a:solidFill>
            <a:srgbClr val="FFFF66"/>
          </a:solidFill>
          <a:ln>
            <a:noFill/>
          </a:ln>
          <a:effectLst>
            <a:outerShdw dist="107763" dir="2700000" algn="ctr" rotWithShape="0">
              <a:srgbClr val="FF9933"/>
            </a:outerShdw>
          </a:effectLst>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lstStyle/>
          <a:p>
            <a:r>
              <a:rPr lang="en-GB" sz="1200" b="0">
                <a:latin typeface="Lucida Console" pitchFamily="49" charset="0"/>
              </a:rPr>
              <a:t>public class HomeController : Controller</a:t>
            </a:r>
          </a:p>
          <a:p>
            <a:r>
              <a:rPr lang="en-GB" sz="1200" b="0">
                <a:latin typeface="Lucida Console" pitchFamily="49" charset="0"/>
              </a:rPr>
              <a:t>{</a:t>
            </a:r>
          </a:p>
          <a:p>
            <a:r>
              <a:rPr lang="en-GB" sz="1200" b="0">
                <a:latin typeface="Lucida Console" pitchFamily="49" charset="0"/>
              </a:rPr>
              <a:t>  …</a:t>
            </a:r>
          </a:p>
          <a:p>
            <a:endParaRPr lang="en-GB" sz="1200" b="0">
              <a:latin typeface="Lucida Console" pitchFamily="49" charset="0"/>
            </a:endParaRPr>
          </a:p>
          <a:p>
            <a:r>
              <a:rPr lang="en-GB" sz="1200" b="0">
                <a:latin typeface="Lucida Console" pitchFamily="49" charset="0"/>
              </a:rPr>
              <a:t>  public string Echo(string text)</a:t>
            </a:r>
          </a:p>
          <a:p>
            <a:r>
              <a:rPr lang="en-GB" sz="1200" b="0">
                <a:latin typeface="Lucida Console" pitchFamily="49" charset="0"/>
              </a:rPr>
              <a:t>  {</a:t>
            </a:r>
          </a:p>
          <a:p>
            <a:r>
              <a:rPr lang="en-GB" sz="1200" b="0">
                <a:latin typeface="Lucida Console" pitchFamily="49" charset="0"/>
              </a:rPr>
              <a:t>    return text;</a:t>
            </a:r>
          </a:p>
          <a:p>
            <a:r>
              <a:rPr lang="en-GB" sz="1200" b="0">
                <a:latin typeface="Lucida Console" pitchFamily="49" charset="0"/>
              </a:rPr>
              <a:t>  }</a:t>
            </a:r>
          </a:p>
          <a:p>
            <a:endParaRPr lang="en-GB" sz="1200" b="0">
              <a:latin typeface="Lucida Console" pitchFamily="49" charset="0"/>
            </a:endParaRPr>
          </a:p>
          <a:p>
            <a:r>
              <a:rPr lang="en-GB" sz="1200" b="0">
                <a:latin typeface="Lucida Console" pitchFamily="49" charset="0"/>
              </a:rPr>
              <a:t>  …</a:t>
            </a:r>
          </a:p>
          <a:p>
            <a:r>
              <a:rPr lang="en-GB" sz="1200" b="0">
                <a:latin typeface="Lucida Console" pitchFamily="49" charset="0"/>
              </a:rPr>
              <a:t>}</a:t>
            </a:r>
          </a:p>
        </p:txBody>
      </p:sp>
      <p:sp>
        <p:nvSpPr>
          <p:cNvPr id="17414" name="Text Box 6"/>
          <p:cNvSpPr txBox="1">
            <a:spLocks noChangeArrowheads="1"/>
          </p:cNvSpPr>
          <p:nvPr/>
        </p:nvSpPr>
        <p:spPr bwMode="auto">
          <a:xfrm>
            <a:off x="5348288" y="4479925"/>
            <a:ext cx="3471862"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algn="r" eaLnBrk="1" hangingPunct="1"/>
            <a:r>
              <a:rPr lang="en-GB" dirty="0">
                <a:solidFill>
                  <a:schemeClr val="tx2"/>
                </a:solidFill>
              </a:rPr>
              <a:t>/Controllers/</a:t>
            </a:r>
            <a:r>
              <a:rPr lang="en-GB" dirty="0" err="1">
                <a:solidFill>
                  <a:schemeClr val="tx2"/>
                </a:solidFill>
              </a:rPr>
              <a:t>HomeController.cs</a:t>
            </a:r>
            <a:endParaRPr lang="en-GB" dirty="0">
              <a:solidFill>
                <a:schemeClr val="tx2"/>
              </a:solidFill>
            </a:endParaRPr>
          </a:p>
        </p:txBody>
      </p:sp>
    </p:spTree>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p:txBody>
          <a:bodyPr/>
          <a:lstStyle/>
          <a:p>
            <a:pPr eaLnBrk="1" hangingPunct="1"/>
            <a:r>
              <a:rPr lang="cy-GB" smtClean="0"/>
              <a:t>Here's the client-side JavaScript call-back function</a:t>
            </a:r>
          </a:p>
          <a:p>
            <a:pPr lvl="1" eaLnBrk="1" hangingPunct="1"/>
            <a:r>
              <a:rPr lang="cy-GB" smtClean="0"/>
              <a:t>Retrieves the response from the server, and updates the UI</a:t>
            </a:r>
          </a:p>
          <a:p>
            <a:pPr lvl="1" eaLnBrk="1" hangingPunct="1"/>
            <a:endParaRPr lang="cy-GB" smtClean="0"/>
          </a:p>
          <a:p>
            <a:pPr eaLnBrk="1" hangingPunct="1"/>
            <a:r>
              <a:rPr lang="cy-GB" smtClean="0"/>
              <a:t>Note:</a:t>
            </a:r>
          </a:p>
          <a:p>
            <a:pPr lvl="1" eaLnBrk="1" hangingPunct="1"/>
            <a:r>
              <a:rPr lang="cy-GB" smtClean="0"/>
              <a:t>To retrieve a text response, use the </a:t>
            </a:r>
            <a:r>
              <a:rPr lang="cy-GB" smtClean="0">
                <a:latin typeface="Lucida Console" pitchFamily="49" charset="0"/>
              </a:rPr>
              <a:t>responseText</a:t>
            </a:r>
            <a:r>
              <a:rPr lang="cy-GB" smtClean="0"/>
              <a:t> property</a:t>
            </a:r>
          </a:p>
          <a:p>
            <a:pPr lvl="1" eaLnBrk="1" hangingPunct="1"/>
            <a:r>
              <a:rPr lang="cy-GB" smtClean="0"/>
              <a:t>To retrieve an XML response, use the </a:t>
            </a:r>
            <a:r>
              <a:rPr lang="cy-GB" smtClean="0">
                <a:latin typeface="Lucida Console" pitchFamily="49" charset="0"/>
              </a:rPr>
              <a:t>responseXML</a:t>
            </a:r>
            <a:r>
              <a:rPr lang="cy-GB" smtClean="0"/>
              <a:t> property</a:t>
            </a:r>
          </a:p>
        </p:txBody>
      </p:sp>
      <p:sp>
        <p:nvSpPr>
          <p:cNvPr id="18435" name="Rectangle 2"/>
          <p:cNvSpPr>
            <a:spLocks noGrp="1" noChangeArrowheads="1"/>
          </p:cNvSpPr>
          <p:nvPr>
            <p:ph type="title"/>
          </p:nvPr>
        </p:nvSpPr>
        <p:spPr>
          <a:xfrm>
            <a:off x="377825" y="150813"/>
            <a:ext cx="8550275" cy="693737"/>
          </a:xfrm>
        </p:spPr>
        <p:txBody>
          <a:bodyPr/>
          <a:lstStyle/>
          <a:p>
            <a:pPr eaLnBrk="1" hangingPunct="1"/>
            <a:r>
              <a:rPr lang="en-GB" smtClean="0"/>
              <a:t>Implementing the Call-Back Function</a:t>
            </a:r>
          </a:p>
        </p:txBody>
      </p:sp>
      <p:sp>
        <p:nvSpPr>
          <p:cNvPr id="1843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A4B64E24-B286-4AB7-B2DB-8F66B65EC56E}" type="slidenum">
              <a:rPr lang="en-GB" sz="1200" b="0" smtClean="0">
                <a:solidFill>
                  <a:schemeClr val="tx2"/>
                </a:solidFill>
              </a:rPr>
              <a:pPr eaLnBrk="1" hangingPunct="1"/>
              <a:t>15</a:t>
            </a:fld>
            <a:endParaRPr lang="en-GB" sz="1200" b="0" smtClean="0">
              <a:solidFill>
                <a:schemeClr val="tx2"/>
              </a:solidFill>
            </a:endParaRPr>
          </a:p>
        </p:txBody>
      </p:sp>
      <p:sp>
        <p:nvSpPr>
          <p:cNvPr id="18437" name="Rectangle 4"/>
          <p:cNvSpPr>
            <a:spLocks noChangeArrowheads="1"/>
          </p:cNvSpPr>
          <p:nvPr/>
        </p:nvSpPr>
        <p:spPr bwMode="auto">
          <a:xfrm>
            <a:off x="268288" y="3675063"/>
            <a:ext cx="8748712" cy="1360487"/>
          </a:xfrm>
          <a:prstGeom prst="rect">
            <a:avLst/>
          </a:prstGeom>
          <a:solidFill>
            <a:srgbClr val="FFFF66"/>
          </a:solidFill>
          <a:ln>
            <a:noFill/>
          </a:ln>
          <a:effectLst>
            <a:outerShdw dist="107763" dir="2700000" algn="ctr" rotWithShape="0">
              <a:srgbClr val="FF9933"/>
            </a:outerShdw>
          </a:effectLst>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lstStyle/>
          <a:p>
            <a:r>
              <a:rPr lang="en-GB" sz="1200" b="0">
                <a:latin typeface="Lucida Console" pitchFamily="49" charset="0"/>
              </a:rPr>
              <a:t>function myHandleCallback() {</a:t>
            </a:r>
          </a:p>
          <a:p>
            <a:endParaRPr lang="en-GB" sz="1200" b="0">
              <a:latin typeface="Lucida Console" pitchFamily="49" charset="0"/>
            </a:endParaRPr>
          </a:p>
          <a:p>
            <a:r>
              <a:rPr lang="en-GB" sz="1200" b="0">
                <a:latin typeface="Lucida Console" pitchFamily="49" charset="0"/>
              </a:rPr>
              <a:t>  if (request.readyState == 4 &amp;&amp; request.status == 200) {</a:t>
            </a:r>
          </a:p>
          <a:p>
            <a:r>
              <a:rPr lang="en-GB" sz="1200" b="0">
                <a:latin typeface="Lucida Console" pitchFamily="49" charset="0"/>
              </a:rPr>
              <a:t>    var outputField = document.getElementById("myEchoField");</a:t>
            </a:r>
          </a:p>
          <a:p>
            <a:r>
              <a:rPr lang="en-GB" sz="1200" b="0">
                <a:latin typeface="Lucida Console" pitchFamily="49" charset="0"/>
              </a:rPr>
              <a:t>    outputField.innerHTML = request.responseText;</a:t>
            </a:r>
          </a:p>
          <a:p>
            <a:r>
              <a:rPr lang="en-GB" sz="1200" b="0">
                <a:latin typeface="Lucida Console" pitchFamily="49" charset="0"/>
              </a:rPr>
              <a:t>  }</a:t>
            </a:r>
          </a:p>
          <a:p>
            <a:r>
              <a:rPr lang="en-GB" sz="1200" b="0">
                <a:latin typeface="Lucida Console" pitchFamily="49" charset="0"/>
              </a:rPr>
              <a:t>}</a:t>
            </a:r>
          </a:p>
        </p:txBody>
      </p:sp>
      <p:sp>
        <p:nvSpPr>
          <p:cNvPr id="7" name="Text Box 6"/>
          <p:cNvSpPr txBox="1">
            <a:spLocks noChangeArrowheads="1"/>
          </p:cNvSpPr>
          <p:nvPr/>
        </p:nvSpPr>
        <p:spPr bwMode="auto">
          <a:xfrm>
            <a:off x="4907543" y="4690658"/>
            <a:ext cx="415209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algn="r" eaLnBrk="1" hangingPunct="1"/>
            <a:r>
              <a:rPr lang="en-GB" dirty="0">
                <a:solidFill>
                  <a:schemeClr val="tx2"/>
                </a:solidFill>
              </a:rPr>
              <a:t>/Views/Home/</a:t>
            </a:r>
            <a:r>
              <a:rPr lang="en-GB" dirty="0" err="1">
                <a:solidFill>
                  <a:schemeClr val="tx2"/>
                </a:solidFill>
              </a:rPr>
              <a:t>UseAjaxDirectly.cshtml</a:t>
            </a:r>
            <a:endParaRPr lang="en-GB" dirty="0">
              <a:solidFill>
                <a:schemeClr val="tx2"/>
              </a:solidFill>
            </a:endParaRPr>
          </a:p>
        </p:txBody>
      </p:sp>
    </p:spTree>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p:txBody>
          <a:bodyPr/>
          <a:lstStyle/>
          <a:p>
            <a:r>
              <a:rPr lang="en-US" dirty="0" smtClean="0"/>
              <a:t>Making an Ajax request using Ajax</a:t>
            </a:r>
          </a:p>
          <a:p>
            <a:r>
              <a:rPr lang="en-US" dirty="0" smtClean="0"/>
              <a:t>Additional possibilities</a:t>
            </a:r>
          </a:p>
          <a:p>
            <a:r>
              <a:rPr lang="en-US" dirty="0" smtClean="0"/>
              <a:t>Setting default values for Ajax requests</a:t>
            </a:r>
          </a:p>
          <a:p>
            <a:r>
              <a:rPr lang="en-US" dirty="0" smtClean="0"/>
              <a:t>Using deferred syntax</a:t>
            </a:r>
          </a:p>
        </p:txBody>
      </p:sp>
      <p:sp>
        <p:nvSpPr>
          <p:cNvPr id="19459" name="Rectangle 2"/>
          <p:cNvSpPr>
            <a:spLocks noGrp="1" noChangeArrowheads="1"/>
          </p:cNvSpPr>
          <p:nvPr>
            <p:ph type="title"/>
          </p:nvPr>
        </p:nvSpPr>
        <p:spPr>
          <a:xfrm>
            <a:off x="377825" y="150813"/>
            <a:ext cx="8550275" cy="693737"/>
          </a:xfrm>
        </p:spPr>
        <p:txBody>
          <a:bodyPr/>
          <a:lstStyle/>
          <a:p>
            <a:pPr eaLnBrk="1" hangingPunct="1"/>
            <a:r>
              <a:rPr lang="en-GB" dirty="0" smtClean="0"/>
              <a:t>3. </a:t>
            </a:r>
            <a:r>
              <a:rPr lang="en-US" dirty="0" smtClean="0"/>
              <a:t>jQuery and Ajax</a:t>
            </a:r>
            <a:endParaRPr lang="en-GB" dirty="0" smtClean="0"/>
          </a:p>
        </p:txBody>
      </p:sp>
      <p:sp>
        <p:nvSpPr>
          <p:cNvPr id="1946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8F2616BF-F0F0-4AF0-9610-A6DC6ECDD141}" type="slidenum">
              <a:rPr lang="en-GB" sz="1200" b="0" smtClean="0">
                <a:solidFill>
                  <a:schemeClr val="tx2"/>
                </a:solidFill>
              </a:rPr>
              <a:pPr eaLnBrk="1" hangingPunct="1"/>
              <a:t>16</a:t>
            </a:fld>
            <a:endParaRPr lang="en-GB" sz="1200" b="0" smtClean="0">
              <a:solidFill>
                <a:schemeClr val="tx2"/>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p:txBody>
          <a:bodyPr/>
          <a:lstStyle/>
          <a:p>
            <a:r>
              <a:rPr lang="en-IN" dirty="0" smtClean="0"/>
              <a:t>To make an Ajax HTTP request to a Web server URL:</a:t>
            </a:r>
          </a:p>
          <a:p>
            <a:pPr lvl="1"/>
            <a:endParaRPr lang="en-IN" dirty="0" smtClean="0"/>
          </a:p>
          <a:p>
            <a:pPr lvl="1"/>
            <a:endParaRPr lang="en-IN" dirty="0" smtClean="0"/>
          </a:p>
          <a:p>
            <a:pPr lvl="1"/>
            <a:endParaRPr lang="en-IN" dirty="0" smtClean="0"/>
          </a:p>
          <a:p>
            <a:endParaRPr lang="en-IN" dirty="0" smtClean="0"/>
          </a:p>
          <a:p>
            <a:pPr lvl="1"/>
            <a:endParaRPr lang="en-IN" dirty="0" smtClean="0"/>
          </a:p>
          <a:p>
            <a:pPr lvl="1"/>
            <a:endParaRPr lang="en-IN" dirty="0" smtClean="0"/>
          </a:p>
        </p:txBody>
      </p:sp>
      <p:sp>
        <p:nvSpPr>
          <p:cNvPr id="21507" name="Rectangle 2"/>
          <p:cNvSpPr>
            <a:spLocks noGrp="1" noChangeArrowheads="1"/>
          </p:cNvSpPr>
          <p:nvPr>
            <p:ph type="title"/>
          </p:nvPr>
        </p:nvSpPr>
        <p:spPr>
          <a:xfrm>
            <a:off x="377825" y="150813"/>
            <a:ext cx="8550275" cy="693737"/>
          </a:xfrm>
        </p:spPr>
        <p:txBody>
          <a:bodyPr/>
          <a:lstStyle/>
          <a:p>
            <a:r>
              <a:rPr lang="en-US" dirty="0" smtClean="0"/>
              <a:t>Making an Ajax Request using </a:t>
            </a:r>
            <a:r>
              <a:rPr lang="en-US" dirty="0" err="1" smtClean="0"/>
              <a:t>Ajac</a:t>
            </a:r>
            <a:endParaRPr lang="en-GB" dirty="0" smtClean="0"/>
          </a:p>
        </p:txBody>
      </p:sp>
      <p:sp>
        <p:nvSpPr>
          <p:cNvPr id="21508" name="Rectangle 16"/>
          <p:cNvSpPr>
            <a:spLocks noChangeArrowheads="1"/>
          </p:cNvSpPr>
          <p:nvPr/>
        </p:nvSpPr>
        <p:spPr bwMode="auto">
          <a:xfrm>
            <a:off x="555625" y="1679575"/>
            <a:ext cx="8232775" cy="873125"/>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r>
              <a:rPr lang="en-GB" sz="1200" b="0" dirty="0">
                <a:latin typeface="Lucida Console" pitchFamily="49" charset="0"/>
              </a:rPr>
              <a:t>$.get( </a:t>
            </a:r>
            <a:r>
              <a:rPr lang="en-GB" sz="1200" b="0" dirty="0" err="1">
                <a:latin typeface="Lucida Console" pitchFamily="49" charset="0"/>
              </a:rPr>
              <a:t>url</a:t>
            </a:r>
            <a:r>
              <a:rPr lang="en-GB" sz="1200" b="0" dirty="0">
                <a:latin typeface="Lucida Console" pitchFamily="49" charset="0"/>
              </a:rPr>
              <a:t>, </a:t>
            </a:r>
          </a:p>
          <a:p>
            <a:r>
              <a:rPr lang="en-GB" sz="1200" b="0" dirty="0">
                <a:latin typeface="Lucida Console" pitchFamily="49" charset="0"/>
              </a:rPr>
              <a:t>       [ data ], </a:t>
            </a:r>
          </a:p>
          <a:p>
            <a:r>
              <a:rPr lang="en-GB" sz="1200" b="0" dirty="0">
                <a:latin typeface="Lucida Console" pitchFamily="49" charset="0"/>
              </a:rPr>
              <a:t>       [ success(data, </a:t>
            </a:r>
            <a:r>
              <a:rPr lang="en-GB" sz="1200" b="0" dirty="0" err="1">
                <a:latin typeface="Lucida Console" pitchFamily="49" charset="0"/>
              </a:rPr>
              <a:t>textStatus</a:t>
            </a:r>
            <a:r>
              <a:rPr lang="en-GB" sz="1200" b="0" dirty="0">
                <a:latin typeface="Lucida Console" pitchFamily="49" charset="0"/>
              </a:rPr>
              <a:t>, </a:t>
            </a:r>
            <a:r>
              <a:rPr lang="en-GB" sz="1200" b="0" dirty="0" err="1">
                <a:latin typeface="Lucida Console" pitchFamily="49" charset="0"/>
              </a:rPr>
              <a:t>jQueryXMlHttpRequestObject</a:t>
            </a:r>
            <a:r>
              <a:rPr lang="en-GB" sz="1200" b="0" dirty="0">
                <a:latin typeface="Lucida Console" pitchFamily="49" charset="0"/>
              </a:rPr>
              <a:t>) ], </a:t>
            </a:r>
          </a:p>
          <a:p>
            <a:r>
              <a:rPr lang="en-GB" sz="1200" b="0" dirty="0">
                <a:latin typeface="Lucida Console" pitchFamily="49" charset="0"/>
              </a:rPr>
              <a:t>       [ </a:t>
            </a:r>
            <a:r>
              <a:rPr lang="en-GB" sz="1200" b="0" dirty="0" err="1">
                <a:latin typeface="Lucida Console" pitchFamily="49" charset="0"/>
              </a:rPr>
              <a:t>dataType</a:t>
            </a:r>
            <a:r>
              <a:rPr lang="en-GB" sz="1200" b="0" dirty="0">
                <a:latin typeface="Lucida Console" pitchFamily="49" charset="0"/>
              </a:rPr>
              <a:t> ] )</a:t>
            </a:r>
          </a:p>
        </p:txBody>
      </p:sp>
      <p:cxnSp>
        <p:nvCxnSpPr>
          <p:cNvPr id="21509" name="Straight Arrow Connector 5"/>
          <p:cNvCxnSpPr>
            <a:cxnSpLocks noChangeShapeType="1"/>
          </p:cNvCxnSpPr>
          <p:nvPr/>
        </p:nvCxnSpPr>
        <p:spPr bwMode="auto">
          <a:xfrm flipV="1">
            <a:off x="704850" y="1949450"/>
            <a:ext cx="320675" cy="312738"/>
          </a:xfrm>
          <a:prstGeom prst="straightConnector1">
            <a:avLst/>
          </a:prstGeom>
          <a:noFill/>
          <a:ln w="28575" algn="ctr">
            <a:solidFill>
              <a:schemeClr val="hlink"/>
            </a:solidFill>
            <a:round/>
            <a:headEnd/>
            <a:tailEnd type="arrow" w="med" len="med"/>
          </a:ln>
          <a:extLst>
            <a:ext uri="{909E8E84-426E-40DD-AFC4-6F175D3DCCD1}">
              <a14:hiddenFill xmlns:a14="http://schemas.microsoft.com/office/drawing/2010/main">
                <a:noFill/>
              </a14:hiddenFill>
            </a:ext>
          </a:extLst>
        </p:spPr>
      </p:cxnSp>
      <p:sp>
        <p:nvSpPr>
          <p:cNvPr id="7" name="TextBox 6"/>
          <p:cNvSpPr txBox="1"/>
          <p:nvPr/>
        </p:nvSpPr>
        <p:spPr>
          <a:xfrm>
            <a:off x="84138" y="2144713"/>
            <a:ext cx="1062037" cy="277812"/>
          </a:xfrm>
          <a:prstGeom prst="rect">
            <a:avLst/>
          </a:prstGeom>
          <a:solidFill>
            <a:schemeClr val="accent3"/>
          </a:solidFill>
          <a:ln>
            <a:solidFill>
              <a:srgbClr val="FF0000"/>
            </a:solidFill>
          </a:ln>
        </p:spPr>
        <p:txBody>
          <a:bodyPr>
            <a:spAutoFit/>
          </a:bodyPr>
          <a:lstStyle/>
          <a:p>
            <a:pPr>
              <a:defRPr/>
            </a:pPr>
            <a:r>
              <a:rPr lang="en-US" sz="1200" b="0" dirty="0">
                <a:solidFill>
                  <a:srgbClr val="FF0000"/>
                </a:solidFill>
                <a:latin typeface="Lucida Console" pitchFamily="49" charset="0"/>
              </a:rPr>
              <a:t>or $.post</a:t>
            </a:r>
            <a:endParaRPr lang="en-GB" sz="1200" b="0" dirty="0">
              <a:solidFill>
                <a:srgbClr val="FF0000"/>
              </a:solidFill>
              <a:latin typeface="Lucida Console" pitchFamily="49" charset="0"/>
            </a:endParaRPr>
          </a:p>
        </p:txBody>
      </p:sp>
      <p:sp>
        <p:nvSpPr>
          <p:cNvPr id="2151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26E867BD-463C-482D-8B82-34EFCA8A7C04}" type="slidenum">
              <a:rPr lang="en-GB" sz="1200" b="0" smtClean="0">
                <a:solidFill>
                  <a:schemeClr val="tx2"/>
                </a:solidFill>
              </a:rPr>
              <a:pPr eaLnBrk="1" hangingPunct="1"/>
              <a:t>17</a:t>
            </a:fld>
            <a:endParaRPr lang="en-GB" sz="1200" b="0" smtClean="0">
              <a:solidFill>
                <a:schemeClr val="tx2"/>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a:xfrm>
            <a:off x="406400" y="1196975"/>
            <a:ext cx="8486775" cy="4935538"/>
          </a:xfrm>
        </p:spPr>
        <p:txBody>
          <a:bodyPr/>
          <a:lstStyle/>
          <a:p>
            <a:r>
              <a:rPr lang="en-GB" dirty="0" smtClean="0"/>
              <a:t>You might find that a lot of your Ajax requests require the same parameter settings</a:t>
            </a:r>
          </a:p>
          <a:p>
            <a:pPr lvl="1"/>
            <a:r>
              <a:rPr lang="en-GB" dirty="0" smtClean="0">
                <a:latin typeface="+mj-lt"/>
              </a:rPr>
              <a:t>E.g. </a:t>
            </a:r>
            <a:r>
              <a:rPr lang="en-GB" dirty="0" smtClean="0">
                <a:latin typeface="Lucida Console" panose="020B0609040504020204" pitchFamily="49" charset="0"/>
              </a:rPr>
              <a:t>cache</a:t>
            </a:r>
            <a:r>
              <a:rPr lang="en-GB" dirty="0" smtClean="0">
                <a:latin typeface="+mj-lt"/>
              </a:rPr>
              <a:t>, </a:t>
            </a:r>
            <a:r>
              <a:rPr lang="en-GB" dirty="0" err="1" smtClean="0">
                <a:latin typeface="Lucida Console" panose="020B0609040504020204" pitchFamily="49" charset="0"/>
              </a:rPr>
              <a:t>dataType</a:t>
            </a:r>
            <a:r>
              <a:rPr lang="en-GB" dirty="0" smtClean="0">
                <a:latin typeface="+mj-lt"/>
              </a:rPr>
              <a:t>, etc.</a:t>
            </a:r>
          </a:p>
          <a:p>
            <a:pPr lvl="1"/>
            <a:endParaRPr lang="en-GB" dirty="0">
              <a:latin typeface="+mj-lt"/>
            </a:endParaRPr>
          </a:p>
          <a:p>
            <a:r>
              <a:rPr lang="en-GB" dirty="0" smtClean="0">
                <a:latin typeface="+mj-lt"/>
              </a:rPr>
              <a:t>You can use </a:t>
            </a:r>
            <a:r>
              <a:rPr lang="en-GB" dirty="0" smtClean="0">
                <a:latin typeface="Lucida Console" panose="020B0609040504020204" pitchFamily="49" charset="0"/>
              </a:rPr>
              <a:t>$.</a:t>
            </a:r>
            <a:r>
              <a:rPr lang="en-GB" dirty="0" err="1">
                <a:latin typeface="Lucida Console" panose="020B0609040504020204" pitchFamily="49" charset="0"/>
              </a:rPr>
              <a:t>ajaxSetup</a:t>
            </a:r>
            <a:r>
              <a:rPr lang="en-GB" dirty="0" smtClean="0">
                <a:latin typeface="Lucida Console" panose="020B0609040504020204" pitchFamily="49" charset="0"/>
              </a:rPr>
              <a:t>()</a:t>
            </a:r>
            <a:r>
              <a:rPr lang="en-GB" dirty="0" smtClean="0">
                <a:latin typeface="+mj-lt"/>
              </a:rPr>
              <a:t> to set default options for all subsequent Ajax requests</a:t>
            </a:r>
          </a:p>
          <a:p>
            <a:pPr lvl="1"/>
            <a:r>
              <a:rPr lang="en-GB" dirty="0" smtClean="0">
                <a:latin typeface="+mj-lt"/>
              </a:rPr>
              <a:t>E.g. disable caching</a:t>
            </a:r>
          </a:p>
          <a:p>
            <a:pPr lvl="1"/>
            <a:r>
              <a:rPr lang="en-GB" dirty="0" smtClean="0">
                <a:latin typeface="+mj-lt"/>
              </a:rPr>
              <a:t>E.g. specify you want all data to be returned as JSON</a:t>
            </a:r>
            <a:endParaRPr lang="en-IN" dirty="0" smtClean="0">
              <a:latin typeface="Lucida Console" pitchFamily="49" charset="0"/>
            </a:endParaRPr>
          </a:p>
        </p:txBody>
      </p:sp>
      <p:sp>
        <p:nvSpPr>
          <p:cNvPr id="22531" name="Rectangle 2"/>
          <p:cNvSpPr>
            <a:spLocks noGrp="1" noChangeArrowheads="1"/>
          </p:cNvSpPr>
          <p:nvPr>
            <p:ph type="title"/>
          </p:nvPr>
        </p:nvSpPr>
        <p:spPr>
          <a:xfrm>
            <a:off x="377825" y="150813"/>
            <a:ext cx="8550275" cy="693737"/>
          </a:xfrm>
        </p:spPr>
        <p:txBody>
          <a:bodyPr/>
          <a:lstStyle/>
          <a:p>
            <a:r>
              <a:rPr lang="en-US" dirty="0"/>
              <a:t>Setting </a:t>
            </a:r>
            <a:r>
              <a:rPr lang="en-US" dirty="0" smtClean="0"/>
              <a:t>Default Values </a:t>
            </a:r>
            <a:r>
              <a:rPr lang="en-US" dirty="0"/>
              <a:t>for Ajax </a:t>
            </a:r>
            <a:r>
              <a:rPr lang="en-US" dirty="0" smtClean="0"/>
              <a:t>Requests</a:t>
            </a:r>
            <a:endParaRPr lang="en-US" dirty="0"/>
          </a:p>
        </p:txBody>
      </p:sp>
      <p:sp>
        <p:nvSpPr>
          <p:cNvPr id="2253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D46301EF-763B-4C97-AD76-57B04BA34EAD}" type="slidenum">
              <a:rPr lang="en-GB" sz="1200" b="0" smtClean="0">
                <a:solidFill>
                  <a:schemeClr val="tx2"/>
                </a:solidFill>
              </a:rPr>
              <a:pPr eaLnBrk="1" hangingPunct="1"/>
              <a:t>18</a:t>
            </a:fld>
            <a:endParaRPr lang="en-GB" sz="1200" b="0" smtClean="0">
              <a:solidFill>
                <a:schemeClr val="tx2"/>
              </a:solidFill>
            </a:endParaRPr>
          </a:p>
        </p:txBody>
      </p:sp>
      <p:sp>
        <p:nvSpPr>
          <p:cNvPr id="22533" name="Rectangle 16"/>
          <p:cNvSpPr>
            <a:spLocks noChangeArrowheads="1"/>
          </p:cNvSpPr>
          <p:nvPr/>
        </p:nvSpPr>
        <p:spPr bwMode="auto">
          <a:xfrm>
            <a:off x="555625" y="4374038"/>
            <a:ext cx="8232775" cy="938183"/>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r>
              <a:rPr lang="en-GB" sz="1200" b="0" dirty="0">
                <a:latin typeface="Lucida Console" pitchFamily="49" charset="0"/>
              </a:rPr>
              <a:t>$.</a:t>
            </a:r>
            <a:r>
              <a:rPr lang="en-GB" sz="1200" b="0" dirty="0" err="1">
                <a:latin typeface="Lucida Console" pitchFamily="49" charset="0"/>
              </a:rPr>
              <a:t>ajaxSetup</a:t>
            </a:r>
            <a:r>
              <a:rPr lang="en-GB" sz="1200" b="0" dirty="0">
                <a:latin typeface="Lucida Console" pitchFamily="49" charset="0"/>
              </a:rPr>
              <a:t>({</a:t>
            </a:r>
          </a:p>
          <a:p>
            <a:r>
              <a:rPr lang="en-GB" sz="1200" b="0" dirty="0" smtClean="0">
                <a:latin typeface="Lucida Console" pitchFamily="49" charset="0"/>
              </a:rPr>
              <a:t>  cache: false,</a:t>
            </a:r>
          </a:p>
          <a:p>
            <a:r>
              <a:rPr lang="en-GB" sz="1200" b="0" dirty="0" smtClean="0">
                <a:latin typeface="Lucida Console" pitchFamily="49" charset="0"/>
              </a:rPr>
              <a:t>  </a:t>
            </a:r>
            <a:r>
              <a:rPr lang="en-GB" sz="1200" b="0" dirty="0" err="1" smtClean="0">
                <a:latin typeface="Lucida Console" pitchFamily="49" charset="0"/>
              </a:rPr>
              <a:t>dataType</a:t>
            </a:r>
            <a:r>
              <a:rPr lang="en-GB" sz="1200" b="0" dirty="0" smtClean="0">
                <a:latin typeface="Lucida Console" pitchFamily="49" charset="0"/>
              </a:rPr>
              <a:t>: "</a:t>
            </a:r>
            <a:r>
              <a:rPr lang="en-GB" sz="1200" b="0" dirty="0" err="1" smtClean="0">
                <a:latin typeface="Lucida Console" pitchFamily="49" charset="0"/>
              </a:rPr>
              <a:t>json</a:t>
            </a:r>
            <a:r>
              <a:rPr lang="en-GB" sz="1200" b="0" dirty="0" smtClean="0">
                <a:latin typeface="Lucida Console" pitchFamily="49" charset="0"/>
              </a:rPr>
              <a:t>"</a:t>
            </a:r>
          </a:p>
          <a:p>
            <a:r>
              <a:rPr lang="en-GB" sz="1200" b="0" dirty="0" smtClean="0">
                <a:latin typeface="Lucida Console" pitchFamily="49" charset="0"/>
              </a:rPr>
              <a:t>});</a:t>
            </a:r>
            <a:endParaRPr lang="en-GB" sz="1200" b="0" dirty="0">
              <a:latin typeface="Lucida Console"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p:txBody>
          <a:bodyPr/>
          <a:lstStyle/>
          <a:p>
            <a:r>
              <a:rPr lang="en-GB" dirty="0" smtClean="0"/>
              <a:t>Generalized Ajax call:</a:t>
            </a:r>
          </a:p>
          <a:p>
            <a:endParaRPr lang="en-GB" dirty="0" smtClean="0"/>
          </a:p>
          <a:p>
            <a:endParaRPr lang="en-GB" dirty="0" smtClean="0"/>
          </a:p>
          <a:p>
            <a:endParaRPr lang="en-GB" dirty="0" smtClean="0"/>
          </a:p>
          <a:p>
            <a:endParaRPr lang="en-GB" dirty="0" smtClean="0"/>
          </a:p>
          <a:p>
            <a:r>
              <a:rPr lang="en-GB" dirty="0" smtClean="0"/>
              <a:t>Example:</a:t>
            </a:r>
          </a:p>
          <a:p>
            <a:pPr lvl="1"/>
            <a:r>
              <a:rPr lang="en-GB" dirty="0"/>
              <a:t>See </a:t>
            </a:r>
            <a:r>
              <a:rPr lang="en-GB" dirty="0" err="1" smtClean="0">
                <a:latin typeface="Lucida Console" pitchFamily="49" charset="0"/>
              </a:rPr>
              <a:t>UseAjaxWithJQuery.cshtml</a:t>
            </a:r>
            <a:endParaRPr lang="en-IN" dirty="0" smtClean="0">
              <a:latin typeface="Lucida Console" pitchFamily="49" charset="0"/>
            </a:endParaRPr>
          </a:p>
        </p:txBody>
      </p:sp>
      <p:sp>
        <p:nvSpPr>
          <p:cNvPr id="22531" name="Rectangle 2"/>
          <p:cNvSpPr>
            <a:spLocks noGrp="1" noChangeArrowheads="1"/>
          </p:cNvSpPr>
          <p:nvPr>
            <p:ph type="title"/>
          </p:nvPr>
        </p:nvSpPr>
        <p:spPr>
          <a:xfrm>
            <a:off x="377825" y="150813"/>
            <a:ext cx="8550275" cy="693737"/>
          </a:xfrm>
        </p:spPr>
        <p:txBody>
          <a:bodyPr/>
          <a:lstStyle/>
          <a:p>
            <a:pPr eaLnBrk="1" hangingPunct="1"/>
            <a:r>
              <a:rPr lang="en-US" smtClean="0"/>
              <a:t>Additional Possibilities</a:t>
            </a:r>
            <a:endParaRPr lang="en-GB" smtClean="0"/>
          </a:p>
        </p:txBody>
      </p:sp>
      <p:sp>
        <p:nvSpPr>
          <p:cNvPr id="2253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D46301EF-763B-4C97-AD76-57B04BA34EAD}" type="slidenum">
              <a:rPr lang="en-GB" sz="1200" b="0" smtClean="0">
                <a:solidFill>
                  <a:schemeClr val="tx2"/>
                </a:solidFill>
              </a:rPr>
              <a:pPr eaLnBrk="1" hangingPunct="1"/>
              <a:t>19</a:t>
            </a:fld>
            <a:endParaRPr lang="en-GB" sz="1200" b="0" smtClean="0">
              <a:solidFill>
                <a:schemeClr val="tx2"/>
              </a:solidFill>
            </a:endParaRPr>
          </a:p>
        </p:txBody>
      </p:sp>
      <p:sp>
        <p:nvSpPr>
          <p:cNvPr id="22533" name="Rectangle 16"/>
          <p:cNvSpPr>
            <a:spLocks noChangeArrowheads="1"/>
          </p:cNvSpPr>
          <p:nvPr/>
        </p:nvSpPr>
        <p:spPr bwMode="auto">
          <a:xfrm>
            <a:off x="555625" y="1652587"/>
            <a:ext cx="8232775" cy="1645783"/>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r>
              <a:rPr lang="en-GB" sz="1200" b="0" dirty="0">
                <a:latin typeface="Lucida Console" pitchFamily="49" charset="0"/>
              </a:rPr>
              <a:t>$.</a:t>
            </a:r>
            <a:r>
              <a:rPr lang="en-GB" sz="1200" b="0" dirty="0" err="1">
                <a:latin typeface="Lucida Console" pitchFamily="49" charset="0"/>
              </a:rPr>
              <a:t>ajax</a:t>
            </a:r>
            <a:r>
              <a:rPr lang="en-GB" sz="1200" b="0" dirty="0">
                <a:latin typeface="Lucida Console" pitchFamily="49" charset="0"/>
              </a:rPr>
              <a:t>({ </a:t>
            </a:r>
          </a:p>
          <a:p>
            <a:r>
              <a:rPr lang="en-GB" sz="1200" b="0" dirty="0">
                <a:latin typeface="Lucida Console" pitchFamily="49" charset="0"/>
              </a:rPr>
              <a:t>    type:   "GET",</a:t>
            </a:r>
          </a:p>
          <a:p>
            <a:r>
              <a:rPr lang="en-GB" sz="1200" b="0" dirty="0">
                <a:latin typeface="Lucida Console" pitchFamily="49" charset="0"/>
              </a:rPr>
              <a:t>    url:    "</a:t>
            </a:r>
            <a:r>
              <a:rPr lang="en-GB" sz="1200" b="0" dirty="0" err="1">
                <a:latin typeface="Lucida Console" pitchFamily="49" charset="0"/>
              </a:rPr>
              <a:t>url</a:t>
            </a:r>
            <a:r>
              <a:rPr lang="en-GB" sz="1200" b="0" dirty="0">
                <a:latin typeface="Lucida Console" pitchFamily="49" charset="0"/>
              </a:rPr>
              <a:t>", </a:t>
            </a:r>
            <a:endParaRPr lang="en-GB" sz="1200" b="0" dirty="0" smtClean="0">
              <a:latin typeface="Lucida Console" pitchFamily="49" charset="0"/>
            </a:endParaRPr>
          </a:p>
          <a:p>
            <a:r>
              <a:rPr lang="en-GB" sz="1200" b="0" smtClean="0">
                <a:latin typeface="Lucida Console" pitchFamily="49" charset="0"/>
              </a:rPr>
              <a:t>    data</a:t>
            </a:r>
            <a:r>
              <a:rPr lang="en-GB" sz="1200" b="0" dirty="0">
                <a:latin typeface="Lucida Console" pitchFamily="49" charset="0"/>
              </a:rPr>
              <a:t>:    </a:t>
            </a:r>
            <a:r>
              <a:rPr lang="en-GB" sz="1200" b="0" dirty="0" err="1">
                <a:latin typeface="Lucida Console" pitchFamily="49" charset="0"/>
              </a:rPr>
              <a:t>somedata</a:t>
            </a:r>
            <a:r>
              <a:rPr lang="en-GB" sz="1200" b="0" dirty="0">
                <a:latin typeface="Lucida Console" pitchFamily="49" charset="0"/>
              </a:rPr>
              <a:t>, </a:t>
            </a:r>
          </a:p>
          <a:p>
            <a:r>
              <a:rPr lang="en-GB" sz="1200" b="0" dirty="0">
                <a:latin typeface="Lucida Console" pitchFamily="49" charset="0"/>
              </a:rPr>
              <a:t>    success: </a:t>
            </a:r>
            <a:r>
              <a:rPr lang="en-GB" sz="1200" b="0" dirty="0" err="1" smtClean="0">
                <a:latin typeface="Lucida Console" pitchFamily="49" charset="0"/>
              </a:rPr>
              <a:t>callback</a:t>
            </a:r>
            <a:r>
              <a:rPr lang="en-GB" sz="1200" b="0" dirty="0" smtClean="0">
                <a:latin typeface="Lucida Console" pitchFamily="49" charset="0"/>
              </a:rPr>
              <a:t>,</a:t>
            </a:r>
          </a:p>
          <a:p>
            <a:r>
              <a:rPr lang="en-GB" sz="1200" b="0" dirty="0">
                <a:latin typeface="Lucida Console" pitchFamily="49" charset="0"/>
              </a:rPr>
              <a:t> </a:t>
            </a:r>
            <a:r>
              <a:rPr lang="en-GB" sz="1200" b="0" dirty="0" smtClean="0">
                <a:latin typeface="Lucida Console" pitchFamily="49" charset="0"/>
              </a:rPr>
              <a:t>   error:   </a:t>
            </a:r>
            <a:r>
              <a:rPr lang="en-GB" sz="1200" b="0" dirty="0" err="1" smtClean="0">
                <a:latin typeface="Lucida Console" pitchFamily="49" charset="0"/>
              </a:rPr>
              <a:t>callback</a:t>
            </a:r>
            <a:r>
              <a:rPr lang="en-GB" sz="1200" b="0" dirty="0" smtClean="0">
                <a:latin typeface="Lucida Console" pitchFamily="49" charset="0"/>
              </a:rPr>
              <a:t> </a:t>
            </a:r>
            <a:endParaRPr lang="en-GB" sz="1200" b="0" dirty="0">
              <a:latin typeface="Lucida Console" pitchFamily="49" charset="0"/>
            </a:endParaRPr>
          </a:p>
          <a:p>
            <a:r>
              <a:rPr lang="en-GB" sz="1200" b="0" dirty="0">
                <a:latin typeface="Lucida Console" pitchFamily="49" charset="0"/>
              </a:rPr>
              <a:t>});</a:t>
            </a:r>
          </a:p>
        </p:txBody>
      </p:sp>
    </p:spTree>
    <p:extLst>
      <p:ext uri="{BB962C8B-B14F-4D97-AF65-F5344CB8AC3E}">
        <p14:creationId xmlns:p14="http://schemas.microsoft.com/office/powerpoint/2010/main" val="32395363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8"/>
          <p:cNvSpPr>
            <a:spLocks noGrp="1" noChangeArrowheads="1"/>
          </p:cNvSpPr>
          <p:nvPr>
            <p:ph idx="1"/>
          </p:nvPr>
        </p:nvSpPr>
        <p:spPr/>
        <p:txBody>
          <a:bodyPr/>
          <a:lstStyle/>
          <a:p>
            <a:pPr marL="457200" indent="-457200" eaLnBrk="1" hangingPunct="1">
              <a:buFont typeface="Wingdings" pitchFamily="2" charset="2"/>
              <a:buAutoNum type="arabicPeriod"/>
            </a:pPr>
            <a:r>
              <a:rPr lang="en-GB" dirty="0" smtClean="0"/>
              <a:t>Overview of Ajax</a:t>
            </a:r>
          </a:p>
          <a:p>
            <a:pPr marL="457200" indent="-457200" eaLnBrk="1" hangingPunct="1">
              <a:buFont typeface="Wingdings" pitchFamily="2" charset="2"/>
              <a:buAutoNum type="arabicPeriod"/>
            </a:pPr>
            <a:r>
              <a:rPr lang="en-US" dirty="0" smtClean="0"/>
              <a:t>Using Ajax directly</a:t>
            </a:r>
          </a:p>
          <a:p>
            <a:pPr marL="457200" indent="-457200" eaLnBrk="1" hangingPunct="1">
              <a:buFont typeface="Wingdings" pitchFamily="2" charset="2"/>
              <a:buAutoNum type="arabicPeriod"/>
            </a:pPr>
            <a:r>
              <a:rPr lang="en-US" dirty="0" err="1" smtClean="0"/>
              <a:t>jQuery</a:t>
            </a:r>
            <a:r>
              <a:rPr lang="en-US" dirty="0" smtClean="0"/>
              <a:t> and Ajax</a:t>
            </a:r>
          </a:p>
          <a:p>
            <a:pPr marL="457200" indent="-457200" eaLnBrk="1" hangingPunct="1">
              <a:buFont typeface="Wingdings" pitchFamily="2" charset="2"/>
              <a:buAutoNum type="arabicPeriod"/>
            </a:pPr>
            <a:r>
              <a:rPr lang="en-GB" dirty="0"/>
              <a:t>Consuming </a:t>
            </a:r>
            <a:r>
              <a:rPr lang="en-GB" dirty="0" err="1"/>
              <a:t>RESTful</a:t>
            </a:r>
            <a:r>
              <a:rPr lang="en-GB"/>
              <a:t> </a:t>
            </a:r>
            <a:r>
              <a:rPr lang="en-GB" smtClean="0"/>
              <a:t>services</a:t>
            </a:r>
            <a:endParaRPr lang="en-US" dirty="0" smtClean="0"/>
          </a:p>
        </p:txBody>
      </p:sp>
      <p:sp>
        <p:nvSpPr>
          <p:cNvPr id="5123" name="Rectangle 7"/>
          <p:cNvSpPr>
            <a:spLocks noGrp="1" noChangeArrowheads="1"/>
          </p:cNvSpPr>
          <p:nvPr>
            <p:ph type="title"/>
          </p:nvPr>
        </p:nvSpPr>
        <p:spPr>
          <a:xfrm>
            <a:off x="377825" y="150813"/>
            <a:ext cx="8550275" cy="693737"/>
          </a:xfrm>
        </p:spPr>
        <p:txBody>
          <a:bodyPr/>
          <a:lstStyle/>
          <a:p>
            <a:pPr eaLnBrk="1" hangingPunct="1"/>
            <a:r>
              <a:rPr lang="en-GB" smtClean="0"/>
              <a:t>Contents</a:t>
            </a:r>
          </a:p>
        </p:txBody>
      </p:sp>
      <p:sp>
        <p:nvSpPr>
          <p:cNvPr id="512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4BC4637E-A3DD-45D6-A0EF-23BD3E20533F}" type="slidenum">
              <a:rPr lang="en-GB" sz="1200" b="0" smtClean="0">
                <a:solidFill>
                  <a:schemeClr val="tx2"/>
                </a:solidFill>
              </a:rPr>
              <a:pPr eaLnBrk="1" hangingPunct="1"/>
              <a:t>2</a:t>
            </a:fld>
            <a:endParaRPr lang="en-GB" sz="1200" b="0" smtClean="0">
              <a:solidFill>
                <a:schemeClr val="tx2"/>
              </a:solidFill>
            </a:endParaRPr>
          </a:p>
        </p:txBody>
      </p:sp>
      <p:grpSp>
        <p:nvGrpSpPr>
          <p:cNvPr id="5" name="Group 9"/>
          <p:cNvGrpSpPr>
            <a:grpSpLocks/>
          </p:cNvGrpSpPr>
          <p:nvPr/>
        </p:nvGrpSpPr>
        <p:grpSpPr bwMode="auto">
          <a:xfrm>
            <a:off x="434975" y="5199325"/>
            <a:ext cx="7924800" cy="1644650"/>
            <a:chOff x="274" y="3059"/>
            <a:chExt cx="4992" cy="1036"/>
          </a:xfrm>
        </p:grpSpPr>
        <p:sp>
          <p:nvSpPr>
            <p:cNvPr id="6" name="Text Box 7"/>
            <p:cNvSpPr txBox="1">
              <a:spLocks noChangeArrowheads="1"/>
            </p:cNvSpPr>
            <p:nvPr/>
          </p:nvSpPr>
          <p:spPr bwMode="auto">
            <a:xfrm>
              <a:off x="792" y="3169"/>
              <a:ext cx="4474" cy="520"/>
            </a:xfrm>
            <a:prstGeom prst="rect">
              <a:avLst/>
            </a:prstGeom>
            <a:gradFill rotWithShape="1">
              <a:gsLst>
                <a:gs pos="0">
                  <a:srgbClr val="CCECFF"/>
                </a:gs>
                <a:gs pos="100000">
                  <a:srgbClr val="C0C0EA">
                    <a:alpha val="82999"/>
                  </a:srgbClr>
                </a:gs>
              </a:gsLst>
              <a:lin ang="5400000" scaled="1"/>
            </a:gradFill>
            <a:ln w="9525">
              <a:solidFill>
                <a:schemeClr val="tx2"/>
              </a:solidFill>
              <a:miter lim="800000"/>
              <a:headEnd/>
              <a:tailEnd/>
            </a:ln>
          </p:spPr>
          <p:txBody>
            <a:bodyPr wrap="none" anchor="ctr"/>
            <a:lstStyle/>
            <a:p>
              <a:pPr marL="1252538" lvl="1">
                <a:spcBef>
                  <a:spcPts val="0"/>
                </a:spcBef>
                <a:buClr>
                  <a:schemeClr val="folHlink"/>
                </a:buClr>
                <a:buSzPct val="60000"/>
                <a:buFont typeface="Wingdings" pitchFamily="2" charset="2"/>
                <a:buNone/>
              </a:pPr>
              <a:r>
                <a:rPr lang="en-GB" sz="2000" b="0" dirty="0" smtClean="0">
                  <a:solidFill>
                    <a:schemeClr val="tx2"/>
                  </a:solidFill>
                  <a:latin typeface="Lucida Console" pitchFamily="49" charset="0"/>
                  <a:sym typeface="Wingdings" pitchFamily="2" charset="2"/>
                </a:rPr>
                <a:t>Demos folder:  </a:t>
              </a:r>
            </a:p>
            <a:p>
              <a:pPr marL="1252538" lvl="1">
                <a:spcBef>
                  <a:spcPts val="0"/>
                </a:spcBef>
                <a:buClr>
                  <a:schemeClr val="folHlink"/>
                </a:buClr>
                <a:buSzPct val="60000"/>
                <a:buFont typeface="Wingdings" pitchFamily="2" charset="2"/>
                <a:buNone/>
              </a:pPr>
              <a:r>
                <a:rPr lang="en-GB" sz="2000" b="1" dirty="0" smtClean="0">
                  <a:solidFill>
                    <a:schemeClr val="tx2"/>
                  </a:solidFill>
                  <a:latin typeface="Lucida Console" pitchFamily="49" charset="0"/>
                  <a:sym typeface="Wingdings" pitchFamily="2" charset="2"/>
                </a:rPr>
                <a:t>Demos\14-Ajax</a:t>
              </a:r>
              <a:endParaRPr lang="en-US" sz="2000" b="1" dirty="0">
                <a:latin typeface="Lucida Console" pitchFamily="49" charset="0"/>
              </a:endParaRPr>
            </a:p>
          </p:txBody>
        </p:sp>
        <p:pic>
          <p:nvPicPr>
            <p:cNvPr id="7" name="Picture 6" descr="bd09771_[1]"/>
            <p:cNvPicPr>
              <a:picLocks noChangeAspect="1" noChangeArrowheads="1"/>
            </p:cNvPicPr>
            <p:nvPr/>
          </p:nvPicPr>
          <p:blipFill>
            <a:blip r:embed="rId3" cstate="print"/>
            <a:srcRect/>
            <a:stretch>
              <a:fillRect/>
            </a:stretch>
          </p:blipFill>
          <p:spPr bwMode="auto">
            <a:xfrm>
              <a:off x="274" y="3059"/>
              <a:ext cx="1181" cy="1036"/>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p:txBody>
          <a:bodyPr/>
          <a:lstStyle/>
          <a:p>
            <a:r>
              <a:rPr lang="en-GB" dirty="0" err="1" smtClean="0"/>
              <a:t>jQuery</a:t>
            </a:r>
            <a:r>
              <a:rPr lang="en-GB" dirty="0" smtClean="0"/>
              <a:t> also supports a "deferred" syntax as follows:</a:t>
            </a:r>
          </a:p>
          <a:p>
            <a:endParaRPr lang="en-GB" dirty="0" smtClean="0"/>
          </a:p>
          <a:p>
            <a:endParaRPr lang="en-GB" dirty="0"/>
          </a:p>
          <a:p>
            <a:endParaRPr lang="en-GB" dirty="0" smtClean="0"/>
          </a:p>
          <a:p>
            <a:endParaRPr lang="en-GB" dirty="0" smtClean="0"/>
          </a:p>
          <a:p>
            <a:endParaRPr lang="en-GB" dirty="0" smtClean="0"/>
          </a:p>
          <a:p>
            <a:endParaRPr lang="en-GB" dirty="0" smtClean="0"/>
          </a:p>
          <a:p>
            <a:endParaRPr lang="en-GB" dirty="0" smtClean="0"/>
          </a:p>
          <a:p>
            <a:r>
              <a:rPr lang="en-GB" dirty="0" smtClean="0"/>
              <a:t>Example:</a:t>
            </a:r>
          </a:p>
          <a:p>
            <a:pPr lvl="1"/>
            <a:r>
              <a:rPr lang="en-GB" dirty="0"/>
              <a:t>See </a:t>
            </a:r>
            <a:r>
              <a:rPr lang="en-GB" dirty="0" err="1">
                <a:latin typeface="Lucida Console" pitchFamily="49" charset="0"/>
              </a:rPr>
              <a:t>UseAjaxWithJQueryDeferred.cshtml</a:t>
            </a:r>
            <a:endParaRPr lang="en-IN" dirty="0" smtClean="0">
              <a:latin typeface="Lucida Console" pitchFamily="49" charset="0"/>
            </a:endParaRPr>
          </a:p>
        </p:txBody>
      </p:sp>
      <p:sp>
        <p:nvSpPr>
          <p:cNvPr id="22531" name="Rectangle 2"/>
          <p:cNvSpPr>
            <a:spLocks noGrp="1" noChangeArrowheads="1"/>
          </p:cNvSpPr>
          <p:nvPr>
            <p:ph type="title"/>
          </p:nvPr>
        </p:nvSpPr>
        <p:spPr>
          <a:xfrm>
            <a:off x="377825" y="150813"/>
            <a:ext cx="8550275" cy="693737"/>
          </a:xfrm>
        </p:spPr>
        <p:txBody>
          <a:bodyPr/>
          <a:lstStyle/>
          <a:p>
            <a:pPr eaLnBrk="1" hangingPunct="1"/>
            <a:r>
              <a:rPr lang="en-US" dirty="0" smtClean="0"/>
              <a:t>Using Deferred Syntax</a:t>
            </a:r>
            <a:endParaRPr lang="en-GB" dirty="0" smtClean="0"/>
          </a:p>
        </p:txBody>
      </p:sp>
      <p:sp>
        <p:nvSpPr>
          <p:cNvPr id="2253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D46301EF-763B-4C97-AD76-57B04BA34EAD}" type="slidenum">
              <a:rPr lang="en-GB" sz="1200" b="0" smtClean="0">
                <a:solidFill>
                  <a:schemeClr val="tx2"/>
                </a:solidFill>
              </a:rPr>
              <a:pPr eaLnBrk="1" hangingPunct="1"/>
              <a:t>20</a:t>
            </a:fld>
            <a:endParaRPr lang="en-GB" sz="1200" b="0" smtClean="0">
              <a:solidFill>
                <a:schemeClr val="tx2"/>
              </a:solidFill>
            </a:endParaRPr>
          </a:p>
        </p:txBody>
      </p:sp>
      <p:sp>
        <p:nvSpPr>
          <p:cNvPr id="22533" name="Rectangle 16"/>
          <p:cNvSpPr>
            <a:spLocks noChangeArrowheads="1"/>
          </p:cNvSpPr>
          <p:nvPr/>
        </p:nvSpPr>
        <p:spPr bwMode="auto">
          <a:xfrm>
            <a:off x="555625" y="1696131"/>
            <a:ext cx="8232775" cy="3017384"/>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r>
              <a:rPr lang="en-GB" sz="1200" b="0" dirty="0">
                <a:latin typeface="Lucida Console" pitchFamily="49" charset="0"/>
              </a:rPr>
              <a:t> $.</a:t>
            </a:r>
            <a:r>
              <a:rPr lang="en-GB" sz="1200" b="0" dirty="0" err="1">
                <a:latin typeface="Lucida Console" pitchFamily="49" charset="0"/>
              </a:rPr>
              <a:t>ajax</a:t>
            </a:r>
            <a:r>
              <a:rPr lang="en-GB" sz="1200" b="0" dirty="0">
                <a:latin typeface="Lucida Console" pitchFamily="49" charset="0"/>
              </a:rPr>
              <a:t>({</a:t>
            </a:r>
          </a:p>
          <a:p>
            <a:r>
              <a:rPr lang="en-GB" sz="1200" b="0" dirty="0" smtClean="0">
                <a:latin typeface="Lucida Console" pitchFamily="49" charset="0"/>
              </a:rPr>
              <a:t>    type</a:t>
            </a:r>
            <a:r>
              <a:rPr lang="en-GB" sz="1200" b="0" dirty="0">
                <a:latin typeface="Lucida Console" pitchFamily="49" charset="0"/>
              </a:rPr>
              <a:t>: </a:t>
            </a:r>
            <a:r>
              <a:rPr lang="en-GB" sz="1200" b="0" dirty="0" smtClean="0">
                <a:latin typeface="Lucida Console" pitchFamily="49" charset="0"/>
              </a:rPr>
              <a:t> "</a:t>
            </a:r>
            <a:r>
              <a:rPr lang="en-GB" sz="1200" b="0" dirty="0">
                <a:latin typeface="Lucida Console" pitchFamily="49" charset="0"/>
              </a:rPr>
              <a:t>GET",</a:t>
            </a:r>
          </a:p>
          <a:p>
            <a:r>
              <a:rPr lang="en-GB" sz="1200" b="0" dirty="0" smtClean="0">
                <a:latin typeface="Lucida Console" pitchFamily="49" charset="0"/>
              </a:rPr>
              <a:t>    url</a:t>
            </a:r>
            <a:r>
              <a:rPr lang="en-GB" sz="1200" b="0" dirty="0">
                <a:latin typeface="Lucida Console" pitchFamily="49" charset="0"/>
              </a:rPr>
              <a:t>: </a:t>
            </a:r>
            <a:r>
              <a:rPr lang="en-GB" sz="1200" b="0" dirty="0" smtClean="0">
                <a:latin typeface="Lucida Console" pitchFamily="49" charset="0"/>
              </a:rPr>
              <a:t>  "</a:t>
            </a:r>
            <a:r>
              <a:rPr lang="en-GB" sz="1200" b="0" dirty="0" err="1" smtClean="0">
                <a:latin typeface="Lucida Console" pitchFamily="49" charset="0"/>
              </a:rPr>
              <a:t>url</a:t>
            </a:r>
            <a:r>
              <a:rPr lang="en-GB" sz="1200" b="0" dirty="0" smtClean="0">
                <a:latin typeface="Lucida Console" pitchFamily="49" charset="0"/>
              </a:rPr>
              <a:t>",</a:t>
            </a:r>
            <a:endParaRPr lang="en-GB" sz="1200" b="0" dirty="0">
              <a:latin typeface="Lucida Console" pitchFamily="49" charset="0"/>
            </a:endParaRPr>
          </a:p>
          <a:p>
            <a:r>
              <a:rPr lang="en-GB" sz="1200" b="0" dirty="0">
                <a:latin typeface="Lucida Console" pitchFamily="49" charset="0"/>
              </a:rPr>
              <a:t>    </a:t>
            </a:r>
            <a:r>
              <a:rPr lang="en-GB" sz="1200" b="0" dirty="0" smtClean="0">
                <a:latin typeface="Lucida Console" pitchFamily="49" charset="0"/>
              </a:rPr>
              <a:t>cache</a:t>
            </a:r>
            <a:r>
              <a:rPr lang="en-GB" sz="1200" b="0" dirty="0">
                <a:latin typeface="Lucida Console" pitchFamily="49" charset="0"/>
              </a:rPr>
              <a:t>: </a:t>
            </a:r>
            <a:r>
              <a:rPr lang="en-GB" sz="1200" b="0" dirty="0" smtClean="0">
                <a:latin typeface="Lucida Console" pitchFamily="49" charset="0"/>
              </a:rPr>
              <a:t>false, </a:t>
            </a:r>
          </a:p>
          <a:p>
            <a:r>
              <a:rPr lang="en-GB" sz="1200" b="0" dirty="0">
                <a:latin typeface="Lucida Console" pitchFamily="49" charset="0"/>
              </a:rPr>
              <a:t> </a:t>
            </a:r>
            <a:r>
              <a:rPr lang="en-GB" sz="1200" b="0" dirty="0" smtClean="0">
                <a:latin typeface="Lucida Console" pitchFamily="49" charset="0"/>
              </a:rPr>
              <a:t>   data:  </a:t>
            </a:r>
            <a:r>
              <a:rPr lang="en-GB" sz="1200" b="0" dirty="0" err="1" smtClean="0">
                <a:latin typeface="Lucida Console" pitchFamily="49" charset="0"/>
              </a:rPr>
              <a:t>somedata</a:t>
            </a:r>
            <a:endParaRPr lang="en-GB" sz="1200" b="0" dirty="0">
              <a:latin typeface="Lucida Console" pitchFamily="49" charset="0"/>
            </a:endParaRPr>
          </a:p>
          <a:p>
            <a:r>
              <a:rPr lang="en-GB" sz="1200" b="0" dirty="0">
                <a:latin typeface="Lucida Console" pitchFamily="49" charset="0"/>
              </a:rPr>
              <a:t>    })</a:t>
            </a:r>
          </a:p>
          <a:p>
            <a:endParaRPr lang="en-GB" sz="1200" b="0" dirty="0" smtClean="0">
              <a:latin typeface="Lucida Console" pitchFamily="49" charset="0"/>
            </a:endParaRPr>
          </a:p>
          <a:p>
            <a:r>
              <a:rPr lang="en-GB" sz="1200" b="0" dirty="0" smtClean="0">
                <a:latin typeface="Lucida Console" pitchFamily="49" charset="0"/>
              </a:rPr>
              <a:t>.</a:t>
            </a:r>
            <a:r>
              <a:rPr lang="en-GB" sz="1200" b="0" dirty="0">
                <a:latin typeface="Lucida Console" pitchFamily="49" charset="0"/>
              </a:rPr>
              <a:t>done(function(data) {</a:t>
            </a:r>
          </a:p>
          <a:p>
            <a:r>
              <a:rPr lang="en-GB" sz="1200" b="0" dirty="0" smtClean="0">
                <a:latin typeface="Lucida Console" pitchFamily="49" charset="0"/>
              </a:rPr>
              <a:t>    // success code…</a:t>
            </a:r>
            <a:endParaRPr lang="en-GB" sz="1200" b="0" dirty="0">
              <a:latin typeface="Lucida Console" pitchFamily="49" charset="0"/>
            </a:endParaRPr>
          </a:p>
          <a:p>
            <a:r>
              <a:rPr lang="en-GB" sz="1200" b="0" dirty="0" smtClean="0">
                <a:latin typeface="Lucida Console" pitchFamily="49" charset="0"/>
              </a:rPr>
              <a:t>})</a:t>
            </a:r>
            <a:endParaRPr lang="en-GB" sz="1200" b="0" dirty="0">
              <a:latin typeface="Lucida Console" pitchFamily="49" charset="0"/>
            </a:endParaRPr>
          </a:p>
          <a:p>
            <a:r>
              <a:rPr lang="en-GB" sz="1200" b="0" dirty="0" smtClean="0">
                <a:latin typeface="Lucida Console" pitchFamily="49" charset="0"/>
              </a:rPr>
              <a:t>.</a:t>
            </a:r>
            <a:r>
              <a:rPr lang="en-GB" sz="1200" b="0" dirty="0">
                <a:latin typeface="Lucida Console" pitchFamily="49" charset="0"/>
              </a:rPr>
              <a:t>fail(function (data) {</a:t>
            </a:r>
          </a:p>
          <a:p>
            <a:r>
              <a:rPr lang="en-GB" sz="1200" b="0" dirty="0" smtClean="0">
                <a:latin typeface="Lucida Console" pitchFamily="49" charset="0"/>
              </a:rPr>
              <a:t>    // error code…</a:t>
            </a:r>
          </a:p>
          <a:p>
            <a:r>
              <a:rPr lang="en-GB" sz="1200" b="0" dirty="0" smtClean="0">
                <a:latin typeface="Lucida Console" pitchFamily="49" charset="0"/>
              </a:rPr>
              <a:t>})</a:t>
            </a:r>
            <a:endParaRPr lang="en-GB" sz="1200" b="0" dirty="0">
              <a:latin typeface="Lucida Console" pitchFamily="49" charset="0"/>
            </a:endParaRPr>
          </a:p>
          <a:p>
            <a:r>
              <a:rPr lang="en-GB" sz="1200" b="0" dirty="0" smtClean="0">
                <a:latin typeface="Lucida Console" pitchFamily="49" charset="0"/>
              </a:rPr>
              <a:t>.</a:t>
            </a:r>
            <a:r>
              <a:rPr lang="en-GB" sz="1200" b="0" dirty="0">
                <a:latin typeface="Lucida Console" pitchFamily="49" charset="0"/>
              </a:rPr>
              <a:t>always(function (data) {</a:t>
            </a:r>
          </a:p>
          <a:p>
            <a:r>
              <a:rPr lang="en-GB" sz="1200" b="0" dirty="0" smtClean="0">
                <a:latin typeface="Lucida Console" pitchFamily="49" charset="0"/>
              </a:rPr>
              <a:t>    // unconditional code…</a:t>
            </a:r>
          </a:p>
          <a:p>
            <a:r>
              <a:rPr lang="en-GB" sz="1200" b="0" dirty="0" smtClean="0">
                <a:latin typeface="Lucida Console" pitchFamily="49" charset="0"/>
              </a:rPr>
              <a:t>});</a:t>
            </a:r>
            <a:endParaRPr lang="en-GB" sz="1200" b="0" dirty="0">
              <a:latin typeface="Lucida Console" pitchFamily="49" charset="0"/>
            </a:endParaRPr>
          </a:p>
        </p:txBody>
      </p:sp>
    </p:spTree>
    <p:extLst>
      <p:ext uri="{BB962C8B-B14F-4D97-AF65-F5344CB8AC3E}">
        <p14:creationId xmlns:p14="http://schemas.microsoft.com/office/powerpoint/2010/main" val="28251296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3"/>
          <p:cNvSpPr>
            <a:spLocks noGrp="1" noChangeArrowheads="1"/>
          </p:cNvSpPr>
          <p:nvPr>
            <p:ph idx="1"/>
          </p:nvPr>
        </p:nvSpPr>
        <p:spPr/>
        <p:txBody>
          <a:bodyPr/>
          <a:lstStyle/>
          <a:p>
            <a:r>
              <a:rPr lang="en-GB" dirty="0" smtClean="0">
                <a:latin typeface="+mj-lt"/>
              </a:rPr>
              <a:t>Lab doc:</a:t>
            </a:r>
          </a:p>
          <a:p>
            <a:pPr lvl="1"/>
            <a:r>
              <a:rPr lang="en-GB" dirty="0" smtClean="0">
                <a:latin typeface="+mj-lt"/>
              </a:rPr>
              <a:t> 14a </a:t>
            </a:r>
            <a:r>
              <a:rPr lang="en-GB" dirty="0">
                <a:latin typeface="+mj-lt"/>
              </a:rPr>
              <a:t>Using Ajax with jQuery.docx</a:t>
            </a:r>
            <a:endParaRPr lang="en-GB" dirty="0" smtClean="0">
              <a:latin typeface="+mj-lt"/>
            </a:endParaRPr>
          </a:p>
          <a:p>
            <a:pPr lvl="1"/>
            <a:endParaRPr lang="en-GB" dirty="0">
              <a:latin typeface="Lucida Console" pitchFamily="49" charset="0"/>
            </a:endParaRPr>
          </a:p>
          <a:p>
            <a:r>
              <a:rPr lang="en-GB" dirty="0" smtClean="0">
                <a:latin typeface="+mj-lt"/>
              </a:rPr>
              <a:t>Lab exercises:</a:t>
            </a:r>
          </a:p>
          <a:p>
            <a:pPr marL="857250" lvl="1" indent="-457200">
              <a:buFont typeface="+mj-lt"/>
              <a:buAutoNum type="arabicPeriod"/>
            </a:pPr>
            <a:r>
              <a:rPr lang="en-GB" dirty="0" smtClean="0"/>
              <a:t>Understanding </a:t>
            </a:r>
            <a:r>
              <a:rPr lang="en-GB" dirty="0"/>
              <a:t>the application </a:t>
            </a:r>
            <a:r>
              <a:rPr lang="en-GB" dirty="0" smtClean="0"/>
              <a:t>structure</a:t>
            </a:r>
            <a:br>
              <a:rPr lang="en-GB" dirty="0" smtClean="0"/>
            </a:br>
            <a:endParaRPr lang="en-GB" dirty="0"/>
          </a:p>
          <a:p>
            <a:pPr marL="857250" lvl="1" indent="-457200">
              <a:buFont typeface="+mj-lt"/>
              <a:buAutoNum type="arabicPeriod"/>
            </a:pPr>
            <a:r>
              <a:rPr lang="en-GB" dirty="0" smtClean="0"/>
              <a:t>Making </a:t>
            </a:r>
            <a:r>
              <a:rPr lang="en-GB" dirty="0"/>
              <a:t>an Ajax </a:t>
            </a:r>
            <a:r>
              <a:rPr lang="en-GB" dirty="0" smtClean="0"/>
              <a:t>call</a:t>
            </a:r>
            <a:br>
              <a:rPr lang="en-GB" dirty="0" smtClean="0"/>
            </a:br>
            <a:endParaRPr lang="en-GB" dirty="0"/>
          </a:p>
          <a:p>
            <a:pPr marL="857250" lvl="1" indent="-457200">
              <a:buFont typeface="+mj-lt"/>
              <a:buAutoNum type="arabicPeriod"/>
            </a:pPr>
            <a:r>
              <a:rPr lang="en-GB" dirty="0" smtClean="0"/>
              <a:t>Processing </a:t>
            </a:r>
            <a:r>
              <a:rPr lang="en-GB" dirty="0"/>
              <a:t>the Ajax </a:t>
            </a:r>
            <a:r>
              <a:rPr lang="en-GB" dirty="0" smtClean="0"/>
              <a:t>response</a:t>
            </a:r>
            <a:br>
              <a:rPr lang="en-GB" dirty="0" smtClean="0"/>
            </a:br>
            <a:endParaRPr lang="en-GB" dirty="0"/>
          </a:p>
          <a:p>
            <a:pPr marL="857250" lvl="1" indent="-457200">
              <a:buFont typeface="+mj-lt"/>
              <a:buAutoNum type="arabicPeriod"/>
            </a:pPr>
            <a:r>
              <a:rPr lang="en-GB" dirty="0" smtClean="0"/>
              <a:t>Additional </a:t>
            </a:r>
            <a:r>
              <a:rPr lang="en-GB" dirty="0"/>
              <a:t>suggestions</a:t>
            </a:r>
          </a:p>
          <a:p>
            <a:pPr marL="857250" lvl="1" indent="-457200">
              <a:buFont typeface="+mj-lt"/>
              <a:buAutoNum type="arabicPeriod"/>
            </a:pPr>
            <a:endParaRPr lang="en-GB" dirty="0"/>
          </a:p>
          <a:p>
            <a:pPr lvl="1"/>
            <a:endParaRPr lang="en-GB" dirty="0" smtClean="0">
              <a:latin typeface="Lucida Console" pitchFamily="49" charset="0"/>
            </a:endParaRPr>
          </a:p>
        </p:txBody>
      </p:sp>
      <p:sp>
        <p:nvSpPr>
          <p:cNvPr id="9219" name="Rectangle 2"/>
          <p:cNvSpPr>
            <a:spLocks noGrp="1" noChangeArrowheads="1"/>
          </p:cNvSpPr>
          <p:nvPr>
            <p:ph type="title"/>
          </p:nvPr>
        </p:nvSpPr>
        <p:spPr>
          <a:xfrm>
            <a:off x="377825" y="150813"/>
            <a:ext cx="8550275" cy="693737"/>
          </a:xfrm>
        </p:spPr>
        <p:txBody>
          <a:bodyPr/>
          <a:lstStyle/>
          <a:p>
            <a:pPr eaLnBrk="1" hangingPunct="1"/>
            <a:r>
              <a:rPr lang="en-US" dirty="0" smtClean="0"/>
              <a:t>Lab A – Using Ajax with </a:t>
            </a:r>
            <a:r>
              <a:rPr lang="en-US" dirty="0" err="1" smtClean="0"/>
              <a:t>jQuery</a:t>
            </a:r>
            <a:endParaRPr lang="en-GB" dirty="0" smtClean="0"/>
          </a:p>
        </p:txBody>
      </p:sp>
      <p:sp>
        <p:nvSpPr>
          <p:cNvPr id="4" name="Footer Placeholder 3"/>
          <p:cNvSpPr>
            <a:spLocks noGrp="1"/>
          </p:cNvSpPr>
          <p:nvPr>
            <p:ph type="ftr" sz="quarter" idx="10"/>
          </p:nvPr>
        </p:nvSpPr>
        <p:spPr/>
        <p:txBody>
          <a:bodyPr/>
          <a:lstStyle/>
          <a:p>
            <a:pPr>
              <a:defRPr/>
            </a:pPr>
            <a:fld id="{F7A6C0FE-56D4-4A91-B9FE-012093F7177F}" type="slidenum">
              <a:rPr lang="en-GB"/>
              <a:pPr>
                <a:defRPr/>
              </a:pPr>
              <a:t>21</a:t>
            </a:fld>
            <a:endParaRPr lang="en-GB"/>
          </a:p>
        </p:txBody>
      </p:sp>
    </p:spTree>
    <p:extLst>
      <p:ext uri="{BB962C8B-B14F-4D97-AF65-F5344CB8AC3E}">
        <p14:creationId xmlns:p14="http://schemas.microsoft.com/office/powerpoint/2010/main" val="13110405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Rectangle 3"/>
          <p:cNvSpPr>
            <a:spLocks noGrp="1" noChangeArrowheads="1"/>
          </p:cNvSpPr>
          <p:nvPr>
            <p:ph idx="1"/>
          </p:nvPr>
        </p:nvSpPr>
        <p:spPr/>
        <p:txBody>
          <a:bodyPr/>
          <a:lstStyle/>
          <a:p>
            <a:pPr eaLnBrk="1" hangingPunct="1"/>
            <a:r>
              <a:rPr lang="en-GB" dirty="0" smtClean="0">
                <a:sym typeface="Wingdings" pitchFamily="2" charset="2"/>
              </a:rPr>
              <a:t>The name "REST"</a:t>
            </a:r>
          </a:p>
          <a:p>
            <a:pPr eaLnBrk="1" hangingPunct="1"/>
            <a:r>
              <a:rPr lang="en-GB" dirty="0" smtClean="0">
                <a:sym typeface="Wingdings" pitchFamily="2" charset="2"/>
              </a:rPr>
              <a:t>What is a </a:t>
            </a:r>
            <a:r>
              <a:rPr lang="en-GB" dirty="0" err="1" smtClean="0">
                <a:sym typeface="Wingdings" pitchFamily="2" charset="2"/>
              </a:rPr>
              <a:t>RESTful</a:t>
            </a:r>
            <a:r>
              <a:rPr lang="en-GB" dirty="0" smtClean="0">
                <a:sym typeface="Wingdings" pitchFamily="2" charset="2"/>
              </a:rPr>
              <a:t> service?</a:t>
            </a:r>
          </a:p>
          <a:p>
            <a:pPr eaLnBrk="1" hangingPunct="1"/>
            <a:r>
              <a:rPr lang="en-GB" dirty="0" smtClean="0">
                <a:sym typeface="Wingdings" pitchFamily="2" charset="2"/>
              </a:rPr>
              <a:t>HTTP verbs</a:t>
            </a:r>
          </a:p>
          <a:p>
            <a:pPr eaLnBrk="1" hangingPunct="1"/>
            <a:r>
              <a:rPr lang="en-GB" dirty="0" smtClean="0">
                <a:sym typeface="Wingdings" pitchFamily="2" charset="2"/>
              </a:rPr>
              <a:t>HTTP response codes</a:t>
            </a:r>
          </a:p>
          <a:p>
            <a:pPr eaLnBrk="1" hangingPunct="1"/>
            <a:r>
              <a:rPr lang="en-GB" dirty="0" smtClean="0">
                <a:sym typeface="Wingdings" pitchFamily="2" charset="2"/>
              </a:rPr>
              <a:t>Example scenario </a:t>
            </a:r>
          </a:p>
          <a:p>
            <a:pPr eaLnBrk="1" hangingPunct="1"/>
            <a:r>
              <a:rPr lang="en-GB" dirty="0" smtClean="0"/>
              <a:t>Calling </a:t>
            </a:r>
            <a:r>
              <a:rPr lang="en-GB" dirty="0" err="1" smtClean="0"/>
              <a:t>RESTful</a:t>
            </a:r>
            <a:r>
              <a:rPr lang="en-GB" dirty="0" smtClean="0"/>
              <a:t> services using </a:t>
            </a:r>
            <a:r>
              <a:rPr lang="en-GB" dirty="0" err="1" smtClean="0"/>
              <a:t>jQuery</a:t>
            </a:r>
            <a:endParaRPr lang="en-GB" dirty="0" smtClean="0">
              <a:sym typeface="Wingdings" pitchFamily="2" charset="2"/>
            </a:endParaRPr>
          </a:p>
        </p:txBody>
      </p:sp>
      <p:sp>
        <p:nvSpPr>
          <p:cNvPr id="5123" name="Rectangle 2"/>
          <p:cNvSpPr>
            <a:spLocks noGrp="1" noChangeArrowheads="1"/>
          </p:cNvSpPr>
          <p:nvPr>
            <p:ph type="title"/>
          </p:nvPr>
        </p:nvSpPr>
        <p:spPr/>
        <p:txBody>
          <a:bodyPr/>
          <a:lstStyle/>
          <a:p>
            <a:pPr eaLnBrk="1" hangingPunct="1"/>
            <a:r>
              <a:rPr lang="en-GB" dirty="0" smtClean="0"/>
              <a:t>4. Consuming </a:t>
            </a:r>
            <a:r>
              <a:rPr lang="en-GB" dirty="0" err="1" smtClean="0"/>
              <a:t>RESTful</a:t>
            </a:r>
            <a:r>
              <a:rPr lang="en-GB" dirty="0" smtClean="0"/>
              <a:t> Services</a:t>
            </a:r>
          </a:p>
        </p:txBody>
      </p:sp>
      <p:sp>
        <p:nvSpPr>
          <p:cNvPr id="512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fld id="{7141D7DF-4DF8-4CC4-9B0C-E608236648DC}" type="slidenum">
              <a:rPr lang="en-GB" sz="1200" b="0" smtClean="0">
                <a:solidFill>
                  <a:schemeClr val="tx2"/>
                </a:solidFill>
              </a:rPr>
              <a:pPr eaLnBrk="1" hangingPunct="1"/>
              <a:t>22</a:t>
            </a:fld>
            <a:endParaRPr lang="en-GB" sz="1200" b="0" smtClean="0">
              <a:solidFill>
                <a:schemeClr val="tx2"/>
              </a:solidFill>
            </a:endParaRPr>
          </a:p>
        </p:txBody>
      </p:sp>
    </p:spTree>
    <p:extLst>
      <p:ext uri="{BB962C8B-B14F-4D97-AF65-F5344CB8AC3E}">
        <p14:creationId xmlns:p14="http://schemas.microsoft.com/office/powerpoint/2010/main" val="2891026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mtClean="0"/>
              <a:t>The Name "REST"</a:t>
            </a:r>
            <a:endParaRPr lang="en-GB" smtClean="0"/>
          </a:p>
        </p:txBody>
      </p:sp>
      <p:sp>
        <p:nvSpPr>
          <p:cNvPr id="61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fld id="{31DE8BDE-382C-4BCF-80CB-4F3406AB6801}" type="slidenum">
              <a:rPr lang="en-GB" sz="1200" b="0" smtClean="0">
                <a:solidFill>
                  <a:schemeClr val="tx2"/>
                </a:solidFill>
              </a:rPr>
              <a:pPr eaLnBrk="1" hangingPunct="1"/>
              <a:t>23</a:t>
            </a:fld>
            <a:endParaRPr lang="en-GB" sz="1200" b="0" smtClean="0">
              <a:solidFill>
                <a:schemeClr val="tx2"/>
              </a:solidFill>
            </a:endParaRPr>
          </a:p>
        </p:txBody>
      </p:sp>
      <p:sp>
        <p:nvSpPr>
          <p:cNvPr id="6148" name="Rectangle 3" descr="Papyrus"/>
          <p:cNvSpPr>
            <a:spLocks noChangeArrowheads="1"/>
          </p:cNvSpPr>
          <p:nvPr/>
        </p:nvSpPr>
        <p:spPr bwMode="auto">
          <a:xfrm>
            <a:off x="669925" y="1401763"/>
            <a:ext cx="7910513" cy="4570412"/>
          </a:xfrm>
          <a:prstGeom prst="rect">
            <a:avLst/>
          </a:prstGeom>
          <a:blipFill dpi="0" rotWithShape="1">
            <a:blip r:embed="rId3"/>
            <a:srcRect/>
            <a:tile tx="0" ty="0" sx="100000" sy="100000" flip="none" algn="tl"/>
          </a:blipFill>
          <a:ln w="9525">
            <a:solidFill>
              <a:schemeClr val="tx1"/>
            </a:solidFill>
            <a:miter lim="800000"/>
            <a:headEnd/>
            <a:tailEnd/>
          </a:ln>
          <a:effectLst>
            <a:outerShdw dist="107763" dir="2700000" algn="ctr" rotWithShape="0">
              <a:schemeClr val="folHlink"/>
            </a:outerShdw>
          </a:effectLst>
        </p:spPr>
        <p:txBody>
          <a:bodyPr anchor="ctr"/>
          <a:lstStyle/>
          <a:p>
            <a:pPr>
              <a:lnSpc>
                <a:spcPct val="130000"/>
              </a:lnSpc>
              <a:spcBef>
                <a:spcPct val="40000"/>
              </a:spcBef>
              <a:buClr>
                <a:schemeClr val="folHlink"/>
              </a:buClr>
              <a:buSzPct val="60000"/>
              <a:buFont typeface="Wingdings" pitchFamily="2" charset="2"/>
              <a:buNone/>
            </a:pPr>
            <a:r>
              <a:rPr lang="en-GB" sz="2400" b="0">
                <a:solidFill>
                  <a:srgbClr val="800080"/>
                </a:solidFill>
              </a:rPr>
              <a:t>The name “Representational State Transfer” is intended to evoke an image of how a well-designed Web application behaves: a network of Web pages forms a virtual state machine, allowing a user to progress through the application by selecting a link or submitting a short data-entry form, with each action resulting in a transition to the next state of the application by transferring a representation of that state to the user.</a:t>
            </a:r>
          </a:p>
          <a:p>
            <a:pPr>
              <a:lnSpc>
                <a:spcPct val="130000"/>
              </a:lnSpc>
              <a:spcBef>
                <a:spcPct val="40000"/>
              </a:spcBef>
              <a:buClr>
                <a:schemeClr val="folHlink"/>
              </a:buClr>
              <a:buSzPct val="60000"/>
              <a:buFont typeface="Wingdings" pitchFamily="2" charset="2"/>
              <a:buNone/>
            </a:pPr>
            <a:r>
              <a:rPr lang="en-GB" sz="2400" b="0">
                <a:solidFill>
                  <a:srgbClr val="800080"/>
                </a:solidFill>
              </a:rPr>
              <a:t>					</a:t>
            </a:r>
            <a:r>
              <a:rPr lang="en-GB" sz="2400" b="0" i="1">
                <a:solidFill>
                  <a:srgbClr val="800080"/>
                </a:solidFill>
              </a:rPr>
              <a:t>Fielding &amp; Taylor 2002</a:t>
            </a:r>
            <a:endParaRPr lang="en-US" sz="2400" b="0" i="1">
              <a:solidFill>
                <a:srgbClr val="800080"/>
              </a:solidFill>
            </a:endParaRPr>
          </a:p>
        </p:txBody>
      </p:sp>
    </p:spTree>
    <p:extLst>
      <p:ext uri="{BB962C8B-B14F-4D97-AF65-F5344CB8AC3E}">
        <p14:creationId xmlns:p14="http://schemas.microsoft.com/office/powerpoint/2010/main" val="14636487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idx="1"/>
          </p:nvPr>
        </p:nvSpPr>
        <p:spPr>
          <a:noFill/>
        </p:spPr>
        <p:txBody>
          <a:bodyPr/>
          <a:lstStyle/>
          <a:p>
            <a:pPr eaLnBrk="1" hangingPunct="1"/>
            <a:r>
              <a:rPr lang="en-US" dirty="0" err="1" smtClean="0"/>
              <a:t>RESTful</a:t>
            </a:r>
            <a:r>
              <a:rPr lang="en-US" dirty="0" smtClean="0"/>
              <a:t> services are </a:t>
            </a:r>
            <a:r>
              <a:rPr lang="en-US" u="sng" dirty="0" smtClean="0"/>
              <a:t>resource-centric</a:t>
            </a:r>
            <a:r>
              <a:rPr lang="en-US" dirty="0" smtClean="0"/>
              <a:t> services</a:t>
            </a:r>
          </a:p>
          <a:p>
            <a:pPr lvl="1" eaLnBrk="1" hangingPunct="1"/>
            <a:r>
              <a:rPr lang="en-US" dirty="0" smtClean="0"/>
              <a:t>Endpoints (URIs) represent resources</a:t>
            </a:r>
          </a:p>
          <a:p>
            <a:pPr lvl="1" eaLnBrk="1" hangingPunct="1"/>
            <a:r>
              <a:rPr lang="en-US" dirty="0" smtClean="0"/>
              <a:t>Endpoints are accessible via standard HTTP</a:t>
            </a:r>
          </a:p>
          <a:p>
            <a:pPr lvl="1" eaLnBrk="1" hangingPunct="1"/>
            <a:r>
              <a:rPr lang="en-US" dirty="0" smtClean="0"/>
              <a:t>Endpoints can be represented in a variety of formats (e.g. XML, JSON, HTML, plain text)</a:t>
            </a:r>
          </a:p>
        </p:txBody>
      </p:sp>
      <p:sp>
        <p:nvSpPr>
          <p:cNvPr id="7171" name="Rectangle 2"/>
          <p:cNvSpPr>
            <a:spLocks noGrp="1" noChangeArrowheads="1"/>
          </p:cNvSpPr>
          <p:nvPr>
            <p:ph type="title"/>
          </p:nvPr>
        </p:nvSpPr>
        <p:spPr/>
        <p:txBody>
          <a:bodyPr/>
          <a:lstStyle/>
          <a:p>
            <a:pPr eaLnBrk="1" hangingPunct="1"/>
            <a:r>
              <a:rPr lang="en-GB" dirty="0" smtClean="0">
                <a:sym typeface="Wingdings" pitchFamily="2" charset="2"/>
              </a:rPr>
              <a:t>What is a </a:t>
            </a:r>
            <a:r>
              <a:rPr lang="en-GB" dirty="0" err="1" smtClean="0">
                <a:sym typeface="Wingdings" pitchFamily="2" charset="2"/>
              </a:rPr>
              <a:t>RESTful</a:t>
            </a:r>
            <a:r>
              <a:rPr lang="en-GB" dirty="0" smtClean="0">
                <a:sym typeface="Wingdings" pitchFamily="2" charset="2"/>
              </a:rPr>
              <a:t> Service?</a:t>
            </a:r>
          </a:p>
        </p:txBody>
      </p:sp>
      <p:sp>
        <p:nvSpPr>
          <p:cNvPr id="71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fld id="{4957B652-A441-4FAC-95CB-0BDDC77C9976}" type="slidenum">
              <a:rPr lang="en-GB" sz="1200" b="0" smtClean="0">
                <a:solidFill>
                  <a:schemeClr val="tx2"/>
                </a:solidFill>
              </a:rPr>
              <a:pPr eaLnBrk="1" hangingPunct="1"/>
              <a:t>24</a:t>
            </a:fld>
            <a:endParaRPr lang="en-GB" sz="1200" b="0" smtClean="0">
              <a:solidFill>
                <a:schemeClr val="tx2"/>
              </a:solidFill>
            </a:endParaRPr>
          </a:p>
        </p:txBody>
      </p:sp>
    </p:spTree>
    <p:extLst>
      <p:ext uri="{BB962C8B-B14F-4D97-AF65-F5344CB8AC3E}">
        <p14:creationId xmlns:p14="http://schemas.microsoft.com/office/powerpoint/2010/main" val="22609025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idx="1"/>
          </p:nvPr>
        </p:nvSpPr>
        <p:spPr>
          <a:noFill/>
        </p:spPr>
        <p:txBody>
          <a:bodyPr/>
          <a:lstStyle/>
          <a:p>
            <a:pPr eaLnBrk="1" hangingPunct="1"/>
            <a:r>
              <a:rPr lang="en-GB" dirty="0" err="1" smtClean="0"/>
              <a:t>RESTful</a:t>
            </a:r>
            <a:r>
              <a:rPr lang="en-GB" dirty="0" smtClean="0"/>
              <a:t> services </a:t>
            </a:r>
            <a:r>
              <a:rPr lang="cy-GB" dirty="0" smtClean="0"/>
              <a:t>use HTTP verbs to define CRUD-style operations on resources</a:t>
            </a:r>
            <a:endParaRPr lang="en-US" dirty="0" smtClean="0"/>
          </a:p>
          <a:p>
            <a:pPr eaLnBrk="1" hangingPunct="1"/>
            <a:endParaRPr lang="en-US" dirty="0" smtClean="0"/>
          </a:p>
        </p:txBody>
      </p:sp>
      <p:sp>
        <p:nvSpPr>
          <p:cNvPr id="8195" name="Rectangle 2"/>
          <p:cNvSpPr>
            <a:spLocks noGrp="1" noChangeArrowheads="1"/>
          </p:cNvSpPr>
          <p:nvPr>
            <p:ph type="title"/>
          </p:nvPr>
        </p:nvSpPr>
        <p:spPr/>
        <p:txBody>
          <a:bodyPr/>
          <a:lstStyle/>
          <a:p>
            <a:pPr eaLnBrk="1" hangingPunct="1"/>
            <a:r>
              <a:rPr lang="en-GB" dirty="0" smtClean="0">
                <a:sym typeface="Wingdings" pitchFamily="2" charset="2"/>
              </a:rPr>
              <a:t>HTTP Verbs</a:t>
            </a:r>
          </a:p>
        </p:txBody>
      </p:sp>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fld id="{767A424C-A496-4DD3-9055-0EB776B1C86C}" type="slidenum">
              <a:rPr lang="en-GB" sz="1200" b="0" smtClean="0">
                <a:solidFill>
                  <a:schemeClr val="tx2"/>
                </a:solidFill>
              </a:rPr>
              <a:pPr eaLnBrk="1" hangingPunct="1"/>
              <a:t>25</a:t>
            </a:fld>
            <a:endParaRPr lang="en-GB" sz="1200" b="0" smtClean="0">
              <a:solidFill>
                <a:schemeClr val="tx2"/>
              </a:solidFill>
            </a:endParaRPr>
          </a:p>
        </p:txBody>
      </p:sp>
      <p:sp>
        <p:nvSpPr>
          <p:cNvPr id="8197" name="Text Box 4"/>
          <p:cNvSpPr txBox="1">
            <a:spLocks noChangeArrowheads="1"/>
          </p:cNvSpPr>
          <p:nvPr/>
        </p:nvSpPr>
        <p:spPr bwMode="auto">
          <a:xfrm>
            <a:off x="846138" y="2058988"/>
            <a:ext cx="2324100" cy="419100"/>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600">
                <a:solidFill>
                  <a:schemeClr val="tx2"/>
                </a:solidFill>
              </a:rPr>
              <a:t>HTTP verb</a:t>
            </a:r>
          </a:p>
        </p:txBody>
      </p:sp>
      <p:sp>
        <p:nvSpPr>
          <p:cNvPr id="8198" name="Text Box 5"/>
          <p:cNvSpPr txBox="1">
            <a:spLocks noChangeArrowheads="1"/>
          </p:cNvSpPr>
          <p:nvPr/>
        </p:nvSpPr>
        <p:spPr bwMode="auto">
          <a:xfrm>
            <a:off x="3227388" y="2058988"/>
            <a:ext cx="5487987" cy="419100"/>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600">
                <a:solidFill>
                  <a:schemeClr val="tx2"/>
                </a:solidFill>
              </a:rPr>
              <a:t>Meaning in CRUD terms</a:t>
            </a:r>
          </a:p>
        </p:txBody>
      </p:sp>
      <p:sp>
        <p:nvSpPr>
          <p:cNvPr id="8199" name="Text Box 6"/>
          <p:cNvSpPr txBox="1">
            <a:spLocks noChangeArrowheads="1"/>
          </p:cNvSpPr>
          <p:nvPr/>
        </p:nvSpPr>
        <p:spPr bwMode="auto">
          <a:xfrm>
            <a:off x="846138" y="2520950"/>
            <a:ext cx="2324100" cy="406400"/>
          </a:xfrm>
          <a:prstGeom prst="rect">
            <a:avLst/>
          </a:prstGeom>
          <a:solidFill>
            <a:schemeClr val="accent2">
              <a:lumMod val="60000"/>
              <a:lumOff val="40000"/>
            </a:schemeClr>
          </a:solidFill>
          <a:ln>
            <a:noFill/>
          </a:ln>
        </p:spPr>
        <p:txBody>
          <a:bodyPr anchor="ct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defRPr/>
            </a:pPr>
            <a:r>
              <a:rPr lang="en-GB" sz="1600" b="0" smtClean="0">
                <a:solidFill>
                  <a:schemeClr val="tx2"/>
                </a:solidFill>
                <a:latin typeface="Rata"/>
              </a:rPr>
              <a:t>POST</a:t>
            </a:r>
          </a:p>
        </p:txBody>
      </p:sp>
      <p:sp>
        <p:nvSpPr>
          <p:cNvPr id="8200" name="Text Box 7"/>
          <p:cNvSpPr txBox="1">
            <a:spLocks noChangeArrowheads="1"/>
          </p:cNvSpPr>
          <p:nvPr/>
        </p:nvSpPr>
        <p:spPr bwMode="auto">
          <a:xfrm>
            <a:off x="3227388" y="2520950"/>
            <a:ext cx="5487987" cy="406400"/>
          </a:xfrm>
          <a:prstGeom prst="rect">
            <a:avLst/>
          </a:prstGeom>
          <a:solidFill>
            <a:schemeClr val="accent2">
              <a:lumMod val="60000"/>
              <a:lumOff val="40000"/>
            </a:schemeClr>
          </a:solidFill>
          <a:ln>
            <a:noFill/>
          </a:ln>
        </p:spPr>
        <p:txBody>
          <a:bodyPr anchor="ct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defRPr/>
            </a:pPr>
            <a:r>
              <a:rPr lang="en-GB" sz="1600" smtClean="0">
                <a:solidFill>
                  <a:schemeClr val="tx2"/>
                </a:solidFill>
                <a:latin typeface="Rata"/>
              </a:rPr>
              <a:t>C</a:t>
            </a:r>
            <a:r>
              <a:rPr lang="en-GB" sz="1600" b="0" smtClean="0">
                <a:solidFill>
                  <a:schemeClr val="tx2"/>
                </a:solidFill>
                <a:latin typeface="Rata"/>
              </a:rPr>
              <a:t>reate a new resource from the request data</a:t>
            </a:r>
          </a:p>
        </p:txBody>
      </p:sp>
      <p:sp>
        <p:nvSpPr>
          <p:cNvPr id="8201" name="Text Box 8"/>
          <p:cNvSpPr txBox="1">
            <a:spLocks noChangeArrowheads="1"/>
          </p:cNvSpPr>
          <p:nvPr/>
        </p:nvSpPr>
        <p:spPr bwMode="auto">
          <a:xfrm>
            <a:off x="846138" y="2965450"/>
            <a:ext cx="2324100" cy="406400"/>
          </a:xfrm>
          <a:prstGeom prst="rect">
            <a:avLst/>
          </a:prstGeom>
          <a:solidFill>
            <a:srgbClr val="FFFF5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600" b="0">
                <a:solidFill>
                  <a:schemeClr val="tx2"/>
                </a:solidFill>
                <a:latin typeface="Rata"/>
              </a:rPr>
              <a:t>GET</a:t>
            </a:r>
          </a:p>
        </p:txBody>
      </p:sp>
      <p:sp>
        <p:nvSpPr>
          <p:cNvPr id="8202" name="Text Box 9"/>
          <p:cNvSpPr txBox="1">
            <a:spLocks noChangeArrowheads="1"/>
          </p:cNvSpPr>
          <p:nvPr/>
        </p:nvSpPr>
        <p:spPr bwMode="auto">
          <a:xfrm>
            <a:off x="3227388" y="2965450"/>
            <a:ext cx="5487987" cy="406400"/>
          </a:xfrm>
          <a:prstGeom prst="rect">
            <a:avLst/>
          </a:prstGeom>
          <a:solidFill>
            <a:srgbClr val="FFFF5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600">
                <a:solidFill>
                  <a:schemeClr val="tx2"/>
                </a:solidFill>
                <a:latin typeface="Rata"/>
              </a:rPr>
              <a:t>R</a:t>
            </a:r>
            <a:r>
              <a:rPr lang="en-GB" sz="1600" b="0">
                <a:solidFill>
                  <a:schemeClr val="tx2"/>
                </a:solidFill>
                <a:latin typeface="Rata"/>
              </a:rPr>
              <a:t>ead a resource</a:t>
            </a:r>
          </a:p>
        </p:txBody>
      </p:sp>
      <p:sp>
        <p:nvSpPr>
          <p:cNvPr id="8203" name="Text Box 10"/>
          <p:cNvSpPr txBox="1">
            <a:spLocks noChangeArrowheads="1"/>
          </p:cNvSpPr>
          <p:nvPr/>
        </p:nvSpPr>
        <p:spPr bwMode="auto">
          <a:xfrm>
            <a:off x="846138" y="3417888"/>
            <a:ext cx="2324100" cy="404812"/>
          </a:xfrm>
          <a:prstGeom prst="rect">
            <a:avLst/>
          </a:prstGeom>
          <a:solidFill>
            <a:schemeClr val="accent2">
              <a:lumMod val="60000"/>
              <a:lumOff val="40000"/>
            </a:schemeClr>
          </a:solidFill>
          <a:ln>
            <a:noFill/>
          </a:ln>
        </p:spPr>
        <p:txBody>
          <a:bodyPr anchor="ct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defRPr/>
            </a:pPr>
            <a:r>
              <a:rPr lang="en-GB" sz="1600" b="0" smtClean="0">
                <a:solidFill>
                  <a:schemeClr val="tx2"/>
                </a:solidFill>
                <a:latin typeface="Rata"/>
              </a:rPr>
              <a:t>PUT</a:t>
            </a:r>
          </a:p>
        </p:txBody>
      </p:sp>
      <p:sp>
        <p:nvSpPr>
          <p:cNvPr id="8204" name="Text Box 11"/>
          <p:cNvSpPr txBox="1">
            <a:spLocks noChangeArrowheads="1"/>
          </p:cNvSpPr>
          <p:nvPr/>
        </p:nvSpPr>
        <p:spPr bwMode="auto">
          <a:xfrm>
            <a:off x="3227388" y="3417888"/>
            <a:ext cx="5487987" cy="404812"/>
          </a:xfrm>
          <a:prstGeom prst="rect">
            <a:avLst/>
          </a:prstGeom>
          <a:solidFill>
            <a:schemeClr val="accent2">
              <a:lumMod val="60000"/>
              <a:lumOff val="40000"/>
            </a:schemeClr>
          </a:solidFill>
          <a:ln>
            <a:noFill/>
          </a:ln>
        </p:spPr>
        <p:txBody>
          <a:bodyPr anchor="ct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defRPr/>
            </a:pPr>
            <a:r>
              <a:rPr lang="en-GB" sz="1600" smtClean="0">
                <a:solidFill>
                  <a:schemeClr val="tx2"/>
                </a:solidFill>
                <a:latin typeface="Rata"/>
              </a:rPr>
              <a:t>U</a:t>
            </a:r>
            <a:r>
              <a:rPr lang="en-GB" sz="1600" b="0" smtClean="0">
                <a:solidFill>
                  <a:schemeClr val="tx2"/>
                </a:solidFill>
                <a:latin typeface="Rata"/>
              </a:rPr>
              <a:t>pdate a resource from the request data</a:t>
            </a:r>
          </a:p>
        </p:txBody>
      </p:sp>
      <p:sp>
        <p:nvSpPr>
          <p:cNvPr id="8205" name="Text Box 12"/>
          <p:cNvSpPr txBox="1">
            <a:spLocks noChangeArrowheads="1"/>
          </p:cNvSpPr>
          <p:nvPr/>
        </p:nvSpPr>
        <p:spPr bwMode="auto">
          <a:xfrm>
            <a:off x="846138" y="3862388"/>
            <a:ext cx="2324100" cy="406400"/>
          </a:xfrm>
          <a:prstGeom prst="rect">
            <a:avLst/>
          </a:prstGeom>
          <a:solidFill>
            <a:srgbClr val="FFFF5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600" b="0">
                <a:solidFill>
                  <a:schemeClr val="tx2"/>
                </a:solidFill>
                <a:latin typeface="Rata"/>
              </a:rPr>
              <a:t>DELETE</a:t>
            </a:r>
          </a:p>
        </p:txBody>
      </p:sp>
      <p:sp>
        <p:nvSpPr>
          <p:cNvPr id="8206" name="Text Box 13"/>
          <p:cNvSpPr txBox="1">
            <a:spLocks noChangeArrowheads="1"/>
          </p:cNvSpPr>
          <p:nvPr/>
        </p:nvSpPr>
        <p:spPr bwMode="auto">
          <a:xfrm>
            <a:off x="3227388" y="3862388"/>
            <a:ext cx="5487987" cy="406400"/>
          </a:xfrm>
          <a:prstGeom prst="rect">
            <a:avLst/>
          </a:prstGeom>
          <a:solidFill>
            <a:srgbClr val="FFFF5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600">
                <a:solidFill>
                  <a:schemeClr val="tx2"/>
                </a:solidFill>
                <a:latin typeface="Rata"/>
              </a:rPr>
              <a:t>D</a:t>
            </a:r>
            <a:r>
              <a:rPr lang="en-GB" sz="1600" b="0">
                <a:solidFill>
                  <a:schemeClr val="tx2"/>
                </a:solidFill>
                <a:latin typeface="Rata"/>
              </a:rPr>
              <a:t>elete a resource</a:t>
            </a:r>
          </a:p>
        </p:txBody>
      </p:sp>
    </p:spTree>
    <p:extLst>
      <p:ext uri="{BB962C8B-B14F-4D97-AF65-F5344CB8AC3E}">
        <p14:creationId xmlns:p14="http://schemas.microsoft.com/office/powerpoint/2010/main" val="31222844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idx="1"/>
          </p:nvPr>
        </p:nvSpPr>
        <p:spPr>
          <a:noFill/>
        </p:spPr>
        <p:txBody>
          <a:bodyPr/>
          <a:lstStyle/>
          <a:p>
            <a:pPr eaLnBrk="1" hangingPunct="1"/>
            <a:r>
              <a:rPr lang="en-GB" dirty="0" err="1" smtClean="0"/>
              <a:t>RESTful</a:t>
            </a:r>
            <a:r>
              <a:rPr lang="en-GB" dirty="0" smtClean="0"/>
              <a:t> services </a:t>
            </a:r>
            <a:r>
              <a:rPr lang="cy-GB" dirty="0" smtClean="0"/>
              <a:t>return data, and set a response code to indicate the outcome</a:t>
            </a:r>
            <a:endParaRPr lang="en-US" dirty="0" smtClean="0"/>
          </a:p>
          <a:p>
            <a:pPr eaLnBrk="1" hangingPunct="1"/>
            <a:endParaRPr lang="en-US" dirty="0" smtClean="0"/>
          </a:p>
        </p:txBody>
      </p:sp>
      <p:sp>
        <p:nvSpPr>
          <p:cNvPr id="9219" name="Rectangle 2"/>
          <p:cNvSpPr>
            <a:spLocks noGrp="1" noChangeArrowheads="1"/>
          </p:cNvSpPr>
          <p:nvPr>
            <p:ph type="title"/>
          </p:nvPr>
        </p:nvSpPr>
        <p:spPr/>
        <p:txBody>
          <a:bodyPr/>
          <a:lstStyle/>
          <a:p>
            <a:pPr eaLnBrk="1" hangingPunct="1"/>
            <a:r>
              <a:rPr lang="en-GB" dirty="0" smtClean="0">
                <a:sym typeface="Wingdings" pitchFamily="2" charset="2"/>
              </a:rPr>
              <a:t>HTTP Response Codes</a:t>
            </a:r>
          </a:p>
        </p:txBody>
      </p:sp>
      <p:sp>
        <p:nvSpPr>
          <p:cNvPr id="921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fld id="{BCDCC8E0-F643-4560-A779-FA3D97797B8B}" type="slidenum">
              <a:rPr lang="en-GB" sz="1200" b="0" smtClean="0">
                <a:solidFill>
                  <a:schemeClr val="tx2"/>
                </a:solidFill>
              </a:rPr>
              <a:pPr eaLnBrk="1" hangingPunct="1"/>
              <a:t>26</a:t>
            </a:fld>
            <a:endParaRPr lang="en-GB" sz="1200" b="0" smtClean="0">
              <a:solidFill>
                <a:schemeClr val="tx2"/>
              </a:solidFill>
            </a:endParaRPr>
          </a:p>
        </p:txBody>
      </p:sp>
      <p:sp>
        <p:nvSpPr>
          <p:cNvPr id="9221" name="Text Box 4"/>
          <p:cNvSpPr txBox="1">
            <a:spLocks noChangeArrowheads="1"/>
          </p:cNvSpPr>
          <p:nvPr/>
        </p:nvSpPr>
        <p:spPr bwMode="auto">
          <a:xfrm>
            <a:off x="846138" y="2058988"/>
            <a:ext cx="2324100" cy="419100"/>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600">
                <a:solidFill>
                  <a:schemeClr val="tx2"/>
                </a:solidFill>
              </a:rPr>
              <a:t>HTTP response code</a:t>
            </a:r>
          </a:p>
        </p:txBody>
      </p:sp>
      <p:sp>
        <p:nvSpPr>
          <p:cNvPr id="9222" name="Text Box 5"/>
          <p:cNvSpPr txBox="1">
            <a:spLocks noChangeArrowheads="1"/>
          </p:cNvSpPr>
          <p:nvPr/>
        </p:nvSpPr>
        <p:spPr bwMode="auto">
          <a:xfrm>
            <a:off x="3227388" y="2058988"/>
            <a:ext cx="2611437" cy="419100"/>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600">
                <a:solidFill>
                  <a:schemeClr val="tx2"/>
                </a:solidFill>
              </a:rPr>
              <a:t>Official HTTP meaning</a:t>
            </a:r>
          </a:p>
        </p:txBody>
      </p:sp>
      <p:sp>
        <p:nvSpPr>
          <p:cNvPr id="9223" name="Text Box 6"/>
          <p:cNvSpPr txBox="1">
            <a:spLocks noChangeArrowheads="1"/>
          </p:cNvSpPr>
          <p:nvPr/>
        </p:nvSpPr>
        <p:spPr bwMode="auto">
          <a:xfrm>
            <a:off x="846138" y="2520950"/>
            <a:ext cx="2324100" cy="406400"/>
          </a:xfrm>
          <a:prstGeom prst="rect">
            <a:avLst/>
          </a:prstGeom>
          <a:solidFill>
            <a:schemeClr val="accent2">
              <a:lumMod val="60000"/>
              <a:lumOff val="40000"/>
            </a:schemeClr>
          </a:solidFill>
          <a:ln>
            <a:noFill/>
          </a:ln>
        </p:spPr>
        <p:txBody>
          <a:bodyPr anchor="ct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defRPr/>
            </a:pPr>
            <a:r>
              <a:rPr lang="en-GB" sz="1600" b="0" smtClean="0">
                <a:solidFill>
                  <a:schemeClr val="tx2"/>
                </a:solidFill>
                <a:latin typeface="Rata"/>
              </a:rPr>
              <a:t>200</a:t>
            </a:r>
          </a:p>
        </p:txBody>
      </p:sp>
      <p:sp>
        <p:nvSpPr>
          <p:cNvPr id="9224" name="Text Box 7"/>
          <p:cNvSpPr txBox="1">
            <a:spLocks noChangeArrowheads="1"/>
          </p:cNvSpPr>
          <p:nvPr/>
        </p:nvSpPr>
        <p:spPr bwMode="auto">
          <a:xfrm>
            <a:off x="3227388" y="2520950"/>
            <a:ext cx="2611437" cy="406400"/>
          </a:xfrm>
          <a:prstGeom prst="rect">
            <a:avLst/>
          </a:prstGeom>
          <a:solidFill>
            <a:schemeClr val="accent2">
              <a:lumMod val="60000"/>
              <a:lumOff val="40000"/>
            </a:schemeClr>
          </a:solidFill>
          <a:ln>
            <a:noFill/>
          </a:ln>
        </p:spPr>
        <p:txBody>
          <a:bodyPr anchor="ct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defRPr/>
            </a:pPr>
            <a:r>
              <a:rPr lang="en-GB" sz="1600" b="0" smtClean="0">
                <a:solidFill>
                  <a:schemeClr val="tx2"/>
                </a:solidFill>
                <a:latin typeface="Rata"/>
              </a:rPr>
              <a:t>OK</a:t>
            </a:r>
          </a:p>
        </p:txBody>
      </p:sp>
      <p:sp>
        <p:nvSpPr>
          <p:cNvPr id="9225" name="Text Box 8"/>
          <p:cNvSpPr txBox="1">
            <a:spLocks noChangeArrowheads="1"/>
          </p:cNvSpPr>
          <p:nvPr/>
        </p:nvSpPr>
        <p:spPr bwMode="auto">
          <a:xfrm>
            <a:off x="846138" y="3422650"/>
            <a:ext cx="2324100" cy="406400"/>
          </a:xfrm>
          <a:prstGeom prst="rect">
            <a:avLst/>
          </a:prstGeom>
          <a:solidFill>
            <a:schemeClr val="accent2">
              <a:lumMod val="60000"/>
              <a:lumOff val="40000"/>
            </a:schemeClr>
          </a:solidFill>
          <a:ln>
            <a:noFill/>
          </a:ln>
        </p:spPr>
        <p:txBody>
          <a:bodyPr anchor="ct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defRPr/>
            </a:pPr>
            <a:r>
              <a:rPr lang="en-GB" sz="1600" b="0" smtClean="0">
                <a:solidFill>
                  <a:schemeClr val="tx2"/>
                </a:solidFill>
                <a:latin typeface="Rata"/>
              </a:rPr>
              <a:t>400</a:t>
            </a:r>
          </a:p>
        </p:txBody>
      </p:sp>
      <p:sp>
        <p:nvSpPr>
          <p:cNvPr id="9226" name="Text Box 9"/>
          <p:cNvSpPr txBox="1">
            <a:spLocks noChangeArrowheads="1"/>
          </p:cNvSpPr>
          <p:nvPr/>
        </p:nvSpPr>
        <p:spPr bwMode="auto">
          <a:xfrm>
            <a:off x="3227388" y="3422650"/>
            <a:ext cx="2611437" cy="406400"/>
          </a:xfrm>
          <a:prstGeom prst="rect">
            <a:avLst/>
          </a:prstGeom>
          <a:solidFill>
            <a:schemeClr val="accent2">
              <a:lumMod val="60000"/>
              <a:lumOff val="40000"/>
            </a:schemeClr>
          </a:solidFill>
          <a:ln>
            <a:noFill/>
          </a:ln>
        </p:spPr>
        <p:txBody>
          <a:bodyPr anchor="ct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defRPr/>
            </a:pPr>
            <a:r>
              <a:rPr lang="en-GB" sz="1600" b="0" smtClean="0">
                <a:solidFill>
                  <a:schemeClr val="tx2"/>
                </a:solidFill>
                <a:latin typeface="Rata"/>
              </a:rPr>
              <a:t>Bad request</a:t>
            </a:r>
          </a:p>
        </p:txBody>
      </p:sp>
      <p:sp>
        <p:nvSpPr>
          <p:cNvPr id="9227" name="Text Box 10"/>
          <p:cNvSpPr txBox="1">
            <a:spLocks noChangeArrowheads="1"/>
          </p:cNvSpPr>
          <p:nvPr/>
        </p:nvSpPr>
        <p:spPr bwMode="auto">
          <a:xfrm>
            <a:off x="846138" y="3875088"/>
            <a:ext cx="2324100" cy="404812"/>
          </a:xfrm>
          <a:prstGeom prst="rect">
            <a:avLst/>
          </a:prstGeom>
          <a:solidFill>
            <a:srgbClr val="FFFF5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600" b="0">
                <a:solidFill>
                  <a:schemeClr val="tx2"/>
                </a:solidFill>
                <a:latin typeface="Rata"/>
              </a:rPr>
              <a:t>403</a:t>
            </a:r>
          </a:p>
        </p:txBody>
      </p:sp>
      <p:sp>
        <p:nvSpPr>
          <p:cNvPr id="9228" name="Text Box 11"/>
          <p:cNvSpPr txBox="1">
            <a:spLocks noChangeArrowheads="1"/>
          </p:cNvSpPr>
          <p:nvPr/>
        </p:nvSpPr>
        <p:spPr bwMode="auto">
          <a:xfrm>
            <a:off x="3227388" y="3875088"/>
            <a:ext cx="2611437" cy="404812"/>
          </a:xfrm>
          <a:prstGeom prst="rect">
            <a:avLst/>
          </a:prstGeom>
          <a:solidFill>
            <a:srgbClr val="FFFF5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600" b="0">
                <a:solidFill>
                  <a:schemeClr val="tx2"/>
                </a:solidFill>
                <a:latin typeface="Rata"/>
              </a:rPr>
              <a:t>Forbidden</a:t>
            </a:r>
          </a:p>
        </p:txBody>
      </p:sp>
      <p:sp>
        <p:nvSpPr>
          <p:cNvPr id="9229" name="Text Box 12"/>
          <p:cNvSpPr txBox="1">
            <a:spLocks noChangeArrowheads="1"/>
          </p:cNvSpPr>
          <p:nvPr/>
        </p:nvSpPr>
        <p:spPr bwMode="auto">
          <a:xfrm>
            <a:off x="846138" y="4319588"/>
            <a:ext cx="2324100" cy="406400"/>
          </a:xfrm>
          <a:prstGeom prst="rect">
            <a:avLst/>
          </a:prstGeom>
          <a:solidFill>
            <a:schemeClr val="accent2">
              <a:lumMod val="60000"/>
              <a:lumOff val="40000"/>
            </a:schemeClr>
          </a:solidFill>
          <a:ln>
            <a:noFill/>
          </a:ln>
        </p:spPr>
        <p:txBody>
          <a:bodyPr anchor="ct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defRPr/>
            </a:pPr>
            <a:r>
              <a:rPr lang="en-GB" sz="1600" b="0" smtClean="0">
                <a:solidFill>
                  <a:schemeClr val="tx2"/>
                </a:solidFill>
                <a:latin typeface="Rata"/>
              </a:rPr>
              <a:t>404</a:t>
            </a:r>
          </a:p>
        </p:txBody>
      </p:sp>
      <p:sp>
        <p:nvSpPr>
          <p:cNvPr id="9230" name="Text Box 13"/>
          <p:cNvSpPr txBox="1">
            <a:spLocks noChangeArrowheads="1"/>
          </p:cNvSpPr>
          <p:nvPr/>
        </p:nvSpPr>
        <p:spPr bwMode="auto">
          <a:xfrm>
            <a:off x="3227388" y="4319588"/>
            <a:ext cx="2611437" cy="406400"/>
          </a:xfrm>
          <a:prstGeom prst="rect">
            <a:avLst/>
          </a:prstGeom>
          <a:solidFill>
            <a:schemeClr val="accent2">
              <a:lumMod val="60000"/>
              <a:lumOff val="40000"/>
            </a:schemeClr>
          </a:solidFill>
          <a:ln>
            <a:noFill/>
          </a:ln>
        </p:spPr>
        <p:txBody>
          <a:bodyPr anchor="ct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defRPr/>
            </a:pPr>
            <a:r>
              <a:rPr lang="en-GB" sz="1600" b="0" smtClean="0">
                <a:solidFill>
                  <a:schemeClr val="tx2"/>
                </a:solidFill>
                <a:latin typeface="Rata"/>
              </a:rPr>
              <a:t>Not found</a:t>
            </a:r>
          </a:p>
        </p:txBody>
      </p:sp>
      <p:sp>
        <p:nvSpPr>
          <p:cNvPr id="9231" name="Text Box 14"/>
          <p:cNvSpPr txBox="1">
            <a:spLocks noChangeArrowheads="1"/>
          </p:cNvSpPr>
          <p:nvPr/>
        </p:nvSpPr>
        <p:spPr bwMode="auto">
          <a:xfrm>
            <a:off x="5881688" y="2058988"/>
            <a:ext cx="2840037" cy="419100"/>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600">
                <a:solidFill>
                  <a:schemeClr val="tx2"/>
                </a:solidFill>
              </a:rPr>
              <a:t>RESTful meaning</a:t>
            </a:r>
          </a:p>
        </p:txBody>
      </p:sp>
      <p:sp>
        <p:nvSpPr>
          <p:cNvPr id="9232" name="Text Box 15"/>
          <p:cNvSpPr txBox="1">
            <a:spLocks noChangeArrowheads="1"/>
          </p:cNvSpPr>
          <p:nvPr/>
        </p:nvSpPr>
        <p:spPr bwMode="auto">
          <a:xfrm>
            <a:off x="5881688" y="2520950"/>
            <a:ext cx="2840037" cy="406400"/>
          </a:xfrm>
          <a:prstGeom prst="rect">
            <a:avLst/>
          </a:prstGeom>
          <a:solidFill>
            <a:schemeClr val="accent2">
              <a:lumMod val="60000"/>
              <a:lumOff val="40000"/>
            </a:schemeClr>
          </a:solidFill>
          <a:ln>
            <a:noFill/>
          </a:ln>
        </p:spPr>
        <p:txBody>
          <a:bodyPr anchor="ct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defRPr/>
            </a:pPr>
            <a:r>
              <a:rPr lang="en-GB" sz="1600" b="0" smtClean="0">
                <a:solidFill>
                  <a:schemeClr val="tx2"/>
                </a:solidFill>
                <a:latin typeface="Rata"/>
              </a:rPr>
              <a:t>Request OK</a:t>
            </a:r>
          </a:p>
        </p:txBody>
      </p:sp>
      <p:sp>
        <p:nvSpPr>
          <p:cNvPr id="9233" name="Text Box 16"/>
          <p:cNvSpPr txBox="1">
            <a:spLocks noChangeArrowheads="1"/>
          </p:cNvSpPr>
          <p:nvPr/>
        </p:nvSpPr>
        <p:spPr bwMode="auto">
          <a:xfrm>
            <a:off x="5881688" y="3422650"/>
            <a:ext cx="2840037" cy="406400"/>
          </a:xfrm>
          <a:prstGeom prst="rect">
            <a:avLst/>
          </a:prstGeom>
          <a:solidFill>
            <a:schemeClr val="accent2">
              <a:lumMod val="60000"/>
              <a:lumOff val="40000"/>
            </a:schemeClr>
          </a:solidFill>
          <a:ln>
            <a:noFill/>
          </a:ln>
        </p:spPr>
        <p:txBody>
          <a:bodyPr anchor="ct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defRPr/>
            </a:pPr>
            <a:r>
              <a:rPr lang="en-GB" sz="1600" b="0" smtClean="0">
                <a:solidFill>
                  <a:schemeClr val="tx2"/>
                </a:solidFill>
                <a:latin typeface="Rata"/>
              </a:rPr>
              <a:t>Request malformed</a:t>
            </a:r>
          </a:p>
        </p:txBody>
      </p:sp>
      <p:sp>
        <p:nvSpPr>
          <p:cNvPr id="9234" name="Text Box 17"/>
          <p:cNvSpPr txBox="1">
            <a:spLocks noChangeArrowheads="1"/>
          </p:cNvSpPr>
          <p:nvPr/>
        </p:nvSpPr>
        <p:spPr bwMode="auto">
          <a:xfrm>
            <a:off x="5881688" y="3875088"/>
            <a:ext cx="2840037" cy="404812"/>
          </a:xfrm>
          <a:prstGeom prst="rect">
            <a:avLst/>
          </a:prstGeom>
          <a:solidFill>
            <a:srgbClr val="FFFF5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600" b="0">
                <a:solidFill>
                  <a:schemeClr val="tx2"/>
                </a:solidFill>
                <a:latin typeface="Rata"/>
              </a:rPr>
              <a:t>Request refused</a:t>
            </a:r>
          </a:p>
        </p:txBody>
      </p:sp>
      <p:sp>
        <p:nvSpPr>
          <p:cNvPr id="9235" name="Text Box 18"/>
          <p:cNvSpPr txBox="1">
            <a:spLocks noChangeArrowheads="1"/>
          </p:cNvSpPr>
          <p:nvPr/>
        </p:nvSpPr>
        <p:spPr bwMode="auto">
          <a:xfrm>
            <a:off x="5881688" y="4319588"/>
            <a:ext cx="2840037" cy="406400"/>
          </a:xfrm>
          <a:prstGeom prst="rect">
            <a:avLst/>
          </a:prstGeom>
          <a:solidFill>
            <a:schemeClr val="accent2">
              <a:lumMod val="60000"/>
              <a:lumOff val="40000"/>
            </a:schemeClr>
          </a:solidFill>
          <a:ln>
            <a:noFill/>
          </a:ln>
        </p:spPr>
        <p:txBody>
          <a:bodyPr anchor="ct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defRPr/>
            </a:pPr>
            <a:r>
              <a:rPr lang="en-GB" sz="1600" b="0" smtClean="0">
                <a:solidFill>
                  <a:schemeClr val="tx2"/>
                </a:solidFill>
                <a:latin typeface="Rata"/>
              </a:rPr>
              <a:t>Resource not found</a:t>
            </a:r>
          </a:p>
        </p:txBody>
      </p:sp>
      <p:sp>
        <p:nvSpPr>
          <p:cNvPr id="9236" name="Text Box 20"/>
          <p:cNvSpPr txBox="1">
            <a:spLocks noChangeArrowheads="1"/>
          </p:cNvSpPr>
          <p:nvPr/>
        </p:nvSpPr>
        <p:spPr bwMode="auto">
          <a:xfrm>
            <a:off x="846138" y="4764088"/>
            <a:ext cx="2324100" cy="406400"/>
          </a:xfrm>
          <a:prstGeom prst="rect">
            <a:avLst/>
          </a:prstGeom>
          <a:solidFill>
            <a:srgbClr val="FFFF5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600" b="0">
                <a:solidFill>
                  <a:schemeClr val="tx2"/>
                </a:solidFill>
                <a:latin typeface="Rata"/>
              </a:rPr>
              <a:t>405</a:t>
            </a:r>
          </a:p>
        </p:txBody>
      </p:sp>
      <p:sp>
        <p:nvSpPr>
          <p:cNvPr id="9237" name="Text Box 21"/>
          <p:cNvSpPr txBox="1">
            <a:spLocks noChangeArrowheads="1"/>
          </p:cNvSpPr>
          <p:nvPr/>
        </p:nvSpPr>
        <p:spPr bwMode="auto">
          <a:xfrm>
            <a:off x="3227388" y="4764088"/>
            <a:ext cx="2611437" cy="406400"/>
          </a:xfrm>
          <a:prstGeom prst="rect">
            <a:avLst/>
          </a:prstGeom>
          <a:solidFill>
            <a:srgbClr val="FFFF5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600" b="0">
                <a:solidFill>
                  <a:schemeClr val="tx2"/>
                </a:solidFill>
                <a:latin typeface="Rata"/>
              </a:rPr>
              <a:t>Method not allowed</a:t>
            </a:r>
          </a:p>
        </p:txBody>
      </p:sp>
      <p:sp>
        <p:nvSpPr>
          <p:cNvPr id="9238" name="Text Box 22"/>
          <p:cNvSpPr txBox="1">
            <a:spLocks noChangeArrowheads="1"/>
          </p:cNvSpPr>
          <p:nvPr/>
        </p:nvSpPr>
        <p:spPr bwMode="auto">
          <a:xfrm>
            <a:off x="846138" y="5208588"/>
            <a:ext cx="2324100" cy="406400"/>
          </a:xfrm>
          <a:prstGeom prst="rect">
            <a:avLst/>
          </a:prstGeom>
          <a:solidFill>
            <a:schemeClr val="accent2">
              <a:lumMod val="60000"/>
              <a:lumOff val="40000"/>
            </a:schemeClr>
          </a:solidFill>
          <a:ln>
            <a:noFill/>
          </a:ln>
        </p:spPr>
        <p:txBody>
          <a:bodyPr anchor="ct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defRPr/>
            </a:pPr>
            <a:r>
              <a:rPr lang="en-GB" sz="1600" b="0" dirty="0" smtClean="0">
                <a:solidFill>
                  <a:schemeClr val="tx2"/>
                </a:solidFill>
                <a:latin typeface="Rata"/>
              </a:rPr>
              <a:t>410</a:t>
            </a:r>
          </a:p>
        </p:txBody>
      </p:sp>
      <p:sp>
        <p:nvSpPr>
          <p:cNvPr id="9239" name="Text Box 23"/>
          <p:cNvSpPr txBox="1">
            <a:spLocks noChangeArrowheads="1"/>
          </p:cNvSpPr>
          <p:nvPr/>
        </p:nvSpPr>
        <p:spPr bwMode="auto">
          <a:xfrm>
            <a:off x="3227388" y="5208588"/>
            <a:ext cx="2611437" cy="406400"/>
          </a:xfrm>
          <a:prstGeom prst="rect">
            <a:avLst/>
          </a:prstGeom>
          <a:solidFill>
            <a:schemeClr val="accent2">
              <a:lumMod val="60000"/>
              <a:lumOff val="40000"/>
            </a:schemeClr>
          </a:solidFill>
          <a:ln>
            <a:noFill/>
          </a:ln>
        </p:spPr>
        <p:txBody>
          <a:bodyPr anchor="ct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defRPr/>
            </a:pPr>
            <a:r>
              <a:rPr lang="en-GB" sz="1600" b="0" dirty="0" smtClean="0">
                <a:solidFill>
                  <a:schemeClr val="tx2"/>
                </a:solidFill>
                <a:latin typeface="Rata"/>
              </a:rPr>
              <a:t>Resource gone</a:t>
            </a:r>
          </a:p>
        </p:txBody>
      </p:sp>
      <p:sp>
        <p:nvSpPr>
          <p:cNvPr id="9240" name="Text Box 24"/>
          <p:cNvSpPr txBox="1">
            <a:spLocks noChangeArrowheads="1"/>
          </p:cNvSpPr>
          <p:nvPr/>
        </p:nvSpPr>
        <p:spPr bwMode="auto">
          <a:xfrm>
            <a:off x="846138" y="5661025"/>
            <a:ext cx="2324100" cy="404813"/>
          </a:xfrm>
          <a:prstGeom prst="rect">
            <a:avLst/>
          </a:prstGeom>
          <a:solidFill>
            <a:srgbClr val="FFFF5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600" b="0" dirty="0" smtClean="0">
                <a:solidFill>
                  <a:schemeClr val="tx2"/>
                </a:solidFill>
                <a:latin typeface="Rata"/>
              </a:rPr>
              <a:t>415</a:t>
            </a:r>
            <a:endParaRPr lang="en-GB" sz="1600" b="0" dirty="0">
              <a:solidFill>
                <a:schemeClr val="tx2"/>
              </a:solidFill>
              <a:latin typeface="Rata"/>
            </a:endParaRPr>
          </a:p>
        </p:txBody>
      </p:sp>
      <p:sp>
        <p:nvSpPr>
          <p:cNvPr id="9241" name="Text Box 25"/>
          <p:cNvSpPr txBox="1">
            <a:spLocks noChangeArrowheads="1"/>
          </p:cNvSpPr>
          <p:nvPr/>
        </p:nvSpPr>
        <p:spPr bwMode="auto">
          <a:xfrm>
            <a:off x="3227388" y="5661025"/>
            <a:ext cx="2611437" cy="404813"/>
          </a:xfrm>
          <a:prstGeom prst="rect">
            <a:avLst/>
          </a:prstGeom>
          <a:solidFill>
            <a:srgbClr val="FFFF5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defRPr/>
            </a:pPr>
            <a:r>
              <a:rPr lang="en-GB" sz="1600" b="0" dirty="0">
                <a:solidFill>
                  <a:schemeClr val="tx2"/>
                </a:solidFill>
                <a:latin typeface="Rata"/>
              </a:rPr>
              <a:t>Unsupported media type</a:t>
            </a:r>
          </a:p>
        </p:txBody>
      </p:sp>
      <p:sp>
        <p:nvSpPr>
          <p:cNvPr id="9242" name="Text Box 26"/>
          <p:cNvSpPr txBox="1">
            <a:spLocks noChangeArrowheads="1"/>
          </p:cNvSpPr>
          <p:nvPr/>
        </p:nvSpPr>
        <p:spPr bwMode="auto">
          <a:xfrm>
            <a:off x="5881688" y="4764088"/>
            <a:ext cx="2840037" cy="406400"/>
          </a:xfrm>
          <a:prstGeom prst="rect">
            <a:avLst/>
          </a:prstGeom>
          <a:solidFill>
            <a:srgbClr val="FFFF5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600" b="0">
                <a:solidFill>
                  <a:schemeClr val="tx2"/>
                </a:solidFill>
                <a:latin typeface="Rata"/>
              </a:rPr>
              <a:t>Method not supported</a:t>
            </a:r>
          </a:p>
        </p:txBody>
      </p:sp>
      <p:sp>
        <p:nvSpPr>
          <p:cNvPr id="9243" name="Text Box 27"/>
          <p:cNvSpPr txBox="1">
            <a:spLocks noChangeArrowheads="1"/>
          </p:cNvSpPr>
          <p:nvPr/>
        </p:nvSpPr>
        <p:spPr bwMode="auto">
          <a:xfrm>
            <a:off x="5881688" y="5208588"/>
            <a:ext cx="2840037" cy="406400"/>
          </a:xfrm>
          <a:prstGeom prst="rect">
            <a:avLst/>
          </a:prstGeom>
          <a:solidFill>
            <a:schemeClr val="accent2">
              <a:lumMod val="60000"/>
              <a:lumOff val="40000"/>
            </a:schemeClr>
          </a:solidFill>
          <a:ln>
            <a:noFill/>
          </a:ln>
        </p:spPr>
        <p:txBody>
          <a:bodyPr anchor="ct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defRPr/>
            </a:pPr>
            <a:r>
              <a:rPr lang="en-GB" sz="1600" b="0" dirty="0" smtClean="0">
                <a:solidFill>
                  <a:schemeClr val="tx2"/>
                </a:solidFill>
                <a:latin typeface="Rata"/>
              </a:rPr>
              <a:t>Can't update or delete item</a:t>
            </a:r>
          </a:p>
        </p:txBody>
      </p:sp>
      <p:sp>
        <p:nvSpPr>
          <p:cNvPr id="9244" name="Text Box 28"/>
          <p:cNvSpPr txBox="1">
            <a:spLocks noChangeArrowheads="1"/>
          </p:cNvSpPr>
          <p:nvPr/>
        </p:nvSpPr>
        <p:spPr bwMode="auto">
          <a:xfrm>
            <a:off x="5881688" y="5661025"/>
            <a:ext cx="2840037" cy="404813"/>
          </a:xfrm>
          <a:prstGeom prst="rect">
            <a:avLst/>
          </a:prstGeom>
          <a:solidFill>
            <a:srgbClr val="FFFF5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defRPr/>
            </a:pPr>
            <a:r>
              <a:rPr lang="en-GB" sz="1600" b="0" dirty="0">
                <a:solidFill>
                  <a:schemeClr val="tx2"/>
                </a:solidFill>
                <a:latin typeface="Rata"/>
              </a:rPr>
              <a:t>Content type not recognized</a:t>
            </a:r>
          </a:p>
        </p:txBody>
      </p:sp>
      <p:sp>
        <p:nvSpPr>
          <p:cNvPr id="9245" name="Text Box 6"/>
          <p:cNvSpPr txBox="1">
            <a:spLocks noChangeArrowheads="1"/>
          </p:cNvSpPr>
          <p:nvPr/>
        </p:nvSpPr>
        <p:spPr bwMode="auto">
          <a:xfrm>
            <a:off x="846138" y="2968625"/>
            <a:ext cx="2324100" cy="406400"/>
          </a:xfrm>
          <a:prstGeom prst="rect">
            <a:avLst/>
          </a:prstGeom>
          <a:solidFill>
            <a:srgbClr val="FFFF5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600" b="0">
                <a:solidFill>
                  <a:schemeClr val="tx2"/>
                </a:solidFill>
                <a:latin typeface="Rata"/>
              </a:rPr>
              <a:t>201</a:t>
            </a:r>
          </a:p>
        </p:txBody>
      </p:sp>
      <p:sp>
        <p:nvSpPr>
          <p:cNvPr id="9246" name="Text Box 7"/>
          <p:cNvSpPr txBox="1">
            <a:spLocks noChangeArrowheads="1"/>
          </p:cNvSpPr>
          <p:nvPr/>
        </p:nvSpPr>
        <p:spPr bwMode="auto">
          <a:xfrm>
            <a:off x="3227388" y="2968625"/>
            <a:ext cx="2611437" cy="406400"/>
          </a:xfrm>
          <a:prstGeom prst="rect">
            <a:avLst/>
          </a:prstGeom>
          <a:solidFill>
            <a:srgbClr val="FFFF5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600" b="0">
                <a:solidFill>
                  <a:schemeClr val="tx2"/>
                </a:solidFill>
                <a:latin typeface="Rata"/>
              </a:rPr>
              <a:t>Created</a:t>
            </a:r>
          </a:p>
        </p:txBody>
      </p:sp>
      <p:sp>
        <p:nvSpPr>
          <p:cNvPr id="9247" name="Text Box 15"/>
          <p:cNvSpPr txBox="1">
            <a:spLocks noChangeArrowheads="1"/>
          </p:cNvSpPr>
          <p:nvPr/>
        </p:nvSpPr>
        <p:spPr bwMode="auto">
          <a:xfrm>
            <a:off x="5881688" y="2968625"/>
            <a:ext cx="2840037" cy="406400"/>
          </a:xfrm>
          <a:prstGeom prst="rect">
            <a:avLst/>
          </a:prstGeom>
          <a:solidFill>
            <a:srgbClr val="FFFF5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600" b="0">
                <a:solidFill>
                  <a:schemeClr val="tx2"/>
                </a:solidFill>
                <a:latin typeface="Rata"/>
              </a:rPr>
              <a:t>New resource created OK</a:t>
            </a:r>
          </a:p>
        </p:txBody>
      </p:sp>
      <p:sp>
        <p:nvSpPr>
          <p:cNvPr id="32" name="Text Box 22"/>
          <p:cNvSpPr txBox="1">
            <a:spLocks noChangeArrowheads="1"/>
          </p:cNvSpPr>
          <p:nvPr/>
        </p:nvSpPr>
        <p:spPr bwMode="auto">
          <a:xfrm>
            <a:off x="846138" y="6098496"/>
            <a:ext cx="2324100" cy="406400"/>
          </a:xfrm>
          <a:prstGeom prst="rect">
            <a:avLst/>
          </a:prstGeom>
          <a:solidFill>
            <a:schemeClr val="accent2">
              <a:lumMod val="60000"/>
              <a:lumOff val="40000"/>
            </a:schemeClr>
          </a:solidFill>
          <a:ln>
            <a:noFill/>
          </a:ln>
        </p:spPr>
        <p:txBody>
          <a:bodyPr anchor="ct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defRPr/>
            </a:pPr>
            <a:r>
              <a:rPr lang="en-GB" sz="1600" b="0" dirty="0" smtClean="0">
                <a:solidFill>
                  <a:schemeClr val="tx2"/>
                </a:solidFill>
                <a:latin typeface="Rata"/>
              </a:rPr>
              <a:t>500</a:t>
            </a:r>
          </a:p>
        </p:txBody>
      </p:sp>
      <p:sp>
        <p:nvSpPr>
          <p:cNvPr id="33" name="Text Box 23"/>
          <p:cNvSpPr txBox="1">
            <a:spLocks noChangeArrowheads="1"/>
          </p:cNvSpPr>
          <p:nvPr/>
        </p:nvSpPr>
        <p:spPr bwMode="auto">
          <a:xfrm>
            <a:off x="3227388" y="6098496"/>
            <a:ext cx="2611437" cy="406400"/>
          </a:xfrm>
          <a:prstGeom prst="rect">
            <a:avLst/>
          </a:prstGeom>
          <a:solidFill>
            <a:schemeClr val="accent2">
              <a:lumMod val="60000"/>
              <a:lumOff val="40000"/>
            </a:schemeClr>
          </a:solidFill>
          <a:ln>
            <a:noFill/>
          </a:ln>
        </p:spPr>
        <p:txBody>
          <a:bodyPr anchor="ct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defRPr/>
            </a:pPr>
            <a:r>
              <a:rPr lang="en-GB" sz="1600" b="0" dirty="0">
                <a:solidFill>
                  <a:schemeClr val="tx2"/>
                </a:solidFill>
                <a:latin typeface="Rata"/>
              </a:rPr>
              <a:t>Internal server </a:t>
            </a:r>
            <a:r>
              <a:rPr lang="en-GB" sz="1600" b="0" dirty="0" smtClean="0">
                <a:solidFill>
                  <a:schemeClr val="tx2"/>
                </a:solidFill>
                <a:latin typeface="Rata"/>
              </a:rPr>
              <a:t>error</a:t>
            </a:r>
            <a:endParaRPr lang="en-GB" sz="1600" b="0" dirty="0">
              <a:solidFill>
                <a:schemeClr val="tx2"/>
              </a:solidFill>
              <a:latin typeface="Rata"/>
            </a:endParaRPr>
          </a:p>
        </p:txBody>
      </p:sp>
      <p:sp>
        <p:nvSpPr>
          <p:cNvPr id="34" name="Text Box 27"/>
          <p:cNvSpPr txBox="1">
            <a:spLocks noChangeArrowheads="1"/>
          </p:cNvSpPr>
          <p:nvPr/>
        </p:nvSpPr>
        <p:spPr bwMode="auto">
          <a:xfrm>
            <a:off x="5881688" y="6098496"/>
            <a:ext cx="2840037" cy="406400"/>
          </a:xfrm>
          <a:prstGeom prst="rect">
            <a:avLst/>
          </a:prstGeom>
          <a:solidFill>
            <a:schemeClr val="accent2">
              <a:lumMod val="60000"/>
              <a:lumOff val="40000"/>
            </a:schemeClr>
          </a:solidFill>
          <a:ln>
            <a:noFill/>
          </a:ln>
        </p:spPr>
        <p:txBody>
          <a:bodyPr anchor="ct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r>
              <a:rPr lang="en-GB" sz="1600" b="0" dirty="0">
                <a:solidFill>
                  <a:schemeClr val="tx2"/>
                </a:solidFill>
                <a:latin typeface="Rata"/>
              </a:rPr>
              <a:t>Request processing failed</a:t>
            </a:r>
          </a:p>
        </p:txBody>
      </p:sp>
    </p:spTree>
    <p:extLst>
      <p:ext uri="{BB962C8B-B14F-4D97-AF65-F5344CB8AC3E}">
        <p14:creationId xmlns:p14="http://schemas.microsoft.com/office/powerpoint/2010/main" val="11041855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US" dirty="0" smtClean="0"/>
              <a:t>The easiest way to understand </a:t>
            </a:r>
            <a:r>
              <a:rPr lang="en-GB" dirty="0" err="1" smtClean="0"/>
              <a:t>RESTful</a:t>
            </a:r>
            <a:r>
              <a:rPr lang="en-GB" dirty="0" smtClean="0"/>
              <a:t> services </a:t>
            </a:r>
            <a:r>
              <a:rPr lang="en-US" dirty="0" smtClean="0"/>
              <a:t>is through an example...</a:t>
            </a:r>
          </a:p>
          <a:p>
            <a:pPr eaLnBrk="1" hangingPunct="1"/>
            <a:endParaRPr lang="en-US" dirty="0" smtClean="0"/>
          </a:p>
          <a:p>
            <a:pPr eaLnBrk="1" hangingPunct="1"/>
            <a:r>
              <a:rPr lang="en-US" dirty="0" smtClean="0"/>
              <a:t>Imagine a hypothetical company that sells many different parts to many customers</a:t>
            </a:r>
          </a:p>
          <a:p>
            <a:pPr eaLnBrk="1" hangingPunct="1"/>
            <a:r>
              <a:rPr lang="en-US" dirty="0" smtClean="0"/>
              <a:t>The company wants to provide the following Web services:</a:t>
            </a:r>
          </a:p>
          <a:p>
            <a:pPr lvl="1" eaLnBrk="1" hangingPunct="1"/>
            <a:r>
              <a:rPr lang="en-US" dirty="0" smtClean="0"/>
              <a:t>Get list of parts</a:t>
            </a:r>
          </a:p>
          <a:p>
            <a:pPr lvl="1" eaLnBrk="1" hangingPunct="1"/>
            <a:r>
              <a:rPr lang="en-US" dirty="0" smtClean="0"/>
              <a:t>Get detailed part information</a:t>
            </a:r>
          </a:p>
          <a:p>
            <a:pPr lvl="1" eaLnBrk="1" hangingPunct="1"/>
            <a:r>
              <a:rPr lang="en-US" dirty="0" smtClean="0"/>
              <a:t>Submit purchase orders (PO)</a:t>
            </a:r>
          </a:p>
        </p:txBody>
      </p:sp>
      <p:sp>
        <p:nvSpPr>
          <p:cNvPr id="10243" name="Rectangle 2"/>
          <p:cNvSpPr>
            <a:spLocks noGrp="1" noChangeArrowheads="1"/>
          </p:cNvSpPr>
          <p:nvPr>
            <p:ph type="title"/>
          </p:nvPr>
        </p:nvSpPr>
        <p:spPr/>
        <p:txBody>
          <a:bodyPr/>
          <a:lstStyle/>
          <a:p>
            <a:pPr eaLnBrk="1" hangingPunct="1"/>
            <a:r>
              <a:rPr lang="en-GB" dirty="0" smtClean="0">
                <a:sym typeface="Wingdings" pitchFamily="2" charset="2"/>
              </a:rPr>
              <a:t>Example Scenario: Overview</a:t>
            </a:r>
          </a:p>
        </p:txBody>
      </p:sp>
      <p:sp>
        <p:nvSpPr>
          <p:cNvPr id="1024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fld id="{D0ADE313-16F9-4E66-9A7D-E65659A82A30}" type="slidenum">
              <a:rPr lang="en-GB" sz="1200" b="0" smtClean="0">
                <a:solidFill>
                  <a:schemeClr val="tx2"/>
                </a:solidFill>
              </a:rPr>
              <a:pPr eaLnBrk="1" hangingPunct="1"/>
              <a:t>27</a:t>
            </a:fld>
            <a:endParaRPr lang="en-GB" sz="1200" b="0" smtClean="0">
              <a:solidFill>
                <a:schemeClr val="tx2"/>
              </a:solidFill>
            </a:endParaRPr>
          </a:p>
        </p:txBody>
      </p:sp>
    </p:spTree>
    <p:extLst>
      <p:ext uri="{BB962C8B-B14F-4D97-AF65-F5344CB8AC3E}">
        <p14:creationId xmlns:p14="http://schemas.microsoft.com/office/powerpoint/2010/main" val="17214844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idx="1"/>
          </p:nvPr>
        </p:nvSpPr>
        <p:spPr/>
        <p:txBody>
          <a:bodyPr/>
          <a:lstStyle/>
          <a:p>
            <a:pPr eaLnBrk="1" hangingPunct="1"/>
            <a:r>
              <a:rPr lang="en-GB" dirty="0" smtClean="0"/>
              <a:t>The list of parts available from the company is a </a:t>
            </a:r>
            <a:r>
              <a:rPr lang="en-GB" u="sng" dirty="0" smtClean="0"/>
              <a:t>resource</a:t>
            </a:r>
            <a:r>
              <a:rPr lang="en-GB" dirty="0" smtClean="0"/>
              <a:t>:</a:t>
            </a:r>
          </a:p>
          <a:p>
            <a:pPr lvl="1" eaLnBrk="1" hangingPunct="1"/>
            <a:r>
              <a:rPr lang="en-GB" dirty="0" smtClean="0"/>
              <a:t>A resource is identified</a:t>
            </a:r>
            <a:r>
              <a:rPr lang="en-GB" i="1" dirty="0" smtClean="0"/>
              <a:t> </a:t>
            </a:r>
            <a:r>
              <a:rPr lang="en-GB" dirty="0" smtClean="0"/>
              <a:t>via a URI</a:t>
            </a:r>
          </a:p>
          <a:p>
            <a:pPr lvl="1" eaLnBrk="1" hangingPunct="1"/>
            <a:r>
              <a:rPr lang="en-GB" dirty="0" smtClean="0"/>
              <a:t>Resource representations are available via HTTP GET</a:t>
            </a:r>
          </a:p>
          <a:p>
            <a:pPr lvl="2" eaLnBrk="1" hangingPunct="1"/>
            <a:r>
              <a:rPr lang="en-GB" dirty="0" smtClean="0"/>
              <a:t>E.g.  </a:t>
            </a:r>
            <a:r>
              <a:rPr lang="en-GB" dirty="0" smtClean="0">
                <a:latin typeface="Lucida Console" pitchFamily="49" charset="0"/>
              </a:rPr>
              <a:t>GET http://www.acme.com/parts  HTTP/1.1</a:t>
            </a:r>
          </a:p>
          <a:p>
            <a:pPr lvl="2" eaLnBrk="1" hangingPunct="1"/>
            <a:r>
              <a:rPr lang="en-GB" dirty="0" smtClean="0">
                <a:cs typeface="Tahoma" pitchFamily="34" charset="0"/>
              </a:rPr>
              <a:t>Gets a representation of the "list of parts" resource</a:t>
            </a:r>
          </a:p>
          <a:p>
            <a:pPr lvl="1" eaLnBrk="1" hangingPunct="1"/>
            <a:endParaRPr lang="en-GB" dirty="0" smtClean="0"/>
          </a:p>
          <a:p>
            <a:pPr lvl="1" eaLnBrk="1" hangingPunct="1"/>
            <a:endParaRPr lang="en-GB" dirty="0" smtClean="0"/>
          </a:p>
          <a:p>
            <a:pPr lvl="1" eaLnBrk="1" hangingPunct="1"/>
            <a:endParaRPr lang="en-GB" dirty="0" smtClean="0"/>
          </a:p>
          <a:p>
            <a:pPr lvl="1" eaLnBrk="1" hangingPunct="1"/>
            <a:endParaRPr lang="en-GB" dirty="0" smtClean="0"/>
          </a:p>
          <a:p>
            <a:pPr lvl="1" eaLnBrk="1" hangingPunct="1"/>
            <a:endParaRPr lang="en-GB" dirty="0" smtClean="0"/>
          </a:p>
          <a:p>
            <a:pPr lvl="1" eaLnBrk="1" hangingPunct="1"/>
            <a:r>
              <a:rPr lang="en-GB" dirty="0" smtClean="0"/>
              <a:t>A representation typically contains links to other resources</a:t>
            </a:r>
          </a:p>
          <a:p>
            <a:pPr lvl="1" eaLnBrk="1" hangingPunct="1"/>
            <a:endParaRPr lang="en-GB" dirty="0" smtClean="0"/>
          </a:p>
        </p:txBody>
      </p:sp>
      <p:sp>
        <p:nvSpPr>
          <p:cNvPr id="11267" name="Rectangle 2"/>
          <p:cNvSpPr>
            <a:spLocks noGrp="1" noChangeArrowheads="1"/>
          </p:cNvSpPr>
          <p:nvPr>
            <p:ph type="title"/>
          </p:nvPr>
        </p:nvSpPr>
        <p:spPr/>
        <p:txBody>
          <a:bodyPr/>
          <a:lstStyle/>
          <a:p>
            <a:pPr eaLnBrk="1" hangingPunct="1"/>
            <a:r>
              <a:rPr lang="en-GB" dirty="0" smtClean="0">
                <a:sym typeface="Wingdings" pitchFamily="2" charset="2"/>
              </a:rPr>
              <a:t>Example Scenario: </a:t>
            </a:r>
            <a:r>
              <a:rPr lang="en-GB" dirty="0" smtClean="0"/>
              <a:t>Getting a Part List</a:t>
            </a:r>
          </a:p>
        </p:txBody>
      </p:sp>
      <p:sp>
        <p:nvSpPr>
          <p:cNvPr id="1126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fld id="{98BA289A-5876-4DA8-9292-B5E12E042FA3}" type="slidenum">
              <a:rPr lang="en-GB" sz="1200" b="0" smtClean="0">
                <a:solidFill>
                  <a:schemeClr val="tx2"/>
                </a:solidFill>
              </a:rPr>
              <a:pPr eaLnBrk="1" hangingPunct="1"/>
              <a:t>28</a:t>
            </a:fld>
            <a:endParaRPr lang="en-GB" sz="1200" b="0" smtClean="0">
              <a:solidFill>
                <a:schemeClr val="tx2"/>
              </a:solidFill>
            </a:endParaRPr>
          </a:p>
        </p:txBody>
      </p:sp>
      <p:sp>
        <p:nvSpPr>
          <p:cNvPr id="11269" name="Rectangle 4"/>
          <p:cNvSpPr>
            <a:spLocks noChangeArrowheads="1"/>
          </p:cNvSpPr>
          <p:nvPr/>
        </p:nvSpPr>
        <p:spPr bwMode="auto">
          <a:xfrm>
            <a:off x="1217613" y="3014663"/>
            <a:ext cx="7564437" cy="1519237"/>
          </a:xfrm>
          <a:prstGeom prst="rect">
            <a:avLst/>
          </a:prstGeom>
          <a:solidFill>
            <a:srgbClr val="99CCFF"/>
          </a:solidFill>
          <a:ln>
            <a:noFill/>
          </a:ln>
          <a:effectLst>
            <a:outerShdw dist="107763" dir="2700000" algn="ctr" rotWithShape="0">
              <a:srgbClr val="333399"/>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defTabSz="739775"/>
            <a:r>
              <a:rPr lang="en-US" sz="1200" b="0" dirty="0">
                <a:latin typeface="Lucida Console" pitchFamily="49" charset="0"/>
              </a:rPr>
              <a:t>&lt;?xml version="1.0"?&gt;</a:t>
            </a:r>
          </a:p>
          <a:p>
            <a:pPr defTabSz="739775"/>
            <a:r>
              <a:rPr lang="en-US" sz="1200" b="0" dirty="0">
                <a:latin typeface="Lucida Console" pitchFamily="49" charset="0"/>
              </a:rPr>
              <a:t>&lt;</a:t>
            </a:r>
            <a:r>
              <a:rPr lang="en-US" sz="1200" b="0" dirty="0" err="1">
                <a:latin typeface="Lucida Console" pitchFamily="49" charset="0"/>
              </a:rPr>
              <a:t>p:Parts</a:t>
            </a:r>
            <a:r>
              <a:rPr lang="en-US" sz="1200" b="0" dirty="0">
                <a:latin typeface="Lucida Console" pitchFamily="49" charset="0"/>
              </a:rPr>
              <a:t> </a:t>
            </a:r>
            <a:r>
              <a:rPr lang="en-US" sz="1200" b="0" dirty="0" err="1">
                <a:latin typeface="Lucida Console" pitchFamily="49" charset="0"/>
              </a:rPr>
              <a:t>xmlns:p</a:t>
            </a:r>
            <a:r>
              <a:rPr lang="en-US" sz="1200" b="0" dirty="0">
                <a:latin typeface="Lucida Console" pitchFamily="49" charset="0"/>
              </a:rPr>
              <a:t>="http://www.acme.com"  </a:t>
            </a:r>
            <a:r>
              <a:rPr lang="en-US" sz="1200" b="0" dirty="0" err="1">
                <a:latin typeface="Lucida Console" pitchFamily="49" charset="0"/>
              </a:rPr>
              <a:t>xmlns:xl</a:t>
            </a:r>
            <a:r>
              <a:rPr lang="en-US" sz="1200" b="0" dirty="0">
                <a:latin typeface="Lucida Console" pitchFamily="49" charset="0"/>
              </a:rPr>
              <a:t>="http://www.w3.org/1999/xlink"&gt;</a:t>
            </a:r>
          </a:p>
          <a:p>
            <a:pPr defTabSz="739775"/>
            <a:r>
              <a:rPr lang="en-US" sz="1200" b="0" dirty="0">
                <a:latin typeface="Lucida Console" pitchFamily="49" charset="0"/>
              </a:rPr>
              <a:t>    &lt;Part id="0345" </a:t>
            </a:r>
            <a:r>
              <a:rPr lang="en-US" sz="1200" b="0" dirty="0" err="1">
                <a:latin typeface="Lucida Console" pitchFamily="49" charset="0"/>
              </a:rPr>
              <a:t>xl:href</a:t>
            </a:r>
            <a:r>
              <a:rPr lang="en-US" sz="1200" b="0" dirty="0">
                <a:latin typeface="Lucida Console" pitchFamily="49" charset="0"/>
              </a:rPr>
              <a:t>="http://</a:t>
            </a:r>
            <a:r>
              <a:rPr lang="en-US" sz="1200" b="0" dirty="0" smtClean="0">
                <a:latin typeface="Lucida Console" pitchFamily="49" charset="0"/>
              </a:rPr>
              <a:t>www.acme.com/parts/0345</a:t>
            </a:r>
            <a:r>
              <a:rPr lang="en-US" sz="1200" b="0" dirty="0">
                <a:latin typeface="Lucida Console" pitchFamily="49" charset="0"/>
              </a:rPr>
              <a:t>"/&gt;</a:t>
            </a:r>
          </a:p>
          <a:p>
            <a:pPr defTabSz="739775"/>
            <a:r>
              <a:rPr lang="en-US" sz="1200" b="0" dirty="0">
                <a:latin typeface="Lucida Console" pitchFamily="49" charset="0"/>
              </a:rPr>
              <a:t>    &lt;Part id="0346" </a:t>
            </a:r>
            <a:r>
              <a:rPr lang="en-US" sz="1200" b="0" dirty="0" err="1">
                <a:latin typeface="Lucida Console" pitchFamily="49" charset="0"/>
              </a:rPr>
              <a:t>xl:href</a:t>
            </a:r>
            <a:r>
              <a:rPr lang="en-US" sz="1200" b="0" dirty="0">
                <a:latin typeface="Lucida Console" pitchFamily="49" charset="0"/>
              </a:rPr>
              <a:t>="http://</a:t>
            </a:r>
            <a:r>
              <a:rPr lang="en-US" sz="1200" b="0" dirty="0" smtClean="0">
                <a:latin typeface="Lucida Console" pitchFamily="49" charset="0"/>
              </a:rPr>
              <a:t>www.acme.com/parts/0346</a:t>
            </a:r>
            <a:r>
              <a:rPr lang="en-US" sz="1200" b="0" dirty="0">
                <a:latin typeface="Lucida Console" pitchFamily="49" charset="0"/>
              </a:rPr>
              <a:t>"/&gt;</a:t>
            </a:r>
          </a:p>
          <a:p>
            <a:pPr defTabSz="739775"/>
            <a:r>
              <a:rPr lang="en-US" sz="1200" b="0" dirty="0">
                <a:latin typeface="Lucida Console" pitchFamily="49" charset="0"/>
              </a:rPr>
              <a:t>    &lt;Part id="0347" </a:t>
            </a:r>
            <a:r>
              <a:rPr lang="en-US" sz="1200" b="0" dirty="0" err="1">
                <a:latin typeface="Lucida Console" pitchFamily="49" charset="0"/>
              </a:rPr>
              <a:t>xl:href</a:t>
            </a:r>
            <a:r>
              <a:rPr lang="en-US" sz="1200" b="0" dirty="0">
                <a:latin typeface="Lucida Console" pitchFamily="49" charset="0"/>
              </a:rPr>
              <a:t>="http://</a:t>
            </a:r>
            <a:r>
              <a:rPr lang="en-US" sz="1200" b="0" dirty="0" smtClean="0">
                <a:latin typeface="Lucida Console" pitchFamily="49" charset="0"/>
              </a:rPr>
              <a:t>www.acme.com/parts/0347</a:t>
            </a:r>
            <a:r>
              <a:rPr lang="en-US" sz="1200" b="0" dirty="0">
                <a:latin typeface="Lucida Console" pitchFamily="49" charset="0"/>
              </a:rPr>
              <a:t>"/&gt;</a:t>
            </a:r>
          </a:p>
          <a:p>
            <a:pPr defTabSz="739775"/>
            <a:r>
              <a:rPr lang="en-US" sz="1200" b="0" dirty="0">
                <a:latin typeface="Lucida Console" pitchFamily="49" charset="0"/>
              </a:rPr>
              <a:t>    &lt;Part id="0348" </a:t>
            </a:r>
            <a:r>
              <a:rPr lang="en-US" sz="1200" b="0" dirty="0" err="1">
                <a:latin typeface="Lucida Console" pitchFamily="49" charset="0"/>
              </a:rPr>
              <a:t>xl:href</a:t>
            </a:r>
            <a:r>
              <a:rPr lang="en-US" sz="1200" b="0" dirty="0">
                <a:latin typeface="Lucida Console" pitchFamily="49" charset="0"/>
              </a:rPr>
              <a:t>="http://</a:t>
            </a:r>
            <a:r>
              <a:rPr lang="en-US" sz="1200" b="0" dirty="0" smtClean="0">
                <a:latin typeface="Lucida Console" pitchFamily="49" charset="0"/>
              </a:rPr>
              <a:t>www.acme.com/parts/0348</a:t>
            </a:r>
            <a:r>
              <a:rPr lang="en-US" sz="1200" b="0" dirty="0">
                <a:latin typeface="Lucida Console" pitchFamily="49" charset="0"/>
              </a:rPr>
              <a:t>"/&gt;</a:t>
            </a:r>
          </a:p>
          <a:p>
            <a:pPr defTabSz="739775"/>
            <a:r>
              <a:rPr lang="en-US" sz="1200" b="0" dirty="0">
                <a:latin typeface="Lucida Console" pitchFamily="49" charset="0"/>
              </a:rPr>
              <a:t>&lt;/</a:t>
            </a:r>
            <a:r>
              <a:rPr lang="en-US" sz="1200" b="0" dirty="0" err="1">
                <a:latin typeface="Lucida Console" pitchFamily="49" charset="0"/>
              </a:rPr>
              <a:t>p:Parts</a:t>
            </a:r>
            <a:r>
              <a:rPr lang="en-US" sz="1200" b="0" dirty="0">
                <a:latin typeface="Lucida Console" pitchFamily="49" charset="0"/>
              </a:rPr>
              <a:t>&gt;</a:t>
            </a:r>
          </a:p>
        </p:txBody>
      </p:sp>
    </p:spTree>
    <p:extLst>
      <p:ext uri="{BB962C8B-B14F-4D97-AF65-F5344CB8AC3E}">
        <p14:creationId xmlns:p14="http://schemas.microsoft.com/office/powerpoint/2010/main" val="32463544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idx="1"/>
          </p:nvPr>
        </p:nvSpPr>
        <p:spPr/>
        <p:txBody>
          <a:bodyPr/>
          <a:lstStyle/>
          <a:p>
            <a:pPr eaLnBrk="1" hangingPunct="1"/>
            <a:r>
              <a:rPr lang="en-GB" dirty="0" smtClean="0"/>
              <a:t>Detailed part info is also a resource identified with a URL</a:t>
            </a:r>
          </a:p>
          <a:p>
            <a:pPr lvl="1" eaLnBrk="1" hangingPunct="1"/>
            <a:r>
              <a:rPr lang="en-GB" dirty="0" smtClean="0"/>
              <a:t>Getting detailed information:</a:t>
            </a:r>
          </a:p>
          <a:p>
            <a:pPr lvl="2" eaLnBrk="1" hangingPunct="1"/>
            <a:r>
              <a:rPr lang="en-GB" dirty="0" smtClean="0">
                <a:cs typeface="Tahoma" pitchFamily="34" charset="0"/>
              </a:rPr>
              <a:t>E.g.</a:t>
            </a:r>
            <a:r>
              <a:rPr lang="en-GB" sz="1400" dirty="0" smtClean="0">
                <a:cs typeface="Tahoma" pitchFamily="34" charset="0"/>
              </a:rPr>
              <a:t>  </a:t>
            </a:r>
            <a:r>
              <a:rPr lang="en-GB" sz="1400" dirty="0" smtClean="0">
                <a:latin typeface="Lucida Console" pitchFamily="49" charset="0"/>
              </a:rPr>
              <a:t>GET http://www.acme.com/parts/0346 HTTP/1.1</a:t>
            </a:r>
          </a:p>
          <a:p>
            <a:pPr lvl="2" eaLnBrk="1" hangingPunct="1"/>
            <a:r>
              <a:rPr lang="en-GB" dirty="0" smtClean="0">
                <a:cs typeface="Tahoma" pitchFamily="34" charset="0"/>
              </a:rPr>
              <a:t>Gets a representation of a specific part</a:t>
            </a:r>
          </a:p>
          <a:p>
            <a:pPr lvl="1" eaLnBrk="1" hangingPunct="1"/>
            <a:endParaRPr lang="en-GB" sz="1600" dirty="0" smtClean="0"/>
          </a:p>
          <a:p>
            <a:pPr lvl="1" eaLnBrk="1" hangingPunct="1"/>
            <a:endParaRPr lang="en-GB" dirty="0" smtClean="0"/>
          </a:p>
          <a:p>
            <a:pPr lvl="1" eaLnBrk="1" hangingPunct="1"/>
            <a:endParaRPr lang="en-GB" dirty="0" smtClean="0"/>
          </a:p>
          <a:p>
            <a:pPr lvl="1" eaLnBrk="1" hangingPunct="1"/>
            <a:endParaRPr lang="en-GB" dirty="0" smtClean="0"/>
          </a:p>
          <a:p>
            <a:pPr lvl="1" eaLnBrk="1" hangingPunct="1"/>
            <a:endParaRPr lang="en-GB" dirty="0" smtClean="0"/>
          </a:p>
          <a:p>
            <a:pPr lvl="1" eaLnBrk="1" hangingPunct="1"/>
            <a:r>
              <a:rPr lang="en-GB" i="1" dirty="0" smtClean="0"/>
              <a:t>How the </a:t>
            </a:r>
            <a:r>
              <a:rPr lang="en-GB" dirty="0" smtClean="0"/>
              <a:t>representation is generated is unspecified</a:t>
            </a:r>
          </a:p>
          <a:p>
            <a:pPr lvl="1" eaLnBrk="1" hangingPunct="1"/>
            <a:r>
              <a:rPr lang="en-GB" dirty="0" smtClean="0"/>
              <a:t>Note: the URIs are logical URIs, not necessarily static pages</a:t>
            </a:r>
          </a:p>
        </p:txBody>
      </p:sp>
      <p:sp>
        <p:nvSpPr>
          <p:cNvPr id="12291" name="Rectangle 2"/>
          <p:cNvSpPr>
            <a:spLocks noGrp="1" noChangeArrowheads="1"/>
          </p:cNvSpPr>
          <p:nvPr>
            <p:ph type="title"/>
          </p:nvPr>
        </p:nvSpPr>
        <p:spPr/>
        <p:txBody>
          <a:bodyPr/>
          <a:lstStyle/>
          <a:p>
            <a:pPr eaLnBrk="1" hangingPunct="1"/>
            <a:r>
              <a:rPr lang="en-GB" dirty="0" smtClean="0">
                <a:sym typeface="Wingdings" pitchFamily="2" charset="2"/>
              </a:rPr>
              <a:t>Example Scenario: </a:t>
            </a:r>
            <a:r>
              <a:rPr lang="en-GB" dirty="0" smtClean="0"/>
              <a:t>Getting Part Info</a:t>
            </a:r>
          </a:p>
        </p:txBody>
      </p:sp>
      <p:sp>
        <p:nvSpPr>
          <p:cNvPr id="1229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fld id="{B72E4636-6A1D-4CB2-8B62-74065F3638B7}" type="slidenum">
              <a:rPr lang="en-GB" sz="1200" b="0" smtClean="0">
                <a:solidFill>
                  <a:schemeClr val="tx2"/>
                </a:solidFill>
              </a:rPr>
              <a:pPr eaLnBrk="1" hangingPunct="1"/>
              <a:t>29</a:t>
            </a:fld>
            <a:endParaRPr lang="en-GB" sz="1200" b="0" smtClean="0">
              <a:solidFill>
                <a:schemeClr val="tx2"/>
              </a:solidFill>
            </a:endParaRPr>
          </a:p>
        </p:txBody>
      </p:sp>
      <p:sp>
        <p:nvSpPr>
          <p:cNvPr id="12293" name="Rectangle 4"/>
          <p:cNvSpPr>
            <a:spLocks noChangeArrowheads="1"/>
          </p:cNvSpPr>
          <p:nvPr/>
        </p:nvSpPr>
        <p:spPr bwMode="auto">
          <a:xfrm>
            <a:off x="1246188" y="2603500"/>
            <a:ext cx="7564437" cy="1636713"/>
          </a:xfrm>
          <a:prstGeom prst="rect">
            <a:avLst/>
          </a:prstGeom>
          <a:solidFill>
            <a:srgbClr val="99CCFF"/>
          </a:solidFill>
          <a:ln>
            <a:noFill/>
          </a:ln>
          <a:effectLst>
            <a:outerShdw dist="107763" dir="2700000" algn="ctr" rotWithShape="0">
              <a:srgbClr val="333399"/>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defTabSz="739775"/>
            <a:r>
              <a:rPr lang="en-US" sz="1200" b="0" dirty="0">
                <a:latin typeface="Lucida Console" pitchFamily="49" charset="0"/>
              </a:rPr>
              <a:t>&lt;?xml version="1.0"?&gt;</a:t>
            </a:r>
          </a:p>
          <a:p>
            <a:pPr defTabSz="739775"/>
            <a:r>
              <a:rPr lang="en-US" sz="1200" b="0" dirty="0">
                <a:latin typeface="Lucida Console" pitchFamily="49" charset="0"/>
              </a:rPr>
              <a:t>&lt;</a:t>
            </a:r>
            <a:r>
              <a:rPr lang="en-US" sz="1200" b="0" dirty="0" err="1">
                <a:latin typeface="Lucida Console" pitchFamily="49" charset="0"/>
              </a:rPr>
              <a:t>p:Part</a:t>
            </a:r>
            <a:r>
              <a:rPr lang="en-US" sz="1200" b="0" dirty="0">
                <a:latin typeface="Lucida Console" pitchFamily="49" charset="0"/>
              </a:rPr>
              <a:t> </a:t>
            </a:r>
            <a:r>
              <a:rPr lang="en-US" sz="1200" b="0" dirty="0" err="1">
                <a:latin typeface="Lucida Console" pitchFamily="49" charset="0"/>
              </a:rPr>
              <a:t>xmlns:p</a:t>
            </a:r>
            <a:r>
              <a:rPr lang="en-US" sz="1200" b="0" dirty="0">
                <a:latin typeface="Lucida Console" pitchFamily="49" charset="0"/>
              </a:rPr>
              <a:t>="http://www.acme.com" </a:t>
            </a:r>
            <a:r>
              <a:rPr lang="en-US" sz="1200" b="0" dirty="0" err="1">
                <a:latin typeface="Lucida Console" pitchFamily="49" charset="0"/>
              </a:rPr>
              <a:t>xmlns:xl</a:t>
            </a:r>
            <a:r>
              <a:rPr lang="en-US" sz="1200" b="0" dirty="0">
                <a:latin typeface="Lucida Console" pitchFamily="49" charset="0"/>
              </a:rPr>
              <a:t>="http://www.w3.org/1999/xlink"&gt;</a:t>
            </a:r>
          </a:p>
          <a:p>
            <a:pPr defTabSz="739775"/>
            <a:r>
              <a:rPr lang="en-US" sz="1200" b="0" dirty="0">
                <a:latin typeface="Lucida Console" pitchFamily="49" charset="0"/>
              </a:rPr>
              <a:t>    &lt;Part-ID&gt;0346&lt;/Part-ID&gt;</a:t>
            </a:r>
          </a:p>
          <a:p>
            <a:pPr defTabSz="739775"/>
            <a:r>
              <a:rPr lang="en-US" sz="1200" b="0" dirty="0">
                <a:latin typeface="Lucida Console" pitchFamily="49" charset="0"/>
              </a:rPr>
              <a:t>    &lt;Name&gt;Widget-A&lt;/Name&gt;</a:t>
            </a:r>
          </a:p>
          <a:p>
            <a:pPr defTabSz="739775"/>
            <a:r>
              <a:rPr lang="en-US" sz="1200" b="0" dirty="0">
                <a:latin typeface="Lucida Console" pitchFamily="49" charset="0"/>
              </a:rPr>
              <a:t>    &lt;</a:t>
            </a:r>
            <a:r>
              <a:rPr lang="en-US" sz="1200" b="0" dirty="0" err="1">
                <a:latin typeface="Lucida Console" pitchFamily="49" charset="0"/>
              </a:rPr>
              <a:t>Desc</a:t>
            </a:r>
            <a:r>
              <a:rPr lang="en-US" sz="1200" b="0" dirty="0">
                <a:latin typeface="Lucida Console" pitchFamily="49" charset="0"/>
              </a:rPr>
              <a:t>&gt;This part is used in the pilot's cabin&lt;/</a:t>
            </a:r>
            <a:r>
              <a:rPr lang="en-US" sz="1200" b="0" dirty="0" err="1">
                <a:latin typeface="Lucida Console" pitchFamily="49" charset="0"/>
              </a:rPr>
              <a:t>Desc</a:t>
            </a:r>
            <a:r>
              <a:rPr lang="en-US" sz="1200" b="0" dirty="0">
                <a:latin typeface="Lucida Console" pitchFamily="49" charset="0"/>
              </a:rPr>
              <a:t>&gt;</a:t>
            </a:r>
          </a:p>
          <a:p>
            <a:pPr defTabSz="739775"/>
            <a:r>
              <a:rPr lang="en-US" sz="1200" b="0" dirty="0">
                <a:latin typeface="Lucida Console" pitchFamily="49" charset="0"/>
              </a:rPr>
              <a:t>    &lt;Spec </a:t>
            </a:r>
            <a:r>
              <a:rPr lang="en-US" sz="1200" b="0" dirty="0" err="1">
                <a:latin typeface="Lucida Console" pitchFamily="49" charset="0"/>
              </a:rPr>
              <a:t>xl:href</a:t>
            </a:r>
            <a:r>
              <a:rPr lang="en-US" sz="1200" b="0" dirty="0">
                <a:latin typeface="Lucida Console" pitchFamily="49" charset="0"/>
              </a:rPr>
              <a:t>="http://</a:t>
            </a:r>
            <a:r>
              <a:rPr lang="en-US" sz="1200" b="0" dirty="0" smtClean="0">
                <a:latin typeface="Lucida Console" pitchFamily="49" charset="0"/>
              </a:rPr>
              <a:t>www.acme.com/parts/0346/spec</a:t>
            </a:r>
            <a:r>
              <a:rPr lang="en-US" sz="1200" b="0" dirty="0">
                <a:latin typeface="Lucida Console" pitchFamily="49" charset="0"/>
              </a:rPr>
              <a:t>"/&gt;</a:t>
            </a:r>
          </a:p>
          <a:p>
            <a:pPr defTabSz="739775"/>
            <a:r>
              <a:rPr lang="en-US" sz="1200" b="0" dirty="0">
                <a:latin typeface="Lucida Console" pitchFamily="49" charset="0"/>
              </a:rPr>
              <a:t>    &lt;</a:t>
            </a:r>
            <a:r>
              <a:rPr lang="en-US" sz="1200" b="0" dirty="0" err="1">
                <a:latin typeface="Lucida Console" pitchFamily="49" charset="0"/>
              </a:rPr>
              <a:t>UnitCost</a:t>
            </a:r>
            <a:r>
              <a:rPr lang="en-US" sz="1200" b="0" dirty="0">
                <a:latin typeface="Lucida Console" pitchFamily="49" charset="0"/>
              </a:rPr>
              <a:t> currency="USD"&gt;0.10&lt;/</a:t>
            </a:r>
            <a:r>
              <a:rPr lang="en-US" sz="1200" b="0" dirty="0" err="1">
                <a:latin typeface="Lucida Console" pitchFamily="49" charset="0"/>
              </a:rPr>
              <a:t>UnitCost</a:t>
            </a:r>
            <a:r>
              <a:rPr lang="en-US" sz="1200" b="0" dirty="0">
                <a:latin typeface="Lucida Console" pitchFamily="49" charset="0"/>
              </a:rPr>
              <a:t>&gt;</a:t>
            </a:r>
          </a:p>
          <a:p>
            <a:pPr defTabSz="739775"/>
            <a:r>
              <a:rPr lang="en-US" sz="1200" b="0" dirty="0">
                <a:latin typeface="Lucida Console" pitchFamily="49" charset="0"/>
              </a:rPr>
              <a:t>&lt;/</a:t>
            </a:r>
            <a:r>
              <a:rPr lang="en-US" sz="1200" b="0" dirty="0" err="1">
                <a:latin typeface="Lucida Console" pitchFamily="49" charset="0"/>
              </a:rPr>
              <a:t>p:Part</a:t>
            </a:r>
            <a:r>
              <a:rPr lang="en-US" sz="1200" b="0" dirty="0">
                <a:latin typeface="Lucida Console" pitchFamily="49" charset="0"/>
              </a:rPr>
              <a:t>&gt;</a:t>
            </a:r>
          </a:p>
        </p:txBody>
      </p:sp>
    </p:spTree>
    <p:extLst>
      <p:ext uri="{BB962C8B-B14F-4D97-AF65-F5344CB8AC3E}">
        <p14:creationId xmlns:p14="http://schemas.microsoft.com/office/powerpoint/2010/main" val="22622634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5"/>
          <p:cNvSpPr>
            <a:spLocks noGrp="1" noChangeArrowheads="1"/>
          </p:cNvSpPr>
          <p:nvPr>
            <p:ph idx="1"/>
          </p:nvPr>
        </p:nvSpPr>
        <p:spPr/>
        <p:txBody>
          <a:bodyPr/>
          <a:lstStyle/>
          <a:p>
            <a:pPr eaLnBrk="1" hangingPunct="1"/>
            <a:r>
              <a:rPr lang="en-GB" smtClean="0"/>
              <a:t>What is Ajax? </a:t>
            </a:r>
          </a:p>
          <a:p>
            <a:pPr eaLnBrk="1" hangingPunct="1"/>
            <a:r>
              <a:rPr lang="en-GB" smtClean="0"/>
              <a:t>Traditional Web applications</a:t>
            </a:r>
          </a:p>
          <a:p>
            <a:pPr eaLnBrk="1" hangingPunct="1"/>
            <a:r>
              <a:rPr lang="en-GB" smtClean="0"/>
              <a:t>Ajax Web applications</a:t>
            </a:r>
          </a:p>
          <a:p>
            <a:pPr eaLnBrk="1" hangingPunct="1"/>
            <a:r>
              <a:rPr lang="en-GB" smtClean="0"/>
              <a:t>Uses of Ajax</a:t>
            </a:r>
          </a:p>
          <a:p>
            <a:pPr eaLnBrk="1" hangingPunct="1"/>
            <a:r>
              <a:rPr lang="en-GB" smtClean="0"/>
              <a:t>Advantages of Ajax</a:t>
            </a:r>
          </a:p>
        </p:txBody>
      </p:sp>
      <p:sp>
        <p:nvSpPr>
          <p:cNvPr id="6147" name="Rectangle 4"/>
          <p:cNvSpPr>
            <a:spLocks noGrp="1" noChangeArrowheads="1"/>
          </p:cNvSpPr>
          <p:nvPr>
            <p:ph type="title"/>
          </p:nvPr>
        </p:nvSpPr>
        <p:spPr>
          <a:xfrm>
            <a:off x="377825" y="150813"/>
            <a:ext cx="8550275" cy="693737"/>
          </a:xfrm>
        </p:spPr>
        <p:txBody>
          <a:bodyPr/>
          <a:lstStyle/>
          <a:p>
            <a:pPr eaLnBrk="1" hangingPunct="1"/>
            <a:r>
              <a:rPr lang="en-GB" smtClean="0"/>
              <a:t>1. Overview of Ajax</a:t>
            </a:r>
          </a:p>
        </p:txBody>
      </p:sp>
      <p:sp>
        <p:nvSpPr>
          <p:cNvPr id="614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09E6BD95-5F35-4E8F-A18D-5A11B437D25D}" type="slidenum">
              <a:rPr lang="en-GB" sz="1200" b="0" smtClean="0">
                <a:solidFill>
                  <a:schemeClr val="tx2"/>
                </a:solidFill>
              </a:rPr>
              <a:pPr eaLnBrk="1" hangingPunct="1"/>
              <a:t>3</a:t>
            </a:fld>
            <a:endParaRPr lang="en-GB" sz="1200" b="0" smtClean="0">
              <a:solidFill>
                <a:schemeClr val="tx2"/>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idx="1"/>
          </p:nvPr>
        </p:nvSpPr>
        <p:spPr/>
        <p:txBody>
          <a:bodyPr/>
          <a:lstStyle/>
          <a:p>
            <a:pPr eaLnBrk="1" hangingPunct="1"/>
            <a:r>
              <a:rPr lang="en-GB" smtClean="0"/>
              <a:t>To order a part, the client submits a purchase order (PO)</a:t>
            </a:r>
          </a:p>
          <a:p>
            <a:pPr lvl="1" eaLnBrk="1" hangingPunct="1"/>
            <a:r>
              <a:rPr lang="en-GB" smtClean="0"/>
              <a:t>The PO is an XML document</a:t>
            </a:r>
          </a:p>
          <a:p>
            <a:pPr lvl="1" eaLnBrk="1" hangingPunct="1"/>
            <a:r>
              <a:rPr lang="en-GB" smtClean="0"/>
              <a:t>The PO is submitted using standard HTTP POST</a:t>
            </a:r>
          </a:p>
          <a:p>
            <a:pPr lvl="1" eaLnBrk="1" hangingPunct="1"/>
            <a:endParaRPr lang="en-GB" smtClean="0"/>
          </a:p>
          <a:p>
            <a:pPr lvl="1" eaLnBrk="1" hangingPunct="1"/>
            <a:endParaRPr lang="en-GB" smtClean="0"/>
          </a:p>
          <a:p>
            <a:pPr lvl="1" eaLnBrk="1" hangingPunct="1"/>
            <a:endParaRPr lang="en-GB" smtClean="0"/>
          </a:p>
          <a:p>
            <a:pPr lvl="1" eaLnBrk="1" hangingPunct="1"/>
            <a:endParaRPr lang="en-GB" smtClean="0"/>
          </a:p>
          <a:p>
            <a:pPr lvl="1" eaLnBrk="1" hangingPunct="1"/>
            <a:endParaRPr lang="en-GB" smtClean="0"/>
          </a:p>
          <a:p>
            <a:pPr lvl="1" eaLnBrk="1" hangingPunct="1"/>
            <a:r>
              <a:rPr lang="en-GB" smtClean="0"/>
              <a:t>A PO is shared information between the company and client</a:t>
            </a:r>
          </a:p>
          <a:p>
            <a:pPr lvl="1" eaLnBrk="1" hangingPunct="1"/>
            <a:r>
              <a:rPr lang="en-GB" smtClean="0"/>
              <a:t>The Web service returns a URI for the submitted PO</a:t>
            </a:r>
          </a:p>
          <a:p>
            <a:pPr lvl="1" eaLnBrk="1" hangingPunct="1"/>
            <a:r>
              <a:rPr lang="en-GB" smtClean="0"/>
              <a:t>The client may delete the PO using HTTP DELETE</a:t>
            </a:r>
          </a:p>
          <a:p>
            <a:pPr lvl="1" eaLnBrk="1" hangingPunct="1"/>
            <a:endParaRPr lang="en-GB" smtClean="0"/>
          </a:p>
        </p:txBody>
      </p:sp>
      <p:sp>
        <p:nvSpPr>
          <p:cNvPr id="13316" name="Rectangle 3"/>
          <p:cNvSpPr>
            <a:spLocks noGrp="1" noChangeArrowheads="1"/>
          </p:cNvSpPr>
          <p:nvPr>
            <p:ph type="title"/>
          </p:nvPr>
        </p:nvSpPr>
        <p:spPr/>
        <p:txBody>
          <a:bodyPr/>
          <a:lstStyle/>
          <a:p>
            <a:pPr eaLnBrk="1" hangingPunct="1"/>
            <a:r>
              <a:rPr lang="en-US" dirty="0" smtClean="0"/>
              <a:t>Example Scenario: Submitting a PO</a:t>
            </a:r>
            <a:endParaRPr lang="en-GB" dirty="0" smtClean="0"/>
          </a:p>
        </p:txBody>
      </p:sp>
      <p:sp>
        <p:nvSpPr>
          <p:cNvPr id="1331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fld id="{BBC349D9-96CA-4B62-B75E-DA5CE60C8914}" type="slidenum">
              <a:rPr lang="en-GB" sz="1200" b="0" smtClean="0">
                <a:solidFill>
                  <a:schemeClr val="tx2"/>
                </a:solidFill>
              </a:rPr>
              <a:pPr eaLnBrk="1" hangingPunct="1"/>
              <a:t>30</a:t>
            </a:fld>
            <a:endParaRPr lang="en-GB" sz="1200" b="0" smtClean="0">
              <a:solidFill>
                <a:schemeClr val="tx2"/>
              </a:solidFill>
            </a:endParaRPr>
          </a:p>
        </p:txBody>
      </p:sp>
      <p:sp>
        <p:nvSpPr>
          <p:cNvPr id="13317" name="Rectangle 4"/>
          <p:cNvSpPr>
            <a:spLocks noChangeArrowheads="1"/>
          </p:cNvSpPr>
          <p:nvPr/>
        </p:nvSpPr>
        <p:spPr bwMode="auto">
          <a:xfrm>
            <a:off x="1236663" y="2409825"/>
            <a:ext cx="7564437" cy="1403350"/>
          </a:xfrm>
          <a:prstGeom prst="rect">
            <a:avLst/>
          </a:prstGeom>
          <a:solidFill>
            <a:srgbClr val="99CCFF"/>
          </a:solidFill>
          <a:ln>
            <a:noFill/>
          </a:ln>
          <a:effectLst>
            <a:outerShdw dist="107763" dir="2700000" algn="ctr" rotWithShape="0">
              <a:srgbClr val="333399"/>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defTabSz="739775"/>
            <a:r>
              <a:rPr lang="en-US" sz="1200" b="0" dirty="0">
                <a:latin typeface="Lucida Console" pitchFamily="49" charset="0"/>
              </a:rPr>
              <a:t>&lt;?xml version="1.0"?&gt;</a:t>
            </a:r>
          </a:p>
          <a:p>
            <a:pPr defTabSz="739775"/>
            <a:r>
              <a:rPr lang="en-US" sz="1200" b="0" dirty="0">
                <a:latin typeface="Lucida Console" pitchFamily="49" charset="0"/>
              </a:rPr>
              <a:t>&lt;</a:t>
            </a:r>
            <a:r>
              <a:rPr lang="en-US" sz="1200" b="0" dirty="0" err="1">
                <a:latin typeface="Lucida Console" pitchFamily="49" charset="0"/>
              </a:rPr>
              <a:t>p:Order</a:t>
            </a:r>
            <a:r>
              <a:rPr lang="en-US" sz="1200" b="0" dirty="0">
                <a:latin typeface="Lucida Console" pitchFamily="49" charset="0"/>
              </a:rPr>
              <a:t> </a:t>
            </a:r>
            <a:r>
              <a:rPr lang="en-US" sz="1200" b="0" dirty="0" err="1">
                <a:latin typeface="Lucida Console" pitchFamily="49" charset="0"/>
              </a:rPr>
              <a:t>xmlns:p</a:t>
            </a:r>
            <a:r>
              <a:rPr lang="en-US" sz="1200" b="0" dirty="0">
                <a:latin typeface="Lucida Console" pitchFamily="49" charset="0"/>
              </a:rPr>
              <a:t>="http://www.acme.com" </a:t>
            </a:r>
            <a:r>
              <a:rPr lang="en-US" sz="1200" b="0" dirty="0" err="1">
                <a:latin typeface="Lucida Console" pitchFamily="49" charset="0"/>
              </a:rPr>
              <a:t>xmlns:xl</a:t>
            </a:r>
            <a:r>
              <a:rPr lang="en-US" sz="1200" b="0" dirty="0">
                <a:latin typeface="Lucida Console" pitchFamily="49" charset="0"/>
              </a:rPr>
              <a:t>="http://www.w3.org/1999/xlink"&gt;</a:t>
            </a:r>
          </a:p>
          <a:p>
            <a:pPr defTabSz="739775"/>
            <a:r>
              <a:rPr lang="en-US" sz="1200" b="0" dirty="0">
                <a:latin typeface="Lucida Console" pitchFamily="49" charset="0"/>
              </a:rPr>
              <a:t>    &lt;Part </a:t>
            </a:r>
            <a:r>
              <a:rPr lang="en-US" sz="1200" b="0" dirty="0" err="1">
                <a:latin typeface="Lucida Console" pitchFamily="49" charset="0"/>
              </a:rPr>
              <a:t>xl:href</a:t>
            </a:r>
            <a:r>
              <a:rPr lang="en-US" sz="1200" b="0" dirty="0">
                <a:latin typeface="Lucida Console" pitchFamily="49" charset="0"/>
              </a:rPr>
              <a:t>="http://</a:t>
            </a:r>
            <a:r>
              <a:rPr lang="en-US" sz="1200" b="0" dirty="0" smtClean="0">
                <a:latin typeface="Lucida Console" pitchFamily="49" charset="0"/>
              </a:rPr>
              <a:t>www.acme.com/parts/0346</a:t>
            </a:r>
            <a:r>
              <a:rPr lang="en-US" sz="1200" b="0" dirty="0">
                <a:latin typeface="Lucida Console" pitchFamily="49" charset="0"/>
              </a:rPr>
              <a:t>"/&gt;</a:t>
            </a:r>
          </a:p>
          <a:p>
            <a:pPr defTabSz="739775"/>
            <a:r>
              <a:rPr lang="en-US" sz="1200" b="0" dirty="0">
                <a:latin typeface="Lucida Console" pitchFamily="49" charset="0"/>
              </a:rPr>
              <a:t>    &lt;Quantity&gt;10&lt;/Quantity&gt;</a:t>
            </a:r>
          </a:p>
          <a:p>
            <a:pPr defTabSz="739775"/>
            <a:r>
              <a:rPr lang="en-US" sz="1200" b="0" dirty="0">
                <a:latin typeface="Lucida Console" pitchFamily="49" charset="0"/>
              </a:rPr>
              <a:t>    &lt;</a:t>
            </a:r>
            <a:r>
              <a:rPr lang="en-US" sz="1200" b="0" dirty="0" smtClean="0">
                <a:latin typeface="Lucida Console" pitchFamily="49" charset="0"/>
              </a:rPr>
              <a:t>Date&gt;2014-09-01&lt;/</a:t>
            </a:r>
            <a:r>
              <a:rPr lang="en-US" sz="1200" b="0" dirty="0">
                <a:latin typeface="Lucida Console" pitchFamily="49" charset="0"/>
              </a:rPr>
              <a:t>Date&gt;</a:t>
            </a:r>
          </a:p>
          <a:p>
            <a:pPr defTabSz="739775"/>
            <a:r>
              <a:rPr lang="en-US" sz="1200" b="0" dirty="0">
                <a:latin typeface="Lucida Console" pitchFamily="49" charset="0"/>
              </a:rPr>
              <a:t>    ...</a:t>
            </a:r>
          </a:p>
          <a:p>
            <a:pPr defTabSz="739775"/>
            <a:r>
              <a:rPr lang="en-US" sz="1200" b="0" dirty="0">
                <a:latin typeface="Lucida Console" pitchFamily="49" charset="0"/>
              </a:rPr>
              <a:t>&lt;/</a:t>
            </a:r>
            <a:r>
              <a:rPr lang="en-US" sz="1200" b="0" dirty="0" err="1">
                <a:latin typeface="Lucida Console" pitchFamily="49" charset="0"/>
              </a:rPr>
              <a:t>p:Order</a:t>
            </a:r>
            <a:r>
              <a:rPr lang="en-US" sz="1200" b="0" dirty="0">
                <a:latin typeface="Lucida Console" pitchFamily="49" charset="0"/>
              </a:rPr>
              <a:t>&gt;</a:t>
            </a:r>
          </a:p>
        </p:txBody>
      </p:sp>
    </p:spTree>
    <p:extLst>
      <p:ext uri="{BB962C8B-B14F-4D97-AF65-F5344CB8AC3E}">
        <p14:creationId xmlns:p14="http://schemas.microsoft.com/office/powerpoint/2010/main" val="10712839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idx="1"/>
          </p:nvPr>
        </p:nvSpPr>
        <p:spPr/>
        <p:txBody>
          <a:bodyPr/>
          <a:lstStyle/>
          <a:p>
            <a:pPr eaLnBrk="1" hangingPunct="1"/>
            <a:r>
              <a:rPr lang="en-GB" dirty="0" smtClean="0"/>
              <a:t>To issue a GET request:</a:t>
            </a:r>
          </a:p>
          <a:p>
            <a:pPr lvl="1" eaLnBrk="1" hangingPunct="1"/>
            <a:endParaRPr lang="en-GB" dirty="0" smtClean="0"/>
          </a:p>
          <a:p>
            <a:pPr lvl="1" eaLnBrk="1" hangingPunct="1"/>
            <a:endParaRPr lang="en-GB" dirty="0"/>
          </a:p>
          <a:p>
            <a:pPr lvl="1" eaLnBrk="1" hangingPunct="1"/>
            <a:endParaRPr lang="en-GB" dirty="0" smtClean="0"/>
          </a:p>
          <a:p>
            <a:pPr lvl="1" eaLnBrk="1" hangingPunct="1"/>
            <a:endParaRPr lang="en-GB" dirty="0" smtClean="0"/>
          </a:p>
          <a:p>
            <a:pPr lvl="1" eaLnBrk="1" hangingPunct="1"/>
            <a:endParaRPr lang="en-GB" dirty="0"/>
          </a:p>
          <a:p>
            <a:pPr marL="400050" lvl="1" indent="0" eaLnBrk="1" hangingPunct="1">
              <a:buNone/>
            </a:pPr>
            <a:endParaRPr lang="en-GB" dirty="0"/>
          </a:p>
          <a:p>
            <a:pPr lvl="1" eaLnBrk="1" hangingPunct="1"/>
            <a:endParaRPr lang="en-GB" dirty="0" smtClean="0"/>
          </a:p>
        </p:txBody>
      </p:sp>
      <p:sp>
        <p:nvSpPr>
          <p:cNvPr id="14340" name="Rectangle 3"/>
          <p:cNvSpPr>
            <a:spLocks noGrp="1" noChangeArrowheads="1"/>
          </p:cNvSpPr>
          <p:nvPr>
            <p:ph type="title"/>
          </p:nvPr>
        </p:nvSpPr>
        <p:spPr/>
        <p:txBody>
          <a:bodyPr/>
          <a:lstStyle/>
          <a:p>
            <a:pPr eaLnBrk="1" hangingPunct="1"/>
            <a:r>
              <a:rPr lang="en-GB" dirty="0"/>
              <a:t>Calling </a:t>
            </a:r>
            <a:r>
              <a:rPr lang="en-GB" dirty="0" err="1"/>
              <a:t>RESTful</a:t>
            </a:r>
            <a:r>
              <a:rPr lang="en-GB" dirty="0"/>
              <a:t> services using </a:t>
            </a:r>
            <a:r>
              <a:rPr lang="en-GB" dirty="0" err="1" smtClean="0"/>
              <a:t>jQuery</a:t>
            </a:r>
            <a:r>
              <a:rPr lang="en-GB" dirty="0" smtClean="0"/>
              <a:t> (1 of 4)</a:t>
            </a:r>
          </a:p>
        </p:txBody>
      </p:sp>
      <p:sp>
        <p:nvSpPr>
          <p:cNvPr id="1433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fld id="{2B772C62-C28A-473F-8B83-FDA709A27A45}" type="slidenum">
              <a:rPr lang="en-GB" sz="1200" b="0" smtClean="0">
                <a:solidFill>
                  <a:schemeClr val="tx2"/>
                </a:solidFill>
              </a:rPr>
              <a:pPr eaLnBrk="1" hangingPunct="1"/>
              <a:t>31</a:t>
            </a:fld>
            <a:endParaRPr lang="en-GB" sz="1200" b="0" smtClean="0">
              <a:solidFill>
                <a:schemeClr val="tx2"/>
              </a:solidFill>
            </a:endParaRPr>
          </a:p>
        </p:txBody>
      </p:sp>
      <p:sp>
        <p:nvSpPr>
          <p:cNvPr id="5" name="Rectangle 16"/>
          <p:cNvSpPr>
            <a:spLocks noChangeArrowheads="1"/>
          </p:cNvSpPr>
          <p:nvPr/>
        </p:nvSpPr>
        <p:spPr bwMode="auto">
          <a:xfrm>
            <a:off x="555625" y="1663474"/>
            <a:ext cx="8232775" cy="1917926"/>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r>
              <a:rPr lang="en-GB" sz="1200" b="0" dirty="0">
                <a:latin typeface="Lucida Console" pitchFamily="49" charset="0"/>
              </a:rPr>
              <a:t>$.</a:t>
            </a:r>
            <a:r>
              <a:rPr lang="en-GB" sz="1200" b="0" dirty="0" err="1">
                <a:latin typeface="Lucida Console" pitchFamily="49" charset="0"/>
              </a:rPr>
              <a:t>ajax</a:t>
            </a:r>
            <a:r>
              <a:rPr lang="en-GB" sz="1200" b="0" dirty="0">
                <a:latin typeface="Lucida Console" pitchFamily="49" charset="0"/>
              </a:rPr>
              <a:t>({</a:t>
            </a:r>
          </a:p>
          <a:p>
            <a:r>
              <a:rPr lang="en-GB" sz="1200" b="0" dirty="0" smtClean="0">
                <a:latin typeface="Lucida Console" pitchFamily="49" charset="0"/>
              </a:rPr>
              <a:t>  type</a:t>
            </a:r>
            <a:r>
              <a:rPr lang="en-GB" sz="1200" b="0" dirty="0">
                <a:latin typeface="Lucida Console" pitchFamily="49" charset="0"/>
              </a:rPr>
              <a:t>: </a:t>
            </a:r>
            <a:r>
              <a:rPr lang="en-GB" sz="1200" b="0" dirty="0" smtClean="0">
                <a:latin typeface="Lucida Console" pitchFamily="49" charset="0"/>
              </a:rPr>
              <a:t>  "</a:t>
            </a:r>
            <a:r>
              <a:rPr lang="en-GB" sz="1200" b="0" dirty="0">
                <a:latin typeface="Lucida Console" pitchFamily="49" charset="0"/>
              </a:rPr>
              <a:t>GET",</a:t>
            </a:r>
          </a:p>
          <a:p>
            <a:r>
              <a:rPr lang="en-GB" sz="1200" b="0" dirty="0" smtClean="0">
                <a:latin typeface="Lucida Console" pitchFamily="49" charset="0"/>
              </a:rPr>
              <a:t>  url</a:t>
            </a:r>
            <a:r>
              <a:rPr lang="en-GB" sz="1200" b="0" dirty="0">
                <a:latin typeface="Lucida Console" pitchFamily="49" charset="0"/>
              </a:rPr>
              <a:t>: </a:t>
            </a:r>
            <a:r>
              <a:rPr lang="en-GB" sz="1200" b="0" dirty="0" smtClean="0">
                <a:latin typeface="Lucida Console" pitchFamily="49" charset="0"/>
              </a:rPr>
              <a:t>    </a:t>
            </a:r>
            <a:r>
              <a:rPr lang="en-GB" sz="1200" b="0" dirty="0" err="1" smtClean="0">
                <a:latin typeface="Lucida Console" pitchFamily="49" charset="0"/>
              </a:rPr>
              <a:t>urlOfItemToGet</a:t>
            </a:r>
            <a:r>
              <a:rPr lang="en-GB" sz="1200" b="0" dirty="0" smtClean="0">
                <a:latin typeface="Lucida Console" pitchFamily="49" charset="0"/>
              </a:rPr>
              <a:t>,</a:t>
            </a:r>
            <a:endParaRPr lang="en-GB" sz="1200" b="0" dirty="0">
              <a:latin typeface="Lucida Console" pitchFamily="49" charset="0"/>
            </a:endParaRPr>
          </a:p>
          <a:p>
            <a:r>
              <a:rPr lang="en-GB" sz="1200" b="0" dirty="0" smtClean="0">
                <a:latin typeface="Lucida Console" pitchFamily="49" charset="0"/>
              </a:rPr>
              <a:t>  cache</a:t>
            </a:r>
            <a:r>
              <a:rPr lang="en-GB" sz="1200" b="0" dirty="0">
                <a:latin typeface="Lucida Console" pitchFamily="49" charset="0"/>
              </a:rPr>
              <a:t>: </a:t>
            </a:r>
            <a:r>
              <a:rPr lang="en-GB" sz="1200" b="0" dirty="0" smtClean="0">
                <a:latin typeface="Lucida Console" pitchFamily="49" charset="0"/>
              </a:rPr>
              <a:t>  false</a:t>
            </a:r>
            <a:r>
              <a:rPr lang="en-GB" sz="1200" b="0" dirty="0">
                <a:latin typeface="Lucida Console" pitchFamily="49" charset="0"/>
              </a:rPr>
              <a:t>,</a:t>
            </a:r>
          </a:p>
          <a:p>
            <a:r>
              <a:rPr lang="en-GB" sz="1200" b="0" dirty="0" smtClean="0">
                <a:latin typeface="Lucida Console" pitchFamily="49" charset="0"/>
              </a:rPr>
              <a:t>  accepts</a:t>
            </a:r>
            <a:r>
              <a:rPr lang="en-GB" sz="1200" b="0" dirty="0">
                <a:latin typeface="Lucida Console" pitchFamily="49" charset="0"/>
              </a:rPr>
              <a:t>: </a:t>
            </a:r>
            <a:r>
              <a:rPr lang="en-GB" sz="1200" b="0" dirty="0" smtClean="0">
                <a:latin typeface="Lucida Console" pitchFamily="49" charset="0"/>
              </a:rPr>
              <a:t>{ </a:t>
            </a:r>
            <a:r>
              <a:rPr lang="en-GB" sz="1200" b="0" dirty="0" err="1" smtClean="0">
                <a:latin typeface="Lucida Console" pitchFamily="49" charset="0"/>
              </a:rPr>
              <a:t>json</a:t>
            </a:r>
            <a:r>
              <a:rPr lang="en-GB" sz="1200" b="0" dirty="0">
                <a:latin typeface="Lucida Console" pitchFamily="49" charset="0"/>
              </a:rPr>
              <a:t>: 'application/</a:t>
            </a:r>
            <a:r>
              <a:rPr lang="en-GB" sz="1200" b="0" dirty="0" err="1">
                <a:latin typeface="Lucida Console" pitchFamily="49" charset="0"/>
              </a:rPr>
              <a:t>json</a:t>
            </a:r>
            <a:r>
              <a:rPr lang="en-GB" sz="1200" b="0" dirty="0" smtClean="0">
                <a:latin typeface="Lucida Console" pitchFamily="49" charset="0"/>
              </a:rPr>
              <a:t>' },</a:t>
            </a:r>
          </a:p>
          <a:p>
            <a:endParaRPr lang="en-GB" sz="1200" b="0" dirty="0">
              <a:latin typeface="Lucida Console" pitchFamily="49" charset="0"/>
            </a:endParaRPr>
          </a:p>
          <a:p>
            <a:r>
              <a:rPr lang="en-GB" sz="1200" b="0" dirty="0" smtClean="0">
                <a:latin typeface="Lucida Console" pitchFamily="49" charset="0"/>
              </a:rPr>
              <a:t>  success</a:t>
            </a:r>
            <a:r>
              <a:rPr lang="en-GB" sz="1200" b="0" dirty="0">
                <a:latin typeface="Lucida Console" pitchFamily="49" charset="0"/>
              </a:rPr>
              <a:t>: </a:t>
            </a:r>
            <a:r>
              <a:rPr lang="en-GB" sz="1200" b="0" dirty="0" smtClean="0">
                <a:latin typeface="Lucida Console" pitchFamily="49" charset="0"/>
              </a:rPr>
              <a:t>function(data</a:t>
            </a:r>
            <a:r>
              <a:rPr lang="en-GB" sz="1200" b="0" dirty="0">
                <a:latin typeface="Lucida Console" pitchFamily="49" charset="0"/>
              </a:rPr>
              <a:t>) </a:t>
            </a:r>
            <a:r>
              <a:rPr lang="en-GB" sz="1200" b="0" dirty="0" smtClean="0">
                <a:latin typeface="Lucida Console" pitchFamily="49" charset="0"/>
              </a:rPr>
              <a:t>{…},</a:t>
            </a:r>
            <a:endParaRPr lang="en-GB" sz="1200" b="0" dirty="0">
              <a:latin typeface="Lucida Console" pitchFamily="49" charset="0"/>
            </a:endParaRPr>
          </a:p>
          <a:p>
            <a:endParaRPr lang="en-GB" sz="1200" b="0" dirty="0" smtClean="0">
              <a:latin typeface="Lucida Console" pitchFamily="49" charset="0"/>
            </a:endParaRPr>
          </a:p>
          <a:p>
            <a:r>
              <a:rPr lang="en-GB" sz="1200" b="0" dirty="0" smtClean="0">
                <a:latin typeface="Lucida Console" pitchFamily="49" charset="0"/>
              </a:rPr>
              <a:t>  error</a:t>
            </a:r>
            <a:r>
              <a:rPr lang="en-GB" sz="1200" b="0" dirty="0">
                <a:latin typeface="Lucida Console" pitchFamily="49" charset="0"/>
              </a:rPr>
              <a:t>: </a:t>
            </a:r>
            <a:r>
              <a:rPr lang="en-GB" sz="1200" b="0" dirty="0" smtClean="0">
                <a:latin typeface="Lucida Console" pitchFamily="49" charset="0"/>
              </a:rPr>
              <a:t>  function(</a:t>
            </a:r>
            <a:r>
              <a:rPr lang="en-GB" sz="1200" b="0" dirty="0" err="1" smtClean="0">
                <a:latin typeface="Lucida Console" pitchFamily="49" charset="0"/>
              </a:rPr>
              <a:t>xhr</a:t>
            </a:r>
            <a:r>
              <a:rPr lang="en-GB" sz="1200" b="0" dirty="0">
                <a:latin typeface="Lucida Console" pitchFamily="49" charset="0"/>
              </a:rPr>
              <a:t>, message</a:t>
            </a:r>
            <a:r>
              <a:rPr lang="en-GB" sz="1200" b="0" dirty="0" smtClean="0">
                <a:latin typeface="Lucida Console" pitchFamily="49" charset="0"/>
              </a:rPr>
              <a:t>) {…}</a:t>
            </a:r>
          </a:p>
          <a:p>
            <a:r>
              <a:rPr lang="en-GB" sz="1200" b="0" dirty="0" smtClean="0">
                <a:latin typeface="Lucida Console" pitchFamily="49" charset="0"/>
              </a:rPr>
              <a:t>});</a:t>
            </a:r>
            <a:endParaRPr lang="en-GB" sz="1200" b="0" dirty="0">
              <a:latin typeface="Lucida Console" pitchFamily="49" charset="0"/>
            </a:endParaRPr>
          </a:p>
        </p:txBody>
      </p:sp>
    </p:spTree>
    <p:extLst>
      <p:ext uri="{BB962C8B-B14F-4D97-AF65-F5344CB8AC3E}">
        <p14:creationId xmlns:p14="http://schemas.microsoft.com/office/powerpoint/2010/main" val="41571865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idx="1"/>
          </p:nvPr>
        </p:nvSpPr>
        <p:spPr/>
        <p:txBody>
          <a:bodyPr/>
          <a:lstStyle/>
          <a:p>
            <a:pPr eaLnBrk="1" hangingPunct="1"/>
            <a:r>
              <a:rPr lang="en-GB" dirty="0" smtClean="0"/>
              <a:t>To issue a POST request:</a:t>
            </a:r>
          </a:p>
          <a:p>
            <a:pPr eaLnBrk="1" hangingPunct="1"/>
            <a:endParaRPr lang="en-GB" dirty="0"/>
          </a:p>
          <a:p>
            <a:pPr eaLnBrk="1" hangingPunct="1"/>
            <a:endParaRPr lang="en-GB" dirty="0" smtClean="0"/>
          </a:p>
          <a:p>
            <a:pPr eaLnBrk="1" hangingPunct="1"/>
            <a:endParaRPr lang="en-GB" dirty="0"/>
          </a:p>
          <a:p>
            <a:pPr eaLnBrk="1" hangingPunct="1"/>
            <a:endParaRPr lang="en-GB" dirty="0" smtClean="0"/>
          </a:p>
          <a:p>
            <a:pPr eaLnBrk="1" hangingPunct="1"/>
            <a:endParaRPr lang="en-GB" dirty="0"/>
          </a:p>
          <a:p>
            <a:pPr eaLnBrk="1" hangingPunct="1"/>
            <a:endParaRPr lang="en-GB" dirty="0" smtClean="0"/>
          </a:p>
        </p:txBody>
      </p:sp>
      <p:sp>
        <p:nvSpPr>
          <p:cNvPr id="14340" name="Rectangle 3"/>
          <p:cNvSpPr>
            <a:spLocks noGrp="1" noChangeArrowheads="1"/>
          </p:cNvSpPr>
          <p:nvPr>
            <p:ph type="title"/>
          </p:nvPr>
        </p:nvSpPr>
        <p:spPr/>
        <p:txBody>
          <a:bodyPr/>
          <a:lstStyle/>
          <a:p>
            <a:pPr eaLnBrk="1" hangingPunct="1"/>
            <a:r>
              <a:rPr lang="en-GB" dirty="0"/>
              <a:t>Calling </a:t>
            </a:r>
            <a:r>
              <a:rPr lang="en-GB" dirty="0" err="1"/>
              <a:t>RESTful</a:t>
            </a:r>
            <a:r>
              <a:rPr lang="en-GB" dirty="0"/>
              <a:t> services using </a:t>
            </a:r>
            <a:r>
              <a:rPr lang="en-GB" dirty="0" err="1" smtClean="0"/>
              <a:t>jQuery</a:t>
            </a:r>
            <a:r>
              <a:rPr lang="en-GB" dirty="0" smtClean="0"/>
              <a:t> (2 of 4)</a:t>
            </a:r>
          </a:p>
        </p:txBody>
      </p:sp>
      <p:sp>
        <p:nvSpPr>
          <p:cNvPr id="1433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fld id="{2B772C62-C28A-473F-8B83-FDA709A27A45}" type="slidenum">
              <a:rPr lang="en-GB" sz="1200" b="0" smtClean="0">
                <a:solidFill>
                  <a:schemeClr val="tx2"/>
                </a:solidFill>
              </a:rPr>
              <a:pPr eaLnBrk="1" hangingPunct="1"/>
              <a:t>32</a:t>
            </a:fld>
            <a:endParaRPr lang="en-GB" sz="1200" b="0" smtClean="0">
              <a:solidFill>
                <a:schemeClr val="tx2"/>
              </a:solidFill>
            </a:endParaRPr>
          </a:p>
        </p:txBody>
      </p:sp>
      <p:sp>
        <p:nvSpPr>
          <p:cNvPr id="5" name="Rectangle 16"/>
          <p:cNvSpPr>
            <a:spLocks noChangeArrowheads="1"/>
          </p:cNvSpPr>
          <p:nvPr/>
        </p:nvSpPr>
        <p:spPr bwMode="auto">
          <a:xfrm>
            <a:off x="555625" y="1663473"/>
            <a:ext cx="8232775" cy="2309813"/>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r>
              <a:rPr lang="en-GB" sz="1200" b="0" dirty="0">
                <a:latin typeface="Lucida Console" pitchFamily="49" charset="0"/>
              </a:rPr>
              <a:t>$.</a:t>
            </a:r>
            <a:r>
              <a:rPr lang="en-GB" sz="1200" b="0" dirty="0" err="1">
                <a:latin typeface="Lucida Console" pitchFamily="49" charset="0"/>
              </a:rPr>
              <a:t>ajax</a:t>
            </a:r>
            <a:r>
              <a:rPr lang="en-GB" sz="1200" b="0" dirty="0">
                <a:latin typeface="Lucida Console" pitchFamily="49" charset="0"/>
              </a:rPr>
              <a:t>({</a:t>
            </a:r>
          </a:p>
          <a:p>
            <a:r>
              <a:rPr lang="en-GB" sz="1200" b="0" dirty="0" smtClean="0">
                <a:latin typeface="Lucida Console" pitchFamily="49" charset="0"/>
              </a:rPr>
              <a:t>  type</a:t>
            </a:r>
            <a:r>
              <a:rPr lang="en-GB" sz="1200" b="0" dirty="0">
                <a:latin typeface="Lucida Console" pitchFamily="49" charset="0"/>
              </a:rPr>
              <a:t>: </a:t>
            </a:r>
            <a:r>
              <a:rPr lang="en-GB" sz="1200" b="0" dirty="0" smtClean="0">
                <a:latin typeface="Lucida Console" pitchFamily="49" charset="0"/>
              </a:rPr>
              <a:t>  "</a:t>
            </a:r>
            <a:r>
              <a:rPr lang="en-GB" sz="1200" b="0" dirty="0">
                <a:latin typeface="Lucida Console" pitchFamily="49" charset="0"/>
              </a:rPr>
              <a:t>POST",</a:t>
            </a:r>
          </a:p>
          <a:p>
            <a:r>
              <a:rPr lang="en-GB" sz="1200" b="0" dirty="0" smtClean="0">
                <a:latin typeface="Lucida Console" pitchFamily="49" charset="0"/>
              </a:rPr>
              <a:t>  url</a:t>
            </a:r>
            <a:r>
              <a:rPr lang="en-GB" sz="1200" b="0" dirty="0">
                <a:latin typeface="Lucida Console" pitchFamily="49" charset="0"/>
              </a:rPr>
              <a:t>: </a:t>
            </a:r>
            <a:r>
              <a:rPr lang="en-GB" sz="1200" b="0" dirty="0" smtClean="0">
                <a:latin typeface="Lucida Console" pitchFamily="49" charset="0"/>
              </a:rPr>
              <a:t>    </a:t>
            </a:r>
            <a:r>
              <a:rPr lang="en-GB" sz="1200" b="0" dirty="0" err="1" smtClean="0">
                <a:latin typeface="Lucida Console" pitchFamily="49" charset="0"/>
              </a:rPr>
              <a:t>aUrl</a:t>
            </a:r>
            <a:r>
              <a:rPr lang="en-GB" sz="1200" b="0" dirty="0">
                <a:latin typeface="Lucida Console" pitchFamily="49" charset="0"/>
              </a:rPr>
              <a:t>,</a:t>
            </a:r>
          </a:p>
          <a:p>
            <a:r>
              <a:rPr lang="en-GB" sz="1200" b="0" dirty="0" smtClean="0">
                <a:latin typeface="Lucida Console" pitchFamily="49" charset="0"/>
              </a:rPr>
              <a:t>  cache</a:t>
            </a:r>
            <a:r>
              <a:rPr lang="en-GB" sz="1200" b="0" dirty="0">
                <a:latin typeface="Lucida Console" pitchFamily="49" charset="0"/>
              </a:rPr>
              <a:t>: </a:t>
            </a:r>
            <a:r>
              <a:rPr lang="en-GB" sz="1200" b="0" dirty="0" smtClean="0">
                <a:latin typeface="Lucida Console" pitchFamily="49" charset="0"/>
              </a:rPr>
              <a:t>  false</a:t>
            </a:r>
            <a:r>
              <a:rPr lang="en-GB" sz="1200" b="0" dirty="0">
                <a:latin typeface="Lucida Console" pitchFamily="49" charset="0"/>
              </a:rPr>
              <a:t>,</a:t>
            </a:r>
          </a:p>
          <a:p>
            <a:endParaRPr lang="en-GB" sz="1200" b="0" dirty="0" smtClean="0">
              <a:latin typeface="Lucida Console" pitchFamily="49" charset="0"/>
            </a:endParaRPr>
          </a:p>
          <a:p>
            <a:r>
              <a:rPr lang="en-GB" sz="1200" b="0" dirty="0" smtClean="0">
                <a:latin typeface="Lucida Console" pitchFamily="49" charset="0"/>
              </a:rPr>
              <a:t>  </a:t>
            </a:r>
            <a:r>
              <a:rPr lang="en-GB" sz="1200" b="0" dirty="0" err="1" smtClean="0">
                <a:latin typeface="Lucida Console" pitchFamily="49" charset="0"/>
              </a:rPr>
              <a:t>contentType</a:t>
            </a:r>
            <a:r>
              <a:rPr lang="en-GB" sz="1200" b="0" dirty="0">
                <a:latin typeface="Lucida Console" pitchFamily="49" charset="0"/>
              </a:rPr>
              <a:t>: "application/</a:t>
            </a:r>
            <a:r>
              <a:rPr lang="en-GB" sz="1200" b="0" dirty="0" err="1">
                <a:latin typeface="Lucida Console" pitchFamily="49" charset="0"/>
              </a:rPr>
              <a:t>json</a:t>
            </a:r>
            <a:r>
              <a:rPr lang="en-GB" sz="1200" b="0" dirty="0">
                <a:latin typeface="Lucida Console" pitchFamily="49" charset="0"/>
              </a:rPr>
              <a:t>",</a:t>
            </a:r>
          </a:p>
          <a:p>
            <a:r>
              <a:rPr lang="en-GB" sz="1200" b="0" dirty="0" smtClean="0">
                <a:latin typeface="Lucida Console" pitchFamily="49" charset="0"/>
              </a:rPr>
              <a:t>  data</a:t>
            </a:r>
            <a:r>
              <a:rPr lang="en-GB" sz="1200" b="0" dirty="0">
                <a:latin typeface="Lucida Console" pitchFamily="49" charset="0"/>
              </a:rPr>
              <a:t>: </a:t>
            </a:r>
            <a:r>
              <a:rPr lang="en-GB" sz="1200" b="0" dirty="0" smtClean="0">
                <a:latin typeface="Lucida Console" pitchFamily="49" charset="0"/>
              </a:rPr>
              <a:t>        </a:t>
            </a:r>
            <a:r>
              <a:rPr lang="en-GB" sz="1200" b="0" dirty="0" err="1" smtClean="0">
                <a:latin typeface="Lucida Console" pitchFamily="49" charset="0"/>
              </a:rPr>
              <a:t>JSON.stringify</a:t>
            </a:r>
            <a:r>
              <a:rPr lang="en-GB" sz="1200" b="0" dirty="0" smtClean="0">
                <a:latin typeface="Lucida Console" pitchFamily="49" charset="0"/>
              </a:rPr>
              <a:t>(</a:t>
            </a:r>
            <a:r>
              <a:rPr lang="en-GB" sz="1200" b="0" dirty="0" err="1" smtClean="0">
                <a:latin typeface="Lucida Console" pitchFamily="49" charset="0"/>
              </a:rPr>
              <a:t>anObject</a:t>
            </a:r>
            <a:r>
              <a:rPr lang="en-GB" sz="1200" b="0" dirty="0" smtClean="0">
                <a:latin typeface="Lucida Console" pitchFamily="49" charset="0"/>
              </a:rPr>
              <a:t>),</a:t>
            </a:r>
            <a:endParaRPr lang="en-GB" sz="1200" b="0" dirty="0">
              <a:latin typeface="Lucida Console" pitchFamily="49" charset="0"/>
            </a:endParaRPr>
          </a:p>
          <a:p>
            <a:endParaRPr lang="en-GB" sz="1200" b="0" dirty="0" smtClean="0">
              <a:latin typeface="Lucida Console" pitchFamily="49" charset="0"/>
            </a:endParaRPr>
          </a:p>
          <a:p>
            <a:r>
              <a:rPr lang="en-GB" sz="1200" b="0" dirty="0" smtClean="0">
                <a:latin typeface="Lucida Console" pitchFamily="49" charset="0"/>
              </a:rPr>
              <a:t>  success</a:t>
            </a:r>
            <a:r>
              <a:rPr lang="en-GB" sz="1200" b="0" dirty="0">
                <a:latin typeface="Lucida Console" pitchFamily="49" charset="0"/>
              </a:rPr>
              <a:t>: </a:t>
            </a:r>
            <a:r>
              <a:rPr lang="en-GB" sz="1200" b="0" dirty="0" smtClean="0">
                <a:latin typeface="Lucida Console" pitchFamily="49" charset="0"/>
              </a:rPr>
              <a:t>function(data</a:t>
            </a:r>
            <a:r>
              <a:rPr lang="en-GB" sz="1200" b="0" dirty="0">
                <a:latin typeface="Lucida Console" pitchFamily="49" charset="0"/>
              </a:rPr>
              <a:t>) </a:t>
            </a:r>
            <a:r>
              <a:rPr lang="en-GB" sz="1200" b="0" dirty="0" smtClean="0">
                <a:latin typeface="Lucida Console" pitchFamily="49" charset="0"/>
              </a:rPr>
              <a:t>{…}, </a:t>
            </a:r>
          </a:p>
          <a:p>
            <a:endParaRPr lang="en-GB" sz="1200" b="0" dirty="0" smtClean="0">
              <a:latin typeface="Lucida Console" pitchFamily="49" charset="0"/>
            </a:endParaRPr>
          </a:p>
          <a:p>
            <a:r>
              <a:rPr lang="en-GB" sz="1200" b="0" dirty="0" smtClean="0">
                <a:latin typeface="Lucida Console" pitchFamily="49" charset="0"/>
              </a:rPr>
              <a:t>  error</a:t>
            </a:r>
            <a:r>
              <a:rPr lang="en-GB" sz="1200" b="0" dirty="0">
                <a:latin typeface="Lucida Console" pitchFamily="49" charset="0"/>
              </a:rPr>
              <a:t>: </a:t>
            </a:r>
            <a:r>
              <a:rPr lang="en-GB" sz="1200" b="0" dirty="0" smtClean="0">
                <a:latin typeface="Lucida Console" pitchFamily="49" charset="0"/>
              </a:rPr>
              <a:t>  function(</a:t>
            </a:r>
            <a:r>
              <a:rPr lang="en-GB" sz="1200" b="0" dirty="0" err="1" smtClean="0">
                <a:latin typeface="Lucida Console" pitchFamily="49" charset="0"/>
              </a:rPr>
              <a:t>xhr</a:t>
            </a:r>
            <a:r>
              <a:rPr lang="en-GB" sz="1200" b="0" dirty="0">
                <a:latin typeface="Lucida Console" pitchFamily="49" charset="0"/>
              </a:rPr>
              <a:t>, message) </a:t>
            </a:r>
            <a:r>
              <a:rPr lang="en-GB" sz="1200" b="0" dirty="0" smtClean="0">
                <a:latin typeface="Lucida Console" pitchFamily="49" charset="0"/>
              </a:rPr>
              <a:t>{…}</a:t>
            </a:r>
            <a:endParaRPr lang="en-GB" sz="1200" b="0" dirty="0">
              <a:latin typeface="Lucida Console" pitchFamily="49" charset="0"/>
            </a:endParaRPr>
          </a:p>
          <a:p>
            <a:r>
              <a:rPr lang="en-GB" sz="1200" b="0" dirty="0">
                <a:latin typeface="Lucida Console" pitchFamily="49" charset="0"/>
              </a:rPr>
              <a:t>});</a:t>
            </a:r>
          </a:p>
        </p:txBody>
      </p:sp>
    </p:spTree>
    <p:extLst>
      <p:ext uri="{BB962C8B-B14F-4D97-AF65-F5344CB8AC3E}">
        <p14:creationId xmlns:p14="http://schemas.microsoft.com/office/powerpoint/2010/main" val="24247957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idx="1"/>
          </p:nvPr>
        </p:nvSpPr>
        <p:spPr/>
        <p:txBody>
          <a:bodyPr/>
          <a:lstStyle/>
          <a:p>
            <a:pPr eaLnBrk="1" hangingPunct="1"/>
            <a:r>
              <a:rPr lang="en-GB" dirty="0" smtClean="0"/>
              <a:t>To issue a PUT request:</a:t>
            </a:r>
          </a:p>
          <a:p>
            <a:pPr eaLnBrk="1" hangingPunct="1"/>
            <a:endParaRPr lang="en-GB" dirty="0"/>
          </a:p>
          <a:p>
            <a:pPr eaLnBrk="1" hangingPunct="1"/>
            <a:endParaRPr lang="en-GB" dirty="0" smtClean="0"/>
          </a:p>
          <a:p>
            <a:pPr eaLnBrk="1" hangingPunct="1"/>
            <a:endParaRPr lang="en-GB" dirty="0"/>
          </a:p>
          <a:p>
            <a:pPr eaLnBrk="1" hangingPunct="1"/>
            <a:endParaRPr lang="en-GB" dirty="0" smtClean="0"/>
          </a:p>
          <a:p>
            <a:pPr eaLnBrk="1" hangingPunct="1"/>
            <a:endParaRPr lang="en-GB" dirty="0"/>
          </a:p>
          <a:p>
            <a:pPr eaLnBrk="1" hangingPunct="1"/>
            <a:endParaRPr lang="en-GB" dirty="0" smtClean="0"/>
          </a:p>
        </p:txBody>
      </p:sp>
      <p:sp>
        <p:nvSpPr>
          <p:cNvPr id="14340" name="Rectangle 3"/>
          <p:cNvSpPr>
            <a:spLocks noGrp="1" noChangeArrowheads="1"/>
          </p:cNvSpPr>
          <p:nvPr>
            <p:ph type="title"/>
          </p:nvPr>
        </p:nvSpPr>
        <p:spPr/>
        <p:txBody>
          <a:bodyPr/>
          <a:lstStyle/>
          <a:p>
            <a:pPr eaLnBrk="1" hangingPunct="1"/>
            <a:r>
              <a:rPr lang="en-GB" dirty="0"/>
              <a:t>Calling </a:t>
            </a:r>
            <a:r>
              <a:rPr lang="en-GB" dirty="0" err="1"/>
              <a:t>RESTful</a:t>
            </a:r>
            <a:r>
              <a:rPr lang="en-GB" dirty="0"/>
              <a:t> services using </a:t>
            </a:r>
            <a:r>
              <a:rPr lang="en-GB" dirty="0" err="1" smtClean="0"/>
              <a:t>jQuery</a:t>
            </a:r>
            <a:r>
              <a:rPr lang="en-GB" dirty="0" smtClean="0"/>
              <a:t> (3 of 4)</a:t>
            </a:r>
          </a:p>
        </p:txBody>
      </p:sp>
      <p:sp>
        <p:nvSpPr>
          <p:cNvPr id="1433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fld id="{2B772C62-C28A-473F-8B83-FDA709A27A45}" type="slidenum">
              <a:rPr lang="en-GB" sz="1200" b="0" smtClean="0">
                <a:solidFill>
                  <a:schemeClr val="tx2"/>
                </a:solidFill>
              </a:rPr>
              <a:pPr eaLnBrk="1" hangingPunct="1"/>
              <a:t>33</a:t>
            </a:fld>
            <a:endParaRPr lang="en-GB" sz="1200" b="0" smtClean="0">
              <a:solidFill>
                <a:schemeClr val="tx2"/>
              </a:solidFill>
            </a:endParaRPr>
          </a:p>
        </p:txBody>
      </p:sp>
      <p:sp>
        <p:nvSpPr>
          <p:cNvPr id="5" name="Rectangle 16"/>
          <p:cNvSpPr>
            <a:spLocks noChangeArrowheads="1"/>
          </p:cNvSpPr>
          <p:nvPr/>
        </p:nvSpPr>
        <p:spPr bwMode="auto">
          <a:xfrm>
            <a:off x="555625" y="1663473"/>
            <a:ext cx="8232775" cy="2309813"/>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r>
              <a:rPr lang="en-GB" sz="1200" b="0" dirty="0">
                <a:latin typeface="Lucida Console" pitchFamily="49" charset="0"/>
              </a:rPr>
              <a:t>$.</a:t>
            </a:r>
            <a:r>
              <a:rPr lang="en-GB" sz="1200" b="0" dirty="0" err="1">
                <a:latin typeface="Lucida Console" pitchFamily="49" charset="0"/>
              </a:rPr>
              <a:t>ajax</a:t>
            </a:r>
            <a:r>
              <a:rPr lang="en-GB" sz="1200" b="0" dirty="0">
                <a:latin typeface="Lucida Console" pitchFamily="49" charset="0"/>
              </a:rPr>
              <a:t>({</a:t>
            </a:r>
          </a:p>
          <a:p>
            <a:r>
              <a:rPr lang="en-GB" sz="1200" b="0" dirty="0" smtClean="0">
                <a:latin typeface="Lucida Console" pitchFamily="49" charset="0"/>
              </a:rPr>
              <a:t>  type</a:t>
            </a:r>
            <a:r>
              <a:rPr lang="en-GB" sz="1200" b="0" dirty="0">
                <a:latin typeface="Lucida Console" pitchFamily="49" charset="0"/>
              </a:rPr>
              <a:t>: </a:t>
            </a:r>
            <a:r>
              <a:rPr lang="en-GB" sz="1200" b="0" dirty="0" smtClean="0">
                <a:latin typeface="Lucida Console" pitchFamily="49" charset="0"/>
              </a:rPr>
              <a:t>  "PUT",</a:t>
            </a:r>
            <a:endParaRPr lang="en-GB" sz="1200" b="0" dirty="0">
              <a:latin typeface="Lucida Console" pitchFamily="49" charset="0"/>
            </a:endParaRPr>
          </a:p>
          <a:p>
            <a:r>
              <a:rPr lang="en-GB" sz="1200" b="0" dirty="0" smtClean="0">
                <a:latin typeface="Lucida Console" pitchFamily="49" charset="0"/>
              </a:rPr>
              <a:t>  url</a:t>
            </a:r>
            <a:r>
              <a:rPr lang="en-GB" sz="1200" b="0" dirty="0">
                <a:latin typeface="Lucida Console" pitchFamily="49" charset="0"/>
              </a:rPr>
              <a:t>: </a:t>
            </a:r>
            <a:r>
              <a:rPr lang="en-GB" sz="1200" b="0" dirty="0" smtClean="0">
                <a:latin typeface="Lucida Console" pitchFamily="49" charset="0"/>
              </a:rPr>
              <a:t>    </a:t>
            </a:r>
            <a:r>
              <a:rPr lang="en-GB" sz="1200" b="0" dirty="0" err="1" smtClean="0">
                <a:latin typeface="Lucida Console" pitchFamily="49" charset="0"/>
              </a:rPr>
              <a:t>aUrl</a:t>
            </a:r>
            <a:r>
              <a:rPr lang="en-GB" sz="1200" b="0" dirty="0">
                <a:latin typeface="Lucida Console" pitchFamily="49" charset="0"/>
              </a:rPr>
              <a:t>,</a:t>
            </a:r>
          </a:p>
          <a:p>
            <a:r>
              <a:rPr lang="en-GB" sz="1200" b="0" dirty="0" smtClean="0">
                <a:latin typeface="Lucida Console" pitchFamily="49" charset="0"/>
              </a:rPr>
              <a:t>  cache</a:t>
            </a:r>
            <a:r>
              <a:rPr lang="en-GB" sz="1200" b="0" dirty="0">
                <a:latin typeface="Lucida Console" pitchFamily="49" charset="0"/>
              </a:rPr>
              <a:t>: </a:t>
            </a:r>
            <a:r>
              <a:rPr lang="en-GB" sz="1200" b="0" dirty="0" smtClean="0">
                <a:latin typeface="Lucida Console" pitchFamily="49" charset="0"/>
              </a:rPr>
              <a:t>  false</a:t>
            </a:r>
            <a:r>
              <a:rPr lang="en-GB" sz="1200" b="0" dirty="0">
                <a:latin typeface="Lucida Console" pitchFamily="49" charset="0"/>
              </a:rPr>
              <a:t>,</a:t>
            </a:r>
          </a:p>
          <a:p>
            <a:endParaRPr lang="en-GB" sz="1200" b="0" dirty="0" smtClean="0">
              <a:latin typeface="Lucida Console" pitchFamily="49" charset="0"/>
            </a:endParaRPr>
          </a:p>
          <a:p>
            <a:r>
              <a:rPr lang="en-GB" sz="1200" b="0" dirty="0" smtClean="0">
                <a:latin typeface="Lucida Console" pitchFamily="49" charset="0"/>
              </a:rPr>
              <a:t>  </a:t>
            </a:r>
            <a:r>
              <a:rPr lang="en-GB" sz="1200" b="0" dirty="0" err="1" smtClean="0">
                <a:latin typeface="Lucida Console" pitchFamily="49" charset="0"/>
              </a:rPr>
              <a:t>contentType</a:t>
            </a:r>
            <a:r>
              <a:rPr lang="en-GB" sz="1200" b="0" dirty="0">
                <a:latin typeface="Lucida Console" pitchFamily="49" charset="0"/>
              </a:rPr>
              <a:t>: "application/</a:t>
            </a:r>
            <a:r>
              <a:rPr lang="en-GB" sz="1200" b="0" dirty="0" err="1">
                <a:latin typeface="Lucida Console" pitchFamily="49" charset="0"/>
              </a:rPr>
              <a:t>json</a:t>
            </a:r>
            <a:r>
              <a:rPr lang="en-GB" sz="1200" b="0" dirty="0">
                <a:latin typeface="Lucida Console" pitchFamily="49" charset="0"/>
              </a:rPr>
              <a:t>",</a:t>
            </a:r>
          </a:p>
          <a:p>
            <a:r>
              <a:rPr lang="en-GB" sz="1200" b="0" dirty="0" smtClean="0">
                <a:latin typeface="Lucida Console" pitchFamily="49" charset="0"/>
              </a:rPr>
              <a:t>  data</a:t>
            </a:r>
            <a:r>
              <a:rPr lang="en-GB" sz="1200" b="0" dirty="0">
                <a:latin typeface="Lucida Console" pitchFamily="49" charset="0"/>
              </a:rPr>
              <a:t>: </a:t>
            </a:r>
            <a:r>
              <a:rPr lang="en-GB" sz="1200" b="0" dirty="0" smtClean="0">
                <a:latin typeface="Lucida Console" pitchFamily="49" charset="0"/>
              </a:rPr>
              <a:t>        </a:t>
            </a:r>
            <a:r>
              <a:rPr lang="en-GB" sz="1200" b="0" dirty="0" err="1" smtClean="0">
                <a:latin typeface="Lucida Console" pitchFamily="49" charset="0"/>
              </a:rPr>
              <a:t>JSON.stringify</a:t>
            </a:r>
            <a:r>
              <a:rPr lang="en-GB" sz="1200" b="0" dirty="0" smtClean="0">
                <a:latin typeface="Lucida Console" pitchFamily="49" charset="0"/>
              </a:rPr>
              <a:t>(</a:t>
            </a:r>
            <a:r>
              <a:rPr lang="en-GB" sz="1200" b="0" dirty="0" err="1" smtClean="0">
                <a:latin typeface="Lucida Console" pitchFamily="49" charset="0"/>
              </a:rPr>
              <a:t>anObject</a:t>
            </a:r>
            <a:r>
              <a:rPr lang="en-GB" sz="1200" b="0" dirty="0" smtClean="0">
                <a:latin typeface="Lucida Console" pitchFamily="49" charset="0"/>
              </a:rPr>
              <a:t>),</a:t>
            </a:r>
            <a:endParaRPr lang="en-GB" sz="1200" b="0" dirty="0">
              <a:latin typeface="Lucida Console" pitchFamily="49" charset="0"/>
            </a:endParaRPr>
          </a:p>
          <a:p>
            <a:endParaRPr lang="en-GB" sz="1200" b="0" dirty="0" smtClean="0">
              <a:latin typeface="Lucida Console" pitchFamily="49" charset="0"/>
            </a:endParaRPr>
          </a:p>
          <a:p>
            <a:r>
              <a:rPr lang="en-GB" sz="1200" b="0" dirty="0" smtClean="0">
                <a:latin typeface="Lucida Console" pitchFamily="49" charset="0"/>
              </a:rPr>
              <a:t>  success</a:t>
            </a:r>
            <a:r>
              <a:rPr lang="en-GB" sz="1200" b="0" dirty="0">
                <a:latin typeface="Lucida Console" pitchFamily="49" charset="0"/>
              </a:rPr>
              <a:t>: </a:t>
            </a:r>
            <a:r>
              <a:rPr lang="en-GB" sz="1200" b="0" dirty="0" smtClean="0">
                <a:latin typeface="Lucida Console" pitchFamily="49" charset="0"/>
              </a:rPr>
              <a:t>function() {…}, </a:t>
            </a:r>
          </a:p>
          <a:p>
            <a:endParaRPr lang="en-GB" sz="1200" b="0" dirty="0" smtClean="0">
              <a:latin typeface="Lucida Console" pitchFamily="49" charset="0"/>
            </a:endParaRPr>
          </a:p>
          <a:p>
            <a:r>
              <a:rPr lang="en-GB" sz="1200" b="0" dirty="0" smtClean="0">
                <a:latin typeface="Lucida Console" pitchFamily="49" charset="0"/>
              </a:rPr>
              <a:t>  error</a:t>
            </a:r>
            <a:r>
              <a:rPr lang="en-GB" sz="1200" b="0" dirty="0">
                <a:latin typeface="Lucida Console" pitchFamily="49" charset="0"/>
              </a:rPr>
              <a:t>: </a:t>
            </a:r>
            <a:r>
              <a:rPr lang="en-GB" sz="1200" b="0" dirty="0" smtClean="0">
                <a:latin typeface="Lucida Console" pitchFamily="49" charset="0"/>
              </a:rPr>
              <a:t>  function(</a:t>
            </a:r>
            <a:r>
              <a:rPr lang="en-GB" sz="1200" b="0" dirty="0" err="1" smtClean="0">
                <a:latin typeface="Lucida Console" pitchFamily="49" charset="0"/>
              </a:rPr>
              <a:t>xhr</a:t>
            </a:r>
            <a:r>
              <a:rPr lang="en-GB" sz="1200" b="0" dirty="0">
                <a:latin typeface="Lucida Console" pitchFamily="49" charset="0"/>
              </a:rPr>
              <a:t>, message) </a:t>
            </a:r>
            <a:r>
              <a:rPr lang="en-GB" sz="1200" b="0" dirty="0" smtClean="0">
                <a:latin typeface="Lucida Console" pitchFamily="49" charset="0"/>
              </a:rPr>
              <a:t>{…}</a:t>
            </a:r>
            <a:endParaRPr lang="en-GB" sz="1200" b="0" dirty="0">
              <a:latin typeface="Lucida Console" pitchFamily="49" charset="0"/>
            </a:endParaRPr>
          </a:p>
          <a:p>
            <a:r>
              <a:rPr lang="en-GB" sz="1200" b="0" dirty="0">
                <a:latin typeface="Lucida Console" pitchFamily="49" charset="0"/>
              </a:rPr>
              <a:t>});</a:t>
            </a:r>
          </a:p>
        </p:txBody>
      </p:sp>
    </p:spTree>
    <p:extLst>
      <p:ext uri="{BB962C8B-B14F-4D97-AF65-F5344CB8AC3E}">
        <p14:creationId xmlns:p14="http://schemas.microsoft.com/office/powerpoint/2010/main" val="32724560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idx="1"/>
          </p:nvPr>
        </p:nvSpPr>
        <p:spPr/>
        <p:txBody>
          <a:bodyPr/>
          <a:lstStyle/>
          <a:p>
            <a:pPr eaLnBrk="1" hangingPunct="1"/>
            <a:r>
              <a:rPr lang="en-GB" dirty="0" smtClean="0"/>
              <a:t>To issue a DELETE request:</a:t>
            </a:r>
          </a:p>
          <a:p>
            <a:pPr eaLnBrk="1" hangingPunct="1"/>
            <a:endParaRPr lang="en-GB" dirty="0"/>
          </a:p>
          <a:p>
            <a:pPr eaLnBrk="1" hangingPunct="1"/>
            <a:endParaRPr lang="en-GB" dirty="0" smtClean="0"/>
          </a:p>
          <a:p>
            <a:pPr eaLnBrk="1" hangingPunct="1"/>
            <a:endParaRPr lang="en-GB" dirty="0"/>
          </a:p>
          <a:p>
            <a:pPr eaLnBrk="1" hangingPunct="1"/>
            <a:endParaRPr lang="en-GB" dirty="0" smtClean="0"/>
          </a:p>
          <a:p>
            <a:pPr eaLnBrk="1" hangingPunct="1"/>
            <a:endParaRPr lang="en-GB" dirty="0"/>
          </a:p>
        </p:txBody>
      </p:sp>
      <p:sp>
        <p:nvSpPr>
          <p:cNvPr id="14340" name="Rectangle 3"/>
          <p:cNvSpPr>
            <a:spLocks noGrp="1" noChangeArrowheads="1"/>
          </p:cNvSpPr>
          <p:nvPr>
            <p:ph type="title"/>
          </p:nvPr>
        </p:nvSpPr>
        <p:spPr/>
        <p:txBody>
          <a:bodyPr/>
          <a:lstStyle/>
          <a:p>
            <a:pPr eaLnBrk="1" hangingPunct="1"/>
            <a:r>
              <a:rPr lang="en-GB" dirty="0"/>
              <a:t>Calling </a:t>
            </a:r>
            <a:r>
              <a:rPr lang="en-GB" dirty="0" err="1"/>
              <a:t>RESTful</a:t>
            </a:r>
            <a:r>
              <a:rPr lang="en-GB" dirty="0"/>
              <a:t> services using </a:t>
            </a:r>
            <a:r>
              <a:rPr lang="en-GB" dirty="0" err="1" smtClean="0"/>
              <a:t>jQuery</a:t>
            </a:r>
            <a:r>
              <a:rPr lang="en-GB" dirty="0" smtClean="0"/>
              <a:t> (4 of 4)</a:t>
            </a:r>
          </a:p>
        </p:txBody>
      </p:sp>
      <p:sp>
        <p:nvSpPr>
          <p:cNvPr id="1433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fld id="{2B772C62-C28A-473F-8B83-FDA709A27A45}" type="slidenum">
              <a:rPr lang="en-GB" sz="1200" b="0" smtClean="0">
                <a:solidFill>
                  <a:schemeClr val="tx2"/>
                </a:solidFill>
              </a:rPr>
              <a:pPr eaLnBrk="1" hangingPunct="1"/>
              <a:t>34</a:t>
            </a:fld>
            <a:endParaRPr lang="en-GB" sz="1200" b="0" smtClean="0">
              <a:solidFill>
                <a:schemeClr val="tx2"/>
              </a:solidFill>
            </a:endParaRPr>
          </a:p>
        </p:txBody>
      </p:sp>
      <p:sp>
        <p:nvSpPr>
          <p:cNvPr id="5" name="Rectangle 16"/>
          <p:cNvSpPr>
            <a:spLocks noChangeArrowheads="1"/>
          </p:cNvSpPr>
          <p:nvPr/>
        </p:nvSpPr>
        <p:spPr bwMode="auto">
          <a:xfrm>
            <a:off x="555625" y="1663473"/>
            <a:ext cx="8232775" cy="1830841"/>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r>
              <a:rPr lang="en-GB" sz="1200" b="0" dirty="0">
                <a:latin typeface="Lucida Console" pitchFamily="49" charset="0"/>
              </a:rPr>
              <a:t>$.</a:t>
            </a:r>
            <a:r>
              <a:rPr lang="en-GB" sz="1200" b="0" dirty="0" err="1">
                <a:latin typeface="Lucida Console" pitchFamily="49" charset="0"/>
              </a:rPr>
              <a:t>ajax</a:t>
            </a:r>
            <a:r>
              <a:rPr lang="en-GB" sz="1200" b="0" dirty="0">
                <a:latin typeface="Lucida Console" pitchFamily="49" charset="0"/>
              </a:rPr>
              <a:t>({</a:t>
            </a:r>
          </a:p>
          <a:p>
            <a:r>
              <a:rPr lang="en-GB" sz="1200" b="0" dirty="0" smtClean="0">
                <a:latin typeface="Lucida Console" pitchFamily="49" charset="0"/>
              </a:rPr>
              <a:t>  type</a:t>
            </a:r>
            <a:r>
              <a:rPr lang="en-GB" sz="1200" b="0" dirty="0">
                <a:latin typeface="Lucida Console" pitchFamily="49" charset="0"/>
              </a:rPr>
              <a:t>: </a:t>
            </a:r>
            <a:r>
              <a:rPr lang="en-GB" sz="1200" b="0" dirty="0" smtClean="0">
                <a:latin typeface="Lucida Console" pitchFamily="49" charset="0"/>
              </a:rPr>
              <a:t>  "DELETE",</a:t>
            </a:r>
            <a:endParaRPr lang="en-GB" sz="1200" b="0" dirty="0">
              <a:latin typeface="Lucida Console" pitchFamily="49" charset="0"/>
            </a:endParaRPr>
          </a:p>
          <a:p>
            <a:r>
              <a:rPr lang="en-GB" sz="1200" b="0" dirty="0" smtClean="0">
                <a:latin typeface="Lucida Console" pitchFamily="49" charset="0"/>
              </a:rPr>
              <a:t>  url</a:t>
            </a:r>
            <a:r>
              <a:rPr lang="en-GB" sz="1200" b="0" dirty="0">
                <a:latin typeface="Lucida Console" pitchFamily="49" charset="0"/>
              </a:rPr>
              <a:t>: </a:t>
            </a:r>
            <a:r>
              <a:rPr lang="en-GB" sz="1200" b="0" dirty="0" smtClean="0">
                <a:latin typeface="Lucida Console" pitchFamily="49" charset="0"/>
              </a:rPr>
              <a:t>    </a:t>
            </a:r>
            <a:r>
              <a:rPr lang="en-GB" sz="1200" b="0" dirty="0" err="1" smtClean="0">
                <a:latin typeface="Lucida Console" pitchFamily="49" charset="0"/>
              </a:rPr>
              <a:t>urlOfItemToDelete</a:t>
            </a:r>
            <a:r>
              <a:rPr lang="en-GB" sz="1200" b="0" dirty="0" smtClean="0">
                <a:latin typeface="Lucida Console" pitchFamily="49" charset="0"/>
              </a:rPr>
              <a:t>,</a:t>
            </a:r>
            <a:endParaRPr lang="en-GB" sz="1200" b="0" dirty="0">
              <a:latin typeface="Lucida Console" pitchFamily="49" charset="0"/>
            </a:endParaRPr>
          </a:p>
          <a:p>
            <a:r>
              <a:rPr lang="en-GB" sz="1200" b="0" dirty="0" smtClean="0">
                <a:latin typeface="Lucida Console" pitchFamily="49" charset="0"/>
              </a:rPr>
              <a:t>  cache</a:t>
            </a:r>
            <a:r>
              <a:rPr lang="en-GB" sz="1200" b="0" dirty="0">
                <a:latin typeface="Lucida Console" pitchFamily="49" charset="0"/>
              </a:rPr>
              <a:t>: </a:t>
            </a:r>
            <a:r>
              <a:rPr lang="en-GB" sz="1200" b="0" dirty="0" smtClean="0">
                <a:latin typeface="Lucida Console" pitchFamily="49" charset="0"/>
              </a:rPr>
              <a:t>  false</a:t>
            </a:r>
            <a:r>
              <a:rPr lang="en-GB" sz="1200" b="0" dirty="0">
                <a:latin typeface="Lucida Console" pitchFamily="49" charset="0"/>
              </a:rPr>
              <a:t>,</a:t>
            </a:r>
          </a:p>
          <a:p>
            <a:endParaRPr lang="en-GB" sz="1200" b="0" dirty="0" smtClean="0">
              <a:latin typeface="Lucida Console" pitchFamily="49" charset="0"/>
            </a:endParaRPr>
          </a:p>
          <a:p>
            <a:r>
              <a:rPr lang="en-GB" sz="1200" b="0" dirty="0" smtClean="0">
                <a:latin typeface="Lucida Console" pitchFamily="49" charset="0"/>
              </a:rPr>
              <a:t>  success</a:t>
            </a:r>
            <a:r>
              <a:rPr lang="en-GB" sz="1200" b="0" dirty="0">
                <a:latin typeface="Lucida Console" pitchFamily="49" charset="0"/>
              </a:rPr>
              <a:t>: </a:t>
            </a:r>
            <a:r>
              <a:rPr lang="en-GB" sz="1200" b="0" dirty="0" smtClean="0">
                <a:latin typeface="Lucida Console" pitchFamily="49" charset="0"/>
              </a:rPr>
              <a:t>function() {…}, </a:t>
            </a:r>
          </a:p>
          <a:p>
            <a:endParaRPr lang="en-GB" sz="1200" b="0" dirty="0" smtClean="0">
              <a:latin typeface="Lucida Console" pitchFamily="49" charset="0"/>
            </a:endParaRPr>
          </a:p>
          <a:p>
            <a:r>
              <a:rPr lang="en-GB" sz="1200" b="0" dirty="0" smtClean="0">
                <a:latin typeface="Lucida Console" pitchFamily="49" charset="0"/>
              </a:rPr>
              <a:t>  error</a:t>
            </a:r>
            <a:r>
              <a:rPr lang="en-GB" sz="1200" b="0" dirty="0">
                <a:latin typeface="Lucida Console" pitchFamily="49" charset="0"/>
              </a:rPr>
              <a:t>: </a:t>
            </a:r>
            <a:r>
              <a:rPr lang="en-GB" sz="1200" b="0" dirty="0" smtClean="0">
                <a:latin typeface="Lucida Console" pitchFamily="49" charset="0"/>
              </a:rPr>
              <a:t>  function(</a:t>
            </a:r>
            <a:r>
              <a:rPr lang="en-GB" sz="1200" b="0" dirty="0" err="1" smtClean="0">
                <a:latin typeface="Lucida Console" pitchFamily="49" charset="0"/>
              </a:rPr>
              <a:t>xhr</a:t>
            </a:r>
            <a:r>
              <a:rPr lang="en-GB" sz="1200" b="0" dirty="0">
                <a:latin typeface="Lucida Console" pitchFamily="49" charset="0"/>
              </a:rPr>
              <a:t>, message) </a:t>
            </a:r>
            <a:r>
              <a:rPr lang="en-GB" sz="1200" b="0" dirty="0" smtClean="0">
                <a:latin typeface="Lucida Console" pitchFamily="49" charset="0"/>
              </a:rPr>
              <a:t>{…}</a:t>
            </a:r>
            <a:endParaRPr lang="en-GB" sz="1200" b="0" dirty="0">
              <a:latin typeface="Lucida Console" pitchFamily="49" charset="0"/>
            </a:endParaRPr>
          </a:p>
          <a:p>
            <a:r>
              <a:rPr lang="en-GB" sz="1200" b="0" dirty="0">
                <a:latin typeface="Lucida Console" pitchFamily="49" charset="0"/>
              </a:rPr>
              <a:t>});</a:t>
            </a:r>
          </a:p>
        </p:txBody>
      </p:sp>
    </p:spTree>
    <p:extLst>
      <p:ext uri="{BB962C8B-B14F-4D97-AF65-F5344CB8AC3E}">
        <p14:creationId xmlns:p14="http://schemas.microsoft.com/office/powerpoint/2010/main" val="30939647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3"/>
          <p:cNvSpPr>
            <a:spLocks noGrp="1" noChangeArrowheads="1"/>
          </p:cNvSpPr>
          <p:nvPr>
            <p:ph idx="1"/>
          </p:nvPr>
        </p:nvSpPr>
        <p:spPr/>
        <p:txBody>
          <a:bodyPr/>
          <a:lstStyle/>
          <a:p>
            <a:r>
              <a:rPr lang="en-GB" dirty="0" smtClean="0">
                <a:latin typeface="+mj-lt"/>
              </a:rPr>
              <a:t>Lab doc:</a:t>
            </a:r>
          </a:p>
          <a:p>
            <a:pPr lvl="1"/>
            <a:r>
              <a:rPr lang="en-GB" smtClean="0">
                <a:latin typeface="+mj-lt"/>
              </a:rPr>
              <a:t> 14b </a:t>
            </a:r>
            <a:r>
              <a:rPr lang="en-GB" dirty="0">
                <a:latin typeface="+mj-lt"/>
              </a:rPr>
              <a:t>Consuming </a:t>
            </a:r>
            <a:r>
              <a:rPr lang="en-GB" dirty="0" err="1">
                <a:latin typeface="+mj-lt"/>
              </a:rPr>
              <a:t>RESTful</a:t>
            </a:r>
            <a:r>
              <a:rPr lang="en-GB" dirty="0">
                <a:latin typeface="+mj-lt"/>
              </a:rPr>
              <a:t> Services using jQuery and Ajax.docx</a:t>
            </a:r>
            <a:endParaRPr lang="en-GB" dirty="0" smtClean="0">
              <a:latin typeface="+mj-lt"/>
            </a:endParaRPr>
          </a:p>
          <a:p>
            <a:pPr lvl="1"/>
            <a:endParaRPr lang="en-GB" dirty="0">
              <a:latin typeface="Lucida Console" pitchFamily="49" charset="0"/>
            </a:endParaRPr>
          </a:p>
          <a:p>
            <a:r>
              <a:rPr lang="en-GB" dirty="0" smtClean="0">
                <a:latin typeface="+mj-lt"/>
              </a:rPr>
              <a:t>Lab exercises:</a:t>
            </a:r>
          </a:p>
          <a:p>
            <a:pPr marL="857250" lvl="1" indent="-457200">
              <a:buFont typeface="+mj-lt"/>
              <a:buAutoNum type="arabicPeriod"/>
            </a:pPr>
            <a:r>
              <a:rPr lang="en-GB" dirty="0" smtClean="0"/>
              <a:t>Familiarization </a:t>
            </a:r>
            <a:r>
              <a:rPr lang="en-GB" dirty="0"/>
              <a:t>with the server-side code </a:t>
            </a:r>
            <a:r>
              <a:rPr lang="en-GB" dirty="0" smtClean="0"/>
              <a:t/>
            </a:r>
            <a:br>
              <a:rPr lang="en-GB" dirty="0" smtClean="0"/>
            </a:br>
            <a:endParaRPr lang="en-GB" dirty="0"/>
          </a:p>
          <a:p>
            <a:pPr marL="857250" lvl="1" indent="-457200">
              <a:buFont typeface="+mj-lt"/>
              <a:buAutoNum type="arabicPeriod"/>
            </a:pPr>
            <a:r>
              <a:rPr lang="en-GB" dirty="0" smtClean="0"/>
              <a:t>Familiarization </a:t>
            </a:r>
            <a:r>
              <a:rPr lang="en-GB" dirty="0"/>
              <a:t>with the client-side code </a:t>
            </a:r>
            <a:r>
              <a:rPr lang="en-GB" dirty="0" smtClean="0"/>
              <a:t/>
            </a:r>
            <a:br>
              <a:rPr lang="en-GB" dirty="0" smtClean="0"/>
            </a:br>
            <a:endParaRPr lang="en-GB" dirty="0"/>
          </a:p>
          <a:p>
            <a:pPr marL="857250" lvl="1" indent="-457200">
              <a:buFont typeface="+mj-lt"/>
              <a:buAutoNum type="arabicPeriod"/>
            </a:pPr>
            <a:r>
              <a:rPr lang="en-GB" dirty="0" smtClean="0"/>
              <a:t>Inserting </a:t>
            </a:r>
            <a:r>
              <a:rPr lang="en-GB" dirty="0"/>
              <a:t>a </a:t>
            </a:r>
            <a:r>
              <a:rPr lang="en-GB" dirty="0" smtClean="0"/>
              <a:t>product</a:t>
            </a:r>
            <a:br>
              <a:rPr lang="en-GB" dirty="0" smtClean="0"/>
            </a:br>
            <a:endParaRPr lang="en-GB" dirty="0"/>
          </a:p>
          <a:p>
            <a:pPr marL="857250" lvl="1" indent="-457200">
              <a:buFont typeface="+mj-lt"/>
              <a:buAutoNum type="arabicPeriod"/>
            </a:pPr>
            <a:r>
              <a:rPr lang="en-GB" dirty="0" smtClean="0"/>
              <a:t>Updating </a:t>
            </a:r>
            <a:r>
              <a:rPr lang="en-GB" dirty="0"/>
              <a:t>a </a:t>
            </a:r>
            <a:r>
              <a:rPr lang="en-GB" dirty="0" smtClean="0"/>
              <a:t>product</a:t>
            </a:r>
            <a:br>
              <a:rPr lang="en-GB" dirty="0" smtClean="0"/>
            </a:br>
            <a:endParaRPr lang="en-GB" dirty="0"/>
          </a:p>
          <a:p>
            <a:pPr marL="857250" lvl="1" indent="-457200">
              <a:buFont typeface="+mj-lt"/>
              <a:buAutoNum type="arabicPeriod"/>
            </a:pPr>
            <a:r>
              <a:rPr lang="en-GB" dirty="0" smtClean="0"/>
              <a:t>Deleting </a:t>
            </a:r>
            <a:r>
              <a:rPr lang="en-GB" dirty="0"/>
              <a:t>a </a:t>
            </a:r>
            <a:r>
              <a:rPr lang="en-GB" dirty="0" smtClean="0"/>
              <a:t>product</a:t>
            </a:r>
            <a:br>
              <a:rPr lang="en-GB" dirty="0" smtClean="0"/>
            </a:br>
            <a:endParaRPr lang="en-GB" dirty="0"/>
          </a:p>
          <a:p>
            <a:pPr marL="857250" lvl="1" indent="-457200">
              <a:buFont typeface="+mj-lt"/>
              <a:buAutoNum type="arabicPeriod"/>
            </a:pPr>
            <a:r>
              <a:rPr lang="en-GB" dirty="0" smtClean="0"/>
              <a:t>Additional </a:t>
            </a:r>
            <a:r>
              <a:rPr lang="en-GB" dirty="0"/>
              <a:t>suggestions</a:t>
            </a:r>
          </a:p>
          <a:p>
            <a:pPr marL="857250" lvl="1" indent="-457200">
              <a:buFont typeface="+mj-lt"/>
              <a:buAutoNum type="arabicPeriod"/>
            </a:pPr>
            <a:endParaRPr lang="en-GB" dirty="0"/>
          </a:p>
          <a:p>
            <a:pPr lvl="1"/>
            <a:endParaRPr lang="en-GB" dirty="0" smtClean="0">
              <a:latin typeface="Lucida Console" pitchFamily="49" charset="0"/>
            </a:endParaRPr>
          </a:p>
        </p:txBody>
      </p:sp>
      <p:sp>
        <p:nvSpPr>
          <p:cNvPr id="9219" name="Rectangle 2"/>
          <p:cNvSpPr>
            <a:spLocks noGrp="1" noChangeArrowheads="1"/>
          </p:cNvSpPr>
          <p:nvPr>
            <p:ph type="title"/>
          </p:nvPr>
        </p:nvSpPr>
        <p:spPr>
          <a:xfrm>
            <a:off x="377825" y="150813"/>
            <a:ext cx="8550275" cy="693737"/>
          </a:xfrm>
        </p:spPr>
        <p:txBody>
          <a:bodyPr/>
          <a:lstStyle/>
          <a:p>
            <a:pPr eaLnBrk="1" hangingPunct="1"/>
            <a:r>
              <a:rPr lang="en-US" dirty="0" smtClean="0"/>
              <a:t>Lab B – Consuming </a:t>
            </a:r>
            <a:r>
              <a:rPr lang="en-US" dirty="0" err="1" smtClean="0"/>
              <a:t>RESTful</a:t>
            </a:r>
            <a:r>
              <a:rPr lang="en-US" dirty="0" smtClean="0"/>
              <a:t> Services</a:t>
            </a:r>
            <a:endParaRPr lang="en-GB" dirty="0" smtClean="0"/>
          </a:p>
        </p:txBody>
      </p:sp>
      <p:sp>
        <p:nvSpPr>
          <p:cNvPr id="4" name="Footer Placeholder 3"/>
          <p:cNvSpPr>
            <a:spLocks noGrp="1"/>
          </p:cNvSpPr>
          <p:nvPr>
            <p:ph type="ftr" sz="quarter" idx="10"/>
          </p:nvPr>
        </p:nvSpPr>
        <p:spPr/>
        <p:txBody>
          <a:bodyPr/>
          <a:lstStyle/>
          <a:p>
            <a:pPr>
              <a:defRPr/>
            </a:pPr>
            <a:fld id="{F7A6C0FE-56D4-4A91-B9FE-012093F7177F}" type="slidenum">
              <a:rPr lang="en-GB"/>
              <a:pPr>
                <a:defRPr/>
              </a:pPr>
              <a:t>35</a:t>
            </a:fld>
            <a:endParaRPr lang="en-GB"/>
          </a:p>
        </p:txBody>
      </p:sp>
    </p:spTree>
    <p:extLst>
      <p:ext uri="{BB962C8B-B14F-4D97-AF65-F5344CB8AC3E}">
        <p14:creationId xmlns:p14="http://schemas.microsoft.com/office/powerpoint/2010/main" val="6377854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fld id="{B44F5264-300A-4D3E-8053-08566E69C5D9}" type="slidenum">
              <a:rPr lang="en-GB"/>
              <a:pPr>
                <a:defRPr/>
              </a:pPr>
              <a:t>36</a:t>
            </a:fld>
            <a:endParaRPr lang="en-GB"/>
          </a:p>
        </p:txBody>
      </p:sp>
      <p:sp>
        <p:nvSpPr>
          <p:cNvPr id="24579" name="Rectangle 14"/>
          <p:cNvSpPr>
            <a:spLocks noGrp="1" noChangeArrowheads="1"/>
          </p:cNvSpPr>
          <p:nvPr>
            <p:ph type="title"/>
          </p:nvPr>
        </p:nvSpPr>
        <p:spPr>
          <a:xfrm>
            <a:off x="377825" y="150813"/>
            <a:ext cx="8550275" cy="693737"/>
          </a:xfrm>
        </p:spPr>
        <p:txBody>
          <a:bodyPr/>
          <a:lstStyle/>
          <a:p>
            <a:pPr eaLnBrk="1" hangingPunct="1"/>
            <a:r>
              <a:rPr lang="en-US" dirty="0" smtClean="0"/>
              <a:t>Any Questions?</a:t>
            </a:r>
            <a:endParaRPr lang="en-GB" dirty="0" smtClean="0"/>
          </a:p>
        </p:txBody>
      </p:sp>
      <p:grpSp>
        <p:nvGrpSpPr>
          <p:cNvPr id="24580" name="Group 5"/>
          <p:cNvGrpSpPr>
            <a:grpSpLocks noChangeAspect="1"/>
          </p:cNvGrpSpPr>
          <p:nvPr/>
        </p:nvGrpSpPr>
        <p:grpSpPr bwMode="auto">
          <a:xfrm>
            <a:off x="2359025" y="1860550"/>
            <a:ext cx="4121150" cy="4040188"/>
            <a:chOff x="1332" y="995"/>
            <a:chExt cx="2685" cy="2633"/>
          </a:xfrm>
        </p:grpSpPr>
        <p:sp>
          <p:nvSpPr>
            <p:cNvPr id="24581" name="AutoShape 4"/>
            <p:cNvSpPr>
              <a:spLocks noChangeAspect="1" noChangeArrowheads="1" noTextEdit="1"/>
            </p:cNvSpPr>
            <p:nvPr/>
          </p:nvSpPr>
          <p:spPr bwMode="auto">
            <a:xfrm>
              <a:off x="1332" y="995"/>
              <a:ext cx="2685" cy="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24582" name="Freeform 6"/>
            <p:cNvSpPr>
              <a:spLocks/>
            </p:cNvSpPr>
            <p:nvPr/>
          </p:nvSpPr>
          <p:spPr bwMode="auto">
            <a:xfrm>
              <a:off x="2136" y="1471"/>
              <a:ext cx="1086" cy="1690"/>
            </a:xfrm>
            <a:custGeom>
              <a:avLst/>
              <a:gdLst>
                <a:gd name="T0" fmla="*/ 370 w 1086"/>
                <a:gd name="T1" fmla="*/ 456 h 1690"/>
                <a:gd name="T2" fmla="*/ 479 w 1086"/>
                <a:gd name="T3" fmla="*/ 342 h 1690"/>
                <a:gd name="T4" fmla="*/ 672 w 1086"/>
                <a:gd name="T5" fmla="*/ 413 h 1690"/>
                <a:gd name="T6" fmla="*/ 655 w 1086"/>
                <a:gd name="T7" fmla="*/ 604 h 1690"/>
                <a:gd name="T8" fmla="*/ 422 w 1086"/>
                <a:gd name="T9" fmla="*/ 752 h 1690"/>
                <a:gd name="T10" fmla="*/ 379 w 1086"/>
                <a:gd name="T11" fmla="*/ 1171 h 1690"/>
                <a:gd name="T12" fmla="*/ 422 w 1086"/>
                <a:gd name="T13" fmla="*/ 1302 h 1690"/>
                <a:gd name="T14" fmla="*/ 345 w 1086"/>
                <a:gd name="T15" fmla="*/ 1447 h 1690"/>
                <a:gd name="T16" fmla="*/ 362 w 1086"/>
                <a:gd name="T17" fmla="*/ 1596 h 1690"/>
                <a:gd name="T18" fmla="*/ 527 w 1086"/>
                <a:gd name="T19" fmla="*/ 1690 h 1690"/>
                <a:gd name="T20" fmla="*/ 741 w 1086"/>
                <a:gd name="T21" fmla="*/ 1621 h 1690"/>
                <a:gd name="T22" fmla="*/ 809 w 1086"/>
                <a:gd name="T23" fmla="*/ 1447 h 1690"/>
                <a:gd name="T24" fmla="*/ 724 w 1086"/>
                <a:gd name="T25" fmla="*/ 1282 h 1690"/>
                <a:gd name="T26" fmla="*/ 818 w 1086"/>
                <a:gd name="T27" fmla="*/ 1188 h 1690"/>
                <a:gd name="T28" fmla="*/ 818 w 1086"/>
                <a:gd name="T29" fmla="*/ 957 h 1690"/>
                <a:gd name="T30" fmla="*/ 1060 w 1086"/>
                <a:gd name="T31" fmla="*/ 761 h 1690"/>
                <a:gd name="T32" fmla="*/ 1086 w 1086"/>
                <a:gd name="T33" fmla="*/ 464 h 1690"/>
                <a:gd name="T34" fmla="*/ 929 w 1086"/>
                <a:gd name="T35" fmla="*/ 145 h 1690"/>
                <a:gd name="T36" fmla="*/ 621 w 1086"/>
                <a:gd name="T37" fmla="*/ 0 h 1690"/>
                <a:gd name="T38" fmla="*/ 276 w 1086"/>
                <a:gd name="T39" fmla="*/ 94 h 1690"/>
                <a:gd name="T40" fmla="*/ 77 w 1086"/>
                <a:gd name="T41" fmla="*/ 285 h 1690"/>
                <a:gd name="T42" fmla="*/ 0 w 1086"/>
                <a:gd name="T43" fmla="*/ 578 h 1690"/>
                <a:gd name="T44" fmla="*/ 8 w 1086"/>
                <a:gd name="T45" fmla="*/ 752 h 1690"/>
                <a:gd name="T46" fmla="*/ 362 w 1086"/>
                <a:gd name="T47" fmla="*/ 732 h 1690"/>
                <a:gd name="T48" fmla="*/ 370 w 1086"/>
                <a:gd name="T49" fmla="*/ 456 h 169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86" h="1690">
                  <a:moveTo>
                    <a:pt x="370" y="456"/>
                  </a:moveTo>
                  <a:lnTo>
                    <a:pt x="479" y="342"/>
                  </a:lnTo>
                  <a:lnTo>
                    <a:pt x="672" y="413"/>
                  </a:lnTo>
                  <a:lnTo>
                    <a:pt x="655" y="604"/>
                  </a:lnTo>
                  <a:lnTo>
                    <a:pt x="422" y="752"/>
                  </a:lnTo>
                  <a:lnTo>
                    <a:pt x="379" y="1171"/>
                  </a:lnTo>
                  <a:lnTo>
                    <a:pt x="422" y="1302"/>
                  </a:lnTo>
                  <a:lnTo>
                    <a:pt x="345" y="1447"/>
                  </a:lnTo>
                  <a:lnTo>
                    <a:pt x="362" y="1596"/>
                  </a:lnTo>
                  <a:lnTo>
                    <a:pt x="527" y="1690"/>
                  </a:lnTo>
                  <a:lnTo>
                    <a:pt x="741" y="1621"/>
                  </a:lnTo>
                  <a:lnTo>
                    <a:pt x="809" y="1447"/>
                  </a:lnTo>
                  <a:lnTo>
                    <a:pt x="724" y="1282"/>
                  </a:lnTo>
                  <a:lnTo>
                    <a:pt x="818" y="1188"/>
                  </a:lnTo>
                  <a:lnTo>
                    <a:pt x="818" y="957"/>
                  </a:lnTo>
                  <a:lnTo>
                    <a:pt x="1060" y="761"/>
                  </a:lnTo>
                  <a:lnTo>
                    <a:pt x="1086" y="464"/>
                  </a:lnTo>
                  <a:lnTo>
                    <a:pt x="929" y="145"/>
                  </a:lnTo>
                  <a:lnTo>
                    <a:pt x="621" y="0"/>
                  </a:lnTo>
                  <a:lnTo>
                    <a:pt x="276" y="94"/>
                  </a:lnTo>
                  <a:lnTo>
                    <a:pt x="77" y="285"/>
                  </a:lnTo>
                  <a:lnTo>
                    <a:pt x="0" y="578"/>
                  </a:lnTo>
                  <a:lnTo>
                    <a:pt x="8" y="752"/>
                  </a:lnTo>
                  <a:lnTo>
                    <a:pt x="362" y="732"/>
                  </a:lnTo>
                  <a:lnTo>
                    <a:pt x="370" y="456"/>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4583" name="Freeform 7"/>
            <p:cNvSpPr>
              <a:spLocks/>
            </p:cNvSpPr>
            <p:nvPr/>
          </p:nvSpPr>
          <p:spPr bwMode="auto">
            <a:xfrm>
              <a:off x="2198" y="1539"/>
              <a:ext cx="964" cy="1180"/>
            </a:xfrm>
            <a:custGeom>
              <a:avLst/>
              <a:gdLst>
                <a:gd name="T0" fmla="*/ 0 w 964"/>
                <a:gd name="T1" fmla="*/ 596 h 1180"/>
                <a:gd name="T2" fmla="*/ 140 w 964"/>
                <a:gd name="T3" fmla="*/ 570 h 1180"/>
                <a:gd name="T4" fmla="*/ 220 w 964"/>
                <a:gd name="T5" fmla="*/ 596 h 1180"/>
                <a:gd name="T6" fmla="*/ 214 w 964"/>
                <a:gd name="T7" fmla="*/ 433 h 1180"/>
                <a:gd name="T8" fmla="*/ 274 w 964"/>
                <a:gd name="T9" fmla="*/ 251 h 1180"/>
                <a:gd name="T10" fmla="*/ 508 w 964"/>
                <a:gd name="T11" fmla="*/ 183 h 1180"/>
                <a:gd name="T12" fmla="*/ 619 w 964"/>
                <a:gd name="T13" fmla="*/ 260 h 1180"/>
                <a:gd name="T14" fmla="*/ 739 w 964"/>
                <a:gd name="T15" fmla="*/ 379 h 1180"/>
                <a:gd name="T16" fmla="*/ 705 w 964"/>
                <a:gd name="T17" fmla="*/ 587 h 1180"/>
                <a:gd name="T18" fmla="*/ 482 w 964"/>
                <a:gd name="T19" fmla="*/ 684 h 1180"/>
                <a:gd name="T20" fmla="*/ 422 w 964"/>
                <a:gd name="T21" fmla="*/ 829 h 1180"/>
                <a:gd name="T22" fmla="*/ 439 w 964"/>
                <a:gd name="T23" fmla="*/ 978 h 1180"/>
                <a:gd name="T24" fmla="*/ 411 w 964"/>
                <a:gd name="T25" fmla="*/ 1180 h 1180"/>
                <a:gd name="T26" fmla="*/ 633 w 964"/>
                <a:gd name="T27" fmla="*/ 1180 h 1180"/>
                <a:gd name="T28" fmla="*/ 662 w 964"/>
                <a:gd name="T29" fmla="*/ 1029 h 1180"/>
                <a:gd name="T30" fmla="*/ 645 w 964"/>
                <a:gd name="T31" fmla="*/ 855 h 1180"/>
                <a:gd name="T32" fmla="*/ 781 w 964"/>
                <a:gd name="T33" fmla="*/ 761 h 1180"/>
                <a:gd name="T34" fmla="*/ 884 w 964"/>
                <a:gd name="T35" fmla="*/ 710 h 1180"/>
                <a:gd name="T36" fmla="*/ 964 w 964"/>
                <a:gd name="T37" fmla="*/ 485 h 1180"/>
                <a:gd name="T38" fmla="*/ 893 w 964"/>
                <a:gd name="T39" fmla="*/ 242 h 1180"/>
                <a:gd name="T40" fmla="*/ 653 w 964"/>
                <a:gd name="T41" fmla="*/ 0 h 1180"/>
                <a:gd name="T42" fmla="*/ 360 w 964"/>
                <a:gd name="T43" fmla="*/ 20 h 1180"/>
                <a:gd name="T44" fmla="*/ 126 w 964"/>
                <a:gd name="T45" fmla="*/ 166 h 1180"/>
                <a:gd name="T46" fmla="*/ 23 w 964"/>
                <a:gd name="T47" fmla="*/ 348 h 1180"/>
                <a:gd name="T48" fmla="*/ 0 w 964"/>
                <a:gd name="T49" fmla="*/ 596 h 118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964" h="1180">
                  <a:moveTo>
                    <a:pt x="0" y="596"/>
                  </a:moveTo>
                  <a:lnTo>
                    <a:pt x="140" y="570"/>
                  </a:lnTo>
                  <a:lnTo>
                    <a:pt x="220" y="596"/>
                  </a:lnTo>
                  <a:lnTo>
                    <a:pt x="214" y="433"/>
                  </a:lnTo>
                  <a:lnTo>
                    <a:pt x="274" y="251"/>
                  </a:lnTo>
                  <a:lnTo>
                    <a:pt x="508" y="183"/>
                  </a:lnTo>
                  <a:lnTo>
                    <a:pt x="619" y="260"/>
                  </a:lnTo>
                  <a:lnTo>
                    <a:pt x="739" y="379"/>
                  </a:lnTo>
                  <a:lnTo>
                    <a:pt x="705" y="587"/>
                  </a:lnTo>
                  <a:lnTo>
                    <a:pt x="482" y="684"/>
                  </a:lnTo>
                  <a:lnTo>
                    <a:pt x="422" y="829"/>
                  </a:lnTo>
                  <a:lnTo>
                    <a:pt x="439" y="978"/>
                  </a:lnTo>
                  <a:lnTo>
                    <a:pt x="411" y="1180"/>
                  </a:lnTo>
                  <a:lnTo>
                    <a:pt x="633" y="1180"/>
                  </a:lnTo>
                  <a:lnTo>
                    <a:pt x="662" y="1029"/>
                  </a:lnTo>
                  <a:lnTo>
                    <a:pt x="645" y="855"/>
                  </a:lnTo>
                  <a:lnTo>
                    <a:pt x="781" y="761"/>
                  </a:lnTo>
                  <a:lnTo>
                    <a:pt x="884" y="710"/>
                  </a:lnTo>
                  <a:lnTo>
                    <a:pt x="964" y="485"/>
                  </a:lnTo>
                  <a:lnTo>
                    <a:pt x="893" y="242"/>
                  </a:lnTo>
                  <a:lnTo>
                    <a:pt x="653" y="0"/>
                  </a:lnTo>
                  <a:lnTo>
                    <a:pt x="360" y="20"/>
                  </a:lnTo>
                  <a:lnTo>
                    <a:pt x="126" y="166"/>
                  </a:lnTo>
                  <a:lnTo>
                    <a:pt x="23" y="348"/>
                  </a:lnTo>
                  <a:lnTo>
                    <a:pt x="0" y="596"/>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4584" name="Freeform 8"/>
            <p:cNvSpPr>
              <a:spLocks/>
            </p:cNvSpPr>
            <p:nvPr/>
          </p:nvSpPr>
          <p:spPr bwMode="auto">
            <a:xfrm>
              <a:off x="2549" y="2807"/>
              <a:ext cx="311" cy="268"/>
            </a:xfrm>
            <a:custGeom>
              <a:avLst/>
              <a:gdLst>
                <a:gd name="T0" fmla="*/ 111 w 311"/>
                <a:gd name="T1" fmla="*/ 0 h 268"/>
                <a:gd name="T2" fmla="*/ 23 w 311"/>
                <a:gd name="T3" fmla="*/ 49 h 268"/>
                <a:gd name="T4" fmla="*/ 0 w 311"/>
                <a:gd name="T5" fmla="*/ 180 h 268"/>
                <a:gd name="T6" fmla="*/ 68 w 311"/>
                <a:gd name="T7" fmla="*/ 268 h 268"/>
                <a:gd name="T8" fmla="*/ 242 w 311"/>
                <a:gd name="T9" fmla="*/ 268 h 268"/>
                <a:gd name="T10" fmla="*/ 311 w 311"/>
                <a:gd name="T11" fmla="*/ 163 h 268"/>
                <a:gd name="T12" fmla="*/ 251 w 311"/>
                <a:gd name="T13" fmla="*/ 35 h 268"/>
                <a:gd name="T14" fmla="*/ 111 w 311"/>
                <a:gd name="T15" fmla="*/ 0 h 2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1" h="268">
                  <a:moveTo>
                    <a:pt x="111" y="0"/>
                  </a:moveTo>
                  <a:lnTo>
                    <a:pt x="23" y="49"/>
                  </a:lnTo>
                  <a:lnTo>
                    <a:pt x="0" y="180"/>
                  </a:lnTo>
                  <a:lnTo>
                    <a:pt x="68" y="268"/>
                  </a:lnTo>
                  <a:lnTo>
                    <a:pt x="242" y="268"/>
                  </a:lnTo>
                  <a:lnTo>
                    <a:pt x="311" y="163"/>
                  </a:lnTo>
                  <a:lnTo>
                    <a:pt x="251" y="35"/>
                  </a:lnTo>
                  <a:lnTo>
                    <a:pt x="111"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4585" name="Freeform 9"/>
            <p:cNvSpPr>
              <a:spLocks/>
            </p:cNvSpPr>
            <p:nvPr/>
          </p:nvSpPr>
          <p:spPr bwMode="auto">
            <a:xfrm>
              <a:off x="1332" y="995"/>
              <a:ext cx="2685" cy="2633"/>
            </a:xfrm>
            <a:custGeom>
              <a:avLst/>
              <a:gdLst>
                <a:gd name="T0" fmla="*/ 1673 w 2685"/>
                <a:gd name="T1" fmla="*/ 0 h 2633"/>
                <a:gd name="T2" fmla="*/ 1140 w 2685"/>
                <a:gd name="T3" fmla="*/ 9 h 2633"/>
                <a:gd name="T4" fmla="*/ 735 w 2685"/>
                <a:gd name="T5" fmla="*/ 140 h 2633"/>
                <a:gd name="T6" fmla="*/ 319 w 2685"/>
                <a:gd name="T7" fmla="*/ 407 h 2633"/>
                <a:gd name="T8" fmla="*/ 128 w 2685"/>
                <a:gd name="T9" fmla="*/ 795 h 2633"/>
                <a:gd name="T10" fmla="*/ 43 w 2685"/>
                <a:gd name="T11" fmla="*/ 1191 h 2633"/>
                <a:gd name="T12" fmla="*/ 0 w 2685"/>
                <a:gd name="T13" fmla="*/ 1590 h 2633"/>
                <a:gd name="T14" fmla="*/ 191 w 2685"/>
                <a:gd name="T15" fmla="*/ 1881 h 2633"/>
                <a:gd name="T16" fmla="*/ 425 w 2685"/>
                <a:gd name="T17" fmla="*/ 2268 h 2633"/>
                <a:gd name="T18" fmla="*/ 969 w 2685"/>
                <a:gd name="T19" fmla="*/ 2579 h 2633"/>
                <a:gd name="T20" fmla="*/ 1491 w 2685"/>
                <a:gd name="T21" fmla="*/ 2633 h 2633"/>
                <a:gd name="T22" fmla="*/ 1856 w 2685"/>
                <a:gd name="T23" fmla="*/ 2528 h 2633"/>
                <a:gd name="T24" fmla="*/ 2081 w 2685"/>
                <a:gd name="T25" fmla="*/ 2399 h 2633"/>
                <a:gd name="T26" fmla="*/ 2320 w 2685"/>
                <a:gd name="T27" fmla="*/ 2311 h 2633"/>
                <a:gd name="T28" fmla="*/ 2409 w 2685"/>
                <a:gd name="T29" fmla="*/ 2097 h 2633"/>
                <a:gd name="T30" fmla="*/ 2617 w 2685"/>
                <a:gd name="T31" fmla="*/ 1758 h 2633"/>
                <a:gd name="T32" fmla="*/ 2685 w 2685"/>
                <a:gd name="T33" fmla="*/ 1356 h 2633"/>
                <a:gd name="T34" fmla="*/ 2625 w 2685"/>
                <a:gd name="T35" fmla="*/ 898 h 2633"/>
                <a:gd name="T36" fmla="*/ 2460 w 2685"/>
                <a:gd name="T37" fmla="*/ 442 h 2633"/>
                <a:gd name="T38" fmla="*/ 2235 w 2685"/>
                <a:gd name="T39" fmla="*/ 268 h 2633"/>
                <a:gd name="T40" fmla="*/ 1958 w 2685"/>
                <a:gd name="T41" fmla="*/ 43 h 2633"/>
                <a:gd name="T42" fmla="*/ 1813 w 2685"/>
                <a:gd name="T43" fmla="*/ 407 h 2633"/>
                <a:gd name="T44" fmla="*/ 2163 w 2685"/>
                <a:gd name="T45" fmla="*/ 664 h 2633"/>
                <a:gd name="T46" fmla="*/ 2300 w 2685"/>
                <a:gd name="T47" fmla="*/ 881 h 2633"/>
                <a:gd name="T48" fmla="*/ 2383 w 2685"/>
                <a:gd name="T49" fmla="*/ 1180 h 2633"/>
                <a:gd name="T50" fmla="*/ 2286 w 2685"/>
                <a:gd name="T51" fmla="*/ 1664 h 2633"/>
                <a:gd name="T52" fmla="*/ 2081 w 2685"/>
                <a:gd name="T53" fmla="*/ 2017 h 2633"/>
                <a:gd name="T54" fmla="*/ 1873 w 2685"/>
                <a:gd name="T55" fmla="*/ 2131 h 2633"/>
                <a:gd name="T56" fmla="*/ 1639 w 2685"/>
                <a:gd name="T57" fmla="*/ 2243 h 2633"/>
                <a:gd name="T58" fmla="*/ 1263 w 2685"/>
                <a:gd name="T59" fmla="*/ 2285 h 2633"/>
                <a:gd name="T60" fmla="*/ 847 w 2685"/>
                <a:gd name="T61" fmla="*/ 2200 h 2633"/>
                <a:gd name="T62" fmla="*/ 519 w 2685"/>
                <a:gd name="T63" fmla="*/ 1838 h 2633"/>
                <a:gd name="T64" fmla="*/ 371 w 2685"/>
                <a:gd name="T65" fmla="*/ 1596 h 2633"/>
                <a:gd name="T66" fmla="*/ 362 w 2685"/>
                <a:gd name="T67" fmla="*/ 1217 h 2633"/>
                <a:gd name="T68" fmla="*/ 442 w 2685"/>
                <a:gd name="T69" fmla="*/ 898 h 2633"/>
                <a:gd name="T70" fmla="*/ 656 w 2685"/>
                <a:gd name="T71" fmla="*/ 630 h 2633"/>
                <a:gd name="T72" fmla="*/ 775 w 2685"/>
                <a:gd name="T73" fmla="*/ 459 h 2633"/>
                <a:gd name="T74" fmla="*/ 1063 w 2685"/>
                <a:gd name="T75" fmla="*/ 388 h 2633"/>
                <a:gd name="T76" fmla="*/ 1371 w 2685"/>
                <a:gd name="T77" fmla="*/ 276 h 2633"/>
                <a:gd name="T78" fmla="*/ 1813 w 2685"/>
                <a:gd name="T79" fmla="*/ 407 h 2633"/>
                <a:gd name="T80" fmla="*/ 1958 w 2685"/>
                <a:gd name="T81" fmla="*/ 43 h 2633"/>
                <a:gd name="T82" fmla="*/ 1673 w 2685"/>
                <a:gd name="T83" fmla="*/ 0 h 26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685" h="2633">
                  <a:moveTo>
                    <a:pt x="1673" y="0"/>
                  </a:moveTo>
                  <a:lnTo>
                    <a:pt x="1140" y="9"/>
                  </a:lnTo>
                  <a:lnTo>
                    <a:pt x="735" y="140"/>
                  </a:lnTo>
                  <a:lnTo>
                    <a:pt x="319" y="407"/>
                  </a:lnTo>
                  <a:lnTo>
                    <a:pt x="128" y="795"/>
                  </a:lnTo>
                  <a:lnTo>
                    <a:pt x="43" y="1191"/>
                  </a:lnTo>
                  <a:lnTo>
                    <a:pt x="0" y="1590"/>
                  </a:lnTo>
                  <a:lnTo>
                    <a:pt x="191" y="1881"/>
                  </a:lnTo>
                  <a:lnTo>
                    <a:pt x="425" y="2268"/>
                  </a:lnTo>
                  <a:lnTo>
                    <a:pt x="969" y="2579"/>
                  </a:lnTo>
                  <a:lnTo>
                    <a:pt x="1491" y="2633"/>
                  </a:lnTo>
                  <a:lnTo>
                    <a:pt x="1856" y="2528"/>
                  </a:lnTo>
                  <a:lnTo>
                    <a:pt x="2081" y="2399"/>
                  </a:lnTo>
                  <a:lnTo>
                    <a:pt x="2320" y="2311"/>
                  </a:lnTo>
                  <a:lnTo>
                    <a:pt x="2409" y="2097"/>
                  </a:lnTo>
                  <a:lnTo>
                    <a:pt x="2617" y="1758"/>
                  </a:lnTo>
                  <a:lnTo>
                    <a:pt x="2685" y="1356"/>
                  </a:lnTo>
                  <a:lnTo>
                    <a:pt x="2625" y="898"/>
                  </a:lnTo>
                  <a:lnTo>
                    <a:pt x="2460" y="442"/>
                  </a:lnTo>
                  <a:lnTo>
                    <a:pt x="2235" y="268"/>
                  </a:lnTo>
                  <a:lnTo>
                    <a:pt x="1958" y="43"/>
                  </a:lnTo>
                  <a:lnTo>
                    <a:pt x="1813" y="407"/>
                  </a:lnTo>
                  <a:lnTo>
                    <a:pt x="2163" y="664"/>
                  </a:lnTo>
                  <a:lnTo>
                    <a:pt x="2300" y="881"/>
                  </a:lnTo>
                  <a:lnTo>
                    <a:pt x="2383" y="1180"/>
                  </a:lnTo>
                  <a:lnTo>
                    <a:pt x="2286" y="1664"/>
                  </a:lnTo>
                  <a:lnTo>
                    <a:pt x="2081" y="2017"/>
                  </a:lnTo>
                  <a:lnTo>
                    <a:pt x="1873" y="2131"/>
                  </a:lnTo>
                  <a:lnTo>
                    <a:pt x="1639" y="2243"/>
                  </a:lnTo>
                  <a:lnTo>
                    <a:pt x="1263" y="2285"/>
                  </a:lnTo>
                  <a:lnTo>
                    <a:pt x="847" y="2200"/>
                  </a:lnTo>
                  <a:lnTo>
                    <a:pt x="519" y="1838"/>
                  </a:lnTo>
                  <a:lnTo>
                    <a:pt x="371" y="1596"/>
                  </a:lnTo>
                  <a:lnTo>
                    <a:pt x="362" y="1217"/>
                  </a:lnTo>
                  <a:lnTo>
                    <a:pt x="442" y="898"/>
                  </a:lnTo>
                  <a:lnTo>
                    <a:pt x="656" y="630"/>
                  </a:lnTo>
                  <a:lnTo>
                    <a:pt x="775" y="459"/>
                  </a:lnTo>
                  <a:lnTo>
                    <a:pt x="1063" y="388"/>
                  </a:lnTo>
                  <a:lnTo>
                    <a:pt x="1371" y="276"/>
                  </a:lnTo>
                  <a:lnTo>
                    <a:pt x="1813" y="407"/>
                  </a:lnTo>
                  <a:lnTo>
                    <a:pt x="1958" y="43"/>
                  </a:lnTo>
                  <a:lnTo>
                    <a:pt x="1673" y="0"/>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4586" name="Freeform 10"/>
            <p:cNvSpPr>
              <a:spLocks/>
            </p:cNvSpPr>
            <p:nvPr/>
          </p:nvSpPr>
          <p:spPr bwMode="auto">
            <a:xfrm>
              <a:off x="1409" y="1038"/>
              <a:ext cx="2542" cy="2527"/>
            </a:xfrm>
            <a:custGeom>
              <a:avLst/>
              <a:gdLst>
                <a:gd name="T0" fmla="*/ 1374 w 2542"/>
                <a:gd name="T1" fmla="*/ 182 h 2527"/>
                <a:gd name="T2" fmla="*/ 1080 w 2542"/>
                <a:gd name="T3" fmla="*/ 182 h 2527"/>
                <a:gd name="T4" fmla="*/ 650 w 2542"/>
                <a:gd name="T5" fmla="*/ 353 h 2527"/>
                <a:gd name="T6" fmla="*/ 382 w 2542"/>
                <a:gd name="T7" fmla="*/ 649 h 2527"/>
                <a:gd name="T8" fmla="*/ 251 w 2542"/>
                <a:gd name="T9" fmla="*/ 1028 h 2527"/>
                <a:gd name="T10" fmla="*/ 174 w 2542"/>
                <a:gd name="T11" fmla="*/ 1339 h 2527"/>
                <a:gd name="T12" fmla="*/ 348 w 2542"/>
                <a:gd name="T13" fmla="*/ 1821 h 2527"/>
                <a:gd name="T14" fmla="*/ 553 w 2542"/>
                <a:gd name="T15" fmla="*/ 1992 h 2527"/>
                <a:gd name="T16" fmla="*/ 693 w 2542"/>
                <a:gd name="T17" fmla="*/ 2174 h 2527"/>
                <a:gd name="T18" fmla="*/ 1012 w 2542"/>
                <a:gd name="T19" fmla="*/ 2279 h 2527"/>
                <a:gd name="T20" fmla="*/ 1314 w 2542"/>
                <a:gd name="T21" fmla="*/ 2348 h 2527"/>
                <a:gd name="T22" fmla="*/ 1898 w 2542"/>
                <a:gd name="T23" fmla="*/ 2148 h 2527"/>
                <a:gd name="T24" fmla="*/ 2243 w 2542"/>
                <a:gd name="T25" fmla="*/ 1804 h 2527"/>
                <a:gd name="T26" fmla="*/ 2374 w 2542"/>
                <a:gd name="T27" fmla="*/ 1330 h 2527"/>
                <a:gd name="T28" fmla="*/ 2374 w 2542"/>
                <a:gd name="T29" fmla="*/ 934 h 2527"/>
                <a:gd name="T30" fmla="*/ 2209 w 2542"/>
                <a:gd name="T31" fmla="*/ 667 h 2527"/>
                <a:gd name="T32" fmla="*/ 1978 w 2542"/>
                <a:gd name="T33" fmla="*/ 373 h 2527"/>
                <a:gd name="T34" fmla="*/ 1374 w 2542"/>
                <a:gd name="T35" fmla="*/ 182 h 2527"/>
                <a:gd name="T36" fmla="*/ 1345 w 2542"/>
                <a:gd name="T37" fmla="*/ 0 h 2527"/>
                <a:gd name="T38" fmla="*/ 1619 w 2542"/>
                <a:gd name="T39" fmla="*/ 42 h 2527"/>
                <a:gd name="T40" fmla="*/ 1987 w 2542"/>
                <a:gd name="T41" fmla="*/ 148 h 2527"/>
                <a:gd name="T42" fmla="*/ 2175 w 2542"/>
                <a:gd name="T43" fmla="*/ 367 h 2527"/>
                <a:gd name="T44" fmla="*/ 2417 w 2542"/>
                <a:gd name="T45" fmla="*/ 612 h 2527"/>
                <a:gd name="T46" fmla="*/ 2542 w 2542"/>
                <a:gd name="T47" fmla="*/ 1148 h 2527"/>
                <a:gd name="T48" fmla="*/ 2520 w 2542"/>
                <a:gd name="T49" fmla="*/ 1536 h 2527"/>
                <a:gd name="T50" fmla="*/ 2357 w 2542"/>
                <a:gd name="T51" fmla="*/ 1880 h 2527"/>
                <a:gd name="T52" fmla="*/ 2123 w 2542"/>
                <a:gd name="T53" fmla="*/ 2183 h 2527"/>
                <a:gd name="T54" fmla="*/ 1613 w 2542"/>
                <a:gd name="T55" fmla="*/ 2450 h 2527"/>
                <a:gd name="T56" fmla="*/ 1208 w 2542"/>
                <a:gd name="T57" fmla="*/ 2527 h 2527"/>
                <a:gd name="T58" fmla="*/ 770 w 2542"/>
                <a:gd name="T59" fmla="*/ 2422 h 2527"/>
                <a:gd name="T60" fmla="*/ 294 w 2542"/>
                <a:gd name="T61" fmla="*/ 2020 h 2527"/>
                <a:gd name="T62" fmla="*/ 0 w 2542"/>
                <a:gd name="T63" fmla="*/ 1348 h 2527"/>
                <a:gd name="T64" fmla="*/ 114 w 2542"/>
                <a:gd name="T65" fmla="*/ 926 h 2527"/>
                <a:gd name="T66" fmla="*/ 191 w 2542"/>
                <a:gd name="T67" fmla="*/ 544 h 2527"/>
                <a:gd name="T68" fmla="*/ 490 w 2542"/>
                <a:gd name="T69" fmla="*/ 276 h 2527"/>
                <a:gd name="T70" fmla="*/ 824 w 2542"/>
                <a:gd name="T71" fmla="*/ 85 h 2527"/>
                <a:gd name="T72" fmla="*/ 1345 w 2542"/>
                <a:gd name="T73" fmla="*/ 0 h 2527"/>
                <a:gd name="T74" fmla="*/ 1374 w 2542"/>
                <a:gd name="T75" fmla="*/ 182 h 252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542" h="2527">
                  <a:moveTo>
                    <a:pt x="1374" y="182"/>
                  </a:moveTo>
                  <a:lnTo>
                    <a:pt x="1080" y="182"/>
                  </a:lnTo>
                  <a:lnTo>
                    <a:pt x="650" y="353"/>
                  </a:lnTo>
                  <a:lnTo>
                    <a:pt x="382" y="649"/>
                  </a:lnTo>
                  <a:lnTo>
                    <a:pt x="251" y="1028"/>
                  </a:lnTo>
                  <a:lnTo>
                    <a:pt x="174" y="1339"/>
                  </a:lnTo>
                  <a:lnTo>
                    <a:pt x="348" y="1821"/>
                  </a:lnTo>
                  <a:lnTo>
                    <a:pt x="553" y="1992"/>
                  </a:lnTo>
                  <a:lnTo>
                    <a:pt x="693" y="2174"/>
                  </a:lnTo>
                  <a:lnTo>
                    <a:pt x="1012" y="2279"/>
                  </a:lnTo>
                  <a:lnTo>
                    <a:pt x="1314" y="2348"/>
                  </a:lnTo>
                  <a:lnTo>
                    <a:pt x="1898" y="2148"/>
                  </a:lnTo>
                  <a:lnTo>
                    <a:pt x="2243" y="1804"/>
                  </a:lnTo>
                  <a:lnTo>
                    <a:pt x="2374" y="1330"/>
                  </a:lnTo>
                  <a:lnTo>
                    <a:pt x="2374" y="934"/>
                  </a:lnTo>
                  <a:lnTo>
                    <a:pt x="2209" y="667"/>
                  </a:lnTo>
                  <a:lnTo>
                    <a:pt x="1978" y="373"/>
                  </a:lnTo>
                  <a:lnTo>
                    <a:pt x="1374" y="182"/>
                  </a:lnTo>
                  <a:lnTo>
                    <a:pt x="1345" y="0"/>
                  </a:lnTo>
                  <a:lnTo>
                    <a:pt x="1619" y="42"/>
                  </a:lnTo>
                  <a:lnTo>
                    <a:pt x="1987" y="148"/>
                  </a:lnTo>
                  <a:lnTo>
                    <a:pt x="2175" y="367"/>
                  </a:lnTo>
                  <a:lnTo>
                    <a:pt x="2417" y="612"/>
                  </a:lnTo>
                  <a:lnTo>
                    <a:pt x="2542" y="1148"/>
                  </a:lnTo>
                  <a:lnTo>
                    <a:pt x="2520" y="1536"/>
                  </a:lnTo>
                  <a:lnTo>
                    <a:pt x="2357" y="1880"/>
                  </a:lnTo>
                  <a:lnTo>
                    <a:pt x="2123" y="2183"/>
                  </a:lnTo>
                  <a:lnTo>
                    <a:pt x="1613" y="2450"/>
                  </a:lnTo>
                  <a:lnTo>
                    <a:pt x="1208" y="2527"/>
                  </a:lnTo>
                  <a:lnTo>
                    <a:pt x="770" y="2422"/>
                  </a:lnTo>
                  <a:lnTo>
                    <a:pt x="294" y="2020"/>
                  </a:lnTo>
                  <a:lnTo>
                    <a:pt x="0" y="1348"/>
                  </a:lnTo>
                  <a:lnTo>
                    <a:pt x="114" y="926"/>
                  </a:lnTo>
                  <a:lnTo>
                    <a:pt x="191" y="544"/>
                  </a:lnTo>
                  <a:lnTo>
                    <a:pt x="490" y="276"/>
                  </a:lnTo>
                  <a:lnTo>
                    <a:pt x="824" y="85"/>
                  </a:lnTo>
                  <a:lnTo>
                    <a:pt x="1345" y="0"/>
                  </a:lnTo>
                  <a:lnTo>
                    <a:pt x="1374" y="182"/>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idx="1"/>
          </p:nvPr>
        </p:nvSpPr>
        <p:spPr/>
        <p:txBody>
          <a:bodyPr/>
          <a:lstStyle/>
          <a:p>
            <a:pPr eaLnBrk="1" hangingPunct="1"/>
            <a:r>
              <a:rPr lang="en-US" smtClean="0"/>
              <a:t>Ajax = "Asynchronous JavaScript with XML"</a:t>
            </a:r>
          </a:p>
          <a:p>
            <a:pPr lvl="1" eaLnBrk="1" hangingPunct="1"/>
            <a:endParaRPr lang="en-US" smtClean="0"/>
          </a:p>
          <a:p>
            <a:pPr eaLnBrk="1" hangingPunct="1"/>
            <a:r>
              <a:rPr lang="en-US" smtClean="0"/>
              <a:t>Ajax is a collection of technologies…</a:t>
            </a:r>
          </a:p>
          <a:p>
            <a:pPr lvl="1" eaLnBrk="1" hangingPunct="1"/>
            <a:r>
              <a:rPr lang="en-US" smtClean="0"/>
              <a:t>HTML and Cascading Style Sheets (CSS)</a:t>
            </a:r>
          </a:p>
          <a:p>
            <a:pPr lvl="2" eaLnBrk="1" hangingPunct="1"/>
            <a:r>
              <a:rPr lang="en-US" smtClean="0"/>
              <a:t>Web presentation</a:t>
            </a:r>
          </a:p>
          <a:p>
            <a:pPr lvl="1" eaLnBrk="1" hangingPunct="1"/>
            <a:r>
              <a:rPr lang="en-US" smtClean="0"/>
              <a:t>Document Object Model (DOM) and JavaScript</a:t>
            </a:r>
          </a:p>
          <a:p>
            <a:pPr lvl="2" eaLnBrk="1" hangingPunct="1"/>
            <a:r>
              <a:rPr lang="en-US" smtClean="0"/>
              <a:t>Client-side dynamic behaviour </a:t>
            </a:r>
          </a:p>
          <a:p>
            <a:pPr lvl="1" eaLnBrk="1" hangingPunct="1"/>
            <a:r>
              <a:rPr lang="cy-GB" smtClean="0"/>
              <a:t>XML and XSLT </a:t>
            </a:r>
          </a:p>
          <a:p>
            <a:pPr lvl="2" eaLnBrk="1" hangingPunct="1"/>
            <a:r>
              <a:rPr lang="cy-GB" smtClean="0"/>
              <a:t>Data exchange, transformation, and manipulation</a:t>
            </a:r>
          </a:p>
          <a:p>
            <a:pPr lvl="1" eaLnBrk="1" hangingPunct="1"/>
            <a:r>
              <a:rPr lang="cy-GB" smtClean="0"/>
              <a:t>XMLHttpRequest</a:t>
            </a:r>
            <a:endParaRPr lang="en-US" smtClean="0"/>
          </a:p>
          <a:p>
            <a:pPr lvl="2" eaLnBrk="1" hangingPunct="1"/>
            <a:r>
              <a:rPr lang="en-US" smtClean="0"/>
              <a:t>A JavaScript object that performs asynchronous data retrieval</a:t>
            </a:r>
          </a:p>
          <a:p>
            <a:pPr lvl="2" eaLnBrk="1" hangingPunct="1"/>
            <a:r>
              <a:rPr lang="cy-GB" smtClean="0"/>
              <a:t>Available on most mainstream browsers</a:t>
            </a:r>
          </a:p>
          <a:p>
            <a:pPr lvl="1" eaLnBrk="1" hangingPunct="1"/>
            <a:r>
              <a:rPr lang="cy-GB" smtClean="0"/>
              <a:t>JavaScript Object Notation (JSON)</a:t>
            </a:r>
          </a:p>
          <a:p>
            <a:pPr lvl="2" eaLnBrk="1" hangingPunct="1"/>
            <a:r>
              <a:rPr lang="cy-GB" smtClean="0"/>
              <a:t>String representation of an object, easy to handle in client-side JavaScript code</a:t>
            </a:r>
          </a:p>
        </p:txBody>
      </p:sp>
      <p:sp>
        <p:nvSpPr>
          <p:cNvPr id="7171" name="Rectangle 2"/>
          <p:cNvSpPr>
            <a:spLocks noGrp="1" noChangeArrowheads="1"/>
          </p:cNvSpPr>
          <p:nvPr>
            <p:ph type="title"/>
          </p:nvPr>
        </p:nvSpPr>
        <p:spPr>
          <a:xfrm>
            <a:off x="377825" y="150813"/>
            <a:ext cx="8550275" cy="693737"/>
          </a:xfrm>
        </p:spPr>
        <p:txBody>
          <a:bodyPr/>
          <a:lstStyle/>
          <a:p>
            <a:pPr eaLnBrk="1" hangingPunct="1"/>
            <a:r>
              <a:rPr lang="en-GB" smtClean="0"/>
              <a:t>What is Ajax?</a:t>
            </a:r>
          </a:p>
        </p:txBody>
      </p:sp>
      <p:sp>
        <p:nvSpPr>
          <p:cNvPr id="717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EFDB9573-9C45-4FEE-8C48-CBC17BA6CAF1}" type="slidenum">
              <a:rPr lang="en-GB" sz="1200" b="0" smtClean="0">
                <a:solidFill>
                  <a:schemeClr val="tx2"/>
                </a:solidFill>
              </a:rPr>
              <a:pPr eaLnBrk="1" hangingPunct="1"/>
              <a:t>4</a:t>
            </a:fld>
            <a:endParaRPr lang="en-GB" sz="1200" b="0" smtClean="0">
              <a:solidFill>
                <a:schemeClr val="tx2"/>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a:xfrm>
            <a:off x="377825" y="150813"/>
            <a:ext cx="8550275" cy="693737"/>
          </a:xfrm>
        </p:spPr>
        <p:txBody>
          <a:bodyPr/>
          <a:lstStyle/>
          <a:p>
            <a:pPr eaLnBrk="1" hangingPunct="1"/>
            <a:r>
              <a:rPr lang="en-GB" smtClean="0"/>
              <a:t>Traditional Web Applications</a:t>
            </a:r>
          </a:p>
        </p:txBody>
      </p:sp>
      <p:sp>
        <p:nvSpPr>
          <p:cNvPr id="819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5598AB2A-A8ED-4504-A5CF-D9B818F0CAFB}" type="slidenum">
              <a:rPr lang="en-GB" sz="1200" b="0" smtClean="0">
                <a:solidFill>
                  <a:schemeClr val="tx2"/>
                </a:solidFill>
              </a:rPr>
              <a:pPr eaLnBrk="1" hangingPunct="1"/>
              <a:t>5</a:t>
            </a:fld>
            <a:endParaRPr lang="en-GB" sz="1200" b="0" smtClean="0">
              <a:solidFill>
                <a:schemeClr val="tx2"/>
              </a:solidFill>
            </a:endParaRPr>
          </a:p>
        </p:txBody>
      </p:sp>
      <p:sp>
        <p:nvSpPr>
          <p:cNvPr id="8196" name="Rectangle 2"/>
          <p:cNvSpPr>
            <a:spLocks noChangeArrowheads="1"/>
          </p:cNvSpPr>
          <p:nvPr/>
        </p:nvSpPr>
        <p:spPr bwMode="auto">
          <a:xfrm>
            <a:off x="463550" y="1881188"/>
            <a:ext cx="1868488" cy="3889375"/>
          </a:xfrm>
          <a:prstGeom prst="rect">
            <a:avLst/>
          </a:prstGeom>
          <a:solidFill>
            <a:srgbClr val="FFFF66"/>
          </a:solidFill>
          <a:ln w="28575">
            <a:solidFill>
              <a:schemeClr val="tx2"/>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7" name="AutoShape 3"/>
          <p:cNvSpPr>
            <a:spLocks noChangeAspect="1" noChangeArrowheads="1" noTextEdit="1"/>
          </p:cNvSpPr>
          <p:nvPr/>
        </p:nvSpPr>
        <p:spPr bwMode="auto">
          <a:xfrm>
            <a:off x="5135563" y="1938338"/>
            <a:ext cx="2198687" cy="413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8198" name="Text Box 5"/>
          <p:cNvSpPr txBox="1">
            <a:spLocks noChangeArrowheads="1"/>
          </p:cNvSpPr>
          <p:nvPr/>
        </p:nvSpPr>
        <p:spPr bwMode="auto">
          <a:xfrm>
            <a:off x="2982913" y="2614613"/>
            <a:ext cx="1558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algn="ctr" eaLnBrk="1" hangingPunct="1"/>
            <a:r>
              <a:rPr lang="en-GB">
                <a:solidFill>
                  <a:schemeClr val="tx2"/>
                </a:solidFill>
              </a:rPr>
              <a:t>HTTP request</a:t>
            </a:r>
          </a:p>
        </p:txBody>
      </p:sp>
      <p:sp>
        <p:nvSpPr>
          <p:cNvPr id="8199" name="Text Box 6"/>
          <p:cNvSpPr txBox="1">
            <a:spLocks noChangeArrowheads="1"/>
          </p:cNvSpPr>
          <p:nvPr/>
        </p:nvSpPr>
        <p:spPr bwMode="auto">
          <a:xfrm>
            <a:off x="2909888" y="3924300"/>
            <a:ext cx="1704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algn="ctr" eaLnBrk="1" hangingPunct="1"/>
            <a:r>
              <a:rPr lang="en-GB">
                <a:solidFill>
                  <a:schemeClr val="tx2"/>
                </a:solidFill>
              </a:rPr>
              <a:t>HTTP response</a:t>
            </a:r>
          </a:p>
        </p:txBody>
      </p:sp>
      <p:sp>
        <p:nvSpPr>
          <p:cNvPr id="8200" name="Text Box 8"/>
          <p:cNvSpPr txBox="1">
            <a:spLocks noChangeArrowheads="1"/>
          </p:cNvSpPr>
          <p:nvPr/>
        </p:nvSpPr>
        <p:spPr bwMode="auto">
          <a:xfrm>
            <a:off x="2800350" y="4230688"/>
            <a:ext cx="19224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algn="ctr" eaLnBrk="1" hangingPunct="1">
              <a:spcBef>
                <a:spcPct val="25000"/>
              </a:spcBef>
            </a:pPr>
            <a:r>
              <a:rPr lang="en-GB" sz="1400">
                <a:solidFill>
                  <a:srgbClr val="6666FF"/>
                </a:solidFill>
              </a:rPr>
              <a:t>HTML and CSS data</a:t>
            </a:r>
          </a:p>
        </p:txBody>
      </p:sp>
      <p:sp>
        <p:nvSpPr>
          <p:cNvPr id="8201" name="Rectangle 9"/>
          <p:cNvSpPr>
            <a:spLocks noChangeArrowheads="1"/>
          </p:cNvSpPr>
          <p:nvPr/>
        </p:nvSpPr>
        <p:spPr bwMode="auto">
          <a:xfrm>
            <a:off x="811213" y="2443163"/>
            <a:ext cx="981075" cy="1924050"/>
          </a:xfrm>
          <a:prstGeom prst="rect">
            <a:avLst/>
          </a:prstGeom>
          <a:solidFill>
            <a:srgbClr val="CCCCFF"/>
          </a:solidFill>
          <a:ln w="28575">
            <a:solidFill>
              <a:schemeClr val="tx2"/>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cy-GB"/>
              <a:t>Browser</a:t>
            </a:r>
          </a:p>
          <a:p>
            <a:pPr algn="ctr"/>
            <a:r>
              <a:rPr lang="cy-GB"/>
              <a:t>UI</a:t>
            </a:r>
            <a:endParaRPr lang="en-US"/>
          </a:p>
        </p:txBody>
      </p:sp>
      <p:sp>
        <p:nvSpPr>
          <p:cNvPr id="8202" name="Rectangle 10"/>
          <p:cNvSpPr>
            <a:spLocks noChangeArrowheads="1"/>
          </p:cNvSpPr>
          <p:nvPr/>
        </p:nvSpPr>
        <p:spPr bwMode="auto">
          <a:xfrm>
            <a:off x="5227638" y="1881188"/>
            <a:ext cx="3465512" cy="3889375"/>
          </a:xfrm>
          <a:prstGeom prst="rect">
            <a:avLst/>
          </a:prstGeom>
          <a:solidFill>
            <a:srgbClr val="FFFF66"/>
          </a:solidFill>
          <a:ln w="28575">
            <a:solidFill>
              <a:schemeClr val="tx2"/>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203" name="Group 11"/>
          <p:cNvGrpSpPr>
            <a:grpSpLocks/>
          </p:cNvGrpSpPr>
          <p:nvPr/>
        </p:nvGrpSpPr>
        <p:grpSpPr bwMode="auto">
          <a:xfrm>
            <a:off x="4949825" y="5086350"/>
            <a:ext cx="1219200" cy="1597025"/>
            <a:chOff x="2704" y="1237"/>
            <a:chExt cx="1060" cy="2563"/>
          </a:xfrm>
        </p:grpSpPr>
        <p:sp>
          <p:nvSpPr>
            <p:cNvPr id="8213" name="Line 12"/>
            <p:cNvSpPr>
              <a:spLocks noChangeShapeType="1"/>
            </p:cNvSpPr>
            <p:nvPr/>
          </p:nvSpPr>
          <p:spPr bwMode="auto">
            <a:xfrm rot="5400000">
              <a:off x="2689" y="2078"/>
              <a:ext cx="756"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214" name="Freeform 13"/>
            <p:cNvSpPr>
              <a:spLocks/>
            </p:cNvSpPr>
            <p:nvPr/>
          </p:nvSpPr>
          <p:spPr bwMode="auto">
            <a:xfrm>
              <a:off x="2718" y="1243"/>
              <a:ext cx="668" cy="2545"/>
            </a:xfrm>
            <a:custGeom>
              <a:avLst/>
              <a:gdLst>
                <a:gd name="T0" fmla="*/ 4 w 1337"/>
                <a:gd name="T1" fmla="*/ 0 h 2545"/>
                <a:gd name="T2" fmla="*/ 3 w 1337"/>
                <a:gd name="T3" fmla="*/ 0 h 2545"/>
                <a:gd name="T4" fmla="*/ 0 w 1337"/>
                <a:gd name="T5" fmla="*/ 170 h 2545"/>
                <a:gd name="T6" fmla="*/ 0 w 1337"/>
                <a:gd name="T7" fmla="*/ 2397 h 2545"/>
                <a:gd name="T8" fmla="*/ 4 w 1337"/>
                <a:gd name="T9" fmla="*/ 2545 h 2545"/>
                <a:gd name="T10" fmla="*/ 5 w 1337"/>
                <a:gd name="T11" fmla="*/ 142 h 2545"/>
                <a:gd name="T12" fmla="*/ 4 w 1337"/>
                <a:gd name="T13" fmla="*/ 0 h 2545"/>
                <a:gd name="T14" fmla="*/ 4 w 1337"/>
                <a:gd name="T15" fmla="*/ 0 h 25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37" h="2545">
                  <a:moveTo>
                    <a:pt x="1134" y="0"/>
                  </a:moveTo>
                  <a:lnTo>
                    <a:pt x="938" y="0"/>
                  </a:lnTo>
                  <a:lnTo>
                    <a:pt x="0" y="170"/>
                  </a:lnTo>
                  <a:lnTo>
                    <a:pt x="69" y="2397"/>
                  </a:lnTo>
                  <a:lnTo>
                    <a:pt x="1226" y="2545"/>
                  </a:lnTo>
                  <a:lnTo>
                    <a:pt x="1337" y="142"/>
                  </a:lnTo>
                  <a:lnTo>
                    <a:pt x="1134" y="0"/>
                  </a:lnTo>
                  <a:close/>
                </a:path>
              </a:pathLst>
            </a:custGeom>
            <a:solidFill>
              <a:srgbClr val="969696"/>
            </a:solidFill>
            <a:ln w="9525">
              <a:solidFill>
                <a:srgbClr val="969696"/>
              </a:solidFill>
              <a:round/>
              <a:headEnd/>
              <a:tailEnd/>
            </a:ln>
          </p:spPr>
          <p:txBody>
            <a:bodyPr/>
            <a:lstStyle/>
            <a:p>
              <a:endParaRPr lang="en-GB"/>
            </a:p>
          </p:txBody>
        </p:sp>
        <p:sp>
          <p:nvSpPr>
            <p:cNvPr id="8215" name="Freeform 14"/>
            <p:cNvSpPr>
              <a:spLocks/>
            </p:cNvSpPr>
            <p:nvPr/>
          </p:nvSpPr>
          <p:spPr bwMode="auto">
            <a:xfrm>
              <a:off x="2766" y="1314"/>
              <a:ext cx="979" cy="2486"/>
            </a:xfrm>
            <a:custGeom>
              <a:avLst/>
              <a:gdLst>
                <a:gd name="T0" fmla="*/ 4 w 1959"/>
                <a:gd name="T1" fmla="*/ 0 h 2486"/>
                <a:gd name="T2" fmla="*/ 4 w 1959"/>
                <a:gd name="T3" fmla="*/ 2420 h 2486"/>
                <a:gd name="T4" fmla="*/ 0 w 1959"/>
                <a:gd name="T5" fmla="*/ 2326 h 2486"/>
                <a:gd name="T6" fmla="*/ 3 w 1959"/>
                <a:gd name="T7" fmla="*/ 2486 h 2486"/>
                <a:gd name="T8" fmla="*/ 7 w 1959"/>
                <a:gd name="T9" fmla="*/ 2258 h 2486"/>
                <a:gd name="T10" fmla="*/ 7 w 1959"/>
                <a:gd name="T11" fmla="*/ 455 h 2486"/>
                <a:gd name="T12" fmla="*/ 4 w 1959"/>
                <a:gd name="T13" fmla="*/ 0 h 2486"/>
                <a:gd name="T14" fmla="*/ 4 w 1959"/>
                <a:gd name="T15" fmla="*/ 0 h 2486"/>
                <a:gd name="T16" fmla="*/ 4 w 1959"/>
                <a:gd name="T17" fmla="*/ 0 h 24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59" h="2486">
                  <a:moveTo>
                    <a:pt x="1032" y="0"/>
                  </a:moveTo>
                  <a:lnTo>
                    <a:pt x="1027" y="2420"/>
                  </a:lnTo>
                  <a:lnTo>
                    <a:pt x="0" y="2326"/>
                  </a:lnTo>
                  <a:lnTo>
                    <a:pt x="988" y="2486"/>
                  </a:lnTo>
                  <a:lnTo>
                    <a:pt x="1916" y="2258"/>
                  </a:lnTo>
                  <a:lnTo>
                    <a:pt x="1959" y="455"/>
                  </a:lnTo>
                  <a:lnTo>
                    <a:pt x="1032" y="0"/>
                  </a:lnTo>
                  <a:close/>
                </a:path>
              </a:pathLst>
            </a:custGeom>
            <a:solidFill>
              <a:srgbClr val="A3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8216" name="Freeform 15"/>
            <p:cNvSpPr>
              <a:spLocks/>
            </p:cNvSpPr>
            <p:nvPr/>
          </p:nvSpPr>
          <p:spPr bwMode="auto">
            <a:xfrm>
              <a:off x="2760" y="1247"/>
              <a:ext cx="522" cy="2500"/>
            </a:xfrm>
            <a:custGeom>
              <a:avLst/>
              <a:gdLst>
                <a:gd name="T0" fmla="*/ 4 w 1043"/>
                <a:gd name="T1" fmla="*/ 0 h 2500"/>
                <a:gd name="T2" fmla="*/ 0 w 1043"/>
                <a:gd name="T3" fmla="*/ 203 h 2500"/>
                <a:gd name="T4" fmla="*/ 1 w 1043"/>
                <a:gd name="T5" fmla="*/ 2388 h 2500"/>
                <a:gd name="T6" fmla="*/ 4 w 1043"/>
                <a:gd name="T7" fmla="*/ 2500 h 2500"/>
                <a:gd name="T8" fmla="*/ 4 w 1043"/>
                <a:gd name="T9" fmla="*/ 1263 h 2500"/>
                <a:gd name="T10" fmla="*/ 4 w 1043"/>
                <a:gd name="T11" fmla="*/ 1260 h 2500"/>
                <a:gd name="T12" fmla="*/ 4 w 1043"/>
                <a:gd name="T13" fmla="*/ 1219 h 2500"/>
                <a:gd name="T14" fmla="*/ 5 w 1043"/>
                <a:gd name="T15" fmla="*/ 1210 h 2500"/>
                <a:gd name="T16" fmla="*/ 5 w 1043"/>
                <a:gd name="T17" fmla="*/ 1178 h 2500"/>
                <a:gd name="T18" fmla="*/ 4 w 1043"/>
                <a:gd name="T19" fmla="*/ 1178 h 2500"/>
                <a:gd name="T20" fmla="*/ 4 w 1043"/>
                <a:gd name="T21" fmla="*/ 1137 h 2500"/>
                <a:gd name="T22" fmla="*/ 5 w 1043"/>
                <a:gd name="T23" fmla="*/ 1128 h 2500"/>
                <a:gd name="T24" fmla="*/ 5 w 1043"/>
                <a:gd name="T25" fmla="*/ 1084 h 2500"/>
                <a:gd name="T26" fmla="*/ 4 w 1043"/>
                <a:gd name="T27" fmla="*/ 1088 h 2500"/>
                <a:gd name="T28" fmla="*/ 4 w 1043"/>
                <a:gd name="T29" fmla="*/ 1039 h 2500"/>
                <a:gd name="T30" fmla="*/ 4 w 1043"/>
                <a:gd name="T31" fmla="*/ 1025 h 2500"/>
                <a:gd name="T32" fmla="*/ 4 w 1043"/>
                <a:gd name="T33" fmla="*/ 0 h 2500"/>
                <a:gd name="T34" fmla="*/ 4 w 1043"/>
                <a:gd name="T35" fmla="*/ 0 h 2500"/>
                <a:gd name="T36" fmla="*/ 4 w 1043"/>
                <a:gd name="T37" fmla="*/ 0 h 25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43" h="2500">
                  <a:moveTo>
                    <a:pt x="982" y="0"/>
                  </a:moveTo>
                  <a:lnTo>
                    <a:pt x="0" y="203"/>
                  </a:lnTo>
                  <a:lnTo>
                    <a:pt x="15" y="2388"/>
                  </a:lnTo>
                  <a:lnTo>
                    <a:pt x="1015" y="2500"/>
                  </a:lnTo>
                  <a:lnTo>
                    <a:pt x="999" y="1263"/>
                  </a:lnTo>
                  <a:lnTo>
                    <a:pt x="800" y="1260"/>
                  </a:lnTo>
                  <a:lnTo>
                    <a:pt x="800" y="1219"/>
                  </a:lnTo>
                  <a:lnTo>
                    <a:pt x="1043" y="1210"/>
                  </a:lnTo>
                  <a:lnTo>
                    <a:pt x="1043" y="1178"/>
                  </a:lnTo>
                  <a:lnTo>
                    <a:pt x="794" y="1178"/>
                  </a:lnTo>
                  <a:lnTo>
                    <a:pt x="800" y="1137"/>
                  </a:lnTo>
                  <a:lnTo>
                    <a:pt x="1032" y="1128"/>
                  </a:lnTo>
                  <a:lnTo>
                    <a:pt x="1032" y="1084"/>
                  </a:lnTo>
                  <a:lnTo>
                    <a:pt x="794" y="1088"/>
                  </a:lnTo>
                  <a:lnTo>
                    <a:pt x="794" y="1039"/>
                  </a:lnTo>
                  <a:lnTo>
                    <a:pt x="987" y="1025"/>
                  </a:lnTo>
                  <a:lnTo>
                    <a:pt x="982" y="0"/>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8217" name="Freeform 16"/>
            <p:cNvSpPr>
              <a:spLocks/>
            </p:cNvSpPr>
            <p:nvPr/>
          </p:nvSpPr>
          <p:spPr bwMode="auto">
            <a:xfrm>
              <a:off x="2796" y="2328"/>
              <a:ext cx="62" cy="1235"/>
            </a:xfrm>
            <a:custGeom>
              <a:avLst/>
              <a:gdLst>
                <a:gd name="T0" fmla="*/ 1 w 123"/>
                <a:gd name="T1" fmla="*/ 1228 h 1235"/>
                <a:gd name="T2" fmla="*/ 1 w 123"/>
                <a:gd name="T3" fmla="*/ 1235 h 1235"/>
                <a:gd name="T4" fmla="*/ 1 w 123"/>
                <a:gd name="T5" fmla="*/ 0 h 1235"/>
                <a:gd name="T6" fmla="*/ 0 w 123"/>
                <a:gd name="T7" fmla="*/ 25 h 1235"/>
                <a:gd name="T8" fmla="*/ 1 w 123"/>
                <a:gd name="T9" fmla="*/ 1228 h 1235"/>
                <a:gd name="T10" fmla="*/ 1 w 123"/>
                <a:gd name="T11" fmla="*/ 1228 h 1235"/>
                <a:gd name="T12" fmla="*/ 1 w 123"/>
                <a:gd name="T13" fmla="*/ 1228 h 12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3" h="1235">
                  <a:moveTo>
                    <a:pt x="22" y="1228"/>
                  </a:moveTo>
                  <a:lnTo>
                    <a:pt x="123" y="1235"/>
                  </a:lnTo>
                  <a:lnTo>
                    <a:pt x="121" y="0"/>
                  </a:lnTo>
                  <a:lnTo>
                    <a:pt x="0" y="25"/>
                  </a:lnTo>
                  <a:lnTo>
                    <a:pt x="22" y="1228"/>
                  </a:lnTo>
                  <a:close/>
                </a:path>
              </a:pathLst>
            </a:custGeom>
            <a:solidFill>
              <a:srgbClr val="D1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8218" name="Freeform 17"/>
            <p:cNvSpPr>
              <a:spLocks/>
            </p:cNvSpPr>
            <p:nvPr/>
          </p:nvSpPr>
          <p:spPr bwMode="auto">
            <a:xfrm>
              <a:off x="2832" y="2405"/>
              <a:ext cx="88" cy="1187"/>
            </a:xfrm>
            <a:custGeom>
              <a:avLst/>
              <a:gdLst>
                <a:gd name="T0" fmla="*/ 0 w 177"/>
                <a:gd name="T1" fmla="*/ 41 h 1187"/>
                <a:gd name="T2" fmla="*/ 0 w 177"/>
                <a:gd name="T3" fmla="*/ 0 h 1187"/>
                <a:gd name="T4" fmla="*/ 0 w 177"/>
                <a:gd name="T5" fmla="*/ 1187 h 1187"/>
                <a:gd name="T6" fmla="*/ 0 w 177"/>
                <a:gd name="T7" fmla="*/ 1162 h 1187"/>
                <a:gd name="T8" fmla="*/ 0 w 177"/>
                <a:gd name="T9" fmla="*/ 1115 h 1187"/>
                <a:gd name="T10" fmla="*/ 0 w 177"/>
                <a:gd name="T11" fmla="*/ 1124 h 1187"/>
                <a:gd name="T12" fmla="*/ 0 w 177"/>
                <a:gd name="T13" fmla="*/ 1032 h 1187"/>
                <a:gd name="T14" fmla="*/ 0 w 177"/>
                <a:gd name="T15" fmla="*/ 1021 h 1187"/>
                <a:gd name="T16" fmla="*/ 0 w 177"/>
                <a:gd name="T17" fmla="*/ 956 h 1187"/>
                <a:gd name="T18" fmla="*/ 0 w 177"/>
                <a:gd name="T19" fmla="*/ 960 h 1187"/>
                <a:gd name="T20" fmla="*/ 0 w 177"/>
                <a:gd name="T21" fmla="*/ 875 h 1187"/>
                <a:gd name="T22" fmla="*/ 0 w 177"/>
                <a:gd name="T23" fmla="*/ 868 h 1187"/>
                <a:gd name="T24" fmla="*/ 0 w 177"/>
                <a:gd name="T25" fmla="*/ 800 h 1187"/>
                <a:gd name="T26" fmla="*/ 0 w 177"/>
                <a:gd name="T27" fmla="*/ 803 h 1187"/>
                <a:gd name="T28" fmla="*/ 0 w 177"/>
                <a:gd name="T29" fmla="*/ 711 h 1187"/>
                <a:gd name="T30" fmla="*/ 0 w 177"/>
                <a:gd name="T31" fmla="*/ 715 h 1187"/>
                <a:gd name="T32" fmla="*/ 0 w 177"/>
                <a:gd name="T33" fmla="*/ 645 h 1187"/>
                <a:gd name="T34" fmla="*/ 0 w 177"/>
                <a:gd name="T35" fmla="*/ 640 h 1187"/>
                <a:gd name="T36" fmla="*/ 0 w 177"/>
                <a:gd name="T37" fmla="*/ 551 h 1187"/>
                <a:gd name="T38" fmla="*/ 0 w 177"/>
                <a:gd name="T39" fmla="*/ 560 h 1187"/>
                <a:gd name="T40" fmla="*/ 0 w 177"/>
                <a:gd name="T41" fmla="*/ 490 h 1187"/>
                <a:gd name="T42" fmla="*/ 0 w 177"/>
                <a:gd name="T43" fmla="*/ 481 h 1187"/>
                <a:gd name="T44" fmla="*/ 0 w 177"/>
                <a:gd name="T45" fmla="*/ 394 h 1187"/>
                <a:gd name="T46" fmla="*/ 0 w 177"/>
                <a:gd name="T47" fmla="*/ 398 h 1187"/>
                <a:gd name="T48" fmla="*/ 0 w 177"/>
                <a:gd name="T49" fmla="*/ 335 h 1187"/>
                <a:gd name="T50" fmla="*/ 0 w 177"/>
                <a:gd name="T51" fmla="*/ 324 h 1187"/>
                <a:gd name="T52" fmla="*/ 0 w 177"/>
                <a:gd name="T53" fmla="*/ 250 h 1187"/>
                <a:gd name="T54" fmla="*/ 0 w 177"/>
                <a:gd name="T55" fmla="*/ 264 h 1187"/>
                <a:gd name="T56" fmla="*/ 0 w 177"/>
                <a:gd name="T57" fmla="*/ 184 h 1187"/>
                <a:gd name="T58" fmla="*/ 0 w 177"/>
                <a:gd name="T59" fmla="*/ 182 h 1187"/>
                <a:gd name="T60" fmla="*/ 0 w 177"/>
                <a:gd name="T61" fmla="*/ 121 h 1187"/>
                <a:gd name="T62" fmla="*/ 0 w 177"/>
                <a:gd name="T63" fmla="*/ 119 h 1187"/>
                <a:gd name="T64" fmla="*/ 0 w 177"/>
                <a:gd name="T65" fmla="*/ 41 h 1187"/>
                <a:gd name="T66" fmla="*/ 0 w 177"/>
                <a:gd name="T67" fmla="*/ 41 h 1187"/>
                <a:gd name="T68" fmla="*/ 0 w 177"/>
                <a:gd name="T69" fmla="*/ 41 h 118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77" h="1187">
                  <a:moveTo>
                    <a:pt x="42" y="41"/>
                  </a:moveTo>
                  <a:lnTo>
                    <a:pt x="154" y="0"/>
                  </a:lnTo>
                  <a:lnTo>
                    <a:pt x="177" y="1187"/>
                  </a:lnTo>
                  <a:lnTo>
                    <a:pt x="11" y="1162"/>
                  </a:lnTo>
                  <a:lnTo>
                    <a:pt x="46" y="1115"/>
                  </a:lnTo>
                  <a:lnTo>
                    <a:pt x="99" y="1124"/>
                  </a:lnTo>
                  <a:lnTo>
                    <a:pt x="99" y="1032"/>
                  </a:lnTo>
                  <a:lnTo>
                    <a:pt x="6" y="1021"/>
                  </a:lnTo>
                  <a:lnTo>
                    <a:pt x="46" y="956"/>
                  </a:lnTo>
                  <a:lnTo>
                    <a:pt x="93" y="960"/>
                  </a:lnTo>
                  <a:lnTo>
                    <a:pt x="102" y="875"/>
                  </a:lnTo>
                  <a:lnTo>
                    <a:pt x="3" y="868"/>
                  </a:lnTo>
                  <a:lnTo>
                    <a:pt x="38" y="800"/>
                  </a:lnTo>
                  <a:lnTo>
                    <a:pt x="97" y="803"/>
                  </a:lnTo>
                  <a:lnTo>
                    <a:pt x="88" y="711"/>
                  </a:lnTo>
                  <a:lnTo>
                    <a:pt x="0" y="715"/>
                  </a:lnTo>
                  <a:lnTo>
                    <a:pt x="26" y="645"/>
                  </a:lnTo>
                  <a:lnTo>
                    <a:pt x="88" y="640"/>
                  </a:lnTo>
                  <a:lnTo>
                    <a:pt x="88" y="551"/>
                  </a:lnTo>
                  <a:lnTo>
                    <a:pt x="6" y="560"/>
                  </a:lnTo>
                  <a:lnTo>
                    <a:pt x="33" y="490"/>
                  </a:lnTo>
                  <a:lnTo>
                    <a:pt x="88" y="481"/>
                  </a:lnTo>
                  <a:lnTo>
                    <a:pt x="85" y="394"/>
                  </a:lnTo>
                  <a:lnTo>
                    <a:pt x="6" y="398"/>
                  </a:lnTo>
                  <a:lnTo>
                    <a:pt x="33" y="335"/>
                  </a:lnTo>
                  <a:lnTo>
                    <a:pt x="88" y="324"/>
                  </a:lnTo>
                  <a:lnTo>
                    <a:pt x="88" y="250"/>
                  </a:lnTo>
                  <a:lnTo>
                    <a:pt x="0" y="264"/>
                  </a:lnTo>
                  <a:lnTo>
                    <a:pt x="35" y="184"/>
                  </a:lnTo>
                  <a:lnTo>
                    <a:pt x="85" y="182"/>
                  </a:lnTo>
                  <a:lnTo>
                    <a:pt x="85" y="121"/>
                  </a:lnTo>
                  <a:lnTo>
                    <a:pt x="17" y="119"/>
                  </a:lnTo>
                  <a:lnTo>
                    <a:pt x="42" y="41"/>
                  </a:lnTo>
                  <a:close/>
                </a:path>
              </a:pathLst>
            </a:custGeom>
            <a:solidFill>
              <a:srgbClr val="969696"/>
            </a:solidFill>
            <a:ln w="9525">
              <a:solidFill>
                <a:srgbClr val="969696"/>
              </a:solidFill>
              <a:round/>
              <a:headEnd/>
              <a:tailEnd/>
            </a:ln>
          </p:spPr>
          <p:txBody>
            <a:bodyPr/>
            <a:lstStyle/>
            <a:p>
              <a:endParaRPr lang="en-GB"/>
            </a:p>
          </p:txBody>
        </p:sp>
        <p:sp>
          <p:nvSpPr>
            <p:cNvPr id="8219" name="Freeform 18"/>
            <p:cNvSpPr>
              <a:spLocks/>
            </p:cNvSpPr>
            <p:nvPr/>
          </p:nvSpPr>
          <p:spPr bwMode="auto">
            <a:xfrm>
              <a:off x="2790" y="2300"/>
              <a:ext cx="135" cy="1258"/>
            </a:xfrm>
            <a:custGeom>
              <a:avLst/>
              <a:gdLst>
                <a:gd name="T0" fmla="*/ 1 w 271"/>
                <a:gd name="T1" fmla="*/ 0 h 1258"/>
                <a:gd name="T2" fmla="*/ 0 w 271"/>
                <a:gd name="T3" fmla="*/ 17 h 1258"/>
                <a:gd name="T4" fmla="*/ 0 w 271"/>
                <a:gd name="T5" fmla="*/ 1251 h 1258"/>
                <a:gd name="T6" fmla="*/ 0 w 271"/>
                <a:gd name="T7" fmla="*/ 1258 h 1258"/>
                <a:gd name="T8" fmla="*/ 0 w 271"/>
                <a:gd name="T9" fmla="*/ 139 h 1258"/>
                <a:gd name="T10" fmla="*/ 0 w 271"/>
                <a:gd name="T11" fmla="*/ 53 h 1258"/>
                <a:gd name="T12" fmla="*/ 1 w 271"/>
                <a:gd name="T13" fmla="*/ 0 h 1258"/>
                <a:gd name="T14" fmla="*/ 1 w 271"/>
                <a:gd name="T15" fmla="*/ 0 h 1258"/>
                <a:gd name="T16" fmla="*/ 1 w 271"/>
                <a:gd name="T17" fmla="*/ 0 h 12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71" h="1258">
                  <a:moveTo>
                    <a:pt x="271" y="0"/>
                  </a:moveTo>
                  <a:lnTo>
                    <a:pt x="0" y="17"/>
                  </a:lnTo>
                  <a:lnTo>
                    <a:pt x="21" y="1251"/>
                  </a:lnTo>
                  <a:lnTo>
                    <a:pt x="68" y="1258"/>
                  </a:lnTo>
                  <a:lnTo>
                    <a:pt x="40" y="139"/>
                  </a:lnTo>
                  <a:lnTo>
                    <a:pt x="130" y="53"/>
                  </a:lnTo>
                  <a:lnTo>
                    <a:pt x="271"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8220" name="Freeform 19"/>
            <p:cNvSpPr>
              <a:spLocks/>
            </p:cNvSpPr>
            <p:nvPr/>
          </p:nvSpPr>
          <p:spPr bwMode="auto">
            <a:xfrm>
              <a:off x="2776" y="1402"/>
              <a:ext cx="432" cy="799"/>
            </a:xfrm>
            <a:custGeom>
              <a:avLst/>
              <a:gdLst>
                <a:gd name="T0" fmla="*/ 4 w 864"/>
                <a:gd name="T1" fmla="*/ 0 h 799"/>
                <a:gd name="T2" fmla="*/ 3 w 864"/>
                <a:gd name="T3" fmla="*/ 30 h 799"/>
                <a:gd name="T4" fmla="*/ 1 w 864"/>
                <a:gd name="T5" fmla="*/ 94 h 799"/>
                <a:gd name="T6" fmla="*/ 0 w 864"/>
                <a:gd name="T7" fmla="*/ 148 h 799"/>
                <a:gd name="T8" fmla="*/ 1 w 864"/>
                <a:gd name="T9" fmla="*/ 799 h 799"/>
                <a:gd name="T10" fmla="*/ 4 w 864"/>
                <a:gd name="T11" fmla="*/ 778 h 799"/>
                <a:gd name="T12" fmla="*/ 4 w 864"/>
                <a:gd name="T13" fmla="*/ 215 h 799"/>
                <a:gd name="T14" fmla="*/ 4 w 864"/>
                <a:gd name="T15" fmla="*/ 729 h 799"/>
                <a:gd name="T16" fmla="*/ 1 w 864"/>
                <a:gd name="T17" fmla="*/ 766 h 799"/>
                <a:gd name="T18" fmla="*/ 1 w 864"/>
                <a:gd name="T19" fmla="*/ 554 h 799"/>
                <a:gd name="T20" fmla="*/ 3 w 864"/>
                <a:gd name="T21" fmla="*/ 508 h 799"/>
                <a:gd name="T22" fmla="*/ 3 w 864"/>
                <a:gd name="T23" fmla="*/ 472 h 799"/>
                <a:gd name="T24" fmla="*/ 1 w 864"/>
                <a:gd name="T25" fmla="*/ 524 h 799"/>
                <a:gd name="T26" fmla="*/ 1 w 864"/>
                <a:gd name="T27" fmla="*/ 369 h 799"/>
                <a:gd name="T28" fmla="*/ 3 w 864"/>
                <a:gd name="T29" fmla="*/ 311 h 799"/>
                <a:gd name="T30" fmla="*/ 4 w 864"/>
                <a:gd name="T31" fmla="*/ 266 h 799"/>
                <a:gd name="T32" fmla="*/ 1 w 864"/>
                <a:gd name="T33" fmla="*/ 336 h 799"/>
                <a:gd name="T34" fmla="*/ 1 w 864"/>
                <a:gd name="T35" fmla="*/ 178 h 799"/>
                <a:gd name="T36" fmla="*/ 1 w 864"/>
                <a:gd name="T37" fmla="*/ 190 h 799"/>
                <a:gd name="T38" fmla="*/ 1 w 864"/>
                <a:gd name="T39" fmla="*/ 242 h 799"/>
                <a:gd name="T40" fmla="*/ 3 w 864"/>
                <a:gd name="T41" fmla="*/ 199 h 799"/>
                <a:gd name="T42" fmla="*/ 3 w 864"/>
                <a:gd name="T43" fmla="*/ 133 h 799"/>
                <a:gd name="T44" fmla="*/ 4 w 864"/>
                <a:gd name="T45" fmla="*/ 51 h 799"/>
                <a:gd name="T46" fmla="*/ 4 w 864"/>
                <a:gd name="T47" fmla="*/ 0 h 799"/>
                <a:gd name="T48" fmla="*/ 4 w 864"/>
                <a:gd name="T49" fmla="*/ 0 h 799"/>
                <a:gd name="T50" fmla="*/ 4 w 864"/>
                <a:gd name="T51" fmla="*/ 0 h 79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864" h="799">
                  <a:moveTo>
                    <a:pt x="856" y="0"/>
                  </a:moveTo>
                  <a:lnTo>
                    <a:pt x="607" y="30"/>
                  </a:lnTo>
                  <a:lnTo>
                    <a:pt x="216" y="94"/>
                  </a:lnTo>
                  <a:lnTo>
                    <a:pt x="0" y="148"/>
                  </a:lnTo>
                  <a:lnTo>
                    <a:pt x="20" y="799"/>
                  </a:lnTo>
                  <a:lnTo>
                    <a:pt x="864" y="778"/>
                  </a:lnTo>
                  <a:lnTo>
                    <a:pt x="849" y="215"/>
                  </a:lnTo>
                  <a:lnTo>
                    <a:pt x="793" y="729"/>
                  </a:lnTo>
                  <a:lnTo>
                    <a:pt x="60" y="766"/>
                  </a:lnTo>
                  <a:lnTo>
                    <a:pt x="53" y="554"/>
                  </a:lnTo>
                  <a:lnTo>
                    <a:pt x="729" y="508"/>
                  </a:lnTo>
                  <a:lnTo>
                    <a:pt x="767" y="472"/>
                  </a:lnTo>
                  <a:lnTo>
                    <a:pt x="56" y="524"/>
                  </a:lnTo>
                  <a:lnTo>
                    <a:pt x="49" y="369"/>
                  </a:lnTo>
                  <a:lnTo>
                    <a:pt x="763" y="311"/>
                  </a:lnTo>
                  <a:lnTo>
                    <a:pt x="785" y="266"/>
                  </a:lnTo>
                  <a:lnTo>
                    <a:pt x="49" y="336"/>
                  </a:lnTo>
                  <a:lnTo>
                    <a:pt x="42" y="178"/>
                  </a:lnTo>
                  <a:lnTo>
                    <a:pt x="191" y="190"/>
                  </a:lnTo>
                  <a:lnTo>
                    <a:pt x="194" y="242"/>
                  </a:lnTo>
                  <a:lnTo>
                    <a:pt x="569" y="199"/>
                  </a:lnTo>
                  <a:lnTo>
                    <a:pt x="569" y="133"/>
                  </a:lnTo>
                  <a:lnTo>
                    <a:pt x="852" y="51"/>
                  </a:lnTo>
                  <a:lnTo>
                    <a:pt x="856"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8221" name="Freeform 20"/>
            <p:cNvSpPr>
              <a:spLocks/>
            </p:cNvSpPr>
            <p:nvPr/>
          </p:nvSpPr>
          <p:spPr bwMode="auto">
            <a:xfrm>
              <a:off x="3085" y="1547"/>
              <a:ext cx="87" cy="106"/>
            </a:xfrm>
            <a:custGeom>
              <a:avLst/>
              <a:gdLst>
                <a:gd name="T0" fmla="*/ 0 w 175"/>
                <a:gd name="T1" fmla="*/ 58 h 106"/>
                <a:gd name="T2" fmla="*/ 0 w 175"/>
                <a:gd name="T3" fmla="*/ 49 h 106"/>
                <a:gd name="T4" fmla="*/ 0 w 175"/>
                <a:gd name="T5" fmla="*/ 0 h 106"/>
                <a:gd name="T6" fmla="*/ 0 w 175"/>
                <a:gd name="T7" fmla="*/ 45 h 106"/>
                <a:gd name="T8" fmla="*/ 0 w 175"/>
                <a:gd name="T9" fmla="*/ 97 h 106"/>
                <a:gd name="T10" fmla="*/ 0 w 175"/>
                <a:gd name="T11" fmla="*/ 106 h 106"/>
                <a:gd name="T12" fmla="*/ 0 w 175"/>
                <a:gd name="T13" fmla="*/ 58 h 106"/>
                <a:gd name="T14" fmla="*/ 0 w 175"/>
                <a:gd name="T15" fmla="*/ 58 h 106"/>
                <a:gd name="T16" fmla="*/ 0 w 175"/>
                <a:gd name="T17" fmla="*/ 5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06">
                  <a:moveTo>
                    <a:pt x="0" y="58"/>
                  </a:moveTo>
                  <a:lnTo>
                    <a:pt x="111" y="49"/>
                  </a:lnTo>
                  <a:lnTo>
                    <a:pt x="107" y="0"/>
                  </a:lnTo>
                  <a:lnTo>
                    <a:pt x="160" y="45"/>
                  </a:lnTo>
                  <a:lnTo>
                    <a:pt x="175" y="97"/>
                  </a:lnTo>
                  <a:lnTo>
                    <a:pt x="63" y="106"/>
                  </a:lnTo>
                  <a:lnTo>
                    <a:pt x="0" y="5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8222" name="Freeform 21"/>
            <p:cNvSpPr>
              <a:spLocks/>
            </p:cNvSpPr>
            <p:nvPr/>
          </p:nvSpPr>
          <p:spPr bwMode="auto">
            <a:xfrm>
              <a:off x="2826" y="1956"/>
              <a:ext cx="318" cy="155"/>
            </a:xfrm>
            <a:custGeom>
              <a:avLst/>
              <a:gdLst>
                <a:gd name="T0" fmla="*/ 2 w 638"/>
                <a:gd name="T1" fmla="*/ 0 h 155"/>
                <a:gd name="T2" fmla="*/ 0 w 638"/>
                <a:gd name="T3" fmla="*/ 43 h 155"/>
                <a:gd name="T4" fmla="*/ 0 w 638"/>
                <a:gd name="T5" fmla="*/ 151 h 155"/>
                <a:gd name="T6" fmla="*/ 0 w 638"/>
                <a:gd name="T7" fmla="*/ 155 h 155"/>
                <a:gd name="T8" fmla="*/ 0 w 638"/>
                <a:gd name="T9" fmla="*/ 64 h 155"/>
                <a:gd name="T10" fmla="*/ 2 w 638"/>
                <a:gd name="T11" fmla="*/ 24 h 155"/>
                <a:gd name="T12" fmla="*/ 2 w 638"/>
                <a:gd name="T13" fmla="*/ 106 h 155"/>
                <a:gd name="T14" fmla="*/ 0 w 638"/>
                <a:gd name="T15" fmla="*/ 151 h 155"/>
                <a:gd name="T16" fmla="*/ 2 w 638"/>
                <a:gd name="T17" fmla="*/ 136 h 155"/>
                <a:gd name="T18" fmla="*/ 2 w 638"/>
                <a:gd name="T19" fmla="*/ 0 h 155"/>
                <a:gd name="T20" fmla="*/ 2 w 638"/>
                <a:gd name="T21" fmla="*/ 0 h 155"/>
                <a:gd name="T22" fmla="*/ 2 w 638"/>
                <a:gd name="T23" fmla="*/ 0 h 1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38" h="155">
                  <a:moveTo>
                    <a:pt x="625" y="0"/>
                  </a:moveTo>
                  <a:lnTo>
                    <a:pt x="0" y="43"/>
                  </a:lnTo>
                  <a:lnTo>
                    <a:pt x="5" y="151"/>
                  </a:lnTo>
                  <a:lnTo>
                    <a:pt x="38" y="155"/>
                  </a:lnTo>
                  <a:lnTo>
                    <a:pt x="38" y="64"/>
                  </a:lnTo>
                  <a:lnTo>
                    <a:pt x="622" y="24"/>
                  </a:lnTo>
                  <a:lnTo>
                    <a:pt x="618" y="106"/>
                  </a:lnTo>
                  <a:lnTo>
                    <a:pt x="154" y="151"/>
                  </a:lnTo>
                  <a:lnTo>
                    <a:pt x="638" y="136"/>
                  </a:lnTo>
                  <a:lnTo>
                    <a:pt x="625" y="0"/>
                  </a:lnTo>
                  <a:close/>
                </a:path>
              </a:pathLst>
            </a:custGeom>
            <a:solidFill>
              <a:srgbClr val="969696"/>
            </a:solidFill>
            <a:ln w="9525">
              <a:solidFill>
                <a:srgbClr val="969696"/>
              </a:solidFill>
              <a:round/>
              <a:headEnd/>
              <a:tailEnd/>
            </a:ln>
          </p:spPr>
          <p:txBody>
            <a:bodyPr/>
            <a:lstStyle/>
            <a:p>
              <a:endParaRPr lang="en-GB"/>
            </a:p>
          </p:txBody>
        </p:sp>
        <p:sp>
          <p:nvSpPr>
            <p:cNvPr id="8223" name="Freeform 22"/>
            <p:cNvSpPr>
              <a:spLocks/>
            </p:cNvSpPr>
            <p:nvPr/>
          </p:nvSpPr>
          <p:spPr bwMode="auto">
            <a:xfrm>
              <a:off x="2872" y="1762"/>
              <a:ext cx="207" cy="121"/>
            </a:xfrm>
            <a:custGeom>
              <a:avLst/>
              <a:gdLst>
                <a:gd name="T0" fmla="*/ 1 w 413"/>
                <a:gd name="T1" fmla="*/ 121 h 121"/>
                <a:gd name="T2" fmla="*/ 0 w 413"/>
                <a:gd name="T3" fmla="*/ 33 h 121"/>
                <a:gd name="T4" fmla="*/ 2 w 413"/>
                <a:gd name="T5" fmla="*/ 0 h 121"/>
                <a:gd name="T6" fmla="*/ 2 w 413"/>
                <a:gd name="T7" fmla="*/ 27 h 121"/>
                <a:gd name="T8" fmla="*/ 1 w 413"/>
                <a:gd name="T9" fmla="*/ 61 h 121"/>
                <a:gd name="T10" fmla="*/ 1 w 413"/>
                <a:gd name="T11" fmla="*/ 115 h 121"/>
                <a:gd name="T12" fmla="*/ 1 w 413"/>
                <a:gd name="T13" fmla="*/ 121 h 121"/>
                <a:gd name="T14" fmla="*/ 1 w 413"/>
                <a:gd name="T15" fmla="*/ 121 h 121"/>
                <a:gd name="T16" fmla="*/ 1 w 413"/>
                <a:gd name="T17" fmla="*/ 121 h 1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13" h="121">
                  <a:moveTo>
                    <a:pt x="4" y="121"/>
                  </a:moveTo>
                  <a:lnTo>
                    <a:pt x="0" y="33"/>
                  </a:lnTo>
                  <a:lnTo>
                    <a:pt x="413" y="0"/>
                  </a:lnTo>
                  <a:lnTo>
                    <a:pt x="409" y="27"/>
                  </a:lnTo>
                  <a:lnTo>
                    <a:pt x="41" y="61"/>
                  </a:lnTo>
                  <a:lnTo>
                    <a:pt x="44" y="115"/>
                  </a:lnTo>
                  <a:lnTo>
                    <a:pt x="4" y="121"/>
                  </a:lnTo>
                  <a:close/>
                </a:path>
              </a:pathLst>
            </a:custGeom>
            <a:solidFill>
              <a:srgbClr val="969696"/>
            </a:solidFill>
            <a:ln w="9525">
              <a:solidFill>
                <a:srgbClr val="969696"/>
              </a:solidFill>
              <a:round/>
              <a:headEnd/>
              <a:tailEnd/>
            </a:ln>
          </p:spPr>
          <p:txBody>
            <a:bodyPr/>
            <a:lstStyle/>
            <a:p>
              <a:endParaRPr lang="en-GB"/>
            </a:p>
          </p:txBody>
        </p:sp>
        <p:sp>
          <p:nvSpPr>
            <p:cNvPr id="8224" name="Freeform 23"/>
            <p:cNvSpPr>
              <a:spLocks/>
            </p:cNvSpPr>
            <p:nvPr/>
          </p:nvSpPr>
          <p:spPr bwMode="auto">
            <a:xfrm>
              <a:off x="2704" y="1237"/>
              <a:ext cx="513" cy="2460"/>
            </a:xfrm>
            <a:custGeom>
              <a:avLst/>
              <a:gdLst>
                <a:gd name="T0" fmla="*/ 5 w 1025"/>
                <a:gd name="T1" fmla="*/ 0 h 2460"/>
                <a:gd name="T2" fmla="*/ 1 w 1025"/>
                <a:gd name="T3" fmla="*/ 159 h 2460"/>
                <a:gd name="T4" fmla="*/ 0 w 1025"/>
                <a:gd name="T5" fmla="*/ 213 h 2460"/>
                <a:gd name="T6" fmla="*/ 1 w 1025"/>
                <a:gd name="T7" fmla="*/ 2403 h 2460"/>
                <a:gd name="T8" fmla="*/ 2 w 1025"/>
                <a:gd name="T9" fmla="*/ 2460 h 2460"/>
                <a:gd name="T10" fmla="*/ 1 w 1025"/>
                <a:gd name="T11" fmla="*/ 2389 h 2460"/>
                <a:gd name="T12" fmla="*/ 1 w 1025"/>
                <a:gd name="T13" fmla="*/ 208 h 2460"/>
                <a:gd name="T14" fmla="*/ 5 w 1025"/>
                <a:gd name="T15" fmla="*/ 0 h 2460"/>
                <a:gd name="T16" fmla="*/ 5 w 1025"/>
                <a:gd name="T17" fmla="*/ 0 h 2460"/>
                <a:gd name="T18" fmla="*/ 5 w 1025"/>
                <a:gd name="T19" fmla="*/ 0 h 24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25" h="2460">
                  <a:moveTo>
                    <a:pt x="1025" y="0"/>
                  </a:moveTo>
                  <a:lnTo>
                    <a:pt x="45" y="159"/>
                  </a:lnTo>
                  <a:lnTo>
                    <a:pt x="0" y="213"/>
                  </a:lnTo>
                  <a:lnTo>
                    <a:pt x="85" y="2403"/>
                  </a:lnTo>
                  <a:lnTo>
                    <a:pt x="426" y="2460"/>
                  </a:lnTo>
                  <a:lnTo>
                    <a:pt x="124" y="2389"/>
                  </a:lnTo>
                  <a:lnTo>
                    <a:pt x="61" y="208"/>
                  </a:lnTo>
                  <a:lnTo>
                    <a:pt x="102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8225" name="Freeform 24"/>
            <p:cNvSpPr>
              <a:spLocks/>
            </p:cNvSpPr>
            <p:nvPr/>
          </p:nvSpPr>
          <p:spPr bwMode="auto">
            <a:xfrm>
              <a:off x="3156" y="1237"/>
              <a:ext cx="608" cy="2447"/>
            </a:xfrm>
            <a:custGeom>
              <a:avLst/>
              <a:gdLst>
                <a:gd name="T0" fmla="*/ 1 w 1216"/>
                <a:gd name="T1" fmla="*/ 0 h 2447"/>
                <a:gd name="T2" fmla="*/ 5 w 1216"/>
                <a:gd name="T3" fmla="*/ 554 h 2447"/>
                <a:gd name="T4" fmla="*/ 5 w 1216"/>
                <a:gd name="T5" fmla="*/ 2141 h 2447"/>
                <a:gd name="T6" fmla="*/ 5 w 1216"/>
                <a:gd name="T7" fmla="*/ 817 h 2447"/>
                <a:gd name="T8" fmla="*/ 4 w 1216"/>
                <a:gd name="T9" fmla="*/ 457 h 2447"/>
                <a:gd name="T10" fmla="*/ 2 w 1216"/>
                <a:gd name="T11" fmla="*/ 168 h 2447"/>
                <a:gd name="T12" fmla="*/ 1 w 1216"/>
                <a:gd name="T13" fmla="*/ 2447 h 2447"/>
                <a:gd name="T14" fmla="*/ 1 w 1216"/>
                <a:gd name="T15" fmla="*/ 1246 h 2447"/>
                <a:gd name="T16" fmla="*/ 1 w 1216"/>
                <a:gd name="T17" fmla="*/ 1246 h 2447"/>
                <a:gd name="T18" fmla="*/ 1 w 1216"/>
                <a:gd name="T19" fmla="*/ 1206 h 2447"/>
                <a:gd name="T20" fmla="*/ 1 w 1216"/>
                <a:gd name="T21" fmla="*/ 1206 h 2447"/>
                <a:gd name="T22" fmla="*/ 1 w 1216"/>
                <a:gd name="T23" fmla="*/ 1170 h 2447"/>
                <a:gd name="T24" fmla="*/ 1 w 1216"/>
                <a:gd name="T25" fmla="*/ 1166 h 2447"/>
                <a:gd name="T26" fmla="*/ 1 w 1216"/>
                <a:gd name="T27" fmla="*/ 1121 h 2447"/>
                <a:gd name="T28" fmla="*/ 1 w 1216"/>
                <a:gd name="T29" fmla="*/ 1126 h 2447"/>
                <a:gd name="T30" fmla="*/ 1 w 1216"/>
                <a:gd name="T31" fmla="*/ 1073 h 2447"/>
                <a:gd name="T32" fmla="*/ 0 w 1216"/>
                <a:gd name="T33" fmla="*/ 1073 h 2447"/>
                <a:gd name="T34" fmla="*/ 0 w 1216"/>
                <a:gd name="T35" fmla="*/ 1038 h 2447"/>
                <a:gd name="T36" fmla="*/ 1 w 1216"/>
                <a:gd name="T37" fmla="*/ 1024 h 2447"/>
                <a:gd name="T38" fmla="*/ 1 w 1216"/>
                <a:gd name="T39" fmla="*/ 76 h 2447"/>
                <a:gd name="T40" fmla="*/ 2 w 1216"/>
                <a:gd name="T41" fmla="*/ 53 h 2447"/>
                <a:gd name="T42" fmla="*/ 1 w 1216"/>
                <a:gd name="T43" fmla="*/ 0 h 2447"/>
                <a:gd name="T44" fmla="*/ 1 w 1216"/>
                <a:gd name="T45" fmla="*/ 0 h 2447"/>
                <a:gd name="T46" fmla="*/ 1 w 1216"/>
                <a:gd name="T47" fmla="*/ 0 h 244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216" h="2447">
                  <a:moveTo>
                    <a:pt x="256" y="0"/>
                  </a:moveTo>
                  <a:lnTo>
                    <a:pt x="1216" y="554"/>
                  </a:lnTo>
                  <a:lnTo>
                    <a:pt x="1148" y="2141"/>
                  </a:lnTo>
                  <a:lnTo>
                    <a:pt x="1047" y="817"/>
                  </a:lnTo>
                  <a:lnTo>
                    <a:pt x="784" y="457"/>
                  </a:lnTo>
                  <a:lnTo>
                    <a:pt x="355" y="168"/>
                  </a:lnTo>
                  <a:lnTo>
                    <a:pt x="256" y="2447"/>
                  </a:lnTo>
                  <a:lnTo>
                    <a:pt x="230" y="1246"/>
                  </a:lnTo>
                  <a:lnTo>
                    <a:pt x="6" y="1246"/>
                  </a:lnTo>
                  <a:lnTo>
                    <a:pt x="6" y="1206"/>
                  </a:lnTo>
                  <a:lnTo>
                    <a:pt x="224" y="1206"/>
                  </a:lnTo>
                  <a:lnTo>
                    <a:pt x="213" y="1170"/>
                  </a:lnTo>
                  <a:lnTo>
                    <a:pt x="6" y="1166"/>
                  </a:lnTo>
                  <a:lnTo>
                    <a:pt x="6" y="1121"/>
                  </a:lnTo>
                  <a:lnTo>
                    <a:pt x="219" y="1126"/>
                  </a:lnTo>
                  <a:lnTo>
                    <a:pt x="213" y="1073"/>
                  </a:lnTo>
                  <a:lnTo>
                    <a:pt x="0" y="1073"/>
                  </a:lnTo>
                  <a:lnTo>
                    <a:pt x="0" y="1038"/>
                  </a:lnTo>
                  <a:lnTo>
                    <a:pt x="213" y="1024"/>
                  </a:lnTo>
                  <a:lnTo>
                    <a:pt x="247" y="76"/>
                  </a:lnTo>
                  <a:lnTo>
                    <a:pt x="305" y="53"/>
                  </a:lnTo>
                  <a:lnTo>
                    <a:pt x="256"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8226" name="Freeform 25"/>
            <p:cNvSpPr>
              <a:spLocks/>
            </p:cNvSpPr>
            <p:nvPr/>
          </p:nvSpPr>
          <p:spPr bwMode="auto">
            <a:xfrm>
              <a:off x="3569" y="2272"/>
              <a:ext cx="135" cy="81"/>
            </a:xfrm>
            <a:custGeom>
              <a:avLst/>
              <a:gdLst>
                <a:gd name="T0" fmla="*/ 0 w 272"/>
                <a:gd name="T1" fmla="*/ 0 h 81"/>
                <a:gd name="T2" fmla="*/ 1 w 272"/>
                <a:gd name="T3" fmla="*/ 37 h 81"/>
                <a:gd name="T4" fmla="*/ 1 w 272"/>
                <a:gd name="T5" fmla="*/ 81 h 81"/>
                <a:gd name="T6" fmla="*/ 0 w 272"/>
                <a:gd name="T7" fmla="*/ 50 h 81"/>
                <a:gd name="T8" fmla="*/ 0 w 272"/>
                <a:gd name="T9" fmla="*/ 0 h 81"/>
                <a:gd name="T10" fmla="*/ 0 w 272"/>
                <a:gd name="T11" fmla="*/ 0 h 81"/>
                <a:gd name="T12" fmla="*/ 0 w 272"/>
                <a:gd name="T13" fmla="*/ 0 h 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2" h="81">
                  <a:moveTo>
                    <a:pt x="0" y="0"/>
                  </a:moveTo>
                  <a:lnTo>
                    <a:pt x="272" y="37"/>
                  </a:lnTo>
                  <a:lnTo>
                    <a:pt x="272" y="81"/>
                  </a:lnTo>
                  <a:lnTo>
                    <a:pt x="0" y="50"/>
                  </a:lnTo>
                  <a:lnTo>
                    <a:pt x="0" y="0"/>
                  </a:lnTo>
                  <a:close/>
                </a:path>
              </a:pathLst>
            </a:custGeom>
            <a:solidFill>
              <a:srgbClr val="969696"/>
            </a:solidFill>
            <a:ln w="9525">
              <a:solidFill>
                <a:srgbClr val="969696"/>
              </a:solidFill>
              <a:round/>
              <a:headEnd/>
              <a:tailEnd/>
            </a:ln>
          </p:spPr>
          <p:txBody>
            <a:bodyPr/>
            <a:lstStyle/>
            <a:p>
              <a:endParaRPr lang="en-GB"/>
            </a:p>
          </p:txBody>
        </p:sp>
        <p:sp>
          <p:nvSpPr>
            <p:cNvPr id="8227" name="Freeform 26"/>
            <p:cNvSpPr>
              <a:spLocks/>
            </p:cNvSpPr>
            <p:nvPr/>
          </p:nvSpPr>
          <p:spPr bwMode="auto">
            <a:xfrm>
              <a:off x="3569" y="2383"/>
              <a:ext cx="133" cy="74"/>
            </a:xfrm>
            <a:custGeom>
              <a:avLst/>
              <a:gdLst>
                <a:gd name="T0" fmla="*/ 1 w 267"/>
                <a:gd name="T1" fmla="*/ 30 h 74"/>
                <a:gd name="T2" fmla="*/ 1 w 267"/>
                <a:gd name="T3" fmla="*/ 74 h 74"/>
                <a:gd name="T4" fmla="*/ 0 w 267"/>
                <a:gd name="T5" fmla="*/ 50 h 74"/>
                <a:gd name="T6" fmla="*/ 0 w 267"/>
                <a:gd name="T7" fmla="*/ 0 h 74"/>
                <a:gd name="T8" fmla="*/ 1 w 267"/>
                <a:gd name="T9" fmla="*/ 30 h 74"/>
                <a:gd name="T10" fmla="*/ 1 w 267"/>
                <a:gd name="T11" fmla="*/ 30 h 74"/>
                <a:gd name="T12" fmla="*/ 1 w 267"/>
                <a:gd name="T13" fmla="*/ 30 h 7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7" h="74">
                  <a:moveTo>
                    <a:pt x="267" y="30"/>
                  </a:moveTo>
                  <a:lnTo>
                    <a:pt x="267" y="74"/>
                  </a:lnTo>
                  <a:lnTo>
                    <a:pt x="0" y="50"/>
                  </a:lnTo>
                  <a:lnTo>
                    <a:pt x="0" y="0"/>
                  </a:lnTo>
                  <a:lnTo>
                    <a:pt x="267" y="30"/>
                  </a:lnTo>
                  <a:close/>
                </a:path>
              </a:pathLst>
            </a:custGeom>
            <a:solidFill>
              <a:srgbClr val="969696"/>
            </a:solidFill>
            <a:ln w="9525">
              <a:solidFill>
                <a:srgbClr val="969696"/>
              </a:solidFill>
              <a:round/>
              <a:headEnd/>
              <a:tailEnd/>
            </a:ln>
          </p:spPr>
          <p:txBody>
            <a:bodyPr/>
            <a:lstStyle/>
            <a:p>
              <a:endParaRPr lang="en-GB"/>
            </a:p>
          </p:txBody>
        </p:sp>
        <p:sp>
          <p:nvSpPr>
            <p:cNvPr id="8228" name="Freeform 27"/>
            <p:cNvSpPr>
              <a:spLocks/>
            </p:cNvSpPr>
            <p:nvPr/>
          </p:nvSpPr>
          <p:spPr bwMode="auto">
            <a:xfrm>
              <a:off x="3569" y="2494"/>
              <a:ext cx="131" cy="67"/>
            </a:xfrm>
            <a:custGeom>
              <a:avLst/>
              <a:gdLst>
                <a:gd name="T0" fmla="*/ 1 w 263"/>
                <a:gd name="T1" fmla="*/ 23 h 67"/>
                <a:gd name="T2" fmla="*/ 1 w 263"/>
                <a:gd name="T3" fmla="*/ 67 h 67"/>
                <a:gd name="T4" fmla="*/ 0 w 263"/>
                <a:gd name="T5" fmla="*/ 51 h 67"/>
                <a:gd name="T6" fmla="*/ 0 w 263"/>
                <a:gd name="T7" fmla="*/ 0 h 67"/>
                <a:gd name="T8" fmla="*/ 1 w 263"/>
                <a:gd name="T9" fmla="*/ 23 h 67"/>
                <a:gd name="T10" fmla="*/ 1 w 263"/>
                <a:gd name="T11" fmla="*/ 23 h 67"/>
                <a:gd name="T12" fmla="*/ 1 w 263"/>
                <a:gd name="T13" fmla="*/ 23 h 6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3" h="67">
                  <a:moveTo>
                    <a:pt x="263" y="23"/>
                  </a:moveTo>
                  <a:lnTo>
                    <a:pt x="263" y="67"/>
                  </a:lnTo>
                  <a:lnTo>
                    <a:pt x="0" y="51"/>
                  </a:lnTo>
                  <a:lnTo>
                    <a:pt x="0" y="0"/>
                  </a:lnTo>
                  <a:lnTo>
                    <a:pt x="263" y="23"/>
                  </a:lnTo>
                  <a:close/>
                </a:path>
              </a:pathLst>
            </a:custGeom>
            <a:solidFill>
              <a:srgbClr val="969696"/>
            </a:solidFill>
            <a:ln w="9525">
              <a:solidFill>
                <a:srgbClr val="969696"/>
              </a:solidFill>
              <a:round/>
              <a:headEnd/>
              <a:tailEnd/>
            </a:ln>
          </p:spPr>
          <p:txBody>
            <a:bodyPr/>
            <a:lstStyle/>
            <a:p>
              <a:endParaRPr lang="en-GB"/>
            </a:p>
          </p:txBody>
        </p:sp>
        <p:sp>
          <p:nvSpPr>
            <p:cNvPr id="8229" name="Freeform 28"/>
            <p:cNvSpPr>
              <a:spLocks/>
            </p:cNvSpPr>
            <p:nvPr/>
          </p:nvSpPr>
          <p:spPr bwMode="auto">
            <a:xfrm>
              <a:off x="3569" y="2606"/>
              <a:ext cx="129" cy="60"/>
            </a:xfrm>
            <a:custGeom>
              <a:avLst/>
              <a:gdLst>
                <a:gd name="T0" fmla="*/ 1 w 259"/>
                <a:gd name="T1" fmla="*/ 15 h 60"/>
                <a:gd name="T2" fmla="*/ 1 w 259"/>
                <a:gd name="T3" fmla="*/ 60 h 60"/>
                <a:gd name="T4" fmla="*/ 0 w 259"/>
                <a:gd name="T5" fmla="*/ 50 h 60"/>
                <a:gd name="T6" fmla="*/ 0 w 259"/>
                <a:gd name="T7" fmla="*/ 0 h 60"/>
                <a:gd name="T8" fmla="*/ 1 w 259"/>
                <a:gd name="T9" fmla="*/ 15 h 60"/>
                <a:gd name="T10" fmla="*/ 1 w 259"/>
                <a:gd name="T11" fmla="*/ 15 h 60"/>
                <a:gd name="T12" fmla="*/ 1 w 259"/>
                <a:gd name="T13" fmla="*/ 15 h 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9" h="60">
                  <a:moveTo>
                    <a:pt x="259" y="15"/>
                  </a:moveTo>
                  <a:lnTo>
                    <a:pt x="259" y="60"/>
                  </a:lnTo>
                  <a:lnTo>
                    <a:pt x="0" y="50"/>
                  </a:lnTo>
                  <a:lnTo>
                    <a:pt x="0" y="0"/>
                  </a:lnTo>
                  <a:lnTo>
                    <a:pt x="259" y="15"/>
                  </a:lnTo>
                  <a:close/>
                </a:path>
              </a:pathLst>
            </a:custGeom>
            <a:solidFill>
              <a:srgbClr val="969696"/>
            </a:solidFill>
            <a:ln w="9525">
              <a:solidFill>
                <a:srgbClr val="969696"/>
              </a:solidFill>
              <a:round/>
              <a:headEnd/>
              <a:tailEnd/>
            </a:ln>
          </p:spPr>
          <p:txBody>
            <a:bodyPr/>
            <a:lstStyle/>
            <a:p>
              <a:endParaRPr lang="en-GB"/>
            </a:p>
          </p:txBody>
        </p:sp>
        <p:sp>
          <p:nvSpPr>
            <p:cNvPr id="8230" name="Freeform 29"/>
            <p:cNvSpPr>
              <a:spLocks/>
            </p:cNvSpPr>
            <p:nvPr/>
          </p:nvSpPr>
          <p:spPr bwMode="auto">
            <a:xfrm>
              <a:off x="3569" y="2717"/>
              <a:ext cx="127" cy="53"/>
            </a:xfrm>
            <a:custGeom>
              <a:avLst/>
              <a:gdLst>
                <a:gd name="T0" fmla="*/ 0 w 255"/>
                <a:gd name="T1" fmla="*/ 8 h 53"/>
                <a:gd name="T2" fmla="*/ 0 w 255"/>
                <a:gd name="T3" fmla="*/ 53 h 53"/>
                <a:gd name="T4" fmla="*/ 0 w 255"/>
                <a:gd name="T5" fmla="*/ 51 h 53"/>
                <a:gd name="T6" fmla="*/ 0 w 255"/>
                <a:gd name="T7" fmla="*/ 0 h 53"/>
                <a:gd name="T8" fmla="*/ 0 w 255"/>
                <a:gd name="T9" fmla="*/ 8 h 53"/>
                <a:gd name="T10" fmla="*/ 0 w 255"/>
                <a:gd name="T11" fmla="*/ 8 h 53"/>
                <a:gd name="T12" fmla="*/ 0 w 255"/>
                <a:gd name="T13" fmla="*/ 8 h 5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5" h="53">
                  <a:moveTo>
                    <a:pt x="255" y="8"/>
                  </a:moveTo>
                  <a:lnTo>
                    <a:pt x="255" y="53"/>
                  </a:lnTo>
                  <a:lnTo>
                    <a:pt x="0" y="51"/>
                  </a:lnTo>
                  <a:lnTo>
                    <a:pt x="0" y="0"/>
                  </a:lnTo>
                  <a:lnTo>
                    <a:pt x="255" y="8"/>
                  </a:lnTo>
                  <a:close/>
                </a:path>
              </a:pathLst>
            </a:custGeom>
            <a:solidFill>
              <a:srgbClr val="969696"/>
            </a:solidFill>
            <a:ln w="9525">
              <a:solidFill>
                <a:srgbClr val="969696"/>
              </a:solidFill>
              <a:round/>
              <a:headEnd/>
              <a:tailEnd/>
            </a:ln>
          </p:spPr>
          <p:txBody>
            <a:bodyPr/>
            <a:lstStyle/>
            <a:p>
              <a:endParaRPr lang="en-GB"/>
            </a:p>
          </p:txBody>
        </p:sp>
        <p:sp>
          <p:nvSpPr>
            <p:cNvPr id="8231" name="Freeform 30"/>
            <p:cNvSpPr>
              <a:spLocks/>
            </p:cNvSpPr>
            <p:nvPr/>
          </p:nvSpPr>
          <p:spPr bwMode="auto">
            <a:xfrm>
              <a:off x="3569" y="2828"/>
              <a:ext cx="125" cy="52"/>
            </a:xfrm>
            <a:custGeom>
              <a:avLst/>
              <a:gdLst>
                <a:gd name="T0" fmla="*/ 0 w 251"/>
                <a:gd name="T1" fmla="*/ 1 h 52"/>
                <a:gd name="T2" fmla="*/ 0 w 251"/>
                <a:gd name="T3" fmla="*/ 47 h 52"/>
                <a:gd name="T4" fmla="*/ 0 w 251"/>
                <a:gd name="T5" fmla="*/ 52 h 52"/>
                <a:gd name="T6" fmla="*/ 0 w 251"/>
                <a:gd name="T7" fmla="*/ 0 h 52"/>
                <a:gd name="T8" fmla="*/ 0 w 251"/>
                <a:gd name="T9" fmla="*/ 1 h 52"/>
                <a:gd name="T10" fmla="*/ 0 w 251"/>
                <a:gd name="T11" fmla="*/ 1 h 52"/>
                <a:gd name="T12" fmla="*/ 0 w 251"/>
                <a:gd name="T13" fmla="*/ 1 h 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1" h="52">
                  <a:moveTo>
                    <a:pt x="251" y="1"/>
                  </a:moveTo>
                  <a:lnTo>
                    <a:pt x="251" y="47"/>
                  </a:lnTo>
                  <a:lnTo>
                    <a:pt x="0" y="52"/>
                  </a:lnTo>
                  <a:lnTo>
                    <a:pt x="0" y="0"/>
                  </a:lnTo>
                  <a:lnTo>
                    <a:pt x="251" y="1"/>
                  </a:lnTo>
                  <a:close/>
                </a:path>
              </a:pathLst>
            </a:custGeom>
            <a:solidFill>
              <a:srgbClr val="969696"/>
            </a:solidFill>
            <a:ln w="9525">
              <a:solidFill>
                <a:srgbClr val="969696"/>
              </a:solidFill>
              <a:round/>
              <a:headEnd/>
              <a:tailEnd/>
            </a:ln>
          </p:spPr>
          <p:txBody>
            <a:bodyPr/>
            <a:lstStyle/>
            <a:p>
              <a:endParaRPr lang="en-GB"/>
            </a:p>
          </p:txBody>
        </p:sp>
        <p:sp>
          <p:nvSpPr>
            <p:cNvPr id="8232" name="Freeform 31"/>
            <p:cNvSpPr>
              <a:spLocks/>
            </p:cNvSpPr>
            <p:nvPr/>
          </p:nvSpPr>
          <p:spPr bwMode="auto">
            <a:xfrm>
              <a:off x="3569" y="2933"/>
              <a:ext cx="123" cy="58"/>
            </a:xfrm>
            <a:custGeom>
              <a:avLst/>
              <a:gdLst>
                <a:gd name="T0" fmla="*/ 0 w 247"/>
                <a:gd name="T1" fmla="*/ 0 h 58"/>
                <a:gd name="T2" fmla="*/ 0 w 247"/>
                <a:gd name="T3" fmla="*/ 46 h 58"/>
                <a:gd name="T4" fmla="*/ 0 w 247"/>
                <a:gd name="T5" fmla="*/ 58 h 58"/>
                <a:gd name="T6" fmla="*/ 0 w 247"/>
                <a:gd name="T7" fmla="*/ 6 h 58"/>
                <a:gd name="T8" fmla="*/ 0 w 247"/>
                <a:gd name="T9" fmla="*/ 0 h 58"/>
                <a:gd name="T10" fmla="*/ 0 w 247"/>
                <a:gd name="T11" fmla="*/ 0 h 58"/>
                <a:gd name="T12" fmla="*/ 0 w 247"/>
                <a:gd name="T13" fmla="*/ 0 h 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7" h="58">
                  <a:moveTo>
                    <a:pt x="247" y="0"/>
                  </a:moveTo>
                  <a:lnTo>
                    <a:pt x="247" y="46"/>
                  </a:lnTo>
                  <a:lnTo>
                    <a:pt x="0" y="58"/>
                  </a:lnTo>
                  <a:lnTo>
                    <a:pt x="0" y="6"/>
                  </a:lnTo>
                  <a:lnTo>
                    <a:pt x="247" y="0"/>
                  </a:lnTo>
                  <a:close/>
                </a:path>
              </a:pathLst>
            </a:custGeom>
            <a:solidFill>
              <a:srgbClr val="969696"/>
            </a:solidFill>
            <a:ln w="9525">
              <a:solidFill>
                <a:srgbClr val="969696"/>
              </a:solidFill>
              <a:round/>
              <a:headEnd/>
              <a:tailEnd/>
            </a:ln>
          </p:spPr>
          <p:txBody>
            <a:bodyPr/>
            <a:lstStyle/>
            <a:p>
              <a:endParaRPr lang="en-GB"/>
            </a:p>
          </p:txBody>
        </p:sp>
        <p:sp>
          <p:nvSpPr>
            <p:cNvPr id="8233" name="Freeform 32"/>
            <p:cNvSpPr>
              <a:spLocks/>
            </p:cNvSpPr>
            <p:nvPr/>
          </p:nvSpPr>
          <p:spPr bwMode="auto">
            <a:xfrm>
              <a:off x="3569" y="3038"/>
              <a:ext cx="121" cy="65"/>
            </a:xfrm>
            <a:custGeom>
              <a:avLst/>
              <a:gdLst>
                <a:gd name="T0" fmla="*/ 0 w 244"/>
                <a:gd name="T1" fmla="*/ 0 h 65"/>
                <a:gd name="T2" fmla="*/ 0 w 244"/>
                <a:gd name="T3" fmla="*/ 45 h 65"/>
                <a:gd name="T4" fmla="*/ 0 w 244"/>
                <a:gd name="T5" fmla="*/ 65 h 65"/>
                <a:gd name="T6" fmla="*/ 0 w 244"/>
                <a:gd name="T7" fmla="*/ 13 h 65"/>
                <a:gd name="T8" fmla="*/ 0 w 244"/>
                <a:gd name="T9" fmla="*/ 0 h 65"/>
                <a:gd name="T10" fmla="*/ 0 w 244"/>
                <a:gd name="T11" fmla="*/ 0 h 65"/>
                <a:gd name="T12" fmla="*/ 0 w 244"/>
                <a:gd name="T13" fmla="*/ 0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4" h="65">
                  <a:moveTo>
                    <a:pt x="244" y="0"/>
                  </a:moveTo>
                  <a:lnTo>
                    <a:pt x="244" y="45"/>
                  </a:lnTo>
                  <a:lnTo>
                    <a:pt x="0" y="65"/>
                  </a:lnTo>
                  <a:lnTo>
                    <a:pt x="0" y="13"/>
                  </a:lnTo>
                  <a:lnTo>
                    <a:pt x="244" y="0"/>
                  </a:lnTo>
                  <a:close/>
                </a:path>
              </a:pathLst>
            </a:custGeom>
            <a:solidFill>
              <a:srgbClr val="969696"/>
            </a:solidFill>
            <a:ln w="9525">
              <a:solidFill>
                <a:srgbClr val="969696"/>
              </a:solidFill>
              <a:round/>
              <a:headEnd/>
              <a:tailEnd/>
            </a:ln>
          </p:spPr>
          <p:txBody>
            <a:bodyPr/>
            <a:lstStyle/>
            <a:p>
              <a:endParaRPr lang="en-GB"/>
            </a:p>
          </p:txBody>
        </p:sp>
        <p:sp>
          <p:nvSpPr>
            <p:cNvPr id="8234" name="Freeform 33"/>
            <p:cNvSpPr>
              <a:spLocks/>
            </p:cNvSpPr>
            <p:nvPr/>
          </p:nvSpPr>
          <p:spPr bwMode="auto">
            <a:xfrm>
              <a:off x="3569" y="3143"/>
              <a:ext cx="119" cy="71"/>
            </a:xfrm>
            <a:custGeom>
              <a:avLst/>
              <a:gdLst>
                <a:gd name="T0" fmla="*/ 0 w 240"/>
                <a:gd name="T1" fmla="*/ 0 h 71"/>
                <a:gd name="T2" fmla="*/ 0 w 240"/>
                <a:gd name="T3" fmla="*/ 44 h 71"/>
                <a:gd name="T4" fmla="*/ 0 w 240"/>
                <a:gd name="T5" fmla="*/ 71 h 71"/>
                <a:gd name="T6" fmla="*/ 0 w 240"/>
                <a:gd name="T7" fmla="*/ 19 h 71"/>
                <a:gd name="T8" fmla="*/ 0 w 240"/>
                <a:gd name="T9" fmla="*/ 0 h 71"/>
                <a:gd name="T10" fmla="*/ 0 w 240"/>
                <a:gd name="T11" fmla="*/ 0 h 71"/>
                <a:gd name="T12" fmla="*/ 0 w 240"/>
                <a:gd name="T13" fmla="*/ 0 h 7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0" h="71">
                  <a:moveTo>
                    <a:pt x="240" y="0"/>
                  </a:moveTo>
                  <a:lnTo>
                    <a:pt x="240" y="44"/>
                  </a:lnTo>
                  <a:lnTo>
                    <a:pt x="0" y="71"/>
                  </a:lnTo>
                  <a:lnTo>
                    <a:pt x="0" y="19"/>
                  </a:lnTo>
                  <a:lnTo>
                    <a:pt x="240" y="0"/>
                  </a:lnTo>
                  <a:close/>
                </a:path>
              </a:pathLst>
            </a:custGeom>
            <a:solidFill>
              <a:srgbClr val="969696"/>
            </a:solidFill>
            <a:ln w="9525">
              <a:solidFill>
                <a:srgbClr val="969696"/>
              </a:solidFill>
              <a:round/>
              <a:headEnd/>
              <a:tailEnd/>
            </a:ln>
          </p:spPr>
          <p:txBody>
            <a:bodyPr/>
            <a:lstStyle/>
            <a:p>
              <a:endParaRPr lang="en-GB"/>
            </a:p>
          </p:txBody>
        </p:sp>
        <p:sp>
          <p:nvSpPr>
            <p:cNvPr id="8235" name="Freeform 34"/>
            <p:cNvSpPr>
              <a:spLocks/>
            </p:cNvSpPr>
            <p:nvPr/>
          </p:nvSpPr>
          <p:spPr bwMode="auto">
            <a:xfrm>
              <a:off x="3569" y="3247"/>
              <a:ext cx="117" cy="79"/>
            </a:xfrm>
            <a:custGeom>
              <a:avLst/>
              <a:gdLst>
                <a:gd name="T0" fmla="*/ 0 w 235"/>
                <a:gd name="T1" fmla="*/ 0 h 79"/>
                <a:gd name="T2" fmla="*/ 0 w 235"/>
                <a:gd name="T3" fmla="*/ 44 h 79"/>
                <a:gd name="T4" fmla="*/ 0 w 235"/>
                <a:gd name="T5" fmla="*/ 79 h 79"/>
                <a:gd name="T6" fmla="*/ 0 w 235"/>
                <a:gd name="T7" fmla="*/ 26 h 79"/>
                <a:gd name="T8" fmla="*/ 0 w 235"/>
                <a:gd name="T9" fmla="*/ 0 h 79"/>
                <a:gd name="T10" fmla="*/ 0 w 235"/>
                <a:gd name="T11" fmla="*/ 0 h 79"/>
                <a:gd name="T12" fmla="*/ 0 w 235"/>
                <a:gd name="T13" fmla="*/ 0 h 7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5" h="79">
                  <a:moveTo>
                    <a:pt x="235" y="0"/>
                  </a:moveTo>
                  <a:lnTo>
                    <a:pt x="235" y="44"/>
                  </a:lnTo>
                  <a:lnTo>
                    <a:pt x="0" y="79"/>
                  </a:lnTo>
                  <a:lnTo>
                    <a:pt x="0" y="26"/>
                  </a:lnTo>
                  <a:lnTo>
                    <a:pt x="235" y="0"/>
                  </a:lnTo>
                  <a:close/>
                </a:path>
              </a:pathLst>
            </a:custGeom>
            <a:solidFill>
              <a:srgbClr val="969696"/>
            </a:solidFill>
            <a:ln w="9525">
              <a:solidFill>
                <a:srgbClr val="969696"/>
              </a:solidFill>
              <a:round/>
              <a:headEnd/>
              <a:tailEnd/>
            </a:ln>
          </p:spPr>
          <p:txBody>
            <a:bodyPr/>
            <a:lstStyle/>
            <a:p>
              <a:endParaRPr lang="en-GB"/>
            </a:p>
          </p:txBody>
        </p:sp>
        <p:sp>
          <p:nvSpPr>
            <p:cNvPr id="8236" name="Freeform 35"/>
            <p:cNvSpPr>
              <a:spLocks/>
            </p:cNvSpPr>
            <p:nvPr/>
          </p:nvSpPr>
          <p:spPr bwMode="auto">
            <a:xfrm>
              <a:off x="3569" y="3351"/>
              <a:ext cx="115" cy="87"/>
            </a:xfrm>
            <a:custGeom>
              <a:avLst/>
              <a:gdLst>
                <a:gd name="T0" fmla="*/ 0 w 231"/>
                <a:gd name="T1" fmla="*/ 0 h 87"/>
                <a:gd name="T2" fmla="*/ 0 w 231"/>
                <a:gd name="T3" fmla="*/ 44 h 87"/>
                <a:gd name="T4" fmla="*/ 0 w 231"/>
                <a:gd name="T5" fmla="*/ 87 h 87"/>
                <a:gd name="T6" fmla="*/ 0 w 231"/>
                <a:gd name="T7" fmla="*/ 34 h 87"/>
                <a:gd name="T8" fmla="*/ 0 w 231"/>
                <a:gd name="T9" fmla="*/ 0 h 87"/>
                <a:gd name="T10" fmla="*/ 0 w 231"/>
                <a:gd name="T11" fmla="*/ 0 h 87"/>
                <a:gd name="T12" fmla="*/ 0 w 231"/>
                <a:gd name="T13" fmla="*/ 0 h 8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1" h="87">
                  <a:moveTo>
                    <a:pt x="231" y="0"/>
                  </a:moveTo>
                  <a:lnTo>
                    <a:pt x="231" y="44"/>
                  </a:lnTo>
                  <a:lnTo>
                    <a:pt x="0" y="87"/>
                  </a:lnTo>
                  <a:lnTo>
                    <a:pt x="0" y="34"/>
                  </a:lnTo>
                  <a:lnTo>
                    <a:pt x="231" y="0"/>
                  </a:lnTo>
                  <a:close/>
                </a:path>
              </a:pathLst>
            </a:custGeom>
            <a:solidFill>
              <a:srgbClr val="969696"/>
            </a:solidFill>
            <a:ln w="9525">
              <a:solidFill>
                <a:srgbClr val="969696"/>
              </a:solidFill>
              <a:round/>
              <a:headEnd/>
              <a:tailEnd/>
            </a:ln>
          </p:spPr>
          <p:txBody>
            <a:bodyPr/>
            <a:lstStyle/>
            <a:p>
              <a:endParaRPr lang="en-GB"/>
            </a:p>
          </p:txBody>
        </p:sp>
        <p:sp>
          <p:nvSpPr>
            <p:cNvPr id="8237" name="Freeform 36"/>
            <p:cNvSpPr>
              <a:spLocks/>
            </p:cNvSpPr>
            <p:nvPr/>
          </p:nvSpPr>
          <p:spPr bwMode="auto">
            <a:xfrm>
              <a:off x="3569" y="3455"/>
              <a:ext cx="113" cy="95"/>
            </a:xfrm>
            <a:custGeom>
              <a:avLst/>
              <a:gdLst>
                <a:gd name="T0" fmla="*/ 0 w 227"/>
                <a:gd name="T1" fmla="*/ 0 h 95"/>
                <a:gd name="T2" fmla="*/ 0 w 227"/>
                <a:gd name="T3" fmla="*/ 45 h 95"/>
                <a:gd name="T4" fmla="*/ 0 w 227"/>
                <a:gd name="T5" fmla="*/ 95 h 95"/>
                <a:gd name="T6" fmla="*/ 0 w 227"/>
                <a:gd name="T7" fmla="*/ 41 h 95"/>
                <a:gd name="T8" fmla="*/ 0 w 227"/>
                <a:gd name="T9" fmla="*/ 0 h 95"/>
                <a:gd name="T10" fmla="*/ 0 w 227"/>
                <a:gd name="T11" fmla="*/ 0 h 95"/>
                <a:gd name="T12" fmla="*/ 0 w 227"/>
                <a:gd name="T13" fmla="*/ 0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95">
                  <a:moveTo>
                    <a:pt x="227" y="0"/>
                  </a:moveTo>
                  <a:lnTo>
                    <a:pt x="227" y="45"/>
                  </a:lnTo>
                  <a:lnTo>
                    <a:pt x="0" y="95"/>
                  </a:lnTo>
                  <a:lnTo>
                    <a:pt x="0" y="41"/>
                  </a:lnTo>
                  <a:lnTo>
                    <a:pt x="227" y="0"/>
                  </a:lnTo>
                  <a:close/>
                </a:path>
              </a:pathLst>
            </a:custGeom>
            <a:solidFill>
              <a:srgbClr val="969696"/>
            </a:solidFill>
            <a:ln w="9525">
              <a:solidFill>
                <a:srgbClr val="969696"/>
              </a:solidFill>
              <a:round/>
              <a:headEnd/>
              <a:tailEnd/>
            </a:ln>
          </p:spPr>
          <p:txBody>
            <a:bodyPr/>
            <a:lstStyle/>
            <a:p>
              <a:endParaRPr lang="en-GB"/>
            </a:p>
          </p:txBody>
        </p:sp>
      </p:grpSp>
      <p:sp>
        <p:nvSpPr>
          <p:cNvPr id="8204" name="Text Box 37"/>
          <p:cNvSpPr txBox="1">
            <a:spLocks noChangeArrowheads="1"/>
          </p:cNvSpPr>
          <p:nvPr/>
        </p:nvSpPr>
        <p:spPr bwMode="auto">
          <a:xfrm>
            <a:off x="6151563" y="5835650"/>
            <a:ext cx="11382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algn="ctr" eaLnBrk="1" hangingPunct="1"/>
            <a:r>
              <a:rPr lang="en-GB">
                <a:solidFill>
                  <a:schemeClr val="tx2"/>
                </a:solidFill>
              </a:rPr>
              <a:t>Server(s)</a:t>
            </a:r>
          </a:p>
        </p:txBody>
      </p:sp>
      <p:sp>
        <p:nvSpPr>
          <p:cNvPr id="8205" name="Text Box 38"/>
          <p:cNvSpPr txBox="1">
            <a:spLocks noChangeArrowheads="1"/>
          </p:cNvSpPr>
          <p:nvPr/>
        </p:nvSpPr>
        <p:spPr bwMode="auto">
          <a:xfrm>
            <a:off x="2111375" y="5835650"/>
            <a:ext cx="7778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algn="ctr" eaLnBrk="1" hangingPunct="1"/>
            <a:r>
              <a:rPr lang="en-GB">
                <a:solidFill>
                  <a:schemeClr val="tx2"/>
                </a:solidFill>
              </a:rPr>
              <a:t>Client</a:t>
            </a:r>
          </a:p>
        </p:txBody>
      </p:sp>
      <p:sp>
        <p:nvSpPr>
          <p:cNvPr id="8206" name="Rectangle 39"/>
          <p:cNvSpPr>
            <a:spLocks noChangeArrowheads="1"/>
          </p:cNvSpPr>
          <p:nvPr/>
        </p:nvSpPr>
        <p:spPr bwMode="auto">
          <a:xfrm>
            <a:off x="5481638" y="2443163"/>
            <a:ext cx="1009650" cy="1924050"/>
          </a:xfrm>
          <a:prstGeom prst="rect">
            <a:avLst/>
          </a:prstGeom>
          <a:solidFill>
            <a:srgbClr val="CCCCFF"/>
          </a:solidFill>
          <a:ln w="28575">
            <a:solidFill>
              <a:schemeClr val="tx2"/>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cy-GB"/>
              <a:t>Web</a:t>
            </a:r>
          </a:p>
          <a:p>
            <a:pPr algn="ctr"/>
            <a:r>
              <a:rPr lang="cy-GB"/>
              <a:t>server</a:t>
            </a:r>
          </a:p>
          <a:p>
            <a:pPr algn="ctr"/>
            <a:endParaRPr lang="en-US"/>
          </a:p>
        </p:txBody>
      </p:sp>
      <p:sp>
        <p:nvSpPr>
          <p:cNvPr id="8207" name="Line 40"/>
          <p:cNvSpPr>
            <a:spLocks noChangeShapeType="1"/>
          </p:cNvSpPr>
          <p:nvPr/>
        </p:nvSpPr>
        <p:spPr bwMode="auto">
          <a:xfrm>
            <a:off x="6499225" y="3206750"/>
            <a:ext cx="941388"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208" name="Line 41"/>
          <p:cNvSpPr>
            <a:spLocks noChangeShapeType="1"/>
          </p:cNvSpPr>
          <p:nvPr/>
        </p:nvSpPr>
        <p:spPr bwMode="auto">
          <a:xfrm flipH="1">
            <a:off x="6486525" y="3622675"/>
            <a:ext cx="927100" cy="0"/>
          </a:xfrm>
          <a:prstGeom prst="line">
            <a:avLst/>
          </a:prstGeom>
          <a:noFill/>
          <a:ln w="38100">
            <a:solidFill>
              <a:schemeClr val="tx1"/>
            </a:solidFill>
            <a:prstDash val="sysDot"/>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209" name="Line 42"/>
          <p:cNvSpPr>
            <a:spLocks noChangeShapeType="1"/>
          </p:cNvSpPr>
          <p:nvPr/>
        </p:nvSpPr>
        <p:spPr bwMode="auto">
          <a:xfrm>
            <a:off x="1776413" y="2990850"/>
            <a:ext cx="3724275"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210" name="Line 43"/>
          <p:cNvSpPr>
            <a:spLocks noChangeShapeType="1"/>
          </p:cNvSpPr>
          <p:nvPr/>
        </p:nvSpPr>
        <p:spPr bwMode="auto">
          <a:xfrm flipH="1">
            <a:off x="1778000" y="3878263"/>
            <a:ext cx="3724275" cy="0"/>
          </a:xfrm>
          <a:prstGeom prst="line">
            <a:avLst/>
          </a:prstGeom>
          <a:noFill/>
          <a:ln w="38100">
            <a:solidFill>
              <a:schemeClr val="tx1"/>
            </a:solidFill>
            <a:prstDash val="sysDot"/>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211" name="AutoShape 44"/>
          <p:cNvSpPr>
            <a:spLocks noChangeArrowheads="1"/>
          </p:cNvSpPr>
          <p:nvPr/>
        </p:nvSpPr>
        <p:spPr bwMode="auto">
          <a:xfrm>
            <a:off x="7439025" y="2840038"/>
            <a:ext cx="823913" cy="1093787"/>
          </a:xfrm>
          <a:prstGeom prst="can">
            <a:avLst>
              <a:gd name="adj" fmla="val 33189"/>
            </a:avLst>
          </a:prstGeom>
          <a:gradFill rotWithShape="1">
            <a:gsLst>
              <a:gs pos="0">
                <a:srgbClr val="002041"/>
              </a:gs>
              <a:gs pos="50000">
                <a:srgbClr val="0066CC"/>
              </a:gs>
              <a:gs pos="100000">
                <a:srgbClr val="002041"/>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8212" name="Picture 46" descr="C:\Users\Andy\AppData\Local\Microsoft\Windows\Temporary Internet Files\Content.IE5\4REP6C5V\MC90043163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875" y="5151438"/>
            <a:ext cx="17145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a:xfrm>
            <a:off x="377825" y="150813"/>
            <a:ext cx="8550275" cy="693737"/>
          </a:xfrm>
        </p:spPr>
        <p:txBody>
          <a:bodyPr/>
          <a:lstStyle/>
          <a:p>
            <a:pPr eaLnBrk="1" hangingPunct="1"/>
            <a:r>
              <a:rPr lang="en-GB" smtClean="0"/>
              <a:t>Ajax Web Applications</a:t>
            </a:r>
          </a:p>
        </p:txBody>
      </p:sp>
      <p:sp>
        <p:nvSpPr>
          <p:cNvPr id="921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74C49C1D-0FCA-4F48-83F0-7A6C21DB20E4}" type="slidenum">
              <a:rPr lang="en-GB" sz="1200" b="0" smtClean="0">
                <a:solidFill>
                  <a:schemeClr val="tx2"/>
                </a:solidFill>
              </a:rPr>
              <a:pPr eaLnBrk="1" hangingPunct="1"/>
              <a:t>6</a:t>
            </a:fld>
            <a:endParaRPr lang="en-GB" sz="1200" b="0" smtClean="0">
              <a:solidFill>
                <a:schemeClr val="tx2"/>
              </a:solidFill>
            </a:endParaRPr>
          </a:p>
        </p:txBody>
      </p:sp>
      <p:sp>
        <p:nvSpPr>
          <p:cNvPr id="9220" name="Rectangle 2"/>
          <p:cNvSpPr>
            <a:spLocks noChangeArrowheads="1"/>
          </p:cNvSpPr>
          <p:nvPr/>
        </p:nvSpPr>
        <p:spPr bwMode="auto">
          <a:xfrm>
            <a:off x="463550" y="1881188"/>
            <a:ext cx="3260725" cy="3889375"/>
          </a:xfrm>
          <a:prstGeom prst="rect">
            <a:avLst/>
          </a:prstGeom>
          <a:solidFill>
            <a:srgbClr val="FFFF66"/>
          </a:solidFill>
          <a:ln w="28575">
            <a:solidFill>
              <a:schemeClr val="tx2"/>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1" name="AutoShape 3"/>
          <p:cNvSpPr>
            <a:spLocks noChangeAspect="1" noChangeArrowheads="1" noTextEdit="1"/>
          </p:cNvSpPr>
          <p:nvPr/>
        </p:nvSpPr>
        <p:spPr bwMode="auto">
          <a:xfrm>
            <a:off x="5135563" y="1938338"/>
            <a:ext cx="2198687" cy="413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9222" name="Text Box 5"/>
          <p:cNvSpPr txBox="1">
            <a:spLocks noChangeArrowheads="1"/>
          </p:cNvSpPr>
          <p:nvPr/>
        </p:nvSpPr>
        <p:spPr bwMode="auto">
          <a:xfrm>
            <a:off x="3967163" y="2400300"/>
            <a:ext cx="9620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algn="ctr" eaLnBrk="1" hangingPunct="1"/>
            <a:r>
              <a:rPr lang="en-GB">
                <a:solidFill>
                  <a:schemeClr val="tx2"/>
                </a:solidFill>
              </a:rPr>
              <a:t>HTTP</a:t>
            </a:r>
          </a:p>
          <a:p>
            <a:pPr algn="ctr" eaLnBrk="1" hangingPunct="1"/>
            <a:r>
              <a:rPr lang="en-GB">
                <a:solidFill>
                  <a:schemeClr val="tx2"/>
                </a:solidFill>
              </a:rPr>
              <a:t>request</a:t>
            </a:r>
          </a:p>
        </p:txBody>
      </p:sp>
      <p:sp>
        <p:nvSpPr>
          <p:cNvPr id="9223" name="Text Box 6"/>
          <p:cNvSpPr txBox="1">
            <a:spLocks noChangeArrowheads="1"/>
          </p:cNvSpPr>
          <p:nvPr/>
        </p:nvSpPr>
        <p:spPr bwMode="auto">
          <a:xfrm>
            <a:off x="3894138" y="3924300"/>
            <a:ext cx="11080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algn="ctr" eaLnBrk="1" hangingPunct="1"/>
            <a:r>
              <a:rPr lang="en-GB">
                <a:solidFill>
                  <a:schemeClr val="tx2"/>
                </a:solidFill>
              </a:rPr>
              <a:t>HTTP</a:t>
            </a:r>
          </a:p>
          <a:p>
            <a:pPr algn="ctr" eaLnBrk="1" hangingPunct="1"/>
            <a:r>
              <a:rPr lang="en-GB">
                <a:solidFill>
                  <a:schemeClr val="tx2"/>
                </a:solidFill>
              </a:rPr>
              <a:t>response</a:t>
            </a:r>
          </a:p>
        </p:txBody>
      </p:sp>
      <p:sp>
        <p:nvSpPr>
          <p:cNvPr id="9224" name="Text Box 8"/>
          <p:cNvSpPr txBox="1">
            <a:spLocks noChangeArrowheads="1"/>
          </p:cNvSpPr>
          <p:nvPr/>
        </p:nvSpPr>
        <p:spPr bwMode="auto">
          <a:xfrm>
            <a:off x="3946525" y="4473575"/>
            <a:ext cx="1011238"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algn="ctr" eaLnBrk="1" hangingPunct="1">
              <a:spcBef>
                <a:spcPct val="25000"/>
              </a:spcBef>
            </a:pPr>
            <a:r>
              <a:rPr lang="en-GB" sz="1400">
                <a:solidFill>
                  <a:srgbClr val="6666FF"/>
                </a:solidFill>
              </a:rPr>
              <a:t>E.g. XML </a:t>
            </a:r>
          </a:p>
          <a:p>
            <a:pPr algn="ctr" eaLnBrk="1" hangingPunct="1">
              <a:spcBef>
                <a:spcPct val="25000"/>
              </a:spcBef>
            </a:pPr>
            <a:r>
              <a:rPr lang="en-GB" sz="1400">
                <a:solidFill>
                  <a:srgbClr val="6666FF"/>
                </a:solidFill>
              </a:rPr>
              <a:t>or JSON</a:t>
            </a:r>
          </a:p>
        </p:txBody>
      </p:sp>
      <p:sp>
        <p:nvSpPr>
          <p:cNvPr id="9225" name="Rectangle 9"/>
          <p:cNvSpPr>
            <a:spLocks noChangeArrowheads="1"/>
          </p:cNvSpPr>
          <p:nvPr/>
        </p:nvSpPr>
        <p:spPr bwMode="auto">
          <a:xfrm>
            <a:off x="811213" y="2443163"/>
            <a:ext cx="981075" cy="1924050"/>
          </a:xfrm>
          <a:prstGeom prst="rect">
            <a:avLst/>
          </a:prstGeom>
          <a:solidFill>
            <a:srgbClr val="CCCCFF"/>
          </a:solidFill>
          <a:ln w="28575">
            <a:solidFill>
              <a:schemeClr val="tx2"/>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cy-GB"/>
              <a:t>Browser</a:t>
            </a:r>
          </a:p>
          <a:p>
            <a:pPr algn="ctr"/>
            <a:r>
              <a:rPr lang="cy-GB"/>
              <a:t>UI</a:t>
            </a:r>
            <a:endParaRPr lang="en-US"/>
          </a:p>
        </p:txBody>
      </p:sp>
      <p:sp>
        <p:nvSpPr>
          <p:cNvPr id="9226" name="Rectangle 10"/>
          <p:cNvSpPr>
            <a:spLocks noChangeArrowheads="1"/>
          </p:cNvSpPr>
          <p:nvPr/>
        </p:nvSpPr>
        <p:spPr bwMode="auto">
          <a:xfrm>
            <a:off x="5227638" y="1881188"/>
            <a:ext cx="3465512" cy="3889375"/>
          </a:xfrm>
          <a:prstGeom prst="rect">
            <a:avLst/>
          </a:prstGeom>
          <a:solidFill>
            <a:srgbClr val="FFFF66"/>
          </a:solidFill>
          <a:ln w="28575">
            <a:solidFill>
              <a:schemeClr val="tx2"/>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227" name="Group 11"/>
          <p:cNvGrpSpPr>
            <a:grpSpLocks/>
          </p:cNvGrpSpPr>
          <p:nvPr/>
        </p:nvGrpSpPr>
        <p:grpSpPr bwMode="auto">
          <a:xfrm>
            <a:off x="4949825" y="5086350"/>
            <a:ext cx="1219200" cy="1597025"/>
            <a:chOff x="2704" y="1237"/>
            <a:chExt cx="1060" cy="2563"/>
          </a:xfrm>
        </p:grpSpPr>
        <p:sp>
          <p:nvSpPr>
            <p:cNvPr id="9242" name="Line 12"/>
            <p:cNvSpPr>
              <a:spLocks noChangeShapeType="1"/>
            </p:cNvSpPr>
            <p:nvPr/>
          </p:nvSpPr>
          <p:spPr bwMode="auto">
            <a:xfrm rot="5400000">
              <a:off x="2689" y="2078"/>
              <a:ext cx="756"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243" name="Freeform 13"/>
            <p:cNvSpPr>
              <a:spLocks/>
            </p:cNvSpPr>
            <p:nvPr/>
          </p:nvSpPr>
          <p:spPr bwMode="auto">
            <a:xfrm>
              <a:off x="2718" y="1243"/>
              <a:ext cx="668" cy="2545"/>
            </a:xfrm>
            <a:custGeom>
              <a:avLst/>
              <a:gdLst>
                <a:gd name="T0" fmla="*/ 4 w 1337"/>
                <a:gd name="T1" fmla="*/ 0 h 2545"/>
                <a:gd name="T2" fmla="*/ 3 w 1337"/>
                <a:gd name="T3" fmla="*/ 0 h 2545"/>
                <a:gd name="T4" fmla="*/ 0 w 1337"/>
                <a:gd name="T5" fmla="*/ 170 h 2545"/>
                <a:gd name="T6" fmla="*/ 0 w 1337"/>
                <a:gd name="T7" fmla="*/ 2397 h 2545"/>
                <a:gd name="T8" fmla="*/ 4 w 1337"/>
                <a:gd name="T9" fmla="*/ 2545 h 2545"/>
                <a:gd name="T10" fmla="*/ 5 w 1337"/>
                <a:gd name="T11" fmla="*/ 142 h 2545"/>
                <a:gd name="T12" fmla="*/ 4 w 1337"/>
                <a:gd name="T13" fmla="*/ 0 h 2545"/>
                <a:gd name="T14" fmla="*/ 4 w 1337"/>
                <a:gd name="T15" fmla="*/ 0 h 25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37" h="2545">
                  <a:moveTo>
                    <a:pt x="1134" y="0"/>
                  </a:moveTo>
                  <a:lnTo>
                    <a:pt x="938" y="0"/>
                  </a:lnTo>
                  <a:lnTo>
                    <a:pt x="0" y="170"/>
                  </a:lnTo>
                  <a:lnTo>
                    <a:pt x="69" y="2397"/>
                  </a:lnTo>
                  <a:lnTo>
                    <a:pt x="1226" y="2545"/>
                  </a:lnTo>
                  <a:lnTo>
                    <a:pt x="1337" y="142"/>
                  </a:lnTo>
                  <a:lnTo>
                    <a:pt x="1134" y="0"/>
                  </a:lnTo>
                  <a:close/>
                </a:path>
              </a:pathLst>
            </a:custGeom>
            <a:solidFill>
              <a:srgbClr val="969696"/>
            </a:solidFill>
            <a:ln w="9525">
              <a:solidFill>
                <a:srgbClr val="969696"/>
              </a:solidFill>
              <a:round/>
              <a:headEnd/>
              <a:tailEnd/>
            </a:ln>
          </p:spPr>
          <p:txBody>
            <a:bodyPr/>
            <a:lstStyle/>
            <a:p>
              <a:endParaRPr lang="en-GB"/>
            </a:p>
          </p:txBody>
        </p:sp>
        <p:sp>
          <p:nvSpPr>
            <p:cNvPr id="9244" name="Freeform 14"/>
            <p:cNvSpPr>
              <a:spLocks/>
            </p:cNvSpPr>
            <p:nvPr/>
          </p:nvSpPr>
          <p:spPr bwMode="auto">
            <a:xfrm>
              <a:off x="2766" y="1314"/>
              <a:ext cx="979" cy="2486"/>
            </a:xfrm>
            <a:custGeom>
              <a:avLst/>
              <a:gdLst>
                <a:gd name="T0" fmla="*/ 4 w 1959"/>
                <a:gd name="T1" fmla="*/ 0 h 2486"/>
                <a:gd name="T2" fmla="*/ 4 w 1959"/>
                <a:gd name="T3" fmla="*/ 2420 h 2486"/>
                <a:gd name="T4" fmla="*/ 0 w 1959"/>
                <a:gd name="T5" fmla="*/ 2326 h 2486"/>
                <a:gd name="T6" fmla="*/ 3 w 1959"/>
                <a:gd name="T7" fmla="*/ 2486 h 2486"/>
                <a:gd name="T8" fmla="*/ 7 w 1959"/>
                <a:gd name="T9" fmla="*/ 2258 h 2486"/>
                <a:gd name="T10" fmla="*/ 7 w 1959"/>
                <a:gd name="T11" fmla="*/ 455 h 2486"/>
                <a:gd name="T12" fmla="*/ 4 w 1959"/>
                <a:gd name="T13" fmla="*/ 0 h 2486"/>
                <a:gd name="T14" fmla="*/ 4 w 1959"/>
                <a:gd name="T15" fmla="*/ 0 h 2486"/>
                <a:gd name="T16" fmla="*/ 4 w 1959"/>
                <a:gd name="T17" fmla="*/ 0 h 24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59" h="2486">
                  <a:moveTo>
                    <a:pt x="1032" y="0"/>
                  </a:moveTo>
                  <a:lnTo>
                    <a:pt x="1027" y="2420"/>
                  </a:lnTo>
                  <a:lnTo>
                    <a:pt x="0" y="2326"/>
                  </a:lnTo>
                  <a:lnTo>
                    <a:pt x="988" y="2486"/>
                  </a:lnTo>
                  <a:lnTo>
                    <a:pt x="1916" y="2258"/>
                  </a:lnTo>
                  <a:lnTo>
                    <a:pt x="1959" y="455"/>
                  </a:lnTo>
                  <a:lnTo>
                    <a:pt x="1032" y="0"/>
                  </a:lnTo>
                  <a:close/>
                </a:path>
              </a:pathLst>
            </a:custGeom>
            <a:solidFill>
              <a:srgbClr val="A3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9245" name="Freeform 15"/>
            <p:cNvSpPr>
              <a:spLocks/>
            </p:cNvSpPr>
            <p:nvPr/>
          </p:nvSpPr>
          <p:spPr bwMode="auto">
            <a:xfrm>
              <a:off x="2760" y="1247"/>
              <a:ext cx="522" cy="2500"/>
            </a:xfrm>
            <a:custGeom>
              <a:avLst/>
              <a:gdLst>
                <a:gd name="T0" fmla="*/ 4 w 1043"/>
                <a:gd name="T1" fmla="*/ 0 h 2500"/>
                <a:gd name="T2" fmla="*/ 0 w 1043"/>
                <a:gd name="T3" fmla="*/ 203 h 2500"/>
                <a:gd name="T4" fmla="*/ 1 w 1043"/>
                <a:gd name="T5" fmla="*/ 2388 h 2500"/>
                <a:gd name="T6" fmla="*/ 4 w 1043"/>
                <a:gd name="T7" fmla="*/ 2500 h 2500"/>
                <a:gd name="T8" fmla="*/ 4 w 1043"/>
                <a:gd name="T9" fmla="*/ 1263 h 2500"/>
                <a:gd name="T10" fmla="*/ 4 w 1043"/>
                <a:gd name="T11" fmla="*/ 1260 h 2500"/>
                <a:gd name="T12" fmla="*/ 4 w 1043"/>
                <a:gd name="T13" fmla="*/ 1219 h 2500"/>
                <a:gd name="T14" fmla="*/ 5 w 1043"/>
                <a:gd name="T15" fmla="*/ 1210 h 2500"/>
                <a:gd name="T16" fmla="*/ 5 w 1043"/>
                <a:gd name="T17" fmla="*/ 1178 h 2500"/>
                <a:gd name="T18" fmla="*/ 4 w 1043"/>
                <a:gd name="T19" fmla="*/ 1178 h 2500"/>
                <a:gd name="T20" fmla="*/ 4 w 1043"/>
                <a:gd name="T21" fmla="*/ 1137 h 2500"/>
                <a:gd name="T22" fmla="*/ 5 w 1043"/>
                <a:gd name="T23" fmla="*/ 1128 h 2500"/>
                <a:gd name="T24" fmla="*/ 5 w 1043"/>
                <a:gd name="T25" fmla="*/ 1084 h 2500"/>
                <a:gd name="T26" fmla="*/ 4 w 1043"/>
                <a:gd name="T27" fmla="*/ 1088 h 2500"/>
                <a:gd name="T28" fmla="*/ 4 w 1043"/>
                <a:gd name="T29" fmla="*/ 1039 h 2500"/>
                <a:gd name="T30" fmla="*/ 4 w 1043"/>
                <a:gd name="T31" fmla="*/ 1025 h 2500"/>
                <a:gd name="T32" fmla="*/ 4 w 1043"/>
                <a:gd name="T33" fmla="*/ 0 h 2500"/>
                <a:gd name="T34" fmla="*/ 4 w 1043"/>
                <a:gd name="T35" fmla="*/ 0 h 2500"/>
                <a:gd name="T36" fmla="*/ 4 w 1043"/>
                <a:gd name="T37" fmla="*/ 0 h 25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43" h="2500">
                  <a:moveTo>
                    <a:pt x="982" y="0"/>
                  </a:moveTo>
                  <a:lnTo>
                    <a:pt x="0" y="203"/>
                  </a:lnTo>
                  <a:lnTo>
                    <a:pt x="15" y="2388"/>
                  </a:lnTo>
                  <a:lnTo>
                    <a:pt x="1015" y="2500"/>
                  </a:lnTo>
                  <a:lnTo>
                    <a:pt x="999" y="1263"/>
                  </a:lnTo>
                  <a:lnTo>
                    <a:pt x="800" y="1260"/>
                  </a:lnTo>
                  <a:lnTo>
                    <a:pt x="800" y="1219"/>
                  </a:lnTo>
                  <a:lnTo>
                    <a:pt x="1043" y="1210"/>
                  </a:lnTo>
                  <a:lnTo>
                    <a:pt x="1043" y="1178"/>
                  </a:lnTo>
                  <a:lnTo>
                    <a:pt x="794" y="1178"/>
                  </a:lnTo>
                  <a:lnTo>
                    <a:pt x="800" y="1137"/>
                  </a:lnTo>
                  <a:lnTo>
                    <a:pt x="1032" y="1128"/>
                  </a:lnTo>
                  <a:lnTo>
                    <a:pt x="1032" y="1084"/>
                  </a:lnTo>
                  <a:lnTo>
                    <a:pt x="794" y="1088"/>
                  </a:lnTo>
                  <a:lnTo>
                    <a:pt x="794" y="1039"/>
                  </a:lnTo>
                  <a:lnTo>
                    <a:pt x="987" y="1025"/>
                  </a:lnTo>
                  <a:lnTo>
                    <a:pt x="982" y="0"/>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9246" name="Freeform 16"/>
            <p:cNvSpPr>
              <a:spLocks/>
            </p:cNvSpPr>
            <p:nvPr/>
          </p:nvSpPr>
          <p:spPr bwMode="auto">
            <a:xfrm>
              <a:off x="2796" y="2328"/>
              <a:ext cx="62" cy="1235"/>
            </a:xfrm>
            <a:custGeom>
              <a:avLst/>
              <a:gdLst>
                <a:gd name="T0" fmla="*/ 1 w 123"/>
                <a:gd name="T1" fmla="*/ 1228 h 1235"/>
                <a:gd name="T2" fmla="*/ 1 w 123"/>
                <a:gd name="T3" fmla="*/ 1235 h 1235"/>
                <a:gd name="T4" fmla="*/ 1 w 123"/>
                <a:gd name="T5" fmla="*/ 0 h 1235"/>
                <a:gd name="T6" fmla="*/ 0 w 123"/>
                <a:gd name="T7" fmla="*/ 25 h 1235"/>
                <a:gd name="T8" fmla="*/ 1 w 123"/>
                <a:gd name="T9" fmla="*/ 1228 h 1235"/>
                <a:gd name="T10" fmla="*/ 1 w 123"/>
                <a:gd name="T11" fmla="*/ 1228 h 1235"/>
                <a:gd name="T12" fmla="*/ 1 w 123"/>
                <a:gd name="T13" fmla="*/ 1228 h 12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3" h="1235">
                  <a:moveTo>
                    <a:pt x="22" y="1228"/>
                  </a:moveTo>
                  <a:lnTo>
                    <a:pt x="123" y="1235"/>
                  </a:lnTo>
                  <a:lnTo>
                    <a:pt x="121" y="0"/>
                  </a:lnTo>
                  <a:lnTo>
                    <a:pt x="0" y="25"/>
                  </a:lnTo>
                  <a:lnTo>
                    <a:pt x="22" y="1228"/>
                  </a:lnTo>
                  <a:close/>
                </a:path>
              </a:pathLst>
            </a:custGeom>
            <a:solidFill>
              <a:srgbClr val="D1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9247" name="Freeform 17"/>
            <p:cNvSpPr>
              <a:spLocks/>
            </p:cNvSpPr>
            <p:nvPr/>
          </p:nvSpPr>
          <p:spPr bwMode="auto">
            <a:xfrm>
              <a:off x="2832" y="2405"/>
              <a:ext cx="88" cy="1187"/>
            </a:xfrm>
            <a:custGeom>
              <a:avLst/>
              <a:gdLst>
                <a:gd name="T0" fmla="*/ 0 w 177"/>
                <a:gd name="T1" fmla="*/ 41 h 1187"/>
                <a:gd name="T2" fmla="*/ 0 w 177"/>
                <a:gd name="T3" fmla="*/ 0 h 1187"/>
                <a:gd name="T4" fmla="*/ 0 w 177"/>
                <a:gd name="T5" fmla="*/ 1187 h 1187"/>
                <a:gd name="T6" fmla="*/ 0 w 177"/>
                <a:gd name="T7" fmla="*/ 1162 h 1187"/>
                <a:gd name="T8" fmla="*/ 0 w 177"/>
                <a:gd name="T9" fmla="*/ 1115 h 1187"/>
                <a:gd name="T10" fmla="*/ 0 w 177"/>
                <a:gd name="T11" fmla="*/ 1124 h 1187"/>
                <a:gd name="T12" fmla="*/ 0 w 177"/>
                <a:gd name="T13" fmla="*/ 1032 h 1187"/>
                <a:gd name="T14" fmla="*/ 0 w 177"/>
                <a:gd name="T15" fmla="*/ 1021 h 1187"/>
                <a:gd name="T16" fmla="*/ 0 w 177"/>
                <a:gd name="T17" fmla="*/ 956 h 1187"/>
                <a:gd name="T18" fmla="*/ 0 w 177"/>
                <a:gd name="T19" fmla="*/ 960 h 1187"/>
                <a:gd name="T20" fmla="*/ 0 w 177"/>
                <a:gd name="T21" fmla="*/ 875 h 1187"/>
                <a:gd name="T22" fmla="*/ 0 w 177"/>
                <a:gd name="T23" fmla="*/ 868 h 1187"/>
                <a:gd name="T24" fmla="*/ 0 w 177"/>
                <a:gd name="T25" fmla="*/ 800 h 1187"/>
                <a:gd name="T26" fmla="*/ 0 w 177"/>
                <a:gd name="T27" fmla="*/ 803 h 1187"/>
                <a:gd name="T28" fmla="*/ 0 w 177"/>
                <a:gd name="T29" fmla="*/ 711 h 1187"/>
                <a:gd name="T30" fmla="*/ 0 w 177"/>
                <a:gd name="T31" fmla="*/ 715 h 1187"/>
                <a:gd name="T32" fmla="*/ 0 w 177"/>
                <a:gd name="T33" fmla="*/ 645 h 1187"/>
                <a:gd name="T34" fmla="*/ 0 w 177"/>
                <a:gd name="T35" fmla="*/ 640 h 1187"/>
                <a:gd name="T36" fmla="*/ 0 w 177"/>
                <a:gd name="T37" fmla="*/ 551 h 1187"/>
                <a:gd name="T38" fmla="*/ 0 w 177"/>
                <a:gd name="T39" fmla="*/ 560 h 1187"/>
                <a:gd name="T40" fmla="*/ 0 w 177"/>
                <a:gd name="T41" fmla="*/ 490 h 1187"/>
                <a:gd name="T42" fmla="*/ 0 w 177"/>
                <a:gd name="T43" fmla="*/ 481 h 1187"/>
                <a:gd name="T44" fmla="*/ 0 w 177"/>
                <a:gd name="T45" fmla="*/ 394 h 1187"/>
                <a:gd name="T46" fmla="*/ 0 w 177"/>
                <a:gd name="T47" fmla="*/ 398 h 1187"/>
                <a:gd name="T48" fmla="*/ 0 w 177"/>
                <a:gd name="T49" fmla="*/ 335 h 1187"/>
                <a:gd name="T50" fmla="*/ 0 w 177"/>
                <a:gd name="T51" fmla="*/ 324 h 1187"/>
                <a:gd name="T52" fmla="*/ 0 w 177"/>
                <a:gd name="T53" fmla="*/ 250 h 1187"/>
                <a:gd name="T54" fmla="*/ 0 w 177"/>
                <a:gd name="T55" fmla="*/ 264 h 1187"/>
                <a:gd name="T56" fmla="*/ 0 w 177"/>
                <a:gd name="T57" fmla="*/ 184 h 1187"/>
                <a:gd name="T58" fmla="*/ 0 w 177"/>
                <a:gd name="T59" fmla="*/ 182 h 1187"/>
                <a:gd name="T60" fmla="*/ 0 w 177"/>
                <a:gd name="T61" fmla="*/ 121 h 1187"/>
                <a:gd name="T62" fmla="*/ 0 w 177"/>
                <a:gd name="T63" fmla="*/ 119 h 1187"/>
                <a:gd name="T64" fmla="*/ 0 w 177"/>
                <a:gd name="T65" fmla="*/ 41 h 1187"/>
                <a:gd name="T66" fmla="*/ 0 w 177"/>
                <a:gd name="T67" fmla="*/ 41 h 1187"/>
                <a:gd name="T68" fmla="*/ 0 w 177"/>
                <a:gd name="T69" fmla="*/ 41 h 118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77" h="1187">
                  <a:moveTo>
                    <a:pt x="42" y="41"/>
                  </a:moveTo>
                  <a:lnTo>
                    <a:pt x="154" y="0"/>
                  </a:lnTo>
                  <a:lnTo>
                    <a:pt x="177" y="1187"/>
                  </a:lnTo>
                  <a:lnTo>
                    <a:pt x="11" y="1162"/>
                  </a:lnTo>
                  <a:lnTo>
                    <a:pt x="46" y="1115"/>
                  </a:lnTo>
                  <a:lnTo>
                    <a:pt x="99" y="1124"/>
                  </a:lnTo>
                  <a:lnTo>
                    <a:pt x="99" y="1032"/>
                  </a:lnTo>
                  <a:lnTo>
                    <a:pt x="6" y="1021"/>
                  </a:lnTo>
                  <a:lnTo>
                    <a:pt x="46" y="956"/>
                  </a:lnTo>
                  <a:lnTo>
                    <a:pt x="93" y="960"/>
                  </a:lnTo>
                  <a:lnTo>
                    <a:pt x="102" y="875"/>
                  </a:lnTo>
                  <a:lnTo>
                    <a:pt x="3" y="868"/>
                  </a:lnTo>
                  <a:lnTo>
                    <a:pt x="38" y="800"/>
                  </a:lnTo>
                  <a:lnTo>
                    <a:pt x="97" y="803"/>
                  </a:lnTo>
                  <a:lnTo>
                    <a:pt x="88" y="711"/>
                  </a:lnTo>
                  <a:lnTo>
                    <a:pt x="0" y="715"/>
                  </a:lnTo>
                  <a:lnTo>
                    <a:pt x="26" y="645"/>
                  </a:lnTo>
                  <a:lnTo>
                    <a:pt x="88" y="640"/>
                  </a:lnTo>
                  <a:lnTo>
                    <a:pt x="88" y="551"/>
                  </a:lnTo>
                  <a:lnTo>
                    <a:pt x="6" y="560"/>
                  </a:lnTo>
                  <a:lnTo>
                    <a:pt x="33" y="490"/>
                  </a:lnTo>
                  <a:lnTo>
                    <a:pt x="88" y="481"/>
                  </a:lnTo>
                  <a:lnTo>
                    <a:pt x="85" y="394"/>
                  </a:lnTo>
                  <a:lnTo>
                    <a:pt x="6" y="398"/>
                  </a:lnTo>
                  <a:lnTo>
                    <a:pt x="33" y="335"/>
                  </a:lnTo>
                  <a:lnTo>
                    <a:pt x="88" y="324"/>
                  </a:lnTo>
                  <a:lnTo>
                    <a:pt x="88" y="250"/>
                  </a:lnTo>
                  <a:lnTo>
                    <a:pt x="0" y="264"/>
                  </a:lnTo>
                  <a:lnTo>
                    <a:pt x="35" y="184"/>
                  </a:lnTo>
                  <a:lnTo>
                    <a:pt x="85" y="182"/>
                  </a:lnTo>
                  <a:lnTo>
                    <a:pt x="85" y="121"/>
                  </a:lnTo>
                  <a:lnTo>
                    <a:pt x="17" y="119"/>
                  </a:lnTo>
                  <a:lnTo>
                    <a:pt x="42" y="41"/>
                  </a:lnTo>
                  <a:close/>
                </a:path>
              </a:pathLst>
            </a:custGeom>
            <a:solidFill>
              <a:srgbClr val="969696"/>
            </a:solidFill>
            <a:ln w="9525">
              <a:solidFill>
                <a:srgbClr val="969696"/>
              </a:solidFill>
              <a:round/>
              <a:headEnd/>
              <a:tailEnd/>
            </a:ln>
          </p:spPr>
          <p:txBody>
            <a:bodyPr/>
            <a:lstStyle/>
            <a:p>
              <a:endParaRPr lang="en-GB"/>
            </a:p>
          </p:txBody>
        </p:sp>
        <p:sp>
          <p:nvSpPr>
            <p:cNvPr id="9248" name="Freeform 18"/>
            <p:cNvSpPr>
              <a:spLocks/>
            </p:cNvSpPr>
            <p:nvPr/>
          </p:nvSpPr>
          <p:spPr bwMode="auto">
            <a:xfrm>
              <a:off x="2790" y="2300"/>
              <a:ext cx="135" cy="1258"/>
            </a:xfrm>
            <a:custGeom>
              <a:avLst/>
              <a:gdLst>
                <a:gd name="T0" fmla="*/ 1 w 271"/>
                <a:gd name="T1" fmla="*/ 0 h 1258"/>
                <a:gd name="T2" fmla="*/ 0 w 271"/>
                <a:gd name="T3" fmla="*/ 17 h 1258"/>
                <a:gd name="T4" fmla="*/ 0 w 271"/>
                <a:gd name="T5" fmla="*/ 1251 h 1258"/>
                <a:gd name="T6" fmla="*/ 0 w 271"/>
                <a:gd name="T7" fmla="*/ 1258 h 1258"/>
                <a:gd name="T8" fmla="*/ 0 w 271"/>
                <a:gd name="T9" fmla="*/ 139 h 1258"/>
                <a:gd name="T10" fmla="*/ 0 w 271"/>
                <a:gd name="T11" fmla="*/ 53 h 1258"/>
                <a:gd name="T12" fmla="*/ 1 w 271"/>
                <a:gd name="T13" fmla="*/ 0 h 1258"/>
                <a:gd name="T14" fmla="*/ 1 w 271"/>
                <a:gd name="T15" fmla="*/ 0 h 1258"/>
                <a:gd name="T16" fmla="*/ 1 w 271"/>
                <a:gd name="T17" fmla="*/ 0 h 12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71" h="1258">
                  <a:moveTo>
                    <a:pt x="271" y="0"/>
                  </a:moveTo>
                  <a:lnTo>
                    <a:pt x="0" y="17"/>
                  </a:lnTo>
                  <a:lnTo>
                    <a:pt x="21" y="1251"/>
                  </a:lnTo>
                  <a:lnTo>
                    <a:pt x="68" y="1258"/>
                  </a:lnTo>
                  <a:lnTo>
                    <a:pt x="40" y="139"/>
                  </a:lnTo>
                  <a:lnTo>
                    <a:pt x="130" y="53"/>
                  </a:lnTo>
                  <a:lnTo>
                    <a:pt x="271"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9249" name="Freeform 19"/>
            <p:cNvSpPr>
              <a:spLocks/>
            </p:cNvSpPr>
            <p:nvPr/>
          </p:nvSpPr>
          <p:spPr bwMode="auto">
            <a:xfrm>
              <a:off x="2776" y="1402"/>
              <a:ext cx="432" cy="799"/>
            </a:xfrm>
            <a:custGeom>
              <a:avLst/>
              <a:gdLst>
                <a:gd name="T0" fmla="*/ 4 w 864"/>
                <a:gd name="T1" fmla="*/ 0 h 799"/>
                <a:gd name="T2" fmla="*/ 3 w 864"/>
                <a:gd name="T3" fmla="*/ 30 h 799"/>
                <a:gd name="T4" fmla="*/ 1 w 864"/>
                <a:gd name="T5" fmla="*/ 94 h 799"/>
                <a:gd name="T6" fmla="*/ 0 w 864"/>
                <a:gd name="T7" fmla="*/ 148 h 799"/>
                <a:gd name="T8" fmla="*/ 1 w 864"/>
                <a:gd name="T9" fmla="*/ 799 h 799"/>
                <a:gd name="T10" fmla="*/ 4 w 864"/>
                <a:gd name="T11" fmla="*/ 778 h 799"/>
                <a:gd name="T12" fmla="*/ 4 w 864"/>
                <a:gd name="T13" fmla="*/ 215 h 799"/>
                <a:gd name="T14" fmla="*/ 4 w 864"/>
                <a:gd name="T15" fmla="*/ 729 h 799"/>
                <a:gd name="T16" fmla="*/ 1 w 864"/>
                <a:gd name="T17" fmla="*/ 766 h 799"/>
                <a:gd name="T18" fmla="*/ 1 w 864"/>
                <a:gd name="T19" fmla="*/ 554 h 799"/>
                <a:gd name="T20" fmla="*/ 3 w 864"/>
                <a:gd name="T21" fmla="*/ 508 h 799"/>
                <a:gd name="T22" fmla="*/ 3 w 864"/>
                <a:gd name="T23" fmla="*/ 472 h 799"/>
                <a:gd name="T24" fmla="*/ 1 w 864"/>
                <a:gd name="T25" fmla="*/ 524 h 799"/>
                <a:gd name="T26" fmla="*/ 1 w 864"/>
                <a:gd name="T27" fmla="*/ 369 h 799"/>
                <a:gd name="T28" fmla="*/ 3 w 864"/>
                <a:gd name="T29" fmla="*/ 311 h 799"/>
                <a:gd name="T30" fmla="*/ 4 w 864"/>
                <a:gd name="T31" fmla="*/ 266 h 799"/>
                <a:gd name="T32" fmla="*/ 1 w 864"/>
                <a:gd name="T33" fmla="*/ 336 h 799"/>
                <a:gd name="T34" fmla="*/ 1 w 864"/>
                <a:gd name="T35" fmla="*/ 178 h 799"/>
                <a:gd name="T36" fmla="*/ 1 w 864"/>
                <a:gd name="T37" fmla="*/ 190 h 799"/>
                <a:gd name="T38" fmla="*/ 1 w 864"/>
                <a:gd name="T39" fmla="*/ 242 h 799"/>
                <a:gd name="T40" fmla="*/ 3 w 864"/>
                <a:gd name="T41" fmla="*/ 199 h 799"/>
                <a:gd name="T42" fmla="*/ 3 w 864"/>
                <a:gd name="T43" fmla="*/ 133 h 799"/>
                <a:gd name="T44" fmla="*/ 4 w 864"/>
                <a:gd name="T45" fmla="*/ 51 h 799"/>
                <a:gd name="T46" fmla="*/ 4 w 864"/>
                <a:gd name="T47" fmla="*/ 0 h 799"/>
                <a:gd name="T48" fmla="*/ 4 w 864"/>
                <a:gd name="T49" fmla="*/ 0 h 799"/>
                <a:gd name="T50" fmla="*/ 4 w 864"/>
                <a:gd name="T51" fmla="*/ 0 h 79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864" h="799">
                  <a:moveTo>
                    <a:pt x="856" y="0"/>
                  </a:moveTo>
                  <a:lnTo>
                    <a:pt x="607" y="30"/>
                  </a:lnTo>
                  <a:lnTo>
                    <a:pt x="216" y="94"/>
                  </a:lnTo>
                  <a:lnTo>
                    <a:pt x="0" y="148"/>
                  </a:lnTo>
                  <a:lnTo>
                    <a:pt x="20" y="799"/>
                  </a:lnTo>
                  <a:lnTo>
                    <a:pt x="864" y="778"/>
                  </a:lnTo>
                  <a:lnTo>
                    <a:pt x="849" y="215"/>
                  </a:lnTo>
                  <a:lnTo>
                    <a:pt x="793" y="729"/>
                  </a:lnTo>
                  <a:lnTo>
                    <a:pt x="60" y="766"/>
                  </a:lnTo>
                  <a:lnTo>
                    <a:pt x="53" y="554"/>
                  </a:lnTo>
                  <a:lnTo>
                    <a:pt x="729" y="508"/>
                  </a:lnTo>
                  <a:lnTo>
                    <a:pt x="767" y="472"/>
                  </a:lnTo>
                  <a:lnTo>
                    <a:pt x="56" y="524"/>
                  </a:lnTo>
                  <a:lnTo>
                    <a:pt x="49" y="369"/>
                  </a:lnTo>
                  <a:lnTo>
                    <a:pt x="763" y="311"/>
                  </a:lnTo>
                  <a:lnTo>
                    <a:pt x="785" y="266"/>
                  </a:lnTo>
                  <a:lnTo>
                    <a:pt x="49" y="336"/>
                  </a:lnTo>
                  <a:lnTo>
                    <a:pt x="42" y="178"/>
                  </a:lnTo>
                  <a:lnTo>
                    <a:pt x="191" y="190"/>
                  </a:lnTo>
                  <a:lnTo>
                    <a:pt x="194" y="242"/>
                  </a:lnTo>
                  <a:lnTo>
                    <a:pt x="569" y="199"/>
                  </a:lnTo>
                  <a:lnTo>
                    <a:pt x="569" y="133"/>
                  </a:lnTo>
                  <a:lnTo>
                    <a:pt x="852" y="51"/>
                  </a:lnTo>
                  <a:lnTo>
                    <a:pt x="856"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9250" name="Freeform 20"/>
            <p:cNvSpPr>
              <a:spLocks/>
            </p:cNvSpPr>
            <p:nvPr/>
          </p:nvSpPr>
          <p:spPr bwMode="auto">
            <a:xfrm>
              <a:off x="3085" y="1547"/>
              <a:ext cx="87" cy="106"/>
            </a:xfrm>
            <a:custGeom>
              <a:avLst/>
              <a:gdLst>
                <a:gd name="T0" fmla="*/ 0 w 175"/>
                <a:gd name="T1" fmla="*/ 58 h 106"/>
                <a:gd name="T2" fmla="*/ 0 w 175"/>
                <a:gd name="T3" fmla="*/ 49 h 106"/>
                <a:gd name="T4" fmla="*/ 0 w 175"/>
                <a:gd name="T5" fmla="*/ 0 h 106"/>
                <a:gd name="T6" fmla="*/ 0 w 175"/>
                <a:gd name="T7" fmla="*/ 45 h 106"/>
                <a:gd name="T8" fmla="*/ 0 w 175"/>
                <a:gd name="T9" fmla="*/ 97 h 106"/>
                <a:gd name="T10" fmla="*/ 0 w 175"/>
                <a:gd name="T11" fmla="*/ 106 h 106"/>
                <a:gd name="T12" fmla="*/ 0 w 175"/>
                <a:gd name="T13" fmla="*/ 58 h 106"/>
                <a:gd name="T14" fmla="*/ 0 w 175"/>
                <a:gd name="T15" fmla="*/ 58 h 106"/>
                <a:gd name="T16" fmla="*/ 0 w 175"/>
                <a:gd name="T17" fmla="*/ 5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06">
                  <a:moveTo>
                    <a:pt x="0" y="58"/>
                  </a:moveTo>
                  <a:lnTo>
                    <a:pt x="111" y="49"/>
                  </a:lnTo>
                  <a:lnTo>
                    <a:pt x="107" y="0"/>
                  </a:lnTo>
                  <a:lnTo>
                    <a:pt x="160" y="45"/>
                  </a:lnTo>
                  <a:lnTo>
                    <a:pt x="175" y="97"/>
                  </a:lnTo>
                  <a:lnTo>
                    <a:pt x="63" y="106"/>
                  </a:lnTo>
                  <a:lnTo>
                    <a:pt x="0" y="5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9251" name="Freeform 21"/>
            <p:cNvSpPr>
              <a:spLocks/>
            </p:cNvSpPr>
            <p:nvPr/>
          </p:nvSpPr>
          <p:spPr bwMode="auto">
            <a:xfrm>
              <a:off x="2826" y="1956"/>
              <a:ext cx="318" cy="155"/>
            </a:xfrm>
            <a:custGeom>
              <a:avLst/>
              <a:gdLst>
                <a:gd name="T0" fmla="*/ 2 w 638"/>
                <a:gd name="T1" fmla="*/ 0 h 155"/>
                <a:gd name="T2" fmla="*/ 0 w 638"/>
                <a:gd name="T3" fmla="*/ 43 h 155"/>
                <a:gd name="T4" fmla="*/ 0 w 638"/>
                <a:gd name="T5" fmla="*/ 151 h 155"/>
                <a:gd name="T6" fmla="*/ 0 w 638"/>
                <a:gd name="T7" fmla="*/ 155 h 155"/>
                <a:gd name="T8" fmla="*/ 0 w 638"/>
                <a:gd name="T9" fmla="*/ 64 h 155"/>
                <a:gd name="T10" fmla="*/ 2 w 638"/>
                <a:gd name="T11" fmla="*/ 24 h 155"/>
                <a:gd name="T12" fmla="*/ 2 w 638"/>
                <a:gd name="T13" fmla="*/ 106 h 155"/>
                <a:gd name="T14" fmla="*/ 0 w 638"/>
                <a:gd name="T15" fmla="*/ 151 h 155"/>
                <a:gd name="T16" fmla="*/ 2 w 638"/>
                <a:gd name="T17" fmla="*/ 136 h 155"/>
                <a:gd name="T18" fmla="*/ 2 w 638"/>
                <a:gd name="T19" fmla="*/ 0 h 155"/>
                <a:gd name="T20" fmla="*/ 2 w 638"/>
                <a:gd name="T21" fmla="*/ 0 h 155"/>
                <a:gd name="T22" fmla="*/ 2 w 638"/>
                <a:gd name="T23" fmla="*/ 0 h 1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38" h="155">
                  <a:moveTo>
                    <a:pt x="625" y="0"/>
                  </a:moveTo>
                  <a:lnTo>
                    <a:pt x="0" y="43"/>
                  </a:lnTo>
                  <a:lnTo>
                    <a:pt x="5" y="151"/>
                  </a:lnTo>
                  <a:lnTo>
                    <a:pt x="38" y="155"/>
                  </a:lnTo>
                  <a:lnTo>
                    <a:pt x="38" y="64"/>
                  </a:lnTo>
                  <a:lnTo>
                    <a:pt x="622" y="24"/>
                  </a:lnTo>
                  <a:lnTo>
                    <a:pt x="618" y="106"/>
                  </a:lnTo>
                  <a:lnTo>
                    <a:pt x="154" y="151"/>
                  </a:lnTo>
                  <a:lnTo>
                    <a:pt x="638" y="136"/>
                  </a:lnTo>
                  <a:lnTo>
                    <a:pt x="625" y="0"/>
                  </a:lnTo>
                  <a:close/>
                </a:path>
              </a:pathLst>
            </a:custGeom>
            <a:solidFill>
              <a:srgbClr val="969696"/>
            </a:solidFill>
            <a:ln w="9525">
              <a:solidFill>
                <a:srgbClr val="969696"/>
              </a:solidFill>
              <a:round/>
              <a:headEnd/>
              <a:tailEnd/>
            </a:ln>
          </p:spPr>
          <p:txBody>
            <a:bodyPr/>
            <a:lstStyle/>
            <a:p>
              <a:endParaRPr lang="en-GB"/>
            </a:p>
          </p:txBody>
        </p:sp>
        <p:sp>
          <p:nvSpPr>
            <p:cNvPr id="9252" name="Freeform 22"/>
            <p:cNvSpPr>
              <a:spLocks/>
            </p:cNvSpPr>
            <p:nvPr/>
          </p:nvSpPr>
          <p:spPr bwMode="auto">
            <a:xfrm>
              <a:off x="2872" y="1762"/>
              <a:ext cx="207" cy="121"/>
            </a:xfrm>
            <a:custGeom>
              <a:avLst/>
              <a:gdLst>
                <a:gd name="T0" fmla="*/ 1 w 413"/>
                <a:gd name="T1" fmla="*/ 121 h 121"/>
                <a:gd name="T2" fmla="*/ 0 w 413"/>
                <a:gd name="T3" fmla="*/ 33 h 121"/>
                <a:gd name="T4" fmla="*/ 2 w 413"/>
                <a:gd name="T5" fmla="*/ 0 h 121"/>
                <a:gd name="T6" fmla="*/ 2 w 413"/>
                <a:gd name="T7" fmla="*/ 27 h 121"/>
                <a:gd name="T8" fmla="*/ 1 w 413"/>
                <a:gd name="T9" fmla="*/ 61 h 121"/>
                <a:gd name="T10" fmla="*/ 1 w 413"/>
                <a:gd name="T11" fmla="*/ 115 h 121"/>
                <a:gd name="T12" fmla="*/ 1 w 413"/>
                <a:gd name="T13" fmla="*/ 121 h 121"/>
                <a:gd name="T14" fmla="*/ 1 w 413"/>
                <a:gd name="T15" fmla="*/ 121 h 121"/>
                <a:gd name="T16" fmla="*/ 1 w 413"/>
                <a:gd name="T17" fmla="*/ 121 h 1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13" h="121">
                  <a:moveTo>
                    <a:pt x="4" y="121"/>
                  </a:moveTo>
                  <a:lnTo>
                    <a:pt x="0" y="33"/>
                  </a:lnTo>
                  <a:lnTo>
                    <a:pt x="413" y="0"/>
                  </a:lnTo>
                  <a:lnTo>
                    <a:pt x="409" y="27"/>
                  </a:lnTo>
                  <a:lnTo>
                    <a:pt x="41" y="61"/>
                  </a:lnTo>
                  <a:lnTo>
                    <a:pt x="44" y="115"/>
                  </a:lnTo>
                  <a:lnTo>
                    <a:pt x="4" y="121"/>
                  </a:lnTo>
                  <a:close/>
                </a:path>
              </a:pathLst>
            </a:custGeom>
            <a:solidFill>
              <a:srgbClr val="969696"/>
            </a:solidFill>
            <a:ln w="9525">
              <a:solidFill>
                <a:srgbClr val="969696"/>
              </a:solidFill>
              <a:round/>
              <a:headEnd/>
              <a:tailEnd/>
            </a:ln>
          </p:spPr>
          <p:txBody>
            <a:bodyPr/>
            <a:lstStyle/>
            <a:p>
              <a:endParaRPr lang="en-GB"/>
            </a:p>
          </p:txBody>
        </p:sp>
        <p:sp>
          <p:nvSpPr>
            <p:cNvPr id="9253" name="Freeform 23"/>
            <p:cNvSpPr>
              <a:spLocks/>
            </p:cNvSpPr>
            <p:nvPr/>
          </p:nvSpPr>
          <p:spPr bwMode="auto">
            <a:xfrm>
              <a:off x="2704" y="1237"/>
              <a:ext cx="513" cy="2460"/>
            </a:xfrm>
            <a:custGeom>
              <a:avLst/>
              <a:gdLst>
                <a:gd name="T0" fmla="*/ 5 w 1025"/>
                <a:gd name="T1" fmla="*/ 0 h 2460"/>
                <a:gd name="T2" fmla="*/ 1 w 1025"/>
                <a:gd name="T3" fmla="*/ 159 h 2460"/>
                <a:gd name="T4" fmla="*/ 0 w 1025"/>
                <a:gd name="T5" fmla="*/ 213 h 2460"/>
                <a:gd name="T6" fmla="*/ 1 w 1025"/>
                <a:gd name="T7" fmla="*/ 2403 h 2460"/>
                <a:gd name="T8" fmla="*/ 2 w 1025"/>
                <a:gd name="T9" fmla="*/ 2460 h 2460"/>
                <a:gd name="T10" fmla="*/ 1 w 1025"/>
                <a:gd name="T11" fmla="*/ 2389 h 2460"/>
                <a:gd name="T12" fmla="*/ 1 w 1025"/>
                <a:gd name="T13" fmla="*/ 208 h 2460"/>
                <a:gd name="T14" fmla="*/ 5 w 1025"/>
                <a:gd name="T15" fmla="*/ 0 h 2460"/>
                <a:gd name="T16" fmla="*/ 5 w 1025"/>
                <a:gd name="T17" fmla="*/ 0 h 2460"/>
                <a:gd name="T18" fmla="*/ 5 w 1025"/>
                <a:gd name="T19" fmla="*/ 0 h 24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25" h="2460">
                  <a:moveTo>
                    <a:pt x="1025" y="0"/>
                  </a:moveTo>
                  <a:lnTo>
                    <a:pt x="45" y="159"/>
                  </a:lnTo>
                  <a:lnTo>
                    <a:pt x="0" y="213"/>
                  </a:lnTo>
                  <a:lnTo>
                    <a:pt x="85" y="2403"/>
                  </a:lnTo>
                  <a:lnTo>
                    <a:pt x="426" y="2460"/>
                  </a:lnTo>
                  <a:lnTo>
                    <a:pt x="124" y="2389"/>
                  </a:lnTo>
                  <a:lnTo>
                    <a:pt x="61" y="208"/>
                  </a:lnTo>
                  <a:lnTo>
                    <a:pt x="102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9254" name="Freeform 24"/>
            <p:cNvSpPr>
              <a:spLocks/>
            </p:cNvSpPr>
            <p:nvPr/>
          </p:nvSpPr>
          <p:spPr bwMode="auto">
            <a:xfrm>
              <a:off x="3156" y="1237"/>
              <a:ext cx="608" cy="2447"/>
            </a:xfrm>
            <a:custGeom>
              <a:avLst/>
              <a:gdLst>
                <a:gd name="T0" fmla="*/ 1 w 1216"/>
                <a:gd name="T1" fmla="*/ 0 h 2447"/>
                <a:gd name="T2" fmla="*/ 5 w 1216"/>
                <a:gd name="T3" fmla="*/ 554 h 2447"/>
                <a:gd name="T4" fmla="*/ 5 w 1216"/>
                <a:gd name="T5" fmla="*/ 2141 h 2447"/>
                <a:gd name="T6" fmla="*/ 5 w 1216"/>
                <a:gd name="T7" fmla="*/ 817 h 2447"/>
                <a:gd name="T8" fmla="*/ 4 w 1216"/>
                <a:gd name="T9" fmla="*/ 457 h 2447"/>
                <a:gd name="T10" fmla="*/ 2 w 1216"/>
                <a:gd name="T11" fmla="*/ 168 h 2447"/>
                <a:gd name="T12" fmla="*/ 1 w 1216"/>
                <a:gd name="T13" fmla="*/ 2447 h 2447"/>
                <a:gd name="T14" fmla="*/ 1 w 1216"/>
                <a:gd name="T15" fmla="*/ 1246 h 2447"/>
                <a:gd name="T16" fmla="*/ 1 w 1216"/>
                <a:gd name="T17" fmla="*/ 1246 h 2447"/>
                <a:gd name="T18" fmla="*/ 1 w 1216"/>
                <a:gd name="T19" fmla="*/ 1206 h 2447"/>
                <a:gd name="T20" fmla="*/ 1 w 1216"/>
                <a:gd name="T21" fmla="*/ 1206 h 2447"/>
                <a:gd name="T22" fmla="*/ 1 w 1216"/>
                <a:gd name="T23" fmla="*/ 1170 h 2447"/>
                <a:gd name="T24" fmla="*/ 1 w 1216"/>
                <a:gd name="T25" fmla="*/ 1166 h 2447"/>
                <a:gd name="T26" fmla="*/ 1 w 1216"/>
                <a:gd name="T27" fmla="*/ 1121 h 2447"/>
                <a:gd name="T28" fmla="*/ 1 w 1216"/>
                <a:gd name="T29" fmla="*/ 1126 h 2447"/>
                <a:gd name="T30" fmla="*/ 1 w 1216"/>
                <a:gd name="T31" fmla="*/ 1073 h 2447"/>
                <a:gd name="T32" fmla="*/ 0 w 1216"/>
                <a:gd name="T33" fmla="*/ 1073 h 2447"/>
                <a:gd name="T34" fmla="*/ 0 w 1216"/>
                <a:gd name="T35" fmla="*/ 1038 h 2447"/>
                <a:gd name="T36" fmla="*/ 1 w 1216"/>
                <a:gd name="T37" fmla="*/ 1024 h 2447"/>
                <a:gd name="T38" fmla="*/ 1 w 1216"/>
                <a:gd name="T39" fmla="*/ 76 h 2447"/>
                <a:gd name="T40" fmla="*/ 2 w 1216"/>
                <a:gd name="T41" fmla="*/ 53 h 2447"/>
                <a:gd name="T42" fmla="*/ 1 w 1216"/>
                <a:gd name="T43" fmla="*/ 0 h 2447"/>
                <a:gd name="T44" fmla="*/ 1 w 1216"/>
                <a:gd name="T45" fmla="*/ 0 h 2447"/>
                <a:gd name="T46" fmla="*/ 1 w 1216"/>
                <a:gd name="T47" fmla="*/ 0 h 244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216" h="2447">
                  <a:moveTo>
                    <a:pt x="256" y="0"/>
                  </a:moveTo>
                  <a:lnTo>
                    <a:pt x="1216" y="554"/>
                  </a:lnTo>
                  <a:lnTo>
                    <a:pt x="1148" y="2141"/>
                  </a:lnTo>
                  <a:lnTo>
                    <a:pt x="1047" y="817"/>
                  </a:lnTo>
                  <a:lnTo>
                    <a:pt x="784" y="457"/>
                  </a:lnTo>
                  <a:lnTo>
                    <a:pt x="355" y="168"/>
                  </a:lnTo>
                  <a:lnTo>
                    <a:pt x="256" y="2447"/>
                  </a:lnTo>
                  <a:lnTo>
                    <a:pt x="230" y="1246"/>
                  </a:lnTo>
                  <a:lnTo>
                    <a:pt x="6" y="1246"/>
                  </a:lnTo>
                  <a:lnTo>
                    <a:pt x="6" y="1206"/>
                  </a:lnTo>
                  <a:lnTo>
                    <a:pt x="224" y="1206"/>
                  </a:lnTo>
                  <a:lnTo>
                    <a:pt x="213" y="1170"/>
                  </a:lnTo>
                  <a:lnTo>
                    <a:pt x="6" y="1166"/>
                  </a:lnTo>
                  <a:lnTo>
                    <a:pt x="6" y="1121"/>
                  </a:lnTo>
                  <a:lnTo>
                    <a:pt x="219" y="1126"/>
                  </a:lnTo>
                  <a:lnTo>
                    <a:pt x="213" y="1073"/>
                  </a:lnTo>
                  <a:lnTo>
                    <a:pt x="0" y="1073"/>
                  </a:lnTo>
                  <a:lnTo>
                    <a:pt x="0" y="1038"/>
                  </a:lnTo>
                  <a:lnTo>
                    <a:pt x="213" y="1024"/>
                  </a:lnTo>
                  <a:lnTo>
                    <a:pt x="247" y="76"/>
                  </a:lnTo>
                  <a:lnTo>
                    <a:pt x="305" y="53"/>
                  </a:lnTo>
                  <a:lnTo>
                    <a:pt x="256"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9255" name="Freeform 25"/>
            <p:cNvSpPr>
              <a:spLocks/>
            </p:cNvSpPr>
            <p:nvPr/>
          </p:nvSpPr>
          <p:spPr bwMode="auto">
            <a:xfrm>
              <a:off x="3569" y="2272"/>
              <a:ext cx="135" cy="81"/>
            </a:xfrm>
            <a:custGeom>
              <a:avLst/>
              <a:gdLst>
                <a:gd name="T0" fmla="*/ 0 w 272"/>
                <a:gd name="T1" fmla="*/ 0 h 81"/>
                <a:gd name="T2" fmla="*/ 1 w 272"/>
                <a:gd name="T3" fmla="*/ 37 h 81"/>
                <a:gd name="T4" fmla="*/ 1 w 272"/>
                <a:gd name="T5" fmla="*/ 81 h 81"/>
                <a:gd name="T6" fmla="*/ 0 w 272"/>
                <a:gd name="T7" fmla="*/ 50 h 81"/>
                <a:gd name="T8" fmla="*/ 0 w 272"/>
                <a:gd name="T9" fmla="*/ 0 h 81"/>
                <a:gd name="T10" fmla="*/ 0 w 272"/>
                <a:gd name="T11" fmla="*/ 0 h 81"/>
                <a:gd name="T12" fmla="*/ 0 w 272"/>
                <a:gd name="T13" fmla="*/ 0 h 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2" h="81">
                  <a:moveTo>
                    <a:pt x="0" y="0"/>
                  </a:moveTo>
                  <a:lnTo>
                    <a:pt x="272" y="37"/>
                  </a:lnTo>
                  <a:lnTo>
                    <a:pt x="272" y="81"/>
                  </a:lnTo>
                  <a:lnTo>
                    <a:pt x="0" y="50"/>
                  </a:lnTo>
                  <a:lnTo>
                    <a:pt x="0" y="0"/>
                  </a:lnTo>
                  <a:close/>
                </a:path>
              </a:pathLst>
            </a:custGeom>
            <a:solidFill>
              <a:srgbClr val="969696"/>
            </a:solidFill>
            <a:ln w="9525">
              <a:solidFill>
                <a:srgbClr val="969696"/>
              </a:solidFill>
              <a:round/>
              <a:headEnd/>
              <a:tailEnd/>
            </a:ln>
          </p:spPr>
          <p:txBody>
            <a:bodyPr/>
            <a:lstStyle/>
            <a:p>
              <a:endParaRPr lang="en-GB"/>
            </a:p>
          </p:txBody>
        </p:sp>
        <p:sp>
          <p:nvSpPr>
            <p:cNvPr id="9256" name="Freeform 26"/>
            <p:cNvSpPr>
              <a:spLocks/>
            </p:cNvSpPr>
            <p:nvPr/>
          </p:nvSpPr>
          <p:spPr bwMode="auto">
            <a:xfrm>
              <a:off x="3569" y="2383"/>
              <a:ext cx="133" cy="74"/>
            </a:xfrm>
            <a:custGeom>
              <a:avLst/>
              <a:gdLst>
                <a:gd name="T0" fmla="*/ 1 w 267"/>
                <a:gd name="T1" fmla="*/ 30 h 74"/>
                <a:gd name="T2" fmla="*/ 1 w 267"/>
                <a:gd name="T3" fmla="*/ 74 h 74"/>
                <a:gd name="T4" fmla="*/ 0 w 267"/>
                <a:gd name="T5" fmla="*/ 50 h 74"/>
                <a:gd name="T6" fmla="*/ 0 w 267"/>
                <a:gd name="T7" fmla="*/ 0 h 74"/>
                <a:gd name="T8" fmla="*/ 1 w 267"/>
                <a:gd name="T9" fmla="*/ 30 h 74"/>
                <a:gd name="T10" fmla="*/ 1 w 267"/>
                <a:gd name="T11" fmla="*/ 30 h 74"/>
                <a:gd name="T12" fmla="*/ 1 w 267"/>
                <a:gd name="T13" fmla="*/ 30 h 7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7" h="74">
                  <a:moveTo>
                    <a:pt x="267" y="30"/>
                  </a:moveTo>
                  <a:lnTo>
                    <a:pt x="267" y="74"/>
                  </a:lnTo>
                  <a:lnTo>
                    <a:pt x="0" y="50"/>
                  </a:lnTo>
                  <a:lnTo>
                    <a:pt x="0" y="0"/>
                  </a:lnTo>
                  <a:lnTo>
                    <a:pt x="267" y="30"/>
                  </a:lnTo>
                  <a:close/>
                </a:path>
              </a:pathLst>
            </a:custGeom>
            <a:solidFill>
              <a:srgbClr val="969696"/>
            </a:solidFill>
            <a:ln w="9525">
              <a:solidFill>
                <a:srgbClr val="969696"/>
              </a:solidFill>
              <a:round/>
              <a:headEnd/>
              <a:tailEnd/>
            </a:ln>
          </p:spPr>
          <p:txBody>
            <a:bodyPr/>
            <a:lstStyle/>
            <a:p>
              <a:endParaRPr lang="en-GB"/>
            </a:p>
          </p:txBody>
        </p:sp>
        <p:sp>
          <p:nvSpPr>
            <p:cNvPr id="9257" name="Freeform 27"/>
            <p:cNvSpPr>
              <a:spLocks/>
            </p:cNvSpPr>
            <p:nvPr/>
          </p:nvSpPr>
          <p:spPr bwMode="auto">
            <a:xfrm>
              <a:off x="3569" y="2494"/>
              <a:ext cx="131" cy="67"/>
            </a:xfrm>
            <a:custGeom>
              <a:avLst/>
              <a:gdLst>
                <a:gd name="T0" fmla="*/ 1 w 263"/>
                <a:gd name="T1" fmla="*/ 23 h 67"/>
                <a:gd name="T2" fmla="*/ 1 w 263"/>
                <a:gd name="T3" fmla="*/ 67 h 67"/>
                <a:gd name="T4" fmla="*/ 0 w 263"/>
                <a:gd name="T5" fmla="*/ 51 h 67"/>
                <a:gd name="T6" fmla="*/ 0 w 263"/>
                <a:gd name="T7" fmla="*/ 0 h 67"/>
                <a:gd name="T8" fmla="*/ 1 w 263"/>
                <a:gd name="T9" fmla="*/ 23 h 67"/>
                <a:gd name="T10" fmla="*/ 1 w 263"/>
                <a:gd name="T11" fmla="*/ 23 h 67"/>
                <a:gd name="T12" fmla="*/ 1 w 263"/>
                <a:gd name="T13" fmla="*/ 23 h 6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3" h="67">
                  <a:moveTo>
                    <a:pt x="263" y="23"/>
                  </a:moveTo>
                  <a:lnTo>
                    <a:pt x="263" y="67"/>
                  </a:lnTo>
                  <a:lnTo>
                    <a:pt x="0" y="51"/>
                  </a:lnTo>
                  <a:lnTo>
                    <a:pt x="0" y="0"/>
                  </a:lnTo>
                  <a:lnTo>
                    <a:pt x="263" y="23"/>
                  </a:lnTo>
                  <a:close/>
                </a:path>
              </a:pathLst>
            </a:custGeom>
            <a:solidFill>
              <a:srgbClr val="969696"/>
            </a:solidFill>
            <a:ln w="9525">
              <a:solidFill>
                <a:srgbClr val="969696"/>
              </a:solidFill>
              <a:round/>
              <a:headEnd/>
              <a:tailEnd/>
            </a:ln>
          </p:spPr>
          <p:txBody>
            <a:bodyPr/>
            <a:lstStyle/>
            <a:p>
              <a:endParaRPr lang="en-GB"/>
            </a:p>
          </p:txBody>
        </p:sp>
        <p:sp>
          <p:nvSpPr>
            <p:cNvPr id="9258" name="Freeform 28"/>
            <p:cNvSpPr>
              <a:spLocks/>
            </p:cNvSpPr>
            <p:nvPr/>
          </p:nvSpPr>
          <p:spPr bwMode="auto">
            <a:xfrm>
              <a:off x="3569" y="2606"/>
              <a:ext cx="129" cy="60"/>
            </a:xfrm>
            <a:custGeom>
              <a:avLst/>
              <a:gdLst>
                <a:gd name="T0" fmla="*/ 1 w 259"/>
                <a:gd name="T1" fmla="*/ 15 h 60"/>
                <a:gd name="T2" fmla="*/ 1 w 259"/>
                <a:gd name="T3" fmla="*/ 60 h 60"/>
                <a:gd name="T4" fmla="*/ 0 w 259"/>
                <a:gd name="T5" fmla="*/ 50 h 60"/>
                <a:gd name="T6" fmla="*/ 0 w 259"/>
                <a:gd name="T7" fmla="*/ 0 h 60"/>
                <a:gd name="T8" fmla="*/ 1 w 259"/>
                <a:gd name="T9" fmla="*/ 15 h 60"/>
                <a:gd name="T10" fmla="*/ 1 w 259"/>
                <a:gd name="T11" fmla="*/ 15 h 60"/>
                <a:gd name="T12" fmla="*/ 1 w 259"/>
                <a:gd name="T13" fmla="*/ 15 h 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9" h="60">
                  <a:moveTo>
                    <a:pt x="259" y="15"/>
                  </a:moveTo>
                  <a:lnTo>
                    <a:pt x="259" y="60"/>
                  </a:lnTo>
                  <a:lnTo>
                    <a:pt x="0" y="50"/>
                  </a:lnTo>
                  <a:lnTo>
                    <a:pt x="0" y="0"/>
                  </a:lnTo>
                  <a:lnTo>
                    <a:pt x="259" y="15"/>
                  </a:lnTo>
                  <a:close/>
                </a:path>
              </a:pathLst>
            </a:custGeom>
            <a:solidFill>
              <a:srgbClr val="969696"/>
            </a:solidFill>
            <a:ln w="9525">
              <a:solidFill>
                <a:srgbClr val="969696"/>
              </a:solidFill>
              <a:round/>
              <a:headEnd/>
              <a:tailEnd/>
            </a:ln>
          </p:spPr>
          <p:txBody>
            <a:bodyPr/>
            <a:lstStyle/>
            <a:p>
              <a:endParaRPr lang="en-GB"/>
            </a:p>
          </p:txBody>
        </p:sp>
        <p:sp>
          <p:nvSpPr>
            <p:cNvPr id="9259" name="Freeform 29"/>
            <p:cNvSpPr>
              <a:spLocks/>
            </p:cNvSpPr>
            <p:nvPr/>
          </p:nvSpPr>
          <p:spPr bwMode="auto">
            <a:xfrm>
              <a:off x="3569" y="2717"/>
              <a:ext cx="127" cy="53"/>
            </a:xfrm>
            <a:custGeom>
              <a:avLst/>
              <a:gdLst>
                <a:gd name="T0" fmla="*/ 0 w 255"/>
                <a:gd name="T1" fmla="*/ 8 h 53"/>
                <a:gd name="T2" fmla="*/ 0 w 255"/>
                <a:gd name="T3" fmla="*/ 53 h 53"/>
                <a:gd name="T4" fmla="*/ 0 w 255"/>
                <a:gd name="T5" fmla="*/ 51 h 53"/>
                <a:gd name="T6" fmla="*/ 0 w 255"/>
                <a:gd name="T7" fmla="*/ 0 h 53"/>
                <a:gd name="T8" fmla="*/ 0 w 255"/>
                <a:gd name="T9" fmla="*/ 8 h 53"/>
                <a:gd name="T10" fmla="*/ 0 w 255"/>
                <a:gd name="T11" fmla="*/ 8 h 53"/>
                <a:gd name="T12" fmla="*/ 0 w 255"/>
                <a:gd name="T13" fmla="*/ 8 h 5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5" h="53">
                  <a:moveTo>
                    <a:pt x="255" y="8"/>
                  </a:moveTo>
                  <a:lnTo>
                    <a:pt x="255" y="53"/>
                  </a:lnTo>
                  <a:lnTo>
                    <a:pt x="0" y="51"/>
                  </a:lnTo>
                  <a:lnTo>
                    <a:pt x="0" y="0"/>
                  </a:lnTo>
                  <a:lnTo>
                    <a:pt x="255" y="8"/>
                  </a:lnTo>
                  <a:close/>
                </a:path>
              </a:pathLst>
            </a:custGeom>
            <a:solidFill>
              <a:srgbClr val="969696"/>
            </a:solidFill>
            <a:ln w="9525">
              <a:solidFill>
                <a:srgbClr val="969696"/>
              </a:solidFill>
              <a:round/>
              <a:headEnd/>
              <a:tailEnd/>
            </a:ln>
          </p:spPr>
          <p:txBody>
            <a:bodyPr/>
            <a:lstStyle/>
            <a:p>
              <a:endParaRPr lang="en-GB"/>
            </a:p>
          </p:txBody>
        </p:sp>
        <p:sp>
          <p:nvSpPr>
            <p:cNvPr id="9260" name="Freeform 30"/>
            <p:cNvSpPr>
              <a:spLocks/>
            </p:cNvSpPr>
            <p:nvPr/>
          </p:nvSpPr>
          <p:spPr bwMode="auto">
            <a:xfrm>
              <a:off x="3569" y="2828"/>
              <a:ext cx="125" cy="52"/>
            </a:xfrm>
            <a:custGeom>
              <a:avLst/>
              <a:gdLst>
                <a:gd name="T0" fmla="*/ 0 w 251"/>
                <a:gd name="T1" fmla="*/ 1 h 52"/>
                <a:gd name="T2" fmla="*/ 0 w 251"/>
                <a:gd name="T3" fmla="*/ 47 h 52"/>
                <a:gd name="T4" fmla="*/ 0 w 251"/>
                <a:gd name="T5" fmla="*/ 52 h 52"/>
                <a:gd name="T6" fmla="*/ 0 w 251"/>
                <a:gd name="T7" fmla="*/ 0 h 52"/>
                <a:gd name="T8" fmla="*/ 0 w 251"/>
                <a:gd name="T9" fmla="*/ 1 h 52"/>
                <a:gd name="T10" fmla="*/ 0 w 251"/>
                <a:gd name="T11" fmla="*/ 1 h 52"/>
                <a:gd name="T12" fmla="*/ 0 w 251"/>
                <a:gd name="T13" fmla="*/ 1 h 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1" h="52">
                  <a:moveTo>
                    <a:pt x="251" y="1"/>
                  </a:moveTo>
                  <a:lnTo>
                    <a:pt x="251" y="47"/>
                  </a:lnTo>
                  <a:lnTo>
                    <a:pt x="0" y="52"/>
                  </a:lnTo>
                  <a:lnTo>
                    <a:pt x="0" y="0"/>
                  </a:lnTo>
                  <a:lnTo>
                    <a:pt x="251" y="1"/>
                  </a:lnTo>
                  <a:close/>
                </a:path>
              </a:pathLst>
            </a:custGeom>
            <a:solidFill>
              <a:srgbClr val="969696"/>
            </a:solidFill>
            <a:ln w="9525">
              <a:solidFill>
                <a:srgbClr val="969696"/>
              </a:solidFill>
              <a:round/>
              <a:headEnd/>
              <a:tailEnd/>
            </a:ln>
          </p:spPr>
          <p:txBody>
            <a:bodyPr/>
            <a:lstStyle/>
            <a:p>
              <a:endParaRPr lang="en-GB"/>
            </a:p>
          </p:txBody>
        </p:sp>
        <p:sp>
          <p:nvSpPr>
            <p:cNvPr id="9261" name="Freeform 31"/>
            <p:cNvSpPr>
              <a:spLocks/>
            </p:cNvSpPr>
            <p:nvPr/>
          </p:nvSpPr>
          <p:spPr bwMode="auto">
            <a:xfrm>
              <a:off x="3569" y="2933"/>
              <a:ext cx="123" cy="58"/>
            </a:xfrm>
            <a:custGeom>
              <a:avLst/>
              <a:gdLst>
                <a:gd name="T0" fmla="*/ 0 w 247"/>
                <a:gd name="T1" fmla="*/ 0 h 58"/>
                <a:gd name="T2" fmla="*/ 0 w 247"/>
                <a:gd name="T3" fmla="*/ 46 h 58"/>
                <a:gd name="T4" fmla="*/ 0 w 247"/>
                <a:gd name="T5" fmla="*/ 58 h 58"/>
                <a:gd name="T6" fmla="*/ 0 w 247"/>
                <a:gd name="T7" fmla="*/ 6 h 58"/>
                <a:gd name="T8" fmla="*/ 0 w 247"/>
                <a:gd name="T9" fmla="*/ 0 h 58"/>
                <a:gd name="T10" fmla="*/ 0 w 247"/>
                <a:gd name="T11" fmla="*/ 0 h 58"/>
                <a:gd name="T12" fmla="*/ 0 w 247"/>
                <a:gd name="T13" fmla="*/ 0 h 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7" h="58">
                  <a:moveTo>
                    <a:pt x="247" y="0"/>
                  </a:moveTo>
                  <a:lnTo>
                    <a:pt x="247" y="46"/>
                  </a:lnTo>
                  <a:lnTo>
                    <a:pt x="0" y="58"/>
                  </a:lnTo>
                  <a:lnTo>
                    <a:pt x="0" y="6"/>
                  </a:lnTo>
                  <a:lnTo>
                    <a:pt x="247" y="0"/>
                  </a:lnTo>
                  <a:close/>
                </a:path>
              </a:pathLst>
            </a:custGeom>
            <a:solidFill>
              <a:srgbClr val="969696"/>
            </a:solidFill>
            <a:ln w="9525">
              <a:solidFill>
                <a:srgbClr val="969696"/>
              </a:solidFill>
              <a:round/>
              <a:headEnd/>
              <a:tailEnd/>
            </a:ln>
          </p:spPr>
          <p:txBody>
            <a:bodyPr/>
            <a:lstStyle/>
            <a:p>
              <a:endParaRPr lang="en-GB"/>
            </a:p>
          </p:txBody>
        </p:sp>
        <p:sp>
          <p:nvSpPr>
            <p:cNvPr id="9262" name="Freeform 32"/>
            <p:cNvSpPr>
              <a:spLocks/>
            </p:cNvSpPr>
            <p:nvPr/>
          </p:nvSpPr>
          <p:spPr bwMode="auto">
            <a:xfrm>
              <a:off x="3569" y="3038"/>
              <a:ext cx="121" cy="65"/>
            </a:xfrm>
            <a:custGeom>
              <a:avLst/>
              <a:gdLst>
                <a:gd name="T0" fmla="*/ 0 w 244"/>
                <a:gd name="T1" fmla="*/ 0 h 65"/>
                <a:gd name="T2" fmla="*/ 0 w 244"/>
                <a:gd name="T3" fmla="*/ 45 h 65"/>
                <a:gd name="T4" fmla="*/ 0 w 244"/>
                <a:gd name="T5" fmla="*/ 65 h 65"/>
                <a:gd name="T6" fmla="*/ 0 w 244"/>
                <a:gd name="T7" fmla="*/ 13 h 65"/>
                <a:gd name="T8" fmla="*/ 0 w 244"/>
                <a:gd name="T9" fmla="*/ 0 h 65"/>
                <a:gd name="T10" fmla="*/ 0 w 244"/>
                <a:gd name="T11" fmla="*/ 0 h 65"/>
                <a:gd name="T12" fmla="*/ 0 w 244"/>
                <a:gd name="T13" fmla="*/ 0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4" h="65">
                  <a:moveTo>
                    <a:pt x="244" y="0"/>
                  </a:moveTo>
                  <a:lnTo>
                    <a:pt x="244" y="45"/>
                  </a:lnTo>
                  <a:lnTo>
                    <a:pt x="0" y="65"/>
                  </a:lnTo>
                  <a:lnTo>
                    <a:pt x="0" y="13"/>
                  </a:lnTo>
                  <a:lnTo>
                    <a:pt x="244" y="0"/>
                  </a:lnTo>
                  <a:close/>
                </a:path>
              </a:pathLst>
            </a:custGeom>
            <a:solidFill>
              <a:srgbClr val="969696"/>
            </a:solidFill>
            <a:ln w="9525">
              <a:solidFill>
                <a:srgbClr val="969696"/>
              </a:solidFill>
              <a:round/>
              <a:headEnd/>
              <a:tailEnd/>
            </a:ln>
          </p:spPr>
          <p:txBody>
            <a:bodyPr/>
            <a:lstStyle/>
            <a:p>
              <a:endParaRPr lang="en-GB"/>
            </a:p>
          </p:txBody>
        </p:sp>
        <p:sp>
          <p:nvSpPr>
            <p:cNvPr id="9263" name="Freeform 33"/>
            <p:cNvSpPr>
              <a:spLocks/>
            </p:cNvSpPr>
            <p:nvPr/>
          </p:nvSpPr>
          <p:spPr bwMode="auto">
            <a:xfrm>
              <a:off x="3569" y="3143"/>
              <a:ext cx="119" cy="71"/>
            </a:xfrm>
            <a:custGeom>
              <a:avLst/>
              <a:gdLst>
                <a:gd name="T0" fmla="*/ 0 w 240"/>
                <a:gd name="T1" fmla="*/ 0 h 71"/>
                <a:gd name="T2" fmla="*/ 0 w 240"/>
                <a:gd name="T3" fmla="*/ 44 h 71"/>
                <a:gd name="T4" fmla="*/ 0 w 240"/>
                <a:gd name="T5" fmla="*/ 71 h 71"/>
                <a:gd name="T6" fmla="*/ 0 w 240"/>
                <a:gd name="T7" fmla="*/ 19 h 71"/>
                <a:gd name="T8" fmla="*/ 0 w 240"/>
                <a:gd name="T9" fmla="*/ 0 h 71"/>
                <a:gd name="T10" fmla="*/ 0 w 240"/>
                <a:gd name="T11" fmla="*/ 0 h 71"/>
                <a:gd name="T12" fmla="*/ 0 w 240"/>
                <a:gd name="T13" fmla="*/ 0 h 7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0" h="71">
                  <a:moveTo>
                    <a:pt x="240" y="0"/>
                  </a:moveTo>
                  <a:lnTo>
                    <a:pt x="240" y="44"/>
                  </a:lnTo>
                  <a:lnTo>
                    <a:pt x="0" y="71"/>
                  </a:lnTo>
                  <a:lnTo>
                    <a:pt x="0" y="19"/>
                  </a:lnTo>
                  <a:lnTo>
                    <a:pt x="240" y="0"/>
                  </a:lnTo>
                  <a:close/>
                </a:path>
              </a:pathLst>
            </a:custGeom>
            <a:solidFill>
              <a:srgbClr val="969696"/>
            </a:solidFill>
            <a:ln w="9525">
              <a:solidFill>
                <a:srgbClr val="969696"/>
              </a:solidFill>
              <a:round/>
              <a:headEnd/>
              <a:tailEnd/>
            </a:ln>
          </p:spPr>
          <p:txBody>
            <a:bodyPr/>
            <a:lstStyle/>
            <a:p>
              <a:endParaRPr lang="en-GB"/>
            </a:p>
          </p:txBody>
        </p:sp>
        <p:sp>
          <p:nvSpPr>
            <p:cNvPr id="9264" name="Freeform 34"/>
            <p:cNvSpPr>
              <a:spLocks/>
            </p:cNvSpPr>
            <p:nvPr/>
          </p:nvSpPr>
          <p:spPr bwMode="auto">
            <a:xfrm>
              <a:off x="3569" y="3247"/>
              <a:ext cx="117" cy="79"/>
            </a:xfrm>
            <a:custGeom>
              <a:avLst/>
              <a:gdLst>
                <a:gd name="T0" fmla="*/ 0 w 235"/>
                <a:gd name="T1" fmla="*/ 0 h 79"/>
                <a:gd name="T2" fmla="*/ 0 w 235"/>
                <a:gd name="T3" fmla="*/ 44 h 79"/>
                <a:gd name="T4" fmla="*/ 0 w 235"/>
                <a:gd name="T5" fmla="*/ 79 h 79"/>
                <a:gd name="T6" fmla="*/ 0 w 235"/>
                <a:gd name="T7" fmla="*/ 26 h 79"/>
                <a:gd name="T8" fmla="*/ 0 w 235"/>
                <a:gd name="T9" fmla="*/ 0 h 79"/>
                <a:gd name="T10" fmla="*/ 0 w 235"/>
                <a:gd name="T11" fmla="*/ 0 h 79"/>
                <a:gd name="T12" fmla="*/ 0 w 235"/>
                <a:gd name="T13" fmla="*/ 0 h 7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5" h="79">
                  <a:moveTo>
                    <a:pt x="235" y="0"/>
                  </a:moveTo>
                  <a:lnTo>
                    <a:pt x="235" y="44"/>
                  </a:lnTo>
                  <a:lnTo>
                    <a:pt x="0" y="79"/>
                  </a:lnTo>
                  <a:lnTo>
                    <a:pt x="0" y="26"/>
                  </a:lnTo>
                  <a:lnTo>
                    <a:pt x="235" y="0"/>
                  </a:lnTo>
                  <a:close/>
                </a:path>
              </a:pathLst>
            </a:custGeom>
            <a:solidFill>
              <a:srgbClr val="969696"/>
            </a:solidFill>
            <a:ln w="9525">
              <a:solidFill>
                <a:srgbClr val="969696"/>
              </a:solidFill>
              <a:round/>
              <a:headEnd/>
              <a:tailEnd/>
            </a:ln>
          </p:spPr>
          <p:txBody>
            <a:bodyPr/>
            <a:lstStyle/>
            <a:p>
              <a:endParaRPr lang="en-GB"/>
            </a:p>
          </p:txBody>
        </p:sp>
        <p:sp>
          <p:nvSpPr>
            <p:cNvPr id="9265" name="Freeform 35"/>
            <p:cNvSpPr>
              <a:spLocks/>
            </p:cNvSpPr>
            <p:nvPr/>
          </p:nvSpPr>
          <p:spPr bwMode="auto">
            <a:xfrm>
              <a:off x="3569" y="3351"/>
              <a:ext cx="115" cy="87"/>
            </a:xfrm>
            <a:custGeom>
              <a:avLst/>
              <a:gdLst>
                <a:gd name="T0" fmla="*/ 0 w 231"/>
                <a:gd name="T1" fmla="*/ 0 h 87"/>
                <a:gd name="T2" fmla="*/ 0 w 231"/>
                <a:gd name="T3" fmla="*/ 44 h 87"/>
                <a:gd name="T4" fmla="*/ 0 w 231"/>
                <a:gd name="T5" fmla="*/ 87 h 87"/>
                <a:gd name="T6" fmla="*/ 0 w 231"/>
                <a:gd name="T7" fmla="*/ 34 h 87"/>
                <a:gd name="T8" fmla="*/ 0 w 231"/>
                <a:gd name="T9" fmla="*/ 0 h 87"/>
                <a:gd name="T10" fmla="*/ 0 w 231"/>
                <a:gd name="T11" fmla="*/ 0 h 87"/>
                <a:gd name="T12" fmla="*/ 0 w 231"/>
                <a:gd name="T13" fmla="*/ 0 h 8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1" h="87">
                  <a:moveTo>
                    <a:pt x="231" y="0"/>
                  </a:moveTo>
                  <a:lnTo>
                    <a:pt x="231" y="44"/>
                  </a:lnTo>
                  <a:lnTo>
                    <a:pt x="0" y="87"/>
                  </a:lnTo>
                  <a:lnTo>
                    <a:pt x="0" y="34"/>
                  </a:lnTo>
                  <a:lnTo>
                    <a:pt x="231" y="0"/>
                  </a:lnTo>
                  <a:close/>
                </a:path>
              </a:pathLst>
            </a:custGeom>
            <a:solidFill>
              <a:srgbClr val="969696"/>
            </a:solidFill>
            <a:ln w="9525">
              <a:solidFill>
                <a:srgbClr val="969696"/>
              </a:solidFill>
              <a:round/>
              <a:headEnd/>
              <a:tailEnd/>
            </a:ln>
          </p:spPr>
          <p:txBody>
            <a:bodyPr/>
            <a:lstStyle/>
            <a:p>
              <a:endParaRPr lang="en-GB"/>
            </a:p>
          </p:txBody>
        </p:sp>
        <p:sp>
          <p:nvSpPr>
            <p:cNvPr id="9266" name="Freeform 36"/>
            <p:cNvSpPr>
              <a:spLocks/>
            </p:cNvSpPr>
            <p:nvPr/>
          </p:nvSpPr>
          <p:spPr bwMode="auto">
            <a:xfrm>
              <a:off x="3569" y="3455"/>
              <a:ext cx="113" cy="95"/>
            </a:xfrm>
            <a:custGeom>
              <a:avLst/>
              <a:gdLst>
                <a:gd name="T0" fmla="*/ 0 w 227"/>
                <a:gd name="T1" fmla="*/ 0 h 95"/>
                <a:gd name="T2" fmla="*/ 0 w 227"/>
                <a:gd name="T3" fmla="*/ 45 h 95"/>
                <a:gd name="T4" fmla="*/ 0 w 227"/>
                <a:gd name="T5" fmla="*/ 95 h 95"/>
                <a:gd name="T6" fmla="*/ 0 w 227"/>
                <a:gd name="T7" fmla="*/ 41 h 95"/>
                <a:gd name="T8" fmla="*/ 0 w 227"/>
                <a:gd name="T9" fmla="*/ 0 h 95"/>
                <a:gd name="T10" fmla="*/ 0 w 227"/>
                <a:gd name="T11" fmla="*/ 0 h 95"/>
                <a:gd name="T12" fmla="*/ 0 w 227"/>
                <a:gd name="T13" fmla="*/ 0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95">
                  <a:moveTo>
                    <a:pt x="227" y="0"/>
                  </a:moveTo>
                  <a:lnTo>
                    <a:pt x="227" y="45"/>
                  </a:lnTo>
                  <a:lnTo>
                    <a:pt x="0" y="95"/>
                  </a:lnTo>
                  <a:lnTo>
                    <a:pt x="0" y="41"/>
                  </a:lnTo>
                  <a:lnTo>
                    <a:pt x="227" y="0"/>
                  </a:lnTo>
                  <a:close/>
                </a:path>
              </a:pathLst>
            </a:custGeom>
            <a:solidFill>
              <a:srgbClr val="969696"/>
            </a:solidFill>
            <a:ln w="9525">
              <a:solidFill>
                <a:srgbClr val="969696"/>
              </a:solidFill>
              <a:round/>
              <a:headEnd/>
              <a:tailEnd/>
            </a:ln>
          </p:spPr>
          <p:txBody>
            <a:bodyPr/>
            <a:lstStyle/>
            <a:p>
              <a:endParaRPr lang="en-GB"/>
            </a:p>
          </p:txBody>
        </p:sp>
      </p:grpSp>
      <p:sp>
        <p:nvSpPr>
          <p:cNvPr id="9228" name="Text Box 37"/>
          <p:cNvSpPr txBox="1">
            <a:spLocks noChangeArrowheads="1"/>
          </p:cNvSpPr>
          <p:nvPr/>
        </p:nvSpPr>
        <p:spPr bwMode="auto">
          <a:xfrm>
            <a:off x="6151563" y="5835650"/>
            <a:ext cx="11382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algn="ctr" eaLnBrk="1" hangingPunct="1"/>
            <a:r>
              <a:rPr lang="en-GB">
                <a:solidFill>
                  <a:schemeClr val="tx2"/>
                </a:solidFill>
              </a:rPr>
              <a:t>Server(s)</a:t>
            </a:r>
          </a:p>
        </p:txBody>
      </p:sp>
      <p:sp>
        <p:nvSpPr>
          <p:cNvPr id="9229" name="Text Box 38"/>
          <p:cNvSpPr txBox="1">
            <a:spLocks noChangeArrowheads="1"/>
          </p:cNvSpPr>
          <p:nvPr/>
        </p:nvSpPr>
        <p:spPr bwMode="auto">
          <a:xfrm>
            <a:off x="2111375" y="5835650"/>
            <a:ext cx="7778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algn="ctr" eaLnBrk="1" hangingPunct="1"/>
            <a:r>
              <a:rPr lang="en-GB">
                <a:solidFill>
                  <a:schemeClr val="tx2"/>
                </a:solidFill>
              </a:rPr>
              <a:t>Client</a:t>
            </a:r>
          </a:p>
        </p:txBody>
      </p:sp>
      <p:sp>
        <p:nvSpPr>
          <p:cNvPr id="9230" name="Rectangle 39"/>
          <p:cNvSpPr>
            <a:spLocks noChangeArrowheads="1"/>
          </p:cNvSpPr>
          <p:nvPr/>
        </p:nvSpPr>
        <p:spPr bwMode="auto">
          <a:xfrm>
            <a:off x="5481638" y="2443163"/>
            <a:ext cx="1009650" cy="1924050"/>
          </a:xfrm>
          <a:prstGeom prst="rect">
            <a:avLst/>
          </a:prstGeom>
          <a:solidFill>
            <a:srgbClr val="CCCCFF"/>
          </a:solidFill>
          <a:ln w="28575">
            <a:solidFill>
              <a:schemeClr val="tx2"/>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cy-GB"/>
              <a:t>Web</a:t>
            </a:r>
          </a:p>
          <a:p>
            <a:pPr algn="ctr"/>
            <a:r>
              <a:rPr lang="cy-GB"/>
              <a:t>server</a:t>
            </a:r>
          </a:p>
          <a:p>
            <a:pPr algn="ctr"/>
            <a:endParaRPr lang="en-US"/>
          </a:p>
        </p:txBody>
      </p:sp>
      <p:sp>
        <p:nvSpPr>
          <p:cNvPr id="9231" name="Line 40"/>
          <p:cNvSpPr>
            <a:spLocks noChangeShapeType="1"/>
          </p:cNvSpPr>
          <p:nvPr/>
        </p:nvSpPr>
        <p:spPr bwMode="auto">
          <a:xfrm>
            <a:off x="6499225" y="3206750"/>
            <a:ext cx="941388"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232" name="Line 41"/>
          <p:cNvSpPr>
            <a:spLocks noChangeShapeType="1"/>
          </p:cNvSpPr>
          <p:nvPr/>
        </p:nvSpPr>
        <p:spPr bwMode="auto">
          <a:xfrm flipH="1">
            <a:off x="6486525" y="3622675"/>
            <a:ext cx="927100" cy="0"/>
          </a:xfrm>
          <a:prstGeom prst="line">
            <a:avLst/>
          </a:prstGeom>
          <a:noFill/>
          <a:ln w="38100">
            <a:solidFill>
              <a:schemeClr val="tx1"/>
            </a:solidFill>
            <a:prstDash val="sysDot"/>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233" name="Line 42"/>
          <p:cNvSpPr>
            <a:spLocks noChangeShapeType="1"/>
          </p:cNvSpPr>
          <p:nvPr/>
        </p:nvSpPr>
        <p:spPr bwMode="auto">
          <a:xfrm>
            <a:off x="3386138" y="2990850"/>
            <a:ext cx="2114550"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234" name="Line 43"/>
          <p:cNvSpPr>
            <a:spLocks noChangeShapeType="1"/>
          </p:cNvSpPr>
          <p:nvPr/>
        </p:nvSpPr>
        <p:spPr bwMode="auto">
          <a:xfrm flipH="1">
            <a:off x="3429000" y="3878263"/>
            <a:ext cx="2073275" cy="0"/>
          </a:xfrm>
          <a:prstGeom prst="line">
            <a:avLst/>
          </a:prstGeom>
          <a:noFill/>
          <a:ln w="38100">
            <a:solidFill>
              <a:schemeClr val="tx1"/>
            </a:solidFill>
            <a:prstDash val="sysDot"/>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235" name="AutoShape 44"/>
          <p:cNvSpPr>
            <a:spLocks noChangeArrowheads="1"/>
          </p:cNvSpPr>
          <p:nvPr/>
        </p:nvSpPr>
        <p:spPr bwMode="auto">
          <a:xfrm>
            <a:off x="7439025" y="2840038"/>
            <a:ext cx="823913" cy="1093787"/>
          </a:xfrm>
          <a:prstGeom prst="can">
            <a:avLst>
              <a:gd name="adj" fmla="val 33189"/>
            </a:avLst>
          </a:prstGeom>
          <a:gradFill rotWithShape="1">
            <a:gsLst>
              <a:gs pos="0">
                <a:srgbClr val="002041"/>
              </a:gs>
              <a:gs pos="50000">
                <a:srgbClr val="0066CC"/>
              </a:gs>
              <a:gs pos="100000">
                <a:srgbClr val="002041"/>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6" name="Rectangle 45"/>
          <p:cNvSpPr>
            <a:spLocks noChangeArrowheads="1"/>
          </p:cNvSpPr>
          <p:nvPr/>
        </p:nvSpPr>
        <p:spPr bwMode="auto">
          <a:xfrm>
            <a:off x="2470150" y="2443163"/>
            <a:ext cx="981075" cy="1924050"/>
          </a:xfrm>
          <a:prstGeom prst="rect">
            <a:avLst/>
          </a:prstGeom>
          <a:solidFill>
            <a:srgbClr val="CCCCFF"/>
          </a:solidFill>
          <a:ln w="28575">
            <a:solidFill>
              <a:schemeClr val="tx2"/>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cy-GB"/>
              <a:t>Ajax</a:t>
            </a:r>
          </a:p>
          <a:p>
            <a:pPr algn="ctr"/>
            <a:r>
              <a:rPr lang="cy-GB"/>
              <a:t>engine</a:t>
            </a:r>
            <a:endParaRPr lang="en-US"/>
          </a:p>
        </p:txBody>
      </p:sp>
      <p:sp>
        <p:nvSpPr>
          <p:cNvPr id="9237" name="Line 46"/>
          <p:cNvSpPr>
            <a:spLocks noChangeShapeType="1"/>
          </p:cNvSpPr>
          <p:nvPr/>
        </p:nvSpPr>
        <p:spPr bwMode="auto">
          <a:xfrm>
            <a:off x="1798638" y="2563813"/>
            <a:ext cx="682625"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238" name="Text Box 47"/>
          <p:cNvSpPr txBox="1">
            <a:spLocks noChangeArrowheads="1"/>
          </p:cNvSpPr>
          <p:nvPr/>
        </p:nvSpPr>
        <p:spPr bwMode="auto">
          <a:xfrm>
            <a:off x="1500188" y="2098675"/>
            <a:ext cx="1247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algn="ctr" eaLnBrk="1" hangingPunct="1"/>
            <a:r>
              <a:rPr lang="en-GB">
                <a:solidFill>
                  <a:schemeClr val="tx2"/>
                </a:solidFill>
              </a:rPr>
              <a:t>JavaScript</a:t>
            </a:r>
          </a:p>
        </p:txBody>
      </p:sp>
      <p:sp>
        <p:nvSpPr>
          <p:cNvPr id="9239" name="Line 48"/>
          <p:cNvSpPr>
            <a:spLocks noChangeShapeType="1"/>
          </p:cNvSpPr>
          <p:nvPr/>
        </p:nvSpPr>
        <p:spPr bwMode="auto">
          <a:xfrm flipH="1">
            <a:off x="1801813" y="4221163"/>
            <a:ext cx="627062" cy="0"/>
          </a:xfrm>
          <a:prstGeom prst="line">
            <a:avLst/>
          </a:prstGeom>
          <a:noFill/>
          <a:ln w="38100">
            <a:solidFill>
              <a:schemeClr val="tx1"/>
            </a:solidFill>
            <a:prstDash val="sysDot"/>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240" name="Text Box 49"/>
          <p:cNvSpPr txBox="1">
            <a:spLocks noChangeArrowheads="1"/>
          </p:cNvSpPr>
          <p:nvPr/>
        </p:nvSpPr>
        <p:spPr bwMode="auto">
          <a:xfrm>
            <a:off x="1619250" y="4376738"/>
            <a:ext cx="12017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algn="ctr" eaLnBrk="1" hangingPunct="1"/>
            <a:r>
              <a:rPr lang="en-GB">
                <a:solidFill>
                  <a:schemeClr val="tx2"/>
                </a:solidFill>
              </a:rPr>
              <a:t>HTML and</a:t>
            </a:r>
          </a:p>
          <a:p>
            <a:pPr algn="ctr" eaLnBrk="1" hangingPunct="1"/>
            <a:r>
              <a:rPr lang="en-GB">
                <a:solidFill>
                  <a:schemeClr val="tx2"/>
                </a:solidFill>
              </a:rPr>
              <a:t>CSS data</a:t>
            </a:r>
          </a:p>
        </p:txBody>
      </p:sp>
      <p:pic>
        <p:nvPicPr>
          <p:cNvPr id="9241" name="Picture 46" descr="C:\Users\Andy\AppData\Local\Microsoft\Windows\Temporary Internet Files\Content.IE5\4REP6C5V\MC90043163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875" y="5151438"/>
            <a:ext cx="17145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p:txBody>
          <a:bodyPr/>
          <a:lstStyle/>
          <a:p>
            <a:pPr eaLnBrk="1" hangingPunct="1"/>
            <a:r>
              <a:rPr lang="en-GB" dirty="0" smtClean="0"/>
              <a:t>Some benefits of Ajax:</a:t>
            </a:r>
          </a:p>
          <a:p>
            <a:pPr lvl="1" eaLnBrk="1" hangingPunct="1"/>
            <a:r>
              <a:rPr lang="en-GB" dirty="0" smtClean="0"/>
              <a:t>Validate data in real time</a:t>
            </a:r>
          </a:p>
          <a:p>
            <a:pPr lvl="1" eaLnBrk="1" hangingPunct="1"/>
            <a:r>
              <a:rPr lang="en-GB" dirty="0" smtClean="0"/>
              <a:t>Auto-complete data entry</a:t>
            </a:r>
          </a:p>
          <a:p>
            <a:pPr lvl="1" eaLnBrk="1" hangingPunct="1"/>
            <a:r>
              <a:rPr lang="en-GB" dirty="0" smtClean="0"/>
              <a:t>Load data in the background</a:t>
            </a:r>
          </a:p>
          <a:p>
            <a:pPr lvl="1" eaLnBrk="1" hangingPunct="1"/>
            <a:r>
              <a:rPr lang="en-GB" dirty="0" smtClean="0"/>
              <a:t>Refresh data asynchronously</a:t>
            </a:r>
          </a:p>
          <a:p>
            <a:pPr lvl="1" eaLnBrk="1" hangingPunct="1"/>
            <a:r>
              <a:rPr lang="en-GB" dirty="0" err="1" smtClean="0"/>
              <a:t>Portlets</a:t>
            </a:r>
            <a:endParaRPr lang="en-GB" dirty="0" smtClean="0"/>
          </a:p>
        </p:txBody>
      </p:sp>
      <p:sp>
        <p:nvSpPr>
          <p:cNvPr id="10243" name="Rectangle 2"/>
          <p:cNvSpPr>
            <a:spLocks noGrp="1" noChangeArrowheads="1"/>
          </p:cNvSpPr>
          <p:nvPr>
            <p:ph type="title"/>
          </p:nvPr>
        </p:nvSpPr>
        <p:spPr>
          <a:xfrm>
            <a:off x="377825" y="150813"/>
            <a:ext cx="8550275" cy="693737"/>
          </a:xfrm>
        </p:spPr>
        <p:txBody>
          <a:bodyPr/>
          <a:lstStyle/>
          <a:p>
            <a:pPr eaLnBrk="1" hangingPunct="1"/>
            <a:r>
              <a:rPr lang="en-GB" smtClean="0"/>
              <a:t>Uses of Ajax</a:t>
            </a:r>
          </a:p>
        </p:txBody>
      </p:sp>
      <p:sp>
        <p:nvSpPr>
          <p:cNvPr id="1024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4871543A-5ADB-4CDF-BAFD-4BE1E3579F88}" type="slidenum">
              <a:rPr lang="en-GB" sz="1200" b="0" smtClean="0">
                <a:solidFill>
                  <a:schemeClr val="tx2"/>
                </a:solidFill>
              </a:rPr>
              <a:pPr eaLnBrk="1" hangingPunct="1"/>
              <a:t>7</a:t>
            </a:fld>
            <a:endParaRPr lang="en-GB" sz="1200" b="0" smtClean="0">
              <a:solidFill>
                <a:schemeClr val="tx2"/>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1"/>
          </p:nvPr>
        </p:nvSpPr>
        <p:spPr/>
        <p:txBody>
          <a:bodyPr/>
          <a:lstStyle/>
          <a:p>
            <a:pPr eaLnBrk="1" hangingPunct="1"/>
            <a:r>
              <a:rPr lang="en-GB" smtClean="0"/>
              <a:t>Bandwidth usage</a:t>
            </a:r>
          </a:p>
          <a:p>
            <a:pPr lvl="1" eaLnBrk="1" hangingPunct="1"/>
            <a:r>
              <a:rPr lang="en-US" smtClean="0"/>
              <a:t>Ajax web pages load relatively quickly, because they generate HTML locally within the browser</a:t>
            </a:r>
          </a:p>
          <a:p>
            <a:pPr lvl="1" eaLnBrk="1" hangingPunct="1"/>
            <a:endParaRPr lang="en-US" smtClean="0"/>
          </a:p>
          <a:p>
            <a:pPr eaLnBrk="1" hangingPunct="1"/>
            <a:r>
              <a:rPr lang="en-GB" smtClean="0"/>
              <a:t>Improved user interface</a:t>
            </a:r>
          </a:p>
          <a:p>
            <a:pPr lvl="1" eaLnBrk="1" hangingPunct="1"/>
            <a:r>
              <a:rPr lang="en-US" smtClean="0"/>
              <a:t>Ajax pages feel more like a standalone app than a Web page</a:t>
            </a:r>
          </a:p>
          <a:p>
            <a:pPr lvl="1" eaLnBrk="1" hangingPunct="1"/>
            <a:endParaRPr lang="en-US" smtClean="0"/>
          </a:p>
          <a:p>
            <a:pPr eaLnBrk="1" hangingPunct="1"/>
            <a:r>
              <a:rPr lang="en-GB" smtClean="0"/>
              <a:t>Separation of data representation vs. presentation</a:t>
            </a:r>
          </a:p>
          <a:p>
            <a:pPr lvl="1" eaLnBrk="1" hangingPunct="1"/>
            <a:r>
              <a:rPr lang="en-GB" smtClean="0"/>
              <a:t>Separate the data from the formatting and styling</a:t>
            </a:r>
          </a:p>
        </p:txBody>
      </p:sp>
      <p:sp>
        <p:nvSpPr>
          <p:cNvPr id="11267" name="Rectangle 2"/>
          <p:cNvSpPr>
            <a:spLocks noGrp="1" noChangeArrowheads="1"/>
          </p:cNvSpPr>
          <p:nvPr>
            <p:ph type="title"/>
          </p:nvPr>
        </p:nvSpPr>
        <p:spPr>
          <a:xfrm>
            <a:off x="377825" y="150813"/>
            <a:ext cx="8550275" cy="693737"/>
          </a:xfrm>
        </p:spPr>
        <p:txBody>
          <a:bodyPr/>
          <a:lstStyle/>
          <a:p>
            <a:pPr eaLnBrk="1" hangingPunct="1"/>
            <a:r>
              <a:rPr lang="en-GB" smtClean="0"/>
              <a:t>Advantages of Ajax</a:t>
            </a:r>
          </a:p>
        </p:txBody>
      </p:sp>
      <p:sp>
        <p:nvSpPr>
          <p:cNvPr id="1126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74FE9D98-AF0D-4159-BBA6-280EC36FE2D9}" type="slidenum">
              <a:rPr lang="en-GB" sz="1200" b="0" smtClean="0">
                <a:solidFill>
                  <a:schemeClr val="tx2"/>
                </a:solidFill>
              </a:rPr>
              <a:pPr eaLnBrk="1" hangingPunct="1"/>
              <a:t>8</a:t>
            </a:fld>
            <a:endParaRPr lang="en-GB" sz="1200" b="0" smtClean="0">
              <a:solidFill>
                <a:schemeClr val="tx2"/>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3"/>
          <p:cNvSpPr>
            <a:spLocks noGrp="1" noChangeArrowheads="1"/>
          </p:cNvSpPr>
          <p:nvPr>
            <p:ph idx="1"/>
          </p:nvPr>
        </p:nvSpPr>
        <p:spPr/>
        <p:txBody>
          <a:bodyPr/>
          <a:lstStyle/>
          <a:p>
            <a:pPr eaLnBrk="1" hangingPunct="1"/>
            <a:r>
              <a:rPr lang="en-GB" smtClean="0"/>
              <a:t>Sample application scenario</a:t>
            </a:r>
          </a:p>
          <a:p>
            <a:pPr eaLnBrk="1" hangingPunct="1"/>
            <a:r>
              <a:rPr lang="en-GB" smtClean="0"/>
              <a:t>Defining the Web page UI</a:t>
            </a:r>
          </a:p>
          <a:p>
            <a:pPr eaLnBrk="1" hangingPunct="1"/>
            <a:r>
              <a:rPr lang="en-GB" smtClean="0"/>
              <a:t>Creating an </a:t>
            </a:r>
            <a:r>
              <a:rPr lang="en-GB" smtClean="0">
                <a:latin typeface="Lucida Console" pitchFamily="49" charset="0"/>
              </a:rPr>
              <a:t>XMLHttpRequest</a:t>
            </a:r>
            <a:r>
              <a:rPr lang="en-GB" smtClean="0"/>
              <a:t> object</a:t>
            </a:r>
          </a:p>
          <a:p>
            <a:pPr eaLnBrk="1" hangingPunct="1"/>
            <a:r>
              <a:rPr lang="en-GB" smtClean="0"/>
              <a:t>Making asynchronous calls </a:t>
            </a:r>
          </a:p>
          <a:p>
            <a:pPr eaLnBrk="1" hangingPunct="1"/>
            <a:r>
              <a:rPr lang="en-GB" smtClean="0"/>
              <a:t>Implementing the server functionality</a:t>
            </a:r>
          </a:p>
          <a:p>
            <a:pPr eaLnBrk="1" hangingPunct="1"/>
            <a:r>
              <a:rPr lang="en-GB" smtClean="0"/>
              <a:t>Implementing the call-back function</a:t>
            </a:r>
          </a:p>
          <a:p>
            <a:pPr eaLnBrk="1" hangingPunct="1"/>
            <a:endParaRPr lang="en-GB" smtClean="0"/>
          </a:p>
        </p:txBody>
      </p:sp>
      <p:sp>
        <p:nvSpPr>
          <p:cNvPr id="12291" name="Rectangle 2"/>
          <p:cNvSpPr>
            <a:spLocks noGrp="1" noChangeArrowheads="1"/>
          </p:cNvSpPr>
          <p:nvPr>
            <p:ph type="title"/>
          </p:nvPr>
        </p:nvSpPr>
        <p:spPr>
          <a:xfrm>
            <a:off x="377825" y="150813"/>
            <a:ext cx="8550275" cy="693737"/>
          </a:xfrm>
        </p:spPr>
        <p:txBody>
          <a:bodyPr/>
          <a:lstStyle/>
          <a:p>
            <a:pPr eaLnBrk="1" hangingPunct="1"/>
            <a:r>
              <a:rPr lang="en-GB" smtClean="0"/>
              <a:t>2. </a:t>
            </a:r>
            <a:r>
              <a:rPr lang="en-US" smtClean="0"/>
              <a:t>Using Ajax Directly</a:t>
            </a:r>
            <a:endParaRPr lang="en-GB" smtClean="0"/>
          </a:p>
        </p:txBody>
      </p:sp>
      <p:sp>
        <p:nvSpPr>
          <p:cNvPr id="1229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BF20BFC6-A8B6-4F02-B217-CC982BCC7D69}" type="slidenum">
              <a:rPr lang="en-GB" sz="1200" b="0" smtClean="0">
                <a:solidFill>
                  <a:schemeClr val="tx2"/>
                </a:solidFill>
              </a:rPr>
              <a:pPr eaLnBrk="1" hangingPunct="1"/>
              <a:t>9</a:t>
            </a:fld>
            <a:endParaRPr lang="en-GB" sz="1200" b="0" smtClean="0">
              <a:solidFill>
                <a:schemeClr val="tx2"/>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54763</TotalTime>
  <Words>4576</Words>
  <Application>Microsoft Office PowerPoint</Application>
  <PresentationFormat>On-screen Show (4:3)</PresentationFormat>
  <Paragraphs>634</Paragraphs>
  <Slides>36</Slides>
  <Notes>36</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1_Blends</vt:lpstr>
      <vt:lpstr>Ajax</vt:lpstr>
      <vt:lpstr>Contents</vt:lpstr>
      <vt:lpstr>1. Overview of Ajax</vt:lpstr>
      <vt:lpstr>What is Ajax?</vt:lpstr>
      <vt:lpstr>Traditional Web Applications</vt:lpstr>
      <vt:lpstr>Ajax Web Applications</vt:lpstr>
      <vt:lpstr>Uses of Ajax</vt:lpstr>
      <vt:lpstr>Advantages of Ajax</vt:lpstr>
      <vt:lpstr>2. Using Ajax Directly</vt:lpstr>
      <vt:lpstr>Sample Application Scenario</vt:lpstr>
      <vt:lpstr>Defining the Web Page UI</vt:lpstr>
      <vt:lpstr>Creating an XMLHttpRequest Object</vt:lpstr>
      <vt:lpstr>Making Asynchronous Calls</vt:lpstr>
      <vt:lpstr>Implementing the Server Functionality</vt:lpstr>
      <vt:lpstr>Implementing the Call-Back Function</vt:lpstr>
      <vt:lpstr>3. jQuery and Ajax</vt:lpstr>
      <vt:lpstr>Making an Ajax Request using Ajac</vt:lpstr>
      <vt:lpstr>Setting Default Values for Ajax Requests</vt:lpstr>
      <vt:lpstr>Additional Possibilities</vt:lpstr>
      <vt:lpstr>Using Deferred Syntax</vt:lpstr>
      <vt:lpstr>Lab A – Using Ajax with jQuery</vt:lpstr>
      <vt:lpstr>4. Consuming RESTful Services</vt:lpstr>
      <vt:lpstr>The Name "REST"</vt:lpstr>
      <vt:lpstr>What is a RESTful Service?</vt:lpstr>
      <vt:lpstr>HTTP Verbs</vt:lpstr>
      <vt:lpstr>HTTP Response Codes</vt:lpstr>
      <vt:lpstr>Example Scenario: Overview</vt:lpstr>
      <vt:lpstr>Example Scenario: Getting a Part List</vt:lpstr>
      <vt:lpstr>Example Scenario: Getting Part Info</vt:lpstr>
      <vt:lpstr>Example Scenario: Submitting a PO</vt:lpstr>
      <vt:lpstr>Calling RESTful services using jQuery (1 of 4)</vt:lpstr>
      <vt:lpstr>Calling RESTful services using jQuery (2 of 4)</vt:lpstr>
      <vt:lpstr>Calling RESTful services using jQuery (3 of 4)</vt:lpstr>
      <vt:lpstr>Calling RESTful services using jQuery (4 of 4)</vt:lpstr>
      <vt:lpstr>Lab B – Consuming RESTful Services</vt:lpstr>
      <vt:lpstr>Any Questions?</vt:lpstr>
    </vt:vector>
  </TitlesOfParts>
  <Company>Olsen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Validating XML</dc:title>
  <dc:creator>Andy Olsen</dc:creator>
  <cp:lastModifiedBy>andyo@olsensoft.com</cp:lastModifiedBy>
  <cp:revision>305</cp:revision>
  <dcterms:created xsi:type="dcterms:W3CDTF">2002-05-03T12:27:39Z</dcterms:created>
  <dcterms:modified xsi:type="dcterms:W3CDTF">2016-02-04T10:50:44Z</dcterms:modified>
</cp:coreProperties>
</file>