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3"/>
  </p:notesMasterIdLst>
  <p:handoutMasterIdLst>
    <p:handoutMasterId r:id="rId24"/>
  </p:handoutMasterIdLst>
  <p:sldIdLst>
    <p:sldId id="391" r:id="rId2"/>
    <p:sldId id="392" r:id="rId3"/>
    <p:sldId id="570" r:id="rId4"/>
    <p:sldId id="552" r:id="rId5"/>
    <p:sldId id="553" r:id="rId6"/>
    <p:sldId id="573" r:id="rId7"/>
    <p:sldId id="572" r:id="rId8"/>
    <p:sldId id="557" r:id="rId9"/>
    <p:sldId id="555" r:id="rId10"/>
    <p:sldId id="556" r:id="rId11"/>
    <p:sldId id="574" r:id="rId12"/>
    <p:sldId id="589" r:id="rId13"/>
    <p:sldId id="575" r:id="rId14"/>
    <p:sldId id="576" r:id="rId15"/>
    <p:sldId id="578" r:id="rId16"/>
    <p:sldId id="577" r:id="rId17"/>
    <p:sldId id="579" r:id="rId18"/>
    <p:sldId id="596" r:id="rId19"/>
    <p:sldId id="598" r:id="rId20"/>
    <p:sldId id="580" r:id="rId21"/>
    <p:sldId id="597" r:id="rId22"/>
  </p:sldIdLst>
  <p:sldSz cx="9144000" cy="6858000" type="screen4x3"/>
  <p:notesSz cx="6854825" cy="9750425"/>
  <p:defaultTextStyle>
    <a:defPPr>
      <a:defRPr lang="en-GB"/>
    </a:defPPr>
    <a:lvl1pPr algn="l" rtl="0" fontAlgn="base">
      <a:spcBef>
        <a:spcPct val="0"/>
      </a:spcBef>
      <a:spcAft>
        <a:spcPct val="0"/>
      </a:spcAft>
      <a:defRPr sz="1600" kern="1200">
        <a:solidFill>
          <a:schemeClr val="tx1"/>
        </a:solidFill>
        <a:latin typeface="Lucida Console" pitchFamily="49" charset="0"/>
        <a:ea typeface="+mn-ea"/>
        <a:cs typeface="+mn-cs"/>
      </a:defRPr>
    </a:lvl1pPr>
    <a:lvl2pPr marL="457200" algn="l" rtl="0" fontAlgn="base">
      <a:spcBef>
        <a:spcPct val="0"/>
      </a:spcBef>
      <a:spcAft>
        <a:spcPct val="0"/>
      </a:spcAft>
      <a:defRPr sz="1600" kern="1200">
        <a:solidFill>
          <a:schemeClr val="tx1"/>
        </a:solidFill>
        <a:latin typeface="Lucida Console" pitchFamily="49" charset="0"/>
        <a:ea typeface="+mn-ea"/>
        <a:cs typeface="+mn-cs"/>
      </a:defRPr>
    </a:lvl2pPr>
    <a:lvl3pPr marL="914400" algn="l" rtl="0" fontAlgn="base">
      <a:spcBef>
        <a:spcPct val="0"/>
      </a:spcBef>
      <a:spcAft>
        <a:spcPct val="0"/>
      </a:spcAft>
      <a:defRPr sz="1600" kern="1200">
        <a:solidFill>
          <a:schemeClr val="tx1"/>
        </a:solidFill>
        <a:latin typeface="Lucida Console" pitchFamily="49" charset="0"/>
        <a:ea typeface="+mn-ea"/>
        <a:cs typeface="+mn-cs"/>
      </a:defRPr>
    </a:lvl3pPr>
    <a:lvl4pPr marL="1371600" algn="l" rtl="0" fontAlgn="base">
      <a:spcBef>
        <a:spcPct val="0"/>
      </a:spcBef>
      <a:spcAft>
        <a:spcPct val="0"/>
      </a:spcAft>
      <a:defRPr sz="1600" kern="1200">
        <a:solidFill>
          <a:schemeClr val="tx1"/>
        </a:solidFill>
        <a:latin typeface="Lucida Console" pitchFamily="49" charset="0"/>
        <a:ea typeface="+mn-ea"/>
        <a:cs typeface="+mn-cs"/>
      </a:defRPr>
    </a:lvl4pPr>
    <a:lvl5pPr marL="1828800" algn="l" rtl="0" fontAlgn="base">
      <a:spcBef>
        <a:spcPct val="0"/>
      </a:spcBef>
      <a:spcAft>
        <a:spcPct val="0"/>
      </a:spcAft>
      <a:defRPr sz="1600" kern="1200">
        <a:solidFill>
          <a:schemeClr val="tx1"/>
        </a:solidFill>
        <a:latin typeface="Lucida Console" pitchFamily="49" charset="0"/>
        <a:ea typeface="+mn-ea"/>
        <a:cs typeface="+mn-cs"/>
      </a:defRPr>
    </a:lvl5pPr>
    <a:lvl6pPr marL="2286000" algn="l" defTabSz="914400" rtl="0" eaLnBrk="1" latinLnBrk="0" hangingPunct="1">
      <a:defRPr sz="1600" kern="1200">
        <a:solidFill>
          <a:schemeClr val="tx1"/>
        </a:solidFill>
        <a:latin typeface="Lucida Console" pitchFamily="49" charset="0"/>
        <a:ea typeface="+mn-ea"/>
        <a:cs typeface="+mn-cs"/>
      </a:defRPr>
    </a:lvl6pPr>
    <a:lvl7pPr marL="2743200" algn="l" defTabSz="914400" rtl="0" eaLnBrk="1" latinLnBrk="0" hangingPunct="1">
      <a:defRPr sz="1600" kern="1200">
        <a:solidFill>
          <a:schemeClr val="tx1"/>
        </a:solidFill>
        <a:latin typeface="Lucida Console" pitchFamily="49" charset="0"/>
        <a:ea typeface="+mn-ea"/>
        <a:cs typeface="+mn-cs"/>
      </a:defRPr>
    </a:lvl7pPr>
    <a:lvl8pPr marL="3200400" algn="l" defTabSz="914400" rtl="0" eaLnBrk="1" latinLnBrk="0" hangingPunct="1">
      <a:defRPr sz="1600" kern="1200">
        <a:solidFill>
          <a:schemeClr val="tx1"/>
        </a:solidFill>
        <a:latin typeface="Lucida Console" pitchFamily="49" charset="0"/>
        <a:ea typeface="+mn-ea"/>
        <a:cs typeface="+mn-cs"/>
      </a:defRPr>
    </a:lvl8pPr>
    <a:lvl9pPr marL="3657600" algn="l" defTabSz="914400" rtl="0" eaLnBrk="1" latinLnBrk="0" hangingPunct="1">
      <a:defRPr sz="16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FF"/>
    <a:srgbClr val="99FF66"/>
    <a:srgbClr val="CCCCFF"/>
    <a:srgbClr val="D9D9F3"/>
    <a:srgbClr val="6699FF"/>
    <a:srgbClr val="9999FF"/>
    <a:srgbClr val="FFCCCC"/>
    <a:srgbClr val="FF9999"/>
    <a:srgbClr val="FFB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7898" autoAdjust="0"/>
    <p:restoredTop sz="94659" autoAdjust="0"/>
  </p:normalViewPr>
  <p:slideViewPr>
    <p:cSldViewPr snapToGrid="0" showGuides="1">
      <p:cViewPr varScale="1">
        <p:scale>
          <a:sx n="96" d="100"/>
          <a:sy n="96" d="100"/>
        </p:scale>
        <p:origin x="-108" y="-360"/>
      </p:cViewPr>
      <p:guideLst>
        <p:guide orient="horz" pos="723"/>
        <p:guide pos="52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p:scale>
          <a:sx n="90" d="100"/>
          <a:sy n="90" d="100"/>
        </p:scale>
        <p:origin x="-954" y="414"/>
      </p:cViewPr>
      <p:guideLst>
        <p:guide orient="horz" pos="3071"/>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2355850" y="314325"/>
            <a:ext cx="2143125" cy="200025"/>
          </a:xfrm>
          <a:prstGeom prst="rect">
            <a:avLst/>
          </a:prstGeom>
          <a:noFill/>
          <a:ln w="9525">
            <a:noFill/>
            <a:miter lim="800000"/>
            <a:headEnd/>
            <a:tailEnd/>
          </a:ln>
          <a:effectLst/>
        </p:spPr>
        <p:txBody>
          <a:bodyPr/>
          <a:lstStyle/>
          <a:p>
            <a:pPr algn="ctr">
              <a:defRPr/>
            </a:pPr>
            <a:r>
              <a:rPr lang="en-GB" sz="1000" dirty="0" smtClean="0">
                <a:latin typeface="Tahoma" pitchFamily="34" charset="0"/>
              </a:rPr>
              <a:t>Communications API</a:t>
            </a:r>
            <a:endParaRPr lang="en-GB" sz="1000" dirty="0">
              <a:latin typeface="Tahoma" pitchFamily="34" charset="0"/>
            </a:endParaRPr>
          </a:p>
        </p:txBody>
      </p:sp>
      <p:sp>
        <p:nvSpPr>
          <p:cNvPr id="26631" name="Line 7"/>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6632" name="Rectangle 8"/>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6633" name="Line 9"/>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4178599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2355850" y="314325"/>
            <a:ext cx="2143125" cy="200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Tahoma" pitchFamily="34" charset="0"/>
              </a:defRPr>
            </a:lvl1pPr>
          </a:lstStyle>
          <a:p>
            <a:pPr>
              <a:defRPr/>
            </a:pPr>
            <a:r>
              <a:rPr lang="en-GB" dirty="0" smtClean="0"/>
              <a:t>Communications API</a:t>
            </a:r>
            <a:endParaRPr lang="en-GB" dirty="0"/>
          </a:p>
        </p:txBody>
      </p:sp>
      <p:sp>
        <p:nvSpPr>
          <p:cNvPr id="25603" name="Rectangle 4"/>
          <p:cNvSpPr>
            <a:spLocks noGrp="1" noRot="1" noChangeAspect="1" noChangeArrowheads="1" noTextEdit="1"/>
          </p:cNvSpPr>
          <p:nvPr>
            <p:ph type="sldImg" idx="2"/>
          </p:nvPr>
        </p:nvSpPr>
        <p:spPr bwMode="auto">
          <a:xfrm>
            <a:off x="990600" y="731838"/>
            <a:ext cx="4875213" cy="3656012"/>
          </a:xfrm>
          <a:prstGeom prst="rect">
            <a:avLst/>
          </a:prstGeom>
          <a:noFill/>
          <a:ln w="12700">
            <a:solidFill>
              <a:schemeClr val="bg2"/>
            </a:solidFill>
            <a:miter lim="800000"/>
            <a:headEnd/>
            <a:tailEnd/>
          </a:ln>
        </p:spPr>
      </p:sp>
      <p:sp>
        <p:nvSpPr>
          <p:cNvPr id="24581" name="Rectangle 5"/>
          <p:cNvSpPr>
            <a:spLocks noGrp="1" noChangeArrowheads="1"/>
          </p:cNvSpPr>
          <p:nvPr>
            <p:ph type="body" sz="quarter" idx="3"/>
          </p:nvPr>
        </p:nvSpPr>
        <p:spPr bwMode="auto">
          <a:xfrm>
            <a:off x="685800" y="4448175"/>
            <a:ext cx="5483225" cy="4581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4583" name="Rectangle 7"/>
          <p:cNvSpPr>
            <a:spLocks noGrp="1" noChangeArrowheads="1"/>
          </p:cNvSpPr>
          <p:nvPr>
            <p:ph type="sldNum" sz="quarter" idx="5"/>
          </p:nvPr>
        </p:nvSpPr>
        <p:spPr bwMode="auto">
          <a:xfrm>
            <a:off x="4768850" y="9231313"/>
            <a:ext cx="1522413" cy="242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smtClean="0">
                <a:latin typeface="Tahoma" pitchFamily="34" charset="0"/>
              </a:defRPr>
            </a:lvl1pPr>
          </a:lstStyle>
          <a:p>
            <a:pPr>
              <a:defRPr/>
            </a:pPr>
            <a:r>
              <a:rPr lang="en-GB"/>
              <a:t>Page </a:t>
            </a:r>
            <a:fld id="{241AA390-5649-4DA0-8D79-9D0A84974FCD}" type="slidenum">
              <a:rPr lang="en-GB"/>
              <a:pPr>
                <a:defRPr/>
              </a:pPr>
              <a:t>‹#›</a:t>
            </a:fld>
            <a:endParaRPr lang="en-GB"/>
          </a:p>
        </p:txBody>
      </p:sp>
      <p:sp>
        <p:nvSpPr>
          <p:cNvPr id="24584" name="Line 8"/>
          <p:cNvSpPr>
            <a:spLocks noChangeShapeType="1"/>
          </p:cNvSpPr>
          <p:nvPr/>
        </p:nvSpPr>
        <p:spPr bwMode="auto">
          <a:xfrm>
            <a:off x="695325" y="4438650"/>
            <a:ext cx="5473700" cy="1588"/>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695325" y="9229725"/>
            <a:ext cx="5473700" cy="0"/>
          </a:xfrm>
          <a:prstGeom prst="line">
            <a:avLst/>
          </a:prstGeom>
          <a:noFill/>
          <a:ln w="9525">
            <a:solidFill>
              <a:schemeClr val="tx1"/>
            </a:solidFill>
            <a:round/>
            <a:headEnd/>
            <a:tailEnd/>
          </a:ln>
          <a:effectLst/>
        </p:spPr>
        <p:txBody>
          <a:bodyPr/>
          <a:lstStyle/>
          <a:p>
            <a:pPr>
              <a:defRPr/>
            </a:pPr>
            <a:endParaRPr lang="en-GB"/>
          </a:p>
        </p:txBody>
      </p:sp>
      <p:sp>
        <p:nvSpPr>
          <p:cNvPr id="24586" name="Rectangle 10"/>
          <p:cNvSpPr>
            <a:spLocks noChangeArrowheads="1"/>
          </p:cNvSpPr>
          <p:nvPr/>
        </p:nvSpPr>
        <p:spPr bwMode="auto">
          <a:xfrm>
            <a:off x="2322513" y="9282113"/>
            <a:ext cx="2209800" cy="203200"/>
          </a:xfrm>
          <a:prstGeom prst="rect">
            <a:avLst/>
          </a:prstGeom>
          <a:noFill/>
          <a:ln w="9525">
            <a:noFill/>
            <a:miter lim="800000"/>
            <a:headEnd/>
            <a:tailEnd/>
          </a:ln>
          <a:effectLst/>
        </p:spPr>
        <p:txBody>
          <a:bodyPr anchor="b"/>
          <a:lstStyle/>
          <a:p>
            <a:pPr algn="ctr">
              <a:defRPr/>
            </a:pPr>
            <a:r>
              <a:rPr lang="en-GB" sz="1000" smtClean="0">
                <a:latin typeface="Tahoma" pitchFamily="34" charset="0"/>
              </a:rPr>
              <a:t>© Olsen Software, 2016</a:t>
            </a:r>
            <a:endParaRPr lang="en-GB" sz="1000" dirty="0">
              <a:latin typeface="Tahoma" pitchFamily="34" charset="0"/>
            </a:endParaRPr>
          </a:p>
        </p:txBody>
      </p:sp>
      <p:sp>
        <p:nvSpPr>
          <p:cNvPr id="24587" name="Line 11"/>
          <p:cNvSpPr>
            <a:spLocks noChangeShapeType="1"/>
          </p:cNvSpPr>
          <p:nvPr/>
        </p:nvSpPr>
        <p:spPr bwMode="auto">
          <a:xfrm>
            <a:off x="695325" y="561975"/>
            <a:ext cx="5473700" cy="0"/>
          </a:xfrm>
          <a:prstGeom prst="line">
            <a:avLst/>
          </a:prstGeom>
          <a:noFill/>
          <a:ln w="9525">
            <a:solidFill>
              <a:schemeClr val="tx1"/>
            </a:solidFill>
            <a:round/>
            <a:headEnd/>
            <a:tailEnd/>
          </a:ln>
          <a:effectLst/>
        </p:spPr>
        <p:txBody>
          <a:bodyPr/>
          <a:lstStyle/>
          <a:p>
            <a:pPr>
              <a:defRPr/>
            </a:pPr>
            <a:endParaRPr lang="en-GB"/>
          </a:p>
        </p:txBody>
      </p:sp>
    </p:spTree>
    <p:extLst>
      <p:ext uri="{BB962C8B-B14F-4D97-AF65-F5344CB8AC3E}">
        <p14:creationId xmlns:p14="http://schemas.microsoft.com/office/powerpoint/2010/main" val="1945951212"/>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2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2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HTML5 defines several important extensions to the way in which Web browsers and Web servers communicate with each other. Collectively, these extensions are called the Communications API.</a:t>
            </a:r>
          </a:p>
          <a:p>
            <a:pPr eaLnBrk="1" hangingPunct="1"/>
            <a:r>
              <a:rPr lang="en-US" dirty="0" smtClean="0"/>
              <a:t>These extensions go far beyond tags and JavaScript APIs. They have a profound architectural effect on the way you construct enterprise-level Web applications.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This slide shows a complete example of how to send data to another window. The "other" window is an </a:t>
            </a:r>
            <a:r>
              <a:rPr lang="en-US" dirty="0" smtClean="0">
                <a:latin typeface="Lucida Console" panose="020B0609040504020204" pitchFamily="49" charset="0"/>
              </a:rPr>
              <a:t>&lt;</a:t>
            </a:r>
            <a:r>
              <a:rPr lang="en-US" dirty="0" err="1" smtClean="0">
                <a:latin typeface="Lucida Console" panose="020B0609040504020204" pitchFamily="49" charset="0"/>
              </a:rPr>
              <a:t>iframe</a:t>
            </a:r>
            <a:r>
              <a:rPr lang="en-US" dirty="0" smtClean="0">
                <a:latin typeface="Lucida Console" panose="020B0609040504020204" pitchFamily="49" charset="0"/>
              </a:rPr>
              <a:t>&gt;</a:t>
            </a:r>
            <a:r>
              <a:rPr lang="en-US" dirty="0" smtClean="0"/>
              <a:t> that originated from a different domain, i.e. </a:t>
            </a:r>
            <a:r>
              <a:rPr lang="en-US" dirty="0" smtClean="0">
                <a:latin typeface="Lucida Console" panose="020B0609040504020204" pitchFamily="49" charset="0"/>
              </a:rPr>
              <a:t>http://mydomain2</a:t>
            </a:r>
            <a:r>
              <a:rPr lang="en-US" dirty="0" smtClean="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smtClean="0"/>
              <a:t>To receive a message, handle the </a:t>
            </a:r>
            <a:r>
              <a:rPr lang="en-US" dirty="0" smtClean="0">
                <a:latin typeface="Lucida Console" panose="020B0609040504020204" pitchFamily="49" charset="0"/>
              </a:rPr>
              <a:t>message</a:t>
            </a:r>
            <a:r>
              <a:rPr lang="en-US" dirty="0" smtClean="0"/>
              <a:t> event as described in the slide. You can (and should) check the origin of the message, to see if it's an origin you trust. You always have the right to discard messages you don't like - this is where security comes into play.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dirty="0"/>
              <a:t>This slide shows a complete example of how to </a:t>
            </a:r>
            <a:r>
              <a:rPr lang="en-US" dirty="0" smtClean="0"/>
              <a:t>receive data, we only accept data that originated from </a:t>
            </a:r>
            <a:r>
              <a:rPr lang="en-US" dirty="0">
                <a:latin typeface="Lucida Console" panose="020B0609040504020204" pitchFamily="49" charset="0"/>
              </a:rPr>
              <a:t>http://</a:t>
            </a:r>
            <a:r>
              <a:rPr lang="en-US" dirty="0" smtClean="0">
                <a:latin typeface="Lucida Console" panose="020B0609040504020204" pitchFamily="49" charset="0"/>
              </a:rPr>
              <a:t>mydomain1</a:t>
            </a:r>
            <a:r>
              <a:rPr lang="en-US" dirty="0" smtClean="0"/>
              <a:t>. </a:t>
            </a:r>
            <a:endParaRPr lang="en-US" dirty="0"/>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Ajax Level 2 offers an improved API that allows you to make Ajax requests to different domains. It also has a more extensive event model, so that you can receive events indicating upload progress (not just download progress).</a:t>
            </a:r>
          </a:p>
        </p:txBody>
      </p:sp>
      <p:sp>
        <p:nvSpPr>
          <p:cNvPr id="28676" name="Header Placeholder 3"/>
          <p:cNvSpPr>
            <a:spLocks noGrp="1"/>
          </p:cNvSpPr>
          <p:nvPr>
            <p:ph type="hdr" sz="quarter"/>
          </p:nvPr>
        </p:nvSpPr>
        <p:spPr>
          <a:noFill/>
        </p:spPr>
        <p:txBody>
          <a:bodyPr/>
          <a:lstStyle/>
          <a:p>
            <a:r>
              <a:rPr lang="en-GB" dirty="0" smtClean="0"/>
              <a:t>Communications API</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slide summarizes the new features available in Ajax Level 2. We'll explore both these features in this chapter.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Ajax cross-origin requests involve an HTTP Origin header and an OPTIONS HTTP message as described in the slide. The Web server must understand CORS, so we're going to use Python for demonstration purposes.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For full details about the events listed above, see:</a:t>
            </a:r>
          </a:p>
          <a:p>
            <a:pPr lvl="1" eaLnBrk="1" hangingPunct="1"/>
            <a:r>
              <a:rPr lang="en-US" dirty="0"/>
              <a:t>http://www.w3.org/TR/XMLHttpRequest2/</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This example shows how to check for Ajax Level 2 support in a browser.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We've provided a Python server to service Ajax requests. You can download Python for free and run it as shown in the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This slide shows the URL of the client Web page. It will be served up by the Python server.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dirty="0" smtClean="0"/>
              <a:t>Section 1 summarizes the features covered in the Communications API, and explains why these new features are necessary.</a:t>
            </a:r>
          </a:p>
          <a:p>
            <a:pPr eaLnBrk="1" hangingPunct="1"/>
            <a:r>
              <a:rPr lang="en-US" dirty="0" smtClean="0"/>
              <a:t>Section 2 explains the concept of cross-document messaging, which allows portions of a Web page to communicate with each other even if they originated from different domains.</a:t>
            </a:r>
          </a:p>
          <a:p>
            <a:pPr eaLnBrk="1" hangingPunct="1"/>
            <a:r>
              <a:rPr lang="en-US" dirty="0" smtClean="0"/>
              <a:t>Section 3 introduces extensions to Ajax, collectively known as Ajax Level 2. These are game-changing enhancements to the way you use Ajax in your Web applications.</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The example shows progress updates as a file is uploaded to the server, courtesy of Ajax Level 2 upload </a:t>
            </a:r>
            <a:r>
              <a:rPr lang="en-US" smtClean="0"/>
              <a:t>progress events.</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
        <p:nvSpPr>
          <p:cNvPr id="5" name="Header Placeholder 3"/>
          <p:cNvSpPr>
            <a:spLocks noGrp="1"/>
          </p:cNvSpPr>
          <p:nvPr>
            <p:ph type="hdr" sz="quarter"/>
          </p:nvPr>
        </p:nvSpPr>
        <p:spPr>
          <a:xfrm>
            <a:off x="2355850" y="314325"/>
            <a:ext cx="2143125" cy="200025"/>
          </a:xfrm>
          <a:noFill/>
        </p:spPr>
        <p:txBody>
          <a:bodyPr/>
          <a:lstStyle/>
          <a:p>
            <a:r>
              <a:rPr lang="en-GB" dirty="0" smtClean="0"/>
              <a:t>Communications API</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GB" dirty="0"/>
              <a:t>HTML5 provides two important mechanisms for real-time communication </a:t>
            </a:r>
          </a:p>
          <a:p>
            <a:pPr lvl="1" eaLnBrk="1" hangingPunct="1"/>
            <a:r>
              <a:rPr lang="en-GB" dirty="0"/>
              <a:t>Cross-domain messaging</a:t>
            </a:r>
          </a:p>
          <a:p>
            <a:pPr lvl="1" eaLnBrk="1" hangingPunct="1"/>
            <a:r>
              <a:rPr lang="en-GB" dirty="0" smtClean="0"/>
              <a:t>Ajax </a:t>
            </a:r>
            <a:r>
              <a:rPr lang="en-GB" dirty="0" err="1" smtClean="0"/>
              <a:t>XMLHttpRequest</a:t>
            </a:r>
            <a:r>
              <a:rPr lang="en-GB" dirty="0" smtClean="0"/>
              <a:t> </a:t>
            </a:r>
            <a:r>
              <a:rPr lang="en-GB" dirty="0"/>
              <a:t>Level </a:t>
            </a:r>
            <a:r>
              <a:rPr lang="en-GB" dirty="0" smtClean="0"/>
              <a:t>2</a:t>
            </a:r>
            <a:endParaRPr lang="en-GB" dirty="0"/>
          </a:p>
          <a:p>
            <a:pPr eaLnBrk="1" hangingPunct="1"/>
            <a:r>
              <a:rPr lang="en-GB" dirty="0"/>
              <a:t>We'll </a:t>
            </a:r>
            <a:r>
              <a:rPr lang="en-GB" dirty="0" smtClean="0"/>
              <a:t>summarize both </a:t>
            </a:r>
            <a:r>
              <a:rPr lang="en-GB" dirty="0"/>
              <a:t>techniques in this </a:t>
            </a:r>
            <a:r>
              <a:rPr lang="en-GB" dirty="0" smtClean="0"/>
              <a:t>section, and then explore the details in the rest of the chapter.</a:t>
            </a:r>
            <a:endParaRPr lang="en-GB" dirty="0"/>
          </a:p>
          <a:p>
            <a:pPr eaLnBrk="1" hangingPunct="1"/>
            <a:endParaRPr lang="en-GB" dirty="0"/>
          </a:p>
          <a:p>
            <a:pPr eaLnBrk="1" hangingPunct="1"/>
            <a:endParaRPr lang="en-GB" dirty="0"/>
          </a:p>
          <a:p>
            <a:pPr eaLnBrk="1" hangingPunct="1"/>
            <a:endParaRPr lang="en-US" dirty="0" smtClean="0"/>
          </a:p>
        </p:txBody>
      </p:sp>
      <p:sp>
        <p:nvSpPr>
          <p:cNvPr id="28676" name="Header Placeholder 3"/>
          <p:cNvSpPr>
            <a:spLocks noGrp="1"/>
          </p:cNvSpPr>
          <p:nvPr>
            <p:ph type="hdr" sz="quarter"/>
          </p:nvPr>
        </p:nvSpPr>
        <p:spPr>
          <a:noFill/>
        </p:spPr>
        <p:txBody>
          <a:bodyPr/>
          <a:lstStyle/>
          <a:p>
            <a:r>
              <a:rPr lang="en-GB" dirty="0" smtClean="0"/>
              <a:t>Communications API</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smtClean="0"/>
              <a:t>Prior to HTML5, if a Web page contained portions (e.g. </a:t>
            </a:r>
            <a:r>
              <a:rPr lang="en-US" dirty="0" err="1" smtClean="0"/>
              <a:t>iframes</a:t>
            </a:r>
            <a:r>
              <a:rPr lang="en-US" dirty="0" smtClean="0"/>
              <a:t>) downloaded from different domains, it was forbidden for the two portions to communicate with each other. </a:t>
            </a:r>
          </a:p>
          <a:p>
            <a:pPr eaLnBrk="1" hangingPunct="1"/>
            <a:r>
              <a:rPr lang="en-US" dirty="0" smtClean="0"/>
              <a:t>This security constraint has changed in HTML5, so that documents in a Web page can opt-in to messages from other documents in the same Web page, even if the documents came from a different origin.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Ajax Level 2 has two main enhancements over regular Ajax:</a:t>
            </a:r>
          </a:p>
          <a:p>
            <a:pPr lvl="1" eaLnBrk="1" hangingPunct="1"/>
            <a:r>
              <a:rPr lang="en-US" dirty="0" smtClean="0"/>
              <a:t>Ajax Level 2 allows a Web page to make Ajax calls to different domains than the one from which the Web page was downloaded in the first place.</a:t>
            </a:r>
          </a:p>
          <a:p>
            <a:pPr lvl="1" eaLnBrk="1" hangingPunct="1"/>
            <a:r>
              <a:rPr lang="en-US" dirty="0" smtClean="0"/>
              <a:t>Ajax Level 2 also has a more fine-grained event model, allowing a Web page to be notified of the progress of data upload operations. Previously, Ajax only reported the progress of data downloads.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dirty="0" smtClean="0"/>
              <a:t>The techniques describes on the previous slides are dependent on the concept of "origins". An origin is a combination of the scheme, host, and port number from which a Web page is downloaded.</a:t>
            </a:r>
          </a:p>
          <a:p>
            <a:pPr eaLnBrk="1" hangingPunct="1"/>
            <a:r>
              <a:rPr lang="en-US" dirty="0" smtClean="0"/>
              <a:t>Note that different Web folders and Web pages in the same domain are considered to be the same origin. See the example at the foot of the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r>
              <a:rPr lang="en-US" dirty="0" smtClean="0"/>
              <a:t>In this section we're going to show a Web page that contains documents from different origins, and we’re going to show how the Communications API allows these documents to communicate with each other.</a:t>
            </a:r>
          </a:p>
        </p:txBody>
      </p:sp>
      <p:sp>
        <p:nvSpPr>
          <p:cNvPr id="28676" name="Header Placeholder 3"/>
          <p:cNvSpPr>
            <a:spLocks noGrp="1"/>
          </p:cNvSpPr>
          <p:nvPr>
            <p:ph type="hdr" sz="quarter"/>
          </p:nvPr>
        </p:nvSpPr>
        <p:spPr>
          <a:noFill/>
        </p:spPr>
        <p:txBody>
          <a:bodyPr/>
          <a:lstStyle/>
          <a:p>
            <a:r>
              <a:rPr lang="en-GB" dirty="0" smtClean="0"/>
              <a:t>Communications API</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smtClean="0"/>
              <a:t>In order to run the example, you must have two different origins available. The instructions in the slide show how to set up two different origins on the same computer, named </a:t>
            </a:r>
            <a:r>
              <a:rPr lang="en-US" dirty="0" smtClean="0">
                <a:latin typeface="Lucida Console" panose="020B0609040504020204" pitchFamily="49" charset="0"/>
              </a:rPr>
              <a:t>mydomain1</a:t>
            </a:r>
            <a:r>
              <a:rPr lang="en-US" dirty="0" smtClean="0"/>
              <a:t> and </a:t>
            </a:r>
            <a:r>
              <a:rPr lang="en-US" dirty="0" smtClean="0">
                <a:latin typeface="Lucida Console" panose="020B0609040504020204" pitchFamily="49" charset="0"/>
              </a:rPr>
              <a:t>mydomain2</a:t>
            </a:r>
            <a:r>
              <a:rPr lang="en-US" dirty="0" smtClean="0"/>
              <a:t>. </a:t>
            </a:r>
          </a:p>
          <a:p>
            <a:pPr eaLnBrk="1" hangingPunct="1"/>
            <a:r>
              <a:rPr lang="en-US" dirty="0" smtClean="0"/>
              <a:t>The example will download one web page from </a:t>
            </a:r>
            <a:r>
              <a:rPr lang="en-US" dirty="0" smtClean="0">
                <a:latin typeface="Lucida Console" panose="020B0609040504020204" pitchFamily="49" charset="0"/>
              </a:rPr>
              <a:t>mydomain1</a:t>
            </a:r>
            <a:r>
              <a:rPr lang="en-US" dirty="0" smtClean="0"/>
              <a:t>, and will download the other web page from </a:t>
            </a:r>
            <a:r>
              <a:rPr lang="en-US" dirty="0" smtClean="0">
                <a:latin typeface="Lucida Console" panose="020B0609040504020204" pitchFamily="49" charset="0"/>
                <a:cs typeface="Lao UI" panose="020B0502040204020203" pitchFamily="34" charset="0"/>
              </a:rPr>
              <a:t>mydomain2</a:t>
            </a:r>
            <a:r>
              <a:rPr lang="en-US" dirty="0" smtClean="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p:spPr>
        <p:txBody>
          <a:bodyPr/>
          <a:lstStyle/>
          <a:p>
            <a:r>
              <a:rPr lang="en-GB" dirty="0" smtClean="0"/>
              <a:t>Communications API</a:t>
            </a:r>
            <a:endParaRPr lang="en-GB"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t>In order to communicate with a document that originated from a different domain, call </a:t>
            </a:r>
            <a:r>
              <a:rPr lang="en-US" dirty="0" err="1" smtClean="0">
                <a:latin typeface="Lucida Console" panose="020B0609040504020204" pitchFamily="49" charset="0"/>
              </a:rPr>
              <a:t>postMessage</a:t>
            </a:r>
            <a:r>
              <a:rPr lang="en-US" dirty="0" smtClean="0">
                <a:latin typeface="Lucida Console" panose="020B0609040504020204" pitchFamily="49" charset="0"/>
              </a:rPr>
              <a:t>()</a:t>
            </a:r>
            <a:r>
              <a:rPr lang="en-US" dirty="0" smtClean="0"/>
              <a:t> on the window to which you want to send the data. </a:t>
            </a:r>
          </a:p>
          <a:p>
            <a:pPr eaLnBrk="1" hangingPunct="1"/>
            <a:r>
              <a:rPr lang="en-US" dirty="0" smtClean="0"/>
              <a:t>Note that the second parameter allows you to specify allowable origins for the target document. In other words, you can insist that you only want to communicate with documents that came from specific places:</a:t>
            </a:r>
          </a:p>
          <a:p>
            <a:pPr lvl="1" eaLnBrk="1" hangingPunct="1"/>
            <a:r>
              <a:rPr lang="en-US" dirty="0" smtClean="0"/>
              <a:t>You can be very fussy, by specifying a particular URI.</a:t>
            </a:r>
          </a:p>
          <a:p>
            <a:pPr lvl="1" eaLnBrk="1" hangingPunct="1"/>
            <a:r>
              <a:rPr lang="en-US" dirty="0" smtClean="0"/>
              <a:t>You can allow any origin, by specifying </a:t>
            </a:r>
            <a:r>
              <a:rPr lang="en-US" dirty="0" smtClean="0">
                <a:latin typeface="Lucida Console" panose="020B0609040504020204" pitchFamily="49" charset="0"/>
              </a:rPr>
              <a:t>"*".</a:t>
            </a:r>
          </a:p>
          <a:p>
            <a:pPr lvl="1" eaLnBrk="1" hangingPunct="1"/>
            <a:r>
              <a:rPr lang="en-US" dirty="0" smtClean="0"/>
              <a:t>You can insist that the document must originate from the same place as the current document, by specifying </a:t>
            </a:r>
            <a:r>
              <a:rPr lang="en-US" dirty="0" smtClean="0">
                <a:latin typeface="Lucida Console" panose="020B0609040504020204" pitchFamily="49" charset="0"/>
              </a:rPr>
              <a:t>"/"</a:t>
            </a:r>
            <a:r>
              <a:rPr lang="en-US" dirty="0"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smtClean="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smtClean="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3050727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smtClean="0"/>
              <a:t>Click to edit master title style</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10302" y="4430109"/>
            <a:ext cx="5691357" cy="2006204"/>
          </a:xfrm>
          <a:prstGeom prst="rect">
            <a:avLst/>
          </a:prstGeom>
        </p:spPr>
      </p:pic>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5943538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Tree>
    <p:extLst>
      <p:ext uri="{BB962C8B-B14F-4D97-AF65-F5344CB8AC3E}">
        <p14:creationId xmlns:p14="http://schemas.microsoft.com/office/powerpoint/2010/main" val="1255603477"/>
      </p:ext>
    </p:extLst>
  </p:cSld>
  <p:clrMap bg1="lt1" tx1="dk1" bg2="lt2" tx2="dk2" accent1="accent1" accent2="accent2" accent3="accent3" accent4="accent4" accent5="accent5" accent6="accent6" hlink="hlink" folHlink="folHlink"/>
  <p:sldLayoutIdLst>
    <p:sldLayoutId id="2147483682" r:id="rId1"/>
    <p:sldLayoutId id="2147483683" r:id="rId2"/>
  </p:sldLayoutIdLst>
  <p:timing>
    <p:tnLst>
      <p:par>
        <p:cTn id="1" dur="indefinite" restart="never" nodeType="tmRoot"/>
      </p:par>
    </p:tnLst>
  </p:timing>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Communications API</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smtClean="0"/>
              <a:t>This example shows how a portal page can send a message to an </a:t>
            </a:r>
            <a:r>
              <a:rPr lang="en-GB" sz="2400" dirty="0" err="1" smtClean="0"/>
              <a:t>iframe</a:t>
            </a:r>
            <a:r>
              <a:rPr lang="en-GB" sz="2400" dirty="0" smtClean="0"/>
              <a:t> (</a:t>
            </a:r>
            <a:r>
              <a:rPr lang="en-GB" sz="2400" dirty="0" smtClean="0">
                <a:latin typeface="Lucida Console" pitchFamily="49" charset="0"/>
              </a:rPr>
              <a:t>"</a:t>
            </a:r>
            <a:r>
              <a:rPr lang="en-GB" sz="2400" dirty="0" err="1" smtClean="0">
                <a:latin typeface="Lucida Console" pitchFamily="49" charset="0"/>
              </a:rPr>
              <a:t>myWidget</a:t>
            </a:r>
            <a:r>
              <a:rPr lang="en-GB" sz="2400" dirty="0" smtClean="0">
                <a:latin typeface="Lucida Console" pitchFamily="49" charset="0"/>
              </a:rPr>
              <a:t>"</a:t>
            </a:r>
            <a:r>
              <a:rPr lang="en-GB" sz="2400" dirty="0" smtClean="0"/>
              <a:t>) within the page</a:t>
            </a:r>
          </a:p>
          <a:p>
            <a:pPr lvl="1" eaLnBrk="1" hangingPunct="1"/>
            <a:r>
              <a:rPr lang="en-GB" sz="2000" dirty="0">
                <a:latin typeface="+mj-lt"/>
              </a:rPr>
              <a:t>See </a:t>
            </a:r>
            <a:r>
              <a:rPr lang="en-GB" sz="2000" dirty="0">
                <a:latin typeface="Lucida Console" pitchFamily="49" charset="0"/>
              </a:rPr>
              <a:t>MyChatPortal.html</a:t>
            </a:r>
            <a:endParaRPr lang="en-GB" sz="2000" dirty="0" smtClean="0">
              <a:latin typeface="Lucida Console" pitchFamily="49" charset="0"/>
            </a:endParaRPr>
          </a:p>
        </p:txBody>
      </p:sp>
      <p:sp>
        <p:nvSpPr>
          <p:cNvPr id="11267" name="Rectangle 2"/>
          <p:cNvSpPr>
            <a:spLocks noGrp="1" noChangeArrowheads="1"/>
          </p:cNvSpPr>
          <p:nvPr>
            <p:ph type="title"/>
          </p:nvPr>
        </p:nvSpPr>
        <p:spPr/>
        <p:txBody>
          <a:bodyPr/>
          <a:lstStyle/>
          <a:p>
            <a:pPr eaLnBrk="1" hangingPunct="1"/>
            <a:r>
              <a:rPr lang="en-GB" dirty="0" smtClean="0"/>
              <a:t>Example of Sending a Message</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10</a:t>
            </a:fld>
            <a:endParaRPr lang="en-GB"/>
          </a:p>
        </p:txBody>
      </p:sp>
      <p:sp>
        <p:nvSpPr>
          <p:cNvPr id="5" name="Rectangle 5"/>
          <p:cNvSpPr>
            <a:spLocks noChangeArrowheads="1"/>
          </p:cNvSpPr>
          <p:nvPr/>
        </p:nvSpPr>
        <p:spPr bwMode="auto">
          <a:xfrm>
            <a:off x="850679" y="5262880"/>
            <a:ext cx="7895756" cy="125984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smtClean="0"/>
              <a:t>&lt;</a:t>
            </a:r>
            <a:r>
              <a:rPr lang="en-GB" sz="1200" dirty="0"/>
              <a:t>input type="text" id="</a:t>
            </a:r>
            <a:r>
              <a:rPr lang="en-GB" sz="1200" dirty="0" err="1"/>
              <a:t>statusMessage</a:t>
            </a:r>
            <a:r>
              <a:rPr lang="en-GB" sz="1200" dirty="0"/>
              <a:t>" value="Online</a:t>
            </a:r>
            <a:r>
              <a:rPr lang="en-GB" sz="1200" dirty="0" smtClean="0"/>
              <a:t>"&gt;</a:t>
            </a:r>
          </a:p>
          <a:p>
            <a:pPr defTabSz="739775">
              <a:defRPr/>
            </a:pPr>
            <a:endParaRPr lang="en-GB" sz="1200" dirty="0" smtClean="0"/>
          </a:p>
          <a:p>
            <a:pPr defTabSz="739775">
              <a:defRPr/>
            </a:pPr>
            <a:r>
              <a:rPr lang="en-GB" sz="1200" dirty="0"/>
              <a:t>&lt;button id="</a:t>
            </a:r>
            <a:r>
              <a:rPr lang="en-GB" sz="1200" dirty="0" err="1"/>
              <a:t>sendStatusMessageButton</a:t>
            </a:r>
            <a:r>
              <a:rPr lang="en-GB" sz="1200" dirty="0"/>
              <a:t>"&gt;Send Status Message&lt;/button</a:t>
            </a:r>
            <a:r>
              <a:rPr lang="en-GB" sz="1200" dirty="0" smtClean="0"/>
              <a:t>&gt;</a:t>
            </a:r>
          </a:p>
          <a:p>
            <a:pPr defTabSz="739775">
              <a:defRPr/>
            </a:pPr>
            <a:endParaRPr lang="en-GB" sz="1200" dirty="0"/>
          </a:p>
          <a:p>
            <a:pPr defTabSz="739775">
              <a:defRPr/>
            </a:pPr>
            <a:r>
              <a:rPr lang="en-GB" sz="1200" dirty="0" smtClean="0"/>
              <a:t>&lt;</a:t>
            </a:r>
            <a:r>
              <a:rPr lang="en-GB" sz="1200" dirty="0" err="1"/>
              <a:t>iframe</a:t>
            </a:r>
            <a:r>
              <a:rPr lang="en-GB" sz="1200" dirty="0"/>
              <a:t> id="</a:t>
            </a:r>
            <a:r>
              <a:rPr lang="en-GB" sz="1200" dirty="0" err="1"/>
              <a:t>myWidget</a:t>
            </a:r>
            <a:r>
              <a:rPr lang="en-GB" sz="1200" dirty="0"/>
              <a:t>" </a:t>
            </a:r>
            <a:endParaRPr lang="en-GB" sz="1200" dirty="0" smtClean="0"/>
          </a:p>
          <a:p>
            <a:pPr defTabSz="739775">
              <a:defRPr/>
            </a:pPr>
            <a:r>
              <a:rPr lang="en-GB" sz="1200" dirty="0"/>
              <a:t> </a:t>
            </a:r>
            <a:r>
              <a:rPr lang="en-GB" sz="1200" dirty="0" smtClean="0"/>
              <a:t>       </a:t>
            </a:r>
            <a:r>
              <a:rPr lang="en-GB" sz="1200" dirty="0" err="1" smtClean="0"/>
              <a:t>src</a:t>
            </a:r>
            <a:r>
              <a:rPr lang="en-GB" sz="1200" dirty="0"/>
              <a:t>="http</a:t>
            </a:r>
            <a:r>
              <a:rPr lang="en-GB" sz="1200" dirty="0" smtClean="0"/>
              <a:t>://mydomain2/…/MyChatWidget.html</a:t>
            </a:r>
            <a:r>
              <a:rPr lang="en-GB" sz="1200" dirty="0"/>
              <a:t>" </a:t>
            </a:r>
            <a:r>
              <a:rPr lang="en-GB" sz="1200" dirty="0" smtClean="0"/>
              <a:t>… /&gt;</a:t>
            </a:r>
            <a:endParaRPr lang="en-US" sz="1200" dirty="0"/>
          </a:p>
        </p:txBody>
      </p:sp>
      <p:sp>
        <p:nvSpPr>
          <p:cNvPr id="7" name="Rectangle 5"/>
          <p:cNvSpPr>
            <a:spLocks noChangeArrowheads="1"/>
          </p:cNvSpPr>
          <p:nvPr/>
        </p:nvSpPr>
        <p:spPr bwMode="auto">
          <a:xfrm>
            <a:off x="850679" y="2407920"/>
            <a:ext cx="7895756" cy="268224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a:t>&lt;script</a:t>
            </a:r>
            <a:r>
              <a:rPr lang="en-US" sz="1200" dirty="0" smtClean="0"/>
              <a:t>&gt;</a:t>
            </a:r>
          </a:p>
          <a:p>
            <a:pPr defTabSz="739775">
              <a:defRPr/>
            </a:pPr>
            <a:endParaRPr lang="en-US" sz="1200" dirty="0"/>
          </a:p>
          <a:p>
            <a:pPr defTabSz="739775">
              <a:defRPr/>
            </a:pPr>
            <a:r>
              <a:rPr lang="en-US" sz="1200" dirty="0" err="1" smtClean="0"/>
              <a:t>var</a:t>
            </a:r>
            <a:r>
              <a:rPr lang="en-US" sz="1200" dirty="0" smtClean="0"/>
              <a:t> </a:t>
            </a:r>
            <a:r>
              <a:rPr lang="en-US" sz="1200" dirty="0" err="1"/>
              <a:t>targetOrigin</a:t>
            </a:r>
            <a:r>
              <a:rPr lang="en-US" sz="1200" dirty="0"/>
              <a:t> = </a:t>
            </a:r>
            <a:r>
              <a:rPr lang="en-US" sz="1200" dirty="0" smtClean="0"/>
              <a:t>"http://mydomain2";</a:t>
            </a:r>
          </a:p>
          <a:p>
            <a:pPr defTabSz="739775">
              <a:defRPr/>
            </a:pPr>
            <a:r>
              <a:rPr lang="en-US" sz="1200" dirty="0" smtClean="0"/>
              <a:t>…</a:t>
            </a:r>
          </a:p>
          <a:p>
            <a:pPr defTabSz="739775">
              <a:defRPr/>
            </a:pPr>
            <a:endParaRPr lang="en-US" sz="1200" dirty="0" smtClean="0"/>
          </a:p>
          <a:p>
            <a:pPr defTabSz="739775">
              <a:defRPr/>
            </a:pPr>
            <a:r>
              <a:rPr lang="en-US" sz="1200" dirty="0" smtClean="0"/>
              <a:t>function </a:t>
            </a:r>
            <a:r>
              <a:rPr lang="en-US" sz="1200" dirty="0" err="1"/>
              <a:t>sendStatusMessage</a:t>
            </a:r>
            <a:r>
              <a:rPr lang="en-US" sz="1200" dirty="0"/>
              <a:t>() {    </a:t>
            </a:r>
            <a:endParaRPr lang="en-US" sz="1200" dirty="0" smtClean="0"/>
          </a:p>
          <a:p>
            <a:pPr defTabSz="739775">
              <a:defRPr/>
            </a:pPr>
            <a:endParaRPr lang="en-US" sz="1200" dirty="0"/>
          </a:p>
          <a:p>
            <a:pPr defTabSz="739775">
              <a:defRPr/>
            </a:pPr>
            <a:r>
              <a:rPr lang="en-US" sz="1200" dirty="0" smtClean="0"/>
              <a:t>  </a:t>
            </a:r>
            <a:r>
              <a:rPr lang="en-US" sz="1200" dirty="0" err="1" smtClean="0"/>
              <a:t>var</a:t>
            </a:r>
            <a:r>
              <a:rPr lang="en-US" sz="1200" dirty="0" smtClean="0"/>
              <a:t> </a:t>
            </a:r>
            <a:r>
              <a:rPr lang="en-US" sz="1200" dirty="0" err="1"/>
              <a:t>statusMessage</a:t>
            </a:r>
            <a:r>
              <a:rPr lang="en-US" sz="1200" dirty="0"/>
              <a:t> = </a:t>
            </a:r>
            <a:r>
              <a:rPr lang="en-US" sz="1200" dirty="0" err="1"/>
              <a:t>document.getElementById</a:t>
            </a:r>
            <a:r>
              <a:rPr lang="en-US" sz="1200" dirty="0"/>
              <a:t>("</a:t>
            </a:r>
            <a:r>
              <a:rPr lang="en-US" sz="1200" dirty="0" err="1"/>
              <a:t>statusMessage</a:t>
            </a:r>
            <a:r>
              <a:rPr lang="en-US" sz="1200" dirty="0"/>
              <a:t>").value</a:t>
            </a:r>
            <a:r>
              <a:rPr lang="en-US" sz="1200" dirty="0" smtClean="0"/>
              <a:t>;</a:t>
            </a:r>
          </a:p>
          <a:p>
            <a:pPr defTabSz="739775">
              <a:defRPr/>
            </a:pPr>
            <a:endParaRPr lang="en-US" sz="1200" dirty="0"/>
          </a:p>
          <a:p>
            <a:pPr defTabSz="739775">
              <a:defRPr/>
            </a:pPr>
            <a:r>
              <a:rPr lang="en-US" sz="1200" dirty="0" smtClean="0"/>
              <a:t>  </a:t>
            </a:r>
            <a:r>
              <a:rPr lang="en-US" sz="1200" dirty="0" err="1" smtClean="0"/>
              <a:t>document.getElementById</a:t>
            </a:r>
            <a:r>
              <a:rPr lang="en-US" sz="1200" dirty="0"/>
              <a:t>("</a:t>
            </a:r>
            <a:r>
              <a:rPr lang="en-US" sz="1200" dirty="0" err="1"/>
              <a:t>myWidget</a:t>
            </a:r>
            <a:r>
              <a:rPr lang="en-US" sz="1200" dirty="0"/>
              <a:t>").</a:t>
            </a:r>
            <a:r>
              <a:rPr lang="en-US" sz="1200" dirty="0" err="1" smtClean="0"/>
              <a:t>contentWindow.postMessage</a:t>
            </a:r>
            <a:r>
              <a:rPr lang="en-US" sz="1200" dirty="0" smtClean="0"/>
              <a:t>(</a:t>
            </a:r>
            <a:r>
              <a:rPr lang="en-US" sz="1200" dirty="0" err="1" smtClean="0"/>
              <a:t>statusMessage</a:t>
            </a:r>
            <a:r>
              <a:rPr lang="en-US" sz="1200" dirty="0" smtClean="0"/>
              <a:t>,</a:t>
            </a:r>
            <a:br>
              <a:rPr lang="en-US" sz="1200" dirty="0" smtClean="0"/>
            </a:br>
            <a:r>
              <a:rPr lang="en-US" sz="1200" dirty="0" smtClean="0"/>
              <a:t>                                                                </a:t>
            </a:r>
            <a:r>
              <a:rPr lang="en-US" sz="1200" dirty="0" err="1" smtClean="0"/>
              <a:t>targetOrigin</a:t>
            </a:r>
            <a:r>
              <a:rPr lang="en-US" sz="1200" dirty="0" smtClean="0"/>
              <a:t>);</a:t>
            </a:r>
          </a:p>
          <a:p>
            <a:pPr defTabSz="739775">
              <a:defRPr/>
            </a:pPr>
            <a:r>
              <a:rPr lang="en-US" sz="1200" dirty="0" smtClean="0"/>
              <a:t>}</a:t>
            </a:r>
          </a:p>
          <a:p>
            <a:pPr defTabSz="739775">
              <a:defRPr/>
            </a:pPr>
            <a:endParaRPr lang="en-US" sz="1200" dirty="0" smtClean="0"/>
          </a:p>
          <a:p>
            <a:pPr defTabSz="739775">
              <a:defRPr/>
            </a:pPr>
            <a:r>
              <a:rPr lang="en-US" sz="1200" dirty="0" smtClean="0"/>
              <a:t>&lt;/script&gt;</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r>
              <a:rPr lang="en-GB" sz="2400" dirty="0" smtClean="0"/>
              <a:t>To receive a message:</a:t>
            </a:r>
          </a:p>
          <a:p>
            <a:pPr lvl="1"/>
            <a:r>
              <a:rPr lang="en-GB" sz="2000" dirty="0" smtClean="0"/>
              <a:t>Handle the </a:t>
            </a:r>
            <a:r>
              <a:rPr lang="en-GB" sz="2000" dirty="0" smtClean="0">
                <a:latin typeface="Lucida Console" pitchFamily="49" charset="0"/>
              </a:rPr>
              <a:t>message</a:t>
            </a:r>
            <a:r>
              <a:rPr lang="en-GB" sz="2000" dirty="0" smtClean="0"/>
              <a:t> event on your window</a:t>
            </a:r>
          </a:p>
          <a:p>
            <a:pPr lvl="1"/>
            <a:r>
              <a:rPr lang="en-GB" sz="2000" dirty="0" smtClean="0"/>
              <a:t>The event-handler function receives a message parameter</a:t>
            </a:r>
          </a:p>
          <a:p>
            <a:pPr lvl="2"/>
            <a:r>
              <a:rPr lang="en-GB" sz="1800" dirty="0" smtClean="0">
                <a:latin typeface="Lucida Console" pitchFamily="49" charset="0"/>
              </a:rPr>
              <a:t>data</a:t>
            </a:r>
            <a:r>
              <a:rPr lang="en-GB" sz="1800" dirty="0" smtClean="0"/>
              <a:t> property is the message data, obviously</a:t>
            </a:r>
          </a:p>
          <a:p>
            <a:pPr lvl="2"/>
            <a:r>
              <a:rPr lang="en-GB" sz="1800" dirty="0" smtClean="0">
                <a:latin typeface="Lucida Console" pitchFamily="49" charset="0"/>
              </a:rPr>
              <a:t>origin</a:t>
            </a:r>
            <a:r>
              <a:rPr lang="en-GB" sz="1800" dirty="0" smtClean="0"/>
              <a:t> property is the origin of the message sender</a:t>
            </a:r>
          </a:p>
          <a:p>
            <a:pPr lvl="1"/>
            <a:r>
              <a:rPr lang="en-GB" sz="2000" dirty="0" smtClean="0"/>
              <a:t>You should check the origin of the message sender, and possibly reject the message if unrecognized</a:t>
            </a:r>
          </a:p>
          <a:p>
            <a:pPr lvl="1"/>
            <a:endParaRPr lang="en-GB" sz="2000" dirty="0" smtClean="0"/>
          </a:p>
          <a:p>
            <a:r>
              <a:rPr lang="en-GB" sz="2400" dirty="0" smtClean="0"/>
              <a:t>This mechanism is safe!</a:t>
            </a:r>
          </a:p>
          <a:p>
            <a:pPr lvl="1"/>
            <a:r>
              <a:rPr lang="en-GB" sz="2000" dirty="0" smtClean="0"/>
              <a:t>The receiver has to opt-in to messages</a:t>
            </a:r>
          </a:p>
          <a:p>
            <a:pPr lvl="1"/>
            <a:r>
              <a:rPr lang="en-GB" sz="2000" dirty="0" smtClean="0"/>
              <a:t>Malicious pages can't hijack unsuspecting pages</a:t>
            </a:r>
            <a:endParaRPr lang="en-US" sz="2000" dirty="0" smtClean="0"/>
          </a:p>
          <a:p>
            <a:pPr lvl="1"/>
            <a:endParaRPr lang="en-US" sz="2000" dirty="0"/>
          </a:p>
        </p:txBody>
      </p:sp>
      <p:sp>
        <p:nvSpPr>
          <p:cNvPr id="11267" name="Rectangle 2"/>
          <p:cNvSpPr>
            <a:spLocks noGrp="1" noChangeArrowheads="1"/>
          </p:cNvSpPr>
          <p:nvPr>
            <p:ph type="title"/>
          </p:nvPr>
        </p:nvSpPr>
        <p:spPr/>
        <p:txBody>
          <a:bodyPr/>
          <a:lstStyle/>
          <a:p>
            <a:r>
              <a:rPr lang="en-GB" smtClean="0"/>
              <a:t>Receiving a Message</a:t>
            </a:r>
            <a:endParaRPr lang="en-GB" dirty="0" smtClean="0"/>
          </a:p>
        </p:txBody>
      </p:sp>
      <p:sp>
        <p:nvSpPr>
          <p:cNvPr id="4" name="Footer Placeholder 3"/>
          <p:cNvSpPr>
            <a:spLocks noGrp="1"/>
          </p:cNvSpPr>
          <p:nvPr>
            <p:ph type="ftr" sz="quarter" idx="10"/>
          </p:nvPr>
        </p:nvSpPr>
        <p:spPr/>
        <p:txBody>
          <a:bodyPr/>
          <a:lstStyle/>
          <a:p>
            <a:fld id="{81C83E10-4A1D-490D-B7DD-1CBDD3365BD0}" type="slidenum">
              <a:rPr lang="en-GB" smtClean="0"/>
              <a:pPr/>
              <a:t>11</a:t>
            </a:fld>
            <a:endParaRPr lang="en-GB"/>
          </a:p>
        </p:txBody>
      </p:sp>
    </p:spTree>
    <p:extLst>
      <p:ext uri="{BB962C8B-B14F-4D97-AF65-F5344CB8AC3E}">
        <p14:creationId xmlns:p14="http://schemas.microsoft.com/office/powerpoint/2010/main" val="92273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idx="1"/>
          </p:nvPr>
        </p:nvSpPr>
        <p:spPr/>
        <p:txBody>
          <a:bodyPr/>
          <a:lstStyle/>
          <a:p>
            <a:pPr eaLnBrk="1" hangingPunct="1"/>
            <a:r>
              <a:rPr lang="en-GB" sz="2400" dirty="0" smtClean="0"/>
              <a:t>This example shows how a portal widget can receive a message (must be from a recognised origin)</a:t>
            </a:r>
          </a:p>
          <a:p>
            <a:pPr lvl="1" eaLnBrk="1" hangingPunct="1"/>
            <a:r>
              <a:rPr lang="en-GB" sz="2000" dirty="0">
                <a:latin typeface="+mj-lt"/>
              </a:rPr>
              <a:t>See </a:t>
            </a:r>
            <a:r>
              <a:rPr lang="en-GB" sz="2000" dirty="0" smtClean="0">
                <a:latin typeface="Lucida Console" pitchFamily="49" charset="0"/>
              </a:rPr>
              <a:t>MyChatWidget.html</a:t>
            </a:r>
          </a:p>
        </p:txBody>
      </p:sp>
      <p:sp>
        <p:nvSpPr>
          <p:cNvPr id="11267" name="Rectangle 2"/>
          <p:cNvSpPr>
            <a:spLocks noGrp="1" noChangeArrowheads="1"/>
          </p:cNvSpPr>
          <p:nvPr>
            <p:ph type="title"/>
          </p:nvPr>
        </p:nvSpPr>
        <p:spPr/>
        <p:txBody>
          <a:bodyPr/>
          <a:lstStyle/>
          <a:p>
            <a:pPr eaLnBrk="1" hangingPunct="1"/>
            <a:r>
              <a:rPr lang="en-GB" dirty="0" smtClean="0"/>
              <a:t>Example of Receiving a Message</a:t>
            </a:r>
            <a:endParaRPr lang="en-GB" sz="1900" dirty="0" smtClean="0"/>
          </a:p>
        </p:txBody>
      </p:sp>
      <p:sp>
        <p:nvSpPr>
          <p:cNvPr id="4" name="Footer Placeholder 3"/>
          <p:cNvSpPr>
            <a:spLocks noGrp="1"/>
          </p:cNvSpPr>
          <p:nvPr>
            <p:ph type="ftr" sz="quarter" idx="10"/>
          </p:nvPr>
        </p:nvSpPr>
        <p:spPr/>
        <p:txBody>
          <a:bodyPr/>
          <a:lstStyle/>
          <a:p>
            <a:pPr>
              <a:defRPr/>
            </a:pPr>
            <a:fld id="{81C83E10-4A1D-490D-B7DD-1CBDD3365BD0}" type="slidenum">
              <a:rPr lang="en-GB"/>
              <a:pPr>
                <a:defRPr/>
              </a:pPr>
              <a:t>12</a:t>
            </a:fld>
            <a:endParaRPr lang="en-GB"/>
          </a:p>
        </p:txBody>
      </p:sp>
      <p:sp>
        <p:nvSpPr>
          <p:cNvPr id="7" name="Rectangle 5"/>
          <p:cNvSpPr>
            <a:spLocks noChangeArrowheads="1"/>
          </p:cNvSpPr>
          <p:nvPr/>
        </p:nvSpPr>
        <p:spPr bwMode="auto">
          <a:xfrm>
            <a:off x="850679" y="2407920"/>
            <a:ext cx="7895756" cy="3454400"/>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a:t>&lt;script</a:t>
            </a:r>
            <a:r>
              <a:rPr lang="en-US" sz="1200" dirty="0" smtClean="0"/>
              <a:t>&gt;</a:t>
            </a:r>
          </a:p>
          <a:p>
            <a:pPr defTabSz="739775">
              <a:defRPr/>
            </a:pPr>
            <a:endParaRPr lang="en-US" sz="1200" dirty="0"/>
          </a:p>
          <a:p>
            <a:pPr defTabSz="739775">
              <a:defRPr/>
            </a:pPr>
            <a:r>
              <a:rPr lang="en-US" sz="1200" dirty="0" err="1"/>
              <a:t>var</a:t>
            </a:r>
            <a:r>
              <a:rPr lang="en-US" sz="1200" dirty="0"/>
              <a:t> </a:t>
            </a:r>
            <a:r>
              <a:rPr lang="en-US" sz="1200" dirty="0" err="1"/>
              <a:t>targetOrigin</a:t>
            </a:r>
            <a:r>
              <a:rPr lang="en-US" sz="1200" dirty="0"/>
              <a:t> = "http</a:t>
            </a:r>
            <a:r>
              <a:rPr lang="en-US" sz="1200" dirty="0" smtClean="0"/>
              <a:t>://mydomain1";</a:t>
            </a:r>
          </a:p>
          <a:p>
            <a:pPr defTabSz="739775">
              <a:defRPr/>
            </a:pPr>
            <a:r>
              <a:rPr lang="en-US" sz="1200" dirty="0" smtClean="0"/>
              <a:t>…</a:t>
            </a:r>
          </a:p>
          <a:p>
            <a:pPr defTabSz="739775">
              <a:defRPr/>
            </a:pPr>
            <a:endParaRPr lang="en-US" sz="1200" dirty="0" smtClean="0"/>
          </a:p>
          <a:p>
            <a:pPr defTabSz="739775">
              <a:defRPr/>
            </a:pPr>
            <a:r>
              <a:rPr lang="en-US" sz="1200" dirty="0"/>
              <a:t>function </a:t>
            </a:r>
            <a:r>
              <a:rPr lang="en-US" sz="1200" dirty="0" err="1"/>
              <a:t>onMessageReceived</a:t>
            </a:r>
            <a:r>
              <a:rPr lang="en-US" sz="1200" dirty="0"/>
              <a:t>(e) {    </a:t>
            </a:r>
            <a:endParaRPr lang="en-US" sz="1200" dirty="0" smtClean="0"/>
          </a:p>
          <a:p>
            <a:pPr defTabSz="739775">
              <a:defRPr/>
            </a:pPr>
            <a:endParaRPr lang="en-US" sz="1200" dirty="0"/>
          </a:p>
          <a:p>
            <a:pPr defTabSz="739775">
              <a:defRPr/>
            </a:pPr>
            <a:r>
              <a:rPr lang="en-US" sz="1200" dirty="0" smtClean="0"/>
              <a:t>  if </a:t>
            </a:r>
            <a:r>
              <a:rPr lang="en-US" sz="1200" dirty="0"/>
              <a:t>(</a:t>
            </a:r>
            <a:r>
              <a:rPr lang="en-US" sz="1200" dirty="0" err="1"/>
              <a:t>e.origin</a:t>
            </a:r>
            <a:r>
              <a:rPr lang="en-US" sz="1200" dirty="0"/>
              <a:t> === </a:t>
            </a:r>
            <a:r>
              <a:rPr lang="en-US" sz="1200" dirty="0" err="1"/>
              <a:t>targetOrigin</a:t>
            </a:r>
            <a:r>
              <a:rPr lang="en-US" sz="1200" dirty="0"/>
              <a:t>) {        </a:t>
            </a:r>
            <a:endParaRPr lang="en-US" sz="1200" dirty="0" smtClean="0"/>
          </a:p>
          <a:p>
            <a:pPr defTabSz="739775">
              <a:defRPr/>
            </a:pPr>
            <a:r>
              <a:rPr lang="en-US" sz="1200" dirty="0" smtClean="0"/>
              <a:t>    </a:t>
            </a:r>
            <a:r>
              <a:rPr lang="en-US" sz="1200" dirty="0" err="1" smtClean="0"/>
              <a:t>document.getElementById</a:t>
            </a:r>
            <a:r>
              <a:rPr lang="en-US" sz="1200" dirty="0"/>
              <a:t>("status").</a:t>
            </a:r>
            <a:r>
              <a:rPr lang="en-US" sz="1200" dirty="0" err="1"/>
              <a:t>textContent</a:t>
            </a:r>
            <a:r>
              <a:rPr lang="en-US" sz="1200" dirty="0"/>
              <a:t> = </a:t>
            </a:r>
            <a:r>
              <a:rPr lang="en-US" sz="1200" dirty="0" err="1"/>
              <a:t>e.data</a:t>
            </a:r>
            <a:r>
              <a:rPr lang="en-US" sz="1200" dirty="0"/>
              <a:t>;			    </a:t>
            </a:r>
            <a:r>
              <a:rPr lang="en-US" sz="1200" dirty="0" smtClean="0"/>
              <a:t>  </a:t>
            </a:r>
          </a:p>
          <a:p>
            <a:pPr defTabSz="739775">
              <a:defRPr/>
            </a:pPr>
            <a:r>
              <a:rPr lang="en-US" sz="1200" dirty="0"/>
              <a:t> </a:t>
            </a:r>
            <a:r>
              <a:rPr lang="en-US" sz="1200" dirty="0" smtClean="0"/>
              <a:t> } </a:t>
            </a:r>
            <a:r>
              <a:rPr lang="en-US" sz="1200" dirty="0"/>
              <a:t>else {        </a:t>
            </a:r>
            <a:endParaRPr lang="en-US" sz="1200" dirty="0" smtClean="0"/>
          </a:p>
          <a:p>
            <a:pPr defTabSz="739775">
              <a:defRPr/>
            </a:pPr>
            <a:r>
              <a:rPr lang="en-US" sz="1200" dirty="0"/>
              <a:t> </a:t>
            </a:r>
            <a:r>
              <a:rPr lang="en-US" sz="1200" dirty="0" smtClean="0"/>
              <a:t>   alert</a:t>
            </a:r>
            <a:r>
              <a:rPr lang="en-US" sz="1200" dirty="0"/>
              <a:t>("Widget ignoring message from unacceptable origin " + </a:t>
            </a:r>
            <a:r>
              <a:rPr lang="en-US" sz="1200" dirty="0" err="1"/>
              <a:t>e.origin</a:t>
            </a:r>
            <a:r>
              <a:rPr lang="en-US" sz="1200" dirty="0"/>
              <a:t>);    </a:t>
            </a:r>
            <a:endParaRPr lang="en-US" sz="1200" dirty="0" smtClean="0"/>
          </a:p>
          <a:p>
            <a:pPr defTabSz="739775">
              <a:defRPr/>
            </a:pPr>
            <a:r>
              <a:rPr lang="en-US" sz="1200" dirty="0"/>
              <a:t> </a:t>
            </a:r>
            <a:r>
              <a:rPr lang="en-US" sz="1200" dirty="0" smtClean="0"/>
              <a:t> }</a:t>
            </a:r>
          </a:p>
          <a:p>
            <a:pPr defTabSz="739775">
              <a:defRPr/>
            </a:pPr>
            <a:r>
              <a:rPr lang="en-US" sz="1200" dirty="0" smtClean="0"/>
              <a:t>}</a:t>
            </a:r>
          </a:p>
          <a:p>
            <a:pPr defTabSz="739775">
              <a:defRPr/>
            </a:pPr>
            <a:r>
              <a:rPr lang="en-US" sz="1200" dirty="0" smtClean="0"/>
              <a:t>…</a:t>
            </a:r>
          </a:p>
          <a:p>
            <a:pPr defTabSz="739775">
              <a:defRPr/>
            </a:pPr>
            <a:endParaRPr lang="en-US" sz="1200" dirty="0"/>
          </a:p>
          <a:p>
            <a:pPr defTabSz="739775">
              <a:defRPr/>
            </a:pPr>
            <a:r>
              <a:rPr lang="en-US" sz="1200" dirty="0" err="1"/>
              <a:t>window.addEventListener</a:t>
            </a:r>
            <a:r>
              <a:rPr lang="en-US" sz="1200" dirty="0"/>
              <a:t>("message", </a:t>
            </a:r>
            <a:r>
              <a:rPr lang="en-US" sz="1200" dirty="0" err="1"/>
              <a:t>onMessageReceived</a:t>
            </a:r>
            <a:r>
              <a:rPr lang="en-US" sz="1200" dirty="0"/>
              <a:t>, true</a:t>
            </a:r>
            <a:r>
              <a:rPr lang="en-US" sz="1200" dirty="0" smtClean="0"/>
              <a:t>);</a:t>
            </a:r>
          </a:p>
          <a:p>
            <a:pPr defTabSz="739775">
              <a:defRPr/>
            </a:pPr>
            <a:endParaRPr lang="en-US" sz="1200" dirty="0" smtClean="0"/>
          </a:p>
          <a:p>
            <a:pPr defTabSz="739775">
              <a:defRPr/>
            </a:pPr>
            <a:r>
              <a:rPr lang="en-US" sz="1200" dirty="0" smtClean="0"/>
              <a:t>&lt;/script&gt;</a:t>
            </a:r>
            <a:endParaRPr lang="en-US" sz="1200" dirty="0"/>
          </a:p>
        </p:txBody>
      </p:sp>
    </p:spTree>
    <p:extLst>
      <p:ext uri="{BB962C8B-B14F-4D97-AF65-F5344CB8AC3E}">
        <p14:creationId xmlns:p14="http://schemas.microsoft.com/office/powerpoint/2010/main" val="688267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What's new?</a:t>
            </a:r>
          </a:p>
          <a:p>
            <a:pPr eaLnBrk="1" hangingPunct="1"/>
            <a:r>
              <a:rPr lang="en-GB" sz="2400" dirty="0" smtClean="0"/>
              <a:t>How cross-origin requests work</a:t>
            </a:r>
          </a:p>
          <a:p>
            <a:pPr eaLnBrk="1" hangingPunct="1"/>
            <a:r>
              <a:rPr lang="en-GB" sz="2400" dirty="0" smtClean="0"/>
              <a:t>Progress events</a:t>
            </a:r>
          </a:p>
          <a:p>
            <a:pPr eaLnBrk="1" hangingPunct="1"/>
            <a:r>
              <a:rPr lang="en-GB" sz="2400" dirty="0" smtClean="0"/>
              <a:t>Checking for support</a:t>
            </a:r>
          </a:p>
          <a:p>
            <a:pPr eaLnBrk="1" hangingPunct="1"/>
            <a:r>
              <a:rPr lang="en-GB" sz="2400" dirty="0" smtClean="0"/>
              <a:t>Worked example</a:t>
            </a:r>
          </a:p>
          <a:p>
            <a:pPr eaLnBrk="1" hangingPunct="1"/>
            <a:r>
              <a:rPr lang="en-GB" sz="2400" dirty="0" smtClean="0"/>
              <a:t>Running the example</a:t>
            </a:r>
          </a:p>
        </p:txBody>
      </p:sp>
      <p:sp>
        <p:nvSpPr>
          <p:cNvPr id="669698" name="Rectangle 2"/>
          <p:cNvSpPr>
            <a:spLocks noGrp="1" noChangeArrowheads="1"/>
          </p:cNvSpPr>
          <p:nvPr>
            <p:ph type="title"/>
          </p:nvPr>
        </p:nvSpPr>
        <p:spPr/>
        <p:txBody>
          <a:bodyPr/>
          <a:lstStyle/>
          <a:p>
            <a:pPr eaLnBrk="1" hangingPunct="1"/>
            <a:r>
              <a:rPr lang="en-GB" dirty="0" smtClean="0"/>
              <a:t>4. Ajax </a:t>
            </a:r>
            <a:r>
              <a:rPr lang="en-GB" dirty="0" err="1"/>
              <a:t>XMLHttpRequest</a:t>
            </a:r>
            <a:r>
              <a:rPr lang="en-GB" dirty="0"/>
              <a:t> Level 2</a:t>
            </a:r>
            <a:endParaRPr lang="en-GB" dirty="0" smtClean="0"/>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13</a:t>
            </a:fld>
            <a:endParaRPr lang="en-GB" dirty="0"/>
          </a:p>
        </p:txBody>
      </p:sp>
    </p:spTree>
    <p:extLst>
      <p:ext uri="{BB962C8B-B14F-4D97-AF65-F5344CB8AC3E}">
        <p14:creationId xmlns:p14="http://schemas.microsoft.com/office/powerpoint/2010/main" val="268418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err="1" smtClean="0">
                <a:latin typeface="Lucida Console" pitchFamily="49" charset="0"/>
              </a:rPr>
              <a:t>XMLHttpRequest</a:t>
            </a:r>
            <a:r>
              <a:rPr lang="en-GB" sz="2400" dirty="0" smtClean="0"/>
              <a:t> is enhanced in HTML5, in two important respects…</a:t>
            </a:r>
          </a:p>
          <a:p>
            <a:pPr lvl="1" eaLnBrk="1" hangingPunct="1"/>
            <a:endParaRPr lang="en-GB" sz="1600" dirty="0" smtClean="0">
              <a:latin typeface="+mj-lt"/>
            </a:endParaRPr>
          </a:p>
          <a:p>
            <a:pPr eaLnBrk="1" hangingPunct="1"/>
            <a:r>
              <a:rPr lang="en-GB" sz="2400" dirty="0" smtClean="0">
                <a:latin typeface="+mj-lt"/>
              </a:rPr>
              <a:t>You can now make cross-origin requests</a:t>
            </a:r>
          </a:p>
          <a:p>
            <a:pPr lvl="1" eaLnBrk="1" hangingPunct="1"/>
            <a:r>
              <a:rPr lang="en-GB" sz="2000" dirty="0" smtClean="0">
                <a:latin typeface="+mj-lt"/>
              </a:rPr>
              <a:t>Known as "Cross Origin Request Sharing" (CORS)</a:t>
            </a:r>
          </a:p>
          <a:p>
            <a:pPr lvl="1" eaLnBrk="1" hangingPunct="1"/>
            <a:r>
              <a:rPr lang="en-GB" sz="2000" dirty="0" smtClean="0">
                <a:latin typeface="+mj-lt"/>
              </a:rPr>
              <a:t>Allows client-side (personalized) mash-ups from different domains</a:t>
            </a:r>
          </a:p>
          <a:p>
            <a:pPr lvl="1" eaLnBrk="1" hangingPunct="1"/>
            <a:r>
              <a:rPr lang="en-GB" sz="2000" dirty="0" smtClean="0">
                <a:latin typeface="+mj-lt"/>
              </a:rPr>
              <a:t>… rather than having to merge everything at the server, which can be a bottleneck</a:t>
            </a:r>
          </a:p>
          <a:p>
            <a:pPr lvl="1" eaLnBrk="1" hangingPunct="1"/>
            <a:endParaRPr lang="en-US" sz="1800" dirty="0" smtClean="0">
              <a:latin typeface="+mj-lt"/>
            </a:endParaRPr>
          </a:p>
          <a:p>
            <a:pPr eaLnBrk="1" hangingPunct="1"/>
            <a:r>
              <a:rPr lang="en-GB" sz="2400" dirty="0" smtClean="0"/>
              <a:t>Much better progress notifications</a:t>
            </a:r>
            <a:endParaRPr lang="en-GB" sz="2400" dirty="0"/>
          </a:p>
          <a:p>
            <a:pPr lvl="1" eaLnBrk="1" hangingPunct="1"/>
            <a:r>
              <a:rPr lang="en-GB" sz="2000" dirty="0" err="1" smtClean="0"/>
              <a:t>XMLHttpRequest</a:t>
            </a:r>
            <a:r>
              <a:rPr lang="en-GB" sz="2000" dirty="0" smtClean="0"/>
              <a:t> Level 1 progress notifications were a bit ad-hoc, and didn't give any progress on data uploads</a:t>
            </a:r>
            <a:endParaRPr lang="en-GB" sz="2000" dirty="0"/>
          </a:p>
          <a:p>
            <a:pPr lvl="1" eaLnBrk="1" hangingPunct="1"/>
            <a:r>
              <a:rPr lang="en-GB" sz="2000" dirty="0" err="1"/>
              <a:t>XMLHttpRequest</a:t>
            </a:r>
            <a:r>
              <a:rPr lang="en-GB" sz="2000" dirty="0"/>
              <a:t> Level </a:t>
            </a:r>
            <a:r>
              <a:rPr lang="en-GB" sz="2000" dirty="0" smtClean="0"/>
              <a:t>2 raises named events that you can handle in a more consistent and standardized way</a:t>
            </a:r>
            <a:endParaRPr lang="en-GB" sz="2000" dirty="0"/>
          </a:p>
          <a:p>
            <a:pPr lvl="1" eaLnBrk="1" hangingPunct="1"/>
            <a:endParaRPr lang="en-US" sz="1800"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What's New?</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14</a:t>
            </a:fld>
            <a:endParaRPr lang="en-GB"/>
          </a:p>
        </p:txBody>
      </p:sp>
    </p:spTree>
    <p:extLst>
      <p:ext uri="{BB962C8B-B14F-4D97-AF65-F5344CB8AC3E}">
        <p14:creationId xmlns:p14="http://schemas.microsoft.com/office/powerpoint/2010/main" val="3058444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Cross-origin HTTP requests have an Origin header</a:t>
            </a:r>
          </a:p>
          <a:p>
            <a:pPr lvl="1" eaLnBrk="1" hangingPunct="1"/>
            <a:r>
              <a:rPr lang="en-GB" sz="2000" dirty="0" smtClean="0">
                <a:latin typeface="+mj-lt"/>
              </a:rPr>
              <a:t>Provides the server with the request's origin</a:t>
            </a:r>
          </a:p>
          <a:p>
            <a:pPr lvl="1" eaLnBrk="1" hangingPunct="1"/>
            <a:r>
              <a:rPr lang="en-GB" sz="2000" dirty="0" smtClean="0">
                <a:latin typeface="+mj-lt"/>
              </a:rPr>
              <a:t>Provided by the browser, not </a:t>
            </a:r>
            <a:r>
              <a:rPr lang="en-GB" sz="2000" dirty="0" err="1" smtClean="0">
                <a:latin typeface="+mj-lt"/>
              </a:rPr>
              <a:t>spoofable</a:t>
            </a:r>
            <a:r>
              <a:rPr lang="en-GB" sz="2000" dirty="0" smtClean="0">
                <a:latin typeface="+mj-lt"/>
              </a:rPr>
              <a:t> from application code</a:t>
            </a:r>
          </a:p>
          <a:p>
            <a:pPr lvl="1" eaLnBrk="1" hangingPunct="1"/>
            <a:r>
              <a:rPr lang="en-GB" sz="2000" dirty="0" smtClean="0">
                <a:latin typeface="+mj-lt"/>
              </a:rPr>
              <a:t>The network equivalent of the origin property in message events</a:t>
            </a:r>
          </a:p>
          <a:p>
            <a:pPr lvl="1" eaLnBrk="1" hangingPunct="1"/>
            <a:endParaRPr lang="en-GB" sz="2000" dirty="0">
              <a:latin typeface="+mj-lt"/>
            </a:endParaRPr>
          </a:p>
          <a:p>
            <a:pPr eaLnBrk="1" hangingPunct="1"/>
            <a:r>
              <a:rPr lang="en-GB" sz="2400" dirty="0" smtClean="0">
                <a:latin typeface="+mj-lt"/>
              </a:rPr>
              <a:t>The CORS specification mandates that an OPTIONS </a:t>
            </a:r>
            <a:r>
              <a:rPr lang="en-GB" sz="2400" dirty="0" err="1" smtClean="0">
                <a:latin typeface="+mj-lt"/>
              </a:rPr>
              <a:t>preflight</a:t>
            </a:r>
            <a:r>
              <a:rPr lang="en-GB" sz="2400" dirty="0" smtClean="0">
                <a:latin typeface="+mj-lt"/>
              </a:rPr>
              <a:t> request be sent to the server by the browser</a:t>
            </a:r>
          </a:p>
          <a:p>
            <a:pPr lvl="1" eaLnBrk="1" hangingPunct="1"/>
            <a:r>
              <a:rPr lang="en-GB" sz="2000" dirty="0" smtClean="0">
                <a:latin typeface="+mj-lt"/>
              </a:rPr>
              <a:t>Determines whether the proposed action is supported and allowed</a:t>
            </a:r>
          </a:p>
          <a:p>
            <a:pPr lvl="1" eaLnBrk="1" hangingPunct="1"/>
            <a:r>
              <a:rPr lang="en-GB" sz="2000" dirty="0" smtClean="0">
                <a:latin typeface="+mj-lt"/>
              </a:rPr>
              <a:t>This implies you need a CORS-aware Web server</a:t>
            </a:r>
          </a:p>
          <a:p>
            <a:pPr lvl="1" eaLnBrk="1" hangingPunct="1"/>
            <a:r>
              <a:rPr lang="en-GB" sz="2000" dirty="0" smtClean="0">
                <a:latin typeface="+mj-lt"/>
              </a:rPr>
              <a:t>We're using Python in our example (you can easily download Python for free)</a:t>
            </a:r>
          </a:p>
        </p:txBody>
      </p:sp>
      <p:sp>
        <p:nvSpPr>
          <p:cNvPr id="10243" name="Rectangle 2"/>
          <p:cNvSpPr>
            <a:spLocks noGrp="1" noChangeArrowheads="1"/>
          </p:cNvSpPr>
          <p:nvPr>
            <p:ph type="title"/>
          </p:nvPr>
        </p:nvSpPr>
        <p:spPr/>
        <p:txBody>
          <a:bodyPr/>
          <a:lstStyle/>
          <a:p>
            <a:pPr eaLnBrk="1" hangingPunct="1"/>
            <a:r>
              <a:rPr lang="en-GB" dirty="0" smtClean="0"/>
              <a:t>How Cross-Origin Requests Work</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15</a:t>
            </a:fld>
            <a:endParaRPr lang="en-GB"/>
          </a:p>
        </p:txBody>
      </p:sp>
    </p:spTree>
    <p:extLst>
      <p:ext uri="{BB962C8B-B14F-4D97-AF65-F5344CB8AC3E}">
        <p14:creationId xmlns:p14="http://schemas.microsoft.com/office/powerpoint/2010/main" val="3227936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err="1" smtClean="0"/>
              <a:t>XMLHttpRequest</a:t>
            </a:r>
            <a:r>
              <a:rPr lang="en-GB" sz="2400" dirty="0" smtClean="0"/>
              <a:t> Level 1 only had a single progress event, named </a:t>
            </a:r>
            <a:r>
              <a:rPr lang="en-GB" sz="2400" dirty="0" err="1" smtClean="0">
                <a:latin typeface="Lucida Console" pitchFamily="49" charset="0"/>
              </a:rPr>
              <a:t>readystatechange</a:t>
            </a:r>
            <a:endParaRPr lang="en-GB" sz="2400" dirty="0" smtClean="0">
              <a:latin typeface="Lucida Console" pitchFamily="49" charset="0"/>
            </a:endParaRPr>
          </a:p>
          <a:p>
            <a:pPr lvl="1" eaLnBrk="1" hangingPunct="1"/>
            <a:r>
              <a:rPr lang="en-GB" sz="2000" dirty="0" smtClean="0">
                <a:latin typeface="+mj-lt"/>
              </a:rPr>
              <a:t>Value indicated by </a:t>
            </a:r>
            <a:r>
              <a:rPr lang="en-GB" sz="2000" dirty="0" err="1" smtClean="0">
                <a:latin typeface="Lucida Console" pitchFamily="49" charset="0"/>
              </a:rPr>
              <a:t>readyState</a:t>
            </a:r>
            <a:r>
              <a:rPr lang="en-GB" sz="2000" dirty="0" smtClean="0">
                <a:latin typeface="+mj-lt"/>
              </a:rPr>
              <a:t>, ranged from 1 to 4</a:t>
            </a:r>
          </a:p>
          <a:p>
            <a:pPr lvl="1" eaLnBrk="1" hangingPunct="1"/>
            <a:r>
              <a:rPr lang="en-GB" sz="2000" dirty="0" smtClean="0">
                <a:latin typeface="+mj-lt"/>
              </a:rPr>
              <a:t>Inconsistently implemented</a:t>
            </a:r>
          </a:p>
          <a:p>
            <a:pPr lvl="1" eaLnBrk="1" hangingPunct="1"/>
            <a:endParaRPr lang="en-GB" sz="2000" dirty="0">
              <a:latin typeface="+mj-lt"/>
            </a:endParaRPr>
          </a:p>
          <a:p>
            <a:pPr eaLnBrk="1" hangingPunct="1"/>
            <a:r>
              <a:rPr lang="en-GB" sz="2400" dirty="0" err="1"/>
              <a:t>XMLHttpRequest</a:t>
            </a:r>
            <a:r>
              <a:rPr lang="en-GB" sz="2400" dirty="0"/>
              <a:t> Level </a:t>
            </a:r>
            <a:r>
              <a:rPr lang="en-GB" sz="2400" dirty="0" smtClean="0"/>
              <a:t>2 has the following named events, much better:</a:t>
            </a:r>
          </a:p>
          <a:p>
            <a:pPr lvl="1"/>
            <a:r>
              <a:rPr lang="en-GB" sz="2000" dirty="0" err="1">
                <a:latin typeface="Lucida Console" pitchFamily="49" charset="0"/>
              </a:rPr>
              <a:t>loadstart</a:t>
            </a:r>
            <a:endParaRPr lang="en-GB" sz="2000" dirty="0">
              <a:latin typeface="Lucida Console" pitchFamily="49" charset="0"/>
            </a:endParaRPr>
          </a:p>
          <a:p>
            <a:pPr lvl="1"/>
            <a:r>
              <a:rPr lang="en-GB" sz="2000" dirty="0">
                <a:latin typeface="Lucida Console" pitchFamily="49" charset="0"/>
              </a:rPr>
              <a:t>progress</a:t>
            </a:r>
          </a:p>
          <a:p>
            <a:pPr lvl="1"/>
            <a:r>
              <a:rPr lang="en-GB" sz="2000" dirty="0">
                <a:latin typeface="Lucida Console" pitchFamily="49" charset="0"/>
              </a:rPr>
              <a:t>abort</a:t>
            </a:r>
          </a:p>
          <a:p>
            <a:pPr lvl="1"/>
            <a:r>
              <a:rPr lang="en-GB" sz="2000" dirty="0">
                <a:latin typeface="Lucida Console" pitchFamily="49" charset="0"/>
              </a:rPr>
              <a:t>error</a:t>
            </a:r>
          </a:p>
          <a:p>
            <a:pPr lvl="1"/>
            <a:r>
              <a:rPr lang="en-GB" sz="2000" dirty="0">
                <a:latin typeface="Lucida Console" pitchFamily="49" charset="0"/>
              </a:rPr>
              <a:t>load</a:t>
            </a:r>
          </a:p>
          <a:p>
            <a:pPr lvl="1"/>
            <a:r>
              <a:rPr lang="en-GB" sz="2000" dirty="0" err="1">
                <a:latin typeface="Lucida Console" pitchFamily="49" charset="0"/>
              </a:rPr>
              <a:t>loadend</a:t>
            </a:r>
            <a:endParaRPr lang="en-GB" sz="2000" dirty="0">
              <a:latin typeface="Lucida Console" pitchFamily="49" charset="0"/>
            </a:endParaRPr>
          </a:p>
          <a:p>
            <a:pPr eaLnBrk="1" hangingPunct="1"/>
            <a:endParaRPr lang="en-GB" dirty="0" smtClean="0">
              <a:latin typeface="+mj-lt"/>
            </a:endParaRPr>
          </a:p>
        </p:txBody>
      </p:sp>
      <p:sp>
        <p:nvSpPr>
          <p:cNvPr id="10243" name="Rectangle 2"/>
          <p:cNvSpPr>
            <a:spLocks noGrp="1" noChangeArrowheads="1"/>
          </p:cNvSpPr>
          <p:nvPr>
            <p:ph type="title"/>
          </p:nvPr>
        </p:nvSpPr>
        <p:spPr/>
        <p:txBody>
          <a:bodyPr/>
          <a:lstStyle/>
          <a:p>
            <a:pPr eaLnBrk="1" hangingPunct="1"/>
            <a:r>
              <a:rPr lang="en-GB" dirty="0" smtClean="0"/>
              <a:t>Progress Events</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16</a:t>
            </a:fld>
            <a:endParaRPr lang="en-GB"/>
          </a:p>
        </p:txBody>
      </p:sp>
    </p:spTree>
    <p:extLst>
      <p:ext uri="{BB962C8B-B14F-4D97-AF65-F5344CB8AC3E}">
        <p14:creationId xmlns:p14="http://schemas.microsoft.com/office/powerpoint/2010/main" val="2299974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You can easily check </a:t>
            </a:r>
            <a:r>
              <a:rPr lang="en-GB" sz="2400" dirty="0"/>
              <a:t>for </a:t>
            </a:r>
            <a:r>
              <a:rPr lang="en-GB" sz="2400" dirty="0" err="1"/>
              <a:t>XMLHttpRequest</a:t>
            </a:r>
            <a:r>
              <a:rPr lang="en-GB" sz="2400" dirty="0"/>
              <a:t> Level 2 </a:t>
            </a:r>
            <a:r>
              <a:rPr lang="en-GB" sz="2400" dirty="0" smtClean="0"/>
              <a:t>support</a:t>
            </a:r>
          </a:p>
          <a:p>
            <a:pPr lvl="1" eaLnBrk="1" hangingPunct="1"/>
            <a:r>
              <a:rPr lang="en-GB" sz="2000" dirty="0">
                <a:latin typeface="+mj-lt"/>
              </a:rPr>
              <a:t>See </a:t>
            </a:r>
            <a:r>
              <a:rPr lang="en-GB" sz="2000" dirty="0">
                <a:latin typeface="Lucida Console" pitchFamily="49" charset="0"/>
              </a:rPr>
              <a:t>TestXMLHttpRequest2Support.html</a:t>
            </a:r>
            <a:endParaRPr lang="en-GB" sz="20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Checking for Support</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17</a:t>
            </a:fld>
            <a:endParaRPr lang="en-GB"/>
          </a:p>
        </p:txBody>
      </p:sp>
      <p:sp>
        <p:nvSpPr>
          <p:cNvPr id="7" name="Rectangle 5"/>
          <p:cNvSpPr>
            <a:spLocks noChangeArrowheads="1"/>
          </p:cNvSpPr>
          <p:nvPr/>
        </p:nvSpPr>
        <p:spPr bwMode="auto">
          <a:xfrm>
            <a:off x="861391" y="2067339"/>
            <a:ext cx="7871792" cy="3750365"/>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a:t>&lt;script&gt;</a:t>
            </a:r>
          </a:p>
          <a:p>
            <a:endParaRPr lang="en" sz="1200" dirty="0"/>
          </a:p>
          <a:p>
            <a:r>
              <a:rPr lang="en-GB" sz="1200" dirty="0" smtClean="0"/>
              <a:t>function </a:t>
            </a:r>
            <a:r>
              <a:rPr lang="en-GB" sz="1200" dirty="0" err="1"/>
              <a:t>onLoad</a:t>
            </a:r>
            <a:r>
              <a:rPr lang="en-GB" sz="1200" dirty="0"/>
              <a:t>() {</a:t>
            </a:r>
          </a:p>
          <a:p>
            <a:r>
              <a:rPr lang="en-GB" sz="1200" dirty="0" smtClean="0"/>
              <a:t>  </a:t>
            </a:r>
            <a:r>
              <a:rPr lang="en-GB" sz="1200" dirty="0" err="1" smtClean="0"/>
              <a:t>var</a:t>
            </a:r>
            <a:r>
              <a:rPr lang="en-GB" sz="1200" dirty="0" smtClean="0"/>
              <a:t> </a:t>
            </a:r>
            <a:r>
              <a:rPr lang="en-GB" sz="1200" dirty="0" err="1"/>
              <a:t>messageArea</a:t>
            </a:r>
            <a:r>
              <a:rPr lang="en-GB" sz="1200" dirty="0"/>
              <a:t> = </a:t>
            </a:r>
            <a:r>
              <a:rPr lang="en-GB" sz="1200" dirty="0" err="1"/>
              <a:t>document.getElementById</a:t>
            </a:r>
            <a:r>
              <a:rPr lang="en-GB" sz="1200" dirty="0"/>
              <a:t>("</a:t>
            </a:r>
            <a:r>
              <a:rPr lang="en-GB" sz="1200" dirty="0" err="1"/>
              <a:t>messageArea</a:t>
            </a:r>
            <a:r>
              <a:rPr lang="en-GB" sz="1200" dirty="0"/>
              <a:t>");</a:t>
            </a:r>
          </a:p>
          <a:p>
            <a:r>
              <a:rPr lang="en-GB" sz="1200" dirty="0" smtClean="0"/>
              <a:t>  </a:t>
            </a:r>
            <a:r>
              <a:rPr lang="en-GB" sz="1200" dirty="0" err="1" smtClean="0"/>
              <a:t>var</a:t>
            </a:r>
            <a:r>
              <a:rPr lang="en-GB" sz="1200" dirty="0" smtClean="0"/>
              <a:t> </a:t>
            </a:r>
            <a:r>
              <a:rPr lang="en-GB" sz="1200" dirty="0" err="1"/>
              <a:t>xhr</a:t>
            </a:r>
            <a:r>
              <a:rPr lang="en-GB" sz="1200" dirty="0"/>
              <a:t> = </a:t>
            </a:r>
            <a:r>
              <a:rPr lang="en-GB" sz="1200" dirty="0" err="1"/>
              <a:t>myCreateXMLHttpRequest</a:t>
            </a:r>
            <a:r>
              <a:rPr lang="en-GB" sz="1200" dirty="0"/>
              <a:t>();</a:t>
            </a:r>
          </a:p>
          <a:p>
            <a:r>
              <a:rPr lang="en-GB" sz="1200" dirty="0" smtClean="0"/>
              <a:t>  </a:t>
            </a:r>
          </a:p>
          <a:p>
            <a:r>
              <a:rPr lang="en-GB" sz="1200" smtClean="0"/>
              <a:t>  if </a:t>
            </a:r>
            <a:r>
              <a:rPr lang="en-GB" sz="1200" dirty="0"/>
              <a:t>(</a:t>
            </a:r>
            <a:r>
              <a:rPr lang="en-GB" sz="1200" dirty="0" err="1"/>
              <a:t>xhr</a:t>
            </a:r>
            <a:r>
              <a:rPr lang="en-GB" sz="1200" dirty="0"/>
              <a:t> == null) {</a:t>
            </a:r>
          </a:p>
          <a:p>
            <a:r>
              <a:rPr lang="en-GB" sz="1200" dirty="0" smtClean="0"/>
              <a:t>    </a:t>
            </a:r>
            <a:r>
              <a:rPr lang="en-GB" sz="1200" dirty="0" err="1" smtClean="0"/>
              <a:t>messageArea.innerHTML</a:t>
            </a:r>
            <a:r>
              <a:rPr lang="en-GB" sz="1200" dirty="0" smtClean="0"/>
              <a:t> </a:t>
            </a:r>
            <a:r>
              <a:rPr lang="en-GB" sz="1200" dirty="0"/>
              <a:t>= "Could not create </a:t>
            </a:r>
            <a:r>
              <a:rPr lang="en-GB" sz="1200" dirty="0" err="1"/>
              <a:t>XMLHttpRequest</a:t>
            </a:r>
            <a:r>
              <a:rPr lang="en-GB" sz="1200" dirty="0"/>
              <a:t> object";</a:t>
            </a:r>
          </a:p>
          <a:p>
            <a:r>
              <a:rPr lang="en-GB" sz="1200" dirty="0" smtClean="0"/>
              <a:t>    return</a:t>
            </a:r>
            <a:r>
              <a:rPr lang="en-GB" sz="1200" dirty="0"/>
              <a:t>;</a:t>
            </a:r>
          </a:p>
          <a:p>
            <a:r>
              <a:rPr lang="en" sz="1200" dirty="0" smtClean="0"/>
              <a:t>  }</a:t>
            </a:r>
            <a:r>
              <a:rPr lang="en" sz="1200" dirty="0"/>
              <a:t>		</a:t>
            </a:r>
          </a:p>
          <a:p>
            <a:r>
              <a:rPr lang="en-GB" sz="1200" dirty="0" smtClean="0"/>
              <a:t>  if </a:t>
            </a:r>
            <a:r>
              <a:rPr lang="en-GB" sz="1200" dirty="0"/>
              <a:t>(</a:t>
            </a:r>
            <a:r>
              <a:rPr lang="en-GB" sz="1200" dirty="0" err="1"/>
              <a:t>typeof</a:t>
            </a:r>
            <a:r>
              <a:rPr lang="en-GB" sz="1200" dirty="0"/>
              <a:t> </a:t>
            </a:r>
            <a:r>
              <a:rPr lang="en-GB" sz="1200" dirty="0" err="1"/>
              <a:t>xhr.withCredentials</a:t>
            </a:r>
            <a:r>
              <a:rPr lang="en-GB" sz="1200" dirty="0"/>
              <a:t> === undefined) {</a:t>
            </a:r>
          </a:p>
          <a:p>
            <a:r>
              <a:rPr lang="en-GB" sz="1200" dirty="0" smtClean="0"/>
              <a:t>    </a:t>
            </a:r>
            <a:r>
              <a:rPr lang="en-GB" sz="1200" dirty="0" err="1" smtClean="0"/>
              <a:t>messageArea.innerHTML</a:t>
            </a:r>
            <a:r>
              <a:rPr lang="en-GB" sz="1200" dirty="0" smtClean="0"/>
              <a:t> </a:t>
            </a:r>
            <a:r>
              <a:rPr lang="en-GB" sz="1200" dirty="0"/>
              <a:t>= "Browser DOES NOT support cross-origin </a:t>
            </a:r>
            <a:r>
              <a:rPr lang="en-GB" sz="1200" dirty="0" err="1"/>
              <a:t>XMLHttpRequest</a:t>
            </a:r>
            <a:r>
              <a:rPr lang="en-GB" sz="1200" dirty="0"/>
              <a:t>";</a:t>
            </a:r>
          </a:p>
          <a:p>
            <a:r>
              <a:rPr lang="en-GB" sz="1200" dirty="0" smtClean="0"/>
              <a:t>  } </a:t>
            </a:r>
            <a:r>
              <a:rPr lang="en-GB" sz="1200" dirty="0"/>
              <a:t>else {</a:t>
            </a:r>
          </a:p>
          <a:p>
            <a:r>
              <a:rPr lang="en-GB" sz="1200" dirty="0" smtClean="0"/>
              <a:t>    </a:t>
            </a:r>
            <a:r>
              <a:rPr lang="en-GB" sz="1200" dirty="0" err="1" smtClean="0"/>
              <a:t>messageArea.innerHTML</a:t>
            </a:r>
            <a:r>
              <a:rPr lang="en-GB" sz="1200" dirty="0" smtClean="0"/>
              <a:t> </a:t>
            </a:r>
            <a:r>
              <a:rPr lang="en-GB" sz="1200" dirty="0"/>
              <a:t>= "Browser DOES support cross-origin </a:t>
            </a:r>
            <a:r>
              <a:rPr lang="en-GB" sz="1200" dirty="0" err="1"/>
              <a:t>XMLHttpRequest</a:t>
            </a:r>
            <a:r>
              <a:rPr lang="en-GB" sz="1200" dirty="0"/>
              <a:t>";</a:t>
            </a:r>
          </a:p>
          <a:p>
            <a:r>
              <a:rPr lang="en" sz="1200" dirty="0" smtClean="0"/>
              <a:t>  }</a:t>
            </a:r>
            <a:endParaRPr lang="en" sz="1200" dirty="0"/>
          </a:p>
          <a:p>
            <a:r>
              <a:rPr lang="en" sz="1200" dirty="0"/>
              <a:t>}</a:t>
            </a:r>
          </a:p>
          <a:p>
            <a:endParaRPr lang="en" sz="1200" dirty="0"/>
          </a:p>
          <a:p>
            <a:r>
              <a:rPr lang="en-GB" sz="1200" dirty="0" err="1"/>
              <a:t>window.addEventListener</a:t>
            </a:r>
            <a:r>
              <a:rPr lang="en-GB" sz="1200" dirty="0"/>
              <a:t>("load", </a:t>
            </a:r>
            <a:r>
              <a:rPr lang="en-GB" sz="1200" dirty="0" err="1"/>
              <a:t>onLoad</a:t>
            </a:r>
            <a:r>
              <a:rPr lang="en-GB" sz="1200" dirty="0"/>
              <a:t>, true);</a:t>
            </a:r>
          </a:p>
          <a:p>
            <a:endParaRPr lang="en" sz="1200" dirty="0"/>
          </a:p>
          <a:p>
            <a:r>
              <a:rPr lang="en-GB" sz="1200" dirty="0"/>
              <a:t>&lt;/script&gt;</a:t>
            </a:r>
          </a:p>
        </p:txBody>
      </p:sp>
      <p:sp>
        <p:nvSpPr>
          <p:cNvPr id="8" name="Rectangle 5"/>
          <p:cNvSpPr>
            <a:spLocks noChangeArrowheads="1"/>
          </p:cNvSpPr>
          <p:nvPr/>
        </p:nvSpPr>
        <p:spPr bwMode="auto">
          <a:xfrm>
            <a:off x="1851589" y="5486399"/>
            <a:ext cx="6785114" cy="1245705"/>
          </a:xfrm>
          <a:prstGeom prst="rect">
            <a:avLst/>
          </a:prstGeom>
          <a:solidFill>
            <a:srgbClr val="DDDD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r>
              <a:rPr lang="en-GB" sz="1200" dirty="0" smtClean="0"/>
              <a:t>function </a:t>
            </a:r>
            <a:r>
              <a:rPr lang="en-GB" sz="1200" dirty="0" err="1"/>
              <a:t>myCreateXMLHttpRequest</a:t>
            </a:r>
            <a:r>
              <a:rPr lang="en-GB" sz="1200" dirty="0"/>
              <a:t>() {</a:t>
            </a:r>
          </a:p>
          <a:p>
            <a:r>
              <a:rPr lang="en-GB" sz="1200" dirty="0" smtClean="0"/>
              <a:t>  try </a:t>
            </a:r>
            <a:r>
              <a:rPr lang="en-GB" sz="1200" dirty="0"/>
              <a:t>{ return new </a:t>
            </a:r>
            <a:r>
              <a:rPr lang="en-GB" sz="1200" dirty="0" err="1"/>
              <a:t>ActiveXObject</a:t>
            </a:r>
            <a:r>
              <a:rPr lang="en-GB" sz="1200" dirty="0"/>
              <a:t>("Msxml2.XMLHTTP");    } catch (e) {}</a:t>
            </a:r>
          </a:p>
          <a:p>
            <a:r>
              <a:rPr lang="en-GB" sz="1200" dirty="0" smtClean="0"/>
              <a:t>  try </a:t>
            </a:r>
            <a:r>
              <a:rPr lang="en-GB" sz="1200" dirty="0"/>
              <a:t>{ return new </a:t>
            </a:r>
            <a:r>
              <a:rPr lang="en-GB" sz="1200" dirty="0" err="1"/>
              <a:t>ActiveXObject</a:t>
            </a:r>
            <a:r>
              <a:rPr lang="en-GB" sz="1200" dirty="0"/>
              <a:t>("</a:t>
            </a:r>
            <a:r>
              <a:rPr lang="en-GB" sz="1200" dirty="0" err="1"/>
              <a:t>Microsoft.XMLHTTP</a:t>
            </a:r>
            <a:r>
              <a:rPr lang="en-GB" sz="1200" dirty="0"/>
              <a:t>"); } catch (e) {}</a:t>
            </a:r>
          </a:p>
          <a:p>
            <a:r>
              <a:rPr lang="en-GB" sz="1200" dirty="0"/>
              <a:t>  </a:t>
            </a:r>
            <a:r>
              <a:rPr lang="en-GB" sz="1200" dirty="0" smtClean="0"/>
              <a:t>try </a:t>
            </a:r>
            <a:r>
              <a:rPr lang="en-GB" sz="1200" dirty="0"/>
              <a:t>{ return new </a:t>
            </a:r>
            <a:r>
              <a:rPr lang="en-GB" sz="1200" dirty="0" err="1"/>
              <a:t>XMLHttpRequest</a:t>
            </a:r>
            <a:r>
              <a:rPr lang="en-GB" sz="1200" dirty="0"/>
              <a:t>();                   } catch (e) {}</a:t>
            </a:r>
          </a:p>
          <a:p>
            <a:r>
              <a:rPr lang="en" sz="1200" dirty="0"/>
              <a:t>  </a:t>
            </a:r>
            <a:r>
              <a:rPr lang="en-GB" sz="1200" dirty="0" smtClean="0"/>
              <a:t>return </a:t>
            </a:r>
            <a:r>
              <a:rPr lang="en-GB" sz="1200" dirty="0"/>
              <a:t>null;</a:t>
            </a:r>
          </a:p>
          <a:p>
            <a:r>
              <a:rPr lang="en" sz="1200" dirty="0" smtClean="0"/>
              <a:t>}</a:t>
            </a:r>
            <a:endParaRPr lang="en-GB" sz="1200" dirty="0"/>
          </a:p>
        </p:txBody>
      </p:sp>
    </p:spTree>
    <p:extLst>
      <p:ext uri="{BB962C8B-B14F-4D97-AF65-F5344CB8AC3E}">
        <p14:creationId xmlns:p14="http://schemas.microsoft.com/office/powerpoint/2010/main" val="615935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sz="2400" dirty="0" smtClean="0">
                <a:sym typeface="Wingdings" pitchFamily="2" charset="2"/>
              </a:rPr>
              <a:t>For a worked example, we've implemented a Python web server</a:t>
            </a:r>
          </a:p>
          <a:p>
            <a:pPr lvl="1" eaLnBrk="1" hangingPunct="1"/>
            <a:r>
              <a:rPr lang="en-GB" dirty="0">
                <a:latin typeface="+mj-lt"/>
                <a:sym typeface="Wingdings" pitchFamily="2" charset="2"/>
              </a:rPr>
              <a:t>Run </a:t>
            </a:r>
            <a:r>
              <a:rPr lang="en-GB" dirty="0" smtClean="0">
                <a:latin typeface="Lucida Console" pitchFamily="49" charset="0"/>
                <a:sym typeface="Wingdings" pitchFamily="2" charset="2"/>
              </a:rPr>
              <a:t>python-3.4.0.amd64.msi</a:t>
            </a:r>
            <a:r>
              <a:rPr lang="en-GB" dirty="0" smtClean="0">
                <a:latin typeface="+mj-lt"/>
                <a:sym typeface="Wingdings" pitchFamily="2" charset="2"/>
              </a:rPr>
              <a:t> in the demo folder first, to install Python on your system</a:t>
            </a:r>
            <a:endParaRPr lang="en-GB" dirty="0">
              <a:latin typeface="+mj-lt"/>
              <a:sym typeface="Wingdings" pitchFamily="2" charset="2"/>
            </a:endParaRPr>
          </a:p>
          <a:p>
            <a:pPr lvl="1" eaLnBrk="1" hangingPunct="1"/>
            <a:endParaRPr lang="en-GB" sz="2000" dirty="0" smtClean="0">
              <a:latin typeface="Lucida Console" pitchFamily="49" charset="0"/>
              <a:sym typeface="Wingdings" pitchFamily="2" charset="2"/>
            </a:endParaRPr>
          </a:p>
          <a:p>
            <a:pPr eaLnBrk="1" hangingPunct="1"/>
            <a:r>
              <a:rPr lang="en-GB" dirty="0" smtClean="0">
                <a:latin typeface="+mj-lt"/>
                <a:sym typeface="Wingdings" pitchFamily="2" charset="2"/>
              </a:rPr>
              <a:t>The Python server code is in the following file:</a:t>
            </a:r>
            <a:endParaRPr lang="en-GB" dirty="0">
              <a:latin typeface="+mj-lt"/>
              <a:sym typeface="Wingdings" pitchFamily="2" charset="2"/>
            </a:endParaRPr>
          </a:p>
          <a:p>
            <a:pPr lvl="1" eaLnBrk="1" hangingPunct="1"/>
            <a:r>
              <a:rPr lang="en-GB" sz="2000" dirty="0" smtClean="0">
                <a:latin typeface="Lucida Console" pitchFamily="49" charset="0"/>
                <a:sym typeface="Wingdings" pitchFamily="2" charset="2"/>
              </a:rPr>
              <a:t>CORSServer.py</a:t>
            </a:r>
          </a:p>
          <a:p>
            <a:pPr lvl="1" eaLnBrk="1" hangingPunct="1"/>
            <a:endParaRPr lang="en-GB" sz="2000" dirty="0">
              <a:latin typeface="Lucida Console" pitchFamily="49" charset="0"/>
              <a:sym typeface="Wingdings" pitchFamily="2" charset="2"/>
            </a:endParaRPr>
          </a:p>
          <a:p>
            <a:pPr eaLnBrk="1" hangingPunct="1"/>
            <a:r>
              <a:rPr lang="en-GB" sz="2400" dirty="0" smtClean="0">
                <a:latin typeface="+mj-lt"/>
                <a:sym typeface="Wingdings" pitchFamily="2" charset="2"/>
              </a:rPr>
              <a:t>To run the Python server:</a:t>
            </a:r>
          </a:p>
          <a:p>
            <a:pPr lvl="1" eaLnBrk="1" hangingPunct="1"/>
            <a:r>
              <a:rPr lang="en-GB" sz="2000" dirty="0" smtClean="0">
                <a:latin typeface="+mj-lt"/>
                <a:sym typeface="Wingdings" pitchFamily="2" charset="2"/>
              </a:rPr>
              <a:t>Open a Command window and </a:t>
            </a:r>
            <a:r>
              <a:rPr lang="en-GB" dirty="0" smtClean="0">
                <a:latin typeface="+mj-lt"/>
                <a:sym typeface="Wingdings" pitchFamily="2" charset="2"/>
              </a:rPr>
              <a:t>go to the demo folder</a:t>
            </a:r>
          </a:p>
          <a:p>
            <a:pPr lvl="1" eaLnBrk="1" hangingPunct="1"/>
            <a:r>
              <a:rPr lang="en-GB" sz="2000" dirty="0" smtClean="0">
                <a:latin typeface="+mj-lt"/>
                <a:sym typeface="Wingdings" pitchFamily="2" charset="2"/>
              </a:rPr>
              <a:t>Run the following command:</a:t>
            </a:r>
          </a:p>
          <a:p>
            <a:pPr eaLnBrk="1" hangingPunct="1"/>
            <a:endParaRPr lang="en-GB" sz="2000" dirty="0" smtClean="0">
              <a:latin typeface="+mj-lt"/>
              <a:sym typeface="Wingdings" pitchFamily="2" charset="2"/>
            </a:endParaRPr>
          </a:p>
        </p:txBody>
      </p:sp>
      <p:sp>
        <p:nvSpPr>
          <p:cNvPr id="12291" name="Rectangle 2"/>
          <p:cNvSpPr>
            <a:spLocks noGrp="1" noChangeArrowheads="1"/>
          </p:cNvSpPr>
          <p:nvPr>
            <p:ph type="title"/>
          </p:nvPr>
        </p:nvSpPr>
        <p:spPr/>
        <p:txBody>
          <a:bodyPr/>
          <a:lstStyle/>
          <a:p>
            <a:pPr eaLnBrk="1" hangingPunct="1"/>
            <a:r>
              <a:rPr lang="en-GB" dirty="0" smtClean="0"/>
              <a:t>Worked Example (1 of 2)</a:t>
            </a:r>
          </a:p>
        </p:txBody>
      </p:sp>
      <p:sp>
        <p:nvSpPr>
          <p:cNvPr id="20" name="Footer Placeholder 3"/>
          <p:cNvSpPr>
            <a:spLocks noGrp="1"/>
          </p:cNvSpPr>
          <p:nvPr>
            <p:ph type="ftr" sz="quarter" idx="10"/>
          </p:nvPr>
        </p:nvSpPr>
        <p:spPr/>
        <p:txBody>
          <a:bodyPr/>
          <a:lstStyle/>
          <a:p>
            <a:pPr>
              <a:defRPr/>
            </a:pPr>
            <a:fld id="{9DE262D8-DD8E-4FC7-93EB-5FAD45703EF1}" type="slidenum">
              <a:rPr lang="en-GB"/>
              <a:pPr>
                <a:defRPr/>
              </a:pPr>
              <a:t>18</a:t>
            </a:fld>
            <a:endParaRPr lang="en-GB"/>
          </a:p>
        </p:txBody>
      </p:sp>
      <p:sp>
        <p:nvSpPr>
          <p:cNvPr id="9" name="Rectangle 5"/>
          <p:cNvSpPr>
            <a:spLocks noChangeArrowheads="1"/>
          </p:cNvSpPr>
          <p:nvPr/>
        </p:nvSpPr>
        <p:spPr bwMode="auto">
          <a:xfrm>
            <a:off x="850679" y="5560906"/>
            <a:ext cx="7895756" cy="402866"/>
          </a:xfrm>
          <a:prstGeom prst="rect">
            <a:avLst/>
          </a:prstGeom>
          <a:solidFill>
            <a:schemeClr val="tx1"/>
          </a:solidFill>
          <a:ln w="9525">
            <a:solidFill>
              <a:schemeClr val="tx2"/>
            </a:solidFill>
            <a:miter lim="800000"/>
            <a:headEnd/>
            <a:tailEnd/>
          </a:ln>
          <a:effectLst/>
        </p:spPr>
        <p:txBody>
          <a:bodyPr lIns="92075" tIns="46038" rIns="92075" bIns="46038" anchor="ctr"/>
          <a:lstStyle/>
          <a:p>
            <a:pPr defTabSz="739775">
              <a:defRPr/>
            </a:pPr>
            <a:r>
              <a:rPr lang="en-US" sz="1200" dirty="0" smtClean="0">
                <a:solidFill>
                  <a:schemeClr val="bg1"/>
                </a:solidFill>
              </a:rPr>
              <a:t>C</a:t>
            </a:r>
            <a:r>
              <a:rPr lang="en-US" sz="1200" dirty="0">
                <a:solidFill>
                  <a:schemeClr val="bg1"/>
                </a:solidFill>
              </a:rPr>
              <a:t>:\</a:t>
            </a:r>
            <a:r>
              <a:rPr lang="en-US" sz="1200" smtClean="0">
                <a:solidFill>
                  <a:schemeClr val="bg1"/>
                </a:solidFill>
              </a:rPr>
              <a:t>Python34\python CORSServer.py</a:t>
            </a:r>
            <a:endParaRPr lang="en-US" sz="1200" dirty="0">
              <a:solidFill>
                <a:schemeClr val="bg1"/>
              </a:solidFill>
            </a:endParaRPr>
          </a:p>
        </p:txBody>
      </p:sp>
    </p:spTree>
    <p:extLst>
      <p:ext uri="{BB962C8B-B14F-4D97-AF65-F5344CB8AC3E}">
        <p14:creationId xmlns:p14="http://schemas.microsoft.com/office/powerpoint/2010/main" val="143089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sz="2400" dirty="0" smtClean="0">
                <a:sym typeface="Wingdings" pitchFamily="2" charset="2"/>
              </a:rPr>
              <a:t>Open the HTML page in a CORS-capable browser such as Chrome, </a:t>
            </a:r>
            <a:r>
              <a:rPr lang="en-GB" dirty="0">
                <a:sym typeface="Wingdings" pitchFamily="2" charset="2"/>
              </a:rPr>
              <a:t>Firefox, or </a:t>
            </a:r>
            <a:r>
              <a:rPr lang="en-GB" sz="2400" dirty="0" smtClean="0">
                <a:sym typeface="Wingdings" pitchFamily="2" charset="2"/>
              </a:rPr>
              <a:t>Internet Explorer</a:t>
            </a:r>
            <a:endParaRPr lang="en-GB" sz="2400" dirty="0">
              <a:sym typeface="Wingdings" pitchFamily="2" charset="2"/>
            </a:endParaRPr>
          </a:p>
          <a:p>
            <a:pPr lvl="1" eaLnBrk="1" hangingPunct="1"/>
            <a:r>
              <a:rPr lang="en-GB" sz="2000" dirty="0" smtClean="0">
                <a:sym typeface="Wingdings" pitchFamily="2" charset="2"/>
              </a:rPr>
              <a:t>Use the following URL:</a:t>
            </a:r>
            <a:endParaRPr lang="en-GB" sz="2000" dirty="0">
              <a:sym typeface="Wingdings" pitchFamily="2" charset="2"/>
            </a:endParaRPr>
          </a:p>
          <a:p>
            <a:pPr lvl="1" eaLnBrk="1" hangingPunct="1"/>
            <a:endParaRPr lang="en-GB" sz="2000" dirty="0">
              <a:sym typeface="Wingdings" pitchFamily="2" charset="2"/>
            </a:endParaRPr>
          </a:p>
          <a:p>
            <a:pPr lvl="1" eaLnBrk="1" hangingPunct="1"/>
            <a:endParaRPr lang="en-GB" sz="2000" dirty="0" smtClean="0">
              <a:latin typeface="+mj-lt"/>
              <a:sym typeface="Wingdings" pitchFamily="2" charset="2"/>
            </a:endParaRPr>
          </a:p>
          <a:p>
            <a:pPr lvl="1" eaLnBrk="1" hangingPunct="1"/>
            <a:endParaRPr lang="en-GB" sz="2000" dirty="0" smtClean="0">
              <a:latin typeface="+mj-lt"/>
              <a:sym typeface="Wingdings" pitchFamily="2" charset="2"/>
            </a:endParaRPr>
          </a:p>
        </p:txBody>
      </p:sp>
      <p:sp>
        <p:nvSpPr>
          <p:cNvPr id="12291" name="Rectangle 2"/>
          <p:cNvSpPr>
            <a:spLocks noGrp="1" noChangeArrowheads="1"/>
          </p:cNvSpPr>
          <p:nvPr>
            <p:ph type="title"/>
          </p:nvPr>
        </p:nvSpPr>
        <p:spPr/>
        <p:txBody>
          <a:bodyPr/>
          <a:lstStyle/>
          <a:p>
            <a:pPr eaLnBrk="1" hangingPunct="1"/>
            <a:r>
              <a:rPr lang="en-GB" dirty="0" smtClean="0"/>
              <a:t>Worked Example (2 of 2)</a:t>
            </a:r>
          </a:p>
        </p:txBody>
      </p:sp>
      <p:sp>
        <p:nvSpPr>
          <p:cNvPr id="20" name="Footer Placeholder 3"/>
          <p:cNvSpPr>
            <a:spLocks noGrp="1"/>
          </p:cNvSpPr>
          <p:nvPr>
            <p:ph type="ftr" sz="quarter" idx="10"/>
          </p:nvPr>
        </p:nvSpPr>
        <p:spPr/>
        <p:txBody>
          <a:bodyPr/>
          <a:lstStyle/>
          <a:p>
            <a:pPr>
              <a:defRPr/>
            </a:pPr>
            <a:fld id="{9DE262D8-DD8E-4FC7-93EB-5FAD45703EF1}" type="slidenum">
              <a:rPr lang="en-GB"/>
              <a:pPr>
                <a:defRPr/>
              </a:pPr>
              <a:t>19</a:t>
            </a:fld>
            <a:endParaRPr lang="en-GB"/>
          </a:p>
        </p:txBody>
      </p:sp>
      <p:sp>
        <p:nvSpPr>
          <p:cNvPr id="6" name="Rectangle 5"/>
          <p:cNvSpPr>
            <a:spLocks noChangeArrowheads="1"/>
          </p:cNvSpPr>
          <p:nvPr/>
        </p:nvSpPr>
        <p:spPr bwMode="auto">
          <a:xfrm>
            <a:off x="844055" y="2477484"/>
            <a:ext cx="7895756" cy="402866"/>
          </a:xfrm>
          <a:prstGeom prst="rect">
            <a:avLst/>
          </a:prstGeom>
          <a:solidFill>
            <a:schemeClr val="bg1"/>
          </a:solidFill>
          <a:ln w="9525">
            <a:solidFill>
              <a:schemeClr val="tx2"/>
            </a:solidFill>
            <a:miter lim="800000"/>
            <a:headEnd/>
            <a:tailEnd/>
          </a:ln>
          <a:effectLst/>
        </p:spPr>
        <p:txBody>
          <a:bodyPr lIns="92075" tIns="46038" rIns="92075" bIns="46038" anchor="ctr"/>
          <a:lstStyle/>
          <a:p>
            <a:pPr defTabSz="739775">
              <a:defRPr/>
            </a:pPr>
            <a:r>
              <a:rPr lang="en-US" sz="1200" dirty="0">
                <a:solidFill>
                  <a:schemeClr val="tx2"/>
                </a:solidFill>
              </a:rPr>
              <a:t>http</a:t>
            </a:r>
            <a:r>
              <a:rPr lang="en-US" sz="1200" dirty="0" smtClean="0">
                <a:solidFill>
                  <a:schemeClr val="tx2"/>
                </a:solidFill>
              </a:rPr>
              <a:t>://mydomain1:9999/CrossOriginUpload.html</a:t>
            </a:r>
            <a:endParaRPr lang="en-US" sz="1200" dirty="0">
              <a:solidFill>
                <a:schemeClr val="tx2"/>
              </a:solidFill>
            </a:endParaRPr>
          </a:p>
        </p:txBody>
      </p:sp>
    </p:spTree>
    <p:extLst>
      <p:ext uri="{BB962C8B-B14F-4D97-AF65-F5344CB8AC3E}">
        <p14:creationId xmlns:p14="http://schemas.microsoft.com/office/powerpoint/2010/main" val="1029126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p:txBody>
          <a:bodyPr/>
          <a:lstStyle/>
          <a:p>
            <a:pPr marL="457200" indent="-457200">
              <a:buFont typeface="+mj-lt"/>
              <a:buAutoNum type="arabicPeriod"/>
            </a:pPr>
            <a:r>
              <a:rPr lang="en-GB" sz="2400" dirty="0" smtClean="0"/>
              <a:t>Key principles </a:t>
            </a:r>
          </a:p>
          <a:p>
            <a:pPr marL="457200" indent="-457200">
              <a:buFont typeface="+mj-lt"/>
              <a:buAutoNum type="arabicPeriod"/>
            </a:pPr>
            <a:r>
              <a:rPr lang="en-GB" sz="2400" dirty="0" smtClean="0"/>
              <a:t>Cross-document messaging</a:t>
            </a:r>
          </a:p>
          <a:p>
            <a:pPr marL="457200" indent="-457200">
              <a:buFont typeface="+mj-lt"/>
              <a:buAutoNum type="arabicPeriod"/>
            </a:pPr>
            <a:r>
              <a:rPr lang="en-GB" sz="2400" dirty="0" smtClean="0"/>
              <a:t>Ajax </a:t>
            </a:r>
            <a:r>
              <a:rPr lang="en-GB" sz="2400" dirty="0" err="1" smtClean="0"/>
              <a:t>XMLHttpRequest</a:t>
            </a:r>
            <a:r>
              <a:rPr lang="en-GB" sz="2400" dirty="0" smtClean="0"/>
              <a:t> Level 2</a:t>
            </a:r>
          </a:p>
        </p:txBody>
      </p:sp>
      <p:sp>
        <p:nvSpPr>
          <p:cNvPr id="359426" name="Rectangle 2"/>
          <p:cNvSpPr>
            <a:spLocks noGrp="1" noChangeArrowheads="1"/>
          </p:cNvSpPr>
          <p:nvPr>
            <p:ph type="title"/>
          </p:nvPr>
        </p:nvSpPr>
        <p:spPr/>
        <p:txBody>
          <a:bodyPr/>
          <a:lstStyle/>
          <a:p>
            <a:r>
              <a:rPr lang="en-GB" dirty="0" smtClean="0"/>
              <a:t>Contents</a:t>
            </a:r>
          </a:p>
        </p:txBody>
      </p:sp>
      <p:sp>
        <p:nvSpPr>
          <p:cNvPr id="4" name="Footer Placeholder 3"/>
          <p:cNvSpPr>
            <a:spLocks noGrp="1"/>
          </p:cNvSpPr>
          <p:nvPr>
            <p:ph type="ftr" sz="quarter" idx="10"/>
          </p:nvPr>
        </p:nvSpPr>
        <p:spPr/>
        <p:txBody>
          <a:bodyPr/>
          <a:lstStyle/>
          <a:p>
            <a:fld id="{49BCA108-9405-467A-9A56-A9611D330E38}" type="slidenum">
              <a:rPr lang="en-GB" smtClean="0"/>
              <a:pPr/>
              <a:t>2</a:t>
            </a:fld>
            <a:endParaRPr lang="en-GB" dirty="0"/>
          </a:p>
        </p:txBody>
      </p:sp>
      <p:grpSp>
        <p:nvGrpSpPr>
          <p:cNvPr id="11" name="Group 9"/>
          <p:cNvGrpSpPr>
            <a:grpSpLocks/>
          </p:cNvGrpSpPr>
          <p:nvPr/>
        </p:nvGrpSpPr>
        <p:grpSpPr bwMode="auto">
          <a:xfrm>
            <a:off x="434975" y="5199325"/>
            <a:ext cx="7924800" cy="1644650"/>
            <a:chOff x="274" y="3059"/>
            <a:chExt cx="4992" cy="1036"/>
          </a:xfrm>
        </p:grpSpPr>
        <p:sp>
          <p:nvSpPr>
            <p:cNvPr id="12" name="Text Box 7"/>
            <p:cNvSpPr txBox="1">
              <a:spLocks noChangeArrowheads="1"/>
            </p:cNvSpPr>
            <p:nvPr/>
          </p:nvSpPr>
          <p:spPr bwMode="auto">
            <a:xfrm>
              <a:off x="792" y="3169"/>
              <a:ext cx="4474" cy="520"/>
            </a:xfrm>
            <a:prstGeom prst="rect">
              <a:avLst/>
            </a:prstGeom>
            <a:gradFill rotWithShape="1">
              <a:gsLst>
                <a:gs pos="0">
                  <a:srgbClr val="CCECFF"/>
                </a:gs>
                <a:gs pos="100000">
                  <a:srgbClr val="C0C0EA">
                    <a:alpha val="82999"/>
                  </a:srgbClr>
                </a:gs>
              </a:gsLst>
              <a:lin ang="5400000" scaled="1"/>
            </a:gradFill>
            <a:ln w="9525">
              <a:solidFill>
                <a:schemeClr val="tx2"/>
              </a:solidFill>
              <a:miter lim="800000"/>
              <a:headEnd/>
              <a:tailEnd/>
            </a:ln>
          </p:spPr>
          <p:txBody>
            <a:bodyPr wrap="none" anchor="ctr"/>
            <a:lstStyle/>
            <a:p>
              <a:pPr marL="1252538" lvl="1">
                <a:spcBef>
                  <a:spcPts val="0"/>
                </a:spcBef>
                <a:buClr>
                  <a:schemeClr val="folHlink"/>
                </a:buClr>
                <a:buSzPct val="60000"/>
                <a:buFont typeface="Wingdings" pitchFamily="2" charset="2"/>
                <a:buNone/>
              </a:pPr>
              <a:r>
                <a:rPr lang="en-GB" sz="2000" dirty="0" smtClean="0">
                  <a:solidFill>
                    <a:schemeClr val="tx2"/>
                  </a:solidFill>
                  <a:sym typeface="Wingdings" pitchFamily="2" charset="2"/>
                </a:rPr>
                <a:t>Demos folder:  </a:t>
              </a:r>
            </a:p>
            <a:p>
              <a:pPr marL="1252538" lvl="1">
                <a:spcBef>
                  <a:spcPts val="0"/>
                </a:spcBef>
                <a:buClr>
                  <a:schemeClr val="folHlink"/>
                </a:buClr>
                <a:buSzPct val="60000"/>
                <a:buFont typeface="Wingdings" pitchFamily="2" charset="2"/>
                <a:buNone/>
              </a:pPr>
              <a:r>
                <a:rPr lang="en-GB" sz="2000" b="1" dirty="0" smtClean="0">
                  <a:solidFill>
                    <a:schemeClr val="tx2"/>
                  </a:solidFill>
                  <a:sym typeface="Wingdings" pitchFamily="2" charset="2"/>
                </a:rPr>
                <a:t>Demos\15-CommunicationsApi</a:t>
              </a:r>
              <a:endParaRPr lang="en-US" sz="2000" b="1" dirty="0"/>
            </a:p>
          </p:txBody>
        </p:sp>
        <p:pic>
          <p:nvPicPr>
            <p:cNvPr id="13" name="Picture 12" descr="bd09771_[1]"/>
            <p:cNvPicPr>
              <a:picLocks noChangeAspect="1" noChangeArrowheads="1"/>
            </p:cNvPicPr>
            <p:nvPr/>
          </p:nvPicPr>
          <p:blipFill>
            <a:blip r:embed="rId3" cstate="print"/>
            <a:srcRect/>
            <a:stretch>
              <a:fillRect/>
            </a:stretch>
          </p:blipFill>
          <p:spPr bwMode="auto">
            <a:xfrm>
              <a:off x="274" y="3059"/>
              <a:ext cx="1181" cy="103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This is how the application appears when it's running:</a:t>
            </a:r>
            <a:endParaRPr lang="en-GB" sz="2000" dirty="0" smtClean="0">
              <a:latin typeface="Lucida Console" pitchFamily="49" charset="0"/>
            </a:endParaRPr>
          </a:p>
        </p:txBody>
      </p:sp>
      <p:sp>
        <p:nvSpPr>
          <p:cNvPr id="10243" name="Rectangle 2"/>
          <p:cNvSpPr>
            <a:spLocks noGrp="1" noChangeArrowheads="1"/>
          </p:cNvSpPr>
          <p:nvPr>
            <p:ph type="title"/>
          </p:nvPr>
        </p:nvSpPr>
        <p:spPr/>
        <p:txBody>
          <a:bodyPr/>
          <a:lstStyle/>
          <a:p>
            <a:pPr eaLnBrk="1" hangingPunct="1"/>
            <a:r>
              <a:rPr lang="en-GB" dirty="0" smtClean="0"/>
              <a:t>Running the Example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20</a:t>
            </a:fld>
            <a:endParaRPr lang="en-GB"/>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28" y="1787237"/>
            <a:ext cx="3868882" cy="297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5" y="2616433"/>
            <a:ext cx="3868882" cy="297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626" y="3464410"/>
            <a:ext cx="3868882" cy="297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227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30" name="Rectangle 14"/>
          <p:cNvSpPr>
            <a:spLocks noGrp="1" noChangeArrowheads="1"/>
          </p:cNvSpPr>
          <p:nvPr>
            <p:ph type="title"/>
          </p:nvPr>
        </p:nvSpPr>
        <p:spPr/>
        <p:txBody>
          <a:bodyPr/>
          <a:lstStyle/>
          <a:p>
            <a:pPr eaLnBrk="1" hangingPunct="1"/>
            <a:r>
              <a:rPr lang="en-US" dirty="0" smtClean="0"/>
              <a:t>Any Questions?</a:t>
            </a:r>
            <a:endParaRPr lang="en-GB" dirty="0" smtClean="0"/>
          </a:p>
        </p:txBody>
      </p:sp>
      <p:sp>
        <p:nvSpPr>
          <p:cNvPr id="4" name="Footer Placeholder 3"/>
          <p:cNvSpPr>
            <a:spLocks noGrp="1"/>
          </p:cNvSpPr>
          <p:nvPr>
            <p:ph type="ftr" sz="quarter" idx="10"/>
          </p:nvPr>
        </p:nvSpPr>
        <p:spPr/>
        <p:txBody>
          <a:bodyPr/>
          <a:lstStyle/>
          <a:p>
            <a:pPr>
              <a:defRPr/>
            </a:pPr>
            <a:fld id="{56327FAF-6766-4C9D-9FF0-6E30223E8BD9}" type="slidenum">
              <a:rPr lang="en-GB"/>
              <a:pPr>
                <a:defRPr/>
              </a:pPr>
              <a:t>21</a:t>
            </a:fld>
            <a:endParaRPr lang="en-GB"/>
          </a:p>
        </p:txBody>
      </p:sp>
      <p:grpSp>
        <p:nvGrpSpPr>
          <p:cNvPr id="6" name="Group 5"/>
          <p:cNvGrpSpPr>
            <a:grpSpLocks noChangeAspect="1"/>
          </p:cNvGrpSpPr>
          <p:nvPr/>
        </p:nvGrpSpPr>
        <p:grpSpPr bwMode="auto">
          <a:xfrm>
            <a:off x="2358846" y="1860319"/>
            <a:ext cx="4120772" cy="4040965"/>
            <a:chOff x="1332" y="995"/>
            <a:chExt cx="2685" cy="2633"/>
          </a:xfrm>
        </p:grpSpPr>
        <p:sp>
          <p:nvSpPr>
            <p:cNvPr id="7"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44202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Overview </a:t>
            </a:r>
            <a:r>
              <a:rPr lang="en-GB" sz="2400" dirty="0"/>
              <a:t>of </a:t>
            </a:r>
            <a:r>
              <a:rPr lang="en-GB" sz="2400" dirty="0" smtClean="0"/>
              <a:t>cross-domain messaging</a:t>
            </a:r>
          </a:p>
          <a:p>
            <a:pPr eaLnBrk="1" hangingPunct="1"/>
            <a:r>
              <a:rPr lang="en-GB" sz="2400" dirty="0"/>
              <a:t>Overview of </a:t>
            </a:r>
            <a:r>
              <a:rPr lang="en-GB" sz="2400" dirty="0" smtClean="0"/>
              <a:t>Ajax </a:t>
            </a:r>
            <a:r>
              <a:rPr lang="en-GB" sz="2400" dirty="0" err="1" smtClean="0"/>
              <a:t>XMLHttpRequest</a:t>
            </a:r>
            <a:r>
              <a:rPr lang="en-GB" sz="2400" dirty="0" smtClean="0"/>
              <a:t> level </a:t>
            </a:r>
            <a:r>
              <a:rPr lang="en-GB" sz="2400" dirty="0"/>
              <a:t>2</a:t>
            </a:r>
            <a:endParaRPr lang="en-GB" sz="2400" dirty="0" smtClean="0"/>
          </a:p>
          <a:p>
            <a:pPr eaLnBrk="1" hangingPunct="1"/>
            <a:r>
              <a:rPr lang="en-GB" sz="2400" dirty="0" smtClean="0"/>
              <a:t>Understanding origins</a:t>
            </a:r>
          </a:p>
          <a:p>
            <a:pPr eaLnBrk="1" hangingPunct="1"/>
            <a:endParaRPr lang="en-GB" sz="2400" dirty="0" smtClean="0"/>
          </a:p>
          <a:p>
            <a:pPr eaLnBrk="1" hangingPunct="1"/>
            <a:endParaRPr lang="en-GB" sz="2400" dirty="0" smtClean="0"/>
          </a:p>
        </p:txBody>
      </p:sp>
      <p:sp>
        <p:nvSpPr>
          <p:cNvPr id="669698" name="Rectangle 2"/>
          <p:cNvSpPr>
            <a:spLocks noGrp="1" noChangeArrowheads="1"/>
          </p:cNvSpPr>
          <p:nvPr>
            <p:ph type="title"/>
          </p:nvPr>
        </p:nvSpPr>
        <p:spPr/>
        <p:txBody>
          <a:bodyPr/>
          <a:lstStyle/>
          <a:p>
            <a:pPr eaLnBrk="1" hangingPunct="1"/>
            <a:r>
              <a:rPr lang="en-GB" dirty="0" smtClean="0"/>
              <a:t>1. Key Principles</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3</a:t>
            </a:fld>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12"/>
          <p:cNvSpPr>
            <a:spLocks noGrp="1" noChangeArrowheads="1"/>
          </p:cNvSpPr>
          <p:nvPr>
            <p:ph idx="1"/>
          </p:nvPr>
        </p:nvSpPr>
        <p:spPr/>
        <p:txBody>
          <a:bodyPr/>
          <a:lstStyle/>
          <a:p>
            <a:r>
              <a:rPr lang="en-GB" sz="2400" dirty="0" smtClean="0"/>
              <a:t>Allows </a:t>
            </a:r>
            <a:r>
              <a:rPr lang="en-GB" sz="2400" dirty="0"/>
              <a:t>HTML5 applications from different domains to communicate safely with each other</a:t>
            </a:r>
          </a:p>
          <a:p>
            <a:pPr lvl="1"/>
            <a:r>
              <a:rPr lang="en-GB" sz="2000" dirty="0"/>
              <a:t>Overcomes previous security limitations enforced by browsers…</a:t>
            </a:r>
          </a:p>
          <a:p>
            <a:pPr lvl="1"/>
            <a:r>
              <a:rPr lang="en-GB" sz="2000" dirty="0"/>
              <a:t>Which prevented programmatic access to </a:t>
            </a:r>
            <a:r>
              <a:rPr lang="en-GB" sz="2000" dirty="0" smtClean="0"/>
              <a:t>other </a:t>
            </a:r>
            <a:r>
              <a:rPr lang="en-GB" sz="2000" dirty="0"/>
              <a:t>frames </a:t>
            </a:r>
            <a:r>
              <a:rPr lang="en-GB" sz="2000" dirty="0" smtClean="0"/>
              <a:t>etc.</a:t>
            </a:r>
          </a:p>
          <a:p>
            <a:pPr lvl="1"/>
            <a:endParaRPr lang="en-GB" sz="2000" dirty="0"/>
          </a:p>
          <a:p>
            <a:r>
              <a:rPr lang="en-GB" sz="2400" dirty="0" smtClean="0"/>
              <a:t>Typical usage scenario:</a:t>
            </a:r>
          </a:p>
          <a:p>
            <a:pPr lvl="1"/>
            <a:r>
              <a:rPr lang="en-GB" sz="2000" dirty="0" smtClean="0"/>
              <a:t>Communication between widgets in a mash-up (portal)</a:t>
            </a:r>
          </a:p>
          <a:p>
            <a:pPr lvl="1"/>
            <a:r>
              <a:rPr lang="en-GB" sz="2000" dirty="0" smtClean="0"/>
              <a:t>Allows secure cross-origin communication across </a:t>
            </a:r>
            <a:r>
              <a:rPr lang="en-GB" sz="2000" dirty="0" err="1" smtClean="0"/>
              <a:t>iframes</a:t>
            </a:r>
            <a:r>
              <a:rPr lang="en-GB" sz="2000" dirty="0" smtClean="0"/>
              <a:t>, tabs, and windows</a:t>
            </a:r>
            <a:endParaRPr lang="en-GB" sz="2000" dirty="0"/>
          </a:p>
          <a:p>
            <a:pPr lvl="1"/>
            <a:endParaRPr lang="en-GB" sz="2000" dirty="0" smtClean="0"/>
          </a:p>
          <a:p>
            <a:r>
              <a:rPr lang="en-GB" sz="2400" dirty="0" smtClean="0"/>
              <a:t>Based upon the </a:t>
            </a:r>
            <a:r>
              <a:rPr lang="en-GB" sz="2400" dirty="0" err="1" smtClean="0">
                <a:latin typeface="Lucida Console" pitchFamily="49" charset="0"/>
              </a:rPr>
              <a:t>postMessage</a:t>
            </a:r>
            <a:r>
              <a:rPr lang="en-GB" sz="2400" dirty="0" smtClean="0">
                <a:latin typeface="Lucida Console" pitchFamily="49" charset="0"/>
              </a:rPr>
              <a:t>()</a:t>
            </a:r>
            <a:r>
              <a:rPr lang="en-GB" sz="2400" dirty="0" smtClean="0"/>
              <a:t> function</a:t>
            </a:r>
          </a:p>
          <a:p>
            <a:pPr lvl="1"/>
            <a:r>
              <a:rPr lang="en-GB" sz="2000" dirty="0" smtClean="0"/>
              <a:t>See section 2 in this chapter for details</a:t>
            </a:r>
            <a:endParaRPr lang="en-GB" sz="2000" dirty="0"/>
          </a:p>
        </p:txBody>
      </p:sp>
      <p:sp>
        <p:nvSpPr>
          <p:cNvPr id="7171" name="Rectangle 11"/>
          <p:cNvSpPr>
            <a:spLocks noGrp="1" noChangeArrowheads="1"/>
          </p:cNvSpPr>
          <p:nvPr>
            <p:ph type="title"/>
          </p:nvPr>
        </p:nvSpPr>
        <p:spPr/>
        <p:txBody>
          <a:bodyPr/>
          <a:lstStyle/>
          <a:p>
            <a:pPr eaLnBrk="1" hangingPunct="1"/>
            <a:r>
              <a:rPr lang="en-GB" dirty="0" smtClean="0"/>
              <a:t>Overview of Cross-Domain Messaging</a:t>
            </a:r>
          </a:p>
        </p:txBody>
      </p:sp>
      <p:sp>
        <p:nvSpPr>
          <p:cNvPr id="12" name="Footer Placeholder 3"/>
          <p:cNvSpPr>
            <a:spLocks noGrp="1"/>
          </p:cNvSpPr>
          <p:nvPr>
            <p:ph type="ftr" sz="quarter" idx="10"/>
          </p:nvPr>
        </p:nvSpPr>
        <p:spPr/>
        <p:txBody>
          <a:bodyPr/>
          <a:lstStyle/>
          <a:p>
            <a:pPr>
              <a:defRPr/>
            </a:pPr>
            <a:fld id="{806DF312-1821-4BE9-8463-EBCBFEE83C99}" type="slidenum">
              <a:rPr lang="en-GB"/>
              <a:pPr>
                <a:defRPr/>
              </a:pPr>
              <a:t>4</a:t>
            </a:fld>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r>
              <a:rPr lang="en-GB" sz="2400" dirty="0" err="1" smtClean="0">
                <a:latin typeface="Lucida Console" pitchFamily="49" charset="0"/>
              </a:rPr>
              <a:t>XMLHttpRequest</a:t>
            </a:r>
            <a:r>
              <a:rPr lang="en-GB" sz="2400" dirty="0" smtClean="0"/>
              <a:t> is the workhorse of Ajax applications</a:t>
            </a:r>
          </a:p>
          <a:p>
            <a:pPr lvl="1" eaLnBrk="1" hangingPunct="1"/>
            <a:r>
              <a:rPr lang="en-GB" sz="2000" dirty="0" smtClean="0"/>
              <a:t>Allows a client to send asynchronous requests to a Web server on the same domain</a:t>
            </a:r>
          </a:p>
          <a:p>
            <a:pPr lvl="1" eaLnBrk="1" hangingPunct="1"/>
            <a:r>
              <a:rPr lang="en-GB" sz="2000" dirty="0" smtClean="0"/>
              <a:t>The client can define call-back functions to receive results when ready, and then update the UI smoothly</a:t>
            </a:r>
          </a:p>
          <a:p>
            <a:pPr lvl="1" eaLnBrk="1" hangingPunct="1"/>
            <a:endParaRPr lang="en-GB" sz="2000" dirty="0"/>
          </a:p>
          <a:p>
            <a:pPr eaLnBrk="1" hangingPunct="1"/>
            <a:r>
              <a:rPr lang="en-GB" sz="2400" dirty="0" smtClean="0"/>
              <a:t>HTML5 takes </a:t>
            </a:r>
            <a:r>
              <a:rPr lang="en-GB" sz="2400" dirty="0" err="1">
                <a:latin typeface="Lucida Console" pitchFamily="49" charset="0"/>
              </a:rPr>
              <a:t>XMLHttpRequest</a:t>
            </a:r>
            <a:r>
              <a:rPr lang="en-GB" sz="2400" dirty="0"/>
              <a:t> </a:t>
            </a:r>
            <a:r>
              <a:rPr lang="en-GB" sz="2400" dirty="0" smtClean="0"/>
              <a:t>to a new level</a:t>
            </a:r>
            <a:endParaRPr lang="en-GB" sz="2400" dirty="0"/>
          </a:p>
          <a:p>
            <a:pPr lvl="1" eaLnBrk="1" hangingPunct="1"/>
            <a:r>
              <a:rPr lang="en-GB" sz="2000" dirty="0" smtClean="0"/>
              <a:t>Level 2, in fact </a:t>
            </a:r>
            <a:r>
              <a:rPr lang="en-GB" sz="2000" dirty="0" smtClean="0">
                <a:sym typeface="Wingdings" pitchFamily="2" charset="2"/>
              </a:rPr>
              <a:t></a:t>
            </a:r>
            <a:endParaRPr lang="en-GB" sz="2000" dirty="0"/>
          </a:p>
          <a:p>
            <a:pPr lvl="1" eaLnBrk="1" hangingPunct="1"/>
            <a:r>
              <a:rPr lang="en-GB" sz="2000" dirty="0" smtClean="0"/>
              <a:t>Supports cross-domain calls</a:t>
            </a:r>
          </a:p>
          <a:p>
            <a:pPr lvl="1" eaLnBrk="1" hangingPunct="1"/>
            <a:r>
              <a:rPr lang="en-GB" sz="2000" dirty="0" smtClean="0"/>
              <a:t>Also provides a better progress-update mechanism</a:t>
            </a:r>
          </a:p>
          <a:p>
            <a:pPr lvl="1" eaLnBrk="1" hangingPunct="1"/>
            <a:endParaRPr lang="en-GB" sz="2000" dirty="0"/>
          </a:p>
          <a:p>
            <a:pPr eaLnBrk="1" hangingPunct="1"/>
            <a:r>
              <a:rPr lang="en-GB" sz="2400" dirty="0" smtClean="0"/>
              <a:t>Based upon the </a:t>
            </a:r>
            <a:r>
              <a:rPr lang="en-GB" sz="2400" dirty="0" err="1">
                <a:latin typeface="Lucida Console" pitchFamily="49" charset="0"/>
              </a:rPr>
              <a:t>XMLHttpRequest</a:t>
            </a:r>
            <a:r>
              <a:rPr lang="en-GB" sz="2400" dirty="0"/>
              <a:t> </a:t>
            </a:r>
            <a:r>
              <a:rPr lang="en-GB" sz="2400" dirty="0" smtClean="0"/>
              <a:t>object</a:t>
            </a:r>
            <a:endParaRPr lang="en-GB" sz="2400" dirty="0"/>
          </a:p>
          <a:p>
            <a:pPr lvl="1"/>
            <a:r>
              <a:rPr lang="en-GB" sz="2000" dirty="0"/>
              <a:t>See section </a:t>
            </a:r>
            <a:r>
              <a:rPr lang="en-GB" sz="2000" dirty="0" smtClean="0"/>
              <a:t>3 </a:t>
            </a:r>
            <a:r>
              <a:rPr lang="en-GB" sz="2000" dirty="0"/>
              <a:t>in this chapter for details</a:t>
            </a:r>
          </a:p>
        </p:txBody>
      </p:sp>
      <p:sp>
        <p:nvSpPr>
          <p:cNvPr id="4" name="Footer Placeholder 3"/>
          <p:cNvSpPr>
            <a:spLocks noGrp="1"/>
          </p:cNvSpPr>
          <p:nvPr>
            <p:ph type="ftr" sz="quarter" idx="10"/>
          </p:nvPr>
        </p:nvSpPr>
        <p:spPr/>
        <p:txBody>
          <a:bodyPr/>
          <a:lstStyle/>
          <a:p>
            <a:pPr>
              <a:defRPr/>
            </a:pPr>
            <a:fld id="{A33087B3-0478-4AC1-BE47-B537238F140E}" type="slidenum">
              <a:rPr lang="en-GB"/>
              <a:pPr>
                <a:defRPr/>
              </a:pPr>
              <a:t>5</a:t>
            </a:fld>
            <a:endParaRPr lang="en-GB" dirty="0"/>
          </a:p>
        </p:txBody>
      </p:sp>
      <p:sp>
        <p:nvSpPr>
          <p:cNvPr id="2" name="Title 1"/>
          <p:cNvSpPr>
            <a:spLocks noGrp="1"/>
          </p:cNvSpPr>
          <p:nvPr>
            <p:ph type="title"/>
          </p:nvPr>
        </p:nvSpPr>
        <p:spPr/>
        <p:txBody>
          <a:bodyPr/>
          <a:lstStyle/>
          <a:p>
            <a:r>
              <a:rPr lang="en-GB" dirty="0"/>
              <a:t>Overview of </a:t>
            </a:r>
            <a:r>
              <a:rPr lang="en-GB" dirty="0" err="1"/>
              <a:t>XMLHttpRequest</a:t>
            </a:r>
            <a:r>
              <a:rPr lang="en-GB" dirty="0"/>
              <a:t> Level 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p:txBody>
          <a:bodyPr/>
          <a:lstStyle/>
          <a:p>
            <a:pPr eaLnBrk="1" hangingPunct="1"/>
            <a:r>
              <a:rPr lang="en-GB" sz="2400" dirty="0" smtClean="0"/>
              <a:t>All the HTML5 communication APIs are based on the concept of an "origin"</a:t>
            </a:r>
          </a:p>
          <a:p>
            <a:pPr lvl="1" eaLnBrk="1" hangingPunct="1"/>
            <a:endParaRPr lang="en-GB" sz="2000" dirty="0"/>
          </a:p>
          <a:p>
            <a:pPr eaLnBrk="1" hangingPunct="1"/>
            <a:r>
              <a:rPr lang="en-GB" sz="2400" dirty="0" smtClean="0"/>
              <a:t>An origin comprises:</a:t>
            </a:r>
          </a:p>
          <a:p>
            <a:pPr lvl="1" eaLnBrk="1" hangingPunct="1"/>
            <a:r>
              <a:rPr lang="en-GB" sz="2000" dirty="0" smtClean="0"/>
              <a:t>A scheme (e.g. http, https)</a:t>
            </a:r>
          </a:p>
          <a:p>
            <a:pPr lvl="1" eaLnBrk="1" hangingPunct="1"/>
            <a:r>
              <a:rPr lang="en-GB" sz="2000" dirty="0" smtClean="0"/>
              <a:t>A host (e.g. </a:t>
            </a:r>
            <a:r>
              <a:rPr lang="en-GB" sz="2000" dirty="0" err="1" smtClean="0"/>
              <a:t>localhost</a:t>
            </a:r>
            <a:r>
              <a:rPr lang="en-GB" sz="2000" dirty="0" smtClean="0"/>
              <a:t>, www.MyDomain.com)</a:t>
            </a:r>
          </a:p>
          <a:p>
            <a:pPr lvl="1" eaLnBrk="1" hangingPunct="1"/>
            <a:r>
              <a:rPr lang="en-GB" sz="2000" dirty="0" smtClean="0"/>
              <a:t>A port number (e.g. 80, 8080)</a:t>
            </a:r>
          </a:p>
          <a:p>
            <a:pPr lvl="1" eaLnBrk="1" hangingPunct="1"/>
            <a:endParaRPr lang="en-GB" sz="2000" dirty="0"/>
          </a:p>
          <a:p>
            <a:pPr eaLnBrk="1" hangingPunct="1"/>
            <a:r>
              <a:rPr lang="en-GB" sz="2400" dirty="0" smtClean="0"/>
              <a:t>Note: paths are not part of the origin</a:t>
            </a:r>
          </a:p>
          <a:p>
            <a:pPr lvl="1" eaLnBrk="1" hangingPunct="1"/>
            <a:r>
              <a:rPr lang="en-GB" sz="2000" dirty="0" smtClean="0"/>
              <a:t>Thus the following two pages have the same origin</a:t>
            </a:r>
            <a:endParaRPr lang="en-GB" sz="2000" dirty="0"/>
          </a:p>
        </p:txBody>
      </p:sp>
      <p:sp>
        <p:nvSpPr>
          <p:cNvPr id="8195" name="Rectangle 2"/>
          <p:cNvSpPr>
            <a:spLocks noGrp="1" noChangeArrowheads="1"/>
          </p:cNvSpPr>
          <p:nvPr>
            <p:ph type="title"/>
          </p:nvPr>
        </p:nvSpPr>
        <p:spPr/>
        <p:txBody>
          <a:bodyPr/>
          <a:lstStyle/>
          <a:p>
            <a:pPr eaLnBrk="1" hangingPunct="1"/>
            <a:r>
              <a:rPr lang="en-GB" dirty="0" smtClean="0"/>
              <a:t>Understanding Origins</a:t>
            </a:r>
          </a:p>
        </p:txBody>
      </p:sp>
      <p:sp>
        <p:nvSpPr>
          <p:cNvPr id="4" name="Footer Placeholder 3"/>
          <p:cNvSpPr>
            <a:spLocks noGrp="1"/>
          </p:cNvSpPr>
          <p:nvPr>
            <p:ph type="ftr" sz="quarter" idx="10"/>
          </p:nvPr>
        </p:nvSpPr>
        <p:spPr/>
        <p:txBody>
          <a:bodyPr/>
          <a:lstStyle/>
          <a:p>
            <a:pPr>
              <a:defRPr/>
            </a:pPr>
            <a:fld id="{A33087B3-0478-4AC1-BE47-B537238F140E}" type="slidenum">
              <a:rPr lang="en-GB"/>
              <a:pPr>
                <a:defRPr/>
              </a:pPr>
              <a:t>6</a:t>
            </a:fld>
            <a:endParaRPr lang="en-GB" dirty="0"/>
          </a:p>
        </p:txBody>
      </p:sp>
      <p:sp>
        <p:nvSpPr>
          <p:cNvPr id="3" name="TextBox 2"/>
          <p:cNvSpPr txBox="1"/>
          <p:nvPr/>
        </p:nvSpPr>
        <p:spPr>
          <a:xfrm>
            <a:off x="874644" y="5340626"/>
            <a:ext cx="7471070" cy="307777"/>
          </a:xfrm>
          <a:prstGeom prst="rect">
            <a:avLst/>
          </a:prstGeom>
          <a:solidFill>
            <a:schemeClr val="bg1"/>
          </a:solidFill>
          <a:ln>
            <a:solidFill>
              <a:schemeClr val="tx2"/>
            </a:solidFill>
          </a:ln>
        </p:spPr>
        <p:txBody>
          <a:bodyPr wrap="none" rtlCol="0">
            <a:noAutofit/>
          </a:bodyPr>
          <a:lstStyle/>
          <a:p>
            <a:r>
              <a:rPr lang="en-GB" sz="1400" dirty="0" smtClean="0">
                <a:solidFill>
                  <a:schemeClr val="tx2"/>
                </a:solidFill>
              </a:rPr>
              <a:t>http://www.MyDomain.com/Customers/ViewCustomer.html</a:t>
            </a:r>
            <a:endParaRPr lang="en-GB" sz="1400" dirty="0">
              <a:solidFill>
                <a:schemeClr val="tx2"/>
              </a:solidFill>
            </a:endParaRPr>
          </a:p>
        </p:txBody>
      </p:sp>
      <p:sp>
        <p:nvSpPr>
          <p:cNvPr id="33" name="TextBox 32"/>
          <p:cNvSpPr txBox="1"/>
          <p:nvPr/>
        </p:nvSpPr>
        <p:spPr>
          <a:xfrm>
            <a:off x="874644" y="5786427"/>
            <a:ext cx="7471070" cy="307777"/>
          </a:xfrm>
          <a:prstGeom prst="rect">
            <a:avLst/>
          </a:prstGeom>
          <a:solidFill>
            <a:schemeClr val="bg1"/>
          </a:solidFill>
          <a:ln>
            <a:solidFill>
              <a:schemeClr val="tx2"/>
            </a:solidFill>
          </a:ln>
        </p:spPr>
        <p:txBody>
          <a:bodyPr wrap="none" rtlCol="0">
            <a:noAutofit/>
          </a:bodyPr>
          <a:lstStyle/>
          <a:p>
            <a:r>
              <a:rPr lang="en-GB" sz="1400" dirty="0" smtClean="0">
                <a:solidFill>
                  <a:schemeClr val="tx2"/>
                </a:solidFill>
              </a:rPr>
              <a:t>http://www.MyDomain.com/Products/ViewProduct.html</a:t>
            </a:r>
            <a:endParaRPr lang="en-GB" sz="1400" dirty="0">
              <a:solidFill>
                <a:schemeClr val="tx2"/>
              </a:solidFill>
            </a:endParaRPr>
          </a:p>
        </p:txBody>
      </p:sp>
    </p:spTree>
    <p:extLst>
      <p:ext uri="{BB962C8B-B14F-4D97-AF65-F5344CB8AC3E}">
        <p14:creationId xmlns:p14="http://schemas.microsoft.com/office/powerpoint/2010/main" val="935548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p:txBody>
          <a:bodyPr/>
          <a:lstStyle/>
          <a:p>
            <a:pPr eaLnBrk="1" hangingPunct="1"/>
            <a:r>
              <a:rPr lang="en-GB" sz="2400" dirty="0" smtClean="0"/>
              <a:t>Scenario</a:t>
            </a:r>
          </a:p>
          <a:p>
            <a:pPr eaLnBrk="1" hangingPunct="1"/>
            <a:r>
              <a:rPr lang="en-GB" sz="2400" dirty="0" smtClean="0"/>
              <a:t>Sending a message</a:t>
            </a:r>
          </a:p>
          <a:p>
            <a:pPr eaLnBrk="1" hangingPunct="1"/>
            <a:r>
              <a:rPr lang="en-GB" sz="2400" dirty="0"/>
              <a:t>Example of </a:t>
            </a:r>
            <a:r>
              <a:rPr lang="en-GB" sz="2400" dirty="0" smtClean="0"/>
              <a:t>sending </a:t>
            </a:r>
            <a:r>
              <a:rPr lang="en-GB" sz="2400" dirty="0"/>
              <a:t>a </a:t>
            </a:r>
            <a:r>
              <a:rPr lang="en-GB" sz="2400" dirty="0" smtClean="0"/>
              <a:t>message</a:t>
            </a:r>
          </a:p>
          <a:p>
            <a:pPr eaLnBrk="1" hangingPunct="1"/>
            <a:r>
              <a:rPr lang="en-GB" sz="2400" dirty="0" smtClean="0"/>
              <a:t>Receiving a message</a:t>
            </a:r>
          </a:p>
          <a:p>
            <a:pPr eaLnBrk="1" hangingPunct="1"/>
            <a:r>
              <a:rPr lang="en-GB" sz="2400" dirty="0"/>
              <a:t>Example of </a:t>
            </a:r>
            <a:r>
              <a:rPr lang="en-GB" sz="2400" dirty="0" smtClean="0"/>
              <a:t>receiving a </a:t>
            </a:r>
            <a:r>
              <a:rPr lang="en-GB" sz="2400" dirty="0"/>
              <a:t>message</a:t>
            </a:r>
          </a:p>
          <a:p>
            <a:pPr eaLnBrk="1" hangingPunct="1"/>
            <a:r>
              <a:rPr lang="en-GB" sz="2400" dirty="0" smtClean="0"/>
              <a:t>Worked example</a:t>
            </a:r>
          </a:p>
        </p:txBody>
      </p:sp>
      <p:sp>
        <p:nvSpPr>
          <p:cNvPr id="669698" name="Rectangle 2"/>
          <p:cNvSpPr>
            <a:spLocks noGrp="1" noChangeArrowheads="1"/>
          </p:cNvSpPr>
          <p:nvPr>
            <p:ph type="title"/>
          </p:nvPr>
        </p:nvSpPr>
        <p:spPr/>
        <p:txBody>
          <a:bodyPr/>
          <a:lstStyle/>
          <a:p>
            <a:pPr eaLnBrk="1" hangingPunct="1"/>
            <a:r>
              <a:rPr lang="en-GB" dirty="0" smtClean="0"/>
              <a:t>2. Cross-Domain Messaging</a:t>
            </a:r>
          </a:p>
        </p:txBody>
      </p:sp>
      <p:sp>
        <p:nvSpPr>
          <p:cNvPr id="4" name="Footer Placeholder 3"/>
          <p:cNvSpPr>
            <a:spLocks noGrp="1"/>
          </p:cNvSpPr>
          <p:nvPr>
            <p:ph type="ftr" sz="quarter" idx="10"/>
          </p:nvPr>
        </p:nvSpPr>
        <p:spPr/>
        <p:txBody>
          <a:bodyPr/>
          <a:lstStyle/>
          <a:p>
            <a:pPr>
              <a:defRPr/>
            </a:pPr>
            <a:fld id="{02675139-9B9F-4733-933F-9A1F74144302}" type="slidenum">
              <a:rPr lang="en-GB"/>
              <a:pPr>
                <a:defRPr/>
              </a:pPr>
              <a:t>7</a:t>
            </a:fld>
            <a:endParaRPr lang="en-GB"/>
          </a:p>
        </p:txBody>
      </p:sp>
    </p:spTree>
    <p:extLst>
      <p:ext uri="{BB962C8B-B14F-4D97-AF65-F5344CB8AC3E}">
        <p14:creationId xmlns:p14="http://schemas.microsoft.com/office/powerpoint/2010/main" val="3000910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lstStyle/>
          <a:p>
            <a:pPr eaLnBrk="1" hangingPunct="1"/>
            <a:r>
              <a:rPr lang="en-GB" sz="2400" dirty="0" smtClean="0">
                <a:sym typeface="Wingdings" pitchFamily="2" charset="2"/>
              </a:rPr>
              <a:t>In this section we'll explore cross-domain messaging between domains named </a:t>
            </a:r>
            <a:r>
              <a:rPr lang="en-GB" sz="2400" dirty="0" smtClean="0">
                <a:latin typeface="Lucida Console" panose="020B0609040504020204" pitchFamily="49" charset="0"/>
                <a:sym typeface="Wingdings" pitchFamily="2" charset="2"/>
              </a:rPr>
              <a:t>mydomain1</a:t>
            </a:r>
            <a:r>
              <a:rPr lang="en-GB" sz="2400" dirty="0" smtClean="0">
                <a:sym typeface="Wingdings" pitchFamily="2" charset="2"/>
              </a:rPr>
              <a:t> and </a:t>
            </a:r>
            <a:r>
              <a:rPr lang="en-GB" sz="2400" dirty="0" smtClean="0">
                <a:latin typeface="Lucida Console" panose="020B0609040504020204" pitchFamily="49" charset="0"/>
                <a:sym typeface="Wingdings" pitchFamily="2" charset="2"/>
              </a:rPr>
              <a:t>mydomain2</a:t>
            </a:r>
          </a:p>
          <a:p>
            <a:pPr lvl="1" eaLnBrk="1" hangingPunct="1"/>
            <a:r>
              <a:rPr lang="en-GB" dirty="0" smtClean="0">
                <a:sym typeface="Wingdings" pitchFamily="2" charset="2"/>
              </a:rPr>
              <a:t>These domain name will actually just be aliases for </a:t>
            </a:r>
            <a:r>
              <a:rPr lang="en-GB" dirty="0" err="1" smtClean="0">
                <a:latin typeface="Lucida Console" pitchFamily="49" charset="0"/>
                <a:sym typeface="Wingdings" pitchFamily="2" charset="2"/>
              </a:rPr>
              <a:t>localhost</a:t>
            </a:r>
            <a:endParaRPr lang="en-GB" dirty="0">
              <a:latin typeface="Lucida Console" pitchFamily="49" charset="0"/>
              <a:sym typeface="Wingdings" pitchFamily="2" charset="2"/>
            </a:endParaRPr>
          </a:p>
          <a:p>
            <a:pPr lvl="1" eaLnBrk="1" hangingPunct="1"/>
            <a:r>
              <a:rPr lang="en-GB" dirty="0" smtClean="0">
                <a:sym typeface="Wingdings" pitchFamily="2" charset="2"/>
              </a:rPr>
              <a:t>To define these aliases, open a text editor as Administrator, open </a:t>
            </a:r>
            <a:r>
              <a:rPr lang="en-GB" dirty="0" smtClean="0">
                <a:latin typeface="Lucida Console" pitchFamily="49" charset="0"/>
                <a:sym typeface="Wingdings" pitchFamily="2" charset="2"/>
              </a:rPr>
              <a:t>C</a:t>
            </a:r>
            <a:r>
              <a:rPr lang="en-GB" dirty="0">
                <a:latin typeface="Lucida Console" pitchFamily="49" charset="0"/>
                <a:sym typeface="Wingdings" pitchFamily="2" charset="2"/>
              </a:rPr>
              <a:t>:\</a:t>
            </a:r>
            <a:r>
              <a:rPr lang="en-GB" dirty="0" smtClean="0">
                <a:latin typeface="Lucida Console" pitchFamily="49" charset="0"/>
                <a:sym typeface="Wingdings" pitchFamily="2" charset="2"/>
              </a:rPr>
              <a:t>Windows\System32\drivers\etc\hosts</a:t>
            </a:r>
            <a:r>
              <a:rPr lang="en-GB" dirty="0" smtClean="0">
                <a:latin typeface="+mj-lt"/>
                <a:sym typeface="Wingdings" pitchFamily="2" charset="2"/>
              </a:rPr>
              <a:t>, and append:</a:t>
            </a:r>
            <a:r>
              <a:rPr lang="en-GB" dirty="0" smtClean="0">
                <a:latin typeface="Lucida Console" pitchFamily="49" charset="0"/>
                <a:sym typeface="Wingdings" pitchFamily="2" charset="2"/>
              </a:rPr>
              <a:t> </a:t>
            </a:r>
            <a:endParaRPr lang="en-GB" dirty="0">
              <a:latin typeface="Lucida Console" pitchFamily="49" charset="0"/>
              <a:sym typeface="Wingdings" pitchFamily="2" charset="2"/>
            </a:endParaRPr>
          </a:p>
          <a:p>
            <a:pPr lvl="1" eaLnBrk="1" hangingPunct="1"/>
            <a:endParaRPr lang="en-GB" dirty="0" smtClean="0">
              <a:latin typeface="Lucida Console" pitchFamily="49" charset="0"/>
              <a:sym typeface="Wingdings" pitchFamily="2" charset="2"/>
            </a:endParaRPr>
          </a:p>
          <a:p>
            <a:pPr lvl="1" eaLnBrk="1" hangingPunct="1"/>
            <a:endParaRPr lang="en-GB" dirty="0">
              <a:latin typeface="Lucida Console" pitchFamily="49" charset="0"/>
              <a:sym typeface="Wingdings" pitchFamily="2" charset="2"/>
            </a:endParaRPr>
          </a:p>
          <a:p>
            <a:pPr lvl="1" eaLnBrk="1" hangingPunct="1"/>
            <a:endParaRPr lang="en-GB" dirty="0">
              <a:latin typeface="Lucida Console" pitchFamily="49" charset="0"/>
              <a:sym typeface="Wingdings" pitchFamily="2" charset="2"/>
            </a:endParaRPr>
          </a:p>
          <a:p>
            <a:pPr eaLnBrk="1" hangingPunct="1"/>
            <a:r>
              <a:rPr lang="en-GB" dirty="0" smtClean="0">
                <a:sym typeface="Wingdings" pitchFamily="2" charset="2"/>
              </a:rPr>
              <a:t>Our </a:t>
            </a:r>
            <a:r>
              <a:rPr lang="en-GB" sz="2400" dirty="0" smtClean="0">
                <a:sym typeface="Wingdings" pitchFamily="2" charset="2"/>
              </a:rPr>
              <a:t>example will involve two HTML files:</a:t>
            </a:r>
          </a:p>
          <a:p>
            <a:pPr lvl="1" eaLnBrk="1" hangingPunct="1"/>
            <a:r>
              <a:rPr lang="en-GB" sz="2000" dirty="0" smtClean="0">
                <a:latin typeface="Lucida Console" pitchFamily="49" charset="0"/>
                <a:sym typeface="Wingdings" pitchFamily="2" charset="2"/>
              </a:rPr>
              <a:t>MyChatPortal.html</a:t>
            </a:r>
          </a:p>
          <a:p>
            <a:pPr lvl="1" eaLnBrk="1" hangingPunct="1"/>
            <a:r>
              <a:rPr lang="en-GB" sz="2000" dirty="0" smtClean="0">
                <a:latin typeface="Lucida Console" pitchFamily="49" charset="0"/>
                <a:sym typeface="Wingdings" pitchFamily="2" charset="2"/>
              </a:rPr>
              <a:t>MyChatWidget.html</a:t>
            </a:r>
          </a:p>
          <a:p>
            <a:pPr lvl="1" eaLnBrk="1" hangingPunct="1"/>
            <a:endParaRPr lang="en-GB" sz="2000" dirty="0">
              <a:latin typeface="Lucida Console" pitchFamily="49" charset="0"/>
              <a:sym typeface="Wingdings" pitchFamily="2" charset="2"/>
            </a:endParaRPr>
          </a:p>
          <a:p>
            <a:pPr eaLnBrk="1" hangingPunct="1"/>
            <a:r>
              <a:rPr lang="en-GB" sz="2400" dirty="0" smtClean="0">
                <a:latin typeface="+mj-lt"/>
                <a:sym typeface="Wingdings" pitchFamily="2" charset="2"/>
              </a:rPr>
              <a:t>Copy these files to the IIS Web publishing folder</a:t>
            </a:r>
          </a:p>
          <a:p>
            <a:pPr lvl="1" eaLnBrk="1" hangingPunct="1"/>
            <a:r>
              <a:rPr lang="en-GB" sz="2000" dirty="0" smtClean="0">
                <a:latin typeface="+mj-lt"/>
                <a:sym typeface="Wingdings" pitchFamily="2" charset="2"/>
              </a:rPr>
              <a:t>i.e. copy the files to </a:t>
            </a:r>
            <a:r>
              <a:rPr lang="en-GB" sz="2000" dirty="0" smtClean="0">
                <a:latin typeface="Lucida Console" pitchFamily="49" charset="0"/>
                <a:sym typeface="Wingdings" pitchFamily="2" charset="2"/>
              </a:rPr>
              <a:t>C</a:t>
            </a:r>
            <a:r>
              <a:rPr lang="en-GB" sz="2000" dirty="0">
                <a:latin typeface="Lucida Console" pitchFamily="49" charset="0"/>
                <a:sym typeface="Wingdings" pitchFamily="2" charset="2"/>
              </a:rPr>
              <a:t>:\</a:t>
            </a:r>
            <a:r>
              <a:rPr lang="en-GB" sz="2000" dirty="0" smtClean="0">
                <a:latin typeface="Lucida Console" pitchFamily="49" charset="0"/>
                <a:sym typeface="Wingdings" pitchFamily="2" charset="2"/>
              </a:rPr>
              <a:t>inetpub\wwwroot</a:t>
            </a:r>
          </a:p>
        </p:txBody>
      </p:sp>
      <p:sp>
        <p:nvSpPr>
          <p:cNvPr id="12291" name="Rectangle 2"/>
          <p:cNvSpPr>
            <a:spLocks noGrp="1" noChangeArrowheads="1"/>
          </p:cNvSpPr>
          <p:nvPr>
            <p:ph type="title"/>
          </p:nvPr>
        </p:nvSpPr>
        <p:spPr/>
        <p:txBody>
          <a:bodyPr/>
          <a:lstStyle/>
          <a:p>
            <a:pPr eaLnBrk="1" hangingPunct="1"/>
            <a:r>
              <a:rPr lang="en-GB" dirty="0" smtClean="0"/>
              <a:t>Scenario</a:t>
            </a:r>
          </a:p>
        </p:txBody>
      </p:sp>
      <p:sp>
        <p:nvSpPr>
          <p:cNvPr id="20" name="Footer Placeholder 3"/>
          <p:cNvSpPr>
            <a:spLocks noGrp="1"/>
          </p:cNvSpPr>
          <p:nvPr>
            <p:ph type="ftr" sz="quarter" idx="10"/>
          </p:nvPr>
        </p:nvSpPr>
        <p:spPr/>
        <p:txBody>
          <a:bodyPr/>
          <a:lstStyle/>
          <a:p>
            <a:pPr>
              <a:defRPr/>
            </a:pPr>
            <a:fld id="{9DE262D8-DD8E-4FC7-93EB-5FAD45703EF1}" type="slidenum">
              <a:rPr lang="en-GB"/>
              <a:pPr>
                <a:defRPr/>
              </a:pPr>
              <a:t>8</a:t>
            </a:fld>
            <a:endParaRPr lang="en-GB"/>
          </a:p>
        </p:txBody>
      </p:sp>
      <p:sp>
        <p:nvSpPr>
          <p:cNvPr id="9" name="Rectangle 5"/>
          <p:cNvSpPr>
            <a:spLocks noChangeArrowheads="1"/>
          </p:cNvSpPr>
          <p:nvPr/>
        </p:nvSpPr>
        <p:spPr bwMode="auto">
          <a:xfrm>
            <a:off x="850679" y="3145222"/>
            <a:ext cx="7895756" cy="579120"/>
          </a:xfrm>
          <a:prstGeom prst="rect">
            <a:avLst/>
          </a:prstGeom>
          <a:solidFill>
            <a:schemeClr val="bg1"/>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US" sz="1200" dirty="0">
                <a:solidFill>
                  <a:schemeClr val="tx2"/>
                </a:solidFill>
              </a:rPr>
              <a:t>127.0.0.1 </a:t>
            </a:r>
            <a:r>
              <a:rPr lang="en-US" sz="1200" dirty="0" smtClean="0">
                <a:solidFill>
                  <a:schemeClr val="tx2"/>
                </a:solidFill>
              </a:rPr>
              <a:t>mydomain1</a:t>
            </a:r>
            <a:endParaRPr lang="en-US" sz="1200" dirty="0">
              <a:solidFill>
                <a:schemeClr val="tx2"/>
              </a:solidFill>
            </a:endParaRPr>
          </a:p>
          <a:p>
            <a:pPr defTabSz="739775">
              <a:defRPr/>
            </a:pPr>
            <a:r>
              <a:rPr lang="en-US" sz="1200" dirty="0">
                <a:solidFill>
                  <a:schemeClr val="tx2"/>
                </a:solidFill>
              </a:rPr>
              <a:t>127.0.0.1 </a:t>
            </a:r>
            <a:r>
              <a:rPr lang="en-US" sz="1200" dirty="0" smtClean="0">
                <a:solidFill>
                  <a:schemeClr val="tx2"/>
                </a:solidFill>
              </a:rPr>
              <a:t>mydomain2</a:t>
            </a:r>
            <a:endParaRPr lang="en-US" sz="1200"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p:txBody>
          <a:bodyPr/>
          <a:lstStyle/>
          <a:p>
            <a:pPr eaLnBrk="1" hangingPunct="1"/>
            <a:r>
              <a:rPr lang="en-GB" sz="2400" dirty="0" smtClean="0"/>
              <a:t>To send a message to another </a:t>
            </a:r>
            <a:r>
              <a:rPr lang="en-GB" sz="2400" dirty="0" err="1" smtClean="0"/>
              <a:t>iframe</a:t>
            </a:r>
            <a:r>
              <a:rPr lang="en-GB" sz="2400" dirty="0" smtClean="0"/>
              <a:t>, tab, or window…</a:t>
            </a:r>
          </a:p>
          <a:p>
            <a:pPr lvl="1" eaLnBrk="1" hangingPunct="1"/>
            <a:r>
              <a:rPr lang="en-GB" sz="2000" dirty="0" smtClean="0"/>
              <a:t>Call </a:t>
            </a:r>
            <a:r>
              <a:rPr lang="en-GB" sz="2000" dirty="0" err="1" smtClean="0">
                <a:latin typeface="Lucida Console" pitchFamily="49" charset="0"/>
              </a:rPr>
              <a:t>postMessage</a:t>
            </a:r>
            <a:r>
              <a:rPr lang="en-GB" sz="2000" dirty="0" smtClean="0">
                <a:latin typeface="Lucida Console" pitchFamily="49" charset="0"/>
              </a:rPr>
              <a:t>()</a:t>
            </a:r>
            <a:r>
              <a:rPr lang="en-GB" sz="2000" dirty="0" smtClean="0"/>
              <a:t> on the target window object</a:t>
            </a:r>
          </a:p>
          <a:p>
            <a:pPr lvl="1" eaLnBrk="1" hangingPunct="1"/>
            <a:endParaRPr lang="en-GB" sz="2000" dirty="0"/>
          </a:p>
          <a:p>
            <a:pPr marL="342900" lvl="1" indent="-342900" eaLnBrk="1" hangingPunct="1">
              <a:spcBef>
                <a:spcPct val="40000"/>
              </a:spcBef>
              <a:buClr>
                <a:schemeClr val="folHlink"/>
              </a:buClr>
              <a:buSzPct val="60000"/>
              <a:buFont typeface="Wingdings" pitchFamily="2" charset="2"/>
              <a:buChar char="n"/>
            </a:pPr>
            <a:r>
              <a:rPr lang="en-GB" dirty="0" smtClean="0"/>
              <a:t>The </a:t>
            </a:r>
            <a:r>
              <a:rPr lang="en-GB" dirty="0" err="1" smtClean="0">
                <a:latin typeface="Lucida Console" pitchFamily="49" charset="0"/>
              </a:rPr>
              <a:t>postMessage</a:t>
            </a:r>
            <a:r>
              <a:rPr lang="en-GB" dirty="0">
                <a:latin typeface="Lucida Console" pitchFamily="49" charset="0"/>
              </a:rPr>
              <a:t>()</a:t>
            </a:r>
            <a:r>
              <a:rPr lang="en-GB" dirty="0"/>
              <a:t> </a:t>
            </a:r>
            <a:r>
              <a:rPr lang="en-GB" dirty="0" smtClean="0"/>
              <a:t>function takes two parameters</a:t>
            </a:r>
            <a:endParaRPr lang="en-GB" dirty="0"/>
          </a:p>
          <a:p>
            <a:pPr lvl="1" eaLnBrk="1" hangingPunct="1"/>
            <a:r>
              <a:rPr lang="en-US" sz="2000" dirty="0" smtClean="0">
                <a:latin typeface="+mj-lt"/>
              </a:rPr>
              <a:t>The message data you want to send</a:t>
            </a:r>
          </a:p>
          <a:p>
            <a:pPr lvl="1" eaLnBrk="1" hangingPunct="1"/>
            <a:r>
              <a:rPr lang="en-US" sz="2000" dirty="0" smtClean="0">
                <a:latin typeface="+mj-lt"/>
              </a:rPr>
              <a:t>The target origin</a:t>
            </a:r>
          </a:p>
          <a:p>
            <a:pPr lvl="1" eaLnBrk="1" hangingPunct="1"/>
            <a:endParaRPr lang="en-US" sz="2000" dirty="0">
              <a:latin typeface="+mj-lt"/>
            </a:endParaRPr>
          </a:p>
        </p:txBody>
      </p:sp>
      <p:sp>
        <p:nvSpPr>
          <p:cNvPr id="10243" name="Rectangle 2"/>
          <p:cNvSpPr>
            <a:spLocks noGrp="1" noChangeArrowheads="1"/>
          </p:cNvSpPr>
          <p:nvPr>
            <p:ph type="title"/>
          </p:nvPr>
        </p:nvSpPr>
        <p:spPr/>
        <p:txBody>
          <a:bodyPr/>
          <a:lstStyle/>
          <a:p>
            <a:pPr eaLnBrk="1" hangingPunct="1"/>
            <a:r>
              <a:rPr lang="en-GB" dirty="0" smtClean="0"/>
              <a:t>Sending a Message</a:t>
            </a:r>
          </a:p>
        </p:txBody>
      </p:sp>
      <p:sp>
        <p:nvSpPr>
          <p:cNvPr id="12" name="Footer Placeholder 3"/>
          <p:cNvSpPr>
            <a:spLocks noGrp="1"/>
          </p:cNvSpPr>
          <p:nvPr>
            <p:ph type="ftr" sz="quarter" idx="10"/>
          </p:nvPr>
        </p:nvSpPr>
        <p:spPr/>
        <p:txBody>
          <a:bodyPr/>
          <a:lstStyle/>
          <a:p>
            <a:pPr>
              <a:defRPr/>
            </a:pPr>
            <a:fld id="{F2B72915-2081-4483-8C8F-CFACE768D299}" type="slidenum">
              <a:rPr lang="en-GB"/>
              <a:pPr>
                <a:defRPr/>
              </a:pPr>
              <a:t>9</a:t>
            </a:fld>
            <a:endParaRPr lang="en-GB"/>
          </a:p>
        </p:txBody>
      </p:sp>
      <p:sp>
        <p:nvSpPr>
          <p:cNvPr id="28" name="Rectangle 5"/>
          <p:cNvSpPr>
            <a:spLocks noChangeArrowheads="1"/>
          </p:cNvSpPr>
          <p:nvPr/>
        </p:nvSpPr>
        <p:spPr bwMode="auto">
          <a:xfrm>
            <a:off x="850679" y="3698240"/>
            <a:ext cx="7895756" cy="365758"/>
          </a:xfrm>
          <a:prstGeom prst="rect">
            <a:avLst/>
          </a:prstGeom>
          <a:solidFill>
            <a:srgbClr val="CCCCFF"/>
          </a:solidFill>
          <a:ln w="9525">
            <a:solidFill>
              <a:schemeClr val="tx2"/>
            </a:solidFill>
            <a:miter lim="800000"/>
            <a:headEnd/>
            <a:tailEnd/>
          </a:ln>
          <a:effectLst>
            <a:outerShdw dist="76200" dir="2700000" algn="ctr" rotWithShape="0">
              <a:schemeClr val="tx2">
                <a:lumMod val="60000"/>
                <a:lumOff val="40000"/>
              </a:schemeClr>
            </a:outerShdw>
          </a:effectLst>
        </p:spPr>
        <p:txBody>
          <a:bodyPr lIns="92075" tIns="46038" rIns="92075" bIns="46038" anchor="ctr"/>
          <a:lstStyle/>
          <a:p>
            <a:pPr defTabSz="739775">
              <a:defRPr/>
            </a:pPr>
            <a:r>
              <a:rPr lang="en-GB" sz="1200" dirty="0" err="1" smtClean="0"/>
              <a:t>aWindow.postMessage</a:t>
            </a:r>
            <a:r>
              <a:rPr lang="en-GB" sz="1200" dirty="0" smtClean="0"/>
              <a:t>("some data", "http://www.MyDomain.com");</a:t>
            </a:r>
            <a:endParaRPr lang="en-US" sz="1200" u="sng" dirty="0"/>
          </a:p>
        </p:txBody>
      </p:sp>
      <p:sp>
        <p:nvSpPr>
          <p:cNvPr id="6" name="Rectangle 5"/>
          <p:cNvSpPr/>
          <p:nvPr/>
        </p:nvSpPr>
        <p:spPr>
          <a:xfrm>
            <a:off x="2032100" y="4196154"/>
            <a:ext cx="3000054" cy="8028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u="sng" dirty="0" smtClean="0">
                <a:solidFill>
                  <a:srgbClr val="FF0000"/>
                </a:solidFill>
              </a:rPr>
              <a:t>Set </a:t>
            </a:r>
            <a:r>
              <a:rPr lang="en-GB" sz="1200" u="sng" dirty="0" err="1" smtClean="0">
                <a:solidFill>
                  <a:srgbClr val="FF0000"/>
                </a:solidFill>
              </a:rPr>
              <a:t>targetOrigin</a:t>
            </a:r>
            <a:r>
              <a:rPr lang="en-GB" sz="1200" u="sng" dirty="0" smtClean="0">
                <a:solidFill>
                  <a:srgbClr val="FF0000"/>
                </a:solidFill>
              </a:rPr>
              <a:t> to:</a:t>
            </a:r>
          </a:p>
          <a:p>
            <a:pPr marL="182563" indent="-182563">
              <a:buFont typeface="Arial" pitchFamily="34" charset="0"/>
              <a:buChar char="•"/>
            </a:pPr>
            <a:r>
              <a:rPr lang="en-GB" sz="1200" dirty="0" smtClean="0">
                <a:solidFill>
                  <a:srgbClr val="FF0000"/>
                </a:solidFill>
              </a:rPr>
              <a:t>The expected origin of target</a:t>
            </a:r>
          </a:p>
          <a:p>
            <a:pPr marL="182563" indent="-182563">
              <a:buFont typeface="Arial" pitchFamily="34" charset="0"/>
              <a:buChar char="•"/>
            </a:pPr>
            <a:r>
              <a:rPr lang="en-GB" sz="1200" dirty="0" smtClean="0">
                <a:solidFill>
                  <a:srgbClr val="FF0000"/>
                </a:solidFill>
              </a:rPr>
              <a:t>Or * (if you don't care)</a:t>
            </a:r>
          </a:p>
          <a:p>
            <a:pPr marL="182563" indent="-182563">
              <a:buFont typeface="Arial" pitchFamily="34" charset="0"/>
              <a:buChar char="•"/>
            </a:pPr>
            <a:r>
              <a:rPr lang="en-GB" sz="1200" dirty="0" smtClean="0">
                <a:solidFill>
                  <a:srgbClr val="FF0000"/>
                </a:solidFill>
              </a:rPr>
              <a:t>Or / (if must be same as sender)</a:t>
            </a:r>
            <a:endParaRPr lang="en-GB" sz="1200" dirty="0">
              <a:solidFill>
                <a:srgbClr val="FF0000"/>
              </a:solidFill>
            </a:endParaRPr>
          </a:p>
        </p:txBody>
      </p:sp>
      <p:cxnSp>
        <p:nvCxnSpPr>
          <p:cNvPr id="7" name="Elbow Connector 6"/>
          <p:cNvCxnSpPr>
            <a:stCxn id="6" idx="3"/>
          </p:cNvCxnSpPr>
          <p:nvPr/>
        </p:nvCxnSpPr>
        <p:spPr>
          <a:xfrm flipV="1">
            <a:off x="5032154" y="4315671"/>
            <a:ext cx="543640" cy="281901"/>
          </a:xfrm>
          <a:prstGeom prst="bentConnector3">
            <a:avLst>
              <a:gd name="adj1" fmla="val 10024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8319</TotalTime>
  <Words>2105</Words>
  <Application>Microsoft Office PowerPoint</Application>
  <PresentationFormat>On-screen Show (4:3)</PresentationFormat>
  <Paragraphs>300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1_Blends</vt:lpstr>
      <vt:lpstr>Communications API</vt:lpstr>
      <vt:lpstr>Contents</vt:lpstr>
      <vt:lpstr>1. Key Principles</vt:lpstr>
      <vt:lpstr>Overview of Cross-Domain Messaging</vt:lpstr>
      <vt:lpstr>Overview of XMLHttpRequest Level 2</vt:lpstr>
      <vt:lpstr>Understanding Origins</vt:lpstr>
      <vt:lpstr>2. Cross-Domain Messaging</vt:lpstr>
      <vt:lpstr>Scenario</vt:lpstr>
      <vt:lpstr>Sending a Message</vt:lpstr>
      <vt:lpstr>Example of Sending a Message</vt:lpstr>
      <vt:lpstr>Receiving a Message</vt:lpstr>
      <vt:lpstr>Example of Receiving a Message</vt:lpstr>
      <vt:lpstr>4. Ajax XMLHttpRequest Level 2</vt:lpstr>
      <vt:lpstr>What's New?</vt:lpstr>
      <vt:lpstr>How Cross-Origin Requests Work</vt:lpstr>
      <vt:lpstr>Progress Events</vt:lpstr>
      <vt:lpstr>Checking for Support</vt:lpstr>
      <vt:lpstr>Worked Example (1 of 2)</vt:lpstr>
      <vt:lpstr>Worked Example (2 of 2)</vt:lpstr>
      <vt:lpstr>Running the Example</vt:lpstr>
      <vt:lpstr>Any Questions?</vt:lpstr>
    </vt:vector>
  </TitlesOfParts>
  <Company>Olsen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andyo@olsensoft.com</cp:lastModifiedBy>
  <cp:revision>234</cp:revision>
  <dcterms:created xsi:type="dcterms:W3CDTF">2002-05-03T12:27:39Z</dcterms:created>
  <dcterms:modified xsi:type="dcterms:W3CDTF">2016-02-04T10:50:45Z</dcterms:modified>
</cp:coreProperties>
</file>