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F5E1"/>
          </a:solidFill>
        </a:fill>
      </a:tcStyle>
    </a:wholeTbl>
    <a:band2H>
      <a:tcTxStyle b="def" i="def"/>
      <a:tcStyle>
        <a:tcBdr/>
        <a:fill>
          <a:solidFill>
            <a:srgbClr val="E6FAF1"/>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6E7CA"/>
          </a:solidFill>
        </a:fill>
      </a:tcStyle>
    </a:wholeTbl>
    <a:band2H>
      <a:tcTxStyle b="def" i="def"/>
      <a:tcStyle>
        <a:tcBdr/>
        <a:fill>
          <a:solidFill>
            <a:srgbClr val="FAF3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 name="Shape 31"/>
          <p:cNvSpPr/>
          <p:nvPr>
            <p:ph type="sldImg"/>
          </p:nvPr>
        </p:nvSpPr>
        <p:spPr>
          <a:xfrm>
            <a:off x="1143000" y="685800"/>
            <a:ext cx="4572000" cy="3429000"/>
          </a:xfrm>
          <a:prstGeom prst="rect">
            <a:avLst/>
          </a:prstGeom>
        </p:spPr>
        <p:txBody>
          <a:bodyPr/>
          <a:lstStyle/>
          <a:p>
            <a:pPr/>
          </a:p>
        </p:txBody>
      </p:sp>
      <p:sp>
        <p:nvSpPr>
          <p:cNvPr id="32" name="Shape 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ahoma"/>
      </a:defRPr>
    </a:lvl1pPr>
    <a:lvl2pPr indent="228600" latinLnBrk="0">
      <a:spcBef>
        <a:spcPts val="400"/>
      </a:spcBef>
      <a:defRPr sz="1200">
        <a:latin typeface="+mj-lt"/>
        <a:ea typeface="+mj-ea"/>
        <a:cs typeface="+mj-cs"/>
        <a:sym typeface="Tahoma"/>
      </a:defRPr>
    </a:lvl2pPr>
    <a:lvl3pPr indent="457200" latinLnBrk="0">
      <a:spcBef>
        <a:spcPts val="400"/>
      </a:spcBef>
      <a:defRPr sz="1200">
        <a:latin typeface="+mj-lt"/>
        <a:ea typeface="+mj-ea"/>
        <a:cs typeface="+mj-cs"/>
        <a:sym typeface="Tahoma"/>
      </a:defRPr>
    </a:lvl3pPr>
    <a:lvl4pPr indent="685800" latinLnBrk="0">
      <a:spcBef>
        <a:spcPts val="400"/>
      </a:spcBef>
      <a:defRPr sz="1200">
        <a:latin typeface="+mj-lt"/>
        <a:ea typeface="+mj-ea"/>
        <a:cs typeface="+mj-cs"/>
        <a:sym typeface="Tahoma"/>
      </a:defRPr>
    </a:lvl4pPr>
    <a:lvl5pPr indent="914400" latinLnBrk="0">
      <a:spcBef>
        <a:spcPts val="400"/>
      </a:spcBef>
      <a:defRPr sz="1200">
        <a:latin typeface="+mj-lt"/>
        <a:ea typeface="+mj-ea"/>
        <a:cs typeface="+mj-cs"/>
        <a:sym typeface="Tahoma"/>
      </a:defRPr>
    </a:lvl5pPr>
    <a:lvl6pPr indent="1143000" latinLnBrk="0">
      <a:spcBef>
        <a:spcPts val="400"/>
      </a:spcBef>
      <a:defRPr sz="1200">
        <a:latin typeface="+mj-lt"/>
        <a:ea typeface="+mj-ea"/>
        <a:cs typeface="+mj-cs"/>
        <a:sym typeface="Tahoma"/>
      </a:defRPr>
    </a:lvl6pPr>
    <a:lvl7pPr indent="1371600" latinLnBrk="0">
      <a:spcBef>
        <a:spcPts val="400"/>
      </a:spcBef>
      <a:defRPr sz="1200">
        <a:latin typeface="+mj-lt"/>
        <a:ea typeface="+mj-ea"/>
        <a:cs typeface="+mj-cs"/>
        <a:sym typeface="Tahoma"/>
      </a:defRPr>
    </a:lvl7pPr>
    <a:lvl8pPr indent="1600200" latinLnBrk="0">
      <a:spcBef>
        <a:spcPts val="400"/>
      </a:spcBef>
      <a:defRPr sz="1200">
        <a:latin typeface="+mj-lt"/>
        <a:ea typeface="+mj-ea"/>
        <a:cs typeface="+mj-cs"/>
        <a:sym typeface="Tahoma"/>
      </a:defRPr>
    </a:lvl8pPr>
    <a:lvl9pPr indent="1828800" latinLnBrk="0">
      <a:spcBef>
        <a:spcPts val="400"/>
      </a:spcBef>
      <a:defRPr sz="1200">
        <a:latin typeface="+mj-lt"/>
        <a:ea typeface="+mj-ea"/>
        <a:cs typeface="+mj-cs"/>
        <a:sym typeface="Tahoma"/>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a:p>
        </p:txBody>
      </p:sp>
      <p:sp>
        <p:nvSpPr>
          <p:cNvPr id="36" name="Shape 36"/>
          <p:cNvSpPr/>
          <p:nvPr>
            <p:ph type="body" sz="quarter" idx="1"/>
          </p:nvPr>
        </p:nvSpPr>
        <p:spPr>
          <a:prstGeom prst="rect">
            <a:avLst/>
          </a:prstGeom>
        </p:spPr>
        <p:txBody>
          <a:bodyPr/>
          <a:lstStyle/>
          <a:p>
            <a:pPr/>
            <a:r>
              <a:t>Web Sockets are a major enhancement to the HTTP protocol, enabling a client and server to establish full-duplex two-way communication. </a:t>
            </a:r>
          </a:p>
          <a:p>
            <a:pPr/>
            <a:r>
              <a:t>This is an extremely powerful capability. It enables a Web server application to push data to a client whenever it wants to, rather than only ever being able to respond to client-initiated requests.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The client and server upgrade from the HTTP protocol to the Web Sockets protocol during their initial handshake:</a:t>
            </a:r>
          </a:p>
          <a:p>
            <a:pPr lvl="1" marL="360363" indent="-180975">
              <a:buSzPct val="100000"/>
              <a:buChar char="•"/>
            </a:pPr>
            <a:r>
              <a:t>The client sends an initial HTTP request containing an "upgrade to Web Sockets" HTTP header.</a:t>
            </a:r>
          </a:p>
          <a:p>
            <a:pPr lvl="1" marL="360363" indent="-180975">
              <a:buSzPct val="100000"/>
              <a:buChar char="•"/>
            </a:pPr>
            <a:r>
              <a:t>The server (hopefully) returns an HTTP response containing an "OK to upgrade to Web Sockets" HTTP header.</a:t>
            </a:r>
          </a:p>
          <a:p>
            <a:pPr/>
            <a:r>
              <a:t>Thereafter, the client and the server can communicate in full-duplex mode over the open connection</a:t>
            </a:r>
          </a:p>
          <a:p>
            <a:pPr lvl="1" marL="360363" indent="-180975">
              <a:buSzPct val="100000"/>
              <a:buChar char="•"/>
            </a:pPr>
            <a:r>
              <a:t>This allows the server to push information to the client, when the data becomes available.</a:t>
            </a:r>
          </a:p>
          <a:p>
            <a:pPr lvl="1" marL="360363" indent="-180975">
              <a:buSzPct val="100000"/>
              <a:buChar char="•"/>
            </a:pPr>
            <a:r>
              <a:t>It allows the client and server to communicate simultaneously.</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a:p>
        </p:txBody>
      </p:sp>
      <p:sp>
        <p:nvSpPr>
          <p:cNvPr id="105" name="Shape 105"/>
          <p:cNvSpPr/>
          <p:nvPr>
            <p:ph type="body" sz="quarter" idx="1"/>
          </p:nvPr>
        </p:nvSpPr>
        <p:spPr>
          <a:prstGeom prst="rect">
            <a:avLst/>
          </a:prstGeom>
        </p:spPr>
        <p:txBody>
          <a:bodyPr/>
          <a:lstStyle/>
          <a:p>
            <a:pPr/>
            <a:r>
              <a:t>The HTML5 specification defines the </a:t>
            </a:r>
            <a:r>
              <a:rPr>
                <a:latin typeface="Lucida Console"/>
                <a:ea typeface="Lucida Console"/>
                <a:cs typeface="Lucida Console"/>
                <a:sym typeface="Lucida Console"/>
              </a:rPr>
              <a:t>WebSocket</a:t>
            </a:r>
            <a:r>
              <a:t> JavaScript interface shown in the slide. This is the API that you use in client-side Web pages to participate in a Web Sockets communication with a server.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Web Sockets dramatically reduces the amount of network traffic compared to normal HTTP. The number of unnecessary HTTP headers passed back and fore is reduced by a factor of 500, and latency is reduced by a factor of 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In order to implement a Web Sockets solution, you must use a server that supports Web Sockets (obviously). The slide lists some popular server platforms that support Web Sockets.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In this section we're going to show how to implement a Web Sockets server. We've chosen Node.js for the demo. The lab uses Microsoft Internet Information Services (IIS) version 8.</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The server code is a Node.js file named </a:t>
            </a:r>
            <a:r>
              <a:rPr>
                <a:latin typeface="Lucida Console"/>
                <a:ea typeface="Lucida Console"/>
                <a:cs typeface="Lucida Console"/>
                <a:sym typeface="Lucida Console"/>
              </a:rPr>
              <a:t>socketserverWS.js</a:t>
            </a:r>
            <a:r>
              <a:t>. We'll discuss this file in this section. In order to run this server file, you must first install Node.js on your computer. You can download Node.js from http://nodejs.org/.</a:t>
            </a:r>
            <a: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This slide gives you some background info on how Web Sockets are implemented in Node.js. If you're not especially interested in Node.js, feel free to skip the details. All that matters is you run the command above, from a Command Prompt window.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To run the Node.js server, run the command shown in the slide. If you want to understand how the server works, take a look at the code for </a:t>
            </a:r>
            <a:r>
              <a:rPr>
                <a:latin typeface="Lucida Console"/>
                <a:ea typeface="Lucida Console"/>
                <a:cs typeface="Lucida Console"/>
                <a:sym typeface="Lucida Console"/>
              </a:rPr>
              <a:t>socketserverWS.js</a:t>
            </a:r>
            <a:r>
              <a:t> (e.g. in Notepad). There are plenty of comments explaining all the important details.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The Node.js server application first creates a regular HTTP server that listens on port 8888 (for the purposes of this example).</a:t>
            </a:r>
          </a:p>
          <a:p>
            <a:pPr/>
            <a:r>
              <a:t>We then create a Web Sockets server that sits on top of the HTTP server, and allows for Web Sockets connections to be created for clients (if their origin is satisfactory).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This slide explains how we check the origin of clients that want to connect to the Node.js server. </a:t>
            </a:r>
          </a:p>
          <a:p>
            <a:pPr/>
            <a:r>
              <a:t>If and when a Web Sockets connection is established, the server responds to </a:t>
            </a:r>
            <a:r>
              <a:rPr>
                <a:latin typeface="Lucida Console"/>
                <a:ea typeface="Lucida Console"/>
                <a:cs typeface="Lucida Console"/>
                <a:sym typeface="Lucida Console"/>
              </a:rPr>
              <a:t>message</a:t>
            </a:r>
            <a:r>
              <a:t> events indicating incoming data from the client.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hape 46"/>
          <p:cNvSpPr/>
          <p:nvPr>
            <p:ph type="sldImg"/>
          </p:nvPr>
        </p:nvSpPr>
        <p:spPr>
          <a:prstGeom prst="rect">
            <a:avLst/>
          </a:prstGeom>
        </p:spPr>
        <p:txBody>
          <a:bodyPr/>
          <a:lstStyle/>
          <a:p>
            <a:pPr/>
          </a:p>
        </p:txBody>
      </p:sp>
      <p:sp>
        <p:nvSpPr>
          <p:cNvPr id="47" name="Shape 47"/>
          <p:cNvSpPr/>
          <p:nvPr>
            <p:ph type="body" sz="quarter" idx="1"/>
          </p:nvPr>
        </p:nvSpPr>
        <p:spPr>
          <a:prstGeom prst="rect">
            <a:avLst/>
          </a:prstGeom>
        </p:spPr>
        <p:txBody>
          <a:bodyPr/>
          <a:lstStyle/>
          <a:p>
            <a:pPr/>
            <a:r>
              <a:t>Section 1 explains the problem that Web Sockets are designed to resolve. It's important you understand the big picture before we dive into the details!</a:t>
            </a:r>
          </a:p>
          <a:p>
            <a:pPr/>
            <a:r>
              <a:t>Section 2 explains how Web Sockets work. There are some key principles you need to grasp here.</a:t>
            </a:r>
          </a:p>
          <a:p>
            <a:pPr/>
            <a:r>
              <a:t>Section 3 shows how to implement a Web Sockets server. Given this course focuses on client-side Web development, a full coverage of Web Sockets servers would be inappropriate and out of scope. Nevertheless it's important you have some understanding of what kind of thing happens at the server.</a:t>
            </a:r>
          </a:p>
          <a:p>
            <a:pPr/>
            <a:r>
              <a:t>Section 4 shows how to implement a Web Sockets client. We'll spend more time on this topic, explaining the JavaScript API in some detail.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It's also possible for a Web Sockets to send data to the client whenever it wants to. Indeed, this is really the whole point of Web Sockets. Therefore the demo Node.js server sends a message every second to all currently connected clients.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To conclude our coverage of Web Sockets, we're going to show how to implement a Web Sockets client in JavaScript.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The client application will make use of the WebSocket interface, which we introduced earlier in the chapter. The full code is available in the </a:t>
            </a:r>
            <a:r>
              <a:rPr>
                <a:latin typeface="Lucida Console"/>
                <a:ea typeface="Lucida Console"/>
                <a:cs typeface="Lucida Console"/>
                <a:sym typeface="Lucida Console"/>
              </a:rPr>
              <a:t>socketclient.html</a:t>
            </a:r>
            <a:r>
              <a:t> Web page. We'll dissect the details on the next few slides.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The first thing you might want to do is to establish if your browser supports Web Sockets. This slide shows how to perform this test. </a:t>
            </a:r>
          </a:p>
          <a:p>
            <a:pPr/>
            <a:r>
              <a:t>If the browser doesn't support Web Sockets, the fallback option would probably be to use an Ajax approach whereby the client polls the server periodically for its latest data.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To open a Web Sockets connection with a server, just create a </a:t>
            </a:r>
            <a:r>
              <a:rPr>
                <a:latin typeface="Lucida Console"/>
                <a:ea typeface="Lucida Console"/>
                <a:cs typeface="Lucida Console"/>
                <a:sym typeface="Lucida Console"/>
              </a:rPr>
              <a:t>WebSocket</a:t>
            </a:r>
            <a:r>
              <a:t> object and pass the URL as a parameter. Note that Web Sockets URLs use the </a:t>
            </a:r>
            <a:r>
              <a:rPr>
                <a:latin typeface="Lucida Console"/>
                <a:ea typeface="Lucida Console"/>
                <a:cs typeface="Lucida Console"/>
                <a:sym typeface="Lucida Console"/>
              </a:rPr>
              <a:t>ws://</a:t>
            </a:r>
            <a:r>
              <a:t> and </a:t>
            </a:r>
            <a:r>
              <a:rPr>
                <a:latin typeface="Lucida Console"/>
                <a:ea typeface="Lucida Console"/>
                <a:cs typeface="Lucida Console"/>
                <a:sym typeface="Lucida Console"/>
              </a:rPr>
              <a:t>wss://</a:t>
            </a:r>
            <a:r>
              <a:t> scheme.</a:t>
            </a:r>
          </a:p>
          <a:p>
            <a:pPr/>
            <a:r>
              <a:t>The example in the slide connects to the Node.js server running on port 8888.</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Various events can occur at the client, as listed on the slide. The key event really is </a:t>
            </a:r>
            <a:r>
              <a:rPr>
                <a:latin typeface="Lucida Console"/>
                <a:ea typeface="Lucida Console"/>
                <a:cs typeface="Lucida Console"/>
                <a:sym typeface="Lucida Console"/>
              </a:rPr>
              <a:t>message</a:t>
            </a:r>
            <a:r>
              <a:t>, which indicates the client has received a message from the server.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To send data to a Web Sockets server, just call the </a:t>
            </a:r>
            <a:r>
              <a:rPr>
                <a:latin typeface="Lucida Console"/>
                <a:ea typeface="Lucida Console"/>
                <a:cs typeface="Lucida Console"/>
                <a:sym typeface="Lucida Console"/>
              </a:rPr>
              <a:t>send()</a:t>
            </a:r>
            <a:r>
              <a:t> method on the </a:t>
            </a:r>
            <a:r>
              <a:rPr>
                <a:latin typeface="Lucida Console"/>
                <a:ea typeface="Lucida Console"/>
                <a:cs typeface="Lucida Console"/>
                <a:sym typeface="Lucida Console"/>
              </a:rPr>
              <a:t>WebSocket</a:t>
            </a:r>
            <a:r>
              <a:t> object. You can pass text data, binary data, or an array.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This slide shows how to handle the </a:t>
            </a:r>
            <a:r>
              <a:rPr>
                <a:latin typeface="Lucida Console"/>
                <a:ea typeface="Lucida Console"/>
                <a:cs typeface="Lucida Console"/>
                <a:sym typeface="Lucida Console"/>
              </a:rPr>
              <a:t>message</a:t>
            </a:r>
            <a:r>
              <a:t> event, to receive incoming data from the server. Note how you can detect what type of data it is, if you don't already know.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A client can (and should) close a Web Sockets connection as soon as it knows it doesn't need it any longer. This releases network resources, and also causes a </a:t>
            </a:r>
            <a:r>
              <a:rPr>
                <a:latin typeface="Lucida Console"/>
                <a:ea typeface="Lucida Console"/>
                <a:cs typeface="Lucida Console"/>
                <a:sym typeface="Lucida Console"/>
              </a:rPr>
              <a:t>close</a:t>
            </a:r>
            <a:r>
              <a:t> event to tell you the connection has been closed.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This demo shows a complete example of a Web Sockets client. To run this example, copy </a:t>
            </a:r>
            <a:r>
              <a:rPr>
                <a:latin typeface="Lucida Console"/>
                <a:ea typeface="Lucida Console"/>
                <a:cs typeface="Lucida Console"/>
                <a:sym typeface="Lucida Console"/>
              </a:rPr>
              <a:t>socketclient.html</a:t>
            </a:r>
            <a:r>
              <a:t> to the web publishing folder for localhost on your machine (e.g. </a:t>
            </a:r>
            <a:r>
              <a:rPr>
                <a:latin typeface="Lucida Console"/>
                <a:ea typeface="Lucida Console"/>
                <a:cs typeface="Lucida Console"/>
                <a:sym typeface="Lucida Console"/>
              </a:rPr>
              <a:t>C:\inetpub\wwwroot</a:t>
            </a:r>
            <a:r>
              <a:t>) and open the file in the browser as follows:</a:t>
            </a:r>
          </a:p>
          <a:p>
            <a:pPr lvl="1" marL="360363" indent="-180975">
              <a:buSzPct val="100000"/>
              <a:buChar char="•"/>
              <a:defRPr>
                <a:latin typeface="Lucida Console"/>
                <a:ea typeface="Lucida Console"/>
                <a:cs typeface="Lucida Console"/>
                <a:sym typeface="Lucida Console"/>
              </a:defRPr>
            </a:pPr>
            <a:r>
              <a:t>http://localhost/socketclient.html</a:t>
            </a:r>
            <a:r>
              <a:rPr>
                <a:latin typeface="+mj-lt"/>
                <a:ea typeface="+mj-ea"/>
                <a:cs typeface="+mj-cs"/>
                <a:sym typeface="Tahoma"/>
              </a:rPr>
              <a:t> </a:t>
            </a:r>
            <a:endParaRPr>
              <a:latin typeface="+mj-lt"/>
              <a:ea typeface="+mj-ea"/>
              <a:cs typeface="+mj-cs"/>
              <a:sym typeface="Tahoma"/>
            </a:endParaRPr>
          </a:p>
          <a:p>
            <a:pPr/>
            <a:r>
              <a:t>Note that the Node.js server application must still be running, so that it can handle Web Sockets connections from the client.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a:p>
        </p:txBody>
      </p:sp>
      <p:sp>
        <p:nvSpPr>
          <p:cNvPr id="53" name="Shape 53"/>
          <p:cNvSpPr/>
          <p:nvPr>
            <p:ph type="body" sz="quarter" idx="1"/>
          </p:nvPr>
        </p:nvSpPr>
        <p:spPr>
          <a:prstGeom prst="rect">
            <a:avLst/>
          </a:prstGeom>
        </p:spPr>
        <p:txBody>
          <a:bodyPr/>
          <a:lstStyle/>
          <a:p>
            <a:pPr/>
            <a:r>
              <a:t>This section describes the problem that Web Sockets aims to resolve. When you understand how previous technologies attempted to resolve these issues, we'll then see how Web Sockets come to the rescue in the following section.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Shape 58"/>
          <p:cNvSpPr/>
          <p:nvPr>
            <p:ph type="sldImg"/>
          </p:nvPr>
        </p:nvSpPr>
        <p:spPr>
          <a:prstGeom prst="rect">
            <a:avLst/>
          </a:prstGeom>
        </p:spPr>
        <p:txBody>
          <a:bodyPr/>
          <a:lstStyle/>
          <a:p>
            <a:pPr/>
          </a:p>
        </p:txBody>
      </p:sp>
      <p:sp>
        <p:nvSpPr>
          <p:cNvPr id="59" name="Shape 59"/>
          <p:cNvSpPr/>
          <p:nvPr>
            <p:ph type="body" sz="quarter" idx="1"/>
          </p:nvPr>
        </p:nvSpPr>
        <p:spPr>
          <a:prstGeom prst="rect">
            <a:avLst/>
          </a:prstGeom>
        </p:spPr>
        <p:txBody>
          <a:bodyPr/>
          <a:lstStyle/>
          <a:p>
            <a:pPr/>
            <a:r>
              <a:t>Traditional HTTP (i.e. pre-Web Sockets) is a request-response message exchange pattern. All conversations are initiated by a request from the client (i.e. from the browser). </a:t>
            </a:r>
          </a:p>
          <a:p>
            <a:pPr/>
            <a:r>
              <a:t>There's no inherent way in HTTP for the server to initiate a conversation with the client. In an attempt to emulate this behaviour, two techniques have evolved over the years:</a:t>
            </a:r>
          </a:p>
          <a:p>
            <a:pPr lvl="1" marL="360363" indent="-180975">
              <a:buSzPct val="100000"/>
              <a:buChar char="•"/>
            </a:pPr>
            <a:r>
              <a:t>Polling</a:t>
            </a:r>
          </a:p>
          <a:p>
            <a:pPr lvl="1" marL="360363" indent="-180975">
              <a:buSzPct val="100000"/>
              <a:buChar char="•"/>
            </a:pPr>
            <a:r>
              <a:t>Long polling</a:t>
            </a:r>
          </a:p>
          <a:p>
            <a:pPr/>
            <a:r>
              <a:t>The following slides describe each of these techniques. As you'll see, each has its limitations and neither is really ideal.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Shape 64"/>
          <p:cNvSpPr/>
          <p:nvPr>
            <p:ph type="sldImg"/>
          </p:nvPr>
        </p:nvSpPr>
        <p:spPr>
          <a:prstGeom prst="rect">
            <a:avLst/>
          </a:prstGeom>
        </p:spPr>
        <p:txBody>
          <a:bodyPr/>
          <a:lstStyle/>
          <a:p>
            <a:pPr/>
          </a:p>
        </p:txBody>
      </p:sp>
      <p:sp>
        <p:nvSpPr>
          <p:cNvPr id="65" name="Shape 65"/>
          <p:cNvSpPr/>
          <p:nvPr>
            <p:ph type="body" sz="quarter" idx="1"/>
          </p:nvPr>
        </p:nvSpPr>
        <p:spPr>
          <a:prstGeom prst="rect">
            <a:avLst/>
          </a:prstGeom>
        </p:spPr>
        <p:txBody>
          <a:bodyPr/>
          <a:lstStyle/>
          <a:p>
            <a:pPr/>
            <a:r>
              <a:t>Polling is based on Ajax. The client makes repeated background calls to the server, e.g. at 30 second intervals, to get the latest data from the server. This does work, up to a point, but it can be inefficient and doesn't guarantee you'll always be looking at the absolute latest data (e.g. the data at the server could change 0.1 seconds after the client fetched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a:r>
              <a:t>Long polling puts quite a strain on the server and network. It's a rather clunky solution to the problem in fact.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a:p>
        </p:txBody>
      </p:sp>
      <p:sp>
        <p:nvSpPr>
          <p:cNvPr id="77" name="Shape 77"/>
          <p:cNvSpPr/>
          <p:nvPr>
            <p:ph type="body" sz="quarter" idx="1"/>
          </p:nvPr>
        </p:nvSpPr>
        <p:spPr>
          <a:prstGeom prst="rect">
            <a:avLst/>
          </a:prstGeom>
        </p:spPr>
        <p:txBody>
          <a:bodyPr/>
          <a:lstStyle/>
          <a:p>
            <a:pPr/>
            <a:r>
              <a:t>Neither polling or long polling are ideal. They can result in unnecessary roundtrips to the server and possibly out-of-date data. </a:t>
            </a:r>
          </a:p>
          <a:p>
            <a:pPr/>
            <a:r>
              <a:t>They also suffer from the inherent inefficiencies of the HTTP protocol. Each HTTP message has a bunch of headers, which makes it quite cumbersome if you want to have lots of frequent communications between the client and the server.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Web Sockets is a much leaner protocol. It relies on HTTP initially, for the client to connect to the server. Thereafter, a lightweight "Web Sockets" channel is kept open between the client and the server. This channel allows the client and the server to send data to each other at any time, or even at the same time. </a:t>
            </a:r>
          </a:p>
          <a:p>
            <a:pPr/>
            <a:r>
              <a:t>It’s a full-duplex two-way communication protocol, and it doesn't require cumbersome HTTP messages to be exchanged. The messages are just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This section explains how Web Sockets work at a technical level. There are some important architectural issues you need to understand here.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22" name="Title Text"/>
          <p:cNvSpPr txBox="1"/>
          <p:nvPr>
            <p:ph type="title"/>
          </p:nvPr>
        </p:nvSpPr>
        <p:spPr>
          <a:xfrm>
            <a:off x="687306" y="1076119"/>
            <a:ext cx="8094097" cy="1360489"/>
          </a:xfrm>
          <a:prstGeom prst="rect">
            <a:avLst/>
          </a:prstGeom>
        </p:spPr>
        <p:txBody>
          <a:bodyPr lIns="0" tIns="0" rIns="0" bIns="0"/>
          <a:lstStyle>
            <a:lvl1pPr algn="r">
              <a:defRPr sz="4000">
                <a:solidFill>
                  <a:srgbClr val="333399"/>
                </a:solidFill>
              </a:defRPr>
            </a:lvl1pPr>
          </a:lstStyle>
          <a:p>
            <a:pPr/>
            <a:r>
              <a:t>Title Text</a:t>
            </a:r>
          </a:p>
        </p:txBody>
      </p:sp>
      <p:pic>
        <p:nvPicPr>
          <p:cNvPr id="23" name="Picture 12" descr="Picture 12"/>
          <p:cNvPicPr>
            <a:picLocks noChangeAspect="1"/>
          </p:cNvPicPr>
          <p:nvPr/>
        </p:nvPicPr>
        <p:blipFill>
          <a:blip r:embed="rId2">
            <a:extLst/>
          </a:blip>
          <a:stretch>
            <a:fillRect/>
          </a:stretch>
        </p:blipFill>
        <p:spPr>
          <a:xfrm>
            <a:off x="3610302" y="4430109"/>
            <a:ext cx="5691357" cy="2006205"/>
          </a:xfrm>
          <a:prstGeom prst="rect">
            <a:avLst/>
          </a:prstGeom>
          <a:ln w="12700">
            <a:miter lim="400000"/>
          </a:ln>
        </p:spPr>
      </p:pic>
      <p:sp>
        <p:nvSpPr>
          <p:cNvPr id="24" name="Straight Connector 14"/>
          <p:cNvSpPr/>
          <p:nvPr/>
        </p:nvSpPr>
        <p:spPr>
          <a:xfrm>
            <a:off x="331076" y="1655378"/>
            <a:ext cx="8466082" cy="1"/>
          </a:xfrm>
          <a:prstGeom prst="line">
            <a:avLst/>
          </a:prstGeom>
          <a:ln w="57150">
            <a:solidFill>
              <a:schemeClr val="accent2"/>
            </a:solidFill>
          </a:ln>
        </p:spPr>
        <p:txBody>
          <a:bodyPr lIns="45719" rIns="45719"/>
          <a:lstStyle/>
          <a:p>
            <a:pP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406400" y="1196975"/>
            <a:ext cx="8486775" cy="49355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 name="Rectangle 4"/>
          <p:cNvSpPr/>
          <p:nvPr/>
        </p:nvSpPr>
        <p:spPr>
          <a:xfrm>
            <a:off x="0" y="0"/>
            <a:ext cx="9144000" cy="1024758"/>
          </a:xfrm>
          <a:prstGeom prst="rect">
            <a:avLst/>
          </a:prstGeom>
          <a:solidFill>
            <a:srgbClr val="333399"/>
          </a:solidFill>
          <a:ln w="12700">
            <a:miter lim="400000"/>
            <a:tailEnd type="triangle"/>
          </a:ln>
        </p:spPr>
        <p:txBody>
          <a:bodyPr lIns="45719" rIns="45719"/>
          <a:lstStyle/>
          <a:p>
            <a:pPr>
              <a:defRPr sz="1400">
                <a:solidFill>
                  <a:srgbClr val="FFC000"/>
                </a:solidFill>
                <a:latin typeface="Lucida Console"/>
                <a:ea typeface="Lucida Console"/>
                <a:cs typeface="Lucida Console"/>
                <a:sym typeface="Lucida Console"/>
              </a:defRPr>
            </a:pPr>
          </a:p>
        </p:txBody>
      </p:sp>
      <p:sp>
        <p:nvSpPr>
          <p:cNvPr id="4" name="Title Text"/>
          <p:cNvSpPr txBox="1"/>
          <p:nvPr>
            <p:ph type="title"/>
          </p:nvPr>
        </p:nvSpPr>
        <p:spPr>
          <a:xfrm>
            <a:off x="378372" y="151249"/>
            <a:ext cx="8549838" cy="69373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Teardrop 6"/>
          <p:cNvSpPr/>
          <p:nvPr/>
        </p:nvSpPr>
        <p:spPr>
          <a:xfrm rot="8093063">
            <a:off x="8856384" y="6525907"/>
            <a:ext cx="258469" cy="258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C000"/>
          </a:solidFill>
          <a:ln>
            <a:solidFill>
              <a:srgbClr val="00FF00"/>
            </a:solidFill>
          </a:ln>
        </p:spPr>
        <p:txBody>
          <a:bodyPr lIns="45719" rIns="45719" anchor="ctr"/>
          <a:lstStyle/>
          <a:p>
            <a:pPr algn="ctr">
              <a:defRPr>
                <a:solidFill>
                  <a:schemeClr val="accent3">
                    <a:lumOff val="44000"/>
                  </a:schemeClr>
                </a:solidFill>
              </a:defRPr>
            </a:pPr>
          </a:p>
        </p:txBody>
      </p:sp>
      <p:sp>
        <p:nvSpPr>
          <p:cNvPr id="6"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atin typeface="Lucida Console"/>
                <a:ea typeface="Lucida Console"/>
                <a:cs typeface="Lucida Console"/>
                <a:sym typeface="Lucida Consol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5pPr>
      <a:lvl6pPr marL="0" marR="0" indent="45720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6pPr>
      <a:lvl7pPr marL="0" marR="0" indent="91440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7pPr>
      <a:lvl8pPr marL="0" marR="0" indent="137160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8pPr>
      <a:lvl9pPr marL="0" marR="0" indent="1828800" algn="l" defTabSz="914400" rtl="0" latinLnBrk="0">
        <a:lnSpc>
          <a:spcPct val="100000"/>
        </a:lnSpc>
        <a:spcBef>
          <a:spcPts val="0"/>
        </a:spcBef>
        <a:spcAft>
          <a:spcPts val="0"/>
        </a:spcAft>
        <a:buClrTx/>
        <a:buSzTx/>
        <a:buFontTx/>
        <a:buNone/>
        <a:tabLst/>
        <a:defRPr b="0" baseline="0" cap="none" i="0" spc="0" strike="noStrike" sz="3000" u="none">
          <a:ln>
            <a:noFill/>
          </a:ln>
          <a:solidFill>
            <a:srgbClr val="FFC000"/>
          </a:solidFill>
          <a:uFillTx/>
          <a:latin typeface="+mj-lt"/>
          <a:ea typeface="+mj-ea"/>
          <a:cs typeface="+mj-cs"/>
          <a:sym typeface="Tahoma"/>
        </a:defRPr>
      </a:lvl9pPr>
    </p:titleStyle>
    <p:bodyStyle>
      <a:lvl1pPr marL="342900" marR="0" indent="-342900" algn="l" defTabSz="914400" rtl="0" latinLnBrk="0">
        <a:lnSpc>
          <a:spcPct val="100000"/>
        </a:lnSpc>
        <a:spcBef>
          <a:spcPts val="1100"/>
        </a:spcBef>
        <a:spcAft>
          <a:spcPts val="0"/>
        </a:spcAft>
        <a:buClr>
          <a:srgbClr val="3333CC"/>
        </a:buClr>
        <a:buSzPct val="60000"/>
        <a:buFontTx/>
        <a:buChar char="■"/>
        <a:tabLst/>
        <a:defRPr b="0" baseline="0" cap="none" i="0" spc="0" strike="noStrike" sz="2400" u="none">
          <a:ln>
            <a:noFill/>
          </a:ln>
          <a:solidFill>
            <a:srgbClr val="333399"/>
          </a:solidFill>
          <a:uFillTx/>
          <a:latin typeface="+mj-lt"/>
          <a:ea typeface="+mj-ea"/>
          <a:cs typeface="+mj-cs"/>
          <a:sym typeface="Tahoma"/>
        </a:defRPr>
      </a:lvl1pPr>
      <a:lvl2pPr marL="800100" marR="0" indent="-342900" algn="l" defTabSz="914400" rtl="0" latinLnBrk="0">
        <a:lnSpc>
          <a:spcPct val="100000"/>
        </a:lnSpc>
        <a:spcBef>
          <a:spcPts val="1100"/>
        </a:spcBef>
        <a:spcAft>
          <a:spcPts val="0"/>
        </a:spcAft>
        <a:buClr>
          <a:srgbClr val="3333CC"/>
        </a:buClr>
        <a:buSzPct val="80000"/>
        <a:buFontTx/>
        <a:buChar char="•"/>
        <a:tabLst/>
        <a:defRPr b="0" baseline="0" cap="none" i="0" spc="0" strike="noStrike" sz="2400" u="none">
          <a:ln>
            <a:noFill/>
          </a:ln>
          <a:solidFill>
            <a:srgbClr val="333399"/>
          </a:solidFill>
          <a:uFillTx/>
          <a:latin typeface="+mj-lt"/>
          <a:ea typeface="+mj-ea"/>
          <a:cs typeface="+mj-cs"/>
          <a:sym typeface="Tahoma"/>
        </a:defRPr>
      </a:lvl2pPr>
      <a:lvl3pPr marL="1257300" marR="0" indent="-342900" algn="l" defTabSz="914400" rtl="0" latinLnBrk="0">
        <a:lnSpc>
          <a:spcPct val="100000"/>
        </a:lnSpc>
        <a:spcBef>
          <a:spcPts val="1100"/>
        </a:spcBef>
        <a:spcAft>
          <a:spcPts val="0"/>
        </a:spcAft>
        <a:buClr>
          <a:srgbClr val="3333CC"/>
        </a:buClr>
        <a:buSzPct val="50000"/>
        <a:buFontTx/>
        <a:buChar char="■"/>
        <a:tabLst/>
        <a:defRPr b="0" baseline="0" cap="none" i="0" spc="0" strike="noStrike" sz="2400" u="none">
          <a:ln>
            <a:noFill/>
          </a:ln>
          <a:solidFill>
            <a:srgbClr val="333399"/>
          </a:solidFill>
          <a:uFillTx/>
          <a:latin typeface="+mj-lt"/>
          <a:ea typeface="+mj-ea"/>
          <a:cs typeface="+mj-cs"/>
          <a:sym typeface="Tahoma"/>
        </a:defRPr>
      </a:lvl3pPr>
      <a:lvl4pPr marL="1645920" marR="0" indent="-274320" algn="l" defTabSz="914400" rtl="0" latinLnBrk="0">
        <a:lnSpc>
          <a:spcPct val="100000"/>
        </a:lnSpc>
        <a:spcBef>
          <a:spcPts val="1100"/>
        </a:spcBef>
        <a:spcAft>
          <a:spcPts val="0"/>
        </a:spcAft>
        <a:buClr>
          <a:srgbClr val="3333CC"/>
        </a:buClr>
        <a:buSzPct val="55000"/>
        <a:buFontTx/>
        <a:buChar char="■"/>
        <a:tabLst/>
        <a:defRPr b="0" baseline="0" cap="none" i="0" spc="0" strike="noStrike" sz="2400" u="none">
          <a:ln>
            <a:noFill/>
          </a:ln>
          <a:solidFill>
            <a:srgbClr val="333399"/>
          </a:solidFill>
          <a:uFillTx/>
          <a:latin typeface="+mj-lt"/>
          <a:ea typeface="+mj-ea"/>
          <a:cs typeface="+mj-cs"/>
          <a:sym typeface="Tahoma"/>
        </a:defRPr>
      </a:lvl4pPr>
      <a:lvl5pPr marL="2103120" marR="0" indent="-274320" algn="l" defTabSz="914400" rtl="0" latinLnBrk="0">
        <a:lnSpc>
          <a:spcPct val="100000"/>
        </a:lnSpc>
        <a:spcBef>
          <a:spcPts val="1100"/>
        </a:spcBef>
        <a:spcAft>
          <a:spcPts val="0"/>
        </a:spcAft>
        <a:buClr>
          <a:srgbClr val="3333CC"/>
        </a:buClr>
        <a:buSzPct val="50000"/>
        <a:buFontTx/>
        <a:buChar char="■"/>
        <a:tabLst/>
        <a:defRPr b="0" baseline="0" cap="none" i="0" spc="0" strike="noStrike" sz="2400" u="none">
          <a:ln>
            <a:noFill/>
          </a:ln>
          <a:solidFill>
            <a:srgbClr val="333399"/>
          </a:solidFill>
          <a:uFillTx/>
          <a:latin typeface="+mj-lt"/>
          <a:ea typeface="+mj-ea"/>
          <a:cs typeface="+mj-cs"/>
          <a:sym typeface="Tahoma"/>
        </a:defRPr>
      </a:lvl5pPr>
      <a:lvl6pPr marL="2560320" marR="0" indent="-274320" algn="l" defTabSz="914400" rtl="0" latinLnBrk="0">
        <a:lnSpc>
          <a:spcPct val="100000"/>
        </a:lnSpc>
        <a:spcBef>
          <a:spcPts val="1100"/>
        </a:spcBef>
        <a:spcAft>
          <a:spcPts val="0"/>
        </a:spcAft>
        <a:buClr>
          <a:srgbClr val="3333CC"/>
        </a:buClr>
        <a:buSzPct val="50000"/>
        <a:buFontTx/>
        <a:buChar char="■"/>
        <a:tabLst/>
        <a:defRPr b="0" baseline="0" cap="none" i="0" spc="0" strike="noStrike" sz="2400" u="none">
          <a:ln>
            <a:noFill/>
          </a:ln>
          <a:solidFill>
            <a:srgbClr val="333399"/>
          </a:solidFill>
          <a:uFillTx/>
          <a:latin typeface="+mj-lt"/>
          <a:ea typeface="+mj-ea"/>
          <a:cs typeface="+mj-cs"/>
          <a:sym typeface="Tahoma"/>
        </a:defRPr>
      </a:lvl6pPr>
      <a:lvl7pPr marL="3017520" marR="0" indent="-274320" algn="l" defTabSz="914400" rtl="0" latinLnBrk="0">
        <a:lnSpc>
          <a:spcPct val="100000"/>
        </a:lnSpc>
        <a:spcBef>
          <a:spcPts val="1100"/>
        </a:spcBef>
        <a:spcAft>
          <a:spcPts val="0"/>
        </a:spcAft>
        <a:buClr>
          <a:srgbClr val="3333CC"/>
        </a:buClr>
        <a:buSzPct val="50000"/>
        <a:buFontTx/>
        <a:buChar char="■"/>
        <a:tabLst/>
        <a:defRPr b="0" baseline="0" cap="none" i="0" spc="0" strike="noStrike" sz="2400" u="none">
          <a:ln>
            <a:noFill/>
          </a:ln>
          <a:solidFill>
            <a:srgbClr val="333399"/>
          </a:solidFill>
          <a:uFillTx/>
          <a:latin typeface="+mj-lt"/>
          <a:ea typeface="+mj-ea"/>
          <a:cs typeface="+mj-cs"/>
          <a:sym typeface="Tahoma"/>
        </a:defRPr>
      </a:lvl7pPr>
      <a:lvl8pPr marL="3474720" marR="0" indent="-274320" algn="l" defTabSz="914400" rtl="0" latinLnBrk="0">
        <a:lnSpc>
          <a:spcPct val="100000"/>
        </a:lnSpc>
        <a:spcBef>
          <a:spcPts val="1100"/>
        </a:spcBef>
        <a:spcAft>
          <a:spcPts val="0"/>
        </a:spcAft>
        <a:buClr>
          <a:srgbClr val="3333CC"/>
        </a:buClr>
        <a:buSzPct val="50000"/>
        <a:buFontTx/>
        <a:buChar char="■"/>
        <a:tabLst/>
        <a:defRPr b="0" baseline="0" cap="none" i="0" spc="0" strike="noStrike" sz="2400" u="none">
          <a:ln>
            <a:noFill/>
          </a:ln>
          <a:solidFill>
            <a:srgbClr val="333399"/>
          </a:solidFill>
          <a:uFillTx/>
          <a:latin typeface="+mj-lt"/>
          <a:ea typeface="+mj-ea"/>
          <a:cs typeface="+mj-cs"/>
          <a:sym typeface="Tahoma"/>
        </a:defRPr>
      </a:lvl8pPr>
      <a:lvl9pPr marL="3931920" marR="0" indent="-274320" algn="l" defTabSz="914400" rtl="0" latinLnBrk="0">
        <a:lnSpc>
          <a:spcPct val="100000"/>
        </a:lnSpc>
        <a:spcBef>
          <a:spcPts val="1100"/>
        </a:spcBef>
        <a:spcAft>
          <a:spcPts val="0"/>
        </a:spcAft>
        <a:buClr>
          <a:srgbClr val="3333CC"/>
        </a:buClr>
        <a:buSzPct val="50000"/>
        <a:buFontTx/>
        <a:buChar char="■"/>
        <a:tabLst/>
        <a:defRPr b="0" baseline="0" cap="none" i="0" spc="0" strike="noStrike" sz="2400" u="none">
          <a:ln>
            <a:noFill/>
          </a:ln>
          <a:solidFill>
            <a:srgbClr val="333399"/>
          </a:solidFill>
          <a:uFillTx/>
          <a:latin typeface="+mj-lt"/>
          <a:ea typeface="+mj-ea"/>
          <a:cs typeface="+mj-cs"/>
          <a:sym typeface="Tahom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Lucida Consol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nodejs.org/"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Title 1"/>
          <p:cNvSpPr txBox="1"/>
          <p:nvPr>
            <p:ph type="title"/>
          </p:nvPr>
        </p:nvSpPr>
        <p:spPr>
          <a:xfrm>
            <a:off x="687306" y="1076119"/>
            <a:ext cx="8094097" cy="1360489"/>
          </a:xfrm>
          <a:prstGeom prst="rect">
            <a:avLst/>
          </a:prstGeom>
        </p:spPr>
        <p:txBody>
          <a:bodyPr/>
          <a:lstStyle/>
          <a:p>
            <a:pPr/>
            <a:r>
              <a:t>Web Sockets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10</a:t>
            </a:r>
          </a:p>
        </p:txBody>
      </p:sp>
      <p:sp>
        <p:nvSpPr>
          <p:cNvPr id="92" name="Rectangle 3"/>
          <p:cNvSpPr txBox="1"/>
          <p:nvPr>
            <p:ph type="body" idx="1"/>
          </p:nvPr>
        </p:nvSpPr>
        <p:spPr>
          <a:xfrm>
            <a:off x="406400" y="1196975"/>
            <a:ext cx="8486775" cy="4935538"/>
          </a:xfrm>
          <a:prstGeom prst="rect">
            <a:avLst/>
          </a:prstGeom>
        </p:spPr>
        <p:txBody>
          <a:bodyPr/>
          <a:lstStyle/>
          <a:p>
            <a:pPr/>
            <a:r>
              <a:t>To support real-time full-duplex communication between a client and server:</a:t>
            </a:r>
          </a:p>
          <a:p>
            <a:pPr lvl="1" marL="742950" indent="-285750">
              <a:spcBef>
                <a:spcPts val="400"/>
              </a:spcBef>
              <a:buClr>
                <a:srgbClr val="FF0000"/>
              </a:buClr>
              <a:defRPr sz="2000"/>
            </a:pPr>
          </a:p>
          <a:p>
            <a:pPr lvl="1" marL="742950" indent="-285750">
              <a:spcBef>
                <a:spcPts val="400"/>
              </a:spcBef>
              <a:buClr>
                <a:srgbClr val="FF0000"/>
              </a:buClr>
              <a:defRPr sz="2000"/>
            </a:pPr>
            <a:r>
              <a:t>The client and server upgrade from the HTTP protocol to the Web Sockets protocol during their initial handshake</a:t>
            </a:r>
          </a:p>
          <a:p>
            <a:pPr lvl="1" marL="742950" indent="-285750">
              <a:spcBef>
                <a:spcPts val="400"/>
              </a:spcBef>
              <a:buClr>
                <a:srgbClr val="FF0000"/>
              </a:buClr>
              <a:defRPr sz="2000"/>
            </a:pPr>
          </a:p>
          <a:p>
            <a:pPr lvl="1" marL="742950" indent="-285750">
              <a:spcBef>
                <a:spcPts val="400"/>
              </a:spcBef>
              <a:buClr>
                <a:srgbClr val="FF0000"/>
              </a:buClr>
              <a:defRPr sz="2000"/>
            </a:pPr>
          </a:p>
          <a:p>
            <a:pPr lvl="1" marL="742950" indent="-285750">
              <a:spcBef>
                <a:spcPts val="400"/>
              </a:spcBef>
              <a:buClr>
                <a:srgbClr val="FF0000"/>
              </a:buClr>
              <a:defRPr sz="2000"/>
            </a:pPr>
          </a:p>
          <a:p>
            <a:pPr lvl="1" marL="742950" indent="-285750">
              <a:spcBef>
                <a:spcPts val="400"/>
              </a:spcBef>
              <a:buClr>
                <a:srgbClr val="FF0000"/>
              </a:buClr>
              <a:defRPr sz="2000"/>
            </a:pPr>
            <a:r>
              <a:t>Thereafter, client and the server can communicate in full-duplex mode over the open connection</a:t>
            </a:r>
          </a:p>
        </p:txBody>
      </p:sp>
      <p:sp>
        <p:nvSpPr>
          <p:cNvPr id="93" name="Rectangle 2"/>
          <p:cNvSpPr txBox="1"/>
          <p:nvPr>
            <p:ph type="title"/>
          </p:nvPr>
        </p:nvSpPr>
        <p:spPr>
          <a:xfrm>
            <a:off x="378371" y="151248"/>
            <a:ext cx="8549839" cy="693739"/>
          </a:xfrm>
          <a:prstGeom prst="rect">
            <a:avLst/>
          </a:prstGeom>
        </p:spPr>
        <p:txBody>
          <a:bodyPr/>
          <a:lstStyle/>
          <a:p>
            <a:pPr/>
            <a:r>
              <a:t>The Web Sockets Upgrade Handshake</a:t>
            </a:r>
          </a:p>
        </p:txBody>
      </p:sp>
      <p:grpSp>
        <p:nvGrpSpPr>
          <p:cNvPr id="96" name="TextBox 4"/>
          <p:cNvGrpSpPr/>
          <p:nvPr/>
        </p:nvGrpSpPr>
        <p:grpSpPr>
          <a:xfrm>
            <a:off x="1225040" y="3139300"/>
            <a:ext cx="7166793" cy="457201"/>
            <a:chOff x="0" y="0"/>
            <a:chExt cx="7166791" cy="457200"/>
          </a:xfrm>
        </p:grpSpPr>
        <p:sp>
          <p:nvSpPr>
            <p:cNvPr id="94" name="Rectangle"/>
            <p:cNvSpPr/>
            <p:nvPr/>
          </p:nvSpPr>
          <p:spPr>
            <a:xfrm>
              <a:off x="-1" y="0"/>
              <a:ext cx="7166793" cy="457200"/>
            </a:xfrm>
            <a:prstGeom prst="rect">
              <a:avLst/>
            </a:prstGeom>
            <a:solidFill>
              <a:srgbClr val="FFC000"/>
            </a:solidFill>
            <a:ln w="9525" cap="flat">
              <a:solidFill>
                <a:srgbClr val="00B050"/>
              </a:solidFill>
              <a:prstDash val="solid"/>
              <a:round/>
            </a:ln>
            <a:effectLst/>
          </p:spPr>
          <p:txBody>
            <a:bodyPr wrap="square" lIns="45719" tIns="45719" rIns="45719" bIns="45719" numCol="1" anchor="ctr">
              <a:noAutofit/>
            </a:bodyPr>
            <a:lstStyle/>
            <a:p>
              <a:pPr>
                <a:defRPr sz="2000">
                  <a:solidFill>
                    <a:srgbClr val="262673"/>
                  </a:solidFill>
                </a:defRPr>
              </a:pPr>
            </a:p>
          </p:txBody>
        </p:sp>
        <p:sp>
          <p:nvSpPr>
            <p:cNvPr id="95" name="Note: this implies the server must support Web Sockets!"/>
            <p:cNvSpPr txBox="1"/>
            <p:nvPr/>
          </p:nvSpPr>
          <p:spPr>
            <a:xfrm>
              <a:off x="-1" y="30479"/>
              <a:ext cx="6411725"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2000">
                  <a:solidFill>
                    <a:srgbClr val="262673"/>
                  </a:solidFill>
                </a:defRPr>
              </a:lvl1pPr>
            </a:lstStyle>
            <a:p>
              <a:pPr/>
              <a:r>
                <a:t>Note: this implies the server must support Web Sockets!</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11</a:t>
            </a:r>
          </a:p>
        </p:txBody>
      </p:sp>
      <p:sp>
        <p:nvSpPr>
          <p:cNvPr id="101" name="Rectangle 3"/>
          <p:cNvSpPr txBox="1"/>
          <p:nvPr>
            <p:ph type="body" idx="1"/>
          </p:nvPr>
        </p:nvSpPr>
        <p:spPr>
          <a:xfrm>
            <a:off x="406400" y="1196975"/>
            <a:ext cx="8486775" cy="4935538"/>
          </a:xfrm>
          <a:prstGeom prst="rect">
            <a:avLst/>
          </a:prstGeom>
        </p:spPr>
        <p:txBody>
          <a:bodyPr/>
          <a:lstStyle/>
          <a:p>
            <a:pPr/>
            <a:r>
              <a:t>Along with the definition of the Web Sockets protocol, the specification also defines the </a:t>
            </a:r>
            <a:r>
              <a:rPr>
                <a:latin typeface="Lucida Console"/>
                <a:ea typeface="Lucida Console"/>
                <a:cs typeface="Lucida Console"/>
                <a:sym typeface="Lucida Console"/>
              </a:rPr>
              <a:t>WebSocket</a:t>
            </a:r>
            <a:r>
              <a:t> interface </a:t>
            </a:r>
          </a:p>
          <a:p>
            <a:pPr lvl="1" marL="742950" indent="-285750">
              <a:spcBef>
                <a:spcPts val="400"/>
              </a:spcBef>
              <a:buClr>
                <a:srgbClr val="FF0000"/>
              </a:buClr>
              <a:defRPr sz="2000"/>
            </a:pPr>
            <a:r>
              <a:t>For use in JavaScript applications</a:t>
            </a:r>
          </a:p>
        </p:txBody>
      </p:sp>
      <p:sp>
        <p:nvSpPr>
          <p:cNvPr id="102" name="Rectangle 2"/>
          <p:cNvSpPr txBox="1"/>
          <p:nvPr>
            <p:ph type="title"/>
          </p:nvPr>
        </p:nvSpPr>
        <p:spPr>
          <a:xfrm>
            <a:off x="378371" y="151248"/>
            <a:ext cx="8549839" cy="693739"/>
          </a:xfrm>
          <a:prstGeom prst="rect">
            <a:avLst/>
          </a:prstGeom>
        </p:spPr>
        <p:txBody>
          <a:bodyPr/>
          <a:lstStyle/>
          <a:p>
            <a:pPr/>
            <a:r>
              <a:t>The WebSocket Interface</a:t>
            </a:r>
          </a:p>
        </p:txBody>
      </p:sp>
      <p:sp>
        <p:nvSpPr>
          <p:cNvPr id="103" name="TextBox 6"/>
          <p:cNvSpPr txBox="1"/>
          <p:nvPr/>
        </p:nvSpPr>
        <p:spPr>
          <a:xfrm>
            <a:off x="825500" y="2415225"/>
            <a:ext cx="7728564" cy="3148966"/>
          </a:xfrm>
          <a:prstGeom prst="rect">
            <a:avLst/>
          </a:prstGeom>
          <a:solidFill>
            <a:srgbClr val="FFFF66"/>
          </a:solidFill>
          <a:ln>
            <a:solidFill>
              <a:srgbClr val="FFE267"/>
            </a:solidFill>
          </a:ln>
          <a:effectLst>
            <a:outerShdw sx="100000" sy="100000" kx="0" ky="0" algn="b" rotWithShape="0" blurRad="76200" dist="76200" dir="2700000">
              <a:schemeClr val="accent2"/>
            </a:outerShdw>
          </a:effectLst>
          <a:extLst>
            <a:ext uri="{C572A759-6A51-4108-AA02-DFA0A04FC94B}">
              <ma14:wrappingTextBoxFlag xmlns:ma14="http://schemas.microsoft.com/office/mac/drawingml/2011/main" val="1"/>
            </a:ext>
          </a:extLst>
        </p:spPr>
        <p:txBody>
          <a:bodyPr lIns="45719" rIns="45719">
            <a:spAutoFit/>
          </a:bodyPr>
          <a:lstStyle/>
          <a:p>
            <a:pPr>
              <a:defRPr sz="1200">
                <a:latin typeface="Lucida Console"/>
                <a:ea typeface="Lucida Console"/>
                <a:cs typeface="Lucida Console"/>
                <a:sym typeface="Lucida Console"/>
              </a:defRPr>
            </a:pPr>
            <a:r>
              <a:t>interface WebSocket {</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  readonly attribute DOMString URL;</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  // ready state</a:t>
            </a:r>
          </a:p>
          <a:p>
            <a:pPr>
              <a:defRPr sz="1200">
                <a:latin typeface="Lucida Console"/>
                <a:ea typeface="Lucida Console"/>
                <a:cs typeface="Lucida Console"/>
                <a:sym typeface="Lucida Console"/>
              </a:defRPr>
            </a:pPr>
            <a:r>
              <a:t>  const unsigned short CONNECTING = 0;</a:t>
            </a:r>
          </a:p>
          <a:p>
            <a:pPr>
              <a:defRPr sz="1200">
                <a:latin typeface="Lucida Console"/>
                <a:ea typeface="Lucida Console"/>
                <a:cs typeface="Lucida Console"/>
                <a:sym typeface="Lucida Console"/>
              </a:defRPr>
            </a:pPr>
            <a:r>
              <a:t>  const unsigned short OPEN = 1;</a:t>
            </a:r>
          </a:p>
          <a:p>
            <a:pPr>
              <a:defRPr sz="1200">
                <a:latin typeface="Lucida Console"/>
                <a:ea typeface="Lucida Console"/>
                <a:cs typeface="Lucida Console"/>
                <a:sym typeface="Lucida Console"/>
              </a:defRPr>
            </a:pPr>
            <a:r>
              <a:t>  const unsigned short CLOSED = 2;</a:t>
            </a:r>
          </a:p>
          <a:p>
            <a:pPr>
              <a:defRPr sz="1200">
                <a:latin typeface="Lucida Console"/>
                <a:ea typeface="Lucida Console"/>
                <a:cs typeface="Lucida Console"/>
                <a:sym typeface="Lucida Console"/>
              </a:defRPr>
            </a:pPr>
            <a:r>
              <a:t>  readonly attribute unsigned short readyState;</a:t>
            </a:r>
          </a:p>
          <a:p>
            <a:pPr>
              <a:defRPr sz="1200">
                <a:latin typeface="Lucida Console"/>
                <a:ea typeface="Lucida Console"/>
                <a:cs typeface="Lucida Console"/>
                <a:sym typeface="Lucida Console"/>
              </a:defRPr>
            </a:pPr>
            <a:r>
              <a:t>  readonly attribute unsigned long bufferedAmount;</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  // networking</a:t>
            </a:r>
          </a:p>
          <a:p>
            <a:pPr>
              <a:defRPr sz="1200">
                <a:latin typeface="Lucida Console"/>
                <a:ea typeface="Lucida Console"/>
                <a:cs typeface="Lucida Console"/>
                <a:sym typeface="Lucida Console"/>
              </a:defRPr>
            </a:pPr>
            <a:r>
              <a:t>  attribute Function onopen;</a:t>
            </a:r>
          </a:p>
          <a:p>
            <a:pPr>
              <a:defRPr sz="1200">
                <a:latin typeface="Lucida Console"/>
                <a:ea typeface="Lucida Console"/>
                <a:cs typeface="Lucida Console"/>
                <a:sym typeface="Lucida Console"/>
              </a:defRPr>
            </a:pPr>
            <a:r>
              <a:t>  attribute Function onmessage;</a:t>
            </a:r>
          </a:p>
          <a:p>
            <a:pPr>
              <a:defRPr sz="1200">
                <a:latin typeface="Lucida Console"/>
                <a:ea typeface="Lucida Console"/>
                <a:cs typeface="Lucida Console"/>
                <a:sym typeface="Lucida Console"/>
              </a:defRPr>
            </a:pPr>
            <a:r>
              <a:t>  attribute Function onclose;</a:t>
            </a:r>
          </a:p>
          <a:p>
            <a:pPr>
              <a:defRPr sz="1200">
                <a:latin typeface="Lucida Console"/>
                <a:ea typeface="Lucida Console"/>
                <a:cs typeface="Lucida Console"/>
                <a:sym typeface="Lucida Console"/>
              </a:defRPr>
            </a:pPr>
            <a:r>
              <a:t>  attribute Function onerror;</a:t>
            </a:r>
          </a:p>
          <a:p>
            <a:pPr>
              <a:defRPr sz="1200">
                <a:latin typeface="Lucida Console"/>
                <a:ea typeface="Lucida Console"/>
                <a:cs typeface="Lucida Console"/>
                <a:sym typeface="Lucida Console"/>
              </a:defRPr>
            </a:pPr>
            <a:r>
              <a:t>  </a:t>
            </a:r>
          </a:p>
          <a:p>
            <a:pPr>
              <a:defRPr sz="1200">
                <a:latin typeface="Lucida Console"/>
                <a:ea typeface="Lucida Console"/>
                <a:cs typeface="Lucida Console"/>
                <a:sym typeface="Lucida Console"/>
              </a:defRPr>
            </a:pPr>
            <a:r>
              <a:t>  boolean send(in DOMString data);</a:t>
            </a:r>
          </a:p>
          <a:p>
            <a:pPr>
              <a:defRPr sz="1200">
                <a:latin typeface="Lucida Console"/>
                <a:ea typeface="Lucida Console"/>
                <a:cs typeface="Lucida Console"/>
                <a:sym typeface="Lucida Console"/>
              </a:defRPr>
            </a:pPr>
            <a:r>
              <a:t>  void close();</a:t>
            </a:r>
          </a:p>
          <a:p>
            <a:pPr>
              <a:defRPr sz="1200">
                <a:latin typeface="Lucida Console"/>
                <a:ea typeface="Lucida Console"/>
                <a:cs typeface="Lucida Console"/>
                <a:sym typeface="Lucida Console"/>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12</a:t>
            </a:r>
          </a:p>
        </p:txBody>
      </p:sp>
      <p:sp>
        <p:nvSpPr>
          <p:cNvPr id="108" name="Rectangle 3"/>
          <p:cNvSpPr txBox="1"/>
          <p:nvPr>
            <p:ph type="body" idx="1"/>
          </p:nvPr>
        </p:nvSpPr>
        <p:spPr>
          <a:xfrm>
            <a:off x="406400" y="1196975"/>
            <a:ext cx="8486775" cy="4935538"/>
          </a:xfrm>
          <a:prstGeom prst="rect">
            <a:avLst/>
          </a:prstGeom>
        </p:spPr>
        <p:txBody>
          <a:bodyPr/>
          <a:lstStyle/>
          <a:p>
            <a:pPr/>
            <a:r>
              <a:t>HTML5 Web Sockets provide a dramatic reduction of unnecessary network traffic compared to polling</a:t>
            </a:r>
          </a:p>
          <a:p>
            <a:pPr lvl="1" marL="742950" indent="-285750">
              <a:spcBef>
                <a:spcPts val="400"/>
              </a:spcBef>
              <a:buClr>
                <a:srgbClr val="FF0000"/>
              </a:buClr>
              <a:defRPr sz="2000"/>
            </a:pPr>
            <a:r>
              <a:t>~ 500:1 reduction in unnecessary HTTP header traffic</a:t>
            </a:r>
          </a:p>
          <a:p>
            <a:pPr lvl="1" marL="742950" indent="-285750">
              <a:spcBef>
                <a:spcPts val="400"/>
              </a:spcBef>
              <a:buClr>
                <a:srgbClr val="FF0000"/>
              </a:buClr>
              <a:defRPr sz="2000"/>
            </a:pPr>
            <a:r>
              <a:t>~ 3:1 reduction in latency</a:t>
            </a:r>
          </a:p>
          <a:p>
            <a:pPr lvl="1" marL="742950" indent="-285750">
              <a:spcBef>
                <a:spcPts val="400"/>
              </a:spcBef>
              <a:buClr>
                <a:srgbClr val="FF0000"/>
              </a:buClr>
              <a:defRPr sz="2000"/>
            </a:pPr>
          </a:p>
          <a:p>
            <a:pPr/>
            <a:r>
              <a:t>These are huge improvements!</a:t>
            </a:r>
          </a:p>
          <a:p>
            <a:pPr lvl="1" marL="742950" indent="-285750">
              <a:spcBef>
                <a:spcPts val="400"/>
              </a:spcBef>
              <a:buClr>
                <a:srgbClr val="FF0000"/>
              </a:buClr>
              <a:defRPr sz="2000"/>
            </a:pPr>
            <a:r>
              <a:t>A major step forward in the scalability of real-time Web apps</a:t>
            </a:r>
          </a:p>
        </p:txBody>
      </p:sp>
      <p:sp>
        <p:nvSpPr>
          <p:cNvPr id="109" name="Rectangle 2"/>
          <p:cNvSpPr txBox="1"/>
          <p:nvPr>
            <p:ph type="title"/>
          </p:nvPr>
        </p:nvSpPr>
        <p:spPr>
          <a:xfrm>
            <a:off x="378371" y="151248"/>
            <a:ext cx="8549839" cy="693739"/>
          </a:xfrm>
          <a:prstGeom prst="rect">
            <a:avLst/>
          </a:prstGeom>
        </p:spPr>
        <p:txBody>
          <a:bodyPr/>
          <a:lstStyle/>
          <a:p>
            <a:pPr/>
            <a:r>
              <a:t>The Beneficial Effect of Web Sockets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13</a:t>
            </a:r>
          </a:p>
        </p:txBody>
      </p:sp>
      <p:sp>
        <p:nvSpPr>
          <p:cNvPr id="114" name="Rectangle 3"/>
          <p:cNvSpPr txBox="1"/>
          <p:nvPr>
            <p:ph type="body" idx="1"/>
          </p:nvPr>
        </p:nvSpPr>
        <p:spPr>
          <a:xfrm>
            <a:off x="406400" y="1196975"/>
            <a:ext cx="8486775" cy="4935538"/>
          </a:xfrm>
          <a:prstGeom prst="rect">
            <a:avLst/>
          </a:prstGeom>
        </p:spPr>
        <p:txBody>
          <a:bodyPr/>
          <a:lstStyle/>
          <a:p>
            <a:pPr marL="318897" indent="-318897" defTabSz="850391">
              <a:spcBef>
                <a:spcPts val="1000"/>
              </a:spcBef>
              <a:defRPr sz="2232"/>
            </a:pPr>
            <a:r>
              <a:t>Node.js</a:t>
            </a:r>
          </a:p>
          <a:p>
            <a:pPr lvl="1" marL="690943" indent="-265747" defTabSz="850391">
              <a:spcBef>
                <a:spcPts val="400"/>
              </a:spcBef>
              <a:buClr>
                <a:srgbClr val="FF0000"/>
              </a:buClr>
              <a:defRPr sz="1860"/>
            </a:pPr>
            <a:r>
              <a:t>http://nodejs.org</a:t>
            </a:r>
          </a:p>
          <a:p>
            <a:pPr marL="318897" indent="-318897" defTabSz="850391">
              <a:spcBef>
                <a:spcPts val="1000"/>
              </a:spcBef>
              <a:defRPr sz="2232"/>
            </a:pPr>
            <a:r>
              <a:t>Microsoft</a:t>
            </a:r>
          </a:p>
          <a:p>
            <a:pPr lvl="1" marL="690943" indent="-265747" defTabSz="850391">
              <a:spcBef>
                <a:spcPts val="400"/>
              </a:spcBef>
              <a:buClr>
                <a:srgbClr val="FF0000"/>
              </a:buClr>
              <a:defRPr sz="1860"/>
            </a:pPr>
            <a:r>
              <a:t>Internet Information Services 8</a:t>
            </a:r>
          </a:p>
          <a:p>
            <a:pPr marL="318897" indent="-318897" defTabSz="850391">
              <a:spcBef>
                <a:spcPts val="1000"/>
              </a:spcBef>
              <a:defRPr sz="2232"/>
            </a:pPr>
            <a:r>
              <a:t>PHP</a:t>
            </a:r>
          </a:p>
          <a:p>
            <a:pPr lvl="1" marL="690943" indent="-265747" defTabSz="850391">
              <a:spcBef>
                <a:spcPts val="400"/>
              </a:spcBef>
              <a:buClr>
                <a:srgbClr val="FF0000"/>
              </a:buClr>
              <a:defRPr sz="1860"/>
            </a:pPr>
            <a:r>
              <a:t>http://code.google.com/p/phpwebsocket/</a:t>
            </a:r>
          </a:p>
          <a:p>
            <a:pPr marL="318897" indent="-318897" defTabSz="850391">
              <a:spcBef>
                <a:spcPts val="1000"/>
              </a:spcBef>
              <a:defRPr sz="2232"/>
            </a:pPr>
            <a:r>
              <a:t>Apache HTTP Server extension</a:t>
            </a:r>
          </a:p>
          <a:p>
            <a:pPr lvl="1" marL="690943" indent="-265747" defTabSz="850391">
              <a:spcBef>
                <a:spcPts val="400"/>
              </a:spcBef>
              <a:buClr>
                <a:srgbClr val="FF0000"/>
              </a:buClr>
              <a:defRPr sz="1860"/>
            </a:pPr>
            <a:r>
              <a:t>http://code.google.com/p/pywebsocket/</a:t>
            </a:r>
          </a:p>
          <a:p>
            <a:pPr marL="318897" indent="-318897" defTabSz="850391">
              <a:spcBef>
                <a:spcPts val="1000"/>
              </a:spcBef>
              <a:defRPr sz="2232"/>
            </a:pPr>
            <a:r>
              <a:t>Java</a:t>
            </a:r>
          </a:p>
          <a:p>
            <a:pPr lvl="1" marL="690943" indent="-265747" defTabSz="850391">
              <a:spcBef>
                <a:spcPts val="400"/>
              </a:spcBef>
              <a:buClr>
                <a:srgbClr val="FF0000"/>
              </a:buClr>
              <a:defRPr sz="1860"/>
            </a:pPr>
            <a:r>
              <a:t>Java Enterprise Edition 7 </a:t>
            </a:r>
          </a:p>
          <a:p>
            <a:pPr marL="318897" indent="-318897" defTabSz="850391">
              <a:spcBef>
                <a:spcPts val="1000"/>
              </a:spcBef>
              <a:defRPr sz="2232"/>
            </a:pPr>
            <a:r>
              <a:t>Ruby</a:t>
            </a:r>
          </a:p>
          <a:p>
            <a:pPr lvl="1" marL="690943" indent="-265747" defTabSz="850391">
              <a:spcBef>
                <a:spcPts val="400"/>
              </a:spcBef>
              <a:buClr>
                <a:srgbClr val="FF0000"/>
              </a:buClr>
              <a:defRPr sz="1860"/>
            </a:pPr>
            <a:r>
              <a:t>https://github.com/gimite/web-socket-ruby </a:t>
            </a:r>
          </a:p>
        </p:txBody>
      </p:sp>
      <p:sp>
        <p:nvSpPr>
          <p:cNvPr id="115" name="Rectangle 2"/>
          <p:cNvSpPr txBox="1"/>
          <p:nvPr>
            <p:ph type="title"/>
          </p:nvPr>
        </p:nvSpPr>
        <p:spPr>
          <a:xfrm>
            <a:off x="378371" y="151248"/>
            <a:ext cx="8549839" cy="693739"/>
          </a:xfrm>
          <a:prstGeom prst="rect">
            <a:avLst/>
          </a:prstGeom>
        </p:spPr>
        <p:txBody>
          <a:bodyPr/>
          <a:lstStyle/>
          <a:p>
            <a:pPr/>
            <a:r>
              <a:t>Web Sockets Servers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14</a:t>
            </a:r>
          </a:p>
        </p:txBody>
      </p:sp>
      <p:sp>
        <p:nvSpPr>
          <p:cNvPr id="120" name="Rectangle 3"/>
          <p:cNvSpPr txBox="1"/>
          <p:nvPr>
            <p:ph type="body" idx="1"/>
          </p:nvPr>
        </p:nvSpPr>
        <p:spPr>
          <a:xfrm>
            <a:off x="406400" y="1196975"/>
            <a:ext cx="8486775" cy="4935538"/>
          </a:xfrm>
          <a:prstGeom prst="rect">
            <a:avLst/>
          </a:prstGeom>
        </p:spPr>
        <p:txBody>
          <a:bodyPr/>
          <a:lstStyle/>
          <a:p>
            <a:pPr/>
            <a:r>
              <a:t>Overview</a:t>
            </a:r>
          </a:p>
          <a:p>
            <a:pPr/>
            <a:r>
              <a:t>Support for Web Sockets in Node.js</a:t>
            </a:r>
          </a:p>
          <a:p>
            <a:pPr/>
            <a:r>
              <a:t>Implementing Web Sockets in Node.js</a:t>
            </a:r>
          </a:p>
          <a:p>
            <a:pPr/>
            <a:r>
              <a:t>Creating HTTP and Web Sockets servers</a:t>
            </a:r>
          </a:p>
          <a:p>
            <a:pPr/>
            <a:r>
              <a:t>Handling client interactions </a:t>
            </a:r>
          </a:p>
          <a:p>
            <a:pPr/>
            <a:r>
              <a:t>Sending messages to clients</a:t>
            </a:r>
          </a:p>
        </p:txBody>
      </p:sp>
      <p:sp>
        <p:nvSpPr>
          <p:cNvPr id="121" name="Rectangle 2"/>
          <p:cNvSpPr txBox="1"/>
          <p:nvPr>
            <p:ph type="title"/>
          </p:nvPr>
        </p:nvSpPr>
        <p:spPr>
          <a:xfrm>
            <a:off x="378371" y="151248"/>
            <a:ext cx="8549839" cy="693739"/>
          </a:xfrm>
          <a:prstGeom prst="rect">
            <a:avLst/>
          </a:prstGeom>
        </p:spPr>
        <p:txBody>
          <a:bodyPr/>
          <a:lstStyle/>
          <a:p>
            <a:pPr/>
            <a:r>
              <a:t>3. Defining a Web Sockets Server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15</a:t>
            </a:r>
          </a:p>
        </p:txBody>
      </p:sp>
      <p:sp>
        <p:nvSpPr>
          <p:cNvPr id="126" name="Rectangle 3"/>
          <p:cNvSpPr txBox="1"/>
          <p:nvPr>
            <p:ph type="body" idx="1"/>
          </p:nvPr>
        </p:nvSpPr>
        <p:spPr>
          <a:xfrm>
            <a:off x="406400" y="1196975"/>
            <a:ext cx="8486775" cy="4935538"/>
          </a:xfrm>
          <a:prstGeom prst="rect">
            <a:avLst/>
          </a:prstGeom>
        </p:spPr>
        <p:txBody>
          <a:bodyPr/>
          <a:lstStyle/>
          <a:p>
            <a:pPr marL="332613" indent="-332613" defTabSz="886968">
              <a:defRPr sz="2328"/>
            </a:pPr>
            <a:r>
              <a:t>In this section we're going to see how to implement a Web Sockets server</a:t>
            </a:r>
          </a:p>
          <a:p>
            <a:pPr lvl="1" marL="720661" indent="-277177" defTabSz="886968">
              <a:spcBef>
                <a:spcPts val="400"/>
              </a:spcBef>
              <a:buClr>
                <a:srgbClr val="FF0000"/>
              </a:buClr>
              <a:defRPr sz="1940"/>
            </a:pPr>
            <a:r>
              <a:t>We'll implement the server in Node.js</a:t>
            </a:r>
          </a:p>
          <a:p>
            <a:pPr lvl="1" marL="720661" indent="-277177" defTabSz="886968">
              <a:spcBef>
                <a:spcPts val="400"/>
              </a:spcBef>
              <a:buClr>
                <a:srgbClr val="FF0000"/>
              </a:buClr>
              <a:defRPr sz="1940"/>
            </a:pPr>
            <a:r>
              <a:t>Node.js is a JavaScript library for building server-side applications </a:t>
            </a:r>
          </a:p>
          <a:p>
            <a:pPr lvl="1" marL="720661" indent="-277177" defTabSz="886968">
              <a:spcBef>
                <a:spcPts val="400"/>
              </a:spcBef>
              <a:buClr>
                <a:srgbClr val="FF0000"/>
              </a:buClr>
              <a:defRPr sz="1940"/>
            </a:pPr>
          </a:p>
          <a:p>
            <a:pPr marL="332613" indent="-332613" defTabSz="886968">
              <a:defRPr sz="2328"/>
            </a:pPr>
            <a:r>
              <a:t>The demo code is located in the </a:t>
            </a:r>
            <a:r>
              <a:rPr>
                <a:latin typeface="Lucida Console"/>
                <a:ea typeface="Lucida Console"/>
                <a:cs typeface="Lucida Console"/>
                <a:sym typeface="Lucida Console"/>
              </a:rPr>
              <a:t>NodeJsSockets</a:t>
            </a:r>
            <a:r>
              <a:t> folder</a:t>
            </a:r>
          </a:p>
          <a:p>
            <a:pPr lvl="1" marL="720661" indent="-277177" defTabSz="886968">
              <a:spcBef>
                <a:spcPts val="400"/>
              </a:spcBef>
              <a:buClr>
                <a:srgbClr val="FF0000"/>
              </a:buClr>
              <a:tabLst>
                <a:tab pos="2159000" algn="l"/>
              </a:tabLst>
              <a:defRPr sz="1940"/>
            </a:pPr>
            <a:r>
              <a:t>Server file:	socketserver\</a:t>
            </a:r>
            <a:r>
              <a:rPr>
                <a:latin typeface="Lucida Console"/>
                <a:ea typeface="Lucida Console"/>
                <a:cs typeface="Lucida Console"/>
                <a:sym typeface="Lucida Console"/>
              </a:rPr>
              <a:t>socketserverWS.js</a:t>
            </a:r>
            <a:br/>
            <a:r>
              <a:t>(discussed in this section)</a:t>
            </a:r>
            <a:endParaRPr>
              <a:latin typeface="Lucida Console"/>
              <a:ea typeface="Lucida Console"/>
              <a:cs typeface="Lucida Console"/>
              <a:sym typeface="Lucida Console"/>
            </a:endParaRPr>
          </a:p>
          <a:p>
            <a:pPr lvl="1" marL="720661" indent="-277177" defTabSz="886968">
              <a:spcBef>
                <a:spcPts val="400"/>
              </a:spcBef>
              <a:buClr>
                <a:srgbClr val="FF0000"/>
              </a:buClr>
              <a:tabLst>
                <a:tab pos="2159000" algn="l"/>
              </a:tabLst>
              <a:defRPr sz="1940"/>
            </a:pPr>
            <a:r>
              <a:t>Client page:	</a:t>
            </a:r>
            <a:r>
              <a:rPr>
                <a:latin typeface="Lucida Console"/>
                <a:ea typeface="Lucida Console"/>
                <a:cs typeface="Lucida Console"/>
                <a:sym typeface="Lucida Console"/>
              </a:rPr>
              <a:t>socketclient\index.html</a:t>
            </a:r>
            <a:br>
              <a:rPr>
                <a:latin typeface="Lucida Console"/>
                <a:ea typeface="Lucida Console"/>
                <a:cs typeface="Lucida Console"/>
                <a:sym typeface="Lucida Console"/>
              </a:rPr>
            </a:br>
            <a:r>
              <a:t>(discussed in next section)</a:t>
            </a:r>
          </a:p>
          <a:p>
            <a:pPr lvl="1" marL="720661" indent="-277177" defTabSz="886968">
              <a:spcBef>
                <a:spcPts val="400"/>
              </a:spcBef>
              <a:buClr>
                <a:srgbClr val="FF0000"/>
              </a:buClr>
              <a:defRPr sz="1940"/>
            </a:pPr>
          </a:p>
          <a:p>
            <a:pPr marL="332613" indent="-332613" defTabSz="886968">
              <a:defRPr sz="2328"/>
            </a:pPr>
            <a:r>
              <a:t>To install Node.js on your computer:</a:t>
            </a:r>
          </a:p>
          <a:p>
            <a:pPr lvl="1" marL="720661" indent="-277177" defTabSz="886968">
              <a:spcBef>
                <a:spcPts val="400"/>
              </a:spcBef>
              <a:buClr>
                <a:srgbClr val="FF0000"/>
              </a:buClr>
              <a:defRPr sz="1940"/>
            </a:pPr>
            <a:r>
              <a:t>See: </a:t>
            </a:r>
            <a:r>
              <a:rPr u="sng">
                <a:solidFill>
                  <a:srgbClr val="FF0000"/>
                </a:solidFill>
                <a:uFill>
                  <a:solidFill>
                    <a:srgbClr val="FF0000"/>
                  </a:solidFill>
                </a:uFill>
                <a:hlinkClick r:id="rId3" invalidUrl="" action="" tgtFrame="" tooltip="" history="1" highlightClick="0" endSnd="0"/>
              </a:rPr>
              <a:t>https://nodejs.org/</a:t>
            </a:r>
          </a:p>
        </p:txBody>
      </p:sp>
      <p:sp>
        <p:nvSpPr>
          <p:cNvPr id="127" name="Rectangle 2"/>
          <p:cNvSpPr txBox="1"/>
          <p:nvPr>
            <p:ph type="title"/>
          </p:nvPr>
        </p:nvSpPr>
        <p:spPr>
          <a:xfrm>
            <a:off x="378371" y="151248"/>
            <a:ext cx="8549839" cy="693739"/>
          </a:xfrm>
          <a:prstGeom prst="rect">
            <a:avLst/>
          </a:prstGeom>
        </p:spPr>
        <p:txBody>
          <a:bodyPr/>
          <a:lstStyle/>
          <a:p>
            <a:pPr/>
            <a:r>
              <a:t>Overview</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16</a:t>
            </a:r>
          </a:p>
        </p:txBody>
      </p:sp>
      <p:sp>
        <p:nvSpPr>
          <p:cNvPr id="132" name="Rectangle 3"/>
          <p:cNvSpPr txBox="1"/>
          <p:nvPr>
            <p:ph type="body" idx="1"/>
          </p:nvPr>
        </p:nvSpPr>
        <p:spPr>
          <a:xfrm>
            <a:off x="406400" y="1196975"/>
            <a:ext cx="8486775" cy="4935538"/>
          </a:xfrm>
          <a:prstGeom prst="rect">
            <a:avLst/>
          </a:prstGeom>
        </p:spPr>
        <p:txBody>
          <a:bodyPr/>
          <a:lstStyle/>
          <a:p>
            <a:pPr marL="315468" indent="-315468" defTabSz="841247">
              <a:spcBef>
                <a:spcPts val="1000"/>
              </a:spcBef>
              <a:defRPr sz="2208"/>
            </a:pPr>
            <a:r>
              <a:t>Node.js is a JavaScript engine</a:t>
            </a:r>
          </a:p>
          <a:p>
            <a:pPr lvl="1" marL="683513" indent="-262890" defTabSz="841247">
              <a:spcBef>
                <a:spcPts val="400"/>
              </a:spcBef>
              <a:buClr>
                <a:srgbClr val="FF0000"/>
              </a:buClr>
              <a:defRPr sz="1840"/>
            </a:pPr>
            <a:r>
              <a:t>It's not a native "web server" or a "web sockets" server</a:t>
            </a:r>
          </a:p>
          <a:p>
            <a:pPr lvl="1" marL="683513" indent="-262890" defTabSz="841247">
              <a:spcBef>
                <a:spcPts val="400"/>
              </a:spcBef>
              <a:buClr>
                <a:srgbClr val="FF0000"/>
              </a:buClr>
              <a:defRPr sz="1840"/>
            </a:pPr>
            <a:r>
              <a:t>You have to write code to support HTTP and WS requests</a:t>
            </a:r>
          </a:p>
          <a:p>
            <a:pPr lvl="1" marL="683513" indent="-262890" defTabSz="841247">
              <a:spcBef>
                <a:spcPts val="400"/>
              </a:spcBef>
              <a:buClr>
                <a:srgbClr val="FF0000"/>
              </a:buClr>
              <a:defRPr sz="1840"/>
            </a:pPr>
            <a:r>
              <a:t>We'll see how to do that in this Section </a:t>
            </a:r>
            <a:r>
              <a:rPr>
                <a:latin typeface="Wingdings"/>
                <a:ea typeface="Wingdings"/>
                <a:cs typeface="Wingdings"/>
                <a:sym typeface="Wingdings"/>
              </a:rPr>
              <a:t>☺</a:t>
            </a:r>
          </a:p>
          <a:p>
            <a:pPr lvl="1" marL="683513" indent="-262890" defTabSz="841247">
              <a:spcBef>
                <a:spcPts val="400"/>
              </a:spcBef>
              <a:buClr>
                <a:srgbClr val="FF0000"/>
              </a:buClr>
              <a:defRPr sz="1840"/>
            </a:pPr>
          </a:p>
          <a:p>
            <a:pPr marL="315468" indent="-315468" defTabSz="841247">
              <a:spcBef>
                <a:spcPts val="1000"/>
              </a:spcBef>
              <a:defRPr sz="2208"/>
            </a:pPr>
            <a:r>
              <a:t>If you want to support Web Sockets in Node.js, you must download the Web Sockets module (i.e. object)</a:t>
            </a:r>
          </a:p>
          <a:p>
            <a:pPr lvl="1" marL="683513" indent="-262890" defTabSz="841247">
              <a:spcBef>
                <a:spcPts val="400"/>
              </a:spcBef>
              <a:buClr>
                <a:srgbClr val="FF0000"/>
              </a:buClr>
              <a:defRPr sz="1840"/>
            </a:pPr>
            <a:r>
              <a:t>Run this command from a Command Window :</a:t>
            </a:r>
          </a:p>
          <a:p>
            <a:pPr lvl="1" marL="683513" indent="-262890" defTabSz="841247">
              <a:spcBef>
                <a:spcPts val="400"/>
              </a:spcBef>
              <a:buClr>
                <a:srgbClr val="FF0000"/>
              </a:buClr>
              <a:defRPr sz="1840"/>
            </a:pPr>
          </a:p>
          <a:p>
            <a:pPr lvl="1" marL="683513" indent="-262890" defTabSz="841247">
              <a:spcBef>
                <a:spcPts val="400"/>
              </a:spcBef>
              <a:buClr>
                <a:srgbClr val="FF0000"/>
              </a:buClr>
              <a:defRPr sz="1840"/>
            </a:pPr>
          </a:p>
          <a:p>
            <a:pPr marL="315468" indent="-315468" defTabSz="841247">
              <a:spcBef>
                <a:spcPts val="1000"/>
              </a:spcBef>
              <a:defRPr sz="2208"/>
            </a:pPr>
            <a:r>
              <a:t>This creates a sub-folder named </a:t>
            </a:r>
            <a:r>
              <a:rPr>
                <a:latin typeface="Lucida Console"/>
                <a:ea typeface="Lucida Console"/>
                <a:cs typeface="Lucida Console"/>
                <a:sym typeface="Lucida Console"/>
              </a:rPr>
              <a:t>node_modules</a:t>
            </a:r>
            <a:endParaRPr>
              <a:latin typeface="Lucida Console"/>
              <a:ea typeface="Lucida Console"/>
              <a:cs typeface="Lucida Console"/>
              <a:sym typeface="Lucida Console"/>
            </a:endParaRPr>
          </a:p>
          <a:p>
            <a:pPr lvl="1" marL="683513" indent="-262890" defTabSz="841247">
              <a:spcBef>
                <a:spcPts val="400"/>
              </a:spcBef>
              <a:buClr>
                <a:srgbClr val="FF0000"/>
              </a:buClr>
              <a:defRPr sz="1840"/>
            </a:pPr>
            <a:r>
              <a:t>Contains the Node.js Web Sockets module</a:t>
            </a:r>
          </a:p>
          <a:p>
            <a:pPr lvl="1" marL="683513" indent="-262890" defTabSz="841247">
              <a:spcBef>
                <a:spcPts val="400"/>
              </a:spcBef>
              <a:buClr>
                <a:srgbClr val="FF0000"/>
              </a:buClr>
              <a:defRPr sz="1840"/>
            </a:pPr>
            <a:r>
              <a:t>Plus any other Node.js modules you might choose to install … </a:t>
            </a:r>
            <a:r>
              <a:rPr>
                <a:latin typeface="Wingdings"/>
                <a:ea typeface="Wingdings"/>
                <a:cs typeface="Wingdings"/>
                <a:sym typeface="Wingdings"/>
              </a:rPr>
              <a:t>☺</a:t>
            </a:r>
          </a:p>
        </p:txBody>
      </p:sp>
      <p:sp>
        <p:nvSpPr>
          <p:cNvPr id="133" name="Rectangle 2"/>
          <p:cNvSpPr txBox="1"/>
          <p:nvPr>
            <p:ph type="title"/>
          </p:nvPr>
        </p:nvSpPr>
        <p:spPr>
          <a:xfrm>
            <a:off x="378371" y="151248"/>
            <a:ext cx="8549839" cy="693739"/>
          </a:xfrm>
          <a:prstGeom prst="rect">
            <a:avLst/>
          </a:prstGeom>
        </p:spPr>
        <p:txBody>
          <a:bodyPr/>
          <a:lstStyle/>
          <a:p>
            <a:pPr/>
            <a:r>
              <a:t>Support for Web Sockets in Node.js </a:t>
            </a:r>
          </a:p>
        </p:txBody>
      </p:sp>
      <p:grpSp>
        <p:nvGrpSpPr>
          <p:cNvPr id="136" name="TextBox 4"/>
          <p:cNvGrpSpPr/>
          <p:nvPr/>
        </p:nvGrpSpPr>
        <p:grpSpPr>
          <a:xfrm>
            <a:off x="825500" y="4403514"/>
            <a:ext cx="7728564" cy="370505"/>
            <a:chOff x="0" y="0"/>
            <a:chExt cx="7728563" cy="370504"/>
          </a:xfrm>
        </p:grpSpPr>
        <p:sp>
          <p:nvSpPr>
            <p:cNvPr id="134" name="Rectangle"/>
            <p:cNvSpPr/>
            <p:nvPr/>
          </p:nvSpPr>
          <p:spPr>
            <a:xfrm>
              <a:off x="0" y="-1"/>
              <a:ext cx="7728564" cy="370506"/>
            </a:xfrm>
            <a:prstGeom prst="rect">
              <a:avLst/>
            </a:prstGeom>
            <a:solidFill>
              <a:srgbClr val="000000"/>
            </a:solidFill>
            <a:ln w="9525" cap="flat">
              <a:solidFill>
                <a:srgbClr val="7575D1"/>
              </a:solidFill>
              <a:prstDash val="solid"/>
              <a:round/>
            </a:ln>
            <a:effectLst>
              <a:outerShdw sx="100000" sy="100000" kx="0" ky="0" algn="b" rotWithShape="0" blurRad="76200" dist="76200" dir="2700000">
                <a:srgbClr val="A3A3E0"/>
              </a:outerShdw>
            </a:effectLst>
          </p:spPr>
          <p:txBody>
            <a:bodyPr wrap="square" lIns="45719" tIns="45719" rIns="45719" bIns="45719" numCol="1" anchor="ctr">
              <a:noAutofit/>
            </a:bodyPr>
            <a:lstStyle/>
            <a:p>
              <a:pPr>
                <a:defRPr sz="1200">
                  <a:solidFill>
                    <a:schemeClr val="accent3">
                      <a:lumOff val="44000"/>
                    </a:schemeClr>
                  </a:solidFill>
                  <a:latin typeface="Lucida Console"/>
                  <a:ea typeface="Lucida Console"/>
                  <a:cs typeface="Lucida Console"/>
                  <a:sym typeface="Lucida Console"/>
                </a:defRPr>
              </a:pPr>
            </a:p>
          </p:txBody>
        </p:sp>
        <p:sp>
          <p:nvSpPr>
            <p:cNvPr id="135" name="npm install websocket"/>
            <p:cNvSpPr txBox="1"/>
            <p:nvPr/>
          </p:nvSpPr>
          <p:spPr>
            <a:xfrm>
              <a:off x="0" y="63332"/>
              <a:ext cx="7728564" cy="243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chemeClr val="accent3">
                      <a:lumOff val="44000"/>
                    </a:schemeClr>
                  </a:solidFill>
                  <a:latin typeface="Lucida Console"/>
                  <a:ea typeface="Lucida Console"/>
                  <a:cs typeface="Lucida Console"/>
                  <a:sym typeface="Lucida Console"/>
                </a:defRPr>
              </a:lvl1pPr>
            </a:lstStyle>
            <a:p>
              <a:pPr/>
              <a:r>
                <a:t>npm install websocket</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17</a:t>
            </a:r>
          </a:p>
        </p:txBody>
      </p:sp>
      <p:sp>
        <p:nvSpPr>
          <p:cNvPr id="141" name="Rectangle 3"/>
          <p:cNvSpPr txBox="1"/>
          <p:nvPr>
            <p:ph type="body" idx="1"/>
          </p:nvPr>
        </p:nvSpPr>
        <p:spPr>
          <a:xfrm>
            <a:off x="406400" y="1196975"/>
            <a:ext cx="8486775" cy="4935538"/>
          </a:xfrm>
          <a:prstGeom prst="rect">
            <a:avLst/>
          </a:prstGeom>
        </p:spPr>
        <p:txBody>
          <a:bodyPr/>
          <a:lstStyle/>
          <a:p>
            <a:pPr/>
            <a:r>
              <a:t>To run the sample Web Sockets server…</a:t>
            </a:r>
          </a:p>
          <a:p>
            <a:pPr lvl="1" marL="742950" indent="-285750">
              <a:spcBef>
                <a:spcPts val="400"/>
              </a:spcBef>
              <a:buClr>
                <a:srgbClr val="FF0000"/>
              </a:buClr>
              <a:defRPr sz="2000"/>
            </a:pPr>
            <a:r>
              <a:t>Run the following command from a Command Prompt Window:</a:t>
            </a:r>
          </a:p>
          <a:p>
            <a:pPr lvl="1" marL="742950" indent="-285750">
              <a:spcBef>
                <a:spcPts val="400"/>
              </a:spcBef>
              <a:buClr>
                <a:srgbClr val="FF0000"/>
              </a:buClr>
              <a:defRPr sz="2000"/>
            </a:pPr>
          </a:p>
          <a:p>
            <a:pPr/>
          </a:p>
          <a:p>
            <a:pPr/>
            <a:r>
              <a:t>The following slides summarize </a:t>
            </a:r>
            <a:r>
              <a:rPr>
                <a:latin typeface="Lucida Console"/>
                <a:ea typeface="Lucida Console"/>
                <a:cs typeface="Lucida Console"/>
                <a:sym typeface="Lucida Console"/>
              </a:rPr>
              <a:t>socketserverWS.js</a:t>
            </a:r>
          </a:p>
          <a:p>
            <a:pPr lvl="1" marL="742950" indent="-285750">
              <a:spcBef>
                <a:spcPts val="400"/>
              </a:spcBef>
              <a:buClr>
                <a:srgbClr val="FF0000"/>
              </a:buClr>
              <a:defRPr sz="2000"/>
            </a:pPr>
            <a:r>
              <a:t>See the code in </a:t>
            </a:r>
            <a:r>
              <a:rPr>
                <a:latin typeface="Lucida Console"/>
                <a:ea typeface="Lucida Console"/>
                <a:cs typeface="Lucida Console"/>
                <a:sym typeface="Lucida Console"/>
              </a:rPr>
              <a:t>socketserverWS.js</a:t>
            </a:r>
            <a:r>
              <a:t> for full implementation details and narrative comments</a:t>
            </a:r>
          </a:p>
          <a:p>
            <a:pPr lvl="1" marL="742950" indent="-285750">
              <a:spcBef>
                <a:spcPts val="400"/>
              </a:spcBef>
              <a:buClr>
                <a:srgbClr val="FF0000"/>
              </a:buClr>
              <a:defRPr sz="2000"/>
            </a:pPr>
            <a:r>
              <a:t>Feel free to skip these details if you don’t need to know how the Node.js server works!</a:t>
            </a:r>
          </a:p>
        </p:txBody>
      </p:sp>
      <p:sp>
        <p:nvSpPr>
          <p:cNvPr id="142" name="Rectangle 2"/>
          <p:cNvSpPr txBox="1"/>
          <p:nvPr>
            <p:ph type="title"/>
          </p:nvPr>
        </p:nvSpPr>
        <p:spPr>
          <a:xfrm>
            <a:off x="378371" y="151248"/>
            <a:ext cx="8549839" cy="693739"/>
          </a:xfrm>
          <a:prstGeom prst="rect">
            <a:avLst/>
          </a:prstGeom>
        </p:spPr>
        <p:txBody>
          <a:bodyPr/>
          <a:lstStyle/>
          <a:p>
            <a:pPr/>
            <a:r>
              <a:t>Implementing Web Sockets in Node.js</a:t>
            </a:r>
          </a:p>
        </p:txBody>
      </p:sp>
      <p:grpSp>
        <p:nvGrpSpPr>
          <p:cNvPr id="145" name="TextBox 6"/>
          <p:cNvGrpSpPr/>
          <p:nvPr/>
        </p:nvGrpSpPr>
        <p:grpSpPr>
          <a:xfrm>
            <a:off x="825500" y="2062650"/>
            <a:ext cx="7728564" cy="370505"/>
            <a:chOff x="0" y="0"/>
            <a:chExt cx="7728563" cy="370504"/>
          </a:xfrm>
        </p:grpSpPr>
        <p:sp>
          <p:nvSpPr>
            <p:cNvPr id="143" name="Rectangle"/>
            <p:cNvSpPr/>
            <p:nvPr/>
          </p:nvSpPr>
          <p:spPr>
            <a:xfrm>
              <a:off x="0" y="-1"/>
              <a:ext cx="7728564" cy="370506"/>
            </a:xfrm>
            <a:prstGeom prst="rect">
              <a:avLst/>
            </a:prstGeom>
            <a:solidFill>
              <a:srgbClr val="000000"/>
            </a:solidFill>
            <a:ln w="9525" cap="flat">
              <a:solidFill>
                <a:srgbClr val="7575D1"/>
              </a:solidFill>
              <a:prstDash val="solid"/>
              <a:round/>
            </a:ln>
            <a:effectLst>
              <a:outerShdw sx="100000" sy="100000" kx="0" ky="0" algn="b" rotWithShape="0" blurRad="76200" dist="76200" dir="2700000">
                <a:srgbClr val="A3A3E0"/>
              </a:outerShdw>
            </a:effectLst>
          </p:spPr>
          <p:txBody>
            <a:bodyPr wrap="square" lIns="45719" tIns="45719" rIns="45719" bIns="45719" numCol="1" anchor="ctr">
              <a:noAutofit/>
            </a:bodyPr>
            <a:lstStyle/>
            <a:p>
              <a:pPr>
                <a:defRPr sz="1200">
                  <a:solidFill>
                    <a:schemeClr val="accent3">
                      <a:lumOff val="44000"/>
                    </a:schemeClr>
                  </a:solidFill>
                  <a:latin typeface="Lucida Console"/>
                  <a:ea typeface="Lucida Console"/>
                  <a:cs typeface="Lucida Console"/>
                  <a:sym typeface="Lucida Console"/>
                </a:defRPr>
              </a:pPr>
            </a:p>
          </p:txBody>
        </p:sp>
        <p:sp>
          <p:nvSpPr>
            <p:cNvPr id="144" name="node ./socketserver/socketserverWS.js"/>
            <p:cNvSpPr txBox="1"/>
            <p:nvPr/>
          </p:nvSpPr>
          <p:spPr>
            <a:xfrm>
              <a:off x="0" y="63332"/>
              <a:ext cx="7728564" cy="243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chemeClr val="accent3">
                      <a:lumOff val="44000"/>
                    </a:schemeClr>
                  </a:solidFill>
                  <a:latin typeface="Lucida Console"/>
                  <a:ea typeface="Lucida Console"/>
                  <a:cs typeface="Lucida Console"/>
                  <a:sym typeface="Lucida Console"/>
                </a:defRPr>
              </a:lvl1pPr>
            </a:lstStyle>
            <a:p>
              <a:pPr/>
              <a:r>
                <a:t>node ./socketserver/socketserverWS.js</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18</a:t>
            </a:r>
          </a:p>
        </p:txBody>
      </p:sp>
      <p:sp>
        <p:nvSpPr>
          <p:cNvPr id="150" name="Rectangle 3"/>
          <p:cNvSpPr txBox="1"/>
          <p:nvPr>
            <p:ph type="body" idx="1"/>
          </p:nvPr>
        </p:nvSpPr>
        <p:spPr>
          <a:xfrm>
            <a:off x="406400" y="1196975"/>
            <a:ext cx="8486775" cy="4935538"/>
          </a:xfrm>
          <a:prstGeom prst="rect">
            <a:avLst/>
          </a:prstGeom>
        </p:spPr>
        <p:txBody>
          <a:bodyPr/>
          <a:lstStyle/>
          <a:p>
            <a:pPr/>
            <a:r>
              <a:t>We first create an HTTP server </a:t>
            </a:r>
          </a:p>
          <a:p>
            <a:pPr lvl="1" marL="742950" indent="-285750">
              <a:spcBef>
                <a:spcPts val="400"/>
              </a:spcBef>
              <a:buClr>
                <a:srgbClr val="FF0000"/>
              </a:buClr>
              <a:defRPr sz="2000"/>
            </a:pPr>
            <a:r>
              <a:t>We implement an HTTP server that listens on port 8888</a:t>
            </a:r>
          </a:p>
          <a:p>
            <a:pPr lvl="1" marL="742950" indent="-285750">
              <a:spcBef>
                <a:spcPts val="400"/>
              </a:spcBef>
              <a:buClr>
                <a:srgbClr val="FF0000"/>
              </a:buClr>
              <a:defRPr sz="2000"/>
            </a:pPr>
            <a:r>
              <a:t>When it receives a </a:t>
            </a:r>
            <a:r>
              <a:rPr>
                <a:latin typeface="Lucida Console"/>
                <a:ea typeface="Lucida Console"/>
                <a:cs typeface="Lucida Console"/>
                <a:sym typeface="Lucida Console"/>
              </a:rPr>
              <a:t>"/"</a:t>
            </a:r>
            <a:r>
              <a:t> HTTP request, it returns </a:t>
            </a:r>
            <a:r>
              <a:rPr>
                <a:latin typeface="Lucida Console"/>
                <a:ea typeface="Lucida Console"/>
                <a:cs typeface="Lucida Console"/>
                <a:sym typeface="Lucida Console"/>
              </a:rPr>
              <a:t>index.html</a:t>
            </a:r>
          </a:p>
          <a:p>
            <a:pPr lvl="1" marL="742950" indent="-285750">
              <a:spcBef>
                <a:spcPts val="400"/>
              </a:spcBef>
              <a:buClr>
                <a:srgbClr val="FF0000"/>
              </a:buClr>
              <a:defRPr sz="2000"/>
            </a:pPr>
          </a:p>
          <a:p>
            <a:pPr/>
            <a:r>
              <a:t>We then create a Web Sockets server that "piggy-backs" on the HTTP server</a:t>
            </a:r>
          </a:p>
          <a:p>
            <a:pPr lvl="1" marL="742950" indent="-285750">
              <a:spcBef>
                <a:spcPts val="400"/>
              </a:spcBef>
              <a:buClr>
                <a:srgbClr val="FF0000"/>
              </a:buClr>
              <a:defRPr sz="2000"/>
            </a:pPr>
            <a:r>
              <a:t>We set the </a:t>
            </a:r>
            <a:r>
              <a:rPr>
                <a:latin typeface="Lucida Console"/>
                <a:ea typeface="Lucida Console"/>
                <a:cs typeface="Lucida Console"/>
                <a:sym typeface="Lucida Console"/>
              </a:rPr>
              <a:t>autoAcceptConnections</a:t>
            </a:r>
            <a:r>
              <a:t> property to </a:t>
            </a:r>
            <a:r>
              <a:rPr>
                <a:latin typeface="Lucida Console"/>
                <a:ea typeface="Lucida Console"/>
                <a:cs typeface="Lucida Console"/>
                <a:sym typeface="Lucida Console"/>
              </a:rPr>
              <a:t>false</a:t>
            </a:r>
          </a:p>
          <a:p>
            <a:pPr lvl="1" marL="742950" indent="-285750">
              <a:spcBef>
                <a:spcPts val="400"/>
              </a:spcBef>
              <a:buClr>
                <a:srgbClr val="FF0000"/>
              </a:buClr>
              <a:defRPr sz="2000"/>
            </a:pPr>
            <a:r>
              <a:t>Allows us to check the </a:t>
            </a:r>
            <a:r>
              <a:rPr u="sng"/>
              <a:t>origin</a:t>
            </a:r>
            <a:r>
              <a:t> of all client requests, to decide whether we want to accept the connection request from the client</a:t>
            </a:r>
          </a:p>
        </p:txBody>
      </p:sp>
      <p:sp>
        <p:nvSpPr>
          <p:cNvPr id="151" name="Rectangle 2"/>
          <p:cNvSpPr txBox="1"/>
          <p:nvPr>
            <p:ph type="title"/>
          </p:nvPr>
        </p:nvSpPr>
        <p:spPr>
          <a:xfrm>
            <a:off x="378371" y="151248"/>
            <a:ext cx="8549839" cy="693739"/>
          </a:xfrm>
          <a:prstGeom prst="rect">
            <a:avLst/>
          </a:prstGeom>
        </p:spPr>
        <p:txBody>
          <a:bodyPr/>
          <a:lstStyle/>
          <a:p>
            <a:pPr/>
            <a:r>
              <a:t>Creating HTTP and Web Sockets Servers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19</a:t>
            </a:r>
          </a:p>
        </p:txBody>
      </p:sp>
      <p:sp>
        <p:nvSpPr>
          <p:cNvPr id="156" name="Rectangle 3"/>
          <p:cNvSpPr txBox="1"/>
          <p:nvPr>
            <p:ph type="body" idx="1"/>
          </p:nvPr>
        </p:nvSpPr>
        <p:spPr>
          <a:xfrm>
            <a:off x="406400" y="1196975"/>
            <a:ext cx="8486775" cy="4935538"/>
          </a:xfrm>
          <a:prstGeom prst="rect">
            <a:avLst/>
          </a:prstGeom>
        </p:spPr>
        <p:txBody>
          <a:bodyPr/>
          <a:lstStyle/>
          <a:p>
            <a:pPr marL="298322" indent="-298322" defTabSz="795527">
              <a:spcBef>
                <a:spcPts val="1000"/>
              </a:spcBef>
              <a:defRPr sz="2088"/>
            </a:pPr>
            <a:r>
              <a:t>We handle connection requests from clients</a:t>
            </a:r>
          </a:p>
          <a:p>
            <a:pPr lvl="1" marL="646366" indent="-248602" defTabSz="795527">
              <a:spcBef>
                <a:spcPts val="400"/>
              </a:spcBef>
              <a:buClr>
                <a:srgbClr val="FF0000"/>
              </a:buClr>
              <a:defRPr sz="1740"/>
            </a:pPr>
            <a:r>
              <a:t>Each client request is a </a:t>
            </a:r>
            <a:r>
              <a:rPr>
                <a:latin typeface="Lucida Console"/>
                <a:ea typeface="Lucida Console"/>
                <a:cs typeface="Lucida Console"/>
                <a:sym typeface="Lucida Console"/>
              </a:rPr>
              <a:t>request</a:t>
            </a:r>
            <a:r>
              <a:t> event</a:t>
            </a:r>
          </a:p>
          <a:p>
            <a:pPr lvl="1" marL="646366" indent="-248602" defTabSz="795527">
              <a:spcBef>
                <a:spcPts val="400"/>
              </a:spcBef>
              <a:buClr>
                <a:srgbClr val="FF0000"/>
              </a:buClr>
              <a:defRPr sz="1740"/>
            </a:pPr>
            <a:r>
              <a:t>We check the </a:t>
            </a:r>
            <a:r>
              <a:rPr>
                <a:latin typeface="Lucida Console"/>
                <a:ea typeface="Lucida Console"/>
                <a:cs typeface="Lucida Console"/>
                <a:sym typeface="Lucida Console"/>
              </a:rPr>
              <a:t>request.origin</a:t>
            </a:r>
            <a:r>
              <a:t> property, which identifies the origin of the client that's requesting the connection</a:t>
            </a:r>
          </a:p>
          <a:p>
            <a:pPr lvl="1" marL="646366" indent="-248602" defTabSz="795527">
              <a:spcBef>
                <a:spcPts val="400"/>
              </a:spcBef>
              <a:buClr>
                <a:srgbClr val="FF0000"/>
              </a:buClr>
              <a:defRPr sz="1740"/>
            </a:pPr>
            <a:r>
              <a:t>If the </a:t>
            </a:r>
            <a:r>
              <a:rPr>
                <a:latin typeface="Lucida Console"/>
                <a:ea typeface="Lucida Console"/>
                <a:cs typeface="Lucida Console"/>
                <a:sym typeface="Lucida Console"/>
              </a:rPr>
              <a:t>request.origin</a:t>
            </a:r>
            <a:r>
              <a:rPr sz="1566"/>
              <a:t> is satisfactory, we accept the request and add the client's connection to an array</a:t>
            </a:r>
            <a:endParaRPr>
              <a:latin typeface="Lucida Console"/>
              <a:ea typeface="Lucida Console"/>
              <a:cs typeface="Lucida Console"/>
              <a:sym typeface="Lucida Console"/>
            </a:endParaRPr>
          </a:p>
          <a:p>
            <a:pPr lvl="2" marL="994410" indent="-198881" defTabSz="795527">
              <a:spcBef>
                <a:spcPts val="300"/>
              </a:spcBef>
              <a:buClr>
                <a:schemeClr val="accent1"/>
              </a:buClr>
              <a:defRPr sz="1392"/>
            </a:pPr>
          </a:p>
          <a:p>
            <a:pPr marL="298322" indent="-298322" defTabSz="795527">
              <a:spcBef>
                <a:spcPts val="1000"/>
              </a:spcBef>
              <a:defRPr sz="2088"/>
            </a:pPr>
            <a:r>
              <a:t>We handle messages sent from clients</a:t>
            </a:r>
          </a:p>
          <a:p>
            <a:pPr lvl="1" marL="646366" indent="-248602" defTabSz="795527">
              <a:spcBef>
                <a:spcPts val="400"/>
              </a:spcBef>
              <a:buClr>
                <a:srgbClr val="FF0000"/>
              </a:buClr>
              <a:defRPr sz="1740"/>
            </a:pPr>
            <a:r>
              <a:t>Each client request is a </a:t>
            </a:r>
            <a:r>
              <a:rPr>
                <a:latin typeface="Lucida Console"/>
                <a:ea typeface="Lucida Console"/>
                <a:cs typeface="Lucida Console"/>
                <a:sym typeface="Lucida Console"/>
              </a:rPr>
              <a:t>message</a:t>
            </a:r>
            <a:r>
              <a:t> event</a:t>
            </a:r>
          </a:p>
          <a:p>
            <a:pPr lvl="1" marL="646366" indent="-248602" defTabSz="795527">
              <a:spcBef>
                <a:spcPts val="400"/>
              </a:spcBef>
              <a:buClr>
                <a:srgbClr val="FF0000"/>
              </a:buClr>
              <a:defRPr sz="1740"/>
            </a:pPr>
            <a:r>
              <a:t>If it's a text message, we echo the message back to client</a:t>
            </a:r>
          </a:p>
          <a:p>
            <a:pPr lvl="1" marL="646366" indent="-248602" defTabSz="795527">
              <a:spcBef>
                <a:spcPts val="400"/>
              </a:spcBef>
              <a:buClr>
                <a:srgbClr val="FF0000"/>
              </a:buClr>
              <a:defRPr sz="1740"/>
            </a:pPr>
            <a:r>
              <a:t>If it's a binary message, we echo the message size back to client </a:t>
            </a:r>
          </a:p>
          <a:p>
            <a:pPr lvl="2" marL="994410" indent="-198881" defTabSz="795527">
              <a:spcBef>
                <a:spcPts val="300"/>
              </a:spcBef>
              <a:buClr>
                <a:schemeClr val="accent1"/>
              </a:buClr>
              <a:defRPr sz="1392"/>
            </a:pPr>
          </a:p>
          <a:p>
            <a:pPr marL="298322" indent="-298322" defTabSz="795527">
              <a:spcBef>
                <a:spcPts val="1000"/>
              </a:spcBef>
              <a:defRPr sz="2088"/>
            </a:pPr>
            <a:r>
              <a:t>We handle disconnections</a:t>
            </a:r>
          </a:p>
          <a:p>
            <a:pPr lvl="1" marL="646366" indent="-248602" defTabSz="795527">
              <a:spcBef>
                <a:spcPts val="400"/>
              </a:spcBef>
              <a:buClr>
                <a:srgbClr val="FF0000"/>
              </a:buClr>
              <a:defRPr sz="1740"/>
            </a:pPr>
            <a:r>
              <a:t>When a client closes the connection, we remove the connection from the our array</a:t>
            </a:r>
          </a:p>
        </p:txBody>
      </p:sp>
      <p:sp>
        <p:nvSpPr>
          <p:cNvPr id="157" name="Rectangle 2"/>
          <p:cNvSpPr txBox="1"/>
          <p:nvPr>
            <p:ph type="title"/>
          </p:nvPr>
        </p:nvSpPr>
        <p:spPr>
          <a:xfrm>
            <a:off x="378371" y="151248"/>
            <a:ext cx="8549839" cy="693739"/>
          </a:xfrm>
          <a:prstGeom prst="rect">
            <a:avLst/>
          </a:prstGeom>
        </p:spPr>
        <p:txBody>
          <a:bodyPr/>
          <a:lstStyle/>
          <a:p>
            <a:pPr/>
            <a:r>
              <a:t>Handling Client Interactions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a:t>
            </a:r>
          </a:p>
        </p:txBody>
      </p:sp>
      <p:sp>
        <p:nvSpPr>
          <p:cNvPr id="39" name="Rectangle 3"/>
          <p:cNvSpPr txBox="1"/>
          <p:nvPr>
            <p:ph type="body" idx="1"/>
          </p:nvPr>
        </p:nvSpPr>
        <p:spPr>
          <a:xfrm>
            <a:off x="406400" y="1196975"/>
            <a:ext cx="8486775" cy="4935538"/>
          </a:xfrm>
          <a:prstGeom prst="rect">
            <a:avLst/>
          </a:prstGeom>
        </p:spPr>
        <p:txBody>
          <a:bodyPr/>
          <a:lstStyle/>
          <a:p>
            <a:pPr marL="457200" indent="-457200">
              <a:buAutoNum type="arabicPeriod" startAt="1"/>
            </a:pPr>
            <a:r>
              <a:t>Overview of HTML5 Web Sockets</a:t>
            </a:r>
          </a:p>
          <a:p>
            <a:pPr marL="457200" indent="-457200">
              <a:buAutoNum type="arabicPeriod" startAt="1"/>
            </a:pPr>
            <a:r>
              <a:t>Understanding HTML5 Web Sockets</a:t>
            </a:r>
          </a:p>
          <a:p>
            <a:pPr marL="457200" indent="-457200">
              <a:buAutoNum type="arabicPeriod" startAt="1"/>
            </a:pPr>
            <a:r>
              <a:t>Defining a Web Sockets server</a:t>
            </a:r>
          </a:p>
          <a:p>
            <a:pPr marL="457200" indent="-457200">
              <a:buAutoNum type="arabicPeriod" startAt="1"/>
            </a:pPr>
            <a:r>
              <a:t>Defining a Web Sockets client</a:t>
            </a:r>
          </a:p>
        </p:txBody>
      </p:sp>
      <p:sp>
        <p:nvSpPr>
          <p:cNvPr id="40" name="Rectangle 2"/>
          <p:cNvSpPr txBox="1"/>
          <p:nvPr>
            <p:ph type="title"/>
          </p:nvPr>
        </p:nvSpPr>
        <p:spPr>
          <a:xfrm>
            <a:off x="378371" y="151248"/>
            <a:ext cx="8549839" cy="693739"/>
          </a:xfrm>
          <a:prstGeom prst="rect">
            <a:avLst/>
          </a:prstGeom>
        </p:spPr>
        <p:txBody>
          <a:bodyPr/>
          <a:lstStyle/>
          <a:p>
            <a:pPr/>
            <a:r>
              <a:t>Contents</a:t>
            </a:r>
          </a:p>
        </p:txBody>
      </p:sp>
      <p:grpSp>
        <p:nvGrpSpPr>
          <p:cNvPr id="45" name="Group 9"/>
          <p:cNvGrpSpPr/>
          <p:nvPr/>
        </p:nvGrpSpPr>
        <p:grpSpPr>
          <a:xfrm>
            <a:off x="434975" y="5199324"/>
            <a:ext cx="7924800" cy="1644651"/>
            <a:chOff x="0" y="0"/>
            <a:chExt cx="7924799" cy="1644650"/>
          </a:xfrm>
        </p:grpSpPr>
        <p:grpSp>
          <p:nvGrpSpPr>
            <p:cNvPr id="43" name="Text Box 7"/>
            <p:cNvGrpSpPr/>
            <p:nvPr/>
          </p:nvGrpSpPr>
          <p:grpSpPr>
            <a:xfrm>
              <a:off x="822324" y="174625"/>
              <a:ext cx="7102476" cy="825500"/>
              <a:chOff x="0" y="0"/>
              <a:chExt cx="7102475" cy="825500"/>
            </a:xfrm>
          </p:grpSpPr>
          <p:sp>
            <p:nvSpPr>
              <p:cNvPr id="41" name="Rectangle"/>
              <p:cNvSpPr/>
              <p:nvPr/>
            </p:nvSpPr>
            <p:spPr>
              <a:xfrm>
                <a:off x="0" y="0"/>
                <a:ext cx="7102475" cy="825500"/>
              </a:xfrm>
              <a:prstGeom prst="rect">
                <a:avLst/>
              </a:prstGeom>
              <a:gradFill flip="none" rotWithShape="1">
                <a:gsLst>
                  <a:gs pos="0">
                    <a:srgbClr val="CCECFF"/>
                  </a:gs>
                  <a:gs pos="100000">
                    <a:srgbClr val="C0C0EA">
                      <a:alpha val="82999"/>
                    </a:srgbClr>
                  </a:gs>
                </a:gsLst>
                <a:lin ang="5400000" scaled="0"/>
              </a:gradFill>
              <a:ln w="9525" cap="flat">
                <a:solidFill>
                  <a:srgbClr val="333399"/>
                </a:solidFill>
                <a:prstDash val="solid"/>
                <a:miter lim="800000"/>
              </a:ln>
              <a:effectLst/>
            </p:spPr>
            <p:txBody>
              <a:bodyPr wrap="square" lIns="45719" tIns="45719" rIns="45719" bIns="45719" numCol="1" anchor="ctr">
                <a:noAutofit/>
              </a:bodyPr>
              <a:lstStyle/>
              <a:p>
                <a:pPr>
                  <a:defRPr sz="2000">
                    <a:latin typeface="Lucida Console"/>
                    <a:ea typeface="Lucida Console"/>
                    <a:cs typeface="Lucida Console"/>
                    <a:sym typeface="Lucida Console"/>
                  </a:defRPr>
                </a:pPr>
              </a:p>
            </p:txBody>
          </p:sp>
          <p:sp>
            <p:nvSpPr>
              <p:cNvPr id="42" name="Demos folder:…"/>
              <p:cNvSpPr txBox="1"/>
              <p:nvPr/>
            </p:nvSpPr>
            <p:spPr>
              <a:xfrm>
                <a:off x="0" y="113029"/>
                <a:ext cx="4264532"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lvl="1" indent="1252537">
                  <a:defRPr sz="2000">
                    <a:solidFill>
                      <a:srgbClr val="333399"/>
                    </a:solidFill>
                    <a:latin typeface="Lucida Console"/>
                    <a:ea typeface="Lucida Console"/>
                    <a:cs typeface="Lucida Console"/>
                    <a:sym typeface="Lucida Console"/>
                  </a:defRPr>
                </a:pPr>
                <a:r>
                  <a:t>Demos folder:  </a:t>
                </a:r>
              </a:p>
              <a:p>
                <a:pPr lvl="1" indent="1252537">
                  <a:defRPr sz="2000">
                    <a:solidFill>
                      <a:srgbClr val="333399"/>
                    </a:solidFill>
                    <a:latin typeface="Lucida Console"/>
                    <a:ea typeface="Lucida Console"/>
                    <a:cs typeface="Lucida Console"/>
                    <a:sym typeface="Lucida Console"/>
                  </a:defRPr>
                </a:pPr>
                <a:r>
                  <a:t>Demos\16-WebSockets</a:t>
                </a:r>
              </a:p>
            </p:txBody>
          </p:sp>
        </p:grpSp>
        <p:pic>
          <p:nvPicPr>
            <p:cNvPr id="44" name="Picture 12" descr="Picture 12"/>
            <p:cNvPicPr>
              <a:picLocks noChangeAspect="1"/>
            </p:cNvPicPr>
            <p:nvPr/>
          </p:nvPicPr>
          <p:blipFill>
            <a:blip r:embed="rId3">
              <a:extLst/>
            </a:blip>
            <a:stretch>
              <a:fillRect/>
            </a:stretch>
          </p:blipFill>
          <p:spPr>
            <a:xfrm>
              <a:off x="0" y="0"/>
              <a:ext cx="1874838" cy="164465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20</a:t>
            </a:r>
          </a:p>
        </p:txBody>
      </p:sp>
      <p:sp>
        <p:nvSpPr>
          <p:cNvPr id="162" name="Rectangle 3"/>
          <p:cNvSpPr txBox="1"/>
          <p:nvPr>
            <p:ph type="body" idx="1"/>
          </p:nvPr>
        </p:nvSpPr>
        <p:spPr>
          <a:xfrm>
            <a:off x="406400" y="1196975"/>
            <a:ext cx="8486775" cy="4935538"/>
          </a:xfrm>
          <a:prstGeom prst="rect">
            <a:avLst/>
          </a:prstGeom>
        </p:spPr>
        <p:txBody>
          <a:bodyPr/>
          <a:lstStyle/>
          <a:p>
            <a:pPr/>
            <a:r>
              <a:t>Every 1 second, we send a message to each client</a:t>
            </a:r>
          </a:p>
          <a:p>
            <a:pPr lvl="1" marL="742950" indent="-285750">
              <a:spcBef>
                <a:spcPts val="400"/>
              </a:spcBef>
              <a:buClr>
                <a:srgbClr val="FF0000"/>
              </a:buClr>
              <a:defRPr sz="2000"/>
            </a:pPr>
            <a:r>
              <a:t>The message simply tells each client how many clients are currently connected</a:t>
            </a:r>
          </a:p>
          <a:p>
            <a:pPr lvl="1" marL="742950" indent="-285750">
              <a:spcBef>
                <a:spcPts val="400"/>
              </a:spcBef>
              <a:buClr>
                <a:srgbClr val="FF0000"/>
              </a:buClr>
              <a:defRPr sz="2000"/>
            </a:pPr>
            <a:r>
              <a:t>This illustrates the ability to implement full-duplex asynchronous communication between clients and servers using Web Sockets</a:t>
            </a:r>
          </a:p>
        </p:txBody>
      </p:sp>
      <p:sp>
        <p:nvSpPr>
          <p:cNvPr id="163" name="Rectangle 2"/>
          <p:cNvSpPr txBox="1"/>
          <p:nvPr>
            <p:ph type="title"/>
          </p:nvPr>
        </p:nvSpPr>
        <p:spPr>
          <a:xfrm>
            <a:off x="378371" y="151248"/>
            <a:ext cx="8549839" cy="693739"/>
          </a:xfrm>
          <a:prstGeom prst="rect">
            <a:avLst/>
          </a:prstGeom>
        </p:spPr>
        <p:txBody>
          <a:bodyPr/>
          <a:lstStyle/>
          <a:p>
            <a:pPr/>
            <a:r>
              <a:t>Sending Messages to Clients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21</a:t>
            </a:r>
          </a:p>
        </p:txBody>
      </p:sp>
      <p:sp>
        <p:nvSpPr>
          <p:cNvPr id="168" name="Rectangle 3"/>
          <p:cNvSpPr txBox="1"/>
          <p:nvPr>
            <p:ph type="body" idx="1"/>
          </p:nvPr>
        </p:nvSpPr>
        <p:spPr>
          <a:xfrm>
            <a:off x="406400" y="1196975"/>
            <a:ext cx="8486775" cy="4935538"/>
          </a:xfrm>
          <a:prstGeom prst="rect">
            <a:avLst/>
          </a:prstGeom>
        </p:spPr>
        <p:txBody>
          <a:bodyPr/>
          <a:lstStyle/>
          <a:p>
            <a:pPr/>
            <a:r>
              <a:t>Overview</a:t>
            </a:r>
          </a:p>
          <a:p>
            <a:pPr/>
            <a:r>
              <a:t>Checking for Web Sockets support</a:t>
            </a:r>
          </a:p>
          <a:p>
            <a:pPr/>
            <a:r>
              <a:t>Opening a connection</a:t>
            </a:r>
          </a:p>
          <a:p>
            <a:pPr/>
            <a:r>
              <a:t>Handling events</a:t>
            </a:r>
          </a:p>
          <a:p>
            <a:pPr/>
            <a:r>
              <a:t>Sending data to the server</a:t>
            </a:r>
          </a:p>
          <a:p>
            <a:pPr/>
            <a:r>
              <a:t>Receiving data from the server</a:t>
            </a:r>
          </a:p>
          <a:p>
            <a:pPr/>
            <a:r>
              <a:t>Closing the connection</a:t>
            </a:r>
          </a:p>
          <a:p>
            <a:pPr/>
            <a:r>
              <a:t>Complete client example</a:t>
            </a:r>
          </a:p>
        </p:txBody>
      </p:sp>
      <p:sp>
        <p:nvSpPr>
          <p:cNvPr id="169" name="Rectangle 2"/>
          <p:cNvSpPr txBox="1"/>
          <p:nvPr>
            <p:ph type="title"/>
          </p:nvPr>
        </p:nvSpPr>
        <p:spPr>
          <a:xfrm>
            <a:off x="378371" y="151248"/>
            <a:ext cx="8549839" cy="693739"/>
          </a:xfrm>
          <a:prstGeom prst="rect">
            <a:avLst/>
          </a:prstGeom>
        </p:spPr>
        <p:txBody>
          <a:bodyPr/>
          <a:lstStyle/>
          <a:p>
            <a:pPr/>
            <a:r>
              <a:t>4. Defining a Web Sockets Client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22</a:t>
            </a:r>
          </a:p>
        </p:txBody>
      </p:sp>
      <p:sp>
        <p:nvSpPr>
          <p:cNvPr id="174" name="Rectangle 3"/>
          <p:cNvSpPr txBox="1"/>
          <p:nvPr>
            <p:ph type="body" idx="1"/>
          </p:nvPr>
        </p:nvSpPr>
        <p:spPr>
          <a:xfrm>
            <a:off x="406400" y="1196975"/>
            <a:ext cx="8486775" cy="4935538"/>
          </a:xfrm>
          <a:prstGeom prst="rect">
            <a:avLst/>
          </a:prstGeom>
        </p:spPr>
        <p:txBody>
          <a:bodyPr/>
          <a:lstStyle/>
          <a:p>
            <a:pPr/>
            <a:r>
              <a:t>In this section we'll show how to write a client Web page to call a Web Sockets service</a:t>
            </a:r>
          </a:p>
          <a:p>
            <a:pPr lvl="1" marL="742950" indent="-285750">
              <a:spcBef>
                <a:spcPts val="400"/>
              </a:spcBef>
              <a:buClr>
                <a:srgbClr val="FF0000"/>
              </a:buClr>
              <a:defRPr sz="2000"/>
            </a:pPr>
            <a:r>
              <a:t>The client creates a </a:t>
            </a:r>
            <a:r>
              <a:rPr>
                <a:latin typeface="Lucida Console"/>
                <a:ea typeface="Lucida Console"/>
                <a:cs typeface="Lucida Console"/>
                <a:sym typeface="Lucida Console"/>
              </a:rPr>
              <a:t>WebSocket</a:t>
            </a:r>
            <a:r>
              <a:t> JavaScript object</a:t>
            </a:r>
          </a:p>
          <a:p>
            <a:pPr lvl="1" marL="742950" indent="-285750">
              <a:spcBef>
                <a:spcPts val="400"/>
              </a:spcBef>
              <a:buClr>
                <a:srgbClr val="FF0000"/>
              </a:buClr>
              <a:defRPr sz="2000"/>
            </a:pPr>
            <a:r>
              <a:t>Does your browser support this object …?</a:t>
            </a:r>
          </a:p>
          <a:p>
            <a:pPr lvl="1" marL="742950" indent="-285750">
              <a:spcBef>
                <a:spcPts val="400"/>
              </a:spcBef>
              <a:buClr>
                <a:srgbClr val="FF0000"/>
              </a:buClr>
              <a:defRPr sz="2000"/>
            </a:pPr>
          </a:p>
          <a:p>
            <a:pPr/>
            <a:r>
              <a:t>For full client code:</a:t>
            </a:r>
          </a:p>
          <a:p>
            <a:pPr lvl="1" marL="742950" indent="-285750">
              <a:spcBef>
                <a:spcPts val="400"/>
              </a:spcBef>
              <a:buClr>
                <a:srgbClr val="FF0000"/>
              </a:buClr>
              <a:defRPr sz="2000"/>
            </a:pPr>
            <a:r>
              <a:t>See </a:t>
            </a:r>
            <a:r>
              <a:rPr>
                <a:latin typeface="Lucida Console"/>
                <a:ea typeface="Lucida Console"/>
                <a:cs typeface="Lucida Console"/>
                <a:sym typeface="Lucida Console"/>
              </a:rPr>
              <a:t>NodeJsSockets/socketclient/index.html</a:t>
            </a:r>
          </a:p>
          <a:p>
            <a:pPr lvl="1" marL="742950" indent="-285750">
              <a:spcBef>
                <a:spcPts val="400"/>
              </a:spcBef>
              <a:buClr>
                <a:srgbClr val="FF0000"/>
              </a:buClr>
              <a:defRPr sz="2000"/>
            </a:pPr>
            <a:r>
              <a:t>Copy to localhost and open in Google Chrome (for example)</a:t>
            </a:r>
          </a:p>
        </p:txBody>
      </p:sp>
      <p:sp>
        <p:nvSpPr>
          <p:cNvPr id="175" name="Rectangle 2"/>
          <p:cNvSpPr txBox="1"/>
          <p:nvPr>
            <p:ph type="title"/>
          </p:nvPr>
        </p:nvSpPr>
        <p:spPr>
          <a:xfrm>
            <a:off x="378371" y="151248"/>
            <a:ext cx="8549839" cy="693739"/>
          </a:xfrm>
          <a:prstGeom prst="rect">
            <a:avLst/>
          </a:prstGeom>
        </p:spPr>
        <p:txBody>
          <a:bodyPr/>
          <a:lstStyle/>
          <a:p>
            <a:pPr/>
            <a:r>
              <a:t>Overview</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23</a:t>
            </a:r>
          </a:p>
        </p:txBody>
      </p:sp>
      <p:sp>
        <p:nvSpPr>
          <p:cNvPr id="180" name="Rectangle 3"/>
          <p:cNvSpPr txBox="1"/>
          <p:nvPr>
            <p:ph type="body" idx="1"/>
          </p:nvPr>
        </p:nvSpPr>
        <p:spPr>
          <a:xfrm>
            <a:off x="406400" y="1196975"/>
            <a:ext cx="8486775" cy="4935538"/>
          </a:xfrm>
          <a:prstGeom prst="rect">
            <a:avLst/>
          </a:prstGeom>
        </p:spPr>
        <p:txBody>
          <a:bodyPr/>
          <a:lstStyle/>
          <a:p>
            <a:pPr/>
            <a:r>
              <a:t>To check whether your browser supports HTML5 Web Sockets:</a:t>
            </a:r>
          </a:p>
        </p:txBody>
      </p:sp>
      <p:sp>
        <p:nvSpPr>
          <p:cNvPr id="181" name="Rectangle 2"/>
          <p:cNvSpPr txBox="1"/>
          <p:nvPr>
            <p:ph type="title"/>
          </p:nvPr>
        </p:nvSpPr>
        <p:spPr>
          <a:xfrm>
            <a:off x="378371" y="151248"/>
            <a:ext cx="8549839" cy="693739"/>
          </a:xfrm>
          <a:prstGeom prst="rect">
            <a:avLst/>
          </a:prstGeom>
        </p:spPr>
        <p:txBody>
          <a:bodyPr/>
          <a:lstStyle/>
          <a:p>
            <a:pPr/>
            <a:r>
              <a:t>Checking for Web Sockets Support</a:t>
            </a:r>
          </a:p>
        </p:txBody>
      </p:sp>
      <p:grpSp>
        <p:nvGrpSpPr>
          <p:cNvPr id="184" name="Rectangle 5"/>
          <p:cNvGrpSpPr/>
          <p:nvPr/>
        </p:nvGrpSpPr>
        <p:grpSpPr>
          <a:xfrm>
            <a:off x="821632" y="2099465"/>
            <a:ext cx="8044072" cy="1832456"/>
            <a:chOff x="0" y="0"/>
            <a:chExt cx="8044070" cy="1832455"/>
          </a:xfrm>
        </p:grpSpPr>
        <p:sp>
          <p:nvSpPr>
            <p:cNvPr id="182" name="Rectangle"/>
            <p:cNvSpPr/>
            <p:nvPr/>
          </p:nvSpPr>
          <p:spPr>
            <a:xfrm>
              <a:off x="-1" y="-1"/>
              <a:ext cx="8044072" cy="1832457"/>
            </a:xfrm>
            <a:prstGeom prst="rect">
              <a:avLst/>
            </a:prstGeom>
            <a:solidFill>
              <a:srgbClr val="99FF66"/>
            </a:solidFill>
            <a:ln w="9525" cap="flat">
              <a:solidFill>
                <a:srgbClr val="333399"/>
              </a:solidFill>
              <a:prstDash val="solid"/>
              <a:miter lim="800000"/>
            </a:ln>
            <a:effectLst>
              <a:outerShdw sx="100000" sy="100000" kx="0" ky="0" algn="b" rotWithShape="0" blurRad="0" dist="76200" dir="2700000">
                <a:srgbClr val="7575D1"/>
              </a:outerShdw>
            </a:effectLst>
          </p:spPr>
          <p:txBody>
            <a:bodyPr wrap="square" lIns="45719" tIns="45719" rIns="45719" bIns="45719" numCol="1" anchor="ctr">
              <a:noAutofit/>
            </a:bodyPr>
            <a:lstStyle/>
            <a:p>
              <a:pPr>
                <a:defRPr sz="1200">
                  <a:latin typeface="Lucida Console"/>
                  <a:ea typeface="Lucida Console"/>
                  <a:cs typeface="Lucida Console"/>
                  <a:sym typeface="Lucida Console"/>
                </a:defRPr>
              </a:pPr>
            </a:p>
          </p:txBody>
        </p:sp>
        <p:sp>
          <p:nvSpPr>
            <p:cNvPr id="183" name="function testWebSocketSupport() {…"/>
            <p:cNvSpPr txBox="1"/>
            <p:nvPr/>
          </p:nvSpPr>
          <p:spPr>
            <a:xfrm>
              <a:off x="-1" y="184389"/>
              <a:ext cx="8044072" cy="14636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ctr">
              <a:spAutoFit/>
            </a:bodyPr>
            <a:lstStyle/>
            <a:p>
              <a:pPr>
                <a:defRPr sz="1200">
                  <a:latin typeface="Lucida Console"/>
                  <a:ea typeface="Lucida Console"/>
                  <a:cs typeface="Lucida Console"/>
                  <a:sym typeface="Lucida Console"/>
                </a:defRPr>
              </a:pPr>
              <a:r>
                <a:t>function testWebSocketSupport() {</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  if (window.WebSocket) {</a:t>
              </a:r>
            </a:p>
            <a:p>
              <a:pPr>
                <a:defRPr sz="1200">
                  <a:latin typeface="Lucida Console"/>
                  <a:ea typeface="Lucida Console"/>
                  <a:cs typeface="Lucida Console"/>
                  <a:sym typeface="Lucida Console"/>
                </a:defRPr>
              </a:pPr>
              <a:r>
                <a:t>    alert("Your browser supports HTML5 Web Sockets");</a:t>
              </a:r>
            </a:p>
            <a:p>
              <a:pPr>
                <a:defRPr sz="1200">
                  <a:latin typeface="Lucida Console"/>
                  <a:ea typeface="Lucida Console"/>
                  <a:cs typeface="Lucida Console"/>
                  <a:sym typeface="Lucida Console"/>
                </a:defRPr>
              </a:pPr>
              <a:r>
                <a:t>  } </a:t>
              </a:r>
            </a:p>
            <a:p>
              <a:pPr>
                <a:defRPr sz="1200">
                  <a:latin typeface="Lucida Console"/>
                  <a:ea typeface="Lucida Console"/>
                  <a:cs typeface="Lucida Console"/>
                  <a:sym typeface="Lucida Console"/>
                </a:defRPr>
              </a:pPr>
              <a:r>
                <a:t>  else { </a:t>
              </a:r>
            </a:p>
            <a:p>
              <a:pPr>
                <a:defRPr sz="1200">
                  <a:latin typeface="Lucida Console"/>
                  <a:ea typeface="Lucida Console"/>
                  <a:cs typeface="Lucida Console"/>
                  <a:sym typeface="Lucida Console"/>
                </a:defRPr>
              </a:pPr>
              <a:r>
                <a:t>    alert("Your browser doesn't support HTML5 Web Sockets");</a:t>
              </a:r>
            </a:p>
            <a:p>
              <a:pPr>
                <a:defRPr sz="1200">
                  <a:latin typeface="Lucida Console"/>
                  <a:ea typeface="Lucida Console"/>
                  <a:cs typeface="Lucida Console"/>
                  <a:sym typeface="Lucida Console"/>
                </a:defRPr>
              </a:pPr>
              <a:r>
                <a:t>  }</a:t>
              </a:r>
            </a:p>
            <a:p>
              <a:pPr>
                <a:defRPr sz="1200">
                  <a:latin typeface="Lucida Console"/>
                  <a:ea typeface="Lucida Console"/>
                  <a:cs typeface="Lucida Console"/>
                  <a:sym typeface="Lucida Console"/>
                </a:defRPr>
              </a:pPr>
              <a:r>
                <a:t>}</a:t>
              </a:r>
            </a:p>
          </p:txBody>
        </p:sp>
      </p:gr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24</a:t>
            </a:r>
          </a:p>
        </p:txBody>
      </p:sp>
      <p:sp>
        <p:nvSpPr>
          <p:cNvPr id="189" name="Rectangle 3"/>
          <p:cNvSpPr txBox="1"/>
          <p:nvPr>
            <p:ph type="body" idx="1"/>
          </p:nvPr>
        </p:nvSpPr>
        <p:spPr>
          <a:xfrm>
            <a:off x="406400" y="1196975"/>
            <a:ext cx="8486775" cy="4935538"/>
          </a:xfrm>
          <a:prstGeom prst="rect">
            <a:avLst/>
          </a:prstGeom>
        </p:spPr>
        <p:txBody>
          <a:bodyPr/>
          <a:lstStyle/>
          <a:p>
            <a:pPr/>
            <a:r>
              <a:t>Using the </a:t>
            </a:r>
            <a:r>
              <a:rPr>
                <a:latin typeface="Lucida Console"/>
                <a:ea typeface="Lucida Console"/>
                <a:cs typeface="Lucida Console"/>
                <a:sym typeface="Lucida Console"/>
              </a:rPr>
              <a:t>WebSocket</a:t>
            </a:r>
            <a:r>
              <a:t> interface is straightforward…</a:t>
            </a:r>
          </a:p>
          <a:p>
            <a:pPr lvl="1" marL="742950" indent="-285750">
              <a:spcBef>
                <a:spcPts val="400"/>
              </a:spcBef>
              <a:buClr>
                <a:srgbClr val="FF0000"/>
              </a:buClr>
              <a:defRPr sz="2000"/>
            </a:pPr>
          </a:p>
          <a:p>
            <a:pPr/>
            <a:r>
              <a:t>To open a connection to the server:</a:t>
            </a:r>
          </a:p>
          <a:p>
            <a:pPr lvl="1" marL="742950" indent="-285750">
              <a:spcBef>
                <a:spcPts val="400"/>
              </a:spcBef>
              <a:buClr>
                <a:srgbClr val="FF0000"/>
              </a:buClr>
              <a:defRPr sz="2000"/>
            </a:pPr>
            <a:r>
              <a:t>Create a </a:t>
            </a:r>
            <a:r>
              <a:rPr>
                <a:latin typeface="Lucida Console"/>
                <a:ea typeface="Lucida Console"/>
                <a:cs typeface="Lucida Console"/>
                <a:sym typeface="Lucida Console"/>
              </a:rPr>
              <a:t>WebSocket</a:t>
            </a:r>
            <a:r>
              <a:t> object, specifying the URL to connect to</a:t>
            </a:r>
          </a:p>
          <a:p>
            <a:pPr lvl="1" marL="742950" indent="-285750">
              <a:spcBef>
                <a:spcPts val="400"/>
              </a:spcBef>
              <a:buClr>
                <a:srgbClr val="FF0000"/>
              </a:buClr>
              <a:defRPr sz="2000"/>
            </a:pPr>
            <a:r>
              <a:t>Use </a:t>
            </a:r>
            <a:r>
              <a:rPr>
                <a:latin typeface="Lucida Console"/>
                <a:ea typeface="Lucida Console"/>
                <a:cs typeface="Lucida Console"/>
                <a:sym typeface="Lucida Console"/>
              </a:rPr>
              <a:t>ws://</a:t>
            </a:r>
            <a:r>
              <a:t>  prefix for WebSocket connections</a:t>
            </a:r>
          </a:p>
          <a:p>
            <a:pPr lvl="1" marL="742950" indent="-285750">
              <a:spcBef>
                <a:spcPts val="400"/>
              </a:spcBef>
              <a:buClr>
                <a:srgbClr val="FF0000"/>
              </a:buClr>
              <a:defRPr sz="2000"/>
            </a:pPr>
            <a:r>
              <a:t>Use </a:t>
            </a:r>
            <a:r>
              <a:rPr>
                <a:latin typeface="Lucida Console"/>
                <a:ea typeface="Lucida Console"/>
                <a:cs typeface="Lucida Console"/>
                <a:sym typeface="Lucida Console"/>
              </a:rPr>
              <a:t>wss://</a:t>
            </a:r>
            <a:r>
              <a:t>  prefix for secure WebSocket connections</a:t>
            </a:r>
          </a:p>
        </p:txBody>
      </p:sp>
      <p:sp>
        <p:nvSpPr>
          <p:cNvPr id="190" name="Rectangle 2"/>
          <p:cNvSpPr txBox="1"/>
          <p:nvPr>
            <p:ph type="title"/>
          </p:nvPr>
        </p:nvSpPr>
        <p:spPr>
          <a:xfrm>
            <a:off x="378371" y="151248"/>
            <a:ext cx="8549839" cy="693739"/>
          </a:xfrm>
          <a:prstGeom prst="rect">
            <a:avLst/>
          </a:prstGeom>
        </p:spPr>
        <p:txBody>
          <a:bodyPr/>
          <a:lstStyle/>
          <a:p>
            <a:pPr/>
            <a:r>
              <a:t>Opening a Connection</a:t>
            </a:r>
          </a:p>
        </p:txBody>
      </p:sp>
      <p:grpSp>
        <p:nvGrpSpPr>
          <p:cNvPr id="193" name="Rectangle 5"/>
          <p:cNvGrpSpPr/>
          <p:nvPr/>
        </p:nvGrpSpPr>
        <p:grpSpPr>
          <a:xfrm>
            <a:off x="821632" y="3755604"/>
            <a:ext cx="8044072" cy="1362531"/>
            <a:chOff x="0" y="0"/>
            <a:chExt cx="8044070" cy="1362530"/>
          </a:xfrm>
        </p:grpSpPr>
        <p:sp>
          <p:nvSpPr>
            <p:cNvPr id="191" name="Rectangle"/>
            <p:cNvSpPr/>
            <p:nvPr/>
          </p:nvSpPr>
          <p:spPr>
            <a:xfrm>
              <a:off x="-1" y="-1"/>
              <a:ext cx="8044072" cy="1362532"/>
            </a:xfrm>
            <a:prstGeom prst="rect">
              <a:avLst/>
            </a:prstGeom>
            <a:solidFill>
              <a:srgbClr val="99FF66"/>
            </a:solidFill>
            <a:ln w="9525" cap="flat">
              <a:solidFill>
                <a:srgbClr val="333399"/>
              </a:solidFill>
              <a:prstDash val="solid"/>
              <a:miter lim="800000"/>
            </a:ln>
            <a:effectLst>
              <a:outerShdw sx="100000" sy="100000" kx="0" ky="0" algn="b" rotWithShape="0" blurRad="0" dist="76200" dir="2700000">
                <a:srgbClr val="7575D1"/>
              </a:outerShdw>
            </a:effectLst>
          </p:spPr>
          <p:txBody>
            <a:bodyPr wrap="square" lIns="45719" tIns="45719" rIns="45719" bIns="45719" numCol="1" anchor="ctr">
              <a:noAutofit/>
            </a:bodyPr>
            <a:lstStyle/>
            <a:p>
              <a:pPr>
                <a:defRPr sz="1200">
                  <a:latin typeface="Lucida Console"/>
                  <a:ea typeface="Lucida Console"/>
                  <a:cs typeface="Lucida Console"/>
                  <a:sym typeface="Lucida Console"/>
                </a:defRPr>
              </a:pPr>
            </a:p>
          </p:txBody>
        </p:sp>
        <p:sp>
          <p:nvSpPr>
            <p:cNvPr id="192" name="var url = &quot;ws://localhost:8888/&quot;;…"/>
            <p:cNvSpPr txBox="1"/>
            <p:nvPr/>
          </p:nvSpPr>
          <p:spPr>
            <a:xfrm>
              <a:off x="-1" y="101826"/>
              <a:ext cx="8044072" cy="11588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ctr">
              <a:spAutoFit/>
            </a:bodyPr>
            <a:lstStyle/>
            <a:p>
              <a:pPr>
                <a:defRPr sz="1200">
                  <a:latin typeface="Lucida Console"/>
                  <a:ea typeface="Lucida Console"/>
                  <a:cs typeface="Lucida Console"/>
                  <a:sym typeface="Lucida Console"/>
                </a:defRPr>
              </a:pPr>
              <a:r>
                <a:t>var url = "ws://localhost:8888/";</a:t>
              </a:r>
            </a:p>
            <a:p>
              <a:pPr>
                <a:defRPr sz="1200">
                  <a:latin typeface="Lucida Console"/>
                  <a:ea typeface="Lucida Console"/>
                  <a:cs typeface="Lucida Console"/>
                  <a:sym typeface="Lucida Console"/>
                </a:defRPr>
              </a:pPr>
              <a:r>
                <a:t>var ws;</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function doInit() {</a:t>
              </a:r>
            </a:p>
            <a:p>
              <a:pPr>
                <a:defRPr sz="1200">
                  <a:latin typeface="Lucida Console"/>
                  <a:ea typeface="Lucida Console"/>
                  <a:cs typeface="Lucida Console"/>
                  <a:sym typeface="Lucida Console"/>
                </a:defRPr>
              </a:pPr>
              <a:r>
                <a:t>  ws = new WebSocket(url); </a:t>
              </a:r>
            </a:p>
            <a:p>
              <a:pPr>
                <a:defRPr sz="1200">
                  <a:latin typeface="Lucida Console"/>
                  <a:ea typeface="Lucida Console"/>
                  <a:cs typeface="Lucida Console"/>
                  <a:sym typeface="Lucida Console"/>
                </a:defRPr>
              </a:pPr>
              <a:r>
                <a:t>  …</a:t>
              </a:r>
            </a:p>
            <a:p>
              <a:pPr>
                <a:defRPr sz="1200">
                  <a:latin typeface="Lucida Console"/>
                  <a:ea typeface="Lucida Console"/>
                  <a:cs typeface="Lucida Console"/>
                  <a:sym typeface="Lucida Console"/>
                </a:defRPr>
              </a:pPr>
              <a:r>
                <a:t>}</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25</a:t>
            </a:r>
          </a:p>
        </p:txBody>
      </p:sp>
      <p:sp>
        <p:nvSpPr>
          <p:cNvPr id="198" name="Rectangle 3"/>
          <p:cNvSpPr txBox="1"/>
          <p:nvPr>
            <p:ph type="body" idx="1"/>
          </p:nvPr>
        </p:nvSpPr>
        <p:spPr>
          <a:xfrm>
            <a:off x="406400" y="1196975"/>
            <a:ext cx="8486775" cy="4935538"/>
          </a:xfrm>
          <a:prstGeom prst="rect">
            <a:avLst/>
          </a:prstGeom>
        </p:spPr>
        <p:txBody>
          <a:bodyPr/>
          <a:lstStyle>
            <a:lvl2pPr marL="742950" indent="-285750">
              <a:spcBef>
                <a:spcPts val="400"/>
              </a:spcBef>
              <a:buClr>
                <a:srgbClr val="FF0000"/>
              </a:buClr>
              <a:defRPr sz="2000"/>
            </a:lvl2pPr>
          </a:lstStyle>
          <a:p>
            <a:pPr/>
            <a:r>
              <a:t>The Web Sockets API is asynchronous</a:t>
            </a:r>
          </a:p>
          <a:p>
            <a:pPr lvl="1"/>
            <a:r>
              <a:t>You therefore have to handle events as follows</a:t>
            </a:r>
          </a:p>
        </p:txBody>
      </p:sp>
      <p:sp>
        <p:nvSpPr>
          <p:cNvPr id="199" name="Rectangle 2"/>
          <p:cNvSpPr txBox="1"/>
          <p:nvPr>
            <p:ph type="title"/>
          </p:nvPr>
        </p:nvSpPr>
        <p:spPr>
          <a:xfrm>
            <a:off x="378371" y="151248"/>
            <a:ext cx="8549839" cy="693739"/>
          </a:xfrm>
          <a:prstGeom prst="rect">
            <a:avLst/>
          </a:prstGeom>
        </p:spPr>
        <p:txBody>
          <a:bodyPr/>
          <a:lstStyle/>
          <a:p>
            <a:pPr/>
            <a:r>
              <a:t>Handling Events</a:t>
            </a:r>
          </a:p>
        </p:txBody>
      </p:sp>
      <p:grpSp>
        <p:nvGrpSpPr>
          <p:cNvPr id="202" name="Rectangle 5"/>
          <p:cNvGrpSpPr/>
          <p:nvPr/>
        </p:nvGrpSpPr>
        <p:grpSpPr>
          <a:xfrm>
            <a:off x="821632" y="2054556"/>
            <a:ext cx="8044072" cy="2132825"/>
            <a:chOff x="0" y="0"/>
            <a:chExt cx="8044070" cy="2132824"/>
          </a:xfrm>
        </p:grpSpPr>
        <p:sp>
          <p:nvSpPr>
            <p:cNvPr id="200" name="Rectangle"/>
            <p:cNvSpPr/>
            <p:nvPr/>
          </p:nvSpPr>
          <p:spPr>
            <a:xfrm>
              <a:off x="-1" y="-1"/>
              <a:ext cx="8044072" cy="2132826"/>
            </a:xfrm>
            <a:prstGeom prst="rect">
              <a:avLst/>
            </a:prstGeom>
            <a:solidFill>
              <a:srgbClr val="99FF66"/>
            </a:solidFill>
            <a:ln w="9525" cap="flat">
              <a:solidFill>
                <a:srgbClr val="333399"/>
              </a:solidFill>
              <a:prstDash val="solid"/>
              <a:miter lim="800000"/>
            </a:ln>
            <a:effectLst>
              <a:outerShdw sx="100000" sy="100000" kx="0" ky="0" algn="b" rotWithShape="0" blurRad="0" dist="76200" dir="2700000">
                <a:srgbClr val="7575D1"/>
              </a:outerShdw>
            </a:effectLst>
          </p:spPr>
          <p:txBody>
            <a:bodyPr wrap="square" lIns="45719" tIns="45719" rIns="45719" bIns="45719" numCol="1" anchor="ctr">
              <a:noAutofit/>
            </a:bodyPr>
            <a:lstStyle/>
            <a:p>
              <a:pPr>
                <a:defRPr sz="1200">
                  <a:latin typeface="Lucida Console"/>
                  <a:ea typeface="Lucida Console"/>
                  <a:cs typeface="Lucida Console"/>
                  <a:sym typeface="Lucida Console"/>
                </a:defRPr>
              </a:pPr>
            </a:p>
          </p:txBody>
        </p:sp>
        <p:sp>
          <p:nvSpPr>
            <p:cNvPr id="201" name="var url = &quot;ws://localhost:8888/&quot;;…"/>
            <p:cNvSpPr txBox="1"/>
            <p:nvPr/>
          </p:nvSpPr>
          <p:spPr>
            <a:xfrm>
              <a:off x="-1" y="182173"/>
              <a:ext cx="8044072" cy="1768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ctr">
              <a:spAutoFit/>
            </a:bodyPr>
            <a:lstStyle/>
            <a:p>
              <a:pPr>
                <a:defRPr sz="1200">
                  <a:latin typeface="Lucida Console"/>
                  <a:ea typeface="Lucida Console"/>
                  <a:cs typeface="Lucida Console"/>
                  <a:sym typeface="Lucida Console"/>
                </a:defRPr>
              </a:pPr>
              <a:r>
                <a:t>var url = "ws://localhost:8888/";</a:t>
              </a:r>
            </a:p>
            <a:p>
              <a:pPr>
                <a:defRPr sz="1200">
                  <a:latin typeface="Lucida Console"/>
                  <a:ea typeface="Lucida Console"/>
                  <a:cs typeface="Lucida Console"/>
                  <a:sym typeface="Lucida Console"/>
                </a:defRPr>
              </a:pPr>
              <a:r>
                <a:t>var ws;</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function doInit() {</a:t>
              </a:r>
            </a:p>
            <a:p>
              <a:pPr>
                <a:defRPr sz="1200">
                  <a:latin typeface="Lucida Console"/>
                  <a:ea typeface="Lucida Console"/>
                  <a:cs typeface="Lucida Console"/>
                  <a:sym typeface="Lucida Console"/>
                </a:defRPr>
              </a:pPr>
              <a:r>
                <a:t>  ws = new WebSocket(url); </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  ws.onopen    = function(e) { … }; </a:t>
              </a:r>
            </a:p>
            <a:p>
              <a:pPr>
                <a:defRPr sz="1200">
                  <a:latin typeface="Lucida Console"/>
                  <a:ea typeface="Lucida Console"/>
                  <a:cs typeface="Lucida Console"/>
                  <a:sym typeface="Lucida Console"/>
                </a:defRPr>
              </a:pPr>
              <a:r>
                <a:t>  ws.onclose   = function(e) { … }; </a:t>
              </a:r>
            </a:p>
            <a:p>
              <a:pPr>
                <a:defRPr sz="1200">
                  <a:latin typeface="Lucida Console"/>
                  <a:ea typeface="Lucida Console"/>
                  <a:cs typeface="Lucida Console"/>
                  <a:sym typeface="Lucida Console"/>
                </a:defRPr>
              </a:pPr>
              <a:r>
                <a:t>  ws.onmessage = function(e) { … }; </a:t>
              </a:r>
            </a:p>
            <a:p>
              <a:pPr>
                <a:defRPr sz="1200">
                  <a:latin typeface="Lucida Console"/>
                  <a:ea typeface="Lucida Console"/>
                  <a:cs typeface="Lucida Console"/>
                  <a:sym typeface="Lucida Console"/>
                </a:defRPr>
              </a:pPr>
              <a:r>
                <a:t>  ws.onerror   = function(e) { … }; </a:t>
              </a:r>
            </a:p>
            <a:p>
              <a:pPr>
                <a:defRPr sz="1200">
                  <a:latin typeface="Lucida Console"/>
                  <a:ea typeface="Lucida Console"/>
                  <a:cs typeface="Lucida Console"/>
                  <a:sym typeface="Lucida Console"/>
                </a:defRPr>
              </a:pPr>
              <a:r>
                <a:t>}</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26</a:t>
            </a:r>
          </a:p>
        </p:txBody>
      </p:sp>
      <p:sp>
        <p:nvSpPr>
          <p:cNvPr id="207" name="Rectangle 3"/>
          <p:cNvSpPr txBox="1"/>
          <p:nvPr>
            <p:ph type="body" idx="1"/>
          </p:nvPr>
        </p:nvSpPr>
        <p:spPr>
          <a:xfrm>
            <a:off x="406400" y="1196975"/>
            <a:ext cx="8486775" cy="4935538"/>
          </a:xfrm>
          <a:prstGeom prst="rect">
            <a:avLst/>
          </a:prstGeom>
        </p:spPr>
        <p:txBody>
          <a:bodyPr/>
          <a:lstStyle/>
          <a:p>
            <a:pPr/>
            <a:r>
              <a:t>To send data to the Web Socket server</a:t>
            </a:r>
          </a:p>
          <a:p>
            <a:pPr lvl="1" marL="742950" indent="-285750">
              <a:spcBef>
                <a:spcPts val="400"/>
              </a:spcBef>
              <a:buClr>
                <a:srgbClr val="FF0000"/>
              </a:buClr>
              <a:defRPr sz="2000"/>
            </a:pPr>
            <a:r>
              <a:t>Call the </a:t>
            </a:r>
            <a:r>
              <a:rPr>
                <a:latin typeface="Lucida Console"/>
                <a:ea typeface="Lucida Console"/>
                <a:cs typeface="Lucida Console"/>
                <a:sym typeface="Lucida Console"/>
              </a:rPr>
              <a:t>send()</a:t>
            </a:r>
            <a:r>
              <a:t> method</a:t>
            </a:r>
          </a:p>
          <a:p>
            <a:pPr lvl="1" marL="742950" indent="-285750">
              <a:spcBef>
                <a:spcPts val="400"/>
              </a:spcBef>
              <a:buClr>
                <a:srgbClr val="FF0000"/>
              </a:buClr>
              <a:defRPr sz="2000"/>
            </a:pPr>
            <a:r>
              <a:t>You can pass text, binary, or array data</a:t>
            </a:r>
          </a:p>
        </p:txBody>
      </p:sp>
      <p:sp>
        <p:nvSpPr>
          <p:cNvPr id="208" name="Rectangle 2"/>
          <p:cNvSpPr txBox="1"/>
          <p:nvPr>
            <p:ph type="title"/>
          </p:nvPr>
        </p:nvSpPr>
        <p:spPr>
          <a:xfrm>
            <a:off x="378371" y="151248"/>
            <a:ext cx="8549839" cy="693739"/>
          </a:xfrm>
          <a:prstGeom prst="rect">
            <a:avLst/>
          </a:prstGeom>
        </p:spPr>
        <p:txBody>
          <a:bodyPr/>
          <a:lstStyle/>
          <a:p>
            <a:pPr/>
            <a:r>
              <a:t>Sending Data to the Server</a:t>
            </a:r>
          </a:p>
        </p:txBody>
      </p:sp>
      <p:grpSp>
        <p:nvGrpSpPr>
          <p:cNvPr id="211" name="Rectangle 5"/>
          <p:cNvGrpSpPr/>
          <p:nvPr/>
        </p:nvGrpSpPr>
        <p:grpSpPr>
          <a:xfrm>
            <a:off x="821632" y="2446433"/>
            <a:ext cx="8044072" cy="1033367"/>
            <a:chOff x="0" y="0"/>
            <a:chExt cx="8044070" cy="1033365"/>
          </a:xfrm>
        </p:grpSpPr>
        <p:sp>
          <p:nvSpPr>
            <p:cNvPr id="209" name="Rectangle"/>
            <p:cNvSpPr/>
            <p:nvPr/>
          </p:nvSpPr>
          <p:spPr>
            <a:xfrm>
              <a:off x="-1" y="-1"/>
              <a:ext cx="8044072" cy="1033367"/>
            </a:xfrm>
            <a:prstGeom prst="rect">
              <a:avLst/>
            </a:prstGeom>
            <a:solidFill>
              <a:srgbClr val="99FF66"/>
            </a:solidFill>
            <a:ln w="9525" cap="flat">
              <a:solidFill>
                <a:srgbClr val="333399"/>
              </a:solidFill>
              <a:prstDash val="solid"/>
              <a:miter lim="800000"/>
            </a:ln>
            <a:effectLst>
              <a:outerShdw sx="100000" sy="100000" kx="0" ky="0" algn="b" rotWithShape="0" blurRad="0" dist="76200" dir="2700000">
                <a:srgbClr val="7575D1"/>
              </a:outerShdw>
            </a:effectLst>
          </p:spPr>
          <p:txBody>
            <a:bodyPr wrap="square" lIns="45719" tIns="45719" rIns="45719" bIns="45719" numCol="1" anchor="ctr">
              <a:noAutofit/>
            </a:bodyPr>
            <a:lstStyle/>
            <a:p>
              <a:pPr>
                <a:defRPr sz="1200">
                  <a:latin typeface="Lucida Console"/>
                  <a:ea typeface="Lucida Console"/>
                  <a:cs typeface="Lucida Console"/>
                  <a:sym typeface="Lucida Console"/>
                </a:defRPr>
              </a:pPr>
            </a:p>
          </p:txBody>
        </p:sp>
        <p:sp>
          <p:nvSpPr>
            <p:cNvPr id="210" name="ws.send(sometextdata);…"/>
            <p:cNvSpPr txBox="1"/>
            <p:nvPr/>
          </p:nvSpPr>
          <p:spPr>
            <a:xfrm>
              <a:off x="-1" y="89644"/>
              <a:ext cx="8044072" cy="8540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ctr">
              <a:spAutoFit/>
            </a:bodyPr>
            <a:lstStyle/>
            <a:p>
              <a:pPr>
                <a:defRPr sz="1200">
                  <a:latin typeface="Lucida Console"/>
                  <a:ea typeface="Lucida Console"/>
                  <a:cs typeface="Lucida Console"/>
                  <a:sym typeface="Lucida Console"/>
                </a:defRPr>
              </a:pPr>
              <a:r>
                <a:t>ws.send(sometextdata); </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ws.send(somebinarydata); </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ws.send(somearraydata);  </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27</a:t>
            </a:r>
          </a:p>
        </p:txBody>
      </p:sp>
      <p:sp>
        <p:nvSpPr>
          <p:cNvPr id="216" name="Rectangle 3"/>
          <p:cNvSpPr txBox="1"/>
          <p:nvPr>
            <p:ph type="body" idx="1"/>
          </p:nvPr>
        </p:nvSpPr>
        <p:spPr>
          <a:xfrm>
            <a:off x="406400" y="1196975"/>
            <a:ext cx="8486775" cy="4935538"/>
          </a:xfrm>
          <a:prstGeom prst="rect">
            <a:avLst/>
          </a:prstGeom>
        </p:spPr>
        <p:txBody>
          <a:bodyPr/>
          <a:lstStyle/>
          <a:p>
            <a:pPr/>
            <a:r>
              <a:t>To receive data messages from the server:</a:t>
            </a:r>
          </a:p>
          <a:p>
            <a:pPr lvl="1" marL="742950" indent="-285750">
              <a:spcBef>
                <a:spcPts val="400"/>
              </a:spcBef>
              <a:buClr>
                <a:srgbClr val="FF0000"/>
              </a:buClr>
              <a:defRPr sz="2000"/>
            </a:pPr>
            <a:r>
              <a:t>Handle the </a:t>
            </a:r>
            <a:r>
              <a:rPr>
                <a:latin typeface="Lucida Console"/>
                <a:ea typeface="Lucida Console"/>
                <a:cs typeface="Lucida Console"/>
                <a:sym typeface="Lucida Console"/>
              </a:rPr>
              <a:t>message</a:t>
            </a:r>
            <a:r>
              <a:t> event </a:t>
            </a:r>
          </a:p>
          <a:p>
            <a:pPr lvl="1" marL="742950" indent="-285750">
              <a:spcBef>
                <a:spcPts val="400"/>
              </a:spcBef>
              <a:buClr>
                <a:srgbClr val="FF0000"/>
              </a:buClr>
              <a:defRPr sz="2000"/>
            </a:pPr>
          </a:p>
          <a:p>
            <a:pPr/>
            <a:r>
              <a:t>The event argument has </a:t>
            </a:r>
            <a:r>
              <a:rPr>
                <a:latin typeface="Lucida Console"/>
                <a:ea typeface="Lucida Console"/>
                <a:cs typeface="Lucida Console"/>
                <a:sym typeface="Lucida Console"/>
              </a:rPr>
              <a:t>type</a:t>
            </a:r>
            <a:r>
              <a:t> and </a:t>
            </a:r>
            <a:r>
              <a:rPr>
                <a:latin typeface="Lucida Console"/>
                <a:ea typeface="Lucida Console"/>
                <a:cs typeface="Lucida Console"/>
                <a:sym typeface="Lucida Console"/>
              </a:rPr>
              <a:t>data</a:t>
            </a:r>
            <a:r>
              <a:t> properties</a:t>
            </a:r>
          </a:p>
          <a:p>
            <a:pPr lvl="1" marL="742950" indent="-285750">
              <a:spcBef>
                <a:spcPts val="400"/>
              </a:spcBef>
              <a:buClr>
                <a:srgbClr val="FF0000"/>
              </a:buClr>
              <a:defRPr sz="2000"/>
            </a:pPr>
            <a:r>
              <a:t>The type property  is either </a:t>
            </a:r>
            <a:r>
              <a:rPr>
                <a:latin typeface="Lucida Console"/>
                <a:ea typeface="Lucida Console"/>
                <a:cs typeface="Lucida Console"/>
                <a:sym typeface="Lucida Console"/>
              </a:rPr>
              <a:t>"text"</a:t>
            </a:r>
            <a:r>
              <a:t> or </a:t>
            </a:r>
            <a:r>
              <a:rPr>
                <a:latin typeface="Lucida Console"/>
                <a:ea typeface="Lucida Console"/>
                <a:cs typeface="Lucida Console"/>
                <a:sym typeface="Lucida Console"/>
              </a:rPr>
              <a:t>"binary"</a:t>
            </a:r>
          </a:p>
          <a:p>
            <a:pPr lvl="1" marL="742950" indent="-285750">
              <a:spcBef>
                <a:spcPts val="400"/>
              </a:spcBef>
              <a:buClr>
                <a:srgbClr val="FF0000"/>
              </a:buClr>
              <a:defRPr sz="2000"/>
            </a:pPr>
            <a:r>
              <a:t>If </a:t>
            </a:r>
            <a:r>
              <a:rPr>
                <a:latin typeface="Lucida Console"/>
                <a:ea typeface="Lucida Console"/>
                <a:cs typeface="Lucida Console"/>
                <a:sym typeface="Lucida Console"/>
              </a:rPr>
              <a:t>"binary"</a:t>
            </a:r>
            <a:r>
              <a:t>, the </a:t>
            </a:r>
            <a:r>
              <a:rPr>
                <a:latin typeface="Lucida Console"/>
                <a:ea typeface="Lucida Console"/>
                <a:cs typeface="Lucida Console"/>
                <a:sym typeface="Lucida Console"/>
              </a:rPr>
              <a:t>WebSocket</a:t>
            </a:r>
            <a:r>
              <a:t> object has a </a:t>
            </a:r>
            <a:r>
              <a:rPr>
                <a:latin typeface="Lucida Console"/>
                <a:ea typeface="Lucida Console"/>
                <a:cs typeface="Lucida Console"/>
                <a:sym typeface="Lucida Console"/>
              </a:rPr>
              <a:t>binaryType</a:t>
            </a:r>
            <a:r>
              <a:t> property that indicates if it's a </a:t>
            </a:r>
            <a:r>
              <a:rPr>
                <a:latin typeface="Lucida Console"/>
                <a:ea typeface="Lucida Console"/>
                <a:cs typeface="Lucida Console"/>
                <a:sym typeface="Lucida Console"/>
              </a:rPr>
              <a:t>"blob"</a:t>
            </a:r>
            <a:r>
              <a:t> or an </a:t>
            </a:r>
            <a:r>
              <a:rPr>
                <a:latin typeface="Lucida Console"/>
                <a:ea typeface="Lucida Console"/>
                <a:cs typeface="Lucida Console"/>
                <a:sym typeface="Lucida Console"/>
              </a:rPr>
              <a:t>"arrayBuffer"</a:t>
            </a:r>
          </a:p>
        </p:txBody>
      </p:sp>
      <p:sp>
        <p:nvSpPr>
          <p:cNvPr id="217" name="Rectangle 2"/>
          <p:cNvSpPr txBox="1"/>
          <p:nvPr>
            <p:ph type="title"/>
          </p:nvPr>
        </p:nvSpPr>
        <p:spPr>
          <a:xfrm>
            <a:off x="378371" y="151248"/>
            <a:ext cx="8549839" cy="693739"/>
          </a:xfrm>
          <a:prstGeom prst="rect">
            <a:avLst/>
          </a:prstGeom>
        </p:spPr>
        <p:txBody>
          <a:bodyPr/>
          <a:lstStyle/>
          <a:p>
            <a:pPr/>
            <a:r>
              <a:t>Receiving Data from the Server</a:t>
            </a:r>
          </a:p>
        </p:txBody>
      </p:sp>
      <p:grpSp>
        <p:nvGrpSpPr>
          <p:cNvPr id="220" name="Rectangle 5"/>
          <p:cNvGrpSpPr/>
          <p:nvPr/>
        </p:nvGrpSpPr>
        <p:grpSpPr>
          <a:xfrm>
            <a:off x="821632" y="3952952"/>
            <a:ext cx="8044072" cy="2513162"/>
            <a:chOff x="0" y="0"/>
            <a:chExt cx="8044070" cy="2513161"/>
          </a:xfrm>
        </p:grpSpPr>
        <p:sp>
          <p:nvSpPr>
            <p:cNvPr id="218" name="Rectangle"/>
            <p:cNvSpPr/>
            <p:nvPr/>
          </p:nvSpPr>
          <p:spPr>
            <a:xfrm>
              <a:off x="-1" y="0"/>
              <a:ext cx="8044072" cy="2513162"/>
            </a:xfrm>
            <a:prstGeom prst="rect">
              <a:avLst/>
            </a:prstGeom>
            <a:solidFill>
              <a:srgbClr val="99FF66"/>
            </a:solidFill>
            <a:ln w="9525" cap="flat">
              <a:solidFill>
                <a:srgbClr val="333399"/>
              </a:solidFill>
              <a:prstDash val="solid"/>
              <a:miter lim="800000"/>
            </a:ln>
            <a:effectLst>
              <a:outerShdw sx="100000" sy="100000" kx="0" ky="0" algn="b" rotWithShape="0" blurRad="0" dist="76200" dir="2700000">
                <a:srgbClr val="7575D1"/>
              </a:outerShdw>
            </a:effectLst>
          </p:spPr>
          <p:txBody>
            <a:bodyPr wrap="square" lIns="45719" tIns="45719" rIns="45719" bIns="45719" numCol="1" anchor="ctr">
              <a:noAutofit/>
            </a:bodyPr>
            <a:lstStyle/>
            <a:p>
              <a:pPr>
                <a:defRPr>
                  <a:latin typeface="Lucida Console"/>
                  <a:ea typeface="Lucida Console"/>
                  <a:cs typeface="Lucida Console"/>
                  <a:sym typeface="Lucida Console"/>
                </a:defRPr>
              </a:pPr>
            </a:p>
          </p:txBody>
        </p:sp>
        <p:sp>
          <p:nvSpPr>
            <p:cNvPr id="219" name="function onMessage(e) {…"/>
            <p:cNvSpPr txBox="1"/>
            <p:nvPr/>
          </p:nvSpPr>
          <p:spPr>
            <a:xfrm>
              <a:off x="-1" y="219943"/>
              <a:ext cx="8044072" cy="20732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ctr">
              <a:spAutoFit/>
            </a:bodyPr>
            <a:lstStyle/>
            <a:p>
              <a:pPr>
                <a:defRPr sz="1200">
                  <a:latin typeface="Lucida Console"/>
                  <a:ea typeface="Lucida Console"/>
                  <a:cs typeface="Lucida Console"/>
                  <a:sym typeface="Lucida Console"/>
                </a:defRPr>
              </a:pPr>
              <a:r>
                <a:t>function onMessage(e) {</a:t>
              </a:r>
            </a:p>
            <a:p>
              <a:pPr>
                <a:defRPr sz="1200">
                  <a:latin typeface="Lucida Console"/>
                  <a:ea typeface="Lucida Console"/>
                  <a:cs typeface="Lucida Console"/>
                  <a:sym typeface="Lucida Console"/>
                </a:defRPr>
              </a:pPr>
              <a:r>
                <a:t>  alert("Received data from server: " + e.data);</a:t>
              </a:r>
            </a:p>
            <a:p>
              <a:pPr>
                <a:defRPr sz="1200">
                  <a:latin typeface="Lucida Console"/>
                  <a:ea typeface="Lucida Console"/>
                  <a:cs typeface="Lucida Console"/>
                  <a:sym typeface="Lucida Console"/>
                </a:defRPr>
              </a:pPr>
            </a:p>
            <a:p>
              <a:pPr>
                <a:defRPr sz="1200">
                  <a:latin typeface="Lucida Console"/>
                  <a:ea typeface="Lucida Console"/>
                  <a:cs typeface="Lucida Console"/>
                  <a:sym typeface="Lucida Console"/>
                </a:defRPr>
              </a:pPr>
              <a:r>
                <a:t>  if (e.type == "text") {</a:t>
              </a:r>
            </a:p>
            <a:p>
              <a:pPr>
                <a:defRPr sz="1200">
                  <a:latin typeface="Lucida Console"/>
                  <a:ea typeface="Lucida Console"/>
                  <a:cs typeface="Lucida Console"/>
                  <a:sym typeface="Lucida Console"/>
                </a:defRPr>
              </a:pPr>
              <a:r>
                <a:t>    alert("It's text data");</a:t>
              </a:r>
            </a:p>
            <a:p>
              <a:pPr>
                <a:defRPr sz="1200">
                  <a:latin typeface="Lucida Console"/>
                  <a:ea typeface="Lucida Console"/>
                  <a:cs typeface="Lucida Console"/>
                  <a:sym typeface="Lucida Console"/>
                </a:defRPr>
              </a:pPr>
              <a:r>
                <a:t>  }</a:t>
              </a:r>
            </a:p>
            <a:p>
              <a:pPr>
                <a:defRPr sz="1200">
                  <a:latin typeface="Lucida Console"/>
                  <a:ea typeface="Lucida Console"/>
                  <a:cs typeface="Lucida Console"/>
                  <a:sym typeface="Lucida Console"/>
                </a:defRPr>
              </a:pPr>
              <a:r>
                <a:t>  else {</a:t>
              </a:r>
            </a:p>
            <a:p>
              <a:pPr>
                <a:defRPr sz="1200">
                  <a:latin typeface="Lucida Console"/>
                  <a:ea typeface="Lucida Console"/>
                  <a:cs typeface="Lucida Console"/>
                  <a:sym typeface="Lucida Console"/>
                </a:defRPr>
              </a:pPr>
              <a:r>
                <a:t>    if (ws.binaryType == "blob")</a:t>
              </a:r>
            </a:p>
            <a:p>
              <a:pPr>
                <a:defRPr sz="1200">
                  <a:latin typeface="Lucida Console"/>
                  <a:ea typeface="Lucida Console"/>
                  <a:cs typeface="Lucida Console"/>
                  <a:sym typeface="Lucida Console"/>
                </a:defRPr>
              </a:pPr>
              <a:r>
                <a:t>      alert("It's a blob [e.g. an image]");</a:t>
              </a:r>
            </a:p>
            <a:p>
              <a:pPr>
                <a:defRPr sz="1200">
                  <a:latin typeface="Lucida Console"/>
                  <a:ea typeface="Lucida Console"/>
                  <a:cs typeface="Lucida Console"/>
                  <a:sym typeface="Lucida Console"/>
                </a:defRPr>
              </a:pPr>
              <a:r>
                <a:t>    else if (ws.binaryType == "arrayBuffer")</a:t>
              </a:r>
            </a:p>
            <a:p>
              <a:pPr>
                <a:defRPr sz="1200">
                  <a:latin typeface="Lucida Console"/>
                  <a:ea typeface="Lucida Console"/>
                  <a:cs typeface="Lucida Console"/>
                  <a:sym typeface="Lucida Console"/>
                </a:defRPr>
              </a:pPr>
              <a:r>
                <a:t>      alert("It's an array");    </a:t>
              </a:r>
            </a:p>
            <a:p>
              <a:pPr>
                <a:defRPr sz="1200">
                  <a:latin typeface="Lucida Console"/>
                  <a:ea typeface="Lucida Console"/>
                  <a:cs typeface="Lucida Console"/>
                  <a:sym typeface="Lucida Console"/>
                </a:defRPr>
              </a:pPr>
              <a:r>
                <a:t>  }</a:t>
              </a:r>
            </a:p>
            <a:p>
              <a:pPr>
                <a:defRPr sz="1200">
                  <a:latin typeface="Lucida Console"/>
                  <a:ea typeface="Lucida Console"/>
                  <a:cs typeface="Lucida Console"/>
                  <a:sym typeface="Lucida Console"/>
                </a:defRPr>
              </a:pPr>
              <a:r>
                <a:t>}</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28</a:t>
            </a:r>
          </a:p>
        </p:txBody>
      </p:sp>
      <p:sp>
        <p:nvSpPr>
          <p:cNvPr id="225" name="Rectangle 3"/>
          <p:cNvSpPr txBox="1"/>
          <p:nvPr>
            <p:ph type="body" idx="1"/>
          </p:nvPr>
        </p:nvSpPr>
        <p:spPr>
          <a:xfrm>
            <a:off x="406400" y="1196975"/>
            <a:ext cx="8486775" cy="4935538"/>
          </a:xfrm>
          <a:prstGeom prst="rect">
            <a:avLst/>
          </a:prstGeom>
        </p:spPr>
        <p:txBody>
          <a:bodyPr/>
          <a:lstStyle/>
          <a:p>
            <a:pPr/>
            <a:r>
              <a:t>To open a connection to the server:</a:t>
            </a:r>
          </a:p>
          <a:p>
            <a:pPr lvl="1" marL="742950" indent="-285750">
              <a:spcBef>
                <a:spcPts val="400"/>
              </a:spcBef>
              <a:buClr>
                <a:srgbClr val="FF0000"/>
              </a:buClr>
              <a:defRPr sz="2000"/>
            </a:pPr>
            <a:r>
              <a:t>Call </a:t>
            </a:r>
            <a:r>
              <a:rPr>
                <a:latin typeface="Lucida Console"/>
                <a:ea typeface="Lucida Console"/>
                <a:cs typeface="Lucida Console"/>
                <a:sym typeface="Lucida Console"/>
              </a:rPr>
              <a:t>close()</a:t>
            </a:r>
            <a:r>
              <a:t> on the WebSocket object</a:t>
            </a:r>
          </a:p>
          <a:p>
            <a:pPr lvl="1" marL="742950" indent="-285750">
              <a:spcBef>
                <a:spcPts val="400"/>
              </a:spcBef>
              <a:buClr>
                <a:srgbClr val="FF0000"/>
              </a:buClr>
              <a:defRPr sz="2000"/>
            </a:pPr>
            <a:r>
              <a:t>Optionally pass </a:t>
            </a:r>
            <a:r>
              <a:rPr>
                <a:latin typeface="Lucida Console"/>
                <a:ea typeface="Lucida Console"/>
                <a:cs typeface="Lucida Console"/>
                <a:sym typeface="Lucida Console"/>
              </a:rPr>
              <a:t>code</a:t>
            </a:r>
            <a:r>
              <a:t> and </a:t>
            </a:r>
            <a:r>
              <a:rPr>
                <a:latin typeface="Lucida Console"/>
                <a:ea typeface="Lucida Console"/>
                <a:cs typeface="Lucida Console"/>
                <a:sym typeface="Lucida Console"/>
              </a:rPr>
              <a:t>reason</a:t>
            </a:r>
            <a:r>
              <a:t> parameters</a:t>
            </a:r>
          </a:p>
          <a:p>
            <a:pPr lvl="1" marL="742950" indent="-285750">
              <a:spcBef>
                <a:spcPts val="400"/>
              </a:spcBef>
              <a:buClr>
                <a:srgbClr val="FF0000"/>
              </a:buClr>
              <a:defRPr sz="2000"/>
            </a:pPr>
          </a:p>
          <a:p>
            <a:pPr lvl="1" marL="742950" indent="-285750">
              <a:spcBef>
                <a:spcPts val="400"/>
              </a:spcBef>
              <a:buClr>
                <a:srgbClr val="FF0000"/>
              </a:buClr>
              <a:defRPr sz="2000"/>
            </a:pPr>
          </a:p>
          <a:p>
            <a:pPr/>
            <a:r>
              <a:t>When the connection has been closed, the </a:t>
            </a:r>
            <a:r>
              <a:rPr>
                <a:latin typeface="Lucida Console"/>
                <a:ea typeface="Lucida Console"/>
                <a:cs typeface="Lucida Console"/>
                <a:sym typeface="Lucida Console"/>
              </a:rPr>
              <a:t>close</a:t>
            </a:r>
            <a:r>
              <a:t> event occurs</a:t>
            </a:r>
          </a:p>
          <a:p>
            <a:pPr lvl="1" marL="742950" indent="-285750">
              <a:spcBef>
                <a:spcPts val="400"/>
              </a:spcBef>
              <a:buClr>
                <a:srgbClr val="FF0000"/>
              </a:buClr>
              <a:defRPr sz="2000"/>
            </a:pPr>
            <a:r>
              <a:t>The event object has </a:t>
            </a:r>
            <a:r>
              <a:rPr>
                <a:latin typeface="Lucida Console"/>
                <a:ea typeface="Lucida Console"/>
                <a:cs typeface="Lucida Console"/>
                <a:sym typeface="Lucida Console"/>
              </a:rPr>
              <a:t>wasClean</a:t>
            </a:r>
            <a:r>
              <a:t>, </a:t>
            </a:r>
            <a:r>
              <a:rPr>
                <a:latin typeface="Lucida Console"/>
                <a:ea typeface="Lucida Console"/>
                <a:cs typeface="Lucida Console"/>
                <a:sym typeface="Lucida Console"/>
              </a:rPr>
              <a:t>code</a:t>
            </a:r>
            <a:r>
              <a:t>, and </a:t>
            </a:r>
            <a:r>
              <a:rPr>
                <a:latin typeface="Lucida Console"/>
                <a:ea typeface="Lucida Console"/>
                <a:cs typeface="Lucida Console"/>
                <a:sym typeface="Lucida Console"/>
              </a:rPr>
              <a:t>reason</a:t>
            </a:r>
            <a:r>
              <a:t> properties</a:t>
            </a:r>
          </a:p>
        </p:txBody>
      </p:sp>
      <p:sp>
        <p:nvSpPr>
          <p:cNvPr id="226" name="Rectangle 2"/>
          <p:cNvSpPr txBox="1"/>
          <p:nvPr>
            <p:ph type="title"/>
          </p:nvPr>
        </p:nvSpPr>
        <p:spPr>
          <a:xfrm>
            <a:off x="378371" y="151248"/>
            <a:ext cx="8549839" cy="693739"/>
          </a:xfrm>
          <a:prstGeom prst="rect">
            <a:avLst/>
          </a:prstGeom>
        </p:spPr>
        <p:txBody>
          <a:bodyPr/>
          <a:lstStyle/>
          <a:p>
            <a:pPr/>
            <a:r>
              <a:t>Closing a Connection</a:t>
            </a:r>
          </a:p>
        </p:txBody>
      </p:sp>
      <p:grpSp>
        <p:nvGrpSpPr>
          <p:cNvPr id="229" name="Rectangle 5"/>
          <p:cNvGrpSpPr/>
          <p:nvPr/>
        </p:nvGrpSpPr>
        <p:grpSpPr>
          <a:xfrm>
            <a:off x="821632" y="2434804"/>
            <a:ext cx="8044072" cy="371897"/>
            <a:chOff x="0" y="0"/>
            <a:chExt cx="8044070" cy="371896"/>
          </a:xfrm>
        </p:grpSpPr>
        <p:sp>
          <p:nvSpPr>
            <p:cNvPr id="227" name="Rectangle"/>
            <p:cNvSpPr/>
            <p:nvPr/>
          </p:nvSpPr>
          <p:spPr>
            <a:xfrm>
              <a:off x="-1" y="-1"/>
              <a:ext cx="8044072" cy="371898"/>
            </a:xfrm>
            <a:prstGeom prst="rect">
              <a:avLst/>
            </a:prstGeom>
            <a:solidFill>
              <a:srgbClr val="99FF66"/>
            </a:solidFill>
            <a:ln w="9525" cap="flat">
              <a:solidFill>
                <a:srgbClr val="333399"/>
              </a:solidFill>
              <a:prstDash val="solid"/>
              <a:miter lim="800000"/>
            </a:ln>
            <a:effectLst>
              <a:outerShdw sx="100000" sy="100000" kx="0" ky="0" algn="b" rotWithShape="0" blurRad="0" dist="76200" dir="2700000">
                <a:srgbClr val="7575D1"/>
              </a:outerShdw>
            </a:effectLst>
          </p:spPr>
          <p:txBody>
            <a:bodyPr wrap="square" lIns="45719" tIns="45719" rIns="45719" bIns="45719" numCol="1" anchor="ctr">
              <a:noAutofit/>
            </a:bodyPr>
            <a:lstStyle/>
            <a:p>
              <a:pPr>
                <a:defRPr sz="1200">
                  <a:latin typeface="Lucida Console"/>
                  <a:ea typeface="Lucida Console"/>
                  <a:cs typeface="Lucida Console"/>
                  <a:sym typeface="Lucida Console"/>
                </a:defRPr>
              </a:pPr>
            </a:p>
          </p:txBody>
        </p:sp>
        <p:sp>
          <p:nvSpPr>
            <p:cNvPr id="228" name="ws.close();"/>
            <p:cNvSpPr txBox="1"/>
            <p:nvPr/>
          </p:nvSpPr>
          <p:spPr>
            <a:xfrm>
              <a:off x="-1" y="63710"/>
              <a:ext cx="8044072" cy="244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037" tIns="46037" rIns="46037" bIns="46037" numCol="1" anchor="ctr">
              <a:spAutoFit/>
            </a:bodyPr>
            <a:lstStyle>
              <a:lvl1pPr>
                <a:defRPr sz="1200">
                  <a:latin typeface="Lucida Console"/>
                  <a:ea typeface="Lucida Console"/>
                  <a:cs typeface="Lucida Console"/>
                  <a:sym typeface="Lucida Console"/>
                </a:defRPr>
              </a:lvl1pPr>
            </a:lstStyle>
            <a:p>
              <a:pPr/>
              <a:r>
                <a:t>ws.close();</a:t>
              </a: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29</a:t>
            </a:r>
          </a:p>
        </p:txBody>
      </p:sp>
      <p:sp>
        <p:nvSpPr>
          <p:cNvPr id="234" name="Rectangle 3"/>
          <p:cNvSpPr txBox="1"/>
          <p:nvPr>
            <p:ph type="body" idx="1"/>
          </p:nvPr>
        </p:nvSpPr>
        <p:spPr>
          <a:xfrm>
            <a:off x="406400" y="1196975"/>
            <a:ext cx="8486775" cy="4935538"/>
          </a:xfrm>
          <a:prstGeom prst="rect">
            <a:avLst/>
          </a:prstGeom>
        </p:spPr>
        <p:txBody>
          <a:bodyPr/>
          <a:lstStyle/>
          <a:p>
            <a:pPr/>
            <a:r>
              <a:t>For an example client that interacts with the Node.js Web sockets server:</a:t>
            </a:r>
          </a:p>
          <a:p>
            <a:pPr lvl="1" marL="742950" indent="-285750">
              <a:spcBef>
                <a:spcPts val="400"/>
              </a:spcBef>
              <a:buClr>
                <a:srgbClr val="FF0000"/>
              </a:buClr>
              <a:defRPr sz="2000"/>
            </a:pPr>
            <a:r>
              <a:t>See </a:t>
            </a:r>
            <a:r>
              <a:rPr>
                <a:latin typeface="Lucida Console"/>
                <a:ea typeface="Lucida Console"/>
                <a:cs typeface="Lucida Console"/>
                <a:sym typeface="Lucida Console"/>
              </a:rPr>
              <a:t>NodeJsSockets/socketclient/index.html</a:t>
            </a:r>
          </a:p>
          <a:p>
            <a:pPr lvl="1" marL="742950" indent="-285750">
              <a:spcBef>
                <a:spcPts val="400"/>
              </a:spcBef>
              <a:buClr>
                <a:srgbClr val="FF0000"/>
              </a:buClr>
              <a:defRPr sz="2000"/>
            </a:pPr>
            <a:r>
              <a:t>Copy to localhost and open in Google Chrome (for example)</a:t>
            </a:r>
          </a:p>
        </p:txBody>
      </p:sp>
      <p:sp>
        <p:nvSpPr>
          <p:cNvPr id="235" name="Rectangle 2"/>
          <p:cNvSpPr txBox="1"/>
          <p:nvPr>
            <p:ph type="title"/>
          </p:nvPr>
        </p:nvSpPr>
        <p:spPr>
          <a:xfrm>
            <a:off x="378371" y="151248"/>
            <a:ext cx="8549839" cy="693739"/>
          </a:xfrm>
          <a:prstGeom prst="rect">
            <a:avLst/>
          </a:prstGeom>
        </p:spPr>
        <p:txBody>
          <a:bodyPr/>
          <a:lstStyle/>
          <a:p>
            <a:pPr/>
            <a:r>
              <a:t>Complete Client Example</a:t>
            </a:r>
          </a:p>
        </p:txBody>
      </p:sp>
      <p:pic>
        <p:nvPicPr>
          <p:cNvPr id="236" name="Picture 3" descr="Picture 3"/>
          <p:cNvPicPr>
            <a:picLocks noChangeAspect="1"/>
          </p:cNvPicPr>
          <p:nvPr/>
        </p:nvPicPr>
        <p:blipFill>
          <a:blip r:embed="rId3">
            <a:extLst/>
          </a:blip>
          <a:stretch>
            <a:fillRect/>
          </a:stretch>
        </p:blipFill>
        <p:spPr>
          <a:xfrm>
            <a:off x="1221739" y="2832418"/>
            <a:ext cx="6865621" cy="380086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3</a:t>
            </a:r>
          </a:p>
        </p:txBody>
      </p:sp>
      <p:sp>
        <p:nvSpPr>
          <p:cNvPr id="50" name="Rectangle 3"/>
          <p:cNvSpPr txBox="1"/>
          <p:nvPr>
            <p:ph type="body" idx="1"/>
          </p:nvPr>
        </p:nvSpPr>
        <p:spPr>
          <a:xfrm>
            <a:off x="406400" y="1196975"/>
            <a:ext cx="8486775" cy="4935538"/>
          </a:xfrm>
          <a:prstGeom prst="rect">
            <a:avLst/>
          </a:prstGeom>
        </p:spPr>
        <p:txBody>
          <a:bodyPr/>
          <a:lstStyle/>
          <a:p>
            <a:pPr/>
            <a:r>
              <a:t>Traditional HTTP communication</a:t>
            </a:r>
          </a:p>
          <a:p>
            <a:pPr/>
            <a:r>
              <a:t>Polling</a:t>
            </a:r>
          </a:p>
          <a:p>
            <a:pPr/>
            <a:r>
              <a:t>Long polling</a:t>
            </a:r>
          </a:p>
          <a:p>
            <a:pPr/>
            <a:r>
              <a:t>The problem with these approaches…</a:t>
            </a:r>
          </a:p>
          <a:p>
            <a:pPr/>
            <a:r>
              <a:t>HTML5 Web Sockets to the rescue</a:t>
            </a:r>
          </a:p>
        </p:txBody>
      </p:sp>
      <p:sp>
        <p:nvSpPr>
          <p:cNvPr id="51" name="Rectangle 2"/>
          <p:cNvSpPr txBox="1"/>
          <p:nvPr>
            <p:ph type="title"/>
          </p:nvPr>
        </p:nvSpPr>
        <p:spPr>
          <a:xfrm>
            <a:off x="378371" y="151248"/>
            <a:ext cx="8549839" cy="693739"/>
          </a:xfrm>
          <a:prstGeom prst="rect">
            <a:avLst/>
          </a:prstGeom>
        </p:spPr>
        <p:txBody>
          <a:bodyPr/>
          <a:lstStyle/>
          <a:p>
            <a:pPr/>
            <a:r>
              <a:t>1. Overview of HTML5 Web Sockets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30</a:t>
            </a:r>
          </a:p>
        </p:txBody>
      </p:sp>
      <p:sp>
        <p:nvSpPr>
          <p:cNvPr id="241" name="Rectangle 14"/>
          <p:cNvSpPr txBox="1"/>
          <p:nvPr>
            <p:ph type="title"/>
          </p:nvPr>
        </p:nvSpPr>
        <p:spPr>
          <a:xfrm>
            <a:off x="378371" y="151248"/>
            <a:ext cx="8549839" cy="693739"/>
          </a:xfrm>
          <a:prstGeom prst="rect">
            <a:avLst/>
          </a:prstGeom>
        </p:spPr>
        <p:txBody>
          <a:bodyPr/>
          <a:lstStyle/>
          <a:p>
            <a:pPr/>
            <a:r>
              <a:t>Any Questions?</a:t>
            </a:r>
          </a:p>
        </p:txBody>
      </p:sp>
      <p:grpSp>
        <p:nvGrpSpPr>
          <p:cNvPr id="247" name="Group 5"/>
          <p:cNvGrpSpPr/>
          <p:nvPr/>
        </p:nvGrpSpPr>
        <p:grpSpPr>
          <a:xfrm>
            <a:off x="2358845" y="1860318"/>
            <a:ext cx="4120773" cy="4040966"/>
            <a:chOff x="0" y="0"/>
            <a:chExt cx="4120772" cy="4040964"/>
          </a:xfrm>
        </p:grpSpPr>
        <p:sp>
          <p:nvSpPr>
            <p:cNvPr id="242" name="Freeform 6"/>
            <p:cNvSpPr/>
            <p:nvPr/>
          </p:nvSpPr>
          <p:spPr>
            <a:xfrm>
              <a:off x="1233929" y="730535"/>
              <a:ext cx="1666727" cy="2593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59" y="5828"/>
                  </a:moveTo>
                  <a:lnTo>
                    <a:pt x="9527" y="4371"/>
                  </a:lnTo>
                  <a:lnTo>
                    <a:pt x="13366" y="5279"/>
                  </a:lnTo>
                  <a:lnTo>
                    <a:pt x="13028" y="7720"/>
                  </a:lnTo>
                  <a:lnTo>
                    <a:pt x="8393" y="9611"/>
                  </a:lnTo>
                  <a:lnTo>
                    <a:pt x="7538" y="14967"/>
                  </a:lnTo>
                  <a:lnTo>
                    <a:pt x="8393" y="16641"/>
                  </a:lnTo>
                  <a:lnTo>
                    <a:pt x="6862" y="18494"/>
                  </a:lnTo>
                  <a:lnTo>
                    <a:pt x="7200" y="20399"/>
                  </a:lnTo>
                  <a:lnTo>
                    <a:pt x="10482" y="21600"/>
                  </a:lnTo>
                  <a:lnTo>
                    <a:pt x="14738" y="20718"/>
                  </a:lnTo>
                  <a:lnTo>
                    <a:pt x="16091" y="18494"/>
                  </a:lnTo>
                  <a:lnTo>
                    <a:pt x="14400" y="16385"/>
                  </a:lnTo>
                  <a:lnTo>
                    <a:pt x="16270" y="15184"/>
                  </a:lnTo>
                  <a:lnTo>
                    <a:pt x="16270" y="12231"/>
                  </a:lnTo>
                  <a:lnTo>
                    <a:pt x="21083" y="9726"/>
                  </a:lnTo>
                  <a:lnTo>
                    <a:pt x="21600" y="5930"/>
                  </a:lnTo>
                  <a:lnTo>
                    <a:pt x="18477" y="1853"/>
                  </a:lnTo>
                  <a:lnTo>
                    <a:pt x="12351" y="0"/>
                  </a:lnTo>
                  <a:lnTo>
                    <a:pt x="5490" y="1201"/>
                  </a:lnTo>
                  <a:lnTo>
                    <a:pt x="1531" y="3643"/>
                  </a:lnTo>
                  <a:lnTo>
                    <a:pt x="0" y="7387"/>
                  </a:lnTo>
                  <a:lnTo>
                    <a:pt x="159" y="9611"/>
                  </a:lnTo>
                  <a:lnTo>
                    <a:pt x="7200" y="9356"/>
                  </a:lnTo>
                  <a:lnTo>
                    <a:pt x="7359" y="5828"/>
                  </a:lnTo>
                  <a:close/>
                </a:path>
              </a:pathLst>
            </a:custGeom>
            <a:solidFill>
              <a:srgbClr val="3399FF"/>
            </a:solidFill>
            <a:ln w="12700" cap="flat">
              <a:noFill/>
              <a:miter lim="400000"/>
            </a:ln>
            <a:effectLst/>
          </p:spPr>
          <p:txBody>
            <a:bodyPr wrap="square" lIns="45719" tIns="45719" rIns="45719" bIns="45719" numCol="1" anchor="t">
              <a:noAutofit/>
            </a:bodyPr>
            <a:lstStyle/>
            <a:p>
              <a:pPr>
                <a:defRPr>
                  <a:latin typeface="Lucida Console"/>
                  <a:ea typeface="Lucida Console"/>
                  <a:cs typeface="Lucida Console"/>
                  <a:sym typeface="Lucida Console"/>
                </a:defRPr>
              </a:pPr>
            </a:p>
          </p:txBody>
        </p:sp>
        <p:sp>
          <p:nvSpPr>
            <p:cNvPr id="243" name="Freeform 7"/>
            <p:cNvSpPr/>
            <p:nvPr/>
          </p:nvSpPr>
          <p:spPr>
            <a:xfrm>
              <a:off x="1329083" y="834897"/>
              <a:ext cx="1479488" cy="1810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910"/>
                  </a:moveTo>
                  <a:lnTo>
                    <a:pt x="3137" y="10434"/>
                  </a:lnTo>
                  <a:lnTo>
                    <a:pt x="4929" y="10910"/>
                  </a:lnTo>
                  <a:lnTo>
                    <a:pt x="4795" y="7926"/>
                  </a:lnTo>
                  <a:lnTo>
                    <a:pt x="6139" y="4595"/>
                  </a:lnTo>
                  <a:lnTo>
                    <a:pt x="11383" y="3350"/>
                  </a:lnTo>
                  <a:lnTo>
                    <a:pt x="13870" y="4759"/>
                  </a:lnTo>
                  <a:lnTo>
                    <a:pt x="16559" y="6938"/>
                  </a:lnTo>
                  <a:lnTo>
                    <a:pt x="15797" y="10745"/>
                  </a:lnTo>
                  <a:lnTo>
                    <a:pt x="10800" y="12521"/>
                  </a:lnTo>
                  <a:lnTo>
                    <a:pt x="9456" y="15175"/>
                  </a:lnTo>
                  <a:lnTo>
                    <a:pt x="9837" y="17902"/>
                  </a:lnTo>
                  <a:lnTo>
                    <a:pt x="9209" y="21600"/>
                  </a:lnTo>
                  <a:lnTo>
                    <a:pt x="14183" y="21600"/>
                  </a:lnTo>
                  <a:lnTo>
                    <a:pt x="14833" y="18836"/>
                  </a:lnTo>
                  <a:lnTo>
                    <a:pt x="14452" y="15651"/>
                  </a:lnTo>
                  <a:lnTo>
                    <a:pt x="17500" y="13930"/>
                  </a:lnTo>
                  <a:lnTo>
                    <a:pt x="19807" y="12997"/>
                  </a:lnTo>
                  <a:lnTo>
                    <a:pt x="21600" y="8878"/>
                  </a:lnTo>
                  <a:lnTo>
                    <a:pt x="20009" y="4430"/>
                  </a:lnTo>
                  <a:lnTo>
                    <a:pt x="14632" y="0"/>
                  </a:lnTo>
                  <a:lnTo>
                    <a:pt x="8066" y="366"/>
                  </a:lnTo>
                  <a:lnTo>
                    <a:pt x="2823" y="3039"/>
                  </a:lnTo>
                  <a:lnTo>
                    <a:pt x="515" y="6370"/>
                  </a:lnTo>
                  <a:lnTo>
                    <a:pt x="0" y="10910"/>
                  </a:lnTo>
                  <a:close/>
                </a:path>
              </a:pathLst>
            </a:custGeom>
            <a:solidFill>
              <a:srgbClr val="FFC000"/>
            </a:solidFill>
            <a:ln w="12700" cap="flat">
              <a:noFill/>
              <a:miter lim="400000"/>
            </a:ln>
            <a:effectLst/>
          </p:spPr>
          <p:txBody>
            <a:bodyPr wrap="square" lIns="45719" tIns="45719" rIns="45719" bIns="45719" numCol="1" anchor="t">
              <a:noAutofit/>
            </a:bodyPr>
            <a:lstStyle/>
            <a:p>
              <a:pPr>
                <a:defRPr>
                  <a:latin typeface="Lucida Console"/>
                  <a:ea typeface="Lucida Console"/>
                  <a:cs typeface="Lucida Console"/>
                  <a:sym typeface="Lucida Console"/>
                </a:defRPr>
              </a:pPr>
            </a:p>
          </p:txBody>
        </p:sp>
        <p:sp>
          <p:nvSpPr>
            <p:cNvPr id="244" name="Freeform 8"/>
            <p:cNvSpPr/>
            <p:nvPr/>
          </p:nvSpPr>
          <p:spPr>
            <a:xfrm>
              <a:off x="1867776" y="2780945"/>
              <a:ext cx="477304" cy="411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09" y="0"/>
                  </a:moveTo>
                  <a:lnTo>
                    <a:pt x="1597" y="3949"/>
                  </a:lnTo>
                  <a:lnTo>
                    <a:pt x="0" y="14507"/>
                  </a:lnTo>
                  <a:lnTo>
                    <a:pt x="4723" y="21600"/>
                  </a:lnTo>
                  <a:lnTo>
                    <a:pt x="16808" y="21600"/>
                  </a:lnTo>
                  <a:lnTo>
                    <a:pt x="21600" y="13137"/>
                  </a:lnTo>
                  <a:lnTo>
                    <a:pt x="17433" y="2821"/>
                  </a:lnTo>
                  <a:lnTo>
                    <a:pt x="7709" y="0"/>
                  </a:lnTo>
                  <a:close/>
                </a:path>
              </a:pathLst>
            </a:custGeom>
            <a:solidFill>
              <a:srgbClr val="66FF33"/>
            </a:solidFill>
            <a:ln w="12700" cap="flat">
              <a:noFill/>
              <a:miter lim="400000"/>
            </a:ln>
            <a:effectLst/>
          </p:spPr>
          <p:txBody>
            <a:bodyPr wrap="square" lIns="45719" tIns="45719" rIns="45719" bIns="45719" numCol="1" anchor="t">
              <a:noAutofit/>
            </a:bodyPr>
            <a:lstStyle/>
            <a:p>
              <a:pPr>
                <a:defRPr>
                  <a:latin typeface="Lucida Console"/>
                  <a:ea typeface="Lucida Console"/>
                  <a:cs typeface="Lucida Console"/>
                  <a:sym typeface="Lucida Console"/>
                </a:defRPr>
              </a:pPr>
            </a:p>
          </p:txBody>
        </p:sp>
        <p:sp>
          <p:nvSpPr>
            <p:cNvPr id="245" name="Freeform 9"/>
            <p:cNvSpPr/>
            <p:nvPr/>
          </p:nvSpPr>
          <p:spPr>
            <a:xfrm>
              <a:off x="-1" y="-1"/>
              <a:ext cx="4120773" cy="4040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59" y="0"/>
                  </a:moveTo>
                  <a:lnTo>
                    <a:pt x="9171" y="74"/>
                  </a:lnTo>
                  <a:lnTo>
                    <a:pt x="5913" y="1149"/>
                  </a:lnTo>
                  <a:lnTo>
                    <a:pt x="2566" y="3339"/>
                  </a:lnTo>
                  <a:lnTo>
                    <a:pt x="1030" y="6522"/>
                  </a:lnTo>
                  <a:lnTo>
                    <a:pt x="346" y="9770"/>
                  </a:lnTo>
                  <a:lnTo>
                    <a:pt x="0" y="13044"/>
                  </a:lnTo>
                  <a:lnTo>
                    <a:pt x="1537" y="15431"/>
                  </a:lnTo>
                  <a:lnTo>
                    <a:pt x="3419" y="18606"/>
                  </a:lnTo>
                  <a:lnTo>
                    <a:pt x="7795" y="21157"/>
                  </a:lnTo>
                  <a:lnTo>
                    <a:pt x="11995" y="21600"/>
                  </a:lnTo>
                  <a:lnTo>
                    <a:pt x="14931" y="20739"/>
                  </a:lnTo>
                  <a:lnTo>
                    <a:pt x="16741" y="19680"/>
                  </a:lnTo>
                  <a:lnTo>
                    <a:pt x="18664" y="18958"/>
                  </a:lnTo>
                  <a:lnTo>
                    <a:pt x="19380" y="17203"/>
                  </a:lnTo>
                  <a:lnTo>
                    <a:pt x="21053" y="14422"/>
                  </a:lnTo>
                  <a:lnTo>
                    <a:pt x="21600" y="11124"/>
                  </a:lnTo>
                  <a:lnTo>
                    <a:pt x="21117" y="7367"/>
                  </a:lnTo>
                  <a:lnTo>
                    <a:pt x="19790" y="3626"/>
                  </a:lnTo>
                  <a:lnTo>
                    <a:pt x="17980" y="2199"/>
                  </a:lnTo>
                  <a:lnTo>
                    <a:pt x="15752" y="353"/>
                  </a:lnTo>
                  <a:lnTo>
                    <a:pt x="14585" y="3339"/>
                  </a:lnTo>
                  <a:lnTo>
                    <a:pt x="17401" y="5447"/>
                  </a:lnTo>
                  <a:lnTo>
                    <a:pt x="18503" y="7227"/>
                  </a:lnTo>
                  <a:lnTo>
                    <a:pt x="19171" y="9680"/>
                  </a:lnTo>
                  <a:lnTo>
                    <a:pt x="18390" y="13651"/>
                  </a:lnTo>
                  <a:lnTo>
                    <a:pt x="16741" y="16547"/>
                  </a:lnTo>
                  <a:lnTo>
                    <a:pt x="15068" y="17482"/>
                  </a:lnTo>
                  <a:lnTo>
                    <a:pt x="13185" y="18401"/>
                  </a:lnTo>
                  <a:lnTo>
                    <a:pt x="10160" y="18745"/>
                  </a:lnTo>
                  <a:lnTo>
                    <a:pt x="6814" y="18048"/>
                  </a:lnTo>
                  <a:lnTo>
                    <a:pt x="4175" y="15078"/>
                  </a:lnTo>
                  <a:lnTo>
                    <a:pt x="2985" y="13093"/>
                  </a:lnTo>
                  <a:lnTo>
                    <a:pt x="2912" y="9984"/>
                  </a:lnTo>
                  <a:lnTo>
                    <a:pt x="3556" y="7367"/>
                  </a:lnTo>
                  <a:lnTo>
                    <a:pt x="5277" y="5168"/>
                  </a:lnTo>
                  <a:lnTo>
                    <a:pt x="6235" y="3765"/>
                  </a:lnTo>
                  <a:lnTo>
                    <a:pt x="8552" y="3183"/>
                  </a:lnTo>
                  <a:lnTo>
                    <a:pt x="11029" y="2264"/>
                  </a:lnTo>
                  <a:lnTo>
                    <a:pt x="14585" y="3339"/>
                  </a:lnTo>
                  <a:lnTo>
                    <a:pt x="15752" y="353"/>
                  </a:lnTo>
                  <a:lnTo>
                    <a:pt x="13459" y="0"/>
                  </a:lnTo>
                  <a:close/>
                </a:path>
              </a:pathLst>
            </a:custGeom>
            <a:solidFill>
              <a:srgbClr val="3399FF"/>
            </a:solidFill>
            <a:ln w="12700" cap="flat">
              <a:noFill/>
              <a:miter lim="400000"/>
            </a:ln>
            <a:effectLst/>
          </p:spPr>
          <p:txBody>
            <a:bodyPr wrap="square" lIns="45719" tIns="45719" rIns="45719" bIns="45719" numCol="1" anchor="t">
              <a:noAutofit/>
            </a:bodyPr>
            <a:lstStyle/>
            <a:p>
              <a:pPr>
                <a:defRPr>
                  <a:latin typeface="Lucida Console"/>
                  <a:ea typeface="Lucida Console"/>
                  <a:cs typeface="Lucida Console"/>
                  <a:sym typeface="Lucida Console"/>
                </a:defRPr>
              </a:pPr>
            </a:p>
          </p:txBody>
        </p:sp>
        <p:sp>
          <p:nvSpPr>
            <p:cNvPr id="246" name="Freeform 10"/>
            <p:cNvSpPr/>
            <p:nvPr/>
          </p:nvSpPr>
          <p:spPr>
            <a:xfrm>
              <a:off x="118174" y="65993"/>
              <a:ext cx="3901306" cy="3878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75" y="1556"/>
                  </a:moveTo>
                  <a:lnTo>
                    <a:pt x="9177" y="1556"/>
                  </a:lnTo>
                  <a:lnTo>
                    <a:pt x="5523" y="3017"/>
                  </a:lnTo>
                  <a:lnTo>
                    <a:pt x="3246" y="5547"/>
                  </a:lnTo>
                  <a:lnTo>
                    <a:pt x="2133" y="8787"/>
                  </a:lnTo>
                  <a:lnTo>
                    <a:pt x="1479" y="11445"/>
                  </a:lnTo>
                  <a:lnTo>
                    <a:pt x="2957" y="15565"/>
                  </a:lnTo>
                  <a:lnTo>
                    <a:pt x="4699" y="17027"/>
                  </a:lnTo>
                  <a:lnTo>
                    <a:pt x="5889" y="18583"/>
                  </a:lnTo>
                  <a:lnTo>
                    <a:pt x="8599" y="19480"/>
                  </a:lnTo>
                  <a:lnTo>
                    <a:pt x="11165" y="20070"/>
                  </a:lnTo>
                  <a:lnTo>
                    <a:pt x="16128" y="18360"/>
                  </a:lnTo>
                  <a:lnTo>
                    <a:pt x="19059" y="15420"/>
                  </a:lnTo>
                  <a:lnTo>
                    <a:pt x="20172" y="11368"/>
                  </a:lnTo>
                  <a:lnTo>
                    <a:pt x="20172" y="7984"/>
                  </a:lnTo>
                  <a:lnTo>
                    <a:pt x="18770" y="5701"/>
                  </a:lnTo>
                  <a:lnTo>
                    <a:pt x="16808" y="3188"/>
                  </a:lnTo>
                  <a:lnTo>
                    <a:pt x="11675" y="1556"/>
                  </a:lnTo>
                  <a:lnTo>
                    <a:pt x="11429" y="0"/>
                  </a:lnTo>
                  <a:lnTo>
                    <a:pt x="13757" y="359"/>
                  </a:lnTo>
                  <a:lnTo>
                    <a:pt x="16884" y="1265"/>
                  </a:lnTo>
                  <a:lnTo>
                    <a:pt x="18482" y="3137"/>
                  </a:lnTo>
                  <a:lnTo>
                    <a:pt x="20538" y="5231"/>
                  </a:lnTo>
                  <a:lnTo>
                    <a:pt x="21600" y="9813"/>
                  </a:lnTo>
                  <a:lnTo>
                    <a:pt x="21413" y="13129"/>
                  </a:lnTo>
                  <a:lnTo>
                    <a:pt x="20028" y="16070"/>
                  </a:lnTo>
                  <a:lnTo>
                    <a:pt x="18040" y="18660"/>
                  </a:lnTo>
                  <a:lnTo>
                    <a:pt x="13706" y="20942"/>
                  </a:lnTo>
                  <a:lnTo>
                    <a:pt x="10265" y="21600"/>
                  </a:lnTo>
                  <a:lnTo>
                    <a:pt x="6543" y="20702"/>
                  </a:lnTo>
                  <a:lnTo>
                    <a:pt x="2498" y="17266"/>
                  </a:lnTo>
                  <a:lnTo>
                    <a:pt x="0" y="11522"/>
                  </a:lnTo>
                  <a:lnTo>
                    <a:pt x="969" y="7915"/>
                  </a:lnTo>
                  <a:lnTo>
                    <a:pt x="1623" y="4650"/>
                  </a:lnTo>
                  <a:lnTo>
                    <a:pt x="4164" y="2359"/>
                  </a:lnTo>
                  <a:lnTo>
                    <a:pt x="7002" y="727"/>
                  </a:lnTo>
                  <a:lnTo>
                    <a:pt x="11429" y="0"/>
                  </a:lnTo>
                  <a:lnTo>
                    <a:pt x="11675" y="1556"/>
                  </a:lnTo>
                  <a:close/>
                </a:path>
              </a:pathLst>
            </a:custGeom>
            <a:solidFill>
              <a:srgbClr val="FFC000"/>
            </a:solidFill>
            <a:ln w="12700" cap="flat">
              <a:noFill/>
              <a:miter lim="400000"/>
            </a:ln>
            <a:effectLst/>
          </p:spPr>
          <p:txBody>
            <a:bodyPr wrap="square" lIns="45719" tIns="45719" rIns="45719" bIns="45719" numCol="1" anchor="t">
              <a:noAutofit/>
            </a:bodyPr>
            <a:lstStyle/>
            <a:p>
              <a:pPr>
                <a:defRPr>
                  <a:latin typeface="Lucida Console"/>
                  <a:ea typeface="Lucida Console"/>
                  <a:cs typeface="Lucida Console"/>
                  <a:sym typeface="Lucida Console"/>
                </a:defRPr>
              </a:pP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4</a:t>
            </a:r>
          </a:p>
        </p:txBody>
      </p:sp>
      <p:sp>
        <p:nvSpPr>
          <p:cNvPr id="56" name="Rectangle 3"/>
          <p:cNvSpPr txBox="1"/>
          <p:nvPr>
            <p:ph type="body" idx="1"/>
          </p:nvPr>
        </p:nvSpPr>
        <p:spPr>
          <a:xfrm>
            <a:off x="406400" y="1196975"/>
            <a:ext cx="8486775" cy="4935538"/>
          </a:xfrm>
          <a:prstGeom prst="rect">
            <a:avLst/>
          </a:prstGeom>
        </p:spPr>
        <p:txBody>
          <a:bodyPr/>
          <a:lstStyle/>
          <a:p>
            <a:pPr/>
            <a:r>
              <a:t>Traditionally, when a browser visits a web page: </a:t>
            </a:r>
          </a:p>
          <a:p>
            <a:pPr lvl="1" marL="742950" indent="-285750">
              <a:spcBef>
                <a:spcPts val="400"/>
              </a:spcBef>
              <a:buClr>
                <a:srgbClr val="FF0000"/>
              </a:buClr>
              <a:defRPr sz="2000"/>
            </a:pPr>
            <a:r>
              <a:t>An HTTP request is sent to the web server that hosts that page</a:t>
            </a:r>
          </a:p>
          <a:p>
            <a:pPr lvl="1" marL="742950" indent="-285750">
              <a:spcBef>
                <a:spcPts val="400"/>
              </a:spcBef>
              <a:buClr>
                <a:srgbClr val="FF0000"/>
              </a:buClr>
              <a:defRPr sz="2000"/>
            </a:pPr>
            <a:r>
              <a:t>The web server acknowledges this request and sends back the response</a:t>
            </a:r>
          </a:p>
          <a:p>
            <a:pPr lvl="1" marL="742950" indent="-285750">
              <a:spcBef>
                <a:spcPts val="400"/>
              </a:spcBef>
              <a:buClr>
                <a:srgbClr val="FF0000"/>
              </a:buClr>
            </a:pPr>
          </a:p>
          <a:p>
            <a:pPr/>
            <a:r>
              <a:t>In some cases, the response could be stale by the time the browser renders the page</a:t>
            </a:r>
          </a:p>
          <a:p>
            <a:pPr lvl="1" marL="742950" indent="-285750">
              <a:spcBef>
                <a:spcPts val="400"/>
              </a:spcBef>
              <a:buClr>
                <a:srgbClr val="FF0000"/>
              </a:buClr>
              <a:defRPr sz="2000"/>
            </a:pPr>
            <a:r>
              <a:t>E.g. stock prices, news reports, ticket sales, etc. </a:t>
            </a:r>
          </a:p>
          <a:p>
            <a:pPr lvl="1" marL="742950" indent="-285750">
              <a:spcBef>
                <a:spcPts val="400"/>
              </a:spcBef>
              <a:buClr>
                <a:srgbClr val="FF0000"/>
              </a:buClr>
              <a:defRPr sz="2000"/>
            </a:pPr>
          </a:p>
          <a:p>
            <a:pPr/>
            <a:r>
              <a:t>How can you ensure you get up-to-date information?</a:t>
            </a:r>
          </a:p>
          <a:p>
            <a:pPr lvl="1" marL="742950" indent="-285750">
              <a:spcBef>
                <a:spcPts val="400"/>
              </a:spcBef>
              <a:buClr>
                <a:srgbClr val="FF0000"/>
              </a:buClr>
              <a:defRPr sz="2000"/>
            </a:pPr>
            <a:r>
              <a:t>Polling</a:t>
            </a:r>
          </a:p>
          <a:p>
            <a:pPr lvl="1" marL="742950" indent="-285750">
              <a:spcBef>
                <a:spcPts val="400"/>
              </a:spcBef>
              <a:buClr>
                <a:srgbClr val="FF0000"/>
              </a:buClr>
              <a:defRPr sz="2000"/>
            </a:pPr>
            <a:r>
              <a:t>Long polling</a:t>
            </a:r>
          </a:p>
        </p:txBody>
      </p:sp>
      <p:sp>
        <p:nvSpPr>
          <p:cNvPr id="57" name="Rectangle 2"/>
          <p:cNvSpPr txBox="1"/>
          <p:nvPr>
            <p:ph type="title"/>
          </p:nvPr>
        </p:nvSpPr>
        <p:spPr>
          <a:xfrm>
            <a:off x="378371" y="151248"/>
            <a:ext cx="8549839" cy="693739"/>
          </a:xfrm>
          <a:prstGeom prst="rect">
            <a:avLst/>
          </a:prstGeom>
        </p:spPr>
        <p:txBody>
          <a:bodyPr/>
          <a:lstStyle/>
          <a:p>
            <a:pPr/>
            <a:r>
              <a:t>Traditional HTTP Communication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5</a:t>
            </a:r>
          </a:p>
        </p:txBody>
      </p:sp>
      <p:sp>
        <p:nvSpPr>
          <p:cNvPr id="62" name="Rectangle 12"/>
          <p:cNvSpPr txBox="1"/>
          <p:nvPr>
            <p:ph type="body" idx="1"/>
          </p:nvPr>
        </p:nvSpPr>
        <p:spPr>
          <a:xfrm>
            <a:off x="406400" y="1196975"/>
            <a:ext cx="8486775" cy="4935538"/>
          </a:xfrm>
          <a:prstGeom prst="rect">
            <a:avLst/>
          </a:prstGeom>
        </p:spPr>
        <p:txBody>
          <a:bodyPr/>
          <a:lstStyle/>
          <a:p>
            <a:pPr/>
            <a:r>
              <a:t>This is how polling works in traditional HTTP:</a:t>
            </a:r>
          </a:p>
          <a:p>
            <a:pPr lvl="1" marL="742950" indent="-285750">
              <a:spcBef>
                <a:spcPts val="400"/>
              </a:spcBef>
              <a:buClr>
                <a:srgbClr val="FF0000"/>
              </a:buClr>
              <a:defRPr sz="2000"/>
            </a:pPr>
            <a:r>
              <a:t>The browser sends HTTP Ajax requests at regular intervals, and immediately receives a response</a:t>
            </a:r>
          </a:p>
          <a:p>
            <a:pPr lvl="1" marL="742950" indent="-285750">
              <a:spcBef>
                <a:spcPts val="400"/>
              </a:spcBef>
              <a:buClr>
                <a:srgbClr val="FF0000"/>
              </a:buClr>
              <a:defRPr sz="2000"/>
            </a:pPr>
          </a:p>
          <a:p>
            <a:pPr/>
            <a:r>
              <a:t>Issues:</a:t>
            </a:r>
          </a:p>
          <a:p>
            <a:pPr lvl="1" marL="742950" indent="-285750">
              <a:spcBef>
                <a:spcPts val="400"/>
              </a:spcBef>
              <a:buClr>
                <a:srgbClr val="FF0000"/>
              </a:buClr>
              <a:defRPr sz="2000"/>
            </a:pPr>
            <a:r>
              <a:t>Real-time data is often not that predictable, so the browser will probably make unnecessary requests</a:t>
            </a:r>
          </a:p>
          <a:p>
            <a:pPr lvl="1" marL="742950" indent="-285750">
              <a:spcBef>
                <a:spcPts val="400"/>
              </a:spcBef>
              <a:buClr>
                <a:srgbClr val="FF0000"/>
              </a:buClr>
              <a:defRPr sz="2000"/>
            </a:pPr>
            <a:r>
              <a:t>Connections will probably be opened and closed needlessly in low-message-rate situations</a:t>
            </a:r>
          </a:p>
          <a:p>
            <a:pPr lvl="1" marL="742950" indent="-285750">
              <a:spcBef>
                <a:spcPts val="400"/>
              </a:spcBef>
              <a:buClr>
                <a:srgbClr val="FF0000"/>
              </a:buClr>
              <a:defRPr sz="2000"/>
            </a:pPr>
            <a:r>
              <a:t>HTTP is a very verbose protocol for such fine-grained communication!</a:t>
            </a:r>
          </a:p>
        </p:txBody>
      </p:sp>
      <p:sp>
        <p:nvSpPr>
          <p:cNvPr id="63" name="Rectangle 11"/>
          <p:cNvSpPr txBox="1"/>
          <p:nvPr>
            <p:ph type="title"/>
          </p:nvPr>
        </p:nvSpPr>
        <p:spPr>
          <a:xfrm>
            <a:off x="378371" y="151248"/>
            <a:ext cx="8549839" cy="693739"/>
          </a:xfrm>
          <a:prstGeom prst="rect">
            <a:avLst/>
          </a:prstGeom>
        </p:spPr>
        <p:txBody>
          <a:bodyPr/>
          <a:lstStyle/>
          <a:p>
            <a:pPr/>
            <a:r>
              <a:t>Polling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6</a:t>
            </a:r>
          </a:p>
        </p:txBody>
      </p:sp>
      <p:sp>
        <p:nvSpPr>
          <p:cNvPr id="68" name="Rectangle 12"/>
          <p:cNvSpPr txBox="1"/>
          <p:nvPr>
            <p:ph type="body" idx="1"/>
          </p:nvPr>
        </p:nvSpPr>
        <p:spPr>
          <a:xfrm>
            <a:off x="406400" y="1196975"/>
            <a:ext cx="8486775" cy="4935538"/>
          </a:xfrm>
          <a:prstGeom prst="rect">
            <a:avLst/>
          </a:prstGeom>
        </p:spPr>
        <p:txBody>
          <a:bodyPr/>
          <a:lstStyle/>
          <a:p>
            <a:pPr/>
            <a:r>
              <a:t>This is how long polling works in traditional HTTP:</a:t>
            </a:r>
          </a:p>
          <a:p>
            <a:pPr lvl="1" marL="742950" indent="-285750">
              <a:spcBef>
                <a:spcPts val="400"/>
              </a:spcBef>
              <a:buClr>
                <a:srgbClr val="FF0000"/>
              </a:buClr>
              <a:defRPr sz="2000"/>
            </a:pPr>
            <a:r>
              <a:t>The browser sends a request to the server and the server keeps the request open for a set period of time</a:t>
            </a:r>
          </a:p>
          <a:p>
            <a:pPr lvl="1" marL="742950" indent="-285750">
              <a:spcBef>
                <a:spcPts val="400"/>
              </a:spcBef>
              <a:buClr>
                <a:srgbClr val="FF0000"/>
              </a:buClr>
              <a:defRPr sz="2000"/>
            </a:pPr>
            <a:r>
              <a:t>If the server has some useful data to return within that period, it sends a response containing the data</a:t>
            </a:r>
          </a:p>
          <a:p>
            <a:pPr lvl="1" marL="742950" indent="-285750">
              <a:spcBef>
                <a:spcPts val="400"/>
              </a:spcBef>
              <a:buClr>
                <a:srgbClr val="FF0000"/>
              </a:buClr>
              <a:defRPr sz="2000"/>
            </a:pPr>
            <a:r>
              <a:t>Otherwise, it sends a response to terminate the open request</a:t>
            </a:r>
          </a:p>
          <a:p>
            <a:pPr lvl="1" marL="742950" indent="-285750">
              <a:spcBef>
                <a:spcPts val="400"/>
              </a:spcBef>
              <a:buClr>
                <a:srgbClr val="FF0000"/>
              </a:buClr>
              <a:defRPr sz="2000"/>
            </a:pPr>
          </a:p>
          <a:p>
            <a:pPr/>
            <a:r>
              <a:t>Issues:</a:t>
            </a:r>
          </a:p>
          <a:p>
            <a:pPr lvl="1" marL="742950" indent="-285750">
              <a:spcBef>
                <a:spcPts val="400"/>
              </a:spcBef>
              <a:buClr>
                <a:srgbClr val="FF0000"/>
              </a:buClr>
              <a:defRPr sz="2000"/>
            </a:pPr>
            <a:r>
              <a:t>In high message-volume, long-polling doesn't provide any substantial performance improvements over traditional polling</a:t>
            </a:r>
          </a:p>
          <a:p>
            <a:pPr lvl="1" marL="742950" indent="-285750">
              <a:spcBef>
                <a:spcPts val="400"/>
              </a:spcBef>
              <a:buClr>
                <a:srgbClr val="FF0000"/>
              </a:buClr>
              <a:defRPr sz="2000"/>
            </a:pPr>
            <a:r>
              <a:t>The server might only support a certain number of concurrent HTTP connections</a:t>
            </a:r>
          </a:p>
        </p:txBody>
      </p:sp>
      <p:sp>
        <p:nvSpPr>
          <p:cNvPr id="69" name="Rectangle 11"/>
          <p:cNvSpPr txBox="1"/>
          <p:nvPr>
            <p:ph type="title"/>
          </p:nvPr>
        </p:nvSpPr>
        <p:spPr>
          <a:xfrm>
            <a:off x="378371" y="151248"/>
            <a:ext cx="8549839" cy="693739"/>
          </a:xfrm>
          <a:prstGeom prst="rect">
            <a:avLst/>
          </a:prstGeom>
        </p:spPr>
        <p:txBody>
          <a:bodyPr/>
          <a:lstStyle/>
          <a:p>
            <a:pPr/>
            <a:r>
              <a:t>Long Polling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7</a:t>
            </a:r>
          </a:p>
        </p:txBody>
      </p:sp>
      <p:sp>
        <p:nvSpPr>
          <p:cNvPr id="74" name="Rectangle 3"/>
          <p:cNvSpPr txBox="1"/>
          <p:nvPr>
            <p:ph type="body" idx="1"/>
          </p:nvPr>
        </p:nvSpPr>
        <p:spPr>
          <a:xfrm>
            <a:off x="406400" y="1196975"/>
            <a:ext cx="8486775" cy="4935538"/>
          </a:xfrm>
          <a:prstGeom prst="rect">
            <a:avLst/>
          </a:prstGeom>
        </p:spPr>
        <p:txBody>
          <a:bodyPr/>
          <a:lstStyle/>
          <a:p>
            <a:pPr/>
            <a:r>
              <a:t>HTTP was simply not designed for real-time full-duplex communication</a:t>
            </a:r>
          </a:p>
          <a:p>
            <a:pPr lvl="1" marL="742950" indent="-285750">
              <a:spcBef>
                <a:spcPts val="400"/>
              </a:spcBef>
              <a:buClr>
                <a:srgbClr val="FF0000"/>
              </a:buClr>
              <a:defRPr sz="2000"/>
            </a:pPr>
            <a:r>
              <a:t>All of the methods described on the previous slides involve lots of HTTP request/response headers (=&gt; high latency)</a:t>
            </a:r>
          </a:p>
          <a:p>
            <a:pPr lvl="1" marL="742950" indent="-285750">
              <a:spcBef>
                <a:spcPts val="400"/>
              </a:spcBef>
              <a:buClr>
                <a:srgbClr val="FF0000"/>
              </a:buClr>
              <a:defRPr sz="2000"/>
            </a:pPr>
          </a:p>
          <a:p>
            <a:pPr/>
            <a:r>
              <a:t>Furthermore, in an attempt to simulate full-duplex communication over half-duplex HTTP…</a:t>
            </a:r>
          </a:p>
          <a:p>
            <a:pPr lvl="1" marL="742950" indent="-285750">
              <a:spcBef>
                <a:spcPts val="400"/>
              </a:spcBef>
              <a:buClr>
                <a:srgbClr val="FF0000"/>
              </a:buClr>
              <a:defRPr sz="2000"/>
            </a:pPr>
            <a:r>
              <a:t>The traditional approaches have typically used two separate connections (one for upstream, one for downstream)</a:t>
            </a:r>
          </a:p>
          <a:p>
            <a:pPr lvl="1" marL="742950" indent="-285750">
              <a:spcBef>
                <a:spcPts val="400"/>
              </a:spcBef>
              <a:buClr>
                <a:srgbClr val="FF0000"/>
              </a:buClr>
              <a:defRPr sz="2000"/>
            </a:pPr>
            <a:r>
              <a:t>Maintaining and coordinating these two connections  consumes extra resources and adds complexity</a:t>
            </a:r>
          </a:p>
        </p:txBody>
      </p:sp>
      <p:sp>
        <p:nvSpPr>
          <p:cNvPr id="75" name="Title 1"/>
          <p:cNvSpPr txBox="1"/>
          <p:nvPr>
            <p:ph type="title"/>
          </p:nvPr>
        </p:nvSpPr>
        <p:spPr>
          <a:xfrm>
            <a:off x="378371" y="151248"/>
            <a:ext cx="8549839" cy="693739"/>
          </a:xfrm>
          <a:prstGeom prst="rect">
            <a:avLst/>
          </a:prstGeom>
        </p:spPr>
        <p:txBody>
          <a:bodyPr/>
          <a:lstStyle/>
          <a:p>
            <a:pPr/>
            <a:r>
              <a:t>The Problem with These Approaches…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8</a:t>
            </a:r>
          </a:p>
        </p:txBody>
      </p:sp>
      <p:sp>
        <p:nvSpPr>
          <p:cNvPr id="80" name="Rectangle 5"/>
          <p:cNvSpPr txBox="1"/>
          <p:nvPr>
            <p:ph type="body" idx="1"/>
          </p:nvPr>
        </p:nvSpPr>
        <p:spPr>
          <a:xfrm>
            <a:off x="406400" y="1196975"/>
            <a:ext cx="8486775" cy="4935538"/>
          </a:xfrm>
          <a:prstGeom prst="rect">
            <a:avLst/>
          </a:prstGeom>
        </p:spPr>
        <p:txBody>
          <a:bodyPr/>
          <a:lstStyle/>
          <a:p>
            <a:pPr/>
            <a:r>
              <a:t>Web Sockets is the most powerful communication feature in the HTML5 specification</a:t>
            </a:r>
          </a:p>
          <a:p>
            <a:pPr lvl="1" marL="742950" indent="-285750">
              <a:spcBef>
                <a:spcPts val="400"/>
              </a:spcBef>
              <a:buClr>
                <a:srgbClr val="FF0000"/>
              </a:buClr>
              <a:defRPr sz="2000"/>
            </a:pPr>
          </a:p>
          <a:p>
            <a:pPr/>
            <a:r>
              <a:t>Web Sockets defines a full-duplex communication channel between browser and server</a:t>
            </a:r>
          </a:p>
          <a:p>
            <a:pPr lvl="1" marL="742950" indent="-285750">
              <a:spcBef>
                <a:spcPts val="400"/>
              </a:spcBef>
              <a:buClr>
                <a:srgbClr val="FF0000"/>
              </a:buClr>
              <a:defRPr sz="2000"/>
            </a:pPr>
            <a:r>
              <a:t>Simultaneous 2-way data exchange between browser and server</a:t>
            </a:r>
          </a:p>
          <a:p>
            <a:pPr lvl="1" marL="742950" indent="-285750">
              <a:spcBef>
                <a:spcPts val="400"/>
              </a:spcBef>
              <a:buClr>
                <a:srgbClr val="FF0000"/>
              </a:buClr>
              <a:defRPr sz="2000"/>
            </a:pPr>
            <a:r>
              <a:t>A large advance in HTTP capabilities</a:t>
            </a:r>
          </a:p>
          <a:p>
            <a:pPr lvl="1" marL="742950" indent="-285750">
              <a:spcBef>
                <a:spcPts val="400"/>
              </a:spcBef>
              <a:buClr>
                <a:srgbClr val="FF0000"/>
              </a:buClr>
              <a:defRPr sz="2000"/>
            </a:pPr>
            <a:r>
              <a:t>Extremely useful for real-time, event-driven Web applications</a:t>
            </a:r>
          </a:p>
        </p:txBody>
      </p:sp>
      <p:sp>
        <p:nvSpPr>
          <p:cNvPr id="81" name="Rectangle 4"/>
          <p:cNvSpPr txBox="1"/>
          <p:nvPr>
            <p:ph type="title"/>
          </p:nvPr>
        </p:nvSpPr>
        <p:spPr>
          <a:xfrm>
            <a:off x="378371" y="151248"/>
            <a:ext cx="8549839" cy="693739"/>
          </a:xfrm>
          <a:prstGeom prst="rect">
            <a:avLst/>
          </a:prstGeom>
        </p:spPr>
        <p:txBody>
          <a:bodyPr/>
          <a:lstStyle/>
          <a:p>
            <a:pPr/>
            <a:r>
              <a:t>HTML5 Web Sockets to the Rescue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Footer Placeholder 3"/>
          <p:cNvSpPr txBox="1"/>
          <p:nvPr/>
        </p:nvSpPr>
        <p:spPr>
          <a:xfrm>
            <a:off x="8725565" y="6534443"/>
            <a:ext cx="520504"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lgn="ctr">
              <a:defRPr sz="1200">
                <a:solidFill>
                  <a:srgbClr val="333399"/>
                </a:solidFill>
              </a:defRPr>
            </a:lvl1pPr>
          </a:lstStyle>
          <a:p>
            <a:pPr/>
            <a:r>
              <a:t>9</a:t>
            </a:r>
          </a:p>
        </p:txBody>
      </p:sp>
      <p:sp>
        <p:nvSpPr>
          <p:cNvPr id="86" name="Rectangle 3"/>
          <p:cNvSpPr txBox="1"/>
          <p:nvPr>
            <p:ph type="body" idx="1"/>
          </p:nvPr>
        </p:nvSpPr>
        <p:spPr>
          <a:xfrm>
            <a:off x="406400" y="1196975"/>
            <a:ext cx="8486775" cy="4935538"/>
          </a:xfrm>
          <a:prstGeom prst="rect">
            <a:avLst/>
          </a:prstGeom>
        </p:spPr>
        <p:txBody>
          <a:bodyPr/>
          <a:lstStyle/>
          <a:p>
            <a:pPr/>
            <a:r>
              <a:t>The Web Sockets upgrade handshake</a:t>
            </a:r>
          </a:p>
          <a:p>
            <a:pPr/>
            <a:r>
              <a:t>The WebSocket interface</a:t>
            </a:r>
          </a:p>
          <a:p>
            <a:pPr/>
            <a:r>
              <a:t>The beneficial effect of Web Sockets</a:t>
            </a:r>
          </a:p>
          <a:p>
            <a:pPr/>
            <a:r>
              <a:t>Web Sockets servers</a:t>
            </a:r>
          </a:p>
        </p:txBody>
      </p:sp>
      <p:sp>
        <p:nvSpPr>
          <p:cNvPr id="87" name="Rectangle 2"/>
          <p:cNvSpPr txBox="1"/>
          <p:nvPr>
            <p:ph type="title"/>
          </p:nvPr>
        </p:nvSpPr>
        <p:spPr>
          <a:xfrm>
            <a:off x="378371" y="151248"/>
            <a:ext cx="8549839" cy="693739"/>
          </a:xfrm>
          <a:prstGeom prst="rect">
            <a:avLst/>
          </a:prstGeom>
        </p:spPr>
        <p:txBody>
          <a:bodyPr/>
          <a:lstStyle/>
          <a:p>
            <a:pPr/>
            <a:r>
              <a:t>2. Understanding HTML5 Web Sockets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Blends">
  <a:themeElements>
    <a:clrScheme name="1_Blend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1_Blends">
      <a:majorFont>
        <a:latin typeface="Tahoma"/>
        <a:ea typeface="Tahoma"/>
        <a:cs typeface="Tahoma"/>
      </a:majorFont>
      <a:minorFont>
        <a:latin typeface="Helvetica"/>
        <a:ea typeface="Helvetica"/>
        <a:cs typeface="Helvetica"/>
      </a:minorFont>
    </a:fontScheme>
    <a:fmtScheme name="1_Blend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Blends">
  <a:themeElements>
    <a:clrScheme name="1_Blend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1_Blends">
      <a:majorFont>
        <a:latin typeface="Tahoma"/>
        <a:ea typeface="Tahoma"/>
        <a:cs typeface="Tahoma"/>
      </a:majorFont>
      <a:minorFont>
        <a:latin typeface="Helvetica"/>
        <a:ea typeface="Helvetica"/>
        <a:cs typeface="Helvetica"/>
      </a:minorFont>
    </a:fontScheme>
    <a:fmtScheme name="1_Blend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mj-lt"/>
            <a:ea typeface="+mj-ea"/>
            <a:cs typeface="+mj-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