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1"/>
  </p:notesMasterIdLst>
  <p:handoutMasterIdLst>
    <p:handoutMasterId r:id="rId22"/>
  </p:handoutMasterIdLst>
  <p:sldIdLst>
    <p:sldId id="391" r:id="rId2"/>
    <p:sldId id="392" r:id="rId3"/>
    <p:sldId id="570" r:id="rId4"/>
    <p:sldId id="551" r:id="rId5"/>
    <p:sldId id="620" r:id="rId6"/>
    <p:sldId id="609" r:id="rId7"/>
    <p:sldId id="605" r:id="rId8"/>
    <p:sldId id="622" r:id="rId9"/>
    <p:sldId id="606" r:id="rId10"/>
    <p:sldId id="608" r:id="rId11"/>
    <p:sldId id="611" r:id="rId12"/>
    <p:sldId id="626" r:id="rId13"/>
    <p:sldId id="624" r:id="rId14"/>
    <p:sldId id="612" r:id="rId15"/>
    <p:sldId id="610" r:id="rId16"/>
    <p:sldId id="625" r:id="rId17"/>
    <p:sldId id="613" r:id="rId18"/>
    <p:sldId id="627" r:id="rId19"/>
    <p:sldId id="628" r:id="rId20"/>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33399"/>
    <a:srgbClr val="FF552D"/>
    <a:srgbClr val="FF9999"/>
    <a:srgbClr val="DDDDFF"/>
    <a:srgbClr val="99FF66"/>
    <a:srgbClr val="CCCCFF"/>
    <a:srgbClr val="D9D9F3"/>
    <a:srgbClr val="6699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760" autoAdjust="0"/>
    <p:restoredTop sz="94574" autoAdjust="0"/>
  </p:normalViewPr>
  <p:slideViewPr>
    <p:cSldViewPr snapToGrid="0" showGuides="1">
      <p:cViewPr varScale="1">
        <p:scale>
          <a:sx n="96" d="100"/>
          <a:sy n="96" d="100"/>
        </p:scale>
        <p:origin x="-108" y="-360"/>
      </p:cViewPr>
      <p:guideLst>
        <p:guide orient="horz" pos="2192"/>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110" d="100"/>
          <a:sy n="110" d="100"/>
        </p:scale>
        <p:origin x="-504" y="528"/>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Web Workers</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Web Workers</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Web Workers</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Web Workers is a multithreading API in HTML5. It allows a Web page to kick off additional threads to do work in the background, so that the main UI thread remains responsive.</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first step is to create a Worker object, and specify the JavaScript file that contains the code you want to run in a separate thread.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Before you dispatch any work to the background thread, you probably want to handle the possibility that the background thread might send you back some results during its operation. To do this, handle the </a:t>
            </a:r>
            <a:r>
              <a:rPr lang="en-US" dirty="0" smtClean="0">
                <a:latin typeface="Lucida Console" panose="020B0609040504020204" pitchFamily="49" charset="0"/>
              </a:rPr>
              <a:t>message</a:t>
            </a:r>
            <a:r>
              <a:rPr lang="en-US" dirty="0" smtClean="0"/>
              <a:t> event on the Web Worker object as shown in the upper code box in the slide.</a:t>
            </a:r>
          </a:p>
          <a:p>
            <a:pPr eaLnBrk="1" hangingPunct="1"/>
            <a:r>
              <a:rPr lang="en-US" dirty="0" smtClean="0"/>
              <a:t>You should also handle the possibility that the background thread might cause an error. To do this, handle the </a:t>
            </a:r>
            <a:r>
              <a:rPr lang="en-US" dirty="0" smtClean="0">
                <a:latin typeface="Lucida Console" panose="020B0609040504020204" pitchFamily="49" charset="0"/>
              </a:rPr>
              <a:t>error</a:t>
            </a:r>
            <a:r>
              <a:rPr lang="en-US" dirty="0" smtClean="0"/>
              <a:t> event as shown in the lower code box in the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To send data to a Web Worker, call the </a:t>
            </a:r>
            <a:r>
              <a:rPr lang="en-US" dirty="0" err="1" smtClean="0">
                <a:latin typeface="Lucida Console" panose="020B0609040504020204" pitchFamily="49" charset="0"/>
              </a:rPr>
              <a:t>postMessage</a:t>
            </a:r>
            <a:r>
              <a:rPr lang="en-US" dirty="0" smtClean="0">
                <a:latin typeface="Lucida Console" panose="020B0609040504020204" pitchFamily="49" charset="0"/>
              </a:rPr>
              <a:t>()</a:t>
            </a:r>
            <a:r>
              <a:rPr lang="en-US" dirty="0" smtClean="0"/>
              <a:t> method on the Web Worker object. You can either pass a simple string, or a JavaScript object in JSON format.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You can terminate a background thread whenever you like, via the </a:t>
            </a:r>
            <a:r>
              <a:rPr lang="en-US" dirty="0" smtClean="0">
                <a:latin typeface="Lucida Console" panose="020B0609040504020204" pitchFamily="49" charset="0"/>
              </a:rPr>
              <a:t>terminate()</a:t>
            </a:r>
            <a:r>
              <a:rPr lang="en-US" dirty="0" smtClean="0"/>
              <a:t> method as shown in the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Let's now switch our attention to the code in the JavaScript file, which will execute in a different thread. To handle messages posted from the main thread, you must handle the </a:t>
            </a:r>
            <a:r>
              <a:rPr lang="en-US" dirty="0" smtClean="0">
                <a:latin typeface="Lucida Console" panose="020B0609040504020204" pitchFamily="49" charset="0"/>
              </a:rPr>
              <a:t>message</a:t>
            </a:r>
            <a:r>
              <a:rPr lang="en-US" dirty="0" smtClean="0"/>
              <a:t> event on the </a:t>
            </a:r>
            <a:r>
              <a:rPr lang="en-US" dirty="0" smtClean="0">
                <a:latin typeface="Lucida Console" panose="020B0609040504020204" pitchFamily="49" charset="0"/>
              </a:rPr>
              <a:t>window</a:t>
            </a:r>
            <a:r>
              <a:rPr lang="en-US" dirty="0" smtClean="0"/>
              <a:t> object, as shown in the upper code box in the slide.</a:t>
            </a:r>
          </a:p>
          <a:p>
            <a:pPr eaLnBrk="1" hangingPunct="1"/>
            <a:r>
              <a:rPr lang="en-US" dirty="0" smtClean="0"/>
              <a:t>You can also send data back to the main thread at any time, by calling </a:t>
            </a:r>
            <a:r>
              <a:rPr lang="en-US" dirty="0" err="1" smtClean="0">
                <a:latin typeface="Lucida Console" panose="020B0609040504020204" pitchFamily="49" charset="0"/>
              </a:rPr>
              <a:t>postMessage</a:t>
            </a:r>
            <a:r>
              <a:rPr lang="en-US" dirty="0" smtClean="0">
                <a:latin typeface="Lucida Console" panose="020B0609040504020204" pitchFamily="49" charset="0"/>
              </a:rPr>
              <a:t>()</a:t>
            </a:r>
            <a:r>
              <a:rPr lang="en-US" dirty="0" smtClean="0"/>
              <a:t> on the </a:t>
            </a:r>
            <a:r>
              <a:rPr lang="en-US" dirty="0" smtClean="0">
                <a:latin typeface="Lucida Console" panose="020B0609040504020204" pitchFamily="49" charset="0"/>
              </a:rPr>
              <a:t>window</a:t>
            </a:r>
            <a:r>
              <a:rPr lang="en-US" dirty="0" smtClean="0"/>
              <a:t> object, as shown in the lower code box in the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your JavaScript file wishes to include other JavaScript files, this is fine. You must call </a:t>
            </a:r>
            <a:r>
              <a:rPr lang="en-US" dirty="0" err="1" smtClean="0">
                <a:latin typeface="Lucida Console" panose="020B0609040504020204" pitchFamily="49" charset="0"/>
              </a:rPr>
              <a:t>importScripts</a:t>
            </a:r>
            <a:r>
              <a:rPr lang="en-US" dirty="0" smtClean="0">
                <a:latin typeface="Lucida Console" panose="020B0609040504020204" pitchFamily="49" charset="0"/>
              </a:rPr>
              <a:t>()</a:t>
            </a:r>
            <a:r>
              <a:rPr lang="en-US" dirty="0" smtClean="0"/>
              <a:t> as shown in the code snippet in the slide.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A common question is whether a background thread can kick off other background threads. The answer is "yes" - see the upper code box in the slide.</a:t>
            </a:r>
          </a:p>
          <a:p>
            <a:pPr eaLnBrk="1" hangingPunct="1"/>
            <a:r>
              <a:rPr lang="en-US" dirty="0" smtClean="0"/>
              <a:t>Note that a background thread cannot communicate directly with the main window object (for reasons of thread safety). However, you are allowed to call the following methods:</a:t>
            </a:r>
          </a:p>
          <a:p>
            <a:pPr lvl="1" eaLnBrk="1" hangingPunct="1"/>
            <a:r>
              <a:rPr lang="en-US" dirty="0" err="1" smtClean="0">
                <a:latin typeface="Lucida Console" panose="020B0609040504020204" pitchFamily="49" charset="0"/>
              </a:rPr>
              <a:t>setTimeout</a:t>
            </a:r>
            <a:r>
              <a:rPr lang="en-US" dirty="0" smtClean="0">
                <a:latin typeface="Lucida Console" panose="020B0609040504020204" pitchFamily="49" charset="0"/>
              </a:rPr>
              <a:t>()</a:t>
            </a:r>
            <a:endParaRPr lang="en-US" dirty="0" smtClean="0"/>
          </a:p>
          <a:p>
            <a:pPr lvl="1" eaLnBrk="1" hangingPunct="1"/>
            <a:r>
              <a:rPr lang="en-US" dirty="0" err="1" smtClean="0">
                <a:latin typeface="Lucida Console" panose="020B0609040504020204" pitchFamily="49" charset="0"/>
              </a:rPr>
              <a:t>setInterval</a:t>
            </a:r>
            <a:r>
              <a:rPr lang="en-US" dirty="0" smtClean="0">
                <a:latin typeface="Lucida Console" panose="020B0609040504020204" pitchFamily="49" charset="0"/>
              </a:rPr>
              <a:t>()</a:t>
            </a:r>
            <a:endParaRPr lang="en-US" dirty="0" smtClean="0"/>
          </a:p>
          <a:p>
            <a:pPr lvl="1" eaLnBrk="1" hangingPunct="1"/>
            <a:r>
              <a:rPr lang="en-US" dirty="0" err="1" smtClean="0">
                <a:latin typeface="Lucida Console" panose="020B0609040504020204" pitchFamily="49" charset="0"/>
              </a:rPr>
              <a:t>clearTimeout</a:t>
            </a:r>
            <a:r>
              <a:rPr lang="en-US" dirty="0" smtClean="0">
                <a:latin typeface="Lucida Console" panose="020B0609040504020204" pitchFamily="49" charset="0"/>
              </a:rPr>
              <a:t>()</a:t>
            </a:r>
            <a:endParaRPr lang="en-US" dirty="0" smtClean="0"/>
          </a:p>
          <a:p>
            <a:pPr lvl="1" eaLnBrk="1" hangingPunct="1"/>
            <a:r>
              <a:rPr lang="en-US" dirty="0" err="1" smtClean="0">
                <a:latin typeface="Lucida Console" panose="020B0609040504020204" pitchFamily="49" charset="0"/>
              </a:rPr>
              <a:t>clearInterval</a:t>
            </a:r>
            <a:r>
              <a:rPr lang="en-US" dirty="0" smtClean="0">
                <a:latin typeface="Lucida Console" panose="020B0609040504020204" pitchFamily="49" charset="0"/>
              </a:rPr>
              <a:t>()</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demo shows a complete example of Web Workers. It shows a Web page that exchanges simple string messages with a background thread.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This </a:t>
            </a:r>
            <a:r>
              <a:rPr lang="en-US" dirty="0" smtClean="0"/>
              <a:t>part of the demo </a:t>
            </a:r>
            <a:r>
              <a:rPr lang="en-US" dirty="0"/>
              <a:t>shows </a:t>
            </a:r>
            <a:r>
              <a:rPr lang="en-US" dirty="0" smtClean="0"/>
              <a:t>a </a:t>
            </a:r>
            <a:r>
              <a:rPr lang="en-US" dirty="0"/>
              <a:t>Web page that exchanges </a:t>
            </a:r>
            <a:r>
              <a:rPr lang="en-US" dirty="0" smtClean="0"/>
              <a:t>JavaScript objects (via JSON) with </a:t>
            </a:r>
            <a:r>
              <a:rPr lang="en-US" dirty="0"/>
              <a:t>a background thread.</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Header Placeholder 3"/>
          <p:cNvSpPr>
            <a:spLocks noGrp="1"/>
          </p:cNvSpPr>
          <p:nvPr>
            <p:ph type="hdr" sz="quarter"/>
          </p:nvPr>
        </p:nvSpPr>
        <p:spPr>
          <a:xfrm>
            <a:off x="2355850" y="314325"/>
            <a:ext cx="2143125" cy="200025"/>
          </a:xfrm>
          <a:noFill/>
        </p:spPr>
        <p:txBody>
          <a:bodyPr/>
          <a:lstStyle/>
          <a:p>
            <a:r>
              <a:rPr lang="en-GB" smtClean="0"/>
              <a:t>Web Workers</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Web Workers</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gives you an overview of the principles of Web Workers in HTML5, and Section 2 explains the API. It's quite a simple API as it happens, so there shouldn't be any great trauma here </a:t>
            </a:r>
            <a:r>
              <a:rPr lang="en-US" dirty="0" smtClean="0">
                <a:sym typeface="Wingdings" panose="05000000000000000000" pitchFamily="2" charset="2"/>
              </a:rPr>
              <a:t>.</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Web Workers is an HTML5 API that allows a Web page to start any number of background threads, where background work can happen without blocking the main UI thread in the Web page. This ensures the UI remains responsive to user interactions such as key presses and mouse movements.</a:t>
            </a:r>
          </a:p>
        </p:txBody>
      </p:sp>
      <p:sp>
        <p:nvSpPr>
          <p:cNvPr id="28676" name="Header Placeholder 3"/>
          <p:cNvSpPr>
            <a:spLocks noGrp="1"/>
          </p:cNvSpPr>
          <p:nvPr>
            <p:ph type="hdr" sz="quarter"/>
          </p:nvPr>
        </p:nvSpPr>
        <p:spPr>
          <a:noFill/>
        </p:spPr>
        <p:txBody>
          <a:bodyPr/>
          <a:lstStyle/>
          <a:p>
            <a:r>
              <a:rPr lang="en-GB" dirty="0" smtClean="0"/>
              <a:t>Web Workers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Web Workers</a:t>
            </a:r>
            <a:endParaRPr lang="en-GB"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Web Workers is a very simple threading API. If you've come from a programming background in C++, C#, Java etc. you'll be quite surprised. </a:t>
            </a:r>
          </a:p>
          <a:p>
            <a:pPr eaLnBrk="1" hangingPunct="1"/>
            <a:r>
              <a:rPr lang="en-US" dirty="0" smtClean="0"/>
              <a:t>Basically the API allows you to create a new thread and to send data to it. That's it. There are no sophisticated locking mechanisms such as semaphores or latches, no </a:t>
            </a:r>
            <a:r>
              <a:rPr lang="en-US" dirty="0" err="1" smtClean="0"/>
              <a:t>threadpools</a:t>
            </a:r>
            <a:r>
              <a:rPr lang="en-US" dirty="0" smtClean="0"/>
              <a:t>, no concurrent collections etc. All very simple.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GB" dirty="0" smtClean="0"/>
              <a:t>Web Workers</a:t>
            </a:r>
            <a:endParaRPr lang="en-GB"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t>As well as bearing in mind the limitations on the slide, we would also urge you to </a:t>
            </a:r>
            <a:r>
              <a:rPr lang="en-GB" dirty="0" smtClean="0"/>
              <a:t>be </a:t>
            </a:r>
            <a:r>
              <a:rPr lang="en-GB" dirty="0"/>
              <a:t>sensible</a:t>
            </a:r>
            <a:r>
              <a:rPr lang="en-GB" dirty="0" smtClean="0"/>
              <a:t>! Although </a:t>
            </a:r>
            <a:r>
              <a:rPr lang="en-GB" dirty="0"/>
              <a:t>Web Workers can't block the browser UI, they can still consume CPU </a:t>
            </a:r>
            <a:r>
              <a:rPr lang="en-GB" dirty="0" smtClean="0"/>
              <a:t>cycles. This </a:t>
            </a:r>
            <a:r>
              <a:rPr lang="en-GB" dirty="0"/>
              <a:t>could make </a:t>
            </a:r>
            <a:r>
              <a:rPr lang="en-GB" dirty="0" smtClean="0"/>
              <a:t>the system </a:t>
            </a:r>
            <a:r>
              <a:rPr lang="en-GB" dirty="0"/>
              <a:t>less </a:t>
            </a:r>
            <a:r>
              <a:rPr lang="en-GB" dirty="0" smtClean="0"/>
              <a:t>responsive.</a:t>
            </a:r>
            <a:endParaRPr lang="en-GB" dirty="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u="sng" dirty="0" smtClean="0"/>
              <a:t>Scenario 1</a:t>
            </a:r>
          </a:p>
          <a:p>
            <a:r>
              <a:rPr lang="en-GB" dirty="0" smtClean="0"/>
              <a:t>You </a:t>
            </a:r>
            <a:r>
              <a:rPr lang="en-GB" dirty="0"/>
              <a:t>want to create a Web </a:t>
            </a:r>
            <a:r>
              <a:rPr lang="en-GB" dirty="0" smtClean="0"/>
              <a:t>application </a:t>
            </a:r>
            <a:r>
              <a:rPr lang="en-GB" dirty="0"/>
              <a:t>that has to perform some background number </a:t>
            </a:r>
            <a:r>
              <a:rPr lang="en-GB" dirty="0" smtClean="0"/>
              <a:t>crunching…</a:t>
            </a:r>
            <a:endParaRPr lang="en-GB" dirty="0"/>
          </a:p>
          <a:p>
            <a:pPr lvl="1"/>
            <a:r>
              <a:rPr lang="en-GB" dirty="0"/>
              <a:t>You don't want those tasks to interfere with the interactivity of the Web page </a:t>
            </a:r>
            <a:r>
              <a:rPr lang="en-GB" dirty="0" smtClean="0"/>
              <a:t>itself.</a:t>
            </a:r>
            <a:endParaRPr lang="en-GB" dirty="0"/>
          </a:p>
          <a:p>
            <a:pPr lvl="1"/>
            <a:r>
              <a:rPr lang="en-GB" dirty="0"/>
              <a:t>Using Web Workers, you can spawn a Web Worker to perform the </a:t>
            </a:r>
            <a:r>
              <a:rPr lang="en-GB" dirty="0" smtClean="0"/>
              <a:t>tasks. </a:t>
            </a:r>
            <a:endParaRPr lang="en-GB" dirty="0"/>
          </a:p>
          <a:p>
            <a:pPr lvl="1"/>
            <a:r>
              <a:rPr lang="en-GB" dirty="0"/>
              <a:t>Typically, you'll also define an event listener to listen to messages from the Web Worker as they are </a:t>
            </a:r>
            <a:r>
              <a:rPr lang="en-GB" dirty="0" smtClean="0"/>
              <a:t>sent.</a:t>
            </a:r>
          </a:p>
          <a:p>
            <a:pPr lvl="1"/>
            <a:endParaRPr lang="en-GB" dirty="0"/>
          </a:p>
          <a:p>
            <a:r>
              <a:rPr lang="en-GB" u="sng" dirty="0" smtClean="0"/>
              <a:t>Scenario 2</a:t>
            </a:r>
          </a:p>
          <a:p>
            <a:r>
              <a:rPr lang="en-GB" dirty="0" smtClean="0"/>
              <a:t>A </a:t>
            </a:r>
            <a:r>
              <a:rPr lang="en-GB" dirty="0"/>
              <a:t>web </a:t>
            </a:r>
            <a:r>
              <a:rPr lang="en-GB" dirty="0" smtClean="0"/>
              <a:t>application </a:t>
            </a:r>
            <a:r>
              <a:rPr lang="en-GB" dirty="0"/>
              <a:t>could use Web Workers to listen for news messages broadcast from a back-end </a:t>
            </a:r>
            <a:r>
              <a:rPr lang="en-GB" dirty="0" smtClean="0"/>
              <a:t>server…</a:t>
            </a:r>
            <a:endParaRPr lang="en-GB" dirty="0"/>
          </a:p>
          <a:p>
            <a:pPr lvl="1"/>
            <a:r>
              <a:rPr lang="en-GB" dirty="0"/>
              <a:t>This Web Worker might use Web Sockets </a:t>
            </a:r>
            <a:r>
              <a:rPr lang="en-GB" dirty="0" smtClean="0"/>
              <a:t>or Server-Sent Events to </a:t>
            </a:r>
            <a:r>
              <a:rPr lang="en-GB" dirty="0"/>
              <a:t>talk to the back-end </a:t>
            </a:r>
            <a:r>
              <a:rPr lang="en-GB" dirty="0" smtClean="0"/>
              <a:t>server.</a:t>
            </a:r>
            <a:endParaRPr lang="en-GB" dirty="0"/>
          </a:p>
          <a:p>
            <a:pPr lvl="1"/>
            <a:r>
              <a:rPr lang="en-GB" dirty="0"/>
              <a:t>Typically, the Web Worker would post messages to the main web page as they are received from the back-end </a:t>
            </a:r>
            <a:r>
              <a:rPr lang="en-GB" dirty="0" smtClean="0"/>
              <a:t>server,</a:t>
            </a:r>
            <a:endParaRPr lang="en-GB" sz="2000" dirty="0"/>
          </a:p>
          <a:p>
            <a:pPr lvl="1"/>
            <a:endParaRPr lang="en-GB" dirty="0" smtClean="0"/>
          </a:p>
          <a:p>
            <a:pPr lvl="1"/>
            <a:endParaRPr lang="en-GB" sz="2400" dirty="0"/>
          </a:p>
          <a:p>
            <a:pPr lvl="1"/>
            <a:endParaRPr lang="en-GB" sz="2400" dirty="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If you want a Web page to kick off a background thread, you create a Web Worker object and tell it a JavaScript file to associate with this object. You can then call </a:t>
            </a:r>
            <a:r>
              <a:rPr lang="en-US" dirty="0" err="1" smtClean="0">
                <a:latin typeface="Lucida Console" panose="020B0609040504020204" pitchFamily="49" charset="0"/>
              </a:rPr>
              <a:t>postMessage</a:t>
            </a:r>
            <a:r>
              <a:rPr lang="en-US" dirty="0" smtClean="0">
                <a:latin typeface="Lucida Console" panose="020B0609040504020204" pitchFamily="49" charset="0"/>
              </a:rPr>
              <a:t>()</a:t>
            </a:r>
            <a:r>
              <a:rPr lang="en-US" dirty="0" smtClean="0"/>
              <a:t> on the Web Worker object. The JavaScript engine will ensure the message is picked up and processed in a background thread by the JavaScript file.</a:t>
            </a:r>
          </a:p>
          <a:p>
            <a:pPr eaLnBrk="1" hangingPunct="1"/>
            <a:r>
              <a:rPr lang="en-US" dirty="0" smtClean="0"/>
              <a:t>For each kind of task you might want to run in a separate thread, you define a separate JavaScript file. In this file, you handle the </a:t>
            </a:r>
            <a:r>
              <a:rPr lang="en-US" dirty="0" smtClean="0">
                <a:latin typeface="Lucida Console" panose="020B0609040504020204" pitchFamily="49" charset="0"/>
                <a:cs typeface="Lao UI" panose="020B0502040204020203" pitchFamily="34" charset="0"/>
              </a:rPr>
              <a:t>message</a:t>
            </a:r>
            <a:r>
              <a:rPr lang="en-US" dirty="0" smtClean="0"/>
              <a:t> event. The code that you put in the event-handler function will run in its own thread. If you want the thread to communicate back to the main thread, call </a:t>
            </a:r>
            <a:r>
              <a:rPr lang="en-US" dirty="0" err="1" smtClean="0">
                <a:latin typeface="Lucida Console" panose="020B0609040504020204" pitchFamily="49" charset="0"/>
              </a:rPr>
              <a:t>postMessage</a:t>
            </a:r>
            <a:r>
              <a:rPr lang="en-US" dirty="0" smtClean="0">
                <a:latin typeface="Lucida Console" panose="020B0609040504020204" pitchFamily="49" charset="0"/>
              </a:rPr>
              <a:t>()</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shows how you can detect if your browser supports Web Workers. If your browser doesn't support Web Workers, you'll have to do all your processing on the main UI thread (or dispatch work to the server via Ajax, perhaps).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Web Workers</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section takes a detailed look at the API for implementing multithreading using HTML5 Web Workers.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5191143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173371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694469325"/>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Web Workers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Web Workers are </a:t>
            </a:r>
            <a:r>
              <a:rPr lang="en-GB" dirty="0" smtClean="0">
                <a:latin typeface="Lucida Console" pitchFamily="49" charset="0"/>
              </a:rPr>
              <a:t>Worker</a:t>
            </a:r>
            <a:r>
              <a:rPr lang="en-GB" dirty="0" smtClean="0"/>
              <a:t> JavaScript objects</a:t>
            </a:r>
          </a:p>
          <a:p>
            <a:pPr lvl="1" eaLnBrk="1" hangingPunct="1"/>
            <a:r>
              <a:rPr lang="en-GB" dirty="0" smtClean="0"/>
              <a:t>When you create a </a:t>
            </a:r>
            <a:r>
              <a:rPr lang="en-GB" dirty="0" smtClean="0">
                <a:latin typeface="Lucida Console" pitchFamily="49" charset="0"/>
              </a:rPr>
              <a:t>Worker</a:t>
            </a:r>
            <a:r>
              <a:rPr lang="en-GB" dirty="0" smtClean="0"/>
              <a:t> object, you must specify the URL of the JavaScript file </a:t>
            </a:r>
          </a:p>
          <a:p>
            <a:pPr lvl="1" eaLnBrk="1" hangingPunct="1"/>
            <a:r>
              <a:rPr lang="en-GB" dirty="0" smtClean="0"/>
              <a:t>The code in the JavaScript file will run in a separate thread</a:t>
            </a:r>
          </a:p>
          <a:p>
            <a:pPr lvl="1" eaLnBrk="1" hangingPunct="1"/>
            <a:endParaRPr lang="en-GB" dirty="0" smtClean="0"/>
          </a:p>
          <a:p>
            <a:pPr lvl="1" eaLnBrk="1" hangingPunct="1"/>
            <a:endParaRPr lang="en-GB" dirty="0" smtClean="0"/>
          </a:p>
          <a:p>
            <a:pPr eaLnBrk="1" hangingPunct="1"/>
            <a:r>
              <a:rPr lang="en-GB" dirty="0" smtClean="0"/>
              <a:t>The URL can be relative or absolute</a:t>
            </a:r>
          </a:p>
          <a:p>
            <a:pPr lvl="1" eaLnBrk="1" hangingPunct="1"/>
            <a:r>
              <a:rPr lang="en-GB" dirty="0" smtClean="0"/>
              <a:t>If relative, it will assume the same scheme, host, and port as the main page</a:t>
            </a:r>
          </a:p>
        </p:txBody>
      </p:sp>
      <p:sp>
        <p:nvSpPr>
          <p:cNvPr id="10243" name="Rectangle 2"/>
          <p:cNvSpPr>
            <a:spLocks noGrp="1" noChangeArrowheads="1"/>
          </p:cNvSpPr>
          <p:nvPr>
            <p:ph type="title"/>
          </p:nvPr>
        </p:nvSpPr>
        <p:spPr/>
        <p:txBody>
          <a:bodyPr/>
          <a:lstStyle/>
          <a:p>
            <a:pPr eaLnBrk="1" hangingPunct="1"/>
            <a:r>
              <a:rPr lang="en-GB" dirty="0" smtClean="0"/>
              <a:t>Creating Web Workers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10</a:t>
            </a:fld>
            <a:endParaRPr lang="en-GB"/>
          </a:p>
        </p:txBody>
      </p:sp>
      <p:sp>
        <p:nvSpPr>
          <p:cNvPr id="8" name="Rectangle 5"/>
          <p:cNvSpPr>
            <a:spLocks noChangeArrowheads="1"/>
          </p:cNvSpPr>
          <p:nvPr/>
        </p:nvSpPr>
        <p:spPr bwMode="auto">
          <a:xfrm>
            <a:off x="821633" y="2752257"/>
            <a:ext cx="8044070" cy="36178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var</a:t>
            </a:r>
            <a:r>
              <a:rPr lang="en-GB" sz="1200" dirty="0" smtClean="0"/>
              <a:t> </a:t>
            </a:r>
            <a:r>
              <a:rPr lang="en-GB" sz="1200" dirty="0" err="1" smtClean="0"/>
              <a:t>aWorker</a:t>
            </a:r>
            <a:r>
              <a:rPr lang="en-GB" sz="1200" dirty="0" smtClean="0"/>
              <a:t> = new Worker("</a:t>
            </a:r>
            <a:r>
              <a:rPr lang="en-GB" sz="1200" dirty="0" err="1" smtClean="0"/>
              <a:t>MyWorker.js</a:t>
            </a:r>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Before you tell the Web worker to do anything, you should set up two event handlers on the Web worker…</a:t>
            </a:r>
          </a:p>
          <a:p>
            <a:pPr lvl="1"/>
            <a:endParaRPr lang="en-GB" dirty="0" smtClean="0"/>
          </a:p>
          <a:p>
            <a:r>
              <a:rPr lang="en-GB" dirty="0" smtClean="0">
                <a:latin typeface="Lucida Console" pitchFamily="49" charset="0"/>
              </a:rPr>
              <a:t>message</a:t>
            </a:r>
            <a:r>
              <a:rPr lang="en-GB" dirty="0" smtClean="0"/>
              <a:t> event</a:t>
            </a:r>
          </a:p>
          <a:p>
            <a:pPr lvl="1"/>
            <a:r>
              <a:rPr lang="en-GB" dirty="0" smtClean="0"/>
              <a:t>Will handle messages posted back from the worker (e.g. results)</a:t>
            </a:r>
          </a:p>
          <a:p>
            <a:pPr lvl="1"/>
            <a:endParaRPr lang="en-GB" dirty="0"/>
          </a:p>
          <a:p>
            <a:pPr lvl="1"/>
            <a:endParaRPr lang="en-GB" dirty="0"/>
          </a:p>
          <a:p>
            <a:endParaRPr lang="en-GB" dirty="0" smtClean="0"/>
          </a:p>
          <a:p>
            <a:r>
              <a:rPr lang="en-GB" dirty="0" smtClean="0">
                <a:latin typeface="Lucida Console" pitchFamily="49" charset="0"/>
              </a:rPr>
              <a:t>error</a:t>
            </a:r>
            <a:r>
              <a:rPr lang="en-GB" dirty="0" smtClean="0"/>
              <a:t> </a:t>
            </a:r>
            <a:r>
              <a:rPr lang="en-GB" dirty="0"/>
              <a:t>event</a:t>
            </a:r>
          </a:p>
          <a:p>
            <a:pPr lvl="1"/>
            <a:r>
              <a:rPr lang="en-GB" dirty="0"/>
              <a:t>Will handle </a:t>
            </a:r>
            <a:r>
              <a:rPr lang="en-GB" dirty="0" smtClean="0"/>
              <a:t>an errors that occur (</a:t>
            </a:r>
            <a:r>
              <a:rPr lang="en-GB" dirty="0"/>
              <a:t>e.g. </a:t>
            </a:r>
            <a:r>
              <a:rPr lang="en-GB" dirty="0" smtClean="0"/>
              <a:t>script-loading errors)</a:t>
            </a:r>
            <a:endParaRPr lang="en-GB" dirty="0"/>
          </a:p>
          <a:p>
            <a:pPr lvl="1"/>
            <a:endParaRPr lang="en-GB" dirty="0"/>
          </a:p>
        </p:txBody>
      </p:sp>
      <p:sp>
        <p:nvSpPr>
          <p:cNvPr id="10243" name="Rectangle 2"/>
          <p:cNvSpPr>
            <a:spLocks noGrp="1" noChangeArrowheads="1"/>
          </p:cNvSpPr>
          <p:nvPr>
            <p:ph type="title"/>
          </p:nvPr>
        </p:nvSpPr>
        <p:spPr/>
        <p:txBody>
          <a:bodyPr/>
          <a:lstStyle/>
          <a:p>
            <a:pPr eaLnBrk="1" hangingPunct="1"/>
            <a:r>
              <a:rPr lang="en-GB" dirty="0" smtClean="0"/>
              <a:t>Setting up Event Handlers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11</a:t>
            </a:fld>
            <a:endParaRPr lang="en-GB"/>
          </a:p>
        </p:txBody>
      </p:sp>
      <p:sp>
        <p:nvSpPr>
          <p:cNvPr id="7" name="Rectangle 6"/>
          <p:cNvSpPr>
            <a:spLocks noChangeArrowheads="1"/>
          </p:cNvSpPr>
          <p:nvPr/>
        </p:nvSpPr>
        <p:spPr bwMode="auto">
          <a:xfrm>
            <a:off x="821633" y="5445760"/>
            <a:ext cx="8044070" cy="100584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aWorker.addEventListener</a:t>
            </a:r>
            <a:r>
              <a:rPr lang="en-GB" sz="1200" dirty="0" smtClean="0"/>
              <a:t>("error", </a:t>
            </a:r>
            <a:r>
              <a:rPr lang="en-GB" sz="1200" dirty="0" err="1" smtClean="0"/>
              <a:t>myErrorHandler</a:t>
            </a:r>
            <a:r>
              <a:rPr lang="en-GB" sz="1200" dirty="0" smtClean="0"/>
              <a:t>, true);</a:t>
            </a:r>
          </a:p>
          <a:p>
            <a:r>
              <a:rPr lang="en-GB" sz="1200" dirty="0" smtClean="0"/>
              <a:t>…</a:t>
            </a:r>
          </a:p>
          <a:p>
            <a:r>
              <a:rPr lang="en-GB" sz="1200" dirty="0" smtClean="0"/>
              <a:t>function </a:t>
            </a:r>
            <a:r>
              <a:rPr lang="en-GB" sz="1200" dirty="0" err="1" smtClean="0"/>
              <a:t>myErrorHandler</a:t>
            </a:r>
            <a:r>
              <a:rPr lang="en-GB" sz="1200" dirty="0" smtClean="0"/>
              <a:t>(e) {</a:t>
            </a:r>
          </a:p>
          <a:p>
            <a:r>
              <a:rPr lang="en-GB" sz="1200" dirty="0" smtClean="0"/>
              <a:t>  </a:t>
            </a:r>
            <a:r>
              <a:rPr lang="en-GB" sz="1200" dirty="0"/>
              <a:t>alert("Error [" + </a:t>
            </a:r>
            <a:r>
              <a:rPr lang="en-GB" sz="1200" dirty="0" err="1"/>
              <a:t>e.filename</a:t>
            </a:r>
            <a:r>
              <a:rPr lang="en-GB" sz="1200" dirty="0"/>
              <a:t> + ", line " + </a:t>
            </a:r>
            <a:r>
              <a:rPr lang="en-GB" sz="1200" dirty="0" err="1"/>
              <a:t>e.lineno</a:t>
            </a:r>
            <a:r>
              <a:rPr lang="en-GB" sz="1200" dirty="0"/>
              <a:t> + "] " + </a:t>
            </a:r>
            <a:r>
              <a:rPr lang="en-GB" sz="1200" dirty="0" err="1" smtClean="0"/>
              <a:t>e.message</a:t>
            </a:r>
            <a:r>
              <a:rPr lang="en-GB" sz="1200" dirty="0" smtClean="0"/>
              <a:t>);</a:t>
            </a:r>
          </a:p>
          <a:p>
            <a:r>
              <a:rPr lang="en-GB" sz="1200" dirty="0" smtClean="0"/>
              <a:t>}</a:t>
            </a:r>
            <a:endParaRPr lang="en-GB" sz="1200" dirty="0"/>
          </a:p>
        </p:txBody>
      </p:sp>
      <p:sp>
        <p:nvSpPr>
          <p:cNvPr id="8" name="Rectangle 7"/>
          <p:cNvSpPr>
            <a:spLocks noChangeArrowheads="1"/>
          </p:cNvSpPr>
          <p:nvPr/>
        </p:nvSpPr>
        <p:spPr bwMode="auto">
          <a:xfrm>
            <a:off x="821633" y="3302000"/>
            <a:ext cx="8044070" cy="100584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aWorker.addEventListener</a:t>
            </a:r>
            <a:r>
              <a:rPr lang="en-GB" sz="1200" dirty="0" smtClean="0"/>
              <a:t>("message", </a:t>
            </a:r>
            <a:r>
              <a:rPr lang="en-GB" sz="1200" dirty="0" err="1" smtClean="0"/>
              <a:t>myMessageHandler</a:t>
            </a:r>
            <a:r>
              <a:rPr lang="en-GB" sz="1200" dirty="0" smtClean="0"/>
              <a:t>, true);</a:t>
            </a:r>
          </a:p>
          <a:p>
            <a:r>
              <a:rPr lang="en-GB" sz="1200" dirty="0" smtClean="0"/>
              <a:t>…</a:t>
            </a:r>
          </a:p>
          <a:p>
            <a:r>
              <a:rPr lang="en-GB" sz="1200" dirty="0" smtClean="0"/>
              <a:t>function </a:t>
            </a:r>
            <a:r>
              <a:rPr lang="en-GB" sz="1200" dirty="0" err="1" smtClean="0"/>
              <a:t>myMessageHandler</a:t>
            </a:r>
            <a:r>
              <a:rPr lang="en-GB" sz="1200" dirty="0" smtClean="0"/>
              <a:t>(e) {</a:t>
            </a:r>
          </a:p>
          <a:p>
            <a:r>
              <a:rPr lang="en-GB" sz="1200" dirty="0" smtClean="0"/>
              <a:t>  alert("Worker response data: " + </a:t>
            </a:r>
            <a:r>
              <a:rPr lang="en-GB" sz="1200" dirty="0" err="1" smtClean="0"/>
              <a:t>e.data</a:t>
            </a:r>
            <a:r>
              <a:rPr lang="en-GB" sz="1200" dirty="0" smtClean="0"/>
              <a:t>);</a:t>
            </a:r>
          </a:p>
          <a:p>
            <a:r>
              <a:rPr lang="en-GB" sz="1200" dirty="0" smtClean="0"/>
              <a:t>}</a:t>
            </a:r>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To communicate from a Web page to a Web Worker:</a:t>
            </a:r>
          </a:p>
          <a:p>
            <a:pPr lvl="1"/>
            <a:r>
              <a:rPr lang="en-GB" dirty="0" smtClean="0"/>
              <a:t>Call </a:t>
            </a:r>
            <a:r>
              <a:rPr lang="en-GB" dirty="0" err="1" smtClean="0">
                <a:latin typeface="Lucida Console" pitchFamily="49" charset="0"/>
              </a:rPr>
              <a:t>postMessage</a:t>
            </a:r>
            <a:r>
              <a:rPr lang="en-GB" dirty="0" smtClean="0">
                <a:latin typeface="Lucida Console" pitchFamily="49" charset="0"/>
              </a:rPr>
              <a:t>() </a:t>
            </a:r>
            <a:r>
              <a:rPr lang="en-GB" dirty="0" smtClean="0"/>
              <a:t>to pass in the required data</a:t>
            </a:r>
          </a:p>
          <a:p>
            <a:pPr lvl="1"/>
            <a:endParaRPr lang="en-GB" dirty="0" smtClean="0"/>
          </a:p>
          <a:p>
            <a:r>
              <a:rPr lang="en-GB" dirty="0" smtClean="0"/>
              <a:t>Example 1</a:t>
            </a:r>
          </a:p>
          <a:p>
            <a:pPr lvl="1"/>
            <a:r>
              <a:rPr lang="en-GB" dirty="0" smtClean="0"/>
              <a:t>Posting a simple string message:</a:t>
            </a:r>
          </a:p>
          <a:p>
            <a:pPr lvl="1"/>
            <a:endParaRPr lang="en-GB" dirty="0" smtClean="0"/>
          </a:p>
          <a:p>
            <a:pPr lvl="1"/>
            <a:endParaRPr lang="en-GB" dirty="0"/>
          </a:p>
          <a:p>
            <a:r>
              <a:rPr lang="en-GB" dirty="0"/>
              <a:t>Example </a:t>
            </a:r>
            <a:r>
              <a:rPr lang="en-GB" dirty="0" smtClean="0"/>
              <a:t>2</a:t>
            </a:r>
            <a:endParaRPr lang="en-GB" dirty="0"/>
          </a:p>
          <a:p>
            <a:pPr lvl="1"/>
            <a:r>
              <a:rPr lang="en-GB" dirty="0"/>
              <a:t>Posting a </a:t>
            </a:r>
            <a:r>
              <a:rPr lang="en-GB" dirty="0" smtClean="0"/>
              <a:t>JavaScript object (e.g. a person) as a </a:t>
            </a:r>
            <a:r>
              <a:rPr lang="en-GB" dirty="0"/>
              <a:t>message:</a:t>
            </a:r>
          </a:p>
          <a:p>
            <a:pPr lvl="1"/>
            <a:endParaRPr lang="en-GB" dirty="0"/>
          </a:p>
          <a:p>
            <a:pPr lvl="1"/>
            <a:endParaRPr lang="en-GB" dirty="0" smtClean="0"/>
          </a:p>
        </p:txBody>
      </p:sp>
      <p:sp>
        <p:nvSpPr>
          <p:cNvPr id="10243" name="Rectangle 2"/>
          <p:cNvSpPr>
            <a:spLocks noGrp="1" noChangeArrowheads="1"/>
          </p:cNvSpPr>
          <p:nvPr>
            <p:ph type="title"/>
          </p:nvPr>
        </p:nvSpPr>
        <p:spPr/>
        <p:txBody>
          <a:bodyPr/>
          <a:lstStyle/>
          <a:p>
            <a:pPr eaLnBrk="1" hangingPunct="1"/>
            <a:r>
              <a:rPr lang="en-GB" dirty="0" smtClean="0"/>
              <a:t>Communicating with a Web Worker</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12</a:t>
            </a:fld>
            <a:endParaRPr lang="en-GB"/>
          </a:p>
        </p:txBody>
      </p:sp>
      <p:sp>
        <p:nvSpPr>
          <p:cNvPr id="6" name="Rectangle 5"/>
          <p:cNvSpPr>
            <a:spLocks noChangeArrowheads="1"/>
          </p:cNvSpPr>
          <p:nvPr/>
        </p:nvSpPr>
        <p:spPr bwMode="auto">
          <a:xfrm>
            <a:off x="821633" y="3316688"/>
            <a:ext cx="8044070" cy="36686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aWorker.postMessage</a:t>
            </a:r>
            <a:r>
              <a:rPr lang="en-GB" sz="1200" dirty="0" smtClean="0"/>
              <a:t>("Here's some data for the Web Worker to use");</a:t>
            </a:r>
            <a:endParaRPr lang="en-GB" sz="1200" dirty="0"/>
          </a:p>
        </p:txBody>
      </p:sp>
      <p:sp>
        <p:nvSpPr>
          <p:cNvPr id="8" name="Rectangle 7"/>
          <p:cNvSpPr>
            <a:spLocks noChangeArrowheads="1"/>
          </p:cNvSpPr>
          <p:nvPr/>
        </p:nvSpPr>
        <p:spPr bwMode="auto">
          <a:xfrm>
            <a:off x="821633" y="4928150"/>
            <a:ext cx="8044070" cy="74113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aWorker.postMessage</a:t>
            </a:r>
            <a:r>
              <a:rPr lang="en-GB" sz="1200" dirty="0" smtClean="0"/>
              <a:t>({ 'name': 'Andy', </a:t>
            </a:r>
            <a:endParaRPr lang="en-GB" sz="1200" dirty="0"/>
          </a:p>
          <a:p>
            <a:r>
              <a:rPr lang="en-GB" sz="1200" dirty="0" smtClean="0"/>
              <a:t>                      'age':   21, </a:t>
            </a:r>
            <a:endParaRPr lang="en-GB" sz="1200" dirty="0"/>
          </a:p>
          <a:p>
            <a:r>
              <a:rPr lang="en-GB" sz="1200" dirty="0" smtClean="0"/>
              <a:t>                      'welsh': true });</a:t>
            </a:r>
            <a:endParaRPr lang="en-GB" sz="1200" dirty="0"/>
          </a:p>
        </p:txBody>
      </p:sp>
    </p:spTree>
    <p:extLst>
      <p:ext uri="{BB962C8B-B14F-4D97-AF65-F5344CB8AC3E}">
        <p14:creationId xmlns:p14="http://schemas.microsoft.com/office/powerpoint/2010/main" val="2314678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Web Workers don’t stop by themselves, but the page that started them can stop them</a:t>
            </a:r>
          </a:p>
          <a:p>
            <a:pPr lvl="1"/>
            <a:r>
              <a:rPr lang="en-GB" dirty="0" smtClean="0"/>
              <a:t>E.g. to reclaim resources when a Web Worker has notified the Web page that it has finished its tasks</a:t>
            </a:r>
          </a:p>
          <a:p>
            <a:pPr lvl="1"/>
            <a:r>
              <a:rPr lang="en-GB" dirty="0" smtClean="0"/>
              <a:t>E.g. to cancel a long-running task, in response to user intervention</a:t>
            </a:r>
          </a:p>
          <a:p>
            <a:pPr lvl="1"/>
            <a:endParaRPr lang="en-GB" dirty="0" smtClean="0"/>
          </a:p>
          <a:p>
            <a:r>
              <a:rPr lang="en-GB" dirty="0" smtClean="0"/>
              <a:t>To stop a Web Worker:</a:t>
            </a:r>
          </a:p>
          <a:p>
            <a:pPr lvl="1" eaLnBrk="1" hangingPunct="1"/>
            <a:r>
              <a:rPr lang="en-GB" dirty="0" smtClean="0"/>
              <a:t>Call </a:t>
            </a:r>
            <a:r>
              <a:rPr lang="en-GB" dirty="0" smtClean="0">
                <a:latin typeface="Lucida Console" pitchFamily="49" charset="0"/>
              </a:rPr>
              <a:t>terminate()</a:t>
            </a:r>
            <a:r>
              <a:rPr lang="en-GB" dirty="0" smtClean="0"/>
              <a:t> on the </a:t>
            </a:r>
            <a:r>
              <a:rPr lang="en-GB" dirty="0" smtClean="0">
                <a:latin typeface="Lucida Console" pitchFamily="49" charset="0"/>
              </a:rPr>
              <a:t>Worker</a:t>
            </a:r>
            <a:r>
              <a:rPr lang="en-GB" dirty="0" smtClean="0"/>
              <a:t> object</a:t>
            </a:r>
          </a:p>
        </p:txBody>
      </p:sp>
      <p:sp>
        <p:nvSpPr>
          <p:cNvPr id="10243" name="Rectangle 2"/>
          <p:cNvSpPr>
            <a:spLocks noGrp="1" noChangeArrowheads="1"/>
          </p:cNvSpPr>
          <p:nvPr>
            <p:ph type="title"/>
          </p:nvPr>
        </p:nvSpPr>
        <p:spPr/>
        <p:txBody>
          <a:bodyPr/>
          <a:lstStyle/>
          <a:p>
            <a:pPr eaLnBrk="1" hangingPunct="1"/>
            <a:r>
              <a:rPr lang="en-GB" dirty="0" smtClean="0"/>
              <a:t>Stopping Web Workers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13</a:t>
            </a:fld>
            <a:endParaRPr lang="en-GB"/>
          </a:p>
        </p:txBody>
      </p:sp>
      <p:sp>
        <p:nvSpPr>
          <p:cNvPr id="8" name="Rectangle 5"/>
          <p:cNvSpPr>
            <a:spLocks noChangeArrowheads="1"/>
          </p:cNvSpPr>
          <p:nvPr/>
        </p:nvSpPr>
        <p:spPr bwMode="auto">
          <a:xfrm>
            <a:off x="821633" y="4332137"/>
            <a:ext cx="8044070" cy="36178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aWorker.terminate</a:t>
            </a:r>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A Web Worker can listen for incoming messages sent from the Web page:</a:t>
            </a:r>
          </a:p>
          <a:p>
            <a:pPr lvl="1"/>
            <a:r>
              <a:rPr lang="en-GB" dirty="0" smtClean="0"/>
              <a:t>Define an event listener to listen for </a:t>
            </a:r>
            <a:r>
              <a:rPr lang="en-GB" dirty="0" smtClean="0">
                <a:latin typeface="Lucida Console" pitchFamily="49" charset="0"/>
              </a:rPr>
              <a:t>message</a:t>
            </a:r>
            <a:r>
              <a:rPr lang="en-GB" dirty="0" smtClean="0"/>
              <a:t> events</a:t>
            </a:r>
          </a:p>
          <a:p>
            <a:pPr lvl="1"/>
            <a:endParaRPr lang="en-GB" dirty="0" smtClean="0"/>
          </a:p>
          <a:p>
            <a:pPr lvl="1"/>
            <a:endParaRPr lang="en-GB" dirty="0"/>
          </a:p>
          <a:p>
            <a:pPr lvl="1"/>
            <a:endParaRPr lang="en-GB" dirty="0" smtClean="0"/>
          </a:p>
          <a:p>
            <a:pPr lvl="1"/>
            <a:endParaRPr lang="en-GB" dirty="0" smtClean="0"/>
          </a:p>
          <a:p>
            <a:pPr lvl="1"/>
            <a:endParaRPr lang="en-GB" dirty="0"/>
          </a:p>
          <a:p>
            <a:r>
              <a:rPr lang="en-GB" dirty="0"/>
              <a:t>A Web Worker can communicate back to a Web page:</a:t>
            </a:r>
          </a:p>
          <a:p>
            <a:pPr lvl="1"/>
            <a:r>
              <a:rPr lang="en-GB" dirty="0"/>
              <a:t>Call </a:t>
            </a:r>
            <a:r>
              <a:rPr lang="en-GB" dirty="0" err="1">
                <a:latin typeface="Lucida Console" pitchFamily="49" charset="0"/>
              </a:rPr>
              <a:t>postMessage</a:t>
            </a:r>
            <a:r>
              <a:rPr lang="en-GB" dirty="0">
                <a:latin typeface="Lucida Console" pitchFamily="49" charset="0"/>
              </a:rPr>
              <a:t>() </a:t>
            </a:r>
            <a:r>
              <a:rPr lang="en-GB" dirty="0"/>
              <a:t>to pass in the required </a:t>
            </a:r>
            <a:r>
              <a:rPr lang="en-GB" dirty="0" smtClean="0"/>
              <a:t>data</a:t>
            </a:r>
          </a:p>
          <a:p>
            <a:pPr lvl="1"/>
            <a:r>
              <a:rPr lang="en-GB" dirty="0" smtClean="0"/>
              <a:t>You can pass anything (e.g. a string or a JavaScript object)</a:t>
            </a:r>
            <a:endParaRPr lang="en-GB" dirty="0"/>
          </a:p>
          <a:p>
            <a:pPr lvl="1"/>
            <a:endParaRPr lang="en-GB" dirty="0" smtClean="0"/>
          </a:p>
        </p:txBody>
      </p:sp>
      <p:sp>
        <p:nvSpPr>
          <p:cNvPr id="10243" name="Rectangle 2"/>
          <p:cNvSpPr>
            <a:spLocks noGrp="1" noChangeArrowheads="1"/>
          </p:cNvSpPr>
          <p:nvPr>
            <p:ph type="title"/>
          </p:nvPr>
        </p:nvSpPr>
        <p:spPr/>
        <p:txBody>
          <a:bodyPr/>
          <a:lstStyle/>
          <a:p>
            <a:pPr eaLnBrk="1" hangingPunct="1"/>
            <a:r>
              <a:rPr lang="en-GB" dirty="0" smtClean="0"/>
              <a:t>Implementing a Web Worker</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14</a:t>
            </a:fld>
            <a:endParaRPr lang="en-GB"/>
          </a:p>
        </p:txBody>
      </p:sp>
      <p:sp>
        <p:nvSpPr>
          <p:cNvPr id="8" name="Rectangle 7"/>
          <p:cNvSpPr>
            <a:spLocks noChangeArrowheads="1"/>
          </p:cNvSpPr>
          <p:nvPr/>
        </p:nvSpPr>
        <p:spPr bwMode="auto">
          <a:xfrm>
            <a:off x="821632" y="5536097"/>
            <a:ext cx="8139487" cy="361783"/>
          </a:xfrm>
          <a:prstGeom prst="rect">
            <a:avLst/>
          </a:prstGeom>
          <a:solidFill>
            <a:schemeClr val="accent2"/>
          </a:solidFill>
          <a:ln w="9525">
            <a:solidFill>
              <a:schemeClr val="accent2">
                <a:lumMod val="75000"/>
              </a:schemeClr>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postMessage</a:t>
            </a:r>
            <a:r>
              <a:rPr lang="en-GB" sz="1200" dirty="0" smtClean="0"/>
              <a:t>("Here's some data for the Web page to display");</a:t>
            </a:r>
            <a:endParaRPr lang="en-GB" sz="1200" dirty="0"/>
          </a:p>
        </p:txBody>
      </p:sp>
      <p:sp>
        <p:nvSpPr>
          <p:cNvPr id="10" name="Rectangle 9"/>
          <p:cNvSpPr>
            <a:spLocks noChangeArrowheads="1"/>
          </p:cNvSpPr>
          <p:nvPr/>
        </p:nvSpPr>
        <p:spPr bwMode="auto">
          <a:xfrm>
            <a:off x="821632" y="2413000"/>
            <a:ext cx="8139487" cy="1478280"/>
          </a:xfrm>
          <a:prstGeom prst="rect">
            <a:avLst/>
          </a:prstGeom>
          <a:solidFill>
            <a:schemeClr val="accent2"/>
          </a:solidFill>
          <a:ln w="9525">
            <a:solidFill>
              <a:schemeClr val="accent2">
                <a:lumMod val="75000"/>
              </a:schemeClr>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addEventListener</a:t>
            </a:r>
            <a:r>
              <a:rPr lang="en-GB" sz="1200" dirty="0" smtClean="0"/>
              <a:t>("message", </a:t>
            </a:r>
            <a:r>
              <a:rPr lang="en-GB" sz="1200" dirty="0" err="1" smtClean="0"/>
              <a:t>myWorkerMessageHandler</a:t>
            </a:r>
            <a:r>
              <a:rPr lang="en-GB" sz="1200" dirty="0" smtClean="0"/>
              <a:t>, true);</a:t>
            </a:r>
          </a:p>
          <a:p>
            <a:r>
              <a:rPr lang="en-GB" sz="1200" dirty="0" smtClean="0"/>
              <a:t>…</a:t>
            </a:r>
          </a:p>
          <a:p>
            <a:r>
              <a:rPr lang="en-GB" sz="1200" dirty="0" smtClean="0"/>
              <a:t>function </a:t>
            </a:r>
            <a:r>
              <a:rPr lang="en-GB" sz="1200" dirty="0" err="1" smtClean="0"/>
              <a:t>myWorkerMessageHandler</a:t>
            </a:r>
            <a:r>
              <a:rPr lang="en-GB" sz="1200" dirty="0" smtClean="0"/>
              <a:t>(e) {</a:t>
            </a:r>
          </a:p>
          <a:p>
            <a:r>
              <a:rPr lang="en-GB" sz="1200" dirty="0" smtClean="0"/>
              <a:t>  // Access message from main page via </a:t>
            </a:r>
            <a:r>
              <a:rPr lang="en-GB" sz="1200" dirty="0" err="1" smtClean="0"/>
              <a:t>e.data</a:t>
            </a:r>
            <a:r>
              <a:rPr lang="en-GB" sz="1200" dirty="0" smtClean="0"/>
              <a:t>.</a:t>
            </a:r>
          </a:p>
          <a:p>
            <a:r>
              <a:rPr lang="en-GB" sz="1200" dirty="0"/>
              <a:t> </a:t>
            </a:r>
            <a:r>
              <a:rPr lang="en-GB" sz="1200" dirty="0" smtClean="0"/>
              <a:t> // E.g. </a:t>
            </a:r>
            <a:r>
              <a:rPr lang="en-GB" sz="1200" dirty="0" err="1" smtClean="0"/>
              <a:t>e.data</a:t>
            </a:r>
            <a:r>
              <a:rPr lang="en-GB" sz="1200" dirty="0" smtClean="0"/>
              <a:t> accesses the whole message object.</a:t>
            </a:r>
          </a:p>
          <a:p>
            <a:r>
              <a:rPr lang="en-GB" sz="1200" dirty="0"/>
              <a:t> </a:t>
            </a:r>
            <a:r>
              <a:rPr lang="en-GB" sz="1200" dirty="0" smtClean="0"/>
              <a:t> // E.g. e.data.name, </a:t>
            </a:r>
            <a:r>
              <a:rPr lang="en-GB" sz="1200" dirty="0" err="1" smtClean="0"/>
              <a:t>e.data.age</a:t>
            </a:r>
            <a:r>
              <a:rPr lang="en-GB" sz="1200" dirty="0" smtClean="0"/>
              <a:t>, </a:t>
            </a:r>
            <a:r>
              <a:rPr lang="en-GB" sz="1200" dirty="0" err="1" smtClean="0"/>
              <a:t>e.data.welsh</a:t>
            </a:r>
            <a:r>
              <a:rPr lang="en-GB" sz="1200" dirty="0" smtClean="0"/>
              <a:t> accesses parts of the message object.</a:t>
            </a:r>
          </a:p>
          <a:p>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Web pages import JavaScript files via </a:t>
            </a:r>
            <a:r>
              <a:rPr lang="en-GB" dirty="0" smtClean="0">
                <a:latin typeface="Lucida Console" pitchFamily="49" charset="0"/>
              </a:rPr>
              <a:t>&lt;script&gt;</a:t>
            </a:r>
            <a:r>
              <a:rPr lang="en-GB" dirty="0" smtClean="0"/>
              <a:t> tags</a:t>
            </a:r>
          </a:p>
          <a:p>
            <a:pPr lvl="1" eaLnBrk="1" hangingPunct="1"/>
            <a:r>
              <a:rPr lang="en-GB" dirty="0" smtClean="0">
                <a:latin typeface="+mj-lt"/>
              </a:rPr>
              <a:t>The </a:t>
            </a:r>
            <a:r>
              <a:rPr lang="en-GB" dirty="0" smtClean="0">
                <a:latin typeface="Lucida Console" pitchFamily="49" charset="0"/>
              </a:rPr>
              <a:t>&lt;script&gt;</a:t>
            </a:r>
            <a:r>
              <a:rPr lang="en-GB" dirty="0" smtClean="0">
                <a:latin typeface="+mj-lt"/>
              </a:rPr>
              <a:t> tags load JS files synchronously, as the page loads</a:t>
            </a:r>
          </a:p>
          <a:p>
            <a:pPr lvl="1" eaLnBrk="1" hangingPunct="1"/>
            <a:endParaRPr lang="en-GB" dirty="0" smtClean="0">
              <a:latin typeface="+mj-lt"/>
            </a:endParaRPr>
          </a:p>
          <a:p>
            <a:pPr eaLnBrk="1" hangingPunct="1"/>
            <a:r>
              <a:rPr lang="en-GB" dirty="0" smtClean="0">
                <a:latin typeface="+mj-lt"/>
              </a:rPr>
              <a:t>However, Web Workers don't have access to the </a:t>
            </a:r>
            <a:r>
              <a:rPr lang="en-GB" dirty="0" smtClean="0">
                <a:latin typeface="Lucida Console" pitchFamily="49" charset="0"/>
              </a:rPr>
              <a:t>document</a:t>
            </a:r>
            <a:r>
              <a:rPr lang="en-GB" dirty="0" smtClean="0">
                <a:latin typeface="+mj-lt"/>
              </a:rPr>
              <a:t> object</a:t>
            </a:r>
          </a:p>
          <a:p>
            <a:pPr lvl="1" eaLnBrk="1" hangingPunct="1"/>
            <a:r>
              <a:rPr lang="en-GB" dirty="0" smtClean="0">
                <a:latin typeface="+mj-lt"/>
              </a:rPr>
              <a:t>So Web Workers can't use </a:t>
            </a:r>
            <a:r>
              <a:rPr lang="en-GB" dirty="0" smtClean="0">
                <a:latin typeface="Lucida Console" pitchFamily="49" charset="0"/>
              </a:rPr>
              <a:t>&lt;script&gt;</a:t>
            </a:r>
            <a:r>
              <a:rPr lang="en-GB" dirty="0" smtClean="0"/>
              <a:t> </a:t>
            </a:r>
            <a:r>
              <a:rPr lang="en-GB" smtClean="0"/>
              <a:t>tags to load </a:t>
            </a:r>
            <a:r>
              <a:rPr lang="en-GB" dirty="0" smtClean="0"/>
              <a:t>JS files </a:t>
            </a:r>
          </a:p>
          <a:p>
            <a:pPr lvl="1" eaLnBrk="1" hangingPunct="1"/>
            <a:r>
              <a:rPr lang="en-GB" dirty="0" smtClean="0">
                <a:latin typeface="+mj-lt"/>
              </a:rPr>
              <a:t>Instead, they can call the </a:t>
            </a:r>
            <a:r>
              <a:rPr lang="en-GB" dirty="0" err="1" smtClean="0">
                <a:latin typeface="Lucida Console" pitchFamily="49" charset="0"/>
              </a:rPr>
              <a:t>importScripts</a:t>
            </a:r>
            <a:r>
              <a:rPr lang="en-GB" dirty="0" smtClean="0">
                <a:latin typeface="Lucida Console" pitchFamily="49" charset="0"/>
              </a:rPr>
              <a:t>()</a:t>
            </a:r>
            <a:r>
              <a:rPr lang="en-GB" dirty="0" smtClean="0">
                <a:latin typeface="+mj-lt"/>
              </a:rPr>
              <a:t> function</a:t>
            </a:r>
          </a:p>
          <a:p>
            <a:pPr lvl="1" eaLnBrk="1" hangingPunct="1"/>
            <a:r>
              <a:rPr lang="en-GB" dirty="0" smtClean="0">
                <a:latin typeface="+mj-lt"/>
              </a:rPr>
              <a:t>Loads and executes JS files synchronously, into the existing worker</a:t>
            </a:r>
          </a:p>
        </p:txBody>
      </p:sp>
      <p:sp>
        <p:nvSpPr>
          <p:cNvPr id="10243" name="Rectangle 2"/>
          <p:cNvSpPr>
            <a:spLocks noGrp="1" noChangeArrowheads="1"/>
          </p:cNvSpPr>
          <p:nvPr>
            <p:ph type="title"/>
          </p:nvPr>
        </p:nvSpPr>
        <p:spPr/>
        <p:txBody>
          <a:bodyPr/>
          <a:lstStyle/>
          <a:p>
            <a:pPr eaLnBrk="1" hangingPunct="1"/>
            <a:r>
              <a:rPr lang="en-GB" dirty="0" smtClean="0"/>
              <a:t>Loading and Executing Additional JS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15</a:t>
            </a:fld>
            <a:endParaRPr lang="en-GB"/>
          </a:p>
        </p:txBody>
      </p:sp>
      <p:sp>
        <p:nvSpPr>
          <p:cNvPr id="6" name="Rectangle 5"/>
          <p:cNvSpPr>
            <a:spLocks noChangeArrowheads="1"/>
          </p:cNvSpPr>
          <p:nvPr/>
        </p:nvSpPr>
        <p:spPr bwMode="auto">
          <a:xfrm>
            <a:off x="821633" y="4428657"/>
            <a:ext cx="8044070" cy="361783"/>
          </a:xfrm>
          <a:prstGeom prst="rect">
            <a:avLst/>
          </a:prstGeom>
          <a:solidFill>
            <a:schemeClr val="accent2"/>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importScripts</a:t>
            </a:r>
            <a:r>
              <a:rPr lang="en-GB" sz="1200" dirty="0" smtClean="0"/>
              <a:t>("MyHelper1.js", "MyHelper2.js");</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A Web Worker can create sub-workers</a:t>
            </a:r>
            <a:r>
              <a:rPr lang="en-GB" dirty="0" smtClean="0">
                <a:latin typeface="+mj-lt"/>
              </a:rPr>
              <a:t>:</a:t>
            </a:r>
          </a:p>
          <a:p>
            <a:pPr eaLnBrk="1" hangingPunct="1"/>
            <a:endParaRPr lang="en-GB" dirty="0" smtClean="0">
              <a:latin typeface="+mj-lt"/>
            </a:endParaRPr>
          </a:p>
          <a:p>
            <a:pPr eaLnBrk="1" hangingPunct="1"/>
            <a:endParaRPr lang="en-GB" dirty="0" smtClean="0">
              <a:latin typeface="+mj-lt"/>
            </a:endParaRPr>
          </a:p>
          <a:p>
            <a:r>
              <a:rPr lang="en-GB" dirty="0" smtClean="0"/>
              <a:t>HTML5 Web Workers can't access the </a:t>
            </a:r>
            <a:r>
              <a:rPr lang="en-GB" dirty="0" smtClean="0">
                <a:latin typeface="Lucida Console" pitchFamily="49" charset="0"/>
              </a:rPr>
              <a:t>window</a:t>
            </a:r>
            <a:r>
              <a:rPr lang="en-GB" dirty="0" smtClean="0"/>
              <a:t> object, but they can use the JavaScript timing API</a:t>
            </a:r>
          </a:p>
        </p:txBody>
      </p:sp>
      <p:sp>
        <p:nvSpPr>
          <p:cNvPr id="10243" name="Rectangle 2"/>
          <p:cNvSpPr>
            <a:spLocks noGrp="1" noChangeArrowheads="1"/>
          </p:cNvSpPr>
          <p:nvPr>
            <p:ph type="title"/>
          </p:nvPr>
        </p:nvSpPr>
        <p:spPr/>
        <p:txBody>
          <a:bodyPr/>
          <a:lstStyle/>
          <a:p>
            <a:pPr eaLnBrk="1" hangingPunct="1"/>
            <a:r>
              <a:rPr lang="en-GB" dirty="0" smtClean="0"/>
              <a:t>Additional Techniques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
        <p:nvSpPr>
          <p:cNvPr id="6" name="Rectangle 5"/>
          <p:cNvSpPr>
            <a:spLocks noChangeArrowheads="1"/>
          </p:cNvSpPr>
          <p:nvPr/>
        </p:nvSpPr>
        <p:spPr bwMode="auto">
          <a:xfrm>
            <a:off x="821633" y="1710857"/>
            <a:ext cx="8044070" cy="361783"/>
          </a:xfrm>
          <a:prstGeom prst="rect">
            <a:avLst/>
          </a:prstGeom>
          <a:solidFill>
            <a:schemeClr val="accent2"/>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var</a:t>
            </a:r>
            <a:r>
              <a:rPr lang="en-GB" sz="1200" dirty="0" smtClean="0"/>
              <a:t> </a:t>
            </a:r>
            <a:r>
              <a:rPr lang="en-GB" sz="1200" dirty="0" err="1" smtClean="0"/>
              <a:t>subWorker</a:t>
            </a:r>
            <a:r>
              <a:rPr lang="en-GB" sz="1200" dirty="0" smtClean="0"/>
              <a:t> = new Worker("</a:t>
            </a:r>
            <a:r>
              <a:rPr lang="en-GB" sz="1200" dirty="0" err="1" smtClean="0"/>
              <a:t>MySubWorker.js</a:t>
            </a:r>
            <a:r>
              <a:rPr lang="en-GB" sz="1200" dirty="0" smtClean="0"/>
              <a:t>");</a:t>
            </a:r>
            <a:endParaRPr lang="en-GB" sz="1200" dirty="0"/>
          </a:p>
        </p:txBody>
      </p:sp>
      <p:sp>
        <p:nvSpPr>
          <p:cNvPr id="7" name="Rectangle 6"/>
          <p:cNvSpPr>
            <a:spLocks noChangeArrowheads="1"/>
          </p:cNvSpPr>
          <p:nvPr/>
        </p:nvSpPr>
        <p:spPr bwMode="auto">
          <a:xfrm>
            <a:off x="821633" y="3631097"/>
            <a:ext cx="8044070" cy="361783"/>
          </a:xfrm>
          <a:prstGeom prst="rect">
            <a:avLst/>
          </a:prstGeom>
          <a:solidFill>
            <a:schemeClr val="accent2"/>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err="1" smtClean="0"/>
              <a:t>var</a:t>
            </a:r>
            <a:r>
              <a:rPr lang="en-GB" sz="1200" dirty="0" smtClean="0"/>
              <a:t> t = </a:t>
            </a:r>
            <a:r>
              <a:rPr lang="en-GB" sz="1200" dirty="0" err="1" smtClean="0"/>
              <a:t>setTimeout</a:t>
            </a:r>
            <a:r>
              <a:rPr lang="en-GB" sz="1200" dirty="0" smtClean="0"/>
              <a:t>(</a:t>
            </a:r>
            <a:r>
              <a:rPr lang="en-GB" sz="1200" dirty="0" err="1" smtClean="0"/>
              <a:t>postMessage</a:t>
            </a:r>
            <a:r>
              <a:rPr lang="en-GB" sz="1200" dirty="0" smtClean="0"/>
              <a:t>, 2000, "Delayed message to main page");</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Open the demo project in Visual Studio</a:t>
            </a:r>
          </a:p>
          <a:p>
            <a:pPr lvl="1" eaLnBrk="1" hangingPunct="1"/>
            <a:r>
              <a:rPr lang="en-GB" dirty="0" smtClean="0"/>
              <a:t>Run the app, and click the Simple Echo Demo link</a:t>
            </a:r>
            <a:endParaRPr lang="en-GB"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Example: Passing String Parameters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498" y="2087897"/>
            <a:ext cx="5913438" cy="44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a:t>Open the demo project in Visual Studio</a:t>
            </a:r>
          </a:p>
          <a:p>
            <a:pPr lvl="1" eaLnBrk="1" hangingPunct="1"/>
            <a:r>
              <a:rPr lang="en-GB" dirty="0"/>
              <a:t>Run the app, and click the </a:t>
            </a:r>
            <a:r>
              <a:rPr lang="en-GB" dirty="0" smtClean="0"/>
              <a:t>Object Echo </a:t>
            </a:r>
            <a:r>
              <a:rPr lang="en-GB" dirty="0"/>
              <a:t>Demo link</a:t>
            </a:r>
            <a:endParaRPr lang="en-GB" dirty="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Example: Passing Object Parameters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18</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961" y="2088486"/>
            <a:ext cx="5929452" cy="448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736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19</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69521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a:t>Overview of HTML5 </a:t>
            </a:r>
            <a:r>
              <a:rPr lang="en-GB" sz="2400" dirty="0" smtClean="0"/>
              <a:t>Web Workers</a:t>
            </a:r>
          </a:p>
          <a:p>
            <a:pPr marL="457200" indent="-457200">
              <a:buFont typeface="+mj-lt"/>
              <a:buAutoNum type="arabicPeriod"/>
            </a:pPr>
            <a:r>
              <a:rPr lang="en-GB" dirty="0" smtClean="0"/>
              <a:t>Using the HTML5 Web Workers API </a:t>
            </a:r>
          </a:p>
          <a:p>
            <a:pPr marL="457200" indent="-457200">
              <a:buFont typeface="+mj-lt"/>
              <a:buAutoNum type="arabicPeriod"/>
            </a:pPr>
            <a:endParaRPr lang="en-GB" sz="2400" dirty="0" smtClean="0"/>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Demos\17-WebWorkers</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Key concepts</a:t>
            </a:r>
          </a:p>
          <a:p>
            <a:pPr eaLnBrk="1" hangingPunct="1"/>
            <a:r>
              <a:rPr lang="en-GB" dirty="0" smtClean="0"/>
              <a:t>Some restrictions</a:t>
            </a:r>
          </a:p>
          <a:p>
            <a:pPr eaLnBrk="1" hangingPunct="1"/>
            <a:r>
              <a:rPr lang="en-GB" dirty="0" smtClean="0"/>
              <a:t>Example scenarios</a:t>
            </a:r>
          </a:p>
          <a:p>
            <a:pPr eaLnBrk="1" hangingPunct="1"/>
            <a:r>
              <a:rPr lang="en-GB" dirty="0" smtClean="0"/>
              <a:t>How Web Workers works</a:t>
            </a:r>
          </a:p>
          <a:p>
            <a:pPr eaLnBrk="1" hangingPunct="1"/>
            <a:r>
              <a:rPr lang="en-GB" dirty="0" smtClean="0"/>
              <a:t>Checking for support</a:t>
            </a:r>
          </a:p>
        </p:txBody>
      </p:sp>
      <p:sp>
        <p:nvSpPr>
          <p:cNvPr id="669698" name="Rectangle 2"/>
          <p:cNvSpPr>
            <a:spLocks noGrp="1" noChangeArrowheads="1"/>
          </p:cNvSpPr>
          <p:nvPr>
            <p:ph type="title"/>
          </p:nvPr>
        </p:nvSpPr>
        <p:spPr/>
        <p:txBody>
          <a:bodyPr/>
          <a:lstStyle/>
          <a:p>
            <a:pPr eaLnBrk="1" hangingPunct="1"/>
            <a:r>
              <a:rPr lang="en-GB" dirty="0" smtClean="0"/>
              <a:t>1. Overview of HTML5 Web Workers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GB" dirty="0" smtClean="0"/>
              <a:t>HTML5 Web Workers bring background processing capabilities to web applications </a:t>
            </a:r>
          </a:p>
          <a:p>
            <a:pPr lvl="1"/>
            <a:r>
              <a:rPr lang="en-GB" dirty="0" smtClean="0"/>
              <a:t>Run on separate threads, so JavaScript apps using HTML5 Web Workers can take advantage of multi-core CPUs</a:t>
            </a:r>
          </a:p>
          <a:p>
            <a:pPr lvl="1"/>
            <a:r>
              <a:rPr lang="en-GB" dirty="0" smtClean="0"/>
              <a:t>Separating long-running tasks into HTML5 Web Workers also avoids the "</a:t>
            </a:r>
            <a:r>
              <a:rPr lang="en-GB" dirty="0" err="1" smtClean="0"/>
              <a:t>slowscript</a:t>
            </a:r>
            <a:r>
              <a:rPr lang="en-GB" dirty="0" smtClean="0"/>
              <a:t>" warnings</a:t>
            </a:r>
            <a:endParaRPr lang="en-GB" sz="6000" dirty="0"/>
          </a:p>
        </p:txBody>
      </p:sp>
      <p:sp>
        <p:nvSpPr>
          <p:cNvPr id="6147" name="Rectangle 4"/>
          <p:cNvSpPr>
            <a:spLocks noGrp="1" noChangeArrowheads="1"/>
          </p:cNvSpPr>
          <p:nvPr>
            <p:ph type="title"/>
          </p:nvPr>
        </p:nvSpPr>
        <p:spPr/>
        <p:txBody>
          <a:bodyPr/>
          <a:lstStyle/>
          <a:p>
            <a:r>
              <a:rPr lang="en-GB" smtClean="0"/>
              <a:t>Key Concepts</a:t>
            </a:r>
            <a:endParaRPr lang="en-GB" dirty="0" smtClean="0"/>
          </a:p>
        </p:txBody>
      </p:sp>
      <p:sp>
        <p:nvSpPr>
          <p:cNvPr id="4" name="Footer Placeholder 3"/>
          <p:cNvSpPr>
            <a:spLocks noGrp="1"/>
          </p:cNvSpPr>
          <p:nvPr>
            <p:ph type="ftr" sz="quarter" idx="10"/>
          </p:nvPr>
        </p:nvSpPr>
        <p:spPr/>
        <p:txBody>
          <a:bodyPr/>
          <a:lstStyle/>
          <a:p>
            <a:fld id="{01FA0BEB-9283-41BA-A6C9-CF7B56501398}" type="slidenum">
              <a:rPr lang="en-GB" smtClean="0"/>
              <a:pPr/>
              <a:t>4</a:t>
            </a:fld>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1376363" y="3453765"/>
            <a:ext cx="6391275" cy="135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lstStyle/>
          <a:p>
            <a:r>
              <a:rPr lang="en-GB" dirty="0" smtClean="0"/>
              <a:t>Web Workers are powerful, but there are some things they can't do</a:t>
            </a:r>
          </a:p>
          <a:p>
            <a:pPr lvl="1"/>
            <a:r>
              <a:rPr lang="en-GB" dirty="0" smtClean="0"/>
              <a:t>When a script is executing inside a Web Worker, it can't access the web page’s </a:t>
            </a:r>
            <a:r>
              <a:rPr lang="en-GB" dirty="0" smtClean="0">
                <a:latin typeface="Lucida Console" pitchFamily="49" charset="0"/>
              </a:rPr>
              <a:t>window</a:t>
            </a:r>
            <a:r>
              <a:rPr lang="en-GB" dirty="0" smtClean="0"/>
              <a:t> object (</a:t>
            </a:r>
            <a:r>
              <a:rPr lang="en-GB" dirty="0" err="1" smtClean="0">
                <a:latin typeface="Lucida Console" pitchFamily="49" charset="0"/>
              </a:rPr>
              <a:t>window.document</a:t>
            </a:r>
            <a:r>
              <a:rPr lang="en-GB" dirty="0" smtClean="0"/>
              <a:t>)</a:t>
            </a:r>
          </a:p>
          <a:p>
            <a:pPr lvl="1"/>
            <a:r>
              <a:rPr lang="en-GB" dirty="0" smtClean="0"/>
              <a:t>This means Web Workers don’t have direct access to the web page and the DOM API</a:t>
            </a:r>
          </a:p>
          <a:p>
            <a:pPr lvl="1"/>
            <a:r>
              <a:rPr lang="en-GB" dirty="0" smtClean="0"/>
              <a:t>You overcome this limitation by sending update messages to the main Web page</a:t>
            </a:r>
          </a:p>
          <a:p>
            <a:pPr lvl="1"/>
            <a:endParaRPr lang="en-GB" dirty="0" smtClean="0"/>
          </a:p>
        </p:txBody>
      </p:sp>
      <p:sp>
        <p:nvSpPr>
          <p:cNvPr id="6147" name="Rectangle 4"/>
          <p:cNvSpPr>
            <a:spLocks noGrp="1" noChangeArrowheads="1"/>
          </p:cNvSpPr>
          <p:nvPr>
            <p:ph type="title"/>
          </p:nvPr>
        </p:nvSpPr>
        <p:spPr/>
        <p:txBody>
          <a:bodyPr/>
          <a:lstStyle/>
          <a:p>
            <a:r>
              <a:rPr lang="en-GB" dirty="0" smtClean="0"/>
              <a:t>Some Restrictions</a:t>
            </a:r>
          </a:p>
        </p:txBody>
      </p:sp>
      <p:sp>
        <p:nvSpPr>
          <p:cNvPr id="4" name="Footer Placeholder 3"/>
          <p:cNvSpPr>
            <a:spLocks noGrp="1"/>
          </p:cNvSpPr>
          <p:nvPr>
            <p:ph type="ftr" sz="quarter" idx="10"/>
          </p:nvPr>
        </p:nvSpPr>
        <p:spPr/>
        <p:txBody>
          <a:bodyPr/>
          <a:lstStyle/>
          <a:p>
            <a:fld id="{01FA0BEB-9283-41BA-A6C9-CF7B56501398}" type="slidenum">
              <a:rPr lang="en-GB" smtClean="0"/>
              <a:pPr/>
              <a:t>5</a:t>
            </a:fld>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r>
              <a:rPr lang="en-GB" dirty="0" smtClean="0"/>
              <a:t>Scenario 1:</a:t>
            </a:r>
          </a:p>
          <a:p>
            <a:pPr lvl="1"/>
            <a:r>
              <a:rPr lang="en-GB" dirty="0" smtClean="0"/>
              <a:t>You want to create a Web app that has to perform some background number crunching</a:t>
            </a:r>
          </a:p>
          <a:p>
            <a:pPr lvl="1"/>
            <a:endParaRPr lang="en-GB" dirty="0"/>
          </a:p>
          <a:p>
            <a:r>
              <a:rPr lang="en-GB" dirty="0" smtClean="0"/>
              <a:t>Scenario 2:</a:t>
            </a:r>
          </a:p>
          <a:p>
            <a:pPr lvl="1"/>
            <a:r>
              <a:rPr lang="en-GB" dirty="0"/>
              <a:t>A web app could use Web Workers to listen for news messages broadcast from a back-end server</a:t>
            </a:r>
          </a:p>
          <a:p>
            <a:endParaRPr lang="en-GB" dirty="0" smtClean="0"/>
          </a:p>
        </p:txBody>
      </p:sp>
      <p:sp>
        <p:nvSpPr>
          <p:cNvPr id="10243" name="Rectangle 2"/>
          <p:cNvSpPr>
            <a:spLocks noGrp="1" noChangeArrowheads="1"/>
          </p:cNvSpPr>
          <p:nvPr>
            <p:ph type="title"/>
          </p:nvPr>
        </p:nvSpPr>
        <p:spPr/>
        <p:txBody>
          <a:bodyPr/>
          <a:lstStyle/>
          <a:p>
            <a:pPr eaLnBrk="1" hangingPunct="1"/>
            <a:r>
              <a:rPr lang="en-GB" dirty="0" smtClean="0"/>
              <a:t>Example Scenarios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6</a:t>
            </a:fld>
            <a:endParaRPr lang="en-GB"/>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idx="1"/>
          </p:nvPr>
        </p:nvSpPr>
        <p:spPr/>
        <p:txBody>
          <a:bodyPr/>
          <a:lstStyle/>
          <a:p>
            <a:r>
              <a:rPr lang="en-GB" dirty="0" smtClean="0"/>
              <a:t>To use Web Workers in a Web page:</a:t>
            </a:r>
          </a:p>
          <a:p>
            <a:pPr lvl="1"/>
            <a:r>
              <a:rPr lang="en-GB" dirty="0" smtClean="0"/>
              <a:t>Create a Web Worker object, and pass in a JavaScript file to be executed</a:t>
            </a:r>
          </a:p>
          <a:p>
            <a:pPr lvl="1"/>
            <a:r>
              <a:rPr lang="en-GB" dirty="0" smtClean="0"/>
              <a:t>In the page, set up an event listener to process incoming messages and errors posted by the Web Worker </a:t>
            </a:r>
          </a:p>
          <a:p>
            <a:pPr lvl="1"/>
            <a:r>
              <a:rPr lang="en-GB" dirty="0" smtClean="0"/>
              <a:t>To communicate from a Web page to a Web Worker, call </a:t>
            </a:r>
            <a:r>
              <a:rPr lang="en-GB" dirty="0" err="1" smtClean="0">
                <a:latin typeface="Lucida Console" pitchFamily="49" charset="0"/>
              </a:rPr>
              <a:t>postMessage</a:t>
            </a:r>
            <a:r>
              <a:rPr lang="en-GB" dirty="0" smtClean="0">
                <a:latin typeface="Lucida Console" pitchFamily="49" charset="0"/>
              </a:rPr>
              <a:t>()</a:t>
            </a:r>
            <a:r>
              <a:rPr lang="en-GB" b="1" dirty="0" smtClean="0"/>
              <a:t> </a:t>
            </a:r>
            <a:r>
              <a:rPr lang="en-GB" dirty="0" smtClean="0"/>
              <a:t>to pass in the required data</a:t>
            </a:r>
          </a:p>
          <a:p>
            <a:pPr lvl="1"/>
            <a:endParaRPr lang="en-GB" dirty="0" smtClean="0"/>
          </a:p>
          <a:p>
            <a:r>
              <a:rPr lang="en-GB" dirty="0" smtClean="0"/>
              <a:t>To implement a Web Worker:</a:t>
            </a:r>
          </a:p>
          <a:p>
            <a:pPr lvl="1"/>
            <a:r>
              <a:rPr lang="en-GB" dirty="0" smtClean="0"/>
              <a:t>Create a JavaScript file</a:t>
            </a:r>
          </a:p>
          <a:p>
            <a:pPr lvl="1"/>
            <a:r>
              <a:rPr lang="en-GB" dirty="0" smtClean="0"/>
              <a:t>In the JavaScript file, set up an event listener to process incoming messages and errors posted by the Web page</a:t>
            </a:r>
          </a:p>
          <a:p>
            <a:pPr lvl="1"/>
            <a:r>
              <a:rPr lang="en-GB" dirty="0" smtClean="0"/>
              <a:t>To communicate from a Web Worker to a Web page, call </a:t>
            </a:r>
            <a:r>
              <a:rPr lang="en-GB" dirty="0" err="1" smtClean="0">
                <a:latin typeface="Lucida Console" pitchFamily="49" charset="0"/>
              </a:rPr>
              <a:t>postMessage</a:t>
            </a:r>
            <a:r>
              <a:rPr lang="en-GB" dirty="0" smtClean="0">
                <a:latin typeface="Lucida Console" pitchFamily="49" charset="0"/>
              </a:rPr>
              <a:t>()</a:t>
            </a:r>
            <a:r>
              <a:rPr lang="en-GB" b="1" dirty="0" smtClean="0"/>
              <a:t> </a:t>
            </a:r>
            <a:r>
              <a:rPr lang="en-GB" dirty="0" smtClean="0"/>
              <a:t>to pass in the required data</a:t>
            </a:r>
          </a:p>
        </p:txBody>
      </p:sp>
      <p:sp>
        <p:nvSpPr>
          <p:cNvPr id="10243" name="Rectangle 2"/>
          <p:cNvSpPr>
            <a:spLocks noGrp="1" noChangeArrowheads="1"/>
          </p:cNvSpPr>
          <p:nvPr>
            <p:ph type="title"/>
          </p:nvPr>
        </p:nvSpPr>
        <p:spPr/>
        <p:txBody>
          <a:bodyPr/>
          <a:lstStyle/>
          <a:p>
            <a:r>
              <a:rPr lang="en-GB" dirty="0" smtClean="0"/>
              <a:t>How Web Workers Work </a:t>
            </a:r>
            <a:r>
              <a:rPr lang="en-GB" dirty="0" smtClean="0">
                <a:sym typeface="Wingdings" pitchFamily="2" charset="2"/>
              </a:rPr>
              <a:t></a:t>
            </a:r>
            <a:endParaRPr lang="en-GB" dirty="0" smtClean="0"/>
          </a:p>
        </p:txBody>
      </p:sp>
      <p:sp>
        <p:nvSpPr>
          <p:cNvPr id="12" name="Footer Placeholder 3"/>
          <p:cNvSpPr>
            <a:spLocks noGrp="1"/>
          </p:cNvSpPr>
          <p:nvPr>
            <p:ph type="ftr" sz="quarter" idx="10"/>
          </p:nvPr>
        </p:nvSpPr>
        <p:spPr/>
        <p:txBody>
          <a:bodyPr/>
          <a:lstStyle/>
          <a:p>
            <a:fld id="{F2B72915-2081-4483-8C8F-CFACE768D299}" type="slidenum">
              <a:rPr lang="en-GB" smtClean="0"/>
              <a:pPr/>
              <a:t>7</a:t>
            </a:fld>
            <a:endParaRPr lang="en-GB"/>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check whether your browser supports Web Workers</a:t>
            </a:r>
          </a:p>
        </p:txBody>
      </p:sp>
      <p:sp>
        <p:nvSpPr>
          <p:cNvPr id="10243" name="Rectangle 2"/>
          <p:cNvSpPr>
            <a:spLocks noGrp="1" noChangeArrowheads="1"/>
          </p:cNvSpPr>
          <p:nvPr>
            <p:ph type="title"/>
          </p:nvPr>
        </p:nvSpPr>
        <p:spPr/>
        <p:txBody>
          <a:bodyPr/>
          <a:lstStyle/>
          <a:p>
            <a:pPr eaLnBrk="1" hangingPunct="1"/>
            <a:r>
              <a:rPr lang="en-GB" dirty="0" smtClean="0"/>
              <a:t>Checking for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8</a:t>
            </a:fld>
            <a:endParaRPr lang="en-GB"/>
          </a:p>
        </p:txBody>
      </p:sp>
      <p:sp>
        <p:nvSpPr>
          <p:cNvPr id="7" name="Rectangle 5"/>
          <p:cNvSpPr>
            <a:spLocks noChangeArrowheads="1"/>
          </p:cNvSpPr>
          <p:nvPr/>
        </p:nvSpPr>
        <p:spPr bwMode="auto">
          <a:xfrm>
            <a:off x="821633" y="2076617"/>
            <a:ext cx="8044070" cy="1824823"/>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function </a:t>
            </a:r>
            <a:r>
              <a:rPr lang="en-GB" sz="1200" dirty="0" err="1" smtClean="0"/>
              <a:t>testForWebWorkers</a:t>
            </a:r>
            <a:r>
              <a:rPr lang="en-GB" sz="1200" dirty="0" smtClean="0"/>
              <a:t>() {</a:t>
            </a:r>
          </a:p>
          <a:p>
            <a:endParaRPr lang="en-GB" sz="1200" dirty="0" smtClean="0"/>
          </a:p>
          <a:p>
            <a:r>
              <a:rPr lang="en-GB" sz="1200" dirty="0" smtClean="0"/>
              <a:t> if (</a:t>
            </a:r>
            <a:r>
              <a:rPr lang="en-GB" sz="1200" dirty="0" err="1" smtClean="0"/>
              <a:t>typeof</a:t>
            </a:r>
            <a:r>
              <a:rPr lang="en-GB" sz="1200" dirty="0" smtClean="0"/>
              <a:t>(Worker) !== "undefined") {</a:t>
            </a:r>
          </a:p>
          <a:p>
            <a:r>
              <a:rPr lang="en-GB" sz="1200" dirty="0" smtClean="0"/>
              <a:t>    alert("Your browser supports Web Workers.");</a:t>
            </a:r>
          </a:p>
          <a:p>
            <a:r>
              <a:rPr lang="en-GB" sz="1200" dirty="0" smtClean="0"/>
              <a:t>  }</a:t>
            </a:r>
          </a:p>
          <a:p>
            <a:r>
              <a:rPr lang="en-GB" sz="1200" dirty="0" smtClean="0"/>
              <a:t>  else {</a:t>
            </a:r>
          </a:p>
          <a:p>
            <a:r>
              <a:rPr lang="en-GB" sz="1200" dirty="0" smtClean="0"/>
              <a:t>    alert("Sorry pal, your browser doesn't support Web Workers.");</a:t>
            </a:r>
          </a:p>
          <a:p>
            <a:r>
              <a:rPr lang="en-GB" sz="1200" dirty="0" smtClean="0"/>
              <a:t>  }</a:t>
            </a:r>
          </a:p>
          <a:p>
            <a:r>
              <a:rPr lang="en-GB" sz="1200" dirty="0" smtClean="0"/>
              <a:t>}</a:t>
            </a:r>
            <a:endParaRPr lang="en-GB" sz="1200" dirty="0"/>
          </a:p>
        </p:txBody>
      </p:sp>
    </p:spTree>
    <p:extLst>
      <p:ext uri="{BB962C8B-B14F-4D97-AF65-F5344CB8AC3E}">
        <p14:creationId xmlns:p14="http://schemas.microsoft.com/office/powerpoint/2010/main" val="1224731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dirty="0" smtClean="0"/>
              <a:t>Creating Web Workers </a:t>
            </a:r>
          </a:p>
          <a:p>
            <a:pPr eaLnBrk="1" hangingPunct="1"/>
            <a:r>
              <a:rPr lang="en-GB" dirty="0" smtClean="0"/>
              <a:t>Setting up event handlers</a:t>
            </a:r>
          </a:p>
          <a:p>
            <a:pPr eaLnBrk="1" hangingPunct="1"/>
            <a:r>
              <a:rPr lang="en-GB" dirty="0" smtClean="0"/>
              <a:t>Communicating with Web Workers</a:t>
            </a:r>
          </a:p>
          <a:p>
            <a:pPr eaLnBrk="1" hangingPunct="1"/>
            <a:r>
              <a:rPr lang="en-GB" dirty="0" smtClean="0"/>
              <a:t>Stopping Web Workers</a:t>
            </a:r>
          </a:p>
          <a:p>
            <a:pPr eaLnBrk="1" hangingPunct="1"/>
            <a:r>
              <a:rPr lang="en-GB" dirty="0" smtClean="0"/>
              <a:t>Implementing a Web Worker</a:t>
            </a:r>
          </a:p>
          <a:p>
            <a:pPr eaLnBrk="1" hangingPunct="1"/>
            <a:r>
              <a:rPr lang="en-GB" dirty="0" smtClean="0"/>
              <a:t>Loading and executing additional JavaScript</a:t>
            </a:r>
          </a:p>
          <a:p>
            <a:pPr eaLnBrk="1" hangingPunct="1"/>
            <a:r>
              <a:rPr lang="en-GB" dirty="0" smtClean="0"/>
              <a:t>Additional techniques</a:t>
            </a:r>
          </a:p>
          <a:p>
            <a:pPr eaLnBrk="1" hangingPunct="1"/>
            <a:r>
              <a:rPr lang="en-GB" dirty="0" smtClean="0"/>
              <a:t>Examples</a:t>
            </a:r>
          </a:p>
          <a:p>
            <a:pPr eaLnBrk="1" hangingPunct="1"/>
            <a:endParaRPr lang="en-GB" dirty="0" smtClean="0"/>
          </a:p>
        </p:txBody>
      </p:sp>
      <p:sp>
        <p:nvSpPr>
          <p:cNvPr id="10243" name="Rectangle 2"/>
          <p:cNvSpPr>
            <a:spLocks noGrp="1" noChangeArrowheads="1"/>
          </p:cNvSpPr>
          <p:nvPr>
            <p:ph type="title"/>
          </p:nvPr>
        </p:nvSpPr>
        <p:spPr/>
        <p:txBody>
          <a:bodyPr/>
          <a:lstStyle/>
          <a:p>
            <a:pPr eaLnBrk="1" hangingPunct="1"/>
            <a:r>
              <a:rPr lang="en-GB" dirty="0" smtClean="0"/>
              <a:t>2. Using the HTML5 Web Workers API</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10988</TotalTime>
  <Words>2053</Words>
  <Application>Microsoft Office PowerPoint</Application>
  <PresentationFormat>On-screen Show (4:3)</PresentationFormat>
  <Paragraphs>225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1_Blends</vt:lpstr>
      <vt:lpstr>Web Workers</vt:lpstr>
      <vt:lpstr>Contents</vt:lpstr>
      <vt:lpstr>1. Overview of HTML5 Web Workers</vt:lpstr>
      <vt:lpstr>Key Concepts</vt:lpstr>
      <vt:lpstr>Some Restrictions</vt:lpstr>
      <vt:lpstr>Example Scenarios</vt:lpstr>
      <vt:lpstr>How Web Workers Work </vt:lpstr>
      <vt:lpstr>Checking for Support</vt:lpstr>
      <vt:lpstr>2. Using the HTML5 Web Workers API</vt:lpstr>
      <vt:lpstr>Creating Web Workers</vt:lpstr>
      <vt:lpstr>Setting up Event Handlers</vt:lpstr>
      <vt:lpstr>Communicating with a Web Worker</vt:lpstr>
      <vt:lpstr>Stopping Web Workers</vt:lpstr>
      <vt:lpstr>Implementing a Web Worker</vt:lpstr>
      <vt:lpstr>Loading and Executing Additional JS</vt:lpstr>
      <vt:lpstr>Additional Techniques</vt:lpstr>
      <vt:lpstr>Example: Passing String Parameters</vt:lpstr>
      <vt:lpstr>Example: Passing Object Parameters</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290</cp:revision>
  <dcterms:created xsi:type="dcterms:W3CDTF">2002-05-03T12:27:39Z</dcterms:created>
  <dcterms:modified xsi:type="dcterms:W3CDTF">2016-02-04T10:50:47Z</dcterms:modified>
</cp:coreProperties>
</file>