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02" r:id="rId3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66"/>
    <a:srgbClr val="FFFFCC"/>
    <a:srgbClr val="FFFF99"/>
    <a:srgbClr val="FFFFFF"/>
    <a:srgbClr val="C5E9FF"/>
    <a:srgbClr val="FF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25" autoAdjust="0"/>
  </p:normalViewPr>
  <p:slideViewPr>
    <p:cSldViewPr snapToGrid="0">
      <p:cViewPr varScale="1">
        <p:scale>
          <a:sx n="73" d="100"/>
          <a:sy n="73" d="100"/>
        </p:scale>
        <p:origin x="-102" y="-606"/>
      </p:cViewPr>
      <p:guideLst>
        <p:guide orient="horz" pos="1399"/>
        <p:guide pos="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306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CSS Essentials</a:t>
            </a:r>
            <a:endParaRPr lang="en-GB" dirty="0"/>
          </a:p>
        </p:txBody>
      </p:sp>
      <p:sp>
        <p:nvSpPr>
          <p:cNvPr id="87043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4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45" name="Rectangle 15"/>
          <p:cNvSpPr>
            <a:spLocks noChangeArrowheads="1"/>
          </p:cNvSpPr>
          <p:nvPr/>
        </p:nvSpPr>
        <p:spPr bwMode="auto">
          <a:xfrm>
            <a:off x="2479675" y="9226550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98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CSS Essentials</a:t>
            </a:r>
            <a:endParaRPr lang="en-GB" dirty="0"/>
          </a:p>
        </p:txBody>
      </p:sp>
      <p:sp>
        <p:nvSpPr>
          <p:cNvPr id="4505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2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3" name="Rectangle 14"/>
          <p:cNvSpPr>
            <a:spLocks noChangeArrowheads="1"/>
          </p:cNvSpPr>
          <p:nvPr/>
        </p:nvSpPr>
        <p:spPr bwMode="auto">
          <a:xfrm>
            <a:off x="2479675" y="9226550"/>
            <a:ext cx="2355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1244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608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US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eaLnBrk="1" hangingPunct="1"/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CSS Essentials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0725"/>
            <a:ext cx="4784725" cy="3589338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3E6151-93DD-4AE9-B8D1-881BE705E13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61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30713"/>
            <a:ext cx="56911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E270B96-77FC-4616-964F-44FBB45EE3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1076325"/>
            <a:ext cx="8094662" cy="1360488"/>
          </a:xfrm>
        </p:spPr>
        <p:txBody>
          <a:bodyPr/>
          <a:lstStyle/>
          <a:p>
            <a:pPr eaLnBrk="1" hangingPunct="1"/>
            <a:r>
              <a:rPr lang="en-US" dirty="0" smtClean="0"/>
              <a:t>CSS Essentials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7771CFB-38B8-4B1F-BD47-2B5860D0F8F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 Selectors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Class selectors apply to all elements that have a specified CSS class</a:t>
            </a:r>
          </a:p>
          <a:p>
            <a:pPr lvl="1" eaLnBrk="1" hangingPunct="1"/>
            <a:r>
              <a:rPr lang="en-GB" smtClean="0"/>
              <a:t>Useful for applying the same style to different kinds of element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  <a:p>
            <a:pPr lvl="1" eaLnBrk="1" hangingPunct="1"/>
            <a:r>
              <a:rPr lang="en-GB" smtClean="0"/>
              <a:t>See </a:t>
            </a:r>
            <a:r>
              <a:rPr lang="en-GB" smtClean="0">
                <a:latin typeface="Lucida Console" pitchFamily="49" charset="0"/>
              </a:rPr>
              <a:t>ClassSelectors.html</a:t>
            </a:r>
            <a:endParaRPr lang="en-GB" smtClean="0"/>
          </a:p>
        </p:txBody>
      </p:sp>
      <p:sp>
        <p:nvSpPr>
          <p:cNvPr id="12293" name="Rectangle 16"/>
          <p:cNvSpPr>
            <a:spLocks noChangeArrowheads="1"/>
          </p:cNvSpPr>
          <p:nvPr/>
        </p:nvSpPr>
        <p:spPr bwMode="auto">
          <a:xfrm>
            <a:off x="555625" y="3665538"/>
            <a:ext cx="8232775" cy="16287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/>
              <a:t>.optional {</a:t>
            </a:r>
          </a:p>
          <a:p>
            <a:r>
              <a:rPr lang="en-GB"/>
              <a:t>  background-color: #eeeeff;</a:t>
            </a:r>
          </a:p>
          <a:p>
            <a:r>
              <a:rPr lang="en-GB"/>
              <a:t>}</a:t>
            </a:r>
          </a:p>
          <a:p>
            <a:endParaRPr lang="en-GB"/>
          </a:p>
          <a:p>
            <a:r>
              <a:rPr lang="en-GB"/>
              <a:t>.required {</a:t>
            </a:r>
          </a:p>
          <a:p>
            <a:r>
              <a:rPr lang="en-GB"/>
              <a:t>  background-color: #ffe0e0;</a:t>
            </a:r>
          </a:p>
          <a:p>
            <a:r>
              <a:rPr lang="en-GB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0850" y="3902075"/>
            <a:ext cx="39751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all elements whose class is "optional"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55625" y="3708400"/>
            <a:ext cx="3124200" cy="701675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5613" y="4762500"/>
            <a:ext cx="399891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all elements whose class is "required"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560388" y="4568825"/>
            <a:ext cx="3124200" cy="701675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298" name="Straight Arrow Connector 15"/>
          <p:cNvCxnSpPr>
            <a:cxnSpLocks noChangeShapeType="1"/>
          </p:cNvCxnSpPr>
          <p:nvPr/>
        </p:nvCxnSpPr>
        <p:spPr bwMode="auto">
          <a:xfrm flipH="1">
            <a:off x="3684588" y="4060825"/>
            <a:ext cx="57150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Straight Arrow Connector 16"/>
          <p:cNvCxnSpPr>
            <a:cxnSpLocks noChangeShapeType="1"/>
          </p:cNvCxnSpPr>
          <p:nvPr/>
        </p:nvCxnSpPr>
        <p:spPr bwMode="auto">
          <a:xfrm flipH="1">
            <a:off x="3684588" y="4919663"/>
            <a:ext cx="60325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522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936C309-DA07-41D2-A7C3-0AC409E2CAFB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ID Selectors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ID selectors apply to an element that has a specified id attribute</a:t>
            </a:r>
          </a:p>
          <a:p>
            <a:pPr lvl="1" eaLnBrk="1" hangingPunct="1"/>
            <a:r>
              <a:rPr lang="en-GB" smtClean="0"/>
              <a:t>Useful for targeting a specific &lt;div&gt;, for example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  <a:p>
            <a:pPr lvl="1" eaLnBrk="1" hangingPunct="1"/>
            <a:r>
              <a:rPr lang="en-GB" smtClean="0"/>
              <a:t>See </a:t>
            </a:r>
            <a:r>
              <a:rPr lang="en-GB" smtClean="0">
                <a:latin typeface="Lucida Console" pitchFamily="49" charset="0"/>
              </a:rPr>
              <a:t>IdSelectors.html</a:t>
            </a:r>
            <a:endParaRPr lang="en-GB" smtClean="0"/>
          </a:p>
        </p:txBody>
      </p:sp>
      <p:sp>
        <p:nvSpPr>
          <p:cNvPr id="13317" name="Rectangle 16"/>
          <p:cNvSpPr>
            <a:spLocks noChangeArrowheads="1"/>
          </p:cNvSpPr>
          <p:nvPr/>
        </p:nvSpPr>
        <p:spPr bwMode="auto">
          <a:xfrm>
            <a:off x="555625" y="3665538"/>
            <a:ext cx="8232775" cy="19780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/>
              <a:t>#mainContent {</a:t>
            </a:r>
          </a:p>
          <a:p>
            <a:r>
              <a:rPr lang="en-GB"/>
              <a:t>  color: blue;</a:t>
            </a:r>
          </a:p>
          <a:p>
            <a:r>
              <a:rPr lang="en-GB"/>
              <a:t>  background-color: #eeeeff;</a:t>
            </a:r>
          </a:p>
          <a:p>
            <a:r>
              <a:rPr lang="en-GB"/>
              <a:t>}</a:t>
            </a:r>
          </a:p>
          <a:p>
            <a:endParaRPr lang="en-GB"/>
          </a:p>
          <a:p>
            <a:r>
              <a:rPr lang="en-GB"/>
              <a:t>#additionalContent {</a:t>
            </a:r>
          </a:p>
          <a:p>
            <a:r>
              <a:rPr lang="en-GB"/>
              <a:t>  color: red;</a:t>
            </a:r>
          </a:p>
          <a:p>
            <a:r>
              <a:rPr lang="en-GB"/>
              <a:t>  background-color: #ffeeee;</a:t>
            </a:r>
          </a:p>
          <a:p>
            <a:r>
              <a:rPr lang="en-GB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0850" y="3902075"/>
            <a:ext cx="41021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the element whose id is "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mainContent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"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555625" y="3708400"/>
            <a:ext cx="3124200" cy="933450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5613" y="4762500"/>
            <a:ext cx="4445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the element whose id is "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additionalContent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"</a:t>
            </a: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560388" y="4711700"/>
            <a:ext cx="3124200" cy="931863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322" name="Straight Arrow Connector 15"/>
          <p:cNvCxnSpPr>
            <a:cxnSpLocks noChangeShapeType="1"/>
          </p:cNvCxnSpPr>
          <p:nvPr/>
        </p:nvCxnSpPr>
        <p:spPr bwMode="auto">
          <a:xfrm flipH="1">
            <a:off x="3684588" y="4060825"/>
            <a:ext cx="57150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Straight Arrow Connector 16"/>
          <p:cNvCxnSpPr>
            <a:cxnSpLocks noChangeShapeType="1"/>
          </p:cNvCxnSpPr>
          <p:nvPr/>
        </p:nvCxnSpPr>
        <p:spPr bwMode="auto">
          <a:xfrm flipH="1">
            <a:off x="3684588" y="4919663"/>
            <a:ext cx="60325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90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3239C2-A34D-4185-BB1D-8D6814F20983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Combining Selectors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You can combine element/class/id selectors</a:t>
            </a:r>
          </a:p>
          <a:p>
            <a:pPr lvl="1">
              <a:defRPr/>
            </a:pPr>
            <a:r>
              <a:rPr lang="en-GB" dirty="0" smtClean="0"/>
              <a:t>Use this syntax:</a:t>
            </a:r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 smtClean="0"/>
          </a:p>
          <a:p>
            <a:pPr marL="457200" lvl="1" indent="0">
              <a:buFontTx/>
              <a:buNone/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Example</a:t>
            </a:r>
          </a:p>
          <a:p>
            <a:pPr lvl="1" eaLnBrk="1" hangingPunct="1">
              <a:defRPr/>
            </a:pPr>
            <a:r>
              <a:rPr lang="en-GB" dirty="0" smtClean="0"/>
              <a:t>See </a:t>
            </a:r>
            <a:r>
              <a:rPr lang="en-GB" dirty="0" smtClean="0">
                <a:latin typeface="Lucida Console" pitchFamily="49" charset="0"/>
              </a:rPr>
              <a:t>CombiningSelectors.html</a:t>
            </a:r>
            <a:endParaRPr lang="en-GB" dirty="0" smtClean="0"/>
          </a:p>
          <a:p>
            <a:pPr lvl="1">
              <a:defRPr/>
            </a:pPr>
            <a:endParaRPr lang="en-GB" dirty="0" smtClean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71538" y="2055813"/>
            <a:ext cx="7842250" cy="7318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anElementName#anId.aClassName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  <p:sp>
        <p:nvSpPr>
          <p:cNvPr id="14342" name="Rectangle 16"/>
          <p:cNvSpPr>
            <a:spLocks noChangeArrowheads="1"/>
          </p:cNvSpPr>
          <p:nvPr/>
        </p:nvSpPr>
        <p:spPr bwMode="auto">
          <a:xfrm>
            <a:off x="555625" y="4021138"/>
            <a:ext cx="8232775" cy="20732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/>
              <a:t>.standout {</a:t>
            </a:r>
          </a:p>
          <a:p>
            <a:r>
              <a:rPr lang="en-GB"/>
              <a:t>  color: orange;</a:t>
            </a:r>
          </a:p>
          <a:p>
            <a:r>
              <a:rPr lang="en-GB"/>
              <a:t>  font-size: 18pt;</a:t>
            </a:r>
          </a:p>
          <a:p>
            <a:r>
              <a:rPr lang="en-GB"/>
              <a:t>  font-weight: bold</a:t>
            </a:r>
          </a:p>
          <a:p>
            <a:r>
              <a:rPr lang="en-GB"/>
              <a:t>}</a:t>
            </a:r>
          </a:p>
          <a:p>
            <a:endParaRPr lang="en-GB"/>
          </a:p>
          <a:p>
            <a:r>
              <a:rPr lang="en-GB"/>
              <a:t>h1.standout {</a:t>
            </a:r>
          </a:p>
          <a:p>
            <a:r>
              <a:rPr lang="en-GB"/>
              <a:t>  font-size: 36pt;</a:t>
            </a:r>
          </a:p>
          <a:p>
            <a:r>
              <a:rPr lang="en-GB"/>
              <a:t>}</a:t>
            </a:r>
          </a:p>
        </p:txBody>
      </p:sp>
      <p:cxnSp>
        <p:nvCxnSpPr>
          <p:cNvPr id="14343" name="Straight Arrow Connector 7"/>
          <p:cNvCxnSpPr>
            <a:cxnSpLocks noChangeShapeType="1"/>
          </p:cNvCxnSpPr>
          <p:nvPr/>
        </p:nvCxnSpPr>
        <p:spPr bwMode="auto">
          <a:xfrm flipH="1">
            <a:off x="3668713" y="4549775"/>
            <a:ext cx="57150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219575" y="4392613"/>
            <a:ext cx="4438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general elements whose class is "standout"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55625" y="4065588"/>
            <a:ext cx="3124200" cy="1135062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346" name="Straight Arrow Connector 10"/>
          <p:cNvCxnSpPr>
            <a:cxnSpLocks noChangeShapeType="1"/>
          </p:cNvCxnSpPr>
          <p:nvPr/>
        </p:nvCxnSpPr>
        <p:spPr bwMode="auto">
          <a:xfrm flipH="1">
            <a:off x="3684588" y="5692775"/>
            <a:ext cx="60325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233863" y="5538788"/>
            <a:ext cx="431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&lt;h1&gt; elements whose class is "standout"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60388" y="5345113"/>
            <a:ext cx="3124200" cy="701675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8B617BE-4352-416D-A849-28AAEC1A6B3B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3. Defining Positional Selectors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HTML document structure</a:t>
            </a:r>
          </a:p>
          <a:p>
            <a:pPr eaLnBrk="1" hangingPunct="1"/>
            <a:r>
              <a:rPr lang="en-GB" smtClean="0"/>
              <a:t>Descendent selectors</a:t>
            </a:r>
          </a:p>
          <a:p>
            <a:pPr eaLnBrk="1" hangingPunct="1"/>
            <a:r>
              <a:rPr lang="en-GB" smtClean="0"/>
              <a:t>Child selectors</a:t>
            </a:r>
          </a:p>
          <a:p>
            <a:pPr eaLnBrk="1" hangingPunct="1"/>
            <a:r>
              <a:rPr lang="en-GB" smtClean="0"/>
              <a:t>Adjacent sibling selectors</a:t>
            </a:r>
          </a:p>
        </p:txBody>
      </p:sp>
    </p:spTree>
    <p:extLst>
      <p:ext uri="{BB962C8B-B14F-4D97-AF65-F5344CB8AC3E}">
        <p14:creationId xmlns:p14="http://schemas.microsoft.com/office/powerpoint/2010/main" val="12557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76B504E-72B8-4D06-85A3-D068EF40D068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HTML Document Structure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Consider this simple HTML document</a:t>
            </a: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r>
              <a:rPr lang="en-US" dirty="0" smtClean="0"/>
              <a:t>The browser parses this HTML </a:t>
            </a:r>
            <a:br>
              <a:rPr lang="en-US" dirty="0" smtClean="0"/>
            </a:br>
            <a:r>
              <a:rPr lang="en-US" dirty="0" smtClean="0"/>
              <a:t>and creates a "DOM" tree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You can define CSS rules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that target descendants,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child elements, and adjacent siblings</a:t>
            </a:r>
            <a:endParaRPr lang="en-GB" dirty="0" smtClean="0">
              <a:latin typeface="+mj-lt"/>
            </a:endParaRPr>
          </a:p>
        </p:txBody>
      </p:sp>
      <p:sp>
        <p:nvSpPr>
          <p:cNvPr id="16389" name="Rectangle 16"/>
          <p:cNvSpPr>
            <a:spLocks noChangeArrowheads="1"/>
          </p:cNvSpPr>
          <p:nvPr/>
        </p:nvSpPr>
        <p:spPr bwMode="auto">
          <a:xfrm>
            <a:off x="555625" y="1651000"/>
            <a:ext cx="8232775" cy="21177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1200"/>
              <a:t>&lt;html&gt;</a:t>
            </a:r>
            <a:endParaRPr lang="en-GB" sz="1200"/>
          </a:p>
          <a:p>
            <a:r>
              <a:rPr lang="en-US" sz="1200"/>
              <a:t>    &lt;head&gt;</a:t>
            </a:r>
            <a:endParaRPr lang="en-GB" sz="1200"/>
          </a:p>
          <a:p>
            <a:r>
              <a:rPr lang="en-US" sz="1200"/>
              <a:t>        &lt;title&gt;This is my simple page&lt;/title&gt;</a:t>
            </a:r>
            <a:endParaRPr lang="en-GB" sz="1200"/>
          </a:p>
          <a:p>
            <a:r>
              <a:rPr lang="en-US" sz="1200"/>
              <a:t>        &lt;meta name="author" content="John Smith"/&gt;</a:t>
            </a:r>
            <a:endParaRPr lang="en-GB" sz="1200"/>
          </a:p>
          <a:p>
            <a:r>
              <a:rPr lang="en-US" sz="1200"/>
              <a:t>        &lt;meta name="description" content="Simple example"/&gt;</a:t>
            </a:r>
            <a:endParaRPr lang="en-GB" sz="1200"/>
          </a:p>
          <a:p>
            <a:r>
              <a:rPr lang="en-US" sz="1200"/>
              <a:t>    &lt;/head&gt;</a:t>
            </a:r>
            <a:endParaRPr lang="en-GB" sz="1200"/>
          </a:p>
          <a:p>
            <a:r>
              <a:rPr lang="en-US" sz="1200"/>
              <a:t>    &lt;body&gt;</a:t>
            </a:r>
            <a:endParaRPr lang="en-GB" sz="1200"/>
          </a:p>
          <a:p>
            <a:r>
              <a:rPr lang="en-US" sz="1200"/>
              <a:t>        &lt;p id="intro"&gt;This is the intro to my page&lt;/p&gt;</a:t>
            </a:r>
            <a:endParaRPr lang="en-GB" sz="1200"/>
          </a:p>
          <a:p>
            <a:r>
              <a:rPr lang="en-US" sz="1200"/>
              <a:t>        &lt;p id="main"&gt;This is the &lt;b&gt;main&lt;/b&gt; content in my document&lt;/p&gt;</a:t>
            </a:r>
            <a:endParaRPr lang="en-GB" sz="1200"/>
          </a:p>
          <a:p>
            <a:r>
              <a:rPr lang="en-US" sz="1200"/>
              <a:t>    &lt;/body&gt;</a:t>
            </a:r>
            <a:endParaRPr lang="en-GB" sz="1200"/>
          </a:p>
          <a:p>
            <a:r>
              <a:rPr lang="en-US" sz="1200"/>
              <a:t>&lt;/html&gt;</a:t>
            </a:r>
            <a:endParaRPr lang="en-GB" sz="1200"/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5248275" y="5205413"/>
            <a:ext cx="614363" cy="307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/>
              <a:t>title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058025" y="4138613"/>
            <a:ext cx="614363" cy="307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/>
              <a:t>html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6670675" y="4672013"/>
            <a:ext cx="614363" cy="307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/>
              <a:t>head</a:t>
            </a: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7516813" y="4672013"/>
            <a:ext cx="614362" cy="307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/>
              <a:t>body</a:t>
            </a:r>
          </a:p>
        </p:txBody>
      </p:sp>
      <p:sp>
        <p:nvSpPr>
          <p:cNvPr id="16394" name="TextBox 9"/>
          <p:cNvSpPr txBox="1">
            <a:spLocks noChangeArrowheads="1"/>
          </p:cNvSpPr>
          <p:nvPr/>
        </p:nvSpPr>
        <p:spPr bwMode="auto">
          <a:xfrm>
            <a:off x="5970588" y="5205413"/>
            <a:ext cx="614362" cy="307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/>
              <a:t>meta</a:t>
            </a:r>
          </a:p>
        </p:txBody>
      </p: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6664325" y="5205413"/>
            <a:ext cx="614363" cy="307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/>
              <a:t>meta</a:t>
            </a:r>
          </a:p>
        </p:txBody>
      </p:sp>
      <p:sp>
        <p:nvSpPr>
          <p:cNvPr id="16396" name="TextBox 11"/>
          <p:cNvSpPr txBox="1">
            <a:spLocks noChangeArrowheads="1"/>
          </p:cNvSpPr>
          <p:nvPr/>
        </p:nvSpPr>
        <p:spPr bwMode="auto">
          <a:xfrm>
            <a:off x="7516813" y="5203825"/>
            <a:ext cx="614362" cy="307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/>
              <a:t>p</a:t>
            </a:r>
          </a:p>
        </p:txBody>
      </p:sp>
      <p:sp>
        <p:nvSpPr>
          <p:cNvPr id="16397" name="TextBox 12"/>
          <p:cNvSpPr txBox="1">
            <a:spLocks noChangeArrowheads="1"/>
          </p:cNvSpPr>
          <p:nvPr/>
        </p:nvSpPr>
        <p:spPr bwMode="auto">
          <a:xfrm>
            <a:off x="8269288" y="5203825"/>
            <a:ext cx="614362" cy="307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/>
              <a:t>p</a:t>
            </a:r>
          </a:p>
        </p:txBody>
      </p:sp>
      <p:cxnSp>
        <p:nvCxnSpPr>
          <p:cNvPr id="16398" name="Elbow Connector 5"/>
          <p:cNvCxnSpPr>
            <a:cxnSpLocks noChangeShapeType="1"/>
            <a:stCxn id="16391" idx="2"/>
            <a:endCxn id="16392" idx="0"/>
          </p:cNvCxnSpPr>
          <p:nvPr/>
        </p:nvCxnSpPr>
        <p:spPr bwMode="auto">
          <a:xfrm rot="5400000">
            <a:off x="7058819" y="4366419"/>
            <a:ext cx="225425" cy="3857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Elbow Connector 15"/>
          <p:cNvCxnSpPr>
            <a:cxnSpLocks noChangeShapeType="1"/>
            <a:stCxn id="16391" idx="2"/>
            <a:endCxn id="16393" idx="0"/>
          </p:cNvCxnSpPr>
          <p:nvPr/>
        </p:nvCxnSpPr>
        <p:spPr bwMode="auto">
          <a:xfrm rot="16200000" flipH="1">
            <a:off x="7481094" y="4329907"/>
            <a:ext cx="225425" cy="45878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Elbow Connector 17"/>
          <p:cNvCxnSpPr>
            <a:cxnSpLocks noChangeShapeType="1"/>
          </p:cNvCxnSpPr>
          <p:nvPr/>
        </p:nvCxnSpPr>
        <p:spPr bwMode="auto">
          <a:xfrm rot="5400000">
            <a:off x="6892925" y="5089526"/>
            <a:ext cx="225425" cy="635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Elbow Connector 19"/>
          <p:cNvCxnSpPr>
            <a:cxnSpLocks noChangeShapeType="1"/>
          </p:cNvCxnSpPr>
          <p:nvPr/>
        </p:nvCxnSpPr>
        <p:spPr bwMode="auto">
          <a:xfrm rot="5400000">
            <a:off x="6536531" y="4742657"/>
            <a:ext cx="225425" cy="7000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Elbow Connector 21"/>
          <p:cNvCxnSpPr>
            <a:cxnSpLocks noChangeShapeType="1"/>
          </p:cNvCxnSpPr>
          <p:nvPr/>
        </p:nvCxnSpPr>
        <p:spPr bwMode="auto">
          <a:xfrm rot="5400000">
            <a:off x="6174581" y="4380707"/>
            <a:ext cx="225425" cy="14239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Elbow Connector 25"/>
          <p:cNvCxnSpPr>
            <a:cxnSpLocks noChangeShapeType="1"/>
            <a:stCxn id="16393" idx="2"/>
            <a:endCxn id="16396" idx="0"/>
          </p:cNvCxnSpPr>
          <p:nvPr/>
        </p:nvCxnSpPr>
        <p:spPr bwMode="auto">
          <a:xfrm rot="5400000">
            <a:off x="7711281" y="5091907"/>
            <a:ext cx="223837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Elbow Connector 27"/>
          <p:cNvCxnSpPr>
            <a:cxnSpLocks noChangeShapeType="1"/>
            <a:stCxn id="16393" idx="2"/>
            <a:endCxn id="16397" idx="0"/>
          </p:cNvCxnSpPr>
          <p:nvPr/>
        </p:nvCxnSpPr>
        <p:spPr bwMode="auto">
          <a:xfrm rot="16200000" flipH="1">
            <a:off x="8087519" y="4715669"/>
            <a:ext cx="223837" cy="75247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Elbow Connector 6145"/>
          <p:cNvCxnSpPr>
            <a:cxnSpLocks noChangeShapeType="1"/>
            <a:stCxn id="16397" idx="2"/>
          </p:cNvCxnSpPr>
          <p:nvPr/>
        </p:nvCxnSpPr>
        <p:spPr bwMode="auto">
          <a:xfrm rot="5400000">
            <a:off x="8407400" y="5680075"/>
            <a:ext cx="336550" cy="127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TextBox 13"/>
          <p:cNvSpPr txBox="1">
            <a:spLocks noChangeArrowheads="1"/>
          </p:cNvSpPr>
          <p:nvPr/>
        </p:nvSpPr>
        <p:spPr bwMode="auto">
          <a:xfrm>
            <a:off x="8264525" y="5694363"/>
            <a:ext cx="614363" cy="3079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/>
            <a:r>
              <a:rPr lang="en-GB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944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5BFC0A4-2C49-4C5F-9E15-A03464D4FAC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Descendant Selectors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You can define a style rule that targets elements that are a descendant of an element</a:t>
            </a:r>
          </a:p>
          <a:p>
            <a:pPr lvl="1" eaLnBrk="1" hangingPunct="1">
              <a:defRPr/>
            </a:pPr>
            <a:r>
              <a:rPr lang="en-GB" dirty="0" smtClean="0"/>
              <a:t>Also known as contextual selectors</a:t>
            </a:r>
          </a:p>
          <a:p>
            <a:pPr lvl="1" eaLnBrk="1" hangingPunct="1">
              <a:defRPr/>
            </a:pPr>
            <a:r>
              <a:rPr lang="en-GB" dirty="0" smtClean="0"/>
              <a:t>Use this syntax:</a:t>
            </a:r>
          </a:p>
          <a:p>
            <a:pPr lvl="1"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/>
          </a:p>
          <a:p>
            <a:pPr lvl="1"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 smtClean="0"/>
              <a:t>Example</a:t>
            </a:r>
          </a:p>
          <a:p>
            <a:pPr lvl="1" eaLnBrk="1" hangingPunct="1">
              <a:defRPr/>
            </a:pPr>
            <a:r>
              <a:rPr lang="en-GB" dirty="0" smtClean="0"/>
              <a:t>See </a:t>
            </a:r>
            <a:r>
              <a:rPr lang="en-GB" dirty="0" smtClean="0">
                <a:latin typeface="Lucida Console" pitchFamily="49" charset="0"/>
              </a:rPr>
              <a:t>DescendantSelectors.html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Discuss the rules, and describe the outcome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871538" y="2771775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 err="1"/>
              <a:t>outerElement</a:t>
            </a:r>
            <a:r>
              <a:rPr lang="en-GB" sz="1200" dirty="0"/>
              <a:t> </a:t>
            </a:r>
            <a:r>
              <a:rPr lang="en-GB" sz="1200" dirty="0" err="1"/>
              <a:t>descendantElement</a:t>
            </a:r>
            <a:r>
              <a:rPr lang="en-GB" sz="1200" dirty="0"/>
              <a:t> {</a:t>
            </a:r>
          </a:p>
          <a:p>
            <a:pPr defTabSz="739775"/>
            <a:r>
              <a:rPr lang="en-GB" sz="1200" dirty="0"/>
              <a:t>  declarations…</a:t>
            </a:r>
          </a:p>
          <a:p>
            <a:pPr defTabSz="739775"/>
            <a:r>
              <a:rPr lang="en-GB" sz="12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02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F1956A3-CC79-413A-B503-C5F14DC665D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Child Selectors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You can define a style rule that targets elements that are a direct child of an element</a:t>
            </a:r>
          </a:p>
          <a:p>
            <a:pPr lvl="1" eaLnBrk="1" hangingPunct="1">
              <a:defRPr/>
            </a:pPr>
            <a:r>
              <a:rPr lang="en-GB" dirty="0" smtClean="0"/>
              <a:t>Use this syntax:</a:t>
            </a:r>
          </a:p>
          <a:p>
            <a:pPr lvl="1"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/>
          </a:p>
          <a:p>
            <a:pPr lvl="1"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 smtClean="0"/>
              <a:t>Example</a:t>
            </a:r>
          </a:p>
          <a:p>
            <a:pPr lvl="1" eaLnBrk="1" hangingPunct="1">
              <a:defRPr/>
            </a:pPr>
            <a:r>
              <a:rPr lang="en-GB" dirty="0" smtClean="0"/>
              <a:t>See </a:t>
            </a:r>
            <a:r>
              <a:rPr lang="en-GB" dirty="0" smtClean="0">
                <a:latin typeface="Lucida Console" pitchFamily="49" charset="0"/>
              </a:rPr>
              <a:t>ChildSelectors.html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Discuss the rules again, and describe the outcome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71538" y="2409825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parentElement &gt; childElement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40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25486D4-B6DD-4879-98F8-C034CB746D4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Adjacent Sibling Selectors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You can define a style rule that targets elements that are siblings of an element (i.e. same parent)</a:t>
            </a:r>
          </a:p>
          <a:p>
            <a:pPr lvl="1" eaLnBrk="1" hangingPunct="1">
              <a:defRPr/>
            </a:pPr>
            <a:r>
              <a:rPr lang="en-GB" dirty="0" smtClean="0"/>
              <a:t>Use this syntax:</a:t>
            </a:r>
          </a:p>
          <a:p>
            <a:pPr lvl="1"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/>
          </a:p>
          <a:p>
            <a:pPr lvl="1"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 smtClean="0"/>
              <a:t>Example</a:t>
            </a:r>
          </a:p>
          <a:p>
            <a:pPr lvl="1" eaLnBrk="1" hangingPunct="1">
              <a:defRPr/>
            </a:pPr>
            <a:r>
              <a:rPr lang="en-GB" dirty="0" smtClean="0"/>
              <a:t>See </a:t>
            </a:r>
            <a:r>
              <a:rPr lang="en-GB" dirty="0" smtClean="0">
                <a:latin typeface="Lucida Console" pitchFamily="49" charset="0"/>
              </a:rPr>
              <a:t>AdjacentSiblingsSelectors.html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Discuss the rules again, and describe the outcome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71538" y="2409825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firstElement + adjacentSiblingElement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63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C9A840F-12FC-4BBA-8818-8BA253606B9C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4. Defining Attribute Selectors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Recap of attributes</a:t>
            </a:r>
          </a:p>
          <a:p>
            <a:pPr eaLnBrk="1" hangingPunct="1"/>
            <a:r>
              <a:rPr lang="en-US" smtClean="0"/>
              <a:t>Overview of attribute selectors</a:t>
            </a:r>
          </a:p>
          <a:p>
            <a:pPr eaLnBrk="1" hangingPunct="1"/>
            <a:r>
              <a:rPr lang="en-GB" smtClean="0"/>
              <a:t>Testing for attribute presence</a:t>
            </a:r>
          </a:p>
          <a:p>
            <a:pPr eaLnBrk="1" hangingPunct="1"/>
            <a:r>
              <a:rPr lang="en-GB" smtClean="0"/>
              <a:t>Testing for an attribute value</a:t>
            </a:r>
            <a:endParaRPr lang="en-US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999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14A861D-C0CA-43B0-82FB-43413AAA15C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Recap of Attributes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Some HTML elements can have attributes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For example: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</p:txBody>
      </p:sp>
      <p:sp>
        <p:nvSpPr>
          <p:cNvPr id="22533" name="Rectangle 16"/>
          <p:cNvSpPr>
            <a:spLocks noChangeArrowheads="1"/>
          </p:cNvSpPr>
          <p:nvPr/>
        </p:nvSpPr>
        <p:spPr bwMode="auto">
          <a:xfrm>
            <a:off x="555625" y="2043113"/>
            <a:ext cx="8232775" cy="16287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/>
              <a:t>&lt;table&gt;</a:t>
            </a:r>
          </a:p>
          <a:p>
            <a:r>
              <a:rPr lang="en-GB"/>
              <a:t>  &lt;tr&gt;</a:t>
            </a:r>
          </a:p>
          <a:p>
            <a:r>
              <a:rPr lang="en-GB"/>
              <a:t>    &lt;td colspan="3"&gt;</a:t>
            </a:r>
          </a:p>
          <a:p>
            <a:r>
              <a:rPr lang="en-GB"/>
              <a:t>    …</a:t>
            </a:r>
          </a:p>
          <a:p>
            <a:endParaRPr lang="en-GB"/>
          </a:p>
          <a:p>
            <a:r>
              <a:rPr lang="en-GB"/>
              <a:t>&lt;input type="text" size="20" … /&gt; </a:t>
            </a:r>
          </a:p>
          <a:p>
            <a:r>
              <a:rPr lang="en-GB"/>
              <a:t>&lt;input type="submit" value="submit" … /&gt; </a:t>
            </a:r>
          </a:p>
        </p:txBody>
      </p:sp>
    </p:spTree>
    <p:extLst>
      <p:ext uri="{BB962C8B-B14F-4D97-AF65-F5344CB8AC3E}">
        <p14:creationId xmlns:p14="http://schemas.microsoft.com/office/powerpoint/2010/main" val="25970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BC0522D-DE29-45D2-A6ED-6611D2B1C515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CSS terminology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Defining simple selectors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Defining relational selectors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Defining attribute selectors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Chaining and grouping selectors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Pseudo-classes and pseudo-elements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GB" dirty="0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063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1252538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Demos\A-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CssEssentials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28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A228836-98B0-432C-B8FD-B372F489A86B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Overview of Attribute Selectors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You can define style rules that target elements based on attributes on the elements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Use [] to denote the attribute of interest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You can select elements based on:</a:t>
            </a:r>
          </a:p>
          <a:p>
            <a:pPr lvl="1">
              <a:defRPr/>
            </a:pPr>
            <a:r>
              <a:rPr lang="en-GB" dirty="0" smtClean="0"/>
              <a:t>The presence of an attribute</a:t>
            </a:r>
          </a:p>
          <a:p>
            <a:pPr lvl="1">
              <a:defRPr/>
            </a:pPr>
            <a:r>
              <a:rPr lang="en-GB" dirty="0" smtClean="0"/>
              <a:t>The value of an attribute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3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F94C311-4D60-4C99-A950-661B879CF3E9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Testing for Attribute Presence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You can define a style rule that targets elements that have a particular attribute (regardless of its value)</a:t>
            </a:r>
          </a:p>
          <a:p>
            <a:pPr lvl="1" eaLnBrk="1" hangingPunct="1"/>
            <a:r>
              <a:rPr lang="en-GB" smtClean="0"/>
              <a:t>Use this syntax: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Example</a:t>
            </a:r>
          </a:p>
          <a:p>
            <a:pPr lvl="1" eaLnBrk="1" hangingPunct="1"/>
            <a:r>
              <a:rPr lang="en-GB" smtClean="0"/>
              <a:t>See </a:t>
            </a:r>
            <a:r>
              <a:rPr lang="en-GB" smtClean="0">
                <a:latin typeface="Lucida Console" pitchFamily="49" charset="0"/>
              </a:rPr>
              <a:t>AttributePresenceSelectors.html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55625" y="2393950"/>
            <a:ext cx="8158163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anElementName[anAttributeName]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  <p:sp>
        <p:nvSpPr>
          <p:cNvPr id="24582" name="Rectangle 16"/>
          <p:cNvSpPr>
            <a:spLocks noChangeArrowheads="1"/>
          </p:cNvSpPr>
          <p:nvPr/>
        </p:nvSpPr>
        <p:spPr bwMode="auto">
          <a:xfrm>
            <a:off x="555625" y="4384675"/>
            <a:ext cx="8232775" cy="16732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/>
              <a:t>a[name] {</a:t>
            </a:r>
          </a:p>
          <a:p>
            <a:r>
              <a:rPr lang="en-GB"/>
              <a:t>  color: blue;</a:t>
            </a:r>
          </a:p>
          <a:p>
            <a:r>
              <a:rPr lang="en-GB"/>
              <a:t>}</a:t>
            </a:r>
          </a:p>
          <a:p>
            <a:endParaRPr lang="en-GB"/>
          </a:p>
          <a:p>
            <a:r>
              <a:rPr lang="en-GB"/>
              <a:t>a[href] {</a:t>
            </a:r>
          </a:p>
          <a:p>
            <a:r>
              <a:rPr lang="en-GB"/>
              <a:t>  color: orange;</a:t>
            </a:r>
          </a:p>
          <a:p>
            <a:r>
              <a:rPr lang="en-GB"/>
              <a:t>}</a:t>
            </a:r>
          </a:p>
        </p:txBody>
      </p:sp>
      <p:cxnSp>
        <p:nvCxnSpPr>
          <p:cNvPr id="24583" name="Straight Arrow Connector 6"/>
          <p:cNvCxnSpPr>
            <a:cxnSpLocks noChangeShapeType="1"/>
          </p:cNvCxnSpPr>
          <p:nvPr/>
        </p:nvCxnSpPr>
        <p:spPr bwMode="auto">
          <a:xfrm flipH="1">
            <a:off x="3668713" y="4786313"/>
            <a:ext cx="57150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219575" y="4629150"/>
            <a:ext cx="18811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bookmarks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55625" y="4429125"/>
            <a:ext cx="3124200" cy="757238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86" name="Straight Arrow Connector 9"/>
          <p:cNvCxnSpPr>
            <a:cxnSpLocks noChangeShapeType="1"/>
          </p:cNvCxnSpPr>
          <p:nvPr/>
        </p:nvCxnSpPr>
        <p:spPr bwMode="auto">
          <a:xfrm flipH="1">
            <a:off x="3684588" y="5661025"/>
            <a:ext cx="60325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233863" y="5507038"/>
            <a:ext cx="18176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hyperlinks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60388" y="5313363"/>
            <a:ext cx="3124200" cy="701675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40170CF-0104-447C-BCFF-1B57614F2417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Testing for an Attribute Value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dirty="0" smtClean="0"/>
              <a:t>You can define a style rule that targets elements that have a particular attribute value</a:t>
            </a:r>
          </a:p>
          <a:p>
            <a:pPr lvl="1" eaLnBrk="1" hangingPunct="1"/>
            <a:r>
              <a:rPr lang="en-GB" dirty="0" smtClean="0"/>
              <a:t>Use = to test the equality</a:t>
            </a:r>
          </a:p>
          <a:p>
            <a:pPr lvl="1" eaLnBrk="1" hangingPunct="1"/>
            <a:r>
              <a:rPr lang="en-GB" dirty="0" smtClean="0"/>
              <a:t>Use ^= to test for "starts with of equals" (buggy)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</a:t>
            </a:r>
          </a:p>
          <a:p>
            <a:pPr lvl="1" eaLnBrk="1" hangingPunct="1"/>
            <a:r>
              <a:rPr lang="en-GB" dirty="0" smtClean="0"/>
              <a:t>See </a:t>
            </a:r>
            <a:r>
              <a:rPr lang="en-GB" dirty="0" smtClean="0">
                <a:latin typeface="Lucida Console" pitchFamily="49" charset="0"/>
              </a:rPr>
              <a:t>AttributeValueSelectors.html</a:t>
            </a:r>
          </a:p>
        </p:txBody>
      </p:sp>
      <p:sp>
        <p:nvSpPr>
          <p:cNvPr id="25605" name="Rectangle 16"/>
          <p:cNvSpPr>
            <a:spLocks noChangeArrowheads="1"/>
          </p:cNvSpPr>
          <p:nvPr/>
        </p:nvSpPr>
        <p:spPr bwMode="auto">
          <a:xfrm>
            <a:off x="555625" y="3975100"/>
            <a:ext cx="8232775" cy="16732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dirty="0" err="1"/>
              <a:t>img</a:t>
            </a:r>
            <a:r>
              <a:rPr lang="en-GB" dirty="0"/>
              <a:t>[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 err="1"/>
              <a:t>euroImages</a:t>
            </a:r>
            <a:r>
              <a:rPr lang="en-GB" dirty="0"/>
              <a:t>/Wales.png"] {</a:t>
            </a:r>
          </a:p>
          <a:p>
            <a:r>
              <a:rPr lang="en-GB" dirty="0"/>
              <a:t>  width: 200px;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 smtClean="0"/>
              <a:t>img</a:t>
            </a:r>
            <a:r>
              <a:rPr lang="en-GB" dirty="0" smtClean="0"/>
              <a:t>[</a:t>
            </a:r>
            <a:r>
              <a:rPr lang="en-GB" dirty="0" err="1" smtClean="0"/>
              <a:t>src</a:t>
            </a:r>
            <a:r>
              <a:rPr lang="en-GB" dirty="0" smtClean="0"/>
              <a:t>^="</a:t>
            </a:r>
            <a:r>
              <a:rPr lang="en-GB" dirty="0" err="1"/>
              <a:t>nonEuroImages</a:t>
            </a:r>
            <a:r>
              <a:rPr lang="en-GB" dirty="0"/>
              <a:t>/"] {</a:t>
            </a:r>
          </a:p>
          <a:p>
            <a:r>
              <a:rPr lang="en-GB" dirty="0"/>
              <a:t>  width: 100px;</a:t>
            </a:r>
          </a:p>
          <a:p>
            <a:r>
              <a:rPr lang="en-GB" dirty="0"/>
              <a:t>}</a:t>
            </a:r>
          </a:p>
        </p:txBody>
      </p:sp>
      <p:cxnSp>
        <p:nvCxnSpPr>
          <p:cNvPr id="25606" name="Straight Arrow Connector 17"/>
          <p:cNvCxnSpPr>
            <a:cxnSpLocks noChangeShapeType="1"/>
          </p:cNvCxnSpPr>
          <p:nvPr/>
        </p:nvCxnSpPr>
        <p:spPr bwMode="auto">
          <a:xfrm flipH="1">
            <a:off x="4583113" y="4376738"/>
            <a:ext cx="57150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5133975" y="4219575"/>
            <a:ext cx="21367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specific image</a:t>
            </a:r>
          </a:p>
        </p:txBody>
      </p:sp>
      <p:sp>
        <p:nvSpPr>
          <p:cNvPr id="25608" name="Rectangle 19"/>
          <p:cNvSpPr>
            <a:spLocks noChangeArrowheads="1"/>
          </p:cNvSpPr>
          <p:nvPr/>
        </p:nvSpPr>
        <p:spPr bwMode="auto">
          <a:xfrm>
            <a:off x="555625" y="4017963"/>
            <a:ext cx="4027488" cy="758825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09" name="Straight Arrow Connector 20"/>
          <p:cNvCxnSpPr>
            <a:cxnSpLocks noChangeShapeType="1"/>
          </p:cNvCxnSpPr>
          <p:nvPr/>
        </p:nvCxnSpPr>
        <p:spPr bwMode="auto">
          <a:xfrm flipH="1">
            <a:off x="4598988" y="5251450"/>
            <a:ext cx="60325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148263" y="5097463"/>
            <a:ext cx="295116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all images in a subfolder</a:t>
            </a:r>
          </a:p>
        </p:txBody>
      </p:sp>
      <p:sp>
        <p:nvSpPr>
          <p:cNvPr id="25611" name="Rectangle 22"/>
          <p:cNvSpPr>
            <a:spLocks noChangeArrowheads="1"/>
          </p:cNvSpPr>
          <p:nvPr/>
        </p:nvSpPr>
        <p:spPr bwMode="auto">
          <a:xfrm>
            <a:off x="560388" y="4903788"/>
            <a:ext cx="4027487" cy="701675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A182F4C-5A87-4D3B-9B9F-031E2AB62870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5. Chaining and Grouping Selectors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Chaining selectors</a:t>
            </a:r>
          </a:p>
          <a:p>
            <a:pPr eaLnBrk="1" hangingPunct="1"/>
            <a:r>
              <a:rPr lang="en-GB" smtClean="0"/>
              <a:t>Grouping selectors</a:t>
            </a:r>
          </a:p>
        </p:txBody>
      </p:sp>
    </p:spTree>
    <p:extLst>
      <p:ext uri="{BB962C8B-B14F-4D97-AF65-F5344CB8AC3E}">
        <p14:creationId xmlns:p14="http://schemas.microsoft.com/office/powerpoint/2010/main" val="40629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9E1D9A2-1CFB-4E5E-AAE8-B396C60C3A3F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Chaining Selectors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You can chain selectors together </a:t>
            </a:r>
          </a:p>
          <a:p>
            <a:pPr lvl="1"/>
            <a:endParaRPr lang="en-GB" smtClean="0"/>
          </a:p>
          <a:p>
            <a:r>
              <a:rPr lang="en-GB" smtClean="0"/>
              <a:t>Example</a:t>
            </a:r>
          </a:p>
          <a:p>
            <a:pPr lvl="1"/>
            <a:r>
              <a:rPr lang="en-GB" smtClean="0"/>
              <a:t>What does this rule mean?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71538" y="2925763"/>
            <a:ext cx="7842250" cy="7318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 dirty="0"/>
              <a:t>#</a:t>
            </a:r>
            <a:r>
              <a:rPr lang="en-GB" sz="1200" dirty="0" err="1"/>
              <a:t>mainContent</a:t>
            </a:r>
            <a:r>
              <a:rPr lang="en-GB" sz="1200" dirty="0"/>
              <a:t> </a:t>
            </a:r>
            <a:r>
              <a:rPr lang="en-GB" sz="1200" dirty="0" err="1"/>
              <a:t>div.narrative</a:t>
            </a:r>
            <a:r>
              <a:rPr lang="en-GB" sz="1200" dirty="0"/>
              <a:t> h4 + </a:t>
            </a:r>
            <a:r>
              <a:rPr lang="en-GB" sz="1200" dirty="0" err="1" smtClean="0"/>
              <a:t>ul</a:t>
            </a:r>
            <a:r>
              <a:rPr lang="en-GB" sz="1200" dirty="0" smtClean="0"/>
              <a:t> </a:t>
            </a:r>
            <a:r>
              <a:rPr lang="en-GB" sz="1200" dirty="0"/>
              <a:t>&gt; li </a:t>
            </a:r>
            <a:r>
              <a:rPr lang="en-GB" sz="1200" dirty="0" smtClean="0"/>
              <a:t>a[</a:t>
            </a:r>
            <a:r>
              <a:rPr lang="en-GB" sz="1200" dirty="0" err="1" smtClean="0"/>
              <a:t>href</a:t>
            </a:r>
            <a:r>
              <a:rPr lang="en-GB" sz="1200" dirty="0" smtClean="0"/>
              <a:t>^="</a:t>
            </a:r>
            <a:r>
              <a:rPr lang="en-GB" sz="1200" dirty="0"/>
              <a:t>http://</a:t>
            </a:r>
            <a:r>
              <a:rPr lang="en-GB" sz="1200" dirty="0" smtClean="0"/>
              <a:t>acme.com"] </a:t>
            </a:r>
            <a:r>
              <a:rPr lang="en-GB" sz="1200" dirty="0"/>
              <a:t>{</a:t>
            </a:r>
          </a:p>
          <a:p>
            <a:pPr defTabSz="739775"/>
            <a:r>
              <a:rPr lang="en-GB" sz="1200" dirty="0"/>
              <a:t>  font-size: 20pt;</a:t>
            </a:r>
          </a:p>
          <a:p>
            <a:pPr defTabSz="739775"/>
            <a:r>
              <a:rPr lang="en-GB" sz="12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48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5369A17-D410-461B-849D-D7EAED990047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Grouping Selectors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You can group selectors together </a:t>
            </a:r>
          </a:p>
          <a:p>
            <a:pPr lvl="1"/>
            <a:r>
              <a:rPr lang="en-GB" smtClean="0"/>
              <a:t>Use a comma separator between selectors</a:t>
            </a:r>
          </a:p>
          <a:p>
            <a:pPr lvl="1"/>
            <a:endParaRPr lang="en-GB" smtClean="0"/>
          </a:p>
          <a:p>
            <a:r>
              <a:rPr lang="en-GB" smtClean="0"/>
              <a:t>Example</a:t>
            </a:r>
          </a:p>
          <a:p>
            <a:pPr lvl="1"/>
            <a:r>
              <a:rPr lang="en-GB" smtClean="0"/>
              <a:t>The following are equivalent!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847725" y="3303588"/>
            <a:ext cx="7842250" cy="12525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h1 </a:t>
            </a:r>
            <a:r>
              <a:rPr lang="en-GB" sz="1200" dirty="0"/>
              <a:t>{ </a:t>
            </a:r>
            <a:r>
              <a:rPr lang="en-GB" sz="1200" dirty="0" err="1"/>
              <a:t>color</a:t>
            </a:r>
            <a:r>
              <a:rPr lang="en-GB" sz="1200" dirty="0"/>
              <a:t>: orange; background-</a:t>
            </a:r>
            <a:r>
              <a:rPr lang="en-GB" sz="1200" dirty="0" err="1"/>
              <a:t>color</a:t>
            </a:r>
            <a:r>
              <a:rPr lang="en-GB" sz="1200" dirty="0"/>
              <a:t>: #</a:t>
            </a:r>
            <a:r>
              <a:rPr lang="en-GB" sz="1200" dirty="0" err="1"/>
              <a:t>ffeeee</a:t>
            </a:r>
            <a:r>
              <a:rPr lang="en-GB" sz="1200" dirty="0"/>
              <a:t>; }</a:t>
            </a:r>
          </a:p>
          <a:p>
            <a:r>
              <a:rPr lang="en-GB" sz="1200" dirty="0" smtClean="0"/>
              <a:t>h2 </a:t>
            </a:r>
            <a:r>
              <a:rPr lang="en-GB" sz="1200" dirty="0"/>
              <a:t>{ </a:t>
            </a:r>
            <a:r>
              <a:rPr lang="en-GB" sz="1200" dirty="0" err="1"/>
              <a:t>color</a:t>
            </a:r>
            <a:r>
              <a:rPr lang="en-GB" sz="1200" dirty="0"/>
              <a:t>: orange; background-</a:t>
            </a:r>
            <a:r>
              <a:rPr lang="en-GB" sz="1200" dirty="0" err="1"/>
              <a:t>color</a:t>
            </a:r>
            <a:r>
              <a:rPr lang="en-GB" sz="1200" dirty="0"/>
              <a:t>: #</a:t>
            </a:r>
            <a:r>
              <a:rPr lang="en-GB" sz="1200" dirty="0" err="1"/>
              <a:t>ffeeee</a:t>
            </a:r>
            <a:r>
              <a:rPr lang="en-GB" sz="1200" dirty="0"/>
              <a:t>; }</a:t>
            </a:r>
          </a:p>
          <a:p>
            <a:r>
              <a:rPr lang="en-GB" sz="1200" dirty="0"/>
              <a:t>h3 { </a:t>
            </a:r>
            <a:r>
              <a:rPr lang="en-GB" sz="1200" dirty="0" err="1"/>
              <a:t>color</a:t>
            </a:r>
            <a:r>
              <a:rPr lang="en-GB" sz="1200" dirty="0"/>
              <a:t>: orange; background-</a:t>
            </a:r>
            <a:r>
              <a:rPr lang="en-GB" sz="1200" dirty="0" err="1"/>
              <a:t>color</a:t>
            </a:r>
            <a:r>
              <a:rPr lang="en-GB" sz="1200" dirty="0"/>
              <a:t>: #</a:t>
            </a:r>
            <a:r>
              <a:rPr lang="en-GB" sz="1200" dirty="0" err="1"/>
              <a:t>ffeeee</a:t>
            </a:r>
            <a:r>
              <a:rPr lang="en-GB" sz="1200" dirty="0"/>
              <a:t>; }</a:t>
            </a:r>
          </a:p>
          <a:p>
            <a:r>
              <a:rPr lang="en-GB" sz="1200" dirty="0"/>
              <a:t>h4 { </a:t>
            </a:r>
            <a:r>
              <a:rPr lang="en-GB" sz="1200" dirty="0" err="1"/>
              <a:t>color</a:t>
            </a:r>
            <a:r>
              <a:rPr lang="en-GB" sz="1200" dirty="0"/>
              <a:t>: orange; background-</a:t>
            </a:r>
            <a:r>
              <a:rPr lang="en-GB" sz="1200" dirty="0" err="1"/>
              <a:t>color</a:t>
            </a:r>
            <a:r>
              <a:rPr lang="en-GB" sz="1200" dirty="0"/>
              <a:t>: #</a:t>
            </a:r>
            <a:r>
              <a:rPr lang="en-GB" sz="1200" dirty="0" err="1"/>
              <a:t>ffeeee</a:t>
            </a:r>
            <a:r>
              <a:rPr lang="en-GB" sz="1200" dirty="0"/>
              <a:t>; }</a:t>
            </a:r>
          </a:p>
          <a:p>
            <a:r>
              <a:rPr lang="en-GB" sz="1200" dirty="0"/>
              <a:t>h5 { </a:t>
            </a:r>
            <a:r>
              <a:rPr lang="en-GB" sz="1200" dirty="0" err="1"/>
              <a:t>color</a:t>
            </a:r>
            <a:r>
              <a:rPr lang="en-GB" sz="1200" dirty="0"/>
              <a:t>: orange; background-</a:t>
            </a:r>
            <a:r>
              <a:rPr lang="en-GB" sz="1200" dirty="0" err="1"/>
              <a:t>color</a:t>
            </a:r>
            <a:r>
              <a:rPr lang="en-GB" sz="1200" dirty="0"/>
              <a:t>: #</a:t>
            </a:r>
            <a:r>
              <a:rPr lang="en-GB" sz="1200" dirty="0" err="1"/>
              <a:t>ffeeee</a:t>
            </a:r>
            <a:r>
              <a:rPr lang="en-GB" sz="1200" dirty="0"/>
              <a:t>; }</a:t>
            </a:r>
          </a:p>
          <a:p>
            <a:r>
              <a:rPr lang="en-GB" sz="1200" dirty="0"/>
              <a:t>h6 { </a:t>
            </a:r>
            <a:r>
              <a:rPr lang="en-GB" sz="1200" dirty="0" err="1"/>
              <a:t>color</a:t>
            </a:r>
            <a:r>
              <a:rPr lang="en-GB" sz="1200" dirty="0"/>
              <a:t>: orange; background-</a:t>
            </a:r>
            <a:r>
              <a:rPr lang="en-GB" sz="1200" dirty="0" err="1"/>
              <a:t>color</a:t>
            </a:r>
            <a:r>
              <a:rPr lang="en-GB" sz="1200" dirty="0"/>
              <a:t>: #</a:t>
            </a:r>
            <a:r>
              <a:rPr lang="en-GB" sz="1200" dirty="0" err="1"/>
              <a:t>ffeeee</a:t>
            </a:r>
            <a:r>
              <a:rPr lang="en-GB" sz="1200" dirty="0"/>
              <a:t>; }</a:t>
            </a:r>
            <a:endParaRPr lang="en-US" sz="1200" dirty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47725" y="4765675"/>
            <a:ext cx="7842250" cy="34925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h1</a:t>
            </a:r>
            <a:r>
              <a:rPr lang="en-GB" sz="1200" dirty="0"/>
              <a:t>, </a:t>
            </a:r>
            <a:r>
              <a:rPr lang="en-GB" sz="1200" dirty="0" smtClean="0"/>
              <a:t>h2</a:t>
            </a:r>
            <a:r>
              <a:rPr lang="en-GB" sz="1200" dirty="0"/>
              <a:t>, h3, h4, h5, h6 { </a:t>
            </a:r>
            <a:r>
              <a:rPr lang="en-GB" sz="1200" dirty="0" err="1"/>
              <a:t>color</a:t>
            </a:r>
            <a:r>
              <a:rPr lang="en-GB" sz="1200" dirty="0"/>
              <a:t>: orange; background-</a:t>
            </a:r>
            <a:r>
              <a:rPr lang="en-GB" sz="1200" dirty="0" err="1"/>
              <a:t>color</a:t>
            </a:r>
            <a:r>
              <a:rPr lang="en-GB" sz="1200" dirty="0"/>
              <a:t>: #</a:t>
            </a:r>
            <a:r>
              <a:rPr lang="en-GB" sz="1200" dirty="0" err="1"/>
              <a:t>ffeeee</a:t>
            </a:r>
            <a:r>
              <a:rPr lang="en-GB" sz="1200" dirty="0"/>
              <a:t>;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27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89D373F-3D70-41B6-A1E5-5811B037158A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6. Pseudo-Classes and Pseudo-Elements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dirty="0" smtClean="0"/>
              <a:t>Overview of pseudo-classes</a:t>
            </a:r>
          </a:p>
          <a:p>
            <a:pPr eaLnBrk="1" hangingPunct="1"/>
            <a:r>
              <a:rPr lang="en-GB" dirty="0" smtClean="0"/>
              <a:t>Using pseudo-classes with hyperlinks</a:t>
            </a:r>
          </a:p>
          <a:p>
            <a:pPr eaLnBrk="1" hangingPunct="1"/>
            <a:r>
              <a:rPr lang="en-US" dirty="0" smtClean="0"/>
              <a:t>:focus pseudo-class</a:t>
            </a:r>
          </a:p>
          <a:p>
            <a:pPr eaLnBrk="1" hangingPunct="1"/>
            <a:r>
              <a:rPr lang="en-GB" dirty="0" smtClean="0"/>
              <a:t>Overview of pseudo-elements</a:t>
            </a:r>
            <a:endParaRPr lang="en-GB" dirty="0"/>
          </a:p>
          <a:p>
            <a:pPr eaLnBrk="1" hangingPunct="1"/>
            <a:r>
              <a:rPr lang="en-US" dirty="0"/>
              <a:t>:first-child pseudo-element</a:t>
            </a:r>
          </a:p>
          <a:p>
            <a:pPr eaLnBrk="1" hangingPunct="1"/>
            <a:r>
              <a:rPr lang="en-US" dirty="0"/>
              <a:t>:first-line pseudo-element</a:t>
            </a:r>
            <a:endParaRPr lang="en-GB" dirty="0"/>
          </a:p>
          <a:p>
            <a:pPr eaLnBrk="1" hangingPunct="1"/>
            <a:r>
              <a:rPr lang="en-US" dirty="0"/>
              <a:t>:first-letter pseudo-element</a:t>
            </a:r>
          </a:p>
          <a:p>
            <a:pPr eaLnBrk="1" hangingPunct="1"/>
            <a:r>
              <a:rPr lang="en-US" dirty="0"/>
              <a:t>:before and :after pseudo-elements</a:t>
            </a:r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11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A542FEA-4FAB-4E76-B779-FB68CC5A0BB2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Pseudo-Classes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</p:spPr>
        <p:txBody>
          <a:bodyPr/>
          <a:lstStyle/>
          <a:p>
            <a:r>
              <a:rPr lang="en-GB" smtClean="0"/>
              <a:t>CSS supports the concept of pseudo-classes</a:t>
            </a:r>
          </a:p>
          <a:p>
            <a:pPr lvl="1"/>
            <a:r>
              <a:rPr lang="en-GB" smtClean="0"/>
              <a:t>i.e. additional qualifiers that you can place on a selector</a:t>
            </a:r>
          </a:p>
          <a:p>
            <a:pPr lvl="1"/>
            <a:r>
              <a:rPr lang="en-GB" smtClean="0"/>
              <a:t>Allows you to fine-tune when the rule applies</a:t>
            </a:r>
          </a:p>
          <a:p>
            <a:pPr lvl="1"/>
            <a:endParaRPr lang="en-GB" smtClean="0"/>
          </a:p>
          <a:p>
            <a:r>
              <a:rPr lang="en-GB" smtClean="0"/>
              <a:t>General syntax for pseudo-classes: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71538" y="3282950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aSelector:pseudoClass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864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mtClean="0"/>
              <a:t>Using Pseudo-Classes with Hyperlinks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CSS supports several pseudo-classes for hyperlinks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Note:</a:t>
            </a:r>
          </a:p>
          <a:p>
            <a:pPr lvl="1"/>
            <a:r>
              <a:rPr lang="en-GB" smtClean="0">
                <a:latin typeface="Lucida Console" pitchFamily="49" charset="0"/>
              </a:rPr>
              <a:t>:hover</a:t>
            </a:r>
            <a:r>
              <a:rPr lang="en-GB" smtClean="0"/>
              <a:t> must come after </a:t>
            </a:r>
            <a:r>
              <a:rPr lang="en-GB" smtClean="0">
                <a:latin typeface="Lucida Console" pitchFamily="49" charset="0"/>
              </a:rPr>
              <a:t>:link</a:t>
            </a:r>
            <a:r>
              <a:rPr lang="en-GB" smtClean="0"/>
              <a:t> and </a:t>
            </a:r>
            <a:r>
              <a:rPr lang="en-GB" smtClean="0">
                <a:latin typeface="Lucida Console" pitchFamily="49" charset="0"/>
              </a:rPr>
              <a:t>:visited</a:t>
            </a:r>
          </a:p>
          <a:p>
            <a:pPr lvl="1"/>
            <a:r>
              <a:rPr lang="en-GB" smtClean="0">
                <a:latin typeface="Lucida Console" pitchFamily="49" charset="0"/>
              </a:rPr>
              <a:t>:active</a:t>
            </a:r>
            <a:r>
              <a:rPr lang="en-GB" smtClean="0"/>
              <a:t> must come after </a:t>
            </a:r>
            <a:r>
              <a:rPr lang="en-GB" smtClean="0">
                <a:latin typeface="Lucida Console" pitchFamily="49" charset="0"/>
              </a:rPr>
              <a:t>:hover</a:t>
            </a:r>
          </a:p>
          <a:p>
            <a:pPr lvl="1"/>
            <a:endParaRPr lang="en-GB" smtClean="0"/>
          </a:p>
          <a:p>
            <a:r>
              <a:rPr lang="en-GB" smtClean="0"/>
              <a:t>Example</a:t>
            </a:r>
          </a:p>
          <a:p>
            <a:pPr lvl="1"/>
            <a:r>
              <a:rPr lang="en-GB" smtClean="0"/>
              <a:t>See </a:t>
            </a:r>
            <a:r>
              <a:rPr lang="en-GB" smtClean="0">
                <a:latin typeface="Lucida Console" pitchFamily="49" charset="0"/>
              </a:rPr>
              <a:t>LinkPseudoClasses.html</a:t>
            </a:r>
          </a:p>
          <a:p>
            <a:pPr lvl="1"/>
            <a:endParaRPr lang="en-GB" smtClean="0">
              <a:latin typeface="Lucida Bright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D10EF1-51C5-4BB3-864D-A6DC34B307FB}" type="slidenum">
              <a:rPr lang="en-GB"/>
              <a:pPr>
                <a:defRPr/>
              </a:pPr>
              <a:t>28</a:t>
            </a:fld>
            <a:endParaRPr lang="en-GB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47700" y="1677988"/>
            <a:ext cx="7934325" cy="407987"/>
            <a:chOff x="647105" y="1269210"/>
            <a:chExt cx="7934184" cy="408231"/>
          </a:xfrm>
        </p:grpSpPr>
        <p:sp>
          <p:nvSpPr>
            <p:cNvPr id="9" name="TextBox 8"/>
            <p:cNvSpPr txBox="1"/>
            <p:nvPr/>
          </p:nvSpPr>
          <p:spPr>
            <a:xfrm>
              <a:off x="647105" y="1269210"/>
              <a:ext cx="2481219" cy="408231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anchor="ctr"/>
            <a:lstStyle/>
            <a:p>
              <a:pPr>
                <a:defRPr/>
              </a:pPr>
              <a:r>
                <a:rPr lang="en-GB" dirty="0">
                  <a:solidFill>
                    <a:schemeClr val="bg1"/>
                  </a:solidFill>
                  <a:latin typeface="+mj-lt"/>
                </a:rPr>
                <a:t>Pseudo-class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0235" y="1269210"/>
              <a:ext cx="5391054" cy="408231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anchor="ctr"/>
            <a:lstStyle/>
            <a:p>
              <a:pPr>
                <a:defRPr/>
              </a:pPr>
              <a:r>
                <a:rPr lang="en-GB" dirty="0">
                  <a:solidFill>
                    <a:schemeClr val="bg1"/>
                  </a:solidFill>
                  <a:latin typeface="+mj-lt"/>
                </a:rPr>
                <a:t>Description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47700" y="2125663"/>
            <a:ext cx="7934325" cy="387350"/>
            <a:chOff x="647105" y="1717270"/>
            <a:chExt cx="7934184" cy="387523"/>
          </a:xfrm>
        </p:grpSpPr>
        <p:sp>
          <p:nvSpPr>
            <p:cNvPr id="7184" name="TextBox 9"/>
            <p:cNvSpPr txBox="1">
              <a:spLocks noChangeArrowheads="1"/>
            </p:cNvSpPr>
            <p:nvPr/>
          </p:nvSpPr>
          <p:spPr bwMode="auto">
            <a:xfrm>
              <a:off x="647105" y="1717270"/>
              <a:ext cx="2481442" cy="38752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:link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0235" y="1717270"/>
              <a:ext cx="5391054" cy="387523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anchor="ctr"/>
            <a:lstStyle/>
            <a:p>
              <a:pPr>
                <a:defRPr/>
              </a:pPr>
              <a:r>
                <a:rPr lang="en-GB" dirty="0">
                  <a:solidFill>
                    <a:schemeClr val="tx2"/>
                  </a:solidFill>
                  <a:latin typeface="+mj-lt"/>
                </a:rPr>
                <a:t>Selects all unvisited links 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47700" y="2562225"/>
            <a:ext cx="7934325" cy="387350"/>
            <a:chOff x="647105" y="2153458"/>
            <a:chExt cx="7934184" cy="387523"/>
          </a:xfrm>
        </p:grpSpPr>
        <p:sp>
          <p:nvSpPr>
            <p:cNvPr id="7182" name="TextBox 32"/>
            <p:cNvSpPr txBox="1">
              <a:spLocks noChangeArrowheads="1"/>
            </p:cNvSpPr>
            <p:nvPr/>
          </p:nvSpPr>
          <p:spPr bwMode="auto">
            <a:xfrm>
              <a:off x="647105" y="2153458"/>
              <a:ext cx="2481442" cy="38752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:visited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0235" y="2153458"/>
              <a:ext cx="5391054" cy="387523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anchor="ctr"/>
            <a:lstStyle/>
            <a:p>
              <a:pPr>
                <a:defRPr/>
              </a:pPr>
              <a:r>
                <a:rPr lang="en-GB" dirty="0">
                  <a:solidFill>
                    <a:schemeClr val="tx2"/>
                  </a:solidFill>
                  <a:latin typeface="+mj-lt"/>
                </a:rPr>
                <a:t>Selects all visited links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47700" y="2997200"/>
            <a:ext cx="7934325" cy="387350"/>
            <a:chOff x="647105" y="2589646"/>
            <a:chExt cx="7934184" cy="387523"/>
          </a:xfrm>
        </p:grpSpPr>
        <p:sp>
          <p:nvSpPr>
            <p:cNvPr id="7180" name="TextBox 34"/>
            <p:cNvSpPr txBox="1">
              <a:spLocks noChangeArrowheads="1"/>
            </p:cNvSpPr>
            <p:nvPr/>
          </p:nvSpPr>
          <p:spPr bwMode="auto">
            <a:xfrm>
              <a:off x="647105" y="2589646"/>
              <a:ext cx="2481442" cy="38752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:hover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90235" y="2589646"/>
              <a:ext cx="5391054" cy="387523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anchor="ctr"/>
            <a:lstStyle/>
            <a:p>
              <a:pPr>
                <a:defRPr/>
              </a:pPr>
              <a:r>
                <a:rPr lang="en-GB" dirty="0">
                  <a:solidFill>
                    <a:schemeClr val="tx2"/>
                  </a:solidFill>
                  <a:latin typeface="+mj-lt"/>
                </a:rPr>
                <a:t>Selects links on mouse-over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47700" y="3433763"/>
            <a:ext cx="7934325" cy="387350"/>
            <a:chOff x="647105" y="3025834"/>
            <a:chExt cx="7934184" cy="387523"/>
          </a:xfrm>
        </p:grpSpPr>
        <p:sp>
          <p:nvSpPr>
            <p:cNvPr id="7178" name="TextBox 36"/>
            <p:cNvSpPr txBox="1">
              <a:spLocks noChangeArrowheads="1"/>
            </p:cNvSpPr>
            <p:nvPr/>
          </p:nvSpPr>
          <p:spPr bwMode="auto">
            <a:xfrm>
              <a:off x="647105" y="3025834"/>
              <a:ext cx="2481442" cy="38752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chemeClr val="tx2"/>
                  </a:solidFill>
                </a:rPr>
                <a:t>:active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0235" y="3025834"/>
              <a:ext cx="5391054" cy="387523"/>
            </a:xfrm>
            <a:prstGeom prst="rect">
              <a:avLst/>
            </a:prstGeom>
            <a:solidFill>
              <a:srgbClr val="CCCCFF"/>
            </a:solidFill>
          </p:spPr>
          <p:txBody>
            <a:bodyPr wrap="none" anchor="ctr"/>
            <a:lstStyle/>
            <a:p>
              <a:pPr>
                <a:defRPr/>
              </a:pPr>
              <a:r>
                <a:rPr lang="en-GB" dirty="0">
                  <a:solidFill>
                    <a:schemeClr val="tx2"/>
                  </a:solidFill>
                  <a:latin typeface="+mj-lt"/>
                </a:rPr>
                <a:t>Selects the active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4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:focus Pseudo-Class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:focus</a:t>
            </a:r>
            <a:r>
              <a:rPr lang="en-GB" smtClean="0"/>
              <a:t> pseudo-class selects an element that has input focus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r>
              <a:rPr lang="en-GB" smtClean="0"/>
              <a:t>Example</a:t>
            </a:r>
          </a:p>
          <a:p>
            <a:pPr lvl="1"/>
            <a:r>
              <a:rPr lang="en-GB" smtClean="0"/>
              <a:t>See </a:t>
            </a:r>
            <a:r>
              <a:rPr lang="en-GB" smtClean="0">
                <a:latin typeface="Lucida Console" pitchFamily="49" charset="0"/>
              </a:rPr>
              <a:t>FocusPseudoClass.html</a:t>
            </a:r>
          </a:p>
          <a:p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C7B7484-C8AD-4445-AFCB-C54C0EB040FA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71538" y="2054225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aSelector:focus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059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CD46D21-3C5C-4611-BB1A-35F05ECE7AA7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CSS Terminology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Style rules</a:t>
            </a:r>
          </a:p>
          <a:p>
            <a:pPr eaLnBrk="1" hangingPunct="1"/>
            <a:r>
              <a:rPr lang="en-GB" smtClean="0"/>
              <a:t>Declarations</a:t>
            </a:r>
          </a:p>
          <a:p>
            <a:pPr eaLnBrk="1" hangingPunct="1"/>
            <a:r>
              <a:rPr lang="en-US" smtClean="0"/>
              <a:t>Selectors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272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07AB8C-D681-4CD2-846E-1F13A297CBCF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Pseudo-Elements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</p:spPr>
        <p:txBody>
          <a:bodyPr/>
          <a:lstStyle/>
          <a:p>
            <a:r>
              <a:rPr lang="en-GB" smtClean="0"/>
              <a:t>CSS supports the concept of pseudo-elements</a:t>
            </a:r>
          </a:p>
          <a:p>
            <a:pPr lvl="1"/>
            <a:r>
              <a:rPr lang="en-GB" smtClean="0"/>
              <a:t>i.e. additional qualifiers that you can place on a selector</a:t>
            </a:r>
          </a:p>
          <a:p>
            <a:pPr lvl="1"/>
            <a:r>
              <a:rPr lang="en-GB" smtClean="0"/>
              <a:t>Allows you to fine-tune when the rule applies</a:t>
            </a:r>
          </a:p>
          <a:p>
            <a:pPr lvl="1"/>
            <a:endParaRPr lang="en-GB" smtClean="0"/>
          </a:p>
          <a:p>
            <a:r>
              <a:rPr lang="en-GB" smtClean="0"/>
              <a:t>General syntax for pseudo-elements: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71538" y="3282950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aSelector:pseudoElement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07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The :first-child Pseudo-Element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:first-child</a:t>
            </a:r>
            <a:r>
              <a:rPr lang="en-GB" smtClean="0"/>
              <a:t> pseudo-element selects an element that is the first child of another element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r>
              <a:rPr lang="en-GB" smtClean="0"/>
              <a:t>Example</a:t>
            </a:r>
          </a:p>
          <a:p>
            <a:pPr lvl="1"/>
            <a:r>
              <a:rPr lang="en-GB" smtClean="0"/>
              <a:t>See </a:t>
            </a:r>
            <a:r>
              <a:rPr lang="en-GB" smtClean="0">
                <a:latin typeface="Lucida Console" pitchFamily="49" charset="0"/>
              </a:rPr>
              <a:t>FirstChildPseudoElement.html</a:t>
            </a:r>
          </a:p>
          <a:p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21135B-7E96-4404-8550-E400AA42D769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71538" y="2054225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aSelector:first-child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892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The :first-line Pseudo-Element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:first-line</a:t>
            </a:r>
            <a:r>
              <a:rPr lang="en-GB" smtClean="0"/>
              <a:t> pseudo-element selects the first line within an element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r>
              <a:rPr lang="en-GB" smtClean="0"/>
              <a:t>Example</a:t>
            </a:r>
          </a:p>
          <a:p>
            <a:pPr lvl="1"/>
            <a:r>
              <a:rPr lang="en-GB" smtClean="0"/>
              <a:t>See </a:t>
            </a:r>
            <a:r>
              <a:rPr lang="en-GB" smtClean="0">
                <a:latin typeface="Lucida Console" pitchFamily="49" charset="0"/>
              </a:rPr>
              <a:t>FirstLinePseudoElement.html</a:t>
            </a:r>
          </a:p>
          <a:p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F100865-0C1F-4A4D-839A-99C0DB2C4BDE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71538" y="2054225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aSelector:first-line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467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The :first-letter Pseudo-Element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:first-letter</a:t>
            </a:r>
            <a:r>
              <a:rPr lang="en-GB" smtClean="0"/>
              <a:t> pseudo-element selects the first letter within an element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r>
              <a:rPr lang="en-GB" smtClean="0"/>
              <a:t>Example</a:t>
            </a:r>
          </a:p>
          <a:p>
            <a:pPr lvl="1"/>
            <a:r>
              <a:rPr lang="en-GB" smtClean="0"/>
              <a:t>See </a:t>
            </a:r>
            <a:r>
              <a:rPr lang="en-GB" smtClean="0">
                <a:latin typeface="Lucida Console" pitchFamily="49" charset="0"/>
              </a:rPr>
              <a:t>FirstLetterPseudoElement.html</a:t>
            </a:r>
          </a:p>
          <a:p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79E9549-AB80-4DA9-A018-67FDF3200C2B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71538" y="2054225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aSelector:first-letter {</a:t>
            </a:r>
          </a:p>
          <a:p>
            <a:pPr defTabSz="739775"/>
            <a:r>
              <a:rPr lang="en-GB" sz="1200"/>
              <a:t>  declarations…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831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:before and :after Pseudo-Elements 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:before</a:t>
            </a:r>
            <a:r>
              <a:rPr lang="en-GB" smtClean="0"/>
              <a:t> and </a:t>
            </a:r>
            <a:r>
              <a:rPr lang="en-GB" smtClean="0">
                <a:latin typeface="Lucida Console" pitchFamily="49" charset="0"/>
              </a:rPr>
              <a:t>:after</a:t>
            </a:r>
            <a:r>
              <a:rPr lang="en-GB" smtClean="0"/>
              <a:t> pseudo-elements can be used to insert some content before/after the content of an element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8F78405-2775-4A36-A606-72EB008F10ED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71538" y="2432050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aSelector:before {</a:t>
            </a:r>
          </a:p>
          <a:p>
            <a:pPr defTabSz="739775"/>
            <a:r>
              <a:rPr lang="en-GB" sz="1200"/>
              <a:t>  content: someContent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71538" y="3365500"/>
            <a:ext cx="7842250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aSelector:after {</a:t>
            </a:r>
          </a:p>
          <a:p>
            <a:pPr defTabSz="739775"/>
            <a:r>
              <a:rPr lang="en-GB" sz="1200"/>
              <a:t>  content: someContent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59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:before and :after Pseudo-Elements 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You can generate the following kind of content for the </a:t>
            </a:r>
            <a:r>
              <a:rPr lang="en-GB" dirty="0" smtClean="0">
                <a:latin typeface="Lucida Console" pitchFamily="49" charset="0"/>
              </a:rPr>
              <a:t>:before</a:t>
            </a:r>
            <a:r>
              <a:rPr lang="en-GB" dirty="0" smtClean="0"/>
              <a:t> and </a:t>
            </a:r>
            <a:r>
              <a:rPr lang="en-GB" dirty="0" smtClean="0">
                <a:latin typeface="Lucida Console" pitchFamily="49" charset="0"/>
              </a:rPr>
              <a:t>:after</a:t>
            </a:r>
            <a:r>
              <a:rPr lang="en-GB" dirty="0" smtClean="0"/>
              <a:t> pseudo-elements:</a:t>
            </a:r>
          </a:p>
          <a:p>
            <a:pPr lvl="1">
              <a:defRPr/>
            </a:pPr>
            <a:r>
              <a:rPr lang="en-GB" dirty="0" smtClean="0"/>
              <a:t>A string</a:t>
            </a: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/>
              <a:t>A URL</a:t>
            </a:r>
            <a:endParaRPr lang="en-GB" dirty="0" smtClean="0">
              <a:latin typeface="Lucida Console" pitchFamily="49" charset="0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A counter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>
              <a:defRPr/>
            </a:pPr>
            <a:r>
              <a:rPr lang="en-GB" dirty="0" smtClean="0">
                <a:latin typeface="+mj-lt"/>
              </a:rPr>
              <a:t>Note: </a:t>
            </a:r>
          </a:p>
          <a:p>
            <a:pPr lvl="1">
              <a:defRPr/>
            </a:pPr>
            <a:r>
              <a:rPr lang="en-GB" dirty="0" smtClean="0">
                <a:latin typeface="+mj-lt"/>
              </a:rPr>
              <a:t>You can reset and increment a counter as follows: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r>
              <a:rPr lang="en-GB" dirty="0" smtClean="0">
                <a:latin typeface="+mj-lt"/>
              </a:rPr>
              <a:t>To display a counter:</a:t>
            </a: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847725" y="4379913"/>
            <a:ext cx="3768725" cy="7318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 {</a:t>
            </a:r>
          </a:p>
          <a:p>
            <a:pPr defTabSz="739775"/>
            <a:r>
              <a:rPr lang="en-GB" sz="1200"/>
              <a:t>  counter-reset: aCounter optValue;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4981575" y="4379913"/>
            <a:ext cx="3768725" cy="7318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 {</a:t>
            </a:r>
          </a:p>
          <a:p>
            <a:pPr defTabSz="739775"/>
            <a:r>
              <a:rPr lang="en-GB" sz="1200"/>
              <a:t>  counter-increment: aCounter optAmt;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847725" y="5826125"/>
            <a:ext cx="7902575" cy="73183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1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GB" sz="1200"/>
              <a:t>aSelector {</a:t>
            </a:r>
          </a:p>
          <a:p>
            <a:pPr defTabSz="739775"/>
            <a:r>
              <a:rPr lang="en-GB" sz="1200"/>
              <a:t>  content: counter(aCounter, aListStyle);</a:t>
            </a:r>
          </a:p>
          <a:p>
            <a:pPr defTabSz="739775"/>
            <a:r>
              <a:rPr lang="en-GB" sz="1200"/>
              <a:t>}</a:t>
            </a:r>
            <a:endParaRPr lang="en-US" sz="120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997450" y="5691188"/>
            <a:ext cx="3951288" cy="1060450"/>
          </a:xfrm>
          <a:prstGeom prst="wedgeRoundRectCallout">
            <a:avLst>
              <a:gd name="adj1" fmla="val -55548"/>
              <a:gd name="adj2" fmla="val -2647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500" dirty="0">
                <a:solidFill>
                  <a:srgbClr val="FF0000"/>
                </a:solidFill>
                <a:latin typeface="+mj-lt"/>
              </a:rPr>
              <a:t>For details of list styles, see:</a:t>
            </a:r>
            <a:r>
              <a:rPr lang="en-GB" sz="1500" dirty="0">
                <a:solidFill>
                  <a:srgbClr val="FF0000"/>
                </a:solidFill>
              </a:rPr>
              <a:t> </a:t>
            </a:r>
            <a:br>
              <a:rPr lang="en-GB" sz="1500" dirty="0">
                <a:solidFill>
                  <a:srgbClr val="FF0000"/>
                </a:solidFill>
              </a:rPr>
            </a:br>
            <a:r>
              <a:rPr lang="en-GB" sz="1500" dirty="0">
                <a:solidFill>
                  <a:srgbClr val="FF0000"/>
                </a:solidFill>
              </a:rPr>
              <a:t/>
            </a:r>
            <a:br>
              <a:rPr lang="en-GB" sz="1500" dirty="0">
                <a:solidFill>
                  <a:srgbClr val="FF0000"/>
                </a:solidFill>
              </a:rPr>
            </a:br>
            <a:r>
              <a:rPr lang="en-GB" sz="1500" dirty="0">
                <a:solidFill>
                  <a:srgbClr val="FF0000"/>
                </a:solidFill>
              </a:rPr>
              <a:t>www.w3.org/TR/CSS2/generate.html</a:t>
            </a:r>
            <a:br>
              <a:rPr lang="en-GB" sz="1500" dirty="0">
                <a:solidFill>
                  <a:srgbClr val="FF0000"/>
                </a:solidFill>
              </a:rPr>
            </a:br>
            <a:r>
              <a:rPr lang="en-GB" sz="1500" dirty="0">
                <a:solidFill>
                  <a:srgbClr val="FF0000"/>
                </a:solidFill>
              </a:rPr>
              <a:t>#propdef-list-style-type</a:t>
            </a:r>
          </a:p>
        </p:txBody>
      </p:sp>
    </p:spTree>
    <p:extLst>
      <p:ext uri="{BB962C8B-B14F-4D97-AF65-F5344CB8AC3E}">
        <p14:creationId xmlns:p14="http://schemas.microsoft.com/office/powerpoint/2010/main" val="1880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:before and :after Pseudo-Elements (3)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Example</a:t>
            </a:r>
          </a:p>
          <a:p>
            <a:pPr lvl="1">
              <a:defRPr/>
            </a:pPr>
            <a:r>
              <a:rPr lang="en-GB" dirty="0" smtClean="0"/>
              <a:t>See </a:t>
            </a:r>
            <a:r>
              <a:rPr lang="en-GB" dirty="0" smtClean="0">
                <a:latin typeface="Lucida Console" pitchFamily="49" charset="0"/>
              </a:rPr>
              <a:t>BeforeAndAfterPseudoElements.html</a:t>
            </a:r>
          </a:p>
          <a:p>
            <a:pPr lvl="1">
              <a:defRPr/>
            </a:pPr>
            <a:r>
              <a:rPr lang="en-GB" dirty="0" smtClean="0"/>
              <a:t>Illustrates various content types and techniques</a:t>
            </a:r>
            <a:endParaRPr lang="en-GB" dirty="0" smtClean="0">
              <a:latin typeface="Lucida Console" pitchFamily="49" charset="0"/>
            </a:endParaRPr>
          </a:p>
          <a:p>
            <a:pPr>
              <a:defRPr/>
            </a:pPr>
            <a:endParaRPr lang="en-GB" dirty="0" smtClean="0"/>
          </a:p>
          <a:p>
            <a:pPr lvl="1">
              <a:defRPr/>
            </a:pPr>
            <a:endParaRPr lang="en-GB" dirty="0" smtClean="0">
              <a:latin typeface="+mj-lt"/>
            </a:endParaRP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8C19EBE-66E5-4751-85D6-AF4521855C44}" type="slidenum">
              <a:rPr lang="en-GB"/>
              <a:pPr>
                <a:defRPr/>
              </a:pPr>
              <a:t>36</a:t>
            </a:fld>
            <a:endParaRPr lang="en-GB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455863"/>
            <a:ext cx="5875338" cy="42910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8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4091805-86E4-461D-ACF2-3BC01578FA5B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44035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grpSp>
        <p:nvGrpSpPr>
          <p:cNvPr id="44036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4403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3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3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9ED767-1C2D-49CD-9346-009AB703002B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Style Rules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40363"/>
          </a:xfrm>
        </p:spPr>
        <p:txBody>
          <a:bodyPr/>
          <a:lstStyle/>
          <a:p>
            <a:r>
              <a:rPr lang="en-GB" smtClean="0"/>
              <a:t>A CSS style sheet is a collection of style rules</a:t>
            </a:r>
          </a:p>
          <a:p>
            <a:pPr lvl="1"/>
            <a:r>
              <a:rPr lang="en-GB" smtClean="0"/>
              <a:t>For example, this style sheet comprises two style rules:</a:t>
            </a:r>
          </a:p>
        </p:txBody>
      </p:sp>
      <p:sp>
        <p:nvSpPr>
          <p:cNvPr id="6149" name="Rectangle 16"/>
          <p:cNvSpPr>
            <a:spLocks noChangeArrowheads="1"/>
          </p:cNvSpPr>
          <p:nvPr/>
        </p:nvSpPr>
        <p:spPr bwMode="auto">
          <a:xfrm>
            <a:off x="555625" y="2043113"/>
            <a:ext cx="8232775" cy="16287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/>
              <a:t>div {</a:t>
            </a:r>
          </a:p>
          <a:p>
            <a:r>
              <a:rPr lang="en-GB"/>
              <a:t>  color: red;</a:t>
            </a:r>
          </a:p>
          <a:p>
            <a:r>
              <a:rPr lang="en-GB"/>
              <a:t>}</a:t>
            </a:r>
          </a:p>
          <a:p>
            <a:endParaRPr lang="en-GB"/>
          </a:p>
          <a:p>
            <a:r>
              <a:rPr lang="en-GB"/>
              <a:t>p {</a:t>
            </a:r>
          </a:p>
          <a:p>
            <a:r>
              <a:rPr lang="en-GB"/>
              <a:t>  color: blue;</a:t>
            </a:r>
          </a:p>
          <a:p>
            <a:r>
              <a:rPr lang="en-GB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9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mtClean="0"/>
              <a:t>Declarations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Each style rule has a declaration block (i.e. the {} curly brackets)</a:t>
            </a:r>
          </a:p>
          <a:p>
            <a:pPr lvl="1"/>
            <a:r>
              <a:rPr lang="en-GB" smtClean="0"/>
              <a:t>The declaration block contains a series of declarations</a:t>
            </a:r>
          </a:p>
          <a:p>
            <a:pPr lvl="1"/>
            <a:r>
              <a:rPr lang="en-GB" smtClean="0"/>
              <a:t>Each declaration is terminated by a semi-colon</a:t>
            </a:r>
          </a:p>
          <a:p>
            <a:pPr lvl="1"/>
            <a:endParaRPr lang="en-GB" smtClean="0"/>
          </a:p>
          <a:p>
            <a:r>
              <a:rPr lang="en-GB" smtClean="0"/>
              <a:t>Each declaration defines:</a:t>
            </a:r>
          </a:p>
          <a:p>
            <a:pPr lvl="1"/>
            <a:r>
              <a:rPr lang="en-GB" smtClean="0"/>
              <a:t>A property:value pair</a:t>
            </a:r>
          </a:p>
          <a:p>
            <a:pPr lvl="1"/>
            <a:r>
              <a:rPr lang="en-GB" smtClean="0"/>
              <a:t>Properties are things like </a:t>
            </a:r>
            <a:r>
              <a:rPr lang="en-GB" smtClean="0">
                <a:latin typeface="Lucida Console" pitchFamily="49" charset="0"/>
              </a:rPr>
              <a:t>color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font-family</a:t>
            </a:r>
            <a:r>
              <a:rPr lang="en-GB" smtClean="0"/>
              <a:t>, and </a:t>
            </a:r>
            <a:r>
              <a:rPr lang="en-GB" smtClean="0">
                <a:latin typeface="Lucida Console" pitchFamily="49" charset="0"/>
              </a:rPr>
              <a:t>width</a:t>
            </a:r>
          </a:p>
          <a:p>
            <a:pPr lvl="1"/>
            <a:r>
              <a:rPr lang="en-GB" smtClean="0"/>
              <a:t>Values are things like </a:t>
            </a:r>
            <a:r>
              <a:rPr lang="en-GB" smtClean="0">
                <a:latin typeface="Lucida Console" pitchFamily="49" charset="0"/>
              </a:rPr>
              <a:t>red</a:t>
            </a:r>
            <a:r>
              <a:rPr lang="en-GB" smtClean="0"/>
              <a:t>, </a:t>
            </a:r>
            <a:r>
              <a:rPr lang="en-GB" smtClean="0">
                <a:latin typeface="Lucida Console" pitchFamily="49" charset="0"/>
              </a:rPr>
              <a:t>Tahoma</a:t>
            </a:r>
            <a:r>
              <a:rPr lang="en-GB" smtClean="0"/>
              <a:t>, and </a:t>
            </a:r>
            <a:r>
              <a:rPr lang="en-GB" smtClean="0">
                <a:latin typeface="Lucida Bright" pitchFamily="18" charset="0"/>
              </a:rPr>
              <a:t>30%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C922B0B-7EFB-4F9A-A3B8-22A509E38BF6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3" name="Rectangle 16"/>
          <p:cNvSpPr>
            <a:spLocks noChangeArrowheads="1"/>
          </p:cNvSpPr>
          <p:nvPr/>
        </p:nvSpPr>
        <p:spPr bwMode="auto">
          <a:xfrm>
            <a:off x="555625" y="4756150"/>
            <a:ext cx="8232775" cy="124618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 dirty="0"/>
              <a:t>div {</a:t>
            </a:r>
          </a:p>
          <a:p>
            <a:r>
              <a:rPr lang="en-GB" dirty="0"/>
              <a:t>  </a:t>
            </a:r>
            <a:r>
              <a:rPr lang="en-GB" dirty="0" err="1"/>
              <a:t>color</a:t>
            </a:r>
            <a:r>
              <a:rPr lang="en-GB" dirty="0"/>
              <a:t>: red;</a:t>
            </a:r>
          </a:p>
          <a:p>
            <a:r>
              <a:rPr lang="en-GB" dirty="0"/>
              <a:t>  font-family: </a:t>
            </a:r>
            <a:r>
              <a:rPr lang="en-GB" dirty="0" smtClean="0"/>
              <a:t>Tahoma, Arial, sans-serif;</a:t>
            </a:r>
            <a:endParaRPr lang="en-GB" dirty="0"/>
          </a:p>
          <a:p>
            <a:r>
              <a:rPr lang="en-GB" dirty="0"/>
              <a:t>  width: 30%;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7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Selectors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style rule specifies a selector</a:t>
            </a:r>
          </a:p>
          <a:p>
            <a:pPr lvl="1"/>
            <a:r>
              <a:rPr lang="en-GB" dirty="0" smtClean="0"/>
              <a:t>The selector defines which parts of  the HTML document will be affected by the declarations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There are several types of selector:</a:t>
            </a:r>
          </a:p>
          <a:p>
            <a:pPr lvl="1"/>
            <a:r>
              <a:rPr lang="en-GB" dirty="0" smtClean="0"/>
              <a:t>Element selectors</a:t>
            </a:r>
          </a:p>
          <a:p>
            <a:pPr lvl="1"/>
            <a:r>
              <a:rPr lang="en-GB" dirty="0" smtClean="0"/>
              <a:t>Class selectors</a:t>
            </a:r>
          </a:p>
          <a:p>
            <a:pPr lvl="1"/>
            <a:r>
              <a:rPr lang="en-GB" dirty="0" smtClean="0"/>
              <a:t>ID selectors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64F3952-C08C-4121-BF32-7D6FE2E9E700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39B944-3D9C-4814-BFFE-992B1AE7C9D3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2. Defining Simple Selectors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Selecting all elements</a:t>
            </a:r>
          </a:p>
          <a:p>
            <a:pPr eaLnBrk="1" hangingPunct="1"/>
            <a:r>
              <a:rPr lang="en-GB" smtClean="0"/>
              <a:t>Element selectors</a:t>
            </a:r>
          </a:p>
          <a:p>
            <a:pPr eaLnBrk="1" hangingPunct="1"/>
            <a:r>
              <a:rPr lang="en-GB" smtClean="0"/>
              <a:t>Class selectors</a:t>
            </a:r>
          </a:p>
          <a:p>
            <a:pPr eaLnBrk="1" hangingPunct="1"/>
            <a:r>
              <a:rPr lang="en-GB" smtClean="0"/>
              <a:t>Id selectors</a:t>
            </a:r>
          </a:p>
          <a:p>
            <a:pPr eaLnBrk="1" hangingPunct="1"/>
            <a:r>
              <a:rPr lang="en-GB" smtClean="0"/>
              <a:t>Combining selectors</a:t>
            </a:r>
          </a:p>
        </p:txBody>
      </p:sp>
    </p:spTree>
    <p:extLst>
      <p:ext uri="{BB962C8B-B14F-4D97-AF65-F5344CB8AC3E}">
        <p14:creationId xmlns:p14="http://schemas.microsoft.com/office/powerpoint/2010/main" val="34915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04E2B19-08D2-4E8D-8C2A-7AFBE44E6064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Selecting All Elements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You can define a rule that selects all elements</a:t>
            </a:r>
            <a:endParaRPr lang="en-GB" smtClean="0">
              <a:latin typeface="Lucida Console" pitchFamily="49" charset="0"/>
            </a:endParaRPr>
          </a:p>
        </p:txBody>
      </p:sp>
      <p:sp>
        <p:nvSpPr>
          <p:cNvPr id="10245" name="Rectangle 16"/>
          <p:cNvSpPr>
            <a:spLocks noChangeArrowheads="1"/>
          </p:cNvSpPr>
          <p:nvPr/>
        </p:nvSpPr>
        <p:spPr bwMode="auto">
          <a:xfrm>
            <a:off x="555625" y="1651000"/>
            <a:ext cx="8232775" cy="8159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/>
              <a:t>* {</a:t>
            </a:r>
          </a:p>
          <a:p>
            <a:r>
              <a:rPr lang="en-GB"/>
              <a:t>  color: red;</a:t>
            </a:r>
          </a:p>
          <a:p>
            <a:r>
              <a:rPr lang="en-GB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0850" y="1889125"/>
            <a:ext cx="19685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all elements</a:t>
            </a:r>
          </a:p>
        </p:txBody>
      </p:sp>
      <p:sp>
        <p:nvSpPr>
          <p:cNvPr id="10247" name="Rectangle 13"/>
          <p:cNvSpPr>
            <a:spLocks noChangeArrowheads="1"/>
          </p:cNvSpPr>
          <p:nvPr/>
        </p:nvSpPr>
        <p:spPr bwMode="auto">
          <a:xfrm>
            <a:off x="555625" y="1695450"/>
            <a:ext cx="3124200" cy="701675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48" name="Straight Arrow Connector 16"/>
          <p:cNvCxnSpPr>
            <a:cxnSpLocks noChangeShapeType="1"/>
          </p:cNvCxnSpPr>
          <p:nvPr/>
        </p:nvCxnSpPr>
        <p:spPr bwMode="auto">
          <a:xfrm flipH="1">
            <a:off x="3668713" y="2044700"/>
            <a:ext cx="57150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52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7952151-A55C-46DD-889E-604812F6A24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Element Selectors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661025"/>
          </a:xfrm>
        </p:spPr>
        <p:txBody>
          <a:bodyPr/>
          <a:lstStyle/>
          <a:p>
            <a:pPr eaLnBrk="1" hangingPunct="1"/>
            <a:r>
              <a:rPr lang="en-GB" smtClean="0"/>
              <a:t>Element selectors are the simplest kind of selector</a:t>
            </a:r>
          </a:p>
          <a:p>
            <a:pPr lvl="1" eaLnBrk="1" hangingPunct="1"/>
            <a:r>
              <a:rPr lang="en-GB" smtClean="0"/>
              <a:t>Also known as tag selectors</a:t>
            </a:r>
          </a:p>
          <a:p>
            <a:pPr lvl="1" eaLnBrk="1" hangingPunct="1"/>
            <a:r>
              <a:rPr lang="en-GB" smtClean="0"/>
              <a:t>Select all elements in the document that have a particular tag name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The example at the start of this chapter used element selectors</a:t>
            </a:r>
          </a:p>
          <a:p>
            <a:pPr lvl="1" eaLnBrk="1" hangingPunct="1"/>
            <a:r>
              <a:rPr lang="en-GB" smtClean="0"/>
              <a:t>See </a:t>
            </a:r>
            <a:r>
              <a:rPr lang="en-GB" smtClean="0">
                <a:latin typeface="Lucida Console" pitchFamily="49" charset="0"/>
              </a:rPr>
              <a:t>ElementSelectors.html</a:t>
            </a:r>
          </a:p>
        </p:txBody>
      </p:sp>
      <p:sp>
        <p:nvSpPr>
          <p:cNvPr id="11269" name="Rectangle 16"/>
          <p:cNvSpPr>
            <a:spLocks noChangeArrowheads="1"/>
          </p:cNvSpPr>
          <p:nvPr/>
        </p:nvSpPr>
        <p:spPr bwMode="auto">
          <a:xfrm>
            <a:off x="555625" y="4313238"/>
            <a:ext cx="8232775" cy="16303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GB"/>
              <a:t>div {</a:t>
            </a:r>
          </a:p>
          <a:p>
            <a:r>
              <a:rPr lang="en-GB"/>
              <a:t>  color: red;</a:t>
            </a:r>
          </a:p>
          <a:p>
            <a:r>
              <a:rPr lang="en-GB"/>
              <a:t>}</a:t>
            </a:r>
          </a:p>
          <a:p>
            <a:endParaRPr lang="en-GB"/>
          </a:p>
          <a:p>
            <a:r>
              <a:rPr lang="en-GB"/>
              <a:t>p {</a:t>
            </a:r>
          </a:p>
          <a:p>
            <a:r>
              <a:rPr lang="en-GB"/>
              <a:t>  color: blue;</a:t>
            </a:r>
          </a:p>
          <a:p>
            <a:r>
              <a:rPr lang="en-GB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0850" y="4551363"/>
            <a:ext cx="25146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all &lt;div&gt; elements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5613" y="5411788"/>
            <a:ext cx="238283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Applies to all &lt;p&gt; elements</a:t>
            </a:r>
          </a:p>
        </p:txBody>
      </p:sp>
      <p:sp>
        <p:nvSpPr>
          <p:cNvPr id="11272" name="Rectangle 13"/>
          <p:cNvSpPr>
            <a:spLocks noChangeArrowheads="1"/>
          </p:cNvSpPr>
          <p:nvPr/>
        </p:nvSpPr>
        <p:spPr bwMode="auto">
          <a:xfrm>
            <a:off x="555625" y="4357688"/>
            <a:ext cx="3124200" cy="701675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Rectangle 15"/>
          <p:cNvSpPr>
            <a:spLocks noChangeArrowheads="1"/>
          </p:cNvSpPr>
          <p:nvPr/>
        </p:nvSpPr>
        <p:spPr bwMode="auto">
          <a:xfrm>
            <a:off x="560388" y="5218113"/>
            <a:ext cx="3124200" cy="700087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274" name="Straight Arrow Connector 16"/>
          <p:cNvCxnSpPr>
            <a:cxnSpLocks noChangeShapeType="1"/>
          </p:cNvCxnSpPr>
          <p:nvPr/>
        </p:nvCxnSpPr>
        <p:spPr bwMode="auto">
          <a:xfrm flipH="1">
            <a:off x="3668713" y="4706938"/>
            <a:ext cx="57150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Straight Arrow Connector 17"/>
          <p:cNvCxnSpPr>
            <a:cxnSpLocks noChangeShapeType="1"/>
          </p:cNvCxnSpPr>
          <p:nvPr/>
        </p:nvCxnSpPr>
        <p:spPr bwMode="auto">
          <a:xfrm flipH="1">
            <a:off x="3684588" y="5581650"/>
            <a:ext cx="603250" cy="0"/>
          </a:xfrm>
          <a:prstGeom prst="straightConnector1">
            <a:avLst/>
          </a:prstGeom>
          <a:noFill/>
          <a:ln w="28575" algn="ctr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720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19020</TotalTime>
  <Words>1717</Words>
  <Application>Microsoft Office PowerPoint</Application>
  <PresentationFormat>On-screen Show (4:3)</PresentationFormat>
  <Paragraphs>496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1_Blends</vt:lpstr>
      <vt:lpstr>CSS Essentials</vt:lpstr>
      <vt:lpstr>Contents</vt:lpstr>
      <vt:lpstr>1. CSS Terminology</vt:lpstr>
      <vt:lpstr>Style Rules</vt:lpstr>
      <vt:lpstr>Declarations</vt:lpstr>
      <vt:lpstr>Selectors</vt:lpstr>
      <vt:lpstr>2. Defining Simple Selectors</vt:lpstr>
      <vt:lpstr>Selecting All Elements</vt:lpstr>
      <vt:lpstr>Element Selectors</vt:lpstr>
      <vt:lpstr>Class Selectors</vt:lpstr>
      <vt:lpstr>ID Selectors</vt:lpstr>
      <vt:lpstr>Combining Selectors</vt:lpstr>
      <vt:lpstr>3. Defining Positional Selectors</vt:lpstr>
      <vt:lpstr>HTML Document Structure</vt:lpstr>
      <vt:lpstr>Descendant Selectors</vt:lpstr>
      <vt:lpstr>Child Selectors</vt:lpstr>
      <vt:lpstr>Adjacent Sibling Selectors</vt:lpstr>
      <vt:lpstr>4. Defining Attribute Selectors</vt:lpstr>
      <vt:lpstr>Recap of Attributes</vt:lpstr>
      <vt:lpstr>Overview of Attribute Selectors</vt:lpstr>
      <vt:lpstr>Testing for Attribute Presence</vt:lpstr>
      <vt:lpstr>Testing for an Attribute Value</vt:lpstr>
      <vt:lpstr>5. Chaining and Grouping Selectors</vt:lpstr>
      <vt:lpstr>Chaining Selectors</vt:lpstr>
      <vt:lpstr>Grouping Selectors</vt:lpstr>
      <vt:lpstr>6. Pseudo-Classes and Pseudo-Elements</vt:lpstr>
      <vt:lpstr>Overview of Pseudo-Classes</vt:lpstr>
      <vt:lpstr>Using Pseudo-Classes with Hyperlinks</vt:lpstr>
      <vt:lpstr>:focus Pseudo-Class</vt:lpstr>
      <vt:lpstr>Overview of Pseudo-Elements</vt:lpstr>
      <vt:lpstr>The :first-child Pseudo-Element</vt:lpstr>
      <vt:lpstr>The :first-line Pseudo-Element</vt:lpstr>
      <vt:lpstr>The :first-letter Pseudo-Element</vt:lpstr>
      <vt:lpstr>:before and :after Pseudo-Elements (1)</vt:lpstr>
      <vt:lpstr>:before and :after Pseudo-Elements (2)</vt:lpstr>
      <vt:lpstr>:before and :after Pseudo-Elements (3)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453</cp:revision>
  <dcterms:created xsi:type="dcterms:W3CDTF">2002-05-03T12:27:39Z</dcterms:created>
  <dcterms:modified xsi:type="dcterms:W3CDTF">2016-02-04T10:50:48Z</dcterms:modified>
</cp:coreProperties>
</file>