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62" r:id="rId4"/>
    <p:sldId id="259" r:id="rId5"/>
    <p:sldId id="260" r:id="rId6"/>
    <p:sldId id="299" r:id="rId7"/>
    <p:sldId id="263" r:id="rId8"/>
    <p:sldId id="284" r:id="rId9"/>
    <p:sldId id="264" r:id="rId10"/>
    <p:sldId id="268" r:id="rId11"/>
    <p:sldId id="285" r:id="rId12"/>
    <p:sldId id="265" r:id="rId13"/>
    <p:sldId id="300" r:id="rId14"/>
    <p:sldId id="286" r:id="rId15"/>
    <p:sldId id="287" r:id="rId16"/>
    <p:sldId id="282" r:id="rId17"/>
    <p:sldId id="269" r:id="rId18"/>
    <p:sldId id="270" r:id="rId19"/>
    <p:sldId id="274" r:id="rId20"/>
    <p:sldId id="288" r:id="rId21"/>
    <p:sldId id="289" r:id="rId22"/>
    <p:sldId id="290" r:id="rId23"/>
    <p:sldId id="291" r:id="rId24"/>
    <p:sldId id="30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02" r:id="rId41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FF66"/>
    <a:srgbClr val="FFFFCC"/>
    <a:srgbClr val="FFFF99"/>
    <a:srgbClr val="FFFFFF"/>
    <a:srgbClr val="C5E9FF"/>
    <a:srgbClr val="FFC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3" autoAdjust="0"/>
    <p:restoredTop sz="94625" autoAdjust="0"/>
  </p:normalViewPr>
  <p:slideViewPr>
    <p:cSldViewPr snapToGrid="0">
      <p:cViewPr varScale="1">
        <p:scale>
          <a:sx n="73" d="100"/>
          <a:sy n="73" d="100"/>
        </p:scale>
        <p:origin x="-102" y="-606"/>
      </p:cViewPr>
      <p:guideLst>
        <p:guide orient="horz" pos="1399"/>
        <p:guide pos="5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306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 smtClean="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JavaScript Essentials</a:t>
            </a:r>
            <a:endParaRPr lang="en-GB"/>
          </a:p>
        </p:txBody>
      </p:sp>
      <p:sp>
        <p:nvSpPr>
          <p:cNvPr id="87043" name="Line 7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44" name="Line 8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45" name="Rectangle 15"/>
          <p:cNvSpPr>
            <a:spLocks noChangeArrowheads="1"/>
          </p:cNvSpPr>
          <p:nvPr/>
        </p:nvSpPr>
        <p:spPr bwMode="auto">
          <a:xfrm>
            <a:off x="2479675" y="9226550"/>
            <a:ext cx="23558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GB" sz="1000" smtClean="0">
                <a:latin typeface="Tahoma" pitchFamily="34" charset="0"/>
              </a:rPr>
              <a:t>© Olsen Software, 2016</a:t>
            </a:r>
            <a:endParaRPr lang="en-GB" sz="10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98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 smtClean="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JavaScript Essentials</a:t>
            </a:r>
            <a:endParaRPr lang="en-GB"/>
          </a:p>
        </p:txBody>
      </p:sp>
      <p:sp>
        <p:nvSpPr>
          <p:cNvPr id="4505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Line 8"/>
          <p:cNvSpPr>
            <a:spLocks noChangeShapeType="1"/>
          </p:cNvSpPr>
          <p:nvPr/>
        </p:nvSpPr>
        <p:spPr bwMode="auto">
          <a:xfrm>
            <a:off x="741363" y="4370388"/>
            <a:ext cx="584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1" name="Line 9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2" name="Line 11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3" name="Rectangle 14"/>
          <p:cNvSpPr>
            <a:spLocks noChangeArrowheads="1"/>
          </p:cNvSpPr>
          <p:nvPr/>
        </p:nvSpPr>
        <p:spPr bwMode="auto">
          <a:xfrm>
            <a:off x="2479675" y="9226550"/>
            <a:ext cx="23558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GB" sz="1000" smtClean="0">
                <a:latin typeface="Tahoma" pitchFamily="34" charset="0"/>
              </a:rPr>
              <a:t>© Olsen Software, 2016</a:t>
            </a:r>
            <a:endParaRPr lang="en-GB" sz="10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1244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4608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  <a:latin typeface="Tahoma" pitchFamily="34" charset="0"/>
              </a:rPr>
              <a:t>JavaScript Core Principles</a:t>
            </a: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  <a:latin typeface="Tahoma" pitchFamily="34" charset="0"/>
              </a:rPr>
              <a:t>JavaScript Core Principles</a:t>
            </a: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  <a:latin typeface="Tahoma" pitchFamily="34" charset="0"/>
              </a:rPr>
              <a:t>JavaScript Core Principles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  <a:latin typeface="Tahoma" pitchFamily="34" charset="0"/>
              </a:rPr>
              <a:t>JavaScript Core Principles</a:t>
            </a: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  <a:latin typeface="Tahoma" pitchFamily="34" charset="0"/>
              </a:rPr>
              <a:t>JavaScript Core Principles</a:t>
            </a: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  <a:latin typeface="Tahoma" pitchFamily="34" charset="0"/>
              </a:rPr>
              <a:t>JavaScript Core Principles</a:t>
            </a: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  <a:latin typeface="Tahoma" pitchFamily="34" charset="0"/>
              </a:rPr>
              <a:t>JavaScript Core Principles</a:t>
            </a: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  <a:latin typeface="Tahoma" pitchFamily="34" charset="0"/>
              </a:rPr>
              <a:t>JavaScript Core Principles</a:t>
            </a: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Essentials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10255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56663" y="6526213"/>
            <a:ext cx="25876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6346825"/>
            <a:ext cx="520700" cy="4572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B3E6151-93DD-4AE9-B8D1-881BE705E13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61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4430713"/>
            <a:ext cx="5691188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8" y="1655763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1076120"/>
            <a:ext cx="8094095" cy="1360488"/>
          </a:xfrm>
        </p:spPr>
        <p:txBody>
          <a:bodyPr wrap="none" lIns="0" rIns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5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E270B96-77FC-4616-964F-44FBB45EE30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150813"/>
            <a:ext cx="85502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88" y="1076325"/>
            <a:ext cx="8094662" cy="1360488"/>
          </a:xfrm>
        </p:spPr>
        <p:txBody>
          <a:bodyPr/>
          <a:lstStyle/>
          <a:p>
            <a:pPr eaLnBrk="1" hangingPunct="1"/>
            <a:r>
              <a:rPr lang="en-US" smtClean="0"/>
              <a:t>JavaScript Essentials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Arithmetic operators are used to perform arithmetic between variables and/or values</a:t>
            </a:r>
          </a:p>
          <a:p>
            <a:r>
              <a:rPr lang="en-GB" smtClean="0"/>
              <a:t>Imagine we've already set y= 5, the following table explains the arithmetic operators</a:t>
            </a:r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pPr lvl="1"/>
            <a:endParaRPr lang="en-GB" smtClean="0"/>
          </a:p>
          <a:p>
            <a:r>
              <a:rPr lang="en-GB" smtClean="0"/>
              <a:t>Note re ++ and --</a:t>
            </a:r>
          </a:p>
          <a:p>
            <a:pPr lvl="1"/>
            <a:r>
              <a:rPr lang="en-GB" smtClean="0"/>
              <a:t>Can be used in prefix (++y) and postfix (y++) position</a:t>
            </a:r>
          </a:p>
          <a:p>
            <a:pPr eaLnBrk="1" hangingPunct="1"/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Arithmetic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506131-0BF2-4F60-AA8A-6DB6AF702A06}" type="slidenum">
              <a:rPr lang="en-GB"/>
              <a:pPr>
                <a:defRPr/>
              </a:pPr>
              <a:t>10</a:t>
            </a:fld>
            <a:endParaRPr lang="en-GB"/>
          </a:p>
        </p:txBody>
      </p:sp>
      <p:grpSp>
        <p:nvGrpSpPr>
          <p:cNvPr id="13317" name="Group 57"/>
          <p:cNvGrpSpPr>
            <a:grpSpLocks/>
          </p:cNvGrpSpPr>
          <p:nvPr/>
        </p:nvGrpSpPr>
        <p:grpSpPr bwMode="auto">
          <a:xfrm>
            <a:off x="1000125" y="2927350"/>
            <a:ext cx="6215063" cy="2609850"/>
            <a:chOff x="1000100" y="2889648"/>
            <a:chExt cx="6215106" cy="2610010"/>
          </a:xfrm>
        </p:grpSpPr>
        <p:sp>
          <p:nvSpPr>
            <p:cNvPr id="13318" name="TextBox 5"/>
            <p:cNvSpPr txBox="1">
              <a:spLocks noChangeArrowheads="1"/>
            </p:cNvSpPr>
            <p:nvPr/>
          </p:nvSpPr>
          <p:spPr bwMode="auto">
            <a:xfrm>
              <a:off x="1000100" y="2889648"/>
              <a:ext cx="1043876" cy="2869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algn="ctr" eaLnBrk="1" hangingPunct="1"/>
              <a:r>
                <a:rPr lang="en-GB">
                  <a:solidFill>
                    <a:schemeClr val="bg1"/>
                  </a:solidFill>
                </a:rPr>
                <a:t>Operator</a:t>
              </a:r>
            </a:p>
          </p:txBody>
        </p:sp>
        <p:sp>
          <p:nvSpPr>
            <p:cNvPr id="13319" name="TextBox 6"/>
            <p:cNvSpPr txBox="1">
              <a:spLocks noChangeArrowheads="1"/>
            </p:cNvSpPr>
            <p:nvPr/>
          </p:nvSpPr>
          <p:spPr bwMode="auto">
            <a:xfrm>
              <a:off x="2143108" y="2889648"/>
              <a:ext cx="2643206" cy="2869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chemeClr val="bg1"/>
                  </a:solidFill>
                </a:rPr>
                <a:t>Description</a:t>
              </a:r>
            </a:p>
          </p:txBody>
        </p:sp>
        <p:sp>
          <p:nvSpPr>
            <p:cNvPr id="13320" name="TextBox 8"/>
            <p:cNvSpPr txBox="1">
              <a:spLocks noChangeArrowheads="1"/>
            </p:cNvSpPr>
            <p:nvPr/>
          </p:nvSpPr>
          <p:spPr bwMode="auto">
            <a:xfrm>
              <a:off x="4857752" y="2889648"/>
              <a:ext cx="1285884" cy="2869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3321" name="TextBox 9"/>
            <p:cNvSpPr txBox="1">
              <a:spLocks noChangeArrowheads="1"/>
            </p:cNvSpPr>
            <p:nvPr/>
          </p:nvSpPr>
          <p:spPr bwMode="auto">
            <a:xfrm>
              <a:off x="6215074" y="2889648"/>
              <a:ext cx="1000132" cy="2869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algn="ctr" eaLnBrk="1" hangingPunct="1"/>
              <a:r>
                <a:rPr lang="en-GB">
                  <a:solidFill>
                    <a:schemeClr val="bg1"/>
                  </a:solidFill>
                </a:rPr>
                <a:t>x value</a:t>
              </a:r>
            </a:p>
          </p:txBody>
        </p:sp>
        <p:sp>
          <p:nvSpPr>
            <p:cNvPr id="13322" name="TextBox 18"/>
            <p:cNvSpPr txBox="1">
              <a:spLocks noChangeArrowheads="1"/>
            </p:cNvSpPr>
            <p:nvPr/>
          </p:nvSpPr>
          <p:spPr bwMode="auto">
            <a:xfrm>
              <a:off x="1000100" y="3214686"/>
              <a:ext cx="1043876" cy="28693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algn="ctr" eaLnBrk="1" hangingPunct="1"/>
              <a:r>
                <a:rPr lang="en-GB">
                  <a:solidFill>
                    <a:schemeClr val="tx2"/>
                  </a:solidFill>
                </a:rPr>
                <a:t>+</a:t>
              </a:r>
            </a:p>
          </p:txBody>
        </p:sp>
        <p:sp>
          <p:nvSpPr>
            <p:cNvPr id="13323" name="TextBox 19"/>
            <p:cNvSpPr txBox="1">
              <a:spLocks noChangeArrowheads="1"/>
            </p:cNvSpPr>
            <p:nvPr/>
          </p:nvSpPr>
          <p:spPr bwMode="auto">
            <a:xfrm>
              <a:off x="2143108" y="3214686"/>
              <a:ext cx="2643206" cy="28693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chemeClr val="tx2"/>
                  </a:solidFill>
                </a:rPr>
                <a:t>Addition</a:t>
              </a:r>
            </a:p>
          </p:txBody>
        </p:sp>
        <p:sp>
          <p:nvSpPr>
            <p:cNvPr id="13324" name="TextBox 20"/>
            <p:cNvSpPr txBox="1">
              <a:spLocks noChangeArrowheads="1"/>
            </p:cNvSpPr>
            <p:nvPr/>
          </p:nvSpPr>
          <p:spPr bwMode="auto">
            <a:xfrm>
              <a:off x="4857752" y="3214686"/>
              <a:ext cx="1285884" cy="28693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chemeClr val="tx2"/>
                  </a:solidFill>
                </a:rPr>
                <a:t>x = y + 2;</a:t>
              </a:r>
            </a:p>
          </p:txBody>
        </p:sp>
        <p:sp>
          <p:nvSpPr>
            <p:cNvPr id="13325" name="TextBox 21"/>
            <p:cNvSpPr txBox="1">
              <a:spLocks noChangeArrowheads="1"/>
            </p:cNvSpPr>
            <p:nvPr/>
          </p:nvSpPr>
          <p:spPr bwMode="auto">
            <a:xfrm>
              <a:off x="6215074" y="3214686"/>
              <a:ext cx="1000132" cy="28693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algn="ctr" eaLnBrk="1" hangingPunct="1"/>
              <a:r>
                <a:rPr lang="en-GB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3326" name="TextBox 30"/>
            <p:cNvSpPr txBox="1">
              <a:spLocks noChangeArrowheads="1"/>
            </p:cNvSpPr>
            <p:nvPr/>
          </p:nvSpPr>
          <p:spPr bwMode="auto">
            <a:xfrm>
              <a:off x="1000100" y="3547692"/>
              <a:ext cx="1043876" cy="2869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algn="ctr" eaLnBrk="1" hangingPunct="1"/>
              <a:r>
                <a:rPr lang="en-GB">
                  <a:solidFill>
                    <a:schemeClr val="tx2"/>
                  </a:solidFill>
                </a:rPr>
                <a:t>-</a:t>
              </a:r>
            </a:p>
          </p:txBody>
        </p:sp>
        <p:sp>
          <p:nvSpPr>
            <p:cNvPr id="13327" name="TextBox 31"/>
            <p:cNvSpPr txBox="1">
              <a:spLocks noChangeArrowheads="1"/>
            </p:cNvSpPr>
            <p:nvPr/>
          </p:nvSpPr>
          <p:spPr bwMode="auto">
            <a:xfrm>
              <a:off x="2143108" y="3547692"/>
              <a:ext cx="2643206" cy="2869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chemeClr val="tx2"/>
                  </a:solidFill>
                </a:rPr>
                <a:t>Subtraction</a:t>
              </a:r>
            </a:p>
          </p:txBody>
        </p:sp>
        <p:sp>
          <p:nvSpPr>
            <p:cNvPr id="13328" name="TextBox 32"/>
            <p:cNvSpPr txBox="1">
              <a:spLocks noChangeArrowheads="1"/>
            </p:cNvSpPr>
            <p:nvPr/>
          </p:nvSpPr>
          <p:spPr bwMode="auto">
            <a:xfrm>
              <a:off x="4857752" y="3547692"/>
              <a:ext cx="1285884" cy="2869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chemeClr val="tx2"/>
                  </a:solidFill>
                </a:rPr>
                <a:t>x = y – 2;</a:t>
              </a:r>
            </a:p>
          </p:txBody>
        </p:sp>
        <p:sp>
          <p:nvSpPr>
            <p:cNvPr id="13329" name="TextBox 33"/>
            <p:cNvSpPr txBox="1">
              <a:spLocks noChangeArrowheads="1"/>
            </p:cNvSpPr>
            <p:nvPr/>
          </p:nvSpPr>
          <p:spPr bwMode="auto">
            <a:xfrm>
              <a:off x="6215074" y="3547692"/>
              <a:ext cx="1000132" cy="2869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algn="ctr" eaLnBrk="1" hangingPunct="1"/>
              <a:r>
                <a:rPr lang="en-GB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3330" name="TextBox 26"/>
            <p:cNvSpPr txBox="1">
              <a:spLocks noChangeArrowheads="1"/>
            </p:cNvSpPr>
            <p:nvPr/>
          </p:nvSpPr>
          <p:spPr bwMode="auto">
            <a:xfrm>
              <a:off x="1000100" y="3880697"/>
              <a:ext cx="1043876" cy="28693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algn="ctr" eaLnBrk="1" hangingPunct="1"/>
              <a:r>
                <a:rPr lang="en-GB">
                  <a:solidFill>
                    <a:schemeClr val="tx2"/>
                  </a:solidFill>
                </a:rPr>
                <a:t>*</a:t>
              </a:r>
            </a:p>
          </p:txBody>
        </p:sp>
        <p:sp>
          <p:nvSpPr>
            <p:cNvPr id="13331" name="TextBox 27"/>
            <p:cNvSpPr txBox="1">
              <a:spLocks noChangeArrowheads="1"/>
            </p:cNvSpPr>
            <p:nvPr/>
          </p:nvSpPr>
          <p:spPr bwMode="auto">
            <a:xfrm>
              <a:off x="2143108" y="3880697"/>
              <a:ext cx="2643206" cy="28693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chemeClr val="tx2"/>
                  </a:solidFill>
                </a:rPr>
                <a:t>Multiplication</a:t>
              </a:r>
            </a:p>
          </p:txBody>
        </p:sp>
        <p:sp>
          <p:nvSpPr>
            <p:cNvPr id="13332" name="TextBox 28"/>
            <p:cNvSpPr txBox="1">
              <a:spLocks noChangeArrowheads="1"/>
            </p:cNvSpPr>
            <p:nvPr/>
          </p:nvSpPr>
          <p:spPr bwMode="auto">
            <a:xfrm>
              <a:off x="4857752" y="3880697"/>
              <a:ext cx="1285884" cy="28693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chemeClr val="tx2"/>
                  </a:solidFill>
                </a:rPr>
                <a:t>x = y * 2;</a:t>
              </a:r>
            </a:p>
          </p:txBody>
        </p:sp>
        <p:sp>
          <p:nvSpPr>
            <p:cNvPr id="13333" name="TextBox 29"/>
            <p:cNvSpPr txBox="1">
              <a:spLocks noChangeArrowheads="1"/>
            </p:cNvSpPr>
            <p:nvPr/>
          </p:nvSpPr>
          <p:spPr bwMode="auto">
            <a:xfrm>
              <a:off x="6215074" y="3880697"/>
              <a:ext cx="1000132" cy="28693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algn="ctr" eaLnBrk="1" hangingPunct="1"/>
              <a:r>
                <a:rPr lang="en-GB">
                  <a:solidFill>
                    <a:schemeClr val="tx2"/>
                  </a:solidFill>
                </a:rPr>
                <a:t>10</a:t>
              </a:r>
            </a:p>
          </p:txBody>
        </p:sp>
        <p:sp>
          <p:nvSpPr>
            <p:cNvPr id="13334" name="TextBox 41"/>
            <p:cNvSpPr txBox="1">
              <a:spLocks noChangeArrowheads="1"/>
            </p:cNvSpPr>
            <p:nvPr/>
          </p:nvSpPr>
          <p:spPr bwMode="auto">
            <a:xfrm>
              <a:off x="1000100" y="4213703"/>
              <a:ext cx="1043876" cy="2869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algn="ctr" eaLnBrk="1" hangingPunct="1"/>
              <a:r>
                <a:rPr lang="en-GB">
                  <a:solidFill>
                    <a:schemeClr val="tx2"/>
                  </a:solidFill>
                </a:rPr>
                <a:t>/</a:t>
              </a:r>
            </a:p>
          </p:txBody>
        </p:sp>
        <p:sp>
          <p:nvSpPr>
            <p:cNvPr id="13335" name="TextBox 42"/>
            <p:cNvSpPr txBox="1">
              <a:spLocks noChangeArrowheads="1"/>
            </p:cNvSpPr>
            <p:nvPr/>
          </p:nvSpPr>
          <p:spPr bwMode="auto">
            <a:xfrm>
              <a:off x="2143108" y="4213703"/>
              <a:ext cx="2643206" cy="2869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chemeClr val="tx2"/>
                  </a:solidFill>
                </a:rPr>
                <a:t>Division</a:t>
              </a:r>
            </a:p>
          </p:txBody>
        </p:sp>
        <p:sp>
          <p:nvSpPr>
            <p:cNvPr id="13336" name="TextBox 43"/>
            <p:cNvSpPr txBox="1">
              <a:spLocks noChangeArrowheads="1"/>
            </p:cNvSpPr>
            <p:nvPr/>
          </p:nvSpPr>
          <p:spPr bwMode="auto">
            <a:xfrm>
              <a:off x="4857752" y="4213703"/>
              <a:ext cx="1285884" cy="2869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chemeClr val="tx2"/>
                  </a:solidFill>
                </a:rPr>
                <a:t>x = y / 2;</a:t>
              </a:r>
            </a:p>
          </p:txBody>
        </p:sp>
        <p:sp>
          <p:nvSpPr>
            <p:cNvPr id="13337" name="TextBox 44"/>
            <p:cNvSpPr txBox="1">
              <a:spLocks noChangeArrowheads="1"/>
            </p:cNvSpPr>
            <p:nvPr/>
          </p:nvSpPr>
          <p:spPr bwMode="auto">
            <a:xfrm>
              <a:off x="6215074" y="4213703"/>
              <a:ext cx="1000132" cy="2869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algn="ctr" eaLnBrk="1" hangingPunct="1"/>
              <a:r>
                <a:rPr lang="en-GB">
                  <a:solidFill>
                    <a:schemeClr val="tx2"/>
                  </a:solidFill>
                </a:rPr>
                <a:t>2.5</a:t>
              </a:r>
            </a:p>
          </p:txBody>
        </p:sp>
        <p:sp>
          <p:nvSpPr>
            <p:cNvPr id="13338" name="TextBox 37"/>
            <p:cNvSpPr txBox="1">
              <a:spLocks noChangeArrowheads="1"/>
            </p:cNvSpPr>
            <p:nvPr/>
          </p:nvSpPr>
          <p:spPr bwMode="auto">
            <a:xfrm>
              <a:off x="1000100" y="4546709"/>
              <a:ext cx="1043876" cy="28693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algn="ctr" eaLnBrk="1" hangingPunct="1"/>
              <a:r>
                <a:rPr lang="en-GB">
                  <a:solidFill>
                    <a:schemeClr val="tx2"/>
                  </a:solidFill>
                </a:rPr>
                <a:t>%</a:t>
              </a:r>
            </a:p>
          </p:txBody>
        </p:sp>
        <p:sp>
          <p:nvSpPr>
            <p:cNvPr id="13339" name="TextBox 38"/>
            <p:cNvSpPr txBox="1">
              <a:spLocks noChangeArrowheads="1"/>
            </p:cNvSpPr>
            <p:nvPr/>
          </p:nvSpPr>
          <p:spPr bwMode="auto">
            <a:xfrm>
              <a:off x="2143108" y="4546709"/>
              <a:ext cx="2643206" cy="28693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chemeClr val="tx2"/>
                  </a:solidFill>
                </a:rPr>
                <a:t>Modulus (remainder)</a:t>
              </a:r>
            </a:p>
          </p:txBody>
        </p:sp>
        <p:sp>
          <p:nvSpPr>
            <p:cNvPr id="13340" name="TextBox 39"/>
            <p:cNvSpPr txBox="1">
              <a:spLocks noChangeArrowheads="1"/>
            </p:cNvSpPr>
            <p:nvPr/>
          </p:nvSpPr>
          <p:spPr bwMode="auto">
            <a:xfrm>
              <a:off x="4857752" y="4546709"/>
              <a:ext cx="1285884" cy="28693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chemeClr val="tx2"/>
                  </a:solidFill>
                </a:rPr>
                <a:t>x = y % 2;</a:t>
              </a:r>
            </a:p>
          </p:txBody>
        </p:sp>
        <p:sp>
          <p:nvSpPr>
            <p:cNvPr id="13341" name="TextBox 40"/>
            <p:cNvSpPr txBox="1">
              <a:spLocks noChangeArrowheads="1"/>
            </p:cNvSpPr>
            <p:nvPr/>
          </p:nvSpPr>
          <p:spPr bwMode="auto">
            <a:xfrm>
              <a:off x="6215074" y="4546709"/>
              <a:ext cx="1000132" cy="28693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algn="ctr" eaLnBrk="1" hangingPunct="1"/>
              <a:r>
                <a:rPr lang="en-GB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3342" name="TextBox 52"/>
            <p:cNvSpPr txBox="1">
              <a:spLocks noChangeArrowheads="1"/>
            </p:cNvSpPr>
            <p:nvPr/>
          </p:nvSpPr>
          <p:spPr bwMode="auto">
            <a:xfrm>
              <a:off x="1000100" y="4879714"/>
              <a:ext cx="1043876" cy="2869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algn="ctr" eaLnBrk="1" hangingPunct="1"/>
              <a:r>
                <a:rPr lang="en-GB">
                  <a:solidFill>
                    <a:schemeClr val="tx2"/>
                  </a:solidFill>
                </a:rPr>
                <a:t>++</a:t>
              </a:r>
            </a:p>
          </p:txBody>
        </p:sp>
        <p:sp>
          <p:nvSpPr>
            <p:cNvPr id="13343" name="TextBox 53"/>
            <p:cNvSpPr txBox="1">
              <a:spLocks noChangeArrowheads="1"/>
            </p:cNvSpPr>
            <p:nvPr/>
          </p:nvSpPr>
          <p:spPr bwMode="auto">
            <a:xfrm>
              <a:off x="2143108" y="4879714"/>
              <a:ext cx="2643206" cy="2869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chemeClr val="tx2"/>
                  </a:solidFill>
                </a:rPr>
                <a:t>Increment by 1</a:t>
              </a:r>
            </a:p>
          </p:txBody>
        </p:sp>
        <p:sp>
          <p:nvSpPr>
            <p:cNvPr id="13344" name="TextBox 54"/>
            <p:cNvSpPr txBox="1">
              <a:spLocks noChangeArrowheads="1"/>
            </p:cNvSpPr>
            <p:nvPr/>
          </p:nvSpPr>
          <p:spPr bwMode="auto">
            <a:xfrm>
              <a:off x="4857752" y="4879714"/>
              <a:ext cx="1285884" cy="2869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chemeClr val="tx2"/>
                  </a:solidFill>
                </a:rPr>
                <a:t>x = ++y;</a:t>
              </a:r>
            </a:p>
          </p:txBody>
        </p:sp>
        <p:sp>
          <p:nvSpPr>
            <p:cNvPr id="13345" name="TextBox 55"/>
            <p:cNvSpPr txBox="1">
              <a:spLocks noChangeArrowheads="1"/>
            </p:cNvSpPr>
            <p:nvPr/>
          </p:nvSpPr>
          <p:spPr bwMode="auto">
            <a:xfrm>
              <a:off x="6215074" y="4879714"/>
              <a:ext cx="1000132" cy="2869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algn="ctr" eaLnBrk="1" hangingPunct="1"/>
              <a:r>
                <a:rPr lang="en-GB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3346" name="TextBox 48"/>
            <p:cNvSpPr txBox="1">
              <a:spLocks noChangeArrowheads="1"/>
            </p:cNvSpPr>
            <p:nvPr/>
          </p:nvSpPr>
          <p:spPr bwMode="auto">
            <a:xfrm>
              <a:off x="1000100" y="5212720"/>
              <a:ext cx="1043876" cy="28693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algn="ctr" eaLnBrk="1" hangingPunct="1"/>
              <a:r>
                <a:rPr lang="en-GB">
                  <a:solidFill>
                    <a:schemeClr val="tx2"/>
                  </a:solidFill>
                </a:rPr>
                <a:t>--</a:t>
              </a:r>
            </a:p>
          </p:txBody>
        </p:sp>
        <p:sp>
          <p:nvSpPr>
            <p:cNvPr id="13347" name="TextBox 49"/>
            <p:cNvSpPr txBox="1">
              <a:spLocks noChangeArrowheads="1"/>
            </p:cNvSpPr>
            <p:nvPr/>
          </p:nvSpPr>
          <p:spPr bwMode="auto">
            <a:xfrm>
              <a:off x="2143108" y="5212720"/>
              <a:ext cx="2643206" cy="28693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chemeClr val="tx2"/>
                  </a:solidFill>
                </a:rPr>
                <a:t>Decrement by 1</a:t>
              </a:r>
            </a:p>
          </p:txBody>
        </p:sp>
        <p:sp>
          <p:nvSpPr>
            <p:cNvPr id="13348" name="TextBox 50"/>
            <p:cNvSpPr txBox="1">
              <a:spLocks noChangeArrowheads="1"/>
            </p:cNvSpPr>
            <p:nvPr/>
          </p:nvSpPr>
          <p:spPr bwMode="auto">
            <a:xfrm>
              <a:off x="4857752" y="5212720"/>
              <a:ext cx="1285884" cy="28693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chemeClr val="tx2"/>
                  </a:solidFill>
                </a:rPr>
                <a:t>x = --y;</a:t>
              </a:r>
            </a:p>
          </p:txBody>
        </p:sp>
        <p:sp>
          <p:nvSpPr>
            <p:cNvPr id="13349" name="TextBox 51"/>
            <p:cNvSpPr txBox="1">
              <a:spLocks noChangeArrowheads="1"/>
            </p:cNvSpPr>
            <p:nvPr/>
          </p:nvSpPr>
          <p:spPr bwMode="auto">
            <a:xfrm>
              <a:off x="6215074" y="5212720"/>
              <a:ext cx="1000132" cy="28693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algn="ctr" eaLnBrk="1" hangingPunct="1"/>
              <a:r>
                <a:rPr lang="en-GB">
                  <a:solidFill>
                    <a:schemeClr val="tx2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Assignment operators are used to assign values to JavaScript variables</a:t>
            </a:r>
          </a:p>
          <a:p>
            <a:pPr lvl="1"/>
            <a:endParaRPr lang="en-GB" smtClean="0"/>
          </a:p>
          <a:p>
            <a:r>
              <a:rPr lang="en-GB" smtClean="0"/>
              <a:t>Imagine we've already set x=10 and y=5, the following table explains the assignment operators</a:t>
            </a:r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pPr eaLnBrk="1" hangingPunct="1"/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Assignment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F8FBBAB-9284-48C3-9A9C-B774D913C2F0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4341" name="TextBox 46"/>
          <p:cNvSpPr txBox="1">
            <a:spLocks noChangeArrowheads="1"/>
          </p:cNvSpPr>
          <p:nvPr/>
        </p:nvSpPr>
        <p:spPr bwMode="auto">
          <a:xfrm>
            <a:off x="1000125" y="3279775"/>
            <a:ext cx="1044575" cy="2873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14342" name="TextBox 47"/>
          <p:cNvSpPr txBox="1">
            <a:spLocks noChangeArrowheads="1"/>
          </p:cNvSpPr>
          <p:nvPr/>
        </p:nvSpPr>
        <p:spPr bwMode="auto">
          <a:xfrm>
            <a:off x="2143125" y="3279775"/>
            <a:ext cx="2643188" cy="2873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14343" name="TextBox 57"/>
          <p:cNvSpPr txBox="1">
            <a:spLocks noChangeArrowheads="1"/>
          </p:cNvSpPr>
          <p:nvPr/>
        </p:nvSpPr>
        <p:spPr bwMode="auto">
          <a:xfrm>
            <a:off x="7548563" y="3279775"/>
            <a:ext cx="1000125" cy="2873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bg1"/>
                </a:solidFill>
              </a:rPr>
              <a:t>x value</a:t>
            </a:r>
          </a:p>
        </p:txBody>
      </p:sp>
      <p:sp>
        <p:nvSpPr>
          <p:cNvPr id="14344" name="TextBox 58"/>
          <p:cNvSpPr txBox="1">
            <a:spLocks noChangeArrowheads="1"/>
          </p:cNvSpPr>
          <p:nvPr/>
        </p:nvSpPr>
        <p:spPr bwMode="auto">
          <a:xfrm>
            <a:off x="1000125" y="3605213"/>
            <a:ext cx="1044575" cy="2873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=</a:t>
            </a:r>
          </a:p>
        </p:txBody>
      </p:sp>
      <p:sp>
        <p:nvSpPr>
          <p:cNvPr id="14345" name="TextBox 59"/>
          <p:cNvSpPr txBox="1">
            <a:spLocks noChangeArrowheads="1"/>
          </p:cNvSpPr>
          <p:nvPr/>
        </p:nvSpPr>
        <p:spPr bwMode="auto">
          <a:xfrm>
            <a:off x="2143125" y="3605213"/>
            <a:ext cx="2643188" cy="2873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Assignment</a:t>
            </a:r>
          </a:p>
        </p:txBody>
      </p:sp>
      <p:sp>
        <p:nvSpPr>
          <p:cNvPr id="14346" name="TextBox 61"/>
          <p:cNvSpPr txBox="1">
            <a:spLocks noChangeArrowheads="1"/>
          </p:cNvSpPr>
          <p:nvPr/>
        </p:nvSpPr>
        <p:spPr bwMode="auto">
          <a:xfrm>
            <a:off x="7548563" y="3605213"/>
            <a:ext cx="1000125" cy="2873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47" name="TextBox 62"/>
          <p:cNvSpPr txBox="1">
            <a:spLocks noChangeArrowheads="1"/>
          </p:cNvSpPr>
          <p:nvPr/>
        </p:nvSpPr>
        <p:spPr bwMode="auto">
          <a:xfrm>
            <a:off x="1000125" y="3938588"/>
            <a:ext cx="1044575" cy="28733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+=</a:t>
            </a:r>
          </a:p>
        </p:txBody>
      </p:sp>
      <p:sp>
        <p:nvSpPr>
          <p:cNvPr id="14348" name="TextBox 63"/>
          <p:cNvSpPr txBox="1">
            <a:spLocks noChangeArrowheads="1"/>
          </p:cNvSpPr>
          <p:nvPr/>
        </p:nvSpPr>
        <p:spPr bwMode="auto">
          <a:xfrm>
            <a:off x="2143125" y="3938588"/>
            <a:ext cx="2643188" cy="28733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Add and assign</a:t>
            </a:r>
          </a:p>
        </p:txBody>
      </p:sp>
      <p:sp>
        <p:nvSpPr>
          <p:cNvPr id="14349" name="TextBox 65"/>
          <p:cNvSpPr txBox="1">
            <a:spLocks noChangeArrowheads="1"/>
          </p:cNvSpPr>
          <p:nvPr/>
        </p:nvSpPr>
        <p:spPr bwMode="auto">
          <a:xfrm>
            <a:off x="7548563" y="3938588"/>
            <a:ext cx="1000125" cy="28733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15</a:t>
            </a:r>
          </a:p>
        </p:txBody>
      </p:sp>
      <p:sp>
        <p:nvSpPr>
          <p:cNvPr id="14350" name="TextBox 66"/>
          <p:cNvSpPr txBox="1">
            <a:spLocks noChangeArrowheads="1"/>
          </p:cNvSpPr>
          <p:nvPr/>
        </p:nvSpPr>
        <p:spPr bwMode="auto">
          <a:xfrm>
            <a:off x="1000125" y="4271963"/>
            <a:ext cx="1044575" cy="2857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-=</a:t>
            </a:r>
          </a:p>
        </p:txBody>
      </p:sp>
      <p:sp>
        <p:nvSpPr>
          <p:cNvPr id="14351" name="TextBox 67"/>
          <p:cNvSpPr txBox="1">
            <a:spLocks noChangeArrowheads="1"/>
          </p:cNvSpPr>
          <p:nvPr/>
        </p:nvSpPr>
        <p:spPr bwMode="auto">
          <a:xfrm>
            <a:off x="2143125" y="4271963"/>
            <a:ext cx="2643188" cy="2857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Subtract and assign</a:t>
            </a:r>
          </a:p>
        </p:txBody>
      </p:sp>
      <p:sp>
        <p:nvSpPr>
          <p:cNvPr id="14352" name="TextBox 69"/>
          <p:cNvSpPr txBox="1">
            <a:spLocks noChangeArrowheads="1"/>
          </p:cNvSpPr>
          <p:nvPr/>
        </p:nvSpPr>
        <p:spPr bwMode="auto">
          <a:xfrm>
            <a:off x="7548563" y="4271963"/>
            <a:ext cx="1000125" cy="2857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53" name="TextBox 70"/>
          <p:cNvSpPr txBox="1">
            <a:spLocks noChangeArrowheads="1"/>
          </p:cNvSpPr>
          <p:nvPr/>
        </p:nvSpPr>
        <p:spPr bwMode="auto">
          <a:xfrm>
            <a:off x="1000125" y="4603750"/>
            <a:ext cx="1044575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*=</a:t>
            </a:r>
          </a:p>
        </p:txBody>
      </p:sp>
      <p:sp>
        <p:nvSpPr>
          <p:cNvPr id="14354" name="TextBox 71"/>
          <p:cNvSpPr txBox="1">
            <a:spLocks noChangeArrowheads="1"/>
          </p:cNvSpPr>
          <p:nvPr/>
        </p:nvSpPr>
        <p:spPr bwMode="auto">
          <a:xfrm>
            <a:off x="2143125" y="4603750"/>
            <a:ext cx="2643188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Multiply and assign</a:t>
            </a:r>
          </a:p>
        </p:txBody>
      </p:sp>
      <p:sp>
        <p:nvSpPr>
          <p:cNvPr id="14355" name="TextBox 73"/>
          <p:cNvSpPr txBox="1">
            <a:spLocks noChangeArrowheads="1"/>
          </p:cNvSpPr>
          <p:nvPr/>
        </p:nvSpPr>
        <p:spPr bwMode="auto">
          <a:xfrm>
            <a:off x="7548563" y="4603750"/>
            <a:ext cx="1000125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50</a:t>
            </a:r>
          </a:p>
        </p:txBody>
      </p:sp>
      <p:sp>
        <p:nvSpPr>
          <p:cNvPr id="14356" name="TextBox 74"/>
          <p:cNvSpPr txBox="1">
            <a:spLocks noChangeArrowheads="1"/>
          </p:cNvSpPr>
          <p:nvPr/>
        </p:nvSpPr>
        <p:spPr bwMode="auto">
          <a:xfrm>
            <a:off x="1000125" y="4937125"/>
            <a:ext cx="1044575" cy="287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/=</a:t>
            </a:r>
          </a:p>
        </p:txBody>
      </p:sp>
      <p:sp>
        <p:nvSpPr>
          <p:cNvPr id="14357" name="TextBox 75"/>
          <p:cNvSpPr txBox="1">
            <a:spLocks noChangeArrowheads="1"/>
          </p:cNvSpPr>
          <p:nvPr/>
        </p:nvSpPr>
        <p:spPr bwMode="auto">
          <a:xfrm>
            <a:off x="2143125" y="4937125"/>
            <a:ext cx="2643188" cy="287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Divide and assign</a:t>
            </a:r>
          </a:p>
        </p:txBody>
      </p:sp>
      <p:sp>
        <p:nvSpPr>
          <p:cNvPr id="14358" name="TextBox 77"/>
          <p:cNvSpPr txBox="1">
            <a:spLocks noChangeArrowheads="1"/>
          </p:cNvSpPr>
          <p:nvPr/>
        </p:nvSpPr>
        <p:spPr bwMode="auto">
          <a:xfrm>
            <a:off x="7548563" y="4937125"/>
            <a:ext cx="1000125" cy="287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59" name="TextBox 78"/>
          <p:cNvSpPr txBox="1">
            <a:spLocks noChangeArrowheads="1"/>
          </p:cNvSpPr>
          <p:nvPr/>
        </p:nvSpPr>
        <p:spPr bwMode="auto">
          <a:xfrm>
            <a:off x="1000125" y="5270500"/>
            <a:ext cx="1044575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%=</a:t>
            </a:r>
          </a:p>
        </p:txBody>
      </p:sp>
      <p:sp>
        <p:nvSpPr>
          <p:cNvPr id="14360" name="TextBox 79"/>
          <p:cNvSpPr txBox="1">
            <a:spLocks noChangeArrowheads="1"/>
          </p:cNvSpPr>
          <p:nvPr/>
        </p:nvSpPr>
        <p:spPr bwMode="auto">
          <a:xfrm>
            <a:off x="2143125" y="5270500"/>
            <a:ext cx="2643188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Modulus and assign</a:t>
            </a:r>
          </a:p>
        </p:txBody>
      </p:sp>
      <p:sp>
        <p:nvSpPr>
          <p:cNvPr id="14361" name="TextBox 81"/>
          <p:cNvSpPr txBox="1">
            <a:spLocks noChangeArrowheads="1"/>
          </p:cNvSpPr>
          <p:nvPr/>
        </p:nvSpPr>
        <p:spPr bwMode="auto">
          <a:xfrm>
            <a:off x="7548563" y="5270500"/>
            <a:ext cx="1000125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4362" name="TextBox 56"/>
          <p:cNvSpPr txBox="1">
            <a:spLocks noChangeArrowheads="1"/>
          </p:cNvSpPr>
          <p:nvPr/>
        </p:nvSpPr>
        <p:spPr bwMode="auto">
          <a:xfrm>
            <a:off x="4857750" y="3279775"/>
            <a:ext cx="1285875" cy="2873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14363" name="TextBox 60"/>
          <p:cNvSpPr txBox="1">
            <a:spLocks noChangeArrowheads="1"/>
          </p:cNvSpPr>
          <p:nvPr/>
        </p:nvSpPr>
        <p:spPr bwMode="auto">
          <a:xfrm>
            <a:off x="4857750" y="3605213"/>
            <a:ext cx="1285875" cy="2873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x = y;</a:t>
            </a:r>
          </a:p>
        </p:txBody>
      </p:sp>
      <p:sp>
        <p:nvSpPr>
          <p:cNvPr id="14364" name="TextBox 64"/>
          <p:cNvSpPr txBox="1">
            <a:spLocks noChangeArrowheads="1"/>
          </p:cNvSpPr>
          <p:nvPr/>
        </p:nvSpPr>
        <p:spPr bwMode="auto">
          <a:xfrm>
            <a:off x="4857750" y="3938588"/>
            <a:ext cx="1285875" cy="28733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x += y;</a:t>
            </a:r>
          </a:p>
        </p:txBody>
      </p:sp>
      <p:sp>
        <p:nvSpPr>
          <p:cNvPr id="14365" name="TextBox 68"/>
          <p:cNvSpPr txBox="1">
            <a:spLocks noChangeArrowheads="1"/>
          </p:cNvSpPr>
          <p:nvPr/>
        </p:nvSpPr>
        <p:spPr bwMode="auto">
          <a:xfrm>
            <a:off x="4857750" y="4271963"/>
            <a:ext cx="1285875" cy="2857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x -= y;</a:t>
            </a:r>
          </a:p>
        </p:txBody>
      </p:sp>
      <p:sp>
        <p:nvSpPr>
          <p:cNvPr id="14366" name="TextBox 72"/>
          <p:cNvSpPr txBox="1">
            <a:spLocks noChangeArrowheads="1"/>
          </p:cNvSpPr>
          <p:nvPr/>
        </p:nvSpPr>
        <p:spPr bwMode="auto">
          <a:xfrm>
            <a:off x="4857750" y="4603750"/>
            <a:ext cx="1285875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x *= y;</a:t>
            </a:r>
          </a:p>
        </p:txBody>
      </p:sp>
      <p:sp>
        <p:nvSpPr>
          <p:cNvPr id="14367" name="TextBox 76"/>
          <p:cNvSpPr txBox="1">
            <a:spLocks noChangeArrowheads="1"/>
          </p:cNvSpPr>
          <p:nvPr/>
        </p:nvSpPr>
        <p:spPr bwMode="auto">
          <a:xfrm>
            <a:off x="4857750" y="4937125"/>
            <a:ext cx="1285875" cy="287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x /= y;</a:t>
            </a:r>
          </a:p>
        </p:txBody>
      </p:sp>
      <p:sp>
        <p:nvSpPr>
          <p:cNvPr id="14368" name="TextBox 80"/>
          <p:cNvSpPr txBox="1">
            <a:spLocks noChangeArrowheads="1"/>
          </p:cNvSpPr>
          <p:nvPr/>
        </p:nvSpPr>
        <p:spPr bwMode="auto">
          <a:xfrm>
            <a:off x="4857750" y="5270500"/>
            <a:ext cx="1285875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x %= y;</a:t>
            </a:r>
          </a:p>
        </p:txBody>
      </p:sp>
      <p:sp>
        <p:nvSpPr>
          <p:cNvPr id="14369" name="TextBox 88"/>
          <p:cNvSpPr txBox="1">
            <a:spLocks noChangeArrowheads="1"/>
          </p:cNvSpPr>
          <p:nvPr/>
        </p:nvSpPr>
        <p:spPr bwMode="auto">
          <a:xfrm>
            <a:off x="6210300" y="3279775"/>
            <a:ext cx="1285875" cy="2873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bg1"/>
                </a:solidFill>
              </a:rPr>
              <a:t>Same as…</a:t>
            </a:r>
          </a:p>
        </p:txBody>
      </p:sp>
      <p:sp>
        <p:nvSpPr>
          <p:cNvPr id="14370" name="TextBox 89"/>
          <p:cNvSpPr txBox="1">
            <a:spLocks noChangeArrowheads="1"/>
          </p:cNvSpPr>
          <p:nvPr/>
        </p:nvSpPr>
        <p:spPr bwMode="auto">
          <a:xfrm>
            <a:off x="6210300" y="3605213"/>
            <a:ext cx="1285875" cy="2873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14371" name="TextBox 90"/>
          <p:cNvSpPr txBox="1">
            <a:spLocks noChangeArrowheads="1"/>
          </p:cNvSpPr>
          <p:nvPr/>
        </p:nvSpPr>
        <p:spPr bwMode="auto">
          <a:xfrm>
            <a:off x="6210300" y="3938588"/>
            <a:ext cx="1285875" cy="28733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x = x + y;</a:t>
            </a:r>
          </a:p>
        </p:txBody>
      </p:sp>
      <p:sp>
        <p:nvSpPr>
          <p:cNvPr id="14372" name="TextBox 91"/>
          <p:cNvSpPr txBox="1">
            <a:spLocks noChangeArrowheads="1"/>
          </p:cNvSpPr>
          <p:nvPr/>
        </p:nvSpPr>
        <p:spPr bwMode="auto">
          <a:xfrm>
            <a:off x="6210300" y="4271963"/>
            <a:ext cx="1285875" cy="2857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x = x - y;</a:t>
            </a:r>
          </a:p>
        </p:txBody>
      </p:sp>
      <p:sp>
        <p:nvSpPr>
          <p:cNvPr id="14373" name="TextBox 92"/>
          <p:cNvSpPr txBox="1">
            <a:spLocks noChangeArrowheads="1"/>
          </p:cNvSpPr>
          <p:nvPr/>
        </p:nvSpPr>
        <p:spPr bwMode="auto">
          <a:xfrm>
            <a:off x="6210300" y="4603750"/>
            <a:ext cx="1285875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x = x * y;</a:t>
            </a:r>
          </a:p>
        </p:txBody>
      </p:sp>
      <p:sp>
        <p:nvSpPr>
          <p:cNvPr id="14374" name="TextBox 93"/>
          <p:cNvSpPr txBox="1">
            <a:spLocks noChangeArrowheads="1"/>
          </p:cNvSpPr>
          <p:nvPr/>
        </p:nvSpPr>
        <p:spPr bwMode="auto">
          <a:xfrm>
            <a:off x="6210300" y="4937125"/>
            <a:ext cx="1285875" cy="287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x = x / y;</a:t>
            </a:r>
          </a:p>
        </p:txBody>
      </p:sp>
      <p:sp>
        <p:nvSpPr>
          <p:cNvPr id="14375" name="TextBox 94"/>
          <p:cNvSpPr txBox="1">
            <a:spLocks noChangeArrowheads="1"/>
          </p:cNvSpPr>
          <p:nvPr/>
        </p:nvSpPr>
        <p:spPr bwMode="auto">
          <a:xfrm>
            <a:off x="6210300" y="5270500"/>
            <a:ext cx="1285875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x = x % y;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Use + to add strings (variables and/or string variables)</a:t>
            </a:r>
          </a:p>
          <a:p>
            <a:endParaRPr lang="en-GB" smtClean="0"/>
          </a:p>
          <a:p>
            <a:endParaRPr lang="en-GB" smtClean="0"/>
          </a:p>
          <a:p>
            <a:r>
              <a:rPr lang="en-GB" smtClean="0"/>
              <a:t>Use += to concatenate text to a string variable</a:t>
            </a:r>
          </a:p>
          <a:p>
            <a:endParaRPr lang="en-GB" smtClean="0"/>
          </a:p>
          <a:p>
            <a:endParaRPr lang="en-GB" smtClean="0"/>
          </a:p>
          <a:p>
            <a:r>
              <a:rPr lang="en-GB" smtClean="0"/>
              <a:t>If you mix-and-match numbers in a string concatenation, everything gets stringified</a:t>
            </a:r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pPr>
              <a:buFont typeface="Wingdings" pitchFamily="2" charset="2"/>
              <a:buNone/>
            </a:pPr>
            <a:endParaRPr lang="en-GB" smtClean="0"/>
          </a:p>
          <a:p>
            <a:pPr>
              <a:buFont typeface="Wingdings" pitchFamily="2" charset="2"/>
              <a:buNone/>
            </a:pPr>
            <a:endParaRPr lang="en-GB" smtClean="0"/>
          </a:p>
          <a:p>
            <a:endParaRPr lang="en-GB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String Handling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CEAF5EF-4787-47D0-982C-0AC101E84822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5365" name="Rectangle 16"/>
          <p:cNvSpPr>
            <a:spLocks noChangeArrowheads="1"/>
          </p:cNvSpPr>
          <p:nvPr/>
        </p:nvSpPr>
        <p:spPr bwMode="auto">
          <a:xfrm>
            <a:off x="555625" y="1665288"/>
            <a:ext cx="8232775" cy="7540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/>
              <a:t>txt1 = "Hello";</a:t>
            </a:r>
            <a:br>
              <a:rPr lang="en-GB"/>
            </a:br>
            <a:r>
              <a:rPr lang="en-GB"/>
              <a:t>txt2 = "world";</a:t>
            </a:r>
            <a:br>
              <a:rPr lang="en-GB"/>
            </a:br>
            <a:r>
              <a:rPr lang="en-GB"/>
              <a:t>txt3 = txt1 + " " + txt2 + "!!!";</a:t>
            </a:r>
          </a:p>
        </p:txBody>
      </p:sp>
      <p:sp>
        <p:nvSpPr>
          <p:cNvPr id="15366" name="Rectangle 16"/>
          <p:cNvSpPr>
            <a:spLocks noChangeArrowheads="1"/>
          </p:cNvSpPr>
          <p:nvPr/>
        </p:nvSpPr>
        <p:spPr bwMode="auto">
          <a:xfrm>
            <a:off x="555625" y="3160713"/>
            <a:ext cx="8232775" cy="93503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/>
              <a:t>var output = "&lt;h1&gt;";</a:t>
            </a:r>
          </a:p>
          <a:p>
            <a:pPr defTabSz="739775"/>
            <a:r>
              <a:rPr lang="en-GB"/>
              <a:t>output += "This is message ";</a:t>
            </a:r>
          </a:p>
          <a:p>
            <a:pPr defTabSz="739775"/>
            <a:r>
              <a:rPr lang="en-GB"/>
              <a:t>output += "to the user";</a:t>
            </a:r>
          </a:p>
          <a:p>
            <a:pPr defTabSz="739775"/>
            <a:r>
              <a:rPr lang="en-GB"/>
              <a:t>output += "&lt;/h1&gt;";</a:t>
            </a:r>
          </a:p>
        </p:txBody>
      </p:sp>
      <p:sp>
        <p:nvSpPr>
          <p:cNvPr id="15367" name="Rectangle 16"/>
          <p:cNvSpPr>
            <a:spLocks noChangeArrowheads="1"/>
          </p:cNvSpPr>
          <p:nvPr/>
        </p:nvSpPr>
        <p:spPr bwMode="auto">
          <a:xfrm>
            <a:off x="555625" y="5103813"/>
            <a:ext cx="8232775" cy="123031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/>
              <a:t>var swansGoals = 0;</a:t>
            </a:r>
          </a:p>
          <a:p>
            <a:pPr defTabSz="739775"/>
            <a:r>
              <a:rPr lang="en-GB"/>
              <a:t>swansGoals++;</a:t>
            </a:r>
          </a:p>
          <a:p>
            <a:pPr defTabSz="739775"/>
            <a:r>
              <a:rPr lang="en-GB"/>
              <a:t>swansGoals++;</a:t>
            </a:r>
          </a:p>
          <a:p>
            <a:pPr defTabSz="739775"/>
            <a:r>
              <a:rPr lang="en-GB"/>
              <a:t>swansGoals++;</a:t>
            </a:r>
          </a:p>
          <a:p>
            <a:pPr defTabSz="739775"/>
            <a:r>
              <a:rPr lang="en-GB"/>
              <a:t>var output = "Swansea scored " + swansGoals + " against Cardiff :-)";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Comparison operators are used to compare two variables and/or values</a:t>
            </a:r>
          </a:p>
          <a:p>
            <a:r>
              <a:rPr lang="en-GB" smtClean="0"/>
              <a:t>Imagine we've already set y=5, the following table explains the comparison operators</a:t>
            </a:r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r>
              <a:rPr lang="en-GB" smtClean="0"/>
              <a:t>Example usage: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Comparison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EB76402-ADD3-4510-AAE7-ED9E368EDBA5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1000125" y="2913063"/>
            <a:ext cx="1044575" cy="3079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16390" name="TextBox 6"/>
          <p:cNvSpPr txBox="1">
            <a:spLocks noChangeArrowheads="1"/>
          </p:cNvSpPr>
          <p:nvPr/>
        </p:nvSpPr>
        <p:spPr bwMode="auto">
          <a:xfrm>
            <a:off x="2143125" y="2913063"/>
            <a:ext cx="3055938" cy="3079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16391" name="TextBox 8"/>
          <p:cNvSpPr txBox="1">
            <a:spLocks noChangeArrowheads="1"/>
          </p:cNvSpPr>
          <p:nvPr/>
        </p:nvSpPr>
        <p:spPr bwMode="auto">
          <a:xfrm>
            <a:off x="5267325" y="2913063"/>
            <a:ext cx="1285875" cy="3079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16392" name="TextBox 9"/>
          <p:cNvSpPr txBox="1">
            <a:spLocks noChangeArrowheads="1"/>
          </p:cNvSpPr>
          <p:nvPr/>
        </p:nvSpPr>
        <p:spPr bwMode="auto">
          <a:xfrm>
            <a:off x="6624638" y="2913063"/>
            <a:ext cx="1000125" cy="3079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16393" name="TextBox 26"/>
          <p:cNvSpPr txBox="1">
            <a:spLocks noChangeArrowheads="1"/>
          </p:cNvSpPr>
          <p:nvPr/>
        </p:nvSpPr>
        <p:spPr bwMode="auto">
          <a:xfrm>
            <a:off x="1000125" y="3278188"/>
            <a:ext cx="1044575" cy="2857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&gt;</a:t>
            </a:r>
          </a:p>
        </p:txBody>
      </p:sp>
      <p:sp>
        <p:nvSpPr>
          <p:cNvPr id="16394" name="TextBox 27"/>
          <p:cNvSpPr txBox="1">
            <a:spLocks noChangeArrowheads="1"/>
          </p:cNvSpPr>
          <p:nvPr/>
        </p:nvSpPr>
        <p:spPr bwMode="auto">
          <a:xfrm>
            <a:off x="2143125" y="3278188"/>
            <a:ext cx="3055938" cy="2857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Is greater than?</a:t>
            </a:r>
          </a:p>
        </p:txBody>
      </p:sp>
      <p:sp>
        <p:nvSpPr>
          <p:cNvPr id="16395" name="TextBox 28"/>
          <p:cNvSpPr txBox="1">
            <a:spLocks noChangeArrowheads="1"/>
          </p:cNvSpPr>
          <p:nvPr/>
        </p:nvSpPr>
        <p:spPr bwMode="auto">
          <a:xfrm>
            <a:off x="5267325" y="3278188"/>
            <a:ext cx="1285875" cy="2857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y &gt;  8</a:t>
            </a:r>
          </a:p>
        </p:txBody>
      </p:sp>
      <p:sp>
        <p:nvSpPr>
          <p:cNvPr id="16396" name="TextBox 29"/>
          <p:cNvSpPr txBox="1">
            <a:spLocks noChangeArrowheads="1"/>
          </p:cNvSpPr>
          <p:nvPr/>
        </p:nvSpPr>
        <p:spPr bwMode="auto">
          <a:xfrm>
            <a:off x="6624638" y="3278188"/>
            <a:ext cx="1000125" cy="2857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16397" name="TextBox 41"/>
          <p:cNvSpPr txBox="1">
            <a:spLocks noChangeArrowheads="1"/>
          </p:cNvSpPr>
          <p:nvPr/>
        </p:nvSpPr>
        <p:spPr bwMode="auto">
          <a:xfrm>
            <a:off x="1000125" y="3609975"/>
            <a:ext cx="1044575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&gt;=</a:t>
            </a:r>
          </a:p>
        </p:txBody>
      </p:sp>
      <p:sp>
        <p:nvSpPr>
          <p:cNvPr id="16398" name="TextBox 42"/>
          <p:cNvSpPr txBox="1">
            <a:spLocks noChangeArrowheads="1"/>
          </p:cNvSpPr>
          <p:nvPr/>
        </p:nvSpPr>
        <p:spPr bwMode="auto">
          <a:xfrm>
            <a:off x="2143125" y="3609975"/>
            <a:ext cx="3055938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Is greater than or equal?</a:t>
            </a:r>
          </a:p>
        </p:txBody>
      </p:sp>
      <p:sp>
        <p:nvSpPr>
          <p:cNvPr id="16399" name="TextBox 43"/>
          <p:cNvSpPr txBox="1">
            <a:spLocks noChangeArrowheads="1"/>
          </p:cNvSpPr>
          <p:nvPr/>
        </p:nvSpPr>
        <p:spPr bwMode="auto">
          <a:xfrm>
            <a:off x="5267325" y="3609975"/>
            <a:ext cx="1285875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y &gt;= 8</a:t>
            </a:r>
          </a:p>
        </p:txBody>
      </p:sp>
      <p:sp>
        <p:nvSpPr>
          <p:cNvPr id="16400" name="TextBox 44"/>
          <p:cNvSpPr txBox="1">
            <a:spLocks noChangeArrowheads="1"/>
          </p:cNvSpPr>
          <p:nvPr/>
        </p:nvSpPr>
        <p:spPr bwMode="auto">
          <a:xfrm>
            <a:off x="6624638" y="3609975"/>
            <a:ext cx="1000125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16401" name="TextBox 37"/>
          <p:cNvSpPr txBox="1">
            <a:spLocks noChangeArrowheads="1"/>
          </p:cNvSpPr>
          <p:nvPr/>
        </p:nvSpPr>
        <p:spPr bwMode="auto">
          <a:xfrm>
            <a:off x="1000125" y="3943350"/>
            <a:ext cx="1044575" cy="287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&lt;</a:t>
            </a:r>
          </a:p>
        </p:txBody>
      </p:sp>
      <p:sp>
        <p:nvSpPr>
          <p:cNvPr id="16402" name="TextBox 38"/>
          <p:cNvSpPr txBox="1">
            <a:spLocks noChangeArrowheads="1"/>
          </p:cNvSpPr>
          <p:nvPr/>
        </p:nvSpPr>
        <p:spPr bwMode="auto">
          <a:xfrm>
            <a:off x="2143125" y="3943350"/>
            <a:ext cx="3055938" cy="287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Is less than?</a:t>
            </a:r>
          </a:p>
        </p:txBody>
      </p:sp>
      <p:sp>
        <p:nvSpPr>
          <p:cNvPr id="16403" name="TextBox 39"/>
          <p:cNvSpPr txBox="1">
            <a:spLocks noChangeArrowheads="1"/>
          </p:cNvSpPr>
          <p:nvPr/>
        </p:nvSpPr>
        <p:spPr bwMode="auto">
          <a:xfrm>
            <a:off x="5267325" y="3943350"/>
            <a:ext cx="1285875" cy="287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y &lt;  8</a:t>
            </a:r>
          </a:p>
        </p:txBody>
      </p:sp>
      <p:sp>
        <p:nvSpPr>
          <p:cNvPr id="16404" name="TextBox 40"/>
          <p:cNvSpPr txBox="1">
            <a:spLocks noChangeArrowheads="1"/>
          </p:cNvSpPr>
          <p:nvPr/>
        </p:nvSpPr>
        <p:spPr bwMode="auto">
          <a:xfrm>
            <a:off x="6624638" y="3943350"/>
            <a:ext cx="1000125" cy="287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true</a:t>
            </a:r>
          </a:p>
        </p:txBody>
      </p:sp>
      <p:sp>
        <p:nvSpPr>
          <p:cNvPr id="16405" name="TextBox 52"/>
          <p:cNvSpPr txBox="1">
            <a:spLocks noChangeArrowheads="1"/>
          </p:cNvSpPr>
          <p:nvPr/>
        </p:nvSpPr>
        <p:spPr bwMode="auto">
          <a:xfrm>
            <a:off x="1000125" y="4276725"/>
            <a:ext cx="1044575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&lt;=</a:t>
            </a:r>
          </a:p>
        </p:txBody>
      </p:sp>
      <p:sp>
        <p:nvSpPr>
          <p:cNvPr id="16406" name="TextBox 53"/>
          <p:cNvSpPr txBox="1">
            <a:spLocks noChangeArrowheads="1"/>
          </p:cNvSpPr>
          <p:nvPr/>
        </p:nvSpPr>
        <p:spPr bwMode="auto">
          <a:xfrm>
            <a:off x="2143125" y="4276725"/>
            <a:ext cx="3055938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Is less than or equal?</a:t>
            </a:r>
          </a:p>
        </p:txBody>
      </p:sp>
      <p:sp>
        <p:nvSpPr>
          <p:cNvPr id="16407" name="TextBox 54"/>
          <p:cNvSpPr txBox="1">
            <a:spLocks noChangeArrowheads="1"/>
          </p:cNvSpPr>
          <p:nvPr/>
        </p:nvSpPr>
        <p:spPr bwMode="auto">
          <a:xfrm>
            <a:off x="5267325" y="4276725"/>
            <a:ext cx="1285875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y &lt;= 8</a:t>
            </a:r>
          </a:p>
        </p:txBody>
      </p:sp>
      <p:sp>
        <p:nvSpPr>
          <p:cNvPr id="16408" name="TextBox 55"/>
          <p:cNvSpPr txBox="1">
            <a:spLocks noChangeArrowheads="1"/>
          </p:cNvSpPr>
          <p:nvPr/>
        </p:nvSpPr>
        <p:spPr bwMode="auto">
          <a:xfrm>
            <a:off x="6624638" y="4276725"/>
            <a:ext cx="1000125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true</a:t>
            </a:r>
          </a:p>
        </p:txBody>
      </p:sp>
      <p:sp>
        <p:nvSpPr>
          <p:cNvPr id="16409" name="Rectangle 16"/>
          <p:cNvSpPr>
            <a:spLocks noChangeArrowheads="1"/>
          </p:cNvSpPr>
          <p:nvPr/>
        </p:nvSpPr>
        <p:spPr bwMode="auto">
          <a:xfrm>
            <a:off x="555625" y="5465763"/>
            <a:ext cx="8232775" cy="56832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/>
              <a:t>if (userAge &gt;= 18)</a:t>
            </a:r>
          </a:p>
          <a:p>
            <a:pPr defTabSz="739775"/>
            <a:r>
              <a:rPr lang="en-GB"/>
              <a:t>  alert("Adult");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Equality operators compare two variables and/or values to see if they have the same value</a:t>
            </a:r>
          </a:p>
          <a:p>
            <a:pPr lvl="1"/>
            <a:r>
              <a:rPr lang="en-GB" smtClean="0"/>
              <a:t>Will coerce (i.e. convert) values to same type if necessary</a:t>
            </a:r>
          </a:p>
          <a:p>
            <a:pPr lvl="1"/>
            <a:endParaRPr lang="en-GB" smtClean="0"/>
          </a:p>
          <a:p>
            <a:endParaRPr lang="en-GB" smtClean="0"/>
          </a:p>
          <a:p>
            <a:endParaRPr lang="en-GB" smtClean="0"/>
          </a:p>
          <a:p>
            <a:r>
              <a:rPr lang="en-GB" smtClean="0"/>
              <a:t>Identity operators compare two variables and/or values to see if they have the same value</a:t>
            </a:r>
          </a:p>
          <a:p>
            <a:pPr lvl="1"/>
            <a:r>
              <a:rPr lang="en-GB" smtClean="0"/>
              <a:t>Will NOT coerce (i.e. convert) values to same type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endParaRPr lang="en-GB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Equality and Identity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8485DAB-BB32-45BE-B109-7B992CBE123B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1000125" y="2425700"/>
            <a:ext cx="1044575" cy="3079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2143125" y="2425700"/>
            <a:ext cx="3055938" cy="3079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17415" name="TextBox 8"/>
          <p:cNvSpPr txBox="1">
            <a:spLocks noChangeArrowheads="1"/>
          </p:cNvSpPr>
          <p:nvPr/>
        </p:nvSpPr>
        <p:spPr bwMode="auto">
          <a:xfrm>
            <a:off x="5267325" y="2425700"/>
            <a:ext cx="1285875" cy="3079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17416" name="TextBox 9"/>
          <p:cNvSpPr txBox="1">
            <a:spLocks noChangeArrowheads="1"/>
          </p:cNvSpPr>
          <p:nvPr/>
        </p:nvSpPr>
        <p:spPr bwMode="auto">
          <a:xfrm>
            <a:off x="6624638" y="2425700"/>
            <a:ext cx="1000125" cy="3079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000125" y="2765425"/>
            <a:ext cx="1044575" cy="287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==</a:t>
            </a:r>
          </a:p>
        </p:txBody>
      </p:sp>
      <p:sp>
        <p:nvSpPr>
          <p:cNvPr id="17418" name="TextBox 19"/>
          <p:cNvSpPr txBox="1">
            <a:spLocks noChangeArrowheads="1"/>
          </p:cNvSpPr>
          <p:nvPr/>
        </p:nvSpPr>
        <p:spPr bwMode="auto">
          <a:xfrm>
            <a:off x="2143125" y="2765425"/>
            <a:ext cx="3055938" cy="287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Equality test</a:t>
            </a:r>
          </a:p>
        </p:txBody>
      </p:sp>
      <p:sp>
        <p:nvSpPr>
          <p:cNvPr id="17419" name="TextBox 20"/>
          <p:cNvSpPr txBox="1">
            <a:spLocks noChangeArrowheads="1"/>
          </p:cNvSpPr>
          <p:nvPr/>
        </p:nvSpPr>
        <p:spPr bwMode="auto">
          <a:xfrm>
            <a:off x="5267325" y="2765425"/>
            <a:ext cx="1285875" cy="287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5 == "5"</a:t>
            </a:r>
          </a:p>
        </p:txBody>
      </p:sp>
      <p:sp>
        <p:nvSpPr>
          <p:cNvPr id="17420" name="TextBox 21"/>
          <p:cNvSpPr txBox="1">
            <a:spLocks noChangeArrowheads="1"/>
          </p:cNvSpPr>
          <p:nvPr/>
        </p:nvSpPr>
        <p:spPr bwMode="auto">
          <a:xfrm>
            <a:off x="6624638" y="2765425"/>
            <a:ext cx="1000125" cy="287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true</a:t>
            </a:r>
          </a:p>
        </p:txBody>
      </p:sp>
      <p:sp>
        <p:nvSpPr>
          <p:cNvPr id="17421" name="TextBox 30"/>
          <p:cNvSpPr txBox="1">
            <a:spLocks noChangeArrowheads="1"/>
          </p:cNvSpPr>
          <p:nvPr/>
        </p:nvSpPr>
        <p:spPr bwMode="auto">
          <a:xfrm>
            <a:off x="1000125" y="3098800"/>
            <a:ext cx="1044575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!=</a:t>
            </a:r>
          </a:p>
        </p:txBody>
      </p:sp>
      <p:sp>
        <p:nvSpPr>
          <p:cNvPr id="17422" name="TextBox 31"/>
          <p:cNvSpPr txBox="1">
            <a:spLocks noChangeArrowheads="1"/>
          </p:cNvSpPr>
          <p:nvPr/>
        </p:nvSpPr>
        <p:spPr bwMode="auto">
          <a:xfrm>
            <a:off x="2143125" y="3098800"/>
            <a:ext cx="3055938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Non-equality test</a:t>
            </a:r>
          </a:p>
        </p:txBody>
      </p:sp>
      <p:sp>
        <p:nvSpPr>
          <p:cNvPr id="17423" name="TextBox 32"/>
          <p:cNvSpPr txBox="1">
            <a:spLocks noChangeArrowheads="1"/>
          </p:cNvSpPr>
          <p:nvPr/>
        </p:nvSpPr>
        <p:spPr bwMode="auto">
          <a:xfrm>
            <a:off x="5267325" y="3098800"/>
            <a:ext cx="1285875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5 != "5"</a:t>
            </a:r>
          </a:p>
        </p:txBody>
      </p:sp>
      <p:sp>
        <p:nvSpPr>
          <p:cNvPr id="17424" name="TextBox 33"/>
          <p:cNvSpPr txBox="1">
            <a:spLocks noChangeArrowheads="1"/>
          </p:cNvSpPr>
          <p:nvPr/>
        </p:nvSpPr>
        <p:spPr bwMode="auto">
          <a:xfrm>
            <a:off x="6624638" y="3098800"/>
            <a:ext cx="1000125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17425" name="TextBox 5"/>
          <p:cNvSpPr txBox="1">
            <a:spLocks noChangeArrowheads="1"/>
          </p:cNvSpPr>
          <p:nvPr/>
        </p:nvSpPr>
        <p:spPr bwMode="auto">
          <a:xfrm>
            <a:off x="1000125" y="5019675"/>
            <a:ext cx="1044575" cy="3079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17426" name="TextBox 6"/>
          <p:cNvSpPr txBox="1">
            <a:spLocks noChangeArrowheads="1"/>
          </p:cNvSpPr>
          <p:nvPr/>
        </p:nvSpPr>
        <p:spPr bwMode="auto">
          <a:xfrm>
            <a:off x="2143125" y="5019675"/>
            <a:ext cx="3055938" cy="3079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17427" name="TextBox 8"/>
          <p:cNvSpPr txBox="1">
            <a:spLocks noChangeArrowheads="1"/>
          </p:cNvSpPr>
          <p:nvPr/>
        </p:nvSpPr>
        <p:spPr bwMode="auto">
          <a:xfrm>
            <a:off x="5267325" y="5019675"/>
            <a:ext cx="1285875" cy="3079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17428" name="TextBox 9"/>
          <p:cNvSpPr txBox="1">
            <a:spLocks noChangeArrowheads="1"/>
          </p:cNvSpPr>
          <p:nvPr/>
        </p:nvSpPr>
        <p:spPr bwMode="auto">
          <a:xfrm>
            <a:off x="6624638" y="5019675"/>
            <a:ext cx="1000125" cy="3079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17429" name="TextBox 18"/>
          <p:cNvSpPr txBox="1">
            <a:spLocks noChangeArrowheads="1"/>
          </p:cNvSpPr>
          <p:nvPr/>
        </p:nvSpPr>
        <p:spPr bwMode="auto">
          <a:xfrm>
            <a:off x="1000125" y="5359400"/>
            <a:ext cx="1044575" cy="5143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===</a:t>
            </a:r>
          </a:p>
        </p:txBody>
      </p:sp>
      <p:sp>
        <p:nvSpPr>
          <p:cNvPr id="17430" name="TextBox 19"/>
          <p:cNvSpPr txBox="1">
            <a:spLocks noChangeArrowheads="1"/>
          </p:cNvSpPr>
          <p:nvPr/>
        </p:nvSpPr>
        <p:spPr bwMode="auto">
          <a:xfrm>
            <a:off x="2143125" y="5359400"/>
            <a:ext cx="3055938" cy="5143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Identity test</a:t>
            </a:r>
          </a:p>
        </p:txBody>
      </p:sp>
      <p:sp>
        <p:nvSpPr>
          <p:cNvPr id="17431" name="TextBox 20"/>
          <p:cNvSpPr txBox="1">
            <a:spLocks noChangeArrowheads="1"/>
          </p:cNvSpPr>
          <p:nvPr/>
        </p:nvSpPr>
        <p:spPr bwMode="auto">
          <a:xfrm>
            <a:off x="5267325" y="5359400"/>
            <a:ext cx="1285875" cy="5143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5 === "5"</a:t>
            </a:r>
          </a:p>
          <a:p>
            <a:pPr eaLnBrk="1" hangingPunct="1"/>
            <a:r>
              <a:rPr lang="en-GB">
                <a:solidFill>
                  <a:schemeClr val="tx2"/>
                </a:solidFill>
              </a:rPr>
              <a:t>5 === 5</a:t>
            </a:r>
          </a:p>
        </p:txBody>
      </p:sp>
      <p:sp>
        <p:nvSpPr>
          <p:cNvPr id="17432" name="TextBox 21"/>
          <p:cNvSpPr txBox="1">
            <a:spLocks noChangeArrowheads="1"/>
          </p:cNvSpPr>
          <p:nvPr/>
        </p:nvSpPr>
        <p:spPr bwMode="auto">
          <a:xfrm>
            <a:off x="6624638" y="5359400"/>
            <a:ext cx="1000125" cy="5143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false</a:t>
            </a:r>
          </a:p>
          <a:p>
            <a:pPr algn="ctr" eaLnBrk="1" hangingPunct="1"/>
            <a:r>
              <a:rPr lang="en-GB">
                <a:solidFill>
                  <a:schemeClr val="tx2"/>
                </a:solidFill>
              </a:rPr>
              <a:t>true</a:t>
            </a:r>
          </a:p>
        </p:txBody>
      </p:sp>
      <p:sp>
        <p:nvSpPr>
          <p:cNvPr id="17433" name="TextBox 30"/>
          <p:cNvSpPr txBox="1">
            <a:spLocks noChangeArrowheads="1"/>
          </p:cNvSpPr>
          <p:nvPr/>
        </p:nvSpPr>
        <p:spPr bwMode="auto">
          <a:xfrm>
            <a:off x="1000125" y="5965825"/>
            <a:ext cx="1044575" cy="5159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!==</a:t>
            </a:r>
          </a:p>
        </p:txBody>
      </p:sp>
      <p:sp>
        <p:nvSpPr>
          <p:cNvPr id="17434" name="TextBox 31"/>
          <p:cNvSpPr txBox="1">
            <a:spLocks noChangeArrowheads="1"/>
          </p:cNvSpPr>
          <p:nvPr/>
        </p:nvSpPr>
        <p:spPr bwMode="auto">
          <a:xfrm>
            <a:off x="2143125" y="5965825"/>
            <a:ext cx="3055938" cy="5159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Non-identity test</a:t>
            </a:r>
          </a:p>
        </p:txBody>
      </p:sp>
      <p:sp>
        <p:nvSpPr>
          <p:cNvPr id="17435" name="TextBox 32"/>
          <p:cNvSpPr txBox="1">
            <a:spLocks noChangeArrowheads="1"/>
          </p:cNvSpPr>
          <p:nvPr/>
        </p:nvSpPr>
        <p:spPr bwMode="auto">
          <a:xfrm>
            <a:off x="5267325" y="5965825"/>
            <a:ext cx="1285875" cy="5159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5 !== "5"</a:t>
            </a:r>
          </a:p>
          <a:p>
            <a:pPr eaLnBrk="1" hangingPunct="1"/>
            <a:r>
              <a:rPr lang="en-GB">
                <a:solidFill>
                  <a:schemeClr val="tx2"/>
                </a:solidFill>
              </a:rPr>
              <a:t>5 !== 5</a:t>
            </a:r>
          </a:p>
        </p:txBody>
      </p:sp>
      <p:sp>
        <p:nvSpPr>
          <p:cNvPr id="17436" name="TextBox 33"/>
          <p:cNvSpPr txBox="1">
            <a:spLocks noChangeArrowheads="1"/>
          </p:cNvSpPr>
          <p:nvPr/>
        </p:nvSpPr>
        <p:spPr bwMode="auto">
          <a:xfrm>
            <a:off x="6624638" y="5965825"/>
            <a:ext cx="1000125" cy="5159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true</a:t>
            </a:r>
          </a:p>
          <a:p>
            <a:pPr algn="ctr" eaLnBrk="1" hangingPunct="1"/>
            <a:r>
              <a:rPr lang="en-GB">
                <a:solidFill>
                  <a:schemeClr val="tx2"/>
                </a:solidFill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Logical operators are used to combine multiple test conditions</a:t>
            </a:r>
          </a:p>
          <a:p>
            <a:pPr lvl="1"/>
            <a:endParaRPr lang="en-GB" smtClean="0"/>
          </a:p>
          <a:p>
            <a:r>
              <a:rPr lang="en-GB" smtClean="0"/>
              <a:t>Imagine we've already set x=10 and y=5, the following table explains the logical operators</a:t>
            </a:r>
          </a:p>
          <a:p>
            <a:endParaRPr lang="en-GB" smtClean="0"/>
          </a:p>
          <a:p>
            <a:endParaRPr lang="en-GB" smtClean="0"/>
          </a:p>
          <a:p>
            <a:pPr lvl="1">
              <a:buFontTx/>
              <a:buNone/>
            </a:pPr>
            <a:endParaRPr lang="en-GB" smtClean="0"/>
          </a:p>
          <a:p>
            <a:pPr lvl="1">
              <a:buFontTx/>
              <a:buNone/>
            </a:pPr>
            <a:endParaRPr lang="en-GB" smtClean="0"/>
          </a:p>
          <a:p>
            <a:r>
              <a:rPr lang="en-GB" smtClean="0"/>
              <a:t>Example usage: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Logical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3E5994F-5FC1-499B-B243-45AC58D19BCF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1000125" y="3259138"/>
            <a:ext cx="1044575" cy="3079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2143125" y="3259138"/>
            <a:ext cx="1695450" cy="3079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18439" name="TextBox 8"/>
          <p:cNvSpPr txBox="1">
            <a:spLocks noChangeArrowheads="1"/>
          </p:cNvSpPr>
          <p:nvPr/>
        </p:nvSpPr>
        <p:spPr bwMode="auto">
          <a:xfrm>
            <a:off x="3922713" y="3259138"/>
            <a:ext cx="2630487" cy="3079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18440" name="TextBox 9"/>
          <p:cNvSpPr txBox="1">
            <a:spLocks noChangeArrowheads="1"/>
          </p:cNvSpPr>
          <p:nvPr/>
        </p:nvSpPr>
        <p:spPr bwMode="auto">
          <a:xfrm>
            <a:off x="6624638" y="3252788"/>
            <a:ext cx="1000125" cy="3143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18441" name="TextBox 18"/>
          <p:cNvSpPr txBox="1">
            <a:spLocks noChangeArrowheads="1"/>
          </p:cNvSpPr>
          <p:nvPr/>
        </p:nvSpPr>
        <p:spPr bwMode="auto">
          <a:xfrm>
            <a:off x="1000125" y="3603625"/>
            <a:ext cx="1044575" cy="287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&amp;&amp;</a:t>
            </a:r>
          </a:p>
        </p:txBody>
      </p:sp>
      <p:sp>
        <p:nvSpPr>
          <p:cNvPr id="18442" name="TextBox 19"/>
          <p:cNvSpPr txBox="1">
            <a:spLocks noChangeArrowheads="1"/>
          </p:cNvSpPr>
          <p:nvPr/>
        </p:nvSpPr>
        <p:spPr bwMode="auto">
          <a:xfrm>
            <a:off x="2143125" y="3603625"/>
            <a:ext cx="1695450" cy="287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Logical and</a:t>
            </a:r>
          </a:p>
        </p:txBody>
      </p:sp>
      <p:sp>
        <p:nvSpPr>
          <p:cNvPr id="18443" name="TextBox 20"/>
          <p:cNvSpPr txBox="1">
            <a:spLocks noChangeArrowheads="1"/>
          </p:cNvSpPr>
          <p:nvPr/>
        </p:nvSpPr>
        <p:spPr bwMode="auto">
          <a:xfrm>
            <a:off x="3922713" y="3603625"/>
            <a:ext cx="2630487" cy="287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(x &lt; 20 &amp;&amp; y &gt; 1)</a:t>
            </a:r>
          </a:p>
        </p:txBody>
      </p:sp>
      <p:sp>
        <p:nvSpPr>
          <p:cNvPr id="18444" name="TextBox 21"/>
          <p:cNvSpPr txBox="1">
            <a:spLocks noChangeArrowheads="1"/>
          </p:cNvSpPr>
          <p:nvPr/>
        </p:nvSpPr>
        <p:spPr bwMode="auto">
          <a:xfrm>
            <a:off x="6624638" y="3603625"/>
            <a:ext cx="1000125" cy="287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true</a:t>
            </a:r>
          </a:p>
        </p:txBody>
      </p:sp>
      <p:sp>
        <p:nvSpPr>
          <p:cNvPr id="18445" name="TextBox 30"/>
          <p:cNvSpPr txBox="1">
            <a:spLocks noChangeArrowheads="1"/>
          </p:cNvSpPr>
          <p:nvPr/>
        </p:nvSpPr>
        <p:spPr bwMode="auto">
          <a:xfrm>
            <a:off x="1000125" y="3937000"/>
            <a:ext cx="1044575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||</a:t>
            </a:r>
          </a:p>
        </p:txBody>
      </p:sp>
      <p:sp>
        <p:nvSpPr>
          <p:cNvPr id="18446" name="TextBox 31"/>
          <p:cNvSpPr txBox="1">
            <a:spLocks noChangeArrowheads="1"/>
          </p:cNvSpPr>
          <p:nvPr/>
        </p:nvSpPr>
        <p:spPr bwMode="auto">
          <a:xfrm>
            <a:off x="2143125" y="3937000"/>
            <a:ext cx="1695450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Logical or</a:t>
            </a:r>
          </a:p>
        </p:txBody>
      </p:sp>
      <p:sp>
        <p:nvSpPr>
          <p:cNvPr id="18447" name="TextBox 32"/>
          <p:cNvSpPr txBox="1">
            <a:spLocks noChangeArrowheads="1"/>
          </p:cNvSpPr>
          <p:nvPr/>
        </p:nvSpPr>
        <p:spPr bwMode="auto">
          <a:xfrm>
            <a:off x="3922713" y="3937000"/>
            <a:ext cx="2630487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(x == 20 || y == 20)</a:t>
            </a:r>
          </a:p>
        </p:txBody>
      </p:sp>
      <p:sp>
        <p:nvSpPr>
          <p:cNvPr id="18448" name="TextBox 33"/>
          <p:cNvSpPr txBox="1">
            <a:spLocks noChangeArrowheads="1"/>
          </p:cNvSpPr>
          <p:nvPr/>
        </p:nvSpPr>
        <p:spPr bwMode="auto">
          <a:xfrm>
            <a:off x="6624638" y="3937000"/>
            <a:ext cx="1000125" cy="287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18449" name="TextBox 26"/>
          <p:cNvSpPr txBox="1">
            <a:spLocks noChangeArrowheads="1"/>
          </p:cNvSpPr>
          <p:nvPr/>
        </p:nvSpPr>
        <p:spPr bwMode="auto">
          <a:xfrm>
            <a:off x="1000125" y="4270375"/>
            <a:ext cx="1044575" cy="2857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18450" name="TextBox 27"/>
          <p:cNvSpPr txBox="1">
            <a:spLocks noChangeArrowheads="1"/>
          </p:cNvSpPr>
          <p:nvPr/>
        </p:nvSpPr>
        <p:spPr bwMode="auto">
          <a:xfrm>
            <a:off x="2143125" y="4270375"/>
            <a:ext cx="1695450" cy="2857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Logical not</a:t>
            </a:r>
          </a:p>
        </p:txBody>
      </p:sp>
      <p:sp>
        <p:nvSpPr>
          <p:cNvPr id="18451" name="TextBox 28"/>
          <p:cNvSpPr txBox="1">
            <a:spLocks noChangeArrowheads="1"/>
          </p:cNvSpPr>
          <p:nvPr/>
        </p:nvSpPr>
        <p:spPr bwMode="auto">
          <a:xfrm>
            <a:off x="3922713" y="4270375"/>
            <a:ext cx="2630487" cy="2857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!(x == y)</a:t>
            </a:r>
          </a:p>
        </p:txBody>
      </p:sp>
      <p:sp>
        <p:nvSpPr>
          <p:cNvPr id="18452" name="TextBox 29"/>
          <p:cNvSpPr txBox="1">
            <a:spLocks noChangeArrowheads="1"/>
          </p:cNvSpPr>
          <p:nvPr/>
        </p:nvSpPr>
        <p:spPr bwMode="auto">
          <a:xfrm>
            <a:off x="6624638" y="4270375"/>
            <a:ext cx="1000125" cy="2857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true</a:t>
            </a:r>
          </a:p>
        </p:txBody>
      </p:sp>
      <p:sp>
        <p:nvSpPr>
          <p:cNvPr id="18453" name="Rectangle 16"/>
          <p:cNvSpPr>
            <a:spLocks noChangeArrowheads="1"/>
          </p:cNvSpPr>
          <p:nvPr/>
        </p:nvSpPr>
        <p:spPr bwMode="auto">
          <a:xfrm>
            <a:off x="555625" y="5556250"/>
            <a:ext cx="8232775" cy="56832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/>
              <a:t>if (userAge &gt;= 18 &amp;&amp; userAge &lt;= 30)</a:t>
            </a:r>
          </a:p>
          <a:p>
            <a:pPr defTabSz="739775"/>
            <a:r>
              <a:rPr lang="en-GB"/>
              <a:t>  alert("You are eligible to go on an 18-30 holiday!");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The "conditional operator" is an if-test in a single expression</a:t>
            </a:r>
          </a:p>
          <a:p>
            <a:pPr lvl="1" eaLnBrk="1" hangingPunct="1">
              <a:defRPr/>
            </a:pPr>
            <a:r>
              <a:rPr lang="en-GB" dirty="0" smtClean="0"/>
              <a:t>General syntax: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r>
              <a:rPr lang="en-GB" dirty="0" smtClean="0"/>
              <a:t>Example:</a:t>
            </a:r>
          </a:p>
          <a:p>
            <a:pPr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>
              <a:latin typeface="+mj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The Conditional Operator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8CBD82E-6374-485C-9385-9B6B84645F41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19461" name="Rectangle 16"/>
          <p:cNvSpPr>
            <a:spLocks noChangeArrowheads="1"/>
          </p:cNvSpPr>
          <p:nvPr/>
        </p:nvSpPr>
        <p:spPr bwMode="auto">
          <a:xfrm>
            <a:off x="555625" y="2378075"/>
            <a:ext cx="8232775" cy="47148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/>
              <a:t>(test-expression) ? true-expression : false-expression</a:t>
            </a:r>
          </a:p>
        </p:txBody>
      </p:sp>
      <p:sp>
        <p:nvSpPr>
          <p:cNvPr id="19462" name="Rectangle 16"/>
          <p:cNvSpPr>
            <a:spLocks noChangeArrowheads="1"/>
          </p:cNvSpPr>
          <p:nvPr/>
        </p:nvSpPr>
        <p:spPr bwMode="auto">
          <a:xfrm>
            <a:off x="555625" y="3784600"/>
            <a:ext cx="8232775" cy="156368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/>
              <a:t>var favTeam;</a:t>
            </a:r>
          </a:p>
          <a:p>
            <a:pPr defTabSz="739775"/>
            <a:endParaRPr lang="en-GB"/>
          </a:p>
          <a:p>
            <a:pPr defTabSz="739775"/>
            <a:r>
              <a:rPr lang="en-GB"/>
              <a:t>… </a:t>
            </a:r>
            <a:r>
              <a:rPr lang="en-GB" i="1"/>
              <a:t>code to ask user for favourite team …</a:t>
            </a:r>
          </a:p>
          <a:p>
            <a:pPr defTabSz="739775"/>
            <a:endParaRPr lang="en-GB" i="1"/>
          </a:p>
          <a:p>
            <a:pPr defTabSz="739775"/>
            <a:r>
              <a:rPr lang="en-GB"/>
              <a:t>var msg = (favTeam == "Swansea") ? "Good choice" : "Bad choice";</a:t>
            </a:r>
          </a:p>
          <a:p>
            <a:pPr defTabSz="739775"/>
            <a:endParaRPr lang="en-GB"/>
          </a:p>
          <a:p>
            <a:pPr defTabSz="739775"/>
            <a:r>
              <a:rPr lang="en-GB"/>
              <a:t>alert("Your team is " + favTeam + "[" + msg + "]");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Overview of conditional statements</a:t>
            </a:r>
          </a:p>
          <a:p>
            <a:pPr marL="457200" indent="-457200" eaLnBrk="1" hangingPunct="1"/>
            <a:r>
              <a:rPr lang="en-US" smtClean="0"/>
              <a:t>if statements</a:t>
            </a:r>
          </a:p>
          <a:p>
            <a:pPr marL="457200" indent="-457200" eaLnBrk="1" hangingPunct="1"/>
            <a:r>
              <a:rPr lang="en-US" smtClean="0"/>
              <a:t>if…else statements</a:t>
            </a:r>
          </a:p>
          <a:p>
            <a:pPr marL="457200" indent="-457200" eaLnBrk="1" hangingPunct="1"/>
            <a:r>
              <a:rPr lang="en-US" smtClean="0"/>
              <a:t>if…else…if statements</a:t>
            </a:r>
          </a:p>
          <a:p>
            <a:pPr marL="457200" indent="-457200" eaLnBrk="1" hangingPunct="1"/>
            <a:r>
              <a:rPr lang="en-US" smtClean="0"/>
              <a:t>switch statements</a:t>
            </a:r>
          </a:p>
          <a:p>
            <a:pPr marL="457200" indent="-457200" eaLnBrk="1" hangingPunct="1"/>
            <a:r>
              <a:rPr lang="en-US" smtClean="0"/>
              <a:t>Aside: Handling errors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GB" smtClean="0"/>
              <a:t>3. Performing Tests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E35071C-BC3A-4E79-8937-66F6405838FD}" type="slidenum">
              <a:rPr lang="en-GB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Very often when you write code, you want to perform different actions for different decisions</a:t>
            </a:r>
          </a:p>
          <a:p>
            <a:pPr lvl="1"/>
            <a:r>
              <a:rPr lang="en-GB" smtClean="0"/>
              <a:t>You can use conditional statements in your code to do this</a:t>
            </a:r>
          </a:p>
          <a:p>
            <a:pPr lvl="1"/>
            <a:endParaRPr lang="en-GB" smtClean="0"/>
          </a:p>
          <a:p>
            <a:r>
              <a:rPr lang="en-GB" smtClean="0"/>
              <a:t>JavaScript has the following conditional statements:</a:t>
            </a:r>
          </a:p>
          <a:p>
            <a:pPr lvl="1"/>
            <a:r>
              <a:rPr lang="en-GB" smtClean="0"/>
              <a:t>if</a:t>
            </a:r>
          </a:p>
          <a:p>
            <a:pPr lvl="2"/>
            <a:r>
              <a:rPr lang="en-GB" smtClean="0"/>
              <a:t>Use this statement to execute some code only if a specified condition is true</a:t>
            </a:r>
          </a:p>
          <a:p>
            <a:pPr lvl="1"/>
            <a:r>
              <a:rPr lang="en-GB" smtClean="0"/>
              <a:t>if…else</a:t>
            </a:r>
          </a:p>
          <a:p>
            <a:pPr lvl="2"/>
            <a:r>
              <a:rPr lang="en-GB" smtClean="0"/>
              <a:t>Use this statement to execute some code if the condition is true and another code if the condition is false</a:t>
            </a:r>
          </a:p>
          <a:p>
            <a:pPr lvl="1"/>
            <a:r>
              <a:rPr lang="en-GB" smtClean="0"/>
              <a:t>if…else…if</a:t>
            </a:r>
          </a:p>
          <a:p>
            <a:pPr lvl="2"/>
            <a:r>
              <a:rPr lang="en-GB" smtClean="0"/>
              <a:t>Use this statement to select one of many blocks of code to be executed</a:t>
            </a:r>
          </a:p>
          <a:p>
            <a:pPr lvl="1"/>
            <a:r>
              <a:rPr lang="en-GB" smtClean="0"/>
              <a:t>switch</a:t>
            </a:r>
          </a:p>
          <a:p>
            <a:pPr lvl="2"/>
            <a:r>
              <a:rPr lang="en-GB" smtClean="0"/>
              <a:t>Use this statement to select one of many blocks of code to be executed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Overview of Conditional Statements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9EE28EB-A430-40BA-A7E1-BE29872F3A2E}" type="slidenum">
              <a:rPr lang="en-GB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Use </a:t>
            </a:r>
            <a:r>
              <a:rPr lang="en-GB" smtClean="0">
                <a:latin typeface="Lucida Console" pitchFamily="49" charset="0"/>
              </a:rPr>
              <a:t>if</a:t>
            </a:r>
            <a:r>
              <a:rPr lang="en-GB" smtClean="0"/>
              <a:t> statements to execute some code only if a specified condition is true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Example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if Statements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464F7D2-49F9-4191-BE7D-E95A3E3C161F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22533" name="Rectangle 16"/>
          <p:cNvSpPr>
            <a:spLocks noChangeArrowheads="1"/>
          </p:cNvSpPr>
          <p:nvPr/>
        </p:nvSpPr>
        <p:spPr bwMode="auto">
          <a:xfrm>
            <a:off x="555625" y="2030413"/>
            <a:ext cx="8232775" cy="84931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/>
              <a:t>if (</a:t>
            </a:r>
            <a:r>
              <a:rPr lang="en-GB" sz="1200" i="1"/>
              <a:t>condition</a:t>
            </a:r>
            <a:r>
              <a:rPr lang="en-GB" sz="1200"/>
              <a:t>)</a:t>
            </a:r>
            <a:br>
              <a:rPr lang="en-GB" sz="1200"/>
            </a:br>
            <a:r>
              <a:rPr lang="en-GB" sz="1200"/>
              <a:t>{</a:t>
            </a:r>
            <a:br>
              <a:rPr lang="en-GB" sz="1200"/>
            </a:br>
            <a:r>
              <a:rPr lang="en-GB" sz="1200" i="1"/>
              <a:t>  code to be executed if condition is true</a:t>
            </a:r>
            <a:r>
              <a:rPr lang="en-GB" sz="1200"/>
              <a:t/>
            </a:r>
            <a:br>
              <a:rPr lang="en-GB" sz="1200"/>
            </a:br>
            <a:r>
              <a:rPr lang="en-GB" sz="1200"/>
              <a:t>}</a:t>
            </a:r>
          </a:p>
        </p:txBody>
      </p:sp>
      <p:sp>
        <p:nvSpPr>
          <p:cNvPr id="22534" name="Rectangle 16"/>
          <p:cNvSpPr>
            <a:spLocks noChangeArrowheads="1"/>
          </p:cNvSpPr>
          <p:nvPr/>
        </p:nvSpPr>
        <p:spPr bwMode="auto">
          <a:xfrm>
            <a:off x="555625" y="4071938"/>
            <a:ext cx="8232775" cy="14255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/>
              <a:t>var d = new Date();</a:t>
            </a:r>
            <a:br>
              <a:rPr lang="en-GB" sz="1200"/>
            </a:br>
            <a:r>
              <a:rPr lang="en-GB" sz="1200"/>
              <a:t>var time = d.getHours();</a:t>
            </a:r>
            <a:br>
              <a:rPr lang="en-GB" sz="1200"/>
            </a:br>
            <a:r>
              <a:rPr lang="en-GB" sz="1200"/>
              <a:t/>
            </a:r>
            <a:br>
              <a:rPr lang="en-GB" sz="1200"/>
            </a:br>
            <a:r>
              <a:rPr lang="en-GB" sz="1200"/>
              <a:t>if (time &lt; 12)</a:t>
            </a:r>
            <a:br>
              <a:rPr lang="en-GB" sz="1200"/>
            </a:br>
            <a:r>
              <a:rPr lang="en-GB" sz="1200"/>
              <a:t>{</a:t>
            </a:r>
            <a:br>
              <a:rPr lang="en-GB" sz="1200"/>
            </a:br>
            <a:r>
              <a:rPr lang="en-GB" sz="1200"/>
              <a:t>  document.write("&lt;b&gt;Good morning!&lt;/b&gt;");</a:t>
            </a:r>
            <a:br>
              <a:rPr lang="en-GB" sz="1200"/>
            </a:br>
            <a:r>
              <a:rPr lang="en-GB" sz="1200"/>
              <a:t>}</a:t>
            </a:r>
          </a:p>
        </p:txBody>
      </p:sp>
      <p:sp>
        <p:nvSpPr>
          <p:cNvPr id="22535" name="TextBox 5"/>
          <p:cNvSpPr txBox="1">
            <a:spLocks noChangeArrowheads="1"/>
          </p:cNvSpPr>
          <p:nvPr/>
        </p:nvSpPr>
        <p:spPr bwMode="auto">
          <a:xfrm>
            <a:off x="7912100" y="5202238"/>
            <a:ext cx="93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If.html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mtClean="0"/>
              <a:t>Working with variables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mtClean="0"/>
              <a:t>Using operators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mtClean="0"/>
              <a:t>Performing tests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mtClean="0"/>
              <a:t>Performing loops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mtClean="0"/>
              <a:t>Defining functions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GB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2770200-5297-4053-870C-E35EE38033C7}" type="slidenum">
              <a:rPr lang="en-GB"/>
              <a:pPr>
                <a:defRPr/>
              </a:pPr>
              <a:t>2</a:t>
            </a:fld>
            <a:endParaRPr lang="en-GB"/>
          </a:p>
        </p:txBody>
      </p:sp>
      <p:grpSp>
        <p:nvGrpSpPr>
          <p:cNvPr id="5125" name="Group 9"/>
          <p:cNvGrpSpPr>
            <a:grpSpLocks/>
          </p:cNvGrpSpPr>
          <p:nvPr/>
        </p:nvGrpSpPr>
        <p:grpSpPr bwMode="auto">
          <a:xfrm>
            <a:off x="434975" y="5199063"/>
            <a:ext cx="7924800" cy="1644650"/>
            <a:chOff x="274" y="3059"/>
            <a:chExt cx="4992" cy="1036"/>
          </a:xfrm>
        </p:grpSpPr>
        <p:sp>
          <p:nvSpPr>
            <p:cNvPr id="512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1252538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lvl="1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>
                  <a:solidFill>
                    <a:schemeClr val="tx2"/>
                  </a:solidFill>
                  <a:sym typeface="Wingdings" pitchFamily="2" charset="2"/>
                </a:rPr>
                <a:t>Demos folder:  </a:t>
              </a:r>
            </a:p>
            <a:p>
              <a:pPr lvl="1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>
                  <a:solidFill>
                    <a:schemeClr val="tx2"/>
                  </a:solidFill>
                  <a:sym typeface="Wingdings" pitchFamily="2" charset="2"/>
                </a:rPr>
                <a:t>Demos\B-JsEssentials</a:t>
              </a:r>
              <a:endParaRPr lang="en-US" sz="2000" b="1"/>
            </a:p>
          </p:txBody>
        </p:sp>
        <p:pic>
          <p:nvPicPr>
            <p:cNvPr id="512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Use </a:t>
            </a:r>
            <a:r>
              <a:rPr lang="en-GB" smtClean="0">
                <a:latin typeface="Lucida Console" pitchFamily="49" charset="0"/>
              </a:rPr>
              <a:t>if…else</a:t>
            </a:r>
            <a:r>
              <a:rPr lang="en-GB" smtClean="0"/>
              <a:t> statements to execute some code if a condition is true, otherwise execute other code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Example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if…else Statements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75C6B74-B317-441C-8385-46E2300E1555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23557" name="Rectangle 16"/>
          <p:cNvSpPr>
            <a:spLocks noChangeArrowheads="1"/>
          </p:cNvSpPr>
          <p:nvPr/>
        </p:nvSpPr>
        <p:spPr bwMode="auto">
          <a:xfrm>
            <a:off x="555625" y="2020888"/>
            <a:ext cx="8232775" cy="155098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/>
              <a:t>if (</a:t>
            </a:r>
            <a:r>
              <a:rPr lang="en-GB" sz="1200" i="1"/>
              <a:t>condition</a:t>
            </a:r>
            <a:r>
              <a:rPr lang="en-GB" sz="1200"/>
              <a:t>)</a:t>
            </a:r>
            <a:br>
              <a:rPr lang="en-GB" sz="1200"/>
            </a:br>
            <a:r>
              <a:rPr lang="en-GB" sz="1200"/>
              <a:t>{</a:t>
            </a:r>
            <a:br>
              <a:rPr lang="en-GB" sz="1200"/>
            </a:br>
            <a:r>
              <a:rPr lang="en-GB" sz="1200"/>
              <a:t>  </a:t>
            </a:r>
            <a:r>
              <a:rPr lang="en-GB" sz="1200" i="1"/>
              <a:t>code to be executed if condition is true</a:t>
            </a:r>
            <a:r>
              <a:rPr lang="en-GB" sz="1200"/>
              <a:t/>
            </a:r>
            <a:br>
              <a:rPr lang="en-GB" sz="1200"/>
            </a:br>
            <a:r>
              <a:rPr lang="en-GB" sz="1200"/>
              <a:t>}</a:t>
            </a:r>
            <a:br>
              <a:rPr lang="en-GB" sz="1200"/>
            </a:br>
            <a:r>
              <a:rPr lang="en-GB" sz="1200"/>
              <a:t>else</a:t>
            </a:r>
            <a:br>
              <a:rPr lang="en-GB" sz="1200"/>
            </a:br>
            <a:r>
              <a:rPr lang="en-GB" sz="1200"/>
              <a:t>{</a:t>
            </a:r>
            <a:br>
              <a:rPr lang="en-GB" sz="1200"/>
            </a:br>
            <a:r>
              <a:rPr lang="en-GB" sz="1200"/>
              <a:t>  </a:t>
            </a:r>
            <a:r>
              <a:rPr lang="en-GB" sz="1200" i="1"/>
              <a:t>code to be executed if condition is not true</a:t>
            </a:r>
            <a:r>
              <a:rPr lang="en-GB" sz="1200"/>
              <a:t/>
            </a:r>
            <a:br>
              <a:rPr lang="en-GB" sz="1200"/>
            </a:br>
            <a:r>
              <a:rPr lang="en-GB" sz="1200"/>
              <a:t>}</a:t>
            </a:r>
          </a:p>
        </p:txBody>
      </p:sp>
      <p:sp>
        <p:nvSpPr>
          <p:cNvPr id="23558" name="Rectangle 16"/>
          <p:cNvSpPr>
            <a:spLocks noChangeArrowheads="1"/>
          </p:cNvSpPr>
          <p:nvPr/>
        </p:nvSpPr>
        <p:spPr bwMode="auto">
          <a:xfrm>
            <a:off x="598488" y="4422775"/>
            <a:ext cx="8232775" cy="206375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/>
              <a:t>var d = new Date();</a:t>
            </a:r>
            <a:br>
              <a:rPr lang="en-GB" sz="1200"/>
            </a:br>
            <a:r>
              <a:rPr lang="en-GB" sz="1200"/>
              <a:t>var time = d.getHours();</a:t>
            </a:r>
            <a:br>
              <a:rPr lang="en-GB" sz="1200"/>
            </a:br>
            <a:r>
              <a:rPr lang="en-GB" sz="1200"/>
              <a:t/>
            </a:r>
            <a:br>
              <a:rPr lang="en-GB" sz="1200"/>
            </a:br>
            <a:r>
              <a:rPr lang="en-GB" sz="1200"/>
              <a:t>if (time &lt; 12)</a:t>
            </a:r>
            <a:br>
              <a:rPr lang="en-GB" sz="1200"/>
            </a:br>
            <a:r>
              <a:rPr lang="en-GB" sz="1200"/>
              <a:t>{</a:t>
            </a:r>
            <a:br>
              <a:rPr lang="en-GB" sz="1200"/>
            </a:br>
            <a:r>
              <a:rPr lang="en-GB" sz="1200"/>
              <a:t>  document.write("&lt;b&gt;Good morning!&lt;/b&gt;");</a:t>
            </a:r>
            <a:br>
              <a:rPr lang="en-GB" sz="1200"/>
            </a:br>
            <a:r>
              <a:rPr lang="en-GB" sz="1200"/>
              <a:t>}</a:t>
            </a:r>
          </a:p>
          <a:p>
            <a:r>
              <a:rPr lang="en-GB" sz="1200"/>
              <a:t>else</a:t>
            </a:r>
          </a:p>
          <a:p>
            <a:r>
              <a:rPr lang="en-GB" sz="1200"/>
              <a:t>{</a:t>
            </a:r>
            <a:br>
              <a:rPr lang="en-GB" sz="1200"/>
            </a:br>
            <a:r>
              <a:rPr lang="en-GB" sz="1200"/>
              <a:t>  document.write("&lt;b&gt;Good day!&lt;/b&gt;");</a:t>
            </a:r>
            <a:br>
              <a:rPr lang="en-GB" sz="1200"/>
            </a:br>
            <a:r>
              <a:rPr lang="en-GB" sz="1200"/>
              <a:t>}</a:t>
            </a:r>
          </a:p>
        </p:txBody>
      </p:sp>
      <p:sp>
        <p:nvSpPr>
          <p:cNvPr id="23559" name="TextBox 5"/>
          <p:cNvSpPr txBox="1">
            <a:spLocks noChangeArrowheads="1"/>
          </p:cNvSpPr>
          <p:nvPr/>
        </p:nvSpPr>
        <p:spPr bwMode="auto">
          <a:xfrm>
            <a:off x="7497763" y="6180138"/>
            <a:ext cx="1365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IfElse.html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Use </a:t>
            </a:r>
            <a:r>
              <a:rPr lang="en-GB" smtClean="0">
                <a:latin typeface="Lucida Console" pitchFamily="49" charset="0"/>
              </a:rPr>
              <a:t>if…else…if</a:t>
            </a:r>
            <a:r>
              <a:rPr lang="en-GB" smtClean="0"/>
              <a:t> statements to select one of several blocks of code to be executed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Example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if…else…if Statements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7905C25-9051-47A7-97DD-DD3F84F48CF4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24581" name="Rectangle 16"/>
          <p:cNvSpPr>
            <a:spLocks noChangeArrowheads="1"/>
          </p:cNvSpPr>
          <p:nvPr/>
        </p:nvSpPr>
        <p:spPr bwMode="auto">
          <a:xfrm>
            <a:off x="555625" y="2020888"/>
            <a:ext cx="8232775" cy="233838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/>
              <a:t>if (</a:t>
            </a:r>
            <a:r>
              <a:rPr lang="en-GB" sz="1200" i="1"/>
              <a:t>condition1</a:t>
            </a:r>
            <a:r>
              <a:rPr lang="en-GB" sz="1200"/>
              <a:t>)</a:t>
            </a:r>
            <a:br>
              <a:rPr lang="en-GB" sz="1200"/>
            </a:br>
            <a:r>
              <a:rPr lang="en-GB" sz="1200"/>
              <a:t>{</a:t>
            </a:r>
            <a:br>
              <a:rPr lang="en-GB" sz="1200"/>
            </a:br>
            <a:r>
              <a:rPr lang="en-GB" sz="1200" i="1"/>
              <a:t>  code to be executed if condition1 is true</a:t>
            </a:r>
            <a:r>
              <a:rPr lang="en-GB" sz="1200"/>
              <a:t/>
            </a:r>
            <a:br>
              <a:rPr lang="en-GB" sz="1200"/>
            </a:br>
            <a:r>
              <a:rPr lang="en-GB" sz="1200"/>
              <a:t>}</a:t>
            </a:r>
            <a:br>
              <a:rPr lang="en-GB" sz="1200"/>
            </a:br>
            <a:r>
              <a:rPr lang="en-GB" sz="1200"/>
              <a:t>else if (</a:t>
            </a:r>
            <a:r>
              <a:rPr lang="en-GB" sz="1200" i="1"/>
              <a:t>condition2</a:t>
            </a:r>
            <a:r>
              <a:rPr lang="en-GB" sz="1200"/>
              <a:t>)</a:t>
            </a:r>
            <a:br>
              <a:rPr lang="en-GB" sz="1200"/>
            </a:br>
            <a:r>
              <a:rPr lang="en-GB" sz="1200"/>
              <a:t>{</a:t>
            </a:r>
            <a:br>
              <a:rPr lang="en-GB" sz="1200"/>
            </a:br>
            <a:r>
              <a:rPr lang="en-GB" sz="1200" i="1"/>
              <a:t>  code to be executed if condition2 is true</a:t>
            </a:r>
            <a:r>
              <a:rPr lang="en-GB" sz="1200"/>
              <a:t/>
            </a:r>
            <a:br>
              <a:rPr lang="en-GB" sz="1200"/>
            </a:br>
            <a:r>
              <a:rPr lang="en-GB" sz="1200"/>
              <a:t>}</a:t>
            </a:r>
            <a:br>
              <a:rPr lang="en-GB" sz="1200"/>
            </a:br>
            <a:r>
              <a:rPr lang="en-GB" sz="1200"/>
              <a:t>else</a:t>
            </a:r>
            <a:br>
              <a:rPr lang="en-GB" sz="1200"/>
            </a:br>
            <a:r>
              <a:rPr lang="en-GB" sz="1200"/>
              <a:t>{</a:t>
            </a:r>
            <a:br>
              <a:rPr lang="en-GB" sz="1200"/>
            </a:br>
            <a:r>
              <a:rPr lang="en-GB" sz="1200" i="1"/>
              <a:t>  code to be executed if condition1 and condition2 are not true</a:t>
            </a:r>
            <a:r>
              <a:rPr lang="en-GB" sz="1200"/>
              <a:t/>
            </a:r>
            <a:br>
              <a:rPr lang="en-GB" sz="1200"/>
            </a:br>
            <a:r>
              <a:rPr lang="en-GB" sz="1200"/>
              <a:t>}</a:t>
            </a:r>
          </a:p>
        </p:txBody>
      </p:sp>
      <p:sp>
        <p:nvSpPr>
          <p:cNvPr id="24582" name="Rectangle 16"/>
          <p:cNvSpPr>
            <a:spLocks noChangeArrowheads="1"/>
          </p:cNvSpPr>
          <p:nvPr/>
        </p:nvSpPr>
        <p:spPr bwMode="auto">
          <a:xfrm>
            <a:off x="598488" y="4965700"/>
            <a:ext cx="8232775" cy="13081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/>
              <a:t>…</a:t>
            </a:r>
          </a:p>
          <a:p>
            <a:r>
              <a:rPr lang="en-GB" sz="1200"/>
              <a:t>if (time &lt; 12) </a:t>
            </a:r>
          </a:p>
          <a:p>
            <a:r>
              <a:rPr lang="en-GB" sz="1200"/>
              <a:t>   …</a:t>
            </a:r>
          </a:p>
          <a:p>
            <a:r>
              <a:rPr lang="en-GB" sz="1200"/>
              <a:t>else if (time &lt; 17) </a:t>
            </a:r>
          </a:p>
          <a:p>
            <a:r>
              <a:rPr lang="en-GB" sz="1200"/>
              <a:t>   …</a:t>
            </a:r>
          </a:p>
          <a:p>
            <a:r>
              <a:rPr lang="en-GB" sz="1200"/>
              <a:t>else </a:t>
            </a:r>
          </a:p>
          <a:p>
            <a:r>
              <a:rPr lang="en-GB" sz="1200"/>
              <a:t>   …</a:t>
            </a:r>
          </a:p>
        </p:txBody>
      </p:sp>
      <p:sp>
        <p:nvSpPr>
          <p:cNvPr id="24583" name="TextBox 5"/>
          <p:cNvSpPr txBox="1">
            <a:spLocks noChangeArrowheads="1"/>
          </p:cNvSpPr>
          <p:nvPr/>
        </p:nvSpPr>
        <p:spPr bwMode="auto">
          <a:xfrm>
            <a:off x="7305675" y="5967413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IfElseIf.html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Use a </a:t>
            </a:r>
            <a:r>
              <a:rPr lang="en-GB" smtClean="0">
                <a:latin typeface="Lucida Console" pitchFamily="49" charset="0"/>
              </a:rPr>
              <a:t>switch</a:t>
            </a:r>
            <a:r>
              <a:rPr lang="en-GB" smtClean="0"/>
              <a:t> statement to select one of many blocks of code to be execute, based on the value of a variable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Notes:</a:t>
            </a:r>
          </a:p>
          <a:p>
            <a:pPr lvl="1" eaLnBrk="1" hangingPunct="1"/>
            <a:r>
              <a:rPr lang="en-GB" smtClean="0"/>
              <a:t>You can have any number of </a:t>
            </a:r>
            <a:r>
              <a:rPr lang="en-GB" smtClean="0">
                <a:latin typeface="Lucida Console" pitchFamily="49" charset="0"/>
              </a:rPr>
              <a:t>case</a:t>
            </a:r>
            <a:r>
              <a:rPr lang="en-GB" smtClean="0"/>
              <a:t> branches</a:t>
            </a:r>
          </a:p>
          <a:p>
            <a:pPr lvl="1" eaLnBrk="1" hangingPunct="1"/>
            <a:r>
              <a:rPr lang="en-GB" smtClean="0"/>
              <a:t>Each </a:t>
            </a:r>
            <a:r>
              <a:rPr lang="en-GB" smtClean="0">
                <a:latin typeface="Lucida Console" pitchFamily="49" charset="0"/>
              </a:rPr>
              <a:t>case</a:t>
            </a:r>
            <a:r>
              <a:rPr lang="en-GB" smtClean="0"/>
              <a:t> value must be a constant value</a:t>
            </a:r>
          </a:p>
          <a:p>
            <a:pPr lvl="1" eaLnBrk="1" hangingPunct="1"/>
            <a:r>
              <a:rPr lang="en-GB" smtClean="0"/>
              <a:t>Use </a:t>
            </a:r>
            <a:r>
              <a:rPr lang="en-GB" smtClean="0">
                <a:latin typeface="Lucida Console" pitchFamily="49" charset="0"/>
              </a:rPr>
              <a:t>break</a:t>
            </a:r>
            <a:r>
              <a:rPr lang="en-GB" smtClean="0"/>
              <a:t> to prevent "fall-through" to next branch</a:t>
            </a:r>
          </a:p>
          <a:p>
            <a:pPr lvl="1" eaLnBrk="1" hangingPunct="1"/>
            <a:r>
              <a:rPr lang="en-GB" smtClean="0"/>
              <a:t>The </a:t>
            </a:r>
            <a:r>
              <a:rPr lang="en-GB" smtClean="0">
                <a:latin typeface="Lucida Console" pitchFamily="49" charset="0"/>
              </a:rPr>
              <a:t>default</a:t>
            </a:r>
            <a:r>
              <a:rPr lang="en-GB" smtClean="0"/>
              <a:t> branch is optional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switch Statements </a:t>
            </a:r>
            <a:r>
              <a:rPr lang="en-US" sz="2800" smtClean="0"/>
              <a:t>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A35D6B1-7C94-44D7-A202-67B9D575B1AA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25605" name="Rectangle 16"/>
          <p:cNvSpPr>
            <a:spLocks noChangeArrowheads="1"/>
          </p:cNvSpPr>
          <p:nvPr/>
        </p:nvSpPr>
        <p:spPr bwMode="auto">
          <a:xfrm>
            <a:off x="555625" y="2020888"/>
            <a:ext cx="8232775" cy="20732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/>
              <a:t>switch(n)</a:t>
            </a:r>
            <a:br>
              <a:rPr lang="en-GB" sz="1200"/>
            </a:br>
            <a:r>
              <a:rPr lang="en-GB" sz="1200"/>
              <a:t>{</a:t>
            </a:r>
            <a:br>
              <a:rPr lang="en-GB" sz="1200"/>
            </a:br>
            <a:r>
              <a:rPr lang="en-GB" sz="1200"/>
              <a:t>case 1:</a:t>
            </a:r>
            <a:br>
              <a:rPr lang="en-GB" sz="1200"/>
            </a:br>
            <a:r>
              <a:rPr lang="en-GB" sz="1200" i="1"/>
              <a:t>  execute code block 1</a:t>
            </a:r>
            <a:r>
              <a:rPr lang="en-GB" sz="1200"/>
              <a:t/>
            </a:r>
            <a:br>
              <a:rPr lang="en-GB" sz="1200"/>
            </a:br>
            <a:r>
              <a:rPr lang="en-GB" sz="1200"/>
              <a:t>  break;</a:t>
            </a:r>
            <a:br>
              <a:rPr lang="en-GB" sz="1200"/>
            </a:br>
            <a:r>
              <a:rPr lang="en-GB" sz="1200"/>
              <a:t>case 2:</a:t>
            </a:r>
            <a:br>
              <a:rPr lang="en-GB" sz="1200"/>
            </a:br>
            <a:r>
              <a:rPr lang="en-GB" sz="1200" i="1"/>
              <a:t>  execute code block 2</a:t>
            </a:r>
            <a:r>
              <a:rPr lang="en-GB" sz="1200"/>
              <a:t/>
            </a:r>
            <a:br>
              <a:rPr lang="en-GB" sz="1200"/>
            </a:br>
            <a:r>
              <a:rPr lang="en-GB" sz="1200"/>
              <a:t>  break;</a:t>
            </a:r>
            <a:br>
              <a:rPr lang="en-GB" sz="1200"/>
            </a:br>
            <a:r>
              <a:rPr lang="en-GB" sz="1200"/>
              <a:t>default:</a:t>
            </a:r>
            <a:br>
              <a:rPr lang="en-GB" sz="1200"/>
            </a:br>
            <a:r>
              <a:rPr lang="en-GB" sz="1200" i="1"/>
              <a:t>  code to be executed if n is different from case 1 and 2</a:t>
            </a:r>
            <a:r>
              <a:rPr lang="en-GB" sz="1200"/>
              <a:t/>
            </a:r>
            <a:br>
              <a:rPr lang="en-GB" sz="1200"/>
            </a:br>
            <a:r>
              <a:rPr lang="en-GB" sz="12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</a:t>
            </a:r>
            <a:r>
              <a:rPr lang="en-GB" smtClean="0">
                <a:latin typeface="Lucida Console" pitchFamily="49" charset="0"/>
              </a:rPr>
              <a:t>switch</a:t>
            </a:r>
            <a:r>
              <a:rPr lang="en-GB" smtClean="0"/>
              <a:t> statement</a:t>
            </a:r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switch Statements </a:t>
            </a:r>
            <a:r>
              <a:rPr lang="en-US" sz="2800" smtClean="0"/>
              <a:t>(2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BAEE92C-C98A-40E8-85F2-9E42CBABA8CA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26629" name="Rectangle 16"/>
          <p:cNvSpPr>
            <a:spLocks noChangeArrowheads="1"/>
          </p:cNvSpPr>
          <p:nvPr/>
        </p:nvSpPr>
        <p:spPr bwMode="auto">
          <a:xfrm>
            <a:off x="555625" y="1670050"/>
            <a:ext cx="8232775" cy="501808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/>
              <a:t>var d = new Date();</a:t>
            </a:r>
            <a:br>
              <a:rPr lang="en-GB" sz="1200"/>
            </a:br>
            <a:r>
              <a:rPr lang="en-GB" sz="1200"/>
              <a:t>theMonth = d.getMonth();</a:t>
            </a:r>
            <a:br>
              <a:rPr lang="en-GB" sz="1200"/>
            </a:br>
            <a:endParaRPr lang="en-GB" sz="1200"/>
          </a:p>
          <a:p>
            <a:r>
              <a:rPr lang="en-GB" sz="1200"/>
              <a:t>switch (theMonth)</a:t>
            </a:r>
          </a:p>
          <a:p>
            <a:r>
              <a:rPr lang="en-GB" sz="1200"/>
              <a:t>{</a:t>
            </a:r>
          </a:p>
          <a:p>
            <a:r>
              <a:rPr lang="en-GB" sz="1200"/>
              <a:t>case 11:</a:t>
            </a:r>
          </a:p>
          <a:p>
            <a:r>
              <a:rPr lang="en-GB" sz="1200"/>
              <a:t>case 0:</a:t>
            </a:r>
          </a:p>
          <a:p>
            <a:r>
              <a:rPr lang="en-GB" sz="1200"/>
              <a:t>case 1:</a:t>
            </a:r>
          </a:p>
          <a:p>
            <a:r>
              <a:rPr lang="en-GB" sz="1200"/>
              <a:t>  document.write("Winter");</a:t>
            </a:r>
          </a:p>
          <a:p>
            <a:r>
              <a:rPr lang="en-GB" sz="1200"/>
              <a:t>  break;</a:t>
            </a:r>
          </a:p>
          <a:p>
            <a:endParaRPr lang="en-GB" sz="1200"/>
          </a:p>
          <a:p>
            <a:r>
              <a:rPr lang="en-GB" sz="1200"/>
              <a:t>case 2:</a:t>
            </a:r>
          </a:p>
          <a:p>
            <a:r>
              <a:rPr lang="en-GB" sz="1200"/>
              <a:t>case 3:</a:t>
            </a:r>
          </a:p>
          <a:p>
            <a:r>
              <a:rPr lang="en-GB" sz="1200"/>
              <a:t>case 4:</a:t>
            </a:r>
          </a:p>
          <a:p>
            <a:r>
              <a:rPr lang="en-GB" sz="1200"/>
              <a:t>  document.write("Spring");</a:t>
            </a:r>
          </a:p>
          <a:p>
            <a:r>
              <a:rPr lang="en-GB" sz="1200"/>
              <a:t>  break;</a:t>
            </a:r>
          </a:p>
          <a:p>
            <a:endParaRPr lang="en-GB" sz="1200"/>
          </a:p>
          <a:p>
            <a:r>
              <a:rPr lang="en-GB" sz="1200"/>
              <a:t>case 5:</a:t>
            </a:r>
          </a:p>
          <a:p>
            <a:r>
              <a:rPr lang="en-GB" sz="1200"/>
              <a:t>case 6:</a:t>
            </a:r>
          </a:p>
          <a:p>
            <a:r>
              <a:rPr lang="en-GB" sz="1200"/>
              <a:t>case 7:</a:t>
            </a:r>
          </a:p>
          <a:p>
            <a:r>
              <a:rPr lang="en-GB" sz="1200"/>
              <a:t>  document.write("Summer");</a:t>
            </a:r>
          </a:p>
          <a:p>
            <a:r>
              <a:rPr lang="en-GB" sz="1200"/>
              <a:t>  break;</a:t>
            </a:r>
          </a:p>
          <a:p>
            <a:endParaRPr lang="en-GB" sz="1200"/>
          </a:p>
          <a:p>
            <a:r>
              <a:rPr lang="en-GB" sz="1200"/>
              <a:t>default:</a:t>
            </a:r>
          </a:p>
          <a:p>
            <a:r>
              <a:rPr lang="en-GB" sz="1200"/>
              <a:t>  document.write("Autumn");</a:t>
            </a:r>
          </a:p>
          <a:p>
            <a:r>
              <a:rPr lang="en-GB" sz="1200"/>
              <a:t>  break;</a:t>
            </a:r>
          </a:p>
          <a:p>
            <a:r>
              <a:rPr lang="en-GB" sz="1200"/>
              <a:t>}</a:t>
            </a:r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7464425" y="6361113"/>
            <a:ext cx="1366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Switch.html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Imagine you perform an operation that might fail</a:t>
            </a:r>
          </a:p>
          <a:p>
            <a:pPr lvl="1" eaLnBrk="1" hangingPunct="1"/>
            <a:r>
              <a:rPr lang="en-GB" smtClean="0"/>
              <a:t>E.g. make a call to a server</a:t>
            </a:r>
          </a:p>
          <a:p>
            <a:pPr lvl="1" eaLnBrk="1" hangingPunct="1"/>
            <a:r>
              <a:rPr lang="en-GB" smtClean="0"/>
              <a:t>E.g. test whether a browser supports a certain feature</a:t>
            </a:r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JavaScript uses exceptions to indicate error conditions</a:t>
            </a:r>
          </a:p>
          <a:p>
            <a:pPr lvl="1" eaLnBrk="1" hangingPunct="1"/>
            <a:r>
              <a:rPr lang="en-GB" smtClean="0"/>
              <a:t>You can enclose code-that-might-fail in a </a:t>
            </a:r>
            <a:r>
              <a:rPr lang="en-GB" smtClean="0">
                <a:latin typeface="Lucida Console" pitchFamily="49" charset="0"/>
              </a:rPr>
              <a:t>try</a:t>
            </a:r>
            <a:r>
              <a:rPr lang="en-GB" smtClean="0"/>
              <a:t> block</a:t>
            </a:r>
          </a:p>
          <a:p>
            <a:pPr lvl="1" eaLnBrk="1" hangingPunct="1"/>
            <a:r>
              <a:rPr lang="en-GB" smtClean="0"/>
              <a:t>Then define a </a:t>
            </a:r>
            <a:r>
              <a:rPr lang="en-GB" smtClean="0">
                <a:latin typeface="Lucida Console" pitchFamily="49" charset="0"/>
              </a:rPr>
              <a:t>catch</a:t>
            </a:r>
            <a:r>
              <a:rPr lang="en-GB" smtClean="0"/>
              <a:t> block to catch the exception (and maybe display info about the error to the user)</a:t>
            </a:r>
          </a:p>
          <a:p>
            <a:pPr lvl="1" eaLnBrk="1" hangingPunct="1"/>
            <a:r>
              <a:rPr lang="en-GB" smtClean="0"/>
              <a:t>Optionally define a </a:t>
            </a:r>
            <a:r>
              <a:rPr lang="en-GB" smtClean="0">
                <a:latin typeface="Lucida Console" pitchFamily="49" charset="0"/>
              </a:rPr>
              <a:t>finally</a:t>
            </a:r>
            <a:r>
              <a:rPr lang="en-GB" smtClean="0"/>
              <a:t> block (executed unconditionally)</a:t>
            </a:r>
          </a:p>
          <a:p>
            <a:pPr eaLnBrk="1" hangingPunct="1"/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Aside: Handling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BE7D02-28C4-4D50-88C6-A5B49A642800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27653" name="Rectangle 16"/>
          <p:cNvSpPr>
            <a:spLocks noChangeArrowheads="1"/>
          </p:cNvSpPr>
          <p:nvPr/>
        </p:nvSpPr>
        <p:spPr bwMode="auto">
          <a:xfrm>
            <a:off x="555625" y="4668838"/>
            <a:ext cx="8232775" cy="181292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/>
              <a:t>try {</a:t>
            </a:r>
          </a:p>
          <a:p>
            <a:r>
              <a:rPr lang="en-GB" sz="1200"/>
              <a:t>  // Some code that might cause an exception…</a:t>
            </a:r>
          </a:p>
          <a:p>
            <a:r>
              <a:rPr lang="en-GB" sz="1200"/>
              <a:t>}</a:t>
            </a:r>
          </a:p>
          <a:p>
            <a:r>
              <a:rPr lang="en-GB" sz="1200"/>
              <a:t>catch (ex) {</a:t>
            </a:r>
          </a:p>
          <a:p>
            <a:r>
              <a:rPr lang="en-GB" sz="1200"/>
              <a:t>  document.writeln("Exception occurred: " + ex);</a:t>
            </a:r>
          </a:p>
          <a:p>
            <a:r>
              <a:rPr lang="en-GB" sz="1200"/>
              <a:t>}</a:t>
            </a:r>
          </a:p>
          <a:p>
            <a:r>
              <a:rPr lang="en-GB" sz="1200"/>
              <a:t>finally {</a:t>
            </a:r>
          </a:p>
          <a:p>
            <a:r>
              <a:rPr lang="en-GB" sz="1200"/>
              <a:t>  document.writeln("Code here will always be executed - good place to do tidying up!");</a:t>
            </a:r>
          </a:p>
          <a:p>
            <a:r>
              <a:rPr lang="en-GB" sz="12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Overview of loop statements</a:t>
            </a:r>
          </a:p>
          <a:p>
            <a:pPr marL="457200" indent="-457200" eaLnBrk="1" hangingPunct="1"/>
            <a:r>
              <a:rPr lang="en-US" smtClean="0"/>
              <a:t>for statements</a:t>
            </a:r>
          </a:p>
          <a:p>
            <a:pPr marL="457200" indent="-457200" eaLnBrk="1" hangingPunct="1"/>
            <a:r>
              <a:rPr lang="en-US" smtClean="0"/>
              <a:t>while statements</a:t>
            </a:r>
          </a:p>
          <a:p>
            <a:pPr marL="457200" indent="-457200" eaLnBrk="1" hangingPunct="1"/>
            <a:r>
              <a:rPr lang="en-US" smtClean="0"/>
              <a:t>do…while statements</a:t>
            </a:r>
          </a:p>
          <a:p>
            <a:pPr marL="457200" indent="-457200" eaLnBrk="1" hangingPunct="1"/>
            <a:r>
              <a:rPr lang="en-US" smtClean="0"/>
              <a:t>for…in statements</a:t>
            </a:r>
          </a:p>
          <a:p>
            <a:pPr marL="457200" indent="-457200" eaLnBrk="1" hangingPunct="1"/>
            <a:r>
              <a:rPr lang="en-US" smtClean="0"/>
              <a:t>Jump statements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GB" smtClean="0"/>
              <a:t>4. Performing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02E3FEC-5752-476E-90EA-4AE20133C2DA}" type="slidenum">
              <a:rPr lang="en-GB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Often when you write code, you want the same block of code to run several times</a:t>
            </a:r>
          </a:p>
          <a:p>
            <a:pPr lvl="1"/>
            <a:r>
              <a:rPr lang="en-GB" smtClean="0"/>
              <a:t>You can use loop statements in your code to do this</a:t>
            </a:r>
          </a:p>
          <a:p>
            <a:pPr lvl="1"/>
            <a:endParaRPr lang="en-GB" smtClean="0"/>
          </a:p>
          <a:p>
            <a:r>
              <a:rPr lang="en-GB" smtClean="0"/>
              <a:t>JavaScript has the following loop statements:</a:t>
            </a:r>
          </a:p>
          <a:p>
            <a:pPr lvl="1"/>
            <a:r>
              <a:rPr lang="en-GB" smtClean="0"/>
              <a:t>for</a:t>
            </a:r>
          </a:p>
          <a:p>
            <a:pPr lvl="2"/>
            <a:r>
              <a:rPr lang="en-GB" smtClean="0"/>
              <a:t>Loops through a block of code a specified number of times</a:t>
            </a:r>
          </a:p>
          <a:p>
            <a:pPr lvl="1"/>
            <a:r>
              <a:rPr lang="en-GB" smtClean="0"/>
              <a:t>while</a:t>
            </a:r>
          </a:p>
          <a:p>
            <a:pPr lvl="2"/>
            <a:r>
              <a:rPr lang="en-GB" smtClean="0"/>
              <a:t>Loops through a block of code while a specified condition is true</a:t>
            </a:r>
          </a:p>
          <a:p>
            <a:pPr lvl="2"/>
            <a:r>
              <a:rPr lang="en-GB" smtClean="0"/>
              <a:t>The test about "whether to continue" is at the start of the loop</a:t>
            </a:r>
          </a:p>
          <a:p>
            <a:pPr lvl="1"/>
            <a:r>
              <a:rPr lang="en-GB" smtClean="0"/>
              <a:t>do…while</a:t>
            </a:r>
          </a:p>
          <a:p>
            <a:pPr lvl="2"/>
            <a:r>
              <a:rPr lang="en-GB" smtClean="0"/>
              <a:t>Loops through a block of code while a specified condition is true</a:t>
            </a:r>
          </a:p>
          <a:p>
            <a:pPr lvl="2"/>
            <a:r>
              <a:rPr lang="en-GB" smtClean="0"/>
              <a:t>The test about "whether to continue" is at the end of the loop</a:t>
            </a:r>
          </a:p>
          <a:p>
            <a:pPr lvl="1"/>
            <a:r>
              <a:rPr lang="en-GB" smtClean="0"/>
              <a:t>for…in</a:t>
            </a:r>
          </a:p>
          <a:p>
            <a:pPr lvl="2"/>
            <a:r>
              <a:rPr lang="en-GB" smtClean="0"/>
              <a:t>Loops through a collection of items, to perform some task on each item</a:t>
            </a:r>
          </a:p>
          <a:p>
            <a:pPr lvl="2"/>
            <a:endParaRPr lang="en-GB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Overview of Loop Statements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9A6F50-BD6F-414A-8C33-50A5175AFBC7}" type="slidenum">
              <a:rPr lang="en-GB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Use </a:t>
            </a:r>
            <a:r>
              <a:rPr lang="en-GB" smtClean="0">
                <a:latin typeface="Lucida Console" pitchFamily="49" charset="0"/>
              </a:rPr>
              <a:t>for</a:t>
            </a:r>
            <a:r>
              <a:rPr lang="en-GB" smtClean="0"/>
              <a:t> statements when you know in advance how many times the script should run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Example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for Statements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F296F7-7180-4D1C-89F8-42DB05FD76FA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30725" name="Rectangle 16"/>
          <p:cNvSpPr>
            <a:spLocks noChangeArrowheads="1"/>
          </p:cNvSpPr>
          <p:nvPr/>
        </p:nvSpPr>
        <p:spPr bwMode="auto">
          <a:xfrm>
            <a:off x="555625" y="2030413"/>
            <a:ext cx="8232775" cy="84931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/>
              <a:t>for (</a:t>
            </a:r>
            <a:r>
              <a:rPr lang="en-GB" sz="1200" i="1"/>
              <a:t>initialization</a:t>
            </a:r>
            <a:r>
              <a:rPr lang="en-GB" sz="1200"/>
              <a:t>; </a:t>
            </a:r>
            <a:r>
              <a:rPr lang="en-GB" sz="1200" i="1"/>
              <a:t>test</a:t>
            </a:r>
            <a:r>
              <a:rPr lang="en-GB" sz="1200"/>
              <a:t>; </a:t>
            </a:r>
            <a:r>
              <a:rPr lang="en-GB" sz="1200" i="1"/>
              <a:t>update</a:t>
            </a:r>
            <a:r>
              <a:rPr lang="en-GB" sz="1200"/>
              <a:t>)</a:t>
            </a:r>
            <a:br>
              <a:rPr lang="en-GB" sz="1200"/>
            </a:br>
            <a:r>
              <a:rPr lang="en-GB" sz="1200"/>
              <a:t>{</a:t>
            </a:r>
            <a:br>
              <a:rPr lang="en-GB" sz="1200"/>
            </a:br>
            <a:r>
              <a:rPr lang="en-GB" sz="1200"/>
              <a:t>  </a:t>
            </a:r>
            <a:r>
              <a:rPr lang="en-GB" sz="1200" i="1"/>
              <a:t>code to be executed</a:t>
            </a:r>
            <a:r>
              <a:rPr lang="en-GB" sz="1200"/>
              <a:t/>
            </a:r>
            <a:br>
              <a:rPr lang="en-GB" sz="1200"/>
            </a:br>
            <a:r>
              <a:rPr lang="en-GB" sz="1200"/>
              <a:t>}</a:t>
            </a:r>
          </a:p>
        </p:txBody>
      </p:sp>
      <p:sp>
        <p:nvSpPr>
          <p:cNvPr id="30726" name="Rectangle 16"/>
          <p:cNvSpPr>
            <a:spLocks noChangeArrowheads="1"/>
          </p:cNvSpPr>
          <p:nvPr/>
        </p:nvSpPr>
        <p:spPr bwMode="auto">
          <a:xfrm>
            <a:off x="555625" y="4071938"/>
            <a:ext cx="8232775" cy="10318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/>
              <a:t>var i = 0;</a:t>
            </a:r>
            <a:br>
              <a:rPr lang="en-GB" sz="1200"/>
            </a:br>
            <a:r>
              <a:rPr lang="en-GB" sz="1200"/>
              <a:t>for (i = 0; i &lt; 5; i++)</a:t>
            </a:r>
            <a:br>
              <a:rPr lang="en-GB" sz="1200"/>
            </a:br>
            <a:r>
              <a:rPr lang="en-GB" sz="1200"/>
              <a:t>{</a:t>
            </a:r>
            <a:br>
              <a:rPr lang="en-GB" sz="1200"/>
            </a:br>
            <a:r>
              <a:rPr lang="en-GB" sz="1200"/>
              <a:t>  document.write("The number is " + i + "&lt;br/&gt;");</a:t>
            </a:r>
            <a:br>
              <a:rPr lang="en-GB" sz="1200"/>
            </a:br>
            <a:r>
              <a:rPr lang="en-GB" sz="1200"/>
              <a:t>}</a:t>
            </a:r>
          </a:p>
        </p:txBody>
      </p:sp>
      <p:sp>
        <p:nvSpPr>
          <p:cNvPr id="30727" name="TextBox 5"/>
          <p:cNvSpPr txBox="1">
            <a:spLocks noChangeArrowheads="1"/>
          </p:cNvSpPr>
          <p:nvPr/>
        </p:nvSpPr>
        <p:spPr bwMode="auto">
          <a:xfrm>
            <a:off x="7805738" y="4808538"/>
            <a:ext cx="1042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For.html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Use </a:t>
            </a:r>
            <a:r>
              <a:rPr lang="en-GB" smtClean="0">
                <a:latin typeface="Lucida Console" pitchFamily="49" charset="0"/>
              </a:rPr>
              <a:t>while</a:t>
            </a:r>
            <a:r>
              <a:rPr lang="en-GB" smtClean="0"/>
              <a:t> statements to loop through a block of code while a specified condition is true</a:t>
            </a:r>
          </a:p>
          <a:p>
            <a:pPr lvl="1"/>
            <a:r>
              <a:rPr lang="en-GB" smtClean="0"/>
              <a:t>Note: the test condition is at the </a:t>
            </a:r>
            <a:r>
              <a:rPr lang="en-GB" u="sng" smtClean="0"/>
              <a:t>start</a:t>
            </a:r>
            <a:r>
              <a:rPr lang="en-GB" smtClean="0"/>
              <a:t> of the loop body</a:t>
            </a:r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r>
              <a:rPr lang="en-GB" smtClean="0"/>
              <a:t>Example</a:t>
            </a:r>
          </a:p>
          <a:p>
            <a:endParaRPr lang="en-GB" smtClean="0"/>
          </a:p>
          <a:p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r>
              <a:rPr lang="en-US" smtClean="0"/>
              <a:t>while Statements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4719833-8841-43C4-BF8E-4878D3D900FF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31749" name="Rectangle 16"/>
          <p:cNvSpPr>
            <a:spLocks noChangeArrowheads="1"/>
          </p:cNvSpPr>
          <p:nvPr/>
        </p:nvSpPr>
        <p:spPr bwMode="auto">
          <a:xfrm>
            <a:off x="555625" y="2392363"/>
            <a:ext cx="8232775" cy="84931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/>
              <a:t>while (</a:t>
            </a:r>
            <a:r>
              <a:rPr lang="en-GB" sz="1200" i="1"/>
              <a:t>condition</a:t>
            </a:r>
            <a:r>
              <a:rPr lang="en-GB" sz="1200"/>
              <a:t>)</a:t>
            </a:r>
            <a:br>
              <a:rPr lang="en-GB" sz="1200"/>
            </a:br>
            <a:r>
              <a:rPr lang="en-GB" sz="1200"/>
              <a:t>{</a:t>
            </a:r>
            <a:br>
              <a:rPr lang="en-GB" sz="1200"/>
            </a:br>
            <a:r>
              <a:rPr lang="en-GB" sz="1200"/>
              <a:t>  </a:t>
            </a:r>
            <a:r>
              <a:rPr lang="en-GB" sz="1200" i="1"/>
              <a:t>code to be executed</a:t>
            </a:r>
            <a:r>
              <a:rPr lang="en-GB" sz="1200"/>
              <a:t/>
            </a:r>
            <a:br>
              <a:rPr lang="en-GB" sz="1200"/>
            </a:br>
            <a:r>
              <a:rPr lang="en-GB" sz="1200"/>
              <a:t>}</a:t>
            </a:r>
          </a:p>
        </p:txBody>
      </p:sp>
      <p:sp>
        <p:nvSpPr>
          <p:cNvPr id="31750" name="Rectangle 16"/>
          <p:cNvSpPr>
            <a:spLocks noChangeArrowheads="1"/>
          </p:cNvSpPr>
          <p:nvPr/>
        </p:nvSpPr>
        <p:spPr bwMode="auto">
          <a:xfrm>
            <a:off x="555625" y="4433888"/>
            <a:ext cx="8232775" cy="120173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/>
              <a:t>var i = 0;</a:t>
            </a:r>
            <a:br>
              <a:rPr lang="en-GB" sz="1200"/>
            </a:br>
            <a:r>
              <a:rPr lang="en-GB" sz="1200"/>
              <a:t>while (i &lt; 5)</a:t>
            </a:r>
            <a:br>
              <a:rPr lang="en-GB" sz="1200"/>
            </a:br>
            <a:r>
              <a:rPr lang="en-GB" sz="1200"/>
              <a:t>{</a:t>
            </a:r>
            <a:br>
              <a:rPr lang="en-GB" sz="1200"/>
            </a:br>
            <a:r>
              <a:rPr lang="en-GB" sz="1200"/>
              <a:t>  document.write("The number is " + i + "&lt;br/&gt;");</a:t>
            </a:r>
          </a:p>
          <a:p>
            <a:r>
              <a:rPr lang="en-GB" sz="1200"/>
              <a:t>  i++;</a:t>
            </a:r>
            <a:br>
              <a:rPr lang="en-GB" sz="1200"/>
            </a:br>
            <a:r>
              <a:rPr lang="en-GB" sz="1200"/>
              <a:t>}</a:t>
            </a:r>
          </a:p>
        </p:txBody>
      </p:sp>
      <p:sp>
        <p:nvSpPr>
          <p:cNvPr id="31751" name="TextBox 5"/>
          <p:cNvSpPr txBox="1">
            <a:spLocks noChangeArrowheads="1"/>
          </p:cNvSpPr>
          <p:nvPr/>
        </p:nvSpPr>
        <p:spPr bwMode="auto">
          <a:xfrm>
            <a:off x="7624763" y="5329238"/>
            <a:ext cx="1258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While.html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Use </a:t>
            </a:r>
            <a:r>
              <a:rPr lang="en-GB" smtClean="0">
                <a:latin typeface="Lucida Console" pitchFamily="49" charset="0"/>
              </a:rPr>
              <a:t>do…while</a:t>
            </a:r>
            <a:r>
              <a:rPr lang="en-GB" smtClean="0"/>
              <a:t> statements to loop through a block of code while a specified condition is true </a:t>
            </a:r>
            <a:r>
              <a:rPr lang="en-GB" u="sng" smtClean="0"/>
              <a:t>(loops at least once)</a:t>
            </a:r>
          </a:p>
          <a:p>
            <a:pPr lvl="1" eaLnBrk="1" hangingPunct="1"/>
            <a:r>
              <a:rPr lang="en-GB" smtClean="0"/>
              <a:t>Note: the test condition is at the </a:t>
            </a:r>
            <a:r>
              <a:rPr lang="en-GB" u="sng" smtClean="0"/>
              <a:t>end</a:t>
            </a:r>
            <a:r>
              <a:rPr lang="en-GB" smtClean="0"/>
              <a:t> of the loop body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Example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do…while Statements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F57499-6416-448F-91BF-46456C8C5349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32773" name="Rectangle 16"/>
          <p:cNvSpPr>
            <a:spLocks noChangeArrowheads="1"/>
          </p:cNvSpPr>
          <p:nvPr/>
        </p:nvSpPr>
        <p:spPr bwMode="auto">
          <a:xfrm>
            <a:off x="555625" y="2392363"/>
            <a:ext cx="8232775" cy="10207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/>
              <a:t>do</a:t>
            </a:r>
            <a:br>
              <a:rPr lang="en-GB" sz="1200"/>
            </a:br>
            <a:r>
              <a:rPr lang="en-GB" sz="1200"/>
              <a:t>{</a:t>
            </a:r>
            <a:br>
              <a:rPr lang="en-GB" sz="1200"/>
            </a:br>
            <a:r>
              <a:rPr lang="en-GB" sz="1200"/>
              <a:t>  </a:t>
            </a:r>
            <a:r>
              <a:rPr lang="en-GB" sz="1200" i="1"/>
              <a:t>code to be executed</a:t>
            </a:r>
            <a:r>
              <a:rPr lang="en-GB" sz="1200"/>
              <a:t/>
            </a:r>
            <a:br>
              <a:rPr lang="en-GB" sz="1200"/>
            </a:br>
            <a:r>
              <a:rPr lang="en-GB" sz="1200"/>
              <a:t>}</a:t>
            </a:r>
          </a:p>
          <a:p>
            <a:r>
              <a:rPr lang="en-GB" sz="1200"/>
              <a:t>while (</a:t>
            </a:r>
            <a:r>
              <a:rPr lang="en-GB" sz="1200" i="1"/>
              <a:t>condition</a:t>
            </a:r>
            <a:r>
              <a:rPr lang="en-GB" sz="1200"/>
              <a:t>);</a:t>
            </a:r>
          </a:p>
        </p:txBody>
      </p:sp>
      <p:sp>
        <p:nvSpPr>
          <p:cNvPr id="32774" name="Rectangle 16"/>
          <p:cNvSpPr>
            <a:spLocks noChangeArrowheads="1"/>
          </p:cNvSpPr>
          <p:nvPr/>
        </p:nvSpPr>
        <p:spPr bwMode="auto">
          <a:xfrm>
            <a:off x="555625" y="4433888"/>
            <a:ext cx="8232775" cy="136048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/>
              <a:t>var i = 0;</a:t>
            </a:r>
            <a:br>
              <a:rPr lang="en-GB" sz="1200"/>
            </a:br>
            <a:r>
              <a:rPr lang="en-GB" sz="1200"/>
              <a:t>do</a:t>
            </a:r>
            <a:br>
              <a:rPr lang="en-GB" sz="1200"/>
            </a:br>
            <a:r>
              <a:rPr lang="en-GB" sz="1200"/>
              <a:t>{</a:t>
            </a:r>
            <a:br>
              <a:rPr lang="en-GB" sz="1200"/>
            </a:br>
            <a:r>
              <a:rPr lang="en-GB" sz="1200"/>
              <a:t>  document.write("The number is " + i + "&lt;br/&gt;");</a:t>
            </a:r>
          </a:p>
          <a:p>
            <a:r>
              <a:rPr lang="en-GB" sz="1200"/>
              <a:t>  i++;</a:t>
            </a:r>
            <a:br>
              <a:rPr lang="en-GB" sz="1200"/>
            </a:br>
            <a:r>
              <a:rPr lang="en-GB" sz="1200"/>
              <a:t>}</a:t>
            </a:r>
          </a:p>
          <a:p>
            <a:r>
              <a:rPr lang="en-GB" sz="1200"/>
              <a:t>while (i &lt; 5);</a:t>
            </a:r>
          </a:p>
        </p:txBody>
      </p:sp>
      <p:sp>
        <p:nvSpPr>
          <p:cNvPr id="32775" name="TextBox 5"/>
          <p:cNvSpPr txBox="1">
            <a:spLocks noChangeArrowheads="1"/>
          </p:cNvSpPr>
          <p:nvPr/>
        </p:nvSpPr>
        <p:spPr bwMode="auto">
          <a:xfrm>
            <a:off x="7380288" y="5489575"/>
            <a:ext cx="147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DoWhile.html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Overview of JavaScript variables</a:t>
            </a:r>
          </a:p>
          <a:p>
            <a:pPr marL="457200" indent="-457200" eaLnBrk="1" hangingPunct="1"/>
            <a:r>
              <a:rPr lang="en-US" smtClean="0"/>
              <a:t>Declaring variables</a:t>
            </a:r>
          </a:p>
          <a:p>
            <a:pPr marL="457200" indent="-457200" eaLnBrk="1" hangingPunct="1"/>
            <a:r>
              <a:rPr lang="en-US" smtClean="0"/>
              <a:t>JavaScript primitive data types</a:t>
            </a:r>
          </a:p>
          <a:p>
            <a:pPr marL="457200" indent="-457200" eaLnBrk="1" hangingPunct="1"/>
            <a:r>
              <a:rPr lang="en-US" smtClean="0"/>
              <a:t>Assigning to undeclared variables</a:t>
            </a:r>
          </a:p>
          <a:p>
            <a:pPr marL="457200" indent="-457200" eaLnBrk="1" hangingPunct="1"/>
            <a:r>
              <a:rPr lang="en-US" smtClean="0"/>
              <a:t>Doing arithmetic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GB" smtClean="0"/>
              <a:t>1. Working with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00BA146-6887-4559-8D9D-7417BF17FD6B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Use </a:t>
            </a:r>
            <a:r>
              <a:rPr lang="en-GB" smtClean="0">
                <a:latin typeface="Lucida Console" pitchFamily="49" charset="0"/>
              </a:rPr>
              <a:t>for…in</a:t>
            </a:r>
            <a:r>
              <a:rPr lang="en-GB" smtClean="0"/>
              <a:t> statements to loop through all the items in a collection (e.g. an array)</a:t>
            </a:r>
            <a:endParaRPr lang="en-GB" u="sng" smtClean="0"/>
          </a:p>
          <a:p>
            <a:pPr lvl="1" eaLnBrk="1" hangingPunct="1"/>
            <a:r>
              <a:rPr lang="en-GB" smtClean="0"/>
              <a:t>Perform some task on each item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Example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for…in Statements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747550E-505C-4343-9B1C-26CA97D68595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33797" name="Rectangle 16"/>
          <p:cNvSpPr>
            <a:spLocks noChangeArrowheads="1"/>
          </p:cNvSpPr>
          <p:nvPr/>
        </p:nvSpPr>
        <p:spPr bwMode="auto">
          <a:xfrm>
            <a:off x="555625" y="2392363"/>
            <a:ext cx="8232775" cy="10207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/>
              <a:t>for (</a:t>
            </a:r>
            <a:r>
              <a:rPr lang="en-GB" sz="1200" i="1"/>
              <a:t>variable</a:t>
            </a:r>
            <a:r>
              <a:rPr lang="en-GB" sz="1200"/>
              <a:t> in </a:t>
            </a:r>
            <a:r>
              <a:rPr lang="en-GB" sz="1200" i="1"/>
              <a:t>collection</a:t>
            </a:r>
            <a:r>
              <a:rPr lang="en-GB" sz="1200"/>
              <a:t>)</a:t>
            </a:r>
            <a:br>
              <a:rPr lang="en-GB" sz="1200"/>
            </a:br>
            <a:r>
              <a:rPr lang="en-GB" sz="1200"/>
              <a:t>{</a:t>
            </a:r>
            <a:br>
              <a:rPr lang="en-GB" sz="1200"/>
            </a:br>
            <a:r>
              <a:rPr lang="en-GB" sz="1200"/>
              <a:t>  </a:t>
            </a:r>
            <a:r>
              <a:rPr lang="en-GB" sz="1200" i="1"/>
              <a:t>code to be executed</a:t>
            </a:r>
            <a:r>
              <a:rPr lang="en-GB" sz="1200"/>
              <a:t/>
            </a:r>
            <a:br>
              <a:rPr lang="en-GB" sz="1200"/>
            </a:br>
            <a:r>
              <a:rPr lang="en-GB" sz="1200"/>
              <a:t>}</a:t>
            </a:r>
          </a:p>
        </p:txBody>
      </p:sp>
      <p:sp>
        <p:nvSpPr>
          <p:cNvPr id="33798" name="Rectangle 16"/>
          <p:cNvSpPr>
            <a:spLocks noChangeArrowheads="1"/>
          </p:cNvSpPr>
          <p:nvPr/>
        </p:nvSpPr>
        <p:spPr bwMode="auto">
          <a:xfrm>
            <a:off x="555625" y="4433888"/>
            <a:ext cx="8232775" cy="19558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/>
              <a:t>var players = new Array();</a:t>
            </a:r>
            <a:br>
              <a:rPr lang="en-GB" sz="1200"/>
            </a:br>
            <a:r>
              <a:rPr lang="en-GB" sz="1200"/>
              <a:t>players[0] = "Leon Britton";</a:t>
            </a:r>
            <a:br>
              <a:rPr lang="en-GB" sz="1200"/>
            </a:br>
            <a:r>
              <a:rPr lang="en-GB" sz="1200"/>
              <a:t>players[1] = "Nathan Dyer";</a:t>
            </a:r>
            <a:br>
              <a:rPr lang="en-GB" sz="1200"/>
            </a:br>
            <a:r>
              <a:rPr lang="en-GB" sz="1200"/>
              <a:t>players[2] = "Joe Allen";</a:t>
            </a:r>
            <a:br>
              <a:rPr lang="en-GB" sz="1200"/>
            </a:br>
            <a:r>
              <a:rPr lang="en-GB" sz="1200"/>
              <a:t/>
            </a:r>
            <a:br>
              <a:rPr lang="en-GB" sz="1200"/>
            </a:br>
            <a:r>
              <a:rPr lang="en-GB" sz="1200"/>
              <a:t>var c;</a:t>
            </a:r>
          </a:p>
          <a:p>
            <a:r>
              <a:rPr lang="en-GB" sz="1200"/>
              <a:t>for (c in players)</a:t>
            </a:r>
            <a:br>
              <a:rPr lang="en-GB" sz="1200"/>
            </a:br>
            <a:r>
              <a:rPr lang="en-GB" sz="1200"/>
              <a:t>{</a:t>
            </a:r>
            <a:br>
              <a:rPr lang="en-GB" sz="1200"/>
            </a:br>
            <a:r>
              <a:rPr lang="en-GB" sz="1200"/>
              <a:t>  document.write("Great Swans player: " + players[c] + "&lt;br/&gt;");</a:t>
            </a:r>
          </a:p>
          <a:p>
            <a:r>
              <a:rPr lang="en-GB" sz="1200"/>
              <a:t>}</a:t>
            </a:r>
          </a:p>
        </p:txBody>
      </p:sp>
      <p:sp>
        <p:nvSpPr>
          <p:cNvPr id="33799" name="TextBox 5"/>
          <p:cNvSpPr txBox="1">
            <a:spLocks noChangeArrowheads="1"/>
          </p:cNvSpPr>
          <p:nvPr/>
        </p:nvSpPr>
        <p:spPr bwMode="auto">
          <a:xfrm>
            <a:off x="7593013" y="6084888"/>
            <a:ext cx="1258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ForIn.html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 immediately terminate a loop:</a:t>
            </a:r>
          </a:p>
          <a:p>
            <a:pPr lvl="1" eaLnBrk="1" hangingPunct="1"/>
            <a:r>
              <a:rPr lang="en-GB" smtClean="0"/>
              <a:t>Use the </a:t>
            </a:r>
            <a:r>
              <a:rPr lang="en-GB" smtClean="0">
                <a:latin typeface="Lucida Console" pitchFamily="49" charset="0"/>
              </a:rPr>
              <a:t>break</a:t>
            </a:r>
            <a:r>
              <a:rPr lang="en-GB" smtClean="0"/>
              <a:t> statement</a:t>
            </a:r>
          </a:p>
          <a:p>
            <a:pPr eaLnBrk="1" hangingPunct="1"/>
            <a:r>
              <a:rPr lang="en-GB" smtClean="0"/>
              <a:t>To abandon the current iteration, and go on to the next iteration:</a:t>
            </a:r>
          </a:p>
          <a:p>
            <a:pPr lvl="1" eaLnBrk="1" hangingPunct="1"/>
            <a:r>
              <a:rPr lang="en-GB" smtClean="0"/>
              <a:t>Use the </a:t>
            </a:r>
            <a:r>
              <a:rPr lang="en-GB" smtClean="0">
                <a:latin typeface="Lucida Console" pitchFamily="49" charset="0"/>
              </a:rPr>
              <a:t>continue</a:t>
            </a:r>
            <a:r>
              <a:rPr lang="en-GB" smtClean="0"/>
              <a:t> statement</a:t>
            </a:r>
          </a:p>
          <a:p>
            <a:pPr eaLnBrk="1" hangingPunct="1"/>
            <a:r>
              <a:rPr lang="en-GB" smtClean="0"/>
              <a:t>Example:</a:t>
            </a:r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Jump Statements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9E8BE84-D7DB-431D-A98C-3A19FFEAEEEA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34821" name="Rectangle 16"/>
          <p:cNvSpPr>
            <a:spLocks noChangeArrowheads="1"/>
          </p:cNvSpPr>
          <p:nvPr/>
        </p:nvSpPr>
        <p:spPr bwMode="auto">
          <a:xfrm>
            <a:off x="555625" y="3816350"/>
            <a:ext cx="8232775" cy="229711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/>
              <a:t>var i;</a:t>
            </a:r>
            <a:br>
              <a:rPr lang="en-GB" sz="1200"/>
            </a:br>
            <a:r>
              <a:rPr lang="en-GB" sz="1200"/>
              <a:t>for (i = 1; i &lt; 20; i++)</a:t>
            </a:r>
            <a:br>
              <a:rPr lang="en-GB" sz="1200"/>
            </a:br>
            <a:r>
              <a:rPr lang="en-GB" sz="1200"/>
              <a:t>{</a:t>
            </a:r>
          </a:p>
          <a:p>
            <a:r>
              <a:rPr lang="en-GB" sz="1200"/>
              <a:t>  if (i % 10 == 0)</a:t>
            </a:r>
            <a:br>
              <a:rPr lang="en-GB" sz="1200"/>
            </a:br>
            <a:r>
              <a:rPr lang="en-GB" sz="1200"/>
              <a:t>    break; </a:t>
            </a:r>
          </a:p>
          <a:p>
            <a:endParaRPr lang="en-GB" sz="1200"/>
          </a:p>
          <a:p>
            <a:r>
              <a:rPr lang="en-GB" sz="1200"/>
              <a:t>  if (i % 3 == 0)</a:t>
            </a:r>
          </a:p>
          <a:p>
            <a:r>
              <a:rPr lang="en-GB" sz="1200"/>
              <a:t>    continue;</a:t>
            </a:r>
          </a:p>
          <a:p>
            <a:endParaRPr lang="en-GB" sz="1200"/>
          </a:p>
          <a:p>
            <a:r>
              <a:rPr lang="en-GB" sz="1200"/>
              <a:t>  document.write("i is " + i + "&lt;br/&gt;");</a:t>
            </a:r>
            <a:br>
              <a:rPr lang="en-GB" sz="1200"/>
            </a:br>
            <a:r>
              <a:rPr lang="en-GB" sz="1200"/>
              <a:t>}</a:t>
            </a:r>
          </a:p>
          <a:p>
            <a:r>
              <a:rPr lang="en-GB" sz="1200"/>
              <a:t>document.write("The end");</a:t>
            </a:r>
          </a:p>
        </p:txBody>
      </p:sp>
      <p:sp>
        <p:nvSpPr>
          <p:cNvPr id="34822" name="TextBox 5"/>
          <p:cNvSpPr txBox="1">
            <a:spLocks noChangeArrowheads="1"/>
          </p:cNvSpPr>
          <p:nvPr/>
        </p:nvSpPr>
        <p:spPr bwMode="auto">
          <a:xfrm>
            <a:off x="7593013" y="5786438"/>
            <a:ext cx="1258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Jumps.html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Overview of functions</a:t>
            </a:r>
          </a:p>
          <a:p>
            <a:pPr marL="457200" indent="-457200" eaLnBrk="1" hangingPunct="1"/>
            <a:r>
              <a:rPr lang="en-US" smtClean="0"/>
              <a:t>Defining functions</a:t>
            </a:r>
          </a:p>
          <a:p>
            <a:pPr marL="457200" indent="-457200" eaLnBrk="1" hangingPunct="1"/>
            <a:r>
              <a:rPr lang="en-US" smtClean="0"/>
              <a:t>Simple example</a:t>
            </a:r>
          </a:p>
          <a:p>
            <a:pPr marL="457200" indent="-457200" eaLnBrk="1" hangingPunct="1"/>
            <a:r>
              <a:rPr lang="en-US" smtClean="0"/>
              <a:t>Returning a value</a:t>
            </a:r>
          </a:p>
          <a:p>
            <a:pPr marL="457200" indent="-457200" eaLnBrk="1" hangingPunct="1"/>
            <a:r>
              <a:rPr lang="en-US" smtClean="0"/>
              <a:t>Local vs. global variables</a:t>
            </a:r>
          </a:p>
          <a:p>
            <a:pPr marL="457200" indent="-457200" eaLnBrk="1" hangingPunct="1"/>
            <a:r>
              <a:rPr lang="en-US" smtClean="0"/>
              <a:t>Additional considerations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GB" smtClean="0"/>
              <a:t>5. Defining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39F6DF0-300D-4DAA-8861-C3B39F5F0C8F}" type="slidenum">
              <a:rPr lang="en-GB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To keep the browser from executing a script when the page loads, you can put your script into a function</a:t>
            </a:r>
          </a:p>
          <a:p>
            <a:pPr lvl="1"/>
            <a:r>
              <a:rPr lang="en-GB" smtClean="0"/>
              <a:t>A function contains code that will be executed by an event or by a call to the function</a:t>
            </a:r>
          </a:p>
          <a:p>
            <a:pPr lvl="1"/>
            <a:endParaRPr lang="en-GB" smtClean="0"/>
          </a:p>
          <a:p>
            <a:r>
              <a:rPr lang="en-GB" smtClean="0"/>
              <a:t>You may call a function from anywhere within a page</a:t>
            </a:r>
          </a:p>
          <a:p>
            <a:pPr lvl="1"/>
            <a:r>
              <a:rPr lang="en-GB" smtClean="0"/>
              <a:t>Or even from other pages if the function is embedded in an external .js file</a:t>
            </a:r>
          </a:p>
          <a:p>
            <a:pPr lvl="1"/>
            <a:endParaRPr lang="en-GB" smtClean="0"/>
          </a:p>
          <a:p>
            <a:r>
              <a:rPr lang="en-GB" smtClean="0"/>
              <a:t>Functions can be defined both in the &lt;head&gt; and in the &lt;body&gt; section of a document</a:t>
            </a:r>
          </a:p>
          <a:p>
            <a:pPr lvl="1"/>
            <a:r>
              <a:rPr lang="en-GB" smtClean="0"/>
              <a:t>However, to assure that a function is read/loaded by the browser before it is called, </a:t>
            </a:r>
            <a:r>
              <a:rPr lang="en-GB" u="sng" smtClean="0"/>
              <a:t>always put functions in the &lt;head&gt; section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Overview of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5E58A13-4C07-4B8D-BBD1-586FFA975E54}" type="slidenum">
              <a:rPr lang="en-GB"/>
              <a:pPr>
                <a:defRPr/>
              </a:pPr>
              <a:t>33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To define a function:</a:t>
            </a:r>
          </a:p>
          <a:p>
            <a:pPr lvl="1"/>
            <a:r>
              <a:rPr lang="en-GB" smtClean="0"/>
              <a:t>Use the </a:t>
            </a:r>
            <a:r>
              <a:rPr lang="en-GB" smtClean="0">
                <a:latin typeface="Lucida Console" pitchFamily="49" charset="0"/>
              </a:rPr>
              <a:t>function</a:t>
            </a:r>
            <a:r>
              <a:rPr lang="en-GB" smtClean="0"/>
              <a:t> keyword</a:t>
            </a:r>
          </a:p>
          <a:p>
            <a:pPr lvl="1"/>
            <a:r>
              <a:rPr lang="en-GB" smtClean="0"/>
              <a:t>Define parameters (i.e. inputs) in brackets, ()</a:t>
            </a:r>
          </a:p>
          <a:p>
            <a:pPr lvl="1"/>
            <a:r>
              <a:rPr lang="en-GB" smtClean="0"/>
              <a:t>Implement the function body in braces, {}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r>
              <a:rPr lang="en-GB" smtClean="0"/>
              <a:t>Function parameters are named, but not typed</a:t>
            </a:r>
          </a:p>
          <a:p>
            <a:pPr lvl="1"/>
            <a:r>
              <a:rPr lang="en-GB" smtClean="0"/>
              <a:t>The parameter types are determined at </a:t>
            </a:r>
            <a:r>
              <a:rPr lang="en-GB" u="sng" smtClean="0"/>
              <a:t>run-time</a:t>
            </a:r>
            <a:r>
              <a:rPr lang="en-GB" smtClean="0"/>
              <a:t>, when you pass argument values into the function</a:t>
            </a:r>
          </a:p>
          <a:p>
            <a:endParaRPr lang="en-GB" smtClean="0"/>
          </a:p>
          <a:p>
            <a:endParaRPr lang="en-GB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mtClean="0"/>
              <a:t>Defining Functions</a:t>
            </a:r>
            <a:endParaRPr lang="en-GB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A2E81DA-D39E-4506-92F9-E50193FA7022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37893" name="Rectangle 16"/>
          <p:cNvSpPr>
            <a:spLocks noChangeArrowheads="1"/>
          </p:cNvSpPr>
          <p:nvPr/>
        </p:nvSpPr>
        <p:spPr bwMode="auto">
          <a:xfrm>
            <a:off x="555625" y="2759075"/>
            <a:ext cx="8232775" cy="87788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function </a:t>
            </a:r>
            <a:r>
              <a:rPr lang="en-GB" sz="1200" i="1"/>
              <a:t>functionName</a:t>
            </a:r>
            <a:r>
              <a:rPr lang="en-GB" sz="1200"/>
              <a:t>(</a:t>
            </a:r>
            <a:r>
              <a:rPr lang="en-GB" sz="1200" i="1"/>
              <a:t>parameter1</a:t>
            </a:r>
            <a:r>
              <a:rPr lang="en-GB" sz="1200"/>
              <a:t>, </a:t>
            </a:r>
            <a:r>
              <a:rPr lang="en-GB" sz="1200" i="1"/>
              <a:t>parameter2</a:t>
            </a:r>
            <a:r>
              <a:rPr lang="en-GB" sz="1200"/>
              <a:t>, ... , </a:t>
            </a:r>
            <a:r>
              <a:rPr lang="en-GB" sz="1200" i="1"/>
              <a:t>parameterN</a:t>
            </a:r>
            <a:r>
              <a:rPr lang="en-GB" sz="1200"/>
              <a:t>)</a:t>
            </a:r>
            <a:br>
              <a:rPr lang="en-GB" sz="1200"/>
            </a:br>
            <a:r>
              <a:rPr lang="en-GB" sz="1200"/>
              <a:t>{</a:t>
            </a:r>
            <a:br>
              <a:rPr lang="en-GB" sz="1200"/>
            </a:br>
            <a:r>
              <a:rPr lang="en-GB" sz="1200"/>
              <a:t>  </a:t>
            </a:r>
            <a:r>
              <a:rPr lang="en-GB" sz="1200" i="1"/>
              <a:t>function body code</a:t>
            </a:r>
            <a:r>
              <a:rPr lang="en-GB" sz="1200"/>
              <a:t/>
            </a:r>
            <a:br>
              <a:rPr lang="en-GB" sz="1200"/>
            </a:br>
            <a:r>
              <a:rPr lang="en-GB" sz="12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To invoke (i.e. call) a function:</a:t>
            </a:r>
          </a:p>
          <a:p>
            <a:pPr lvl="1"/>
            <a:r>
              <a:rPr lang="en-GB" smtClean="0"/>
              <a:t>Use the name of the function</a:t>
            </a:r>
          </a:p>
          <a:p>
            <a:pPr lvl="1"/>
            <a:r>
              <a:rPr lang="en-GB" smtClean="0"/>
              <a:t>Pass argument values inside the brackets, ()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mtClean="0"/>
              <a:t>Invoking Functions</a:t>
            </a:r>
            <a:endParaRPr lang="en-GB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730FDF2-602C-44F2-9295-DCF052126EC5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38917" name="Rectangle 16"/>
          <p:cNvSpPr>
            <a:spLocks noChangeArrowheads="1"/>
          </p:cNvSpPr>
          <p:nvPr/>
        </p:nvSpPr>
        <p:spPr bwMode="auto">
          <a:xfrm>
            <a:off x="555625" y="2424113"/>
            <a:ext cx="8232775" cy="43815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i="1"/>
              <a:t>functionName</a:t>
            </a:r>
            <a:r>
              <a:rPr lang="en-GB" sz="1200"/>
              <a:t>(</a:t>
            </a:r>
            <a:r>
              <a:rPr lang="en-GB" sz="1200" i="1"/>
              <a:t>value1</a:t>
            </a:r>
            <a:r>
              <a:rPr lang="en-GB" sz="1200"/>
              <a:t>, </a:t>
            </a:r>
            <a:r>
              <a:rPr lang="en-GB" sz="1200" i="1"/>
              <a:t>value2</a:t>
            </a:r>
            <a:r>
              <a:rPr lang="en-GB" sz="1200"/>
              <a:t>, ... , </a:t>
            </a:r>
            <a:r>
              <a:rPr lang="en-GB" sz="1200" i="1"/>
              <a:t>valueN</a:t>
            </a:r>
            <a:r>
              <a:rPr lang="en-GB" sz="120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Here's a simple (but complete) example of functions</a:t>
            </a:r>
          </a:p>
          <a:p>
            <a:pPr lvl="1" eaLnBrk="1" hangingPunct="1"/>
            <a:r>
              <a:rPr lang="en-GB" smtClean="0"/>
              <a:t>Defines a function (in the &lt;head&gt; section)</a:t>
            </a:r>
          </a:p>
          <a:p>
            <a:pPr lvl="1" eaLnBrk="1" hangingPunct="1"/>
            <a:r>
              <a:rPr lang="en-GB" smtClean="0"/>
              <a:t>Invokes the function when the user clicks a button (see later in this chapter for more info about event-handling in JavaScript)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mtClean="0"/>
              <a:t>Simple Example</a:t>
            </a:r>
            <a:endParaRPr lang="en-GB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9F85DCC-77B5-4E04-9793-3380E6F11114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39941" name="Rectangle 16"/>
          <p:cNvSpPr>
            <a:spLocks noChangeArrowheads="1"/>
          </p:cNvSpPr>
          <p:nvPr/>
        </p:nvSpPr>
        <p:spPr bwMode="auto">
          <a:xfrm>
            <a:off x="555625" y="2732088"/>
            <a:ext cx="8232775" cy="333851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&lt;html&gt;</a:t>
            </a:r>
          </a:p>
          <a:p>
            <a:pPr defTabSz="739775"/>
            <a:r>
              <a:rPr lang="en-GB" sz="1200"/>
              <a:t>&lt;head&gt;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&lt;script type="text/javascript"&gt;</a:t>
            </a:r>
          </a:p>
          <a:p>
            <a:pPr defTabSz="739775"/>
            <a:r>
              <a:rPr lang="en-GB" sz="1200" b="1"/>
              <a:t>function displayMessage(firstName, lastName)</a:t>
            </a:r>
          </a:p>
          <a:p>
            <a:pPr defTabSz="739775"/>
            <a:r>
              <a:rPr lang="en-GB" sz="1200" b="1"/>
              <a:t>{</a:t>
            </a:r>
          </a:p>
          <a:p>
            <a:pPr defTabSz="739775"/>
            <a:r>
              <a:rPr lang="en-GB" sz="1200" b="1"/>
              <a:t>  alert("Hello " + firstName + " " + lastName);</a:t>
            </a:r>
          </a:p>
          <a:p>
            <a:pPr defTabSz="739775"/>
            <a:r>
              <a:rPr lang="en-GB" sz="1200" b="1"/>
              <a:t>}</a:t>
            </a:r>
          </a:p>
          <a:p>
            <a:pPr defTabSz="739775"/>
            <a:r>
              <a:rPr lang="en-GB" sz="1200"/>
              <a:t>&lt;/script&gt;</a:t>
            </a:r>
          </a:p>
          <a:p>
            <a:pPr defTabSz="739775"/>
            <a:r>
              <a:rPr lang="en-GB" sz="1200"/>
              <a:t>&lt;/head&gt;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&lt;body&gt;</a:t>
            </a:r>
          </a:p>
          <a:p>
            <a:pPr defTabSz="739775"/>
            <a:r>
              <a:rPr lang="en-GB" sz="1200"/>
              <a:t>&lt;form&gt;</a:t>
            </a:r>
          </a:p>
          <a:p>
            <a:pPr defTabSz="739775"/>
            <a:r>
              <a:rPr lang="en-GB" sz="1200" b="1"/>
              <a:t>&lt;input type="button" value="Click me!" onclick="displayMessage('John', 'Smith');" /&gt;</a:t>
            </a:r>
          </a:p>
          <a:p>
            <a:pPr defTabSz="739775"/>
            <a:r>
              <a:rPr lang="en-GB" sz="1200"/>
              <a:t>&lt;/form&gt;</a:t>
            </a:r>
          </a:p>
          <a:p>
            <a:pPr defTabSz="739775"/>
            <a:r>
              <a:rPr lang="en-GB" sz="1200"/>
              <a:t>&lt;/body&gt;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&lt;/html&gt;</a:t>
            </a:r>
          </a:p>
        </p:txBody>
      </p:sp>
      <p:sp>
        <p:nvSpPr>
          <p:cNvPr id="39942" name="TextBox 5"/>
          <p:cNvSpPr txBox="1">
            <a:spLocks noChangeArrowheads="1"/>
          </p:cNvSpPr>
          <p:nvPr/>
        </p:nvSpPr>
        <p:spPr bwMode="auto">
          <a:xfrm>
            <a:off x="7169150" y="5781675"/>
            <a:ext cx="1687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Functions.html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You can return a value from a function</a:t>
            </a:r>
          </a:p>
          <a:p>
            <a:pPr lvl="1" eaLnBrk="1" hangingPunct="1"/>
            <a:r>
              <a:rPr lang="en-GB" smtClean="0"/>
              <a:t>Using the </a:t>
            </a:r>
            <a:r>
              <a:rPr lang="en-GB" smtClean="0">
                <a:latin typeface="Lucida Console" pitchFamily="49" charset="0"/>
              </a:rPr>
              <a:t>return</a:t>
            </a:r>
            <a:r>
              <a:rPr lang="en-GB" smtClean="0"/>
              <a:t> keyword</a:t>
            </a:r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Example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Returning a Value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F7317FC-3DB1-4E8A-904F-F703E2AB2285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40965" name="Rectangle 16"/>
          <p:cNvSpPr>
            <a:spLocks noChangeArrowheads="1"/>
          </p:cNvSpPr>
          <p:nvPr/>
        </p:nvSpPr>
        <p:spPr bwMode="auto">
          <a:xfrm>
            <a:off x="555625" y="2930525"/>
            <a:ext cx="8232775" cy="281781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…</a:t>
            </a:r>
          </a:p>
          <a:p>
            <a:pPr defTabSz="739775"/>
            <a:r>
              <a:rPr lang="en-GB" sz="1200"/>
              <a:t>function constructMessage(firstName, lastName)</a:t>
            </a:r>
          </a:p>
          <a:p>
            <a:pPr defTabSz="739775"/>
            <a:r>
              <a:rPr lang="en-GB" sz="1200"/>
              <a:t>{</a:t>
            </a:r>
          </a:p>
          <a:p>
            <a:pPr defTabSz="739775"/>
            <a:r>
              <a:rPr lang="en-GB" sz="1200"/>
              <a:t>  </a:t>
            </a:r>
            <a:r>
              <a:rPr lang="en-GB" sz="1200" b="1"/>
              <a:t>return "Hello " + firstName + " " + lastName;</a:t>
            </a:r>
          </a:p>
          <a:p>
            <a:pPr defTabSz="739775"/>
            <a:r>
              <a:rPr lang="en-GB" sz="1200"/>
              <a:t>}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function displayMessage(firstName, lastName)</a:t>
            </a:r>
          </a:p>
          <a:p>
            <a:pPr defTabSz="739775"/>
            <a:r>
              <a:rPr lang="en-GB" sz="1200"/>
              <a:t>{</a:t>
            </a:r>
          </a:p>
          <a:p>
            <a:pPr defTabSz="739775"/>
            <a:r>
              <a:rPr lang="en-GB" sz="1200"/>
              <a:t>  var msg = constructMessage(firstName, lastName);</a:t>
            </a:r>
          </a:p>
          <a:p>
            <a:pPr defTabSz="739775"/>
            <a:r>
              <a:rPr lang="en-GB" sz="1200"/>
              <a:t>  alert(msg);</a:t>
            </a:r>
          </a:p>
          <a:p>
            <a:pPr defTabSz="739775"/>
            <a:r>
              <a:rPr lang="en-GB" sz="1200"/>
              <a:t>}</a:t>
            </a:r>
          </a:p>
          <a:p>
            <a:pPr defTabSz="739775"/>
            <a:r>
              <a:rPr lang="en-GB" sz="1200"/>
              <a:t>…</a:t>
            </a:r>
          </a:p>
          <a:p>
            <a:pPr defTabSz="739775"/>
            <a:r>
              <a:rPr lang="en-GB" sz="1200"/>
              <a:t>&lt;input type="button" value="Click me!" onclick="displayMessage('John', 'Smith');" /&gt;</a:t>
            </a:r>
          </a:p>
          <a:p>
            <a:pPr defTabSz="739775"/>
            <a:r>
              <a:rPr lang="en-GB" sz="1200"/>
              <a:t>…</a:t>
            </a:r>
          </a:p>
          <a:p>
            <a:pPr defTabSz="739775"/>
            <a:endParaRPr lang="en-GB" sz="1200"/>
          </a:p>
        </p:txBody>
      </p:sp>
      <p:sp>
        <p:nvSpPr>
          <p:cNvPr id="40966" name="TextBox 5"/>
          <p:cNvSpPr txBox="1">
            <a:spLocks noChangeArrowheads="1"/>
          </p:cNvSpPr>
          <p:nvPr/>
        </p:nvSpPr>
        <p:spPr bwMode="auto">
          <a:xfrm>
            <a:off x="6850063" y="5457825"/>
            <a:ext cx="200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ReturnValues.html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If you declare variables </a:t>
            </a:r>
            <a:r>
              <a:rPr lang="en-GB" u="sng" smtClean="0"/>
              <a:t>inside</a:t>
            </a:r>
            <a:r>
              <a:rPr lang="en-GB" smtClean="0"/>
              <a:t> a function…</a:t>
            </a:r>
          </a:p>
          <a:p>
            <a:pPr lvl="1"/>
            <a:r>
              <a:rPr lang="en-GB" smtClean="0"/>
              <a:t>The variables are local to the function</a:t>
            </a:r>
          </a:p>
          <a:p>
            <a:pPr lvl="1"/>
            <a:r>
              <a:rPr lang="en-GB" smtClean="0"/>
              <a:t>Only accessible in function</a:t>
            </a:r>
          </a:p>
          <a:p>
            <a:pPr lvl="1"/>
            <a:r>
              <a:rPr lang="en-GB" smtClean="0"/>
              <a:t>Created on entry to the function, destroyed on exit</a:t>
            </a:r>
          </a:p>
          <a:p>
            <a:pPr lvl="1"/>
            <a:endParaRPr lang="en-GB" smtClean="0"/>
          </a:p>
          <a:p>
            <a:r>
              <a:rPr lang="en-GB" smtClean="0"/>
              <a:t>If you declare variables </a:t>
            </a:r>
            <a:r>
              <a:rPr lang="en-GB" u="sng" smtClean="0"/>
              <a:t>outside</a:t>
            </a:r>
            <a:r>
              <a:rPr lang="en-GB" smtClean="0"/>
              <a:t> a function…</a:t>
            </a:r>
          </a:p>
          <a:p>
            <a:pPr lvl="1"/>
            <a:r>
              <a:rPr lang="en-GB" smtClean="0"/>
              <a:t>The variables are global</a:t>
            </a:r>
          </a:p>
          <a:p>
            <a:pPr lvl="1"/>
            <a:r>
              <a:rPr lang="en-GB" smtClean="0"/>
              <a:t>Accessible in remainder of page</a:t>
            </a:r>
          </a:p>
          <a:p>
            <a:pPr lvl="1"/>
            <a:r>
              <a:rPr lang="en-GB" smtClean="0"/>
              <a:t>Created on page-load time, exist until page is unloaded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mtClean="0"/>
              <a:t>Local vs. Global Variables</a:t>
            </a:r>
            <a:endParaRPr lang="en-GB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76398C5-9B70-437C-A0C4-11E39AB67AC2}" type="slidenum">
              <a:rPr lang="en-GB"/>
              <a:pPr>
                <a:defRPr/>
              </a:pPr>
              <a:t>38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number of arguments you pass into a function doesn’t have to match the number of parameters in the function</a:t>
            </a:r>
          </a:p>
          <a:p>
            <a:pPr lvl="1"/>
            <a:r>
              <a:rPr lang="en-US" smtClean="0"/>
              <a:t>If you pass too few arguments, the value of any parameters you haven't supplied is undefined</a:t>
            </a:r>
          </a:p>
          <a:p>
            <a:pPr lvl="1"/>
            <a:r>
              <a:rPr lang="en-US" smtClean="0"/>
              <a:t>If you pass too many arguments, the surplus arguments are just ignored</a:t>
            </a:r>
          </a:p>
          <a:p>
            <a:pPr lvl="1"/>
            <a:endParaRPr lang="en-US" smtClean="0"/>
          </a:p>
          <a:p>
            <a:r>
              <a:rPr lang="en-US" smtClean="0"/>
              <a:t>This means JavaScript doesn't support overloading</a:t>
            </a:r>
          </a:p>
          <a:p>
            <a:pPr lvl="1"/>
            <a:r>
              <a:rPr lang="en-US" smtClean="0"/>
              <a:t>If you define two functions with the same name but different numbers of parameters…</a:t>
            </a:r>
          </a:p>
          <a:p>
            <a:pPr lvl="1"/>
            <a:r>
              <a:rPr lang="en-US" smtClean="0"/>
              <a:t>Then the 2</a:t>
            </a:r>
            <a:r>
              <a:rPr lang="en-US" baseline="30000" smtClean="0"/>
              <a:t>nd</a:t>
            </a:r>
            <a:r>
              <a:rPr lang="en-US" smtClean="0"/>
              <a:t> function definition replaces the 1</a:t>
            </a:r>
            <a:r>
              <a:rPr lang="en-US" baseline="30000" smtClean="0"/>
              <a:t>st</a:t>
            </a:r>
            <a:r>
              <a:rPr lang="en-US" smtClean="0"/>
              <a:t> function definition</a:t>
            </a:r>
            <a:endParaRPr lang="en-GB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mtClean="0"/>
              <a:t>Additional Considerations</a:t>
            </a:r>
            <a:endParaRPr lang="en-GB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BE207FD-E0BC-4E8C-BE71-C1F9BF91AE34}" type="slidenum">
              <a:rPr lang="en-GB"/>
              <a:pPr>
                <a:defRPr/>
              </a:pPr>
              <a:t>39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As with algebra (x, y, z), JavaScript variables are used to hold values or expressions</a:t>
            </a:r>
          </a:p>
          <a:p>
            <a:pPr lvl="1"/>
            <a:r>
              <a:rPr lang="en-GB" smtClean="0"/>
              <a:t>A variable can have a short name, like </a:t>
            </a:r>
            <a:r>
              <a:rPr lang="en-GB" smtClean="0">
                <a:latin typeface="Lucida Console" pitchFamily="49" charset="0"/>
              </a:rPr>
              <a:t>x</a:t>
            </a:r>
            <a:r>
              <a:rPr lang="en-GB" smtClean="0"/>
              <a:t>, or a more descriptive name, like </a:t>
            </a:r>
            <a:r>
              <a:rPr lang="en-GB" smtClean="0">
                <a:latin typeface="Lucida Console" pitchFamily="49" charset="0"/>
              </a:rPr>
              <a:t>userName</a:t>
            </a:r>
          </a:p>
          <a:p>
            <a:pPr lvl="1"/>
            <a:endParaRPr lang="en-GB" smtClean="0">
              <a:latin typeface="Lucida Console" pitchFamily="49" charset="0"/>
            </a:endParaRPr>
          </a:p>
          <a:p>
            <a:r>
              <a:rPr lang="en-GB" smtClean="0"/>
              <a:t>Rules for JavaScript variable names:</a:t>
            </a:r>
          </a:p>
          <a:p>
            <a:pPr lvl="1"/>
            <a:r>
              <a:rPr lang="en-GB" smtClean="0"/>
              <a:t>Variable names are case sensitive (y and Y are two different variables)</a:t>
            </a:r>
          </a:p>
          <a:p>
            <a:pPr lvl="1"/>
            <a:r>
              <a:rPr lang="en-GB" smtClean="0"/>
              <a:t>Variable names must begin with a letter or the underscore character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Overview of JavaScript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984979-D5D9-4328-9517-3DE7016B53CC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4091805-86E4-461D-ACF2-3BC01578FA5B}" type="slidenum">
              <a:rPr lang="en-GB"/>
              <a:pPr>
                <a:defRPr/>
              </a:pPr>
              <a:t>40</a:t>
            </a:fld>
            <a:endParaRPr lang="en-GB"/>
          </a:p>
        </p:txBody>
      </p:sp>
      <p:sp>
        <p:nvSpPr>
          <p:cNvPr id="44035" name="Rectangle 14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dirty="0" smtClean="0"/>
              <a:t>Any Questions?</a:t>
            </a:r>
            <a:endParaRPr lang="en-GB" dirty="0" smtClean="0"/>
          </a:p>
        </p:txBody>
      </p:sp>
      <p:grpSp>
        <p:nvGrpSpPr>
          <p:cNvPr id="44036" name="Group 5"/>
          <p:cNvGrpSpPr>
            <a:grpSpLocks noChangeAspect="1"/>
          </p:cNvGrpSpPr>
          <p:nvPr/>
        </p:nvGrpSpPr>
        <p:grpSpPr bwMode="auto">
          <a:xfrm>
            <a:off x="2359025" y="1860550"/>
            <a:ext cx="4121150" cy="4040188"/>
            <a:chOff x="1332" y="995"/>
            <a:chExt cx="2685" cy="2633"/>
          </a:xfrm>
        </p:grpSpPr>
        <p:sp>
          <p:nvSpPr>
            <p:cNvPr id="4403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3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3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4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4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4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To create (or "declare") variables in JavaScript, use the </a:t>
            </a:r>
            <a:r>
              <a:rPr lang="en-GB" smtClean="0">
                <a:latin typeface="Lucida Console" pitchFamily="49" charset="0"/>
              </a:rPr>
              <a:t>var</a:t>
            </a:r>
            <a:r>
              <a:rPr lang="en-GB" smtClean="0"/>
              <a:t> statement</a:t>
            </a:r>
          </a:p>
          <a:p>
            <a:pPr lvl="1"/>
            <a:r>
              <a:rPr lang="en-GB" smtClean="0"/>
              <a:t>You can declare variables with no initial value (empty initially)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r>
              <a:rPr lang="en-GB" smtClean="0"/>
              <a:t>Or you can assign values to the variables when you declare them: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mtClean="0"/>
              <a:t>Declaring Variables</a:t>
            </a:r>
            <a:endParaRPr lang="en-GB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4054741-C902-4FEE-BCCE-C1E7F82621CB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8197" name="Rectangle 16"/>
          <p:cNvSpPr>
            <a:spLocks noChangeArrowheads="1"/>
          </p:cNvSpPr>
          <p:nvPr/>
        </p:nvSpPr>
        <p:spPr bwMode="auto">
          <a:xfrm>
            <a:off x="555625" y="2428875"/>
            <a:ext cx="8232775" cy="97155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/>
              <a:t>&lt;script type="text/javascript"&gt;</a:t>
            </a:r>
            <a:br>
              <a:rPr lang="en-GB"/>
            </a:br>
            <a:r>
              <a:rPr lang="en-GB"/>
              <a:t>  …</a:t>
            </a:r>
            <a:br>
              <a:rPr lang="en-GB"/>
            </a:br>
            <a:r>
              <a:rPr lang="en-GB" b="1"/>
              <a:t>  var x;</a:t>
            </a:r>
          </a:p>
          <a:p>
            <a:pPr defTabSz="739775"/>
            <a:r>
              <a:rPr lang="en-GB" b="1"/>
              <a:t>  </a:t>
            </a:r>
            <a:r>
              <a:rPr lang="en-GB"/>
              <a:t>…</a:t>
            </a:r>
          </a:p>
        </p:txBody>
      </p:sp>
      <p:sp>
        <p:nvSpPr>
          <p:cNvPr id="8198" name="Rectangle 16"/>
          <p:cNvSpPr>
            <a:spLocks noChangeArrowheads="1"/>
          </p:cNvSpPr>
          <p:nvPr/>
        </p:nvSpPr>
        <p:spPr bwMode="auto">
          <a:xfrm>
            <a:off x="555625" y="4643438"/>
            <a:ext cx="8232775" cy="97155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/>
              <a:t>&lt;script type="text/javascript"&gt;</a:t>
            </a:r>
            <a:br>
              <a:rPr lang="en-GB"/>
            </a:br>
            <a:r>
              <a:rPr lang="en-GB"/>
              <a:t>  …</a:t>
            </a:r>
            <a:br>
              <a:rPr lang="en-GB"/>
            </a:br>
            <a:r>
              <a:rPr lang="en-GB" b="1"/>
              <a:t>  var x = 5;</a:t>
            </a:r>
          </a:p>
          <a:p>
            <a:pPr defTabSz="739775"/>
            <a:r>
              <a:rPr lang="en-GB" b="1"/>
              <a:t>  </a:t>
            </a:r>
            <a:r>
              <a:rPr lang="en-GB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JavaScript defines a small set of primitive types:</a:t>
            </a:r>
          </a:p>
          <a:p>
            <a:pPr lvl="1"/>
            <a:r>
              <a:rPr lang="en-US" smtClean="0"/>
              <a:t>string, number, boolean </a:t>
            </a:r>
          </a:p>
          <a:p>
            <a:pPr lvl="2"/>
            <a:endParaRPr lang="en-US" smtClean="0"/>
          </a:p>
          <a:p>
            <a:r>
              <a:rPr lang="en-US" smtClean="0"/>
              <a:t>Example usage: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JavaScript also supports the concept of objects</a:t>
            </a:r>
          </a:p>
          <a:p>
            <a:pPr lvl="1"/>
            <a:r>
              <a:rPr lang="en-US" smtClean="0"/>
              <a:t>See later in course for details</a:t>
            </a:r>
            <a:endParaRPr lang="en-GB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mtClean="0"/>
              <a:t>JavaScript Primitive Data Types</a:t>
            </a:r>
            <a:endParaRPr lang="en-GB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8943084-39C4-4F87-BB60-65BE495405AB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9221" name="Rectangle 16"/>
          <p:cNvSpPr>
            <a:spLocks noChangeArrowheads="1"/>
          </p:cNvSpPr>
          <p:nvPr/>
        </p:nvSpPr>
        <p:spPr bwMode="auto">
          <a:xfrm>
            <a:off x="555625" y="2855913"/>
            <a:ext cx="8232775" cy="253365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/>
              <a:t>&lt;script type="text/javascript"&gt;</a:t>
            </a:r>
            <a:br>
              <a:rPr lang="en-GB"/>
            </a:br>
            <a:r>
              <a:rPr lang="en-GB"/>
              <a:t>  …</a:t>
            </a:r>
            <a:br>
              <a:rPr lang="en-GB"/>
            </a:br>
            <a:r>
              <a:rPr lang="en-GB"/>
              <a:t>  </a:t>
            </a:r>
            <a:r>
              <a:rPr lang="en-GB" b="1"/>
              <a:t>var userName   = "Andy";</a:t>
            </a:r>
          </a:p>
          <a:p>
            <a:pPr defTabSz="739775"/>
            <a:r>
              <a:rPr lang="en-GB" b="1"/>
              <a:t>  var monthName  = "December";</a:t>
            </a:r>
          </a:p>
          <a:p>
            <a:pPr defTabSz="739775"/>
            <a:endParaRPr lang="en-GB" b="1"/>
          </a:p>
          <a:p>
            <a:pPr defTabSz="739775"/>
            <a:r>
              <a:rPr lang="en-GB" b="1"/>
              <a:t>  var dayOfMonth = 3;</a:t>
            </a:r>
          </a:p>
          <a:p>
            <a:pPr defTabSz="739775"/>
            <a:r>
              <a:rPr lang="en-GB" b="1"/>
              <a:t>  var height     = 1.67;</a:t>
            </a:r>
          </a:p>
          <a:p>
            <a:pPr defTabSz="739775"/>
            <a:r>
              <a:rPr lang="en-GB" b="1"/>
              <a:t>  var favColor   = 0xFF0000;</a:t>
            </a:r>
          </a:p>
          <a:p>
            <a:pPr defTabSz="739775"/>
            <a:endParaRPr lang="en-GB" b="1"/>
          </a:p>
          <a:p>
            <a:pPr defTabSz="739775"/>
            <a:r>
              <a:rPr lang="en-GB" b="1"/>
              <a:t>  var isWelsh    = true;</a:t>
            </a:r>
          </a:p>
          <a:p>
            <a:pPr defTabSz="739775"/>
            <a:r>
              <a:rPr lang="en-GB" b="1"/>
              <a:t>  var canSing    = false;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If you assign values to variables that have not yet been declared…</a:t>
            </a:r>
          </a:p>
          <a:p>
            <a:pPr lvl="1" eaLnBrk="1" hangingPunct="1"/>
            <a:r>
              <a:rPr lang="en-GB" smtClean="0"/>
              <a:t>The variables will automatically be declared</a:t>
            </a:r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The following groups of statements have the same effect: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mtClean="0"/>
              <a:t>Assigning to Undeclared Variables</a:t>
            </a:r>
            <a:endParaRPr lang="en-GB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F4C43E-3291-4013-95CB-0676FA5BED5E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10245" name="Rectangle 16"/>
          <p:cNvSpPr>
            <a:spLocks noChangeArrowheads="1"/>
          </p:cNvSpPr>
          <p:nvPr/>
        </p:nvSpPr>
        <p:spPr bwMode="auto">
          <a:xfrm>
            <a:off x="555625" y="3286125"/>
            <a:ext cx="8232775" cy="99853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/>
              <a:t>&lt;script type="text/javascript"&gt;</a:t>
            </a:r>
            <a:br>
              <a:rPr lang="en-GB"/>
            </a:br>
            <a:r>
              <a:rPr lang="en-GB"/>
              <a:t>  …</a:t>
            </a:r>
            <a:br>
              <a:rPr lang="en-GB"/>
            </a:br>
            <a:r>
              <a:rPr lang="en-GB" b="1"/>
              <a:t>  var x = 5;</a:t>
            </a:r>
          </a:p>
          <a:p>
            <a:pPr defTabSz="739775"/>
            <a:r>
              <a:rPr lang="en-GB" b="1"/>
              <a:t>  var userName = "Andy";</a:t>
            </a:r>
            <a:endParaRPr lang="en-GB"/>
          </a:p>
        </p:txBody>
      </p:sp>
      <p:sp>
        <p:nvSpPr>
          <p:cNvPr id="10246" name="Rectangle 16"/>
          <p:cNvSpPr>
            <a:spLocks noChangeArrowheads="1"/>
          </p:cNvSpPr>
          <p:nvPr/>
        </p:nvSpPr>
        <p:spPr bwMode="auto">
          <a:xfrm>
            <a:off x="555625" y="5000625"/>
            <a:ext cx="8232775" cy="99853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/>
              <a:t>&lt;script type="text/javascript"&gt;</a:t>
            </a:r>
            <a:br>
              <a:rPr lang="en-GB"/>
            </a:br>
            <a:r>
              <a:rPr lang="en-GB"/>
              <a:t>  …</a:t>
            </a:r>
            <a:br>
              <a:rPr lang="en-GB"/>
            </a:br>
            <a:r>
              <a:rPr lang="en-GB" b="1"/>
              <a:t>  x = 5;</a:t>
            </a:r>
          </a:p>
          <a:p>
            <a:pPr defTabSz="739775"/>
            <a:r>
              <a:rPr lang="en-GB" b="1"/>
              <a:t>  userName = "Andy";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You can do arithmetic using variables and constants</a:t>
            </a:r>
          </a:p>
          <a:p>
            <a:pPr lvl="1" eaLnBrk="1" hangingPunct="1"/>
            <a:r>
              <a:rPr lang="en-GB" smtClean="0"/>
              <a:t>JavaScript supports all the operators you might expect</a:t>
            </a:r>
          </a:p>
          <a:p>
            <a:pPr lvl="1" eaLnBrk="1" hangingPunct="1"/>
            <a:r>
              <a:rPr lang="en-GB" smtClean="0"/>
              <a:t>E.g. +  -  *  /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mtClean="0"/>
              <a:t>Doing Arithmetic</a:t>
            </a:r>
            <a:endParaRPr lang="en-GB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51D63C9-27DE-4EC3-BA3B-98A16F6514AB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1269" name="Rectangle 16"/>
          <p:cNvSpPr>
            <a:spLocks noChangeArrowheads="1"/>
          </p:cNvSpPr>
          <p:nvPr/>
        </p:nvSpPr>
        <p:spPr bwMode="auto">
          <a:xfrm>
            <a:off x="555625" y="2478088"/>
            <a:ext cx="8232775" cy="16430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/>
              <a:t>&lt;script type="text/javascript"&gt;</a:t>
            </a:r>
            <a:br>
              <a:rPr lang="en-GB"/>
            </a:br>
            <a:r>
              <a:rPr lang="en-GB"/>
              <a:t>  …</a:t>
            </a:r>
            <a:br>
              <a:rPr lang="en-GB"/>
            </a:br>
            <a:r>
              <a:rPr lang="en-GB" b="1"/>
              <a:t>  var radius = 10;</a:t>
            </a:r>
          </a:p>
          <a:p>
            <a:pPr defTabSz="739775"/>
            <a:r>
              <a:rPr lang="en-GB" b="1"/>
              <a:t>  var area = 3.14 * radius * radius;</a:t>
            </a:r>
          </a:p>
          <a:p>
            <a:pPr defTabSz="739775"/>
            <a:r>
              <a:rPr lang="en-GB" b="1"/>
              <a:t>  alert("Area of circle is " + area);</a:t>
            </a:r>
          </a:p>
          <a:p>
            <a:pPr defTabSz="739775"/>
            <a:r>
              <a:rPr lang="en-GB"/>
              <a:t>  …</a:t>
            </a:r>
          </a:p>
          <a:p>
            <a:pPr defTabSz="739775"/>
            <a:r>
              <a:rPr lang="en-GB"/>
              <a:t>&lt;/script&gt;</a:t>
            </a: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7062788" y="3835400"/>
            <a:ext cx="1795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Arithmetic.html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Arithmetic operators</a:t>
            </a:r>
          </a:p>
          <a:p>
            <a:pPr marL="457200" indent="-457200" eaLnBrk="1" hangingPunct="1"/>
            <a:r>
              <a:rPr lang="en-US" smtClean="0"/>
              <a:t>Assignment operators</a:t>
            </a:r>
          </a:p>
          <a:p>
            <a:pPr marL="457200" indent="-457200" eaLnBrk="1" hangingPunct="1"/>
            <a:r>
              <a:rPr lang="en-US" smtClean="0"/>
              <a:t>String handling</a:t>
            </a:r>
          </a:p>
          <a:p>
            <a:pPr marL="457200" indent="-457200" eaLnBrk="1" hangingPunct="1"/>
            <a:r>
              <a:rPr lang="en-US" smtClean="0"/>
              <a:t>Comparison operators</a:t>
            </a:r>
          </a:p>
          <a:p>
            <a:pPr marL="457200" indent="-457200" eaLnBrk="1" hangingPunct="1"/>
            <a:r>
              <a:rPr lang="en-US" smtClean="0"/>
              <a:t>Logical operators</a:t>
            </a:r>
          </a:p>
          <a:p>
            <a:pPr marL="457200" indent="-457200" eaLnBrk="1" hangingPunct="1"/>
            <a:r>
              <a:rPr lang="en-US" smtClean="0"/>
              <a:t>The conditional operator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GB" smtClean="0"/>
              <a:t>2. Using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0C5BCAA-3EDA-4FB0-8F1F-83BCEC647E8D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19013</TotalTime>
  <Words>2453</Words>
  <Application>Microsoft Office PowerPoint</Application>
  <PresentationFormat>On-screen Show (4:3)</PresentationFormat>
  <Paragraphs>672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1_Blends</vt:lpstr>
      <vt:lpstr>JavaScript Essentials</vt:lpstr>
      <vt:lpstr>Contents</vt:lpstr>
      <vt:lpstr>1. Working with Variables</vt:lpstr>
      <vt:lpstr>Overview of JavaScript Variables</vt:lpstr>
      <vt:lpstr>Declaring Variables</vt:lpstr>
      <vt:lpstr>JavaScript Primitive Data Types</vt:lpstr>
      <vt:lpstr>Assigning to Undeclared Variables</vt:lpstr>
      <vt:lpstr>Doing Arithmetic</vt:lpstr>
      <vt:lpstr>2. Using Operators</vt:lpstr>
      <vt:lpstr>Arithmetic Operators</vt:lpstr>
      <vt:lpstr>Assignment Operators</vt:lpstr>
      <vt:lpstr>String Handling</vt:lpstr>
      <vt:lpstr>Comparison Operators</vt:lpstr>
      <vt:lpstr>Equality and Identity Operators</vt:lpstr>
      <vt:lpstr>Logical Operators</vt:lpstr>
      <vt:lpstr>The Conditional Operator</vt:lpstr>
      <vt:lpstr>3. Performing Tests</vt:lpstr>
      <vt:lpstr>Overview of Conditional Statements</vt:lpstr>
      <vt:lpstr>if Statements</vt:lpstr>
      <vt:lpstr>if…else Statements</vt:lpstr>
      <vt:lpstr>if…else…if Statements</vt:lpstr>
      <vt:lpstr>switch Statements (1 of 2)</vt:lpstr>
      <vt:lpstr>switch Statements (2 of 2)</vt:lpstr>
      <vt:lpstr>Aside: Handling Errors</vt:lpstr>
      <vt:lpstr>4. Performing Loops</vt:lpstr>
      <vt:lpstr>Overview of Loop Statements</vt:lpstr>
      <vt:lpstr>for Statements</vt:lpstr>
      <vt:lpstr>while Statements</vt:lpstr>
      <vt:lpstr>do…while Statements</vt:lpstr>
      <vt:lpstr>for…in Statements</vt:lpstr>
      <vt:lpstr>Jump Statements</vt:lpstr>
      <vt:lpstr>5. Defining Functions</vt:lpstr>
      <vt:lpstr>Overview of Functions</vt:lpstr>
      <vt:lpstr>Defining Functions</vt:lpstr>
      <vt:lpstr>Invoking Functions</vt:lpstr>
      <vt:lpstr>Simple Example</vt:lpstr>
      <vt:lpstr>Returning a Value</vt:lpstr>
      <vt:lpstr>Local vs. Global Variables</vt:lpstr>
      <vt:lpstr>Additional Considerations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452</cp:revision>
  <dcterms:created xsi:type="dcterms:W3CDTF">2002-05-03T12:27:39Z</dcterms:created>
  <dcterms:modified xsi:type="dcterms:W3CDTF">2016-02-04T10:50:50Z</dcterms:modified>
</cp:coreProperties>
</file>