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8" r:id="rId9"/>
    <p:sldId id="285" r:id="rId10"/>
    <p:sldId id="291" r:id="rId11"/>
    <p:sldId id="292" r:id="rId12"/>
    <p:sldId id="293" r:id="rId13"/>
    <p:sldId id="314" r:id="rId14"/>
    <p:sldId id="315" r:id="rId15"/>
    <p:sldId id="294" r:id="rId16"/>
    <p:sldId id="295" r:id="rId17"/>
    <p:sldId id="296" r:id="rId18"/>
    <p:sldId id="300" r:id="rId19"/>
    <p:sldId id="301" r:id="rId20"/>
    <p:sldId id="269" r:id="rId21"/>
    <p:sldId id="270" r:id="rId22"/>
    <p:sldId id="274" r:id="rId23"/>
    <p:sldId id="288" r:id="rId24"/>
    <p:sldId id="289" r:id="rId25"/>
    <p:sldId id="290" r:id="rId26"/>
    <p:sldId id="302" r:id="rId27"/>
    <p:sldId id="316" r:id="rId28"/>
    <p:sldId id="317" r:id="rId29"/>
    <p:sldId id="303" r:id="rId30"/>
    <p:sldId id="304" r:id="rId31"/>
    <p:sldId id="305" r:id="rId32"/>
    <p:sldId id="306" r:id="rId33"/>
    <p:sldId id="307" r:id="rId34"/>
    <p:sldId id="281" r:id="rId35"/>
    <p:sldId id="310" r:id="rId36"/>
    <p:sldId id="311" r:id="rId37"/>
    <p:sldId id="312" r:id="rId38"/>
    <p:sldId id="313" r:id="rId39"/>
    <p:sldId id="318" r:id="rId4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66"/>
    <a:srgbClr val="FFFFCC"/>
    <a:srgbClr val="FFFF99"/>
    <a:srgbClr val="FFFFFF"/>
    <a:srgbClr val="C5E9FF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2" autoAdjust="0"/>
    <p:restoredTop sz="94610" autoAdjust="0"/>
  </p:normalViewPr>
  <p:slideViewPr>
    <p:cSldViewPr snapToGrid="0">
      <p:cViewPr varScale="1">
        <p:scale>
          <a:sx n="87" d="100"/>
          <a:sy n="87" d="100"/>
        </p:scale>
        <p:origin x="-1157" y="-72"/>
      </p:cViewPr>
      <p:guideLst>
        <p:guide orient="horz" pos="1046"/>
        <p:guide pos="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48"/>
    </p:cViewPr>
  </p:sorterViewPr>
  <p:notesViewPr>
    <p:cSldViewPr snapToGrid="0">
      <p:cViewPr varScale="1">
        <p:scale>
          <a:sx n="62" d="100"/>
          <a:sy n="62" d="100"/>
        </p:scale>
        <p:origin x="-306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JavaScript Standard Objects</a:t>
            </a:r>
          </a:p>
        </p:txBody>
      </p:sp>
      <p:sp>
        <p:nvSpPr>
          <p:cNvPr id="84995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6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7" name="Rectangle 15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1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JavaScript Standard Objects</a:t>
            </a:r>
          </a:p>
        </p:txBody>
      </p:sp>
      <p:sp>
        <p:nvSpPr>
          <p:cNvPr id="440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7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8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9" name="Rectangle 14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166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505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2"/>
                </a:solidFill>
                <a:latin typeface="Tahoma" pitchFamily="34" charset="0"/>
              </a:rPr>
              <a:t>JavaScript Standard Objects</a:t>
            </a:r>
            <a:endParaRPr lang="en-GB" sz="1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CBF447-2276-400C-B170-92B14FADBD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3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D61900-E9A3-4792-90B6-850C8C8ADF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1076325"/>
            <a:ext cx="8094662" cy="1360488"/>
          </a:xfrm>
        </p:spPr>
        <p:txBody>
          <a:bodyPr/>
          <a:lstStyle/>
          <a:p>
            <a:pPr eaLnBrk="1" hangingPunct="1"/>
            <a:r>
              <a:rPr lang="en-GB" smtClean="0"/>
              <a:t>JavaScript Standard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Here's an example of how to index into strings</a:t>
            </a:r>
          </a:p>
          <a:p>
            <a:pPr lvl="1"/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indexOf()</a:t>
            </a:r>
            <a:r>
              <a:rPr lang="en-GB" smtClean="0"/>
              <a:t> and </a:t>
            </a:r>
            <a:r>
              <a:rPr lang="en-GB" smtClean="0">
                <a:latin typeface="Lucida Console" pitchFamily="49" charset="0"/>
              </a:rPr>
              <a:t>lastIndexOf() </a:t>
            </a:r>
            <a:r>
              <a:rPr lang="en-GB" smtClean="0"/>
              <a:t>methods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Indexing into 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62636F0-FEC0-462A-8EF6-BB76E57A106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3317" name="Rectangle 16"/>
          <p:cNvSpPr>
            <a:spLocks noChangeArrowheads="1"/>
          </p:cNvSpPr>
          <p:nvPr/>
        </p:nvSpPr>
        <p:spPr bwMode="auto">
          <a:xfrm>
            <a:off x="555625" y="2032000"/>
            <a:ext cx="8232775" cy="19446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email = "andyo@olsensoft.com";</a:t>
            </a:r>
          </a:p>
          <a:p>
            <a:pPr defTabSz="739775"/>
            <a:r>
              <a:rPr lang="en-GB" sz="1200" b="1"/>
              <a:t>var atIndex = email.indexOf("@");</a:t>
            </a:r>
          </a:p>
          <a:p>
            <a:pPr defTabSz="739775"/>
            <a:r>
              <a:rPr lang="en-GB" sz="1200" b="1"/>
              <a:t>var suffixIndex = email.lastIndexOf(".");</a:t>
            </a:r>
          </a:p>
          <a:p>
            <a:pPr defTabSz="739775"/>
            <a:endParaRPr lang="en-GB" sz="1200" b="1"/>
          </a:p>
          <a:p>
            <a:pPr defTabSz="739775"/>
            <a:r>
              <a:rPr lang="en-GB" sz="1200"/>
              <a:t>document.write("Your email address is " + email + "&lt;br/&gt;");</a:t>
            </a:r>
          </a:p>
          <a:p>
            <a:pPr defTabSz="739775"/>
            <a:r>
              <a:rPr lang="en-GB" sz="1200"/>
              <a:t>document.write("Index of @ is " + atIndex + ", suffix index is " + suffixIndex);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6737350" y="3675063"/>
            <a:ext cx="2117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StringIndexOf.html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Here's an example of how to get a substring</a:t>
            </a:r>
          </a:p>
          <a:p>
            <a:pPr lvl="1"/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substr()</a:t>
            </a:r>
            <a:r>
              <a:rPr lang="en-GB" smtClean="0"/>
              <a:t> method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Getting a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7A117F8-A738-4080-951C-D378094C29FE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4341" name="Rectangle 16"/>
          <p:cNvSpPr>
            <a:spLocks noChangeArrowheads="1"/>
          </p:cNvSpPr>
          <p:nvPr/>
        </p:nvSpPr>
        <p:spPr bwMode="auto">
          <a:xfrm>
            <a:off x="555625" y="2082800"/>
            <a:ext cx="8232775" cy="20891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email = "andyo@olsensoft.com";</a:t>
            </a:r>
          </a:p>
          <a:p>
            <a:pPr defTabSz="739775"/>
            <a:r>
              <a:rPr lang="en-GB" sz="1200"/>
              <a:t>var atIndex = email.indexOf("@");</a:t>
            </a:r>
          </a:p>
          <a:p>
            <a:pPr defTabSz="739775"/>
            <a:r>
              <a:rPr lang="en-GB" sz="1200"/>
              <a:t>var suffixIndex = email.lastIndexOf(".");</a:t>
            </a:r>
          </a:p>
          <a:p>
            <a:pPr defTabSz="739775"/>
            <a:r>
              <a:rPr lang="en-GB" sz="1200"/>
              <a:t>document.write("Your email address is " + email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document.write("User name is " + </a:t>
            </a:r>
            <a:r>
              <a:rPr lang="en-GB" sz="1200" b="1"/>
              <a:t>email.substr(0, atIndex)</a:t>
            </a:r>
            <a:r>
              <a:rPr lang="en-GB" sz="1200"/>
              <a:t> + "&lt;br/&gt;");</a:t>
            </a:r>
          </a:p>
          <a:p>
            <a:pPr defTabSz="739775"/>
            <a:r>
              <a:rPr lang="en-GB" sz="1200"/>
              <a:t>document.write("Suffix is "    + </a:t>
            </a:r>
            <a:r>
              <a:rPr lang="en-GB" sz="1200" b="1"/>
              <a:t>email.substr(suffixIndex, email.length)</a:t>
            </a:r>
            <a:r>
              <a:rPr lang="en-GB" sz="1200"/>
              <a:t>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6867525" y="3870325"/>
            <a:ext cx="200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StringSubstr.html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Here's an example of how to format a string</a:t>
            </a:r>
          </a:p>
          <a:p>
            <a:pPr lvl="1">
              <a:defRPr/>
            </a:pPr>
            <a:r>
              <a:rPr lang="en-GB" dirty="0" smtClean="0"/>
              <a:t>Using the </a:t>
            </a:r>
            <a:r>
              <a:rPr lang="en-GB" dirty="0" smtClean="0">
                <a:latin typeface="Lucida Console" pitchFamily="49" charset="0"/>
              </a:rPr>
              <a:t>big()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latin typeface="Lucida Console" pitchFamily="49" charset="0"/>
              </a:rPr>
              <a:t>small(),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Lucida Console" pitchFamily="49" charset="0"/>
              </a:rPr>
              <a:t>bold()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latin typeface="Lucida Console" pitchFamily="49" charset="0"/>
              </a:rPr>
              <a:t>italics()</a:t>
            </a:r>
            <a:r>
              <a:rPr lang="en-GB" dirty="0" smtClean="0"/>
              <a:t> methods (etc)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Formatting a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917266-1C87-4C3F-8B7C-9E338F4165AA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555625" y="2032000"/>
            <a:ext cx="8232775" cy="26987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str = "Hello world!";</a:t>
            </a:r>
          </a:p>
          <a:p>
            <a:pPr defTabSz="739775"/>
            <a:r>
              <a:rPr lang="en-GB" sz="1200"/>
              <a:t>document.write(str           + "&lt;br/&gt;");</a:t>
            </a:r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str.bold()</a:t>
            </a:r>
            <a:r>
              <a:rPr lang="en-GB" sz="1200"/>
              <a:t>    + "&lt;br/&gt;");</a:t>
            </a:r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str.italics()</a:t>
            </a:r>
            <a:r>
              <a:rPr lang="en-GB" sz="1200"/>
              <a:t> + "&lt;br/&gt;&lt;br/&gt;");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str.small()</a:t>
            </a:r>
            <a:r>
              <a:rPr lang="en-GB" sz="1200"/>
              <a:t>     + "&lt;br/&gt;");</a:t>
            </a:r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str.small().italics().bold()</a:t>
            </a:r>
            <a:r>
              <a:rPr lang="en-GB" sz="1200"/>
              <a:t> + "&lt;br/&gt;&lt;br/&gt;");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str.big()</a:t>
            </a:r>
            <a:r>
              <a:rPr lang="en-GB" sz="1200"/>
              <a:t>     + "&lt;br/&gt;");</a:t>
            </a:r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str.big().italics().bold()</a:t>
            </a:r>
            <a:r>
              <a:rPr lang="en-GB" sz="1200"/>
              <a:t>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6416675" y="4441825"/>
            <a:ext cx="2439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StringFormatting.html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There are several ways to convert a number to a string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Converting Numbers to 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A1811C8-16E5-44D8-8144-3F34214EB729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6389" name="Rectangle 16"/>
          <p:cNvSpPr>
            <a:spLocks noChangeArrowheads="1"/>
          </p:cNvSpPr>
          <p:nvPr/>
        </p:nvSpPr>
        <p:spPr bwMode="auto">
          <a:xfrm>
            <a:off x="555625" y="1663700"/>
            <a:ext cx="8232775" cy="31972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num1 = 65;</a:t>
            </a:r>
          </a:p>
          <a:p>
            <a:pPr defTabSz="739775"/>
            <a:r>
              <a:rPr lang="en-GB" sz="1200"/>
              <a:t>document.write("&lt;b&gt;Here's the number 65 in various formats:&lt;/b&gt;&lt;br/&gt;");</a:t>
            </a:r>
          </a:p>
          <a:p>
            <a:pPr defTabSz="739775"/>
            <a:r>
              <a:rPr lang="en-GB" sz="1200"/>
              <a:t>document.write("Decimal: " + </a:t>
            </a:r>
            <a:r>
              <a:rPr lang="en-GB" sz="1200" b="1"/>
              <a:t>num1.toString()</a:t>
            </a:r>
            <a:r>
              <a:rPr lang="en-GB" sz="1200"/>
              <a:t>   + "&lt;br/&gt;");</a:t>
            </a:r>
          </a:p>
          <a:p>
            <a:pPr defTabSz="739775"/>
            <a:r>
              <a:rPr lang="en-GB" sz="1200"/>
              <a:t>document.write("Binary:  " + </a:t>
            </a:r>
            <a:r>
              <a:rPr lang="en-GB" sz="1200" b="1"/>
              <a:t>num1.toString(2)</a:t>
            </a:r>
            <a:r>
              <a:rPr lang="en-GB" sz="1200"/>
              <a:t>  + "&lt;br/&gt;");</a:t>
            </a:r>
          </a:p>
          <a:p>
            <a:pPr defTabSz="739775"/>
            <a:r>
              <a:rPr lang="en-GB" sz="1200"/>
              <a:t>document.write("Octal:   " + </a:t>
            </a:r>
            <a:r>
              <a:rPr lang="en-GB" sz="1200" b="1"/>
              <a:t>num1.toString(8)</a:t>
            </a:r>
            <a:r>
              <a:rPr lang="en-GB" sz="1200"/>
              <a:t>  + "&lt;br/&gt;");</a:t>
            </a:r>
          </a:p>
          <a:p>
            <a:pPr defTabSz="739775"/>
            <a:r>
              <a:rPr lang="en-GB" sz="1200"/>
              <a:t>document.write("Hex:     " + </a:t>
            </a:r>
            <a:r>
              <a:rPr lang="en-GB" sz="1200" b="1"/>
              <a:t>num1.toString(16)</a:t>
            </a:r>
            <a:r>
              <a:rPr lang="en-GB" sz="1200"/>
              <a:t> + "&lt;br/&gt;&lt;br/&gt;");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num2 = 123456.789;</a:t>
            </a:r>
          </a:p>
          <a:p>
            <a:pPr defTabSz="739775"/>
            <a:r>
              <a:rPr lang="en-GB" sz="1200"/>
              <a:t>document.write("&lt;b&gt;Here's the number 123456.789 in various formats:&lt;/b&gt;&lt;br/&gt;");</a:t>
            </a:r>
          </a:p>
          <a:p>
            <a:pPr defTabSz="739775"/>
            <a:r>
              <a:rPr lang="en-GB" sz="1200"/>
              <a:t>document.write("toFixed(2): " + </a:t>
            </a:r>
            <a:r>
              <a:rPr lang="en-GB" sz="1200" b="1"/>
              <a:t>num2.toFixed(2)</a:t>
            </a:r>
            <a:r>
              <a:rPr lang="en-GB" sz="1200"/>
              <a:t>   + "&lt;br/&gt;");</a:t>
            </a:r>
          </a:p>
          <a:p>
            <a:pPr defTabSz="739775"/>
            <a:r>
              <a:rPr lang="en-GB" sz="1200"/>
              <a:t>document.write("toFixed(4): " + </a:t>
            </a:r>
            <a:r>
              <a:rPr lang="en-GB" sz="1200" b="1"/>
              <a:t>num2.toFixed(4)</a:t>
            </a:r>
            <a:r>
              <a:rPr lang="en-GB" sz="1200"/>
              <a:t>   + "&lt;br/&gt;");</a:t>
            </a:r>
          </a:p>
          <a:p>
            <a:pPr defTabSz="739775"/>
            <a:r>
              <a:rPr lang="en-GB" sz="1200"/>
              <a:t>document.write("toExponential(): " + </a:t>
            </a:r>
            <a:r>
              <a:rPr lang="en-GB" sz="1200" b="1"/>
              <a:t>num2.toExponential()</a:t>
            </a:r>
            <a:r>
              <a:rPr lang="en-GB" sz="1200"/>
              <a:t> + "&lt;br/&gt;");</a:t>
            </a:r>
          </a:p>
          <a:p>
            <a:pPr defTabSz="739775"/>
            <a:r>
              <a:rPr lang="en-GB" sz="1200"/>
              <a:t>document.write("toPrecision(4): "  + </a:t>
            </a:r>
            <a:r>
              <a:rPr lang="en-GB" sz="1200" b="1"/>
              <a:t>num2.toPrecision(4)</a:t>
            </a:r>
            <a:r>
              <a:rPr lang="en-GB" sz="1200"/>
              <a:t> 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5341938" y="457041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ConvertingNumbersToStrings.html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There are several ways to convert a string to a number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Converting Strings to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099FE90-EACF-4D40-9A9D-04A75033D86F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555625" y="1663700"/>
            <a:ext cx="8232775" cy="44640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str1 = "65";</a:t>
            </a:r>
          </a:p>
          <a:p>
            <a:pPr defTabSz="739775"/>
            <a:r>
              <a:rPr lang="en-GB" sz="1200"/>
              <a:t>var str2 = "123456.789";</a:t>
            </a:r>
          </a:p>
          <a:p>
            <a:pPr defTabSz="739775"/>
            <a:r>
              <a:rPr lang="en-GB" sz="1200"/>
              <a:t>var str3 = "12345 This Is Some Text";</a:t>
            </a:r>
          </a:p>
          <a:p>
            <a:pPr defTabSz="739775"/>
            <a:r>
              <a:rPr lang="en-GB" sz="1200"/>
              <a:t>var num1 = </a:t>
            </a:r>
            <a:r>
              <a:rPr lang="en-GB" sz="1200" b="1"/>
              <a:t>Number(str1)</a:t>
            </a:r>
            <a:r>
              <a:rPr lang="en-GB" sz="1200"/>
              <a:t>;</a:t>
            </a:r>
          </a:p>
          <a:p>
            <a:pPr defTabSz="739775"/>
            <a:r>
              <a:rPr lang="en-GB" sz="1200"/>
              <a:t>var num2 = </a:t>
            </a:r>
            <a:r>
              <a:rPr lang="en-GB" sz="1200" b="1"/>
              <a:t>Number(str2)</a:t>
            </a:r>
            <a:r>
              <a:rPr lang="en-GB" sz="1200"/>
              <a:t>;</a:t>
            </a:r>
          </a:p>
          <a:p>
            <a:pPr defTabSz="739775"/>
            <a:r>
              <a:rPr lang="en-GB" sz="1200"/>
              <a:t>var num3 = </a:t>
            </a:r>
            <a:r>
              <a:rPr lang="en-GB" sz="1200" b="1"/>
              <a:t>Number(str3)</a:t>
            </a:r>
            <a:r>
              <a:rPr lang="en-GB" sz="1200"/>
              <a:t>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document.write("&lt;b&gt;Here are numbers obtained via Number():&lt;/b&gt;&lt;br/&gt;");</a:t>
            </a:r>
          </a:p>
          <a:p>
            <a:pPr defTabSz="739775"/>
            <a:r>
              <a:rPr lang="en-GB" sz="1200"/>
              <a:t>document.write(str1 + " plus 1 is " + ++num1 + "&lt;br/&gt;");</a:t>
            </a:r>
          </a:p>
          <a:p>
            <a:pPr defTabSz="739775"/>
            <a:r>
              <a:rPr lang="en-GB" sz="1200"/>
              <a:t>document.write(str2 + " plus 1 is " + ++num2 + "&lt;br/&gt;");</a:t>
            </a:r>
          </a:p>
          <a:p>
            <a:pPr defTabSz="739775"/>
            <a:r>
              <a:rPr lang="en-GB" sz="1200"/>
              <a:t>document.write(str3 + " plus 1 is " + ++num3 + "&lt;br/&gt;&lt;br/&gt;");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num1 = </a:t>
            </a:r>
            <a:r>
              <a:rPr lang="en-GB" sz="1200" b="1"/>
              <a:t>parseInt(str1)</a:t>
            </a:r>
            <a:r>
              <a:rPr lang="en-GB" sz="1200"/>
              <a:t>;</a:t>
            </a:r>
          </a:p>
          <a:p>
            <a:pPr defTabSz="739775"/>
            <a:r>
              <a:rPr lang="en-GB" sz="1200"/>
              <a:t>num2 = </a:t>
            </a:r>
            <a:r>
              <a:rPr lang="en-GB" sz="1200" b="1"/>
              <a:t>parseFloat(str2)</a:t>
            </a:r>
            <a:r>
              <a:rPr lang="en-GB" sz="1200"/>
              <a:t>;</a:t>
            </a:r>
          </a:p>
          <a:p>
            <a:pPr defTabSz="739775"/>
            <a:r>
              <a:rPr lang="en-GB" sz="1200"/>
              <a:t>num3 = </a:t>
            </a:r>
            <a:r>
              <a:rPr lang="en-GB" sz="1200" b="1"/>
              <a:t>parseInt(str3)</a:t>
            </a:r>
            <a:r>
              <a:rPr lang="en-GB" sz="1200"/>
              <a:t>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document.write("&lt;b&gt;Here are numbers obtained via parseInt and parseFloat():&lt;/b&gt;&lt;br/&gt;");</a:t>
            </a:r>
          </a:p>
          <a:p>
            <a:pPr defTabSz="739775"/>
            <a:r>
              <a:rPr lang="en-GB" sz="1200"/>
              <a:t>document.write(str1 + " minus 1 is " + --num1 + "&lt;br/&gt;");</a:t>
            </a:r>
          </a:p>
          <a:p>
            <a:pPr defTabSz="739775"/>
            <a:r>
              <a:rPr lang="en-GB" sz="1200"/>
              <a:t>document.write(str2 + " minus 1 is " + --num2 + "&lt;br/&gt;");</a:t>
            </a:r>
          </a:p>
          <a:p>
            <a:pPr defTabSz="739775"/>
            <a:r>
              <a:rPr lang="en-GB" sz="1200"/>
              <a:t>document.write(str3 + " minus 1 is " + --num3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5341938" y="58213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ConvertingStringsToNumbers.html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Overview</a:t>
            </a:r>
          </a:p>
          <a:p>
            <a:pPr marL="457200" indent="-457200" eaLnBrk="1" hangingPunct="1"/>
            <a:r>
              <a:rPr lang="en-US" smtClean="0"/>
              <a:t>Getting a date</a:t>
            </a:r>
          </a:p>
          <a:p>
            <a:pPr marL="457200" indent="-457200" eaLnBrk="1" hangingPunct="1"/>
            <a:r>
              <a:rPr lang="en-US" smtClean="0"/>
              <a:t>Setting a date</a:t>
            </a:r>
          </a:p>
          <a:p>
            <a:pPr marL="457200" indent="-457200" eaLnBrk="1" hangingPunct="1"/>
            <a:r>
              <a:rPr lang="en-US" smtClean="0"/>
              <a:t>Manipulating a date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3. Dates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F620735-7E09-43E8-ADE3-856E6B25228A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Date</a:t>
            </a:r>
            <a:r>
              <a:rPr lang="en-GB" smtClean="0"/>
              <a:t> object is used to work with dates and times</a:t>
            </a:r>
          </a:p>
          <a:p>
            <a:pPr lvl="1"/>
            <a:r>
              <a:rPr lang="en-GB" smtClean="0">
                <a:latin typeface="Lucida Console" pitchFamily="49" charset="0"/>
              </a:rPr>
              <a:t>Date</a:t>
            </a:r>
            <a:r>
              <a:rPr lang="en-GB" smtClean="0"/>
              <a:t> objects are created with </a:t>
            </a:r>
            <a:r>
              <a:rPr lang="en-GB" smtClean="0">
                <a:latin typeface="Lucida Console" pitchFamily="49" charset="0"/>
              </a:rPr>
              <a:t>new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Date()</a:t>
            </a:r>
          </a:p>
          <a:p>
            <a:pPr lvl="1"/>
            <a:r>
              <a:rPr lang="en-GB" smtClean="0"/>
              <a:t>There are several ways of instantiating a date…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Contains many interesting methods:</a:t>
            </a:r>
          </a:p>
          <a:p>
            <a:pPr lvl="1"/>
            <a:r>
              <a:rPr lang="en-GB" smtClean="0"/>
              <a:t>getDay(), getDate(), getMonth(), getFullYear()</a:t>
            </a:r>
          </a:p>
          <a:p>
            <a:pPr lvl="1"/>
            <a:r>
              <a:rPr lang="en-GB" smtClean="0"/>
              <a:t>getMilliseconds(), getSeconds(), getMinutes(), getHours(), setXxx()</a:t>
            </a:r>
          </a:p>
          <a:p>
            <a:pPr lvl="1"/>
            <a:r>
              <a:rPr lang="en-GB" smtClean="0"/>
              <a:t>getUTCMilliseconds(), setUTCMilliseconds(), etc.</a:t>
            </a:r>
          </a:p>
          <a:p>
            <a:pPr lvl="1"/>
            <a:r>
              <a:rPr lang="en-GB" smtClean="0"/>
              <a:t>toDateString(), toTimeString()</a:t>
            </a:r>
          </a:p>
          <a:p>
            <a:pPr lvl="1"/>
            <a:r>
              <a:rPr lang="en-GB" smtClean="0"/>
              <a:t>toLocaleDateString(), toLocaleTimeString()</a:t>
            </a:r>
          </a:p>
          <a:p>
            <a:pPr lvl="1"/>
            <a:r>
              <a:rPr lang="en-GB" smtClean="0"/>
              <a:t>UTC(), getTime()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8118F4D-4931-42E2-A1DC-1D9B22AD702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9461" name="Rectangle 16"/>
          <p:cNvSpPr>
            <a:spLocks noChangeArrowheads="1"/>
          </p:cNvSpPr>
          <p:nvPr/>
        </p:nvSpPr>
        <p:spPr bwMode="auto">
          <a:xfrm>
            <a:off x="555625" y="2368550"/>
            <a:ext cx="8232775" cy="9382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d = new Date();</a:t>
            </a:r>
            <a:br>
              <a:rPr lang="en-GB" sz="1200"/>
            </a:br>
            <a:r>
              <a:rPr lang="en-GB" sz="1200"/>
              <a:t>var d = new Date(milliseconds);</a:t>
            </a:r>
            <a:br>
              <a:rPr lang="en-GB" sz="1200"/>
            </a:br>
            <a:r>
              <a:rPr lang="en-GB" sz="1200"/>
              <a:t>var d = new Date(dateString);</a:t>
            </a:r>
            <a:br>
              <a:rPr lang="en-GB" sz="1200"/>
            </a:br>
            <a:r>
              <a:rPr lang="en-GB" sz="1200"/>
              <a:t>var d = new Date(year, month, day, hours, minutes, seconds, milliseconds);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Here's an example of how to get date fields</a:t>
            </a:r>
          </a:p>
          <a:p>
            <a:pPr lvl="1"/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Date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getXxx()</a:t>
            </a:r>
            <a:r>
              <a:rPr lang="en-GB" smtClean="0"/>
              <a:t> methods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Getting a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7521653-C1CB-4621-9A97-99B707E8AAB5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555625" y="2019300"/>
            <a:ext cx="8232775" cy="2743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ts = new Date();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document.write("[" + ts.getDay()  + "] "   + </a:t>
            </a:r>
          </a:p>
          <a:p>
            <a:pPr defTabSz="739775"/>
            <a:r>
              <a:rPr lang="en-GB" sz="1200"/>
              <a:t>                ts.getDate()         + "/" + </a:t>
            </a:r>
          </a:p>
          <a:p>
            <a:pPr defTabSz="739775"/>
            <a:r>
              <a:rPr lang="en-GB" sz="1200"/>
              <a:t>               (ts.getMonth() + 1)   + "/" +</a:t>
            </a:r>
          </a:p>
          <a:p>
            <a:pPr defTabSz="739775"/>
            <a:r>
              <a:rPr lang="en-GB" sz="1200"/>
              <a:t>                ts.getYear()        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 ts.getHours()        + ":" + </a:t>
            </a:r>
          </a:p>
          <a:p>
            <a:pPr defTabSz="739775"/>
            <a:r>
              <a:rPr lang="en-GB" sz="1200"/>
              <a:t>                ts.getMinutes()      + ":" + </a:t>
            </a:r>
          </a:p>
          <a:p>
            <a:pPr defTabSz="739775"/>
            <a:r>
              <a:rPr lang="en-GB" sz="1200"/>
              <a:t>                ts.getSeconds()      + "." +</a:t>
            </a:r>
          </a:p>
          <a:p>
            <a:pPr defTabSz="739775"/>
            <a:r>
              <a:rPr lang="en-GB" sz="1200"/>
              <a:t>                ts.getMilliseconds() + "&lt;br/&gt;");</a:t>
            </a:r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6950075" y="4437063"/>
            <a:ext cx="1903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DateGetters.html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Here's an example of how to set date fields</a:t>
            </a:r>
          </a:p>
          <a:p>
            <a:pPr lvl="1"/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Date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setXxx()</a:t>
            </a:r>
            <a:r>
              <a:rPr lang="en-GB" smtClean="0"/>
              <a:t> methods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Setting a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2942E1-76BE-4E29-8485-8E57F36976B7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555625" y="2019300"/>
            <a:ext cx="8232775" cy="26003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ts = new Date();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ts.setDate(3);     // 3rd</a:t>
            </a:r>
          </a:p>
          <a:p>
            <a:pPr defTabSz="739775"/>
            <a:r>
              <a:rPr lang="en-GB" sz="1200"/>
              <a:t>ts.setMonth(11);   // December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document.write("My birthday this year is " + </a:t>
            </a:r>
          </a:p>
          <a:p>
            <a:pPr defTabSz="739775"/>
            <a:r>
              <a:rPr lang="en-GB" sz="1200"/>
              <a:t>                ts.getDate()         + "/" + </a:t>
            </a:r>
          </a:p>
          <a:p>
            <a:pPr defTabSz="739775"/>
            <a:r>
              <a:rPr lang="en-GB" sz="1200"/>
              <a:t>               (ts.getMonth() + 1)   + "/" +</a:t>
            </a:r>
          </a:p>
          <a:p>
            <a:pPr defTabSz="739775"/>
            <a:r>
              <a:rPr lang="en-GB" sz="1200"/>
              <a:t>                ts.getYear()        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6950075" y="4329113"/>
            <a:ext cx="1903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DateSetters.html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If you want to manipulate dates (e.g. add a day)…</a:t>
            </a:r>
          </a:p>
          <a:p>
            <a:pPr lvl="1"/>
            <a:r>
              <a:rPr lang="en-GB" smtClean="0"/>
              <a:t>Don't:</a:t>
            </a:r>
          </a:p>
          <a:p>
            <a:pPr lvl="2"/>
            <a:r>
              <a:rPr lang="en-GB" smtClean="0"/>
              <a:t>Try doing it via getters/setters – why not?</a:t>
            </a:r>
          </a:p>
          <a:p>
            <a:pPr lvl="1"/>
            <a:r>
              <a:rPr lang="en-GB" smtClean="0"/>
              <a:t>Do:</a:t>
            </a:r>
          </a:p>
          <a:p>
            <a:pPr lvl="2"/>
            <a:r>
              <a:rPr lang="en-GB" smtClean="0"/>
              <a:t>Convert to ms, do what you have to do, and then create a new Date from ms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Manipulating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913E4A3-6962-4F3E-9E58-ABD75E10387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2533" name="Rectangle 16"/>
          <p:cNvSpPr>
            <a:spLocks noChangeArrowheads="1"/>
          </p:cNvSpPr>
          <p:nvPr/>
        </p:nvSpPr>
        <p:spPr bwMode="auto">
          <a:xfrm>
            <a:off x="555625" y="2981325"/>
            <a:ext cx="8232775" cy="34544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 b="1"/>
              <a:t>var ts = new Date();</a:t>
            </a:r>
          </a:p>
          <a:p>
            <a:pPr defTabSz="739775"/>
            <a:r>
              <a:rPr lang="en-GB" sz="1200" b="1"/>
              <a:t>var timeInMs = ts.getTime();</a:t>
            </a:r>
          </a:p>
          <a:p>
            <a:pPr defTabSz="739775"/>
            <a:r>
              <a:rPr lang="en-GB" sz="1200" b="1"/>
              <a:t>timeInMs += (24 * 60 * 60 * 1000);</a:t>
            </a:r>
          </a:p>
          <a:p>
            <a:pPr defTabSz="739775"/>
            <a:r>
              <a:rPr lang="en-GB" sz="1200" b="1"/>
              <a:t>ts = new Date(timeInMs);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document.write("This time tomorrow it will be "   + </a:t>
            </a:r>
          </a:p>
          <a:p>
            <a:pPr defTabSz="739775"/>
            <a:r>
              <a:rPr lang="en-GB" sz="1200"/>
              <a:t>                ts.getDate()         + "/" + </a:t>
            </a:r>
          </a:p>
          <a:p>
            <a:pPr defTabSz="739775"/>
            <a:r>
              <a:rPr lang="en-GB" sz="1200"/>
              <a:t>               (ts.getMonth() + 1)   + "/" +</a:t>
            </a:r>
          </a:p>
          <a:p>
            <a:pPr defTabSz="739775"/>
            <a:r>
              <a:rPr lang="en-GB" sz="1200"/>
              <a:t>                ts.getYear()        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 ts.getHours()        + ":" + </a:t>
            </a:r>
          </a:p>
          <a:p>
            <a:pPr defTabSz="739775"/>
            <a:r>
              <a:rPr lang="en-GB" sz="1200"/>
              <a:t>                ts.getMinutes()      + ":" + </a:t>
            </a:r>
          </a:p>
          <a:p>
            <a:pPr defTabSz="739775"/>
            <a:r>
              <a:rPr lang="en-GB" sz="1200"/>
              <a:t>                ts.getSeconds()      + "." +</a:t>
            </a:r>
          </a:p>
          <a:p>
            <a:pPr defTabSz="739775"/>
            <a:r>
              <a:rPr lang="en-GB" sz="1200"/>
              <a:t>                ts.getMilliseconds() + "&lt;br/&gt;"); 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6440488" y="6134100"/>
            <a:ext cx="2439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DateManipulation.html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JavaScript objects introduction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Strings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Dates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Arrays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Regular expressions</a:t>
            </a:r>
          </a:p>
          <a:p>
            <a:pPr marL="857250" lvl="1" indent="-457200" eaLnBrk="1" hangingPunct="1">
              <a:buFont typeface="Wingdings" pitchFamily="2" charset="2"/>
              <a:buAutoNum type="arabicPeriod"/>
            </a:pPr>
            <a:endParaRPr lang="en-GB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GB" u="sng" smtClean="0"/>
              <a:t>Annex</a:t>
            </a:r>
          </a:p>
          <a:p>
            <a:pPr marL="457200" indent="-457200" eaLnBrk="1" hangingPunct="1"/>
            <a:r>
              <a:rPr lang="en-US" smtClean="0"/>
              <a:t>Regular expression syntax</a:t>
            </a:r>
            <a:endParaRPr lang="en-GB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0E294AF-0C05-4BDD-9A2A-062BE1376ADC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125" name="Group 9"/>
          <p:cNvGrpSpPr>
            <a:grpSpLocks/>
          </p:cNvGrpSpPr>
          <p:nvPr/>
        </p:nvGrpSpPr>
        <p:grpSpPr bwMode="auto">
          <a:xfrm>
            <a:off x="434975" y="5199063"/>
            <a:ext cx="7924800" cy="1644650"/>
            <a:chOff x="274" y="3059"/>
            <a:chExt cx="4992" cy="1036"/>
          </a:xfrm>
        </p:grpSpPr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1252538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>
                  <a:solidFill>
                    <a:schemeClr val="tx2"/>
                  </a:solidFill>
                  <a:sym typeface="Wingdings" pitchFamily="2" charset="2"/>
                </a:rPr>
                <a:t>Demos\C-JsStandardObjects</a:t>
              </a:r>
              <a:endParaRPr lang="en-US" sz="2000" b="1"/>
            </a:p>
          </p:txBody>
        </p:sp>
        <p:pic>
          <p:nvPicPr>
            <p:cNvPr id="512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What is an array?</a:t>
            </a:r>
          </a:p>
          <a:p>
            <a:pPr marL="457200" indent="-457200" eaLnBrk="1" hangingPunct="1"/>
            <a:r>
              <a:rPr lang="en-US" smtClean="0"/>
              <a:t>Creating an array</a:t>
            </a:r>
          </a:p>
          <a:p>
            <a:pPr marL="457200" indent="-457200" eaLnBrk="1" hangingPunct="1"/>
            <a:r>
              <a:rPr lang="en-US" smtClean="0"/>
              <a:t>Accessing elements</a:t>
            </a:r>
          </a:p>
          <a:p>
            <a:pPr marL="457200" indent="-457200" eaLnBrk="1" hangingPunct="1"/>
            <a:r>
              <a:rPr lang="en-US" smtClean="0"/>
              <a:t>Looping through elements</a:t>
            </a:r>
          </a:p>
          <a:p>
            <a:pPr marL="457200" indent="-457200" eaLnBrk="1" hangingPunct="1"/>
            <a:r>
              <a:rPr lang="en-US" smtClean="0"/>
              <a:t>Slicing an array</a:t>
            </a:r>
          </a:p>
          <a:p>
            <a:pPr marL="457200" indent="-457200" eaLnBrk="1" hangingPunct="1"/>
            <a:r>
              <a:rPr lang="en-US" smtClean="0"/>
              <a:t>Sorting an array</a:t>
            </a:r>
          </a:p>
          <a:p>
            <a:pPr marL="457200" indent="-457200" eaLnBrk="1" hangingPunct="1"/>
            <a:r>
              <a:rPr lang="en-US" smtClean="0"/>
              <a:t>Additional array techniques</a:t>
            </a:r>
          </a:p>
          <a:p>
            <a:pPr marL="457200" indent="-457200" eaLnBrk="1" hangingPunct="1"/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4.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3D762C-6FE3-4CCE-BEC0-C1E0630EEF1D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An array is a variablethat can hold more than one value at a time</a:t>
            </a:r>
          </a:p>
          <a:p>
            <a:pPr lvl="1"/>
            <a:endParaRPr lang="en-GB" smtClean="0"/>
          </a:p>
          <a:p>
            <a:r>
              <a:rPr lang="en-GB" smtClean="0"/>
              <a:t>Why do we need arrays…?</a:t>
            </a:r>
          </a:p>
          <a:p>
            <a:pPr lvl="1"/>
            <a:r>
              <a:rPr lang="en-GB" smtClean="0"/>
              <a:t>Imagine you had a list of items (a list of car names, for example), storing the cars in separate variables could look like this: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However, what if you want to loop through the cars and find a specific one? And what if you had not 3 cars, but 300?</a:t>
            </a:r>
          </a:p>
          <a:p>
            <a:r>
              <a:rPr lang="en-GB" smtClean="0"/>
              <a:t>The best solution here is to use an array</a:t>
            </a:r>
          </a:p>
          <a:p>
            <a:pPr lvl="1"/>
            <a:r>
              <a:rPr lang="en-GB" smtClean="0"/>
              <a:t>An array can hold all your variable values under a single name</a:t>
            </a:r>
          </a:p>
          <a:p>
            <a:pPr lvl="1"/>
            <a:r>
              <a:rPr lang="en-GB" smtClean="0"/>
              <a:t>You can access the values by referring to the array name</a:t>
            </a:r>
          </a:p>
          <a:p>
            <a:pPr lvl="1"/>
            <a:r>
              <a:rPr lang="en-GB" smtClean="0"/>
              <a:t>Each element has its own ID so it can be easily accessed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What is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1619B64-7C87-49FE-8EEF-93CB7077C77A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4581" name="Rectangle 16"/>
          <p:cNvSpPr>
            <a:spLocks noChangeArrowheads="1"/>
          </p:cNvSpPr>
          <p:nvPr/>
        </p:nvSpPr>
        <p:spPr bwMode="auto">
          <a:xfrm>
            <a:off x="1200150" y="3556000"/>
            <a:ext cx="7304088" cy="6604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car1 = "Nova";</a:t>
            </a:r>
            <a:br>
              <a:rPr lang="en-GB" sz="1200"/>
            </a:br>
            <a:r>
              <a:rPr lang="en-GB" sz="1200"/>
              <a:t>var car2 = "Peugeot";</a:t>
            </a:r>
            <a:br>
              <a:rPr lang="en-GB" sz="1200"/>
            </a:br>
            <a:r>
              <a:rPr lang="en-GB" sz="1200"/>
              <a:t>var car3 = "Mazda";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An array can be defined in several ways…</a:t>
            </a:r>
          </a:p>
          <a:p>
            <a:pPr lvl="1"/>
            <a:r>
              <a:rPr lang="en-GB" smtClean="0"/>
              <a:t>Create an Array object, and use [] to add items afterwards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Create an Array object, supplying values immediately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Create a literal array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Creating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8DF798-2652-43B2-8AE7-19D4205AF872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5605" name="Rectangle 16"/>
          <p:cNvSpPr>
            <a:spLocks noChangeArrowheads="1"/>
          </p:cNvSpPr>
          <p:nvPr/>
        </p:nvSpPr>
        <p:spPr bwMode="auto">
          <a:xfrm>
            <a:off x="1200150" y="2006600"/>
            <a:ext cx="6613525" cy="9032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myCars = new Array();   // regular array (add an optional integer</a:t>
            </a:r>
            <a:br>
              <a:rPr lang="en-GB" sz="1200"/>
            </a:br>
            <a:r>
              <a:rPr lang="en-GB" sz="1200"/>
              <a:t>myCars[0] = "Nova";         // argument to control array's size)</a:t>
            </a:r>
            <a:br>
              <a:rPr lang="en-GB" sz="1200"/>
            </a:br>
            <a:r>
              <a:rPr lang="en-GB" sz="1200"/>
              <a:t>myCars[1] = "Peugeot";</a:t>
            </a:r>
            <a:br>
              <a:rPr lang="en-GB" sz="1200"/>
            </a:br>
            <a:r>
              <a:rPr lang="en-GB" sz="1200"/>
              <a:t>myCars[2] = "Mazda";</a:t>
            </a:r>
          </a:p>
        </p:txBody>
      </p:sp>
      <p:sp>
        <p:nvSpPr>
          <p:cNvPr id="25606" name="Rectangle 16"/>
          <p:cNvSpPr>
            <a:spLocks noChangeArrowheads="1"/>
          </p:cNvSpPr>
          <p:nvPr/>
        </p:nvSpPr>
        <p:spPr bwMode="auto">
          <a:xfrm>
            <a:off x="1200150" y="3478213"/>
            <a:ext cx="6613525" cy="3571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myCars = new Array("Nova", "Peugeot", "Mazda");</a:t>
            </a: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5607" name="Rectangle 16"/>
          <p:cNvSpPr>
            <a:spLocks noChangeArrowheads="1"/>
          </p:cNvSpPr>
          <p:nvPr/>
        </p:nvSpPr>
        <p:spPr bwMode="auto">
          <a:xfrm>
            <a:off x="1200150" y="4579938"/>
            <a:ext cx="6613525" cy="3587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myCars = ["Nova", "Peugeot", "Mazda"]; </a:t>
            </a:r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 access an element in an array:</a:t>
            </a:r>
          </a:p>
          <a:p>
            <a:pPr lvl="1"/>
            <a:r>
              <a:rPr lang="en-GB" smtClean="0"/>
              <a:t>Use [</a:t>
            </a:r>
            <a:r>
              <a:rPr lang="en-GB" i="1" smtClean="0"/>
              <a:t>index</a:t>
            </a:r>
            <a:r>
              <a:rPr lang="en-GB" sz="1800" smtClean="0"/>
              <a:t>], where index is 0…n-1</a:t>
            </a:r>
          </a:p>
          <a:p>
            <a:pPr lvl="1"/>
            <a:endParaRPr lang="en-GB" sz="1800" smtClean="0"/>
          </a:p>
          <a:p>
            <a:r>
              <a:rPr lang="en-GB" smtClean="0"/>
              <a:t>Example: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Accessing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B534DD7-1EA6-4E4B-B64C-8E0A593E8C6D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6629" name="Rectangle 16"/>
          <p:cNvSpPr>
            <a:spLocks noChangeArrowheads="1"/>
          </p:cNvSpPr>
          <p:nvPr/>
        </p:nvSpPr>
        <p:spPr bwMode="auto">
          <a:xfrm>
            <a:off x="555625" y="2895600"/>
            <a:ext cx="8232775" cy="233203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myCars = new Array();</a:t>
            </a:r>
          </a:p>
          <a:p>
            <a:pPr defTabSz="739775"/>
            <a:r>
              <a:rPr lang="en-GB" sz="1200" b="1"/>
              <a:t>myCars[0] = "Nova";       </a:t>
            </a:r>
            <a:br>
              <a:rPr lang="en-GB" sz="1200" b="1"/>
            </a:br>
            <a:r>
              <a:rPr lang="en-GB" sz="1200" b="1"/>
              <a:t>myCars[1] = "Peugeot";</a:t>
            </a:r>
            <a:br>
              <a:rPr lang="en-GB" sz="1200" b="1"/>
            </a:br>
            <a:r>
              <a:rPr lang="en-GB" sz="1200" b="1"/>
              <a:t>myCars[2] = "Mazda";</a:t>
            </a:r>
          </a:p>
          <a:p>
            <a:pPr defTabSz="739775"/>
            <a:r>
              <a:rPr lang="en-GB" sz="1200"/>
              <a:t>document.write("My 3rd car: " + </a:t>
            </a:r>
            <a:r>
              <a:rPr lang="en-GB" sz="1200" b="1"/>
              <a:t>myCars[2]</a:t>
            </a:r>
            <a:r>
              <a:rPr lang="en-GB" sz="1200"/>
              <a:t>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 b="1"/>
              <a:t>myCars[2] = "Rover";</a:t>
            </a:r>
          </a:p>
          <a:p>
            <a:pPr defTabSz="739775"/>
            <a:r>
              <a:rPr lang="en-GB" sz="1200"/>
              <a:t>document.write("My 3rd car: " + </a:t>
            </a:r>
            <a:r>
              <a:rPr lang="en-GB" sz="1200" b="1"/>
              <a:t>myCars[2]</a:t>
            </a:r>
            <a:r>
              <a:rPr lang="en-GB" sz="1200"/>
              <a:t>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6097588" y="4948238"/>
            <a:ext cx="27638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ArrayAccessElements.html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There are 2 ways to loop through elements in an array</a:t>
            </a:r>
          </a:p>
          <a:p>
            <a:pPr lvl="1"/>
            <a:r>
              <a:rPr lang="en-GB" smtClean="0"/>
              <a:t>Use a for loop</a:t>
            </a:r>
          </a:p>
          <a:p>
            <a:pPr lvl="1"/>
            <a:r>
              <a:rPr lang="en-GB" smtClean="0"/>
              <a:t>Use a for-in loop</a:t>
            </a:r>
          </a:p>
          <a:p>
            <a:r>
              <a:rPr lang="en-GB" smtClean="0"/>
              <a:t>Example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Or you can index automatically…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Looping Through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336E8FD-43C3-4B87-83EC-4ECD66EE1832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7653" name="Rectangle 16"/>
          <p:cNvSpPr>
            <a:spLocks noChangeArrowheads="1"/>
          </p:cNvSpPr>
          <p:nvPr/>
        </p:nvSpPr>
        <p:spPr bwMode="auto">
          <a:xfrm>
            <a:off x="555625" y="2916238"/>
            <a:ext cx="8232775" cy="380523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myCars = new Array();</a:t>
            </a:r>
          </a:p>
          <a:p>
            <a:pPr defTabSz="739775"/>
            <a:r>
              <a:rPr lang="en-GB" sz="1200"/>
              <a:t>myCars[0] = "Nova";       </a:t>
            </a:r>
            <a:br>
              <a:rPr lang="en-GB" sz="1200"/>
            </a:br>
            <a:r>
              <a:rPr lang="en-GB" sz="1200"/>
              <a:t>myCars[1] = "Peugeot";</a:t>
            </a:r>
            <a:br>
              <a:rPr lang="en-GB" sz="1200"/>
            </a:br>
            <a:r>
              <a:rPr lang="en-GB" sz="1200"/>
              <a:t>myCars[2] = "Mazda";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document.write("Loop through array using a for loop&lt;br/&gt;");</a:t>
            </a:r>
          </a:p>
          <a:p>
            <a:pPr defTabSz="739775"/>
            <a:r>
              <a:rPr lang="en-GB" sz="1200" b="1"/>
              <a:t>for (var i = 0; i &lt; myCars.length; i++)</a:t>
            </a:r>
          </a:p>
          <a:p>
            <a:pPr defTabSz="739775"/>
            <a:r>
              <a:rPr lang="en-GB" sz="1200" b="1"/>
              <a:t>{</a:t>
            </a:r>
          </a:p>
          <a:p>
            <a:pPr defTabSz="739775"/>
            <a:r>
              <a:rPr lang="en-GB" sz="1200" b="1"/>
              <a:t>  document.write("Car " + i + " is a " + myCars[i] + "&lt;br/&gt;");</a:t>
            </a:r>
          </a:p>
          <a:p>
            <a:pPr defTabSz="739775"/>
            <a:r>
              <a:rPr lang="en-GB" sz="1200" b="1"/>
              <a:t>}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document.write("Loop through array using a for-in loop&lt;br/&gt;");</a:t>
            </a:r>
          </a:p>
          <a:p>
            <a:pPr defTabSz="739775"/>
            <a:r>
              <a:rPr lang="en-GB" sz="1200" b="1"/>
              <a:t>for (var c in myCars)</a:t>
            </a:r>
          </a:p>
          <a:p>
            <a:pPr defTabSz="739775"/>
            <a:r>
              <a:rPr lang="en-GB" sz="1200" b="1"/>
              <a:t>{</a:t>
            </a:r>
          </a:p>
          <a:p>
            <a:pPr defTabSz="739775"/>
            <a:r>
              <a:rPr lang="en-GB" sz="1200" b="1"/>
              <a:t>  document.write("Car " + c + " is a " + myCars[c] + "&lt;br/&gt;");</a:t>
            </a:r>
          </a:p>
          <a:p>
            <a:pPr defTabSz="739775"/>
            <a:r>
              <a:rPr lang="en-GB" sz="1200" b="1"/>
              <a:t>}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5588000" y="6418263"/>
            <a:ext cx="32988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ArrayLoopThroughElements.html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You can slice an array using the </a:t>
            </a:r>
            <a:r>
              <a:rPr lang="en-GB" dirty="0" smtClean="0">
                <a:latin typeface="Lucida Console" pitchFamily="49" charset="0"/>
              </a:rPr>
              <a:t>slice()</a:t>
            </a:r>
            <a:r>
              <a:rPr lang="en-GB" dirty="0" smtClean="0">
                <a:latin typeface="+mj-lt"/>
              </a:rPr>
              <a:t> method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  <a:endParaRPr lang="en-GB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Slicing an Array</a:t>
            </a:r>
            <a:endParaRPr lang="en-US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429823B-1F1A-4725-A1F0-EF7A8649B80D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8677" name="Rectangle 16"/>
          <p:cNvSpPr>
            <a:spLocks noChangeArrowheads="1"/>
          </p:cNvSpPr>
          <p:nvPr/>
        </p:nvSpPr>
        <p:spPr bwMode="auto">
          <a:xfrm>
            <a:off x="555625" y="2598738"/>
            <a:ext cx="8232775" cy="2743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players = ["Vorm", </a:t>
            </a:r>
          </a:p>
          <a:p>
            <a:pPr defTabSz="739775"/>
            <a:r>
              <a:rPr lang="en-GB" sz="1200"/>
              <a:t>               "Rangel", "Monk", "Williams", "Taylor",</a:t>
            </a:r>
          </a:p>
          <a:p>
            <a:pPr defTabSz="739775"/>
            <a:r>
              <a:rPr lang="en-GB" sz="1200"/>
              <a:t>               "Dyer", "Gower", "Britton", "Allen", "Sinclair",</a:t>
            </a:r>
          </a:p>
          <a:p>
            <a:pPr defTabSz="739775"/>
            <a:r>
              <a:rPr lang="en-GB" sz="1200"/>
              <a:t>               "Graham"];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document.write("Goalie: "    + </a:t>
            </a:r>
            <a:r>
              <a:rPr lang="en-GB" sz="1200" b="1"/>
              <a:t>players.slice(0, 1)</a:t>
            </a:r>
            <a:r>
              <a:rPr lang="en-GB" sz="1200"/>
              <a:t>    + "&lt;br /&gt;");</a:t>
            </a:r>
          </a:p>
          <a:p>
            <a:pPr defTabSz="739775"/>
            <a:r>
              <a:rPr lang="en-GB" sz="1200"/>
              <a:t>document.write("Outfield: "  + </a:t>
            </a:r>
            <a:r>
              <a:rPr lang="en-GB" sz="1200" b="1"/>
              <a:t>players.slice(1)   </a:t>
            </a:r>
            <a:r>
              <a:rPr lang="en-GB" sz="1200"/>
              <a:t>    + "&lt;br /&gt;");</a:t>
            </a:r>
          </a:p>
          <a:p>
            <a:pPr defTabSz="739775"/>
            <a:r>
              <a:rPr lang="en-GB" sz="1200"/>
              <a:t>document.write("Defence: "   + </a:t>
            </a:r>
            <a:r>
              <a:rPr lang="en-GB" sz="1200" b="1"/>
              <a:t>players.slice(1, 5)</a:t>
            </a:r>
            <a:r>
              <a:rPr lang="en-GB" sz="1200"/>
              <a:t>    + "&lt;br /&gt;");</a:t>
            </a:r>
          </a:p>
          <a:p>
            <a:pPr defTabSz="739775"/>
            <a:r>
              <a:rPr lang="en-GB" sz="1200"/>
              <a:t>document.write("Midfield: "  + </a:t>
            </a:r>
            <a:r>
              <a:rPr lang="en-GB" sz="1200" b="1"/>
              <a:t>players.slice(5, 10)</a:t>
            </a:r>
            <a:r>
              <a:rPr lang="en-GB" sz="1200"/>
              <a:t>   + "&lt;br /&gt;");</a:t>
            </a:r>
          </a:p>
          <a:p>
            <a:pPr defTabSz="739775"/>
            <a:r>
              <a:rPr lang="en-GB" sz="1200"/>
              <a:t>document.write("Up front: "  + </a:t>
            </a:r>
            <a:r>
              <a:rPr lang="en-GB" sz="1200" b="1"/>
              <a:t>players.slice(10, 11)</a:t>
            </a:r>
            <a:r>
              <a:rPr lang="en-GB" sz="1200"/>
              <a:t>  + "&lt;br /&gt;");</a:t>
            </a:r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7072313" y="5038725"/>
            <a:ext cx="1795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ArraySlice.html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You can sort an array using the </a:t>
            </a:r>
            <a:r>
              <a:rPr lang="en-GB" dirty="0" smtClean="0">
                <a:latin typeface="Lucida Console" pitchFamily="49" charset="0"/>
              </a:rPr>
              <a:t>sort()</a:t>
            </a:r>
            <a:r>
              <a:rPr lang="en-GB" dirty="0" smtClean="0">
                <a:latin typeface="+mj-lt"/>
              </a:rPr>
              <a:t> method 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Default is to sort alphabetically ascending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You can optionally provide a sort algorithm function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  <a:endParaRPr lang="en-GB" dirty="0">
              <a:latin typeface="+mj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Sorting an Array</a:t>
            </a:r>
            <a:endParaRPr lang="en-US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63F1F90-6DED-4248-A239-CD28B5E4560F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9701" name="Rectangle 16"/>
          <p:cNvSpPr>
            <a:spLocks noChangeArrowheads="1"/>
          </p:cNvSpPr>
          <p:nvPr/>
        </p:nvSpPr>
        <p:spPr bwMode="auto">
          <a:xfrm>
            <a:off x="555625" y="3286125"/>
            <a:ext cx="8232775" cy="25415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 b="1"/>
              <a:t>function SortByLengthOfName(elem1, elem2)</a:t>
            </a:r>
          </a:p>
          <a:p>
            <a:pPr defTabSz="739775"/>
            <a:r>
              <a:rPr lang="en-GB" sz="1200" b="1"/>
              <a:t>{</a:t>
            </a:r>
          </a:p>
          <a:p>
            <a:pPr defTabSz="739775"/>
            <a:r>
              <a:rPr lang="en-GB" sz="1200" b="1"/>
              <a:t>  return elem1.length – elem2.length;</a:t>
            </a:r>
          </a:p>
          <a:p>
            <a:pPr defTabSz="739775"/>
            <a:r>
              <a:rPr lang="en-GB" sz="1200" b="1"/>
              <a:t>}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players = ["Vorm", … "Graham"];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document.write("Sorted by name: "   + </a:t>
            </a:r>
            <a:r>
              <a:rPr lang="en-GB" sz="1200" b="1"/>
              <a:t>players.sort()</a:t>
            </a:r>
            <a:r>
              <a:rPr lang="en-GB" sz="1200"/>
              <a:t> + "&lt;br/&gt;");</a:t>
            </a:r>
          </a:p>
          <a:p>
            <a:pPr defTabSz="739775"/>
            <a:r>
              <a:rPr lang="en-GB" sz="1200"/>
              <a:t>document.write("Sorted by length: " + </a:t>
            </a:r>
            <a:r>
              <a:rPr lang="en-GB" sz="1200" b="1"/>
              <a:t>players.sort(SortByLengthOfName)</a:t>
            </a:r>
            <a:r>
              <a:rPr lang="en-GB" sz="1200"/>
              <a:t>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7154863" y="5524500"/>
            <a:ext cx="1689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ArraySort.html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You can concatenate an array with the contents of one or more other arrays</a:t>
            </a:r>
          </a:p>
          <a:p>
            <a:pPr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You can join all the elements in an array to create a string, using the specified character to delimit the items</a:t>
            </a:r>
          </a:p>
          <a:p>
            <a:pPr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You can reverse the order of the items in the array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Additional Array Techniques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C30CBA7-6E64-4829-A025-79FFEAECA62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0725" name="Rectangle 16"/>
          <p:cNvSpPr>
            <a:spLocks noChangeArrowheads="1"/>
          </p:cNvSpPr>
          <p:nvPr/>
        </p:nvSpPr>
        <p:spPr bwMode="auto">
          <a:xfrm>
            <a:off x="555625" y="2066925"/>
            <a:ext cx="8232775" cy="371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array = anArray.concat(anotherArray);   // Multiple arrays can be specified.</a:t>
            </a:r>
          </a:p>
        </p:txBody>
      </p:sp>
      <p:sp>
        <p:nvSpPr>
          <p:cNvPr id="30726" name="Rectangle 16"/>
          <p:cNvSpPr>
            <a:spLocks noChangeArrowheads="1"/>
          </p:cNvSpPr>
          <p:nvPr/>
        </p:nvSpPr>
        <p:spPr bwMode="auto">
          <a:xfrm>
            <a:off x="555625" y="3927475"/>
            <a:ext cx="8232775" cy="371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str = anArray.join(aSeparator);   </a:t>
            </a:r>
          </a:p>
        </p:txBody>
      </p:sp>
      <p:sp>
        <p:nvSpPr>
          <p:cNvPr id="30727" name="Rectangle 16"/>
          <p:cNvSpPr>
            <a:spLocks noChangeArrowheads="1"/>
          </p:cNvSpPr>
          <p:nvPr/>
        </p:nvSpPr>
        <p:spPr bwMode="auto">
          <a:xfrm>
            <a:off x="555625" y="5508625"/>
            <a:ext cx="8232775" cy="371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array = anArray.reverse();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You can treat an array like a stack, and </a:t>
            </a:r>
            <a:r>
              <a:rPr lang="en-GB" dirty="0" smtClean="0"/>
              <a:t>push / pop an item at the end of the array</a:t>
            </a:r>
            <a:endParaRPr lang="en-GB" dirty="0"/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You can also push / pop at item at the start of the array (technically, this is known as "shifting" and "</a:t>
            </a:r>
            <a:r>
              <a:rPr lang="en-GB" dirty="0" err="1" smtClean="0">
                <a:latin typeface="+mj-lt"/>
              </a:rPr>
              <a:t>unshifting</a:t>
            </a:r>
            <a:r>
              <a:rPr lang="en-GB" dirty="0" smtClean="0">
                <a:latin typeface="+mj-lt"/>
              </a:rPr>
              <a:t>")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Additional Array Techniques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15D0AED-3593-4C21-9911-1BA4CDF79702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1749" name="Rectangle 16"/>
          <p:cNvSpPr>
            <a:spLocks noChangeArrowheads="1"/>
          </p:cNvSpPr>
          <p:nvPr/>
        </p:nvSpPr>
        <p:spPr bwMode="auto">
          <a:xfrm>
            <a:off x="555625" y="2066925"/>
            <a:ext cx="8232775" cy="371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anArray.push(obj);</a:t>
            </a:r>
          </a:p>
        </p:txBody>
      </p:sp>
      <p:sp>
        <p:nvSpPr>
          <p:cNvPr id="31750" name="Rectangle 16"/>
          <p:cNvSpPr>
            <a:spLocks noChangeArrowheads="1"/>
          </p:cNvSpPr>
          <p:nvPr/>
        </p:nvSpPr>
        <p:spPr bwMode="auto">
          <a:xfrm>
            <a:off x="555625" y="2587625"/>
            <a:ext cx="8232775" cy="371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lastItem = anArray.pop();</a:t>
            </a:r>
          </a:p>
        </p:txBody>
      </p:sp>
      <p:sp>
        <p:nvSpPr>
          <p:cNvPr id="31751" name="Rectangle 16"/>
          <p:cNvSpPr>
            <a:spLocks noChangeArrowheads="1"/>
          </p:cNvSpPr>
          <p:nvPr/>
        </p:nvSpPr>
        <p:spPr bwMode="auto">
          <a:xfrm>
            <a:off x="555625" y="4465638"/>
            <a:ext cx="8232775" cy="371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anArray.unshift(obj);              // Like push(), but inserts at start of array.</a:t>
            </a:r>
          </a:p>
        </p:txBody>
      </p:sp>
      <p:sp>
        <p:nvSpPr>
          <p:cNvPr id="31752" name="Rectangle 16"/>
          <p:cNvSpPr>
            <a:spLocks noChangeArrowheads="1"/>
          </p:cNvSpPr>
          <p:nvPr/>
        </p:nvSpPr>
        <p:spPr bwMode="auto">
          <a:xfrm>
            <a:off x="555625" y="4986338"/>
            <a:ext cx="8232775" cy="371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firstItem = anArray.shift();   // Like pop(), but removes item at start of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What is a regular expression?</a:t>
            </a:r>
          </a:p>
          <a:p>
            <a:pPr marL="457200" indent="-457200" eaLnBrk="1" hangingPunct="1"/>
            <a:r>
              <a:rPr lang="en-US" smtClean="0"/>
              <a:t>Regular expressions in JavaScript</a:t>
            </a:r>
          </a:p>
          <a:p>
            <a:pPr marL="457200" indent="-457200" eaLnBrk="1" hangingPunct="1"/>
            <a:r>
              <a:rPr lang="en-US" smtClean="0"/>
              <a:t>Testing for text</a:t>
            </a:r>
          </a:p>
          <a:p>
            <a:pPr marL="457200" indent="-457200" eaLnBrk="1" hangingPunct="1"/>
            <a:r>
              <a:rPr lang="en-US" smtClean="0"/>
              <a:t>Using modifiers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5. Regular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E1ED6B-9BBD-43AD-BB31-50A566346404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Object-oriented programming</a:t>
            </a:r>
          </a:p>
          <a:p>
            <a:pPr marL="457200" indent="-457200" eaLnBrk="1" hangingPunct="1"/>
            <a:r>
              <a:rPr lang="en-US" smtClean="0"/>
              <a:t>Properties</a:t>
            </a:r>
          </a:p>
          <a:p>
            <a:pPr marL="457200" indent="-457200" eaLnBrk="1" hangingPunct="1"/>
            <a:r>
              <a:rPr lang="en-US" smtClean="0"/>
              <a:t>Methods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1. JavaScript Objects 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00856BC-3722-47D5-9720-B8A3155A4B03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regular expression is an object that describes a pattern of characters</a:t>
            </a:r>
          </a:p>
          <a:p>
            <a:pPr lvl="1"/>
            <a:r>
              <a:rPr lang="en-GB" smtClean="0"/>
              <a:t>Regular expressions are used to perform powerful pattern-matching and "search-and-replace" functions on text</a:t>
            </a:r>
          </a:p>
          <a:p>
            <a:pPr lvl="1"/>
            <a:endParaRPr lang="en-GB" smtClean="0"/>
          </a:p>
          <a:p>
            <a:r>
              <a:rPr lang="en-GB" smtClean="0"/>
              <a:t>When you search in a text, you can use a pattern to describe what you are searching for</a:t>
            </a:r>
          </a:p>
          <a:p>
            <a:pPr lvl="1"/>
            <a:r>
              <a:rPr lang="en-GB" smtClean="0"/>
              <a:t>A simple pattern can be one single character</a:t>
            </a:r>
          </a:p>
          <a:p>
            <a:pPr lvl="1"/>
            <a:r>
              <a:rPr lang="en-GB" smtClean="0"/>
              <a:t>A more complicated pattern can consist of more characters, and can be used for parsing, format checking, and substitution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What is a Regular Expression?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84D41-69CB-4252-9B17-31F6086E14AF}" type="slidenum">
              <a:rPr lang="en-GB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 JavaScript, a regular expression is represented by a </a:t>
            </a:r>
            <a:r>
              <a:rPr lang="en-GB" smtClean="0">
                <a:latin typeface="Lucida Console" pitchFamily="49" charset="0"/>
              </a:rPr>
              <a:t>RegExp</a:t>
            </a:r>
            <a:r>
              <a:rPr lang="en-GB" smtClean="0"/>
              <a:t> object</a:t>
            </a:r>
          </a:p>
          <a:p>
            <a:pPr lvl="1"/>
            <a:r>
              <a:rPr lang="en-GB" smtClean="0"/>
              <a:t>You can create a </a:t>
            </a:r>
            <a:r>
              <a:rPr lang="en-GB" smtClean="0">
                <a:latin typeface="Lucida Console" pitchFamily="49" charset="0"/>
              </a:rPr>
              <a:t>RegExp</a:t>
            </a:r>
            <a:r>
              <a:rPr lang="en-GB" smtClean="0"/>
              <a:t> object explicitly: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But it's more common to use the following short-hand syntax: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Regular Expressions in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C64F68-05EA-4EB0-898F-5FA52D210CDD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4821" name="Rectangle 16"/>
          <p:cNvSpPr>
            <a:spLocks noChangeArrowheads="1"/>
          </p:cNvSpPr>
          <p:nvPr/>
        </p:nvSpPr>
        <p:spPr bwMode="auto">
          <a:xfrm>
            <a:off x="1200150" y="2374900"/>
            <a:ext cx="7135813" cy="3794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re = new RegExp(</a:t>
            </a:r>
            <a:r>
              <a:rPr lang="en-GB" sz="1200" i="1"/>
              <a:t>pattern</a:t>
            </a:r>
            <a:r>
              <a:rPr lang="en-GB" sz="1200"/>
              <a:t>, </a:t>
            </a:r>
            <a:r>
              <a:rPr lang="en-GB" sz="1200" i="1"/>
              <a:t>modifiers</a:t>
            </a:r>
            <a:r>
              <a:rPr lang="en-GB" sz="1200"/>
              <a:t>);</a:t>
            </a:r>
          </a:p>
        </p:txBody>
      </p:sp>
      <p:sp>
        <p:nvSpPr>
          <p:cNvPr id="34822" name="Rectangle 16"/>
          <p:cNvSpPr>
            <a:spLocks noChangeArrowheads="1"/>
          </p:cNvSpPr>
          <p:nvPr/>
        </p:nvSpPr>
        <p:spPr bwMode="auto">
          <a:xfrm>
            <a:off x="1200150" y="3478213"/>
            <a:ext cx="7135813" cy="3571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var re = /</a:t>
            </a:r>
            <a:r>
              <a:rPr lang="en-GB" sz="1200" i="1"/>
              <a:t>pattern</a:t>
            </a:r>
            <a:r>
              <a:rPr lang="en-GB" sz="1200"/>
              <a:t>/</a:t>
            </a:r>
            <a:r>
              <a:rPr lang="en-GB" sz="1200" i="1"/>
              <a:t>modifiers</a:t>
            </a:r>
            <a:r>
              <a:rPr lang="en-GB" sz="12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You can use a regular expression to test for a text pattern in a string</a:t>
            </a:r>
          </a:p>
          <a:p>
            <a:pPr lvl="1">
              <a:defRPr/>
            </a:pPr>
            <a:r>
              <a:rPr lang="en-GB" dirty="0" smtClean="0"/>
              <a:t>Create a </a:t>
            </a:r>
            <a:r>
              <a:rPr lang="en-GB" dirty="0" err="1" smtClean="0">
                <a:latin typeface="Lucida Console" pitchFamily="49" charset="0"/>
              </a:rPr>
              <a:t>RegExp</a:t>
            </a:r>
            <a:r>
              <a:rPr lang="en-GB" dirty="0" smtClean="0"/>
              <a:t> object specifying the pattern you're interested in</a:t>
            </a:r>
          </a:p>
          <a:p>
            <a:pPr lvl="1">
              <a:defRPr/>
            </a:pPr>
            <a:r>
              <a:rPr lang="en-GB" dirty="0" smtClean="0"/>
              <a:t>If you just want to know if the pattern is matched, call </a:t>
            </a:r>
            <a:r>
              <a:rPr lang="en-GB" dirty="0" smtClean="0">
                <a:latin typeface="Lucida Console" pitchFamily="49" charset="0"/>
              </a:rPr>
              <a:t>test()</a:t>
            </a:r>
          </a:p>
          <a:p>
            <a:pPr lvl="1">
              <a:defRPr/>
            </a:pPr>
            <a:r>
              <a:rPr lang="en-GB" dirty="0" smtClean="0"/>
              <a:t>If you want to get back the matching text, call </a:t>
            </a:r>
            <a:r>
              <a:rPr lang="en-GB" dirty="0" smtClean="0">
                <a:latin typeface="Lucida Console" pitchFamily="49" charset="0"/>
              </a:rPr>
              <a:t>exec()</a:t>
            </a:r>
          </a:p>
          <a:p>
            <a:pPr>
              <a:defRPr/>
            </a:pP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Note: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See Annex at end of this chapter, for more info about </a:t>
            </a:r>
            <a:r>
              <a:rPr lang="en-GB" dirty="0" err="1" smtClean="0">
                <a:latin typeface="Lucida Console" pitchFamily="49" charset="0"/>
              </a:rPr>
              <a:t>RegExp</a:t>
            </a:r>
            <a:r>
              <a:rPr lang="en-GB" dirty="0" smtClean="0">
                <a:latin typeface="+mj-lt"/>
              </a:rPr>
              <a:t> pattern syntax</a:t>
            </a:r>
            <a:endParaRPr lang="en-GB" dirty="0">
              <a:latin typeface="+mj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Testing for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A858DF7-DA57-402C-864C-C8D3F92EF04E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5845" name="Rectangle 16"/>
          <p:cNvSpPr>
            <a:spLocks noChangeArrowheads="1"/>
          </p:cNvSpPr>
          <p:nvPr/>
        </p:nvSpPr>
        <p:spPr bwMode="auto">
          <a:xfrm>
            <a:off x="555625" y="3135313"/>
            <a:ext cx="8232775" cy="17573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str = "supercalifragilisticexpialidocious";</a:t>
            </a:r>
          </a:p>
          <a:p>
            <a:pPr defTabSz="739775"/>
            <a:r>
              <a:rPr lang="en-GB" sz="1200" b="1"/>
              <a:t>var re  = /fragil/;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re.test(str)</a:t>
            </a:r>
            <a:r>
              <a:rPr lang="en-GB" sz="1200"/>
              <a:t> + "&lt;br/&gt;");</a:t>
            </a:r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re.exec(str)</a:t>
            </a:r>
            <a:r>
              <a:rPr lang="en-GB" sz="1200"/>
              <a:t>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6727825" y="4613275"/>
            <a:ext cx="2117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RegExpTesting.html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Modifiers are used to perform case-insensitive and global searches</a:t>
            </a:r>
          </a:p>
          <a:p>
            <a:pPr lvl="1"/>
            <a:r>
              <a:rPr lang="en-GB" smtClean="0"/>
              <a:t>The i modifier is used to perform case-insensitive matching</a:t>
            </a:r>
          </a:p>
          <a:p>
            <a:pPr lvl="1"/>
            <a:r>
              <a:rPr lang="en-GB" smtClean="0"/>
              <a:t>The g modifier is used to perform a global match (find all matches rather than stopping after the first match)</a:t>
            </a:r>
          </a:p>
          <a:p>
            <a:pPr lvl="1"/>
            <a:r>
              <a:rPr lang="en-GB" smtClean="0"/>
              <a:t>The m modifier is used to perform multi-line matching</a:t>
            </a:r>
          </a:p>
          <a:p>
            <a:pPr lvl="1"/>
            <a:endParaRPr lang="en-GB" smtClean="0"/>
          </a:p>
          <a:p>
            <a:r>
              <a:rPr lang="en-GB" smtClean="0"/>
              <a:t>Example:</a:t>
            </a:r>
          </a:p>
          <a:p>
            <a:pPr lvl="1"/>
            <a:r>
              <a:rPr lang="en-GB" smtClean="0"/>
              <a:t>Note the use of the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match()</a:t>
            </a:r>
            <a:r>
              <a:rPr lang="en-GB" smtClean="0"/>
              <a:t> method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Using Modifiers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C1B906D-2D8A-4273-AFEB-62281A6C6AF3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6869" name="Rectangle 16"/>
          <p:cNvSpPr>
            <a:spLocks noChangeArrowheads="1"/>
          </p:cNvSpPr>
          <p:nvPr/>
        </p:nvSpPr>
        <p:spPr bwMode="auto">
          <a:xfrm>
            <a:off x="555625" y="4656138"/>
            <a:ext cx="8232775" cy="167481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str = "That was the week that was";</a:t>
            </a:r>
          </a:p>
          <a:p>
            <a:pPr defTabSz="739775"/>
            <a:r>
              <a:rPr lang="en-GB" sz="1200" b="1"/>
              <a:t>var re  = /that/ig;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document.write(</a:t>
            </a:r>
            <a:r>
              <a:rPr lang="en-GB" sz="1200" b="1"/>
              <a:t>str.match(re)</a:t>
            </a:r>
            <a:r>
              <a:rPr lang="en-GB" sz="1200"/>
              <a:t>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6478588" y="6051550"/>
            <a:ext cx="2332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RegExpModifiers.html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/>
              <a:t>JavaScript objects introduction</a:t>
            </a:r>
          </a:p>
          <a:p>
            <a:pPr marL="457200" indent="-457200" eaLnBrk="1" hangingPunct="1"/>
            <a:r>
              <a:rPr lang="en-GB" smtClean="0"/>
              <a:t>Strings</a:t>
            </a:r>
          </a:p>
          <a:p>
            <a:pPr marL="457200" indent="-457200" eaLnBrk="1" hangingPunct="1"/>
            <a:r>
              <a:rPr lang="en-GB" smtClean="0"/>
              <a:t>Dates</a:t>
            </a:r>
          </a:p>
          <a:p>
            <a:pPr marL="457200" indent="-457200" eaLnBrk="1" hangingPunct="1"/>
            <a:r>
              <a:rPr lang="en-GB" smtClean="0"/>
              <a:t>Arrays</a:t>
            </a:r>
          </a:p>
          <a:p>
            <a:pPr marL="457200" indent="-457200" eaLnBrk="1" hangingPunct="1"/>
            <a:r>
              <a:rPr lang="en-GB" smtClean="0"/>
              <a:t>Regular expressions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16CCB00-62BB-43C1-95C0-5F77FBA3DE7E}" type="slidenum">
              <a:rPr lang="en-GB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/>
              <a:t>Brackets</a:t>
            </a:r>
          </a:p>
          <a:p>
            <a:pPr marL="457200" indent="-457200" eaLnBrk="1" hangingPunct="1"/>
            <a:r>
              <a:rPr lang="en-GB" smtClean="0"/>
              <a:t>Meta-characters</a:t>
            </a:r>
          </a:p>
          <a:p>
            <a:pPr marL="457200" indent="-457200" eaLnBrk="1" hangingPunct="1"/>
            <a:r>
              <a:rPr lang="en-GB" smtClean="0"/>
              <a:t>Quantifiers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Annex: Regular Expression Syntax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A715321-E845-4AA8-8512-F6821863359C}" type="slidenum">
              <a:rPr lang="en-GB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/>
              <a:t>Use [] square brackets to find a range of characters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Brackets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195DDC-459F-42A2-8419-AC5DC99BB1E2}" type="slidenum">
              <a:rPr lang="en-GB"/>
              <a:pPr>
                <a:defRPr/>
              </a:pPr>
              <a:t>36</a:t>
            </a:fld>
            <a:endParaRPr lang="en-GB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1766888"/>
            <a:ext cx="5429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1792288"/>
            <a:ext cx="54102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/>
              <a:t>Use metacharacters to denote special sets of characters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Metacharacters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3BDC634-948F-4FC3-AF25-F666033635C9}" type="slidenum">
              <a:rPr lang="en-GB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1782763"/>
            <a:ext cx="54197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/>
              <a:t>Use quantifiers to indicate required multiplicity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Brackets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D85ED9F-3BE7-4CC9-B39F-EEBF61415FD4}" type="slidenum">
              <a:rPr lang="en-GB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B9CFC60-9274-45AD-A0F7-F985A1864B05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43011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Any Questions?</a:t>
            </a:r>
            <a:endParaRPr lang="en-GB" smtClean="0"/>
          </a:p>
        </p:txBody>
      </p:sp>
      <p:grpSp>
        <p:nvGrpSpPr>
          <p:cNvPr id="43012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430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7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JavaScript is an Object Oriented Programming (OOP) language</a:t>
            </a:r>
          </a:p>
          <a:p>
            <a:pPr lvl="1"/>
            <a:r>
              <a:rPr lang="en-GB" smtClean="0"/>
              <a:t>An OOP language allows you to define your own objects and make your own variable types</a:t>
            </a:r>
          </a:p>
          <a:p>
            <a:pPr lvl="1"/>
            <a:r>
              <a:rPr lang="en-GB" smtClean="0"/>
              <a:t>An object has </a:t>
            </a:r>
            <a:r>
              <a:rPr lang="en-GB" u="sng" smtClean="0"/>
              <a:t>properties</a:t>
            </a:r>
            <a:r>
              <a:rPr lang="en-GB" smtClean="0"/>
              <a:t> and </a:t>
            </a:r>
            <a:r>
              <a:rPr lang="en-GB" u="sng" smtClean="0"/>
              <a:t>methods</a:t>
            </a:r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In this chapter:</a:t>
            </a:r>
          </a:p>
          <a:p>
            <a:pPr lvl="1"/>
            <a:r>
              <a:rPr lang="en-GB" smtClean="0"/>
              <a:t>We'll see how to use some of JavaScript's predefined objects (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Date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Array</a:t>
            </a:r>
            <a:r>
              <a:rPr lang="en-GB" smtClean="0"/>
              <a:t>, and </a:t>
            </a:r>
            <a:r>
              <a:rPr lang="en-GB" smtClean="0">
                <a:latin typeface="Lucida Console" pitchFamily="49" charset="0"/>
              </a:rPr>
              <a:t>RegExp</a:t>
            </a:r>
            <a:r>
              <a:rPr lang="en-GB" smtClean="0"/>
              <a:t>)</a:t>
            </a:r>
          </a:p>
          <a:p>
            <a:pPr lvl="1"/>
            <a:endParaRPr lang="en-GB" smtClean="0"/>
          </a:p>
          <a:p>
            <a:r>
              <a:rPr lang="en-GB" smtClean="0"/>
              <a:t>In the next chapter:</a:t>
            </a:r>
          </a:p>
          <a:p>
            <a:pPr lvl="1"/>
            <a:r>
              <a:rPr lang="en-GB" smtClean="0"/>
              <a:t>We show how to create new custom objects (e.g. </a:t>
            </a:r>
            <a:r>
              <a:rPr lang="en-GB" smtClean="0">
                <a:latin typeface="Lucida Console" pitchFamily="49" charset="0"/>
              </a:rPr>
              <a:t>employee</a:t>
            </a:r>
            <a:r>
              <a:rPr lang="en-GB" smtClean="0"/>
              <a:t>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Object-Oriented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1AD9FC7-6EDB-4AFB-9728-65D0A9385073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Properties are the values associated with an object</a:t>
            </a:r>
          </a:p>
          <a:p>
            <a:pPr lvl="1"/>
            <a:r>
              <a:rPr lang="en-GB" smtClean="0"/>
              <a:t>Accessed via </a:t>
            </a:r>
            <a:r>
              <a:rPr lang="en-GB" smtClean="0">
                <a:latin typeface="Lucida Console" pitchFamily="49" charset="0"/>
              </a:rPr>
              <a:t>object.property</a:t>
            </a:r>
            <a:r>
              <a:rPr lang="en-GB" smtClean="0"/>
              <a:t> syntax</a:t>
            </a:r>
          </a:p>
          <a:p>
            <a:pPr lvl="1"/>
            <a:r>
              <a:rPr lang="en-GB" smtClean="0"/>
              <a:t>Or via </a:t>
            </a:r>
            <a:r>
              <a:rPr lang="en-GB" smtClean="0">
                <a:latin typeface="Lucida Console" pitchFamily="49" charset="0"/>
              </a:rPr>
              <a:t>object["property"]</a:t>
            </a:r>
            <a:r>
              <a:rPr lang="en-GB" smtClean="0"/>
              <a:t> syntax if you prefer</a:t>
            </a:r>
          </a:p>
          <a:p>
            <a:pPr lvl="1"/>
            <a:endParaRPr lang="en-GB" smtClean="0"/>
          </a:p>
          <a:p>
            <a:r>
              <a:rPr lang="en-GB" smtClean="0"/>
              <a:t>Example:</a:t>
            </a:r>
          </a:p>
          <a:p>
            <a:pPr lvl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length</a:t>
            </a:r>
            <a:r>
              <a:rPr lang="en-GB" smtClean="0"/>
              <a:t> property of the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object to return the number of characters in a string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Properties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0A07DDD-06AB-4915-8F82-B93DB060A283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8197" name="Rectangle 16"/>
          <p:cNvSpPr>
            <a:spLocks noChangeArrowheads="1"/>
          </p:cNvSpPr>
          <p:nvPr/>
        </p:nvSpPr>
        <p:spPr bwMode="auto">
          <a:xfrm>
            <a:off x="555625" y="3943350"/>
            <a:ext cx="8232775" cy="13700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r>
              <a:rPr lang="en-GB" sz="1200"/>
              <a:t/>
            </a:r>
            <a:br>
              <a:rPr lang="en-GB" sz="1200"/>
            </a:br>
            <a:r>
              <a:rPr lang="en-GB" sz="1200"/>
              <a:t>var txt="llanfairpwllgwyngyllgogerychwyrndrobwllllantysiliogogogoch";</a:t>
            </a:r>
          </a:p>
          <a:p>
            <a:pPr defTabSz="739775"/>
            <a:r>
              <a:rPr lang="en-GB" sz="1200"/>
              <a:t>document.write(txt + " has a length of  " + </a:t>
            </a:r>
            <a:r>
              <a:rPr lang="en-GB" sz="1200" b="1"/>
              <a:t>txt.length</a:t>
            </a:r>
            <a:r>
              <a:rPr lang="en-GB" sz="1200"/>
              <a:t>    + "&lt;br/&gt;");</a:t>
            </a:r>
          </a:p>
          <a:p>
            <a:pPr defTabSz="739775"/>
            <a:r>
              <a:rPr lang="en-GB" sz="1200"/>
              <a:t>document.write(txt + " still has length " + </a:t>
            </a:r>
            <a:r>
              <a:rPr lang="en-GB" sz="1200" b="1"/>
              <a:t>txt["length"]</a:t>
            </a:r>
            <a:r>
              <a:rPr lang="en-GB" sz="1200"/>
              <a:t> + "&lt;br/&gt;");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7073900" y="5011738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Properties.html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Methods are the actions that can be performed on objects</a:t>
            </a:r>
          </a:p>
          <a:p>
            <a:pPr lvl="1"/>
            <a:endParaRPr lang="en-GB" smtClean="0"/>
          </a:p>
          <a:p>
            <a:r>
              <a:rPr lang="en-GB" smtClean="0"/>
              <a:t>Example:</a:t>
            </a:r>
          </a:p>
          <a:p>
            <a:pPr lvl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toUpperCase()</a:t>
            </a:r>
            <a:r>
              <a:rPr lang="en-GB" smtClean="0"/>
              <a:t> method of the String object to display a text in uppercase letters</a:t>
            </a:r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mtClean="0"/>
              <a:t>Methods</a:t>
            </a:r>
            <a:endParaRPr lang="en-GB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A155005-EA9E-42EA-8DE9-128B70055DB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9221" name="Rectangle 16"/>
          <p:cNvSpPr>
            <a:spLocks noChangeArrowheads="1"/>
          </p:cNvSpPr>
          <p:nvPr/>
        </p:nvSpPr>
        <p:spPr bwMode="auto">
          <a:xfrm>
            <a:off x="555625" y="3221038"/>
            <a:ext cx="8232775" cy="11525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r>
              <a:rPr lang="en-GB" sz="1200"/>
              <a:t/>
            </a:r>
            <a:br>
              <a:rPr lang="en-GB" sz="1200"/>
            </a:br>
            <a:r>
              <a:rPr lang="en-GB" sz="1200"/>
              <a:t>var txt="llanfairpwllgwyngyllgogerychwyrndrobwllllantysiliogogogoch";</a:t>
            </a:r>
            <a:br>
              <a:rPr lang="en-GB" sz="1200"/>
            </a:br>
            <a:r>
              <a:rPr lang="en-GB" sz="1200"/>
              <a:t>document.write(txt + " in uppercase is " + </a:t>
            </a:r>
            <a:r>
              <a:rPr lang="en-GB" sz="1200" b="1"/>
              <a:t>txt.toUpperCase()</a:t>
            </a:r>
            <a:r>
              <a:rPr lang="en-GB" sz="1200"/>
              <a:t>);</a:t>
            </a:r>
            <a:br>
              <a:rPr lang="en-GB" sz="1200"/>
            </a:br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7370763" y="4071938"/>
            <a:ext cx="147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Methods.html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Overview</a:t>
            </a:r>
          </a:p>
          <a:p>
            <a:pPr marL="457200" indent="-457200" eaLnBrk="1" hangingPunct="1"/>
            <a:r>
              <a:rPr lang="en-US" smtClean="0"/>
              <a:t>Concatenating strings</a:t>
            </a:r>
          </a:p>
          <a:p>
            <a:pPr marL="457200" indent="-457200" eaLnBrk="1" hangingPunct="1"/>
            <a:r>
              <a:rPr lang="en-US" smtClean="0"/>
              <a:t>Indexing into strings</a:t>
            </a:r>
          </a:p>
          <a:p>
            <a:pPr marL="457200" indent="-457200" eaLnBrk="1" hangingPunct="1"/>
            <a:r>
              <a:rPr lang="en-US" smtClean="0"/>
              <a:t>Getting a substring</a:t>
            </a:r>
          </a:p>
          <a:p>
            <a:pPr marL="457200" indent="-457200" eaLnBrk="1" hangingPunct="1"/>
            <a:r>
              <a:rPr lang="en-US" smtClean="0"/>
              <a:t>Formatting a string</a:t>
            </a:r>
          </a:p>
          <a:p>
            <a:pPr marL="457200" indent="-457200" eaLnBrk="1" hangingPunct="1"/>
            <a:r>
              <a:rPr lang="en-US" smtClean="0"/>
              <a:t>Converting numbers to strings</a:t>
            </a:r>
          </a:p>
          <a:p>
            <a:pPr marL="457200" indent="-457200" eaLnBrk="1" hangingPunct="1"/>
            <a:r>
              <a:rPr lang="en-US" smtClean="0"/>
              <a:t>Converting strings to numbers</a:t>
            </a:r>
          </a:p>
          <a:p>
            <a:pPr marL="457200" indent="-457200" eaLnBrk="1" hangingPunct="1"/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GB" smtClean="0"/>
              <a:t>2. 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49FF5F-3D71-42E4-B86A-96DA7200BEBE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/>
              <a:t> object is used to manipulate a stored piece of text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Contains one property: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length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/>
              <a:t>Contains many interesting methods:</a:t>
            </a:r>
          </a:p>
          <a:p>
            <a:pPr lvl="1">
              <a:defRPr/>
            </a:pPr>
            <a:r>
              <a:rPr lang="en-GB" dirty="0" err="1" smtClean="0">
                <a:latin typeface="+mj-lt"/>
              </a:rPr>
              <a:t>concat</a:t>
            </a:r>
            <a:r>
              <a:rPr lang="en-GB" dirty="0" smtClean="0">
                <a:latin typeface="+mj-lt"/>
              </a:rPr>
              <a:t>()</a:t>
            </a:r>
          </a:p>
          <a:p>
            <a:pPr lvl="1">
              <a:defRPr/>
            </a:pPr>
            <a:r>
              <a:rPr lang="en-GB" dirty="0" err="1" smtClean="0">
                <a:latin typeface="+mj-lt"/>
              </a:rPr>
              <a:t>indexOf</a:t>
            </a:r>
            <a:r>
              <a:rPr lang="en-GB" dirty="0" smtClean="0">
                <a:latin typeface="+mj-lt"/>
              </a:rPr>
              <a:t>(), </a:t>
            </a:r>
            <a:r>
              <a:rPr lang="en-GB" dirty="0" err="1" smtClean="0">
                <a:latin typeface="+mj-lt"/>
              </a:rPr>
              <a:t>lastIndexOf</a:t>
            </a:r>
            <a:r>
              <a:rPr lang="en-GB" dirty="0" smtClean="0">
                <a:latin typeface="+mj-lt"/>
              </a:rPr>
              <a:t>()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match(), replace(), search()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slice(), split()</a:t>
            </a:r>
          </a:p>
          <a:p>
            <a:pPr lvl="1">
              <a:defRPr/>
            </a:pPr>
            <a:r>
              <a:rPr lang="en-GB" dirty="0" err="1" smtClean="0">
                <a:latin typeface="+mj-lt"/>
              </a:rPr>
              <a:t>substr</a:t>
            </a:r>
            <a:r>
              <a:rPr lang="en-GB" dirty="0" smtClean="0">
                <a:latin typeface="+mj-lt"/>
              </a:rPr>
              <a:t>()</a:t>
            </a:r>
          </a:p>
          <a:p>
            <a:pPr lvl="1">
              <a:defRPr/>
            </a:pPr>
            <a:r>
              <a:rPr lang="en-GB" dirty="0" err="1" smtClean="0">
                <a:latin typeface="+mj-lt"/>
              </a:rPr>
              <a:t>toLowerCase</a:t>
            </a:r>
            <a:r>
              <a:rPr lang="en-GB" dirty="0" smtClean="0">
                <a:latin typeface="+mj-lt"/>
              </a:rPr>
              <a:t>(), </a:t>
            </a:r>
            <a:r>
              <a:rPr lang="en-GB" dirty="0" err="1" smtClean="0">
                <a:latin typeface="+mj-lt"/>
              </a:rPr>
              <a:t>toUpperCase</a:t>
            </a:r>
            <a:r>
              <a:rPr lang="en-GB" dirty="0" smtClean="0">
                <a:latin typeface="+mj-lt"/>
              </a:rPr>
              <a:t>()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big(), small(), bold(), italics(), </a:t>
            </a:r>
            <a:r>
              <a:rPr lang="en-GB" dirty="0" err="1" smtClean="0">
                <a:latin typeface="+mj-lt"/>
              </a:rPr>
              <a:t>fontcolor</a:t>
            </a:r>
            <a:r>
              <a:rPr lang="en-GB" dirty="0" smtClean="0">
                <a:latin typeface="+mj-lt"/>
              </a:rPr>
              <a:t>(), </a:t>
            </a:r>
            <a:r>
              <a:rPr lang="en-GB" dirty="0" err="1" smtClean="0">
                <a:latin typeface="+mj-lt"/>
              </a:rPr>
              <a:t>fontsize</a:t>
            </a:r>
            <a:r>
              <a:rPr lang="en-GB" dirty="0" smtClean="0">
                <a:latin typeface="+mj-lt"/>
              </a:rPr>
              <a:t>()</a:t>
            </a:r>
            <a:endParaRPr lang="en-US" dirty="0" smtClean="0">
              <a:latin typeface="+mj-lt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B21E04A-9EDE-4F75-8277-0AE453466D57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Here's an example of how to concatenate strings</a:t>
            </a:r>
          </a:p>
          <a:p>
            <a:pPr lvl="1"/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concat()</a:t>
            </a:r>
            <a:r>
              <a:rPr lang="en-GB" smtClean="0"/>
              <a:t> method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Concatenating 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6F3F28-40CB-41F3-815C-DF16FF1EA934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293" name="Rectangle 16"/>
          <p:cNvSpPr>
            <a:spLocks noChangeArrowheads="1"/>
          </p:cNvSpPr>
          <p:nvPr/>
        </p:nvSpPr>
        <p:spPr bwMode="auto">
          <a:xfrm>
            <a:off x="555625" y="2032000"/>
            <a:ext cx="8232775" cy="15748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&lt;script type="text/javascript"&gt;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var name = "";</a:t>
            </a:r>
          </a:p>
          <a:p>
            <a:pPr defTabSz="739775"/>
            <a:r>
              <a:rPr lang="en-GB" sz="1200" b="1"/>
              <a:t>name = name.concat("Andrew", " Carl", " Olsen");</a:t>
            </a:r>
          </a:p>
          <a:p>
            <a:pPr defTabSz="739775"/>
            <a:r>
              <a:rPr lang="en-GB" sz="1200" b="1"/>
              <a:t>name = name.concat(" Esq.");</a:t>
            </a:r>
          </a:p>
          <a:p>
            <a:pPr defTabSz="739775"/>
            <a:r>
              <a:rPr lang="en-GB" sz="1200"/>
              <a:t>document.write("Your name is " + name);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&lt;/script&gt;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6808788" y="3302000"/>
            <a:ext cx="200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/>
              <a:t>StringConcat.html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20422</TotalTime>
  <Words>2590</Words>
  <Application>Microsoft Office PowerPoint</Application>
  <PresentationFormat>On-screen Show (4:3)</PresentationFormat>
  <Paragraphs>549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1_Blends</vt:lpstr>
      <vt:lpstr>JavaScript Standard Objects</vt:lpstr>
      <vt:lpstr>Contents</vt:lpstr>
      <vt:lpstr>1. JavaScript Objects Introduction</vt:lpstr>
      <vt:lpstr>Object-Oriented Programming</vt:lpstr>
      <vt:lpstr>Properties</vt:lpstr>
      <vt:lpstr>Methods</vt:lpstr>
      <vt:lpstr>2. Strings</vt:lpstr>
      <vt:lpstr>Overview</vt:lpstr>
      <vt:lpstr>Concatenating Strings</vt:lpstr>
      <vt:lpstr>Indexing into Strings</vt:lpstr>
      <vt:lpstr>Getting a Substring</vt:lpstr>
      <vt:lpstr>Formatting a String</vt:lpstr>
      <vt:lpstr>Converting Numbers to Strings</vt:lpstr>
      <vt:lpstr>Converting Strings to Numbers</vt:lpstr>
      <vt:lpstr>3. Dates</vt:lpstr>
      <vt:lpstr>Overview</vt:lpstr>
      <vt:lpstr>Getting a Date</vt:lpstr>
      <vt:lpstr>Setting a Date</vt:lpstr>
      <vt:lpstr>Manipulating Date</vt:lpstr>
      <vt:lpstr>4. Arrays</vt:lpstr>
      <vt:lpstr>What is an Array?</vt:lpstr>
      <vt:lpstr>Creating an Array</vt:lpstr>
      <vt:lpstr>Accessing Elements</vt:lpstr>
      <vt:lpstr>Looping Through Elements</vt:lpstr>
      <vt:lpstr>Slicing an Array</vt:lpstr>
      <vt:lpstr>Sorting an Array</vt:lpstr>
      <vt:lpstr>Additional Array Techniques (1 of 2)</vt:lpstr>
      <vt:lpstr>Additional Array Techniques (2 of 2)</vt:lpstr>
      <vt:lpstr>5. Regular Expressions</vt:lpstr>
      <vt:lpstr>What is a Regular Expression?</vt:lpstr>
      <vt:lpstr>Regular Expressions in JavaScript</vt:lpstr>
      <vt:lpstr>Testing for Text</vt:lpstr>
      <vt:lpstr>Using Modifiers</vt:lpstr>
      <vt:lpstr>Summary</vt:lpstr>
      <vt:lpstr>Annex: Regular Expression Syntax</vt:lpstr>
      <vt:lpstr>Brackets</vt:lpstr>
      <vt:lpstr>Metacharacters</vt:lpstr>
      <vt:lpstr>Brackets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520</cp:revision>
  <dcterms:created xsi:type="dcterms:W3CDTF">2002-05-03T12:27:39Z</dcterms:created>
  <dcterms:modified xsi:type="dcterms:W3CDTF">2016-02-04T10:50:51Z</dcterms:modified>
</cp:coreProperties>
</file>