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8"/>
  </p:notesMasterIdLst>
  <p:handoutMasterIdLst>
    <p:handoutMasterId r:id="rId29"/>
  </p:handoutMasterIdLst>
  <p:sldIdLst>
    <p:sldId id="391" r:id="rId2"/>
    <p:sldId id="392" r:id="rId3"/>
    <p:sldId id="649" r:id="rId4"/>
    <p:sldId id="656" r:id="rId5"/>
    <p:sldId id="677" r:id="rId6"/>
    <p:sldId id="650" r:id="rId7"/>
    <p:sldId id="658" r:id="rId8"/>
    <p:sldId id="689" r:id="rId9"/>
    <p:sldId id="680" r:id="rId10"/>
    <p:sldId id="682" r:id="rId11"/>
    <p:sldId id="683" r:id="rId12"/>
    <p:sldId id="684" r:id="rId13"/>
    <p:sldId id="685" r:id="rId14"/>
    <p:sldId id="690" r:id="rId15"/>
    <p:sldId id="659" r:id="rId16"/>
    <p:sldId id="661" r:id="rId17"/>
    <p:sldId id="686" r:id="rId18"/>
    <p:sldId id="660" r:id="rId19"/>
    <p:sldId id="691" r:id="rId20"/>
    <p:sldId id="665" r:id="rId21"/>
    <p:sldId id="666" r:id="rId22"/>
    <p:sldId id="667" r:id="rId23"/>
    <p:sldId id="669" r:id="rId24"/>
    <p:sldId id="670" r:id="rId25"/>
    <p:sldId id="687" r:id="rId26"/>
    <p:sldId id="688" r:id="rId27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3399"/>
    <a:srgbClr val="FF9900"/>
    <a:srgbClr val="FFFF66"/>
    <a:srgbClr val="CCFF99"/>
    <a:srgbClr val="99FF66"/>
    <a:srgbClr val="DDDDFF"/>
    <a:srgbClr val="FF9999"/>
    <a:srgbClr val="CCCCFF"/>
    <a:srgbClr val="D9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991" autoAdjust="0"/>
    <p:restoredTop sz="94574" autoAdjust="0"/>
  </p:normalViewPr>
  <p:slideViewPr>
    <p:cSldViewPr snapToGrid="0" showGuides="1">
      <p:cViewPr>
        <p:scale>
          <a:sx n="70" d="100"/>
          <a:sy n="70" d="100"/>
        </p:scale>
        <p:origin x="-606" y="-852"/>
      </p:cViewPr>
      <p:guideLst>
        <p:guide orient="horz" pos="2588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3048" y="-5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</a:rPr>
              <a:t>Graphics with SVG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9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41AA390-5649-4DA0-8D79-9D0A8497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512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48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67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03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Graphics with SVG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draw </a:t>
            </a:r>
            <a:r>
              <a:rPr lang="en-GB" dirty="0" smtClean="0"/>
              <a:t>circles: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/>
              <a:t>To draw </a:t>
            </a:r>
            <a:r>
              <a:rPr lang="en-GB" dirty="0" smtClean="0"/>
              <a:t>ellipses: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Circles and Ellipses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7435" y="1644098"/>
            <a:ext cx="7385953" cy="1054165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</a:t>
            </a:r>
            <a:r>
              <a:rPr lang="en-GB" sz="1200" dirty="0"/>
              <a:t>circle cx="120" cy="80" r="40"</a:t>
            </a:r>
          </a:p>
          <a:p>
            <a:r>
              <a:rPr lang="en-GB" sz="1200" dirty="0" smtClean="0"/>
              <a:t>        stroke</a:t>
            </a:r>
            <a:r>
              <a:rPr lang="en-GB" sz="1200" dirty="0"/>
              <a:t>="blue" fill="red" /&gt;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circle cx="160" cy="120" r="60"</a:t>
            </a:r>
          </a:p>
          <a:p>
            <a:r>
              <a:rPr lang="en-GB" sz="1200" dirty="0" smtClean="0"/>
              <a:t>        stroke</a:t>
            </a:r>
            <a:r>
              <a:rPr lang="en-GB" sz="1200" dirty="0"/>
              <a:t>="blue" fill="yellow" /&gt;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918" y="4015675"/>
            <a:ext cx="7385953" cy="1054165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</a:t>
            </a:r>
            <a:r>
              <a:rPr lang="en-GB" sz="1200" dirty="0"/>
              <a:t>ellipse cx="150" cy="60" </a:t>
            </a:r>
            <a:r>
              <a:rPr lang="en-GB" sz="1200" dirty="0" err="1"/>
              <a:t>rx</a:t>
            </a:r>
            <a:r>
              <a:rPr lang="en-GB" sz="1200" dirty="0"/>
              <a:t>="110" </a:t>
            </a:r>
            <a:r>
              <a:rPr lang="en-GB" sz="1200" dirty="0" err="1"/>
              <a:t>ry</a:t>
            </a:r>
            <a:r>
              <a:rPr lang="en-GB" sz="1200" dirty="0"/>
              <a:t>="30"</a:t>
            </a:r>
          </a:p>
          <a:p>
            <a:r>
              <a:rPr lang="en-GB" sz="1200" dirty="0" smtClean="0"/>
              <a:t>         stroke</a:t>
            </a:r>
            <a:r>
              <a:rPr lang="en-GB" sz="1200" dirty="0"/>
              <a:t>="blue" fill="red" /&gt;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ellipse cx="150" cy="140" </a:t>
            </a:r>
            <a:r>
              <a:rPr lang="en-GB" sz="1200" dirty="0" err="1"/>
              <a:t>rx</a:t>
            </a:r>
            <a:r>
              <a:rPr lang="en-GB" sz="1200" dirty="0"/>
              <a:t>="110" </a:t>
            </a:r>
            <a:r>
              <a:rPr lang="en-GB" sz="1200" dirty="0" err="1"/>
              <a:t>ry</a:t>
            </a:r>
            <a:r>
              <a:rPr lang="en-GB" sz="1200" dirty="0"/>
              <a:t>="30"</a:t>
            </a:r>
          </a:p>
          <a:p>
            <a:r>
              <a:rPr lang="en-GB" sz="1200" dirty="0" smtClean="0"/>
              <a:t>         stroke</a:t>
            </a:r>
            <a:r>
              <a:rPr lang="en-GB" sz="1200" dirty="0"/>
              <a:t>="blue" fill="yellow" /&gt;	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3659135"/>
            <a:ext cx="2019663" cy="1750758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340292"/>
            <a:ext cx="2047875" cy="177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draw arcs:</a:t>
            </a:r>
          </a:p>
          <a:p>
            <a:pPr lvl="1"/>
            <a:r>
              <a:rPr lang="en-GB" dirty="0" smtClean="0"/>
              <a:t>Use a </a:t>
            </a:r>
            <a:r>
              <a:rPr lang="en-GB" dirty="0" smtClean="0">
                <a:latin typeface="Lucida Console" pitchFamily="49" charset="0"/>
              </a:rPr>
              <a:t>&lt;path&gt;</a:t>
            </a:r>
            <a:r>
              <a:rPr lang="en-GB" dirty="0" smtClean="0"/>
              <a:t> element with an "A" flag</a:t>
            </a:r>
          </a:p>
          <a:p>
            <a:pPr lvl="1"/>
            <a:endParaRPr lang="en-GB" dirty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Arcs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2538" y="2934582"/>
            <a:ext cx="7035333" cy="3561907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</a:t>
            </a:r>
            <a:r>
              <a:rPr lang="en-GB" sz="1200" dirty="0"/>
              <a:t>path fill="red"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100 180</a:t>
            </a:r>
          </a:p>
          <a:p>
            <a:r>
              <a:rPr lang="en-GB" sz="1200" dirty="0"/>
              <a:t>      </a:t>
            </a:r>
            <a:r>
              <a:rPr lang="en-GB" sz="1200" dirty="0" smtClean="0"/>
              <a:t>   </a:t>
            </a:r>
            <a:r>
              <a:rPr lang="en-GB" sz="1200" dirty="0"/>
              <a:t>A 45 45, 0, 0, 0, 145 225</a:t>
            </a:r>
          </a:p>
          <a:p>
            <a:r>
              <a:rPr lang="en-GB" sz="1200" dirty="0"/>
              <a:t>      </a:t>
            </a:r>
            <a:r>
              <a:rPr lang="en-GB" sz="1200" dirty="0" smtClean="0"/>
              <a:t>   </a:t>
            </a:r>
            <a:r>
              <a:rPr lang="en-GB" sz="1200" dirty="0"/>
              <a:t>L 145 180 Z" /&gt;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 smtClean="0"/>
              <a:t>&lt;</a:t>
            </a:r>
            <a:r>
              <a:rPr lang="en-GB" sz="1200" dirty="0"/>
              <a:t>path fill="green"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200 180</a:t>
            </a:r>
          </a:p>
          <a:p>
            <a:r>
              <a:rPr lang="en-GB" sz="1200" dirty="0" smtClean="0"/>
              <a:t>         A </a:t>
            </a:r>
            <a:r>
              <a:rPr lang="en-GB" sz="1200" dirty="0"/>
              <a:t>45 45, 0, 1, 0, 245 225</a:t>
            </a:r>
          </a:p>
          <a:p>
            <a:r>
              <a:rPr lang="en-GB" sz="1200" dirty="0" smtClean="0"/>
              <a:t>         L </a:t>
            </a:r>
            <a:r>
              <a:rPr lang="en-GB" sz="1200" dirty="0"/>
              <a:t>245 180 Z" /&gt;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 smtClean="0"/>
              <a:t>&lt;</a:t>
            </a:r>
            <a:r>
              <a:rPr lang="en-GB" sz="1200" dirty="0"/>
              <a:t>path fill="blue"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300 180</a:t>
            </a:r>
          </a:p>
          <a:p>
            <a:r>
              <a:rPr lang="en-GB" sz="1200" dirty="0" smtClean="0"/>
              <a:t>         A </a:t>
            </a:r>
            <a:r>
              <a:rPr lang="en-GB" sz="1200" dirty="0"/>
              <a:t>45 45, 0, 0, 1, 345 225</a:t>
            </a:r>
          </a:p>
          <a:p>
            <a:r>
              <a:rPr lang="en-GB" sz="1200" dirty="0" smtClean="0"/>
              <a:t>         L </a:t>
            </a:r>
            <a:r>
              <a:rPr lang="en-GB" sz="1200" dirty="0"/>
              <a:t>345 180 Z" /&gt;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 smtClean="0"/>
              <a:t>&lt;</a:t>
            </a:r>
            <a:r>
              <a:rPr lang="en-GB" sz="1200" dirty="0"/>
              <a:t>path fill="orange" 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400 180</a:t>
            </a:r>
          </a:p>
          <a:p>
            <a:r>
              <a:rPr lang="en-GB" sz="1200" dirty="0" smtClean="0"/>
              <a:t>         A </a:t>
            </a:r>
            <a:r>
              <a:rPr lang="en-GB" sz="1200" dirty="0"/>
              <a:t>45 45, 0, 1, 1, 445 225</a:t>
            </a:r>
          </a:p>
          <a:p>
            <a:r>
              <a:rPr lang="en-GB" sz="1200" smtClean="0"/>
              <a:t>         L </a:t>
            </a:r>
            <a:r>
              <a:rPr lang="en-GB" sz="1200" dirty="0"/>
              <a:t>445 180 Z" /&gt;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2538" y="2033051"/>
            <a:ext cx="7567612" cy="3426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radiusX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radiusY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xAxisRotation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largeArc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clockwise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endX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endY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9" y="3551620"/>
            <a:ext cx="3040062" cy="157456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draw quadratic curves:</a:t>
            </a:r>
          </a:p>
          <a:p>
            <a:pPr lvl="1"/>
            <a:r>
              <a:rPr lang="en-GB" dirty="0" smtClean="0"/>
              <a:t>Use a </a:t>
            </a:r>
            <a:r>
              <a:rPr lang="en-GB" dirty="0" smtClean="0">
                <a:latin typeface="Lucida Console" pitchFamily="49" charset="0"/>
              </a:rPr>
              <a:t>&lt;path&gt;</a:t>
            </a:r>
            <a:r>
              <a:rPr lang="en-GB" dirty="0" smtClean="0"/>
              <a:t> element with a "Q" flag </a:t>
            </a:r>
          </a:p>
          <a:p>
            <a:pPr lvl="1"/>
            <a:r>
              <a:rPr lang="en-GB" dirty="0" smtClean="0"/>
              <a:t>Also use "T" flags to create follow-on quadratic curves</a:t>
            </a:r>
            <a:endParaRPr lang="en-GB" dirty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Quadratic Curves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2538" y="3317369"/>
            <a:ext cx="7035333" cy="2647507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</a:t>
            </a:r>
            <a:r>
              <a:rPr lang="en-GB" sz="1200" dirty="0"/>
              <a:t>path stroke="red" fill="none"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20 40 </a:t>
            </a:r>
          </a:p>
          <a:p>
            <a:r>
              <a:rPr lang="en-GB" sz="1200" dirty="0" smtClean="0"/>
              <a:t>         Q </a:t>
            </a:r>
            <a:r>
              <a:rPr lang="en-GB" sz="1200" dirty="0"/>
              <a:t>50 0, 120 140" /&gt;</a:t>
            </a:r>
          </a:p>
          <a:p>
            <a:endParaRPr lang="en-GB" sz="1200" dirty="0" smtClean="0"/>
          </a:p>
          <a:p>
            <a:r>
              <a:rPr lang="en-GB" sz="1200" dirty="0" smtClean="0"/>
              <a:t>&lt;</a:t>
            </a:r>
            <a:r>
              <a:rPr lang="en-GB" sz="1200" dirty="0"/>
              <a:t>path stroke="green" fill="none"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20 50 </a:t>
            </a:r>
          </a:p>
          <a:p>
            <a:r>
              <a:rPr lang="en-GB" sz="1200" dirty="0" smtClean="0"/>
              <a:t>         Q </a:t>
            </a:r>
            <a:r>
              <a:rPr lang="en-GB" sz="1200" dirty="0"/>
              <a:t>50 10, 120 150 </a:t>
            </a:r>
            <a:endParaRPr lang="en-GB" sz="1200" dirty="0" smtClean="0"/>
          </a:p>
          <a:p>
            <a:r>
              <a:rPr lang="en-GB" sz="1200" dirty="0" smtClean="0"/>
              <a:t>         T </a:t>
            </a:r>
            <a:r>
              <a:rPr lang="en-GB" sz="1200" dirty="0"/>
              <a:t>220 250" /&gt;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path stroke="blue" fill="none"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20 60 </a:t>
            </a:r>
          </a:p>
          <a:p>
            <a:r>
              <a:rPr lang="en-GB" sz="1200" dirty="0" smtClean="0"/>
              <a:t>         Q </a:t>
            </a:r>
            <a:r>
              <a:rPr lang="en-GB" sz="1200" dirty="0"/>
              <a:t>50 20, 120 160 </a:t>
            </a:r>
          </a:p>
          <a:p>
            <a:r>
              <a:rPr lang="en-GB" sz="1200" dirty="0" smtClean="0"/>
              <a:t>         T </a:t>
            </a:r>
            <a:r>
              <a:rPr lang="en-GB" sz="1200" dirty="0"/>
              <a:t>220 260 </a:t>
            </a:r>
          </a:p>
          <a:p>
            <a:r>
              <a:rPr lang="en-GB" sz="1200" dirty="0" smtClean="0"/>
              <a:t>         T </a:t>
            </a:r>
            <a:r>
              <a:rPr lang="en-GB" sz="1200" dirty="0"/>
              <a:t>150 150" /&gt;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2538" y="2409812"/>
            <a:ext cx="7567611" cy="5141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Q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</a:rPr>
              <a:t>cpX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</a:rPr>
              <a:t>cpY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endX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</a:rPr>
              <a:t>endY</a:t>
            </a:r>
            <a:endParaRPr lang="en-GB" sz="14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T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endX</a:t>
            </a:r>
            <a:r>
              <a:rPr lang="en-GB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Lucida Console" pitchFamily="49" charset="0"/>
              </a:rPr>
              <a:t>endY</a:t>
            </a:r>
            <a:endParaRPr lang="en-GB" sz="14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214" y="3184441"/>
            <a:ext cx="3039935" cy="317158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draw cubic curves:</a:t>
            </a:r>
          </a:p>
          <a:p>
            <a:pPr lvl="1"/>
            <a:r>
              <a:rPr lang="en-GB" dirty="0" smtClean="0"/>
              <a:t>Use a </a:t>
            </a:r>
            <a:r>
              <a:rPr lang="en-GB" dirty="0" smtClean="0">
                <a:latin typeface="Lucida Console" pitchFamily="49" charset="0"/>
              </a:rPr>
              <a:t>&lt;path&gt;</a:t>
            </a:r>
            <a:r>
              <a:rPr lang="en-GB" dirty="0" smtClean="0"/>
              <a:t> element with a "C" flag </a:t>
            </a:r>
          </a:p>
          <a:p>
            <a:pPr lvl="1"/>
            <a:r>
              <a:rPr lang="en-GB" dirty="0" smtClean="0"/>
              <a:t>Also use "S" flags to create follow-on cubic curves</a:t>
            </a:r>
            <a:endParaRPr lang="en-GB" dirty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Cubic Curves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2538" y="3317369"/>
            <a:ext cx="7035333" cy="1573607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</a:t>
            </a:r>
            <a:r>
              <a:rPr lang="en-GB" sz="1200" dirty="0"/>
              <a:t>path stroke="red" fill="none"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70 100 </a:t>
            </a:r>
          </a:p>
          <a:p>
            <a:r>
              <a:rPr lang="en-GB" sz="1200" dirty="0" smtClean="0"/>
              <a:t>         C </a:t>
            </a:r>
            <a:r>
              <a:rPr lang="en-GB" sz="1200" dirty="0"/>
              <a:t>170 0, 170 600, 370 400" /&gt;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path stroke="green" fill="none"</a:t>
            </a:r>
          </a:p>
          <a:p>
            <a:r>
              <a:rPr lang="en-GB" sz="1200" dirty="0" smtClean="0"/>
              <a:t>      d</a:t>
            </a:r>
            <a:r>
              <a:rPr lang="en-GB" sz="1200" dirty="0"/>
              <a:t>="M 70 110 </a:t>
            </a:r>
          </a:p>
          <a:p>
            <a:r>
              <a:rPr lang="en-GB" sz="1200" dirty="0" smtClean="0"/>
              <a:t>         C </a:t>
            </a:r>
            <a:r>
              <a:rPr lang="en-GB" sz="1200" dirty="0"/>
              <a:t>170 10, 170 610, 370 410 </a:t>
            </a:r>
          </a:p>
          <a:p>
            <a:r>
              <a:rPr lang="en-GB" sz="1200" dirty="0" smtClean="0"/>
              <a:t>         S </a:t>
            </a:r>
            <a:r>
              <a:rPr lang="en-GB" sz="1200" dirty="0"/>
              <a:t>250 300, 450 150" /&gt;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2538" y="2409812"/>
            <a:ext cx="7567612" cy="5141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fr-FR" sz="1400" dirty="0" smtClean="0">
                <a:solidFill>
                  <a:srgbClr val="FF0000"/>
                </a:solidFill>
                <a:latin typeface="Lucida Console" pitchFamily="49" charset="0"/>
              </a:rPr>
              <a:t>cp1X cp1Y cp2X cp2Y </a:t>
            </a:r>
            <a:r>
              <a:rPr lang="fr-FR" sz="1400" dirty="0" err="1">
                <a:solidFill>
                  <a:srgbClr val="FF0000"/>
                </a:solidFill>
                <a:latin typeface="Lucida Console" pitchFamily="49" charset="0"/>
              </a:rPr>
              <a:t>endX</a:t>
            </a:r>
            <a:r>
              <a:rPr lang="fr-FR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fr-FR" sz="1400" dirty="0" err="1">
                <a:solidFill>
                  <a:srgbClr val="FF0000"/>
                </a:solidFill>
                <a:latin typeface="Lucida Console" pitchFamily="49" charset="0"/>
              </a:rPr>
              <a:t>endY</a:t>
            </a:r>
            <a:r>
              <a:rPr lang="fr-FR" sz="14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endParaRPr lang="fr-FR" sz="14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S cp2X cp2Y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</a:rPr>
              <a:t>endX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Lucida Console" pitchFamily="49" charset="0"/>
              </a:rPr>
              <a:t>endY</a:t>
            </a:r>
            <a:endParaRPr lang="en-GB" sz="14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161746"/>
            <a:ext cx="3040062" cy="291339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Basic </a:t>
            </a:r>
            <a:r>
              <a:rPr lang="en-GB" dirty="0" smtClean="0"/>
              <a:t>stroke </a:t>
            </a:r>
            <a:r>
              <a:rPr lang="en-GB" dirty="0"/>
              <a:t>and </a:t>
            </a:r>
            <a:r>
              <a:rPr lang="en-GB" dirty="0" smtClean="0"/>
              <a:t>fill styles</a:t>
            </a:r>
          </a:p>
          <a:p>
            <a:pPr eaLnBrk="1" hangingPunct="1"/>
            <a:r>
              <a:rPr lang="en-GB" dirty="0"/>
              <a:t>Setting line styles</a:t>
            </a:r>
          </a:p>
          <a:p>
            <a:pPr eaLnBrk="1" hangingPunct="1"/>
            <a:r>
              <a:rPr lang="en-GB" dirty="0" smtClean="0"/>
              <a:t>Gradients and patterns</a:t>
            </a:r>
          </a:p>
          <a:p>
            <a:pPr eaLnBrk="1" hangingPunct="1"/>
            <a:r>
              <a:rPr lang="en-GB" dirty="0" smtClean="0"/>
              <a:t>Examples</a:t>
            </a:r>
          </a:p>
          <a:p>
            <a:pPr eaLnBrk="1" hangingPunct="1"/>
            <a:endParaRPr lang="en-GB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Setting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8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set a fill style or a stroke style, set these attributes: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Basic Stroke and Fill Styles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97437" y="1692034"/>
            <a:ext cx="3588238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stroke="</a:t>
            </a:r>
            <a:r>
              <a:rPr lang="en-GB" sz="1200" dirty="0" err="1" smtClean="0"/>
              <a:t>color</a:t>
            </a:r>
            <a:r>
              <a:rPr lang="en-GB" sz="1200" dirty="0" smtClean="0"/>
              <a:t>"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97434" y="2689107"/>
            <a:ext cx="3588241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stroke-width="width"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7434" y="3190749"/>
            <a:ext cx="3583754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stroke-</a:t>
            </a:r>
            <a:r>
              <a:rPr lang="en-GB" sz="1200" dirty="0" err="1" smtClean="0"/>
              <a:t>dasharray</a:t>
            </a:r>
            <a:r>
              <a:rPr lang="en-GB" sz="1200" dirty="0" smtClean="0"/>
              <a:t>="dash-gap series"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7434" y="2180193"/>
            <a:ext cx="3588241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stroke-opacity="opacity-fraction"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5146" y="2194569"/>
            <a:ext cx="3588241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fill-opacity="opacity-fraction"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99633" y="1692034"/>
            <a:ext cx="3588238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fill="</a:t>
            </a:r>
            <a:r>
              <a:rPr lang="en-GB" sz="1200" dirty="0" err="1" smtClean="0"/>
              <a:t>color</a:t>
            </a:r>
            <a:r>
              <a:rPr lang="en-GB" sz="1200" dirty="0" smtClean="0"/>
              <a:t>"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9633" y="2689107"/>
            <a:ext cx="3588241" cy="29579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fill-rule="nonzero" | "</a:t>
            </a:r>
            <a:r>
              <a:rPr lang="en-GB" sz="1200" dirty="0" err="1" smtClean="0"/>
              <a:t>evenodd</a:t>
            </a:r>
            <a:r>
              <a:rPr lang="en-GB" sz="1200" dirty="0" smtClean="0"/>
              <a:t>"</a:t>
            </a:r>
            <a:endParaRPr lang="en-GB" sz="12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4795281" y="3158944"/>
            <a:ext cx="3492593" cy="482749"/>
          </a:xfrm>
          <a:prstGeom prst="wedgeRoundRectCallout">
            <a:avLst>
              <a:gd name="adj1" fmla="val -53542"/>
              <a:gd name="adj2" fmla="val -35448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GB" sz="1200" dirty="0" smtClean="0">
                <a:solidFill>
                  <a:srgbClr val="333399"/>
                </a:solidFill>
              </a:rPr>
              <a:t>You can also define </a:t>
            </a:r>
            <a:r>
              <a:rPr lang="en-GB" sz="1200" dirty="0">
                <a:solidFill>
                  <a:srgbClr val="333399"/>
                </a:solidFill>
              </a:rPr>
              <a:t>properties </a:t>
            </a:r>
            <a:r>
              <a:rPr lang="en-GB" sz="1200" dirty="0" smtClean="0">
                <a:solidFill>
                  <a:srgbClr val="333399"/>
                </a:solidFill>
              </a:rPr>
              <a:t>as CSS styles:</a:t>
            </a:r>
            <a:endParaRPr lang="en-GB" sz="1200" dirty="0">
              <a:solidFill>
                <a:srgbClr val="333399"/>
              </a:solidFill>
            </a:endParaRPr>
          </a:p>
          <a:p>
            <a:pPr marL="0" lvl="1"/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 style</a:t>
            </a:r>
            <a:r>
              <a:rPr lang="en-GB" sz="1200" dirty="0">
                <a:solidFill>
                  <a:srgbClr val="333399"/>
                </a:solidFill>
                <a:latin typeface="Lucida Console" pitchFamily="49" charset="0"/>
              </a:rPr>
              <a:t>="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stroke:color1</a:t>
            </a:r>
            <a:r>
              <a:rPr lang="en-GB" sz="1200" dirty="0">
                <a:solidFill>
                  <a:srgbClr val="333399"/>
                </a:solidFill>
                <a:latin typeface="Lucida Console" pitchFamily="49" charset="0"/>
              </a:rPr>
              <a:t>; 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fill:color2"</a:t>
            </a:r>
            <a:endParaRPr lang="en-GB" sz="12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dirty="0"/>
              <a:t>define line </a:t>
            </a:r>
            <a:r>
              <a:rPr lang="en-GB" dirty="0" smtClean="0"/>
              <a:t>endings: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/>
              <a:t>To define what happens at path </a:t>
            </a:r>
            <a:r>
              <a:rPr lang="en-GB" dirty="0" smtClean="0"/>
              <a:t>joints:</a:t>
            </a:r>
            <a:endParaRPr lang="en-GB" dirty="0"/>
          </a:p>
          <a:p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</a:t>
            </a:r>
            <a:r>
              <a:rPr lang="en-GB" dirty="0" smtClean="0"/>
              <a:t>Line Styles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01918" y="1670192"/>
            <a:ext cx="7385953" cy="301166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stroke-</a:t>
            </a:r>
            <a:r>
              <a:rPr lang="en-GB" sz="1200" dirty="0" err="1" smtClean="0"/>
              <a:t>linecap</a:t>
            </a:r>
            <a:r>
              <a:rPr lang="en-GB" sz="1200" dirty="0" smtClean="0"/>
              <a:t>="round" </a:t>
            </a:r>
            <a:r>
              <a:rPr lang="en-GB" sz="1200" dirty="0"/>
              <a:t>| </a:t>
            </a:r>
            <a:r>
              <a:rPr lang="en-GB" sz="1200" dirty="0" smtClean="0"/>
              <a:t>"square" </a:t>
            </a:r>
            <a:r>
              <a:rPr lang="en-GB" sz="1200" dirty="0"/>
              <a:t>| </a:t>
            </a:r>
            <a:r>
              <a:rPr lang="en-GB" sz="1200" dirty="0" smtClean="0"/>
              <a:t>"butt"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97434" y="3696156"/>
            <a:ext cx="7385953" cy="301166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stroke-</a:t>
            </a:r>
            <a:r>
              <a:rPr lang="en-GB" sz="1200" dirty="0" err="1" smtClean="0"/>
              <a:t>linejoin</a:t>
            </a:r>
            <a:r>
              <a:rPr lang="en-GB" sz="1200" dirty="0" smtClean="0"/>
              <a:t>="bevel" </a:t>
            </a:r>
            <a:r>
              <a:rPr lang="en-GB" sz="1200" dirty="0"/>
              <a:t>| </a:t>
            </a:r>
            <a:r>
              <a:rPr lang="en-GB" sz="1200" dirty="0" smtClean="0"/>
              <a:t>"round" </a:t>
            </a:r>
            <a:r>
              <a:rPr lang="en-GB" sz="1200" dirty="0"/>
              <a:t>| </a:t>
            </a:r>
            <a:r>
              <a:rPr lang="en-GB" sz="1200" dirty="0" smtClean="0"/>
              <a:t>"</a:t>
            </a:r>
            <a:r>
              <a:rPr lang="en-GB" sz="1200" dirty="0" err="1" smtClean="0"/>
              <a:t>miter</a:t>
            </a:r>
            <a:r>
              <a:rPr lang="en-GB" sz="1200" dirty="0" smtClean="0"/>
              <a:t>"</a:t>
            </a:r>
            <a:endParaRPr lang="en-GB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96" y="1301158"/>
            <a:ext cx="1333286" cy="1022547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39" y="3326513"/>
            <a:ext cx="2793843" cy="800246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2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fill a shape with a gradient or a pattern: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Gradients and Patterns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97434" y="1686508"/>
            <a:ext cx="7385953" cy="4671762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/>
              <a:t>&lt;</a:t>
            </a:r>
            <a:r>
              <a:rPr lang="en-GB" sz="1200" dirty="0" err="1"/>
              <a:t>defs</a:t>
            </a:r>
            <a:r>
              <a:rPr lang="en-GB" sz="1200" dirty="0"/>
              <a:t>&gt;</a:t>
            </a:r>
          </a:p>
          <a:p>
            <a:endParaRPr lang="en-GB" sz="1200" dirty="0" smtClean="0"/>
          </a:p>
          <a:p>
            <a:r>
              <a:rPr lang="en-GB" sz="1200" dirty="0" smtClean="0"/>
              <a:t>  &lt;</a:t>
            </a:r>
            <a:r>
              <a:rPr lang="en-GB" sz="1200" dirty="0" err="1"/>
              <a:t>linearGradient</a:t>
            </a:r>
            <a:r>
              <a:rPr lang="en-GB" sz="1200" dirty="0"/>
              <a:t> id="gradient1a" x1="0%" y1="0%" x2="100%" y2="0%"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         </a:t>
            </a:r>
            <a:r>
              <a:rPr lang="en-GB" sz="1200" dirty="0" err="1" smtClean="0"/>
              <a:t>gradientUnits</a:t>
            </a:r>
            <a:r>
              <a:rPr lang="en-GB" sz="1200" dirty="0"/>
              <a:t>="</a:t>
            </a:r>
            <a:r>
              <a:rPr lang="en-GB" sz="1200" dirty="0" err="1"/>
              <a:t>objectBoundingBox</a:t>
            </a:r>
            <a:r>
              <a:rPr lang="en-GB" sz="1200" dirty="0"/>
              <a:t>"&gt;  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stop offset="0.2" stop-</a:t>
            </a:r>
            <a:r>
              <a:rPr lang="en-GB" sz="1200" dirty="0" err="1"/>
              <a:t>color</a:t>
            </a:r>
            <a:r>
              <a:rPr lang="en-GB" sz="1200" dirty="0"/>
              <a:t>="yellow" /&gt;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stop offset="0.5" stop-</a:t>
            </a:r>
            <a:r>
              <a:rPr lang="en-GB" sz="1200" dirty="0" err="1"/>
              <a:t>color</a:t>
            </a:r>
            <a:r>
              <a:rPr lang="en-GB" sz="1200" dirty="0"/>
              <a:t>="green" /&gt;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stop offset="1.0" stop-</a:t>
            </a:r>
            <a:r>
              <a:rPr lang="en-GB" sz="1200" dirty="0" err="1"/>
              <a:t>color</a:t>
            </a:r>
            <a:r>
              <a:rPr lang="en-GB" sz="1200" dirty="0"/>
              <a:t>="red" /&gt;</a:t>
            </a:r>
          </a:p>
          <a:p>
            <a:r>
              <a:rPr lang="en-GB" sz="1200" dirty="0" smtClean="0"/>
              <a:t>  &lt;/</a:t>
            </a:r>
            <a:r>
              <a:rPr lang="en-GB" sz="1200" dirty="0" err="1"/>
              <a:t>linearGradient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 smtClean="0"/>
              <a:t>  &lt;</a:t>
            </a:r>
            <a:r>
              <a:rPr lang="en-GB" sz="1200" dirty="0" err="1"/>
              <a:t>radialGradient</a:t>
            </a:r>
            <a:r>
              <a:rPr lang="en-GB" sz="1200" dirty="0"/>
              <a:t> id="gradient2" </a:t>
            </a:r>
            <a:r>
              <a:rPr lang="en-GB" sz="1200" dirty="0" err="1"/>
              <a:t>fx</a:t>
            </a:r>
            <a:r>
              <a:rPr lang="en-GB" sz="1200" dirty="0"/>
              <a:t>="0.3" </a:t>
            </a:r>
            <a:r>
              <a:rPr lang="en-GB" sz="1200" dirty="0" err="1"/>
              <a:t>fy</a:t>
            </a:r>
            <a:r>
              <a:rPr lang="en-GB" sz="1200" dirty="0"/>
              <a:t>="0.3" </a:t>
            </a:r>
            <a:endParaRPr lang="en-GB" sz="1200" dirty="0" smtClean="0"/>
          </a:p>
          <a:p>
            <a:r>
              <a:rPr lang="en-GB" sz="1200" dirty="0" smtClean="0"/>
              <a:t>                  </a:t>
            </a:r>
            <a:r>
              <a:rPr lang="en-GB" sz="1200" dirty="0" err="1" smtClean="0"/>
              <a:t>gradientUnits</a:t>
            </a:r>
            <a:r>
              <a:rPr lang="en-GB" sz="1200" dirty="0"/>
              <a:t>="</a:t>
            </a:r>
            <a:r>
              <a:rPr lang="en-GB" sz="1200" dirty="0" err="1"/>
              <a:t>objectBoundingBox</a:t>
            </a:r>
            <a:r>
              <a:rPr lang="en-GB" sz="1200" dirty="0"/>
              <a:t>"&gt;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stop offset="0.1" stop-</a:t>
            </a:r>
            <a:r>
              <a:rPr lang="en-GB" sz="1200" dirty="0" err="1"/>
              <a:t>color</a:t>
            </a:r>
            <a:r>
              <a:rPr lang="en-GB" sz="1200" dirty="0"/>
              <a:t>="yellow"  /&gt;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stop offset="0.7" stop-</a:t>
            </a:r>
            <a:r>
              <a:rPr lang="en-GB" sz="1200" dirty="0" err="1"/>
              <a:t>color</a:t>
            </a:r>
            <a:r>
              <a:rPr lang="en-GB" sz="1200" dirty="0"/>
              <a:t>="red" /&gt;</a:t>
            </a:r>
          </a:p>
          <a:p>
            <a:r>
              <a:rPr lang="en-GB" sz="1200" dirty="0" smtClean="0"/>
              <a:t>  &lt;/</a:t>
            </a:r>
            <a:r>
              <a:rPr lang="en-GB" sz="1200" dirty="0" err="1"/>
              <a:t>radialGradient</a:t>
            </a:r>
            <a:r>
              <a:rPr lang="en-GB" sz="1200" dirty="0"/>
              <a:t>&gt;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 smtClean="0"/>
              <a:t>  &lt;</a:t>
            </a:r>
            <a:r>
              <a:rPr lang="en-GB" sz="1200" dirty="0"/>
              <a:t>pattern id="wales" </a:t>
            </a:r>
            <a:r>
              <a:rPr lang="en-GB" sz="1200" dirty="0" err="1"/>
              <a:t>patternUnits</a:t>
            </a:r>
            <a:r>
              <a:rPr lang="en-GB" sz="1200" dirty="0"/>
              <a:t>="</a:t>
            </a:r>
            <a:r>
              <a:rPr lang="en-GB" sz="1200" dirty="0" err="1"/>
              <a:t>userSpaceOnUse</a:t>
            </a:r>
            <a:r>
              <a:rPr lang="en-GB" sz="1200" dirty="0"/>
              <a:t>" width="100" height="100"&gt; </a:t>
            </a:r>
          </a:p>
          <a:p>
            <a:r>
              <a:rPr lang="en-GB" sz="1200" dirty="0" smtClean="0"/>
              <a:t>    &lt;</a:t>
            </a:r>
            <a:r>
              <a:rPr lang="en-GB" sz="1200" dirty="0"/>
              <a:t>image </a:t>
            </a:r>
            <a:r>
              <a:rPr lang="en-GB" sz="1200" dirty="0" err="1"/>
              <a:t>xlink:href</a:t>
            </a:r>
            <a:r>
              <a:rPr lang="en-GB" sz="1200" dirty="0"/>
              <a:t>="wales.png" x="0" y="0" width="100" height="100" /&gt;</a:t>
            </a:r>
          </a:p>
          <a:p>
            <a:r>
              <a:rPr lang="en-GB" sz="1200" dirty="0" smtClean="0"/>
              <a:t>  &lt;/</a:t>
            </a:r>
            <a:r>
              <a:rPr lang="en-GB" sz="1200" dirty="0"/>
              <a:t>pattern&gt; </a:t>
            </a:r>
          </a:p>
          <a:p>
            <a:r>
              <a:rPr lang="en-GB" sz="1200" dirty="0"/>
              <a:t>	</a:t>
            </a:r>
          </a:p>
          <a:p>
            <a:r>
              <a:rPr lang="en-GB" sz="1200" dirty="0"/>
              <a:t>&lt;/</a:t>
            </a:r>
            <a:r>
              <a:rPr lang="en-GB" sz="1200" dirty="0" err="1"/>
              <a:t>defs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polygon points="50,50 250,50 150,200" fill="</a:t>
            </a:r>
            <a:r>
              <a:rPr lang="en-GB" sz="1200" dirty="0" err="1"/>
              <a:t>url</a:t>
            </a:r>
            <a:r>
              <a:rPr lang="en-GB" sz="1200" dirty="0"/>
              <a:t>(#gradient1a)" /&gt;</a:t>
            </a:r>
          </a:p>
          <a:p>
            <a:r>
              <a:rPr lang="en-GB" sz="1200" dirty="0"/>
              <a:t>&lt;ellipse cx="150" cy="50" </a:t>
            </a:r>
            <a:r>
              <a:rPr lang="en-GB" sz="1200" dirty="0" err="1"/>
              <a:t>rx</a:t>
            </a:r>
            <a:r>
              <a:rPr lang="en-GB" sz="1200" dirty="0"/>
              <a:t>="100" </a:t>
            </a:r>
            <a:r>
              <a:rPr lang="en-GB" sz="1200" dirty="0" err="1"/>
              <a:t>ry</a:t>
            </a:r>
            <a:r>
              <a:rPr lang="en-GB" sz="1200" dirty="0"/>
              <a:t>="20" fill="</a:t>
            </a:r>
            <a:r>
              <a:rPr lang="en-GB" sz="1200" dirty="0" err="1"/>
              <a:t>url</a:t>
            </a:r>
            <a:r>
              <a:rPr lang="en-GB" sz="1200" dirty="0"/>
              <a:t>(#wales)" /&gt;</a:t>
            </a:r>
          </a:p>
          <a:p>
            <a:r>
              <a:rPr lang="en-GB" sz="1200" dirty="0"/>
              <a:t>&lt;circle cx="150" cy="250" r="50" fill="</a:t>
            </a:r>
            <a:r>
              <a:rPr lang="en-GB" sz="1200" dirty="0" err="1"/>
              <a:t>url</a:t>
            </a:r>
            <a:r>
              <a:rPr lang="en-GB" sz="1200" dirty="0"/>
              <a:t>(#gradient2)" </a:t>
            </a:r>
            <a:r>
              <a:rPr lang="en-GB" sz="1200" dirty="0" smtClean="0"/>
              <a:t>/&gt;</a:t>
            </a:r>
          </a:p>
          <a:p>
            <a:r>
              <a:rPr lang="en-GB" sz="1200" dirty="0" smtClean="0"/>
              <a:t>…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691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Colours.html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34205" y="5460751"/>
            <a:ext cx="319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Fill styles and stroke styles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1515" y="5483989"/>
            <a:ext cx="2767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Gradients and patterns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24" y="2579503"/>
            <a:ext cx="4857750" cy="276225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0" y="2579503"/>
            <a:ext cx="2826439" cy="2759673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</a:t>
            </a:r>
            <a:r>
              <a:rPr lang="en-GB" dirty="0"/>
              <a:t>text</a:t>
            </a:r>
          </a:p>
          <a:p>
            <a:pPr eaLnBrk="1" hangingPunct="1"/>
            <a:r>
              <a:rPr lang="en-GB" dirty="0" smtClean="0"/>
              <a:t>Transformations</a:t>
            </a:r>
          </a:p>
          <a:p>
            <a:pPr eaLnBrk="1" hangingPunct="1"/>
            <a:r>
              <a:rPr lang="en-GB" dirty="0" smtClean="0"/>
              <a:t>Animations</a:t>
            </a:r>
          </a:p>
          <a:p>
            <a:pPr eaLnBrk="1" hangingPunct="1"/>
            <a:r>
              <a:rPr lang="en-GB" dirty="0"/>
              <a:t>Interacting with SVG </a:t>
            </a:r>
            <a:r>
              <a:rPr lang="en-GB" dirty="0" smtClean="0"/>
              <a:t>elements</a:t>
            </a:r>
          </a:p>
          <a:p>
            <a:pPr eaLnBrk="1" hangingPunct="1"/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4. Additional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8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Getting started with SVG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Drawing curves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Setting </a:t>
            </a:r>
            <a:r>
              <a:rPr lang="en-GB" dirty="0" smtClean="0"/>
              <a:t>styles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Additional techniques</a:t>
            </a:r>
            <a:endParaRPr lang="en-GB" dirty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Demos\D-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Svg</a:t>
              </a:r>
              <a:endParaRPr lang="en-US" sz="2000" b="1" dirty="0"/>
            </a:p>
          </p:txBody>
        </p:sp>
        <p:pic>
          <p:nvPicPr>
            <p:cNvPr id="13" name="Picture 12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draw text: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Useful text attributes:</a:t>
            </a:r>
          </a:p>
          <a:p>
            <a:pPr lvl="1"/>
            <a:r>
              <a:rPr lang="en-GB" dirty="0" smtClean="0">
                <a:latin typeface="Lucida Console" pitchFamily="49" charset="0"/>
                <a:cs typeface="Lao UI" pitchFamily="34" charset="0"/>
              </a:rPr>
              <a:t>fill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stroke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stroke-width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font-size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font-family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font-weight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text-decoration</a:t>
            </a:r>
          </a:p>
          <a:p>
            <a:pPr lvl="1"/>
            <a:endParaRPr lang="en-GB" dirty="0"/>
          </a:p>
          <a:p>
            <a:r>
              <a:rPr lang="en-GB" dirty="0" smtClean="0"/>
              <a:t>Additional text techniques: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linearGradient</a:t>
            </a:r>
            <a:r>
              <a:rPr lang="en-GB" dirty="0" smtClean="0">
                <a:latin typeface="Lucida Console" pitchFamily="49" charset="0"/>
              </a:rPr>
              <a:t>&gt;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radialGradient</a:t>
            </a:r>
            <a:r>
              <a:rPr lang="en-GB" dirty="0" smtClean="0">
                <a:latin typeface="Lucida Console" pitchFamily="49" charset="0"/>
              </a:rPr>
              <a:t>&gt;</a:t>
            </a:r>
            <a:r>
              <a:rPr lang="en-GB" dirty="0" smtClean="0"/>
              <a:t>, and </a:t>
            </a:r>
            <a:r>
              <a:rPr lang="en-GB" dirty="0" smtClean="0">
                <a:latin typeface="Lucida Console" pitchFamily="49" charset="0"/>
              </a:rPr>
              <a:t>&lt;pattern&gt;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textPath</a:t>
            </a:r>
            <a:r>
              <a:rPr lang="en-GB" dirty="0" smtClean="0">
                <a:latin typeface="Lucida Console" pitchFamily="49" charset="0"/>
              </a:rPr>
              <a:t>&gt;</a:t>
            </a:r>
            <a:r>
              <a:rPr lang="en-GB" dirty="0" smtClean="0"/>
              <a:t> to draw the text on a path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tspan</a:t>
            </a:r>
            <a:r>
              <a:rPr lang="en-GB" dirty="0" smtClean="0">
                <a:latin typeface="Lucida Console" pitchFamily="49" charset="0"/>
              </a:rPr>
              <a:t>&gt;</a:t>
            </a:r>
            <a:r>
              <a:rPr lang="en-GB" dirty="0" smtClean="0"/>
              <a:t> to define separately-styled sections in a text path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Text (1 </a:t>
            </a:r>
            <a:r>
              <a:rPr lang="en-GB" dirty="0"/>
              <a:t>of 2)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7435" y="1692034"/>
            <a:ext cx="7743645" cy="616894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/>
              <a:t>&lt;text </a:t>
            </a:r>
            <a:r>
              <a:rPr lang="en-GB" sz="1200" dirty="0" smtClean="0"/>
              <a:t>x</a:t>
            </a:r>
            <a:r>
              <a:rPr lang="en-GB" sz="1200" dirty="0"/>
              <a:t>="20" y="100"&gt;</a:t>
            </a:r>
          </a:p>
          <a:p>
            <a:r>
              <a:rPr lang="en-GB" sz="1200" dirty="0" smtClean="0"/>
              <a:t>  Simple </a:t>
            </a:r>
            <a:r>
              <a:rPr lang="en-GB" sz="1200" dirty="0"/>
              <a:t>text</a:t>
            </a:r>
          </a:p>
          <a:p>
            <a:r>
              <a:rPr lang="en-GB" sz="1200" dirty="0"/>
              <a:t>&lt;/text&gt;</a:t>
            </a:r>
          </a:p>
        </p:txBody>
      </p:sp>
    </p:spTree>
    <p:extLst>
      <p:ext uri="{BB962C8B-B14F-4D97-AF65-F5344CB8AC3E}">
        <p14:creationId xmlns:p14="http://schemas.microsoft.com/office/powerpoint/2010/main" val="2089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Text.html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Drawing </a:t>
            </a:r>
            <a:r>
              <a:rPr lang="en-GB" dirty="0" smtClean="0"/>
              <a:t>Text (2 </a:t>
            </a:r>
            <a:r>
              <a:rPr lang="en-GB" dirty="0"/>
              <a:t>of 2)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21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" y="2336865"/>
            <a:ext cx="2447014" cy="6980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" y="3294164"/>
            <a:ext cx="4204144" cy="250470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12" y="3294165"/>
            <a:ext cx="4029075" cy="104375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16" y="2336865"/>
            <a:ext cx="5817471" cy="6980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21" y="4644168"/>
            <a:ext cx="4034130" cy="11546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transform SVG elements:</a:t>
            </a:r>
          </a:p>
          <a:p>
            <a:pPr lvl="1"/>
            <a:r>
              <a:rPr lang="en-GB" dirty="0" smtClean="0"/>
              <a:t>Set the </a:t>
            </a:r>
            <a:r>
              <a:rPr lang="en-GB" dirty="0" smtClean="0">
                <a:latin typeface="Lucida Console" pitchFamily="49" charset="0"/>
              </a:rPr>
              <a:t>transform</a:t>
            </a:r>
            <a:r>
              <a:rPr lang="en-GB" dirty="0" smtClean="0"/>
              <a:t> attribute to a transformation function</a:t>
            </a:r>
          </a:p>
          <a:p>
            <a:pPr lvl="1"/>
            <a:r>
              <a:rPr lang="en-GB" dirty="0" smtClean="0"/>
              <a:t>The following transformation functions are available: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To perform the same transformation on several elements:</a:t>
            </a:r>
          </a:p>
          <a:p>
            <a:pPr lvl="1"/>
            <a:r>
              <a:rPr lang="en-GB" dirty="0" smtClean="0"/>
              <a:t>Enclose the elements in a </a:t>
            </a:r>
            <a:r>
              <a:rPr lang="en-GB" dirty="0" smtClean="0">
                <a:latin typeface="Lucida Console" pitchFamily="49" charset="0"/>
              </a:rPr>
              <a:t>&lt;g&gt;</a:t>
            </a:r>
            <a:r>
              <a:rPr lang="en-GB" dirty="0" smtClean="0"/>
              <a:t> element, and transform the </a:t>
            </a:r>
            <a:r>
              <a:rPr lang="en-GB" dirty="0" smtClean="0">
                <a:latin typeface="Lucida Console" pitchFamily="49" charset="0"/>
              </a:rPr>
              <a:t>&lt;g&gt;</a:t>
            </a:r>
          </a:p>
          <a:p>
            <a:pPr lvl="1"/>
            <a:endParaRPr lang="en-GB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Transformations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7436" y="2442473"/>
            <a:ext cx="7595636" cy="384739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rotate(angle, cx, cy)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7435" y="2974077"/>
            <a:ext cx="7595636" cy="384739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translate(dx, </a:t>
            </a:r>
            <a:r>
              <a:rPr lang="en-GB" sz="1200" dirty="0" err="1" smtClean="0"/>
              <a:t>dy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7434" y="3542123"/>
            <a:ext cx="7595636" cy="384739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scale(</a:t>
            </a:r>
            <a:r>
              <a:rPr lang="en-GB" sz="1200" dirty="0" err="1" smtClean="0"/>
              <a:t>sx</a:t>
            </a:r>
            <a:r>
              <a:rPr lang="en-GB" sz="1200" dirty="0" smtClean="0"/>
              <a:t>, </a:t>
            </a:r>
            <a:r>
              <a:rPr lang="en-GB" sz="1200" dirty="0" err="1" smtClean="0"/>
              <a:t>sy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436" y="4111785"/>
            <a:ext cx="3797816" cy="384740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err="1" smtClean="0"/>
              <a:t>skewX</a:t>
            </a:r>
            <a:r>
              <a:rPr lang="en-GB" sz="1200" dirty="0" smtClean="0"/>
              <a:t>(angle)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436" y="4673163"/>
            <a:ext cx="7595636" cy="384739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matrix(m11, m12, m21, m22, dx, </a:t>
            </a:r>
            <a:r>
              <a:rPr lang="en-GB" sz="1200" dirty="0" err="1" smtClean="0"/>
              <a:t>dy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1184" y="4121509"/>
            <a:ext cx="3591888" cy="375016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err="1" smtClean="0"/>
              <a:t>skewY</a:t>
            </a:r>
            <a:r>
              <a:rPr lang="en-GB" sz="1200" dirty="0" smtClean="0"/>
              <a:t>(angle)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152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SVG provides a range of animation elements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&lt;animate&gt;</a:t>
            </a:r>
            <a:endParaRPr lang="en-GB" dirty="0" smtClean="0"/>
          </a:p>
          <a:p>
            <a:pPr lvl="1"/>
            <a:r>
              <a:rPr lang="en-GB" dirty="0">
                <a:latin typeface="Lucida Console" pitchFamily="49" charset="0"/>
              </a:rPr>
              <a:t>&lt;</a:t>
            </a:r>
            <a:r>
              <a:rPr lang="en-GB" dirty="0" err="1">
                <a:latin typeface="Lucida Console" pitchFamily="49" charset="0"/>
              </a:rPr>
              <a:t>animateTransform</a:t>
            </a:r>
            <a:r>
              <a:rPr lang="en-GB" dirty="0">
                <a:latin typeface="Lucida Console" pitchFamily="49" charset="0"/>
              </a:rPr>
              <a:t>&gt;</a:t>
            </a:r>
            <a:endParaRPr lang="en-GB" dirty="0"/>
          </a:p>
          <a:p>
            <a:pPr lvl="1"/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animateColor</a:t>
            </a:r>
            <a:r>
              <a:rPr lang="en-GB" dirty="0" smtClean="0">
                <a:latin typeface="Lucida Console" pitchFamily="49" charset="0"/>
              </a:rPr>
              <a:t>&gt;</a:t>
            </a:r>
            <a:endParaRPr lang="en-GB" dirty="0"/>
          </a:p>
          <a:p>
            <a:pPr lvl="1"/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animateMotion</a:t>
            </a:r>
            <a:r>
              <a:rPr lang="en-GB" dirty="0" smtClean="0">
                <a:latin typeface="Lucida Console" pitchFamily="49" charset="0"/>
              </a:rPr>
              <a:t>&gt;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>
                <a:latin typeface="+mj-lt"/>
              </a:rPr>
              <a:t>For full details:</a:t>
            </a:r>
          </a:p>
          <a:p>
            <a:pPr lvl="1"/>
            <a:r>
              <a:rPr lang="en-GB" dirty="0" smtClean="0">
                <a:latin typeface="+mj-lt"/>
              </a:rPr>
              <a:t>See </a:t>
            </a:r>
            <a:r>
              <a:rPr lang="en-GB" dirty="0" smtClean="0">
                <a:latin typeface="Lucida Console" pitchFamily="49" charset="0"/>
              </a:rPr>
              <a:t>http://www.w3.org/TR/SVG/animate.html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Animations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Techniques: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can apply CSS styles to SVG </a:t>
            </a:r>
            <a:r>
              <a:rPr lang="en-GB" dirty="0" smtClean="0"/>
              <a:t>elements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can handle events on SVG </a:t>
            </a:r>
            <a:r>
              <a:rPr lang="en-GB" dirty="0" smtClean="0"/>
              <a:t>elements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can combine events and styles</a:t>
            </a:r>
          </a:p>
          <a:p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Interacting with SVG Elements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Examples of transformations, animations, and events:</a:t>
            </a:r>
            <a:endParaRPr lang="en-GB" dirty="0"/>
          </a:p>
          <a:p>
            <a:pPr lvl="1" eaLnBrk="1" hangingPunct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TransformationsAnimationsEvents.html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2285" y="4082652"/>
            <a:ext cx="199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Transformations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333" y="4080208"/>
            <a:ext cx="143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Animations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7045" y="4090440"/>
            <a:ext cx="932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Events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9" y="2729218"/>
            <a:ext cx="2733354" cy="122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9" y="2270527"/>
            <a:ext cx="1859036" cy="180968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42" y="2270527"/>
            <a:ext cx="2843867" cy="185846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46" y="2265864"/>
            <a:ext cx="2940247" cy="184006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14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 of SVG concepts</a:t>
            </a:r>
          </a:p>
          <a:p>
            <a:pPr eaLnBrk="1" hangingPunct="1"/>
            <a:r>
              <a:rPr lang="en-GB" dirty="0" smtClean="0"/>
              <a:t>A </a:t>
            </a:r>
            <a:r>
              <a:rPr lang="en-GB" dirty="0"/>
              <a:t>simple </a:t>
            </a:r>
            <a:r>
              <a:rPr lang="en-GB" dirty="0" smtClean="0"/>
              <a:t>SVG </a:t>
            </a:r>
            <a:r>
              <a:rPr lang="en-GB" dirty="0"/>
              <a:t>example</a:t>
            </a:r>
          </a:p>
          <a:p>
            <a:pPr eaLnBrk="1" hangingPunct="1"/>
            <a:r>
              <a:rPr lang="en-GB" dirty="0"/>
              <a:t>Drawing straight </a:t>
            </a:r>
            <a:r>
              <a:rPr lang="en-GB" dirty="0" smtClean="0"/>
              <a:t>lines</a:t>
            </a:r>
            <a:endParaRPr lang="en-GB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Getting Started with SVG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7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SVG enables you to draw 2D vector graphics  </a:t>
            </a:r>
          </a:p>
          <a:p>
            <a:pPr lvl="1"/>
            <a:r>
              <a:rPr lang="en-GB" dirty="0"/>
              <a:t>Using XML elements</a:t>
            </a: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r>
              <a:rPr lang="en-GB" dirty="0"/>
              <a:t>Retained mode</a:t>
            </a:r>
          </a:p>
          <a:p>
            <a:pPr lvl="1"/>
            <a:r>
              <a:rPr lang="en-GB" dirty="0"/>
              <a:t>The objects tree is kept in memory</a:t>
            </a:r>
          </a:p>
          <a:p>
            <a:pPr lvl="1"/>
            <a:endParaRPr lang="en-GB" dirty="0"/>
          </a:p>
          <a:p>
            <a:r>
              <a:rPr lang="en-GB" dirty="0"/>
              <a:t>SVG XML elements </a:t>
            </a:r>
          </a:p>
          <a:p>
            <a:pPr lvl="1"/>
            <a:r>
              <a:rPr lang="en-GB" dirty="0"/>
              <a:t>Elements for a wide range of graphics elements</a:t>
            </a:r>
          </a:p>
          <a:p>
            <a:pPr lvl="1"/>
            <a:r>
              <a:rPr lang="en-GB" dirty="0"/>
              <a:t>You can style elements with CSS</a:t>
            </a:r>
          </a:p>
          <a:p>
            <a:pPr lvl="1"/>
            <a:endParaRPr lang="en-GB" dirty="0"/>
          </a:p>
          <a:p>
            <a:r>
              <a:rPr lang="en-GB" dirty="0"/>
              <a:t>Full DOM support</a:t>
            </a:r>
          </a:p>
          <a:p>
            <a:pPr lvl="1"/>
            <a:r>
              <a:rPr lang="en-GB" dirty="0"/>
              <a:t>You can access SVG elements through DOM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 of SVG Concepts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Here's a simple SVG example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Simple SVG Example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421" y="1666240"/>
            <a:ext cx="8044070" cy="3352799"/>
          </a:xfrm>
          <a:prstGeom prst="rect">
            <a:avLst/>
          </a:prstGeom>
          <a:solidFill>
            <a:srgbClr val="99FF66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76200" dir="2700000" algn="ctr" rotWithShape="0">
              <a:srgbClr val="00B050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&lt;style</a:t>
            </a:r>
            <a:r>
              <a:rPr lang="en-GB" sz="1200" dirty="0" smtClean="0"/>
              <a:t>&gt;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svg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  border</a:t>
            </a:r>
            <a:r>
              <a:rPr lang="en-GB" sz="1200" dirty="0"/>
              <a:t>: 2px solid </a:t>
            </a:r>
            <a:r>
              <a:rPr lang="en-GB" sz="1200" dirty="0" err="1"/>
              <a:t>darkblue</a:t>
            </a:r>
            <a:r>
              <a:rPr lang="en-GB" sz="1200" dirty="0"/>
              <a:t>;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background-</a:t>
            </a:r>
            <a:r>
              <a:rPr lang="en-GB" sz="1200" dirty="0" err="1" smtClean="0"/>
              <a:t>color</a:t>
            </a:r>
            <a:r>
              <a:rPr lang="en-GB" sz="1200" dirty="0"/>
              <a:t>: </a:t>
            </a:r>
            <a:r>
              <a:rPr lang="en-GB" sz="1200" dirty="0" err="1"/>
              <a:t>lightgreen</a:t>
            </a:r>
            <a:r>
              <a:rPr lang="en-GB" sz="1200" dirty="0"/>
              <a:t>;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width</a:t>
            </a:r>
            <a:r>
              <a:rPr lang="en-GB" sz="1200" dirty="0"/>
              <a:t>: 300px;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height</a:t>
            </a:r>
            <a:r>
              <a:rPr lang="en-GB" sz="1200" dirty="0"/>
              <a:t>: 200px;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r>
              <a:rPr lang="en-GB" sz="1200" dirty="0" smtClean="0"/>
              <a:t>&lt;/</a:t>
            </a:r>
            <a:r>
              <a:rPr lang="en-GB" sz="1200" dirty="0"/>
              <a:t>style</a:t>
            </a:r>
            <a:r>
              <a:rPr lang="en-GB" sz="1200" dirty="0" smtClean="0"/>
              <a:t>&gt;</a:t>
            </a:r>
          </a:p>
          <a:p>
            <a:r>
              <a:rPr lang="en-GB" sz="1200" dirty="0" smtClean="0"/>
              <a:t>…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h1&gt;Getting started with SVG&lt;/h1&gt;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 smtClean="0"/>
              <a:t>&lt;</a:t>
            </a:r>
            <a:r>
              <a:rPr lang="en-GB" sz="1200" dirty="0" err="1" smtClean="0"/>
              <a:t>svg</a:t>
            </a:r>
            <a:r>
              <a:rPr lang="en-GB" sz="1200" dirty="0" smtClean="0"/>
              <a:t> </a:t>
            </a:r>
            <a:r>
              <a:rPr lang="en-GB" sz="1200" dirty="0" err="1" smtClean="0"/>
              <a:t>xmlns</a:t>
            </a:r>
            <a:r>
              <a:rPr lang="en-GB" sz="1200" dirty="0" smtClean="0"/>
              <a:t>="http://www.w3.org/2000/svg"&gt;</a:t>
            </a:r>
            <a:endParaRPr lang="en-GB" sz="1200" dirty="0"/>
          </a:p>
          <a:p>
            <a:r>
              <a:rPr lang="en-GB" sz="1200" dirty="0" smtClean="0"/>
              <a:t>  &lt;</a:t>
            </a:r>
            <a:r>
              <a:rPr lang="en-GB" sz="1200" dirty="0"/>
              <a:t>title&gt;Simple SVG Example&lt;/title&gt;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&lt;</a:t>
            </a:r>
            <a:r>
              <a:rPr lang="en-GB" sz="1200" dirty="0" err="1"/>
              <a:t>desc</a:t>
            </a:r>
            <a:r>
              <a:rPr lang="en-GB" sz="1200" dirty="0"/>
              <a:t>&gt;An SVG with a rectangle&lt;/</a:t>
            </a:r>
            <a:r>
              <a:rPr lang="en-GB" sz="1200" dirty="0" err="1"/>
              <a:t>desc</a:t>
            </a:r>
            <a:r>
              <a:rPr lang="en-GB" sz="1200" dirty="0"/>
              <a:t>&gt;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&lt;</a:t>
            </a:r>
            <a:r>
              <a:rPr lang="en-GB" sz="1200" dirty="0" err="1"/>
              <a:t>rect</a:t>
            </a:r>
            <a:r>
              <a:rPr lang="en-GB" sz="1200" dirty="0"/>
              <a:t> x="25" y="25" width="250" height="150" fill="red" stroke="blue" /&gt;</a:t>
            </a:r>
          </a:p>
          <a:p>
            <a:r>
              <a:rPr lang="en-GB" sz="1200" dirty="0" smtClean="0"/>
              <a:t>&lt;/</a:t>
            </a:r>
            <a:r>
              <a:rPr lang="en-GB" sz="1200" dirty="0" err="1"/>
              <a:t>svg</a:t>
            </a:r>
            <a:r>
              <a:rPr lang="en-GB" sz="1200" dirty="0" smtClean="0"/>
              <a:t>&gt;</a:t>
            </a:r>
          </a:p>
          <a:p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334465" y="4762362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GettingStartedWithSVG.html</a:t>
            </a:r>
            <a:endParaRPr lang="en-GB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19" y="1850957"/>
            <a:ext cx="2270161" cy="225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8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draw a rectangle: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To draw a polygon or polyline: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 smtClean="0"/>
          </a:p>
          <a:p>
            <a:r>
              <a:rPr lang="en-GB" dirty="0"/>
              <a:t>To draw a path: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/>
              <a:t>For full details about &lt;path&gt;, </a:t>
            </a:r>
            <a:r>
              <a:rPr lang="en-GB" dirty="0" smtClean="0"/>
              <a:t>see:</a:t>
            </a:r>
            <a:br>
              <a:rPr lang="en-GB" dirty="0" smtClean="0"/>
            </a:br>
            <a:r>
              <a:rPr lang="en-GB" dirty="0" smtClean="0"/>
              <a:t>    http</a:t>
            </a:r>
            <a:r>
              <a:rPr lang="en-GB" dirty="0"/>
              <a:t>://www.w3.org/TR/SVG/paths.html</a:t>
            </a:r>
          </a:p>
          <a:p>
            <a:endParaRPr lang="en-GB" dirty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Drawing Straight Lines (1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7435" y="1644098"/>
            <a:ext cx="7385953" cy="515685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/>
              <a:t>&lt;</a:t>
            </a:r>
            <a:r>
              <a:rPr lang="en-GB" sz="1200" dirty="0" err="1"/>
              <a:t>rect</a:t>
            </a:r>
            <a:r>
              <a:rPr lang="en-GB" sz="1200" dirty="0"/>
              <a:t> x="50" y="50" width="100" height="75" </a:t>
            </a:r>
            <a:r>
              <a:rPr lang="en-GB" sz="1200" dirty="0" err="1"/>
              <a:t>rx</a:t>
            </a:r>
            <a:r>
              <a:rPr lang="en-GB" sz="1200" dirty="0"/>
              <a:t>="20" </a:t>
            </a:r>
            <a:r>
              <a:rPr lang="en-GB" sz="1200" dirty="0" err="1"/>
              <a:t>ry</a:t>
            </a:r>
            <a:r>
              <a:rPr lang="en-GB" sz="1200" dirty="0"/>
              <a:t>="20"</a:t>
            </a:r>
          </a:p>
          <a:p>
            <a:r>
              <a:rPr lang="en-GB" sz="1200" dirty="0" smtClean="0"/>
              <a:t>      </a:t>
            </a:r>
            <a:r>
              <a:rPr lang="en-GB" sz="1200" dirty="0"/>
              <a:t>fill="yellow" stroke="blue" /&gt;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918" y="4656781"/>
            <a:ext cx="7385953" cy="515685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/>
              <a:t>&lt;path d="M 150 50 L 250 150 L 50 150 Z" </a:t>
            </a:r>
          </a:p>
          <a:p>
            <a:r>
              <a:rPr lang="en-GB" sz="1200" dirty="0" smtClean="0"/>
              <a:t>      fill</a:t>
            </a:r>
            <a:r>
              <a:rPr lang="en-GB" sz="1200" dirty="0"/>
              <a:t>="red" stroke="blue"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72" y="2901118"/>
            <a:ext cx="7385953" cy="1018065"/>
          </a:xfrm>
          <a:prstGeom prst="rect">
            <a:avLst/>
          </a:prstGeom>
          <a:solidFill>
            <a:srgbClr val="99FF66"/>
          </a:solidFill>
          <a:ln>
            <a:solidFill>
              <a:srgbClr val="00B050"/>
            </a:solidFill>
          </a:ln>
          <a:effectLst>
            <a:outerShdw dist="76200" dir="2700000" algn="ctr" rotWithShape="0">
              <a:srgbClr val="00B050"/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GB" sz="1200" dirty="0" smtClean="0"/>
              <a:t>&lt;polygon points="110 70, 150 40, 190 70, 190 160, 150 130, 110 160" </a:t>
            </a:r>
          </a:p>
          <a:p>
            <a:r>
              <a:rPr lang="en-GB" sz="1200" dirty="0" smtClean="0"/>
              <a:t>         fill="yellow" stroke="blue" /&gt;</a:t>
            </a:r>
          </a:p>
          <a:p>
            <a:endParaRPr lang="en-GB" sz="1200" dirty="0" smtClean="0"/>
          </a:p>
          <a:p>
            <a:r>
              <a:rPr lang="en-GB" sz="1200" dirty="0"/>
              <a:t>&lt;polyline points="105 100, 120 100, 125 90, 135 110, 145 90, </a:t>
            </a:r>
            <a:r>
              <a:rPr lang="en-GB" sz="1200" dirty="0" smtClean="0"/>
              <a:t>…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fill</a:t>
            </a:r>
            <a:r>
              <a:rPr lang="en-GB" sz="1200" dirty="0"/>
              <a:t>="none" stroke="blue" /&gt;</a:t>
            </a:r>
          </a:p>
        </p:txBody>
      </p:sp>
    </p:spTree>
    <p:extLst>
      <p:ext uri="{BB962C8B-B14F-4D97-AF65-F5344CB8AC3E}">
        <p14:creationId xmlns:p14="http://schemas.microsoft.com/office/powerpoint/2010/main" val="10145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5" y="2359138"/>
            <a:ext cx="2019663" cy="1729955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StraightLines.html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Drawing Straight Lines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C83E10-4A1D-490D-B7DD-1CBDD3365BD0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53615" y="4144859"/>
            <a:ext cx="140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Rectangles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3056" y="4144859"/>
            <a:ext cx="106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Polygon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1447" y="4144859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Polyline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9828" y="4144859"/>
            <a:ext cx="683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333399"/>
                </a:solidFill>
                <a:latin typeface="+mj-lt"/>
              </a:rPr>
              <a:t>Path</a:t>
            </a:r>
            <a:endParaRPr lang="en-GB" sz="2000" dirty="0">
              <a:solidFill>
                <a:srgbClr val="333399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70" y="2333527"/>
            <a:ext cx="2066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05" y="2303589"/>
            <a:ext cx="2066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984" y="2303588"/>
            <a:ext cx="20574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6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/>
              <a:t>Drawing </a:t>
            </a:r>
            <a:r>
              <a:rPr lang="en-GB" dirty="0" smtClean="0"/>
              <a:t>circles </a:t>
            </a:r>
            <a:r>
              <a:rPr lang="en-GB" dirty="0"/>
              <a:t>and </a:t>
            </a:r>
            <a:r>
              <a:rPr lang="en-GB" dirty="0" smtClean="0"/>
              <a:t>ellipses</a:t>
            </a:r>
          </a:p>
          <a:p>
            <a:pPr eaLnBrk="1" hangingPunct="1"/>
            <a:r>
              <a:rPr lang="en-GB" dirty="0"/>
              <a:t>Drawing </a:t>
            </a:r>
            <a:r>
              <a:rPr lang="en-GB" dirty="0" smtClean="0"/>
              <a:t>arcs</a:t>
            </a:r>
          </a:p>
          <a:p>
            <a:pPr eaLnBrk="1" hangingPunct="1"/>
            <a:r>
              <a:rPr lang="en-GB" dirty="0" smtClean="0"/>
              <a:t>Drawing quadratic curves</a:t>
            </a:r>
          </a:p>
          <a:p>
            <a:pPr eaLnBrk="1" hangingPunct="1"/>
            <a:r>
              <a:rPr lang="en-GB" dirty="0" smtClean="0"/>
              <a:t>Drawing cubic curves</a:t>
            </a:r>
            <a:endParaRPr lang="en-GB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Drawing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0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this and the following slides, we show how to draw various kinds of curves in SVG</a:t>
            </a:r>
          </a:p>
          <a:p>
            <a:endParaRPr lang="en-GB" dirty="0"/>
          </a:p>
          <a:p>
            <a:pPr eaLnBrk="1" hangingPunct="1"/>
            <a:r>
              <a:rPr lang="en-GB" dirty="0"/>
              <a:t>Examples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 smtClean="0">
                <a:latin typeface="Lucida Console" pitchFamily="49" charset="0"/>
              </a:rPr>
              <a:t>Curves.html</a:t>
            </a:r>
            <a:endParaRPr lang="en-GB" dirty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18537</TotalTime>
  <Words>1537</Words>
  <Application>Microsoft Office PowerPoint</Application>
  <PresentationFormat>On-screen Show (4:3)</PresentationFormat>
  <Paragraphs>342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1_Blends</vt:lpstr>
      <vt:lpstr>Graphics with SVG</vt:lpstr>
      <vt:lpstr>Contents</vt:lpstr>
      <vt:lpstr>1. Getting Started with SVG</vt:lpstr>
      <vt:lpstr>Recap of SVG Concepts</vt:lpstr>
      <vt:lpstr>A Simple SVG Example</vt:lpstr>
      <vt:lpstr>Drawing Straight Lines (1 of 2)</vt:lpstr>
      <vt:lpstr>Drawing Straight Lines (2 of 2)</vt:lpstr>
      <vt:lpstr>2. Drawing Curves</vt:lpstr>
      <vt:lpstr>Overview</vt:lpstr>
      <vt:lpstr>Drawing Circles and Ellipses</vt:lpstr>
      <vt:lpstr>Drawing Arcs</vt:lpstr>
      <vt:lpstr>Drawing Quadratic Curves</vt:lpstr>
      <vt:lpstr>Drawing Cubic Curves</vt:lpstr>
      <vt:lpstr>3. Setting Styles</vt:lpstr>
      <vt:lpstr>Basic Stroke and Fill Styles</vt:lpstr>
      <vt:lpstr>Setting Line Styles</vt:lpstr>
      <vt:lpstr>Gradients and Patterns</vt:lpstr>
      <vt:lpstr>Examples</vt:lpstr>
      <vt:lpstr>4. Additional Techniques</vt:lpstr>
      <vt:lpstr>Drawing Text (1 of 2)</vt:lpstr>
      <vt:lpstr>Drawing Text (2 of 2)</vt:lpstr>
      <vt:lpstr>Transformations</vt:lpstr>
      <vt:lpstr>Animations</vt:lpstr>
      <vt:lpstr>Interacting with SVG Elements</vt:lpstr>
      <vt:lpstr>Examples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419</cp:revision>
  <dcterms:created xsi:type="dcterms:W3CDTF">2002-05-03T12:27:39Z</dcterms:created>
  <dcterms:modified xsi:type="dcterms:W3CDTF">2016-02-04T10:50:53Z</dcterms:modified>
</cp:coreProperties>
</file>