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32"/>
  </p:notesMasterIdLst>
  <p:handoutMasterIdLst>
    <p:handoutMasterId r:id="rId33"/>
  </p:handoutMasterIdLst>
  <p:sldIdLst>
    <p:sldId id="391" r:id="rId2"/>
    <p:sldId id="392" r:id="rId3"/>
    <p:sldId id="570" r:id="rId4"/>
    <p:sldId id="582" r:id="rId5"/>
    <p:sldId id="583" r:id="rId6"/>
    <p:sldId id="598" r:id="rId7"/>
    <p:sldId id="597" r:id="rId8"/>
    <p:sldId id="584" r:id="rId9"/>
    <p:sldId id="596" r:id="rId10"/>
    <p:sldId id="586" r:id="rId11"/>
    <p:sldId id="587" r:id="rId12"/>
    <p:sldId id="588" r:id="rId13"/>
    <p:sldId id="599" r:id="rId14"/>
    <p:sldId id="591" r:id="rId15"/>
    <p:sldId id="592" r:id="rId16"/>
    <p:sldId id="574" r:id="rId17"/>
    <p:sldId id="575" r:id="rId18"/>
    <p:sldId id="576" r:id="rId19"/>
    <p:sldId id="577" r:id="rId20"/>
    <p:sldId id="578" r:id="rId21"/>
    <p:sldId id="600" r:id="rId22"/>
    <p:sldId id="601" r:id="rId23"/>
    <p:sldId id="602" r:id="rId24"/>
    <p:sldId id="603" r:id="rId25"/>
    <p:sldId id="604" r:id="rId26"/>
    <p:sldId id="605" r:id="rId27"/>
    <p:sldId id="607" r:id="rId28"/>
    <p:sldId id="606" r:id="rId29"/>
    <p:sldId id="608" r:id="rId30"/>
    <p:sldId id="609" r:id="rId31"/>
  </p:sldIdLst>
  <p:sldSz cx="9144000" cy="6858000" type="screen4x3"/>
  <p:notesSz cx="6854825" cy="97504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6699FF"/>
    <a:srgbClr val="FF9900"/>
    <a:srgbClr val="FF6600"/>
    <a:srgbClr val="FF9933"/>
    <a:srgbClr val="FF9999"/>
    <a:srgbClr val="FF552D"/>
    <a:srgbClr val="9999FF"/>
    <a:srgbClr val="CC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 autoAdjust="0"/>
    <p:restoredTop sz="94659" autoAdjust="0"/>
  </p:normalViewPr>
  <p:slideViewPr>
    <p:cSldViewPr snapToGrid="0" showGuides="1">
      <p:cViewPr varScale="1">
        <p:scale>
          <a:sx n="74" d="100"/>
          <a:sy n="74" d="100"/>
        </p:scale>
        <p:origin x="-108" y="-714"/>
      </p:cViewPr>
      <p:guideLst>
        <p:guide orient="horz" pos="813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3200"/>
    </p:cViewPr>
  </p:sorterViewPr>
  <p:notesViewPr>
    <p:cSldViewPr snapToGrid="0" showGuides="1">
      <p:cViewPr varScale="1">
        <p:scale>
          <a:sx n="61" d="100"/>
          <a:sy n="61" d="100"/>
        </p:scale>
        <p:origin x="-3173" y="-91"/>
      </p:cViewPr>
      <p:guideLst>
        <p:guide orient="horz" pos="485"/>
        <p:guide pos="6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2355850" y="31432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1000" dirty="0" smtClean="0">
                <a:latin typeface="Tahoma" pitchFamily="34" charset="0"/>
              </a:rPr>
              <a:t>HTML5 Mobile Development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2016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599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55850" y="314325"/>
            <a:ext cx="21431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 dirty="0" smtClean="0"/>
              <a:t>HTML5 Mobile Development</a:t>
            </a:r>
            <a:endParaRPr lang="en-GB" dirty="0"/>
          </a:p>
        </p:txBody>
      </p:sp>
      <p:sp>
        <p:nvSpPr>
          <p:cNvPr id="2560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48175"/>
            <a:ext cx="54832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768850" y="9231313"/>
            <a:ext cx="1522413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GB"/>
              <a:t>Page </a:t>
            </a:r>
            <a:fld id="{241AA390-5649-4DA0-8D79-9D0A8497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695325" y="4438650"/>
            <a:ext cx="54737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95325" y="922972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322513" y="9282113"/>
            <a:ext cx="220980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GB" sz="1000" smtClean="0">
                <a:latin typeface="Tahoma" pitchFamily="34" charset="0"/>
              </a:rPr>
              <a:t>© Olsen Software, 2016</a:t>
            </a:r>
            <a:endParaRPr lang="en-GB" sz="1000" dirty="0">
              <a:latin typeface="Tahoma" pitchFamily="34" charset="0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695325" y="561975"/>
            <a:ext cx="547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5121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8538" y="747713"/>
            <a:ext cx="4864100" cy="3649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189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8538" y="769938"/>
            <a:ext cx="4833937" cy="3627437"/>
          </a:xfrm>
        </p:spPr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HTML5 Mobile Development</a:t>
            </a:r>
            <a:endParaRPr lang="en-US" dirty="0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640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6950" y="769938"/>
            <a:ext cx="4821238" cy="3616325"/>
          </a:xfrm>
        </p:spPr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HTML5 Mobile Development</a:t>
            </a:r>
            <a:endParaRPr lang="en-US" dirty="0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640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6950" y="769938"/>
            <a:ext cx="4829175" cy="3622675"/>
          </a:xfrm>
        </p:spPr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HTML5 Mobile Development</a:t>
            </a:r>
            <a:endParaRPr lang="en-US" dirty="0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509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6950" y="754063"/>
            <a:ext cx="4856163" cy="3643312"/>
          </a:xfrm>
        </p:spPr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HTML5 Mobile Development</a:t>
            </a:r>
            <a:endParaRPr lang="en-US" dirty="0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509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355850" y="314325"/>
            <a:ext cx="2143125" cy="200025"/>
          </a:xfrm>
          <a:noFill/>
        </p:spPr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76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2" y="4430109"/>
            <a:ext cx="5691357" cy="200620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81114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930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HTML5 Mobile Development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Using </a:t>
            </a:r>
            <a:r>
              <a:rPr lang="en-GB" sz="2400" dirty="0" err="1" smtClean="0"/>
              <a:t>jQuery</a:t>
            </a:r>
            <a:r>
              <a:rPr lang="en-GB" sz="2400" dirty="0" smtClean="0"/>
              <a:t> Mobile</a:t>
            </a:r>
          </a:p>
          <a:p>
            <a:r>
              <a:rPr lang="en-GB" sz="2400" dirty="0" smtClean="0"/>
              <a:t>Sample application</a:t>
            </a:r>
            <a:endParaRPr lang="en-GB" sz="2400" dirty="0"/>
          </a:p>
          <a:p>
            <a:r>
              <a:rPr lang="en-GB" sz="2400" dirty="0" smtClean="0"/>
              <a:t>Defining pages </a:t>
            </a:r>
            <a:r>
              <a:rPr lang="en-GB" sz="2400" dirty="0"/>
              <a:t>and </a:t>
            </a:r>
            <a:r>
              <a:rPr lang="en-GB" sz="2400" dirty="0" smtClean="0"/>
              <a:t>dialogs</a:t>
            </a:r>
          </a:p>
          <a:p>
            <a:r>
              <a:rPr lang="en-GB" sz="2400" dirty="0"/>
              <a:t>Laying out a </a:t>
            </a:r>
            <a:r>
              <a:rPr lang="en-GB" sz="2400" dirty="0" smtClean="0"/>
              <a:t>page </a:t>
            </a:r>
            <a:r>
              <a:rPr lang="en-GB" sz="2400" dirty="0"/>
              <a:t>or </a:t>
            </a:r>
            <a:r>
              <a:rPr lang="en-GB" sz="2400" dirty="0" smtClean="0"/>
              <a:t>dialog box</a:t>
            </a:r>
          </a:p>
          <a:p>
            <a:r>
              <a:rPr lang="en-GB" sz="2400" dirty="0"/>
              <a:t>Creating UI </a:t>
            </a:r>
            <a:r>
              <a:rPr lang="en-GB" sz="2400" dirty="0" smtClean="0"/>
              <a:t>content</a:t>
            </a:r>
            <a:endParaRPr lang="en-GB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Creating a Mobile User Interface</a:t>
            </a:r>
            <a:endParaRPr lang="en-AU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33087B3-0478-4AC1-BE47-B537238F140E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87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err="1" smtClean="0"/>
              <a:t>jQuery</a:t>
            </a:r>
            <a:r>
              <a:rPr lang="en-GB" sz="2400" dirty="0" smtClean="0"/>
              <a:t> mobile is very easy to use!</a:t>
            </a:r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>
                <a:latin typeface="+mj-lt"/>
              </a:rPr>
              <a:t>Link the following style sheet:</a:t>
            </a:r>
          </a:p>
          <a:p>
            <a:pPr lvl="1" eaLnBrk="1" hangingPunct="1"/>
            <a:endParaRPr lang="en-GB" sz="2000" dirty="0" smtClean="0">
              <a:latin typeface="+mj-lt"/>
            </a:endParaRPr>
          </a:p>
          <a:p>
            <a:pPr lvl="1" eaLnBrk="1" hangingPunct="1"/>
            <a:endParaRPr lang="en-GB" sz="2000" dirty="0">
              <a:latin typeface="+mj-lt"/>
            </a:endParaRPr>
          </a:p>
          <a:p>
            <a:pPr eaLnBrk="1" hangingPunct="1"/>
            <a:r>
              <a:rPr lang="en-GB" sz="2400" dirty="0" smtClean="0">
                <a:latin typeface="+mj-lt"/>
              </a:rPr>
              <a:t>Import the following JavaScript libraries:</a:t>
            </a:r>
            <a:endParaRPr lang="en-GB" sz="1800" dirty="0" smtClean="0">
              <a:latin typeface="+mj-lt"/>
            </a:endParaRPr>
          </a:p>
        </p:txBody>
      </p:sp>
      <p:sp>
        <p:nvSpPr>
          <p:cNvPr id="717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Using </a:t>
            </a:r>
            <a:r>
              <a:rPr lang="en-GB" dirty="0" err="1" smtClean="0"/>
              <a:t>jQuery</a:t>
            </a:r>
            <a:r>
              <a:rPr lang="en-GB" dirty="0" smtClean="0"/>
              <a:t> Mobile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06DF312-1821-4BE9-8463-EBCBFEE83C99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7600" y="2514940"/>
            <a:ext cx="7889840" cy="50258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&lt;</a:t>
            </a:r>
            <a:r>
              <a:rPr lang="en-GB" sz="1200" dirty="0"/>
              <a:t>link </a:t>
            </a:r>
            <a:r>
              <a:rPr lang="en-GB" sz="1200" dirty="0" err="1"/>
              <a:t>rel</a:t>
            </a:r>
            <a:r>
              <a:rPr lang="en-GB" sz="1200" dirty="0"/>
              <a:t>="</a:t>
            </a:r>
            <a:r>
              <a:rPr lang="en-GB" sz="1200" dirty="0" err="1"/>
              <a:t>stylesheet</a:t>
            </a:r>
            <a:r>
              <a:rPr lang="en-GB" sz="1200" dirty="0"/>
              <a:t>" </a:t>
            </a:r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    </a:t>
            </a:r>
            <a:r>
              <a:rPr lang="en-GB" sz="1200" dirty="0" err="1" smtClean="0"/>
              <a:t>href</a:t>
            </a:r>
            <a:r>
              <a:rPr lang="en-GB" sz="1200" dirty="0"/>
              <a:t>="http://code.jquery.com/mobile/1.4.2/jquery.mobile-1.4.2.css" </a:t>
            </a:r>
            <a:r>
              <a:rPr lang="en-GB" sz="1200" dirty="0" smtClean="0"/>
              <a:t>/&gt;</a:t>
            </a:r>
            <a:endParaRPr lang="en-US" sz="1200" u="sn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7600" y="3792390"/>
            <a:ext cx="7889840" cy="103361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&lt;</a:t>
            </a:r>
            <a:r>
              <a:rPr lang="en-GB" sz="1200" dirty="0"/>
              <a:t>script type="text/</a:t>
            </a:r>
            <a:r>
              <a:rPr lang="en-GB" sz="1200" dirty="0" err="1"/>
              <a:t>javascript</a:t>
            </a:r>
            <a:r>
              <a:rPr lang="en-GB" sz="1200" dirty="0"/>
              <a:t>" </a:t>
            </a:r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      </a:t>
            </a:r>
            <a:r>
              <a:rPr lang="en-GB" sz="1200" dirty="0" err="1" smtClean="0"/>
              <a:t>src</a:t>
            </a:r>
            <a:r>
              <a:rPr lang="en-GB" sz="1200" dirty="0"/>
              <a:t>="http</a:t>
            </a:r>
            <a:r>
              <a:rPr lang="en-GB" sz="1200" dirty="0" smtClean="0"/>
              <a:t>://code.jquery.com/jquery-1.11.0.js"&gt;&lt;/</a:t>
            </a:r>
            <a:r>
              <a:rPr lang="en-GB" sz="1200" dirty="0"/>
              <a:t>script</a:t>
            </a:r>
            <a:r>
              <a:rPr lang="en-GB" sz="1200" dirty="0" smtClean="0"/>
              <a:t>&gt;</a:t>
            </a:r>
          </a:p>
          <a:p>
            <a:endParaRPr lang="en-GB" sz="1200" dirty="0"/>
          </a:p>
          <a:p>
            <a:r>
              <a:rPr lang="en-GB" sz="1200" dirty="0" smtClean="0"/>
              <a:t>&lt;</a:t>
            </a:r>
            <a:r>
              <a:rPr lang="en-GB" sz="1200" dirty="0"/>
              <a:t>script type="text/</a:t>
            </a:r>
            <a:r>
              <a:rPr lang="en-GB" sz="1200" dirty="0" err="1"/>
              <a:t>javascript</a:t>
            </a:r>
            <a:r>
              <a:rPr lang="en-GB" sz="1200" dirty="0"/>
              <a:t>" </a:t>
            </a:r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      </a:t>
            </a:r>
            <a:r>
              <a:rPr lang="en-GB" sz="1200" dirty="0" err="1" smtClean="0"/>
              <a:t>src</a:t>
            </a:r>
            <a:r>
              <a:rPr lang="en-GB" sz="1200" dirty="0" smtClean="0"/>
              <a:t>="http://code.jquery.com/mobile/1.4.2/jquery.mobile-1.4.2.js"&gt;&lt;/</a:t>
            </a:r>
            <a:r>
              <a:rPr lang="en-GB" sz="1200" dirty="0"/>
              <a:t>script&gt;</a:t>
            </a:r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37708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We're going to dissect a sample </a:t>
            </a:r>
            <a:r>
              <a:rPr lang="en-GB" sz="2400" dirty="0" err="1" smtClean="0"/>
              <a:t>jQuery</a:t>
            </a:r>
            <a:r>
              <a:rPr lang="en-GB" sz="2400" dirty="0" smtClean="0"/>
              <a:t> Mobile Web app</a:t>
            </a:r>
          </a:p>
          <a:p>
            <a:pPr lvl="1"/>
            <a:r>
              <a:rPr lang="en-GB" sz="2000" dirty="0" smtClean="0"/>
              <a:t>Open </a:t>
            </a:r>
            <a:r>
              <a:rPr lang="en-GB" sz="2000" dirty="0" smtClean="0">
                <a:latin typeface="Lucida Console" pitchFamily="49" charset="0"/>
              </a:rPr>
              <a:t>index.html</a:t>
            </a:r>
            <a:r>
              <a:rPr lang="en-GB" sz="2000" dirty="0" smtClean="0"/>
              <a:t> in a browser</a:t>
            </a:r>
          </a:p>
          <a:p>
            <a:pPr lvl="1"/>
            <a:r>
              <a:rPr lang="en-GB" dirty="0" smtClean="0"/>
              <a:t>Appearances might vary, depending on styles / themes chosen</a:t>
            </a:r>
            <a:endParaRPr lang="en-GB" sz="2000" dirty="0" smtClean="0"/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Application</a:t>
            </a:r>
            <a:endParaRPr lang="en-GB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06DF312-1821-4BE9-8463-EBCBFEE83C99}" type="slidenum">
              <a:rPr lang="en-GB"/>
              <a:pPr>
                <a:defRPr/>
              </a:pPr>
              <a:t>12</a:t>
            </a:fld>
            <a:endParaRPr lang="en-GB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47" y="3233350"/>
            <a:ext cx="2316516" cy="2023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608" y="4696390"/>
            <a:ext cx="2316516" cy="2023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608" y="2492299"/>
            <a:ext cx="2316516" cy="2023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2127591" y="3076622"/>
            <a:ext cx="2767366" cy="6807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46233" y="3977033"/>
            <a:ext cx="3122966" cy="122846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05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A single HTML document can contain multiple "pages" and "dialog boxes"</a:t>
            </a:r>
          </a:p>
          <a:p>
            <a:pPr lvl="1"/>
            <a:r>
              <a:rPr lang="en-GB" sz="2000" dirty="0" smtClean="0"/>
              <a:t>Designate each one as a </a:t>
            </a:r>
            <a:r>
              <a:rPr lang="en-GB" sz="2000" dirty="0" smtClean="0">
                <a:latin typeface="Lucida Console" pitchFamily="49" charset="0"/>
              </a:rPr>
              <a:t>&lt;div&gt;</a:t>
            </a:r>
            <a:r>
              <a:rPr lang="en-GB" sz="2000" dirty="0" smtClean="0"/>
              <a:t> with a distinct </a:t>
            </a:r>
            <a:r>
              <a:rPr lang="en-GB" sz="2000" dirty="0" smtClean="0">
                <a:latin typeface="Lucida Console" pitchFamily="49" charset="0"/>
              </a:rPr>
              <a:t>id</a:t>
            </a:r>
          </a:p>
          <a:p>
            <a:pPr lvl="1"/>
            <a:r>
              <a:rPr lang="en-GB" sz="2000" dirty="0" smtClean="0"/>
              <a:t>Set the </a:t>
            </a:r>
            <a:r>
              <a:rPr lang="en-GB" sz="2000" dirty="0" smtClean="0">
                <a:latin typeface="Lucida Console" pitchFamily="49" charset="0"/>
              </a:rPr>
              <a:t>data-role</a:t>
            </a:r>
            <a:r>
              <a:rPr lang="en-GB" sz="2000" dirty="0" smtClean="0"/>
              <a:t> attribute to </a:t>
            </a:r>
            <a:r>
              <a:rPr lang="en-GB" sz="2000" dirty="0" smtClean="0">
                <a:latin typeface="Lucida Console" pitchFamily="49" charset="0"/>
              </a:rPr>
              <a:t>"page"</a:t>
            </a:r>
            <a:r>
              <a:rPr lang="en-GB" sz="2000" dirty="0" smtClean="0"/>
              <a:t> or </a:t>
            </a:r>
            <a:r>
              <a:rPr lang="en-GB" sz="2000" dirty="0" smtClean="0">
                <a:latin typeface="Lucida Console" pitchFamily="49" charset="0"/>
              </a:rPr>
              <a:t>"dialog"</a:t>
            </a:r>
          </a:p>
          <a:p>
            <a:pPr lvl="1"/>
            <a:endParaRPr lang="en-GB" sz="2000" dirty="0"/>
          </a:p>
          <a:p>
            <a:r>
              <a:rPr lang="en-GB" sz="2400" dirty="0" smtClean="0"/>
              <a:t>For example: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Pages and Dialogs</a:t>
            </a:r>
            <a:endParaRPr lang="en-AU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06DF312-1821-4BE9-8463-EBCBFEE83C99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33438" y="3642700"/>
            <a:ext cx="7894002" cy="63466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&lt;div id="</a:t>
            </a:r>
            <a:r>
              <a:rPr lang="en-GB" sz="1200" dirty="0" err="1"/>
              <a:t>homePanel</a:t>
            </a:r>
            <a:r>
              <a:rPr lang="en-GB" sz="1200" dirty="0"/>
              <a:t>" </a:t>
            </a:r>
            <a:r>
              <a:rPr lang="en-GB" sz="1200" b="1" dirty="0"/>
              <a:t>data-role="page</a:t>
            </a:r>
            <a:r>
              <a:rPr lang="en-GB" sz="1200" b="1" dirty="0" smtClean="0"/>
              <a:t>"</a:t>
            </a:r>
            <a:r>
              <a:rPr lang="en-GB" sz="1200" dirty="0" smtClean="0"/>
              <a:t>&gt;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…</a:t>
            </a:r>
          </a:p>
          <a:p>
            <a:r>
              <a:rPr lang="en-GB" sz="1200" dirty="0" smtClean="0"/>
              <a:t>&lt;/div&gt;</a:t>
            </a:r>
            <a:endParaRPr lang="en-US" sz="12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33438" y="4425020"/>
            <a:ext cx="7894002" cy="63466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&lt;div id="</a:t>
            </a:r>
            <a:r>
              <a:rPr lang="en-GB" sz="1200" dirty="0" err="1"/>
              <a:t>itemPanel</a:t>
            </a:r>
            <a:r>
              <a:rPr lang="en-GB" sz="1200" dirty="0"/>
              <a:t>" </a:t>
            </a:r>
            <a:r>
              <a:rPr lang="en-GB" sz="1200" b="1" dirty="0"/>
              <a:t>data-role="page"</a:t>
            </a:r>
            <a:r>
              <a:rPr lang="en-GB" sz="1200" dirty="0"/>
              <a:t>&gt;</a:t>
            </a:r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…</a:t>
            </a:r>
          </a:p>
          <a:p>
            <a:r>
              <a:rPr lang="en-GB" sz="1200" dirty="0" smtClean="0"/>
              <a:t>&lt;/div&gt;</a:t>
            </a:r>
            <a:endParaRPr lang="en-US" sz="1200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33438" y="5207340"/>
            <a:ext cx="7894002" cy="63466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it-IT" sz="1200" dirty="0"/>
              <a:t>&lt;div id="newCoursePanel" </a:t>
            </a:r>
            <a:r>
              <a:rPr lang="it-IT" sz="1200" b="1" dirty="0"/>
              <a:t>data-role="dialog"</a:t>
            </a:r>
            <a:r>
              <a:rPr lang="it-IT" sz="1200" dirty="0"/>
              <a:t> data-theme="e"&gt;</a:t>
            </a:r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…</a:t>
            </a:r>
          </a:p>
          <a:p>
            <a:r>
              <a:rPr lang="en-GB" sz="1200" dirty="0" smtClean="0"/>
              <a:t>&lt;/div&gt;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419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You can use </a:t>
            </a:r>
            <a:r>
              <a:rPr lang="en-GB" sz="2400" dirty="0" smtClean="0">
                <a:latin typeface="Lucida Console" pitchFamily="49" charset="0"/>
              </a:rPr>
              <a:t>data-role</a:t>
            </a:r>
            <a:r>
              <a:rPr lang="en-GB" sz="2400" dirty="0" smtClean="0"/>
              <a:t> to define the constituent parts of a page (or dialog box)</a:t>
            </a:r>
          </a:p>
          <a:p>
            <a:pPr lvl="1"/>
            <a:r>
              <a:rPr lang="en-GB" sz="2000" dirty="0">
                <a:latin typeface="Lucida Console" pitchFamily="49" charset="0"/>
              </a:rPr>
              <a:t>data-role="header</a:t>
            </a:r>
            <a:r>
              <a:rPr lang="en-GB" sz="2000" dirty="0" smtClean="0">
                <a:latin typeface="Lucida Console" pitchFamily="49" charset="0"/>
              </a:rPr>
              <a:t>"</a:t>
            </a:r>
          </a:p>
          <a:p>
            <a:pPr lvl="1"/>
            <a:r>
              <a:rPr lang="en-GB" sz="2000" dirty="0">
                <a:latin typeface="Lucida Console" pitchFamily="49" charset="0"/>
              </a:rPr>
              <a:t>data-role</a:t>
            </a:r>
            <a:r>
              <a:rPr lang="en-GB" sz="2000" dirty="0" smtClean="0">
                <a:latin typeface="Lucida Console" pitchFamily="49" charset="0"/>
              </a:rPr>
              <a:t>="content"</a:t>
            </a:r>
          </a:p>
          <a:p>
            <a:pPr lvl="1"/>
            <a:r>
              <a:rPr lang="en-GB" sz="2000" dirty="0">
                <a:latin typeface="Lucida Console" pitchFamily="49" charset="0"/>
              </a:rPr>
              <a:t>data-role</a:t>
            </a:r>
            <a:r>
              <a:rPr lang="en-GB" sz="2000" dirty="0" smtClean="0">
                <a:latin typeface="Lucida Console" pitchFamily="49" charset="0"/>
              </a:rPr>
              <a:t>="footer"</a:t>
            </a:r>
          </a:p>
          <a:p>
            <a:pPr lvl="1"/>
            <a:endParaRPr lang="en-GB" sz="2000" dirty="0"/>
          </a:p>
          <a:p>
            <a:r>
              <a:rPr lang="en-GB" sz="2400" dirty="0" smtClean="0"/>
              <a:t>For example:</a:t>
            </a:r>
            <a:endParaRPr lang="en-GB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Laying out a Page or Dialog Box</a:t>
            </a:r>
            <a:endParaRPr lang="en-AU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06DF312-1821-4BE9-8463-EBCBFEE83C99}" type="slidenum">
              <a:rPr lang="en-GB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3438" y="4008460"/>
            <a:ext cx="7894002" cy="175226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&lt;div id</a:t>
            </a:r>
            <a:r>
              <a:rPr lang="en-GB" sz="1200" dirty="0" smtClean="0"/>
              <a:t>="</a:t>
            </a:r>
            <a:r>
              <a:rPr lang="en-GB" sz="1200" dirty="0" err="1" smtClean="0"/>
              <a:t>homePanel</a:t>
            </a:r>
            <a:r>
              <a:rPr lang="en-GB" sz="1200" dirty="0"/>
              <a:t>" data-role="page"&gt;</a:t>
            </a:r>
          </a:p>
          <a:p>
            <a:endParaRPr lang="en" sz="1200" dirty="0"/>
          </a:p>
          <a:p>
            <a:r>
              <a:rPr lang="en-GB" sz="1200" dirty="0" smtClean="0"/>
              <a:t>  &lt;</a:t>
            </a:r>
            <a:r>
              <a:rPr lang="en-GB" sz="1200" dirty="0"/>
              <a:t>div </a:t>
            </a:r>
            <a:r>
              <a:rPr lang="en-GB" sz="1200" b="1" dirty="0"/>
              <a:t>data-role="header</a:t>
            </a:r>
            <a:r>
              <a:rPr lang="en-GB" sz="1200" b="1" dirty="0" smtClean="0"/>
              <a:t>"</a:t>
            </a:r>
            <a:r>
              <a:rPr lang="en-GB" sz="1200" dirty="0" smtClean="0"/>
              <a:t>&gt; … &lt;/</a:t>
            </a:r>
            <a:r>
              <a:rPr lang="en-GB" sz="1200" dirty="0"/>
              <a:t>div&gt;</a:t>
            </a:r>
          </a:p>
          <a:p>
            <a:r>
              <a:rPr lang="en" sz="1200" dirty="0"/>
              <a:t>	</a:t>
            </a:r>
          </a:p>
          <a:p>
            <a:r>
              <a:rPr lang="en-GB" sz="1200" dirty="0" smtClean="0"/>
              <a:t>  &lt;</a:t>
            </a:r>
            <a:r>
              <a:rPr lang="en-GB" sz="1200" dirty="0"/>
              <a:t>div </a:t>
            </a:r>
            <a:r>
              <a:rPr lang="en-GB" sz="1200" b="1" dirty="0"/>
              <a:t>data-role="content</a:t>
            </a:r>
            <a:r>
              <a:rPr lang="en-GB" sz="1200" b="1" dirty="0" smtClean="0"/>
              <a:t>"</a:t>
            </a:r>
            <a:r>
              <a:rPr lang="en-GB" sz="1200" dirty="0" smtClean="0"/>
              <a:t>&gt; … &lt;/</a:t>
            </a:r>
            <a:r>
              <a:rPr lang="en-GB" sz="1200" dirty="0"/>
              <a:t>div&gt;</a:t>
            </a:r>
          </a:p>
          <a:p>
            <a:r>
              <a:rPr lang="en" sz="1200" dirty="0"/>
              <a:t>	</a:t>
            </a:r>
          </a:p>
          <a:p>
            <a:r>
              <a:rPr lang="en-GB" sz="1200" dirty="0" smtClean="0"/>
              <a:t>  &lt;</a:t>
            </a:r>
            <a:r>
              <a:rPr lang="en-GB" sz="1200" dirty="0"/>
              <a:t>div </a:t>
            </a:r>
            <a:r>
              <a:rPr lang="en-GB" sz="1200" b="1" dirty="0"/>
              <a:t>data-role="footer</a:t>
            </a:r>
            <a:r>
              <a:rPr lang="en-GB" sz="1200" b="1" dirty="0" smtClean="0"/>
              <a:t>"</a:t>
            </a:r>
            <a:r>
              <a:rPr lang="en-GB" sz="1200" dirty="0" smtClean="0"/>
              <a:t>&gt; … &lt;/</a:t>
            </a:r>
            <a:r>
              <a:rPr lang="en-GB" sz="1200" dirty="0"/>
              <a:t>div</a:t>
            </a:r>
            <a:r>
              <a:rPr lang="en-GB" sz="1200" dirty="0" smtClean="0"/>
              <a:t>&gt;</a:t>
            </a:r>
          </a:p>
          <a:p>
            <a:endParaRPr lang="en-GB" sz="1200" dirty="0"/>
          </a:p>
          <a:p>
            <a:r>
              <a:rPr lang="en-GB" sz="12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6415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You can use </a:t>
            </a:r>
            <a:r>
              <a:rPr lang="en-GB" sz="2400" dirty="0">
                <a:latin typeface="Lucida Console" pitchFamily="49" charset="0"/>
              </a:rPr>
              <a:t>data-role</a:t>
            </a:r>
            <a:r>
              <a:rPr lang="en-GB" sz="2400" dirty="0"/>
              <a:t> to </a:t>
            </a:r>
            <a:r>
              <a:rPr lang="en-GB" sz="2400" dirty="0" smtClean="0"/>
              <a:t>tell </a:t>
            </a:r>
            <a:r>
              <a:rPr lang="en-GB" sz="2400" dirty="0" err="1" smtClean="0"/>
              <a:t>jQuery</a:t>
            </a:r>
            <a:r>
              <a:rPr lang="en-GB" sz="2400" dirty="0" smtClean="0"/>
              <a:t> Mobile how to display UI elements, such as:</a:t>
            </a:r>
            <a:endParaRPr lang="en-GB" sz="2400" dirty="0"/>
          </a:p>
          <a:p>
            <a:pPr lvl="1"/>
            <a:r>
              <a:rPr lang="en-GB" sz="2000" dirty="0">
                <a:latin typeface="Lucida Console" pitchFamily="49" charset="0"/>
              </a:rPr>
              <a:t>data-role</a:t>
            </a:r>
            <a:r>
              <a:rPr lang="en-GB" sz="2000" dirty="0" smtClean="0">
                <a:latin typeface="Lucida Console" pitchFamily="49" charset="0"/>
              </a:rPr>
              <a:t>="</a:t>
            </a:r>
            <a:r>
              <a:rPr lang="en-GB" sz="2000" dirty="0" err="1" smtClean="0">
                <a:latin typeface="Lucida Console" pitchFamily="49" charset="0"/>
              </a:rPr>
              <a:t>listview</a:t>
            </a:r>
            <a:r>
              <a:rPr lang="en-GB" sz="2000" dirty="0" smtClean="0">
                <a:latin typeface="Lucida Console" pitchFamily="49" charset="0"/>
              </a:rPr>
              <a:t>"</a:t>
            </a:r>
            <a:endParaRPr lang="en-GB" sz="2000" dirty="0">
              <a:latin typeface="Lucida Console" pitchFamily="49" charset="0"/>
            </a:endParaRPr>
          </a:p>
          <a:p>
            <a:pPr lvl="1"/>
            <a:r>
              <a:rPr lang="en-GB" sz="2000" dirty="0">
                <a:latin typeface="Lucida Console" pitchFamily="49" charset="0"/>
              </a:rPr>
              <a:t>data-role</a:t>
            </a:r>
            <a:r>
              <a:rPr lang="en-GB" sz="2000" dirty="0" smtClean="0">
                <a:latin typeface="Lucida Console" pitchFamily="49" charset="0"/>
              </a:rPr>
              <a:t>="slider"</a:t>
            </a:r>
            <a:endParaRPr lang="en-GB" sz="2000" dirty="0">
              <a:latin typeface="Lucida Console" pitchFamily="49" charset="0"/>
            </a:endParaRPr>
          </a:p>
          <a:p>
            <a:pPr lvl="1"/>
            <a:r>
              <a:rPr lang="en-GB" sz="2000" dirty="0">
                <a:latin typeface="Lucida Console" pitchFamily="49" charset="0"/>
              </a:rPr>
              <a:t>data-role</a:t>
            </a:r>
            <a:r>
              <a:rPr lang="en-GB" sz="2000" dirty="0" smtClean="0">
                <a:latin typeface="Lucida Console" pitchFamily="49" charset="0"/>
              </a:rPr>
              <a:t>="</a:t>
            </a:r>
            <a:r>
              <a:rPr lang="en-GB" sz="2000" dirty="0" err="1" smtClean="0">
                <a:latin typeface="Lucida Console" pitchFamily="49" charset="0"/>
              </a:rPr>
              <a:t>fieldcontain</a:t>
            </a:r>
            <a:r>
              <a:rPr lang="en-GB" sz="2000" dirty="0" smtClean="0">
                <a:latin typeface="Lucida Console" pitchFamily="49" charset="0"/>
              </a:rPr>
              <a:t>"</a:t>
            </a:r>
          </a:p>
          <a:p>
            <a:pPr lvl="1"/>
            <a:r>
              <a:rPr lang="en-GB" sz="2000" dirty="0">
                <a:latin typeface="Lucida Console" pitchFamily="49" charset="0"/>
              </a:rPr>
              <a:t>data-role</a:t>
            </a:r>
            <a:r>
              <a:rPr lang="en-GB" sz="2000" dirty="0" smtClean="0">
                <a:latin typeface="Lucida Console" pitchFamily="49" charset="0"/>
              </a:rPr>
              <a:t>="</a:t>
            </a:r>
            <a:r>
              <a:rPr lang="en-GB" sz="2000" dirty="0">
                <a:latin typeface="Lucida Console" pitchFamily="49" charset="0"/>
              </a:rPr>
              <a:t>collapsible</a:t>
            </a:r>
            <a:r>
              <a:rPr lang="en-GB" sz="2000" dirty="0" smtClean="0">
                <a:latin typeface="Lucida Console" pitchFamily="49" charset="0"/>
              </a:rPr>
              <a:t>"</a:t>
            </a:r>
          </a:p>
          <a:p>
            <a:pPr lvl="1"/>
            <a:r>
              <a:rPr lang="en-GB" sz="2000" dirty="0" smtClean="0">
                <a:latin typeface="Lucida Console" pitchFamily="49" charset="0"/>
              </a:rPr>
              <a:t>data-role</a:t>
            </a:r>
            <a:r>
              <a:rPr lang="en-GB" sz="2000" dirty="0">
                <a:latin typeface="Lucida Console" pitchFamily="49" charset="0"/>
              </a:rPr>
              <a:t>="</a:t>
            </a:r>
            <a:r>
              <a:rPr lang="en-GB" sz="2000" dirty="0" smtClean="0">
                <a:latin typeface="Lucida Console" pitchFamily="49" charset="0"/>
              </a:rPr>
              <a:t>collapsible-set"</a:t>
            </a:r>
          </a:p>
          <a:p>
            <a:pPr lvl="2"/>
            <a:endParaRPr lang="en-GB" sz="800" dirty="0">
              <a:latin typeface="Lucida Console" pitchFamily="49" charset="0"/>
            </a:endParaRPr>
          </a:p>
          <a:p>
            <a:r>
              <a:rPr lang="en-GB" sz="2400" dirty="0" smtClean="0">
                <a:latin typeface="+mj-lt"/>
              </a:rPr>
              <a:t>Some controls have "mini" versions</a:t>
            </a:r>
          </a:p>
          <a:p>
            <a:pPr lvl="1"/>
            <a:r>
              <a:rPr lang="en-GB" sz="2000" dirty="0" smtClean="0">
                <a:latin typeface="Lucida Console" pitchFamily="49" charset="0"/>
              </a:rPr>
              <a:t>data-mini="true"</a:t>
            </a:r>
          </a:p>
          <a:p>
            <a:pPr lvl="2"/>
            <a:endParaRPr lang="en-GB" sz="800" dirty="0" smtClean="0">
              <a:latin typeface="Lucida Console" pitchFamily="49" charset="0"/>
            </a:endParaRPr>
          </a:p>
          <a:p>
            <a:r>
              <a:rPr lang="en-GB" sz="2400" dirty="0" smtClean="0">
                <a:latin typeface="+mj-lt"/>
              </a:rPr>
              <a:t>You can embed standard icons anywhere you like</a:t>
            </a:r>
          </a:p>
          <a:p>
            <a:pPr lvl="1"/>
            <a:r>
              <a:rPr lang="en-GB" sz="2000" dirty="0" smtClean="0">
                <a:latin typeface="+mj-lt"/>
              </a:rPr>
              <a:t>E.g. </a:t>
            </a:r>
            <a:r>
              <a:rPr lang="en-GB" sz="2000" dirty="0">
                <a:latin typeface="Lucida Console" pitchFamily="49" charset="0"/>
              </a:rPr>
              <a:t>data-icon</a:t>
            </a:r>
            <a:r>
              <a:rPr lang="en-GB" sz="2000" dirty="0" smtClean="0">
                <a:latin typeface="Lucida Console" pitchFamily="49" charset="0"/>
              </a:rPr>
              <a:t>="plus"</a:t>
            </a:r>
            <a:endParaRPr lang="en-GB" sz="2000" dirty="0" smtClean="0">
              <a:latin typeface="+mj-lt"/>
            </a:endParaRPr>
          </a:p>
          <a:p>
            <a:pPr lvl="1"/>
            <a:r>
              <a:rPr lang="en-GB" sz="2000" dirty="0" smtClean="0">
                <a:latin typeface="+mj-lt"/>
              </a:rPr>
              <a:t>E.g</a:t>
            </a:r>
            <a:r>
              <a:rPr lang="en-GB" sz="2000" dirty="0">
                <a:latin typeface="+mj-lt"/>
              </a:rPr>
              <a:t>. </a:t>
            </a:r>
            <a:r>
              <a:rPr lang="en-GB" sz="2000" dirty="0">
                <a:latin typeface="Lucida Console" pitchFamily="49" charset="0"/>
              </a:rPr>
              <a:t>data-icon="back</a:t>
            </a:r>
            <a:r>
              <a:rPr lang="en-GB" sz="2000" dirty="0" smtClean="0">
                <a:latin typeface="Lucida Console" pitchFamily="49" charset="0"/>
              </a:rPr>
              <a:t>"</a:t>
            </a:r>
          </a:p>
          <a:p>
            <a:pPr lvl="1"/>
            <a:r>
              <a:rPr lang="en-GB" sz="2000" dirty="0" smtClean="0">
                <a:latin typeface="+mj-lt"/>
              </a:rPr>
              <a:t>E.g. </a:t>
            </a:r>
            <a:r>
              <a:rPr lang="en-GB" sz="2000" dirty="0">
                <a:latin typeface="Lucida Console" pitchFamily="49" charset="0"/>
              </a:rPr>
              <a:t>data-icon</a:t>
            </a:r>
            <a:r>
              <a:rPr lang="en-GB" sz="2000" dirty="0" smtClean="0">
                <a:latin typeface="Lucida Console" pitchFamily="49" charset="0"/>
              </a:rPr>
              <a:t>="delete"</a:t>
            </a:r>
          </a:p>
          <a:p>
            <a:pPr lvl="1"/>
            <a:endParaRPr lang="en-GB" sz="2000" dirty="0">
              <a:latin typeface="Lucida Console" pitchFamily="49" charset="0"/>
            </a:endParaRP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UI Content</a:t>
            </a:r>
            <a:endParaRPr lang="en-AU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06DF312-1821-4BE9-8463-EBCBFEE83C99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9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Overview</a:t>
            </a:r>
          </a:p>
          <a:p>
            <a:r>
              <a:rPr lang="en-GB" sz="2400" dirty="0"/>
              <a:t>Setting up </a:t>
            </a:r>
            <a:r>
              <a:rPr lang="en-GB" sz="2400" dirty="0" smtClean="0"/>
              <a:t>starter data</a:t>
            </a:r>
          </a:p>
          <a:p>
            <a:r>
              <a:rPr lang="en-GB" sz="2400" dirty="0"/>
              <a:t>Using </a:t>
            </a:r>
            <a:r>
              <a:rPr lang="en-GB" sz="2400" dirty="0" smtClean="0"/>
              <a:t>local storage</a:t>
            </a:r>
          </a:p>
          <a:p>
            <a:r>
              <a:rPr lang="en-GB" sz="2400" dirty="0"/>
              <a:t>Adding </a:t>
            </a:r>
            <a:r>
              <a:rPr lang="en-GB" sz="2400" dirty="0" smtClean="0"/>
              <a:t>items </a:t>
            </a:r>
            <a:r>
              <a:rPr lang="en-GB" sz="2400" dirty="0"/>
              <a:t>to </a:t>
            </a:r>
            <a:r>
              <a:rPr lang="en-GB" sz="2400" dirty="0" smtClean="0"/>
              <a:t>local storage</a:t>
            </a:r>
          </a:p>
          <a:p>
            <a:r>
              <a:rPr lang="en-GB" sz="2400" dirty="0"/>
              <a:t>Removing </a:t>
            </a:r>
            <a:r>
              <a:rPr lang="en-GB" sz="2400" dirty="0" smtClean="0"/>
              <a:t>items </a:t>
            </a:r>
            <a:r>
              <a:rPr lang="en-GB" sz="2400" dirty="0"/>
              <a:t>from </a:t>
            </a:r>
            <a:r>
              <a:rPr lang="en-GB" sz="2400" smtClean="0"/>
              <a:t>local storage</a:t>
            </a:r>
            <a:endParaRPr lang="en-GB" sz="2400" dirty="0" smtClean="0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Managing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9BCA108-9405-467A-9A56-A9611D330E38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82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Mobile applications have unpredictable connectivity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In a worst-case scenario, a mobile app might have no connectivity at all</a:t>
            </a:r>
          </a:p>
          <a:p>
            <a:pPr lvl="1" eaLnBrk="1" hangingPunct="1"/>
            <a:endParaRPr lang="en-GB" sz="2000" dirty="0">
              <a:latin typeface="+mj-lt"/>
            </a:endParaRPr>
          </a:p>
          <a:p>
            <a:pPr eaLnBrk="1" hangingPunct="1"/>
            <a:r>
              <a:rPr lang="en-GB" sz="2400" dirty="0" smtClean="0">
                <a:latin typeface="+mj-lt"/>
              </a:rPr>
              <a:t>HTML5 local storage is ideal for mobile applications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Allows you to store data locally on the device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Retained across browser sessions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Independent of connectivity </a:t>
            </a:r>
          </a:p>
          <a:p>
            <a:pPr lvl="1" eaLnBrk="1" hangingPunct="1"/>
            <a:endParaRPr lang="en-GB" sz="2000" dirty="0">
              <a:latin typeface="+mj-lt"/>
            </a:endParaRPr>
          </a:p>
          <a:p>
            <a:pPr eaLnBrk="1" hangingPunct="1"/>
            <a:r>
              <a:rPr lang="en-GB" sz="2400" dirty="0" smtClean="0">
                <a:latin typeface="+mj-lt"/>
              </a:rPr>
              <a:t>In our sample application, all data-related code resides in </a:t>
            </a:r>
            <a:r>
              <a:rPr lang="en-GB" sz="2400" dirty="0" smtClean="0">
                <a:latin typeface="Lucida Console" pitchFamily="49" charset="0"/>
              </a:rPr>
              <a:t>data.js</a:t>
            </a:r>
            <a:r>
              <a:rPr lang="en-GB" dirty="0" smtClean="0">
                <a:latin typeface="+mj-lt"/>
              </a:rPr>
              <a:t> 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5574E8-3883-4D10-B00E-C080CD40DFDD}" type="slidenum">
              <a:rPr lang="en-GB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81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Our application defines a "starter" array of course objects</a:t>
            </a:r>
            <a:endParaRPr lang="en-GB" sz="2000" dirty="0" smtClean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Setting up Starter Data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5574E8-3883-4D10-B00E-C080CD40DFDD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8" y="2062480"/>
            <a:ext cx="7894002" cy="160528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err="1"/>
              <a:t>var</a:t>
            </a:r>
            <a:r>
              <a:rPr lang="en-GB" sz="1200" dirty="0"/>
              <a:t> courses = [</a:t>
            </a:r>
          </a:p>
          <a:p>
            <a:r>
              <a:rPr lang="en-GB" sz="1200" dirty="0" smtClean="0"/>
              <a:t>  { </a:t>
            </a:r>
            <a:r>
              <a:rPr lang="en-GB" sz="1200" dirty="0"/>
              <a:t>id: 1, name: "HTML5",       duration: 4,  certification: false },</a:t>
            </a:r>
          </a:p>
          <a:p>
            <a:r>
              <a:rPr lang="en-GB" sz="1200" dirty="0" smtClean="0"/>
              <a:t>  { </a:t>
            </a:r>
            <a:r>
              <a:rPr lang="en-GB" sz="1200" dirty="0"/>
              <a:t>id: 2, name: "ASP.NET MVC", duration: 4,  certification: true  },</a:t>
            </a:r>
          </a:p>
          <a:p>
            <a:r>
              <a:rPr lang="en-GB" sz="1200" dirty="0" smtClean="0"/>
              <a:t>  { </a:t>
            </a:r>
            <a:r>
              <a:rPr lang="en-GB" sz="1200" dirty="0"/>
              <a:t>id: 3, name: "WCF",         duration: 5,  certification: true  },</a:t>
            </a:r>
          </a:p>
          <a:p>
            <a:r>
              <a:rPr lang="en-GB" sz="1200" dirty="0" smtClean="0"/>
              <a:t>  { </a:t>
            </a:r>
            <a:r>
              <a:rPr lang="en-GB" sz="1200" dirty="0"/>
              <a:t>id: 4, name: "JavaScript",  duration: 4,  certification: true  },</a:t>
            </a:r>
          </a:p>
          <a:p>
            <a:r>
              <a:rPr lang="en-GB" sz="1200" dirty="0" smtClean="0"/>
              <a:t>  { </a:t>
            </a:r>
            <a:r>
              <a:rPr lang="en-GB" sz="1200" dirty="0"/>
              <a:t>id: 6, name: "</a:t>
            </a:r>
            <a:r>
              <a:rPr lang="en-GB" sz="1200" dirty="0" err="1"/>
              <a:t>jQuery</a:t>
            </a:r>
            <a:r>
              <a:rPr lang="en-GB" sz="1200" dirty="0"/>
              <a:t>",      duration: 3,  certification: false },</a:t>
            </a:r>
          </a:p>
          <a:p>
            <a:r>
              <a:rPr lang="en-GB" sz="1200" dirty="0" smtClean="0"/>
              <a:t>  { </a:t>
            </a:r>
            <a:r>
              <a:rPr lang="en-GB" sz="1200" dirty="0"/>
              <a:t>id: 5, name: "Spring",      duration: 5,  certification: true  } </a:t>
            </a:r>
          </a:p>
          <a:p>
            <a:r>
              <a:rPr lang="en" sz="1200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5380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On start-up, our app performs the following tasks:</a:t>
            </a:r>
          </a:p>
          <a:p>
            <a:pPr lvl="1" eaLnBrk="1" hangingPunct="1"/>
            <a:r>
              <a:rPr lang="en-GB" sz="2000" dirty="0" smtClean="0"/>
              <a:t>Attempt to retrieve courses data from local storage (as a string)</a:t>
            </a:r>
          </a:p>
          <a:p>
            <a:pPr lvl="1" eaLnBrk="1" hangingPunct="1"/>
            <a:r>
              <a:rPr lang="en-GB" sz="2000" dirty="0" smtClean="0"/>
              <a:t>If unavailable, store the courses into local storage (as a string)</a:t>
            </a:r>
          </a:p>
          <a:p>
            <a:pPr eaLnBrk="1" hangingPunct="1"/>
            <a:endParaRPr lang="en-GB" sz="2000" dirty="0" smtClean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Using Local Storage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5574E8-3883-4D10-B00E-C080CD40DFDD}" type="slidenum">
              <a:rPr lang="en-GB"/>
              <a:pPr>
                <a:defRPr/>
              </a:pPr>
              <a:t>19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8" y="2387600"/>
            <a:ext cx="7894002" cy="284480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$(document).ready(function() {</a:t>
            </a:r>
          </a:p>
          <a:p>
            <a:endParaRPr lang="en" sz="1200" dirty="0"/>
          </a:p>
          <a:p>
            <a:r>
              <a:rPr lang="en-GB" sz="1200" dirty="0" smtClean="0"/>
              <a:t>  if </a:t>
            </a:r>
            <a:r>
              <a:rPr lang="en-GB" sz="1200" dirty="0"/>
              <a:t>(</a:t>
            </a:r>
            <a:r>
              <a:rPr lang="en-GB" sz="1200" dirty="0" err="1"/>
              <a:t>window.localStorage</a:t>
            </a:r>
            <a:r>
              <a:rPr lang="en-GB" sz="1200" dirty="0"/>
              <a:t>) {</a:t>
            </a:r>
          </a:p>
          <a:p>
            <a:r>
              <a:rPr lang="en" sz="1200" dirty="0" smtClean="0"/>
              <a:t>  </a:t>
            </a:r>
            <a:endParaRPr lang="en" sz="1200" dirty="0"/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 err="1"/>
              <a:t>fromDb</a:t>
            </a:r>
            <a:r>
              <a:rPr lang="en-GB" sz="1200" dirty="0"/>
              <a:t> = </a:t>
            </a:r>
            <a:r>
              <a:rPr lang="en-GB" sz="1200" dirty="0" err="1"/>
              <a:t>localStorage.getItem</a:t>
            </a:r>
            <a:r>
              <a:rPr lang="en-GB" sz="1200" dirty="0"/>
              <a:t>("courses");</a:t>
            </a:r>
          </a:p>
          <a:p>
            <a:r>
              <a:rPr lang="en-GB" sz="1200" dirty="0" smtClean="0"/>
              <a:t>    if </a:t>
            </a:r>
            <a:r>
              <a:rPr lang="en-GB" sz="1200" dirty="0"/>
              <a:t>(</a:t>
            </a:r>
            <a:r>
              <a:rPr lang="en-GB" sz="1200" dirty="0" err="1"/>
              <a:t>fromDb</a:t>
            </a:r>
            <a:r>
              <a:rPr lang="en-GB" sz="1200" dirty="0"/>
              <a:t>) {</a:t>
            </a:r>
          </a:p>
          <a:p>
            <a:r>
              <a:rPr lang="en-GB" sz="1200" dirty="0" smtClean="0"/>
              <a:t>      // </a:t>
            </a:r>
            <a:r>
              <a:rPr lang="en-GB" sz="1200" dirty="0"/>
              <a:t>Read the courses from local storage, into the global "courses" array.</a:t>
            </a:r>
          </a:p>
          <a:p>
            <a:r>
              <a:rPr lang="en-GB" sz="1200" dirty="0" smtClean="0"/>
              <a:t>      courses </a:t>
            </a:r>
            <a:r>
              <a:rPr lang="en-GB" sz="1200" dirty="0"/>
              <a:t>= </a:t>
            </a:r>
            <a:r>
              <a:rPr lang="en-GB" sz="1200" dirty="0" err="1"/>
              <a:t>JSON.parse</a:t>
            </a:r>
            <a:r>
              <a:rPr lang="en-GB" sz="1200" dirty="0"/>
              <a:t>(</a:t>
            </a:r>
            <a:r>
              <a:rPr lang="en-GB" sz="1200" dirty="0" err="1"/>
              <a:t>fromDb</a:t>
            </a:r>
            <a:r>
              <a:rPr lang="en-GB" sz="1200" dirty="0"/>
              <a:t>);</a:t>
            </a:r>
          </a:p>
          <a:p>
            <a:r>
              <a:rPr lang="en" sz="1200" dirty="0" smtClean="0"/>
              <a:t>    }</a:t>
            </a:r>
            <a:endParaRPr lang="en" sz="1200" dirty="0"/>
          </a:p>
          <a:p>
            <a:r>
              <a:rPr lang="en-GB" sz="1200" dirty="0" smtClean="0"/>
              <a:t>    else </a:t>
            </a:r>
            <a:r>
              <a:rPr lang="en-GB" sz="1200" dirty="0"/>
              <a:t>{</a:t>
            </a:r>
          </a:p>
          <a:p>
            <a:r>
              <a:rPr lang="en-GB" sz="1200" dirty="0" smtClean="0"/>
              <a:t>      // </a:t>
            </a:r>
            <a:r>
              <a:rPr lang="en-GB" sz="1200" dirty="0"/>
              <a:t>Store the global "courses" array into local storage.</a:t>
            </a:r>
          </a:p>
          <a:p>
            <a:r>
              <a:rPr lang="en-GB" sz="1200" dirty="0" smtClean="0"/>
              <a:t>      </a:t>
            </a:r>
            <a:r>
              <a:rPr lang="en-GB" sz="1200" dirty="0" err="1" smtClean="0"/>
              <a:t>storeCourses</a:t>
            </a:r>
            <a:r>
              <a:rPr lang="en-GB" sz="1200" dirty="0"/>
              <a:t>();</a:t>
            </a:r>
          </a:p>
          <a:p>
            <a:r>
              <a:rPr lang="en" sz="1200" dirty="0" smtClean="0"/>
              <a:t>    }</a:t>
            </a:r>
            <a:endParaRPr lang="en" sz="1200" dirty="0"/>
          </a:p>
          <a:p>
            <a:r>
              <a:rPr lang="en" sz="1200" dirty="0" smtClean="0"/>
              <a:t>  }</a:t>
            </a:r>
            <a:endParaRPr lang="en" sz="1200" dirty="0"/>
          </a:p>
          <a:p>
            <a:r>
              <a:rPr lang="en" sz="1200" dirty="0" smtClean="0"/>
              <a:t>});</a:t>
            </a:r>
            <a:endParaRPr lang="en" sz="12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3438" y="5375400"/>
            <a:ext cx="7894002" cy="136431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// </a:t>
            </a:r>
            <a:r>
              <a:rPr lang="en-GB" sz="1200" dirty="0"/>
              <a:t>Stores the global "courses" array into local storage.</a:t>
            </a:r>
          </a:p>
          <a:p>
            <a:r>
              <a:rPr lang="en-GB" sz="1200" dirty="0"/>
              <a:t>function </a:t>
            </a:r>
            <a:r>
              <a:rPr lang="en-GB" sz="1200" dirty="0" err="1"/>
              <a:t>storeCourses</a:t>
            </a:r>
            <a:r>
              <a:rPr lang="en-GB" sz="1200" dirty="0"/>
              <a:t>() {</a:t>
            </a:r>
          </a:p>
          <a:p>
            <a:endParaRPr lang="en" sz="1200" dirty="0"/>
          </a:p>
          <a:p>
            <a:r>
              <a:rPr lang="en-GB" sz="1200" dirty="0" smtClean="0"/>
              <a:t>  if </a:t>
            </a:r>
            <a:r>
              <a:rPr lang="en-GB" sz="1200" dirty="0"/>
              <a:t>(</a:t>
            </a:r>
            <a:r>
              <a:rPr lang="en-GB" sz="1200" dirty="0" err="1"/>
              <a:t>window.localStorage</a:t>
            </a:r>
            <a:r>
              <a:rPr lang="en-GB" sz="1200" dirty="0"/>
              <a:t>) {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localStorage.setItem</a:t>
            </a:r>
            <a:r>
              <a:rPr lang="en-GB" sz="1200" dirty="0"/>
              <a:t>("courses", </a:t>
            </a:r>
            <a:r>
              <a:rPr lang="en-GB" sz="1200" dirty="0" err="1"/>
              <a:t>JSON.stringify</a:t>
            </a:r>
            <a:r>
              <a:rPr lang="en-GB" sz="1200" dirty="0"/>
              <a:t>(courses));</a:t>
            </a:r>
          </a:p>
          <a:p>
            <a:r>
              <a:rPr lang="en" sz="1200" dirty="0" smtClean="0"/>
              <a:t>  }</a:t>
            </a:r>
            <a:endParaRPr lang="en" sz="1200" dirty="0"/>
          </a:p>
          <a:p>
            <a:r>
              <a:rPr lang="e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09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Getting </a:t>
            </a:r>
            <a:r>
              <a:rPr lang="en-GB" sz="2400" dirty="0" smtClean="0"/>
              <a:t>started with HTML5 mobile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Creating a mobile user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Managing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Implementing UI behaviour</a:t>
            </a: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9BCA108-9405-467A-9A56-A9611D330E38}" type="slidenum">
              <a:rPr lang="en-GB" smtClean="0"/>
              <a:pPr/>
              <a:t>2</a:t>
            </a:fld>
            <a:endParaRPr lang="en-GB" dirty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34975" y="5199325"/>
            <a:ext cx="7924800" cy="1644650"/>
            <a:chOff x="274" y="3059"/>
            <a:chExt cx="4992" cy="103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792" y="3169"/>
              <a:ext cx="4474" cy="520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0C0EA">
                    <a:alpha val="82999"/>
                  </a:srgbClr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1252538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dirty="0" smtClean="0">
                  <a:solidFill>
                    <a:schemeClr val="tx2"/>
                  </a:solidFill>
                  <a:sym typeface="Wingdings" pitchFamily="2" charset="2"/>
                </a:rPr>
                <a:t>Demos folder:  </a:t>
              </a:r>
            </a:p>
            <a:p>
              <a:pPr marL="1252538" lvl="1">
                <a:spcBef>
                  <a:spcPts val="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GB" sz="2000" b="1" dirty="0" smtClean="0">
                  <a:solidFill>
                    <a:schemeClr val="tx2"/>
                  </a:solidFill>
                  <a:sym typeface="Wingdings" pitchFamily="2" charset="2"/>
                </a:rPr>
                <a:t>Demos\E-</a:t>
              </a:r>
              <a:r>
                <a:rPr lang="en-GB" sz="2000" b="1" dirty="0" err="1" smtClean="0">
                  <a:solidFill>
                    <a:schemeClr val="tx2"/>
                  </a:solidFill>
                  <a:sym typeface="Wingdings" pitchFamily="2" charset="2"/>
                </a:rPr>
                <a:t>MobileDev</a:t>
              </a:r>
              <a:endParaRPr lang="en-US" sz="2000" b="1" dirty="0"/>
            </a:p>
          </p:txBody>
        </p:sp>
        <p:pic>
          <p:nvPicPr>
            <p:cNvPr id="7" name="Picture 6" descr="bd09771_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" y="3059"/>
              <a:ext cx="1181" cy="1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This function allows the user to add a new course:</a:t>
            </a:r>
            <a:endParaRPr lang="en-GB" sz="2000" dirty="0" smtClean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Adding Items to Local Storage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5574E8-3883-4D10-B00E-C080CD40DFDD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8" y="1666240"/>
            <a:ext cx="7894002" cy="415544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 smtClean="0"/>
              <a:t>function </a:t>
            </a:r>
            <a:r>
              <a:rPr lang="en-GB" sz="1200" dirty="0" err="1"/>
              <a:t>addCourse</a:t>
            </a:r>
            <a:r>
              <a:rPr lang="en-GB" sz="1200" dirty="0"/>
              <a:t>(</a:t>
            </a:r>
            <a:r>
              <a:rPr lang="en-GB" sz="1200" dirty="0" err="1"/>
              <a:t>courseName</a:t>
            </a:r>
            <a:r>
              <a:rPr lang="en-GB" sz="1200" dirty="0"/>
              <a:t>, duration, certification) {	</a:t>
            </a:r>
            <a:endParaRPr lang="en-GB" sz="1200" dirty="0" smtClean="0"/>
          </a:p>
          <a:p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// Call a helper function to generate a unique course id (see code for details).</a:t>
            </a:r>
            <a:endParaRPr lang="en-GB" sz="1200" dirty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 err="1"/>
              <a:t>newId</a:t>
            </a:r>
            <a:r>
              <a:rPr lang="en-GB" sz="1200" dirty="0"/>
              <a:t> = </a:t>
            </a:r>
            <a:r>
              <a:rPr lang="en-GB" sz="1200" dirty="0" err="1"/>
              <a:t>getNewCourseId</a:t>
            </a:r>
            <a:r>
              <a:rPr lang="en-GB" sz="1200" dirty="0" smtClean="0"/>
              <a:t>();</a:t>
            </a:r>
          </a:p>
          <a:p>
            <a:endParaRPr lang="en-GB" sz="1200" dirty="0"/>
          </a:p>
          <a:p>
            <a:r>
              <a:rPr lang="en-GB" sz="1200" dirty="0" smtClean="0"/>
              <a:t>  // Create a new course object.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 err="1"/>
              <a:t>newCourse</a:t>
            </a:r>
            <a:r>
              <a:rPr lang="en-GB" sz="1200" dirty="0"/>
              <a:t> = {	</a:t>
            </a:r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       id</a:t>
            </a:r>
            <a:r>
              <a:rPr lang="en-GB" sz="1200" dirty="0"/>
              <a:t>: </a:t>
            </a:r>
            <a:r>
              <a:rPr lang="en-GB" sz="1200" dirty="0" err="1"/>
              <a:t>newId</a:t>
            </a:r>
            <a:r>
              <a:rPr lang="en-GB" sz="1200" dirty="0"/>
              <a:t>,		</a:t>
            </a:r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       name</a:t>
            </a:r>
            <a:r>
              <a:rPr lang="en-GB" sz="1200" dirty="0"/>
              <a:t>: </a:t>
            </a:r>
            <a:r>
              <a:rPr lang="en-GB" sz="1200" dirty="0" err="1" smtClean="0"/>
              <a:t>courseName</a:t>
            </a:r>
            <a:r>
              <a:rPr lang="en-GB" sz="1200" dirty="0" smtClean="0"/>
              <a:t>,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     duration</a:t>
            </a:r>
            <a:r>
              <a:rPr lang="en-GB" sz="1200" dirty="0"/>
              <a:t>: duration</a:t>
            </a:r>
            <a:r>
              <a:rPr lang="en-GB" sz="1200" dirty="0" smtClean="0"/>
              <a:t>,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       certification</a:t>
            </a:r>
            <a:r>
              <a:rPr lang="en-GB" sz="1200" dirty="0"/>
              <a:t>: </a:t>
            </a:r>
            <a:r>
              <a:rPr lang="en-GB" sz="1200" dirty="0" smtClean="0"/>
              <a:t>certification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};</a:t>
            </a:r>
          </a:p>
          <a:p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// Store the courses in the in-memory array.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 err="1" smtClean="0"/>
              <a:t>courses.push</a:t>
            </a:r>
            <a:r>
              <a:rPr lang="en-GB" sz="1200" dirty="0" smtClean="0"/>
              <a:t>(</a:t>
            </a:r>
            <a:r>
              <a:rPr lang="en-GB" sz="1200" dirty="0" err="1" smtClean="0"/>
              <a:t>newCourse</a:t>
            </a:r>
            <a:r>
              <a:rPr lang="en-GB" sz="1200" dirty="0"/>
              <a:t>);	</a:t>
            </a:r>
            <a:endParaRPr lang="en-GB" sz="1200" dirty="0" smtClean="0"/>
          </a:p>
          <a:p>
            <a:endParaRPr lang="en-GB" sz="1200" dirty="0"/>
          </a:p>
          <a:p>
            <a:r>
              <a:rPr lang="en-GB" sz="1200" dirty="0" smtClean="0"/>
              <a:t>  // Also store the courses to local storage.</a:t>
            </a:r>
          </a:p>
          <a:p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 err="1" smtClean="0"/>
              <a:t>storeCourses</a:t>
            </a:r>
            <a:r>
              <a:rPr lang="en-GB" sz="1200" dirty="0"/>
              <a:t>();		</a:t>
            </a:r>
            <a:endParaRPr lang="en-GB" sz="1200" dirty="0" smtClean="0"/>
          </a:p>
          <a:p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// Return the id of the new course (so it can be displayed in the GUI).</a:t>
            </a:r>
            <a:endParaRPr lang="en-GB" sz="1200" dirty="0"/>
          </a:p>
          <a:p>
            <a:r>
              <a:rPr lang="en-GB" sz="1200" dirty="0" smtClean="0"/>
              <a:t>  return </a:t>
            </a:r>
            <a:r>
              <a:rPr lang="en-GB" sz="1200" dirty="0" err="1"/>
              <a:t>newId</a:t>
            </a:r>
            <a:r>
              <a:rPr lang="en-GB" sz="1200" dirty="0" smtClean="0"/>
              <a:t>;</a:t>
            </a:r>
          </a:p>
          <a:p>
            <a:r>
              <a:rPr lang="en-GB" sz="1200" dirty="0" smtClean="0"/>
              <a:t>}</a:t>
            </a:r>
            <a:endParaRPr lang="en" sz="1200" dirty="0"/>
          </a:p>
        </p:txBody>
      </p:sp>
    </p:spTree>
    <p:extLst>
      <p:ext uri="{BB962C8B-B14F-4D97-AF65-F5344CB8AC3E}">
        <p14:creationId xmlns:p14="http://schemas.microsoft.com/office/powerpoint/2010/main" val="25721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This function allows the user to remove a course:</a:t>
            </a:r>
            <a:endParaRPr lang="en-GB" sz="2000" dirty="0" smtClean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Removing Items from Local Storage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5574E8-3883-4D10-B00E-C080CD40DFDD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8" y="1666240"/>
            <a:ext cx="7894002" cy="289560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function </a:t>
            </a:r>
            <a:r>
              <a:rPr lang="en-GB" sz="1200" dirty="0" err="1"/>
              <a:t>removeCourse</a:t>
            </a:r>
            <a:r>
              <a:rPr lang="en-GB" sz="1200" dirty="0"/>
              <a:t>(id) {	</a:t>
            </a:r>
            <a:endParaRPr lang="en-GB" sz="1200" dirty="0" smtClean="0"/>
          </a:p>
          <a:p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// Call a helper function, to find the array index for the specified course id.</a:t>
            </a:r>
            <a:endParaRPr lang="en-GB" sz="1200" dirty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/>
              <a:t>index = </a:t>
            </a:r>
            <a:r>
              <a:rPr lang="en-GB" sz="1200" dirty="0" err="1"/>
              <a:t>getIndexForId</a:t>
            </a:r>
            <a:r>
              <a:rPr lang="en-GB" sz="1200" dirty="0"/>
              <a:t>(id);	</a:t>
            </a:r>
            <a:endParaRPr lang="en-GB" sz="1200" dirty="0" smtClean="0"/>
          </a:p>
          <a:p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// If the id was located…</a:t>
            </a:r>
            <a:endParaRPr lang="en-GB" sz="1200" dirty="0"/>
          </a:p>
          <a:p>
            <a:r>
              <a:rPr lang="en-GB" sz="1200" dirty="0" smtClean="0"/>
              <a:t>  if </a:t>
            </a:r>
            <a:r>
              <a:rPr lang="en-GB" sz="1200" dirty="0"/>
              <a:t>(index &gt;= 0) {		</a:t>
            </a:r>
            <a:endParaRPr lang="en-GB" sz="1200" dirty="0" smtClean="0"/>
          </a:p>
          <a:p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  // Remove the course object from the array.</a:t>
            </a:r>
            <a:endParaRPr lang="en-GB" sz="1200" dirty="0"/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courses.splice</a:t>
            </a:r>
            <a:r>
              <a:rPr lang="en-GB" sz="1200" dirty="0" smtClean="0"/>
              <a:t>(index,1</a:t>
            </a:r>
            <a:r>
              <a:rPr lang="en-GB" sz="1200" dirty="0"/>
              <a:t>);		</a:t>
            </a:r>
            <a:endParaRPr lang="en-GB" sz="1200" dirty="0" smtClean="0"/>
          </a:p>
          <a:p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  // Store the courses back into local storage.</a:t>
            </a:r>
            <a:endParaRPr lang="en-GB" sz="1200" dirty="0"/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storeCourses</a:t>
            </a:r>
            <a:r>
              <a:rPr lang="en-GB" sz="1200" dirty="0"/>
              <a:t>();	</a:t>
            </a:r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}</a:t>
            </a:r>
          </a:p>
          <a:p>
            <a:r>
              <a:rPr lang="en-GB" sz="1200" dirty="0" smtClean="0"/>
              <a:t>}</a:t>
            </a:r>
            <a:endParaRPr lang="en" sz="1200" dirty="0"/>
          </a:p>
        </p:txBody>
      </p:sp>
    </p:spTree>
    <p:extLst>
      <p:ext uri="{BB962C8B-B14F-4D97-AF65-F5344CB8AC3E}">
        <p14:creationId xmlns:p14="http://schemas.microsoft.com/office/powerpoint/2010/main" val="41571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Overview</a:t>
            </a:r>
          </a:p>
          <a:p>
            <a:r>
              <a:rPr lang="en-GB" sz="2400" dirty="0" smtClean="0"/>
              <a:t>Initialization</a:t>
            </a:r>
          </a:p>
          <a:p>
            <a:r>
              <a:rPr lang="en-GB" sz="2400" dirty="0" smtClean="0"/>
              <a:t>Displaying the main page</a:t>
            </a:r>
          </a:p>
          <a:p>
            <a:r>
              <a:rPr lang="en-GB" sz="2400" dirty="0" smtClean="0"/>
              <a:t>Displaying the details page</a:t>
            </a:r>
          </a:p>
          <a:p>
            <a:r>
              <a:rPr lang="en-GB" sz="2400" dirty="0" smtClean="0"/>
              <a:t>Adding and removing courses</a:t>
            </a:r>
          </a:p>
          <a:p>
            <a:r>
              <a:rPr lang="en-GB" sz="2400" dirty="0" smtClean="0"/>
              <a:t>Dismissing dialog boxes</a:t>
            </a: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Implementing UI Behaviour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9BCA108-9405-467A-9A56-A9611D330E38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8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We need to implement the following UI </a:t>
            </a:r>
            <a:r>
              <a:rPr lang="en-GB" sz="2400" dirty="0" err="1" smtClean="0"/>
              <a:t>behavior</a:t>
            </a:r>
            <a:r>
              <a:rPr lang="en-GB" sz="2400" dirty="0" smtClean="0"/>
              <a:t> in our mobile application: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Populate the "main" page with a list of courses initially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Pre-populate the "detail" page with details for a course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Handle the "new course" page, to add a new course</a:t>
            </a:r>
          </a:p>
          <a:p>
            <a:pPr lvl="1" eaLnBrk="1" hangingPunct="1"/>
            <a:endParaRPr lang="en-GB" sz="2000" dirty="0">
              <a:latin typeface="+mj-lt"/>
            </a:endParaRPr>
          </a:p>
          <a:p>
            <a:pPr eaLnBrk="1" hangingPunct="1"/>
            <a:r>
              <a:rPr lang="en-GB" sz="2400" dirty="0" smtClean="0">
                <a:latin typeface="+mj-lt"/>
              </a:rPr>
              <a:t>In our sample application, all the application functionality resides in </a:t>
            </a:r>
            <a:r>
              <a:rPr lang="en-GB" sz="2400" dirty="0" smtClean="0">
                <a:latin typeface="Lucida Console" pitchFamily="49" charset="0"/>
              </a:rPr>
              <a:t>uibehaviour.js</a:t>
            </a:r>
            <a:r>
              <a:rPr lang="en-GB" dirty="0" smtClean="0">
                <a:latin typeface="+mj-lt"/>
              </a:rPr>
              <a:t> 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Overview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5574E8-3883-4D10-B00E-C080CD40DFDD}" type="slidenum">
              <a:rPr lang="en-GB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63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We perform the following tasks during page initialization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Note the use of </a:t>
            </a:r>
            <a:r>
              <a:rPr lang="en-GB" sz="2000" dirty="0" err="1" smtClean="0">
                <a:latin typeface="+mj-lt"/>
              </a:rPr>
              <a:t>jQuery</a:t>
            </a:r>
            <a:r>
              <a:rPr lang="en-GB" sz="2000" dirty="0" smtClean="0">
                <a:latin typeface="+mj-lt"/>
              </a:rPr>
              <a:t> syntax here </a:t>
            </a:r>
            <a:r>
              <a:rPr lang="en-GB" sz="2000" dirty="0" smtClean="0">
                <a:latin typeface="+mj-lt"/>
                <a:sym typeface="Wingdings" pitchFamily="2" charset="2"/>
              </a:rPr>
              <a:t></a:t>
            </a:r>
            <a:endParaRPr lang="en-GB" sz="2000" dirty="0" smtClean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Initialization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5574E8-3883-4D10-B00E-C080CD40DFDD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8" y="2062479"/>
            <a:ext cx="7894002" cy="202079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$(document).ready(function() {	</a:t>
            </a:r>
            <a:endParaRPr lang="en-GB" sz="1200" dirty="0" smtClean="0"/>
          </a:p>
          <a:p>
            <a:endParaRPr lang="en-GB" sz="1200" dirty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loadCoursesFromData</a:t>
            </a:r>
            <a:r>
              <a:rPr lang="en-GB" sz="1200" dirty="0"/>
              <a:t>();	</a:t>
            </a:r>
            <a:endParaRPr lang="en-GB" sz="1200" dirty="0" smtClean="0"/>
          </a:p>
          <a:p>
            <a:endParaRPr lang="en-GB" sz="1200" dirty="0"/>
          </a:p>
          <a:p>
            <a:r>
              <a:rPr lang="en-GB" sz="1200" dirty="0" smtClean="0"/>
              <a:t>  $("#</a:t>
            </a:r>
            <a:r>
              <a:rPr lang="en-GB" sz="1200" dirty="0" err="1"/>
              <a:t>newCourseForm</a:t>
            </a:r>
            <a:r>
              <a:rPr lang="en-GB" sz="1200" dirty="0"/>
              <a:t>").submit(</a:t>
            </a:r>
            <a:r>
              <a:rPr lang="en-GB" sz="1200" dirty="0" err="1"/>
              <a:t>createNewCourse</a:t>
            </a:r>
            <a:r>
              <a:rPr lang="en-GB" sz="1200" dirty="0"/>
              <a:t>);	</a:t>
            </a:r>
            <a:endParaRPr lang="en-GB" sz="1200" dirty="0" smtClean="0"/>
          </a:p>
          <a:p>
            <a:endParaRPr lang="en-GB" sz="1200" dirty="0"/>
          </a:p>
          <a:p>
            <a:r>
              <a:rPr lang="en-GB" sz="1200" dirty="0" smtClean="0"/>
              <a:t>  $("#</a:t>
            </a:r>
            <a:r>
              <a:rPr lang="en-GB" sz="1200" dirty="0" err="1"/>
              <a:t>deleteButton</a:t>
            </a:r>
            <a:r>
              <a:rPr lang="en-GB" sz="1200" dirty="0"/>
              <a:t>").click(</a:t>
            </a:r>
            <a:r>
              <a:rPr lang="en-GB" sz="1200" dirty="0" err="1"/>
              <a:t>removeSelectedCourse</a:t>
            </a:r>
            <a:r>
              <a:rPr lang="en-GB" sz="1200" dirty="0" smtClean="0"/>
              <a:t>);</a:t>
            </a:r>
          </a:p>
          <a:p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$("#</a:t>
            </a:r>
            <a:r>
              <a:rPr lang="en-GB" sz="1200" dirty="0" err="1"/>
              <a:t>backButton</a:t>
            </a:r>
            <a:r>
              <a:rPr lang="en-GB" sz="1200" dirty="0"/>
              <a:t>").click(</a:t>
            </a:r>
            <a:r>
              <a:rPr lang="en-GB" sz="1200" dirty="0" err="1"/>
              <a:t>closeDialog</a:t>
            </a:r>
            <a:r>
              <a:rPr lang="en-GB" sz="1200" dirty="0" smtClean="0"/>
              <a:t>);</a:t>
            </a:r>
          </a:p>
          <a:p>
            <a:r>
              <a:rPr lang="en-GB" sz="1200" dirty="0" smtClean="0"/>
              <a:t>});</a:t>
            </a:r>
            <a:endParaRPr lang="en" sz="1200" dirty="0"/>
          </a:p>
        </p:txBody>
      </p:sp>
    </p:spTree>
    <p:extLst>
      <p:ext uri="{BB962C8B-B14F-4D97-AF65-F5344CB8AC3E}">
        <p14:creationId xmlns:p14="http://schemas.microsoft.com/office/powerpoint/2010/main" val="27195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This function displays courses in a </a:t>
            </a:r>
            <a:r>
              <a:rPr lang="en-GB" sz="2400" dirty="0" smtClean="0">
                <a:latin typeface="Lucida Console" pitchFamily="49" charset="0"/>
              </a:rPr>
              <a:t>&lt;</a:t>
            </a:r>
            <a:r>
              <a:rPr lang="en-GB" sz="2400" dirty="0" err="1" smtClean="0">
                <a:latin typeface="Lucida Console" pitchFamily="49" charset="0"/>
              </a:rPr>
              <a:t>ul</a:t>
            </a:r>
            <a:r>
              <a:rPr lang="en-GB" sz="2400" dirty="0" smtClean="0">
                <a:latin typeface="Lucida Console" pitchFamily="49" charset="0"/>
              </a:rPr>
              <a:t>&gt;</a:t>
            </a:r>
            <a:r>
              <a:rPr lang="en-GB" sz="2400" dirty="0" smtClean="0"/>
              <a:t> on main page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Creates an </a:t>
            </a:r>
            <a:r>
              <a:rPr lang="en-GB" sz="2000" dirty="0" smtClean="0">
                <a:latin typeface="Lucida Console" pitchFamily="49" charset="0"/>
              </a:rPr>
              <a:t>&lt;li&gt;</a:t>
            </a:r>
            <a:r>
              <a:rPr lang="en-GB" sz="2000" dirty="0" smtClean="0">
                <a:latin typeface="+mj-lt"/>
              </a:rPr>
              <a:t> for each course (each contains a link to the details page, i.e. </a:t>
            </a:r>
            <a:r>
              <a:rPr lang="en-GB" sz="2000" dirty="0" smtClean="0">
                <a:latin typeface="Lucida Console" pitchFamily="49" charset="0"/>
              </a:rPr>
              <a:t>#</a:t>
            </a:r>
            <a:r>
              <a:rPr lang="en-GB" sz="2000" dirty="0" err="1" smtClean="0">
                <a:latin typeface="Lucida Console" pitchFamily="49" charset="0"/>
              </a:rPr>
              <a:t>itemPanel</a:t>
            </a:r>
            <a:r>
              <a:rPr lang="en-GB" sz="2000" dirty="0" smtClean="0">
                <a:latin typeface="+mj-lt"/>
              </a:rPr>
              <a:t>)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We use </a:t>
            </a:r>
            <a:r>
              <a:rPr lang="en-GB" sz="2000" dirty="0" smtClean="0">
                <a:latin typeface="Lucida Console" pitchFamily="49" charset="0"/>
              </a:rPr>
              <a:t>$.</a:t>
            </a:r>
            <a:r>
              <a:rPr lang="en-GB" sz="2000" dirty="0" err="1">
                <a:latin typeface="Lucida Console" pitchFamily="49" charset="0"/>
              </a:rPr>
              <a:t>mobile.changePage</a:t>
            </a:r>
            <a:r>
              <a:rPr lang="en-GB" sz="2000" dirty="0" smtClean="0">
                <a:latin typeface="Lucida Console" pitchFamily="49" charset="0"/>
              </a:rPr>
              <a:t>()</a:t>
            </a:r>
            <a:r>
              <a:rPr lang="en-GB" sz="2000" dirty="0" smtClean="0"/>
              <a:t> to change to the main page</a:t>
            </a:r>
            <a:endParaRPr lang="en-GB" sz="2000" dirty="0" smtClean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Displaying the Main Page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5574E8-3883-4D10-B00E-C080CD40DFDD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3438" y="2695904"/>
            <a:ext cx="7894002" cy="405957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function </a:t>
            </a:r>
            <a:r>
              <a:rPr lang="en-GB" sz="1200" dirty="0" err="1"/>
              <a:t>loadCoursesFromData</a:t>
            </a:r>
            <a:r>
              <a:rPr lang="en-GB" sz="1200" dirty="0"/>
              <a:t>() {</a:t>
            </a:r>
          </a:p>
          <a:p>
            <a:endParaRPr lang="en" sz="1200" dirty="0"/>
          </a:p>
          <a:p>
            <a:r>
              <a:rPr lang="en-GB" sz="1200" dirty="0" smtClean="0"/>
              <a:t>  // </a:t>
            </a:r>
            <a:r>
              <a:rPr lang="en-GB" sz="1200" dirty="0"/>
              <a:t>Get the list of courses and empty it.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/>
              <a:t>list = $("</a:t>
            </a:r>
            <a:r>
              <a:rPr lang="en-GB" sz="1200" dirty="0" err="1"/>
              <a:t>ul</a:t>
            </a:r>
            <a:r>
              <a:rPr lang="en-GB" sz="1200" dirty="0"/>
              <a:t>");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list.empty</a:t>
            </a:r>
            <a:r>
              <a:rPr lang="en-GB" sz="1200" dirty="0"/>
              <a:t>();</a:t>
            </a:r>
          </a:p>
          <a:p>
            <a:endParaRPr lang="en" sz="1200" dirty="0"/>
          </a:p>
          <a:p>
            <a:r>
              <a:rPr lang="en-GB" sz="1200" dirty="0" smtClean="0"/>
              <a:t>  // </a:t>
            </a:r>
            <a:r>
              <a:rPr lang="en-GB" sz="1200" dirty="0"/>
              <a:t>Create &lt;li&gt; elements, </a:t>
            </a:r>
            <a:r>
              <a:rPr lang="en-GB" sz="1200" dirty="0" smtClean="0"/>
              <a:t>e.g. &lt;li&gt;&lt;a </a:t>
            </a:r>
            <a:r>
              <a:rPr lang="en-GB" sz="1200" dirty="0" err="1"/>
              <a:t>href</a:t>
            </a:r>
            <a:r>
              <a:rPr lang="en-GB" sz="1200" dirty="0"/>
              <a:t>='#</a:t>
            </a:r>
            <a:r>
              <a:rPr lang="en-GB" sz="1200" dirty="0" err="1"/>
              <a:t>itemPanel?course</a:t>
            </a:r>
            <a:r>
              <a:rPr lang="en-GB" sz="1200" dirty="0"/>
              <a:t>=1'&gt;HTML5&lt;/a</a:t>
            </a:r>
            <a:r>
              <a:rPr lang="en-GB" sz="1200" dirty="0" smtClean="0"/>
              <a:t>&gt;&lt;/li&gt;.</a:t>
            </a:r>
            <a:endParaRPr lang="en-GB" sz="1200" dirty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/>
              <a:t>template ="&lt;li&gt;&lt;a </a:t>
            </a:r>
            <a:r>
              <a:rPr lang="en-GB" sz="1200" dirty="0" err="1"/>
              <a:t>href</a:t>
            </a:r>
            <a:r>
              <a:rPr lang="en-GB" sz="1200" dirty="0"/>
              <a:t>='#</a:t>
            </a:r>
            <a:r>
              <a:rPr lang="en-GB" sz="1200" dirty="0" err="1"/>
              <a:t>itemPanel?course</a:t>
            </a:r>
            <a:r>
              <a:rPr lang="en-GB" sz="1200" dirty="0"/>
              <a:t>=id'&gt;</a:t>
            </a:r>
            <a:r>
              <a:rPr lang="en-GB" sz="1200" dirty="0" err="1"/>
              <a:t>courseName</a:t>
            </a:r>
            <a:r>
              <a:rPr lang="en-GB" sz="1200" dirty="0"/>
              <a:t>&lt;/a&gt;&lt;/li&gt;";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 err="1"/>
              <a:t>listItems</a:t>
            </a:r>
            <a:r>
              <a:rPr lang="en-GB" sz="1200" dirty="0"/>
              <a:t> = "";</a:t>
            </a:r>
          </a:p>
          <a:p>
            <a:r>
              <a:rPr lang="en-GB" sz="1200" dirty="0" smtClean="0"/>
              <a:t>  for </a:t>
            </a:r>
            <a:r>
              <a:rPr lang="en-GB" sz="1200" dirty="0"/>
              <a:t>(</a:t>
            </a:r>
            <a:r>
              <a:rPr lang="en-GB" sz="1200" dirty="0" err="1"/>
              <a:t>var</a:t>
            </a:r>
            <a:r>
              <a:rPr lang="en-GB" sz="1200" dirty="0"/>
              <a:t> c = 0; c &lt; </a:t>
            </a:r>
            <a:r>
              <a:rPr lang="en-GB" sz="1200" dirty="0" err="1"/>
              <a:t>courses.length</a:t>
            </a:r>
            <a:r>
              <a:rPr lang="en-GB" sz="1200" dirty="0"/>
              <a:t>; </a:t>
            </a:r>
            <a:r>
              <a:rPr lang="en-GB" sz="1200" dirty="0" err="1"/>
              <a:t>c++</a:t>
            </a:r>
            <a:r>
              <a:rPr lang="en-GB" sz="1200" dirty="0"/>
              <a:t>) {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listItems</a:t>
            </a:r>
            <a:r>
              <a:rPr lang="en-GB" sz="1200" dirty="0" smtClean="0"/>
              <a:t> </a:t>
            </a:r>
            <a:r>
              <a:rPr lang="en-GB" sz="1200" dirty="0"/>
              <a:t>= </a:t>
            </a:r>
            <a:r>
              <a:rPr lang="en-GB" sz="1200" dirty="0" err="1"/>
              <a:t>listItems</a:t>
            </a:r>
            <a:r>
              <a:rPr lang="en-GB" sz="1200" dirty="0"/>
              <a:t> + </a:t>
            </a:r>
            <a:r>
              <a:rPr lang="en-GB" sz="1200" dirty="0" err="1"/>
              <a:t>template.replace</a:t>
            </a:r>
            <a:r>
              <a:rPr lang="en-GB" sz="1200" dirty="0"/>
              <a:t>(/id/g, courses[c].id)</a:t>
            </a:r>
          </a:p>
          <a:p>
            <a:r>
              <a:rPr lang="en-GB" sz="1200" dirty="0" smtClean="0"/>
              <a:t>                                    .</a:t>
            </a:r>
            <a:r>
              <a:rPr lang="en-GB" sz="1200" dirty="0"/>
              <a:t>replace(/</a:t>
            </a:r>
            <a:r>
              <a:rPr lang="en-GB" sz="1200" dirty="0" err="1"/>
              <a:t>courseName</a:t>
            </a:r>
            <a:r>
              <a:rPr lang="en-GB" sz="1200" dirty="0"/>
              <a:t>/g, courses[c].name);</a:t>
            </a:r>
          </a:p>
          <a:p>
            <a:r>
              <a:rPr lang="en" sz="1200" dirty="0" smtClean="0"/>
              <a:t>  }</a:t>
            </a:r>
            <a:endParaRPr lang="en" sz="1200" dirty="0"/>
          </a:p>
          <a:p>
            <a:r>
              <a:rPr lang="en" sz="1200" dirty="0"/>
              <a:t>	</a:t>
            </a:r>
          </a:p>
          <a:p>
            <a:r>
              <a:rPr lang="en-GB" sz="1200" dirty="0" smtClean="0"/>
              <a:t>  // </a:t>
            </a:r>
            <a:r>
              <a:rPr lang="en-GB" sz="1200" dirty="0"/>
              <a:t>Assign the &lt;li&gt; elements to the list, and refresh its UI</a:t>
            </a:r>
            <a:r>
              <a:rPr lang="en-GB" sz="1200" dirty="0" smtClean="0"/>
              <a:t>.</a:t>
            </a:r>
          </a:p>
          <a:p>
            <a:r>
              <a:rPr lang="en-GB" sz="1200" dirty="0" smtClean="0"/>
              <a:t>  list.html(</a:t>
            </a:r>
            <a:r>
              <a:rPr lang="en-GB" sz="1200" dirty="0" err="1" smtClean="0"/>
              <a:t>listItems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list.listview</a:t>
            </a:r>
            <a:r>
              <a:rPr lang="en-GB" sz="1200" dirty="0"/>
              <a:t>("refresh");</a:t>
            </a:r>
          </a:p>
          <a:p>
            <a:endParaRPr lang="en" sz="1200" dirty="0"/>
          </a:p>
          <a:p>
            <a:r>
              <a:rPr lang="en-GB" sz="1200" dirty="0" smtClean="0"/>
              <a:t>  // </a:t>
            </a:r>
            <a:r>
              <a:rPr lang="en-GB" sz="1200" dirty="0"/>
              <a:t>Programmatically change to the #</a:t>
            </a:r>
            <a:r>
              <a:rPr lang="en-GB" sz="1200" dirty="0" err="1"/>
              <a:t>homePanel</a:t>
            </a:r>
            <a:r>
              <a:rPr lang="en-GB" sz="1200" dirty="0"/>
              <a:t> </a:t>
            </a:r>
            <a:r>
              <a:rPr lang="en-GB" sz="1200" dirty="0" smtClean="0"/>
              <a:t>URL, to display the main page.</a:t>
            </a:r>
            <a:endParaRPr lang="en-GB" sz="1200" dirty="0"/>
          </a:p>
          <a:p>
            <a:r>
              <a:rPr lang="en-GB" sz="1200" dirty="0"/>
              <a:t> </a:t>
            </a:r>
            <a:r>
              <a:rPr lang="en-GB" sz="1200" dirty="0" smtClean="0"/>
              <a:t> $.</a:t>
            </a:r>
            <a:r>
              <a:rPr lang="en-GB" sz="1200" dirty="0" err="1"/>
              <a:t>mobile.changePage</a:t>
            </a:r>
            <a:r>
              <a:rPr lang="en-GB" sz="1200" dirty="0"/>
              <a:t>("#</a:t>
            </a:r>
            <a:r>
              <a:rPr lang="en-GB" sz="1200" dirty="0" err="1"/>
              <a:t>homePanel</a:t>
            </a:r>
            <a:r>
              <a:rPr lang="en-GB" sz="1200" dirty="0"/>
              <a:t>", {});</a:t>
            </a:r>
          </a:p>
          <a:p>
            <a:r>
              <a:rPr lang="e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13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err="1" smtClean="0"/>
              <a:t>jQuery</a:t>
            </a:r>
            <a:r>
              <a:rPr lang="en-GB" sz="2400" dirty="0" smtClean="0"/>
              <a:t> Mobile allows you to intercept page changes, via the </a:t>
            </a:r>
            <a:r>
              <a:rPr lang="en-GB" sz="2400" dirty="0" err="1" smtClean="0">
                <a:latin typeface="Lucida Console" pitchFamily="49" charset="0"/>
              </a:rPr>
              <a:t>pagebeforechange</a:t>
            </a:r>
            <a:r>
              <a:rPr lang="en-GB" sz="2400" dirty="0" smtClean="0"/>
              <a:t> event</a:t>
            </a:r>
          </a:p>
          <a:p>
            <a:pPr lvl="1" eaLnBrk="1" hangingPunct="1"/>
            <a:r>
              <a:rPr lang="en-GB" sz="2000" dirty="0" smtClean="0">
                <a:latin typeface="+mj-lt"/>
              </a:rPr>
              <a:t>Allows you to prepopulate the page before it becomes visible</a:t>
            </a:r>
          </a:p>
          <a:p>
            <a:pPr lvl="1" eaLnBrk="1" hangingPunct="1"/>
            <a:endParaRPr lang="en-GB" sz="1600" dirty="0">
              <a:latin typeface="+mj-lt"/>
            </a:endParaRPr>
          </a:p>
          <a:p>
            <a:pPr eaLnBrk="1" hangingPunct="1"/>
            <a:r>
              <a:rPr lang="en-GB" sz="2400" dirty="0" smtClean="0">
                <a:latin typeface="+mj-lt"/>
              </a:rPr>
              <a:t>The following code intercepts transitions to the </a:t>
            </a:r>
            <a:r>
              <a:rPr lang="en-GB" sz="2400" dirty="0" smtClean="0">
                <a:latin typeface="Lucida Console" pitchFamily="49" charset="0"/>
              </a:rPr>
              <a:t>#</a:t>
            </a:r>
            <a:r>
              <a:rPr lang="en-GB" sz="2400" dirty="0" err="1" smtClean="0">
                <a:latin typeface="Lucida Console" pitchFamily="49" charset="0"/>
              </a:rPr>
              <a:t>itemPanel</a:t>
            </a:r>
            <a:r>
              <a:rPr lang="en-GB" sz="2400" dirty="0" smtClean="0">
                <a:latin typeface="+mj-lt"/>
              </a:rPr>
              <a:t> page (which displays details for a course)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Displaying the Details Page (1 of 2)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5574E8-3883-4D10-B00E-C080CD40DFDD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3438" y="3571336"/>
            <a:ext cx="7894002" cy="314796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$(document).bind("</a:t>
            </a:r>
            <a:r>
              <a:rPr lang="en-GB" sz="1200" dirty="0" err="1"/>
              <a:t>pagebeforechange</a:t>
            </a:r>
            <a:r>
              <a:rPr lang="en-GB" sz="1200" dirty="0"/>
              <a:t>", function(e, data) {</a:t>
            </a:r>
          </a:p>
          <a:p>
            <a:endParaRPr lang="en" sz="1200" dirty="0"/>
          </a:p>
          <a:p>
            <a:r>
              <a:rPr lang="en-GB" sz="1200" dirty="0" smtClean="0"/>
              <a:t>  if </a:t>
            </a:r>
            <a:r>
              <a:rPr lang="en-GB" sz="1200" dirty="0"/>
              <a:t>(</a:t>
            </a:r>
            <a:r>
              <a:rPr lang="en-GB" sz="1200" dirty="0" err="1"/>
              <a:t>typeof</a:t>
            </a:r>
            <a:r>
              <a:rPr lang="en-GB" sz="1200" dirty="0"/>
              <a:t> </a:t>
            </a:r>
            <a:r>
              <a:rPr lang="en-GB" sz="1200" dirty="0" err="1"/>
              <a:t>data.toPage</a:t>
            </a:r>
            <a:r>
              <a:rPr lang="en-GB" sz="1200" dirty="0"/>
              <a:t> === "string") {</a:t>
            </a:r>
          </a:p>
          <a:p>
            <a:endParaRPr lang="en" sz="1200" dirty="0"/>
          </a:p>
          <a:p>
            <a:r>
              <a:rPr lang="en-GB" sz="1200" dirty="0" smtClean="0"/>
              <a:t>    // </a:t>
            </a:r>
            <a:r>
              <a:rPr lang="en-GB" sz="1200" dirty="0"/>
              <a:t>Get the URL that we're navigating to.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 err="1"/>
              <a:t>url</a:t>
            </a:r>
            <a:r>
              <a:rPr lang="en-GB" sz="1200" dirty="0"/>
              <a:t> = $.</a:t>
            </a:r>
            <a:r>
              <a:rPr lang="en-GB" sz="1200" dirty="0" err="1"/>
              <a:t>mobile.path.parseUrl</a:t>
            </a:r>
            <a:r>
              <a:rPr lang="en-GB" sz="1200" dirty="0"/>
              <a:t>(</a:t>
            </a:r>
            <a:r>
              <a:rPr lang="en-GB" sz="1200" dirty="0" err="1"/>
              <a:t>data.toPage</a:t>
            </a:r>
            <a:r>
              <a:rPr lang="en-GB" sz="1200" dirty="0"/>
              <a:t>);</a:t>
            </a:r>
          </a:p>
          <a:p>
            <a:r>
              <a:rPr lang="en" sz="1200" dirty="0"/>
              <a:t>		</a:t>
            </a:r>
          </a:p>
          <a:p>
            <a:r>
              <a:rPr lang="en-GB" sz="1200" dirty="0" smtClean="0"/>
              <a:t>    // </a:t>
            </a:r>
            <a:r>
              <a:rPr lang="en-GB" sz="1200" dirty="0"/>
              <a:t>Compare the # part of the URL to see if it's the "#</a:t>
            </a:r>
            <a:r>
              <a:rPr lang="en-GB" sz="1200" dirty="0" err="1"/>
              <a:t>itemPanel</a:t>
            </a:r>
            <a:r>
              <a:rPr lang="en-GB" sz="1200" dirty="0"/>
              <a:t>" </a:t>
            </a:r>
            <a:r>
              <a:rPr lang="en-GB" sz="1200" dirty="0" smtClean="0"/>
              <a:t>page.</a:t>
            </a:r>
            <a:endParaRPr lang="en-GB" sz="1200" dirty="0"/>
          </a:p>
          <a:p>
            <a:r>
              <a:rPr lang="en-GB" sz="1200" dirty="0" smtClean="0"/>
              <a:t>    if </a:t>
            </a:r>
            <a:r>
              <a:rPr lang="en-GB" sz="1200" dirty="0"/>
              <a:t>(</a:t>
            </a:r>
            <a:r>
              <a:rPr lang="en-GB" sz="1200" dirty="0" err="1"/>
              <a:t>url.hash.search</a:t>
            </a:r>
            <a:r>
              <a:rPr lang="en-GB" sz="1200" dirty="0"/>
              <a:t>(/^#</a:t>
            </a:r>
            <a:r>
              <a:rPr lang="en-GB" sz="1200" dirty="0" err="1"/>
              <a:t>itemPanel</a:t>
            </a:r>
            <a:r>
              <a:rPr lang="en-GB" sz="1200" dirty="0"/>
              <a:t>/) !== -1) {</a:t>
            </a:r>
          </a:p>
          <a:p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    // </a:t>
            </a:r>
            <a:r>
              <a:rPr lang="en-GB" sz="1200" dirty="0"/>
              <a:t>Populate the #</a:t>
            </a:r>
            <a:r>
              <a:rPr lang="en-GB" sz="1200" dirty="0" err="1"/>
              <a:t>itemPanel</a:t>
            </a:r>
            <a:r>
              <a:rPr lang="en-GB" sz="1200" dirty="0"/>
              <a:t> with data for the selected course.</a:t>
            </a:r>
          </a:p>
          <a:p>
            <a:r>
              <a:rPr lang="en-GB" sz="1200" dirty="0" smtClean="0"/>
              <a:t>      </a:t>
            </a:r>
            <a:r>
              <a:rPr lang="en-GB" sz="1200" dirty="0" err="1" smtClean="0"/>
              <a:t>showCourse</a:t>
            </a:r>
            <a:r>
              <a:rPr lang="en-GB" sz="1200" dirty="0" smtClean="0"/>
              <a:t>(</a:t>
            </a:r>
            <a:r>
              <a:rPr lang="en-GB" sz="1200" dirty="0" err="1" smtClean="0"/>
              <a:t>url</a:t>
            </a:r>
            <a:r>
              <a:rPr lang="en-GB" sz="1200" dirty="0"/>
              <a:t>, </a:t>
            </a:r>
            <a:r>
              <a:rPr lang="en-GB" sz="1200" dirty="0" err="1"/>
              <a:t>data.options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      </a:t>
            </a:r>
            <a:r>
              <a:rPr lang="en-GB" sz="1200" dirty="0" err="1" smtClean="0"/>
              <a:t>e.preventDefault</a:t>
            </a:r>
            <a:r>
              <a:rPr lang="en-GB" sz="1200" dirty="0"/>
              <a:t>();</a:t>
            </a:r>
          </a:p>
          <a:p>
            <a:r>
              <a:rPr lang="en" sz="1200" dirty="0" smtClean="0"/>
              <a:t>    }</a:t>
            </a:r>
            <a:endParaRPr lang="en" sz="1200" dirty="0"/>
          </a:p>
          <a:p>
            <a:r>
              <a:rPr lang="en" sz="1200" dirty="0" smtClean="0"/>
              <a:t>  }</a:t>
            </a:r>
            <a:endParaRPr lang="en" sz="1200" dirty="0"/>
          </a:p>
          <a:p>
            <a:r>
              <a:rPr lang="en" sz="12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441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>
                <a:latin typeface="+mj-lt"/>
              </a:rPr>
              <a:t>The following code populates the </a:t>
            </a:r>
            <a:r>
              <a:rPr lang="en-GB" sz="2400" dirty="0" smtClean="0">
                <a:latin typeface="Lucida Console" pitchFamily="49" charset="0"/>
              </a:rPr>
              <a:t>#</a:t>
            </a:r>
            <a:r>
              <a:rPr lang="en-GB" sz="2400" dirty="0" err="1" smtClean="0">
                <a:latin typeface="Lucida Console" pitchFamily="49" charset="0"/>
              </a:rPr>
              <a:t>itemPanel</a:t>
            </a:r>
            <a:r>
              <a:rPr lang="en-GB" sz="2400" dirty="0" smtClean="0">
                <a:latin typeface="+mj-lt"/>
              </a:rPr>
              <a:t> page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Displaying the Details Page (2 of 2)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5574E8-3883-4D10-B00E-C080CD40DFDD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3438" y="1637415"/>
            <a:ext cx="7894002" cy="511378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function </a:t>
            </a:r>
            <a:r>
              <a:rPr lang="en-GB" sz="1200" dirty="0" err="1"/>
              <a:t>showCourse</a:t>
            </a:r>
            <a:r>
              <a:rPr lang="en-GB" sz="1200" dirty="0"/>
              <a:t>(</a:t>
            </a:r>
            <a:r>
              <a:rPr lang="en-GB" sz="1200" dirty="0" err="1"/>
              <a:t>urlObj</a:t>
            </a:r>
            <a:r>
              <a:rPr lang="en-GB" sz="1200" dirty="0"/>
              <a:t>, options) {</a:t>
            </a:r>
          </a:p>
          <a:p>
            <a:endParaRPr lang="en" sz="1200" dirty="0"/>
          </a:p>
          <a:p>
            <a:r>
              <a:rPr lang="en-GB" sz="1200" dirty="0" smtClean="0"/>
              <a:t>  // </a:t>
            </a:r>
            <a:r>
              <a:rPr lang="en-GB" sz="1200" dirty="0"/>
              <a:t>Get the course id </a:t>
            </a:r>
            <a:r>
              <a:rPr lang="en-GB" sz="1200" dirty="0" smtClean="0"/>
              <a:t>(after </a:t>
            </a:r>
            <a:r>
              <a:rPr lang="en-GB" sz="1200" dirty="0"/>
              <a:t>the "#</a:t>
            </a:r>
            <a:r>
              <a:rPr lang="en-GB" sz="1200" dirty="0" err="1"/>
              <a:t>itemPanel?course</a:t>
            </a:r>
            <a:r>
              <a:rPr lang="en-GB" sz="1200" dirty="0"/>
              <a:t>=" part of the URL).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 err="1"/>
              <a:t>courseId</a:t>
            </a:r>
            <a:r>
              <a:rPr lang="en-GB" sz="1200" dirty="0"/>
              <a:t> = </a:t>
            </a:r>
            <a:r>
              <a:rPr lang="en-GB" sz="1200" dirty="0" err="1"/>
              <a:t>urlObj.hash.replace</a:t>
            </a:r>
            <a:r>
              <a:rPr lang="en-GB" sz="1200" dirty="0"/>
              <a:t>(/.*course=/, "");</a:t>
            </a:r>
          </a:p>
          <a:p>
            <a:r>
              <a:rPr lang="en" sz="1200" dirty="0"/>
              <a:t>	</a:t>
            </a:r>
          </a:p>
          <a:p>
            <a:r>
              <a:rPr lang="en-GB" sz="1200" dirty="0" smtClean="0"/>
              <a:t>  if </a:t>
            </a:r>
            <a:r>
              <a:rPr lang="en-GB" sz="1200" dirty="0"/>
              <a:t>(</a:t>
            </a:r>
            <a:r>
              <a:rPr lang="en-GB" sz="1200" dirty="0" err="1"/>
              <a:t>courseId</a:t>
            </a:r>
            <a:r>
              <a:rPr lang="en-GB" sz="1200" dirty="0"/>
              <a:t>) {</a:t>
            </a:r>
          </a:p>
          <a:p>
            <a:endParaRPr lang="en" sz="1200" dirty="0"/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selectedCourseId</a:t>
            </a:r>
            <a:r>
              <a:rPr lang="en-GB" sz="1200" dirty="0" smtClean="0"/>
              <a:t> </a:t>
            </a:r>
            <a:r>
              <a:rPr lang="en-GB" sz="1200" dirty="0"/>
              <a:t>= </a:t>
            </a:r>
            <a:r>
              <a:rPr lang="en-GB" sz="1200" dirty="0" err="1"/>
              <a:t>courseId</a:t>
            </a:r>
            <a:r>
              <a:rPr lang="en-GB" sz="1200" dirty="0"/>
              <a:t>;</a:t>
            </a:r>
          </a:p>
          <a:p>
            <a:r>
              <a:rPr lang="en" sz="1200" dirty="0"/>
              <a:t>		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/>
              <a:t>course = </a:t>
            </a:r>
            <a:r>
              <a:rPr lang="en-GB" sz="1200" dirty="0" err="1"/>
              <a:t>getCourseById</a:t>
            </a:r>
            <a:r>
              <a:rPr lang="en-GB" sz="1200" dirty="0"/>
              <a:t>(</a:t>
            </a:r>
            <a:r>
              <a:rPr lang="en-GB" sz="1200" dirty="0" err="1"/>
              <a:t>selectedCourseId</a:t>
            </a:r>
            <a:r>
              <a:rPr lang="en-GB" sz="1200" dirty="0"/>
              <a:t>);</a:t>
            </a:r>
          </a:p>
          <a:p>
            <a:r>
              <a:rPr lang="en-GB" sz="1200" dirty="0" smtClean="0"/>
              <a:t>    $("#</a:t>
            </a:r>
            <a:r>
              <a:rPr lang="en-GB" sz="1200" dirty="0" err="1"/>
              <a:t>headerField</a:t>
            </a:r>
            <a:r>
              <a:rPr lang="en-GB" sz="1200" dirty="0"/>
              <a:t>").html(course.name);</a:t>
            </a:r>
          </a:p>
          <a:p>
            <a:r>
              <a:rPr lang="en-GB" sz="1200" dirty="0" smtClean="0"/>
              <a:t>    $("#</a:t>
            </a:r>
            <a:r>
              <a:rPr lang="en-GB" sz="1200" dirty="0" err="1"/>
              <a:t>idField</a:t>
            </a:r>
            <a:r>
              <a:rPr lang="en-GB" sz="1200" dirty="0"/>
              <a:t>").html("Course ID: " + course.id);</a:t>
            </a:r>
          </a:p>
          <a:p>
            <a:r>
              <a:rPr lang="en-GB" sz="1200" dirty="0" smtClean="0"/>
              <a:t>    $("#</a:t>
            </a:r>
            <a:r>
              <a:rPr lang="en-GB" sz="1200" dirty="0" err="1"/>
              <a:t>durationField</a:t>
            </a:r>
            <a:r>
              <a:rPr lang="en-GB" sz="1200" dirty="0"/>
              <a:t>").html("Duration: " + </a:t>
            </a:r>
            <a:r>
              <a:rPr lang="en-GB" sz="1200" dirty="0" err="1"/>
              <a:t>course.duration</a:t>
            </a:r>
            <a:r>
              <a:rPr lang="en-GB" sz="1200" dirty="0"/>
              <a:t> + " days");</a:t>
            </a:r>
          </a:p>
          <a:p>
            <a:r>
              <a:rPr lang="en-GB" sz="1200" dirty="0" smtClean="0"/>
              <a:t>    $("#</a:t>
            </a:r>
            <a:r>
              <a:rPr lang="en-GB" sz="1200" dirty="0" err="1"/>
              <a:t>certificationField</a:t>
            </a:r>
            <a:r>
              <a:rPr lang="en-GB" sz="1200" dirty="0"/>
              <a:t>").html("Certification: " + </a:t>
            </a:r>
            <a:r>
              <a:rPr lang="en-GB" sz="1200" dirty="0" err="1"/>
              <a:t>course.certification</a:t>
            </a:r>
            <a:r>
              <a:rPr lang="en-GB" sz="1200" dirty="0"/>
              <a:t>);</a:t>
            </a:r>
          </a:p>
          <a:p>
            <a:endParaRPr lang="en" sz="1200" dirty="0"/>
          </a:p>
          <a:p>
            <a:r>
              <a:rPr lang="en-GB" sz="1200" dirty="0" smtClean="0"/>
              <a:t>    // </a:t>
            </a:r>
            <a:r>
              <a:rPr lang="en-GB" sz="1200" dirty="0"/>
              <a:t>Get the </a:t>
            </a:r>
            <a:r>
              <a:rPr lang="en-GB" sz="1200" dirty="0" smtClean="0"/>
              <a:t>page </a:t>
            </a:r>
            <a:r>
              <a:rPr lang="en-GB" sz="1200" dirty="0"/>
              <a:t>to display </a:t>
            </a:r>
            <a:r>
              <a:rPr lang="en-GB" sz="1200" dirty="0" smtClean="0"/>
              <a:t>(via everything </a:t>
            </a:r>
            <a:r>
              <a:rPr lang="en-GB" sz="1200" dirty="0"/>
              <a:t>up to the ? in the URL</a:t>
            </a:r>
            <a:r>
              <a:rPr lang="en-GB" sz="1200" dirty="0" smtClean="0"/>
              <a:t>).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 err="1"/>
              <a:t>pageSelector</a:t>
            </a:r>
            <a:r>
              <a:rPr lang="en-GB" sz="1200" dirty="0"/>
              <a:t> = </a:t>
            </a:r>
            <a:r>
              <a:rPr lang="en-GB" sz="1200" dirty="0" err="1"/>
              <a:t>urlObj.hash.replace</a:t>
            </a:r>
            <a:r>
              <a:rPr lang="en-GB" sz="1200" dirty="0"/>
              <a:t>(/\?.*$/, "");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 err="1"/>
              <a:t>thePage</a:t>
            </a:r>
            <a:r>
              <a:rPr lang="en-GB" sz="1200" dirty="0"/>
              <a:t> = $(</a:t>
            </a:r>
            <a:r>
              <a:rPr lang="en-GB" sz="1200" dirty="0" err="1"/>
              <a:t>pageSelector</a:t>
            </a:r>
            <a:r>
              <a:rPr lang="en-GB" sz="1200" dirty="0"/>
              <a:t>);</a:t>
            </a:r>
          </a:p>
          <a:p>
            <a:r>
              <a:rPr lang="en" sz="1200" dirty="0"/>
              <a:t>		</a:t>
            </a:r>
          </a:p>
          <a:p>
            <a:r>
              <a:rPr lang="en-GB" sz="1200" dirty="0" smtClean="0"/>
              <a:t>    // </a:t>
            </a:r>
            <a:r>
              <a:rPr lang="en-GB" sz="1200" dirty="0"/>
              <a:t>Call </a:t>
            </a:r>
            <a:r>
              <a:rPr lang="en-GB" sz="1200" dirty="0" err="1" smtClean="0"/>
              <a:t>jQuery</a:t>
            </a:r>
            <a:r>
              <a:rPr lang="en-GB" sz="1200" dirty="0" smtClean="0"/>
              <a:t> </a:t>
            </a:r>
            <a:r>
              <a:rPr lang="en-GB" sz="1200" dirty="0"/>
              <a:t>Mobile page() function, </a:t>
            </a:r>
            <a:r>
              <a:rPr lang="en-GB" sz="1200" dirty="0" smtClean="0"/>
              <a:t>to </a:t>
            </a:r>
            <a:r>
              <a:rPr lang="en-GB" sz="1200" dirty="0"/>
              <a:t>convert </a:t>
            </a:r>
            <a:r>
              <a:rPr lang="en-GB" sz="1200" dirty="0" smtClean="0"/>
              <a:t>HTML into nice mobile format.</a:t>
            </a:r>
            <a:endParaRPr lang="en-GB" sz="1200" dirty="0"/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thePage.page</a:t>
            </a:r>
            <a:r>
              <a:rPr lang="en-GB" sz="1200" dirty="0"/>
              <a:t>();</a:t>
            </a:r>
          </a:p>
          <a:p>
            <a:r>
              <a:rPr lang="en" sz="1200" dirty="0"/>
              <a:t>		</a:t>
            </a:r>
          </a:p>
          <a:p>
            <a:r>
              <a:rPr lang="en-GB" sz="1200" dirty="0" smtClean="0"/>
              <a:t>    // </a:t>
            </a:r>
            <a:r>
              <a:rPr lang="en-GB" sz="1200" dirty="0"/>
              <a:t>Now do the page change.</a:t>
            </a:r>
          </a:p>
          <a:p>
            <a:r>
              <a:rPr lang="en-GB" sz="1200" dirty="0" smtClean="0"/>
              <a:t>    </a:t>
            </a:r>
            <a:r>
              <a:rPr lang="en-GB" sz="1200" dirty="0" err="1" smtClean="0"/>
              <a:t>options.dataUrl</a:t>
            </a:r>
            <a:r>
              <a:rPr lang="en-GB" sz="1200" dirty="0" smtClean="0"/>
              <a:t> </a:t>
            </a:r>
            <a:r>
              <a:rPr lang="en-GB" sz="1200" dirty="0"/>
              <a:t>= </a:t>
            </a:r>
            <a:r>
              <a:rPr lang="en-GB" sz="1200" dirty="0" err="1"/>
              <a:t>urlObj.href</a:t>
            </a:r>
            <a:r>
              <a:rPr lang="en-GB" sz="1200" dirty="0"/>
              <a:t>;</a:t>
            </a:r>
          </a:p>
          <a:p>
            <a:r>
              <a:rPr lang="en-GB" sz="1200" dirty="0" smtClean="0"/>
              <a:t>    $.</a:t>
            </a:r>
            <a:r>
              <a:rPr lang="en-GB" sz="1200" dirty="0" err="1"/>
              <a:t>mobile.changePage</a:t>
            </a:r>
            <a:r>
              <a:rPr lang="en-GB" sz="1200" dirty="0"/>
              <a:t>(</a:t>
            </a:r>
            <a:r>
              <a:rPr lang="en-GB" sz="1200" dirty="0" err="1"/>
              <a:t>thePage</a:t>
            </a:r>
            <a:r>
              <a:rPr lang="en-GB" sz="1200" dirty="0"/>
              <a:t>, options);</a:t>
            </a:r>
          </a:p>
          <a:p>
            <a:r>
              <a:rPr lang="en" sz="1200" dirty="0" smtClean="0"/>
              <a:t>  }</a:t>
            </a:r>
            <a:endParaRPr lang="en" sz="1200" dirty="0"/>
          </a:p>
          <a:p>
            <a:r>
              <a:rPr lang="e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865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This function adds a course:</a:t>
            </a:r>
          </a:p>
          <a:p>
            <a:pPr eaLnBrk="1" hangingPunct="1"/>
            <a:endParaRPr lang="en-GB" sz="2400" dirty="0">
              <a:latin typeface="+mj-lt"/>
            </a:endParaRPr>
          </a:p>
          <a:p>
            <a:pPr eaLnBrk="1" hangingPunct="1"/>
            <a:endParaRPr lang="en-GB" sz="2400" dirty="0" smtClean="0">
              <a:latin typeface="+mj-lt"/>
            </a:endParaRPr>
          </a:p>
          <a:p>
            <a:pPr eaLnBrk="1" hangingPunct="1"/>
            <a:endParaRPr lang="en-GB" sz="2400" dirty="0">
              <a:latin typeface="+mj-lt"/>
            </a:endParaRPr>
          </a:p>
          <a:p>
            <a:pPr eaLnBrk="1" hangingPunct="1"/>
            <a:endParaRPr lang="en-GB" sz="2400" dirty="0" smtClean="0">
              <a:latin typeface="+mj-lt"/>
            </a:endParaRPr>
          </a:p>
          <a:p>
            <a:pPr eaLnBrk="1" hangingPunct="1"/>
            <a:endParaRPr lang="en-GB" sz="2400" dirty="0">
              <a:latin typeface="+mj-lt"/>
            </a:endParaRPr>
          </a:p>
          <a:p>
            <a:pPr eaLnBrk="1" hangingPunct="1"/>
            <a:endParaRPr lang="en-GB" sz="2400" dirty="0" smtClean="0">
              <a:latin typeface="+mj-lt"/>
            </a:endParaRPr>
          </a:p>
          <a:p>
            <a:pPr eaLnBrk="1" hangingPunct="1"/>
            <a:r>
              <a:rPr lang="en-GB" sz="2400" dirty="0"/>
              <a:t>This function </a:t>
            </a:r>
            <a:r>
              <a:rPr lang="en-GB" sz="2400" dirty="0" smtClean="0"/>
              <a:t>removes a </a:t>
            </a:r>
            <a:r>
              <a:rPr lang="en-GB" sz="2400" dirty="0"/>
              <a:t>course:</a:t>
            </a:r>
          </a:p>
          <a:p>
            <a:pPr eaLnBrk="1" hangingPunct="1"/>
            <a:endParaRPr lang="en-GB" sz="2000" dirty="0" smtClean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Adding and Removing Courses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5574E8-3883-4D10-B00E-C080CD40DFDD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8" y="1666240"/>
            <a:ext cx="7894002" cy="249585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function </a:t>
            </a:r>
            <a:r>
              <a:rPr lang="en-GB" sz="1200" dirty="0" err="1"/>
              <a:t>createNewCourse</a:t>
            </a:r>
            <a:r>
              <a:rPr lang="en-GB" sz="1200" dirty="0"/>
              <a:t>(e) {	</a:t>
            </a:r>
            <a:endParaRPr lang="en-GB" sz="1200" dirty="0" smtClean="0"/>
          </a:p>
          <a:p>
            <a:endParaRPr lang="en-GB" sz="1200" dirty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e.preventDefault</a:t>
            </a:r>
            <a:r>
              <a:rPr lang="en-GB" sz="1200" dirty="0" smtClean="0"/>
              <a:t>();</a:t>
            </a:r>
          </a:p>
          <a:p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/>
              <a:t>name = </a:t>
            </a:r>
            <a:r>
              <a:rPr lang="en-GB" sz="1200" dirty="0" err="1"/>
              <a:t>document.getElementById</a:t>
            </a:r>
            <a:r>
              <a:rPr lang="en-GB" sz="1200" dirty="0"/>
              <a:t>("</a:t>
            </a:r>
            <a:r>
              <a:rPr lang="en-GB" sz="1200" dirty="0" err="1"/>
              <a:t>newNameField</a:t>
            </a:r>
            <a:r>
              <a:rPr lang="en-GB" sz="1200" dirty="0"/>
              <a:t>").value;	</a:t>
            </a:r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/>
              <a:t>duration = </a:t>
            </a:r>
            <a:r>
              <a:rPr lang="en-GB" sz="1200" dirty="0" err="1"/>
              <a:t>document.getElementById</a:t>
            </a:r>
            <a:r>
              <a:rPr lang="en-GB" sz="1200" dirty="0"/>
              <a:t>("</a:t>
            </a:r>
            <a:r>
              <a:rPr lang="en-GB" sz="1200" dirty="0" err="1"/>
              <a:t>newDurationField</a:t>
            </a:r>
            <a:r>
              <a:rPr lang="en-GB" sz="1200" dirty="0"/>
              <a:t>").value;	</a:t>
            </a:r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 err="1" smtClean="0"/>
              <a:t>var</a:t>
            </a:r>
            <a:r>
              <a:rPr lang="en-GB" sz="1200" dirty="0" smtClean="0"/>
              <a:t> </a:t>
            </a:r>
            <a:r>
              <a:rPr lang="en-GB" sz="1200" dirty="0"/>
              <a:t>certification = </a:t>
            </a:r>
            <a:r>
              <a:rPr lang="en-GB" sz="1200" dirty="0" err="1"/>
              <a:t>document.getElementById</a:t>
            </a:r>
            <a:r>
              <a:rPr lang="en-GB" sz="1200" dirty="0"/>
              <a:t>("</a:t>
            </a:r>
            <a:r>
              <a:rPr lang="en-GB" sz="1200" dirty="0" err="1"/>
              <a:t>newCertificationField</a:t>
            </a:r>
            <a:r>
              <a:rPr lang="en-GB" sz="1200" dirty="0"/>
              <a:t>").value</a:t>
            </a:r>
            <a:r>
              <a:rPr lang="en-GB" sz="1200" dirty="0" smtClean="0"/>
              <a:t>;</a:t>
            </a:r>
          </a:p>
          <a:p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 err="1" smtClean="0"/>
              <a:t>addCourse</a:t>
            </a:r>
            <a:r>
              <a:rPr lang="en-GB" sz="1200" dirty="0" smtClean="0"/>
              <a:t>(name</a:t>
            </a:r>
            <a:r>
              <a:rPr lang="en-GB" sz="1200" dirty="0"/>
              <a:t>, duration, certification);	</a:t>
            </a:r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 err="1" smtClean="0"/>
              <a:t>loadCoursesFromData</a:t>
            </a:r>
            <a:r>
              <a:rPr lang="en-GB" sz="1200" dirty="0"/>
              <a:t>();	</a:t>
            </a:r>
            <a:endParaRPr lang="en-GB" sz="1200" dirty="0" smtClean="0"/>
          </a:p>
          <a:p>
            <a:endParaRPr lang="en-GB" sz="1200" dirty="0"/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document.getElementById</a:t>
            </a:r>
            <a:r>
              <a:rPr lang="en-GB" sz="1200" dirty="0"/>
              <a:t>("</a:t>
            </a:r>
            <a:r>
              <a:rPr lang="en-GB" sz="1200" dirty="0" err="1"/>
              <a:t>newNameField</a:t>
            </a:r>
            <a:r>
              <a:rPr lang="en-GB" sz="1200" dirty="0"/>
              <a:t>").value = </a:t>
            </a:r>
            <a:r>
              <a:rPr lang="en-GB" sz="1200" dirty="0" smtClean="0"/>
              <a:t>"";</a:t>
            </a:r>
          </a:p>
          <a:p>
            <a:r>
              <a:rPr lang="en-GB" sz="1200" dirty="0" smtClean="0"/>
              <a:t>}</a:t>
            </a:r>
            <a:endParaRPr lang="en" sz="12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3438" y="5265683"/>
            <a:ext cx="7894002" cy="91440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function </a:t>
            </a:r>
            <a:r>
              <a:rPr lang="en-GB" sz="1200" dirty="0" err="1"/>
              <a:t>removeSelectedCourse</a:t>
            </a:r>
            <a:r>
              <a:rPr lang="en-GB" sz="1200" dirty="0"/>
              <a:t>() {	</a:t>
            </a:r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</a:t>
            </a:r>
            <a:r>
              <a:rPr lang="en-GB" sz="1200" dirty="0" err="1" smtClean="0"/>
              <a:t>removeCourse</a:t>
            </a:r>
            <a:r>
              <a:rPr lang="en-GB" sz="1200" dirty="0" smtClean="0"/>
              <a:t>(</a:t>
            </a:r>
            <a:r>
              <a:rPr lang="en-GB" sz="1200" dirty="0" err="1" smtClean="0"/>
              <a:t>selectedCourseId</a:t>
            </a:r>
            <a:r>
              <a:rPr lang="en-GB" sz="1200" dirty="0" smtClean="0"/>
              <a:t>);</a:t>
            </a:r>
          </a:p>
          <a:p>
            <a:r>
              <a:rPr lang="en-GB" sz="1200" dirty="0" smtClean="0"/>
              <a:t>  </a:t>
            </a:r>
            <a:r>
              <a:rPr lang="en-GB" sz="1200" dirty="0" err="1" smtClean="0"/>
              <a:t>loadCoursesFromData</a:t>
            </a:r>
            <a:r>
              <a:rPr lang="en-GB" sz="1200" dirty="0" smtClean="0"/>
              <a:t>();</a:t>
            </a:r>
          </a:p>
          <a:p>
            <a:r>
              <a:rPr lang="en-GB" sz="1200" dirty="0" smtClean="0"/>
              <a:t>}</a:t>
            </a:r>
            <a:endParaRPr lang="en" sz="1200" dirty="0"/>
          </a:p>
        </p:txBody>
      </p:sp>
    </p:spTree>
    <p:extLst>
      <p:ext uri="{BB962C8B-B14F-4D97-AF65-F5344CB8AC3E}">
        <p14:creationId xmlns:p14="http://schemas.microsoft.com/office/powerpoint/2010/main" val="4621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This function dismisses dialog boxes if the user clicks the "Back" button </a:t>
            </a:r>
          </a:p>
          <a:p>
            <a:pPr eaLnBrk="1" hangingPunct="1"/>
            <a:endParaRPr lang="en-GB" sz="2000" dirty="0" smtClean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Dismissing Dialog Boxes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FE5574E8-3883-4D10-B00E-C080CD40DFDD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3438" y="2039183"/>
            <a:ext cx="7894002" cy="745884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>
            <a:outerShdw dist="76200" dir="2700000" algn="ctr" rotWithShape="0">
              <a:srgbClr val="FFB953"/>
            </a:outerShdw>
          </a:effectLst>
        </p:spPr>
        <p:txBody>
          <a:bodyPr lIns="92075" tIns="46038" rIns="92075" bIns="46038" anchor="ctr"/>
          <a:lstStyle/>
          <a:p>
            <a:r>
              <a:rPr lang="en-GB" sz="1200" dirty="0"/>
              <a:t>function </a:t>
            </a:r>
            <a:r>
              <a:rPr lang="en-GB" sz="1200" dirty="0" err="1"/>
              <a:t>closeDialog</a:t>
            </a:r>
            <a:r>
              <a:rPr lang="en-GB" sz="1200" dirty="0"/>
              <a:t>() {	</a:t>
            </a:r>
            <a:endParaRPr lang="en-GB" sz="1200" dirty="0" smtClean="0"/>
          </a:p>
          <a:p>
            <a:r>
              <a:rPr lang="en-GB" sz="1200" dirty="0"/>
              <a:t> </a:t>
            </a:r>
            <a:r>
              <a:rPr lang="en-GB" sz="1200" dirty="0" smtClean="0"/>
              <a:t> $(".</a:t>
            </a:r>
            <a:r>
              <a:rPr lang="en-GB" sz="1200" dirty="0" err="1"/>
              <a:t>ui</a:t>
            </a:r>
            <a:r>
              <a:rPr lang="en-GB" sz="1200" dirty="0"/>
              <a:t>-dialog").dialog("close</a:t>
            </a:r>
            <a:r>
              <a:rPr lang="en-GB" sz="1200" dirty="0" smtClean="0"/>
              <a:t>");</a:t>
            </a:r>
          </a:p>
          <a:p>
            <a:r>
              <a:rPr lang="en-GB" sz="1200" dirty="0" smtClean="0"/>
              <a:t>}</a:t>
            </a:r>
            <a:endParaRPr lang="en" sz="1200" dirty="0"/>
          </a:p>
        </p:txBody>
      </p:sp>
    </p:spTree>
    <p:extLst>
      <p:ext uri="{BB962C8B-B14F-4D97-AF65-F5344CB8AC3E}">
        <p14:creationId xmlns:p14="http://schemas.microsoft.com/office/powerpoint/2010/main" val="5211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HTML5 and mobile platforms</a:t>
            </a:r>
          </a:p>
          <a:p>
            <a:pPr eaLnBrk="1" hangingPunct="1"/>
            <a:r>
              <a:rPr lang="en-GB" sz="2400" dirty="0"/>
              <a:t>HTML5 </a:t>
            </a:r>
            <a:r>
              <a:rPr lang="en-GB" sz="2400" dirty="0" smtClean="0"/>
              <a:t>mobile web frameworks</a:t>
            </a:r>
          </a:p>
          <a:p>
            <a:pPr eaLnBrk="1" hangingPunct="1"/>
            <a:r>
              <a:rPr lang="en-GB" sz="2400" dirty="0" err="1"/>
              <a:t>jQuery</a:t>
            </a:r>
            <a:r>
              <a:rPr lang="en-GB" sz="2400" dirty="0"/>
              <a:t> </a:t>
            </a:r>
            <a:r>
              <a:rPr lang="en-GB" sz="2400" dirty="0" smtClean="0"/>
              <a:t>Mobile</a:t>
            </a:r>
          </a:p>
          <a:p>
            <a:pPr eaLnBrk="1" hangingPunct="1"/>
            <a:r>
              <a:rPr lang="en-GB" sz="2400" dirty="0"/>
              <a:t>Wink </a:t>
            </a:r>
            <a:r>
              <a:rPr lang="en-GB" sz="2400" dirty="0" smtClean="0"/>
              <a:t>Toolkit</a:t>
            </a:r>
          </a:p>
          <a:p>
            <a:pPr eaLnBrk="1" hangingPunct="1"/>
            <a:r>
              <a:rPr lang="en-GB" sz="2400" dirty="0" err="1" smtClean="0"/>
              <a:t>Sencha</a:t>
            </a:r>
            <a:r>
              <a:rPr lang="en-GB" sz="2400" dirty="0" smtClean="0"/>
              <a:t> Touch</a:t>
            </a:r>
          </a:p>
          <a:p>
            <a:pPr eaLnBrk="1" hangingPunct="1"/>
            <a:r>
              <a:rPr lang="en-GB" sz="2400" dirty="0" err="1" smtClean="0"/>
              <a:t>Nimblekit</a:t>
            </a:r>
            <a:endParaRPr lang="en-GB" sz="2400" dirty="0" smtClean="0"/>
          </a:p>
          <a:p>
            <a:pPr eaLnBrk="1" hangingPunct="1"/>
            <a:endParaRPr lang="en-GB" sz="2400" dirty="0" smtClean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1. Getting Started with HTML5 Mobile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2675139-9B9F-4733-933F-9A1F74144302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Any Questions?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6327FAF-6766-4C9D-9FF0-6E30223E8BD9}" type="slidenum">
              <a:rPr lang="en-GB"/>
              <a:pPr>
                <a:defRPr/>
              </a:pPr>
              <a:t>30</a:t>
            </a:fld>
            <a:endParaRPr lang="en-GB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58846" y="1860319"/>
            <a:ext cx="4120772" cy="4040965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509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One of the key driving factors behind the emergence and rapid adoption of HTML5 has been mobile </a:t>
            </a:r>
            <a:r>
              <a:rPr lang="en-GB" sz="2400" dirty="0" smtClean="0"/>
              <a:t>platforms</a:t>
            </a:r>
          </a:p>
          <a:p>
            <a:pPr lvl="1" eaLnBrk="1" hangingPunct="1"/>
            <a:endParaRPr lang="en-GB" sz="2000" dirty="0"/>
          </a:p>
          <a:p>
            <a:pPr eaLnBrk="1" hangingPunct="1"/>
            <a:r>
              <a:rPr lang="en-GB" sz="2400" dirty="0"/>
              <a:t>Many of the technical features in HTML5 are ideal for mobile applications</a:t>
            </a:r>
            <a:endParaRPr lang="en-GB" sz="2400" dirty="0" smtClean="0"/>
          </a:p>
          <a:p>
            <a:pPr lvl="1"/>
            <a:r>
              <a:rPr lang="en-GB" sz="2000" dirty="0" err="1"/>
              <a:t>Geolocation</a:t>
            </a:r>
            <a:endParaRPr lang="en-GB" sz="2000" dirty="0"/>
          </a:p>
          <a:p>
            <a:pPr lvl="1"/>
            <a:r>
              <a:rPr lang="en-GB" sz="2000" dirty="0"/>
              <a:t>Multithreading</a:t>
            </a:r>
          </a:p>
          <a:p>
            <a:pPr lvl="1"/>
            <a:r>
              <a:rPr lang="en-GB" sz="2000" dirty="0"/>
              <a:t>Local storage</a:t>
            </a:r>
          </a:p>
          <a:p>
            <a:pPr lvl="1"/>
            <a:r>
              <a:rPr lang="en-GB" sz="2000" dirty="0"/>
              <a:t>Offline working</a:t>
            </a:r>
          </a:p>
          <a:p>
            <a:pPr lvl="1"/>
            <a:r>
              <a:rPr lang="en-GB" sz="2000" dirty="0" err="1"/>
              <a:t>Websockets</a:t>
            </a:r>
            <a:endParaRPr lang="en-GB" sz="2000" dirty="0"/>
          </a:p>
          <a:p>
            <a:pPr lvl="1"/>
            <a:r>
              <a:rPr lang="en-GB" sz="2000" dirty="0"/>
              <a:t>Audio and video</a:t>
            </a:r>
          </a:p>
          <a:p>
            <a:pPr lvl="1"/>
            <a:r>
              <a:rPr lang="en-GB" sz="2000" dirty="0"/>
              <a:t>Etc.</a:t>
            </a:r>
            <a:endParaRPr lang="en-GB" sz="2000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HTML5 and Mobile Platforms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1FA0BEB-9283-41BA-A6C9-CF7B56501398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57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There are several excellent HTML5 mobile web platforms available</a:t>
            </a:r>
          </a:p>
          <a:p>
            <a:pPr eaLnBrk="1" hangingPunct="1"/>
            <a:endParaRPr lang="en-GB" sz="2400" dirty="0"/>
          </a:p>
          <a:p>
            <a:pPr eaLnBrk="1" hangingPunct="1"/>
            <a:r>
              <a:rPr lang="en-GB" sz="2400" dirty="0" smtClean="0"/>
              <a:t>For example:</a:t>
            </a:r>
          </a:p>
          <a:p>
            <a:pPr lvl="1" eaLnBrk="1" hangingPunct="1"/>
            <a:r>
              <a:rPr lang="en-GB" sz="2000" dirty="0" err="1"/>
              <a:t>jQuery</a:t>
            </a:r>
            <a:r>
              <a:rPr lang="en-GB" sz="2000" dirty="0"/>
              <a:t> Mobile</a:t>
            </a:r>
          </a:p>
          <a:p>
            <a:pPr lvl="1" eaLnBrk="1" hangingPunct="1"/>
            <a:r>
              <a:rPr lang="en-GB" sz="2000" dirty="0"/>
              <a:t>Wink Toolkit</a:t>
            </a:r>
          </a:p>
          <a:p>
            <a:pPr lvl="1" eaLnBrk="1" hangingPunct="1"/>
            <a:r>
              <a:rPr lang="en-GB" sz="2000" dirty="0" err="1" smtClean="0"/>
              <a:t>Sencha</a:t>
            </a:r>
            <a:r>
              <a:rPr lang="en-GB" sz="2000" dirty="0" smtClean="0"/>
              <a:t> Touch</a:t>
            </a:r>
          </a:p>
          <a:p>
            <a:pPr lvl="1" eaLnBrk="1" hangingPunct="1"/>
            <a:r>
              <a:rPr lang="en-GB" sz="2000" dirty="0" err="1" smtClean="0"/>
              <a:t>Nimblekit</a:t>
            </a:r>
            <a:endParaRPr lang="en-GB" sz="2000" dirty="0" smtClean="0"/>
          </a:p>
          <a:p>
            <a:pPr lvl="1" eaLnBrk="1" hangingPunct="1"/>
            <a:endParaRPr lang="en-GB" sz="2000" dirty="0"/>
          </a:p>
          <a:p>
            <a:pPr eaLnBrk="1" hangingPunct="1"/>
            <a:r>
              <a:rPr lang="en-GB" sz="2400" dirty="0" smtClean="0"/>
              <a:t>We'll take a quick look at each of these on the following slides</a:t>
            </a:r>
            <a:endParaRPr lang="en-GB" sz="2400" dirty="0"/>
          </a:p>
          <a:p>
            <a:pPr lvl="1" eaLnBrk="1" hangingPunct="1"/>
            <a:endParaRPr lang="en-GB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HTML5 Mobile Web Frameworks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33087B3-0478-4AC1-BE47-B537238F140E}" type="slidenum">
              <a:rPr lang="en-GB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59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Target </a:t>
            </a:r>
            <a:r>
              <a:rPr lang="en-GB" sz="2400" dirty="0"/>
              <a:t>platform:</a:t>
            </a:r>
          </a:p>
          <a:p>
            <a:pPr lvl="1" eaLnBrk="1" hangingPunct="1"/>
            <a:r>
              <a:rPr lang="en-GB" sz="2000" dirty="0" err="1"/>
              <a:t>iOS</a:t>
            </a:r>
            <a:r>
              <a:rPr lang="en-GB" sz="2000" dirty="0"/>
              <a:t> (iPhone, </a:t>
            </a:r>
            <a:r>
              <a:rPr lang="en-GB" sz="2000" dirty="0" err="1"/>
              <a:t>iTouch</a:t>
            </a:r>
            <a:r>
              <a:rPr lang="en-GB" sz="2000" dirty="0"/>
              <a:t>, </a:t>
            </a:r>
            <a:r>
              <a:rPr lang="en-GB" sz="2000" dirty="0" err="1"/>
              <a:t>iPad</a:t>
            </a:r>
            <a:r>
              <a:rPr lang="en-GB" sz="2000" dirty="0"/>
              <a:t>)</a:t>
            </a:r>
          </a:p>
          <a:p>
            <a:pPr lvl="1" eaLnBrk="1" hangingPunct="1"/>
            <a:r>
              <a:rPr lang="en-GB" sz="2000" dirty="0"/>
              <a:t>Android</a:t>
            </a:r>
          </a:p>
          <a:p>
            <a:pPr lvl="1" eaLnBrk="1" hangingPunct="1"/>
            <a:r>
              <a:rPr lang="en-GB" sz="2000" dirty="0"/>
              <a:t>Blackberry</a:t>
            </a:r>
          </a:p>
          <a:p>
            <a:pPr lvl="1" eaLnBrk="1" hangingPunct="1"/>
            <a:r>
              <a:rPr lang="en-GB" sz="2000" dirty="0"/>
              <a:t>Windows Phone </a:t>
            </a:r>
            <a:r>
              <a:rPr lang="en-GB" sz="2000" dirty="0" smtClean="0"/>
              <a:t>7</a:t>
            </a:r>
          </a:p>
          <a:p>
            <a:pPr lvl="1" eaLnBrk="1" hangingPunct="1"/>
            <a:r>
              <a:rPr lang="en-GB" sz="2000" dirty="0" err="1" smtClean="0"/>
              <a:t>Bada</a:t>
            </a:r>
            <a:endParaRPr lang="en-GB" sz="2000" dirty="0"/>
          </a:p>
          <a:p>
            <a:pPr lvl="1" eaLnBrk="1" hangingPunct="1"/>
            <a:r>
              <a:rPr lang="en-GB" sz="2000" dirty="0" smtClean="0"/>
              <a:t>Palm Web OS</a:t>
            </a:r>
          </a:p>
          <a:p>
            <a:pPr lvl="1" eaLnBrk="1" hangingPunct="1"/>
            <a:r>
              <a:rPr lang="en-GB" sz="2000" dirty="0" smtClean="0"/>
              <a:t>Symbian</a:t>
            </a:r>
          </a:p>
          <a:p>
            <a:pPr lvl="1" eaLnBrk="1" hangingPunct="1"/>
            <a:endParaRPr lang="en-GB" sz="2000" dirty="0"/>
          </a:p>
          <a:p>
            <a:pPr eaLnBrk="1" hangingPunct="1"/>
            <a:r>
              <a:rPr lang="en-GB" sz="2400" dirty="0" smtClean="0"/>
              <a:t>Notes</a:t>
            </a:r>
            <a:r>
              <a:rPr lang="en-GB" sz="2400" dirty="0"/>
              <a:t>:</a:t>
            </a:r>
          </a:p>
          <a:p>
            <a:pPr lvl="1" eaLnBrk="1" hangingPunct="1"/>
            <a:r>
              <a:rPr lang="en-GB" sz="2000" dirty="0" smtClean="0"/>
              <a:t>Based on the popular </a:t>
            </a:r>
            <a:r>
              <a:rPr lang="en-GB" sz="2000" dirty="0" err="1" smtClean="0"/>
              <a:t>jQuery</a:t>
            </a:r>
            <a:r>
              <a:rPr lang="en-GB" sz="2000" dirty="0" smtClean="0"/>
              <a:t> and </a:t>
            </a:r>
            <a:r>
              <a:rPr lang="en-GB" sz="2000" dirty="0" err="1" smtClean="0"/>
              <a:t>jQuery</a:t>
            </a:r>
            <a:r>
              <a:rPr lang="en-GB" sz="2000" dirty="0" smtClean="0"/>
              <a:t> UI JavaScript libraries</a:t>
            </a:r>
            <a:endParaRPr lang="en-GB" sz="2000" dirty="0"/>
          </a:p>
          <a:p>
            <a:pPr lvl="1" eaLnBrk="1" hangingPunct="1"/>
            <a:r>
              <a:rPr lang="en-GB" sz="2000" dirty="0" smtClean="0"/>
              <a:t>Unified platform, supports all popular mobile device platforms</a:t>
            </a:r>
          </a:p>
          <a:p>
            <a:pPr lvl="1" eaLnBrk="1" hangingPunct="1"/>
            <a:r>
              <a:rPr lang="en-GB" sz="2000" dirty="0" smtClean="0"/>
              <a:t>Pure </a:t>
            </a:r>
            <a:r>
              <a:rPr lang="en-GB" sz="2000" dirty="0"/>
              <a:t>HTML5, JavaScript, CSS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jQuery</a:t>
            </a:r>
            <a:r>
              <a:rPr lang="en-GB" dirty="0" smtClean="0"/>
              <a:t> Mobile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33087B3-0478-4AC1-BE47-B537238F140E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419600" y="416560"/>
            <a:ext cx="4335061" cy="338554"/>
          </a:xfrm>
          <a:prstGeom prst="rect">
            <a:avLst/>
          </a:prstGeom>
          <a:solidFill>
            <a:schemeClr val="bg1"/>
          </a:solidFill>
          <a:ln>
            <a:solidFill>
              <a:srgbClr val="6699FF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dirty="0" smtClean="0">
                <a:solidFill>
                  <a:srgbClr val="333399"/>
                </a:solidFill>
              </a:rPr>
              <a:t>www.jquerymobile.com</a:t>
            </a:r>
            <a:endParaRPr lang="en-GB" dirty="0">
              <a:solidFill>
                <a:srgbClr val="333399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813" y="1290638"/>
            <a:ext cx="4338847" cy="293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917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Target </a:t>
            </a:r>
            <a:r>
              <a:rPr lang="en-GB" sz="2400" dirty="0"/>
              <a:t>platform:</a:t>
            </a:r>
          </a:p>
          <a:p>
            <a:pPr lvl="1" eaLnBrk="1" hangingPunct="1"/>
            <a:r>
              <a:rPr lang="en-GB" sz="2000" dirty="0" err="1"/>
              <a:t>iOS</a:t>
            </a:r>
            <a:r>
              <a:rPr lang="en-GB" sz="2000" dirty="0"/>
              <a:t> (iPhone, </a:t>
            </a:r>
            <a:r>
              <a:rPr lang="en-GB" sz="2000" dirty="0" err="1"/>
              <a:t>iTouch</a:t>
            </a:r>
            <a:r>
              <a:rPr lang="en-GB" sz="2000" dirty="0"/>
              <a:t>, </a:t>
            </a:r>
            <a:r>
              <a:rPr lang="en-GB" sz="2000" dirty="0" err="1"/>
              <a:t>iPad</a:t>
            </a:r>
            <a:r>
              <a:rPr lang="en-GB" sz="2000" dirty="0"/>
              <a:t>)</a:t>
            </a:r>
          </a:p>
          <a:p>
            <a:pPr lvl="1" eaLnBrk="1" hangingPunct="1"/>
            <a:r>
              <a:rPr lang="en-GB" sz="2000" dirty="0"/>
              <a:t>Android</a:t>
            </a:r>
          </a:p>
          <a:p>
            <a:pPr lvl="1" eaLnBrk="1" hangingPunct="1"/>
            <a:r>
              <a:rPr lang="en-GB" sz="2000" dirty="0"/>
              <a:t>Blackberry</a:t>
            </a:r>
          </a:p>
          <a:p>
            <a:pPr lvl="1" eaLnBrk="1" hangingPunct="1"/>
            <a:r>
              <a:rPr lang="en-GB" sz="2000" dirty="0" smtClean="0"/>
              <a:t>Windows Phone 7</a:t>
            </a:r>
          </a:p>
          <a:p>
            <a:pPr lvl="1" eaLnBrk="1" hangingPunct="1"/>
            <a:r>
              <a:rPr lang="en-GB" sz="2000" dirty="0" err="1" smtClean="0"/>
              <a:t>Bada</a:t>
            </a:r>
            <a:endParaRPr lang="en-GB" sz="2000" dirty="0" smtClean="0"/>
          </a:p>
          <a:p>
            <a:pPr lvl="1" eaLnBrk="1" hangingPunct="1"/>
            <a:endParaRPr lang="en-GB" sz="2000" dirty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Notes</a:t>
            </a:r>
            <a:r>
              <a:rPr lang="en-GB" sz="2400" dirty="0"/>
              <a:t>:</a:t>
            </a:r>
          </a:p>
          <a:p>
            <a:pPr lvl="1" eaLnBrk="1" hangingPunct="1"/>
            <a:r>
              <a:rPr lang="en-GB" sz="2000" dirty="0" smtClean="0"/>
              <a:t>Lightweight JavaScript toolkit</a:t>
            </a:r>
          </a:p>
          <a:p>
            <a:pPr lvl="1" eaLnBrk="1" hangingPunct="1"/>
            <a:r>
              <a:rPr lang="en-GB" sz="2000" dirty="0" smtClean="0"/>
              <a:t>Pure HTML5, JavaScript, CSS</a:t>
            </a:r>
            <a:endParaRPr lang="en-GB" sz="2000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Wink Toolkit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33087B3-0478-4AC1-BE47-B537238F140E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420356" y="416560"/>
            <a:ext cx="4334306" cy="338554"/>
          </a:xfrm>
          <a:prstGeom prst="rect">
            <a:avLst/>
          </a:prstGeom>
          <a:solidFill>
            <a:schemeClr val="bg1"/>
          </a:solidFill>
          <a:ln>
            <a:solidFill>
              <a:srgbClr val="6699FF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dirty="0" smtClean="0">
                <a:solidFill>
                  <a:srgbClr val="333399"/>
                </a:solidFill>
              </a:rPr>
              <a:t>www.winktoolkit.org</a:t>
            </a:r>
            <a:endParaRPr lang="en-GB" dirty="0">
              <a:solidFill>
                <a:srgbClr val="333399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55" y="1290638"/>
            <a:ext cx="4353861" cy="294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Target platforms:</a:t>
            </a:r>
          </a:p>
          <a:p>
            <a:pPr lvl="1" eaLnBrk="1" hangingPunct="1"/>
            <a:r>
              <a:rPr lang="en-GB" sz="2000" dirty="0" err="1" smtClean="0"/>
              <a:t>iOS</a:t>
            </a:r>
            <a:r>
              <a:rPr lang="en-GB" sz="2000" dirty="0" smtClean="0"/>
              <a:t> (iPhone, </a:t>
            </a:r>
            <a:r>
              <a:rPr lang="en-GB" sz="2000" dirty="0" err="1" smtClean="0"/>
              <a:t>iTouch</a:t>
            </a:r>
            <a:r>
              <a:rPr lang="en-GB" sz="2000" dirty="0" smtClean="0"/>
              <a:t>, </a:t>
            </a:r>
            <a:r>
              <a:rPr lang="en-GB" sz="2000" dirty="0" err="1" smtClean="0"/>
              <a:t>iPad</a:t>
            </a:r>
            <a:r>
              <a:rPr lang="en-GB" sz="2000" dirty="0" smtClean="0"/>
              <a:t>)</a:t>
            </a:r>
          </a:p>
          <a:p>
            <a:pPr lvl="1" eaLnBrk="1" hangingPunct="1"/>
            <a:r>
              <a:rPr lang="en-GB" sz="2000" dirty="0" smtClean="0"/>
              <a:t>Android</a:t>
            </a:r>
          </a:p>
          <a:p>
            <a:pPr lvl="1" eaLnBrk="1" hangingPunct="1"/>
            <a:r>
              <a:rPr lang="en-GB" sz="2000" dirty="0" smtClean="0"/>
              <a:t>Blackberry</a:t>
            </a:r>
          </a:p>
          <a:p>
            <a:pPr lvl="1" eaLnBrk="1" hangingPunct="1"/>
            <a:r>
              <a:rPr lang="en-GB" sz="2000" dirty="0" smtClean="0"/>
              <a:t>Kindle Fire</a:t>
            </a:r>
          </a:p>
          <a:p>
            <a:pPr lvl="1" eaLnBrk="1" hangingPunct="1"/>
            <a:endParaRPr lang="en-GB" sz="2000" dirty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/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Notes:</a:t>
            </a:r>
          </a:p>
          <a:p>
            <a:pPr lvl="1" eaLnBrk="1" hangingPunct="1"/>
            <a:r>
              <a:rPr lang="en-GB" sz="2000" dirty="0" smtClean="0"/>
              <a:t>HTML5 framework</a:t>
            </a:r>
          </a:p>
          <a:p>
            <a:pPr lvl="1" eaLnBrk="1" hangingPunct="1"/>
            <a:r>
              <a:rPr lang="en-GB" sz="2000" dirty="0" smtClean="0"/>
              <a:t>Provides access to native hardware features</a:t>
            </a:r>
            <a:endParaRPr lang="en-GB" sz="2000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Sencha</a:t>
            </a:r>
            <a:r>
              <a:rPr lang="en-GB" dirty="0" smtClean="0"/>
              <a:t> </a:t>
            </a:r>
            <a:r>
              <a:rPr lang="en-GB" dirty="0"/>
              <a:t>Touch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33087B3-0478-4AC1-BE47-B537238F140E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419600" y="416560"/>
            <a:ext cx="4335061" cy="338554"/>
          </a:xfrm>
          <a:prstGeom prst="rect">
            <a:avLst/>
          </a:prstGeom>
          <a:solidFill>
            <a:schemeClr val="bg1"/>
          </a:solidFill>
          <a:ln>
            <a:solidFill>
              <a:srgbClr val="6699FF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dirty="0" smtClean="0">
                <a:solidFill>
                  <a:srgbClr val="333399"/>
                </a:solidFill>
              </a:rPr>
              <a:t>www.sencha.com/products/touch</a:t>
            </a:r>
            <a:r>
              <a:rPr lang="en-GB" dirty="0">
                <a:solidFill>
                  <a:srgbClr val="333399"/>
                </a:solidFill>
              </a:rPr>
              <a:t>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611" y="1290638"/>
            <a:ext cx="433556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14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 smtClean="0"/>
              <a:t>Target platform:</a:t>
            </a:r>
            <a:endParaRPr lang="en-GB" sz="2400" dirty="0"/>
          </a:p>
          <a:p>
            <a:pPr lvl="1" eaLnBrk="1" hangingPunct="1"/>
            <a:r>
              <a:rPr lang="en-GB" sz="2000" dirty="0" err="1"/>
              <a:t>iOS</a:t>
            </a:r>
            <a:r>
              <a:rPr lang="en-GB" sz="2000" dirty="0"/>
              <a:t> </a:t>
            </a:r>
            <a:r>
              <a:rPr lang="en-GB" sz="2000" dirty="0" smtClean="0"/>
              <a:t>(iPhone</a:t>
            </a:r>
            <a:r>
              <a:rPr lang="en-GB" sz="2000" dirty="0"/>
              <a:t>, </a:t>
            </a:r>
            <a:r>
              <a:rPr lang="en-GB" sz="2000" dirty="0" err="1" smtClean="0"/>
              <a:t>iTouch</a:t>
            </a:r>
            <a:r>
              <a:rPr lang="en-GB" sz="2000" dirty="0" smtClean="0"/>
              <a:t>, </a:t>
            </a:r>
            <a:r>
              <a:rPr lang="en-GB" sz="2000" dirty="0" err="1" smtClean="0"/>
              <a:t>iPad</a:t>
            </a:r>
            <a:r>
              <a:rPr lang="en-GB" sz="2000" dirty="0" smtClean="0"/>
              <a:t>)</a:t>
            </a:r>
          </a:p>
          <a:p>
            <a:pPr lvl="1" eaLnBrk="1" hangingPunct="1"/>
            <a:endParaRPr lang="en-GB" sz="2000" dirty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/>
          </a:p>
          <a:p>
            <a:pPr lvl="1" eaLnBrk="1" hangingPunct="1"/>
            <a:endParaRPr lang="en-GB" sz="2000" dirty="0" smtClean="0"/>
          </a:p>
          <a:p>
            <a:pPr lvl="1" eaLnBrk="1" hangingPunct="1"/>
            <a:endParaRPr lang="en-GB" sz="2000" dirty="0" smtClean="0"/>
          </a:p>
          <a:p>
            <a:pPr eaLnBrk="1" hangingPunct="1"/>
            <a:r>
              <a:rPr lang="en-GB" sz="2400" dirty="0" smtClean="0"/>
              <a:t>Notes</a:t>
            </a:r>
            <a:r>
              <a:rPr lang="en-GB" sz="2400" dirty="0"/>
              <a:t>:</a:t>
            </a:r>
          </a:p>
          <a:p>
            <a:pPr lvl="1" eaLnBrk="1" hangingPunct="1"/>
            <a:r>
              <a:rPr lang="en-GB" sz="2000" dirty="0" smtClean="0"/>
              <a:t>Native </a:t>
            </a:r>
            <a:r>
              <a:rPr lang="en-GB" sz="2000" dirty="0" err="1" smtClean="0"/>
              <a:t>iOS</a:t>
            </a:r>
            <a:r>
              <a:rPr lang="en-GB" sz="2000" dirty="0" smtClean="0"/>
              <a:t> interface elements</a:t>
            </a:r>
          </a:p>
          <a:p>
            <a:pPr lvl="1" eaLnBrk="1" hangingPunct="1"/>
            <a:r>
              <a:rPr lang="en-GB" sz="2000" dirty="0" smtClean="0"/>
              <a:t>Based on HTML5 and JavaScript</a:t>
            </a:r>
          </a:p>
          <a:p>
            <a:pPr lvl="1" eaLnBrk="1" hangingPunct="1"/>
            <a:r>
              <a:rPr lang="en-GB" sz="2000" dirty="0" smtClean="0"/>
              <a:t>Mac development platform</a:t>
            </a:r>
            <a:endParaRPr lang="en-GB" sz="2000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Nimblekit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33087B3-0478-4AC1-BE47-B537238F140E}" type="slidenum">
              <a:rPr lang="en-GB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430830" y="416560"/>
            <a:ext cx="4323832" cy="338554"/>
          </a:xfrm>
          <a:prstGeom prst="rect">
            <a:avLst/>
          </a:prstGeom>
          <a:solidFill>
            <a:schemeClr val="bg1"/>
          </a:solidFill>
          <a:ln>
            <a:solidFill>
              <a:srgbClr val="6699FF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dirty="0" smtClean="0">
                <a:solidFill>
                  <a:srgbClr val="333399"/>
                </a:solidFill>
              </a:rPr>
              <a:t>www.nimblekit.com/index.php</a:t>
            </a:r>
            <a:endParaRPr lang="en-GB" dirty="0">
              <a:solidFill>
                <a:srgbClr val="3333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829" y="1290638"/>
            <a:ext cx="4323832" cy="292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75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7461</TotalTime>
  <Words>1592</Words>
  <Application>Microsoft Office PowerPoint</Application>
  <PresentationFormat>On-screen Show (4:3)</PresentationFormat>
  <Paragraphs>450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1_Blends</vt:lpstr>
      <vt:lpstr>HTML5 Mobile Development</vt:lpstr>
      <vt:lpstr>Contents</vt:lpstr>
      <vt:lpstr>1. Getting Started with HTML5 Mobile</vt:lpstr>
      <vt:lpstr>HTML5 and Mobile Platforms</vt:lpstr>
      <vt:lpstr>HTML5 Mobile Web Frameworks</vt:lpstr>
      <vt:lpstr>jQuery Mobile</vt:lpstr>
      <vt:lpstr>Wink Toolkit</vt:lpstr>
      <vt:lpstr>Sencha Touch</vt:lpstr>
      <vt:lpstr>Nimblekit</vt:lpstr>
      <vt:lpstr>2. Creating a Mobile User Interface</vt:lpstr>
      <vt:lpstr>Using jQuery Mobile</vt:lpstr>
      <vt:lpstr>Sample Application</vt:lpstr>
      <vt:lpstr>Defining Pages and Dialogs</vt:lpstr>
      <vt:lpstr>Laying out a Page or Dialog Box</vt:lpstr>
      <vt:lpstr>Creating UI Content</vt:lpstr>
      <vt:lpstr>3. Managing Data</vt:lpstr>
      <vt:lpstr>Overview</vt:lpstr>
      <vt:lpstr>Setting up Starter Data</vt:lpstr>
      <vt:lpstr>Using Local Storage</vt:lpstr>
      <vt:lpstr>Adding Items to Local Storage</vt:lpstr>
      <vt:lpstr>Removing Items from Local Storage</vt:lpstr>
      <vt:lpstr>4. Implementing UI Behaviour</vt:lpstr>
      <vt:lpstr>Overview</vt:lpstr>
      <vt:lpstr>Initialization</vt:lpstr>
      <vt:lpstr>Displaying the Main Page</vt:lpstr>
      <vt:lpstr>Displaying the Details Page (1 of 2)</vt:lpstr>
      <vt:lpstr>Displaying the Details Page (2 of 2)</vt:lpstr>
      <vt:lpstr>Adding and Removing Courses</vt:lpstr>
      <vt:lpstr>Dismissing Dialog Boxes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XML</dc:title>
  <dc:creator>Andy Olsen</dc:creator>
  <cp:lastModifiedBy>andyo@olsensoft.com</cp:lastModifiedBy>
  <cp:revision>207</cp:revision>
  <dcterms:created xsi:type="dcterms:W3CDTF">2002-05-03T12:27:39Z</dcterms:created>
  <dcterms:modified xsi:type="dcterms:W3CDTF">2016-02-04T10:50:54Z</dcterms:modified>
</cp:coreProperties>
</file>