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24"/>
  </p:notesMasterIdLst>
  <p:handoutMasterIdLst>
    <p:handoutMasterId r:id="rId25"/>
  </p:handoutMasterIdLst>
  <p:sldIdLst>
    <p:sldId id="256" r:id="rId2"/>
    <p:sldId id="531" r:id="rId3"/>
    <p:sldId id="562" r:id="rId4"/>
    <p:sldId id="532" r:id="rId5"/>
    <p:sldId id="533" r:id="rId6"/>
    <p:sldId id="577" r:id="rId7"/>
    <p:sldId id="578" r:id="rId8"/>
    <p:sldId id="572" r:id="rId9"/>
    <p:sldId id="573" r:id="rId10"/>
    <p:sldId id="574" r:id="rId11"/>
    <p:sldId id="575" r:id="rId12"/>
    <p:sldId id="580" r:id="rId13"/>
    <p:sldId id="564" r:id="rId14"/>
    <p:sldId id="565" r:id="rId15"/>
    <p:sldId id="566" r:id="rId16"/>
    <p:sldId id="530" r:id="rId17"/>
    <p:sldId id="581" r:id="rId18"/>
    <p:sldId id="582" r:id="rId19"/>
    <p:sldId id="583" r:id="rId20"/>
    <p:sldId id="584" r:id="rId21"/>
    <p:sldId id="585" r:id="rId22"/>
    <p:sldId id="586" r:id="rId23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4F"/>
    <a:srgbClr val="66CCFF"/>
    <a:srgbClr val="99FF99"/>
    <a:srgbClr val="CC66FF"/>
    <a:srgbClr val="FFFF00"/>
    <a:srgbClr val="003366"/>
    <a:srgbClr val="B3D9FF"/>
    <a:srgbClr val="CCE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8719" autoAdjust="0"/>
    <p:restoredTop sz="94591" autoAdjust="0"/>
  </p:normalViewPr>
  <p:slideViewPr>
    <p:cSldViewPr snapToGrid="0" showGuides="1">
      <p:cViewPr varScale="1">
        <p:scale>
          <a:sx n="87" d="100"/>
          <a:sy n="87" d="100"/>
        </p:scale>
        <p:origin x="-96" y="-420"/>
      </p:cViewPr>
      <p:guideLst>
        <p:guide orient="horz" pos="1749"/>
        <p:guide pos="10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>
        <p:scale>
          <a:sx n="63" d="100"/>
          <a:sy n="63" d="100"/>
        </p:scale>
        <p:origin x="-3024" y="-5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92313" y="309563"/>
            <a:ext cx="34766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 dirty="0" smtClean="0"/>
              <a:t>Managing Scope in JavaScript</a:t>
            </a:r>
            <a:endParaRPr lang="en-GB" dirty="0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1363" y="5540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2479675" y="9207500"/>
            <a:ext cx="23558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GB" sz="1000" smtClean="0"/>
              <a:t>© Olsen Software, 2016</a:t>
            </a:r>
            <a:endParaRPr lang="en-GB" sz="1000" dirty="0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1363" y="90884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053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92313" y="309563"/>
            <a:ext cx="34766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 dirty="0" smtClean="0"/>
              <a:t>Managing Scope in JavaScript</a:t>
            </a:r>
            <a:endParaRPr lang="en-GB" dirty="0"/>
          </a:p>
        </p:txBody>
      </p:sp>
      <p:sp>
        <p:nvSpPr>
          <p:cNvPr id="2457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1363" y="4370388"/>
            <a:ext cx="5842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479675" y="9140825"/>
            <a:ext cx="23558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GB" sz="1000" smtClean="0"/>
              <a:t>© Olsen Software, 2016</a:t>
            </a:r>
            <a:endParaRPr lang="en-GB" sz="1000" dirty="0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1363" y="5540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1363" y="90884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25571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Managing Scope in JavaScript</a:t>
            </a:r>
          </a:p>
        </p:txBody>
      </p:sp>
      <p:sp>
        <p:nvSpPr>
          <p:cNvPr id="25603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smtClean="0"/>
              <a:t>Managing Scope in JavaScript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smtClean="0"/>
              <a:t>Managing Scope in JavaScript</a:t>
            </a: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smtClean="0"/>
              <a:t>Managing Scope in JavaScript</a:t>
            </a: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smtClean="0"/>
              <a:t>Managing Scope in JavaScript</a:t>
            </a: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smtClean="0"/>
              <a:t>Managing Scope in JavaScript</a:t>
            </a: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smtClean="0"/>
              <a:t>Managing Scope in JavaScript</a:t>
            </a: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smtClean="0"/>
              <a:t>Managing Scope in JavaScript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smtClean="0"/>
              <a:t>Managing Scope in JavaScript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smtClean="0"/>
              <a:t>Managing Scope in JavaScript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smtClean="0"/>
              <a:t>Managing Scope in JavaScript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smtClean="0"/>
              <a:t>Managing Scope in JavaScript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smtClean="0"/>
              <a:t>Managing Scope in JavaScript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smtClean="0"/>
              <a:t>Managing Scope in JavaScript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smtClean="0"/>
              <a:t>Managing Scope in JavaScript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smtClean="0"/>
              <a:t>Managing Scope in JavaScript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smtClean="0"/>
              <a:t>Managing Scope in JavaScript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smtClean="0"/>
              <a:t>Managing Scope in JavaScript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smtClean="0"/>
              <a:t>Managing Scope in JavaScript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smtClean="0"/>
              <a:t>Managing Scope in JavaScript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smtClean="0"/>
              <a:t>Managing Scope in JavaScript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smtClean="0"/>
              <a:t>Managing Scope in JavaScript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7644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02" y="4430109"/>
            <a:ext cx="5691357" cy="2006204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43529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913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Managing Scope in JavaScript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Unfortunately, the concept of namespaces does not exist in </a:t>
            </a:r>
            <a:r>
              <a:rPr lang="en-GB" dirty="0" smtClean="0"/>
              <a:t>JavaScript</a:t>
            </a:r>
          </a:p>
          <a:p>
            <a:pPr lvl="1"/>
            <a:r>
              <a:rPr lang="en-GB" dirty="0" smtClean="0"/>
              <a:t>Even worse, everything </a:t>
            </a:r>
            <a:r>
              <a:rPr lang="en-GB" dirty="0"/>
              <a:t>you create </a:t>
            </a:r>
            <a:r>
              <a:rPr lang="en-GB" dirty="0" smtClean="0"/>
              <a:t>outside of a function in </a:t>
            </a:r>
            <a:r>
              <a:rPr lang="en-GB" dirty="0"/>
              <a:t>JavaScript is </a:t>
            </a:r>
            <a:r>
              <a:rPr lang="en-GB" dirty="0" smtClean="0"/>
              <a:t>global by default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This </a:t>
            </a:r>
            <a:r>
              <a:rPr lang="en-GB" dirty="0"/>
              <a:t>is a recipe for </a:t>
            </a:r>
            <a:r>
              <a:rPr lang="en-GB" dirty="0" smtClean="0"/>
              <a:t>disaster</a:t>
            </a:r>
          </a:p>
          <a:p>
            <a:pPr lvl="1"/>
            <a:r>
              <a:rPr lang="en-GB" dirty="0" smtClean="0"/>
              <a:t>Especially because most modern JavaScript apps use </a:t>
            </a:r>
            <a:r>
              <a:rPr lang="en-GB" dirty="0"/>
              <a:t>third-party </a:t>
            </a:r>
            <a:r>
              <a:rPr lang="en-GB" dirty="0" smtClean="0"/>
              <a:t>components, e.g. </a:t>
            </a:r>
            <a:r>
              <a:rPr lang="en-GB" dirty="0" err="1" smtClean="0"/>
              <a:t>jQuery</a:t>
            </a:r>
            <a:r>
              <a:rPr lang="en-GB" dirty="0" smtClean="0"/>
              <a:t>, </a:t>
            </a:r>
            <a:r>
              <a:rPr lang="en-GB" dirty="0" err="1" smtClean="0"/>
              <a:t>BackBone</a:t>
            </a:r>
            <a:r>
              <a:rPr lang="en-GB" dirty="0" smtClean="0"/>
              <a:t>, Angular, etc.</a:t>
            </a:r>
            <a:endParaRPr lang="en-GB" dirty="0"/>
          </a:p>
          <a:p>
            <a:pPr lvl="1"/>
            <a:endParaRPr lang="en-GB" dirty="0" smtClean="0"/>
          </a:p>
          <a:p>
            <a:r>
              <a:rPr lang="en-GB" dirty="0" smtClean="0"/>
              <a:t>How </a:t>
            </a:r>
            <a:r>
              <a:rPr lang="en-GB" dirty="0"/>
              <a:t>do you </a:t>
            </a:r>
            <a:r>
              <a:rPr lang="en-GB" dirty="0" smtClean="0"/>
              <a:t>achieve the effect of namespaces in JavaScript?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 doesn't do Namespaces!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969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Defining Simple Namespaces (1 of 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The simplest way to </a:t>
            </a:r>
            <a:r>
              <a:rPr lang="en-GB" dirty="0"/>
              <a:t>emulate namespaces </a:t>
            </a:r>
            <a:r>
              <a:rPr lang="en-GB" dirty="0" smtClean="0"/>
              <a:t>in JavaScript is to define a global object</a:t>
            </a:r>
          </a:p>
          <a:p>
            <a:pPr lvl="1" eaLnBrk="1" hangingPunct="1"/>
            <a:r>
              <a:rPr lang="en-GB" dirty="0" smtClean="0"/>
              <a:t>Define your functions inside the global object, as properties</a:t>
            </a:r>
          </a:p>
          <a:p>
            <a:pPr lvl="1" eaLnBrk="1" hangingPunct="1"/>
            <a:r>
              <a:rPr lang="en-GB" dirty="0" smtClean="0"/>
              <a:t>The property names are scoped to the object 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 smtClean="0"/>
              <a:t>Example</a:t>
            </a:r>
          </a:p>
          <a:p>
            <a:pPr lvl="1" eaLnBrk="1" hangingPunct="1"/>
            <a:r>
              <a:rPr lang="en-GB" dirty="0" smtClean="0"/>
              <a:t>Defines a "namespace" named </a:t>
            </a:r>
            <a:r>
              <a:rPr lang="en-GB" dirty="0" err="1" smtClean="0">
                <a:latin typeface="Lucida Console" panose="020B0609040504020204" pitchFamily="49" charset="0"/>
                <a:cs typeface="Lao UI" panose="020B0502040204020203" pitchFamily="34" charset="0"/>
              </a:rPr>
              <a:t>osl</a:t>
            </a:r>
            <a:endParaRPr lang="en-GB" dirty="0" smtClean="0">
              <a:latin typeface="Lucida Console" panose="020B0609040504020204" pitchFamily="49" charset="0"/>
              <a:cs typeface="Lao UI" panose="020B0502040204020203" pitchFamily="34" charset="0"/>
            </a:endParaRPr>
          </a:p>
          <a:p>
            <a:pPr lvl="1" eaLnBrk="1" hangingPunct="1"/>
            <a:r>
              <a:rPr lang="en-GB" dirty="0" smtClean="0"/>
              <a:t>Defines some functions inside the "namespace"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555625" y="4362450"/>
            <a:ext cx="8232775" cy="187642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latin typeface="Lucida Console" panose="020B0609040504020204" pitchFamily="49" charset="0"/>
              </a:rPr>
              <a:t>osl</a:t>
            </a:r>
            <a:r>
              <a:rPr lang="en-GB" sz="1200" dirty="0">
                <a:latin typeface="Lucida Console" panose="020B0609040504020204" pitchFamily="49" charset="0"/>
              </a:rPr>
              <a:t> = {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</a:t>
            </a:r>
            <a:r>
              <a:rPr lang="en-GB" sz="1200" dirty="0" err="1" smtClean="0">
                <a:latin typeface="Lucida Console" panose="020B0609040504020204" pitchFamily="49" charset="0"/>
              </a:rPr>
              <a:t>alertMessage</a:t>
            </a:r>
            <a:r>
              <a:rPr lang="en-GB" sz="1200" dirty="0">
                <a:latin typeface="Lucida Console" panose="020B0609040504020204" pitchFamily="49" charset="0"/>
              </a:rPr>
              <a:t>: function(message) {</a:t>
            </a: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    alert(message</a:t>
            </a:r>
            <a:r>
              <a:rPr lang="en-GB" sz="1200" dirty="0">
                <a:latin typeface="Lucida Console" panose="020B0609040504020204" pitchFamily="49" charset="0"/>
              </a:rPr>
              <a:t>);</a:t>
            </a: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},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</a:t>
            </a:r>
            <a:r>
              <a:rPr lang="en-GB" sz="1200" dirty="0" err="1" smtClean="0">
                <a:latin typeface="Lucida Console" panose="020B0609040504020204" pitchFamily="49" charset="0"/>
              </a:rPr>
              <a:t>logMessage</a:t>
            </a:r>
            <a:r>
              <a:rPr lang="en-GB" sz="1200" dirty="0">
                <a:latin typeface="Lucida Console" panose="020B0609040504020204" pitchFamily="49" charset="0"/>
              </a:rPr>
              <a:t>: function(message) {</a:t>
            </a: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    console.log(message</a:t>
            </a:r>
            <a:r>
              <a:rPr lang="en-GB" sz="1200" dirty="0">
                <a:latin typeface="Lucida Console" panose="020B0609040504020204" pitchFamily="49" charset="0"/>
              </a:rPr>
              <a:t>);</a:t>
            </a: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}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};</a:t>
            </a:r>
            <a:endParaRPr lang="en-GB" sz="1200" dirty="0">
              <a:latin typeface="Lucida Console" panose="020B0609040504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41658" y="4384477"/>
            <a:ext cx="2146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Namespaces1/Osl.js</a:t>
            </a:r>
            <a:endParaRPr lang="en-GB" sz="14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22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Defining Simple Namespaces (2 of 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The following code shows how to use/test the namespace</a:t>
            </a:r>
          </a:p>
          <a:p>
            <a:pPr lvl="1" eaLnBrk="1" hangingPunct="1"/>
            <a:r>
              <a:rPr lang="en-GB" dirty="0" smtClean="0"/>
              <a:t>Verifies the functions inhabit the </a:t>
            </a:r>
            <a:r>
              <a:rPr lang="en-GB" dirty="0" smtClean="0">
                <a:latin typeface="Lucida Console" panose="020B0609040504020204" pitchFamily="49" charset="0"/>
              </a:rPr>
              <a:t>"</a:t>
            </a:r>
            <a:r>
              <a:rPr lang="en-GB" dirty="0" err="1" smtClean="0">
                <a:latin typeface="Lucida Console" panose="020B0609040504020204" pitchFamily="49" charset="0"/>
              </a:rPr>
              <a:t>osl</a:t>
            </a:r>
            <a:r>
              <a:rPr lang="en-GB" dirty="0" smtClean="0">
                <a:latin typeface="Lucida Console" panose="020B0609040504020204" pitchFamily="49" charset="0"/>
              </a:rPr>
              <a:t>"</a:t>
            </a:r>
            <a:r>
              <a:rPr lang="en-GB" dirty="0" smtClean="0"/>
              <a:t> namespace, rather than polluting the global namespace</a:t>
            </a:r>
          </a:p>
          <a:p>
            <a:pPr lvl="1" eaLnBrk="1" hangingPunct="1"/>
            <a:r>
              <a:rPr lang="en-GB" dirty="0" smtClean="0"/>
              <a:t>Shows how to invoke functions via the namespace name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12</a:t>
            </a:fld>
            <a:endParaRPr lang="en-GB" dirty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555625" y="2724151"/>
            <a:ext cx="8232775" cy="628649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 dirty="0" err="1" smtClean="0">
                <a:latin typeface="Lucida Console" panose="020B0609040504020204" pitchFamily="49" charset="0"/>
              </a:rPr>
              <a:t>osl.alertMessage</a:t>
            </a:r>
            <a:r>
              <a:rPr lang="en-GB" sz="1200" dirty="0">
                <a:latin typeface="Lucida Console" panose="020B0609040504020204" pitchFamily="49" charset="0"/>
              </a:rPr>
              <a:t>("Hello world");</a:t>
            </a:r>
          </a:p>
          <a:p>
            <a:pPr defTabSz="739775"/>
            <a:r>
              <a:rPr lang="en-GB" sz="1200" dirty="0" err="1" smtClean="0">
                <a:latin typeface="Lucida Console" panose="020B0609040504020204" pitchFamily="49" charset="0"/>
              </a:rPr>
              <a:t>osl.logMessage</a:t>
            </a:r>
            <a:r>
              <a:rPr lang="en-GB" sz="1200" dirty="0">
                <a:latin typeface="Lucida Console" panose="020B0609040504020204" pitchFamily="49" charset="0"/>
              </a:rPr>
              <a:t>("I just said hello world to the user</a:t>
            </a:r>
            <a:r>
              <a:rPr lang="en-GB" sz="1200" dirty="0" smtClean="0">
                <a:latin typeface="Lucida Console" panose="020B0609040504020204" pitchFamily="49" charset="0"/>
              </a:rPr>
              <a:t>");</a:t>
            </a:r>
            <a:endParaRPr lang="en-GB" sz="1200" dirty="0">
              <a:latin typeface="Lucida Console" panose="020B0609040504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05642" y="2724150"/>
            <a:ext cx="2582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Namespaces1/OslTest.js</a:t>
            </a:r>
            <a:endParaRPr lang="en-GB" sz="14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50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Limitations of Simple Namespaces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Simple namespaces are OK for housing functions</a:t>
            </a:r>
          </a:p>
          <a:p>
            <a:pPr lvl="1" eaLnBrk="1" hangingPunct="1"/>
            <a:r>
              <a:rPr lang="en-GB" dirty="0" smtClean="0"/>
              <a:t>As shown in last 2 slides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 smtClean="0"/>
              <a:t>However, simple namespaces don't work for objects</a:t>
            </a:r>
          </a:p>
          <a:p>
            <a:pPr lvl="1" eaLnBrk="1" hangingPunct="1"/>
            <a:r>
              <a:rPr lang="en-GB" dirty="0" smtClean="0"/>
              <a:t>The following syntax might look fine, but it causes a syntax error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13</a:t>
            </a:fld>
            <a:endParaRPr lang="en-GB" dirty="0"/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555625" y="3295649"/>
            <a:ext cx="8232775" cy="212407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latin typeface="Lucida Console" panose="020B0609040504020204" pitchFamily="49" charset="0"/>
              </a:rPr>
              <a:t>osl</a:t>
            </a:r>
            <a:r>
              <a:rPr lang="en-GB" sz="1200" dirty="0">
                <a:latin typeface="Lucida Console" panose="020B0609040504020204" pitchFamily="49" charset="0"/>
              </a:rPr>
              <a:t> = </a:t>
            </a:r>
            <a:r>
              <a:rPr lang="en-GB" sz="1200" dirty="0" smtClean="0">
                <a:latin typeface="Lucida Console" panose="020B0609040504020204" pitchFamily="49" charset="0"/>
              </a:rPr>
              <a:t>{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endParaRPr lang="en-GB" sz="1200" dirty="0" smtClean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smtClean="0">
                <a:latin typeface="Lucida Console" panose="020B0609040504020204" pitchFamily="49" charset="0"/>
              </a:rPr>
              <a:t>   // Person constructor.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Person</a:t>
            </a:r>
            <a:r>
              <a:rPr lang="en-GB" sz="1200" dirty="0">
                <a:latin typeface="Lucida Console" panose="020B0609040504020204" pitchFamily="49" charset="0"/>
              </a:rPr>
              <a:t>: function (</a:t>
            </a:r>
            <a:r>
              <a:rPr lang="en-GB" sz="1200" dirty="0" err="1">
                <a:latin typeface="Lucida Console" panose="020B0609040504020204" pitchFamily="49" charset="0"/>
              </a:rPr>
              <a:t>givenName</a:t>
            </a:r>
            <a:r>
              <a:rPr lang="en-GB" sz="1200" dirty="0">
                <a:latin typeface="Lucida Console" panose="020B0609040504020204" pitchFamily="49" charset="0"/>
              </a:rPr>
              <a:t>, </a:t>
            </a:r>
            <a:r>
              <a:rPr lang="en-GB" sz="1200" dirty="0" err="1">
                <a:latin typeface="Lucida Console" panose="020B0609040504020204" pitchFamily="49" charset="0"/>
              </a:rPr>
              <a:t>familyName</a:t>
            </a:r>
            <a:r>
              <a:rPr lang="en-GB" sz="1200" dirty="0">
                <a:latin typeface="Lucida Console" panose="020B0609040504020204" pitchFamily="49" charset="0"/>
              </a:rPr>
              <a:t>, age) {</a:t>
            </a: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    // Define Person fields here…</a:t>
            </a: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},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</a:t>
            </a:r>
            <a:r>
              <a:rPr lang="en-GB" sz="1200" dirty="0" err="1" smtClean="0">
                <a:latin typeface="Lucida Console" panose="020B0609040504020204" pitchFamily="49" charset="0"/>
              </a:rPr>
              <a:t>Person.prototype</a:t>
            </a:r>
            <a:r>
              <a:rPr lang="en-GB" sz="1200" dirty="0">
                <a:latin typeface="Lucida Console" panose="020B0609040504020204" pitchFamily="49" charset="0"/>
              </a:rPr>
              <a:t>: </a:t>
            </a:r>
            <a:r>
              <a:rPr lang="en-GB" sz="1200" dirty="0" smtClean="0">
                <a:latin typeface="Lucida Console" panose="020B0609040504020204" pitchFamily="49" charset="0"/>
              </a:rPr>
              <a:t>{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    // Define Person methods here…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smtClean="0">
                <a:latin typeface="Lucida Console" panose="020B0609040504020204" pitchFamily="49" charset="0"/>
              </a:rPr>
              <a:t>   }</a:t>
            </a:r>
            <a:br>
              <a:rPr lang="en-GB" sz="1200" dirty="0" smtClean="0">
                <a:latin typeface="Lucida Console" panose="020B0609040504020204" pitchFamily="49" charset="0"/>
              </a:rPr>
            </a:br>
            <a:r>
              <a:rPr lang="en-GB" sz="1200" dirty="0" smtClean="0">
                <a:latin typeface="Lucida Console" panose="020B0609040504020204" pitchFamily="49" charset="0"/>
              </a:rPr>
              <a:t>};</a:t>
            </a:r>
            <a:endParaRPr lang="en-GB" sz="1200" dirty="0">
              <a:latin typeface="Lucida Console" panose="020B0609040504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32654" y="3317677"/>
            <a:ext cx="2255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Namespaces2a/Osl.js</a:t>
            </a:r>
            <a:endParaRPr lang="en-GB" sz="14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 flipV="1">
            <a:off x="1647825" y="4848225"/>
            <a:ext cx="1000125" cy="1133475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586783" y="5818286"/>
            <a:ext cx="2007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u="sng" dirty="0" smtClean="0">
                <a:solidFill>
                  <a:srgbClr val="FF0000"/>
                </a:solidFill>
                <a:latin typeface="+mj-lt"/>
              </a:rPr>
              <a:t>Syntax error:</a:t>
            </a:r>
          </a:p>
          <a:p>
            <a:r>
              <a:rPr lang="en-GB" sz="1400" b="1" dirty="0" smtClean="0">
                <a:solidFill>
                  <a:srgbClr val="FF0000"/>
                </a:solidFill>
                <a:latin typeface="+mj-lt"/>
              </a:rPr>
              <a:t>Unexpected token .</a:t>
            </a:r>
            <a:endParaRPr lang="en-GB" sz="14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764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Defining Better Namespaces (1 of 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 better approach for namespaces, which will allow you to define objects inside the namespace:</a:t>
            </a:r>
          </a:p>
          <a:p>
            <a:pPr lvl="1" eaLnBrk="1" hangingPunct="1"/>
            <a:r>
              <a:rPr lang="en-GB" dirty="0" smtClean="0"/>
              <a:t>Define an IIFE</a:t>
            </a:r>
          </a:p>
          <a:p>
            <a:pPr lvl="1" eaLnBrk="1" hangingPunct="1"/>
            <a:r>
              <a:rPr lang="en-GB" dirty="0" smtClean="0"/>
              <a:t>Inside the function, define JavaScript object(s)</a:t>
            </a:r>
          </a:p>
          <a:p>
            <a:pPr lvl="1" eaLnBrk="1" hangingPunct="1"/>
            <a:r>
              <a:rPr lang="en-GB" dirty="0" smtClean="0"/>
              <a:t>From the function, return an object that maps the JavaScript objects to property names</a:t>
            </a:r>
          </a:p>
          <a:p>
            <a:pPr lvl="1" eaLnBrk="1" hangingPunct="1"/>
            <a:r>
              <a:rPr lang="en-GB" dirty="0" smtClean="0"/>
              <a:t>Assign this object to a global variable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14</a:t>
            </a:fld>
            <a:endParaRPr lang="en-GB" dirty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555625" y="3809999"/>
            <a:ext cx="8232775" cy="2495551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latin typeface="Lucida Console" panose="020B0609040504020204" pitchFamily="49" charset="0"/>
              </a:rPr>
              <a:t>osl</a:t>
            </a:r>
            <a:r>
              <a:rPr lang="en-GB" sz="1200" dirty="0">
                <a:latin typeface="Lucida Console" panose="020B0609040504020204" pitchFamily="49" charset="0"/>
              </a:rPr>
              <a:t> = (function() {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Person = function (</a:t>
            </a:r>
            <a:r>
              <a:rPr lang="en-GB" sz="1200" dirty="0" err="1">
                <a:latin typeface="Lucida Console" panose="020B0609040504020204" pitchFamily="49" charset="0"/>
              </a:rPr>
              <a:t>givenName</a:t>
            </a:r>
            <a:r>
              <a:rPr lang="en-GB" sz="1200" dirty="0">
                <a:latin typeface="Lucida Console" panose="020B0609040504020204" pitchFamily="49" charset="0"/>
              </a:rPr>
              <a:t>, </a:t>
            </a:r>
            <a:r>
              <a:rPr lang="en-GB" sz="1200" dirty="0" err="1">
                <a:latin typeface="Lucida Console" panose="020B0609040504020204" pitchFamily="49" charset="0"/>
              </a:rPr>
              <a:t>familyName</a:t>
            </a:r>
            <a:r>
              <a:rPr lang="en-GB" sz="1200" dirty="0">
                <a:latin typeface="Lucida Console" panose="020B0609040504020204" pitchFamily="49" charset="0"/>
              </a:rPr>
              <a:t>, age) </a:t>
            </a:r>
            <a:r>
              <a:rPr lang="en-GB" sz="1200" dirty="0" smtClean="0">
                <a:latin typeface="Lucida Console" panose="020B0609040504020204" pitchFamily="49" charset="0"/>
              </a:rPr>
              <a:t>{ … };</a:t>
            </a: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</a:t>
            </a:r>
            <a:r>
              <a:rPr lang="en-GB" sz="1200" dirty="0" err="1" smtClean="0">
                <a:latin typeface="Lucida Console" panose="020B0609040504020204" pitchFamily="49" charset="0"/>
              </a:rPr>
              <a:t>Person.prototype</a:t>
            </a:r>
            <a:r>
              <a:rPr lang="en-GB" sz="1200" dirty="0" smtClean="0">
                <a:latin typeface="Lucida Console" panose="020B0609040504020204" pitchFamily="49" charset="0"/>
              </a:rPr>
              <a:t> </a:t>
            </a:r>
            <a:r>
              <a:rPr lang="en-GB" sz="1200" dirty="0">
                <a:latin typeface="Lucida Console" panose="020B0609040504020204" pitchFamily="49" charset="0"/>
              </a:rPr>
              <a:t>= </a:t>
            </a:r>
            <a:r>
              <a:rPr lang="en-GB" sz="1200" dirty="0" smtClean="0">
                <a:latin typeface="Lucida Console" panose="020B0609040504020204" pitchFamily="49" charset="0"/>
              </a:rPr>
              <a:t>{ … };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smtClean="0">
                <a:latin typeface="Lucida Console" panose="020B0609040504020204" pitchFamily="49" charset="0"/>
              </a:rPr>
              <a:t>   </a:t>
            </a:r>
            <a:r>
              <a:rPr lang="en-GB" sz="1200" dirty="0" err="1" smtClean="0">
                <a:latin typeface="Lucida Console" panose="020B0609040504020204" pitchFamily="49" charset="0"/>
              </a:rPr>
              <a:t>var</a:t>
            </a:r>
            <a:r>
              <a:rPr lang="en-GB" sz="1200" dirty="0" smtClean="0">
                <a:latin typeface="Lucida Console" panose="020B0609040504020204" pitchFamily="49" charset="0"/>
              </a:rPr>
              <a:t> Account </a:t>
            </a:r>
            <a:r>
              <a:rPr lang="en-GB" sz="1200" dirty="0">
                <a:latin typeface="Lucida Console" panose="020B0609040504020204" pitchFamily="49" charset="0"/>
              </a:rPr>
              <a:t>= function </a:t>
            </a:r>
            <a:r>
              <a:rPr lang="en-GB" sz="1200" dirty="0" smtClean="0">
                <a:latin typeface="Lucida Console" panose="020B0609040504020204" pitchFamily="49" charset="0"/>
              </a:rPr>
              <a:t>(balance) </a:t>
            </a:r>
            <a:r>
              <a:rPr lang="en-GB" sz="1200" dirty="0">
                <a:latin typeface="Lucida Console" panose="020B0609040504020204" pitchFamily="49" charset="0"/>
              </a:rPr>
              <a:t>{ … };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 err="1" smtClean="0">
                <a:latin typeface="Lucida Console" panose="020B0609040504020204" pitchFamily="49" charset="0"/>
              </a:rPr>
              <a:t>Account.prototype</a:t>
            </a:r>
            <a:r>
              <a:rPr lang="en-GB" sz="1200" dirty="0" smtClean="0">
                <a:latin typeface="Lucida Console" panose="020B0609040504020204" pitchFamily="49" charset="0"/>
              </a:rPr>
              <a:t> </a:t>
            </a:r>
            <a:r>
              <a:rPr lang="en-GB" sz="1200" dirty="0">
                <a:latin typeface="Lucida Console" panose="020B0609040504020204" pitchFamily="49" charset="0"/>
              </a:rPr>
              <a:t>= { … </a:t>
            </a:r>
            <a:r>
              <a:rPr lang="en-GB" sz="1200" dirty="0" smtClean="0">
                <a:latin typeface="Lucida Console" panose="020B0609040504020204" pitchFamily="49" charset="0"/>
              </a:rPr>
              <a:t>};</a:t>
            </a:r>
          </a:p>
          <a:p>
            <a:pPr defTabSz="739775"/>
            <a:endParaRPr lang="en-GB" sz="1200" dirty="0" smtClean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return </a:t>
            </a:r>
            <a:r>
              <a:rPr lang="en-GB" sz="1200" dirty="0">
                <a:latin typeface="Lucida Console" panose="020B0609040504020204" pitchFamily="49" charset="0"/>
              </a:rPr>
              <a:t>{</a:t>
            </a: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    Person</a:t>
            </a:r>
            <a:r>
              <a:rPr lang="en-GB" sz="1200" dirty="0">
                <a:latin typeface="Lucida Console" panose="020B0609040504020204" pitchFamily="49" charset="0"/>
              </a:rPr>
              <a:t>: Person,</a:t>
            </a: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    Account</a:t>
            </a:r>
            <a:r>
              <a:rPr lang="en-GB" sz="1200" dirty="0">
                <a:latin typeface="Lucida Console" panose="020B0609040504020204" pitchFamily="49" charset="0"/>
              </a:rPr>
              <a:t>: Account</a:t>
            </a: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};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})();</a:t>
            </a:r>
            <a:endParaRPr lang="en-GB" sz="1200" dirty="0">
              <a:latin typeface="Lucida Console" panose="020B0609040504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2654" y="3832027"/>
            <a:ext cx="2255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Namespaces2b/Osl.js</a:t>
            </a:r>
            <a:endParaRPr lang="en-GB" sz="14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7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Defining Better Namespaces (2 of 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following code shows how to use/test the namespace</a:t>
            </a:r>
          </a:p>
          <a:p>
            <a:pPr lvl="1" eaLnBrk="1" hangingPunct="1"/>
            <a:r>
              <a:rPr lang="en-GB" dirty="0" smtClean="0"/>
              <a:t>Shows how to access object names, scoped to the namespace</a:t>
            </a:r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15</a:t>
            </a:fld>
            <a:endParaRPr lang="en-GB" dirty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555625" y="2066926"/>
            <a:ext cx="8232775" cy="911801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 dirty="0" err="1" smtClean="0">
                <a:latin typeface="Lucida Console" panose="020B0609040504020204" pitchFamily="49" charset="0"/>
              </a:rPr>
              <a:t>var</a:t>
            </a:r>
            <a:r>
              <a:rPr lang="en-GB" sz="1200" dirty="0" smtClean="0">
                <a:latin typeface="Lucida Console" panose="020B0609040504020204" pitchFamily="49" charset="0"/>
              </a:rPr>
              <a:t> tom </a:t>
            </a:r>
            <a:r>
              <a:rPr lang="en-GB" sz="1200" dirty="0">
                <a:latin typeface="Lucida Console" panose="020B0609040504020204" pitchFamily="49" charset="0"/>
              </a:rPr>
              <a:t>= new </a:t>
            </a:r>
            <a:r>
              <a:rPr lang="en-GB" sz="1200" b="1" dirty="0" err="1">
                <a:latin typeface="Lucida Console" panose="020B0609040504020204" pitchFamily="49" charset="0"/>
              </a:rPr>
              <a:t>osl.Person</a:t>
            </a:r>
            <a:r>
              <a:rPr lang="en-GB" sz="1200" dirty="0">
                <a:latin typeface="Lucida Console" panose="020B0609040504020204" pitchFamily="49" charset="0"/>
              </a:rPr>
              <a:t>("Tom", "Smith",  29);</a:t>
            </a:r>
          </a:p>
          <a:p>
            <a:pPr defTabSz="739775"/>
            <a:r>
              <a:rPr lang="en-GB" sz="1200" dirty="0" err="1" smtClean="0">
                <a:latin typeface="Lucida Console" panose="020B0609040504020204" pitchFamily="49" charset="0"/>
              </a:rPr>
              <a:t>var</a:t>
            </a:r>
            <a:r>
              <a:rPr lang="en-GB" sz="1200" dirty="0" smtClean="0">
                <a:latin typeface="Lucida Console" panose="020B0609040504020204" pitchFamily="49" charset="0"/>
              </a:rPr>
              <a:t> </a:t>
            </a:r>
            <a:r>
              <a:rPr lang="en-GB" sz="1200" dirty="0" err="1" smtClean="0">
                <a:latin typeface="Lucida Console" panose="020B0609040504020204" pitchFamily="49" charset="0"/>
              </a:rPr>
              <a:t>acc</a:t>
            </a:r>
            <a:r>
              <a:rPr lang="en-GB" sz="1200" dirty="0" smtClean="0">
                <a:latin typeface="Lucida Console" panose="020B0609040504020204" pitchFamily="49" charset="0"/>
              </a:rPr>
              <a:t> </a:t>
            </a:r>
            <a:r>
              <a:rPr lang="en-GB" sz="1200" dirty="0">
                <a:latin typeface="Lucida Console" panose="020B0609040504020204" pitchFamily="49" charset="0"/>
              </a:rPr>
              <a:t>= new </a:t>
            </a:r>
            <a:r>
              <a:rPr lang="en-GB" sz="1200" b="1" dirty="0" err="1">
                <a:latin typeface="Lucida Console" panose="020B0609040504020204" pitchFamily="49" charset="0"/>
              </a:rPr>
              <a:t>osl.Account</a:t>
            </a:r>
            <a:r>
              <a:rPr lang="en-GB" sz="1200" dirty="0">
                <a:latin typeface="Lucida Console" panose="020B0609040504020204" pitchFamily="49" charset="0"/>
              </a:rPr>
              <a:t>(1000);</a:t>
            </a:r>
          </a:p>
          <a:p>
            <a:pPr defTabSz="739775"/>
            <a:endParaRPr lang="en-GB" sz="1200" dirty="0" smtClean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alert(</a:t>
            </a:r>
            <a:r>
              <a:rPr lang="en-GB" sz="1200" dirty="0" err="1" smtClean="0">
                <a:latin typeface="Lucida Console" panose="020B0609040504020204" pitchFamily="49" charset="0"/>
              </a:rPr>
              <a:t>tom.toString</a:t>
            </a:r>
            <a:r>
              <a:rPr lang="en-GB" sz="1200" dirty="0" smtClean="0">
                <a:latin typeface="Lucida Console" panose="020B0609040504020204" pitchFamily="49" charset="0"/>
              </a:rPr>
              <a:t>());</a:t>
            </a:r>
            <a:endParaRPr lang="en-GB" sz="1200" dirty="0">
              <a:latin typeface="Lucida Console" panose="020B0609040504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637" y="2088952"/>
            <a:ext cx="2691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Namespaces2b/OslTest.js</a:t>
            </a:r>
            <a:endParaRPr lang="en-GB" sz="14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46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16</a:t>
            </a:fld>
            <a:endParaRPr lang="en-GB" dirty="0"/>
          </a:p>
        </p:txBody>
      </p:sp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Any Questions?</a:t>
            </a:r>
            <a:endParaRPr lang="en-GB" dirty="0" smtClean="0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1349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cs typeface="Times New Roman" pitchFamily="18" charset="0"/>
              </a:rPr>
              <a:t>Annex: Implementing a Namespace Factory</a:t>
            </a:r>
            <a:endParaRPr lang="en-GB" dirty="0" smtClean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Limitations of the </a:t>
            </a:r>
            <a:r>
              <a:rPr lang="en-GB" dirty="0" smtClean="0"/>
              <a:t>namespaces so far</a:t>
            </a:r>
          </a:p>
          <a:p>
            <a:pPr eaLnBrk="1" hangingPunct="1"/>
            <a:r>
              <a:rPr lang="en-GB" dirty="0" smtClean="0"/>
              <a:t>A better approach…</a:t>
            </a:r>
          </a:p>
          <a:p>
            <a:pPr eaLnBrk="1" hangingPunct="1"/>
            <a:r>
              <a:rPr lang="en-GB" dirty="0" smtClean="0"/>
              <a:t>Defining </a:t>
            </a:r>
            <a:r>
              <a:rPr lang="en-GB" dirty="0"/>
              <a:t>a </a:t>
            </a:r>
            <a:r>
              <a:rPr lang="en-GB" dirty="0" smtClean="0"/>
              <a:t>namespace factory</a:t>
            </a:r>
          </a:p>
          <a:p>
            <a:pPr eaLnBrk="1" hangingPunct="1"/>
            <a:r>
              <a:rPr lang="en-GB" dirty="0"/>
              <a:t>Creating </a:t>
            </a:r>
            <a:r>
              <a:rPr lang="en-GB" dirty="0" smtClean="0"/>
              <a:t>namespaces</a:t>
            </a:r>
          </a:p>
          <a:p>
            <a:pPr eaLnBrk="1" hangingPunct="1"/>
            <a:r>
              <a:rPr lang="en-GB" dirty="0" smtClean="0"/>
              <a:t>Using namespaces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4503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Limitations of the Namespaces So Far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You can't split the namespace definition across several </a:t>
            </a:r>
            <a:r>
              <a:rPr lang="en-GB" dirty="0" smtClean="0"/>
              <a:t>JavaScript files </a:t>
            </a:r>
          </a:p>
          <a:p>
            <a:pPr lvl="1" eaLnBrk="1" hangingPunct="1"/>
            <a:r>
              <a:rPr lang="en-GB" dirty="0" smtClean="0"/>
              <a:t>You must define all your objects in one file</a:t>
            </a:r>
          </a:p>
          <a:p>
            <a:pPr lvl="1" eaLnBrk="1" hangingPunct="1"/>
            <a:r>
              <a:rPr lang="en-GB" dirty="0" smtClean="0"/>
              <a:t>This is a major limitation!</a:t>
            </a:r>
          </a:p>
          <a:p>
            <a:pPr lvl="1" eaLnBrk="1" hangingPunct="1"/>
            <a:endParaRPr lang="en-GB" dirty="0" smtClean="0"/>
          </a:p>
          <a:p>
            <a:pPr eaLnBrk="1" hangingPunct="1"/>
            <a:r>
              <a:rPr lang="en-GB" dirty="0" smtClean="0"/>
              <a:t>Also, the current arrangement doesn't really allow for nested namespaces</a:t>
            </a:r>
            <a:endParaRPr lang="en-GB" dirty="0"/>
          </a:p>
          <a:p>
            <a:pPr lvl="1" eaLnBrk="1" hangingPunct="1"/>
            <a:r>
              <a:rPr lang="en-GB" dirty="0" smtClean="0"/>
              <a:t>E.g. </a:t>
            </a:r>
            <a:r>
              <a:rPr lang="en-GB" dirty="0" smtClean="0">
                <a:latin typeface="Lucida Console" panose="020B0609040504020204" pitchFamily="49" charset="0"/>
              </a:rPr>
              <a:t>osl.mydomain.biz</a:t>
            </a:r>
            <a:r>
              <a:rPr lang="en-GB" dirty="0" smtClean="0"/>
              <a:t>, </a:t>
            </a:r>
            <a:r>
              <a:rPr lang="en-GB" dirty="0" err="1" smtClean="0">
                <a:latin typeface="Lucida Console" panose="020B0609040504020204" pitchFamily="49" charset="0"/>
              </a:rPr>
              <a:t>osl.mydomain.widgets</a:t>
            </a:r>
            <a:r>
              <a:rPr lang="en-GB" dirty="0" smtClean="0"/>
              <a:t>, etc.</a:t>
            </a:r>
            <a:endParaRPr lang="en-GB" dirty="0"/>
          </a:p>
          <a:p>
            <a:pPr lvl="1" eaLnBrk="1" hangingPunct="1"/>
            <a:r>
              <a:rPr lang="en-GB" dirty="0" smtClean="0"/>
              <a:t>You could get around this limitation, but it would involve nested object scopes and would be quite ugly</a:t>
            </a:r>
          </a:p>
          <a:p>
            <a:pPr lvl="1" eaLnBrk="1" hangingPunct="1"/>
            <a:endParaRPr lang="en-GB" dirty="0"/>
          </a:p>
          <a:p>
            <a:pPr eaLnBrk="1" hangingPunct="1"/>
            <a:endParaRPr lang="en-GB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586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 Better Approach…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 better approach for namespaces, which would overcome the limitations of the previous slide:</a:t>
            </a:r>
          </a:p>
          <a:p>
            <a:pPr lvl="1" eaLnBrk="1" hangingPunct="1"/>
            <a:r>
              <a:rPr lang="en-GB" dirty="0" smtClean="0"/>
              <a:t>Define a </a:t>
            </a:r>
            <a:r>
              <a:rPr lang="en-GB" dirty="0" err="1" smtClean="0">
                <a:latin typeface="Lucida Console" panose="020B0609040504020204" pitchFamily="49" charset="0"/>
              </a:rPr>
              <a:t>createNamespace</a:t>
            </a:r>
            <a:r>
              <a:rPr lang="en-GB" dirty="0" smtClean="0">
                <a:latin typeface="Lucida Console" panose="020B0609040504020204" pitchFamily="49" charset="0"/>
              </a:rPr>
              <a:t>()</a:t>
            </a:r>
            <a:r>
              <a:rPr lang="en-GB" dirty="0" smtClean="0"/>
              <a:t> function</a:t>
            </a:r>
          </a:p>
          <a:p>
            <a:pPr lvl="1" eaLnBrk="1" hangingPunct="1"/>
            <a:r>
              <a:rPr lang="en-GB" dirty="0" smtClean="0"/>
              <a:t>Takes a string as a parameter, representing a namespace name</a:t>
            </a:r>
          </a:p>
          <a:p>
            <a:pPr lvl="1" eaLnBrk="1" hangingPunct="1"/>
            <a:r>
              <a:rPr lang="en-GB" dirty="0" smtClean="0"/>
              <a:t>The namespace name can be nested – no problem!</a:t>
            </a:r>
          </a:p>
          <a:p>
            <a:pPr lvl="1" eaLnBrk="1" hangingPunct="1"/>
            <a:r>
              <a:rPr lang="en-GB" dirty="0" smtClean="0"/>
              <a:t>The namespace might already exist – no problem!</a:t>
            </a:r>
          </a:p>
          <a:p>
            <a:pPr lvl="1" eaLnBrk="1" hangingPunct="1"/>
            <a:endParaRPr lang="en-GB" dirty="0" smtClean="0"/>
          </a:p>
          <a:p>
            <a:pPr eaLnBrk="1" hangingPunct="1"/>
            <a:r>
              <a:rPr lang="en-GB" dirty="0" err="1" smtClean="0">
                <a:latin typeface="Lucida Console" panose="020B0609040504020204" pitchFamily="49" charset="0"/>
              </a:rPr>
              <a:t>createNamespace</a:t>
            </a:r>
            <a:r>
              <a:rPr lang="en-GB" dirty="0" smtClean="0">
                <a:latin typeface="Lucida Console" panose="020B0609040504020204" pitchFamily="49" charset="0"/>
              </a:rPr>
              <a:t>()</a:t>
            </a:r>
            <a:r>
              <a:rPr lang="en-GB" dirty="0"/>
              <a:t> </a:t>
            </a:r>
            <a:r>
              <a:rPr lang="en-GB" dirty="0" smtClean="0"/>
              <a:t>will create a series of nested objects, to represent the nested namespace scopes</a:t>
            </a:r>
          </a:p>
          <a:p>
            <a:pPr lvl="1" eaLnBrk="1" hangingPunct="1"/>
            <a:r>
              <a:rPr lang="en-GB" dirty="0" smtClean="0"/>
              <a:t>This is how we'll use it to create a namespace:</a:t>
            </a:r>
          </a:p>
          <a:p>
            <a:pPr eaLnBrk="1" hangingPunct="1"/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19</a:t>
            </a:fld>
            <a:endParaRPr lang="en-GB" dirty="0"/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555625" y="5095876"/>
            <a:ext cx="8232775" cy="28575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osl.createNamespace</a:t>
            </a:r>
            <a:r>
              <a:rPr lang="en-GB" sz="1200" dirty="0">
                <a:latin typeface="Lucida Console" panose="020B0609040504020204" pitchFamily="49" charset="0"/>
              </a:rPr>
              <a:t>("</a:t>
            </a:r>
            <a:r>
              <a:rPr lang="en-GB" sz="1200" dirty="0" err="1">
                <a:latin typeface="Lucida Console" panose="020B0609040504020204" pitchFamily="49" charset="0"/>
              </a:rPr>
              <a:t>osl.mydomain</a:t>
            </a:r>
            <a:r>
              <a:rPr lang="en-GB" sz="1200" dirty="0">
                <a:latin typeface="Lucida Console" panose="020B0609040504020204" pitchFamily="49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173007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cs typeface="Times New Roman" pitchFamily="18" charset="0"/>
              </a:rPr>
              <a:t>Contents</a:t>
            </a:r>
            <a:endParaRPr lang="en-GB" dirty="0" smtClean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GB" dirty="0" smtClean="0">
                <a:cs typeface="Times New Roman" pitchFamily="18" charset="0"/>
              </a:rPr>
              <a:t>Protecting the global namespace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smtClean="0">
                <a:cs typeface="Times New Roman" pitchFamily="18" charset="0"/>
              </a:rPr>
              <a:t>Defining namespaces</a:t>
            </a:r>
            <a:endParaRPr lang="en-GB" dirty="0" smtClean="0">
              <a:cs typeface="Times New Roman" pitchFamily="18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6316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Defining a Namespace </a:t>
            </a:r>
            <a:r>
              <a:rPr lang="en-GB" dirty="0" smtClean="0"/>
              <a:t>Factory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Here's the implementation of </a:t>
            </a:r>
            <a:r>
              <a:rPr lang="en-GB" dirty="0" err="1" smtClean="0">
                <a:latin typeface="Lucida Console" panose="020B0609040504020204" pitchFamily="49" charset="0"/>
              </a:rPr>
              <a:t>createNamespace</a:t>
            </a:r>
            <a:r>
              <a:rPr lang="en-GB" dirty="0" smtClean="0">
                <a:latin typeface="Lucida Console" panose="020B0609040504020204" pitchFamily="49" charset="0"/>
              </a:rPr>
              <a:t>()</a:t>
            </a:r>
          </a:p>
          <a:p>
            <a:pPr lvl="1" eaLnBrk="1" hangingPunct="1"/>
            <a:r>
              <a:rPr lang="en-GB" dirty="0" smtClean="0"/>
              <a:t>See full comments in demo code</a:t>
            </a:r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20</a:t>
            </a:fld>
            <a:endParaRPr lang="en-GB" dirty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555625" y="2012752"/>
            <a:ext cx="8232775" cy="464522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latin typeface="Lucida Console" panose="020B0609040504020204" pitchFamily="49" charset="0"/>
              </a:rPr>
              <a:t>osl</a:t>
            </a:r>
            <a:r>
              <a:rPr lang="en-GB" sz="1200" dirty="0">
                <a:latin typeface="Lucida Console" panose="020B0609040504020204" pitchFamily="49" charset="0"/>
              </a:rPr>
              <a:t> = (function () { 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function </a:t>
            </a:r>
            <a:r>
              <a:rPr lang="en-GB" sz="1200" dirty="0" err="1">
                <a:latin typeface="Lucida Console" panose="020B0609040504020204" pitchFamily="49" charset="0"/>
              </a:rPr>
              <a:t>createNamespace</a:t>
            </a:r>
            <a:r>
              <a:rPr lang="en-GB" sz="1200" dirty="0">
                <a:latin typeface="Lucida Console" panose="020B0609040504020204" pitchFamily="49" charset="0"/>
              </a:rPr>
              <a:t>(string) { 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    </a:t>
            </a:r>
            <a:r>
              <a:rPr lang="en-GB" sz="1200" dirty="0" err="1" smtClean="0">
                <a:latin typeface="Lucida Console" panose="020B0609040504020204" pitchFamily="49" charset="0"/>
              </a:rPr>
              <a:t>var</a:t>
            </a:r>
            <a:r>
              <a:rPr lang="en-GB" sz="1200" dirty="0" smtClean="0">
                <a:latin typeface="Lucida Console" panose="020B0609040504020204" pitchFamily="49" charset="0"/>
              </a:rPr>
              <a:t> </a:t>
            </a:r>
            <a:r>
              <a:rPr lang="en-GB" sz="1200" dirty="0">
                <a:latin typeface="Lucida Console" panose="020B0609040504020204" pitchFamily="49" charset="0"/>
              </a:rPr>
              <a:t>parent = this; </a:t>
            </a:r>
            <a:endParaRPr lang="en-GB" sz="1200" dirty="0" smtClean="0">
              <a:latin typeface="Lucida Console" panose="020B0609040504020204" pitchFamily="49" charset="0"/>
            </a:endParaRP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    </a:t>
            </a:r>
            <a:r>
              <a:rPr lang="en-GB" sz="1200" dirty="0" err="1" smtClean="0">
                <a:latin typeface="Lucida Console" panose="020B0609040504020204" pitchFamily="49" charset="0"/>
              </a:rPr>
              <a:t>var</a:t>
            </a:r>
            <a:r>
              <a:rPr lang="en-GB" sz="1200" dirty="0" smtClean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latin typeface="Lucida Console" panose="020B0609040504020204" pitchFamily="49" charset="0"/>
              </a:rPr>
              <a:t>nsParts</a:t>
            </a:r>
            <a:r>
              <a:rPr lang="en-GB" sz="1200" dirty="0">
                <a:latin typeface="Lucida Console" panose="020B0609040504020204" pitchFamily="49" charset="0"/>
              </a:rPr>
              <a:t> = </a:t>
            </a:r>
            <a:r>
              <a:rPr lang="en-GB" sz="1200" dirty="0" err="1">
                <a:latin typeface="Lucida Console" panose="020B0609040504020204" pitchFamily="49" charset="0"/>
              </a:rPr>
              <a:t>string.split</a:t>
            </a:r>
            <a:r>
              <a:rPr lang="en-GB" sz="1200" dirty="0" smtClean="0">
                <a:latin typeface="Lucida Console" panose="020B0609040504020204" pitchFamily="49" charset="0"/>
              </a:rPr>
              <a:t>(".");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    if </a:t>
            </a:r>
            <a:r>
              <a:rPr lang="en-GB" sz="1200" dirty="0">
                <a:latin typeface="Lucida Console" panose="020B0609040504020204" pitchFamily="49" charset="0"/>
              </a:rPr>
              <a:t>(</a:t>
            </a:r>
            <a:r>
              <a:rPr lang="en-GB" sz="1200" dirty="0" err="1">
                <a:latin typeface="Lucida Console" panose="020B0609040504020204" pitchFamily="49" charset="0"/>
              </a:rPr>
              <a:t>nsParts</a:t>
            </a:r>
            <a:r>
              <a:rPr lang="en-GB" sz="1200" dirty="0">
                <a:latin typeface="Lucida Console" panose="020B0609040504020204" pitchFamily="49" charset="0"/>
              </a:rPr>
              <a:t>[0] === "</a:t>
            </a:r>
            <a:r>
              <a:rPr lang="en-GB" sz="1200" dirty="0" err="1">
                <a:latin typeface="Lucida Console" panose="020B0609040504020204" pitchFamily="49" charset="0"/>
              </a:rPr>
              <a:t>osl</a:t>
            </a:r>
            <a:r>
              <a:rPr lang="en-GB" sz="1200" dirty="0">
                <a:latin typeface="Lucida Console" panose="020B0609040504020204" pitchFamily="49" charset="0"/>
              </a:rPr>
              <a:t>") {</a:t>
            </a: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        </a:t>
            </a:r>
            <a:r>
              <a:rPr lang="en-GB" sz="1200" dirty="0" err="1" smtClean="0">
                <a:latin typeface="Lucida Console" panose="020B0609040504020204" pitchFamily="49" charset="0"/>
              </a:rPr>
              <a:t>nsParts</a:t>
            </a:r>
            <a:r>
              <a:rPr lang="en-GB" sz="1200" dirty="0" smtClean="0">
                <a:latin typeface="Lucida Console" panose="020B0609040504020204" pitchFamily="49" charset="0"/>
              </a:rPr>
              <a:t> </a:t>
            </a:r>
            <a:r>
              <a:rPr lang="en-GB" sz="1200" dirty="0">
                <a:latin typeface="Lucida Console" panose="020B0609040504020204" pitchFamily="49" charset="0"/>
              </a:rPr>
              <a:t>= </a:t>
            </a:r>
            <a:r>
              <a:rPr lang="en-GB" sz="1200" dirty="0" err="1">
                <a:latin typeface="Lucida Console" panose="020B0609040504020204" pitchFamily="49" charset="0"/>
              </a:rPr>
              <a:t>nsParts.slice</a:t>
            </a:r>
            <a:r>
              <a:rPr lang="en-GB" sz="1200" dirty="0">
                <a:latin typeface="Lucida Console" panose="020B0609040504020204" pitchFamily="49" charset="0"/>
              </a:rPr>
              <a:t>(1);</a:t>
            </a: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    }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    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    for </a:t>
            </a:r>
            <a:r>
              <a:rPr lang="en-GB" sz="1200" dirty="0">
                <a:latin typeface="Lucida Console" panose="020B0609040504020204" pitchFamily="49" charset="0"/>
              </a:rPr>
              <a:t>(</a:t>
            </a:r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latin typeface="Lucida Console" panose="020B0609040504020204" pitchFamily="49" charset="0"/>
              </a:rPr>
              <a:t>i</a:t>
            </a:r>
            <a:r>
              <a:rPr lang="en-GB" sz="1200" dirty="0">
                <a:latin typeface="Lucida Console" panose="020B0609040504020204" pitchFamily="49" charset="0"/>
              </a:rPr>
              <a:t> = 0; </a:t>
            </a:r>
            <a:r>
              <a:rPr lang="en-GB" sz="1200" dirty="0" err="1">
                <a:latin typeface="Lucida Console" panose="020B0609040504020204" pitchFamily="49" charset="0"/>
              </a:rPr>
              <a:t>i</a:t>
            </a:r>
            <a:r>
              <a:rPr lang="en-GB" sz="1200" dirty="0">
                <a:latin typeface="Lucida Console" panose="020B0609040504020204" pitchFamily="49" charset="0"/>
              </a:rPr>
              <a:t> &lt; </a:t>
            </a:r>
            <a:r>
              <a:rPr lang="en-GB" sz="1200" dirty="0" err="1">
                <a:latin typeface="Lucida Console" panose="020B0609040504020204" pitchFamily="49" charset="0"/>
              </a:rPr>
              <a:t>nsParts.length</a:t>
            </a:r>
            <a:r>
              <a:rPr lang="en-GB" sz="1200" dirty="0">
                <a:latin typeface="Lucida Console" panose="020B0609040504020204" pitchFamily="49" charset="0"/>
              </a:rPr>
              <a:t>; </a:t>
            </a:r>
            <a:r>
              <a:rPr lang="en-GB" sz="1200" dirty="0" err="1">
                <a:latin typeface="Lucida Console" panose="020B0609040504020204" pitchFamily="49" charset="0"/>
              </a:rPr>
              <a:t>i</a:t>
            </a:r>
            <a:r>
              <a:rPr lang="en-GB" sz="1200" dirty="0">
                <a:latin typeface="Lucida Console" panose="020B0609040504020204" pitchFamily="49" charset="0"/>
              </a:rPr>
              <a:t>++) { </a:t>
            </a: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        </a:t>
            </a:r>
            <a:r>
              <a:rPr lang="en-GB" sz="1200" dirty="0" err="1" smtClean="0">
                <a:latin typeface="Lucida Console" panose="020B0609040504020204" pitchFamily="49" charset="0"/>
              </a:rPr>
              <a:t>var</a:t>
            </a:r>
            <a:r>
              <a:rPr lang="en-GB" sz="1200" dirty="0" smtClean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latin typeface="Lucida Console" panose="020B0609040504020204" pitchFamily="49" charset="0"/>
              </a:rPr>
              <a:t>thisPartName</a:t>
            </a:r>
            <a:r>
              <a:rPr lang="en-GB" sz="1200" dirty="0">
                <a:latin typeface="Lucida Console" panose="020B0609040504020204" pitchFamily="49" charset="0"/>
              </a:rPr>
              <a:t> = </a:t>
            </a:r>
            <a:r>
              <a:rPr lang="en-GB" sz="1200" dirty="0" err="1">
                <a:latin typeface="Lucida Console" panose="020B0609040504020204" pitchFamily="49" charset="0"/>
              </a:rPr>
              <a:t>nsParts</a:t>
            </a:r>
            <a:r>
              <a:rPr lang="en-GB" sz="1200" dirty="0">
                <a:latin typeface="Lucida Console" panose="020B0609040504020204" pitchFamily="49" charset="0"/>
              </a:rPr>
              <a:t>[</a:t>
            </a:r>
            <a:r>
              <a:rPr lang="en-GB" sz="1200" dirty="0" err="1">
                <a:latin typeface="Lucida Console" panose="020B0609040504020204" pitchFamily="49" charset="0"/>
              </a:rPr>
              <a:t>i</a:t>
            </a:r>
            <a:r>
              <a:rPr lang="en-GB" sz="1200" dirty="0">
                <a:latin typeface="Lucida Console" panose="020B0609040504020204" pitchFamily="49" charset="0"/>
              </a:rPr>
              <a:t>];</a:t>
            </a: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        if </a:t>
            </a:r>
            <a:r>
              <a:rPr lang="en-GB" sz="1200" dirty="0">
                <a:latin typeface="Lucida Console" panose="020B0609040504020204" pitchFamily="49" charset="0"/>
              </a:rPr>
              <a:t>(</a:t>
            </a:r>
            <a:r>
              <a:rPr lang="en-GB" sz="1200" dirty="0" err="1">
                <a:latin typeface="Lucida Console" panose="020B0609040504020204" pitchFamily="49" charset="0"/>
              </a:rPr>
              <a:t>typeof</a:t>
            </a:r>
            <a:r>
              <a:rPr lang="en-GB" sz="1200" dirty="0">
                <a:latin typeface="Lucida Console" panose="020B0609040504020204" pitchFamily="49" charset="0"/>
              </a:rPr>
              <a:t> parent[</a:t>
            </a:r>
            <a:r>
              <a:rPr lang="en-GB" sz="1200" dirty="0" err="1">
                <a:latin typeface="Lucida Console" panose="020B0609040504020204" pitchFamily="49" charset="0"/>
              </a:rPr>
              <a:t>thisPartName</a:t>
            </a:r>
            <a:r>
              <a:rPr lang="en-GB" sz="1200" dirty="0">
                <a:latin typeface="Lucida Console" panose="020B0609040504020204" pitchFamily="49" charset="0"/>
              </a:rPr>
              <a:t>] === "undefined") { </a:t>
            </a: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            parent[</a:t>
            </a:r>
            <a:r>
              <a:rPr lang="en-GB" sz="1200" dirty="0" err="1" smtClean="0">
                <a:latin typeface="Lucida Console" panose="020B0609040504020204" pitchFamily="49" charset="0"/>
              </a:rPr>
              <a:t>thisPartName</a:t>
            </a:r>
            <a:r>
              <a:rPr lang="en-GB" sz="1200" dirty="0">
                <a:latin typeface="Lucida Console" panose="020B0609040504020204" pitchFamily="49" charset="0"/>
              </a:rPr>
              <a:t>] = {}; </a:t>
            </a: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        }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        parent </a:t>
            </a:r>
            <a:r>
              <a:rPr lang="en-GB" sz="1200" dirty="0">
                <a:latin typeface="Lucida Console" panose="020B0609040504020204" pitchFamily="49" charset="0"/>
              </a:rPr>
              <a:t>= parent[</a:t>
            </a:r>
            <a:r>
              <a:rPr lang="en-GB" sz="1200" dirty="0" err="1">
                <a:latin typeface="Lucida Console" panose="020B0609040504020204" pitchFamily="49" charset="0"/>
              </a:rPr>
              <a:t>thisPartName</a:t>
            </a:r>
            <a:r>
              <a:rPr lang="en-GB" sz="1200" dirty="0">
                <a:latin typeface="Lucida Console" panose="020B0609040504020204" pitchFamily="49" charset="0"/>
              </a:rPr>
              <a:t>];</a:t>
            </a: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    }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    return </a:t>
            </a:r>
            <a:r>
              <a:rPr lang="en-GB" sz="1200" dirty="0">
                <a:latin typeface="Lucida Console" panose="020B0609040504020204" pitchFamily="49" charset="0"/>
              </a:rPr>
              <a:t>parent;</a:t>
            </a: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}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return </a:t>
            </a:r>
            <a:r>
              <a:rPr lang="en-GB" sz="1200" dirty="0">
                <a:latin typeface="Lucida Console" panose="020B0609040504020204" pitchFamily="49" charset="0"/>
              </a:rPr>
              <a:t>{ </a:t>
            </a: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    </a:t>
            </a:r>
            <a:r>
              <a:rPr lang="en-GB" sz="1200" dirty="0" err="1" smtClean="0">
                <a:latin typeface="Lucida Console" panose="020B0609040504020204" pitchFamily="49" charset="0"/>
              </a:rPr>
              <a:t>createNamespace</a:t>
            </a:r>
            <a:r>
              <a:rPr lang="en-GB" sz="1200" dirty="0">
                <a:latin typeface="Lucida Console" panose="020B0609040504020204" pitchFamily="49" charset="0"/>
              </a:rPr>
              <a:t>: </a:t>
            </a:r>
            <a:r>
              <a:rPr lang="en-GB" sz="1200" dirty="0" err="1">
                <a:latin typeface="Lucida Console" panose="020B0609040504020204" pitchFamily="49" charset="0"/>
              </a:rPr>
              <a:t>createNamespace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};    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}());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3608" y="2012752"/>
            <a:ext cx="3454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Namespaces3/CreateNamespace.js</a:t>
            </a:r>
            <a:endParaRPr lang="en-GB" sz="14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1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Creating Namespaces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We can </a:t>
            </a:r>
            <a:r>
              <a:rPr lang="en-GB" dirty="0" smtClean="0"/>
              <a:t>call </a:t>
            </a:r>
            <a:r>
              <a:rPr lang="en-GB" dirty="0" err="1" smtClean="0">
                <a:latin typeface="Lucida Console" panose="020B0609040504020204" pitchFamily="49" charset="0"/>
              </a:rPr>
              <a:t>createNamespace</a:t>
            </a:r>
            <a:r>
              <a:rPr lang="en-GB" dirty="0" smtClean="0">
                <a:latin typeface="Lucida Console" panose="020B0609040504020204" pitchFamily="49" charset="0"/>
              </a:rPr>
              <a:t>()</a:t>
            </a:r>
            <a:r>
              <a:rPr lang="en-GB" dirty="0" smtClean="0"/>
              <a:t> from multiple JavaScript files</a:t>
            </a:r>
            <a:endParaRPr lang="en-GB" dirty="0"/>
          </a:p>
          <a:p>
            <a:pPr lvl="1" eaLnBrk="1" hangingPunct="1"/>
            <a:r>
              <a:rPr lang="en-GB" dirty="0"/>
              <a:t>Allows the </a:t>
            </a:r>
            <a:r>
              <a:rPr lang="en-GB" dirty="0" smtClean="0"/>
              <a:t>same namespace </a:t>
            </a:r>
            <a:r>
              <a:rPr lang="en-GB" dirty="0"/>
              <a:t>to span multiple source </a:t>
            </a:r>
            <a:r>
              <a:rPr lang="en-GB" dirty="0" smtClean="0"/>
              <a:t>files</a:t>
            </a:r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21</a:t>
            </a:fld>
            <a:endParaRPr lang="en-GB" dirty="0"/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555625" y="2390776"/>
            <a:ext cx="8159750" cy="193357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 b="1" dirty="0" err="1">
                <a:latin typeface="Lucida Console" panose="020B0609040504020204" pitchFamily="49" charset="0"/>
              </a:rPr>
              <a:t>osl.createNamespace</a:t>
            </a:r>
            <a:r>
              <a:rPr lang="en-GB" sz="1200" b="1" dirty="0">
                <a:latin typeface="Lucida Console" panose="020B0609040504020204" pitchFamily="49" charset="0"/>
              </a:rPr>
              <a:t>("</a:t>
            </a:r>
            <a:r>
              <a:rPr lang="en-GB" sz="1200" b="1" dirty="0" err="1">
                <a:latin typeface="Lucida Console" panose="020B0609040504020204" pitchFamily="49" charset="0"/>
              </a:rPr>
              <a:t>osl.mydomain</a:t>
            </a:r>
            <a:r>
              <a:rPr lang="en-GB" sz="1200" b="1" dirty="0">
                <a:latin typeface="Lucida Console" panose="020B0609040504020204" pitchFamily="49" charset="0"/>
              </a:rPr>
              <a:t>");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b="1" dirty="0" err="1">
                <a:latin typeface="Lucida Console" panose="020B0609040504020204" pitchFamily="49" charset="0"/>
              </a:rPr>
              <a:t>osl.mydomain.Person</a:t>
            </a:r>
            <a:r>
              <a:rPr lang="en-GB" sz="1200" dirty="0">
                <a:latin typeface="Lucida Console" panose="020B0609040504020204" pitchFamily="49" charset="0"/>
              </a:rPr>
              <a:t> = function (</a:t>
            </a:r>
            <a:r>
              <a:rPr lang="en-GB" sz="1200" dirty="0" err="1">
                <a:latin typeface="Lucida Console" panose="020B0609040504020204" pitchFamily="49" charset="0"/>
              </a:rPr>
              <a:t>givenName</a:t>
            </a:r>
            <a:r>
              <a:rPr lang="en-GB" sz="1200" dirty="0">
                <a:latin typeface="Lucida Console" panose="020B0609040504020204" pitchFamily="49" charset="0"/>
              </a:rPr>
              <a:t>, </a:t>
            </a:r>
            <a:r>
              <a:rPr lang="en-GB" sz="1200" dirty="0" err="1">
                <a:latin typeface="Lucida Console" panose="020B0609040504020204" pitchFamily="49" charset="0"/>
              </a:rPr>
              <a:t>familyName</a:t>
            </a:r>
            <a:r>
              <a:rPr lang="en-GB" sz="1200" dirty="0">
                <a:latin typeface="Lucida Console" panose="020B0609040504020204" pitchFamily="49" charset="0"/>
              </a:rPr>
              <a:t>, age) {</a:t>
            </a: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// Fields for Person…</a:t>
            </a: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};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b="1" dirty="0" err="1">
                <a:latin typeface="Lucida Console" panose="020B0609040504020204" pitchFamily="49" charset="0"/>
              </a:rPr>
              <a:t>osl.mydomain.Person.prototype</a:t>
            </a:r>
            <a:r>
              <a:rPr lang="en-GB" sz="1200" dirty="0">
                <a:latin typeface="Lucida Console" panose="020B0609040504020204" pitchFamily="49" charset="0"/>
              </a:rPr>
              <a:t> = </a:t>
            </a:r>
            <a:r>
              <a:rPr lang="en-GB" sz="1200" dirty="0" smtClean="0">
                <a:latin typeface="Lucida Console" panose="020B0609040504020204" pitchFamily="49" charset="0"/>
              </a:rPr>
              <a:t>{    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</a:t>
            </a:r>
            <a:r>
              <a:rPr lang="en-GB" sz="1200" dirty="0" err="1" smtClean="0">
                <a:latin typeface="Lucida Console" panose="020B0609040504020204" pitchFamily="49" charset="0"/>
              </a:rPr>
              <a:t>compareTo</a:t>
            </a:r>
            <a:r>
              <a:rPr lang="en-GB" sz="1200" dirty="0">
                <a:latin typeface="Lucida Console" panose="020B0609040504020204" pitchFamily="49" charset="0"/>
              </a:rPr>
              <a:t>: function(</a:t>
            </a:r>
            <a:r>
              <a:rPr lang="en-GB" sz="1200" dirty="0" err="1">
                <a:latin typeface="Lucida Console" panose="020B0609040504020204" pitchFamily="49" charset="0"/>
              </a:rPr>
              <a:t>otherPerson</a:t>
            </a:r>
            <a:r>
              <a:rPr lang="en-GB" sz="1200" dirty="0">
                <a:latin typeface="Lucida Console" panose="020B0609040504020204" pitchFamily="49" charset="0"/>
              </a:rPr>
              <a:t>) </a:t>
            </a:r>
            <a:r>
              <a:rPr lang="en-GB" sz="1200" dirty="0" smtClean="0">
                <a:latin typeface="Lucida Console" panose="020B0609040504020204" pitchFamily="49" charset="0"/>
              </a:rPr>
              <a:t>{ … },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</a:t>
            </a:r>
            <a:r>
              <a:rPr lang="en-GB" sz="1200" dirty="0" err="1" smtClean="0">
                <a:latin typeface="Lucida Console" panose="020B0609040504020204" pitchFamily="49" charset="0"/>
              </a:rPr>
              <a:t>toString</a:t>
            </a:r>
            <a:r>
              <a:rPr lang="en-GB" sz="1200" dirty="0">
                <a:latin typeface="Lucida Console" panose="020B0609040504020204" pitchFamily="49" charset="0"/>
              </a:rPr>
              <a:t>: function() </a:t>
            </a:r>
            <a:r>
              <a:rPr lang="en-GB" sz="1200" dirty="0" smtClean="0">
                <a:latin typeface="Lucida Console" panose="020B0609040504020204" pitchFamily="49" charset="0"/>
              </a:rPr>
              <a:t>{ … }</a:t>
            </a: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};</a:t>
            </a:r>
            <a:endParaRPr lang="en-GB" sz="1200" dirty="0">
              <a:latin typeface="Lucida Console" panose="020B0609040504020204" pitchFamily="49" charset="0"/>
            </a:endParaRP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555626" y="4543425"/>
            <a:ext cx="8159750" cy="194310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 b="1" dirty="0" err="1">
                <a:latin typeface="Lucida Console" panose="020B0609040504020204" pitchFamily="49" charset="0"/>
              </a:rPr>
              <a:t>osl.createNamespace</a:t>
            </a:r>
            <a:r>
              <a:rPr lang="en-GB" sz="1200" b="1" dirty="0">
                <a:latin typeface="Lucida Console" panose="020B0609040504020204" pitchFamily="49" charset="0"/>
              </a:rPr>
              <a:t>("</a:t>
            </a:r>
            <a:r>
              <a:rPr lang="en-GB" sz="1200" b="1" dirty="0" err="1">
                <a:latin typeface="Lucida Console" panose="020B0609040504020204" pitchFamily="49" charset="0"/>
              </a:rPr>
              <a:t>osl.mydomain</a:t>
            </a:r>
            <a:r>
              <a:rPr lang="en-GB" sz="1200" b="1" dirty="0">
                <a:latin typeface="Lucida Console" panose="020B0609040504020204" pitchFamily="49" charset="0"/>
              </a:rPr>
              <a:t>");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b="1" dirty="0" err="1">
                <a:latin typeface="Lucida Console" panose="020B0609040504020204" pitchFamily="49" charset="0"/>
              </a:rPr>
              <a:t>osl.mydomain.Account</a:t>
            </a:r>
            <a:r>
              <a:rPr lang="en-GB" sz="1200" dirty="0">
                <a:latin typeface="Lucida Console" panose="020B0609040504020204" pitchFamily="49" charset="0"/>
              </a:rPr>
              <a:t> = function (balance) {</a:t>
            </a: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// Fields for Account…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};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b="1" dirty="0" err="1">
                <a:latin typeface="Lucida Console" panose="020B0609040504020204" pitchFamily="49" charset="0"/>
              </a:rPr>
              <a:t>osl.mydomain.Account.prototype</a:t>
            </a:r>
            <a:r>
              <a:rPr lang="en-GB" sz="1200" dirty="0">
                <a:latin typeface="Lucida Console" panose="020B0609040504020204" pitchFamily="49" charset="0"/>
              </a:rPr>
              <a:t> = </a:t>
            </a:r>
            <a:r>
              <a:rPr lang="en-GB" sz="1200" dirty="0" smtClean="0">
                <a:latin typeface="Lucida Console" panose="020B0609040504020204" pitchFamily="49" charset="0"/>
              </a:rPr>
              <a:t>{  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deposit</a:t>
            </a:r>
            <a:r>
              <a:rPr lang="en-GB" sz="1200" dirty="0">
                <a:latin typeface="Lucida Console" panose="020B0609040504020204" pitchFamily="49" charset="0"/>
              </a:rPr>
              <a:t>: function(amount) </a:t>
            </a:r>
            <a:r>
              <a:rPr lang="en-GB" sz="1200" dirty="0" smtClean="0">
                <a:latin typeface="Lucida Console" panose="020B0609040504020204" pitchFamily="49" charset="0"/>
              </a:rPr>
              <a:t>{ … }, 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withdraw</a:t>
            </a:r>
            <a:r>
              <a:rPr lang="en-GB" sz="1200" dirty="0">
                <a:latin typeface="Lucida Console" panose="020B0609040504020204" pitchFamily="49" charset="0"/>
              </a:rPr>
              <a:t>: function(amount) </a:t>
            </a:r>
            <a:r>
              <a:rPr lang="en-GB" sz="1200" dirty="0" smtClean="0">
                <a:latin typeface="Lucida Console" panose="020B0609040504020204" pitchFamily="49" charset="0"/>
              </a:rPr>
              <a:t>{ … } 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87633" y="2374702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Namespaces3/OslPerson.js</a:t>
            </a:r>
            <a:endParaRPr lang="en-GB" sz="14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78629" y="4530329"/>
            <a:ext cx="2909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Namespaces3/OslAccount.js</a:t>
            </a:r>
            <a:endParaRPr lang="en-GB" sz="14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3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Using Namespaces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Here's how to create instances of </a:t>
            </a:r>
            <a:r>
              <a:rPr lang="en-GB" dirty="0" err="1" smtClean="0"/>
              <a:t>namespaced</a:t>
            </a:r>
            <a:r>
              <a:rPr lang="en-GB" dirty="0" smtClean="0"/>
              <a:t>-types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 smtClean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 smtClean="0"/>
          </a:p>
          <a:p>
            <a:pPr eaLnBrk="1" hangingPunct="1"/>
            <a:r>
              <a:rPr lang="en-GB" dirty="0" smtClean="0">
                <a:latin typeface="+mj-lt"/>
              </a:rPr>
              <a:t>If you want to avoid using fully qualified names in your client code, you can define an alias for the namespace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22</a:t>
            </a:fld>
            <a:endParaRPr lang="en-GB" dirty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555625" y="1660329"/>
            <a:ext cx="8232775" cy="91581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 dirty="0" err="1" smtClean="0">
                <a:latin typeface="Lucida Console" panose="020B0609040504020204" pitchFamily="49" charset="0"/>
              </a:rPr>
              <a:t>var</a:t>
            </a:r>
            <a:r>
              <a:rPr lang="en-GB" sz="1200" dirty="0" smtClean="0">
                <a:latin typeface="Lucida Console" panose="020B0609040504020204" pitchFamily="49" charset="0"/>
              </a:rPr>
              <a:t> tom </a:t>
            </a:r>
            <a:r>
              <a:rPr lang="en-GB" sz="1200" dirty="0">
                <a:latin typeface="Lucida Console" panose="020B0609040504020204" pitchFamily="49" charset="0"/>
              </a:rPr>
              <a:t>= new </a:t>
            </a:r>
            <a:r>
              <a:rPr lang="en-GB" sz="1200" b="1" dirty="0" err="1">
                <a:latin typeface="Lucida Console" panose="020B0609040504020204" pitchFamily="49" charset="0"/>
              </a:rPr>
              <a:t>osl.mydomain.Person</a:t>
            </a:r>
            <a:r>
              <a:rPr lang="en-GB" sz="1200" dirty="0">
                <a:latin typeface="Lucida Console" panose="020B0609040504020204" pitchFamily="49" charset="0"/>
              </a:rPr>
              <a:t>("Tom", "Smith",  29);</a:t>
            </a:r>
          </a:p>
          <a:p>
            <a:pPr defTabSz="739775"/>
            <a:r>
              <a:rPr lang="en-GB" sz="1200" dirty="0" err="1" smtClean="0">
                <a:latin typeface="Lucida Console" panose="020B0609040504020204" pitchFamily="49" charset="0"/>
              </a:rPr>
              <a:t>var</a:t>
            </a:r>
            <a:r>
              <a:rPr lang="en-GB" sz="1200" dirty="0" smtClean="0">
                <a:latin typeface="Lucida Console" panose="020B0609040504020204" pitchFamily="49" charset="0"/>
              </a:rPr>
              <a:t> </a:t>
            </a:r>
            <a:r>
              <a:rPr lang="en-GB" sz="1200" dirty="0" err="1" smtClean="0">
                <a:latin typeface="Lucida Console" panose="020B0609040504020204" pitchFamily="49" charset="0"/>
              </a:rPr>
              <a:t>acc</a:t>
            </a:r>
            <a:r>
              <a:rPr lang="en-GB" sz="1200" dirty="0" smtClean="0">
                <a:latin typeface="Lucida Console" panose="020B0609040504020204" pitchFamily="49" charset="0"/>
              </a:rPr>
              <a:t> </a:t>
            </a:r>
            <a:r>
              <a:rPr lang="en-GB" sz="1200" dirty="0">
                <a:latin typeface="Lucida Console" panose="020B0609040504020204" pitchFamily="49" charset="0"/>
              </a:rPr>
              <a:t>= new </a:t>
            </a:r>
            <a:r>
              <a:rPr lang="en-GB" sz="1200" b="1" dirty="0" err="1">
                <a:latin typeface="Lucida Console" panose="020B0609040504020204" pitchFamily="49" charset="0"/>
              </a:rPr>
              <a:t>osl.mydomain.Account</a:t>
            </a:r>
            <a:r>
              <a:rPr lang="en-GB" sz="1200" dirty="0">
                <a:latin typeface="Lucida Console" panose="020B0609040504020204" pitchFamily="49" charset="0"/>
              </a:rPr>
              <a:t>(1000);</a:t>
            </a:r>
          </a:p>
          <a:p>
            <a:pPr defTabSz="739775"/>
            <a:endParaRPr lang="en-GB" sz="1200" dirty="0" smtClean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alert(</a:t>
            </a:r>
            <a:r>
              <a:rPr lang="en-GB" sz="1200" dirty="0" err="1" smtClean="0">
                <a:latin typeface="Lucida Console" panose="020B0609040504020204" pitchFamily="49" charset="0"/>
              </a:rPr>
              <a:t>tom.toString</a:t>
            </a:r>
            <a:r>
              <a:rPr lang="en-GB" sz="1200" dirty="0" smtClean="0">
                <a:latin typeface="Lucida Console" panose="020B0609040504020204" pitchFamily="49" charset="0"/>
              </a:rPr>
              <a:t>());</a:t>
            </a:r>
            <a:endParaRPr lang="en-GB" sz="1200" dirty="0">
              <a:latin typeface="Lucida Console" panose="020B0609040504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05642" y="1660327"/>
            <a:ext cx="2582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Namespaces3/OslTest.js</a:t>
            </a:r>
            <a:endParaRPr lang="en-GB" sz="14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555624" y="4043046"/>
            <a:ext cx="8232775" cy="66675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 b="1" dirty="0" err="1" smtClean="0">
                <a:latin typeface="Lucida Console" panose="020B0609040504020204" pitchFamily="49" charset="0"/>
              </a:rPr>
              <a:t>var</a:t>
            </a:r>
            <a:r>
              <a:rPr lang="en-GB" sz="1200" b="1" dirty="0" smtClean="0">
                <a:latin typeface="Lucida Console" panose="020B0609040504020204" pitchFamily="49" charset="0"/>
              </a:rPr>
              <a:t> ns = </a:t>
            </a:r>
            <a:r>
              <a:rPr lang="en-GB" sz="1200" b="1" dirty="0" err="1" smtClean="0">
                <a:latin typeface="Lucida Console" panose="020B0609040504020204" pitchFamily="49" charset="0"/>
              </a:rPr>
              <a:t>osl.mydomain</a:t>
            </a:r>
            <a:r>
              <a:rPr lang="en-GB" sz="1200" b="1" dirty="0" smtClean="0">
                <a:latin typeface="Lucida Console" panose="020B0609040504020204" pitchFamily="49" charset="0"/>
              </a:rPr>
              <a:t>;</a:t>
            </a:r>
            <a:endParaRPr lang="en-GB" sz="1200" dirty="0" smtClean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err="1" smtClean="0">
                <a:latin typeface="Lucida Console" panose="020B0609040504020204" pitchFamily="49" charset="0"/>
              </a:rPr>
              <a:t>this.tom</a:t>
            </a:r>
            <a:r>
              <a:rPr lang="en-GB" sz="1200" dirty="0" smtClean="0">
                <a:latin typeface="Lucida Console" panose="020B0609040504020204" pitchFamily="49" charset="0"/>
              </a:rPr>
              <a:t> = new </a:t>
            </a:r>
            <a:r>
              <a:rPr lang="en-GB" sz="1200" b="1" dirty="0" err="1" smtClean="0">
                <a:latin typeface="Lucida Console" panose="020B0609040504020204" pitchFamily="49" charset="0"/>
              </a:rPr>
              <a:t>ns.</a:t>
            </a:r>
            <a:r>
              <a:rPr lang="en-GB" sz="1200" dirty="0" err="1" smtClean="0">
                <a:latin typeface="Lucida Console" panose="020B0609040504020204" pitchFamily="49" charset="0"/>
              </a:rPr>
              <a:t>Person</a:t>
            </a:r>
            <a:r>
              <a:rPr lang="en-GB" sz="1200" dirty="0">
                <a:latin typeface="Lucida Console" panose="020B0609040504020204" pitchFamily="49" charset="0"/>
              </a:rPr>
              <a:t>("Tom", "Smith",  29);</a:t>
            </a:r>
          </a:p>
          <a:p>
            <a:pPr defTabSz="739775"/>
            <a:r>
              <a:rPr lang="en-GB" sz="1200" dirty="0" err="1" smtClean="0">
                <a:latin typeface="Lucida Console" panose="020B0609040504020204" pitchFamily="49" charset="0"/>
              </a:rPr>
              <a:t>this.acc</a:t>
            </a:r>
            <a:r>
              <a:rPr lang="en-GB" sz="1200" dirty="0" smtClean="0">
                <a:latin typeface="Lucida Console" panose="020B0609040504020204" pitchFamily="49" charset="0"/>
              </a:rPr>
              <a:t> </a:t>
            </a:r>
            <a:r>
              <a:rPr lang="en-GB" sz="1200" dirty="0">
                <a:latin typeface="Lucida Console" panose="020B0609040504020204" pitchFamily="49" charset="0"/>
              </a:rPr>
              <a:t>= new </a:t>
            </a:r>
            <a:r>
              <a:rPr lang="en-GB" sz="1200" b="1" dirty="0" err="1" smtClean="0">
                <a:latin typeface="Lucida Console" panose="020B0609040504020204" pitchFamily="49" charset="0"/>
              </a:rPr>
              <a:t>ns.</a:t>
            </a:r>
            <a:r>
              <a:rPr lang="en-GB" sz="1200" dirty="0" err="1" smtClean="0">
                <a:latin typeface="Lucida Console" panose="020B0609040504020204" pitchFamily="49" charset="0"/>
              </a:rPr>
              <a:t>Account</a:t>
            </a:r>
            <a:r>
              <a:rPr lang="en-GB" sz="1200" dirty="0" smtClean="0">
                <a:latin typeface="Lucida Console" panose="020B0609040504020204" pitchFamily="49" charset="0"/>
              </a:rPr>
              <a:t>(1000);</a:t>
            </a:r>
            <a:endParaRPr lang="en-GB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97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cs typeface="Times New Roman" pitchFamily="18" charset="0"/>
              </a:rPr>
              <a:t>1. Protecting the Global Namespace</a:t>
            </a:r>
            <a:endParaRPr lang="en-GB" dirty="0" smtClean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</a:t>
            </a:r>
          </a:p>
          <a:p>
            <a:pPr eaLnBrk="1" hangingPunct="1"/>
            <a:r>
              <a:rPr lang="en-GB" dirty="0"/>
              <a:t>Example of </a:t>
            </a:r>
            <a:r>
              <a:rPr lang="en-GB" dirty="0" smtClean="0"/>
              <a:t>scope problems</a:t>
            </a:r>
          </a:p>
          <a:p>
            <a:pPr eaLnBrk="1" hangingPunct="1"/>
            <a:r>
              <a:rPr lang="en-GB" dirty="0"/>
              <a:t>Preventing </a:t>
            </a:r>
            <a:r>
              <a:rPr lang="en-GB" dirty="0" smtClean="0"/>
              <a:t>scope problems</a:t>
            </a:r>
          </a:p>
          <a:p>
            <a:pPr eaLnBrk="1" hangingPunct="1"/>
            <a:r>
              <a:rPr lang="en-GB" dirty="0"/>
              <a:t>Understanding </a:t>
            </a:r>
            <a:r>
              <a:rPr lang="en-GB" dirty="0" smtClean="0"/>
              <a:t>IIFEs</a:t>
            </a:r>
          </a:p>
          <a:p>
            <a:pPr eaLnBrk="1" hangingPunct="1"/>
            <a:endParaRPr lang="en-GB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3138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There are only two levels of scope in JavaScript…</a:t>
            </a:r>
          </a:p>
          <a:p>
            <a:pPr lvl="1"/>
            <a:endParaRPr lang="en-GB" dirty="0"/>
          </a:p>
          <a:p>
            <a:r>
              <a:rPr lang="en-GB" dirty="0" smtClean="0"/>
              <a:t>Global scope</a:t>
            </a:r>
          </a:p>
          <a:p>
            <a:pPr lvl="1"/>
            <a:r>
              <a:rPr lang="en-GB" dirty="0" smtClean="0"/>
              <a:t>All global variables and functions are actually added implicitly as properties to the </a:t>
            </a:r>
            <a:r>
              <a:rPr lang="en-GB" dirty="0" smtClean="0">
                <a:latin typeface="Lucida Console" panose="020B0609040504020204" pitchFamily="49" charset="0"/>
              </a:rPr>
              <a:t>window</a:t>
            </a:r>
            <a:r>
              <a:rPr lang="en-GB" dirty="0" smtClean="0"/>
              <a:t> object</a:t>
            </a:r>
          </a:p>
          <a:p>
            <a:pPr lvl="1"/>
            <a:r>
              <a:rPr lang="en-GB" dirty="0" smtClean="0"/>
              <a:t>This can (will!) cause naming conflicts eventually, if you include enough JavaScript library files</a:t>
            </a:r>
          </a:p>
          <a:p>
            <a:pPr lvl="1"/>
            <a:endParaRPr lang="en-GB" dirty="0"/>
          </a:p>
          <a:p>
            <a:r>
              <a:rPr lang="en-GB" dirty="0" smtClean="0"/>
              <a:t>Local scope</a:t>
            </a:r>
          </a:p>
          <a:p>
            <a:pPr lvl="1"/>
            <a:r>
              <a:rPr lang="en-GB" dirty="0" smtClean="0"/>
              <a:t>All variables and functions are actually hoisted to the beginning of the function</a:t>
            </a:r>
          </a:p>
          <a:p>
            <a:pPr lvl="1"/>
            <a:r>
              <a:rPr lang="en-GB" dirty="0" smtClean="0"/>
              <a:t>No concept of block-level scope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Take a look in the </a:t>
            </a:r>
            <a:r>
              <a:rPr lang="en-GB" dirty="0" smtClean="0">
                <a:latin typeface="Lucida Console" panose="020B0609040504020204" pitchFamily="49" charset="0"/>
              </a:rPr>
              <a:t>Scope1</a:t>
            </a:r>
            <a:r>
              <a:rPr lang="en-GB" dirty="0" smtClean="0"/>
              <a:t> folder</a:t>
            </a:r>
          </a:p>
          <a:p>
            <a:pPr lvl="1"/>
            <a:r>
              <a:rPr lang="en-GB" dirty="0" smtClean="0"/>
              <a:t>Contains a web page that draws Bezier curves, using the new </a:t>
            </a:r>
            <a:r>
              <a:rPr lang="en-GB" dirty="0" smtClean="0">
                <a:latin typeface="Lucida Console" panose="020B0609040504020204" pitchFamily="49" charset="0"/>
              </a:rPr>
              <a:t>&lt;canvas&gt;</a:t>
            </a:r>
            <a:r>
              <a:rPr lang="en-GB" dirty="0" smtClean="0"/>
              <a:t> element in HTML5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The curve-drawing code is in </a:t>
            </a:r>
            <a:r>
              <a:rPr lang="en-GB" dirty="0" smtClean="0">
                <a:latin typeface="Lucida Console" panose="020B0609040504020204" pitchFamily="49" charset="0"/>
              </a:rPr>
              <a:t>TrackingBezier.js</a:t>
            </a:r>
          </a:p>
          <a:p>
            <a:pPr lvl="1"/>
            <a:r>
              <a:rPr lang="en-GB" dirty="0" smtClean="0"/>
              <a:t>Defines several global variables and functions, for simplicity</a:t>
            </a:r>
          </a:p>
          <a:p>
            <a:pPr lvl="1"/>
            <a:r>
              <a:rPr lang="en-GB" dirty="0" smtClean="0"/>
              <a:t>Lots of developers write code like this…</a:t>
            </a:r>
          </a:p>
          <a:p>
            <a:pPr lvl="1"/>
            <a:endParaRPr lang="en-GB" dirty="0"/>
          </a:p>
          <a:p>
            <a:r>
              <a:rPr lang="en-GB" dirty="0" smtClean="0"/>
              <a:t>The web page also includes </a:t>
            </a:r>
            <a:r>
              <a:rPr lang="en-GB" dirty="0" smtClean="0">
                <a:latin typeface="Lucida Console" panose="020B0609040504020204" pitchFamily="49" charset="0"/>
              </a:rPr>
              <a:t>AnotherLibrary.js</a:t>
            </a:r>
          </a:p>
          <a:p>
            <a:pPr lvl="1"/>
            <a:r>
              <a:rPr lang="en-GB" dirty="0" smtClean="0">
                <a:latin typeface="+mj-lt"/>
              </a:rPr>
              <a:t>This code defines some global variables with the same name</a:t>
            </a:r>
          </a:p>
          <a:p>
            <a:pPr lvl="1"/>
            <a:r>
              <a:rPr lang="en-GB" dirty="0" smtClean="0">
                <a:latin typeface="+mj-lt"/>
              </a:rPr>
              <a:t>What happens when you run the web page?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of Scope Problems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70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recommended way to prevent scope problems is to use an "immediately invoked function expression" (IIFE)</a:t>
            </a:r>
          </a:p>
          <a:p>
            <a:pPr lvl="1"/>
            <a:r>
              <a:rPr lang="en-GB" dirty="0" smtClean="0">
                <a:latin typeface="+mj-lt"/>
              </a:rPr>
              <a:t>This is a common pattern in industrial-strength JavaScript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/>
              <a:t>Take a look in the </a:t>
            </a:r>
            <a:r>
              <a:rPr lang="en-GB" dirty="0" smtClean="0">
                <a:latin typeface="Lucida Console" panose="020B0609040504020204" pitchFamily="49" charset="0"/>
              </a:rPr>
              <a:t>Scope2</a:t>
            </a:r>
            <a:r>
              <a:rPr lang="en-GB" dirty="0" smtClean="0"/>
              <a:t> </a:t>
            </a:r>
            <a:r>
              <a:rPr lang="en-GB" dirty="0"/>
              <a:t>folder</a:t>
            </a:r>
          </a:p>
          <a:p>
            <a:pPr lvl="1"/>
            <a:r>
              <a:rPr lang="en-GB" dirty="0" smtClean="0">
                <a:latin typeface="Lucida Console" panose="020B0609040504020204" pitchFamily="49" charset="0"/>
              </a:rPr>
              <a:t>TrackingBezier.js</a:t>
            </a:r>
            <a:r>
              <a:rPr lang="en-GB" dirty="0" smtClean="0">
                <a:latin typeface="+mj-lt"/>
              </a:rPr>
              <a:t> and </a:t>
            </a:r>
            <a:r>
              <a:rPr lang="en-GB" dirty="0" smtClean="0">
                <a:latin typeface="Lucida Console" panose="020B0609040504020204" pitchFamily="49" charset="0"/>
              </a:rPr>
              <a:t>AnotherLibrary.js</a:t>
            </a:r>
            <a:r>
              <a:rPr lang="en-GB" dirty="0" smtClean="0">
                <a:latin typeface="+mj-lt"/>
              </a:rPr>
              <a:t> now embed their declarations in IIFEs</a:t>
            </a:r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Preventing Scope Problems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555625" y="3933825"/>
            <a:ext cx="8232775" cy="100965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(function() </a:t>
            </a:r>
            <a:r>
              <a:rPr lang="en-GB" sz="1200" dirty="0" smtClean="0">
                <a:latin typeface="Lucida Console" panose="020B0609040504020204" pitchFamily="49" charset="0"/>
              </a:rPr>
              <a:t>{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// Declare </a:t>
            </a:r>
            <a:r>
              <a:rPr lang="en-GB" sz="1200" dirty="0" err="1" smtClean="0">
                <a:latin typeface="Lucida Console" panose="020B0609040504020204" pitchFamily="49" charset="0"/>
              </a:rPr>
              <a:t>TrackingBezier</a:t>
            </a:r>
            <a:r>
              <a:rPr lang="en-GB" sz="1200" dirty="0" smtClean="0">
                <a:latin typeface="Lucida Console" panose="020B0609040504020204" pitchFamily="49" charset="0"/>
              </a:rPr>
              <a:t> variables and functions here…</a:t>
            </a:r>
          </a:p>
          <a:p>
            <a:pPr defTabSz="739775"/>
            <a:endParaRPr lang="en-GB" sz="1200" dirty="0" smtClean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})();</a:t>
            </a:r>
            <a:endParaRPr lang="en-GB" sz="1200" dirty="0">
              <a:latin typeface="Lucida Console" panose="020B0609040504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7633" y="3955852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Scope2/TrackingBezier.js</a:t>
            </a:r>
            <a:endParaRPr lang="en-GB" sz="14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555625" y="5172075"/>
            <a:ext cx="8232775" cy="100965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(function() </a:t>
            </a:r>
            <a:r>
              <a:rPr lang="en-GB" sz="1200" dirty="0" smtClean="0">
                <a:latin typeface="Lucida Console" panose="020B0609040504020204" pitchFamily="49" charset="0"/>
              </a:rPr>
              <a:t>{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// Declare </a:t>
            </a:r>
            <a:r>
              <a:rPr lang="en-GB" sz="1200" dirty="0" err="1" smtClean="0">
                <a:latin typeface="Lucida Console" panose="020B0609040504020204" pitchFamily="49" charset="0"/>
              </a:rPr>
              <a:t>AnotherLibrary</a:t>
            </a:r>
            <a:r>
              <a:rPr lang="en-GB" sz="1200" dirty="0" smtClean="0">
                <a:latin typeface="Lucida Console" panose="020B0609040504020204" pitchFamily="49" charset="0"/>
              </a:rPr>
              <a:t> variables and functions here…</a:t>
            </a:r>
          </a:p>
          <a:p>
            <a:pPr defTabSz="739775"/>
            <a:endParaRPr lang="en-GB" sz="1200" dirty="0" smtClean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})();</a:t>
            </a:r>
            <a:endParaRPr lang="en-GB" sz="1200" dirty="0">
              <a:latin typeface="Lucida Console" panose="020B0609040504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7633" y="5194102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Scope2/AnotherLibrary.js</a:t>
            </a:r>
            <a:endParaRPr lang="en-GB" sz="14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30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For any IIFE, note the points below…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An IIFE is a function, so it defines a scope</a:t>
            </a:r>
          </a:p>
          <a:p>
            <a:pPr lvl="1"/>
            <a:r>
              <a:rPr lang="en-GB" dirty="0" smtClean="0"/>
              <a:t>The variables and functions defined inside the IIFE are local-scope to the IIFE, i.e. they are not global anymore!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The IIFE code is executed immediately the file is loaded</a:t>
            </a:r>
          </a:p>
          <a:p>
            <a:pPr lvl="1"/>
            <a:r>
              <a:rPr lang="en-GB" dirty="0" smtClean="0"/>
              <a:t>Thanks to the </a:t>
            </a:r>
            <a:r>
              <a:rPr lang="en-GB" dirty="0" smtClean="0">
                <a:latin typeface="Lucida Console" panose="020B0609040504020204" pitchFamily="49" charset="0"/>
              </a:rPr>
              <a:t>()</a:t>
            </a:r>
            <a:r>
              <a:rPr lang="en-GB" dirty="0" smtClean="0"/>
              <a:t> at the end of the statement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The whole function declaration is wrapped in ( and ) </a:t>
            </a:r>
          </a:p>
          <a:p>
            <a:pPr lvl="1"/>
            <a:r>
              <a:rPr lang="en-GB" dirty="0" smtClean="0"/>
              <a:t>Otherwise JavaScript would think it’s a function declaration</a:t>
            </a:r>
          </a:p>
          <a:p>
            <a:pPr lvl="1"/>
            <a:r>
              <a:rPr lang="en-GB" dirty="0" smtClean="0"/>
              <a:t>… and then you'd have to give it a name</a:t>
            </a:r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Understanding IIFEs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7</a:t>
            </a:fld>
            <a:endParaRPr lang="en-GB" dirty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555625" y="1666875"/>
            <a:ext cx="8232775" cy="72390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(function() </a:t>
            </a:r>
            <a:r>
              <a:rPr lang="en-GB" sz="1200" dirty="0" smtClean="0">
                <a:latin typeface="Lucida Console" panose="020B0609040504020204" pitchFamily="49" charset="0"/>
              </a:rPr>
              <a:t>{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// Declare variables and functions here…</a:t>
            </a: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})();</a:t>
            </a:r>
            <a:endParaRPr lang="en-GB" sz="1200" dirty="0">
              <a:latin typeface="Lucida Console" panose="020B060904050402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1650" y="2924175"/>
            <a:ext cx="255198" cy="246221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1650" y="4476750"/>
            <a:ext cx="255198" cy="246221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GB" sz="1000" dirty="0" smtClean="0">
                <a:solidFill>
                  <a:schemeClr val="bg1"/>
                </a:solidFill>
              </a:rPr>
              <a:t>2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1650" y="5724525"/>
            <a:ext cx="255198" cy="246221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1979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cs typeface="Times New Roman" pitchFamily="18" charset="0"/>
              </a:rPr>
              <a:t>2. Defining Namespaces</a:t>
            </a:r>
            <a:endParaRPr lang="en-GB" dirty="0" smtClean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</a:t>
            </a:r>
          </a:p>
          <a:p>
            <a:pPr eaLnBrk="1" hangingPunct="1"/>
            <a:r>
              <a:rPr lang="en-GB" dirty="0"/>
              <a:t>JavaScript doesn't do </a:t>
            </a:r>
            <a:r>
              <a:rPr lang="en-GB" dirty="0" smtClean="0"/>
              <a:t>namespaces</a:t>
            </a:r>
            <a:r>
              <a:rPr lang="en-GB" dirty="0"/>
              <a:t>!</a:t>
            </a:r>
            <a:endParaRPr lang="en-GB" dirty="0" smtClean="0"/>
          </a:p>
          <a:p>
            <a:pPr eaLnBrk="1" hangingPunct="1"/>
            <a:r>
              <a:rPr lang="en-GB" dirty="0" smtClean="0"/>
              <a:t>Defining simple namespaces</a:t>
            </a:r>
          </a:p>
          <a:p>
            <a:pPr eaLnBrk="1" hangingPunct="1"/>
            <a:r>
              <a:rPr lang="en-GB" dirty="0" smtClean="0"/>
              <a:t>Limitations of simple namespaces</a:t>
            </a:r>
          </a:p>
          <a:p>
            <a:pPr eaLnBrk="1" hangingPunct="1"/>
            <a:r>
              <a:rPr lang="en-GB" dirty="0"/>
              <a:t>Defining </a:t>
            </a:r>
            <a:r>
              <a:rPr lang="en-GB" dirty="0" smtClean="0"/>
              <a:t>better namespaces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162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Most </a:t>
            </a:r>
            <a:r>
              <a:rPr lang="en-GB" dirty="0"/>
              <a:t>programming languages </a:t>
            </a:r>
            <a:r>
              <a:rPr lang="en-GB" dirty="0" smtClean="0"/>
              <a:t>support the </a:t>
            </a:r>
            <a:r>
              <a:rPr lang="en-GB" dirty="0"/>
              <a:t>concept of namespaces (or packages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Allow </a:t>
            </a:r>
            <a:r>
              <a:rPr lang="en-GB" dirty="0"/>
              <a:t>us to group code and help us to avoid </a:t>
            </a:r>
            <a:r>
              <a:rPr lang="en-GB" dirty="0" smtClean="0"/>
              <a:t>name-collisions</a:t>
            </a:r>
          </a:p>
          <a:p>
            <a:pPr lvl="1"/>
            <a:endParaRPr lang="en-GB" dirty="0"/>
          </a:p>
          <a:p>
            <a:r>
              <a:rPr lang="en-GB" dirty="0" smtClean="0"/>
              <a:t>C# example of namespaces: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r>
              <a:rPr lang="en-GB" dirty="0"/>
              <a:t>If you want to use </a:t>
            </a:r>
            <a:r>
              <a:rPr lang="en-GB" dirty="0" err="1">
                <a:latin typeface="Lucida Console" panose="020B0609040504020204" pitchFamily="49" charset="0"/>
              </a:rPr>
              <a:t>MyClass</a:t>
            </a:r>
            <a:r>
              <a:rPr lang="en-GB" dirty="0"/>
              <a:t>, you need to do explicitly say in which namespace it lives: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9</a:t>
            </a:fld>
            <a:endParaRPr lang="en-GB" dirty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555625" y="3309250"/>
            <a:ext cx="8232775" cy="1348467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namespace </a:t>
            </a:r>
            <a:r>
              <a:rPr lang="en-GB" sz="1200" dirty="0" err="1" smtClean="0">
                <a:latin typeface="Lucida Console" panose="020B0609040504020204" pitchFamily="49" charset="0"/>
              </a:rPr>
              <a:t>MyNamespace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{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public class </a:t>
            </a:r>
            <a:r>
              <a:rPr lang="en-GB" sz="1200" dirty="0" err="1">
                <a:latin typeface="Lucida Console" panose="020B0609040504020204" pitchFamily="49" charset="0"/>
              </a:rPr>
              <a:t>MyClass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 smtClean="0">
                <a:latin typeface="Lucida Console" panose="020B0609040504020204" pitchFamily="49" charset="0"/>
              </a:rPr>
              <a:t>{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smtClean="0">
                <a:latin typeface="Lucida Console" panose="020B0609040504020204" pitchFamily="49" charset="0"/>
              </a:rPr>
              <a:t>       …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}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555625" y="5996653"/>
            <a:ext cx="2851604" cy="33711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 dirty="0" err="1" smtClean="0">
                <a:latin typeface="Lucida Console" panose="020B0609040504020204" pitchFamily="49" charset="0"/>
              </a:rPr>
              <a:t>MyNamespace.MyClass</a:t>
            </a:r>
            <a:r>
              <a:rPr lang="en-GB" sz="1200" dirty="0" smtClean="0">
                <a:latin typeface="Lucida Console" panose="020B0609040504020204" pitchFamily="49" charset="0"/>
              </a:rPr>
              <a:t> </a:t>
            </a:r>
            <a:r>
              <a:rPr lang="en-GB" sz="1200" dirty="0" err="1" smtClean="0">
                <a:latin typeface="Lucida Console" panose="020B0609040504020204" pitchFamily="49" charset="0"/>
              </a:rPr>
              <a:t>obj</a:t>
            </a:r>
            <a:r>
              <a:rPr lang="en-GB" sz="1200" dirty="0" smtClean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4521662" y="5996653"/>
            <a:ext cx="2851604" cy="67423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using </a:t>
            </a:r>
            <a:r>
              <a:rPr lang="en-GB" sz="1200" dirty="0" err="1" smtClean="0">
                <a:latin typeface="Lucida Console" panose="020B0609040504020204" pitchFamily="49" charset="0"/>
              </a:rPr>
              <a:t>MyNamespace</a:t>
            </a:r>
            <a:r>
              <a:rPr lang="en-GB" sz="1200" dirty="0" smtClean="0">
                <a:latin typeface="Lucida Console" panose="020B0609040504020204" pitchFamily="49" charset="0"/>
              </a:rPr>
              <a:t>;</a:t>
            </a: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…</a:t>
            </a:r>
          </a:p>
          <a:p>
            <a:pPr defTabSz="739775"/>
            <a:r>
              <a:rPr lang="en-GB" sz="1200" dirty="0" err="1" smtClean="0">
                <a:latin typeface="Lucida Console" panose="020B0609040504020204" pitchFamily="49" charset="0"/>
              </a:rPr>
              <a:t>MyClass</a:t>
            </a:r>
            <a:r>
              <a:rPr lang="en-GB" sz="1200" dirty="0" smtClean="0">
                <a:latin typeface="Lucida Console" panose="020B0609040504020204" pitchFamily="49" charset="0"/>
              </a:rPr>
              <a:t> </a:t>
            </a:r>
            <a:r>
              <a:rPr lang="en-GB" sz="1200" dirty="0" err="1" smtClean="0">
                <a:latin typeface="Lucida Console" panose="020B0609040504020204" pitchFamily="49" charset="0"/>
              </a:rPr>
              <a:t>obj</a:t>
            </a:r>
            <a:r>
              <a:rPr lang="en-GB" sz="1200" dirty="0" smtClean="0">
                <a:latin typeface="Lucida Console" panose="020B0609040504020204" pitchFamily="49" charset="0"/>
              </a:rPr>
              <a:t>;</a:t>
            </a:r>
            <a:endParaRPr lang="en-GB" sz="1200" dirty="0">
              <a:latin typeface="Lucida Console" panose="020B0609040504020204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554413" y="5969221"/>
            <a:ext cx="1139371" cy="35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000" kern="0" dirty="0" smtClean="0"/>
              <a:t>…or …</a:t>
            </a:r>
            <a:endParaRPr lang="en-GB" sz="2000" kern="0" dirty="0"/>
          </a:p>
        </p:txBody>
      </p:sp>
    </p:spTree>
    <p:extLst>
      <p:ext uri="{BB962C8B-B14F-4D97-AF65-F5344CB8AC3E}">
        <p14:creationId xmlns:p14="http://schemas.microsoft.com/office/powerpoint/2010/main" val="92478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13690</TotalTime>
  <Words>1469</Words>
  <Application>Microsoft Office PowerPoint</Application>
  <PresentationFormat>On-screen Show (4:3)</PresentationFormat>
  <Paragraphs>315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1_Blends</vt:lpstr>
      <vt:lpstr>Managing Scope in JavaScript</vt:lpstr>
      <vt:lpstr>Contents</vt:lpstr>
      <vt:lpstr>1. Protecting the Global Namespace</vt:lpstr>
      <vt:lpstr>Overview</vt:lpstr>
      <vt:lpstr>Example of Scope Problems</vt:lpstr>
      <vt:lpstr>Preventing Scope Problems</vt:lpstr>
      <vt:lpstr>Understanding IIFEs</vt:lpstr>
      <vt:lpstr>2. Defining Namespaces</vt:lpstr>
      <vt:lpstr>Overview</vt:lpstr>
      <vt:lpstr>JavaScript doesn't do Namespaces!</vt:lpstr>
      <vt:lpstr>Defining Simple Namespaces (1 of 2)</vt:lpstr>
      <vt:lpstr>Defining Simple Namespaces (2 of 2)</vt:lpstr>
      <vt:lpstr>Limitations of Simple Namespaces</vt:lpstr>
      <vt:lpstr>Defining Better Namespaces (1 of 2)</vt:lpstr>
      <vt:lpstr>Defining Better Namespaces (2 of 2)</vt:lpstr>
      <vt:lpstr>Any Questions?</vt:lpstr>
      <vt:lpstr>Annex: Implementing a Namespace Factory</vt:lpstr>
      <vt:lpstr>Limitations of the Namespaces So Far</vt:lpstr>
      <vt:lpstr>A Better Approach…</vt:lpstr>
      <vt:lpstr>Defining a Namespace Factory</vt:lpstr>
      <vt:lpstr>Creating Namespaces</vt:lpstr>
      <vt:lpstr>Using Namespaces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XML</dc:title>
  <dc:creator>Andy Olsen</dc:creator>
  <cp:lastModifiedBy>andyo@olsensoft.com</cp:lastModifiedBy>
  <cp:revision>344</cp:revision>
  <dcterms:created xsi:type="dcterms:W3CDTF">2002-05-03T12:27:39Z</dcterms:created>
  <dcterms:modified xsi:type="dcterms:W3CDTF">2016-02-04T10:50:55Z</dcterms:modified>
</cp:coreProperties>
</file>