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41" r:id="rId4"/>
    <p:sldId id="342" r:id="rId5"/>
    <p:sldId id="344" r:id="rId6"/>
    <p:sldId id="345" r:id="rId7"/>
    <p:sldId id="364" r:id="rId8"/>
    <p:sldId id="365" r:id="rId9"/>
    <p:sldId id="366" r:id="rId10"/>
    <p:sldId id="367" r:id="rId11"/>
    <p:sldId id="346" r:id="rId12"/>
    <p:sldId id="348" r:id="rId13"/>
    <p:sldId id="375" r:id="rId14"/>
    <p:sldId id="374" r:id="rId15"/>
    <p:sldId id="373" r:id="rId16"/>
    <p:sldId id="372" r:id="rId17"/>
    <p:sldId id="371" r:id="rId18"/>
    <p:sldId id="370" r:id="rId19"/>
    <p:sldId id="369" r:id="rId20"/>
    <p:sldId id="368" r:id="rId21"/>
    <p:sldId id="363" r:id="rId22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F"/>
    <a:srgbClr val="FFFF66"/>
    <a:srgbClr val="CCCCFF"/>
    <a:srgbClr val="FFFFCC"/>
    <a:srgbClr val="FFFF99"/>
    <a:srgbClr val="FFFFFF"/>
    <a:srgbClr val="C5E9FF"/>
    <a:srgbClr val="FFC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94" autoAdjust="0"/>
    <p:restoredTop sz="94610" autoAdjust="0"/>
  </p:normalViewPr>
  <p:slideViewPr>
    <p:cSldViewPr snapToGrid="0" showGuides="1">
      <p:cViewPr varScale="1">
        <p:scale>
          <a:sx n="90" d="100"/>
          <a:sy n="90" d="100"/>
        </p:scale>
        <p:origin x="-1954" y="-77"/>
      </p:cViewPr>
      <p:guideLst>
        <p:guide orient="horz" pos="1046"/>
        <p:guide pos="5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8"/>
    </p:cViewPr>
  </p:sorterViewPr>
  <p:notesViewPr>
    <p:cSldViewPr snapToGrid="0" showGuides="1">
      <p:cViewPr varScale="1">
        <p:scale>
          <a:sx n="65" d="100"/>
          <a:sy n="65" d="100"/>
        </p:scale>
        <p:origin x="-306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jQuery Plugins</a:t>
            </a:r>
          </a:p>
        </p:txBody>
      </p:sp>
      <p:sp>
        <p:nvSpPr>
          <p:cNvPr id="37891" name="Line 7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2" name="Line 8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3" name="Rectangle 15"/>
          <p:cNvSpPr>
            <a:spLocks noChangeArrowheads="1"/>
          </p:cNvSpPr>
          <p:nvPr/>
        </p:nvSpPr>
        <p:spPr bwMode="auto">
          <a:xfrm>
            <a:off x="2479675" y="9226550"/>
            <a:ext cx="23558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GB" sz="1000" smtClean="0">
                <a:latin typeface="Tahoma" pitchFamily="34" charset="0"/>
              </a:rPr>
              <a:t>© Olsen Software, 2016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60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jQuery Plugins</a:t>
            </a:r>
          </a:p>
        </p:txBody>
      </p:sp>
      <p:sp>
        <p:nvSpPr>
          <p:cNvPr id="2048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Line 8"/>
          <p:cNvSpPr>
            <a:spLocks noChangeShapeType="1"/>
          </p:cNvSpPr>
          <p:nvPr/>
        </p:nvSpPr>
        <p:spPr bwMode="auto">
          <a:xfrm>
            <a:off x="741363" y="4370388"/>
            <a:ext cx="584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85" name="Line 9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86" name="Line 11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87" name="Rectangle 14"/>
          <p:cNvSpPr>
            <a:spLocks noChangeArrowheads="1"/>
          </p:cNvSpPr>
          <p:nvPr/>
        </p:nvSpPr>
        <p:spPr bwMode="auto">
          <a:xfrm>
            <a:off x="2479675" y="9226550"/>
            <a:ext cx="23558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GB" sz="1000" smtClean="0">
                <a:latin typeface="Tahoma" pitchFamily="34" charset="0"/>
              </a:rPr>
              <a:t>© Olsen Software, 2016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50282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2"/>
                </a:solidFill>
                <a:latin typeface="Tahoma" pitchFamily="34" charset="0"/>
              </a:rPr>
              <a:t>jQuery Plugins</a:t>
            </a:r>
            <a:endParaRPr lang="en-GB" sz="100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150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2"/>
                </a:solidFill>
                <a:latin typeface="Tahoma" pitchFamily="34" charset="0"/>
              </a:rPr>
              <a:t>jQuery Plugins</a:t>
            </a:r>
            <a:endParaRPr lang="en-GB" sz="100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2"/>
                </a:solidFill>
                <a:latin typeface="Tahoma" pitchFamily="34" charset="0"/>
              </a:rPr>
              <a:t>jQuery Plugins</a:t>
            </a:r>
            <a:endParaRPr lang="en-GB" sz="100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2"/>
                </a:solidFill>
                <a:latin typeface="Tahoma" pitchFamily="34" charset="0"/>
              </a:rPr>
              <a:t>jQuery Plugins</a:t>
            </a:r>
            <a:endParaRPr lang="en-GB" sz="100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2"/>
                </a:solidFill>
                <a:latin typeface="Tahoma" pitchFamily="34" charset="0"/>
              </a:rPr>
              <a:t>jQuery Plugins</a:t>
            </a:r>
            <a:endParaRPr lang="en-GB" sz="100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2"/>
                </a:solidFill>
                <a:latin typeface="Tahoma" pitchFamily="34" charset="0"/>
              </a:rPr>
              <a:t>jQuery Plugins</a:t>
            </a:r>
            <a:endParaRPr lang="en-GB" sz="100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2"/>
                </a:solidFill>
                <a:latin typeface="Tahoma" pitchFamily="34" charset="0"/>
              </a:rPr>
              <a:t>jQuery Plugins</a:t>
            </a:r>
            <a:endParaRPr lang="en-GB" sz="100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2"/>
                </a:solidFill>
                <a:latin typeface="Tahoma" pitchFamily="34" charset="0"/>
              </a:rPr>
              <a:t>jQuery Plugins</a:t>
            </a:r>
            <a:endParaRPr lang="en-GB" sz="100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2"/>
                </a:solidFill>
                <a:latin typeface="Tahoma" pitchFamily="34" charset="0"/>
              </a:rPr>
              <a:t>jQuery Plugins</a:t>
            </a:r>
            <a:endParaRPr lang="en-GB" sz="100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2"/>
                </a:solidFill>
                <a:latin typeface="Tahoma" pitchFamily="34" charset="0"/>
              </a:rPr>
              <a:t>jQuery Plugins</a:t>
            </a:r>
            <a:endParaRPr lang="en-GB" sz="100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2"/>
                </a:solidFill>
                <a:latin typeface="Tahoma" pitchFamily="34" charset="0"/>
              </a:rPr>
              <a:t>jQuery Plugins</a:t>
            </a:r>
            <a:endParaRPr lang="en-GB" sz="100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2"/>
                </a:solidFill>
                <a:latin typeface="Tahoma" pitchFamily="34" charset="0"/>
              </a:rPr>
              <a:t>jQuery Plugins</a:t>
            </a:r>
            <a:endParaRPr lang="en-GB" sz="100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2"/>
                </a:solidFill>
                <a:latin typeface="Tahoma" pitchFamily="34" charset="0"/>
              </a:rPr>
              <a:t>jQuery Plugins</a:t>
            </a:r>
            <a:endParaRPr lang="en-GB" sz="100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2"/>
                </a:solidFill>
                <a:latin typeface="Tahoma" pitchFamily="34" charset="0"/>
              </a:rPr>
              <a:t>jQuery Plugins</a:t>
            </a:r>
            <a:endParaRPr lang="en-GB" sz="1000" smtClean="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2"/>
                </a:solidFill>
                <a:latin typeface="Tahoma" pitchFamily="34" charset="0"/>
              </a:rPr>
              <a:t>jQuery Plugins</a:t>
            </a:r>
            <a:endParaRPr lang="en-GB" sz="100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2"/>
                </a:solidFill>
                <a:latin typeface="Tahoma" pitchFamily="34" charset="0"/>
              </a:rPr>
              <a:t>jQuery Plugins</a:t>
            </a:r>
            <a:endParaRPr lang="en-GB" sz="100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2"/>
                </a:solidFill>
                <a:latin typeface="Tahoma" pitchFamily="34" charset="0"/>
              </a:rPr>
              <a:t>jQuery Plugins</a:t>
            </a:r>
            <a:endParaRPr lang="en-GB" sz="100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2"/>
                </a:solidFill>
                <a:latin typeface="Tahoma" pitchFamily="34" charset="0"/>
              </a:rPr>
              <a:t>jQuery Plugins</a:t>
            </a:r>
            <a:endParaRPr lang="en-GB" sz="100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2"/>
                </a:solidFill>
                <a:latin typeface="Tahoma" pitchFamily="34" charset="0"/>
              </a:rPr>
              <a:t>jQuery Plugins</a:t>
            </a:r>
            <a:endParaRPr lang="en-GB" sz="100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2"/>
                </a:solidFill>
                <a:latin typeface="Tahoma" pitchFamily="34" charset="0"/>
              </a:rPr>
              <a:t>jQuery Plugins</a:t>
            </a:r>
            <a:endParaRPr lang="en-GB" sz="100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2"/>
                </a:solidFill>
                <a:latin typeface="Tahoma" pitchFamily="34" charset="0"/>
              </a:rPr>
              <a:t>jQuery Plugins</a:t>
            </a:r>
            <a:endParaRPr lang="en-GB" sz="100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10255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56663" y="6526213"/>
            <a:ext cx="25876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6346825"/>
            <a:ext cx="520700" cy="4572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89E9CA-842B-4F57-88B8-D1EC929C235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12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4430713"/>
            <a:ext cx="5691188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8" y="1655763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1076120"/>
            <a:ext cx="8094095" cy="1360488"/>
          </a:xfrm>
        </p:spPr>
        <p:txBody>
          <a:bodyPr wrap="none" lIns="0" rIns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1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0470F0C-3F0C-44D1-BC43-4A89DDAD2A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150813"/>
            <a:ext cx="85502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category/utiliti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88" y="1076325"/>
            <a:ext cx="8094662" cy="1360488"/>
          </a:xfrm>
        </p:spPr>
        <p:txBody>
          <a:bodyPr/>
          <a:lstStyle/>
          <a:p>
            <a:pPr eaLnBrk="1" hangingPunct="1"/>
            <a:r>
              <a:rPr lang="en-GB" smtClean="0"/>
              <a:t>jQuery Plugins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Lucida Console" pitchFamily="49" charset="0"/>
              </a:rPr>
              <a:t>$.</a:t>
            </a:r>
            <a:r>
              <a:rPr lang="en-GB" dirty="0" err="1" smtClean="0">
                <a:latin typeface="Lucida Console" pitchFamily="49" charset="0"/>
              </a:rPr>
              <a:t>fn</a:t>
            </a:r>
            <a:r>
              <a:rPr lang="en-GB" dirty="0" smtClean="0"/>
              <a:t> is an alias for </a:t>
            </a:r>
            <a:r>
              <a:rPr lang="en-GB" dirty="0" smtClean="0">
                <a:latin typeface="Lucida Console" pitchFamily="49" charset="0"/>
              </a:rPr>
              <a:t>$.prototype</a:t>
            </a:r>
          </a:p>
          <a:p>
            <a:pPr lvl="1"/>
            <a:r>
              <a:rPr lang="en-GB" dirty="0" smtClean="0"/>
              <a:t>i.e. it's a template object that contains all the functions available to </a:t>
            </a:r>
            <a:r>
              <a:rPr lang="en-GB" dirty="0" err="1" smtClean="0"/>
              <a:t>jQuery</a:t>
            </a:r>
            <a:r>
              <a:rPr lang="en-GB" dirty="0" smtClean="0"/>
              <a:t> objects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This is very relevant when developing plugins</a:t>
            </a:r>
          </a:p>
          <a:p>
            <a:pPr lvl="1"/>
            <a:r>
              <a:rPr lang="en-GB" dirty="0" smtClean="0"/>
              <a:t>You can add functions into $.</a:t>
            </a:r>
            <a:r>
              <a:rPr lang="en-GB" dirty="0" err="1" smtClean="0"/>
              <a:t>fn</a:t>
            </a:r>
            <a:endParaRPr lang="en-GB" dirty="0" smtClean="0"/>
          </a:p>
          <a:p>
            <a:pPr lvl="1"/>
            <a:r>
              <a:rPr lang="en-GB" dirty="0" smtClean="0"/>
              <a:t>This makes the functions available to all </a:t>
            </a:r>
            <a:r>
              <a:rPr lang="en-GB" dirty="0" err="1" smtClean="0"/>
              <a:t>jQuery</a:t>
            </a:r>
            <a:r>
              <a:rPr lang="en-GB" dirty="0" smtClean="0"/>
              <a:t> objects</a:t>
            </a:r>
          </a:p>
          <a:p>
            <a:pPr lvl="1"/>
            <a:r>
              <a:rPr lang="en-GB" dirty="0" smtClean="0"/>
              <a:t>This is what a plugin is!</a:t>
            </a:r>
            <a:endParaRPr lang="en-GB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GB" dirty="0" smtClean="0"/>
              <a:t>Using $.</a:t>
            </a:r>
            <a:r>
              <a:rPr lang="en-GB" dirty="0" err="1" smtClean="0"/>
              <a:t>fn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840D1D-3C1C-42F6-8DA1-19806BEB9F2E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4748" y="2371050"/>
            <a:ext cx="8228898" cy="103124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C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 dirty="0"/>
              <a:t>console.log("$.</a:t>
            </a:r>
            <a:r>
              <a:rPr lang="en-GB" sz="1200" dirty="0" err="1"/>
              <a:t>fn</a:t>
            </a:r>
            <a:r>
              <a:rPr lang="en-GB" sz="1200" dirty="0"/>
              <a:t> contents</a:t>
            </a:r>
            <a:r>
              <a:rPr lang="en-GB" sz="1200" dirty="0" smtClean="0"/>
              <a:t>:");</a:t>
            </a:r>
          </a:p>
          <a:p>
            <a:r>
              <a:rPr lang="en-GB" sz="1200" dirty="0" smtClean="0"/>
              <a:t>console.log</a:t>
            </a:r>
            <a:r>
              <a:rPr lang="en-GB" sz="1200" dirty="0"/>
              <a:t>(</a:t>
            </a:r>
            <a:r>
              <a:rPr lang="en-GB" sz="1200" b="1" dirty="0"/>
              <a:t>$.</a:t>
            </a:r>
            <a:r>
              <a:rPr lang="en-GB" sz="1200" b="1" dirty="0" err="1"/>
              <a:t>fn</a:t>
            </a:r>
            <a:r>
              <a:rPr lang="en-GB" sz="1200" dirty="0" smtClean="0"/>
              <a:t>);</a:t>
            </a:r>
          </a:p>
          <a:p>
            <a:endParaRPr lang="en-GB" sz="1200" dirty="0"/>
          </a:p>
          <a:p>
            <a:r>
              <a:rPr lang="en-GB" sz="1200" dirty="0" smtClean="0"/>
              <a:t>console.log</a:t>
            </a:r>
            <a:r>
              <a:rPr lang="en-GB" sz="1200" dirty="0"/>
              <a:t>("$.prototype contents</a:t>
            </a:r>
            <a:r>
              <a:rPr lang="en-GB" sz="1200" dirty="0" smtClean="0"/>
              <a:t>:");</a:t>
            </a:r>
          </a:p>
          <a:p>
            <a:r>
              <a:rPr lang="en-GB" sz="1200" dirty="0" smtClean="0"/>
              <a:t>console.log</a:t>
            </a:r>
            <a:r>
              <a:rPr lang="en-GB" sz="1200" dirty="0"/>
              <a:t>(</a:t>
            </a:r>
            <a:r>
              <a:rPr lang="en-GB" sz="1200" b="1" dirty="0"/>
              <a:t>$.prototype</a:t>
            </a:r>
            <a:r>
              <a:rPr lang="en-GB" sz="1200" dirty="0"/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16359" y="3094519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>
                <a:solidFill>
                  <a:srgbClr val="002060"/>
                </a:solidFill>
              </a:rPr>
              <a:t>fn.html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1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 </a:t>
            </a:r>
            <a:r>
              <a:rPr lang="en-US" dirty="0" smtClean="0"/>
              <a:t>simple plugin</a:t>
            </a:r>
          </a:p>
          <a:p>
            <a:r>
              <a:rPr lang="en-US" dirty="0" smtClean="0"/>
              <a:t>Iterating over target elements</a:t>
            </a:r>
          </a:p>
          <a:p>
            <a:r>
              <a:rPr lang="en-US" dirty="0"/>
              <a:t>Using </a:t>
            </a:r>
            <a:r>
              <a:rPr lang="en-US" dirty="0" smtClean="0"/>
              <a:t>implicit iteration</a:t>
            </a:r>
          </a:p>
          <a:p>
            <a:r>
              <a:rPr lang="en-US" dirty="0"/>
              <a:t>Protecting the $ </a:t>
            </a:r>
            <a:r>
              <a:rPr lang="en-US" dirty="0" smtClean="0"/>
              <a:t>alias</a:t>
            </a:r>
          </a:p>
          <a:p>
            <a:r>
              <a:rPr lang="en-US" dirty="0"/>
              <a:t>Defining </a:t>
            </a:r>
            <a:r>
              <a:rPr lang="en-US" dirty="0" smtClean="0"/>
              <a:t>private-scope variables</a:t>
            </a:r>
          </a:p>
          <a:p>
            <a:r>
              <a:rPr lang="en-US" dirty="0"/>
              <a:t>Supporting </a:t>
            </a:r>
            <a:r>
              <a:rPr lang="en-US" dirty="0" smtClean="0"/>
              <a:t>chaining</a:t>
            </a:r>
          </a:p>
          <a:p>
            <a:r>
              <a:rPr lang="en-US" dirty="0"/>
              <a:t>Passing </a:t>
            </a:r>
            <a:r>
              <a:rPr lang="en-US" dirty="0" smtClean="0"/>
              <a:t>parameters </a:t>
            </a:r>
            <a:r>
              <a:rPr lang="en-US" dirty="0"/>
              <a:t>into a </a:t>
            </a:r>
            <a:r>
              <a:rPr lang="en-US" dirty="0" smtClean="0"/>
              <a:t>plugin</a:t>
            </a:r>
          </a:p>
          <a:p>
            <a:r>
              <a:rPr lang="en-US" dirty="0"/>
              <a:t>Defining a </a:t>
            </a:r>
            <a:r>
              <a:rPr lang="en-US" dirty="0" smtClean="0"/>
              <a:t>simple call-back</a:t>
            </a:r>
          </a:p>
          <a:p>
            <a:r>
              <a:rPr lang="en-US" dirty="0"/>
              <a:t>Defining a </a:t>
            </a:r>
            <a:r>
              <a:rPr lang="en-US" dirty="0" smtClean="0"/>
              <a:t>better call-back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GB" dirty="0" smtClean="0"/>
              <a:t>2. Developing and Using a Plugin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C62361A-5AD2-4214-80F2-FEA3CD248FF9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define a plugin:</a:t>
            </a:r>
          </a:p>
          <a:p>
            <a:pPr lvl="1"/>
            <a:r>
              <a:rPr lang="en-GB" dirty="0" smtClean="0"/>
              <a:t>Add a new function to the </a:t>
            </a:r>
            <a:r>
              <a:rPr lang="en-GB" dirty="0" err="1" smtClean="0">
                <a:latin typeface="Lucida Console" pitchFamily="49" charset="0"/>
              </a:rPr>
              <a:t>jQuery</a:t>
            </a:r>
            <a:r>
              <a:rPr lang="en-GB" dirty="0" smtClean="0"/>
              <a:t> prototype</a:t>
            </a:r>
          </a:p>
          <a:p>
            <a:pPr lvl="1"/>
            <a:endParaRPr lang="en-GB" dirty="0"/>
          </a:p>
          <a:p>
            <a:r>
              <a:rPr lang="en-GB" dirty="0" smtClean="0"/>
              <a:t>Here's a simple plugin function named </a:t>
            </a:r>
            <a:r>
              <a:rPr lang="en-GB" dirty="0" smtClean="0">
                <a:latin typeface="Lucida Console" pitchFamily="49" charset="0"/>
              </a:rPr>
              <a:t>highlight</a:t>
            </a:r>
          </a:p>
          <a:p>
            <a:pPr lvl="1"/>
            <a:r>
              <a:rPr lang="en-GB" dirty="0" smtClean="0"/>
              <a:t>Trivial implementation for now – we'll embellish in coming slides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We can now use the plugin function on any </a:t>
            </a:r>
            <a:r>
              <a:rPr lang="en-GB" dirty="0" err="1" smtClean="0"/>
              <a:t>jQuery</a:t>
            </a:r>
            <a:r>
              <a:rPr lang="en-GB" dirty="0" smtClean="0"/>
              <a:t> selection</a:t>
            </a:r>
          </a:p>
          <a:p>
            <a:pPr lvl="1"/>
            <a:r>
              <a:rPr lang="en-GB" dirty="0" smtClean="0"/>
              <a:t>What will happen here?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dirty="0" smtClean="0"/>
              <a:t>Defining a Simple Plugin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2CD6878-2FC8-4A8A-B93E-606852E00096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04748" y="3296045"/>
            <a:ext cx="8228898" cy="65925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C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 b="1" dirty="0"/>
              <a:t>$.</a:t>
            </a:r>
            <a:r>
              <a:rPr lang="en-GB" sz="1200" b="1" dirty="0" err="1"/>
              <a:t>fn.highlight</a:t>
            </a:r>
            <a:r>
              <a:rPr lang="en-GB" sz="1200" b="1" dirty="0"/>
              <a:t> = function() {</a:t>
            </a:r>
          </a:p>
          <a:p>
            <a:r>
              <a:rPr lang="en-GB" sz="1200" b="1" dirty="0" smtClean="0"/>
              <a:t>    alert</a:t>
            </a:r>
            <a:r>
              <a:rPr lang="en-GB" sz="1200" b="1" dirty="0"/>
              <a:t>("Hello from the highlight() plugin!");</a:t>
            </a:r>
          </a:p>
          <a:p>
            <a:r>
              <a:rPr lang="en-GB" sz="1200" b="1" dirty="0"/>
              <a:t>};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04748" y="5617488"/>
            <a:ext cx="8228898" cy="65925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C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 dirty="0"/>
              <a:t>$(function() {</a:t>
            </a:r>
          </a:p>
          <a:p>
            <a:r>
              <a:rPr lang="en-GB" sz="1200" dirty="0" smtClean="0"/>
              <a:t>    </a:t>
            </a:r>
            <a:r>
              <a:rPr lang="en-GB" sz="1200" b="1" dirty="0" smtClean="0"/>
              <a:t>$(</a:t>
            </a:r>
            <a:r>
              <a:rPr lang="en-GB" sz="1200" b="1" dirty="0"/>
              <a:t>'div').highlight();</a:t>
            </a:r>
          </a:p>
          <a:p>
            <a:r>
              <a:rPr lang="en-GB" sz="1200" dirty="0"/>
              <a:t>});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62333" y="3328445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>
                <a:solidFill>
                  <a:srgbClr val="002060"/>
                </a:solidFill>
              </a:rPr>
              <a:t>plugin01.html</a:t>
            </a:r>
            <a:endParaRPr lang="en-GB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iterate over all the target elements in the </a:t>
            </a:r>
            <a:r>
              <a:rPr lang="en-GB" dirty="0" err="1" smtClean="0"/>
              <a:t>jQuery</a:t>
            </a:r>
            <a:r>
              <a:rPr lang="en-GB" dirty="0" smtClean="0"/>
              <a:t> selection, and do something useful to each element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>
                <a:latin typeface="Lucida Console" pitchFamily="49" charset="0"/>
              </a:rPr>
              <a:t>this.each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/>
              <a:t>, i.e. invoke </a:t>
            </a:r>
            <a:r>
              <a:rPr lang="en-GB" dirty="0" smtClean="0">
                <a:latin typeface="Lucida Console" pitchFamily="49" charset="0"/>
              </a:rPr>
              <a:t>each()</a:t>
            </a:r>
            <a:r>
              <a:rPr lang="en-GB" dirty="0" smtClean="0"/>
              <a:t> on </a:t>
            </a:r>
            <a:r>
              <a:rPr lang="en-GB" dirty="0" err="1" smtClean="0">
                <a:latin typeface="Lucida Console" pitchFamily="49" charset="0"/>
              </a:rPr>
              <a:t>jQuery</a:t>
            </a:r>
            <a:r>
              <a:rPr lang="en-GB" dirty="0" smtClean="0"/>
              <a:t> prototype </a:t>
            </a:r>
            <a:r>
              <a:rPr lang="en-GB" dirty="0" err="1" smtClean="0"/>
              <a:t>obj</a:t>
            </a:r>
            <a:endParaRPr lang="en-GB" dirty="0" smtClean="0"/>
          </a:p>
          <a:p>
            <a:pPr lvl="1"/>
            <a:r>
              <a:rPr lang="en-GB" dirty="0" smtClean="0"/>
              <a:t>Supply a function to operate on each target element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E.g. implement hover-in/hover-out logic: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dirty="0" smtClean="0"/>
              <a:t>Iterating Over Target Elements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2CD6878-2FC8-4A8A-B93E-606852E00096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04748" y="3678832"/>
            <a:ext cx="8228898" cy="163743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C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 dirty="0"/>
              <a:t>$.</a:t>
            </a:r>
            <a:r>
              <a:rPr lang="en-GB" sz="1200" dirty="0" err="1"/>
              <a:t>fn.highlight</a:t>
            </a:r>
            <a:r>
              <a:rPr lang="en-GB" sz="1200" dirty="0"/>
              <a:t> = function() {</a:t>
            </a:r>
          </a:p>
          <a:p>
            <a:endParaRPr lang="en-GB" sz="1200" dirty="0"/>
          </a:p>
          <a:p>
            <a:r>
              <a:rPr lang="en-GB" sz="1200" b="1" dirty="0" smtClean="0"/>
              <a:t>    </a:t>
            </a:r>
            <a:r>
              <a:rPr lang="en-GB" sz="1200" b="1" dirty="0" err="1" smtClean="0"/>
              <a:t>this.each</a:t>
            </a:r>
            <a:r>
              <a:rPr lang="en-GB" sz="1200" b="1" dirty="0" smtClean="0"/>
              <a:t>(function</a:t>
            </a:r>
            <a:r>
              <a:rPr lang="en-GB" sz="1200" b="1" dirty="0"/>
              <a:t>() {</a:t>
            </a:r>
          </a:p>
          <a:p>
            <a:r>
              <a:rPr lang="en-GB" sz="1200" b="1" dirty="0" smtClean="0"/>
              <a:t>                  $(</a:t>
            </a:r>
            <a:r>
              <a:rPr lang="en-GB" sz="1200" b="1" dirty="0"/>
              <a:t>this).hover(</a:t>
            </a:r>
          </a:p>
          <a:p>
            <a:r>
              <a:rPr lang="en-GB" sz="1200" b="1" dirty="0" smtClean="0"/>
              <a:t>                      function</a:t>
            </a:r>
            <a:r>
              <a:rPr lang="en-GB" sz="1200" b="1" dirty="0"/>
              <a:t>() </a:t>
            </a:r>
            <a:r>
              <a:rPr lang="en-GB" sz="1200" b="1" dirty="0" smtClean="0"/>
              <a:t>{ $(</a:t>
            </a:r>
            <a:r>
              <a:rPr lang="en-GB" sz="1200" b="1" dirty="0"/>
              <a:t>this).</a:t>
            </a:r>
            <a:r>
              <a:rPr lang="en-GB" sz="1200" b="1" dirty="0" err="1"/>
              <a:t>css</a:t>
            </a:r>
            <a:r>
              <a:rPr lang="en-GB" sz="1200" b="1" dirty="0" smtClean="0"/>
              <a:t>({ '</a:t>
            </a:r>
            <a:r>
              <a:rPr lang="en-GB" sz="1200" b="1" dirty="0" err="1" smtClean="0"/>
              <a:t>color</a:t>
            </a:r>
            <a:r>
              <a:rPr lang="en-GB" sz="1200" b="1" dirty="0"/>
              <a:t>': '</a:t>
            </a:r>
            <a:r>
              <a:rPr lang="en-GB" sz="1200" b="1" dirty="0" err="1"/>
              <a:t>darkblue</a:t>
            </a:r>
            <a:r>
              <a:rPr lang="en-GB" sz="1200" b="1" dirty="0" smtClean="0"/>
              <a:t>', </a:t>
            </a:r>
            <a:r>
              <a:rPr lang="en-GB" sz="1200" dirty="0" smtClean="0"/>
              <a:t>… … … </a:t>
            </a:r>
            <a:r>
              <a:rPr lang="en-GB" sz="1200" b="1" dirty="0" smtClean="0"/>
              <a:t>}); },</a:t>
            </a:r>
            <a:endParaRPr lang="en-GB" sz="1200" b="1" dirty="0"/>
          </a:p>
          <a:p>
            <a:r>
              <a:rPr lang="en-GB" sz="1200" b="1" dirty="0" smtClean="0"/>
              <a:t>                      function</a:t>
            </a:r>
            <a:r>
              <a:rPr lang="en-GB" sz="1200" b="1" dirty="0"/>
              <a:t>() </a:t>
            </a:r>
            <a:r>
              <a:rPr lang="en-GB" sz="1200" b="1" dirty="0" smtClean="0"/>
              <a:t>{ $(</a:t>
            </a:r>
            <a:r>
              <a:rPr lang="en-GB" sz="1200" b="1" dirty="0"/>
              <a:t>this).</a:t>
            </a:r>
            <a:r>
              <a:rPr lang="en-GB" sz="1200" b="1" dirty="0" err="1"/>
              <a:t>css</a:t>
            </a:r>
            <a:r>
              <a:rPr lang="en-GB" sz="1200" b="1" dirty="0" smtClean="0"/>
              <a:t>({ '</a:t>
            </a:r>
            <a:r>
              <a:rPr lang="en-GB" sz="1200" b="1" dirty="0" err="1" smtClean="0"/>
              <a:t>color</a:t>
            </a:r>
            <a:r>
              <a:rPr lang="en-GB" sz="1200" b="1" dirty="0"/>
              <a:t>': 'black</a:t>
            </a:r>
            <a:r>
              <a:rPr lang="en-GB" sz="1200" b="1" dirty="0" smtClean="0"/>
              <a:t>',    </a:t>
            </a:r>
            <a:r>
              <a:rPr lang="en-GB" sz="1200" dirty="0" smtClean="0"/>
              <a:t>… … … </a:t>
            </a:r>
            <a:r>
              <a:rPr lang="en-GB" sz="1200" b="1" dirty="0" smtClean="0"/>
              <a:t>}); }</a:t>
            </a:r>
          </a:p>
          <a:p>
            <a:r>
              <a:rPr lang="en-GB" sz="1200" b="1" dirty="0"/>
              <a:t> </a:t>
            </a:r>
            <a:r>
              <a:rPr lang="en-GB" sz="1200" b="1" dirty="0" smtClean="0"/>
              <a:t>             );</a:t>
            </a:r>
          </a:p>
          <a:p>
            <a:r>
              <a:rPr lang="en-GB" sz="1200" dirty="0" smtClean="0"/>
              <a:t>};</a:t>
            </a:r>
            <a:endParaRPr lang="en-GB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062333" y="3721866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>
                <a:solidFill>
                  <a:srgbClr val="002060"/>
                </a:solidFill>
              </a:rPr>
              <a:t>plugin02.html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67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</a:t>
            </a:r>
            <a:r>
              <a:rPr lang="en-GB" dirty="0" err="1" smtClean="0"/>
              <a:t>jQuery</a:t>
            </a:r>
            <a:r>
              <a:rPr lang="en-GB" dirty="0" smtClean="0"/>
              <a:t> functions support implicit iteration</a:t>
            </a:r>
          </a:p>
          <a:p>
            <a:pPr lvl="1"/>
            <a:r>
              <a:rPr lang="en-GB" dirty="0" smtClean="0"/>
              <a:t>When you invoke a </a:t>
            </a:r>
            <a:r>
              <a:rPr lang="en-GB" dirty="0" err="1" smtClean="0"/>
              <a:t>jQuery</a:t>
            </a:r>
            <a:r>
              <a:rPr lang="en-GB" dirty="0" smtClean="0"/>
              <a:t> function on a selection, the function implicitly iterates through all the target elements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So we don't need to use </a:t>
            </a:r>
            <a:r>
              <a:rPr lang="en-GB" dirty="0" err="1" smtClean="0">
                <a:latin typeface="Lucida Console" pitchFamily="49" charset="0"/>
              </a:rPr>
              <a:t>this.each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/>
              <a:t> in our plugin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dirty="0" smtClean="0"/>
              <a:t>Using Implicit Iteration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2CD6878-2FC8-4A8A-B93E-606852E00096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04748" y="3232246"/>
            <a:ext cx="8228898" cy="163743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C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 dirty="0" smtClean="0"/>
              <a:t>$.</a:t>
            </a:r>
            <a:r>
              <a:rPr lang="en-GB" sz="1200" dirty="0" err="1"/>
              <a:t>fn.highlight</a:t>
            </a:r>
            <a:r>
              <a:rPr lang="en-GB" sz="1200" dirty="0"/>
              <a:t> = function() </a:t>
            </a:r>
            <a:r>
              <a:rPr lang="en-GB" sz="1200" dirty="0" smtClean="0"/>
              <a:t>{</a:t>
            </a:r>
          </a:p>
          <a:p>
            <a:endParaRPr lang="en-GB" sz="1200" dirty="0" smtClean="0"/>
          </a:p>
          <a:p>
            <a:r>
              <a:rPr lang="en-GB" sz="1200" b="1" dirty="0" smtClean="0"/>
              <a:t>    $(</a:t>
            </a:r>
            <a:r>
              <a:rPr lang="en-GB" sz="1200" b="1" dirty="0"/>
              <a:t>this).hover(</a:t>
            </a:r>
          </a:p>
          <a:p>
            <a:r>
              <a:rPr lang="en-GB" sz="1200" b="1" dirty="0" smtClean="0"/>
              <a:t>        function</a:t>
            </a:r>
            <a:r>
              <a:rPr lang="en-GB" sz="1200" b="1" dirty="0"/>
              <a:t>() { </a:t>
            </a:r>
            <a:r>
              <a:rPr lang="en-GB" sz="1200" b="1" dirty="0" smtClean="0"/>
              <a:t>$(</a:t>
            </a:r>
            <a:r>
              <a:rPr lang="en-GB" sz="1200" b="1" dirty="0"/>
              <a:t>this).</a:t>
            </a:r>
            <a:r>
              <a:rPr lang="en-GB" sz="1200" b="1" dirty="0" err="1"/>
              <a:t>css</a:t>
            </a:r>
            <a:r>
              <a:rPr lang="en-GB" sz="1200" b="1" dirty="0" smtClean="0"/>
              <a:t>({ '</a:t>
            </a:r>
            <a:r>
              <a:rPr lang="en-GB" sz="1200" b="1" dirty="0" err="1" smtClean="0"/>
              <a:t>color</a:t>
            </a:r>
            <a:r>
              <a:rPr lang="en-GB" sz="1200" b="1" dirty="0" smtClean="0"/>
              <a:t>': '</a:t>
            </a:r>
            <a:r>
              <a:rPr lang="en-GB" sz="1200" b="1" dirty="0" err="1" smtClean="0"/>
              <a:t>darkblue</a:t>
            </a:r>
            <a:r>
              <a:rPr lang="en-GB" sz="1200" b="1" dirty="0" smtClean="0"/>
              <a:t>', </a:t>
            </a:r>
            <a:r>
              <a:rPr lang="en-GB" sz="1200" dirty="0" smtClean="0"/>
              <a:t>… … … </a:t>
            </a:r>
            <a:r>
              <a:rPr lang="en-GB" sz="1200" b="1" dirty="0" smtClean="0"/>
              <a:t>}); },</a:t>
            </a:r>
            <a:endParaRPr lang="en-GB" sz="1200" b="1" dirty="0"/>
          </a:p>
          <a:p>
            <a:r>
              <a:rPr lang="en-GB" sz="1200" b="1" dirty="0" smtClean="0"/>
              <a:t>        function</a:t>
            </a:r>
            <a:r>
              <a:rPr lang="en-GB" sz="1200" b="1" dirty="0"/>
              <a:t>() { </a:t>
            </a:r>
            <a:r>
              <a:rPr lang="en-GB" sz="1200" b="1" dirty="0" smtClean="0"/>
              <a:t>$(</a:t>
            </a:r>
            <a:r>
              <a:rPr lang="en-GB" sz="1200" b="1" dirty="0"/>
              <a:t>this).</a:t>
            </a:r>
            <a:r>
              <a:rPr lang="en-GB" sz="1200" b="1" dirty="0" err="1"/>
              <a:t>css</a:t>
            </a:r>
            <a:r>
              <a:rPr lang="en-GB" sz="1200" b="1" dirty="0" smtClean="0"/>
              <a:t>({ '</a:t>
            </a:r>
            <a:r>
              <a:rPr lang="en-GB" sz="1200" b="1" dirty="0" err="1" smtClean="0"/>
              <a:t>color</a:t>
            </a:r>
            <a:r>
              <a:rPr lang="en-GB" sz="1200" b="1" dirty="0"/>
              <a:t>': 'black</a:t>
            </a:r>
            <a:r>
              <a:rPr lang="en-GB" sz="1200" b="1" dirty="0" smtClean="0"/>
              <a:t>',    </a:t>
            </a:r>
            <a:r>
              <a:rPr lang="en-GB" sz="1200" dirty="0" smtClean="0"/>
              <a:t>… … … </a:t>
            </a:r>
            <a:r>
              <a:rPr lang="en-GB" sz="1200" b="1" dirty="0" smtClean="0"/>
              <a:t>}); }</a:t>
            </a:r>
          </a:p>
          <a:p>
            <a:r>
              <a:rPr lang="en-GB" sz="1200" b="1" dirty="0" smtClean="0"/>
              <a:t>    );							</a:t>
            </a:r>
          </a:p>
          <a:p>
            <a:endParaRPr lang="en-GB" sz="1200" dirty="0" smtClean="0"/>
          </a:p>
          <a:p>
            <a:r>
              <a:rPr lang="en-GB" sz="1200" dirty="0" smtClean="0"/>
              <a:t>};</a:t>
            </a:r>
            <a:endParaRPr lang="en-GB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62333" y="3264647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>
                <a:solidFill>
                  <a:srgbClr val="002060"/>
                </a:solidFill>
              </a:rPr>
              <a:t>plugin03.html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8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 </a:t>
            </a:r>
            <a:r>
              <a:rPr lang="en-GB" dirty="0">
                <a:latin typeface="Lucida Console" pitchFamily="49" charset="0"/>
              </a:rPr>
              <a:t>$</a:t>
            </a:r>
            <a:r>
              <a:rPr lang="en-GB" dirty="0"/>
              <a:t> variable is very popular among JavaScript </a:t>
            </a:r>
            <a:r>
              <a:rPr lang="en-GB" dirty="0" smtClean="0"/>
              <a:t>libraries</a:t>
            </a:r>
          </a:p>
          <a:p>
            <a:pPr lvl="1"/>
            <a:r>
              <a:rPr lang="en-GB" dirty="0" smtClean="0"/>
              <a:t>Our plugin assumes $ is an alias for </a:t>
            </a:r>
            <a:r>
              <a:rPr lang="en-GB" dirty="0" err="1" smtClean="0">
                <a:latin typeface="Lucida Console" pitchFamily="49" charset="0"/>
              </a:rPr>
              <a:t>jQuery</a:t>
            </a:r>
            <a:r>
              <a:rPr lang="en-GB" dirty="0" smtClean="0"/>
              <a:t>, but is it really???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recommended approach is to define plugin code inside an</a:t>
            </a:r>
            <a:r>
              <a:rPr lang="en-GB" dirty="0"/>
              <a:t> </a:t>
            </a:r>
            <a:r>
              <a:rPr lang="en-GB" dirty="0" smtClean="0"/>
              <a:t>immediately invoked function expression (IIFE)</a:t>
            </a:r>
          </a:p>
          <a:p>
            <a:pPr lvl="1"/>
            <a:r>
              <a:rPr lang="en-GB" dirty="0" smtClean="0"/>
              <a:t>Define a function with a parameter named </a:t>
            </a:r>
            <a:r>
              <a:rPr lang="en-GB" dirty="0" smtClean="0">
                <a:latin typeface="Lucida Console" pitchFamily="49" charset="0"/>
              </a:rPr>
              <a:t>$</a:t>
            </a:r>
          </a:p>
          <a:p>
            <a:pPr lvl="1"/>
            <a:r>
              <a:rPr lang="en-GB" dirty="0" smtClean="0"/>
              <a:t>Call the function immediately, and pass </a:t>
            </a:r>
            <a:r>
              <a:rPr lang="en-GB" dirty="0" err="1" smtClean="0">
                <a:latin typeface="Lucida Console" pitchFamily="49" charset="0"/>
              </a:rPr>
              <a:t>jQuery</a:t>
            </a:r>
            <a:r>
              <a:rPr lang="en-GB" dirty="0" smtClean="0"/>
              <a:t> as the parameter</a:t>
            </a:r>
            <a:endParaRPr lang="en-US" dirty="0" smtClean="0">
              <a:latin typeface="+mj-lt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dirty="0" smtClean="0"/>
              <a:t>Protecting the $ Alias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2CD6878-2FC8-4A8A-B93E-606852E00096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04748" y="4029721"/>
            <a:ext cx="8228898" cy="214779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C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 b="1" dirty="0"/>
              <a:t>(function($) {</a:t>
            </a:r>
          </a:p>
          <a:p>
            <a:r>
              <a:rPr lang="en-GB" sz="1200" dirty="0"/>
              <a:t>	</a:t>
            </a:r>
          </a:p>
          <a:p>
            <a:r>
              <a:rPr lang="en-GB" sz="1200" dirty="0" smtClean="0"/>
              <a:t>    $.</a:t>
            </a:r>
            <a:r>
              <a:rPr lang="en-GB" sz="1200" dirty="0" err="1"/>
              <a:t>fn.highlight</a:t>
            </a:r>
            <a:r>
              <a:rPr lang="en-GB" sz="1200" dirty="0"/>
              <a:t> = function() {</a:t>
            </a:r>
          </a:p>
          <a:p>
            <a:endParaRPr lang="en-GB" sz="1200" dirty="0" smtClean="0"/>
          </a:p>
          <a:p>
            <a:r>
              <a:rPr lang="en-GB" sz="1200" dirty="0" smtClean="0"/>
              <a:t>        $(</a:t>
            </a:r>
            <a:r>
              <a:rPr lang="en-GB" sz="1200" dirty="0"/>
              <a:t>this).hover(</a:t>
            </a:r>
          </a:p>
          <a:p>
            <a:r>
              <a:rPr lang="en-GB" sz="1200" dirty="0" smtClean="0"/>
              <a:t>            function</a:t>
            </a:r>
            <a:r>
              <a:rPr lang="en-GB" sz="1200" dirty="0"/>
              <a:t>() { </a:t>
            </a:r>
            <a:r>
              <a:rPr lang="en-GB" sz="1200" dirty="0" smtClean="0"/>
              <a:t>$(</a:t>
            </a:r>
            <a:r>
              <a:rPr lang="en-GB" sz="1200" dirty="0"/>
              <a:t>this).</a:t>
            </a:r>
            <a:r>
              <a:rPr lang="en-GB" sz="1200" dirty="0" err="1"/>
              <a:t>css</a:t>
            </a:r>
            <a:r>
              <a:rPr lang="en-GB" sz="1200" dirty="0" smtClean="0"/>
              <a:t>({ '</a:t>
            </a:r>
            <a:r>
              <a:rPr lang="en-GB" sz="1200" dirty="0" err="1" smtClean="0"/>
              <a:t>color</a:t>
            </a:r>
            <a:r>
              <a:rPr lang="en-GB" sz="1200" dirty="0" smtClean="0"/>
              <a:t>': '</a:t>
            </a:r>
            <a:r>
              <a:rPr lang="en-GB" sz="1200" dirty="0" err="1" smtClean="0"/>
              <a:t>darkblue</a:t>
            </a:r>
            <a:r>
              <a:rPr lang="en-GB" sz="1200" dirty="0" smtClean="0"/>
              <a:t>', … … … }); },</a:t>
            </a:r>
            <a:endParaRPr lang="en-GB" sz="1200" dirty="0"/>
          </a:p>
          <a:p>
            <a:r>
              <a:rPr lang="en-GB" sz="1200" dirty="0" smtClean="0"/>
              <a:t>            function</a:t>
            </a:r>
            <a:r>
              <a:rPr lang="en-GB" sz="1200" dirty="0"/>
              <a:t>() { </a:t>
            </a:r>
            <a:r>
              <a:rPr lang="en-GB" sz="1200" dirty="0" smtClean="0"/>
              <a:t>$(</a:t>
            </a:r>
            <a:r>
              <a:rPr lang="en-GB" sz="1200" dirty="0"/>
              <a:t>this).</a:t>
            </a:r>
            <a:r>
              <a:rPr lang="en-GB" sz="1200" dirty="0" err="1"/>
              <a:t>css</a:t>
            </a:r>
            <a:r>
              <a:rPr lang="en-GB" sz="1200" dirty="0" smtClean="0"/>
              <a:t>({ '</a:t>
            </a:r>
            <a:r>
              <a:rPr lang="en-GB" sz="1200" dirty="0" err="1" smtClean="0"/>
              <a:t>color</a:t>
            </a:r>
            <a:r>
              <a:rPr lang="en-GB" sz="1200" dirty="0"/>
              <a:t>': 'black</a:t>
            </a:r>
            <a:r>
              <a:rPr lang="en-GB" sz="1200" dirty="0" smtClean="0"/>
              <a:t>',    … … … }); }</a:t>
            </a:r>
            <a:endParaRPr lang="en-GB" sz="1200" dirty="0"/>
          </a:p>
          <a:p>
            <a:r>
              <a:rPr lang="en-GB" sz="1200" dirty="0" smtClean="0"/>
              <a:t>        );</a:t>
            </a:r>
            <a:r>
              <a:rPr lang="en-GB" sz="1200" dirty="0"/>
              <a:t>							</a:t>
            </a:r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  };</a:t>
            </a:r>
            <a:r>
              <a:rPr lang="en-GB" sz="1200" dirty="0"/>
              <a:t>	</a:t>
            </a:r>
            <a:endParaRPr lang="en-GB" sz="1200" dirty="0" smtClean="0"/>
          </a:p>
          <a:p>
            <a:endParaRPr lang="en-GB" sz="1200" dirty="0"/>
          </a:p>
          <a:p>
            <a:r>
              <a:rPr lang="en-GB" sz="1200" b="1" dirty="0"/>
              <a:t>}(</a:t>
            </a:r>
            <a:r>
              <a:rPr lang="en-GB" sz="1200" b="1" dirty="0" err="1"/>
              <a:t>jQuery</a:t>
            </a:r>
            <a:r>
              <a:rPr lang="en-GB" sz="1200" b="1" dirty="0"/>
              <a:t>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62333" y="4094021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>
                <a:solidFill>
                  <a:srgbClr val="002060"/>
                </a:solidFill>
              </a:rPr>
              <a:t>plugin04.html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added benefit of defining the plugin inside an IIFE is that we can define "global" variables with private scope</a:t>
            </a:r>
          </a:p>
          <a:p>
            <a:pPr lvl="1"/>
            <a:r>
              <a:rPr lang="en-GB" dirty="0" smtClean="0"/>
              <a:t>Can be used throughout our plugin code</a:t>
            </a:r>
          </a:p>
          <a:p>
            <a:pPr lvl="1"/>
            <a:r>
              <a:rPr lang="en-GB" dirty="0" smtClean="0"/>
              <a:t>But don't pollute the global namespace (very important!) </a:t>
            </a:r>
            <a:endParaRPr lang="en-US" dirty="0" smtClean="0">
              <a:latin typeface="+mj-lt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dirty="0" smtClean="0"/>
              <a:t>Defining Private-Scope Variables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2CD6878-2FC8-4A8A-B93E-606852E00096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04748" y="2764466"/>
            <a:ext cx="8228898" cy="398721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C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 dirty="0" smtClean="0"/>
              <a:t>(</a:t>
            </a:r>
            <a:r>
              <a:rPr lang="en-GB" sz="1200" dirty="0"/>
              <a:t>function($) </a:t>
            </a:r>
            <a:r>
              <a:rPr lang="en-GB" sz="1200" dirty="0" smtClean="0"/>
              <a:t>{</a:t>
            </a:r>
          </a:p>
          <a:p>
            <a:endParaRPr lang="en-GB" sz="1200" dirty="0"/>
          </a:p>
          <a:p>
            <a:r>
              <a:rPr lang="en-GB" sz="1200" b="1" dirty="0" smtClean="0"/>
              <a:t>    </a:t>
            </a:r>
            <a:r>
              <a:rPr lang="en-GB" sz="1200" b="1" dirty="0" err="1" smtClean="0"/>
              <a:t>var</a:t>
            </a:r>
            <a:r>
              <a:rPr lang="en-GB" sz="1200" b="1" dirty="0" smtClean="0"/>
              <a:t> </a:t>
            </a:r>
            <a:r>
              <a:rPr lang="en-GB" sz="1200" b="1" dirty="0" err="1"/>
              <a:t>normalSettings</a:t>
            </a:r>
            <a:r>
              <a:rPr lang="en-GB" sz="1200" b="1" dirty="0"/>
              <a:t> = {</a:t>
            </a:r>
          </a:p>
          <a:p>
            <a:r>
              <a:rPr lang="en-GB" sz="1200" b="1" dirty="0" smtClean="0"/>
              <a:t>          '</a:t>
            </a:r>
            <a:r>
              <a:rPr lang="en-GB" sz="1200" b="1" dirty="0" err="1" smtClean="0"/>
              <a:t>color</a:t>
            </a:r>
            <a:r>
              <a:rPr lang="en-GB" sz="1200" b="1" dirty="0"/>
              <a:t>': 'black',</a:t>
            </a:r>
          </a:p>
          <a:p>
            <a:r>
              <a:rPr lang="en-GB" sz="1200" b="1" dirty="0" smtClean="0"/>
              <a:t>          'background-</a:t>
            </a:r>
            <a:r>
              <a:rPr lang="en-GB" sz="1200" b="1" dirty="0" err="1" smtClean="0"/>
              <a:t>color</a:t>
            </a:r>
            <a:r>
              <a:rPr lang="en-GB" sz="1200" b="1" dirty="0"/>
              <a:t>': 'white',</a:t>
            </a:r>
          </a:p>
          <a:p>
            <a:r>
              <a:rPr lang="en-GB" sz="1200" b="1" dirty="0" smtClean="0"/>
              <a:t>          'font-weight</a:t>
            </a:r>
            <a:r>
              <a:rPr lang="en-GB" sz="1200" b="1" dirty="0"/>
              <a:t>': 'normal'</a:t>
            </a:r>
          </a:p>
          <a:p>
            <a:r>
              <a:rPr lang="en-GB" sz="1200" b="1" dirty="0" smtClean="0"/>
              <a:t>    };</a:t>
            </a:r>
            <a:endParaRPr lang="en-GB" sz="1200" b="1" dirty="0"/>
          </a:p>
          <a:p>
            <a:endParaRPr lang="en-GB" sz="1200" b="1" dirty="0"/>
          </a:p>
          <a:p>
            <a:r>
              <a:rPr lang="en-GB" sz="1200" b="1" dirty="0" smtClean="0"/>
              <a:t>    </a:t>
            </a:r>
            <a:r>
              <a:rPr lang="en-GB" sz="1200" b="1" dirty="0" err="1" smtClean="0"/>
              <a:t>var</a:t>
            </a:r>
            <a:r>
              <a:rPr lang="en-GB" sz="1200" b="1" dirty="0" smtClean="0"/>
              <a:t> </a:t>
            </a:r>
            <a:r>
              <a:rPr lang="en-GB" sz="1200" b="1" dirty="0" err="1"/>
              <a:t>highlightSettings</a:t>
            </a:r>
            <a:r>
              <a:rPr lang="en-GB" sz="1200" b="1" dirty="0"/>
              <a:t> = {</a:t>
            </a:r>
          </a:p>
          <a:p>
            <a:r>
              <a:rPr lang="en-GB" sz="1200" b="1" dirty="0" smtClean="0"/>
              <a:t>          '</a:t>
            </a:r>
            <a:r>
              <a:rPr lang="en-GB" sz="1200" b="1" dirty="0" err="1" smtClean="0"/>
              <a:t>color</a:t>
            </a:r>
            <a:r>
              <a:rPr lang="en-GB" sz="1200" b="1" dirty="0"/>
              <a:t>': '</a:t>
            </a:r>
            <a:r>
              <a:rPr lang="en-GB" sz="1200" b="1" dirty="0" err="1"/>
              <a:t>darkblue</a:t>
            </a:r>
            <a:r>
              <a:rPr lang="en-GB" sz="1200" b="1" dirty="0"/>
              <a:t>',</a:t>
            </a:r>
          </a:p>
          <a:p>
            <a:r>
              <a:rPr lang="en-GB" sz="1200" b="1" dirty="0" smtClean="0"/>
              <a:t>          'background-</a:t>
            </a:r>
            <a:r>
              <a:rPr lang="en-GB" sz="1200" b="1" dirty="0" err="1" smtClean="0"/>
              <a:t>color</a:t>
            </a:r>
            <a:r>
              <a:rPr lang="en-GB" sz="1200" b="1" dirty="0"/>
              <a:t>': '</a:t>
            </a:r>
            <a:r>
              <a:rPr lang="en-GB" sz="1200" b="1" dirty="0" err="1"/>
              <a:t>lightblue</a:t>
            </a:r>
            <a:r>
              <a:rPr lang="en-GB" sz="1200" b="1" dirty="0"/>
              <a:t>',</a:t>
            </a:r>
          </a:p>
          <a:p>
            <a:r>
              <a:rPr lang="en-GB" sz="1200" b="1" dirty="0" smtClean="0"/>
              <a:t>          'font-weight</a:t>
            </a:r>
            <a:r>
              <a:rPr lang="en-GB" sz="1200" b="1" dirty="0"/>
              <a:t>': 'bold'</a:t>
            </a:r>
          </a:p>
          <a:p>
            <a:r>
              <a:rPr lang="en-GB" sz="1200" b="1" dirty="0" smtClean="0"/>
              <a:t>    };</a:t>
            </a:r>
            <a:endParaRPr lang="en-GB" sz="1200" b="1" dirty="0"/>
          </a:p>
          <a:p>
            <a:r>
              <a:rPr lang="en-GB" sz="1200" dirty="0"/>
              <a:t>	</a:t>
            </a:r>
          </a:p>
          <a:p>
            <a:r>
              <a:rPr lang="en-GB" sz="1200" dirty="0" smtClean="0"/>
              <a:t>    $.</a:t>
            </a:r>
            <a:r>
              <a:rPr lang="en-GB" sz="1200" dirty="0" err="1"/>
              <a:t>fn.highlight</a:t>
            </a:r>
            <a:r>
              <a:rPr lang="en-GB" sz="1200" dirty="0"/>
              <a:t> = function() </a:t>
            </a:r>
            <a:r>
              <a:rPr lang="en-GB" sz="1200" dirty="0" smtClean="0"/>
              <a:t>{</a:t>
            </a:r>
          </a:p>
          <a:p>
            <a:r>
              <a:rPr lang="en-GB" sz="1200" dirty="0" smtClean="0"/>
              <a:t>        $(</a:t>
            </a:r>
            <a:r>
              <a:rPr lang="en-GB" sz="1200" dirty="0"/>
              <a:t>this).hover(</a:t>
            </a:r>
          </a:p>
          <a:p>
            <a:r>
              <a:rPr lang="en-GB" sz="1200" dirty="0" smtClean="0"/>
              <a:t>            function</a:t>
            </a:r>
            <a:r>
              <a:rPr lang="en-GB" sz="1200" dirty="0"/>
              <a:t>() { $(this).</a:t>
            </a:r>
            <a:r>
              <a:rPr lang="en-GB" sz="1200" dirty="0" err="1"/>
              <a:t>css</a:t>
            </a:r>
            <a:r>
              <a:rPr lang="en-GB" sz="1200" dirty="0"/>
              <a:t>(</a:t>
            </a:r>
            <a:r>
              <a:rPr lang="en-GB" sz="1200" b="1" dirty="0" err="1"/>
              <a:t>highlightSettings</a:t>
            </a:r>
            <a:r>
              <a:rPr lang="en-GB" sz="1200" dirty="0"/>
              <a:t>); },</a:t>
            </a:r>
          </a:p>
          <a:p>
            <a:r>
              <a:rPr lang="en-GB" sz="1200" dirty="0" smtClean="0"/>
              <a:t>            function</a:t>
            </a:r>
            <a:r>
              <a:rPr lang="en-GB" sz="1200" dirty="0"/>
              <a:t>() { $(this).</a:t>
            </a:r>
            <a:r>
              <a:rPr lang="en-GB" sz="1200" dirty="0" err="1"/>
              <a:t>css</a:t>
            </a:r>
            <a:r>
              <a:rPr lang="en-GB" sz="1200" dirty="0"/>
              <a:t>(</a:t>
            </a:r>
            <a:r>
              <a:rPr lang="en-GB" sz="1200" b="1" dirty="0" err="1"/>
              <a:t>normalSettings</a:t>
            </a:r>
            <a:r>
              <a:rPr lang="en-GB" sz="1200" dirty="0"/>
              <a:t>);    }</a:t>
            </a:r>
          </a:p>
          <a:p>
            <a:r>
              <a:rPr lang="en-GB" sz="1200" dirty="0" smtClean="0"/>
              <a:t>        );</a:t>
            </a:r>
            <a:r>
              <a:rPr lang="en-GB" sz="1200" dirty="0"/>
              <a:t>							</a:t>
            </a:r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  };</a:t>
            </a:r>
            <a:r>
              <a:rPr lang="en-GB" sz="1200" dirty="0"/>
              <a:t>	</a:t>
            </a:r>
          </a:p>
          <a:p>
            <a:r>
              <a:rPr lang="en-GB" sz="1200" dirty="0"/>
              <a:t>}(</a:t>
            </a:r>
            <a:r>
              <a:rPr lang="en-GB" sz="1200" dirty="0" err="1"/>
              <a:t>jQuery</a:t>
            </a:r>
            <a:r>
              <a:rPr lang="en-GB" sz="1200" dirty="0"/>
              <a:t>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62333" y="2796795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>
                <a:solidFill>
                  <a:srgbClr val="002060"/>
                </a:solidFill>
              </a:rPr>
              <a:t>plugin05.html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standard </a:t>
            </a:r>
            <a:r>
              <a:rPr lang="en-GB" dirty="0" err="1" smtClean="0"/>
              <a:t>jQuery</a:t>
            </a:r>
            <a:r>
              <a:rPr lang="en-GB" dirty="0" smtClean="0"/>
              <a:t> functions support chaining</a:t>
            </a:r>
          </a:p>
          <a:p>
            <a:pPr lvl="1"/>
            <a:r>
              <a:rPr lang="en-GB" dirty="0" smtClean="0"/>
              <a:t>i.e. you can call one function after another on a </a:t>
            </a:r>
            <a:r>
              <a:rPr lang="en-GB" dirty="0" err="1" smtClean="0"/>
              <a:t>jQuery</a:t>
            </a:r>
            <a:r>
              <a:rPr lang="en-GB" dirty="0" smtClean="0"/>
              <a:t> selection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Our plugin should also support chaining</a:t>
            </a:r>
          </a:p>
          <a:p>
            <a:pPr lvl="1"/>
            <a:r>
              <a:rPr lang="en-GB" dirty="0" smtClean="0">
                <a:latin typeface="+mj-lt"/>
              </a:rPr>
              <a:t>Just return </a:t>
            </a:r>
            <a:r>
              <a:rPr lang="en-GB" dirty="0" smtClean="0">
                <a:latin typeface="Lucida Console" pitchFamily="49" charset="0"/>
              </a:rPr>
              <a:t>this</a:t>
            </a:r>
            <a:r>
              <a:rPr lang="en-GB" dirty="0" smtClean="0">
                <a:latin typeface="+mj-lt"/>
              </a:rPr>
              <a:t> (i.e. the prototype object) from the plugin </a:t>
            </a:r>
          </a:p>
          <a:p>
            <a:pPr lvl="1"/>
            <a:r>
              <a:rPr lang="en-GB" dirty="0" smtClean="0">
                <a:latin typeface="+mj-lt"/>
              </a:rPr>
              <a:t>Allows the client code to chain subsequent calls</a:t>
            </a:r>
          </a:p>
          <a:p>
            <a:pPr lvl="1"/>
            <a:endParaRPr lang="en-US" dirty="0" smtClean="0">
              <a:latin typeface="+mj-lt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dirty="0" smtClean="0"/>
              <a:t>Supporting Chaining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2CD6878-2FC8-4A8A-B93E-606852E00096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04748" y="3636300"/>
            <a:ext cx="8228898" cy="233207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C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 dirty="0"/>
              <a:t>(function($) </a:t>
            </a:r>
            <a:r>
              <a:rPr lang="en-GB" sz="1200" dirty="0" smtClean="0"/>
              <a:t>{</a:t>
            </a:r>
          </a:p>
          <a:p>
            <a:r>
              <a:rPr lang="en-GB" sz="1200" dirty="0" smtClean="0"/>
              <a:t>    …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 smtClean="0"/>
              <a:t>    $.</a:t>
            </a:r>
            <a:r>
              <a:rPr lang="en-GB" sz="1200" dirty="0" err="1"/>
              <a:t>fn.highlight</a:t>
            </a:r>
            <a:r>
              <a:rPr lang="en-GB" sz="1200" dirty="0"/>
              <a:t> = function</a:t>
            </a:r>
            <a:r>
              <a:rPr lang="en-GB" sz="1200" dirty="0" smtClean="0"/>
              <a:t>() </a:t>
            </a:r>
            <a:r>
              <a:rPr lang="en-GB" sz="1200" dirty="0"/>
              <a:t>{</a:t>
            </a:r>
          </a:p>
          <a:p>
            <a:endParaRPr lang="en-GB" sz="1200" dirty="0" smtClean="0"/>
          </a:p>
          <a:p>
            <a:r>
              <a:rPr lang="en-GB" sz="1200" dirty="0" smtClean="0"/>
              <a:t>        // </a:t>
            </a:r>
            <a:r>
              <a:rPr lang="en-GB" sz="1200" dirty="0"/>
              <a:t>Plugin functionality as before… </a:t>
            </a:r>
          </a:p>
          <a:p>
            <a:endParaRPr lang="en-GB" sz="1200" dirty="0" smtClean="0"/>
          </a:p>
          <a:p>
            <a:r>
              <a:rPr lang="en-GB" sz="1200" dirty="0" smtClean="0"/>
              <a:t>        // Return the prototype object, to allow client code to chain subsequent calls.</a:t>
            </a:r>
          </a:p>
          <a:p>
            <a:r>
              <a:rPr lang="en-GB" sz="1200" dirty="0" smtClean="0"/>
              <a:t>        </a:t>
            </a:r>
            <a:r>
              <a:rPr lang="en-GB" sz="1200" b="1" dirty="0" smtClean="0"/>
              <a:t>return this;</a:t>
            </a:r>
          </a:p>
          <a:p>
            <a:r>
              <a:rPr lang="en-GB" sz="1200" dirty="0" smtClean="0"/>
              <a:t>    };</a:t>
            </a:r>
            <a:endParaRPr lang="en-GB" sz="1200" dirty="0"/>
          </a:p>
          <a:p>
            <a:endParaRPr lang="en-GB" sz="1200" dirty="0" smtClean="0"/>
          </a:p>
          <a:p>
            <a:r>
              <a:rPr lang="en-GB" sz="1200" dirty="0" smtClean="0"/>
              <a:t>}(</a:t>
            </a:r>
            <a:r>
              <a:rPr lang="en-GB" sz="1200" dirty="0" err="1"/>
              <a:t>jQuery</a:t>
            </a:r>
            <a:r>
              <a:rPr lang="en-GB" sz="1200" dirty="0"/>
              <a:t>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78871" y="5677769"/>
            <a:ext cx="4798837" cy="577665"/>
          </a:xfrm>
          <a:prstGeom prst="rect">
            <a:avLst/>
          </a:prstGeom>
          <a:solidFill>
            <a:srgbClr val="FFDD4F"/>
          </a:solidFill>
          <a:ln>
            <a:solidFill>
              <a:schemeClr val="accent2">
                <a:lumMod val="75000"/>
              </a:schemeClr>
            </a:solidFill>
          </a:ln>
          <a:effectLst>
            <a:outerShdw dist="107763" dir="2700000" algn="ctr" rotWithShape="0">
              <a:srgbClr val="FFC000"/>
            </a:outerShdw>
          </a:effectLst>
          <a:extLst/>
        </p:spPr>
        <p:txBody>
          <a:bodyPr lIns="92075" tIns="46038" rIns="92075" bIns="46038" anchor="ctr"/>
          <a:lstStyle/>
          <a:p>
            <a:r>
              <a:rPr lang="en-GB" sz="1200" dirty="0"/>
              <a:t>$('div').highlight</a:t>
            </a:r>
            <a:r>
              <a:rPr lang="en-GB" sz="1200" dirty="0" smtClean="0"/>
              <a:t>()</a:t>
            </a:r>
          </a:p>
          <a:p>
            <a:r>
              <a:rPr lang="en-GB" sz="1200" dirty="0" smtClean="0"/>
              <a:t>        </a:t>
            </a:r>
            <a:r>
              <a:rPr lang="en-GB" sz="1200" b="1" dirty="0" smtClean="0"/>
              <a:t>.</a:t>
            </a:r>
            <a:r>
              <a:rPr lang="en-GB" sz="1200" b="1" dirty="0" err="1" smtClean="0"/>
              <a:t>css</a:t>
            </a:r>
            <a:r>
              <a:rPr lang="en-GB" sz="1200" b="1" dirty="0" smtClean="0"/>
              <a:t>("font-family", "Calibri")</a:t>
            </a:r>
            <a:r>
              <a:rPr lang="en-GB" sz="1200" dirty="0" smtClean="0"/>
              <a:t>;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062333" y="3721866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>
                <a:solidFill>
                  <a:srgbClr val="002060"/>
                </a:solidFill>
              </a:rPr>
              <a:t>plugin06.html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9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parameterise the plugin</a:t>
            </a:r>
          </a:p>
          <a:p>
            <a:pPr lvl="1"/>
            <a:r>
              <a:rPr lang="en-GB" dirty="0" smtClean="0"/>
              <a:t>Allow the client code to pass in options (typically as an object) </a:t>
            </a:r>
          </a:p>
          <a:p>
            <a:pPr lvl="1"/>
            <a:r>
              <a:rPr lang="en-GB" dirty="0" smtClean="0"/>
              <a:t>We should also define default values for all the option properties, in case the client code doesn't pass in values</a:t>
            </a:r>
          </a:p>
          <a:p>
            <a:pPr lvl="1"/>
            <a:r>
              <a:rPr lang="en-GB" dirty="0" smtClean="0"/>
              <a:t>We can merge default and supplied values, using </a:t>
            </a:r>
            <a:r>
              <a:rPr lang="en-GB" dirty="0" smtClean="0">
                <a:latin typeface="Lucida Console" pitchFamily="49" charset="0"/>
              </a:rPr>
              <a:t>$.extend()</a:t>
            </a:r>
            <a:endParaRPr lang="en-US" dirty="0" smtClean="0">
              <a:latin typeface="Lucida Console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dirty="0" smtClean="0"/>
              <a:t>Passing Parameters into a Plugin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2CD6878-2FC8-4A8A-B93E-606852E00096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04748" y="3083437"/>
            <a:ext cx="8228898" cy="357254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C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 dirty="0"/>
              <a:t>(function($) </a:t>
            </a:r>
            <a:r>
              <a:rPr lang="en-GB" sz="1200" dirty="0" smtClean="0"/>
              <a:t>{</a:t>
            </a:r>
          </a:p>
          <a:p>
            <a:r>
              <a:rPr lang="en-GB" sz="1200" dirty="0" smtClean="0"/>
              <a:t>    …</a:t>
            </a:r>
            <a:endParaRPr lang="en-GB" sz="1200" dirty="0"/>
          </a:p>
          <a:p>
            <a:r>
              <a:rPr lang="en-GB" sz="1200" b="1" dirty="0" smtClean="0"/>
              <a:t>    </a:t>
            </a:r>
            <a:r>
              <a:rPr lang="en-GB" sz="1200" b="1" dirty="0" err="1" smtClean="0"/>
              <a:t>var</a:t>
            </a:r>
            <a:r>
              <a:rPr lang="en-GB" sz="1200" b="1" dirty="0" smtClean="0"/>
              <a:t> </a:t>
            </a:r>
            <a:r>
              <a:rPr lang="en-GB" sz="1200" b="1" dirty="0" err="1"/>
              <a:t>defaultHighlightSettings</a:t>
            </a:r>
            <a:r>
              <a:rPr lang="en-GB" sz="1200" b="1" dirty="0"/>
              <a:t> = {</a:t>
            </a:r>
          </a:p>
          <a:p>
            <a:r>
              <a:rPr lang="en-GB" sz="1200" b="1" dirty="0" smtClean="0"/>
              <a:t>          '</a:t>
            </a:r>
            <a:r>
              <a:rPr lang="en-GB" sz="1200" b="1" dirty="0" err="1" smtClean="0"/>
              <a:t>color</a:t>
            </a:r>
            <a:r>
              <a:rPr lang="en-GB" sz="1200" b="1" dirty="0"/>
              <a:t>': '</a:t>
            </a:r>
            <a:r>
              <a:rPr lang="en-GB" sz="1200" b="1" dirty="0" err="1"/>
              <a:t>darkblue</a:t>
            </a:r>
            <a:r>
              <a:rPr lang="en-GB" sz="1200" b="1" dirty="0"/>
              <a:t>',</a:t>
            </a:r>
          </a:p>
          <a:p>
            <a:r>
              <a:rPr lang="en-GB" sz="1200" b="1" dirty="0" smtClean="0"/>
              <a:t>          'background-</a:t>
            </a:r>
            <a:r>
              <a:rPr lang="en-GB" sz="1200" b="1" dirty="0" err="1" smtClean="0"/>
              <a:t>color</a:t>
            </a:r>
            <a:r>
              <a:rPr lang="en-GB" sz="1200" b="1" dirty="0"/>
              <a:t>': '</a:t>
            </a:r>
            <a:r>
              <a:rPr lang="en-GB" sz="1200" b="1" dirty="0" err="1"/>
              <a:t>lightblue</a:t>
            </a:r>
            <a:r>
              <a:rPr lang="en-GB" sz="1200" b="1" dirty="0"/>
              <a:t>',</a:t>
            </a:r>
          </a:p>
          <a:p>
            <a:r>
              <a:rPr lang="en-GB" sz="1200" b="1" dirty="0" smtClean="0"/>
              <a:t>          'font-weight</a:t>
            </a:r>
            <a:r>
              <a:rPr lang="en-GB" sz="1200" b="1" dirty="0"/>
              <a:t>': 'bold'</a:t>
            </a:r>
          </a:p>
          <a:p>
            <a:r>
              <a:rPr lang="en-GB" sz="1200" b="1" dirty="0" smtClean="0"/>
              <a:t>    };</a:t>
            </a:r>
          </a:p>
          <a:p>
            <a:r>
              <a:rPr lang="en-GB" sz="1200" dirty="0"/>
              <a:t>	</a:t>
            </a:r>
          </a:p>
          <a:p>
            <a:r>
              <a:rPr lang="en-GB" sz="1200" dirty="0" smtClean="0"/>
              <a:t>    $.</a:t>
            </a:r>
            <a:r>
              <a:rPr lang="en-GB" sz="1200" dirty="0" err="1"/>
              <a:t>fn.highlight</a:t>
            </a:r>
            <a:r>
              <a:rPr lang="en-GB" sz="1200" dirty="0"/>
              <a:t> = </a:t>
            </a:r>
            <a:r>
              <a:rPr lang="en-GB" sz="1200" dirty="0" smtClean="0"/>
              <a:t>function(</a:t>
            </a:r>
            <a:r>
              <a:rPr lang="en-GB" sz="1200" b="1" dirty="0" smtClean="0"/>
              <a:t>options</a:t>
            </a:r>
            <a:r>
              <a:rPr lang="en-GB" sz="1200" dirty="0" smtClean="0"/>
              <a:t>) </a:t>
            </a:r>
            <a:r>
              <a:rPr lang="en-GB" sz="1200" dirty="0"/>
              <a:t>{</a:t>
            </a:r>
          </a:p>
          <a:p>
            <a:endParaRPr lang="en-GB" sz="1200" dirty="0" smtClean="0"/>
          </a:p>
          <a:p>
            <a:r>
              <a:rPr lang="en-GB" sz="1200" b="1" dirty="0" smtClean="0"/>
              <a:t>        </a:t>
            </a:r>
            <a:r>
              <a:rPr lang="en-GB" sz="1200" b="1" dirty="0" err="1" smtClean="0"/>
              <a:t>var</a:t>
            </a:r>
            <a:r>
              <a:rPr lang="en-GB" sz="1200" b="1" dirty="0" smtClean="0"/>
              <a:t> </a:t>
            </a:r>
            <a:r>
              <a:rPr lang="en-GB" sz="1200" b="1" dirty="0" err="1"/>
              <a:t>highlightSettings</a:t>
            </a:r>
            <a:r>
              <a:rPr lang="en-GB" sz="1200" b="1" dirty="0"/>
              <a:t> = $.extend</a:t>
            </a:r>
            <a:r>
              <a:rPr lang="en-GB" sz="1200" b="1" dirty="0" smtClean="0"/>
              <a:t>({}, </a:t>
            </a:r>
            <a:r>
              <a:rPr lang="en-GB" sz="1200" b="1" dirty="0" err="1" smtClean="0"/>
              <a:t>defaultHighlightSettings</a:t>
            </a:r>
            <a:r>
              <a:rPr lang="en-GB" sz="1200" b="1" dirty="0" smtClean="0"/>
              <a:t>, options</a:t>
            </a:r>
            <a:r>
              <a:rPr lang="en-GB" sz="1200" b="1" dirty="0"/>
              <a:t>);</a:t>
            </a:r>
          </a:p>
          <a:p>
            <a:endParaRPr lang="en-GB" sz="1200" dirty="0"/>
          </a:p>
          <a:p>
            <a:r>
              <a:rPr lang="en-GB" sz="1200" dirty="0" smtClean="0"/>
              <a:t>        $(</a:t>
            </a:r>
            <a:r>
              <a:rPr lang="en-GB" sz="1200" dirty="0"/>
              <a:t>this).hover(</a:t>
            </a:r>
          </a:p>
          <a:p>
            <a:r>
              <a:rPr lang="en-GB" sz="1200" dirty="0" smtClean="0"/>
              <a:t>            function</a:t>
            </a:r>
            <a:r>
              <a:rPr lang="en-GB" sz="1200" dirty="0"/>
              <a:t>() </a:t>
            </a:r>
            <a:r>
              <a:rPr lang="en-GB" sz="1200" dirty="0" smtClean="0"/>
              <a:t>{ $(</a:t>
            </a:r>
            <a:r>
              <a:rPr lang="en-GB" sz="1200" dirty="0"/>
              <a:t>this).</a:t>
            </a:r>
            <a:r>
              <a:rPr lang="en-GB" sz="1200" dirty="0" err="1"/>
              <a:t>css</a:t>
            </a:r>
            <a:r>
              <a:rPr lang="en-GB" sz="1200" dirty="0"/>
              <a:t>(</a:t>
            </a:r>
            <a:r>
              <a:rPr lang="en-GB" sz="1200" b="1" dirty="0" err="1"/>
              <a:t>highlightSettings</a:t>
            </a:r>
            <a:r>
              <a:rPr lang="en-GB" sz="1200" dirty="0" smtClean="0"/>
              <a:t>); },</a:t>
            </a:r>
            <a:endParaRPr lang="en-GB" sz="1200" dirty="0"/>
          </a:p>
          <a:p>
            <a:r>
              <a:rPr lang="en-GB" sz="1200" dirty="0" smtClean="0"/>
              <a:t>            function</a:t>
            </a:r>
            <a:r>
              <a:rPr lang="en-GB" sz="1200" dirty="0"/>
              <a:t>() </a:t>
            </a:r>
            <a:r>
              <a:rPr lang="en-GB" sz="1200" dirty="0" smtClean="0"/>
              <a:t>{ $(</a:t>
            </a:r>
            <a:r>
              <a:rPr lang="en-GB" sz="1200" dirty="0"/>
              <a:t>this).</a:t>
            </a:r>
            <a:r>
              <a:rPr lang="en-GB" sz="1200" dirty="0" err="1"/>
              <a:t>css</a:t>
            </a:r>
            <a:r>
              <a:rPr lang="en-GB" sz="1200" dirty="0"/>
              <a:t>(</a:t>
            </a:r>
            <a:r>
              <a:rPr lang="en-GB" sz="1200" dirty="0" err="1"/>
              <a:t>normalSettings</a:t>
            </a:r>
            <a:r>
              <a:rPr lang="en-GB" sz="1200" dirty="0" smtClean="0"/>
              <a:t>);    }</a:t>
            </a:r>
          </a:p>
          <a:p>
            <a:r>
              <a:rPr lang="en-GB" sz="1200" dirty="0" smtClean="0"/>
              <a:t>        );</a:t>
            </a:r>
            <a:endParaRPr lang="en-GB" sz="1200" dirty="0"/>
          </a:p>
          <a:p>
            <a:r>
              <a:rPr lang="en-GB" sz="1200" dirty="0" smtClean="0"/>
              <a:t>        return </a:t>
            </a:r>
            <a:r>
              <a:rPr lang="en-GB" sz="1200" dirty="0"/>
              <a:t>this</a:t>
            </a:r>
            <a:r>
              <a:rPr lang="en-GB" sz="1200" dirty="0" smtClean="0"/>
              <a:t>;</a:t>
            </a:r>
          </a:p>
          <a:p>
            <a:r>
              <a:rPr lang="en-GB" sz="1200" dirty="0" smtClean="0"/>
              <a:t>    };</a:t>
            </a:r>
          </a:p>
          <a:p>
            <a:r>
              <a:rPr lang="en-GB" sz="1200" dirty="0" smtClean="0"/>
              <a:t>}(</a:t>
            </a:r>
            <a:r>
              <a:rPr lang="en-GB" sz="1200" dirty="0" err="1"/>
              <a:t>jQuery</a:t>
            </a:r>
            <a:r>
              <a:rPr lang="en-GB" sz="1200" dirty="0"/>
              <a:t>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78871" y="6262576"/>
            <a:ext cx="4798837" cy="471343"/>
          </a:xfrm>
          <a:prstGeom prst="rect">
            <a:avLst/>
          </a:prstGeom>
          <a:solidFill>
            <a:srgbClr val="FFDD4F"/>
          </a:solidFill>
          <a:ln>
            <a:solidFill>
              <a:schemeClr val="accent2">
                <a:lumMod val="75000"/>
              </a:schemeClr>
            </a:solidFill>
          </a:ln>
          <a:effectLst>
            <a:outerShdw dist="107763" dir="2700000" algn="ctr" rotWithShape="0">
              <a:srgbClr val="FFC000"/>
            </a:outerShdw>
          </a:effectLst>
          <a:extLst/>
        </p:spPr>
        <p:txBody>
          <a:bodyPr lIns="92075" tIns="46038" rIns="92075" bIns="46038" anchor="ctr"/>
          <a:lstStyle/>
          <a:p>
            <a:r>
              <a:rPr lang="en-GB" sz="1200" dirty="0"/>
              <a:t>$('div').highlight(</a:t>
            </a:r>
            <a:r>
              <a:rPr lang="en-GB" sz="1200" b="1" dirty="0"/>
              <a:t>{'</a:t>
            </a:r>
            <a:r>
              <a:rPr lang="en-GB" sz="1200" b="1" dirty="0" err="1"/>
              <a:t>color</a:t>
            </a:r>
            <a:r>
              <a:rPr lang="en-GB" sz="1200" b="1" dirty="0"/>
              <a:t>': 'orange'}</a:t>
            </a:r>
            <a:r>
              <a:rPr lang="en-GB" sz="1200" dirty="0"/>
              <a:t>)</a:t>
            </a:r>
          </a:p>
          <a:p>
            <a:r>
              <a:rPr lang="en-GB" sz="1200" dirty="0" smtClean="0"/>
              <a:t>        .</a:t>
            </a:r>
            <a:r>
              <a:rPr lang="en-GB" sz="1200" dirty="0" err="1"/>
              <a:t>css</a:t>
            </a:r>
            <a:r>
              <a:rPr lang="en-GB" sz="1200" dirty="0"/>
              <a:t>("font-family", "Calibri");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62333" y="3126418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>
                <a:solidFill>
                  <a:srgbClr val="002060"/>
                </a:solidFill>
              </a:rPr>
              <a:t>plugin07.html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3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Many standard </a:t>
            </a:r>
            <a:r>
              <a:rPr lang="en-GB" dirty="0" err="1" smtClean="0"/>
              <a:t>jQuery</a:t>
            </a:r>
            <a:r>
              <a:rPr lang="en-GB" dirty="0" smtClean="0"/>
              <a:t> functions allow you to specify a call-back function</a:t>
            </a:r>
          </a:p>
          <a:p>
            <a:pPr lvl="1"/>
            <a:r>
              <a:rPr lang="en-GB" dirty="0" smtClean="0"/>
              <a:t>Executed after the </a:t>
            </a:r>
            <a:r>
              <a:rPr lang="en-GB" dirty="0" err="1" smtClean="0"/>
              <a:t>jQuery</a:t>
            </a:r>
            <a:r>
              <a:rPr lang="en-GB" dirty="0" smtClean="0"/>
              <a:t> function has completed its task</a:t>
            </a:r>
          </a:p>
          <a:p>
            <a:pPr lvl="1"/>
            <a:endParaRPr lang="en-GB" dirty="0"/>
          </a:p>
          <a:p>
            <a:r>
              <a:rPr lang="en-GB" dirty="0" smtClean="0"/>
              <a:t>Here's a simple call-back</a:t>
            </a:r>
          </a:p>
          <a:p>
            <a:pPr lvl="1"/>
            <a:r>
              <a:rPr lang="en-GB" dirty="0" smtClean="0"/>
              <a:t>Optional parameter to the plugin</a:t>
            </a:r>
          </a:p>
          <a:p>
            <a:pPr lvl="1"/>
            <a:r>
              <a:rPr lang="en-GB" dirty="0" smtClean="0"/>
              <a:t>Executed at the end of the plugin (if it really is a function)</a:t>
            </a:r>
            <a:endParaRPr lang="en-GB" dirty="0"/>
          </a:p>
          <a:p>
            <a:pPr lvl="1"/>
            <a:r>
              <a:rPr lang="en-US" dirty="0" smtClean="0"/>
              <a:t>What are the limitations of this plugin?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dirty="0" smtClean="0"/>
              <a:t>Defining a Simple Call-back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2CD6878-2FC8-4A8A-B93E-606852E00096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04748" y="4391237"/>
            <a:ext cx="8228898" cy="209462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C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 dirty="0"/>
              <a:t>$.</a:t>
            </a:r>
            <a:r>
              <a:rPr lang="en-GB" sz="1200" dirty="0" err="1"/>
              <a:t>fn.highlight</a:t>
            </a:r>
            <a:r>
              <a:rPr lang="en-GB" sz="1200" dirty="0"/>
              <a:t> = function(options, </a:t>
            </a:r>
            <a:r>
              <a:rPr lang="en-GB" sz="1200" dirty="0" err="1"/>
              <a:t>callback</a:t>
            </a:r>
            <a:r>
              <a:rPr lang="en-GB" sz="1200" dirty="0"/>
              <a:t>) {</a:t>
            </a:r>
          </a:p>
          <a:p>
            <a:endParaRPr lang="en-GB" sz="1200" dirty="0"/>
          </a:p>
          <a:p>
            <a:r>
              <a:rPr lang="en-GB" sz="1200" dirty="0" smtClean="0"/>
              <a:t>    // Plugin functionality as before… </a:t>
            </a:r>
          </a:p>
          <a:p>
            <a:endParaRPr lang="en-GB" sz="1200" dirty="0"/>
          </a:p>
          <a:p>
            <a:r>
              <a:rPr lang="en-GB" sz="1200" dirty="0" smtClean="0"/>
              <a:t>    // </a:t>
            </a:r>
            <a:r>
              <a:rPr lang="en-GB" sz="1200" dirty="0"/>
              <a:t>Invoke </a:t>
            </a:r>
            <a:r>
              <a:rPr lang="en-GB" sz="1200" dirty="0" err="1"/>
              <a:t>callback</a:t>
            </a:r>
            <a:r>
              <a:rPr lang="en-GB" sz="1200" dirty="0"/>
              <a:t> function (if specified) </a:t>
            </a:r>
            <a:r>
              <a:rPr lang="en-GB" sz="1200" dirty="0" smtClean="0"/>
              <a:t>at end of plugin.</a:t>
            </a:r>
            <a:endParaRPr lang="en-GB" sz="1200" dirty="0"/>
          </a:p>
          <a:p>
            <a:r>
              <a:rPr lang="en-GB" sz="1200" b="1" dirty="0" smtClean="0"/>
              <a:t>    if </a:t>
            </a:r>
            <a:r>
              <a:rPr lang="en-GB" sz="1200" b="1" dirty="0"/>
              <a:t>($.</a:t>
            </a:r>
            <a:r>
              <a:rPr lang="en-GB" sz="1200" b="1" dirty="0" err="1"/>
              <a:t>isFunction</a:t>
            </a:r>
            <a:r>
              <a:rPr lang="en-GB" sz="1200" b="1" dirty="0"/>
              <a:t>(</a:t>
            </a:r>
            <a:r>
              <a:rPr lang="en-GB" sz="1200" b="1" dirty="0" err="1"/>
              <a:t>callback</a:t>
            </a:r>
            <a:r>
              <a:rPr lang="en-GB" sz="1200" b="1" dirty="0"/>
              <a:t>)) {</a:t>
            </a:r>
          </a:p>
          <a:p>
            <a:r>
              <a:rPr lang="en-GB" sz="1200" b="1" dirty="0" smtClean="0"/>
              <a:t>        </a:t>
            </a:r>
            <a:r>
              <a:rPr lang="en-GB" sz="1200" b="1" dirty="0" err="1" smtClean="0"/>
              <a:t>callback</a:t>
            </a:r>
            <a:r>
              <a:rPr lang="en-GB" sz="1200" b="1" dirty="0"/>
              <a:t>();</a:t>
            </a:r>
          </a:p>
          <a:p>
            <a:r>
              <a:rPr lang="en-GB" sz="1200" b="1" dirty="0" smtClean="0"/>
              <a:t>    }</a:t>
            </a:r>
            <a:endParaRPr lang="en-GB" sz="1200" b="1" dirty="0"/>
          </a:p>
          <a:p>
            <a:endParaRPr lang="en-GB" sz="1200" dirty="0"/>
          </a:p>
          <a:p>
            <a:r>
              <a:rPr lang="en-GB" sz="1200" dirty="0" smtClean="0"/>
              <a:t>    return </a:t>
            </a:r>
            <a:r>
              <a:rPr lang="en-GB" sz="1200" dirty="0"/>
              <a:t>this;							</a:t>
            </a:r>
          </a:p>
          <a:p>
            <a:r>
              <a:rPr lang="en-GB" sz="1200" dirty="0"/>
              <a:t>};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78871" y="5922297"/>
            <a:ext cx="4798837" cy="737191"/>
          </a:xfrm>
          <a:prstGeom prst="rect">
            <a:avLst/>
          </a:prstGeom>
          <a:solidFill>
            <a:srgbClr val="FFDD4F"/>
          </a:solidFill>
          <a:ln>
            <a:solidFill>
              <a:schemeClr val="accent2">
                <a:lumMod val="75000"/>
              </a:schemeClr>
            </a:solidFill>
          </a:ln>
          <a:effectLst>
            <a:outerShdw dist="107763" dir="2700000" algn="ctr" rotWithShape="0">
              <a:srgbClr val="FFC000"/>
            </a:outerShdw>
          </a:effectLst>
          <a:extLst/>
        </p:spPr>
        <p:txBody>
          <a:bodyPr lIns="92075" tIns="46038" rIns="92075" bIns="46038" anchor="ctr"/>
          <a:lstStyle/>
          <a:p>
            <a:r>
              <a:rPr lang="en-GB" sz="1200" dirty="0"/>
              <a:t>$('div').highlight({'</a:t>
            </a:r>
            <a:r>
              <a:rPr lang="en-GB" sz="1200" dirty="0" err="1"/>
              <a:t>color</a:t>
            </a:r>
            <a:r>
              <a:rPr lang="en-GB" sz="1200" dirty="0"/>
              <a:t>': 'orange'}, </a:t>
            </a:r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                 </a:t>
            </a:r>
            <a:r>
              <a:rPr lang="en-GB" sz="1200" b="1" dirty="0" smtClean="0"/>
              <a:t>function</a:t>
            </a:r>
            <a:r>
              <a:rPr lang="en-GB" sz="1200" b="1" dirty="0"/>
              <a:t>() { alert('Done</a:t>
            </a:r>
            <a:r>
              <a:rPr lang="en-GB" sz="1200" b="1" dirty="0" smtClean="0"/>
              <a:t>'); </a:t>
            </a:r>
            <a:r>
              <a:rPr lang="en-GB" sz="1200" b="1" dirty="0"/>
              <a:t>}</a:t>
            </a:r>
            <a:r>
              <a:rPr lang="en-GB" sz="1200" dirty="0"/>
              <a:t>)</a:t>
            </a:r>
          </a:p>
          <a:p>
            <a:r>
              <a:rPr lang="en-GB" sz="1200" dirty="0" smtClean="0"/>
              <a:t>        .</a:t>
            </a:r>
            <a:r>
              <a:rPr lang="en-GB" sz="1200" dirty="0" err="1"/>
              <a:t>css</a:t>
            </a:r>
            <a:r>
              <a:rPr lang="en-GB" sz="1200" dirty="0"/>
              <a:t>("font-family", "Calibri");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62333" y="4455543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>
                <a:solidFill>
                  <a:srgbClr val="002060"/>
                </a:solidFill>
              </a:rPr>
              <a:t>plugin08.html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/>
              <a:t>Setting the scene for plugins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/>
              <a:t>Developing and using a plugin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GB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7BF711F-0B2E-4C26-A342-972C27EE41C1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improve the call-back from the previous slide</a:t>
            </a:r>
          </a:p>
          <a:p>
            <a:pPr lvl="1"/>
            <a:r>
              <a:rPr lang="en-GB" dirty="0" smtClean="0"/>
              <a:t>Invoke on completion of the actual operation (e.g. after a hover)</a:t>
            </a:r>
          </a:p>
          <a:p>
            <a:pPr lvl="2"/>
            <a:r>
              <a:rPr lang="en-GB" dirty="0" smtClean="0"/>
              <a:t>Rather than on completion of the plugin execution (i.e. on start-up)</a:t>
            </a:r>
          </a:p>
          <a:p>
            <a:pPr lvl="1"/>
            <a:r>
              <a:rPr lang="en-GB" dirty="0" smtClean="0"/>
              <a:t>Invoke it as a method on the target element</a:t>
            </a:r>
          </a:p>
          <a:p>
            <a:pPr lvl="2"/>
            <a:r>
              <a:rPr lang="en-GB" dirty="0" smtClean="0"/>
              <a:t>Rather than as a global function (i.e. on </a:t>
            </a:r>
            <a:r>
              <a:rPr lang="en-GB" dirty="0" smtClean="0">
                <a:latin typeface="Lucida Console" pitchFamily="49" charset="0"/>
              </a:rPr>
              <a:t>window</a:t>
            </a:r>
            <a:r>
              <a:rPr lang="en-GB" dirty="0" smtClean="0"/>
              <a:t>)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dirty="0" smtClean="0"/>
              <a:t>Defining a Better Call-back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2CD6878-2FC8-4A8A-B93E-606852E00096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04748" y="3040880"/>
            <a:ext cx="8228898" cy="290269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C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 dirty="0"/>
              <a:t>$.</a:t>
            </a:r>
            <a:r>
              <a:rPr lang="en-GB" sz="1200" dirty="0" err="1"/>
              <a:t>fn.highlight</a:t>
            </a:r>
            <a:r>
              <a:rPr lang="en-GB" sz="1200" dirty="0"/>
              <a:t> = function(options, </a:t>
            </a:r>
            <a:r>
              <a:rPr lang="en-GB" sz="1200" dirty="0" err="1"/>
              <a:t>callback</a:t>
            </a:r>
            <a:r>
              <a:rPr lang="en-GB" sz="1200" dirty="0"/>
              <a:t>) {</a:t>
            </a:r>
          </a:p>
          <a:p>
            <a:r>
              <a:rPr lang="en-GB" sz="1200" dirty="0" smtClean="0"/>
              <a:t>    …</a:t>
            </a:r>
          </a:p>
          <a:p>
            <a:r>
              <a:rPr lang="en-GB" sz="1200" dirty="0" smtClean="0"/>
              <a:t>    $(</a:t>
            </a:r>
            <a:r>
              <a:rPr lang="en-GB" sz="1200" dirty="0"/>
              <a:t>this).hover(</a:t>
            </a:r>
          </a:p>
          <a:p>
            <a:r>
              <a:rPr lang="en-GB" sz="1200" dirty="0" smtClean="0"/>
              <a:t>        function</a:t>
            </a:r>
            <a:r>
              <a:rPr lang="en-GB" sz="1200" dirty="0"/>
              <a:t>() { </a:t>
            </a:r>
          </a:p>
          <a:p>
            <a:r>
              <a:rPr lang="en-GB" sz="1200" dirty="0" smtClean="0"/>
              <a:t>            $(</a:t>
            </a:r>
            <a:r>
              <a:rPr lang="en-GB" sz="1200" dirty="0"/>
              <a:t>this).</a:t>
            </a:r>
            <a:r>
              <a:rPr lang="en-GB" sz="1200" dirty="0" err="1"/>
              <a:t>css</a:t>
            </a:r>
            <a:r>
              <a:rPr lang="en-GB" sz="1200" dirty="0"/>
              <a:t>(</a:t>
            </a:r>
            <a:r>
              <a:rPr lang="en-GB" sz="1200" dirty="0" err="1"/>
              <a:t>highlightSettings</a:t>
            </a:r>
            <a:r>
              <a:rPr lang="en-GB" sz="1200" dirty="0" smtClean="0"/>
              <a:t>);</a:t>
            </a:r>
          </a:p>
          <a:p>
            <a:r>
              <a:rPr lang="en-GB" sz="1200" b="1" dirty="0"/>
              <a:t> </a:t>
            </a:r>
            <a:r>
              <a:rPr lang="en-GB" sz="1200" b="1" dirty="0" smtClean="0"/>
              <a:t>           if </a:t>
            </a:r>
            <a:r>
              <a:rPr lang="en-GB" sz="1200" b="1" dirty="0"/>
              <a:t>($.</a:t>
            </a:r>
            <a:r>
              <a:rPr lang="en-GB" sz="1200" b="1" dirty="0" err="1"/>
              <a:t>isFunction</a:t>
            </a:r>
            <a:r>
              <a:rPr lang="en-GB" sz="1200" b="1" dirty="0"/>
              <a:t>(</a:t>
            </a:r>
            <a:r>
              <a:rPr lang="en-GB" sz="1200" b="1" dirty="0" err="1"/>
              <a:t>callback</a:t>
            </a:r>
            <a:r>
              <a:rPr lang="en-GB" sz="1200" b="1" dirty="0"/>
              <a:t>)) </a:t>
            </a:r>
            <a:r>
              <a:rPr lang="en-GB" sz="1200" b="1" dirty="0" smtClean="0"/>
              <a:t>{</a:t>
            </a:r>
          </a:p>
          <a:p>
            <a:r>
              <a:rPr lang="en-GB" sz="1200" b="1" dirty="0" smtClean="0"/>
              <a:t>                </a:t>
            </a:r>
            <a:r>
              <a:rPr lang="en-GB" sz="1200" b="1" dirty="0" err="1" smtClean="0"/>
              <a:t>callback.call</a:t>
            </a:r>
            <a:r>
              <a:rPr lang="en-GB" sz="1200" b="1" dirty="0"/>
              <a:t>($(this));</a:t>
            </a:r>
          </a:p>
          <a:p>
            <a:r>
              <a:rPr lang="en-GB" sz="1200" b="1" dirty="0" smtClean="0"/>
              <a:t>            }</a:t>
            </a:r>
            <a:endParaRPr lang="en-GB" sz="1200" b="1" dirty="0"/>
          </a:p>
          <a:p>
            <a:r>
              <a:rPr lang="en-GB" sz="1200" dirty="0" smtClean="0"/>
              <a:t>        },</a:t>
            </a:r>
            <a:endParaRPr lang="en-GB" sz="1200" dirty="0"/>
          </a:p>
          <a:p>
            <a:r>
              <a:rPr lang="en-GB" sz="1200" dirty="0" smtClean="0"/>
              <a:t>        function</a:t>
            </a:r>
            <a:r>
              <a:rPr lang="en-GB" sz="1200" dirty="0"/>
              <a:t>() { </a:t>
            </a:r>
          </a:p>
          <a:p>
            <a:r>
              <a:rPr lang="en-GB" sz="1200" dirty="0" smtClean="0"/>
              <a:t>            $(</a:t>
            </a:r>
            <a:r>
              <a:rPr lang="en-GB" sz="1200" dirty="0"/>
              <a:t>this).</a:t>
            </a:r>
            <a:r>
              <a:rPr lang="en-GB" sz="1200" dirty="0" err="1"/>
              <a:t>css</a:t>
            </a:r>
            <a:r>
              <a:rPr lang="en-GB" sz="1200" dirty="0"/>
              <a:t>(</a:t>
            </a:r>
            <a:r>
              <a:rPr lang="en-GB" sz="1200" dirty="0" err="1"/>
              <a:t>normalSettings</a:t>
            </a:r>
            <a:r>
              <a:rPr lang="en-GB" sz="1200" dirty="0" smtClean="0"/>
              <a:t>)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    }</a:t>
            </a:r>
            <a:endParaRPr lang="en-GB" sz="1200" dirty="0"/>
          </a:p>
          <a:p>
            <a:r>
              <a:rPr lang="en-GB" sz="1200" dirty="0" smtClean="0"/>
              <a:t>    );</a:t>
            </a:r>
            <a:endParaRPr lang="en-GB" sz="1200" dirty="0"/>
          </a:p>
          <a:p>
            <a:r>
              <a:rPr lang="en-GB" sz="1200" dirty="0" smtClean="0"/>
              <a:t>    return </a:t>
            </a:r>
            <a:r>
              <a:rPr lang="en-GB" sz="1200" dirty="0"/>
              <a:t>this;							</a:t>
            </a:r>
            <a:endParaRPr lang="en-GB" sz="1200" dirty="0" smtClean="0"/>
          </a:p>
          <a:p>
            <a:r>
              <a:rPr lang="en-GB" sz="1200" dirty="0" smtClean="0"/>
              <a:t>};</a:t>
            </a:r>
            <a:endParaRPr lang="en-GB" sz="12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05240" y="5326908"/>
            <a:ext cx="6368912" cy="1350335"/>
          </a:xfrm>
          <a:prstGeom prst="rect">
            <a:avLst/>
          </a:prstGeom>
          <a:solidFill>
            <a:srgbClr val="FFDD4F"/>
          </a:solidFill>
          <a:ln>
            <a:solidFill>
              <a:schemeClr val="accent2">
                <a:lumMod val="75000"/>
              </a:schemeClr>
            </a:solidFill>
          </a:ln>
          <a:effectLst>
            <a:outerShdw dist="107763" dir="2700000" algn="ctr" rotWithShape="0">
              <a:srgbClr val="FFC000"/>
            </a:outerShdw>
          </a:effectLst>
          <a:extLst/>
        </p:spPr>
        <p:txBody>
          <a:bodyPr lIns="92075" tIns="46038" rIns="92075" bIns="46038" anchor="ctr"/>
          <a:lstStyle/>
          <a:p>
            <a:r>
              <a:rPr lang="en-GB" sz="1200" dirty="0"/>
              <a:t>$('div').highlight({'</a:t>
            </a:r>
            <a:r>
              <a:rPr lang="en-GB" sz="1200" dirty="0" err="1"/>
              <a:t>color</a:t>
            </a:r>
            <a:r>
              <a:rPr lang="en-GB" sz="1200" dirty="0"/>
              <a:t>': 'orange</a:t>
            </a:r>
            <a:r>
              <a:rPr lang="en-GB" sz="1200" dirty="0" smtClean="0"/>
              <a:t>'},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               </a:t>
            </a:r>
            <a:r>
              <a:rPr lang="en-GB" sz="1200" b="1" dirty="0" smtClean="0"/>
              <a:t>function</a:t>
            </a:r>
            <a:r>
              <a:rPr lang="en-GB" sz="1200" b="1" dirty="0"/>
              <a:t>() { </a:t>
            </a:r>
          </a:p>
          <a:p>
            <a:r>
              <a:rPr lang="en-GB" sz="1200" b="1" dirty="0" smtClean="0"/>
              <a:t>                       </a:t>
            </a:r>
            <a:r>
              <a:rPr lang="en-GB" sz="1200" b="1" dirty="0" err="1" smtClean="0"/>
              <a:t>var</a:t>
            </a:r>
            <a:r>
              <a:rPr lang="en-GB" sz="1200" b="1" dirty="0" smtClean="0"/>
              <a:t> </a:t>
            </a:r>
            <a:r>
              <a:rPr lang="en-GB" sz="1200" b="1" dirty="0"/>
              <a:t>now = new Date();</a:t>
            </a:r>
          </a:p>
          <a:p>
            <a:r>
              <a:rPr lang="en-GB" sz="1200" b="1" dirty="0" smtClean="0"/>
              <a:t>                       </a:t>
            </a:r>
            <a:r>
              <a:rPr lang="en-GB" sz="1200" b="1" dirty="0" err="1" smtClean="0"/>
              <a:t>var</a:t>
            </a:r>
            <a:r>
              <a:rPr lang="en-GB" sz="1200" b="1" dirty="0" smtClean="0"/>
              <a:t> </a:t>
            </a:r>
            <a:r>
              <a:rPr lang="en-GB" sz="1200" b="1" dirty="0" err="1" smtClean="0"/>
              <a:t>nowString</a:t>
            </a:r>
            <a:r>
              <a:rPr lang="en-GB" sz="1200" b="1" dirty="0" smtClean="0"/>
              <a:t> </a:t>
            </a:r>
            <a:r>
              <a:rPr lang="en-GB" sz="1200" b="1" dirty="0"/>
              <a:t>= </a:t>
            </a:r>
            <a:r>
              <a:rPr lang="en-GB" sz="1200" dirty="0" smtClean="0"/>
              <a:t>…</a:t>
            </a:r>
            <a:r>
              <a:rPr lang="en-GB" sz="1200" b="1" dirty="0" smtClean="0"/>
              <a:t> ;</a:t>
            </a:r>
          </a:p>
          <a:p>
            <a:r>
              <a:rPr lang="en-GB" sz="1200" b="1" dirty="0"/>
              <a:t> </a:t>
            </a:r>
            <a:r>
              <a:rPr lang="en-GB" sz="1200" b="1" dirty="0" smtClean="0"/>
              <a:t>                      $(</a:t>
            </a:r>
            <a:r>
              <a:rPr lang="en-GB" sz="1200" b="1" dirty="0"/>
              <a:t>this).text($(this).text() + </a:t>
            </a:r>
            <a:r>
              <a:rPr lang="en-GB" sz="1200" b="1" dirty="0" err="1" smtClean="0"/>
              <a:t>nowString</a:t>
            </a:r>
            <a:r>
              <a:rPr lang="en-GB" sz="1200" b="1" dirty="0" smtClean="0"/>
              <a:t>); </a:t>
            </a:r>
            <a:endParaRPr lang="en-GB" sz="1200" b="1" dirty="0"/>
          </a:p>
          <a:p>
            <a:r>
              <a:rPr lang="en-GB" sz="1200" b="1" dirty="0" smtClean="0"/>
              <a:t>                   }</a:t>
            </a:r>
            <a:r>
              <a:rPr lang="en-GB" sz="1200" dirty="0" smtClean="0"/>
              <a:t>)</a:t>
            </a:r>
            <a:endParaRPr lang="en-GB" sz="1200" dirty="0"/>
          </a:p>
          <a:p>
            <a:r>
              <a:rPr lang="en-GB" sz="1200" dirty="0" smtClean="0"/>
              <a:t>         .</a:t>
            </a:r>
            <a:r>
              <a:rPr lang="en-GB" sz="1200" dirty="0" err="1"/>
              <a:t>css</a:t>
            </a:r>
            <a:r>
              <a:rPr lang="en-GB" sz="1200" dirty="0"/>
              <a:t>("font-family", "Calibri");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62333" y="3073253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smtClean="0">
                <a:solidFill>
                  <a:srgbClr val="002060"/>
                </a:solidFill>
              </a:rPr>
              <a:t>plugin09.html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C5ECDEC-59E8-4154-BB35-BCBC1A540DE5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19459" name="Rectangle 14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dirty="0" smtClean="0"/>
              <a:t>Any Questions?</a:t>
            </a:r>
            <a:endParaRPr lang="en-GB" dirty="0" smtClean="0"/>
          </a:p>
        </p:txBody>
      </p:sp>
      <p:grpSp>
        <p:nvGrpSpPr>
          <p:cNvPr id="19460" name="Group 5"/>
          <p:cNvGrpSpPr>
            <a:grpSpLocks noChangeAspect="1"/>
          </p:cNvGrpSpPr>
          <p:nvPr/>
        </p:nvGrpSpPr>
        <p:grpSpPr bwMode="auto">
          <a:xfrm>
            <a:off x="2359025" y="1860550"/>
            <a:ext cx="4121150" cy="4040188"/>
            <a:chOff x="1332" y="995"/>
            <a:chExt cx="2685" cy="2633"/>
          </a:xfrm>
        </p:grpSpPr>
        <p:sp>
          <p:nvSpPr>
            <p:cNvPr id="19461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62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63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64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65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66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Overview of </a:t>
            </a:r>
            <a:r>
              <a:rPr lang="en-GB" dirty="0" err="1" smtClean="0"/>
              <a:t>jQuery</a:t>
            </a:r>
            <a:r>
              <a:rPr lang="en-GB" dirty="0" smtClean="0"/>
              <a:t> plugins</a:t>
            </a:r>
          </a:p>
          <a:p>
            <a:r>
              <a:rPr lang="en-GB" dirty="0" err="1"/>
              <a:t>jQuery</a:t>
            </a:r>
            <a:r>
              <a:rPr lang="en-GB" dirty="0"/>
              <a:t> </a:t>
            </a:r>
            <a:r>
              <a:rPr lang="en-GB" dirty="0" smtClean="0"/>
              <a:t>techniques </a:t>
            </a:r>
            <a:r>
              <a:rPr lang="en-GB" dirty="0"/>
              <a:t>used in </a:t>
            </a:r>
            <a:r>
              <a:rPr lang="en-GB" dirty="0" smtClean="0"/>
              <a:t>plugins</a:t>
            </a:r>
          </a:p>
          <a:p>
            <a:r>
              <a:rPr lang="en-GB" dirty="0"/>
              <a:t>Using $.each</a:t>
            </a:r>
            <a:r>
              <a:rPr lang="en-GB" dirty="0" smtClean="0"/>
              <a:t>()</a:t>
            </a:r>
          </a:p>
          <a:p>
            <a:r>
              <a:rPr lang="en-GB" dirty="0"/>
              <a:t>Understanding $(this) vs. </a:t>
            </a:r>
            <a:r>
              <a:rPr lang="en-GB" dirty="0" smtClean="0"/>
              <a:t>this</a:t>
            </a:r>
          </a:p>
          <a:p>
            <a:r>
              <a:rPr lang="en-GB" dirty="0" smtClean="0"/>
              <a:t>Using $.</a:t>
            </a:r>
            <a:r>
              <a:rPr lang="en-GB" dirty="0"/>
              <a:t>extend</a:t>
            </a:r>
            <a:r>
              <a:rPr lang="en-GB" dirty="0" smtClean="0"/>
              <a:t>()</a:t>
            </a:r>
          </a:p>
          <a:p>
            <a:r>
              <a:rPr lang="en-GB" dirty="0"/>
              <a:t>Using $.</a:t>
            </a:r>
            <a:r>
              <a:rPr lang="en-GB" dirty="0" err="1"/>
              <a:t>isFunction</a:t>
            </a:r>
            <a:r>
              <a:rPr lang="en-GB" dirty="0" smtClean="0"/>
              <a:t>()</a:t>
            </a:r>
          </a:p>
          <a:p>
            <a:r>
              <a:rPr lang="en-GB" dirty="0" smtClean="0"/>
              <a:t>Using $.</a:t>
            </a:r>
            <a:r>
              <a:rPr lang="en-GB" dirty="0" err="1"/>
              <a:t>fn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GB" dirty="0" smtClean="0"/>
              <a:t>1. Setting the Scene for Plugins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083EE91-47F6-4D09-AE63-AA49CB2C2078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jQuery</a:t>
            </a:r>
            <a:r>
              <a:rPr lang="en-GB" dirty="0" smtClean="0"/>
              <a:t> defines a core set of functionality</a:t>
            </a:r>
          </a:p>
          <a:p>
            <a:pPr lvl="1"/>
            <a:r>
              <a:rPr lang="en-GB" dirty="0" smtClean="0"/>
              <a:t>But the </a:t>
            </a:r>
            <a:r>
              <a:rPr lang="en-GB" dirty="0" err="1" smtClean="0"/>
              <a:t>jQuery</a:t>
            </a:r>
            <a:r>
              <a:rPr lang="en-GB" dirty="0" smtClean="0"/>
              <a:t> Core Team actively encourage software vendors to contribute additional plugins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We're going to look at how to define custom </a:t>
            </a:r>
            <a:r>
              <a:rPr lang="en-GB" dirty="0" err="1" smtClean="0"/>
              <a:t>jQuery</a:t>
            </a:r>
            <a:r>
              <a:rPr lang="en-GB" dirty="0" smtClean="0"/>
              <a:t> plugins in this chapter</a:t>
            </a:r>
          </a:p>
          <a:p>
            <a:pPr lvl="1"/>
            <a:r>
              <a:rPr lang="en-GB" dirty="0" smtClean="0"/>
              <a:t>We'll explain what plugins are</a:t>
            </a:r>
          </a:p>
          <a:p>
            <a:pPr lvl="1"/>
            <a:r>
              <a:rPr lang="en-GB" dirty="0" smtClean="0"/>
              <a:t>We'll also describe best practices for creating plugins that are both well-behaved and easy-to-use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GB" smtClean="0"/>
              <a:t>Overview of jQuery Plugins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E1AF9C1-8C40-4CB9-B9AF-34D13C80EBBF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jQuery</a:t>
            </a:r>
            <a:r>
              <a:rPr lang="en-GB" dirty="0"/>
              <a:t> plugins make use of several interesting </a:t>
            </a:r>
            <a:r>
              <a:rPr lang="en-GB" dirty="0" err="1"/>
              <a:t>jQuery</a:t>
            </a:r>
            <a:r>
              <a:rPr lang="en-GB" dirty="0"/>
              <a:t> techniques, objects, and functions</a:t>
            </a:r>
          </a:p>
          <a:p>
            <a:pPr lvl="1"/>
            <a:r>
              <a:rPr lang="en-GB" dirty="0"/>
              <a:t>We'll explain these first, then we'll see how to use these features in the context of </a:t>
            </a:r>
            <a:r>
              <a:rPr lang="en-GB" dirty="0" err="1"/>
              <a:t>jQuery</a:t>
            </a:r>
            <a:r>
              <a:rPr lang="en-GB" dirty="0"/>
              <a:t> </a:t>
            </a:r>
            <a:r>
              <a:rPr lang="en-GB" dirty="0" smtClean="0"/>
              <a:t>plugins</a:t>
            </a:r>
          </a:p>
          <a:p>
            <a:pPr lvl="1"/>
            <a:endParaRPr lang="en-GB" dirty="0"/>
          </a:p>
          <a:p>
            <a:r>
              <a:rPr lang="en-GB" dirty="0" smtClean="0"/>
              <a:t>We'll start by examining some of utility functions in the </a:t>
            </a:r>
            <a:r>
              <a:rPr lang="en-GB" dirty="0" err="1" smtClean="0">
                <a:latin typeface="Lucida Console" pitchFamily="49" charset="0"/>
              </a:rPr>
              <a:t>jQuery</a:t>
            </a:r>
            <a:r>
              <a:rPr lang="en-GB" dirty="0" smtClean="0"/>
              <a:t> object (or </a:t>
            </a:r>
            <a:r>
              <a:rPr lang="en-GB" dirty="0" smtClean="0">
                <a:latin typeface="Lucida Console" pitchFamily="49" charset="0"/>
              </a:rPr>
              <a:t>$</a:t>
            </a:r>
            <a:r>
              <a:rPr lang="en-GB" dirty="0" smtClean="0"/>
              <a:t> for short)</a:t>
            </a:r>
          </a:p>
          <a:p>
            <a:pPr lvl="1"/>
            <a:r>
              <a:rPr lang="en-GB" dirty="0" smtClean="0">
                <a:latin typeface="Lucida Console" pitchFamily="49" charset="0"/>
              </a:rPr>
              <a:t>$.each()</a:t>
            </a:r>
          </a:p>
          <a:p>
            <a:pPr lvl="1"/>
            <a:r>
              <a:rPr lang="en-GB" dirty="0" smtClean="0">
                <a:latin typeface="Lucida Console" pitchFamily="49" charset="0"/>
              </a:rPr>
              <a:t>$.extend()</a:t>
            </a:r>
          </a:p>
          <a:p>
            <a:pPr lvl="1"/>
            <a:r>
              <a:rPr lang="en-GB" dirty="0">
                <a:latin typeface="Lucida Console" pitchFamily="49" charset="0"/>
              </a:rPr>
              <a:t>$.</a:t>
            </a:r>
            <a:r>
              <a:rPr lang="en-GB" dirty="0" err="1">
                <a:latin typeface="Lucida Console" pitchFamily="49" charset="0"/>
              </a:rPr>
              <a:t>isFunction</a:t>
            </a:r>
            <a:r>
              <a:rPr lang="en-GB" dirty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 smtClean="0">
                <a:latin typeface="Lucida Console" pitchFamily="49" charset="0"/>
              </a:rPr>
              <a:t>$.</a:t>
            </a:r>
            <a:r>
              <a:rPr lang="en-GB" dirty="0" err="1" smtClean="0">
                <a:latin typeface="Lucida Console" pitchFamily="49" charset="0"/>
              </a:rPr>
              <a:t>fn</a:t>
            </a:r>
            <a:r>
              <a:rPr lang="en-GB" dirty="0" smtClean="0">
                <a:latin typeface="+mj-lt"/>
              </a:rPr>
              <a:t> property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 smtClean="0">
                <a:latin typeface="+mj-lt"/>
              </a:rPr>
              <a:t>For full info about </a:t>
            </a:r>
            <a:r>
              <a:rPr lang="en-GB" dirty="0" err="1" smtClean="0">
                <a:latin typeface="+mj-lt"/>
              </a:rPr>
              <a:t>jQuery</a:t>
            </a:r>
            <a:r>
              <a:rPr lang="en-GB" dirty="0" smtClean="0">
                <a:latin typeface="+mj-lt"/>
              </a:rPr>
              <a:t> utility functions:</a:t>
            </a:r>
          </a:p>
          <a:p>
            <a:pPr lvl="1"/>
            <a:r>
              <a:rPr lang="en-GB" dirty="0" smtClean="0">
                <a:latin typeface="+mj-lt"/>
              </a:rPr>
              <a:t>See </a:t>
            </a:r>
            <a:r>
              <a:rPr lang="en-GB" dirty="0">
                <a:latin typeface="+mj-lt"/>
                <a:hlinkClick r:id="rId3"/>
              </a:rPr>
              <a:t>http://api.jquery.com/category/utilities/</a:t>
            </a:r>
            <a:endParaRPr lang="en-GB" dirty="0">
              <a:latin typeface="+mj-lt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GB" dirty="0" err="1" smtClean="0"/>
              <a:t>jQuery</a:t>
            </a:r>
            <a:r>
              <a:rPr lang="en-GB" dirty="0" smtClean="0"/>
              <a:t> Techniques used in Plugins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071BA12-FE0C-4828-87C6-E3C94D33B111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Lucida Console" pitchFamily="49" charset="0"/>
              </a:rPr>
              <a:t>$.each()</a:t>
            </a:r>
            <a:r>
              <a:rPr lang="en-GB" dirty="0" smtClean="0"/>
              <a:t> iterates arrays, objects, and array-like objects</a:t>
            </a:r>
          </a:p>
          <a:p>
            <a:pPr lvl="1"/>
            <a:r>
              <a:rPr lang="en-GB" dirty="0" smtClean="0"/>
              <a:t>Invokes a call-back function on each element/property</a:t>
            </a:r>
            <a:endParaRPr lang="en-GB" dirty="0" smtClean="0">
              <a:latin typeface="Lucida Console" pitchFamily="49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GB" dirty="0" smtClean="0"/>
              <a:t>Using $.each()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840D1D-3C1C-42F6-8DA1-19806BEB9F2E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4748" y="2031572"/>
            <a:ext cx="8228898" cy="468822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C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 dirty="0" err="1"/>
              <a:t>var</a:t>
            </a:r>
            <a:r>
              <a:rPr lang="en-GB" sz="1200" dirty="0"/>
              <a:t> </a:t>
            </a:r>
            <a:r>
              <a:rPr lang="en-GB" sz="1200" dirty="0" err="1"/>
              <a:t>arr</a:t>
            </a:r>
            <a:r>
              <a:rPr lang="en-GB" sz="1200" dirty="0"/>
              <a:t> = ['Huey', '</a:t>
            </a:r>
            <a:r>
              <a:rPr lang="en-GB" sz="1200" dirty="0" err="1"/>
              <a:t>Lewey</a:t>
            </a:r>
            <a:r>
              <a:rPr lang="en-GB" sz="1200" dirty="0"/>
              <a:t>', 'Dewey'];</a:t>
            </a:r>
          </a:p>
          <a:p>
            <a:r>
              <a:rPr lang="en-GB" sz="1200" b="1" dirty="0"/>
              <a:t>$.each(</a:t>
            </a:r>
            <a:r>
              <a:rPr lang="en-GB" sz="1200" b="1" dirty="0" err="1"/>
              <a:t>arr</a:t>
            </a:r>
            <a:r>
              <a:rPr lang="en-GB" sz="1200" b="1" dirty="0"/>
              <a:t>, function(</a:t>
            </a:r>
            <a:r>
              <a:rPr lang="en-GB" sz="1200" b="1" dirty="0" err="1"/>
              <a:t>indexOfElement</a:t>
            </a:r>
            <a:r>
              <a:rPr lang="en-GB" sz="1200" b="1" dirty="0"/>
              <a:t>, </a:t>
            </a:r>
            <a:r>
              <a:rPr lang="en-GB" sz="1200" b="1" dirty="0" err="1"/>
              <a:t>valueOfElement</a:t>
            </a:r>
            <a:r>
              <a:rPr lang="en-GB" sz="1200" b="1" dirty="0"/>
              <a:t>)</a:t>
            </a:r>
            <a:r>
              <a:rPr lang="en-GB" sz="1200" dirty="0"/>
              <a:t> {</a:t>
            </a:r>
          </a:p>
          <a:p>
            <a:r>
              <a:rPr lang="en-GB" sz="1200" dirty="0" smtClean="0"/>
              <a:t>    $('#</a:t>
            </a:r>
            <a:r>
              <a:rPr lang="en-GB" sz="1200" dirty="0"/>
              <a:t>list1').append("&lt;li&gt;[" + </a:t>
            </a:r>
            <a:r>
              <a:rPr lang="en-GB" sz="1200" dirty="0" err="1"/>
              <a:t>indexOfElement</a:t>
            </a:r>
            <a:r>
              <a:rPr lang="en-GB" sz="1200" dirty="0"/>
              <a:t> + "] is " + </a:t>
            </a:r>
            <a:r>
              <a:rPr lang="en-GB" sz="1200" dirty="0" err="1"/>
              <a:t>valueOfElement</a:t>
            </a:r>
            <a:r>
              <a:rPr lang="en-GB" sz="1200" dirty="0"/>
              <a:t>);</a:t>
            </a:r>
          </a:p>
          <a:p>
            <a:r>
              <a:rPr lang="en-GB" sz="1200" dirty="0"/>
              <a:t>});</a:t>
            </a:r>
          </a:p>
          <a:p>
            <a:endParaRPr lang="en-GB" sz="1200" dirty="0" smtClean="0"/>
          </a:p>
          <a:p>
            <a:endParaRPr lang="en-GB" sz="1200" dirty="0"/>
          </a:p>
          <a:p>
            <a:r>
              <a:rPr lang="en-GB" sz="1200" dirty="0" err="1"/>
              <a:t>var</a:t>
            </a:r>
            <a:r>
              <a:rPr lang="en-GB" sz="1200" dirty="0"/>
              <a:t> </a:t>
            </a:r>
            <a:r>
              <a:rPr lang="en-GB" sz="1200" dirty="0" err="1"/>
              <a:t>obj</a:t>
            </a:r>
            <a:r>
              <a:rPr lang="en-GB" sz="1200" dirty="0"/>
              <a:t> = </a:t>
            </a:r>
            <a:r>
              <a:rPr lang="en-GB" sz="1200" dirty="0" smtClean="0"/>
              <a:t>{name</a:t>
            </a:r>
            <a:r>
              <a:rPr lang="en-GB" sz="1200" dirty="0"/>
              <a:t>: 'John', age: 21, salary: 10000};</a:t>
            </a:r>
          </a:p>
          <a:p>
            <a:r>
              <a:rPr lang="en-GB" sz="1200" b="1" dirty="0"/>
              <a:t>$.each(</a:t>
            </a:r>
            <a:r>
              <a:rPr lang="en-GB" sz="1200" b="1" dirty="0" err="1"/>
              <a:t>obj</a:t>
            </a:r>
            <a:r>
              <a:rPr lang="en-GB" sz="1200" b="1" dirty="0"/>
              <a:t>, function(</a:t>
            </a:r>
            <a:r>
              <a:rPr lang="en-GB" sz="1200" b="1" dirty="0" err="1"/>
              <a:t>indexOfElement</a:t>
            </a:r>
            <a:r>
              <a:rPr lang="en-GB" sz="1200" b="1" dirty="0"/>
              <a:t>, </a:t>
            </a:r>
            <a:r>
              <a:rPr lang="en-GB" sz="1200" b="1" dirty="0" err="1"/>
              <a:t>valueOfElement</a:t>
            </a:r>
            <a:r>
              <a:rPr lang="en-GB" sz="1200" b="1" dirty="0"/>
              <a:t>)</a:t>
            </a:r>
            <a:r>
              <a:rPr lang="en-GB" sz="1200" dirty="0"/>
              <a:t> {</a:t>
            </a:r>
          </a:p>
          <a:p>
            <a:r>
              <a:rPr lang="en-GB" sz="1200" dirty="0" smtClean="0"/>
              <a:t>    $('#</a:t>
            </a:r>
            <a:r>
              <a:rPr lang="en-GB" sz="1200" dirty="0"/>
              <a:t>list2').append("&lt;li&gt;[" + </a:t>
            </a:r>
            <a:r>
              <a:rPr lang="en-GB" sz="1200" dirty="0" err="1"/>
              <a:t>indexOfElement</a:t>
            </a:r>
            <a:r>
              <a:rPr lang="en-GB" sz="1200" dirty="0"/>
              <a:t> + "] is " + </a:t>
            </a:r>
            <a:r>
              <a:rPr lang="en-GB" sz="1200" dirty="0" err="1"/>
              <a:t>valueOfElement</a:t>
            </a:r>
            <a:r>
              <a:rPr lang="en-GB" sz="1200" dirty="0"/>
              <a:t>);</a:t>
            </a:r>
          </a:p>
          <a:p>
            <a:r>
              <a:rPr lang="en-GB" sz="1200" dirty="0"/>
              <a:t>});</a:t>
            </a:r>
          </a:p>
          <a:p>
            <a:endParaRPr lang="en-GB" sz="1200" dirty="0"/>
          </a:p>
          <a:p>
            <a:r>
              <a:rPr lang="en-GB" sz="1200" b="1" dirty="0"/>
              <a:t>$.each($("</a:t>
            </a:r>
            <a:r>
              <a:rPr lang="en-GB" sz="1200" b="1" dirty="0" err="1"/>
              <a:t>ul</a:t>
            </a:r>
            <a:r>
              <a:rPr lang="en-GB" sz="1200" b="1" dirty="0"/>
              <a:t>"), function(</a:t>
            </a:r>
            <a:r>
              <a:rPr lang="en-GB" sz="1200" b="1" dirty="0" err="1"/>
              <a:t>indexOfElement</a:t>
            </a:r>
            <a:r>
              <a:rPr lang="en-GB" sz="1200" b="1" dirty="0"/>
              <a:t>, </a:t>
            </a:r>
            <a:r>
              <a:rPr lang="en-GB" sz="1200" b="1" dirty="0" err="1"/>
              <a:t>valueOfElement</a:t>
            </a:r>
            <a:r>
              <a:rPr lang="en-GB" sz="1200" b="1" dirty="0"/>
              <a:t>)</a:t>
            </a:r>
            <a:r>
              <a:rPr lang="en-GB" sz="1200" dirty="0"/>
              <a:t> {</a:t>
            </a:r>
          </a:p>
          <a:p>
            <a:r>
              <a:rPr lang="en-GB" sz="1200" dirty="0" smtClean="0"/>
              <a:t>    $('#</a:t>
            </a:r>
            <a:r>
              <a:rPr lang="en-GB" sz="1200" dirty="0"/>
              <a:t>list3').append("&lt;li&gt;[" + </a:t>
            </a:r>
            <a:r>
              <a:rPr lang="en-GB" sz="1200" dirty="0" err="1"/>
              <a:t>indexOfElement</a:t>
            </a:r>
            <a:r>
              <a:rPr lang="en-GB" sz="1200" dirty="0"/>
              <a:t> + "] is " + </a:t>
            </a:r>
            <a:r>
              <a:rPr lang="en-GB" sz="1200" dirty="0" err="1"/>
              <a:t>valueOfElement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});</a:t>
            </a:r>
          </a:p>
          <a:p>
            <a:endParaRPr lang="en-GB" sz="1200" dirty="0"/>
          </a:p>
          <a:p>
            <a:r>
              <a:rPr lang="en-GB" sz="1200" dirty="0" smtClean="0"/>
              <a:t>…</a:t>
            </a:r>
          </a:p>
          <a:p>
            <a:endParaRPr lang="en-GB" sz="1200" dirty="0"/>
          </a:p>
          <a:p>
            <a:r>
              <a:rPr lang="en-GB" sz="1200" dirty="0"/>
              <a:t>&lt;h2&gt;Array elements&lt;/h2&gt;</a:t>
            </a:r>
          </a:p>
          <a:p>
            <a:r>
              <a:rPr lang="en-GB" sz="1200" dirty="0"/>
              <a:t>&lt;</a:t>
            </a:r>
            <a:r>
              <a:rPr lang="en-GB" sz="1200" dirty="0" err="1"/>
              <a:t>ul</a:t>
            </a:r>
            <a:r>
              <a:rPr lang="en-GB" sz="1200" dirty="0"/>
              <a:t> id="list1"&gt;&lt;/</a:t>
            </a:r>
            <a:r>
              <a:rPr lang="en-GB" sz="1200" dirty="0" err="1"/>
              <a:t>ul</a:t>
            </a:r>
            <a:r>
              <a:rPr lang="en-GB" sz="1200" dirty="0"/>
              <a:t>&gt;</a:t>
            </a:r>
          </a:p>
          <a:p>
            <a:endParaRPr lang="en-GB" sz="1200" dirty="0"/>
          </a:p>
          <a:p>
            <a:r>
              <a:rPr lang="en-GB" sz="1200" dirty="0"/>
              <a:t>&lt;h2&gt;Object properties&lt;/h2&gt;</a:t>
            </a:r>
          </a:p>
          <a:p>
            <a:r>
              <a:rPr lang="en-GB" sz="1200" dirty="0"/>
              <a:t>&lt;</a:t>
            </a:r>
            <a:r>
              <a:rPr lang="en-GB" sz="1200" dirty="0" err="1"/>
              <a:t>ul</a:t>
            </a:r>
            <a:r>
              <a:rPr lang="en-GB" sz="1200" dirty="0"/>
              <a:t> id="list2"&gt;&lt;/</a:t>
            </a:r>
            <a:r>
              <a:rPr lang="en-GB" sz="1200" dirty="0" err="1"/>
              <a:t>ul</a:t>
            </a:r>
            <a:r>
              <a:rPr lang="en-GB" sz="1200" dirty="0"/>
              <a:t>&gt;</a:t>
            </a:r>
          </a:p>
          <a:p>
            <a:endParaRPr lang="en-GB" sz="1200" dirty="0"/>
          </a:p>
          <a:p>
            <a:r>
              <a:rPr lang="en-GB" sz="1200" dirty="0"/>
              <a:t>&lt;h2&gt;</a:t>
            </a:r>
            <a:r>
              <a:rPr lang="en-GB" sz="1200" dirty="0" err="1"/>
              <a:t>jQuery</a:t>
            </a:r>
            <a:r>
              <a:rPr lang="en-GB" sz="1200" dirty="0"/>
              <a:t> selection&lt;/h2&gt;</a:t>
            </a:r>
          </a:p>
          <a:p>
            <a:r>
              <a:rPr lang="en-GB" sz="1200" dirty="0"/>
              <a:t>&lt;</a:t>
            </a:r>
            <a:r>
              <a:rPr lang="en-GB" sz="1200" dirty="0" err="1"/>
              <a:t>ul</a:t>
            </a:r>
            <a:r>
              <a:rPr lang="en-GB" sz="1200" dirty="0"/>
              <a:t> id="list3"&gt;&lt;/</a:t>
            </a:r>
            <a:r>
              <a:rPr lang="en-GB" sz="1200" dirty="0" err="1"/>
              <a:t>ul</a:t>
            </a:r>
            <a:r>
              <a:rPr lang="en-GB" sz="1200" dirty="0" smtClean="0"/>
              <a:t>&gt;</a:t>
            </a:r>
            <a:endParaRPr lang="en-GB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482369" y="6412015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</a:rPr>
              <a:t>each.html</a:t>
            </a:r>
            <a:endParaRPr lang="en-GB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you use </a:t>
            </a:r>
            <a:r>
              <a:rPr lang="en-GB" dirty="0" smtClean="0">
                <a:latin typeface="Lucida Console" pitchFamily="49" charset="0"/>
              </a:rPr>
              <a:t>$.each()</a:t>
            </a:r>
            <a:r>
              <a:rPr lang="en-GB" dirty="0" smtClean="0"/>
              <a:t> to iterate selected elements:</a:t>
            </a:r>
          </a:p>
          <a:p>
            <a:pPr lvl="1"/>
            <a:r>
              <a:rPr lang="en-GB" dirty="0" smtClean="0">
                <a:latin typeface="Lucida Console" pitchFamily="49" charset="0"/>
              </a:rPr>
              <a:t>this</a:t>
            </a:r>
            <a:r>
              <a:rPr lang="en-GB" dirty="0" smtClean="0"/>
              <a:t> </a:t>
            </a:r>
            <a:r>
              <a:rPr lang="en-GB" dirty="0"/>
              <a:t>is the </a:t>
            </a:r>
            <a:r>
              <a:rPr lang="en-GB" dirty="0" smtClean="0"/>
              <a:t>current DOM element</a:t>
            </a:r>
            <a:endParaRPr lang="en-GB" dirty="0">
              <a:latin typeface="Lucida Console" pitchFamily="49" charset="0"/>
            </a:endParaRPr>
          </a:p>
          <a:p>
            <a:pPr lvl="1"/>
            <a:r>
              <a:rPr lang="en-GB" dirty="0" smtClean="0">
                <a:latin typeface="Lucida Console" pitchFamily="49" charset="0"/>
              </a:rPr>
              <a:t>$(this)</a:t>
            </a:r>
            <a:r>
              <a:rPr lang="en-GB" dirty="0" smtClean="0"/>
              <a:t> is a </a:t>
            </a:r>
            <a:r>
              <a:rPr lang="en-GB" dirty="0" err="1" smtClean="0"/>
              <a:t>jQuery</a:t>
            </a:r>
            <a:r>
              <a:rPr lang="en-GB" dirty="0" smtClean="0"/>
              <a:t> object encapsulating the DOM element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GB" dirty="0" smtClean="0"/>
              <a:t>Understanding $(this) vs. this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840D1D-3C1C-42F6-8DA1-19806BEB9F2E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4748" y="2413546"/>
            <a:ext cx="8228898" cy="323231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C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 dirty="0" smtClean="0"/>
              <a:t>$("</a:t>
            </a:r>
            <a:r>
              <a:rPr lang="en-GB" sz="1200" dirty="0"/>
              <a:t>form").each(function() {</a:t>
            </a:r>
          </a:p>
          <a:p>
            <a:endParaRPr lang="en-GB" sz="1200" dirty="0"/>
          </a:p>
          <a:p>
            <a:r>
              <a:rPr lang="en-GB" sz="1200" dirty="0" smtClean="0"/>
              <a:t>  // </a:t>
            </a:r>
            <a:r>
              <a:rPr lang="en-GB" sz="1200" dirty="0"/>
              <a:t>this is the current &lt;form&gt; element.</a:t>
            </a:r>
          </a:p>
          <a:p>
            <a:r>
              <a:rPr lang="en-GB" sz="1200" dirty="0" smtClean="0"/>
              <a:t>  alert</a:t>
            </a:r>
            <a:r>
              <a:rPr lang="en-GB" sz="1200" dirty="0"/>
              <a:t>("Resetting " + </a:t>
            </a:r>
            <a:r>
              <a:rPr lang="en-GB" sz="1200" b="1" dirty="0" err="1"/>
              <a:t>this.getAttribute</a:t>
            </a:r>
            <a:r>
              <a:rPr lang="en-GB" sz="1200" b="1" dirty="0"/>
              <a:t>("id</a:t>
            </a:r>
            <a:r>
              <a:rPr lang="en-GB" sz="1200" b="1" dirty="0" smtClean="0"/>
              <a:t>")</a:t>
            </a:r>
            <a:r>
              <a:rPr lang="en-GB" sz="1200" dirty="0" smtClean="0"/>
              <a:t>);</a:t>
            </a:r>
            <a:endParaRPr lang="en-GB" sz="1200" dirty="0"/>
          </a:p>
          <a:p>
            <a:r>
              <a:rPr lang="en-GB" sz="1200" dirty="0" smtClean="0"/>
              <a:t>  </a:t>
            </a:r>
            <a:r>
              <a:rPr lang="en-GB" sz="1200" b="1" dirty="0" err="1" smtClean="0"/>
              <a:t>this.reset</a:t>
            </a:r>
            <a:r>
              <a:rPr lang="en-GB" sz="1200" b="1" dirty="0"/>
              <a:t>();</a:t>
            </a:r>
            <a:r>
              <a:rPr lang="en-GB" sz="1200" dirty="0"/>
              <a:t>							</a:t>
            </a:r>
          </a:p>
          <a:p>
            <a:r>
              <a:rPr lang="en-GB" sz="1200" dirty="0"/>
              <a:t>	</a:t>
            </a:r>
          </a:p>
          <a:p>
            <a:r>
              <a:rPr lang="en-GB" sz="1200" dirty="0" smtClean="0"/>
              <a:t>  // </a:t>
            </a:r>
            <a:r>
              <a:rPr lang="en-GB" sz="1200" dirty="0"/>
              <a:t>$(this) is a </a:t>
            </a:r>
            <a:r>
              <a:rPr lang="en-GB" sz="1200" dirty="0" err="1"/>
              <a:t>jQuery</a:t>
            </a:r>
            <a:r>
              <a:rPr lang="en-GB" sz="1200" dirty="0"/>
              <a:t> object encapsulating the current &lt;form&gt; element.</a:t>
            </a:r>
          </a:p>
          <a:p>
            <a:r>
              <a:rPr lang="en-GB" sz="1200" dirty="0" smtClean="0"/>
              <a:t>  </a:t>
            </a:r>
            <a:r>
              <a:rPr lang="en-GB" sz="1200" b="1" dirty="0" smtClean="0"/>
              <a:t>$(</a:t>
            </a:r>
            <a:r>
              <a:rPr lang="en-GB" sz="1200" b="1" dirty="0"/>
              <a:t>this).</a:t>
            </a:r>
            <a:r>
              <a:rPr lang="en-GB" sz="1200" b="1" dirty="0" err="1"/>
              <a:t>css</a:t>
            </a:r>
            <a:r>
              <a:rPr lang="en-GB" sz="1200" b="1" dirty="0"/>
              <a:t>("background", </a:t>
            </a:r>
            <a:r>
              <a:rPr lang="en-GB" sz="1200" b="1" dirty="0" err="1"/>
              <a:t>currentColour</a:t>
            </a:r>
            <a:r>
              <a:rPr lang="en-GB" sz="1200" b="1" dirty="0"/>
              <a:t>)</a:t>
            </a:r>
            <a:r>
              <a:rPr lang="en-GB" sz="1200" dirty="0"/>
              <a:t>;	</a:t>
            </a:r>
          </a:p>
          <a:p>
            <a:r>
              <a:rPr lang="en-GB" sz="1200" dirty="0" smtClean="0"/>
              <a:t>});</a:t>
            </a:r>
          </a:p>
          <a:p>
            <a:endParaRPr lang="en-GB" sz="1200" dirty="0"/>
          </a:p>
          <a:p>
            <a:r>
              <a:rPr lang="en-GB" sz="1200" dirty="0" smtClean="0"/>
              <a:t>…</a:t>
            </a:r>
          </a:p>
          <a:p>
            <a:endParaRPr lang="en-GB" sz="1200" dirty="0"/>
          </a:p>
          <a:p>
            <a:r>
              <a:rPr lang="en-GB" sz="1200" dirty="0" smtClean="0"/>
              <a:t>&lt;</a:t>
            </a:r>
            <a:r>
              <a:rPr lang="en-GB" sz="1200" dirty="0"/>
              <a:t>form id="</a:t>
            </a:r>
            <a:r>
              <a:rPr lang="en-GB" sz="1200" dirty="0" err="1"/>
              <a:t>nameForm</a:t>
            </a:r>
            <a:r>
              <a:rPr lang="en-GB" sz="1200" dirty="0" smtClean="0"/>
              <a:t>"&gt; … &lt;/</a:t>
            </a:r>
            <a:r>
              <a:rPr lang="en-GB" sz="1200" dirty="0"/>
              <a:t>form&gt;</a:t>
            </a:r>
          </a:p>
          <a:p>
            <a:r>
              <a:rPr lang="en-GB" sz="1200" dirty="0" smtClean="0"/>
              <a:t>&lt;</a:t>
            </a:r>
            <a:r>
              <a:rPr lang="en-GB" sz="1200" dirty="0"/>
              <a:t>form id="</a:t>
            </a:r>
            <a:r>
              <a:rPr lang="en-GB" sz="1200" dirty="0" err="1"/>
              <a:t>addressForm</a:t>
            </a:r>
            <a:r>
              <a:rPr lang="en-GB" sz="1200" dirty="0" smtClean="0"/>
              <a:t>"&gt; … &lt;/</a:t>
            </a:r>
            <a:r>
              <a:rPr lang="en-GB" sz="1200" dirty="0"/>
              <a:t>form&gt;</a:t>
            </a:r>
          </a:p>
          <a:p>
            <a:r>
              <a:rPr lang="en-GB" sz="1200" dirty="0" smtClean="0"/>
              <a:t>&lt;</a:t>
            </a:r>
            <a:r>
              <a:rPr lang="en-GB" sz="1200" dirty="0"/>
              <a:t>form id="</a:t>
            </a:r>
            <a:r>
              <a:rPr lang="en-GB" sz="1200" dirty="0" err="1"/>
              <a:t>contactDetailsForm</a:t>
            </a:r>
            <a:r>
              <a:rPr lang="en-GB" sz="1200" dirty="0" smtClean="0"/>
              <a:t>"&gt; … &lt;/</a:t>
            </a:r>
            <a:r>
              <a:rPr lang="en-GB" sz="1200" dirty="0"/>
              <a:t>form&gt;</a:t>
            </a:r>
          </a:p>
          <a:p>
            <a:endParaRPr lang="en-GB" sz="1200" dirty="0"/>
          </a:p>
          <a:p>
            <a:r>
              <a:rPr lang="en-GB" sz="1200" dirty="0"/>
              <a:t>&lt;button id="reset"&gt;Reset&lt;/button</a:t>
            </a:r>
            <a:r>
              <a:rPr lang="en-GB" sz="1200" dirty="0" smtClean="0"/>
              <a:t>&gt;</a:t>
            </a:r>
            <a:endParaRPr lang="en-GB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482369" y="5338082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</a:rPr>
              <a:t>this.html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Lucida Console" pitchFamily="49" charset="0"/>
              </a:rPr>
              <a:t>$.extend()</a:t>
            </a:r>
            <a:r>
              <a:rPr lang="en-GB" dirty="0" smtClean="0"/>
              <a:t> merges objects together</a:t>
            </a:r>
          </a:p>
          <a:p>
            <a:pPr lvl="1"/>
            <a:r>
              <a:rPr lang="en-GB" dirty="0" smtClean="0"/>
              <a:t>Copies all the properties into the first object, and then returns it</a:t>
            </a:r>
          </a:p>
          <a:p>
            <a:pPr lvl="1"/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If you provide an empty first object, a new object will be created containing merged properties</a:t>
            </a:r>
          </a:p>
          <a:p>
            <a:pPr lvl="1"/>
            <a:r>
              <a:rPr lang="en-GB" dirty="0" smtClean="0">
                <a:latin typeface="+mj-lt"/>
              </a:rPr>
              <a:t>Common technique in plugins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GB" dirty="0" smtClean="0"/>
              <a:t>Using $.extend()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840D1D-3C1C-42F6-8DA1-19806BEB9F2E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4748" y="3678849"/>
            <a:ext cx="8228898" cy="264752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C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 dirty="0" err="1"/>
              <a:t>var</a:t>
            </a:r>
            <a:r>
              <a:rPr lang="en-GB" sz="1200" dirty="0"/>
              <a:t> defaults = { validate: false, limit: 5, name: "foo" };</a:t>
            </a:r>
          </a:p>
          <a:p>
            <a:r>
              <a:rPr lang="en-GB" sz="1200" dirty="0" err="1"/>
              <a:t>var</a:t>
            </a:r>
            <a:r>
              <a:rPr lang="en-GB" sz="1200" dirty="0"/>
              <a:t> options = { validate: true, name: "bar" };</a:t>
            </a:r>
          </a:p>
          <a:p>
            <a:r>
              <a:rPr lang="en-GB" sz="1200" dirty="0"/>
              <a:t> </a:t>
            </a:r>
          </a:p>
          <a:p>
            <a:r>
              <a:rPr lang="en-GB" sz="1200" dirty="0"/>
              <a:t>/* merge defaults and options, without modifying defaults */</a:t>
            </a:r>
          </a:p>
          <a:p>
            <a:r>
              <a:rPr lang="en-GB" sz="1200" b="1" dirty="0" err="1"/>
              <a:t>var</a:t>
            </a:r>
            <a:r>
              <a:rPr lang="en-GB" sz="1200" b="1" dirty="0"/>
              <a:t> settings = $.extend({}, defaults, options);</a:t>
            </a:r>
          </a:p>
          <a:p>
            <a:endParaRPr lang="en-GB" sz="1200" dirty="0"/>
          </a:p>
          <a:p>
            <a:r>
              <a:rPr lang="en-GB" sz="1200" dirty="0"/>
              <a:t>$.each(settings, function(index, value) {</a:t>
            </a:r>
          </a:p>
          <a:p>
            <a:r>
              <a:rPr lang="en-GB" sz="1200" dirty="0" smtClean="0"/>
              <a:t>  $("#</a:t>
            </a:r>
            <a:r>
              <a:rPr lang="en-GB" sz="1200" dirty="0"/>
              <a:t>list1").append("&lt;li&gt;[" + index + "]: " + value + "&lt;/li&gt;");</a:t>
            </a:r>
          </a:p>
          <a:p>
            <a:r>
              <a:rPr lang="en-GB" sz="1200" dirty="0"/>
              <a:t>});</a:t>
            </a:r>
          </a:p>
          <a:p>
            <a:endParaRPr lang="en-GB" sz="1200" dirty="0"/>
          </a:p>
          <a:p>
            <a:r>
              <a:rPr lang="en-GB" sz="1200" dirty="0" smtClean="0"/>
              <a:t>…</a:t>
            </a:r>
          </a:p>
          <a:p>
            <a:endParaRPr lang="en-GB" sz="1200" dirty="0"/>
          </a:p>
          <a:p>
            <a:r>
              <a:rPr lang="en-GB" sz="1200" dirty="0" smtClean="0"/>
              <a:t>&lt;</a:t>
            </a:r>
            <a:r>
              <a:rPr lang="en-GB" sz="1200" dirty="0"/>
              <a:t>h2&gt;Settings (merged defaults and options)&lt;/h2&gt;</a:t>
            </a:r>
          </a:p>
          <a:p>
            <a:r>
              <a:rPr lang="en-GB" sz="1200" dirty="0" smtClean="0"/>
              <a:t>&lt;</a:t>
            </a:r>
            <a:r>
              <a:rPr lang="en-GB" sz="1200" dirty="0" err="1"/>
              <a:t>ul</a:t>
            </a:r>
            <a:r>
              <a:rPr lang="en-GB" sz="1200" dirty="0"/>
              <a:t> id="list1"&gt;&lt;/</a:t>
            </a:r>
            <a:r>
              <a:rPr lang="en-GB" sz="1200" dirty="0" err="1"/>
              <a:t>ul</a:t>
            </a:r>
            <a:r>
              <a:rPr lang="en-GB" sz="1200" dirty="0"/>
              <a:t>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80342" y="6018594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>
                <a:solidFill>
                  <a:srgbClr val="002060"/>
                </a:solidFill>
              </a:rPr>
              <a:t>extend.html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5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Lucida Console" pitchFamily="49" charset="0"/>
              </a:rPr>
              <a:t>$.</a:t>
            </a:r>
            <a:r>
              <a:rPr lang="en-GB" dirty="0" err="1" smtClean="0">
                <a:latin typeface="Lucida Console" pitchFamily="49" charset="0"/>
              </a:rPr>
              <a:t>isFunction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/>
              <a:t> tests if a property refers to a function</a:t>
            </a:r>
          </a:p>
          <a:p>
            <a:pPr lvl="1"/>
            <a:r>
              <a:rPr lang="en-GB" dirty="0" smtClean="0"/>
              <a:t>Common </a:t>
            </a:r>
            <a:r>
              <a:rPr lang="en-GB" dirty="0"/>
              <a:t>technique in </a:t>
            </a:r>
            <a:r>
              <a:rPr lang="en-GB" dirty="0" smtClean="0"/>
              <a:t>plugins, to test if a call-back is specified</a:t>
            </a:r>
            <a:endParaRPr lang="en-GB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GB" dirty="0" smtClean="0"/>
              <a:t>Using $.</a:t>
            </a:r>
            <a:r>
              <a:rPr lang="en-GB" dirty="0" err="1" smtClean="0"/>
              <a:t>isFunction</a:t>
            </a:r>
            <a:r>
              <a:rPr lang="en-GB" dirty="0" smtClean="0"/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840D1D-3C1C-42F6-8DA1-19806BEB9F2E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4748" y="2062721"/>
            <a:ext cx="8228898" cy="428491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C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 dirty="0" err="1"/>
              <a:t>var</a:t>
            </a:r>
            <a:r>
              <a:rPr lang="en-GB" sz="1200" dirty="0"/>
              <a:t> </a:t>
            </a:r>
            <a:r>
              <a:rPr lang="en-GB" sz="1200" dirty="0" err="1"/>
              <a:t>obj</a:t>
            </a:r>
            <a:r>
              <a:rPr lang="en-GB" sz="1200" dirty="0"/>
              <a:t> = {</a:t>
            </a:r>
          </a:p>
          <a:p>
            <a:r>
              <a:rPr lang="en-GB" sz="1200" dirty="0" smtClean="0"/>
              <a:t>  button1Handler</a:t>
            </a:r>
            <a:r>
              <a:rPr lang="en-GB" sz="1200" dirty="0"/>
              <a:t>: function() </a:t>
            </a:r>
            <a:r>
              <a:rPr lang="en-GB" sz="1200" dirty="0" smtClean="0"/>
              <a:t>{ alert</a:t>
            </a:r>
            <a:r>
              <a:rPr lang="en-GB" sz="1200" dirty="0"/>
              <a:t>("This is a </a:t>
            </a:r>
            <a:r>
              <a:rPr lang="en-GB" sz="1200" dirty="0" smtClean="0"/>
              <a:t>button1Handler"); },</a:t>
            </a:r>
            <a:endParaRPr lang="en-GB" sz="1200" dirty="0"/>
          </a:p>
          <a:p>
            <a:r>
              <a:rPr lang="en-GB" sz="1200" dirty="0" smtClean="0"/>
              <a:t>  button2Handler</a:t>
            </a:r>
            <a:r>
              <a:rPr lang="en-GB" sz="1200" dirty="0"/>
              <a:t>: function() </a:t>
            </a:r>
            <a:r>
              <a:rPr lang="en-GB" sz="1200" dirty="0" smtClean="0"/>
              <a:t>{ alert</a:t>
            </a:r>
            <a:r>
              <a:rPr lang="en-GB" sz="1200" dirty="0"/>
              <a:t>("This is a </a:t>
            </a:r>
            <a:r>
              <a:rPr lang="en-GB" sz="1200" dirty="0" smtClean="0"/>
              <a:t>button2Handler"); },</a:t>
            </a:r>
            <a:endParaRPr lang="en-GB" sz="1200" dirty="0"/>
          </a:p>
          <a:p>
            <a:r>
              <a:rPr lang="en-GB" sz="1200" dirty="0" smtClean="0"/>
              <a:t>  button3Handler</a:t>
            </a:r>
            <a:r>
              <a:rPr lang="en-GB" sz="1200" dirty="0"/>
              <a:t>: null</a:t>
            </a:r>
          </a:p>
          <a:p>
            <a:r>
              <a:rPr lang="en-GB" sz="1200" dirty="0"/>
              <a:t>};</a:t>
            </a:r>
          </a:p>
          <a:p>
            <a:endParaRPr lang="en-GB" sz="1200" dirty="0"/>
          </a:p>
          <a:p>
            <a:r>
              <a:rPr lang="en-GB" sz="1200" dirty="0"/>
              <a:t>$("button").click(function() {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 err="1"/>
              <a:t>callbackName</a:t>
            </a:r>
            <a:r>
              <a:rPr lang="en-GB" sz="1200" dirty="0"/>
              <a:t> = $(this).</a:t>
            </a:r>
            <a:r>
              <a:rPr lang="en-GB" sz="1200" dirty="0" err="1"/>
              <a:t>attr</a:t>
            </a:r>
            <a:r>
              <a:rPr lang="en-GB" sz="1200" dirty="0"/>
              <a:t>("id") + "Handler";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 err="1"/>
              <a:t>callback</a:t>
            </a:r>
            <a:r>
              <a:rPr lang="en-GB" sz="1200" dirty="0"/>
              <a:t> = </a:t>
            </a:r>
            <a:r>
              <a:rPr lang="en-GB" sz="1200" dirty="0" err="1"/>
              <a:t>obj</a:t>
            </a:r>
            <a:r>
              <a:rPr lang="en-GB" sz="1200" dirty="0"/>
              <a:t>[</a:t>
            </a:r>
            <a:r>
              <a:rPr lang="en-GB" sz="1200" dirty="0" err="1"/>
              <a:t>callbackName</a:t>
            </a:r>
            <a:r>
              <a:rPr lang="en-GB" sz="1200" dirty="0"/>
              <a:t>];</a:t>
            </a:r>
          </a:p>
          <a:p>
            <a:r>
              <a:rPr lang="en-GB" sz="1200" dirty="0"/>
              <a:t>	</a:t>
            </a:r>
          </a:p>
          <a:p>
            <a:r>
              <a:rPr lang="en-GB" sz="1200" dirty="0" smtClean="0"/>
              <a:t>  </a:t>
            </a:r>
            <a:r>
              <a:rPr lang="en-GB" sz="1200" b="1" dirty="0" smtClean="0"/>
              <a:t>if </a:t>
            </a:r>
            <a:r>
              <a:rPr lang="en-GB" sz="1200" b="1" dirty="0"/>
              <a:t>($.</a:t>
            </a:r>
            <a:r>
              <a:rPr lang="en-GB" sz="1200" b="1" dirty="0" err="1"/>
              <a:t>isFunction</a:t>
            </a:r>
            <a:r>
              <a:rPr lang="en-GB" sz="1200" b="1" dirty="0"/>
              <a:t>(</a:t>
            </a:r>
            <a:r>
              <a:rPr lang="en-GB" sz="1200" b="1" dirty="0" err="1"/>
              <a:t>callback</a:t>
            </a:r>
            <a:r>
              <a:rPr lang="en-GB" sz="1200" b="1" dirty="0"/>
              <a:t>))</a:t>
            </a:r>
            <a:r>
              <a:rPr lang="en-GB" sz="1200" dirty="0"/>
              <a:t> {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callback</a:t>
            </a:r>
            <a:r>
              <a:rPr lang="en-GB" sz="1200" dirty="0"/>
              <a:t>();</a:t>
            </a:r>
          </a:p>
          <a:p>
            <a:r>
              <a:rPr lang="en-GB" sz="1200" dirty="0" smtClean="0"/>
              <a:t>  }</a:t>
            </a:r>
            <a:endParaRPr lang="en-GB" sz="1200" dirty="0"/>
          </a:p>
          <a:p>
            <a:r>
              <a:rPr lang="en-GB" sz="1200" dirty="0" smtClean="0"/>
              <a:t>  else </a:t>
            </a:r>
            <a:r>
              <a:rPr lang="en-GB" sz="1200" dirty="0"/>
              <a:t>{</a:t>
            </a:r>
          </a:p>
          <a:p>
            <a:r>
              <a:rPr lang="en-GB" sz="1200" dirty="0" smtClean="0"/>
              <a:t>    alert</a:t>
            </a:r>
            <a:r>
              <a:rPr lang="en-GB" sz="1200" dirty="0"/>
              <a:t>("</a:t>
            </a:r>
            <a:r>
              <a:rPr lang="en-GB" sz="1200" dirty="0" smtClean="0"/>
              <a:t>Call-back </a:t>
            </a:r>
            <a:r>
              <a:rPr lang="en-GB" sz="1200" dirty="0"/>
              <a:t>function not set");</a:t>
            </a:r>
          </a:p>
          <a:p>
            <a:r>
              <a:rPr lang="en-GB" sz="1200" dirty="0" smtClean="0"/>
              <a:t>  }</a:t>
            </a:r>
            <a:endParaRPr lang="en-GB" sz="1200" dirty="0"/>
          </a:p>
          <a:p>
            <a:r>
              <a:rPr lang="en-GB" sz="1200" dirty="0" smtClean="0"/>
              <a:t>});</a:t>
            </a:r>
          </a:p>
          <a:p>
            <a:endParaRPr lang="en-GB" sz="1200" dirty="0"/>
          </a:p>
          <a:p>
            <a:r>
              <a:rPr lang="en-GB" sz="1200" dirty="0" smtClean="0"/>
              <a:t>…</a:t>
            </a:r>
          </a:p>
          <a:p>
            <a:endParaRPr lang="en-GB" sz="1200" dirty="0"/>
          </a:p>
          <a:p>
            <a:r>
              <a:rPr lang="en-GB" sz="1200" dirty="0"/>
              <a:t>&lt;button id="button1"&gt;Button 1&lt;/button&gt;</a:t>
            </a:r>
          </a:p>
          <a:p>
            <a:r>
              <a:rPr lang="en-GB" sz="1200" dirty="0"/>
              <a:t>&lt;button id="button2"&gt;Button 2&lt;/button&gt;</a:t>
            </a:r>
          </a:p>
          <a:p>
            <a:r>
              <a:rPr lang="en-GB" sz="1200" dirty="0"/>
              <a:t>&lt;button id="button3"&gt;Button 3&lt;/button</a:t>
            </a:r>
            <a:r>
              <a:rPr lang="en-GB" sz="1200" dirty="0" smtClean="0"/>
              <a:t>&gt;</a:t>
            </a:r>
            <a:endParaRPr lang="en-GB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844325" y="6039860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>
                <a:solidFill>
                  <a:srgbClr val="002060"/>
                </a:solidFill>
              </a:rPr>
              <a:t>isFunction.html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1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23517</TotalTime>
  <Words>1733</Words>
  <Application>Microsoft Office PowerPoint</Application>
  <PresentationFormat>On-screen Show (4:3)</PresentationFormat>
  <Paragraphs>396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1_Blends</vt:lpstr>
      <vt:lpstr>jQuery Plugins</vt:lpstr>
      <vt:lpstr>Contents</vt:lpstr>
      <vt:lpstr>1. Setting the Scene for Plugins</vt:lpstr>
      <vt:lpstr>Overview of jQuery Plugins</vt:lpstr>
      <vt:lpstr>jQuery Techniques used in Plugins</vt:lpstr>
      <vt:lpstr>Using $.each()</vt:lpstr>
      <vt:lpstr>Understanding $(this) vs. this</vt:lpstr>
      <vt:lpstr>Using $.extend()</vt:lpstr>
      <vt:lpstr>Using $.isFunction()</vt:lpstr>
      <vt:lpstr>Using $.fn</vt:lpstr>
      <vt:lpstr>2. Developing and Using a Plugin</vt:lpstr>
      <vt:lpstr>Defining a Simple Plugin</vt:lpstr>
      <vt:lpstr>Iterating Over Target Elements</vt:lpstr>
      <vt:lpstr>Using Implicit Iteration</vt:lpstr>
      <vt:lpstr>Protecting the $ Alias</vt:lpstr>
      <vt:lpstr>Defining Private-Scope Variables</vt:lpstr>
      <vt:lpstr>Supporting Chaining</vt:lpstr>
      <vt:lpstr>Passing Parameters into a Plugin</vt:lpstr>
      <vt:lpstr>Defining a Simple Call-back</vt:lpstr>
      <vt:lpstr>Defining a Better Call-back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557</cp:revision>
  <dcterms:created xsi:type="dcterms:W3CDTF">2002-05-03T12:27:39Z</dcterms:created>
  <dcterms:modified xsi:type="dcterms:W3CDTF">2016-02-04T10:50:56Z</dcterms:modified>
</cp:coreProperties>
</file>