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391" r:id="rId2"/>
    <p:sldId id="392" r:id="rId3"/>
    <p:sldId id="570" r:id="rId4"/>
    <p:sldId id="551" r:id="rId5"/>
    <p:sldId id="553" r:id="rId6"/>
    <p:sldId id="555" r:id="rId7"/>
    <p:sldId id="557" r:id="rId8"/>
    <p:sldId id="571" r:id="rId9"/>
    <p:sldId id="559" r:id="rId10"/>
    <p:sldId id="560" r:id="rId11"/>
    <p:sldId id="561" r:id="rId12"/>
    <p:sldId id="563" r:id="rId13"/>
    <p:sldId id="565" r:id="rId14"/>
    <p:sldId id="566" r:id="rId15"/>
    <p:sldId id="567" r:id="rId16"/>
    <p:sldId id="568" r:id="rId17"/>
    <p:sldId id="572" r:id="rId18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17" autoAdjust="0"/>
    <p:restoredTop sz="94641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723"/>
        <p:guide pos="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4206" y="-52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>
                <a:latin typeface="Tahoma" pitchFamily="34" charset="0"/>
              </a:rPr>
              <a:t>Introduction to .NET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8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Introduction to .NET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41AA390-5649-4DA0-8D79-9D0A8497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1756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Introduction to .NET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Introduction to .NET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27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229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4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Introduction to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compile and run the app from the command line…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On the Windows Start screen…</a:t>
            </a:r>
          </a:p>
          <a:p>
            <a:pPr lvl="1" eaLnBrk="1" hangingPunct="1"/>
            <a:r>
              <a:rPr lang="en-GB" dirty="0"/>
              <a:t>S</a:t>
            </a:r>
            <a:r>
              <a:rPr lang="en-GB" sz="2000" dirty="0" smtClean="0"/>
              <a:t>earch for </a:t>
            </a:r>
            <a:r>
              <a:rPr lang="en-GB" dirty="0" smtClean="0"/>
              <a:t>Developer </a:t>
            </a:r>
            <a:r>
              <a:rPr lang="en-GB" dirty="0"/>
              <a:t>Command Prompt for VS2015</a:t>
            </a:r>
            <a:endParaRPr lang="en-GB" sz="2000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sz="2400" dirty="0" smtClean="0"/>
              <a:t>To compile the code for the example: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dirty="0" smtClean="0"/>
              <a:t>To run the application (runs on the CLR):</a:t>
            </a:r>
            <a:endParaRPr lang="en-US" sz="24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Compiling and Running the Application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A5C91E-E62F-4543-9009-8510722A1897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5500" y="3778580"/>
            <a:ext cx="7481737" cy="37428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csc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CSHelloWorld.cs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500" y="4996624"/>
            <a:ext cx="7481737" cy="37428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CSHelloWorld.exe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.NET Framework provides a set of compilers</a:t>
            </a:r>
          </a:p>
          <a:p>
            <a:pPr lvl="1" eaLnBrk="1" hangingPunct="1"/>
            <a:r>
              <a:rPr lang="en-US" sz="2000" dirty="0" smtClean="0">
                <a:latin typeface="Lucida Console" pitchFamily="49" charset="0"/>
              </a:rPr>
              <a:t>csc.exe</a:t>
            </a:r>
            <a:r>
              <a:rPr lang="en-US" sz="2000" dirty="0" smtClean="0"/>
              <a:t> is the C# compiler</a:t>
            </a:r>
          </a:p>
          <a:p>
            <a:pPr lvl="1" eaLnBrk="1" hangingPunct="1"/>
            <a:r>
              <a:rPr lang="en-US" sz="2000" dirty="0" smtClean="0">
                <a:latin typeface="Lucida Console" pitchFamily="49" charset="0"/>
              </a:rPr>
              <a:t>vbc.exe</a:t>
            </a:r>
            <a:r>
              <a:rPr lang="en-US" sz="2000" dirty="0" smtClean="0"/>
              <a:t> is the Visual Basic compiler</a:t>
            </a:r>
          </a:p>
          <a:p>
            <a:pPr lvl="1" eaLnBrk="1" hangingPunct="1"/>
            <a:r>
              <a:rPr lang="en-US" sz="2000" dirty="0" smtClean="0">
                <a:latin typeface="Lucida Console" pitchFamily="49" charset="0"/>
              </a:rPr>
              <a:t>cl.exe</a:t>
            </a:r>
            <a:r>
              <a:rPr lang="en-US" sz="2000" dirty="0" smtClean="0"/>
              <a:t> is the C++ compiler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Each compiler emits the same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 format</a:t>
            </a:r>
          </a:p>
          <a:p>
            <a:pPr lvl="1" eaLnBrk="1" hangingPunct="1"/>
            <a:r>
              <a:rPr lang="en-US" sz="2000" dirty="0" smtClean="0"/>
              <a:t>Intermediate Language (IL) byte codes</a:t>
            </a:r>
          </a:p>
          <a:p>
            <a:pPr lvl="1" eaLnBrk="1" hangingPunct="1"/>
            <a:r>
              <a:rPr lang="en-GB" dirty="0"/>
              <a:t>You can </a:t>
            </a:r>
            <a:r>
              <a:rPr lang="en-GB" dirty="0" smtClean="0"/>
              <a:t>mix-and-match </a:t>
            </a:r>
            <a:r>
              <a:rPr lang="en-GB" dirty="0"/>
              <a:t>classes written in any .NET language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Happens During Compilation?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11</a:t>
            </a:fld>
            <a:endParaRPr lang="en-GB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9050" y="4513600"/>
            <a:ext cx="2078038" cy="1692275"/>
            <a:chOff x="852" y="2592"/>
            <a:chExt cx="1776" cy="1584"/>
          </a:xfrm>
        </p:grpSpPr>
        <p:sp>
          <p:nvSpPr>
            <p:cNvPr id="16398" name="Oval 5"/>
            <p:cNvSpPr>
              <a:spLocks noChangeArrowheads="1"/>
            </p:cNvSpPr>
            <p:nvPr/>
          </p:nvSpPr>
          <p:spPr bwMode="auto">
            <a:xfrm>
              <a:off x="924" y="2592"/>
              <a:ext cx="1632" cy="44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solidFill>
                    <a:schemeClr val="bg1"/>
                  </a:solidFill>
                  <a:latin typeface="Tahoma" pitchFamily="34" charset="0"/>
                </a:rPr>
                <a:t>MyProg.cs</a:t>
              </a:r>
            </a:p>
          </p:txBody>
        </p:sp>
        <p:sp>
          <p:nvSpPr>
            <p:cNvPr id="16399" name="AutoShape 6"/>
            <p:cNvSpPr>
              <a:spLocks noChangeArrowheads="1"/>
            </p:cNvSpPr>
            <p:nvPr/>
          </p:nvSpPr>
          <p:spPr bwMode="auto">
            <a:xfrm>
              <a:off x="1050" y="3060"/>
              <a:ext cx="1380" cy="6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Tahoma" pitchFamily="34" charset="0"/>
                </a:rPr>
                <a:t>csc.exe</a:t>
              </a:r>
            </a:p>
          </p:txBody>
        </p:sp>
        <p:sp>
          <p:nvSpPr>
            <p:cNvPr id="651271" name="AutoShape 7"/>
            <p:cNvSpPr>
              <a:spLocks noChangeArrowheads="1"/>
            </p:cNvSpPr>
            <p:nvPr/>
          </p:nvSpPr>
          <p:spPr bwMode="auto">
            <a:xfrm>
              <a:off x="852" y="3816"/>
              <a:ext cx="1776" cy="3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0784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1" dirty="0">
                  <a:solidFill>
                    <a:srgbClr val="CC3300"/>
                  </a:solidFill>
                  <a:latin typeface="Tahoma" pitchFamily="34" charset="0"/>
                </a:rPr>
                <a:t>IL byte codes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05200" y="4513600"/>
            <a:ext cx="2078038" cy="1692275"/>
            <a:chOff x="852" y="2592"/>
            <a:chExt cx="1776" cy="1584"/>
          </a:xfrm>
        </p:grpSpPr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924" y="2592"/>
              <a:ext cx="1632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solidFill>
                    <a:schemeClr val="bg1"/>
                  </a:solidFill>
                  <a:latin typeface="Tahoma" pitchFamily="34" charset="0"/>
                </a:rPr>
                <a:t>MyProg.vb</a:t>
              </a:r>
            </a:p>
          </p:txBody>
        </p:sp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>
              <a:off x="1050" y="3060"/>
              <a:ext cx="1380" cy="6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 dirty="0" err="1" smtClean="0">
                  <a:solidFill>
                    <a:schemeClr val="bg1"/>
                  </a:solidFill>
                  <a:latin typeface="Tahoma" pitchFamily="34" charset="0"/>
                </a:rPr>
                <a:t>vbc.exe</a:t>
              </a:r>
              <a:endParaRPr lang="en-GB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651275" name="AutoShape 11"/>
            <p:cNvSpPr>
              <a:spLocks noChangeArrowheads="1"/>
            </p:cNvSpPr>
            <p:nvPr/>
          </p:nvSpPr>
          <p:spPr bwMode="auto">
            <a:xfrm>
              <a:off x="852" y="3816"/>
              <a:ext cx="1776" cy="3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0784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1" dirty="0">
                  <a:solidFill>
                    <a:srgbClr val="CC3300"/>
                  </a:solidFill>
                  <a:latin typeface="Tahoma" pitchFamily="34" charset="0"/>
                </a:rPr>
                <a:t>IL byte codes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35638" y="4513600"/>
            <a:ext cx="2078037" cy="1692275"/>
            <a:chOff x="852" y="2592"/>
            <a:chExt cx="1776" cy="1584"/>
          </a:xfrm>
        </p:grpSpPr>
        <p:sp>
          <p:nvSpPr>
            <p:cNvPr id="16392" name="Oval 13"/>
            <p:cNvSpPr>
              <a:spLocks noChangeArrowheads="1"/>
            </p:cNvSpPr>
            <p:nvPr/>
          </p:nvSpPr>
          <p:spPr bwMode="auto">
            <a:xfrm>
              <a:off x="924" y="2592"/>
              <a:ext cx="1632" cy="444"/>
            </a:xfrm>
            <a:prstGeom prst="ellipse">
              <a:avLst/>
            </a:prstGeom>
            <a:solidFill>
              <a:srgbClr val="66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solidFill>
                    <a:schemeClr val="bg1"/>
                  </a:solidFill>
                  <a:latin typeface="Tahoma" pitchFamily="34" charset="0"/>
                </a:rPr>
                <a:t>MyProg.cpp</a:t>
              </a:r>
            </a:p>
          </p:txBody>
        </p:sp>
        <p:sp>
          <p:nvSpPr>
            <p:cNvPr id="16393" name="AutoShape 14"/>
            <p:cNvSpPr>
              <a:spLocks noChangeArrowheads="1"/>
            </p:cNvSpPr>
            <p:nvPr/>
          </p:nvSpPr>
          <p:spPr bwMode="auto">
            <a:xfrm>
              <a:off x="1050" y="3060"/>
              <a:ext cx="1380" cy="6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Tahoma" pitchFamily="34" charset="0"/>
                </a:rPr>
                <a:t>cl.exe</a:t>
              </a:r>
            </a:p>
          </p:txBody>
        </p:sp>
        <p:sp>
          <p:nvSpPr>
            <p:cNvPr id="651279" name="AutoShape 15"/>
            <p:cNvSpPr>
              <a:spLocks noChangeArrowheads="1"/>
            </p:cNvSpPr>
            <p:nvPr/>
          </p:nvSpPr>
          <p:spPr bwMode="auto">
            <a:xfrm>
              <a:off x="852" y="3816"/>
              <a:ext cx="1776" cy="3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0784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1" dirty="0">
                  <a:solidFill>
                    <a:srgbClr val="CC3300"/>
                  </a:solidFill>
                  <a:latin typeface="Tahoma" pitchFamily="34" charset="0"/>
                </a:rPr>
                <a:t>IL byte codes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view IL via the IL Disassembler, </a:t>
            </a:r>
            <a:r>
              <a:rPr lang="en-GB" sz="2400" dirty="0" smtClean="0">
                <a:latin typeface="Lucida Console" pitchFamily="49" charset="0"/>
              </a:rPr>
              <a:t>ildasm.exe</a:t>
            </a:r>
          </a:p>
          <a:p>
            <a:pPr lvl="1" eaLnBrk="1" hangingPunct="1"/>
            <a:r>
              <a:rPr lang="en-GB" sz="2000" dirty="0" smtClean="0"/>
              <a:t>Enables you to view the IL byte codes in a .NET app</a:t>
            </a:r>
          </a:p>
          <a:p>
            <a:pPr lvl="1" eaLnBrk="1" hangingPunct="1"/>
            <a:r>
              <a:rPr lang="en-GB" sz="2000" dirty="0" smtClean="0"/>
              <a:t>Helps you understand how .NET languages work</a:t>
            </a:r>
          </a:p>
          <a:p>
            <a:pPr lvl="1" eaLnBrk="1" hangingPunct="1"/>
            <a:r>
              <a:rPr lang="en-GB" sz="2000" dirty="0" smtClean="0"/>
              <a:t>Enables you to write better .NET code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Viewing IL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44ACCED-BAE4-43CD-9AAC-8B8472334050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55496" y="2958809"/>
            <a:ext cx="6985242" cy="414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 err="1">
                <a:latin typeface="Lucida Console" pitchFamily="49" charset="0"/>
              </a:rPr>
              <a:t>ildasm</a:t>
            </a:r>
            <a:r>
              <a:rPr lang="en-GB" dirty="0">
                <a:latin typeface="Lucida Console" pitchFamily="49" charset="0"/>
              </a:rPr>
              <a:t> </a:t>
            </a:r>
            <a:r>
              <a:rPr lang="en-GB" dirty="0" err="1">
                <a:latin typeface="Lucida Console" pitchFamily="49" charset="0"/>
              </a:rPr>
              <a:t>CSHelloWorld.exe</a:t>
            </a:r>
            <a:endParaRPr lang="en-GB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85" y="3582704"/>
            <a:ext cx="3203209" cy="237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1" y="4573601"/>
            <a:ext cx="4902234" cy="207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2891668" y="4690324"/>
            <a:ext cx="652641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An assembly is a .DLL or .EXE containing managed code</a:t>
            </a:r>
          </a:p>
          <a:p>
            <a:pPr lvl="1" eaLnBrk="1" hangingPunct="1">
              <a:defRPr/>
            </a:pPr>
            <a:r>
              <a:rPr lang="en-GB" sz="2000" dirty="0" smtClean="0"/>
              <a:t>E.g. </a:t>
            </a:r>
            <a:r>
              <a:rPr lang="en-GB" sz="2000" dirty="0" err="1" smtClean="0">
                <a:latin typeface="Lucida Console" pitchFamily="49" charset="0"/>
              </a:rPr>
              <a:t>CSHelloWorld.exe</a:t>
            </a:r>
            <a:r>
              <a:rPr lang="en-GB" sz="2000" dirty="0" smtClean="0"/>
              <a:t> is an assembly</a:t>
            </a:r>
          </a:p>
          <a:p>
            <a:pPr lvl="1" eaLnBrk="1" hangingPunct="1">
              <a:defRPr/>
            </a:pPr>
            <a:endParaRPr lang="en-GB" sz="2000" dirty="0" smtClean="0"/>
          </a:p>
          <a:p>
            <a:pPr eaLnBrk="1" hangingPunct="1">
              <a:defRPr/>
            </a:pPr>
            <a:r>
              <a:rPr lang="en-GB" sz="2400" dirty="0" smtClean="0"/>
              <a:t>You can create apps that contain (or reference) many different assemblies</a:t>
            </a:r>
          </a:p>
          <a:p>
            <a:pPr lvl="1" eaLnBrk="1" hangingPunct="1">
              <a:defRPr/>
            </a:pPr>
            <a:endParaRPr lang="en-GB" sz="2000" dirty="0" smtClean="0"/>
          </a:p>
          <a:p>
            <a:pPr eaLnBrk="1" hangingPunct="1">
              <a:defRPr/>
            </a:pPr>
            <a:r>
              <a:rPr lang="en-GB" sz="2400" dirty="0" smtClean="0"/>
              <a:t>To illustrate how assemblies work, we'll build a simple Windows Forms application in C#</a:t>
            </a:r>
          </a:p>
          <a:p>
            <a:pPr lvl="1" eaLnBrk="1" hangingPunct="1">
              <a:defRPr/>
            </a:pPr>
            <a:r>
              <a:rPr lang="en-GB" sz="2000" dirty="0" smtClean="0"/>
              <a:t>The application will reference several assemblies, such as </a:t>
            </a:r>
            <a:r>
              <a:rPr lang="en-GB" sz="2000" dirty="0" err="1" smtClean="0">
                <a:latin typeface="Lucida Console" pitchFamily="49" charset="0"/>
              </a:rPr>
              <a:t>System.Windows.Forms</a:t>
            </a: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Note, later in the course we'll also see how to create GUI apps using WPF and XAML</a:t>
            </a:r>
          </a:p>
          <a:p>
            <a:pPr eaLnBrk="1" hangingPunct="1">
              <a:defRPr/>
            </a:pPr>
            <a:endParaRPr lang="en-GB" sz="2400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Assemblies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490EBA7-EB33-42D6-82E3-E2F54705ADD0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Start Visual Studio 2015, and create a new project: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a Windows Application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D1EBF9-DDCC-4660-A0BF-3E8E51609D3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35" y="1697010"/>
            <a:ext cx="7134925" cy="494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Visual Studio 2015 is a single development environment for all .NET languages</a:t>
            </a:r>
          </a:p>
          <a:p>
            <a:pPr lvl="1" eaLnBrk="1" hangingPunct="1"/>
            <a:r>
              <a:rPr lang="en-GB" sz="2000" dirty="0" smtClean="0"/>
              <a:t>Multiple project types</a:t>
            </a:r>
          </a:p>
          <a:p>
            <a:pPr lvl="1" eaLnBrk="1" hangingPunct="1"/>
            <a:r>
              <a:rPr lang="en-GB" dirty="0" smtClean="0"/>
              <a:t>Multiple .NET languages</a:t>
            </a:r>
          </a:p>
          <a:p>
            <a:pPr lvl="1" eaLnBrk="1" hangingPunct="1"/>
            <a:r>
              <a:rPr lang="en-GB" dirty="0" smtClean="0"/>
              <a:t>Multiple .NET versions</a:t>
            </a:r>
          </a:p>
          <a:p>
            <a:pPr lvl="1" eaLnBrk="1" hangingPunct="1"/>
            <a:r>
              <a:rPr lang="en-GB" sz="2000" dirty="0" smtClean="0"/>
              <a:t>Integrated debugging support</a:t>
            </a:r>
          </a:p>
          <a:p>
            <a:pPr lvl="1" eaLnBrk="1" hangingPunct="1"/>
            <a:r>
              <a:rPr lang="en-GB" dirty="0" smtClean="0"/>
              <a:t>Development web server for ASP.NET web apps</a:t>
            </a:r>
          </a:p>
          <a:p>
            <a:pPr lvl="1" eaLnBrk="1" hangingPunct="1"/>
            <a:r>
              <a:rPr lang="en-GB" sz="2000" dirty="0" smtClean="0"/>
              <a:t>Integrated access to </a:t>
            </a:r>
            <a:r>
              <a:rPr lang="en-GB" sz="2000" dirty="0" err="1" smtClean="0"/>
              <a:t>NuGet</a:t>
            </a:r>
            <a:r>
              <a:rPr lang="en-GB" sz="2000" dirty="0" smtClean="0"/>
              <a:t>, for downloading extension packages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Visual Studio 2015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11BC6A5-61B7-45EC-82DB-732E56ADC68A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Expand the 'References' node in Solution Explorer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Lists the other assemblies referenced by this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Several standard assemblies referenced by default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Compiler</a:t>
            </a:r>
            <a:br>
              <a:rPr lang="en-GB" sz="2400" dirty="0" smtClean="0"/>
            </a:br>
            <a:r>
              <a:rPr lang="en-GB" sz="2400" dirty="0" smtClean="0"/>
              <a:t>checks </a:t>
            </a:r>
            <a:br>
              <a:rPr lang="en-GB" sz="2400" dirty="0" smtClean="0"/>
            </a:br>
            <a:r>
              <a:rPr lang="en-GB" sz="2400" dirty="0" smtClean="0"/>
              <a:t>assemblies</a:t>
            </a:r>
            <a:br>
              <a:rPr lang="en-GB" sz="2400" dirty="0" smtClean="0"/>
            </a:br>
            <a:r>
              <a:rPr lang="en-GB" sz="2400" dirty="0" smtClean="0"/>
              <a:t>during </a:t>
            </a:r>
            <a:br>
              <a:rPr lang="en-GB" sz="2400" dirty="0" smtClean="0"/>
            </a:br>
            <a:r>
              <a:rPr lang="en-GB" sz="2400" dirty="0" smtClean="0"/>
              <a:t>compilation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CLR loads</a:t>
            </a:r>
            <a:br>
              <a:rPr lang="en-GB" sz="2400" dirty="0" smtClean="0"/>
            </a:br>
            <a:r>
              <a:rPr lang="en-GB" sz="2400" dirty="0" smtClean="0"/>
              <a:t>assemblies</a:t>
            </a:r>
            <a:br>
              <a:rPr lang="en-GB" sz="2400" dirty="0" smtClean="0"/>
            </a:br>
            <a:r>
              <a:rPr lang="en-GB" sz="2400" dirty="0" smtClean="0"/>
              <a:t>at run time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Referencing Assemblies</a:t>
            </a:r>
            <a:endParaRPr lang="en-GB" sz="28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FA5B9C7-A812-4E2D-AD28-ECCA59B305AF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71" y="2393853"/>
            <a:ext cx="5927610" cy="422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Overview of .NET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Building .NET applications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Demos-01-Introduction</a:t>
              </a:r>
              <a:endParaRPr lang="en-US" sz="2000" b="1" dirty="0"/>
            </a:p>
          </p:txBody>
        </p:sp>
        <p:pic>
          <p:nvPicPr>
            <p:cNvPr id="13" name="Picture 12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What is .NET?</a:t>
            </a:r>
          </a:p>
          <a:p>
            <a:pPr eaLnBrk="1" hangingPunct="1"/>
            <a:r>
              <a:rPr lang="en-GB" sz="2400" dirty="0" smtClean="0"/>
              <a:t>Developing .NET applications</a:t>
            </a:r>
          </a:p>
          <a:p>
            <a:pPr eaLnBrk="1" hangingPunct="1"/>
            <a:r>
              <a:rPr lang="en-GB" sz="2400" dirty="0" smtClean="0"/>
              <a:t>The .NET Framework</a:t>
            </a:r>
          </a:p>
          <a:p>
            <a:pPr eaLnBrk="1" hangingPunct="1"/>
            <a:r>
              <a:rPr lang="en-GB" sz="2400" dirty="0" smtClean="0"/>
              <a:t>The Common Language Runtime (CLR)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1. Overview of .NET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is Microsoft's strategic platform for developing enterprise systems for the modern era</a:t>
            </a:r>
          </a:p>
          <a:p>
            <a:pPr lvl="1" eaLnBrk="1" hangingPunct="1"/>
            <a:r>
              <a:rPr lang="en-GB" sz="2000" dirty="0" smtClean="0"/>
              <a:t>Web applications</a:t>
            </a:r>
          </a:p>
          <a:p>
            <a:pPr lvl="1" eaLnBrk="1" hangingPunct="1"/>
            <a:r>
              <a:rPr lang="en-GB" sz="2000" dirty="0" smtClean="0"/>
              <a:t>Web services</a:t>
            </a:r>
          </a:p>
          <a:p>
            <a:pPr lvl="1" eaLnBrk="1" hangingPunct="1"/>
            <a:r>
              <a:rPr lang="en-GB" sz="2000" dirty="0" smtClean="0"/>
              <a:t>Deskto</a:t>
            </a:r>
            <a:r>
              <a:rPr lang="en-GB" dirty="0" smtClean="0"/>
              <a:t>p </a:t>
            </a:r>
            <a:r>
              <a:rPr lang="en-GB" sz="2000" dirty="0" smtClean="0"/>
              <a:t>applications</a:t>
            </a:r>
          </a:p>
          <a:p>
            <a:pPr lvl="1" eaLnBrk="1" hangingPunct="1"/>
            <a:r>
              <a:rPr lang="en-GB" dirty="0"/>
              <a:t>Mobile applications</a:t>
            </a:r>
          </a:p>
          <a:p>
            <a:pPr lvl="1" eaLnBrk="1" hangingPunct="1"/>
            <a:r>
              <a:rPr lang="en-GB" sz="2000" dirty="0" smtClean="0"/>
              <a:t>DLL class libraries</a:t>
            </a:r>
          </a:p>
          <a:p>
            <a:pPr lvl="1" eaLnBrk="1" hangingPunct="1"/>
            <a:r>
              <a:rPr lang="en-GB" sz="2000" dirty="0" smtClean="0"/>
              <a:t>Console applications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.NET recognizes and addresses the traditional difficulties facing application developers</a:t>
            </a:r>
          </a:p>
          <a:p>
            <a:pPr lvl="1" eaLnBrk="1" hangingPunct="1"/>
            <a:r>
              <a:rPr lang="en-GB" sz="2000" dirty="0" smtClean="0"/>
              <a:t>Language </a:t>
            </a:r>
            <a:r>
              <a:rPr lang="en-GB" sz="2000" dirty="0" err="1" smtClean="0"/>
              <a:t>interop</a:t>
            </a:r>
            <a:r>
              <a:rPr lang="en-GB" sz="2000" dirty="0" smtClean="0"/>
              <a:t> (VB6, VC6, MFC, ATL, ASP, </a:t>
            </a:r>
            <a:r>
              <a:rPr lang="en-GB" sz="2000" dirty="0" err="1" smtClean="0"/>
              <a:t>WinSDK</a:t>
            </a:r>
            <a:r>
              <a:rPr lang="en-GB" sz="2000" dirty="0" smtClean="0"/>
              <a:t>)</a:t>
            </a:r>
          </a:p>
          <a:p>
            <a:pPr lvl="1" eaLnBrk="1" hangingPunct="1"/>
            <a:r>
              <a:rPr lang="en-GB" sz="2000" dirty="0" smtClean="0"/>
              <a:t>Deployment difficulties (DLL hell)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.NET?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FA0BEB-9283-41BA-A6C9-CF7B56501398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offers a new set of programming languages</a:t>
            </a:r>
          </a:p>
          <a:p>
            <a:pPr lvl="2" eaLnBrk="1" hangingPunct="1"/>
            <a:endParaRPr lang="en-GB" sz="1600" dirty="0" smtClean="0"/>
          </a:p>
          <a:p>
            <a:pPr lvl="1" eaLnBrk="1" hangingPunct="1"/>
            <a:r>
              <a:rPr lang="en-GB" sz="2000" dirty="0" smtClean="0"/>
              <a:t>C#</a:t>
            </a:r>
          </a:p>
          <a:p>
            <a:pPr lvl="2" eaLnBrk="1" hangingPunct="1"/>
            <a:r>
              <a:rPr lang="en-GB" sz="1800" dirty="0" smtClean="0"/>
              <a:t>Very similar to C++ and Java</a:t>
            </a:r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sz="2000" dirty="0" smtClean="0"/>
              <a:t>Visual Basic</a:t>
            </a:r>
          </a:p>
          <a:p>
            <a:pPr lvl="2" eaLnBrk="1" hangingPunct="1"/>
            <a:r>
              <a:rPr lang="en-GB" sz="1800" dirty="0" smtClean="0"/>
              <a:t>An object-oriented evolution of VB6 (but quite different really!)</a:t>
            </a:r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sz="2000" dirty="0" smtClean="0"/>
              <a:t>C++/CLI</a:t>
            </a:r>
          </a:p>
          <a:p>
            <a:pPr lvl="2" eaLnBrk="1" hangingPunct="1"/>
            <a:r>
              <a:rPr lang="en-GB" sz="1800" dirty="0" smtClean="0"/>
              <a:t>New keywords that enable you to write C++ apps for .NET</a:t>
            </a:r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sz="2000" dirty="0" smtClean="0"/>
              <a:t>F#</a:t>
            </a:r>
          </a:p>
          <a:p>
            <a:pPr lvl="2" eaLnBrk="1" hangingPunct="1"/>
            <a:r>
              <a:rPr lang="en-GB" sz="1800" dirty="0" smtClean="0"/>
              <a:t>Functional programming language</a:t>
            </a:r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sz="2000" dirty="0" smtClean="0"/>
              <a:t>Plus other languages from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-party software vendors...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Developing .NET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.NET Framework provides classes etc. to assist development, and a secure runtime environment</a:t>
            </a:r>
          </a:p>
          <a:p>
            <a:pPr lvl="1" eaLnBrk="1" hangingPunct="1"/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.NET Framework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2575" y="2222500"/>
            <a:ext cx="8445500" cy="4016375"/>
            <a:chOff x="178" y="1393"/>
            <a:chExt cx="5320" cy="2597"/>
          </a:xfrm>
        </p:grpSpPr>
        <p:sp>
          <p:nvSpPr>
            <p:cNvPr id="638980" name="Text Box 4"/>
            <p:cNvSpPr txBox="1">
              <a:spLocks noChangeArrowheads="1"/>
            </p:cNvSpPr>
            <p:nvPr/>
          </p:nvSpPr>
          <p:spPr bwMode="auto">
            <a:xfrm>
              <a:off x="181" y="2997"/>
              <a:ext cx="5317" cy="461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tint val="45490"/>
                    <a:invGamma/>
                  </a:srgbClr>
                </a:gs>
                <a:gs pos="100000">
                  <a:srgbClr val="3366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400" b="1">
                  <a:latin typeface="Tahoma" pitchFamily="34" charset="0"/>
                </a:rPr>
                <a:t>.NET Framework class library (FCL)</a:t>
              </a:r>
            </a:p>
            <a:p>
              <a:pPr algn="ctr">
                <a:defRPr/>
              </a:pPr>
              <a:r>
                <a:rPr lang="en-GB" sz="1800">
                  <a:latin typeface="Tahoma" pitchFamily="34" charset="0"/>
                </a:rPr>
                <a:t>Extensive language-independent class library</a:t>
              </a:r>
            </a:p>
          </p:txBody>
        </p:sp>
        <p:sp>
          <p:nvSpPr>
            <p:cNvPr id="638981" name="Text Box 5"/>
            <p:cNvSpPr txBox="1">
              <a:spLocks noChangeArrowheads="1"/>
            </p:cNvSpPr>
            <p:nvPr/>
          </p:nvSpPr>
          <p:spPr bwMode="auto">
            <a:xfrm>
              <a:off x="181" y="1393"/>
              <a:ext cx="5317" cy="461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tint val="45490"/>
                    <a:invGamma/>
                  </a:srgbClr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latin typeface="Tahoma" pitchFamily="34" charset="0"/>
                </a:rPr>
                <a:t>Programming language support</a:t>
              </a:r>
            </a:p>
            <a:p>
              <a:pPr algn="ctr">
                <a:defRPr/>
              </a:pPr>
              <a:r>
                <a:rPr lang="en-GB" sz="1800" dirty="0">
                  <a:latin typeface="Tahoma" pitchFamily="34" charset="0"/>
                </a:rPr>
                <a:t>C#, VB, C++/CLI, F#, plus other languages </a:t>
              </a:r>
            </a:p>
          </p:txBody>
        </p:sp>
        <p:grpSp>
          <p:nvGrpSpPr>
            <p:cNvPr id="10248" name="Group 6"/>
            <p:cNvGrpSpPr>
              <a:grpSpLocks/>
            </p:cNvGrpSpPr>
            <p:nvPr/>
          </p:nvGrpSpPr>
          <p:grpSpPr bwMode="auto">
            <a:xfrm>
              <a:off x="178" y="1921"/>
              <a:ext cx="5308" cy="463"/>
              <a:chOff x="178" y="1921"/>
              <a:chExt cx="5308" cy="463"/>
            </a:xfrm>
          </p:grpSpPr>
          <p:sp>
            <p:nvSpPr>
              <p:cNvPr id="638983" name="Text Box 7"/>
              <p:cNvSpPr txBox="1">
                <a:spLocks noChangeArrowheads="1"/>
              </p:cNvSpPr>
              <p:nvPr/>
            </p:nvSpPr>
            <p:spPr bwMode="auto">
              <a:xfrm>
                <a:off x="178" y="1921"/>
                <a:ext cx="1736" cy="461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400" b="1" dirty="0">
                    <a:latin typeface="Tahoma" pitchFamily="34" charset="0"/>
                  </a:rPr>
                  <a:t>ASP.NET</a:t>
                </a:r>
              </a:p>
              <a:p>
                <a:pPr algn="ctr">
                  <a:defRPr/>
                </a:pPr>
                <a:r>
                  <a:rPr lang="en-GB" sz="1800" dirty="0">
                    <a:latin typeface="Tahoma" pitchFamily="34" charset="0"/>
                  </a:rPr>
                  <a:t>Web forms, Web services</a:t>
                </a:r>
              </a:p>
            </p:txBody>
          </p:sp>
          <p:sp>
            <p:nvSpPr>
              <p:cNvPr id="638984" name="Text Box 8"/>
              <p:cNvSpPr txBox="1">
                <a:spLocks noChangeArrowheads="1"/>
              </p:cNvSpPr>
              <p:nvPr/>
            </p:nvSpPr>
            <p:spPr bwMode="auto">
              <a:xfrm>
                <a:off x="1964" y="1921"/>
                <a:ext cx="1736" cy="461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400" b="1" dirty="0">
                    <a:latin typeface="Tahoma" pitchFamily="34" charset="0"/>
                  </a:rPr>
                  <a:t>Windows forms</a:t>
                </a:r>
              </a:p>
              <a:p>
                <a:pPr algn="ctr">
                  <a:defRPr/>
                </a:pPr>
                <a:r>
                  <a:rPr lang="en-GB" sz="1800" dirty="0">
                    <a:latin typeface="Tahoma" pitchFamily="34" charset="0"/>
                  </a:rPr>
                  <a:t>Traditional Windows apps</a:t>
                </a: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750" y="1923"/>
                <a:ext cx="1736" cy="461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400" b="1" dirty="0">
                    <a:latin typeface="Tahoma" pitchFamily="34" charset="0"/>
                  </a:rPr>
                  <a:t>WPF</a:t>
                </a:r>
              </a:p>
              <a:p>
                <a:pPr algn="ctr">
                  <a:defRPr/>
                </a:pPr>
                <a:r>
                  <a:rPr lang="en-GB" sz="1800" dirty="0">
                    <a:latin typeface="Tahoma" pitchFamily="34" charset="0"/>
                  </a:rPr>
                  <a:t>XAML Windows apps</a:t>
                </a:r>
              </a:p>
            </p:txBody>
          </p:sp>
        </p:grpSp>
        <p:sp>
          <p:nvSpPr>
            <p:cNvPr id="638985" name="Text Box 9"/>
            <p:cNvSpPr txBox="1">
              <a:spLocks noChangeArrowheads="1"/>
            </p:cNvSpPr>
            <p:nvPr/>
          </p:nvSpPr>
          <p:spPr bwMode="auto">
            <a:xfrm>
              <a:off x="181" y="2453"/>
              <a:ext cx="5317" cy="461"/>
            </a:xfrm>
            <a:prstGeom prst="rect">
              <a:avLst/>
            </a:prstGeom>
            <a:gradFill rotWithShape="1">
              <a:gsLst>
                <a:gs pos="0">
                  <a:srgbClr val="FF9966">
                    <a:gamma/>
                    <a:tint val="45490"/>
                    <a:invGamma/>
                  </a:srgbClr>
                </a:gs>
                <a:gs pos="100000">
                  <a:srgbClr val="FF9966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latin typeface="Tahoma" pitchFamily="34" charset="0"/>
                </a:rPr>
                <a:t>ADO.NET and XML</a:t>
              </a:r>
            </a:p>
            <a:p>
              <a:pPr algn="ctr">
                <a:defRPr/>
              </a:pPr>
              <a:r>
                <a:rPr lang="en-GB" sz="1800" dirty="0">
                  <a:latin typeface="Tahoma" pitchFamily="34" charset="0"/>
                </a:rPr>
                <a:t>Database access and XML support</a:t>
              </a:r>
            </a:p>
          </p:txBody>
        </p:sp>
        <p:sp>
          <p:nvSpPr>
            <p:cNvPr id="638986" name="Text Box 10"/>
            <p:cNvSpPr txBox="1">
              <a:spLocks noChangeArrowheads="1"/>
            </p:cNvSpPr>
            <p:nvPr/>
          </p:nvSpPr>
          <p:spPr bwMode="auto">
            <a:xfrm>
              <a:off x="181" y="3529"/>
              <a:ext cx="5317" cy="461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tint val="45490"/>
                    <a:invGamma/>
                  </a:srgbClr>
                </a:gs>
                <a:gs pos="100000">
                  <a:srgbClr val="00FF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400" b="1">
                  <a:latin typeface="Tahoma" pitchFamily="34" charset="0"/>
                </a:rPr>
                <a:t>Common Language Runtime (CLR)</a:t>
              </a:r>
            </a:p>
            <a:p>
              <a:pPr algn="ctr">
                <a:defRPr/>
              </a:pPr>
              <a:r>
                <a:rPr lang="en-GB" sz="1800">
                  <a:latin typeface="Tahoma" pitchFamily="34" charset="0"/>
                </a:rPr>
                <a:t>Secure run time environment for all 'managed' .NET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Provides a secure and robust execution environment for .NET 'managed code'</a:t>
            </a:r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Common Language Runtime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E262D8-DD8E-4FC7-93EB-5FAD45703EF1}" type="slidenum">
              <a:rPr lang="en-GB"/>
              <a:pPr>
                <a:defRPr/>
              </a:pPr>
              <a:t>7</a:t>
            </a:fld>
            <a:endParaRPr lang="en-GB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1325" y="2157413"/>
            <a:ext cx="8286750" cy="3824287"/>
            <a:chOff x="278" y="1513"/>
            <a:chExt cx="5220" cy="2409"/>
          </a:xfrm>
        </p:grpSpPr>
        <p:sp>
          <p:nvSpPr>
            <p:cNvPr id="643076" name="Text Box 4"/>
            <p:cNvSpPr txBox="1">
              <a:spLocks noChangeArrowheads="1"/>
            </p:cNvSpPr>
            <p:nvPr/>
          </p:nvSpPr>
          <p:spPr bwMode="auto">
            <a:xfrm>
              <a:off x="278" y="1513"/>
              <a:ext cx="5220" cy="341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tint val="45490"/>
                    <a:invGamma/>
                  </a:srgbClr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000" b="1">
                  <a:latin typeface="Tahoma" pitchFamily="34" charset="0"/>
                </a:rPr>
                <a:t>.NET Framework class library support</a:t>
              </a:r>
            </a:p>
          </p:txBody>
        </p:sp>
        <p:grpSp>
          <p:nvGrpSpPr>
            <p:cNvPr id="12295" name="Group 5"/>
            <p:cNvGrpSpPr>
              <a:grpSpLocks/>
            </p:cNvGrpSpPr>
            <p:nvPr/>
          </p:nvGrpSpPr>
          <p:grpSpPr bwMode="auto">
            <a:xfrm>
              <a:off x="278" y="1921"/>
              <a:ext cx="5220" cy="341"/>
              <a:chOff x="278" y="1921"/>
              <a:chExt cx="5220" cy="461"/>
            </a:xfrm>
          </p:grpSpPr>
          <p:sp>
            <p:nvSpPr>
              <p:cNvPr id="643078" name="Text Box 6"/>
              <p:cNvSpPr txBox="1">
                <a:spLocks noChangeArrowheads="1"/>
              </p:cNvSpPr>
              <p:nvPr/>
            </p:nvSpPr>
            <p:spPr bwMode="auto">
              <a:xfrm>
                <a:off x="278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COM marshaler</a:t>
                </a:r>
              </a:p>
            </p:txBody>
          </p:sp>
          <p:sp>
            <p:nvSpPr>
              <p:cNvPr id="643079" name="Text Box 7"/>
              <p:cNvSpPr txBox="1">
                <a:spLocks noChangeArrowheads="1"/>
              </p:cNvSpPr>
              <p:nvPr/>
            </p:nvSpPr>
            <p:spPr bwMode="auto">
              <a:xfrm>
                <a:off x="2942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Thread support</a:t>
                </a:r>
              </a:p>
            </p:txBody>
          </p:sp>
        </p:grpSp>
        <p:sp>
          <p:nvSpPr>
            <p:cNvPr id="643080" name="Text Box 8"/>
            <p:cNvSpPr txBox="1">
              <a:spLocks noChangeArrowheads="1"/>
            </p:cNvSpPr>
            <p:nvPr/>
          </p:nvSpPr>
          <p:spPr bwMode="auto">
            <a:xfrm>
              <a:off x="278" y="3581"/>
              <a:ext cx="5220" cy="341"/>
            </a:xfrm>
            <a:prstGeom prst="rect">
              <a:avLst/>
            </a:prstGeom>
            <a:gradFill rotWithShape="1">
              <a:gsLst>
                <a:gs pos="0">
                  <a:srgbClr val="CC66FF">
                    <a:gamma/>
                    <a:tint val="45490"/>
                    <a:invGamma/>
                  </a:srgbClr>
                </a:gs>
                <a:gs pos="100000">
                  <a:srgbClr val="CC66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GB" sz="2000" b="1">
                  <a:latin typeface="Tahoma" pitchFamily="34" charset="0"/>
                </a:rPr>
                <a:t>Class loader and memory layout</a:t>
              </a:r>
            </a:p>
          </p:txBody>
        </p: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278" y="3169"/>
              <a:ext cx="5220" cy="341"/>
              <a:chOff x="278" y="3169"/>
              <a:chExt cx="5220" cy="341"/>
            </a:xfrm>
          </p:grpSpPr>
          <p:sp>
            <p:nvSpPr>
              <p:cNvPr id="643082" name="Text Box 10"/>
              <p:cNvSpPr txBox="1">
                <a:spLocks noChangeArrowheads="1"/>
              </p:cNvSpPr>
              <p:nvPr/>
            </p:nvSpPr>
            <p:spPr bwMode="auto">
              <a:xfrm>
                <a:off x="278" y="3169"/>
                <a:ext cx="1668" cy="341"/>
              </a:xfrm>
              <a:prstGeom prst="rect">
                <a:avLst/>
              </a:prstGeom>
              <a:gradFill rotWithShape="1">
                <a:gsLst>
                  <a:gs pos="0">
                    <a:srgbClr val="00FF00">
                      <a:gamma/>
                      <a:tint val="45490"/>
                      <a:invGamma/>
                    </a:srgbClr>
                  </a:gs>
                  <a:gs pos="100000">
                    <a:srgbClr val="00FF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JIT compiler</a:t>
                </a:r>
              </a:p>
            </p:txBody>
          </p:sp>
          <p:sp>
            <p:nvSpPr>
              <p:cNvPr id="643083" name="Text Box 11"/>
              <p:cNvSpPr txBox="1">
                <a:spLocks noChangeArrowheads="1"/>
              </p:cNvSpPr>
              <p:nvPr/>
            </p:nvSpPr>
            <p:spPr bwMode="auto">
              <a:xfrm>
                <a:off x="2058" y="3169"/>
                <a:ext cx="1668" cy="341"/>
              </a:xfrm>
              <a:prstGeom prst="rect">
                <a:avLst/>
              </a:prstGeom>
              <a:gradFill rotWithShape="1">
                <a:gsLst>
                  <a:gs pos="0">
                    <a:srgbClr val="00FF00">
                      <a:gamma/>
                      <a:tint val="45490"/>
                      <a:invGamma/>
                    </a:srgbClr>
                  </a:gs>
                  <a:gs pos="100000">
                    <a:srgbClr val="00FF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Code manager</a:t>
                </a:r>
              </a:p>
            </p:txBody>
          </p:sp>
          <p:sp>
            <p:nvSpPr>
              <p:cNvPr id="643084" name="Text Box 12"/>
              <p:cNvSpPr txBox="1">
                <a:spLocks noChangeArrowheads="1"/>
              </p:cNvSpPr>
              <p:nvPr/>
            </p:nvSpPr>
            <p:spPr bwMode="auto">
              <a:xfrm>
                <a:off x="3830" y="3169"/>
                <a:ext cx="1668" cy="341"/>
              </a:xfrm>
              <a:prstGeom prst="rect">
                <a:avLst/>
              </a:prstGeom>
              <a:gradFill rotWithShape="1">
                <a:gsLst>
                  <a:gs pos="0">
                    <a:srgbClr val="00FF00">
                      <a:gamma/>
                      <a:tint val="45490"/>
                      <a:invGamma/>
                    </a:srgbClr>
                  </a:gs>
                  <a:gs pos="100000">
                    <a:srgbClr val="00FF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Garbage collector</a:t>
                </a:r>
              </a:p>
            </p:txBody>
          </p:sp>
        </p:grpSp>
        <p:grpSp>
          <p:nvGrpSpPr>
            <p:cNvPr id="12298" name="Group 13"/>
            <p:cNvGrpSpPr>
              <a:grpSpLocks/>
            </p:cNvGrpSpPr>
            <p:nvPr/>
          </p:nvGrpSpPr>
          <p:grpSpPr bwMode="auto">
            <a:xfrm>
              <a:off x="278" y="2757"/>
              <a:ext cx="5220" cy="341"/>
              <a:chOff x="278" y="1921"/>
              <a:chExt cx="5220" cy="461"/>
            </a:xfrm>
          </p:grpSpPr>
          <p:sp>
            <p:nvSpPr>
              <p:cNvPr id="643086" name="Text Box 14"/>
              <p:cNvSpPr txBox="1">
                <a:spLocks noChangeArrowheads="1"/>
              </p:cNvSpPr>
              <p:nvPr/>
            </p:nvSpPr>
            <p:spPr bwMode="auto">
              <a:xfrm>
                <a:off x="278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rgbClr val="3366FF">
                      <a:gamma/>
                      <a:tint val="45490"/>
                      <a:invGamma/>
                    </a:srgbClr>
                  </a:gs>
                  <a:gs pos="100000">
                    <a:srgbClr val="3366FF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Debugger</a:t>
                </a:r>
              </a:p>
            </p:txBody>
          </p:sp>
          <p:sp>
            <p:nvSpPr>
              <p:cNvPr id="643087" name="Text Box 15"/>
              <p:cNvSpPr txBox="1">
                <a:spLocks noChangeArrowheads="1"/>
              </p:cNvSpPr>
              <p:nvPr/>
            </p:nvSpPr>
            <p:spPr bwMode="auto">
              <a:xfrm>
                <a:off x="2942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rgbClr val="3366FF">
                      <a:gamma/>
                      <a:tint val="45490"/>
                      <a:invGamma/>
                    </a:srgbClr>
                  </a:gs>
                  <a:gs pos="100000">
                    <a:srgbClr val="3366FF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Security manager</a:t>
                </a:r>
              </a:p>
            </p:txBody>
          </p:sp>
        </p:grpSp>
        <p:grpSp>
          <p:nvGrpSpPr>
            <p:cNvPr id="12299" name="Group 16"/>
            <p:cNvGrpSpPr>
              <a:grpSpLocks/>
            </p:cNvGrpSpPr>
            <p:nvPr/>
          </p:nvGrpSpPr>
          <p:grpSpPr bwMode="auto">
            <a:xfrm>
              <a:off x="278" y="2333"/>
              <a:ext cx="5220" cy="341"/>
              <a:chOff x="278" y="1921"/>
              <a:chExt cx="5220" cy="461"/>
            </a:xfrm>
          </p:grpSpPr>
          <p:sp>
            <p:nvSpPr>
              <p:cNvPr id="643089" name="Text Box 17"/>
              <p:cNvSpPr txBox="1">
                <a:spLocks noChangeArrowheads="1"/>
              </p:cNvSpPr>
              <p:nvPr/>
            </p:nvSpPr>
            <p:spPr bwMode="auto">
              <a:xfrm>
                <a:off x="278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rgbClr val="FF9966">
                      <a:gamma/>
                      <a:tint val="45490"/>
                      <a:invGamma/>
                    </a:srgbClr>
                  </a:gs>
                  <a:gs pos="100000">
                    <a:srgbClr val="FF9966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Exception manager</a:t>
                </a:r>
              </a:p>
            </p:txBody>
          </p:sp>
          <p:sp>
            <p:nvSpPr>
              <p:cNvPr id="643090" name="Text Box 18"/>
              <p:cNvSpPr txBox="1">
                <a:spLocks noChangeArrowheads="1"/>
              </p:cNvSpPr>
              <p:nvPr/>
            </p:nvSpPr>
            <p:spPr bwMode="auto">
              <a:xfrm>
                <a:off x="2942" y="1921"/>
                <a:ext cx="2556" cy="461"/>
              </a:xfrm>
              <a:prstGeom prst="rect">
                <a:avLst/>
              </a:prstGeom>
              <a:gradFill rotWithShape="1">
                <a:gsLst>
                  <a:gs pos="0">
                    <a:srgbClr val="FF9966">
                      <a:gamma/>
                      <a:tint val="45490"/>
                      <a:invGamma/>
                    </a:srgbClr>
                  </a:gs>
                  <a:gs pos="100000">
                    <a:srgbClr val="FF9966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99CCFF"/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GB" sz="2000" b="1">
                    <a:latin typeface="Tahoma" pitchFamily="34" charset="0"/>
                  </a:rPr>
                  <a:t>Type verifier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'Hello World' in various .NET languages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Compiling and running a Visual C# application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What happens during compilation?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Viewing IL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Assemblies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Creating a Windows application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Using Visual Studio 2015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Referencing assemblies</a:t>
            </a:r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Building .NET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EB030E-3D98-4E64-BE80-B7516F47A441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traditional 'Hello World' program </a:t>
            </a:r>
            <a:r>
              <a:rPr lang="en-GB" sz="2400" dirty="0" smtClean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sz="2000" dirty="0" smtClean="0"/>
              <a:t>See demo folder, </a:t>
            </a:r>
            <a:r>
              <a:rPr lang="en-US" sz="2000" dirty="0" smtClean="0">
                <a:latin typeface="Lucida Console" pitchFamily="49" charset="0"/>
              </a:rPr>
              <a:t>Demos-01-Introduction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'Hello World'</a:t>
            </a:r>
            <a:endParaRPr lang="en-GB" smtClean="0">
              <a:latin typeface="Courier New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AD9070-3E7D-419A-99D5-1612AA511F27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825500" y="2088224"/>
            <a:ext cx="7772400" cy="172312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/>
              <a:t>using System;</a:t>
            </a:r>
          </a:p>
          <a:p>
            <a:pPr defTabSz="739775">
              <a:defRPr/>
            </a:pPr>
            <a:endParaRPr lang="en-US" sz="1200" dirty="0"/>
          </a:p>
          <a:p>
            <a:pPr defTabSz="739775">
              <a:defRPr/>
            </a:pPr>
            <a:r>
              <a:rPr lang="en-US" sz="1200" dirty="0"/>
              <a:t>public class </a:t>
            </a:r>
            <a:r>
              <a:rPr lang="en-US" sz="1200" dirty="0" err="1"/>
              <a:t>CSHelloWorld</a:t>
            </a:r>
            <a:r>
              <a:rPr lang="en-US" sz="1200" dirty="0"/>
              <a:t> </a:t>
            </a:r>
            <a:endParaRPr lang="en-US" sz="1200" dirty="0" smtClean="0"/>
          </a:p>
          <a:p>
            <a:pPr defTabSz="739775">
              <a:defRPr/>
            </a:pPr>
            <a:r>
              <a:rPr lang="en-US" sz="1200" dirty="0" smtClean="0"/>
              <a:t>{</a:t>
            </a:r>
            <a:endParaRPr lang="en-US" sz="1200" dirty="0"/>
          </a:p>
          <a:p>
            <a:pPr defTabSz="739775">
              <a:defRPr/>
            </a:pPr>
            <a:r>
              <a:rPr lang="en-US" sz="1200" dirty="0"/>
              <a:t>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endParaRPr lang="en-US" sz="1200" dirty="0" smtClean="0"/>
          </a:p>
          <a:p>
            <a:pPr defTabSz="739775">
              <a:defRPr/>
            </a:pP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defTabSz="739775">
              <a:defRPr/>
            </a:pPr>
            <a:r>
              <a:rPr lang="en-US" sz="1200" dirty="0"/>
              <a:t>    </a:t>
            </a:r>
            <a:r>
              <a:rPr lang="en-US" sz="1200" dirty="0" err="1"/>
              <a:t>Console.WriteLine</a:t>
            </a:r>
            <a:r>
              <a:rPr lang="en-US" sz="1200" dirty="0"/>
              <a:t>("Hello World!");</a:t>
            </a:r>
          </a:p>
          <a:p>
            <a:pPr defTabSz="739775">
              <a:defRPr/>
            </a:pPr>
            <a:r>
              <a:rPr lang="en-US" sz="1200" dirty="0"/>
              <a:t>  }</a:t>
            </a:r>
          </a:p>
          <a:p>
            <a:pPr defTabSz="739775">
              <a:defRPr/>
            </a:pPr>
            <a:r>
              <a:rPr lang="en-US" sz="1200" dirty="0"/>
              <a:t>} </a:t>
            </a:r>
            <a:r>
              <a:rPr lang="en-US" sz="1200" dirty="0" smtClean="0"/>
              <a:t>                                                 </a:t>
            </a:r>
            <a:r>
              <a:rPr lang="en-US" sz="1200" u="sng" dirty="0" smtClean="0"/>
              <a:t>C</a:t>
            </a:r>
            <a:r>
              <a:rPr lang="en-US" sz="1200" u="sng" dirty="0"/>
              <a:t># example, see </a:t>
            </a:r>
            <a:r>
              <a:rPr lang="en-US" sz="1200" u="sng" dirty="0" err="1"/>
              <a:t>CSHelloWorld.cs</a:t>
            </a:r>
            <a:endParaRPr lang="en-US" sz="1200" u="sng" dirty="0"/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825500" y="4053688"/>
            <a:ext cx="7772400" cy="132238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Imports System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Module </a:t>
            </a:r>
            <a:r>
              <a:rPr lang="en-GB" sz="1200" dirty="0" err="1"/>
              <a:t>VBHelloWorld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Sub Main(</a:t>
            </a:r>
            <a:r>
              <a:rPr lang="en-GB" sz="1200" dirty="0" err="1"/>
              <a:t>ByVal</a:t>
            </a:r>
            <a:r>
              <a:rPr lang="en-GB" sz="1200" dirty="0"/>
              <a:t> </a:t>
            </a:r>
            <a:r>
              <a:rPr lang="en-GB" sz="1200" dirty="0" err="1"/>
              <a:t>args</a:t>
            </a:r>
            <a:r>
              <a:rPr lang="en-GB" sz="1200" dirty="0"/>
              <a:t> As String())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("Hello World!")</a:t>
            </a:r>
          </a:p>
          <a:p>
            <a:pPr defTabSz="739775">
              <a:defRPr/>
            </a:pPr>
            <a:r>
              <a:rPr lang="en-GB" sz="1200" dirty="0"/>
              <a:t>  End Sub</a:t>
            </a:r>
          </a:p>
          <a:p>
            <a:pPr defTabSz="739775">
              <a:defRPr/>
            </a:pPr>
            <a:r>
              <a:rPr lang="en-GB" sz="1200" dirty="0"/>
              <a:t>End Module                              </a:t>
            </a:r>
            <a:r>
              <a:rPr lang="en-GB" sz="1200" dirty="0" smtClean="0"/>
              <a:t>           </a:t>
            </a:r>
            <a:r>
              <a:rPr lang="en-US" sz="1200" u="sng" dirty="0" smtClean="0"/>
              <a:t>VB </a:t>
            </a:r>
            <a:r>
              <a:rPr lang="en-US" sz="1200" u="sng" dirty="0"/>
              <a:t>example, see </a:t>
            </a:r>
            <a:r>
              <a:rPr lang="en-US" sz="1200" u="sng" dirty="0" err="1"/>
              <a:t>VBHelloWorld.vb</a:t>
            </a:r>
            <a:endParaRPr lang="en-US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6287</TotalTime>
  <Words>835</Words>
  <Application>Microsoft Office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1_Blends</vt:lpstr>
      <vt:lpstr>Introduction to .NET</vt:lpstr>
      <vt:lpstr>Contents</vt:lpstr>
      <vt:lpstr>1. Overview of .NET</vt:lpstr>
      <vt:lpstr>What is .NET?</vt:lpstr>
      <vt:lpstr>Developing .NET Applications</vt:lpstr>
      <vt:lpstr>The .NET Framework</vt:lpstr>
      <vt:lpstr>The Common Language Runtime</vt:lpstr>
      <vt:lpstr>2. Building .NET Applications</vt:lpstr>
      <vt:lpstr>'Hello World'</vt:lpstr>
      <vt:lpstr>Compiling and Running the Application</vt:lpstr>
      <vt:lpstr>What Happens During Compilation?</vt:lpstr>
      <vt:lpstr>Viewing IL</vt:lpstr>
      <vt:lpstr>Assemblies</vt:lpstr>
      <vt:lpstr>Creating a Windows Application</vt:lpstr>
      <vt:lpstr>Using Visual Studio 2015</vt:lpstr>
      <vt:lpstr>Referencing Assemblies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153</cp:revision>
  <dcterms:created xsi:type="dcterms:W3CDTF">2002-05-03T12:27:39Z</dcterms:created>
  <dcterms:modified xsi:type="dcterms:W3CDTF">2015-08-31T11:03:57Z</dcterms:modified>
</cp:coreProperties>
</file>