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8"/>
  </p:notesMasterIdLst>
  <p:handoutMasterIdLst>
    <p:handoutMasterId r:id="rId39"/>
  </p:handoutMasterIdLst>
  <p:sldIdLst>
    <p:sldId id="256" r:id="rId2"/>
    <p:sldId id="497" r:id="rId3"/>
    <p:sldId id="661" r:id="rId4"/>
    <p:sldId id="662" r:id="rId5"/>
    <p:sldId id="685" r:id="rId6"/>
    <p:sldId id="697" r:id="rId7"/>
    <p:sldId id="671" r:id="rId8"/>
    <p:sldId id="698" r:id="rId9"/>
    <p:sldId id="699" r:id="rId10"/>
    <p:sldId id="700" r:id="rId11"/>
    <p:sldId id="701" r:id="rId12"/>
    <p:sldId id="702" r:id="rId13"/>
    <p:sldId id="693" r:id="rId14"/>
    <p:sldId id="694" r:id="rId15"/>
    <p:sldId id="695" r:id="rId16"/>
    <p:sldId id="696" r:id="rId17"/>
    <p:sldId id="687" r:id="rId18"/>
    <p:sldId id="663" r:id="rId19"/>
    <p:sldId id="686" r:id="rId20"/>
    <p:sldId id="664" r:id="rId21"/>
    <p:sldId id="684" r:id="rId22"/>
    <p:sldId id="665" r:id="rId23"/>
    <p:sldId id="683" r:id="rId24"/>
    <p:sldId id="672" r:id="rId25"/>
    <p:sldId id="673" r:id="rId26"/>
    <p:sldId id="690" r:id="rId27"/>
    <p:sldId id="691" r:id="rId28"/>
    <p:sldId id="674" r:id="rId29"/>
    <p:sldId id="675" r:id="rId30"/>
    <p:sldId id="677" r:id="rId31"/>
    <p:sldId id="678" r:id="rId32"/>
    <p:sldId id="679" r:id="rId33"/>
    <p:sldId id="692" r:id="rId34"/>
    <p:sldId id="680" r:id="rId35"/>
    <p:sldId id="681" r:id="rId36"/>
    <p:sldId id="375" r:id="rId3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85" autoAdjust="0"/>
    <p:restoredTop sz="94648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260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4152" y="-55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Core C# Language Features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13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Core C# Language Features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625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Core C#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5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667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2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Core C# Language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String</a:t>
            </a:r>
            <a:r>
              <a:rPr lang="en-GB" dirty="0" smtClean="0">
                <a:sym typeface="Wingdings" pitchFamily="2" charset="2"/>
              </a:rPr>
              <a:t> class represents a Unicode character string</a:t>
            </a:r>
          </a:p>
          <a:p>
            <a:pPr lvl="1"/>
            <a:r>
              <a:rPr lang="en-GB" dirty="0" smtClean="0">
                <a:latin typeface="+mj-lt"/>
                <a:sym typeface="Wingdings" pitchFamily="2" charset="2"/>
              </a:rPr>
              <a:t>String literals have the format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"xxx"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Can contain escape characters (e.g.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\n</a:t>
            </a:r>
            <a:r>
              <a:rPr lang="en-GB" dirty="0" smtClean="0">
                <a:sym typeface="Wingdings" pitchFamily="2" charset="2"/>
              </a:rPr>
              <a:t>), see example on next slide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To prevent escape character expansion, prefix string literal with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@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Some useful properties/methods in 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String</a:t>
            </a:r>
            <a:r>
              <a:rPr lang="en-GB" dirty="0" smtClean="0">
                <a:sym typeface="Wingdings" pitchFamily="2" charset="2"/>
              </a:rPr>
              <a:t> class:</a:t>
            </a:r>
          </a:p>
          <a:p>
            <a:pPr lvl="1"/>
            <a:r>
              <a:rPr lang="en-GB" dirty="0" smtClean="0">
                <a:latin typeface="Lucida Console" pitchFamily="49" charset="0"/>
                <a:sym typeface="Wingdings" pitchFamily="2" charset="2"/>
              </a:rPr>
              <a:t>Length</a:t>
            </a:r>
          </a:p>
          <a:p>
            <a:pPr lvl="1"/>
            <a:r>
              <a:rPr lang="en-GB" dirty="0" smtClean="0">
                <a:latin typeface="Lucida Console" pitchFamily="49" charset="0"/>
                <a:sym typeface="Wingdings" pitchFamily="2" charset="2"/>
              </a:rPr>
              <a:t>Compare()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Contains()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Equals()</a:t>
            </a:r>
          </a:p>
          <a:p>
            <a:pPr lvl="1"/>
            <a:r>
              <a:rPr lang="en-GB" dirty="0" smtClean="0">
                <a:latin typeface="Lucida Console" pitchFamily="49" charset="0"/>
                <a:sym typeface="Wingdings" pitchFamily="2" charset="2"/>
              </a:rPr>
              <a:t>Format()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Insert()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Remove()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Replace()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Split()</a:t>
            </a:r>
          </a:p>
          <a:p>
            <a:pPr lvl="1"/>
            <a:r>
              <a:rPr lang="en-GB" dirty="0" smtClean="0">
                <a:latin typeface="Lucida Console" pitchFamily="49" charset="0"/>
                <a:sym typeface="Wingdings" pitchFamily="2" charset="2"/>
              </a:rPr>
              <a:t>Trim()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PadLeft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PadRight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ToUpper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  <a:r>
              <a:rPr lang="en-GB" dirty="0" smtClean="0">
                <a:latin typeface="+mj-lt"/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ToLower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String objects are immutable – you can't change them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If you have a lot of string manipulation, use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StringBuilder</a:t>
            </a:r>
            <a:endParaRPr lang="en-GB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Using the String Class </a:t>
            </a:r>
            <a:r>
              <a:rPr lang="en-GB" sz="2800" dirty="0" smtClean="0"/>
              <a:t>(1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Example of using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String</a:t>
            </a:r>
            <a:r>
              <a:rPr lang="en-GB" dirty="0" smtClean="0">
                <a:sym typeface="Wingdings" pitchFamily="2" charset="2"/>
              </a:rPr>
              <a:t> (see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DemoString</a:t>
            </a:r>
            <a:r>
              <a:rPr lang="en-GB" dirty="0" smtClean="0">
                <a:sym typeface="Wingdings" pitchFamily="2" charset="2"/>
              </a:rPr>
              <a:t> project)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Using the String Class </a:t>
            </a:r>
            <a:r>
              <a:rPr lang="en-GB" sz="2800" dirty="0" smtClean="0"/>
              <a:t>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799" y="1674422"/>
            <a:ext cx="8069943" cy="30638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static void Main(string[] </a:t>
            </a:r>
            <a:r>
              <a:rPr lang="en-GB" sz="1200" dirty="0" err="1" smtClean="0"/>
              <a:t>args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("First name? ");</a:t>
            </a:r>
          </a:p>
          <a:p>
            <a:r>
              <a:rPr lang="en-GB" sz="1200" dirty="0" smtClean="0"/>
              <a:t>  String </a:t>
            </a:r>
            <a:r>
              <a:rPr lang="en-GB" sz="1200" dirty="0" err="1" smtClean="0"/>
              <a:t>firstName</a:t>
            </a:r>
            <a:r>
              <a:rPr lang="en-GB" sz="1200" dirty="0" smtClean="0"/>
              <a:t> = 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("Last name? ");</a:t>
            </a:r>
          </a:p>
          <a:p>
            <a:r>
              <a:rPr lang="en-GB" sz="1200" dirty="0" smtClean="0"/>
              <a:t>  String </a:t>
            </a:r>
            <a:r>
              <a:rPr lang="en-GB" sz="1200" dirty="0" err="1" smtClean="0"/>
              <a:t>lastName</a:t>
            </a:r>
            <a:r>
              <a:rPr lang="en-GB" sz="1200" dirty="0" smtClean="0"/>
              <a:t> = 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("Age?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 age = </a:t>
            </a:r>
            <a:r>
              <a:rPr lang="en-GB" sz="1200" dirty="0" err="1" smtClean="0"/>
              <a:t>int.Parse</a:t>
            </a:r>
            <a:r>
              <a:rPr lang="en-GB" sz="1200" dirty="0" smtClean="0"/>
              <a:t>(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());</a:t>
            </a:r>
          </a:p>
          <a:p>
            <a:endParaRPr lang="en-GB" sz="1200" dirty="0" smtClean="0"/>
          </a:p>
          <a:p>
            <a:r>
              <a:rPr lang="en-GB" sz="1200" dirty="0" smtClean="0"/>
              <a:t>  String message = </a:t>
            </a:r>
            <a:r>
              <a:rPr lang="en-GB" sz="1200" dirty="0" err="1" smtClean="0"/>
              <a:t>string.Format</a:t>
            </a:r>
            <a:r>
              <a:rPr lang="en-GB" sz="1200" dirty="0" smtClean="0"/>
              <a:t>("{0}, {1}... you'll be {2} next birthday.",</a:t>
            </a:r>
          </a:p>
          <a:p>
            <a:r>
              <a:rPr lang="en-GB" sz="1200" dirty="0" smtClean="0"/>
              <a:t>                                  </a:t>
            </a:r>
            <a:r>
              <a:rPr lang="en-GB" sz="1200" dirty="0" err="1" smtClean="0"/>
              <a:t>lastName.ToUpper</a:t>
            </a:r>
            <a:r>
              <a:rPr lang="en-GB" sz="1200" dirty="0" smtClean="0"/>
              <a:t>(), </a:t>
            </a:r>
            <a:r>
              <a:rPr lang="en-GB" sz="1200" dirty="0" err="1" smtClean="0"/>
              <a:t>firstName</a:t>
            </a:r>
            <a:r>
              <a:rPr lang="en-GB" sz="1200" dirty="0" smtClean="0"/>
              <a:t>, age + 1);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("Message: {0}\n", message);</a:t>
            </a:r>
          </a:p>
          <a:p>
            <a:r>
              <a:rPr lang="en-GB" sz="12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58" y="4586162"/>
            <a:ext cx="5305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C#6 supports string interpolation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Allows you to embed expressions directly inside a string literal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You must prefix the string literal with $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Example </a:t>
            </a:r>
            <a:r>
              <a:rPr lang="en-GB" dirty="0" smtClean="0">
                <a:sym typeface="Wingdings" pitchFamily="2" charset="2"/>
              </a:rPr>
              <a:t>(</a:t>
            </a:r>
            <a:r>
              <a:rPr lang="en-GB" dirty="0">
                <a:sym typeface="Wingdings" pitchFamily="2" charset="2"/>
              </a:rPr>
              <a:t>see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DemoStringInterpolation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project)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String Interpolation</a:t>
            </a:r>
            <a:endParaRPr lang="en-GB" sz="28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799" y="3309012"/>
            <a:ext cx="8069943" cy="1942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string name = "John Smith";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age = 21;</a:t>
            </a:r>
          </a:p>
          <a:p>
            <a:r>
              <a:rPr lang="en-GB" sz="1200" dirty="0"/>
              <a:t>    double salary = 10000;</a:t>
            </a:r>
          </a:p>
          <a:p>
            <a:endParaRPr lang="en-GB" sz="1200" dirty="0"/>
          </a:p>
          <a:p>
            <a:r>
              <a:rPr lang="en-GB" sz="1200" dirty="0"/>
              <a:t>    string </a:t>
            </a:r>
            <a:r>
              <a:rPr lang="en-GB" sz="1200" dirty="0" err="1"/>
              <a:t>str</a:t>
            </a:r>
            <a:r>
              <a:rPr lang="en-GB" sz="1200" dirty="0"/>
              <a:t> = </a:t>
            </a:r>
            <a:r>
              <a:rPr lang="en-GB" sz="1200" b="1" dirty="0">
                <a:solidFill>
                  <a:srgbClr val="FF0000"/>
                </a:solidFill>
              </a:rPr>
              <a:t>$"{name} earns {</a:t>
            </a:r>
            <a:r>
              <a:rPr lang="en-GB" sz="1200" b="1" dirty="0" err="1">
                <a:solidFill>
                  <a:srgbClr val="FF0000"/>
                </a:solidFill>
              </a:rPr>
              <a:t>salary:C</a:t>
            </a:r>
            <a:r>
              <a:rPr lang="en-GB" sz="1200" b="1" dirty="0">
                <a:solidFill>
                  <a:srgbClr val="FF0000"/>
                </a:solidFill>
              </a:rPr>
              <a:t>} and will be {age + 1} next birthday"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</a:t>
            </a:r>
            <a:r>
              <a:rPr lang="en-GB" sz="1200" dirty="0" err="1"/>
              <a:t>str</a:t>
            </a:r>
            <a:r>
              <a:rPr lang="en-GB" sz="1200" dirty="0"/>
              <a:t>);</a:t>
            </a:r>
          </a:p>
          <a:p>
            <a:r>
              <a:rPr lang="en-GB" sz="1200" dirty="0"/>
              <a:t>}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58" y="5097476"/>
            <a:ext cx="5305425" cy="142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2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Arithmetic operators</a:t>
            </a:r>
          </a:p>
          <a:p>
            <a:pPr eaLnBrk="1" hangingPunct="1"/>
            <a:r>
              <a:rPr lang="en-GB" dirty="0" smtClean="0"/>
              <a:t>Conditional operator</a:t>
            </a:r>
          </a:p>
          <a:p>
            <a:pPr eaLnBrk="1" hangingPunct="1"/>
            <a:r>
              <a:rPr lang="en-GB" dirty="0" smtClean="0"/>
              <a:t>Assignment operators</a:t>
            </a:r>
          </a:p>
          <a:p>
            <a:pPr eaLnBrk="1" hangingPunct="1"/>
            <a:r>
              <a:rPr lang="en-GB" dirty="0" smtClean="0"/>
              <a:t>Aside: working with strings</a:t>
            </a:r>
          </a:p>
          <a:p>
            <a:pPr eaLnBrk="1" hangingPunct="1"/>
            <a:r>
              <a:rPr lang="en-GB" dirty="0" smtClean="0"/>
              <a:t>Casting</a:t>
            </a:r>
          </a:p>
          <a:p>
            <a:pPr eaLnBrk="1" hangingPunct="1"/>
            <a:r>
              <a:rPr lang="en-GB" dirty="0" smtClean="0"/>
              <a:t>Relational operators</a:t>
            </a:r>
          </a:p>
          <a:p>
            <a:pPr eaLnBrk="1" hangingPunct="1"/>
            <a:r>
              <a:rPr lang="en-GB" dirty="0" smtClean="0"/>
              <a:t>Logical operators</a:t>
            </a:r>
          </a:p>
          <a:p>
            <a:pPr eaLnBrk="1" hangingPunct="1"/>
            <a:r>
              <a:rPr lang="en-GB" dirty="0" smtClean="0"/>
              <a:t>Bitwise operators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2.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5DFBE0-B5BF-4A11-BB23-A5EDF54CDD94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binary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 b  </a:t>
            </a:r>
            <a:r>
              <a:rPr lang="en-GB" dirty="0" smtClean="0">
                <a:latin typeface="+mj-lt"/>
                <a:sym typeface="Wingdings" pitchFamily="2" charset="2"/>
              </a:rPr>
              <a:t>(addition)  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– b  </a:t>
            </a:r>
            <a:r>
              <a:rPr lang="en-GB" dirty="0" smtClean="0">
                <a:sym typeface="Wingdings" pitchFamily="2" charset="2"/>
              </a:rPr>
              <a:t>(subtraction)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 b  </a:t>
            </a:r>
            <a:r>
              <a:rPr lang="en-GB" dirty="0" smtClean="0">
                <a:sym typeface="Wingdings" pitchFamily="2" charset="2"/>
              </a:rPr>
              <a:t>(multiplication)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 b  </a:t>
            </a:r>
            <a:r>
              <a:rPr lang="en-GB" dirty="0" smtClean="0">
                <a:sym typeface="Wingdings" pitchFamily="2" charset="2"/>
              </a:rPr>
              <a:t>(division)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% b  </a:t>
            </a:r>
            <a:r>
              <a:rPr lang="en-GB" dirty="0" smtClean="0">
                <a:sym typeface="Wingdings" pitchFamily="2" charset="2"/>
              </a:rPr>
              <a:t>(modulo, i.e. remainder)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unary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+a     </a:t>
            </a:r>
            <a:r>
              <a:rPr lang="en-GB" dirty="0" smtClean="0">
                <a:latin typeface="+mj-lt"/>
                <a:sym typeface="Wingdings" pitchFamily="2" charset="2"/>
              </a:rPr>
              <a:t>(unary plus)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-a     </a:t>
            </a:r>
            <a:r>
              <a:rPr lang="en-GB" dirty="0" smtClean="0">
                <a:sym typeface="Wingdings" pitchFamily="2" charset="2"/>
              </a:rPr>
              <a:t>(unary negation)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a++    </a:t>
            </a:r>
            <a:r>
              <a:rPr lang="en-GB" dirty="0" smtClean="0">
                <a:sym typeface="Wingdings" pitchFamily="2" charset="2"/>
              </a:rPr>
              <a:t>(postfix increment by 1)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  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++a    </a:t>
            </a:r>
            <a:r>
              <a:rPr lang="en-GB" dirty="0" smtClean="0">
                <a:sym typeface="Wingdings" pitchFamily="2" charset="2"/>
              </a:rPr>
              <a:t>(prefix increment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a--    </a:t>
            </a:r>
            <a:r>
              <a:rPr lang="en-GB" dirty="0" smtClean="0">
                <a:sym typeface="Wingdings" pitchFamily="2" charset="2"/>
              </a:rPr>
              <a:t>(postfix decrement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--a    </a:t>
            </a:r>
            <a:r>
              <a:rPr lang="en-GB" dirty="0" smtClean="0">
                <a:sym typeface="Wingdings" pitchFamily="2" charset="2"/>
              </a:rPr>
              <a:t>(prefix increment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Arithmetic Operators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BE1FC7-8B2A-4105-BC23-39EC08B1C746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The conditional operator is like an in-situ if test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(</a:t>
            </a:r>
            <a:r>
              <a:rPr lang="en-GB" i="1" dirty="0" smtClean="0">
                <a:latin typeface="Lucida Console" pitchFamily="49" charset="0"/>
                <a:sym typeface="Wingdings" pitchFamily="2" charset="2"/>
              </a:rPr>
              <a:t>condition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) ? </a:t>
            </a:r>
            <a:r>
              <a:rPr lang="en-GB" i="1" dirty="0" err="1" smtClean="0">
                <a:latin typeface="Lucida Console" pitchFamily="49" charset="0"/>
                <a:sym typeface="Wingdings" pitchFamily="2" charset="2"/>
              </a:rPr>
              <a:t>trueResult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 : </a:t>
            </a:r>
            <a:r>
              <a:rPr lang="en-GB" i="1" dirty="0" err="1" smtClean="0">
                <a:latin typeface="Lucida Console" pitchFamily="49" charset="0"/>
                <a:sym typeface="Wingdings" pitchFamily="2" charset="2"/>
              </a:rPr>
              <a:t>falseResult</a:t>
            </a:r>
            <a:endParaRPr lang="en-GB" i="1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i="1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Example: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Conditional Operator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F416EE-4546-4E8C-AD59-506B9A06BBB9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2909775"/>
            <a:ext cx="7912100" cy="1282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bool</a:t>
            </a:r>
            <a:r>
              <a:rPr lang="en-GB" sz="1200" dirty="0" smtClean="0"/>
              <a:t> </a:t>
            </a:r>
            <a:r>
              <a:rPr lang="en-GB" sz="1200" dirty="0" err="1"/>
              <a:t>isMale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age;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togo</a:t>
            </a:r>
            <a:r>
              <a:rPr lang="en-GB" sz="1200" dirty="0"/>
              <a:t> = (</a:t>
            </a:r>
            <a:r>
              <a:rPr lang="en-GB" sz="1200" dirty="0" err="1"/>
              <a:t>isMale</a:t>
            </a:r>
            <a:r>
              <a:rPr lang="en-GB" sz="1200" dirty="0"/>
              <a:t>) ? (65 – age) : (60 – age);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You have </a:t>
            </a:r>
            <a:r>
              <a:rPr lang="en-GB" sz="1200" dirty="0" smtClean="0"/>
              <a:t>{0} years to go to </a:t>
            </a:r>
            <a:r>
              <a:rPr lang="en-GB" sz="1200" dirty="0"/>
              <a:t>retirement</a:t>
            </a:r>
            <a:r>
              <a:rPr lang="en-GB" sz="1200" dirty="0" smtClean="0"/>
              <a:t>.", </a:t>
            </a:r>
            <a:r>
              <a:rPr lang="en-GB" sz="1200" dirty="0" err="1" smtClean="0"/>
              <a:t>togo</a:t>
            </a:r>
            <a:r>
              <a:rPr lang="en-GB" sz="1200" dirty="0" smtClean="0"/>
              <a:t>);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assignment operator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= b  </a:t>
            </a:r>
            <a:r>
              <a:rPr lang="en-GB" dirty="0" smtClean="0">
                <a:latin typeface="+mj-lt"/>
                <a:sym typeface="Wingdings" pitchFamily="2" charset="2"/>
              </a:rPr>
              <a:t>(assign b to a)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Performs widening conversion implicitly, if needed (see later)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For value types (e.g. integers):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Assign LHS variable a copy of RHS value</a:t>
            </a: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For reference types (e.g. classes):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Assign LHS variable a reference to the RHS object</a:t>
            </a: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Assignment Operators (1 of 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3657600"/>
            <a:ext cx="7912100" cy="995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 = 100;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b = 200;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b = 42</a:t>
            </a:r>
            <a:r>
              <a:rPr lang="en-GB" sz="1200" dirty="0" smtClean="0"/>
              <a:t>;   // b is now 42.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a = b</a:t>
            </a:r>
            <a:r>
              <a:rPr lang="en-GB" sz="1200" dirty="0" smtClean="0"/>
              <a:t>;    // a is now 42.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388" y="5775325"/>
            <a:ext cx="7912100" cy="871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Person p1 = new Person("John", "Developer", 25000);</a:t>
            </a:r>
          </a:p>
          <a:p>
            <a:pPr defTabSz="739775">
              <a:defRPr/>
            </a:pPr>
            <a:r>
              <a:rPr lang="en-GB" sz="1200" dirty="0" smtClean="0"/>
              <a:t>Person p2;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p2 = p1;   // p2 points to same Person object as p1.</a:t>
            </a:r>
            <a:endParaRPr lang="en-GB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BBF416EE-4546-4E8C-AD59-506B9A06BBB9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Compound assignment operators:</a:t>
            </a: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+= b 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–=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-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+mj-lt"/>
                <a:sym typeface="Wingdings" pitchFamily="2" charset="2"/>
              </a:rPr>
              <a:t>etc. 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Example: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Assignment Operators 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D8C2E3-BFB0-4C10-AA03-9A47D413B60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368800"/>
            <a:ext cx="7912100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Use *= compound operator:</a:t>
            </a:r>
          </a:p>
          <a:p>
            <a:pPr defTabSz="739775">
              <a:defRPr/>
            </a:pPr>
            <a:r>
              <a:rPr lang="en-GB" sz="1200" dirty="0"/>
              <a:t>x *= a + b;  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Equivalent to the following (note the precedence):</a:t>
            </a:r>
          </a:p>
          <a:p>
            <a:pPr defTabSz="739775">
              <a:defRPr/>
            </a:pPr>
            <a:r>
              <a:rPr lang="en-GB" sz="1200" dirty="0"/>
              <a:t>x = </a:t>
            </a:r>
            <a:r>
              <a:rPr lang="en-GB" sz="1200" dirty="0" err="1"/>
              <a:t>x</a:t>
            </a:r>
            <a:r>
              <a:rPr lang="en-GB" sz="1200" dirty="0"/>
              <a:t> * (a + b);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String concatenation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strResult</a:t>
            </a:r>
            <a:r>
              <a:rPr lang="en-GB" dirty="0" smtClean="0">
                <a:latin typeface="Lucida Console" pitchFamily="49" charset="0"/>
              </a:rPr>
              <a:t> = str1 + str2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strResult</a:t>
            </a:r>
            <a:r>
              <a:rPr lang="en-GB" dirty="0" smtClean="0">
                <a:latin typeface="Lucida Console" pitchFamily="49" charset="0"/>
              </a:rPr>
              <a:t> = str1 + </a:t>
            </a:r>
            <a:r>
              <a:rPr lang="en-GB" dirty="0" err="1" smtClean="0">
                <a:latin typeface="Lucida Console" pitchFamily="49" charset="0"/>
              </a:rPr>
              <a:t>obj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String shortcut concatenation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str1 += str2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str1 += </a:t>
            </a:r>
            <a:r>
              <a:rPr lang="en-GB" dirty="0" err="1" smtClean="0">
                <a:latin typeface="Lucida Console" pitchFamily="49" charset="0"/>
              </a:rPr>
              <a:t>obj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What do the following statements do?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Aside: Working with Strings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F947D6E-4885-447C-A9A3-A47FEBCC41B5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887913"/>
            <a:ext cx="7912100" cy="1608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String message = "Hello";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 = 5;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b = 6;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(message </a:t>
            </a:r>
            <a:r>
              <a:rPr lang="en-GB" sz="1200" dirty="0"/>
              <a:t>+ a + b);</a:t>
            </a:r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(message </a:t>
            </a:r>
            <a:r>
              <a:rPr lang="en-GB" sz="1200" dirty="0"/>
              <a:t>+ (a + b));</a:t>
            </a:r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("" </a:t>
            </a:r>
            <a:r>
              <a:rPr lang="en-GB" sz="1200" dirty="0"/>
              <a:t>+ a + b);</a:t>
            </a:r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(a </a:t>
            </a:r>
            <a:r>
              <a:rPr lang="en-GB" sz="1200" dirty="0"/>
              <a:t>+ 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Implicit conversions:</a:t>
            </a:r>
          </a:p>
          <a:p>
            <a:pPr lvl="1" eaLnBrk="1" hangingPunct="1"/>
            <a:r>
              <a:rPr lang="en-GB" dirty="0" smtClean="0"/>
              <a:t>C# implicitly converts less-precise </a:t>
            </a:r>
            <a:r>
              <a:rPr lang="en-GB" dirty="0" err="1" smtClean="0"/>
              <a:t>expns</a:t>
            </a:r>
            <a:r>
              <a:rPr lang="en-GB" dirty="0" smtClean="0"/>
              <a:t> to more-precise </a:t>
            </a:r>
            <a:r>
              <a:rPr lang="en-GB" dirty="0" err="1" smtClean="0"/>
              <a:t>expns</a:t>
            </a:r>
            <a:endParaRPr lang="en-GB" dirty="0" smtClean="0"/>
          </a:p>
          <a:p>
            <a:pPr lvl="1" eaLnBrk="1" hangingPunct="1"/>
            <a:r>
              <a:rPr lang="en-GB" dirty="0" smtClean="0"/>
              <a:t>byte -&gt; short -&gt; </a:t>
            </a:r>
            <a:r>
              <a:rPr lang="en-GB" dirty="0" err="1" smtClean="0"/>
              <a:t>int</a:t>
            </a:r>
            <a:r>
              <a:rPr lang="en-GB" dirty="0" smtClean="0"/>
              <a:t> -&gt; long -&gt; float -&gt; double</a:t>
            </a:r>
          </a:p>
          <a:p>
            <a:pPr eaLnBrk="1" hangingPunct="1"/>
            <a:r>
              <a:rPr lang="en-GB" dirty="0" smtClean="0"/>
              <a:t>Explicit conversions (</a:t>
            </a:r>
            <a:r>
              <a:rPr lang="en-GB" dirty="0" err="1" smtClean="0"/>
              <a:t>aka</a:t>
            </a:r>
            <a:r>
              <a:rPr lang="en-GB" dirty="0" smtClean="0"/>
              <a:t> casting):</a:t>
            </a:r>
          </a:p>
          <a:p>
            <a:pPr lvl="1" eaLnBrk="1" hangingPunct="1"/>
            <a:r>
              <a:rPr lang="en-GB" dirty="0" smtClean="0"/>
              <a:t>You can explicitly cast an expression into a compatible other type</a:t>
            </a:r>
          </a:p>
          <a:p>
            <a:pPr lvl="1" eaLnBrk="1" hangingPunct="1"/>
            <a:r>
              <a:rPr lang="en-GB" dirty="0" smtClean="0"/>
              <a:t>(</a:t>
            </a:r>
            <a:r>
              <a:rPr lang="en-GB" i="1" dirty="0" smtClean="0"/>
              <a:t>type</a:t>
            </a:r>
            <a:r>
              <a:rPr lang="en-GB" dirty="0" smtClean="0"/>
              <a:t>) </a:t>
            </a:r>
            <a:r>
              <a:rPr lang="en-GB" i="1" dirty="0" smtClean="0"/>
              <a:t>expression</a:t>
            </a:r>
          </a:p>
          <a:p>
            <a:pPr lvl="1" eaLnBrk="1" hangingPunct="1"/>
            <a:r>
              <a:rPr lang="en-GB" dirty="0" smtClean="0"/>
              <a:t>Might result in a loss of precision</a:t>
            </a:r>
          </a:p>
          <a:p>
            <a:pPr eaLnBrk="1" hangingPunct="1"/>
            <a:r>
              <a:rPr lang="en-GB" dirty="0" smtClean="0"/>
              <a:t>Explain the following example: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Questions:</a:t>
            </a:r>
          </a:p>
          <a:p>
            <a:pPr lvl="1" eaLnBrk="1" hangingPunct="1"/>
            <a:r>
              <a:rPr lang="en-GB" dirty="0" smtClean="0"/>
              <a:t>What would happen without the above cast?</a:t>
            </a:r>
          </a:p>
          <a:p>
            <a:pPr lvl="1" eaLnBrk="1" hangingPunct="1"/>
            <a:r>
              <a:rPr lang="en-GB" dirty="0" smtClean="0"/>
              <a:t>Can you achieve the same effect without using explicit casting?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Casting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B6926F-B2E4-4963-83B7-B1BB7CAD8A72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546600"/>
            <a:ext cx="7912100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judge1Score;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judge2Score;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judge3Score;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double </a:t>
            </a:r>
            <a:r>
              <a:rPr lang="en-GB" sz="1200" dirty="0" err="1"/>
              <a:t>averageScore</a:t>
            </a:r>
            <a:r>
              <a:rPr lang="en-GB" sz="1200" dirty="0"/>
              <a:t> = (double) (judge1Score + judge2Score + judge3Score) / 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Language essentials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Operators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Conditional statements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Loops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C727E0-30D8-4D43-8E45-7F1D5384BE75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>
                  <a:solidFill>
                    <a:schemeClr val="tx2"/>
                  </a:solidFill>
                  <a:sym typeface="Wingdings" pitchFamily="2" charset="2"/>
                </a:rPr>
                <a:t>Demos-02-CoreLanguageFeatures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There are 6 relational operators (all return </a:t>
            </a:r>
            <a:r>
              <a:rPr lang="en-GB" dirty="0" err="1" smtClean="0">
                <a:latin typeface="Lucida Console" pitchFamily="49" charset="0"/>
              </a:rPr>
              <a:t>boolean</a:t>
            </a:r>
            <a:r>
              <a:rPr lang="en-GB" dirty="0" smtClean="0"/>
              <a:t>):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==  </a:t>
            </a:r>
            <a:r>
              <a:rPr lang="en-GB" dirty="0" smtClean="0">
                <a:latin typeface="+mj-lt"/>
              </a:rPr>
              <a:t>(equality)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!=  </a:t>
            </a:r>
            <a:r>
              <a:rPr lang="en-GB" dirty="0" smtClean="0"/>
              <a:t>(inequality)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   </a:t>
            </a:r>
            <a:r>
              <a:rPr lang="en-GB" dirty="0" smtClean="0"/>
              <a:t>(greater-than)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&gt;=  </a:t>
            </a:r>
            <a:r>
              <a:rPr lang="en-GB" dirty="0" smtClean="0"/>
              <a:t>(greater-than-or-equal)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   </a:t>
            </a:r>
            <a:r>
              <a:rPr lang="en-GB" dirty="0" smtClean="0"/>
              <a:t>(less-than)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&lt;=  </a:t>
            </a:r>
            <a:r>
              <a:rPr lang="en-GB" dirty="0" smtClean="0"/>
              <a:t>(less-than-or-equal)</a:t>
            </a:r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is </a:t>
            </a:r>
            <a:r>
              <a:rPr lang="en-GB" dirty="0" smtClean="0">
                <a:latin typeface="+mj-lt"/>
              </a:rPr>
              <a:t>(tests if variable is instance of given class/interface)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Relational Operators (1 of 3)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57029A-6F3A-4A9D-991F-7E4FAD4FAC70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If you use </a:t>
            </a:r>
            <a:r>
              <a:rPr lang="en-GB" dirty="0" smtClean="0">
                <a:latin typeface="Lucida Console" pitchFamily="49" charset="0"/>
              </a:rPr>
              <a:t>==</a:t>
            </a:r>
            <a:r>
              <a:rPr lang="en-GB" dirty="0" smtClean="0"/>
              <a:t> or </a:t>
            </a:r>
            <a:r>
              <a:rPr lang="en-GB" dirty="0" smtClean="0">
                <a:latin typeface="Lucida Console" pitchFamily="49" charset="0"/>
              </a:rPr>
              <a:t>!=</a:t>
            </a:r>
            <a:r>
              <a:rPr lang="en-GB" dirty="0" smtClean="0"/>
              <a:t> on value types (e.g. integers):</a:t>
            </a:r>
          </a:p>
          <a:p>
            <a:pPr lvl="1" eaLnBrk="1" hangingPunct="1">
              <a:defRPr/>
            </a:pPr>
            <a:r>
              <a:rPr lang="en-GB" dirty="0" smtClean="0"/>
              <a:t>You are comparing numeric values</a:t>
            </a:r>
          </a:p>
          <a:p>
            <a:pPr lvl="1" eaLnBrk="1" hangingPunct="1">
              <a:defRPr/>
            </a:pPr>
            <a:r>
              <a:rPr lang="en-GB" dirty="0" smtClean="0"/>
              <a:t>i.e. do they contain the same value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If you use </a:t>
            </a:r>
            <a:r>
              <a:rPr lang="en-GB" dirty="0" smtClean="0">
                <a:latin typeface="Lucida Console" pitchFamily="49" charset="0"/>
              </a:rPr>
              <a:t>==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smtClean="0">
                <a:latin typeface="Lucida Console" pitchFamily="49" charset="0"/>
              </a:rPr>
              <a:t>!=</a:t>
            </a:r>
            <a:r>
              <a:rPr lang="en-GB" dirty="0" smtClean="0">
                <a:latin typeface="+mj-lt"/>
              </a:rPr>
              <a:t> on reference-types objects: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You're comparing object references: do they point to same object?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Note: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>
                <a:latin typeface="+mj-lt"/>
              </a:rPr>
              <a:t> supports value-based </a:t>
            </a:r>
            <a:r>
              <a:rPr lang="en-GB" dirty="0" smtClean="0">
                <a:latin typeface="Lucida Console" pitchFamily="49" charset="0"/>
              </a:rPr>
              <a:t>==</a:t>
            </a:r>
            <a:r>
              <a:rPr lang="en-GB" dirty="0" smtClean="0">
                <a:latin typeface="+mj-lt"/>
              </a:rPr>
              <a:t> and </a:t>
            </a:r>
            <a:r>
              <a:rPr lang="en-GB" dirty="0" smtClean="0">
                <a:latin typeface="Lucida Console" pitchFamily="49" charset="0"/>
              </a:rPr>
              <a:t>!=</a:t>
            </a:r>
            <a:r>
              <a:rPr lang="en-GB" dirty="0" smtClean="0">
                <a:latin typeface="+mj-lt"/>
              </a:rPr>
              <a:t> operators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To compare the </a:t>
            </a:r>
            <a:r>
              <a:rPr lang="en-GB" i="1" dirty="0" smtClean="0">
                <a:latin typeface="+mj-lt"/>
              </a:rPr>
              <a:t>values </a:t>
            </a:r>
            <a:r>
              <a:rPr lang="en-GB" dirty="0" smtClean="0">
                <a:latin typeface="+mj-lt"/>
              </a:rPr>
              <a:t>of reference-type objects: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Equals()</a:t>
            </a:r>
            <a:r>
              <a:rPr lang="en-GB" dirty="0" smtClean="0">
                <a:latin typeface="+mj-lt"/>
              </a:rPr>
              <a:t> method, e.g. </a:t>
            </a:r>
            <a:r>
              <a:rPr lang="en-GB" dirty="0" smtClean="0">
                <a:latin typeface="Lucida Console" pitchFamily="49" charset="0"/>
              </a:rPr>
              <a:t>account1.Equals(account2)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Relational Operators (2 of 3)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6A407E-F135-4B40-9596-6AC17427C476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Short-circuit logical operators: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&amp;&amp;  </a:t>
            </a:r>
            <a:r>
              <a:rPr lang="en-GB" dirty="0" smtClean="0">
                <a:latin typeface="+mj-lt"/>
              </a:rPr>
              <a:t>(logical AND)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||  </a:t>
            </a:r>
            <a:r>
              <a:rPr lang="en-GB" dirty="0" smtClean="0"/>
              <a:t>(logical OR)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Logical inverse operator: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!   </a:t>
            </a:r>
            <a:r>
              <a:rPr lang="en-GB" dirty="0" smtClean="0"/>
              <a:t>(logical NOT)</a:t>
            </a:r>
          </a:p>
          <a:p>
            <a:pPr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All these operators require </a:t>
            </a:r>
            <a:r>
              <a:rPr lang="en-GB" dirty="0" err="1" smtClean="0">
                <a:latin typeface="+mj-lt"/>
              </a:rPr>
              <a:t>bool</a:t>
            </a:r>
            <a:r>
              <a:rPr lang="en-GB" dirty="0" smtClean="0">
                <a:latin typeface="+mj-lt"/>
              </a:rPr>
              <a:t> operands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Logical Operators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DCE4C1-12D9-4196-B4E4-1E6A49AB39F6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Bitwise AND </a:t>
            </a:r>
            <a:r>
              <a:rPr lang="en-GB" dirty="0" err="1" smtClean="0"/>
              <a:t>and</a:t>
            </a:r>
            <a:r>
              <a:rPr lang="en-GB" dirty="0" smtClean="0"/>
              <a:t> OR binary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&amp;   </a:t>
            </a:r>
            <a:r>
              <a:rPr lang="en-GB" dirty="0" smtClean="0"/>
              <a:t>(bitwise AND)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^   </a:t>
            </a:r>
            <a:r>
              <a:rPr lang="en-GB" dirty="0" smtClean="0">
                <a:latin typeface="+mj-lt"/>
              </a:rPr>
              <a:t>(bitwise exclusive OR)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|   </a:t>
            </a:r>
            <a:r>
              <a:rPr lang="en-GB" dirty="0" smtClean="0"/>
              <a:t>(bitwise inclusive OR)</a:t>
            </a:r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Bitwise NOT unary operator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~   </a:t>
            </a:r>
            <a:r>
              <a:rPr lang="en-GB" dirty="0" smtClean="0"/>
              <a:t>(bitwise NOT)</a:t>
            </a:r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Bitwise shift operators</a:t>
            </a:r>
            <a:endParaRPr lang="en-GB" i="1" dirty="0" smtClean="0"/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&lt;&lt;  </a:t>
            </a:r>
            <a:r>
              <a:rPr lang="en-GB" dirty="0" smtClean="0">
                <a:latin typeface="+mj-lt"/>
              </a:rPr>
              <a:t>(shift bits left)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&gt;&gt;  </a:t>
            </a:r>
            <a:r>
              <a:rPr lang="en-GB" dirty="0" smtClean="0"/>
              <a:t>(shift bits right)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Bitwise Operators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F88739-3BF8-42E4-884C-5FE8795001B2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if tests</a:t>
            </a:r>
          </a:p>
          <a:p>
            <a:pPr eaLnBrk="1" hangingPunct="1"/>
            <a:r>
              <a:rPr lang="en-GB" dirty="0" smtClean="0"/>
              <a:t>Quiz</a:t>
            </a:r>
          </a:p>
          <a:p>
            <a:pPr eaLnBrk="1" hangingPunct="1"/>
            <a:r>
              <a:rPr lang="en-GB" dirty="0" smtClean="0"/>
              <a:t>Nesting if tests</a:t>
            </a:r>
          </a:p>
          <a:p>
            <a:pPr eaLnBrk="1" hangingPunct="1"/>
            <a:r>
              <a:rPr lang="en-GB" dirty="0" smtClean="0"/>
              <a:t>Using switch tests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3. Conditional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Basic if tests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if Tests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81300" y="1193800"/>
            <a:ext cx="6007100" cy="736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2146300"/>
            <a:ext cx="6007100" cy="1066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body1</a:t>
            </a:r>
          </a:p>
          <a:p>
            <a:pPr defTabSz="739775">
              <a:defRPr/>
            </a:pPr>
            <a:r>
              <a:rPr lang="en-GB" sz="1200" dirty="0"/>
              <a:t>} else {</a:t>
            </a:r>
          </a:p>
          <a:p>
            <a:pPr defTabSz="739775">
              <a:defRPr/>
            </a:pPr>
            <a:r>
              <a:rPr lang="en-GB" sz="1200" i="1" dirty="0"/>
              <a:t>  body2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81300" y="3441700"/>
            <a:ext cx="6007100" cy="2476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/>
              <a:t>booleanTest1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body1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else if (</a:t>
            </a:r>
            <a:r>
              <a:rPr lang="en-GB" sz="1200" i="1" dirty="0"/>
              <a:t>booleanTest2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body2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else if (</a:t>
            </a:r>
            <a:r>
              <a:rPr lang="en-GB" sz="1200" i="1" dirty="0"/>
              <a:t>test3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body3</a:t>
            </a:r>
          </a:p>
          <a:p>
            <a:pPr defTabSz="739775">
              <a:defRPr/>
            </a:pPr>
            <a:r>
              <a:rPr lang="en-GB" sz="1200" dirty="0"/>
              <a:t>} 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else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lastBody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cxnSp>
        <p:nvCxnSpPr>
          <p:cNvPr id="20488" name="Straight Arrow Connector 9"/>
          <p:cNvCxnSpPr>
            <a:cxnSpLocks noChangeShapeType="1"/>
          </p:cNvCxnSpPr>
          <p:nvPr/>
        </p:nvCxnSpPr>
        <p:spPr bwMode="auto">
          <a:xfrm rot="10800000">
            <a:off x="3492500" y="1574800"/>
            <a:ext cx="13589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4800600" y="1422400"/>
            <a:ext cx="31194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booleanTest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0" name="Straight Arrow Connector 11"/>
          <p:cNvCxnSpPr>
            <a:cxnSpLocks noChangeShapeType="1"/>
          </p:cNvCxnSpPr>
          <p:nvPr/>
        </p:nvCxnSpPr>
        <p:spPr bwMode="auto">
          <a:xfrm rot="10800000">
            <a:off x="3632200" y="25034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800600" y="2349500"/>
            <a:ext cx="3217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booleanTest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2" name="Straight Arrow Connector 14"/>
          <p:cNvCxnSpPr>
            <a:cxnSpLocks noChangeShapeType="1"/>
          </p:cNvCxnSpPr>
          <p:nvPr/>
        </p:nvCxnSpPr>
        <p:spPr bwMode="auto">
          <a:xfrm rot="10800000">
            <a:off x="3632200" y="28717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4800600" y="2717800"/>
            <a:ext cx="23209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Otherwise,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0494" name="Straight Arrow Connector 17"/>
          <p:cNvCxnSpPr>
            <a:cxnSpLocks noChangeShapeType="1"/>
          </p:cNvCxnSpPr>
          <p:nvPr/>
        </p:nvCxnSpPr>
        <p:spPr bwMode="auto">
          <a:xfrm rot="10800000">
            <a:off x="3632200" y="37861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4800600" y="3632200"/>
            <a:ext cx="34194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6" name="Straight Arrow Connector 19"/>
          <p:cNvCxnSpPr>
            <a:cxnSpLocks noChangeShapeType="1"/>
          </p:cNvCxnSpPr>
          <p:nvPr/>
        </p:nvCxnSpPr>
        <p:spPr bwMode="auto">
          <a:xfrm rot="10800000">
            <a:off x="3632200" y="43195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4800600" y="4165600"/>
            <a:ext cx="35814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Or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body2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booleanTest2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8" name="Straight Arrow Connector 21"/>
          <p:cNvCxnSpPr>
            <a:cxnSpLocks noChangeShapeType="1"/>
          </p:cNvCxnSpPr>
          <p:nvPr/>
        </p:nvCxnSpPr>
        <p:spPr bwMode="auto">
          <a:xfrm rot="10800000">
            <a:off x="3632200" y="48783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4800600" y="4724400"/>
            <a:ext cx="36591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Or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body3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booleanTest3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500" name="Straight Arrow Connector 23"/>
          <p:cNvCxnSpPr>
            <a:cxnSpLocks noChangeShapeType="1"/>
          </p:cNvCxnSpPr>
          <p:nvPr/>
        </p:nvCxnSpPr>
        <p:spPr bwMode="auto">
          <a:xfrm rot="10800000">
            <a:off x="3873500" y="5618163"/>
            <a:ext cx="9779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800600" y="5461000"/>
            <a:ext cx="36353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If all else fails, executes (optional)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lastBody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406400" y="2044700"/>
            <a:ext cx="84867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if-else tests</a:t>
            </a: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406400" y="3317875"/>
            <a:ext cx="8486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if-else-if tests</a:t>
            </a:r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406400" y="5613400"/>
            <a:ext cx="8486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Notes: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Test conditions must be </a:t>
            </a:r>
            <a:r>
              <a:rPr lang="en-GB" sz="2000" kern="0" dirty="0" err="1" smtClean="0">
                <a:solidFill>
                  <a:schemeClr val="tx2"/>
                </a:solidFill>
                <a:sym typeface="Wingdings" pitchFamily="2" charset="2"/>
              </a:rPr>
              <a:t>bool</a:t>
            </a:r>
            <a:endParaRPr lang="en-GB" sz="20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{} are optional if you want a 1-line statement</a:t>
            </a:r>
            <a:endParaRPr lang="en-GB" sz="24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GB" sz="24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Explain the following examples</a:t>
            </a:r>
          </a:p>
          <a:p>
            <a:pPr lvl="1"/>
            <a:r>
              <a:rPr lang="en-GB" smtClean="0"/>
              <a:t>… and spot the deliberate gotchas </a:t>
            </a:r>
            <a:r>
              <a:rPr lang="en-GB" smtClean="0">
                <a:sym typeface="Wingdings" pitchFamily="2" charset="2"/>
              </a:rPr>
              <a:t></a:t>
            </a:r>
            <a:endParaRPr lang="en-GB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Quiz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66A125-DC77-426D-B1E5-A2B9C76198D3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163" y="2119313"/>
            <a:ext cx="3781425" cy="4135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… 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 { 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Equal.");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Equal.");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Goodbye.");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j);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 j)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 err="1"/>
              <a:t>i</a:t>
            </a:r>
            <a:r>
              <a:rPr lang="en-GB" sz="1200" dirty="0"/>
              <a:t> is non-zero.");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16475" y="2119313"/>
            <a:ext cx="3781425" cy="1371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 smtClean="0"/>
              <a:t>bool</a:t>
            </a:r>
            <a:r>
              <a:rPr lang="en-GB" sz="1200" dirty="0" smtClean="0"/>
              <a:t> </a:t>
            </a:r>
            <a:r>
              <a:rPr lang="en-GB" sz="1200" dirty="0"/>
              <a:t>b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== true)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== </a:t>
            </a:r>
            <a:r>
              <a:rPr lang="en-GB" sz="1200" dirty="0" err="1" smtClean="0"/>
              <a:t>methodThatReturnsBool</a:t>
            </a:r>
            <a:r>
              <a:rPr lang="en-GB" sz="1200" dirty="0" smtClean="0"/>
              <a:t>()) </a:t>
            </a:r>
            <a:r>
              <a:rPr lang="en-GB" sz="1200" dirty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 </a:t>
            </a:r>
            <a:r>
              <a:rPr lang="en-GB" sz="1200" dirty="0" err="1" smtClean="0"/>
              <a:t>methodThatReturnsBool</a:t>
            </a:r>
            <a:r>
              <a:rPr lang="en-GB" sz="1200" dirty="0" smtClean="0"/>
              <a:t>()) </a:t>
            </a:r>
            <a:r>
              <a:rPr lang="en-GB" sz="1200" dirty="0"/>
              <a:t>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6475" y="3873500"/>
            <a:ext cx="3781425" cy="1371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 smtClean="0"/>
              <a:t>bool</a:t>
            </a:r>
            <a:r>
              <a:rPr lang="en-GB" sz="1200" dirty="0" smtClean="0"/>
              <a:t> </a:t>
            </a:r>
            <a:r>
              <a:rPr lang="en-GB" sz="1200" dirty="0"/>
              <a:t>b1 = … ;</a:t>
            </a:r>
          </a:p>
          <a:p>
            <a:pPr defTabSz="739775">
              <a:defRPr/>
            </a:pPr>
            <a:r>
              <a:rPr lang="en-GB" sz="1200" dirty="0" err="1" smtClean="0"/>
              <a:t>bool</a:t>
            </a:r>
            <a:r>
              <a:rPr lang="en-GB" sz="1200" dirty="0" smtClean="0"/>
              <a:t> </a:t>
            </a:r>
            <a:r>
              <a:rPr lang="en-GB" sz="1200" dirty="0"/>
              <a:t>b2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(b1)</a:t>
            </a:r>
          </a:p>
          <a:p>
            <a:pPr defTabSz="739775">
              <a:defRPr/>
            </a:pPr>
            <a:r>
              <a:rPr lang="en-GB" sz="1200" dirty="0"/>
              <a:t>if (b2)</a:t>
            </a:r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Yes");</a:t>
            </a:r>
          </a:p>
          <a:p>
            <a:pPr defTabSz="739775">
              <a:defRPr/>
            </a:pPr>
            <a:r>
              <a:rPr lang="en-GB" sz="1200" dirty="0"/>
              <a:t>else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nest if tests inside each other</a:t>
            </a:r>
          </a:p>
          <a:p>
            <a:pPr lvl="1"/>
            <a:r>
              <a:rPr lang="en-GB" smtClean="0"/>
              <a:t>Use {} to ensure correct  logic, as needed</a:t>
            </a:r>
          </a:p>
          <a:p>
            <a:pPr lvl="1"/>
            <a:r>
              <a:rPr lang="en-GB" smtClean="0"/>
              <a:t>Use indentation for readability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Nesting if Tests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428875"/>
            <a:ext cx="7318375" cy="4271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age = … ;</a:t>
            </a:r>
          </a:p>
          <a:p>
            <a:pPr defTabSz="739775">
              <a:defRPr/>
            </a:pPr>
            <a:r>
              <a:rPr lang="en-GB" sz="1200" dirty="0"/>
              <a:t>String gender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(age &lt; 18)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smtClean="0"/>
              <a:t>gender == "</a:t>
            </a:r>
            <a:r>
              <a:rPr lang="en-GB" sz="1200" dirty="0"/>
              <a:t>Male</a:t>
            </a:r>
            <a:r>
              <a:rPr lang="en-GB" sz="1200" dirty="0" smtClean="0"/>
              <a:t>")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boy");</a:t>
            </a:r>
          </a:p>
          <a:p>
            <a:pPr defTabSz="739775">
              <a:defRPr/>
            </a:pPr>
            <a:r>
              <a:rPr lang="en-GB" sz="1200" dirty="0"/>
              <a:t>  } else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girl");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else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if (age &gt;= 100) {</a:t>
            </a:r>
          </a:p>
          <a:p>
            <a:pPr defTabSz="739775">
              <a:defRPr/>
            </a:pPr>
            <a:r>
              <a:rPr lang="en-GB" sz="1200" dirty="0" smtClean="0"/>
              <a:t>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centurion ");</a:t>
            </a:r>
          </a:p>
          <a:p>
            <a:pPr defTabSz="739775">
              <a:defRPr/>
            </a:pPr>
            <a:r>
              <a:rPr lang="en-GB" sz="1200" dirty="0"/>
              <a:t>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smtClean="0"/>
              <a:t>gender == "</a:t>
            </a:r>
            <a:r>
              <a:rPr lang="en-GB" sz="1200" dirty="0"/>
              <a:t>Male</a:t>
            </a:r>
            <a:r>
              <a:rPr lang="en-GB" sz="1200" dirty="0" smtClean="0"/>
              <a:t>")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man");</a:t>
            </a:r>
          </a:p>
          <a:p>
            <a:pPr defTabSz="739775">
              <a:defRPr/>
            </a:pPr>
            <a:r>
              <a:rPr lang="en-GB" sz="1200" dirty="0"/>
              <a:t>  } else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/>
              <a:t>woman");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switch</a:t>
            </a:r>
            <a:r>
              <a:rPr lang="en-GB" dirty="0" smtClean="0">
                <a:sym typeface="Wingdings" pitchFamily="2" charset="2"/>
              </a:rPr>
              <a:t> statement is useful if you want to test a single expression against a finite set of expected values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General syntax: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switch Tests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898725"/>
            <a:ext cx="2806700" cy="3035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switch (</a:t>
            </a:r>
            <a:r>
              <a:rPr lang="en-GB" sz="1200" i="1" dirty="0"/>
              <a:t>expression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case </a:t>
            </a:r>
            <a:r>
              <a:rPr lang="en-GB" sz="1200" i="1" dirty="0"/>
              <a:t>constant1</a:t>
            </a:r>
            <a:r>
              <a:rPr lang="en-GB" sz="1200" dirty="0"/>
              <a:t>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branch1Statements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case </a:t>
            </a:r>
            <a:r>
              <a:rPr lang="en-GB" sz="1200" i="1" dirty="0"/>
              <a:t>constant2</a:t>
            </a:r>
            <a:r>
              <a:rPr lang="en-GB" sz="1200" dirty="0"/>
              <a:t>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branch2Statements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default: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defaultBranchStatements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352800" y="2851101"/>
            <a:ext cx="5448300" cy="385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Expression </a:t>
            </a:r>
            <a:r>
              <a:rPr lang="en-GB" sz="2000" kern="0" dirty="0" smtClean="0">
                <a:solidFill>
                  <a:schemeClr val="tx2"/>
                </a:solidFill>
                <a:latin typeface="+mn-lt"/>
                <a:sym typeface="Wingdings" pitchFamily="2" charset="2"/>
              </a:rPr>
              <a:t>can be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 smtClean="0">
                <a:solidFill>
                  <a:schemeClr val="tx2"/>
                </a:solidFill>
                <a:latin typeface="+mn-lt"/>
                <a:sym typeface="Wingdings" pitchFamily="2" charset="2"/>
              </a:rPr>
              <a:t>integral values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 smtClean="0">
                <a:solidFill>
                  <a:schemeClr val="tx2"/>
                </a:solidFill>
                <a:latin typeface="+mn-lt"/>
                <a:sym typeface="Wingdings" pitchFamily="2" charset="2"/>
              </a:rPr>
              <a:t>characters or strings</a:t>
            </a:r>
            <a:endParaRPr lang="en-GB" sz="16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 err="1" smtClean="0">
                <a:solidFill>
                  <a:schemeClr val="tx2"/>
                </a:solidFill>
                <a:latin typeface="+mn-lt"/>
                <a:sym typeface="Wingdings" pitchFamily="2" charset="2"/>
              </a:rPr>
              <a:t>enums</a:t>
            </a:r>
            <a:endParaRPr lang="en-GB" sz="16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Cases: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Must be (different) constants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 you omit </a:t>
            </a:r>
            <a:r>
              <a:rPr lang="en-GB" sz="2000" kern="0" dirty="0">
                <a:solidFill>
                  <a:schemeClr val="tx2"/>
                </a:solidFill>
                <a:sym typeface="Wingdings" pitchFamily="2" charset="2"/>
              </a:rPr>
              <a:t>break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Compilation </a:t>
            </a:r>
            <a:r>
              <a:rPr lang="en-GB" sz="1600" kern="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error occurs</a:t>
            </a:r>
            <a:endParaRPr lang="en-GB" sz="1600" kern="0" dirty="0">
              <a:solidFill>
                <a:schemeClr val="tx2"/>
              </a:solidFill>
              <a:latin typeface="+mj-lt"/>
              <a:sym typeface="Wingdings" pitchFamily="2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latin typeface="+mj-lt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The </a:t>
            </a:r>
            <a:r>
              <a:rPr lang="en-GB" sz="2000" kern="0" dirty="0">
                <a:solidFill>
                  <a:schemeClr val="tx2"/>
                </a:solidFill>
                <a:sym typeface="Wingdings" pitchFamily="2" charset="2"/>
              </a:rPr>
              <a:t>default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 branch: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Is optional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Doesn't have to be at the 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while loops</a:t>
            </a:r>
          </a:p>
          <a:p>
            <a:pPr eaLnBrk="1" hangingPunct="1"/>
            <a:r>
              <a:rPr lang="en-GB" dirty="0" smtClean="0"/>
              <a:t>Using do-while loops</a:t>
            </a:r>
          </a:p>
          <a:p>
            <a:pPr eaLnBrk="1" hangingPunct="1"/>
            <a:r>
              <a:rPr lang="en-GB" dirty="0" smtClean="0"/>
              <a:t>Using for loops</a:t>
            </a:r>
          </a:p>
          <a:p>
            <a:pPr eaLnBrk="1" hangingPunct="1"/>
            <a:r>
              <a:rPr lang="en-GB" dirty="0" smtClean="0"/>
              <a:t>Using </a:t>
            </a:r>
            <a:r>
              <a:rPr lang="en-GB" dirty="0" err="1" smtClean="0"/>
              <a:t>foreach</a:t>
            </a:r>
            <a:r>
              <a:rPr lang="en-GB" dirty="0" smtClean="0"/>
              <a:t> loops</a:t>
            </a:r>
          </a:p>
          <a:p>
            <a:pPr eaLnBrk="1" hangingPunct="1"/>
            <a:r>
              <a:rPr lang="en-GB" dirty="0" smtClean="0"/>
              <a:t>Unconditional jumps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4.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C9DCB1-C6DC-42CC-AE54-06EF396BE945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Anatomy of a simple program</a:t>
            </a:r>
          </a:p>
          <a:p>
            <a:pPr eaLnBrk="1" hangingPunct="1"/>
            <a:r>
              <a:rPr lang="en-GB" dirty="0" smtClean="0"/>
              <a:t>Variables </a:t>
            </a:r>
          </a:p>
          <a:p>
            <a:pPr eaLnBrk="1" hangingPunct="1"/>
            <a:r>
              <a:rPr lang="en-GB" dirty="0" smtClean="0"/>
              <a:t>Constants</a:t>
            </a:r>
          </a:p>
          <a:p>
            <a:pPr eaLnBrk="1" hangingPunct="1"/>
            <a:r>
              <a:rPr lang="en-GB" dirty="0" smtClean="0"/>
              <a:t>Commonly used .NET data types</a:t>
            </a:r>
          </a:p>
          <a:p>
            <a:pPr eaLnBrk="1" hangingPunct="1"/>
            <a:r>
              <a:rPr lang="en-GB" dirty="0" smtClean="0"/>
              <a:t>Using the Console class</a:t>
            </a:r>
          </a:p>
          <a:p>
            <a:pPr eaLnBrk="1" hangingPunct="1"/>
            <a:r>
              <a:rPr lang="en-GB" dirty="0" smtClean="0"/>
              <a:t>Using the String </a:t>
            </a:r>
            <a:r>
              <a:rPr lang="en-GB" dirty="0" smtClean="0"/>
              <a:t>class</a:t>
            </a:r>
          </a:p>
          <a:p>
            <a:pPr eaLnBrk="1" hangingPunct="1"/>
            <a:r>
              <a:rPr lang="en-GB" dirty="0" smtClean="0"/>
              <a:t>String interpolation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1. Language Essentials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5DFBE0-B5BF-4A11-BB23-A5EDF54CDD94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while</a:t>
            </a:r>
            <a:r>
              <a:rPr lang="en-GB" dirty="0" smtClean="0">
                <a:sym typeface="Wingdings" pitchFamily="2" charset="2"/>
              </a:rPr>
              <a:t> loop is the most straightforward loop construct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Boolean test is evaluated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If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true</a:t>
            </a:r>
            <a:r>
              <a:rPr lang="en-GB" dirty="0" smtClean="0">
                <a:sym typeface="Wingdings" pitchFamily="2" charset="2"/>
              </a:rPr>
              <a:t>, loop body is executed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Boolean test is re-evaluated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Etc…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Loop body will not be executed if test is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false</a:t>
            </a:r>
            <a:r>
              <a:rPr lang="en-GB" dirty="0" smtClean="0">
                <a:sym typeface="Wingdings" pitchFamily="2" charset="2"/>
              </a:rPr>
              <a:t> initially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while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1 – 5?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the first 5 odd numbers?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read 5 strings from the console, and output in uppercase?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while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DE73FF6-7086-4B04-BBE8-F302EA8D7683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while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do-while</a:t>
            </a:r>
            <a:r>
              <a:rPr lang="en-GB" dirty="0" smtClean="0">
                <a:sym typeface="Wingdings" pitchFamily="2" charset="2"/>
              </a:rPr>
              <a:t> loop has its test at the end of the loop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Loop body is always evaluated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at least once 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Handy for input validation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Note the trailing semicolon!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do-while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keep reading strings from the console, until the user enters "Oslo", "Bergen", or "</a:t>
            </a:r>
            <a:r>
              <a:rPr lang="en-GB" dirty="0" err="1" smtClean="0">
                <a:sym typeface="Wingdings" pitchFamily="2" charset="2"/>
              </a:rPr>
              <a:t>Trondheim</a:t>
            </a:r>
            <a:r>
              <a:rPr lang="en-GB" dirty="0" smtClean="0">
                <a:sym typeface="Wingdings" pitchFamily="2" charset="2"/>
              </a:rPr>
              <a:t>" (in any case)?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do-while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1405B7-6E8B-45C3-A3F9-DD3F271D293F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do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 while (</a:t>
            </a:r>
            <a:r>
              <a:rPr lang="en-GB" sz="1200" i="1" dirty="0" err="1"/>
              <a:t>booleanTest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 is the most explicit loop construct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Initialization part can 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declare/initialize variable(s)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Test part can incorporate any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number of tests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Update part can do anything,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e.g. update loop variable(s)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You can omit any (or all!) parts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of the for-loop syntax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the first 5 odd numbers?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100 – 50, in downward steps of 10?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loop indefinitely?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for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419CE7-D644-40DF-88A9-FACFC31FA354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cxnSp>
        <p:nvCxnSpPr>
          <p:cNvPr id="27654" name="Straight Arrow Connector 9"/>
          <p:cNvCxnSpPr>
            <a:cxnSpLocks noChangeShapeType="1"/>
          </p:cNvCxnSpPr>
          <p:nvPr/>
        </p:nvCxnSpPr>
        <p:spPr bwMode="auto">
          <a:xfrm rot="10800000">
            <a:off x="5792788" y="1919288"/>
            <a:ext cx="773112" cy="6969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6235700" y="2565400"/>
            <a:ext cx="2762250" cy="1169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u="sng" dirty="0">
                <a:solidFill>
                  <a:srgbClr val="FF0000"/>
                </a:solidFill>
                <a:latin typeface="+mj-lt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If you declare variables 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in the initialization section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(or in the loop body, of course), 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they are scoped to the for-loop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foreach</a:t>
            </a:r>
            <a:r>
              <a:rPr lang="en-GB" dirty="0" smtClean="0">
                <a:sym typeface="Wingdings" pitchFamily="2" charset="2"/>
              </a:rPr>
              <a:t> loop iterates through an array or collection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Often simpler than a conventional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Examples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Iterate through an array of integers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Iterate through a collection of strings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Using </a:t>
            </a:r>
            <a:r>
              <a:rPr lang="en-GB" sz="3400" dirty="0" err="1" smtClean="0"/>
              <a:t>foreach</a:t>
            </a:r>
            <a:r>
              <a:rPr lang="en-GB" sz="3400" dirty="0" smtClean="0"/>
              <a:t> Loops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419CE7-D644-40DF-88A9-FACFC31FA354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850" y="3272000"/>
            <a:ext cx="7318375" cy="12524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int</a:t>
            </a:r>
            <a:r>
              <a:rPr lang="en-GB" sz="1200" dirty="0" smtClean="0"/>
              <a:t>[]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= { 75, 85, 92, 71, 99 };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int</a:t>
            </a:r>
            <a:r>
              <a:rPr lang="en-GB" sz="1200" dirty="0" smtClean="0"/>
              <a:t>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)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("Mark: {0}", m);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09000" y="5110650"/>
            <a:ext cx="7318375" cy="148015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List&lt;string&gt; </a:t>
            </a:r>
            <a:r>
              <a:rPr lang="en-GB" sz="1200" dirty="0" err="1" smtClean="0"/>
              <a:t>favouriteCities</a:t>
            </a:r>
            <a:r>
              <a:rPr lang="en-GB" sz="1200" dirty="0" smtClean="0"/>
              <a:t> = new List&lt;string&gt;();</a:t>
            </a:r>
          </a:p>
          <a:p>
            <a:pPr defTabSz="739775">
              <a:defRPr/>
            </a:pPr>
            <a:r>
              <a:rPr lang="en-GB" sz="1200" dirty="0" smtClean="0"/>
              <a:t>…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err="1" smtClean="0"/>
              <a:t>foreach</a:t>
            </a:r>
            <a:r>
              <a:rPr lang="en-GB" sz="1200" dirty="0" smtClean="0"/>
              <a:t> (string c in </a:t>
            </a:r>
            <a:r>
              <a:rPr lang="en-GB" sz="1200" dirty="0" err="1" smtClean="0"/>
              <a:t>favouriteCities</a:t>
            </a:r>
            <a:r>
              <a:rPr lang="en-GB" sz="1200" dirty="0" smtClean="0"/>
              <a:t>)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c);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Sometimes it can be convenient to use unconditional jump statements within a loop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break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innermost loop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continue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current iteration of innermost loop, and starts next iteration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If used in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loop, transfers control to the update part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return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entire method</a:t>
            </a: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Discuss: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Unconditional Jumps (1 of 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800600"/>
            <a:ext cx="7810500" cy="1841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initialization</a:t>
            </a:r>
            <a:r>
              <a:rPr lang="en-GB" sz="1200" dirty="0"/>
              <a:t>; </a:t>
            </a:r>
            <a:r>
              <a:rPr lang="en-GB" sz="1200" i="1" dirty="0"/>
              <a:t>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…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dirty="0"/>
              <a:t>if (</a:t>
            </a:r>
            <a:r>
              <a:rPr lang="en-GB" sz="1200" i="1" dirty="0" err="1"/>
              <a:t>someCondition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</a:t>
            </a:r>
            <a:r>
              <a:rPr lang="en-GB" sz="1200" dirty="0"/>
              <a:t>break;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dirty="0"/>
              <a:t>if (</a:t>
            </a:r>
            <a:r>
              <a:rPr lang="en-GB" sz="1200" i="1" dirty="0" err="1"/>
              <a:t>someOtherCondition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</a:t>
            </a:r>
            <a:r>
              <a:rPr lang="en-GB" sz="1200" dirty="0"/>
              <a:t>continue;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E3419CE7-D644-40DF-88A9-FACFC31FA354}" type="slidenum">
              <a:rPr lang="en-GB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You can use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break</a:t>
            </a:r>
            <a:r>
              <a:rPr lang="en-GB" dirty="0" smtClean="0">
                <a:sym typeface="Wingdings" pitchFamily="2" charset="2"/>
              </a:rPr>
              <a:t> and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continue</a:t>
            </a:r>
            <a:r>
              <a:rPr lang="en-GB" dirty="0" smtClean="0">
                <a:sym typeface="Wingdings" pitchFamily="2" charset="2"/>
              </a:rPr>
              <a:t> in nested loops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By default, they relate to the inner loop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relate to the outer loop, use labels (note you can only do this for </a:t>
            </a:r>
            <a:r>
              <a:rPr lang="en-GB" dirty="0" smtClean="0">
                <a:latin typeface="Lucida Console" panose="020B0609040504020204" pitchFamily="49" charset="0"/>
                <a:sym typeface="Wingdings" pitchFamily="2" charset="2"/>
              </a:rPr>
              <a:t>break</a:t>
            </a:r>
            <a:r>
              <a:rPr lang="en-GB" dirty="0" smtClean="0">
                <a:sym typeface="Wingdings" pitchFamily="2" charset="2"/>
              </a:rPr>
              <a:t> - you can't do it for </a:t>
            </a:r>
            <a:r>
              <a:rPr lang="en-GB" dirty="0" smtClean="0">
                <a:latin typeface="Lucida Console" panose="020B0609040504020204" pitchFamily="49" charset="0"/>
                <a:sym typeface="Wingdings" pitchFamily="2" charset="2"/>
              </a:rPr>
              <a:t>continue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Discuss: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Unconditional Jumps 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EEEF63-CA90-4B1B-BA73-A5F4E90BD43B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216224"/>
            <a:ext cx="7810500" cy="23396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myOuterLabel</a:t>
            </a:r>
            <a:r>
              <a:rPr lang="en-GB" sz="1200" dirty="0"/>
              <a:t>: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Outer Loop.</a:t>
            </a:r>
          </a:p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…</a:t>
            </a:r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  // Inner Loop.</a:t>
            </a:r>
          </a:p>
          <a:p>
            <a:pPr defTabSz="739775">
              <a:defRPr/>
            </a:pPr>
            <a:r>
              <a:rPr lang="en-GB" sz="1200" dirty="0"/>
              <a:t>  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  </a:t>
            </a:r>
            <a:r>
              <a:rPr lang="en-GB" sz="1200" dirty="0"/>
              <a:t>if (</a:t>
            </a:r>
            <a:r>
              <a:rPr lang="en-GB" sz="1200" i="1" dirty="0" err="1"/>
              <a:t>someCondition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  </a:t>
            </a:r>
            <a:r>
              <a:rPr lang="en-GB" sz="1200" dirty="0"/>
              <a:t>break </a:t>
            </a:r>
            <a:r>
              <a:rPr lang="en-GB" sz="1200" dirty="0" err="1"/>
              <a:t>myOuterLabel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36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The simplest type of program in .NET is a console application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Define a class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Implement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Main()</a:t>
            </a:r>
            <a:r>
              <a:rPr lang="en-GB" dirty="0" smtClean="0">
                <a:sym typeface="Wingdings" pitchFamily="2" charset="2"/>
              </a:rPr>
              <a:t> method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Optionally declare an array of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string</a:t>
            </a:r>
            <a:r>
              <a:rPr lang="en-GB" dirty="0" smtClean="0">
                <a:sym typeface="Wingdings" pitchFamily="2" charset="2"/>
              </a:rPr>
              <a:t>s as input to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Main()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Optionally return an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int</a:t>
            </a:r>
            <a:r>
              <a:rPr lang="en-GB" dirty="0" smtClean="0">
                <a:sym typeface="Wingdings" pitchFamily="2" charset="2"/>
              </a:rPr>
              <a:t> from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Main()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Anatomy of a Simple Program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BE1FC7-8B2A-4105-BC23-39EC08B1C746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799" y="4370119"/>
            <a:ext cx="7808687" cy="231568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namespace </a:t>
            </a:r>
            <a:r>
              <a:rPr lang="en-GB" sz="1200" dirty="0" err="1" smtClean="0"/>
              <a:t>HelloWorldApp</a:t>
            </a:r>
            <a:endParaRPr lang="en-GB" sz="1200" dirty="0" smtClean="0"/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class Program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static </a:t>
            </a:r>
            <a:r>
              <a:rPr lang="en-GB" sz="1200" dirty="0" err="1" smtClean="0"/>
              <a:t>int</a:t>
            </a:r>
            <a:r>
              <a:rPr lang="en-GB" sz="1200" dirty="0" smtClean="0"/>
              <a:t> Main(string[] </a:t>
            </a:r>
            <a:r>
              <a:rPr lang="en-GB" sz="1200" dirty="0" err="1" smtClean="0"/>
              <a:t>args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 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("Thanks for passing in {0} arguments!", </a:t>
            </a:r>
            <a:r>
              <a:rPr lang="en-GB" sz="1200" dirty="0" err="1" smtClean="0"/>
              <a:t>args.Length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          </a:t>
            </a:r>
          </a:p>
          <a:p>
            <a:r>
              <a:rPr lang="en-GB" sz="1200" dirty="0" smtClean="0"/>
              <a:t>      return 0;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All programs use variables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Syntax: </a:t>
            </a:r>
            <a:br>
              <a:rPr lang="en-GB" dirty="0" smtClean="0">
                <a:sym typeface="Wingdings" pitchFamily="2" charset="2"/>
              </a:rPr>
            </a:b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Example: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Note: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Local variables (</a:t>
            </a:r>
            <a:r>
              <a:rPr lang="en-GB" smtClean="0">
                <a:sym typeface="Wingdings" pitchFamily="2" charset="2"/>
              </a:rPr>
              <a:t>defined in </a:t>
            </a:r>
            <a:r>
              <a:rPr lang="en-GB" dirty="0" smtClean="0">
                <a:sym typeface="Wingdings" pitchFamily="2" charset="2"/>
              </a:rPr>
              <a:t>a method) are uninitialized by default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You must initialize the variables before you use them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Variables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8000" y="1681950"/>
            <a:ext cx="6197860" cy="305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 </a:t>
            </a:r>
            <a:r>
              <a:rPr lang="en-GB" sz="1200" i="1" dirty="0" err="1"/>
              <a:t>variableName</a:t>
            </a:r>
            <a:r>
              <a:rPr lang="en-GB" sz="1200" i="1" dirty="0"/>
              <a:t> = </a:t>
            </a:r>
            <a:r>
              <a:rPr lang="en-GB" sz="1200" i="1" dirty="0" smtClean="0"/>
              <a:t>optional-initial-value</a:t>
            </a:r>
            <a:r>
              <a:rPr lang="en-GB" sz="1200" i="1" dirty="0"/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88000" y="2354900"/>
            <a:ext cx="6197860" cy="305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yearsToRetirement</a:t>
            </a:r>
            <a:r>
              <a:rPr lang="en-GB" sz="1200" dirty="0"/>
              <a:t> = 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Constants are fixed variables, cannot be changed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Syntax: </a:t>
            </a:r>
            <a:br>
              <a:rPr lang="en-GB" dirty="0" smtClean="0">
                <a:sym typeface="Wingdings" pitchFamily="2" charset="2"/>
              </a:rPr>
            </a:b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Example: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Note: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There is also a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readonly</a:t>
            </a:r>
            <a:r>
              <a:rPr lang="en-GB" dirty="0" smtClean="0">
                <a:sym typeface="Wingdings" pitchFamily="2" charset="2"/>
              </a:rPr>
              <a:t> keyword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Useful for class members, allows you to perform run-time initialization within constructor, and constant thereafter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Constants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8000" y="1681950"/>
            <a:ext cx="6197860" cy="305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const </a:t>
            </a:r>
            <a:r>
              <a:rPr lang="en-GB" sz="1200" i="1" dirty="0" smtClean="0"/>
              <a:t>type </a:t>
            </a:r>
            <a:r>
              <a:rPr lang="en-GB" sz="1200" i="1" dirty="0" err="1" smtClean="0"/>
              <a:t>constantName</a:t>
            </a:r>
            <a:r>
              <a:rPr lang="en-GB" sz="1200" i="1" dirty="0" smtClean="0"/>
              <a:t> </a:t>
            </a:r>
            <a:r>
              <a:rPr lang="en-GB" sz="1200" i="1" dirty="0"/>
              <a:t>= </a:t>
            </a:r>
            <a:r>
              <a:rPr lang="en-GB" sz="1200" i="1" dirty="0" smtClean="0"/>
              <a:t>mandatory-compile-time-constant-value;</a:t>
            </a:r>
            <a:endParaRPr lang="en-GB" sz="1200" i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88000" y="2354900"/>
            <a:ext cx="6197860" cy="305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const double PI = 3.1415;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818910" y="6429442"/>
            <a:ext cx="3212226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Can refer to any type of object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388" y="1043750"/>
            <a:ext cx="1324078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C# keyword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11575" y="1043750"/>
            <a:ext cx="1934350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System type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378162" y="1043750"/>
            <a:ext cx="2413047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Description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88" y="1383475"/>
            <a:ext cx="1324078" cy="32558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bool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388" y="1735779"/>
            <a:ext cx="1324078" cy="3265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sbyte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1388" y="2083135"/>
            <a:ext cx="1324078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byte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388" y="2427522"/>
            <a:ext cx="1324078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short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388" y="2779826"/>
            <a:ext cx="1324078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ushort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11575" y="1383475"/>
            <a:ext cx="1934350" cy="32558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System.Boolean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11575" y="1735779"/>
            <a:ext cx="1934350" cy="3265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System.SByte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411575" y="2083135"/>
            <a:ext cx="1934350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System.Byte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411575" y="2427522"/>
            <a:ext cx="1934350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System.Int16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411575" y="2779826"/>
            <a:ext cx="1934350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System.UInt16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378162" y="1383475"/>
            <a:ext cx="2413047" cy="32558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Truth or falsity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378162" y="1735779"/>
            <a:ext cx="2413047" cy="3265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Signed 8-bit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378162" y="2083135"/>
            <a:ext cx="2413047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Unsigned 8-bit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378162" y="2427522"/>
            <a:ext cx="2413047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Signed 16-bit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378162" y="2779826"/>
            <a:ext cx="2413047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Unsigned 16-bit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1388" y="3124213"/>
            <a:ext cx="1324078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int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1388" y="3476517"/>
            <a:ext cx="1324078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uint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1411575" y="3124213"/>
            <a:ext cx="1934350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System.Int32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411575" y="3476517"/>
            <a:ext cx="1934350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System.UInt32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378162" y="3124213"/>
            <a:ext cx="2413047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Signed 32-bit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78162" y="3476517"/>
            <a:ext cx="2413047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Unsigned 32-bit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1388" y="3811929"/>
            <a:ext cx="1324078" cy="4889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long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1388" y="4325535"/>
            <a:ext cx="1324078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ulong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1388" y="4669922"/>
            <a:ext cx="1324078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char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1388" y="5022226"/>
            <a:ext cx="1324078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float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1411575" y="3811929"/>
            <a:ext cx="1934350" cy="4889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System.Int64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411575" y="4325535"/>
            <a:ext cx="1934350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System.UInt64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411575" y="4669922"/>
            <a:ext cx="1934350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System.Char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1411575" y="5022226"/>
            <a:ext cx="1934350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System.Single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378162" y="3811929"/>
            <a:ext cx="2413047" cy="4889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Signed 64-bit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378162" y="4325535"/>
            <a:ext cx="2413047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Unsigned 64-bit integer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378162" y="4669922"/>
            <a:ext cx="2413047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Unicode character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3378162" y="5022226"/>
            <a:ext cx="2413047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32-bit floating-point number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61388" y="5366613"/>
            <a:ext cx="1324078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double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61388" y="5718917"/>
            <a:ext cx="1324078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decimal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1411575" y="5366613"/>
            <a:ext cx="1934350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System.Double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411575" y="5718917"/>
            <a:ext cx="1934350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System.Decimal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378162" y="5366613"/>
            <a:ext cx="2413047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64-bit floating-point number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3378162" y="5718917"/>
            <a:ext cx="2413047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96-bit signed number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1388" y="6077138"/>
            <a:ext cx="1324078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string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1388" y="6429442"/>
            <a:ext cx="1324078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</a:rPr>
              <a:t>object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411575" y="6077138"/>
            <a:ext cx="1934350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System.String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1411575" y="6429442"/>
            <a:ext cx="1934350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err="1" smtClean="0">
                <a:solidFill>
                  <a:schemeClr val="tx2"/>
                </a:solidFill>
              </a:rPr>
              <a:t>System.Object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3378162" y="6077138"/>
            <a:ext cx="2413047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String of Unicode characters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378162" y="6429442"/>
            <a:ext cx="2413047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Base class for all .NET types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5818910" y="1041775"/>
            <a:ext cx="3212226" cy="315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Range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5818910" y="1381500"/>
            <a:ext cx="3212226" cy="32558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true, false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5818910" y="1733804"/>
            <a:ext cx="3212226" cy="3265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-128 to 127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818910" y="2081160"/>
            <a:ext cx="3212226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0 to 255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818910" y="2425547"/>
            <a:ext cx="3212226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-32,768 to 32,767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818910" y="2777851"/>
            <a:ext cx="3212226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0 to 65,535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5818910" y="3122238"/>
            <a:ext cx="3212226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-2,147,483,648 to 2,147,483,647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818910" y="3474542"/>
            <a:ext cx="3212226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0 to +4,294,967,295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818910" y="3809954"/>
            <a:ext cx="3212226" cy="4889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-9,223,372,036,854,775,808 to  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 9,223,372,036,854,775,807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818910" y="4323560"/>
            <a:ext cx="3212226" cy="32459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0 to 18,446,744,073,709,551,615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5818910" y="4667947"/>
            <a:ext cx="3212226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U0000 to UFFFF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5818910" y="5020251"/>
            <a:ext cx="3212226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±1.5E-45  to  ±3.4E38</a:t>
            </a: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818910" y="5364638"/>
            <a:ext cx="3212226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±5.0E-324  to  ±1.7E308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818910" y="5716942"/>
            <a:ext cx="3212226" cy="32360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±1.0E-28  to  ±7.9E28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818910" y="6075163"/>
            <a:ext cx="3212226" cy="325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chemeClr val="tx2"/>
                </a:solidFill>
                <a:latin typeface="+mj-lt"/>
              </a:rPr>
              <a:t>Limited by system memory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Commonly-Used .NET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Console</a:t>
            </a:r>
            <a:r>
              <a:rPr lang="en-GB" dirty="0" smtClean="0">
                <a:sym typeface="Wingdings" pitchFamily="2" charset="2"/>
              </a:rPr>
              <a:t> class permits simple console I/O</a:t>
            </a:r>
          </a:p>
          <a:p>
            <a:pPr lvl="1"/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Console.Write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   – </a:t>
            </a:r>
            <a:r>
              <a:rPr lang="en-GB" dirty="0" smtClean="0">
                <a:sym typeface="Wingdings" pitchFamily="2" charset="2"/>
              </a:rPr>
              <a:t>Outputs a message</a:t>
            </a:r>
          </a:p>
          <a:p>
            <a:pPr lvl="1"/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Console.WriteLine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– </a:t>
            </a:r>
            <a:r>
              <a:rPr lang="en-GB" dirty="0" smtClean="0">
                <a:sym typeface="Wingdings" pitchFamily="2" charset="2"/>
              </a:rPr>
              <a:t>Outputs a message and new-line</a:t>
            </a:r>
          </a:p>
          <a:p>
            <a:pPr lvl="1"/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Console.ReadLine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– </a:t>
            </a:r>
            <a:r>
              <a:rPr lang="en-GB" dirty="0" smtClean="0">
                <a:sym typeface="Wingdings" pitchFamily="2" charset="2"/>
              </a:rPr>
              <a:t>Reads a string from console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You can use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{0}</a:t>
            </a:r>
            <a:r>
              <a:rPr lang="en-GB" dirty="0" smtClean="0">
                <a:sym typeface="Wingdings" pitchFamily="2" charset="2"/>
              </a:rPr>
              <a:t> etc. as placeholders in output string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Parameters are matched to placeholders </a:t>
            </a:r>
            <a:r>
              <a:rPr lang="en-GB" dirty="0" err="1" smtClean="0">
                <a:sym typeface="Wingdings" pitchFamily="2" charset="2"/>
              </a:rPr>
              <a:t>positionally</a:t>
            </a:r>
            <a:endParaRPr lang="en-GB" dirty="0" smtClean="0">
              <a:sym typeface="Wingdings" pitchFamily="2" charset="2"/>
            </a:endParaRP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You can </a:t>
            </a:r>
            <a:r>
              <a:rPr lang="en-GB" dirty="0" smtClean="0">
                <a:sym typeface="Wingdings" pitchFamily="2" charset="2"/>
              </a:rPr>
              <a:t>use formatters to format output, e.g.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{0:c}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See example on next slide</a:t>
            </a:r>
          </a:p>
          <a:p>
            <a:endParaRPr lang="en-GB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Using the Console Class </a:t>
            </a:r>
            <a:r>
              <a:rPr lang="en-GB" sz="2800" dirty="0" smtClean="0"/>
              <a:t>(1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Example of using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Console</a:t>
            </a:r>
            <a:r>
              <a:rPr lang="en-GB" dirty="0" smtClean="0">
                <a:sym typeface="Wingdings" pitchFamily="2" charset="2"/>
              </a:rPr>
              <a:t> (see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DemoConsole</a:t>
            </a:r>
            <a:r>
              <a:rPr lang="en-GB" dirty="0" smtClean="0">
                <a:sym typeface="Wingdings" pitchFamily="2" charset="2"/>
              </a:rPr>
              <a:t> project)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Using the Console Class </a:t>
            </a:r>
            <a:r>
              <a:rPr lang="en-GB" sz="2800" dirty="0" smtClean="0"/>
              <a:t>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F416EE-4546-4E8C-AD59-506B9A06BBB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799" y="1650672"/>
            <a:ext cx="8069943" cy="362197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static void Main()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Prompt user to enter </a:t>
            </a:r>
            <a:r>
              <a:rPr lang="en-GB" sz="1200" smtClean="0"/>
              <a:t>a numeric </a:t>
            </a:r>
            <a:r>
              <a:rPr lang="en-GB" sz="1200" dirty="0" smtClean="0"/>
              <a:t>string.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("Please enter a whole number: ");</a:t>
            </a:r>
          </a:p>
          <a:p>
            <a:r>
              <a:rPr lang="en-GB" sz="1200" dirty="0" smtClean="0"/>
              <a:t>  string </a:t>
            </a:r>
            <a:r>
              <a:rPr lang="en-GB" sz="1200" dirty="0" err="1" smtClean="0"/>
              <a:t>strNum</a:t>
            </a:r>
            <a:r>
              <a:rPr lang="en-GB" sz="1200" dirty="0" smtClean="0"/>
              <a:t> = 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  // Parse numeric string, extract an int.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 num = </a:t>
            </a:r>
            <a:r>
              <a:rPr lang="en-GB" sz="1200" dirty="0" err="1" smtClean="0"/>
              <a:t>int.Parse</a:t>
            </a:r>
            <a:r>
              <a:rPr lang="en-GB" sz="1200" dirty="0" smtClean="0"/>
              <a:t>(</a:t>
            </a:r>
            <a:r>
              <a:rPr lang="en-GB" sz="1200" dirty="0" err="1" smtClean="0"/>
              <a:t>strNum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("Number:    {0}", num);       // Raw output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("n  format: {0:n}", num);     // Number formatting (commas)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("d8 format: {0:d8}", num);    // Decimal number formatting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("f4 format: {0:f4}", num);    // Fixed-point formatting</a:t>
            </a:r>
          </a:p>
          <a:p>
            <a:r>
              <a:rPr lang="pt-BR" sz="1200" dirty="0" smtClean="0"/>
              <a:t>  Console.WriteLine("c  format: {0:c}", num);     // Currency</a:t>
            </a:r>
          </a:p>
          <a:p>
            <a:r>
              <a:rPr lang="pt-BR" sz="1200" dirty="0" smtClean="0"/>
              <a:t>  Console.WriteLine("e  format: {0:e}", num);     // Exponential</a:t>
            </a:r>
          </a:p>
          <a:p>
            <a:r>
              <a:rPr lang="pt-BR" sz="1200" dirty="0" smtClean="0"/>
              <a:t>  Console.WriteLine("x  format: {0:x}", num);     // Hexadecimal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();  // Blank line</a:t>
            </a:r>
          </a:p>
          <a:p>
            <a:r>
              <a:rPr lang="en-GB" sz="12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8125" y="4808644"/>
            <a:ext cx="4381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15063</TotalTime>
  <Words>2785</Words>
  <Application>Microsoft Office PowerPoint</Application>
  <PresentationFormat>On-screen Show (4:3)</PresentationFormat>
  <Paragraphs>678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1_Blends</vt:lpstr>
      <vt:lpstr>Core C# Language Features</vt:lpstr>
      <vt:lpstr>Contents</vt:lpstr>
      <vt:lpstr>1. Language Essentials</vt:lpstr>
      <vt:lpstr>Anatomy of a Simple Program</vt:lpstr>
      <vt:lpstr>Variables</vt:lpstr>
      <vt:lpstr>Constants</vt:lpstr>
      <vt:lpstr>Commonly-Used .NET Data Types</vt:lpstr>
      <vt:lpstr>Using the Console Class (1 of 2)</vt:lpstr>
      <vt:lpstr>Using the Console Class (2 of 2)</vt:lpstr>
      <vt:lpstr>Using the String Class (1 of 2)</vt:lpstr>
      <vt:lpstr>Using the String Class (2 of 2)</vt:lpstr>
      <vt:lpstr>String Interpolation</vt:lpstr>
      <vt:lpstr>2. Operators</vt:lpstr>
      <vt:lpstr>Arithmetic Operators</vt:lpstr>
      <vt:lpstr>Conditional Operator</vt:lpstr>
      <vt:lpstr>Assignment Operators (1 of 2)</vt:lpstr>
      <vt:lpstr>Assignment Operators (2 of 2)</vt:lpstr>
      <vt:lpstr>Aside: Working with Strings</vt:lpstr>
      <vt:lpstr>Casting</vt:lpstr>
      <vt:lpstr>Relational Operators (1 of 3)</vt:lpstr>
      <vt:lpstr>Relational Operators (2 of 3)</vt:lpstr>
      <vt:lpstr>Logical Operators</vt:lpstr>
      <vt:lpstr>Bitwise Operators</vt:lpstr>
      <vt:lpstr>3. Conditional Statements</vt:lpstr>
      <vt:lpstr>Using if Tests</vt:lpstr>
      <vt:lpstr>Quiz</vt:lpstr>
      <vt:lpstr>Nesting if Tests</vt:lpstr>
      <vt:lpstr>Using switch Tests</vt:lpstr>
      <vt:lpstr>4. Loops</vt:lpstr>
      <vt:lpstr>Using while Loops</vt:lpstr>
      <vt:lpstr>Using do-while Loops</vt:lpstr>
      <vt:lpstr>Using for Loops</vt:lpstr>
      <vt:lpstr>Using foreach Loops</vt:lpstr>
      <vt:lpstr>Unconditional Jumps (1 of 2)</vt:lpstr>
      <vt:lpstr>Unconditional Jumps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474</cp:revision>
  <dcterms:created xsi:type="dcterms:W3CDTF">2002-05-03T12:27:39Z</dcterms:created>
  <dcterms:modified xsi:type="dcterms:W3CDTF">2015-08-31T11:04:40Z</dcterms:modified>
</cp:coreProperties>
</file>