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6"/>
  </p:notesMasterIdLst>
  <p:handoutMasterIdLst>
    <p:handoutMasterId r:id="rId37"/>
  </p:handoutMasterIdLst>
  <p:sldIdLst>
    <p:sldId id="391" r:id="rId2"/>
    <p:sldId id="392" r:id="rId3"/>
    <p:sldId id="570" r:id="rId4"/>
    <p:sldId id="575" r:id="rId5"/>
    <p:sldId id="574" r:id="rId6"/>
    <p:sldId id="551" r:id="rId7"/>
    <p:sldId id="638" r:id="rId8"/>
    <p:sldId id="627" r:id="rId9"/>
    <p:sldId id="580" r:id="rId10"/>
    <p:sldId id="640" r:id="rId11"/>
    <p:sldId id="583" r:id="rId12"/>
    <p:sldId id="642" r:id="rId13"/>
    <p:sldId id="643" r:id="rId14"/>
    <p:sldId id="637" r:id="rId15"/>
    <p:sldId id="591" r:id="rId16"/>
    <p:sldId id="592" r:id="rId17"/>
    <p:sldId id="582" r:id="rId18"/>
    <p:sldId id="584" r:id="rId19"/>
    <p:sldId id="626" r:id="rId20"/>
    <p:sldId id="593" r:id="rId21"/>
    <p:sldId id="595" r:id="rId22"/>
    <p:sldId id="598" r:id="rId23"/>
    <p:sldId id="594" r:id="rId24"/>
    <p:sldId id="603" r:id="rId25"/>
    <p:sldId id="632" r:id="rId26"/>
    <p:sldId id="634" r:id="rId27"/>
    <p:sldId id="635" r:id="rId28"/>
    <p:sldId id="636" r:id="rId29"/>
    <p:sldId id="493" r:id="rId30"/>
    <p:sldId id="639" r:id="rId31"/>
    <p:sldId id="585" r:id="rId32"/>
    <p:sldId id="599" r:id="rId33"/>
    <p:sldId id="600" r:id="rId34"/>
    <p:sldId id="601" r:id="rId35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B1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643" autoAdjust="0"/>
    <p:restoredTop sz="94625" autoAdjust="0"/>
  </p:normalViewPr>
  <p:slideViewPr>
    <p:cSldViewPr snapToGrid="0" showGuides="1">
      <p:cViewPr>
        <p:scale>
          <a:sx n="70" d="100"/>
          <a:sy n="70" d="100"/>
        </p:scale>
        <p:origin x="-3684" y="-1146"/>
      </p:cViewPr>
      <p:guideLst>
        <p:guide orient="horz" pos="731"/>
        <p:guide pos="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>
                <a:solidFill>
                  <a:schemeClr val="tx2"/>
                </a:solidFill>
                <a:latin typeface="Tahoma" pitchFamily="34" charset="0"/>
              </a:rPr>
              <a:t>Defining Types</a:t>
            </a:r>
          </a:p>
          <a:p>
            <a:pPr algn="ctr">
              <a:defRPr/>
            </a:pP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55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Defining Types</a:t>
            </a:r>
          </a:p>
          <a:p>
            <a:pPr>
              <a:defRPr/>
            </a:pPr>
            <a:endParaRPr lang="en-GB"/>
          </a:p>
        </p:txBody>
      </p:sp>
      <p:sp>
        <p:nvSpPr>
          <p:cNvPr id="3789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1233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Defining Types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Defining Types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Defining Types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8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163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99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You can define constructors to initialize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 constructor is called when you create an object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A parameter-less constructor is provided for free in every class (if there are no other constructors)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You can define any number of constructors</a:t>
            </a:r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Constructors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B87741B-89A5-4E38-B83B-451F6069203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500" y="3447594"/>
            <a:ext cx="7910513" cy="235269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Account 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holder;</a:t>
            </a:r>
          </a:p>
          <a:p>
            <a:pPr defTabSz="739775">
              <a:defRPr/>
            </a:pPr>
            <a:r>
              <a:rPr lang="en-GB" sz="1200" dirty="0"/>
              <a:t>  private double balance;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b="1" dirty="0"/>
              <a:t>  public Account(string holder, double balance)</a:t>
            </a:r>
          </a:p>
          <a:p>
            <a:pPr defTabSz="739775">
              <a:defRPr/>
            </a:pPr>
            <a:r>
              <a:rPr lang="en-GB" sz="1200" b="1" dirty="0"/>
              <a:t>  {</a:t>
            </a:r>
          </a:p>
          <a:p>
            <a:pPr defTabSz="739775">
              <a:defRPr/>
            </a:pPr>
            <a:r>
              <a:rPr lang="en-GB" sz="1200" b="1" dirty="0"/>
              <a:t>    </a:t>
            </a:r>
            <a:r>
              <a:rPr lang="en-GB" sz="1200" b="1" dirty="0" err="1"/>
              <a:t>this.holder</a:t>
            </a:r>
            <a:r>
              <a:rPr lang="en-GB" sz="1200" b="1" dirty="0"/>
              <a:t> = holder;</a:t>
            </a:r>
          </a:p>
          <a:p>
            <a:pPr defTabSz="739775">
              <a:defRPr/>
            </a:pPr>
            <a:r>
              <a:rPr lang="en-GB" sz="1200" b="1" dirty="0"/>
              <a:t>    </a:t>
            </a:r>
            <a:r>
              <a:rPr lang="en-GB" sz="1200" b="1" dirty="0" err="1"/>
              <a:t>this.balance</a:t>
            </a:r>
            <a:r>
              <a:rPr lang="en-GB" sz="1200" b="1" dirty="0"/>
              <a:t> = balance;</a:t>
            </a:r>
          </a:p>
          <a:p>
            <a:pPr defTabSz="739775">
              <a:defRPr/>
            </a:pPr>
            <a:r>
              <a:rPr lang="en-GB" sz="1200" b="1" dirty="0"/>
              <a:t>  }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</a:t>
            </a:r>
            <a:r>
              <a:rPr lang="en-GB" sz="1200" u="sng" dirty="0" err="1" smtClean="0"/>
              <a:t>ClassesAndObjectsDemo.cs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Create an object as follows: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Example</a:t>
            </a:r>
          </a:p>
          <a:p>
            <a:endParaRPr lang="en-GB" sz="2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Creating Objects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9A73AD2-D006-4E00-9EE5-D65477D30782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825500" y="2935365"/>
            <a:ext cx="7910513" cy="214163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static class </a:t>
            </a:r>
            <a:r>
              <a:rPr lang="en-GB" sz="1200" dirty="0" err="1" smtClean="0"/>
              <a:t>ClassesAndObjectsDemo</a:t>
            </a:r>
            <a:endParaRPr lang="en-GB" sz="1200" dirty="0" smtClean="0"/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Account acc1 = new Account("Emily", 2000);</a:t>
            </a:r>
          </a:p>
          <a:p>
            <a:endParaRPr lang="en-GB" sz="1200" dirty="0" smtClean="0"/>
          </a:p>
          <a:p>
            <a:r>
              <a:rPr lang="en-GB" sz="1200" dirty="0" smtClean="0"/>
              <a:t>    acc1.Deposit(500);</a:t>
            </a:r>
          </a:p>
          <a:p>
            <a:r>
              <a:rPr lang="en-GB" sz="1200" dirty="0" smtClean="0"/>
              <a:t>    acc1.Withdraw(200);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System.Console.WriteLine</a:t>
            </a:r>
            <a:r>
              <a:rPr lang="en-GB" sz="1200" dirty="0" smtClean="0"/>
              <a:t>("{0}", acc1);</a:t>
            </a:r>
          </a:p>
          <a:p>
            <a:r>
              <a:rPr lang="en-GB" sz="1200" dirty="0" smtClean="0"/>
              <a:t>  }</a:t>
            </a:r>
          </a:p>
          <a:p>
            <a:r>
              <a:rPr lang="en-GB" sz="1200" dirty="0" smtClean="0"/>
              <a:t>}                                                              </a:t>
            </a:r>
            <a:r>
              <a:rPr lang="en-GB" sz="1200" u="sng" dirty="0" err="1"/>
              <a:t>ClassesAndObjects.cs</a:t>
            </a:r>
            <a:endParaRPr lang="en-GB" sz="1200" u="sn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5500" y="1682038"/>
            <a:ext cx="7910513" cy="32418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i="1" dirty="0" err="1" smtClean="0"/>
              <a:t>Typename</a:t>
            </a:r>
            <a:r>
              <a:rPr lang="en-GB" sz="1200" i="1" dirty="0" smtClean="0"/>
              <a:t> variable</a:t>
            </a:r>
            <a:r>
              <a:rPr lang="en-GB" sz="1200" dirty="0" smtClean="0"/>
              <a:t> = new </a:t>
            </a:r>
            <a:r>
              <a:rPr lang="en-GB" sz="1200" i="1" dirty="0" err="1" smtClean="0"/>
              <a:t>Typename</a:t>
            </a:r>
            <a:r>
              <a:rPr lang="en-GB" sz="1200" dirty="0" smtClean="0"/>
              <a:t>(</a:t>
            </a:r>
            <a:r>
              <a:rPr lang="en-GB" sz="1200" i="1" dirty="0" err="1" smtClean="0"/>
              <a:t>params</a:t>
            </a:r>
            <a:r>
              <a:rPr lang="en-GB" sz="1200" i="1" dirty="0" smtClean="0"/>
              <a:t>-to-constructor</a:t>
            </a:r>
            <a:r>
              <a:rPr lang="en-GB" sz="1200" dirty="0" smtClean="0"/>
              <a:t>);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An object reference can be </a:t>
            </a:r>
            <a:r>
              <a:rPr lang="en-GB" sz="2400" dirty="0" smtClean="0">
                <a:latin typeface="Lucida Console" panose="020B0609040504020204" pitchFamily="49" charset="0"/>
              </a:rPr>
              <a:t>null</a:t>
            </a:r>
            <a:r>
              <a:rPr lang="en-GB" sz="2400" dirty="0" smtClean="0"/>
              <a:t>, to i</a:t>
            </a:r>
            <a:r>
              <a:rPr lang="en-GB" dirty="0" smtClean="0"/>
              <a:t>ndicate "no object"</a:t>
            </a:r>
          </a:p>
          <a:p>
            <a:pPr lvl="1"/>
            <a:r>
              <a:rPr lang="en-GB" dirty="0" smtClean="0"/>
              <a:t>You can check for </a:t>
            </a:r>
            <a:r>
              <a:rPr lang="en-GB" dirty="0" smtClean="0">
                <a:latin typeface="Lucida Console" panose="020B0609040504020204" pitchFamily="49" charset="0"/>
              </a:rPr>
              <a:t>null</a:t>
            </a:r>
            <a:r>
              <a:rPr lang="en-GB" dirty="0" smtClean="0"/>
              <a:t>, to see if an object has been assigned</a:t>
            </a:r>
            <a:endParaRPr lang="en-GB" sz="20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Null References (1 </a:t>
            </a:r>
            <a:r>
              <a:rPr lang="en-GB" dirty="0" smtClean="0"/>
              <a:t>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9A73AD2-D006-4E00-9EE5-D65477D30782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2060805"/>
            <a:ext cx="7910513" cy="45720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static class </a:t>
            </a:r>
            <a:r>
              <a:rPr lang="en-GB" sz="1200" dirty="0" err="1"/>
              <a:t>NullReferencesDemo</a:t>
            </a:r>
            <a:endParaRPr lang="en-GB" sz="1200" dirty="0" smtClean="0"/>
          </a:p>
          <a:p>
            <a:r>
              <a:rPr lang="en-GB" sz="1200" dirty="0" smtClean="0"/>
              <a:t>{</a:t>
            </a:r>
          </a:p>
          <a:p>
            <a:r>
              <a:rPr lang="en-GB" sz="1200" dirty="0" smtClean="0"/>
              <a:t>  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// You can set object references to null.</a:t>
            </a:r>
          </a:p>
          <a:p>
            <a:r>
              <a:rPr lang="en-GB" sz="1200" dirty="0" smtClean="0"/>
              <a:t>    </a:t>
            </a:r>
            <a:r>
              <a:rPr lang="en-GB" sz="1200" b="1" dirty="0" smtClean="0">
                <a:solidFill>
                  <a:srgbClr val="FF0000"/>
                </a:solidFill>
              </a:rPr>
              <a:t>string </a:t>
            </a:r>
            <a:r>
              <a:rPr lang="en-GB" sz="1200" b="1" dirty="0">
                <a:solidFill>
                  <a:srgbClr val="FF0000"/>
                </a:solidFill>
              </a:rPr>
              <a:t>name = </a:t>
            </a:r>
            <a:r>
              <a:rPr lang="en-GB" sz="1200" b="1" dirty="0" smtClean="0">
                <a:solidFill>
                  <a:srgbClr val="FF0000"/>
                </a:solidFill>
              </a:rPr>
              <a:t>null;</a:t>
            </a:r>
            <a:endParaRPr lang="en-GB" sz="1200" b="1" dirty="0">
              <a:solidFill>
                <a:srgbClr val="FF0000"/>
              </a:solidFill>
            </a:endParaRPr>
          </a:p>
          <a:p>
            <a:endParaRPr lang="en-GB" sz="1200" dirty="0"/>
          </a:p>
          <a:p>
            <a:r>
              <a:rPr lang="en-GB" sz="1200" dirty="0" smtClean="0"/>
              <a:t>    // Set name (you can uncomment this statement to see what happens).</a:t>
            </a:r>
          </a:p>
          <a:p>
            <a:r>
              <a:rPr lang="en-GB" sz="1200" dirty="0" smtClean="0"/>
              <a:t>    name </a:t>
            </a:r>
            <a:r>
              <a:rPr lang="en-GB" sz="1200" dirty="0"/>
              <a:t>= "Chris";</a:t>
            </a:r>
          </a:p>
          <a:p>
            <a:endParaRPr lang="en-GB" sz="1200" dirty="0"/>
          </a:p>
          <a:p>
            <a:r>
              <a:rPr lang="en-GB" sz="1200" dirty="0" smtClean="0"/>
              <a:t>    // Test </a:t>
            </a:r>
            <a:r>
              <a:rPr lang="en-GB" sz="1200" dirty="0"/>
              <a:t>if </a:t>
            </a:r>
            <a:r>
              <a:rPr lang="en-GB" sz="1200" dirty="0" smtClean="0"/>
              <a:t>object </a:t>
            </a:r>
            <a:r>
              <a:rPr lang="en-GB" sz="1200" dirty="0"/>
              <a:t>reference is not-null, i.e. does it point to a real </a:t>
            </a:r>
            <a:r>
              <a:rPr lang="en-GB" sz="1200" dirty="0" smtClean="0"/>
              <a:t>object?</a:t>
            </a:r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b="1" dirty="0" smtClean="0">
                <a:solidFill>
                  <a:srgbClr val="FF0000"/>
                </a:solidFill>
              </a:rPr>
              <a:t>if </a:t>
            </a:r>
            <a:r>
              <a:rPr lang="en-GB" sz="1200" b="1" dirty="0">
                <a:solidFill>
                  <a:srgbClr val="FF0000"/>
                </a:solidFill>
              </a:rPr>
              <a:t>(name != null)</a:t>
            </a:r>
          </a:p>
          <a:p>
            <a:r>
              <a:rPr lang="en-GB" sz="1200" dirty="0" smtClean="0"/>
              <a:t>    {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("Hello {0}", name);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("Known name length: {0}", </a:t>
            </a:r>
            <a:r>
              <a:rPr lang="en-GB" sz="1200" dirty="0" err="1"/>
              <a:t>name.Length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else</a:t>
            </a:r>
            <a:endParaRPr lang="en-GB" sz="1200" dirty="0"/>
          </a:p>
          <a:p>
            <a:r>
              <a:rPr lang="en-GB" sz="1200" dirty="0" smtClean="0"/>
              <a:t>    {</a:t>
            </a:r>
            <a:endParaRPr lang="en-GB" sz="1200" dirty="0"/>
          </a:p>
          <a:p>
            <a:r>
              <a:rPr lang="en-GB" sz="1200" dirty="0"/>
              <a:t>    </a:t>
            </a: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("Hello stranger");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("Known name length: {0}", 0);</a:t>
            </a:r>
          </a:p>
          <a:p>
            <a:r>
              <a:rPr lang="en-GB" sz="1200" dirty="0" smtClean="0"/>
              <a:t>    }</a:t>
            </a:r>
            <a:endParaRPr lang="en-GB" sz="1200" dirty="0"/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  }</a:t>
            </a:r>
            <a:endParaRPr lang="en-GB" sz="1200" dirty="0" smtClean="0"/>
          </a:p>
          <a:p>
            <a:r>
              <a:rPr lang="en-GB" sz="1200" dirty="0" smtClean="0"/>
              <a:t>} </a:t>
            </a:r>
            <a:r>
              <a:rPr lang="en-GB" sz="1200" dirty="0" smtClean="0"/>
              <a:t>                                                            </a:t>
            </a:r>
            <a:r>
              <a:rPr lang="en-GB" sz="1200" u="sng" dirty="0" err="1" smtClean="0"/>
              <a:t>NullReferencesDemo.cs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26293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C# has a null coalescing operator, ??</a:t>
            </a:r>
            <a:endParaRPr lang="en-GB" sz="2000" dirty="0"/>
          </a:p>
          <a:p>
            <a:pPr lvl="1"/>
            <a:r>
              <a:rPr lang="en-GB" sz="2000" dirty="0" smtClean="0"/>
              <a:t>Provides a default value in the case of null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C#6 also introduces the null conditional operator</a:t>
            </a:r>
            <a:r>
              <a:rPr lang="en-GB" dirty="0"/>
              <a:t>, </a:t>
            </a:r>
            <a:r>
              <a:rPr lang="en-GB" dirty="0" smtClean="0"/>
              <a:t>?</a:t>
            </a:r>
            <a:endParaRPr lang="en-GB" sz="2000" dirty="0"/>
          </a:p>
          <a:p>
            <a:pPr lvl="1"/>
            <a:r>
              <a:rPr lang="en-GB" dirty="0" smtClean="0"/>
              <a:t>Allows you to test an object reference before accessing a member</a:t>
            </a:r>
          </a:p>
          <a:p>
            <a:pPr lvl="1"/>
            <a:r>
              <a:rPr lang="en-GB" dirty="0" smtClean="0"/>
              <a:t>If the object reference is null, expression returns null immediately</a:t>
            </a:r>
          </a:p>
          <a:p>
            <a:pPr lvl="1"/>
            <a:r>
              <a:rPr lang="en-GB" dirty="0" smtClean="0"/>
              <a:t>Often used in conjunction with ?? to provide suitable default value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Null References (2 </a:t>
            </a:r>
            <a:r>
              <a:rPr lang="en-GB" dirty="0" smtClean="0"/>
              <a:t>of 2)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9A73AD2-D006-4E00-9EE5-D65477D30782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5500" y="2019868"/>
            <a:ext cx="7910513" cy="34118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Console.WriteLine</a:t>
            </a:r>
            <a:r>
              <a:rPr lang="en-GB" sz="1200" dirty="0"/>
              <a:t>("Hello {0}", </a:t>
            </a:r>
            <a:r>
              <a:rPr lang="en-GB" sz="1200" b="1" dirty="0">
                <a:solidFill>
                  <a:srgbClr val="FF0000"/>
                </a:solidFill>
              </a:rPr>
              <a:t>name ?? "stranger"</a:t>
            </a:r>
            <a:r>
              <a:rPr lang="en-GB" sz="1200" dirty="0"/>
              <a:t>);</a:t>
            </a:r>
            <a:endParaRPr lang="en-GB" sz="1200" u="sng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5500" y="4396854"/>
            <a:ext cx="7910513" cy="34118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Console.WriteLine</a:t>
            </a:r>
            <a:r>
              <a:rPr lang="en-GB" sz="1200" dirty="0"/>
              <a:t>("Known name length: {0}", </a:t>
            </a:r>
            <a:r>
              <a:rPr lang="en-GB" sz="1200" b="1" dirty="0" err="1">
                <a:solidFill>
                  <a:srgbClr val="FF0000"/>
                </a:solidFill>
              </a:rPr>
              <a:t>name?.Length</a:t>
            </a:r>
            <a:r>
              <a:rPr lang="en-GB" sz="1200" b="1" dirty="0">
                <a:solidFill>
                  <a:srgbClr val="FF0000"/>
                </a:solidFill>
              </a:rPr>
              <a:t> ?? 0</a:t>
            </a:r>
            <a:r>
              <a:rPr lang="en-GB" sz="1200" dirty="0"/>
              <a:t>);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36436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allows you to declare implicitly-typed local variables</a:t>
            </a:r>
          </a:p>
          <a:p>
            <a:pPr lvl="1" eaLnBrk="1" hangingPunct="1"/>
            <a:r>
              <a:rPr lang="en-GB" sz="2000" dirty="0" smtClean="0"/>
              <a:t>Use the </a:t>
            </a:r>
            <a:r>
              <a:rPr lang="en-GB" sz="2000" dirty="0" err="1" smtClean="0">
                <a:latin typeface="Lucida Console" panose="020B0609040504020204" pitchFamily="49" charset="0"/>
              </a:rPr>
              <a:t>var</a:t>
            </a:r>
            <a:r>
              <a:rPr lang="en-GB" sz="2000" dirty="0" smtClean="0"/>
              <a:t> type in a local variable declaration</a:t>
            </a:r>
          </a:p>
          <a:p>
            <a:pPr lvl="1" eaLnBrk="1" hangingPunct="1"/>
            <a:r>
              <a:rPr lang="en-GB" sz="2000" dirty="0" smtClean="0"/>
              <a:t>Initialize the variable with a suitable (non-</a:t>
            </a:r>
            <a:r>
              <a:rPr lang="en-GB" sz="2000" dirty="0" smtClean="0">
                <a:latin typeface="Lucida Console" pitchFamily="49" charset="0"/>
              </a:rPr>
              <a:t>null</a:t>
            </a:r>
            <a:r>
              <a:rPr lang="en-GB" sz="2000" dirty="0" smtClean="0"/>
              <a:t>) value</a:t>
            </a:r>
          </a:p>
          <a:p>
            <a:pPr lvl="1" eaLnBrk="1" hangingPunct="1"/>
            <a:r>
              <a:rPr lang="en-GB" sz="2000" dirty="0" smtClean="0"/>
              <a:t>The compiler "knows" the variable type</a:t>
            </a:r>
            <a:endParaRPr lang="en-GB" sz="18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Notes:</a:t>
            </a:r>
          </a:p>
          <a:p>
            <a:pPr lvl="1" eaLnBrk="1" hangingPunct="1"/>
            <a:r>
              <a:rPr lang="en-GB" sz="2000" dirty="0" smtClean="0"/>
              <a:t>You can't use </a:t>
            </a:r>
            <a:r>
              <a:rPr lang="en-GB" sz="2000" dirty="0" err="1" smtClean="0">
                <a:latin typeface="Lucida Console" pitchFamily="49" charset="0"/>
              </a:rPr>
              <a:t>var</a:t>
            </a:r>
            <a:r>
              <a:rPr lang="en-GB" sz="2000" dirty="0" smtClean="0"/>
              <a:t> for instance variables, parameters, or return types</a:t>
            </a:r>
          </a:p>
          <a:p>
            <a:pPr lvl="1" eaLnBrk="1" hangingPunct="1"/>
            <a:r>
              <a:rPr lang="en-GB" dirty="0" smtClean="0"/>
              <a:t>You should probably only use </a:t>
            </a:r>
            <a:r>
              <a:rPr lang="en-GB" dirty="0" err="1" smtClean="0">
                <a:latin typeface="Lucida Console" pitchFamily="49" charset="0"/>
              </a:rPr>
              <a:t>var</a:t>
            </a:r>
            <a:r>
              <a:rPr lang="en-GB" dirty="0" smtClean="0"/>
              <a:t> in conjunction with LINQ – see later for details</a:t>
            </a:r>
            <a:endParaRPr lang="en-GB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endParaRPr lang="en-GB" sz="24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Implicitly-Typed Local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A0F79D6-2D60-4FCE-85E7-B1818D4B6B8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825500" y="2811049"/>
            <a:ext cx="7910513" cy="54629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myName</a:t>
            </a:r>
            <a:r>
              <a:rPr lang="en-GB" sz="1200" dirty="0"/>
              <a:t> = "Andy";  // </a:t>
            </a:r>
            <a:r>
              <a:rPr lang="en-GB" sz="1200" dirty="0" err="1"/>
              <a:t>myName</a:t>
            </a:r>
            <a:r>
              <a:rPr lang="en-GB" sz="1200" dirty="0"/>
              <a:t> is a String.</a:t>
            </a:r>
          </a:p>
          <a:p>
            <a:pPr defTabSz="739775">
              <a:defRPr/>
            </a:pPr>
            <a:r>
              <a:rPr lang="en-GB" sz="1200" dirty="0" err="1"/>
              <a:t>var</a:t>
            </a:r>
            <a:r>
              <a:rPr lang="en-GB" sz="1200" dirty="0"/>
              <a:t> </a:t>
            </a:r>
            <a:r>
              <a:rPr lang="en-GB" sz="1200" dirty="0" err="1"/>
              <a:t>myAge</a:t>
            </a:r>
            <a:r>
              <a:rPr lang="en-GB" sz="1200" dirty="0"/>
              <a:t> = 21;       // </a:t>
            </a:r>
            <a:r>
              <a:rPr lang="en-GB" sz="1200" dirty="0" err="1"/>
              <a:t>myAge</a:t>
            </a:r>
            <a:r>
              <a:rPr lang="en-GB" sz="1200" dirty="0"/>
              <a:t> is an 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An array is a contiguous collection of items</a:t>
            </a:r>
          </a:p>
          <a:p>
            <a:pPr lvl="1" eaLnBrk="1" hangingPunct="1"/>
            <a:r>
              <a:rPr lang="en-GB" sz="2000" dirty="0" smtClean="0"/>
              <a:t>Of the same type</a:t>
            </a:r>
          </a:p>
          <a:p>
            <a:pPr lvl="1" eaLnBrk="1" hangingPunct="1"/>
            <a:r>
              <a:rPr lang="en-GB" sz="2000" dirty="0" smtClean="0"/>
              <a:t>Accessed using []  via zero-based index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Use </a:t>
            </a:r>
            <a:r>
              <a:rPr lang="en-GB" sz="2400" dirty="0" smtClean="0">
                <a:latin typeface="Lucida Console" pitchFamily="49" charset="0"/>
              </a:rPr>
              <a:t>new</a:t>
            </a:r>
            <a:r>
              <a:rPr lang="en-GB" sz="2400" dirty="0" smtClean="0"/>
              <a:t> to create array</a:t>
            </a:r>
          </a:p>
          <a:p>
            <a:pPr lvl="1" eaLnBrk="1" hangingPunct="1"/>
            <a:r>
              <a:rPr lang="en-GB" sz="2000" dirty="0" smtClean="0"/>
              <a:t>For an array of value types, array elements are housed in-situ</a:t>
            </a:r>
          </a:p>
          <a:p>
            <a:pPr lvl="1" eaLnBrk="1" hangingPunct="1"/>
            <a:r>
              <a:rPr lang="en-GB" sz="2000" dirty="0" smtClean="0"/>
              <a:t>For an array of reference types, array elements are just object references (you must create the objects separately)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Arrays </a:t>
            </a:r>
            <a:r>
              <a:rPr lang="en-GB" sz="2800" smtClean="0"/>
              <a:t>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5211E0-F579-4379-9E3D-18E8DF26C67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825500" y="4346215"/>
            <a:ext cx="7910513" cy="11675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[] a1 = new </a:t>
            </a:r>
            <a:r>
              <a:rPr lang="en-GB" sz="1200" dirty="0" err="1"/>
              <a:t>int</a:t>
            </a:r>
            <a:r>
              <a:rPr lang="en-GB" sz="1200" dirty="0"/>
              <a:t>[10];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[] a2 = {200, 201, 202, 203};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string[] a3 = new string[10];</a:t>
            </a:r>
          </a:p>
          <a:p>
            <a:pPr defTabSz="739775">
              <a:defRPr/>
            </a:pPr>
            <a:r>
              <a:rPr lang="en-GB" sz="1200" dirty="0"/>
              <a:t>string[] a4 = {"And", "There", "He", "Goes"};</a:t>
            </a:r>
          </a:p>
          <a:p>
            <a:pPr defTabSz="739775">
              <a:defRPr/>
            </a:pPr>
            <a:r>
              <a:rPr lang="en-GB" sz="1200" dirty="0"/>
              <a:t>                                              </a:t>
            </a:r>
            <a:r>
              <a:rPr lang="en-GB" sz="1200" dirty="0" smtClean="0"/>
              <a:t>                         </a:t>
            </a:r>
            <a:r>
              <a:rPr lang="en-GB" sz="1200" u="sng" dirty="0" err="1"/>
              <a:t>ArrayDemo.cs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create multi-dimension and jagged arrays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Creating Arrays </a:t>
            </a:r>
            <a:r>
              <a:rPr lang="en-GB" sz="2800" smtClean="0"/>
              <a:t>(2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F244E5-48E1-405A-8F40-F9B2F070CC4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825500" y="1672300"/>
            <a:ext cx="7910513" cy="47355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[,]  </a:t>
            </a:r>
            <a:r>
              <a:rPr lang="en-GB" sz="1200" dirty="0" err="1"/>
              <a:t>rect</a:t>
            </a:r>
            <a:r>
              <a:rPr lang="en-GB" sz="1200" dirty="0"/>
              <a:t>   = new </a:t>
            </a:r>
            <a:r>
              <a:rPr lang="en-GB" sz="1200" dirty="0" err="1"/>
              <a:t>int</a:t>
            </a:r>
            <a:r>
              <a:rPr lang="en-GB" sz="1200" dirty="0"/>
              <a:t>[5,5];   // Multi-dimension array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[][] jagged = new </a:t>
            </a:r>
            <a:r>
              <a:rPr lang="en-GB" sz="1200" dirty="0" err="1"/>
              <a:t>int</a:t>
            </a:r>
            <a:r>
              <a:rPr lang="en-GB" sz="1200" dirty="0"/>
              <a:t>[5][];   // Jagged array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rect.GetLength</a:t>
            </a:r>
            <a:r>
              <a:rPr lang="en-GB" sz="1200" dirty="0"/>
              <a:t>(0); </a:t>
            </a:r>
            <a:r>
              <a:rPr lang="en-GB" sz="1200" dirty="0" err="1"/>
              <a:t>i</a:t>
            </a:r>
            <a:r>
              <a:rPr lang="en-GB" sz="1200" dirty="0" smtClean="0"/>
              <a:t>++)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for (</a:t>
            </a:r>
            <a:r>
              <a:rPr lang="en-GB" sz="1200" dirty="0" err="1"/>
              <a:t>int</a:t>
            </a:r>
            <a:r>
              <a:rPr lang="en-GB" sz="1200" dirty="0"/>
              <a:t> j = 0; j &lt; </a:t>
            </a:r>
            <a:r>
              <a:rPr lang="en-GB" sz="1200" dirty="0" err="1"/>
              <a:t>rect.GetLength</a:t>
            </a:r>
            <a:r>
              <a:rPr lang="en-GB" sz="1200" dirty="0"/>
              <a:t>(1); j++)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</a:t>
            </a:r>
            <a:r>
              <a:rPr lang="en-GB" sz="1200" dirty="0" err="1"/>
              <a:t>rect</a:t>
            </a:r>
            <a:r>
              <a:rPr lang="en-GB" sz="1200" dirty="0"/>
              <a:t>["+</a:t>
            </a:r>
            <a:r>
              <a:rPr lang="en-GB" sz="1200" dirty="0" err="1"/>
              <a:t>i+","+j</a:t>
            </a:r>
            <a:r>
              <a:rPr lang="en-GB" sz="1200" dirty="0"/>
              <a:t>+"] is " + </a:t>
            </a:r>
            <a:r>
              <a:rPr lang="en-GB" sz="1200" dirty="0" err="1"/>
              <a:t>rect</a:t>
            </a:r>
            <a:r>
              <a:rPr lang="en-GB" sz="1200" dirty="0"/>
              <a:t>[</a:t>
            </a:r>
            <a:r>
              <a:rPr lang="en-GB" sz="1200" dirty="0" err="1"/>
              <a:t>i,j</a:t>
            </a:r>
            <a:r>
              <a:rPr lang="en-GB" sz="1200" dirty="0"/>
              <a:t>]);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jagged.Length</a:t>
            </a:r>
            <a:r>
              <a:rPr lang="en-GB" sz="1200" dirty="0"/>
              <a:t>; </a:t>
            </a:r>
            <a:r>
              <a:rPr lang="en-GB" sz="1200" dirty="0" err="1"/>
              <a:t>i</a:t>
            </a:r>
            <a:r>
              <a:rPr lang="en-GB" sz="1200" dirty="0"/>
              <a:t>++)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</a:t>
            </a:r>
            <a:r>
              <a:rPr lang="en-GB" sz="1200" dirty="0"/>
              <a:t>("Size of jagged["+</a:t>
            </a:r>
            <a:r>
              <a:rPr lang="en-GB" sz="1200" dirty="0" err="1"/>
              <a:t>i</a:t>
            </a:r>
            <a:r>
              <a:rPr lang="en-GB" sz="1200" dirty="0"/>
              <a:t>+"]? ");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 num = </a:t>
            </a:r>
            <a:r>
              <a:rPr lang="en-GB" sz="1200" dirty="0" err="1"/>
              <a:t>int.Parse</a:t>
            </a:r>
            <a:r>
              <a:rPr lang="en-GB" sz="1200" dirty="0"/>
              <a:t>( </a:t>
            </a:r>
            <a:r>
              <a:rPr lang="en-GB" sz="1200" dirty="0" err="1"/>
              <a:t>Console.ReadLine</a:t>
            </a:r>
            <a:r>
              <a:rPr lang="en-GB" sz="1200" dirty="0"/>
              <a:t>() );</a:t>
            </a:r>
          </a:p>
          <a:p>
            <a:pPr defTabSz="739775">
              <a:defRPr/>
            </a:pPr>
            <a:r>
              <a:rPr lang="en-GB" sz="1200" dirty="0"/>
              <a:t>  jagged[</a:t>
            </a:r>
            <a:r>
              <a:rPr lang="en-GB" sz="1200" dirty="0" err="1"/>
              <a:t>i</a:t>
            </a:r>
            <a:r>
              <a:rPr lang="en-GB" sz="1200" dirty="0"/>
              <a:t>] = new </a:t>
            </a:r>
            <a:r>
              <a:rPr lang="en-GB" sz="1200" dirty="0" err="1"/>
              <a:t>int</a:t>
            </a:r>
            <a:r>
              <a:rPr lang="en-GB" sz="1200" dirty="0"/>
              <a:t>[num];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  </a:t>
            </a:r>
          </a:p>
          <a:p>
            <a:pPr defTabSz="739775">
              <a:defRPr/>
            </a:pPr>
            <a:r>
              <a:rPr lang="en-GB" sz="1200" dirty="0"/>
              <a:t>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jagged.Length</a:t>
            </a:r>
            <a:r>
              <a:rPr lang="en-GB" sz="1200" dirty="0"/>
              <a:t>; </a:t>
            </a:r>
            <a:r>
              <a:rPr lang="en-GB" sz="1200" dirty="0" err="1"/>
              <a:t>i</a:t>
            </a:r>
            <a:r>
              <a:rPr lang="en-GB" sz="1200" dirty="0"/>
              <a:t>++)</a:t>
            </a:r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for (</a:t>
            </a:r>
            <a:r>
              <a:rPr lang="en-GB" sz="1200" dirty="0" err="1"/>
              <a:t>int</a:t>
            </a:r>
            <a:r>
              <a:rPr lang="en-GB" sz="1200" dirty="0"/>
              <a:t> j = 0; j &lt; jagged[</a:t>
            </a:r>
            <a:r>
              <a:rPr lang="en-GB" sz="1200" dirty="0" err="1"/>
              <a:t>i</a:t>
            </a:r>
            <a:r>
              <a:rPr lang="en-GB" sz="1200" dirty="0"/>
              <a:t>].Length; j++)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("jagged["+</a:t>
            </a:r>
            <a:r>
              <a:rPr lang="en-GB" sz="1200" dirty="0" err="1"/>
              <a:t>i</a:t>
            </a:r>
            <a:r>
              <a:rPr lang="en-GB" sz="1200" dirty="0"/>
              <a:t>+"]["+j+"] is "+jagged[</a:t>
            </a:r>
            <a:r>
              <a:rPr lang="en-GB" sz="1200" dirty="0" err="1"/>
              <a:t>i</a:t>
            </a:r>
            <a:r>
              <a:rPr lang="en-GB" sz="1200" dirty="0"/>
              <a:t>][j]);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</a:t>
            </a:r>
            <a:r>
              <a:rPr lang="en-GB" sz="1200" u="sng" dirty="0" err="1"/>
              <a:t>ArrayMultiDimensionsDemo.cs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 namespace is a logical cluster of related types</a:t>
            </a:r>
          </a:p>
          <a:p>
            <a:pPr lvl="1" eaLnBrk="1" hangingPunct="1"/>
            <a:r>
              <a:rPr lang="en-US" sz="2000" dirty="0" smtClean="0"/>
              <a:t>You can define namespaces corresponding to the UML packages in your OO design </a:t>
            </a:r>
          </a:p>
          <a:p>
            <a:pPr lvl="1" eaLnBrk="1" hangingPunct="1"/>
            <a:r>
              <a:rPr lang="en-US" sz="2000" dirty="0" smtClean="0"/>
              <a:t>Similar to namespaces in C++, and packages in Java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600" dirty="0" smtClean="0"/>
              <a:t>Note: </a:t>
            </a:r>
          </a:p>
          <a:p>
            <a:pPr lvl="1" eaLnBrk="1" hangingPunct="1"/>
            <a:r>
              <a:rPr lang="en-US" sz="2200" dirty="0" smtClean="0"/>
              <a:t>.NET namespaces don't imply a particular deployment layout 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Namespaces </a:t>
            </a:r>
            <a:r>
              <a:rPr lang="en-GB" sz="2800" dirty="0" smtClean="0"/>
              <a:t>(1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0175C9D-AF06-4BD2-A2C4-C91B6288C60A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825500" y="4050555"/>
            <a:ext cx="7910513" cy="13812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namespace Accounting</a:t>
            </a:r>
          </a:p>
          <a:p>
            <a:pPr defTabSz="739775">
              <a:defRPr/>
            </a:pPr>
            <a:r>
              <a:rPr lang="en-GB" sz="1200" dirty="0"/>
              <a:t>{ </a:t>
            </a:r>
          </a:p>
          <a:p>
            <a:pPr defTabSz="739775">
              <a:defRPr/>
            </a:pPr>
            <a:r>
              <a:rPr lang="en-GB" sz="1200" dirty="0"/>
              <a:t>  public class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</a:t>
            </a:r>
            <a:r>
              <a:rPr lang="en-GB" sz="1200" dirty="0"/>
              <a:t>{...}                 </a:t>
            </a:r>
            <a:r>
              <a:rPr lang="en-GB" sz="1200" dirty="0" smtClean="0"/>
              <a:t>   // </a:t>
            </a:r>
            <a:r>
              <a:rPr lang="en-GB" sz="1200" dirty="0" err="1"/>
              <a:t>Superclass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class </a:t>
            </a:r>
            <a:r>
              <a:rPr lang="en-GB" sz="1200" dirty="0" err="1"/>
              <a:t>SavingsAccount</a:t>
            </a:r>
            <a:r>
              <a:rPr lang="en-GB" sz="1200" dirty="0"/>
              <a:t> :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</a:t>
            </a:r>
            <a:r>
              <a:rPr lang="en-GB" sz="1200" dirty="0"/>
              <a:t>{...}   </a:t>
            </a:r>
            <a:r>
              <a:rPr lang="en-GB" sz="1200" dirty="0" smtClean="0"/>
              <a:t>// </a:t>
            </a:r>
            <a:r>
              <a:rPr lang="en-GB" sz="1200" dirty="0"/>
              <a:t>Subclass</a:t>
            </a:r>
          </a:p>
          <a:p>
            <a:pPr defTabSz="739775">
              <a:defRPr/>
            </a:pPr>
            <a:r>
              <a:rPr lang="en-GB" sz="1200" dirty="0"/>
              <a:t>  public class </a:t>
            </a:r>
            <a:r>
              <a:rPr lang="en-GB" sz="1200" dirty="0" err="1"/>
              <a:t>CurrentAccount</a:t>
            </a:r>
            <a:r>
              <a:rPr lang="en-GB" sz="1200" dirty="0"/>
              <a:t> : </a:t>
            </a:r>
            <a:r>
              <a:rPr lang="en-GB" sz="1200" dirty="0" err="1" smtClean="0"/>
              <a:t>BankAccount</a:t>
            </a:r>
            <a:r>
              <a:rPr lang="en-GB" sz="1200" dirty="0" smtClean="0"/>
              <a:t> </a:t>
            </a:r>
            <a:r>
              <a:rPr lang="en-GB" sz="1200" dirty="0"/>
              <a:t>{...}   </a:t>
            </a:r>
            <a:r>
              <a:rPr lang="en-GB" sz="1200" dirty="0" smtClean="0"/>
              <a:t>// </a:t>
            </a:r>
            <a:r>
              <a:rPr lang="en-GB" sz="1200" dirty="0"/>
              <a:t>Subclass</a:t>
            </a:r>
          </a:p>
          <a:p>
            <a:pPr defTabSz="739775">
              <a:defRPr/>
            </a:pPr>
            <a:r>
              <a:rPr lang="en-GB" sz="1200" dirty="0"/>
              <a:t>  public class </a:t>
            </a:r>
            <a:r>
              <a:rPr lang="en-GB" sz="1200" dirty="0" err="1"/>
              <a:t>OverdraftFacility</a:t>
            </a:r>
            <a:r>
              <a:rPr lang="en-GB" sz="1200" dirty="0"/>
              <a:t> {...}           </a:t>
            </a:r>
            <a:r>
              <a:rPr lang="en-GB" sz="1200" dirty="0" smtClean="0"/>
              <a:t>   // </a:t>
            </a:r>
            <a:r>
              <a:rPr lang="en-GB" sz="1200" dirty="0"/>
              <a:t>Misc. class 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</a:t>
            </a:r>
            <a:r>
              <a:rPr lang="en-GB" sz="1200" dirty="0" smtClean="0"/>
              <a:t>                    </a:t>
            </a:r>
            <a:r>
              <a:rPr lang="en-GB" sz="1200" u="sng" dirty="0" err="1" smtClean="0"/>
              <a:t>NamespaceDemo.cs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Use a </a:t>
            </a:r>
            <a:r>
              <a:rPr lang="en-GB" sz="2400" dirty="0" smtClean="0">
                <a:latin typeface="Lucida Console" pitchFamily="49" charset="0"/>
              </a:rPr>
              <a:t>using</a:t>
            </a:r>
            <a:r>
              <a:rPr lang="en-GB" sz="2400" dirty="0" smtClean="0"/>
              <a:t> statement to import types from a namespace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Namespaces </a:t>
            </a:r>
            <a:r>
              <a:rPr lang="en-GB" sz="2800" dirty="0" smtClean="0"/>
              <a:t>(2 of 2)</a:t>
            </a:r>
            <a:endParaRPr lang="en-GB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9803546-1427-4C98-9AC7-41228CE73190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825500" y="1668178"/>
            <a:ext cx="7910513" cy="429589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using System;        // Import types from System </a:t>
            </a:r>
            <a:r>
              <a:rPr lang="en-GB" sz="1200" dirty="0" smtClean="0"/>
              <a:t>namespace.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using Accounting;    // Import types from Accounting </a:t>
            </a:r>
            <a:r>
              <a:rPr lang="en-GB" sz="1200" dirty="0" smtClean="0"/>
              <a:t>namespace.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namespace </a:t>
            </a:r>
            <a:r>
              <a:rPr lang="en-GB" sz="1200" dirty="0" err="1" smtClean="0"/>
              <a:t>DemoTypes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 smtClean="0"/>
              <a:t>  static class </a:t>
            </a:r>
            <a:r>
              <a:rPr lang="en-GB" sz="1200" dirty="0" err="1" smtClean="0"/>
              <a:t>UseNamespaceDemo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</a:t>
            </a:r>
            <a:r>
              <a:rPr lang="en-GB" sz="1200" dirty="0" smtClean="0"/>
              <a:t>   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 smtClean="0"/>
              <a:t>BankAccount</a:t>
            </a:r>
            <a:r>
              <a:rPr lang="en-GB" sz="1200" dirty="0"/>
              <a:t>[] </a:t>
            </a:r>
            <a:r>
              <a:rPr lang="en-GB" sz="1200" dirty="0" err="1"/>
              <a:t>accs</a:t>
            </a:r>
            <a:r>
              <a:rPr lang="en-GB" sz="1200" dirty="0"/>
              <a:t> = new </a:t>
            </a:r>
            <a:r>
              <a:rPr lang="en-GB" sz="1200" dirty="0" err="1" smtClean="0"/>
              <a:t>BankAccount</a:t>
            </a:r>
            <a:r>
              <a:rPr lang="en-GB" sz="1200" dirty="0"/>
              <a:t>[]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  { </a:t>
            </a:r>
          </a:p>
          <a:p>
            <a:pPr defTabSz="739775">
              <a:defRPr/>
            </a:pPr>
            <a:r>
              <a:rPr lang="en-GB" sz="1200" dirty="0" smtClean="0"/>
              <a:t>        new </a:t>
            </a:r>
            <a:r>
              <a:rPr lang="en-GB" sz="1200" dirty="0" err="1"/>
              <a:t>SavingsAccount</a:t>
            </a:r>
            <a:r>
              <a:rPr lang="en-GB" sz="1200" dirty="0"/>
              <a:t>(),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smtClean="0"/>
              <a:t>new </a:t>
            </a:r>
            <a:r>
              <a:rPr lang="en-GB" sz="1200" dirty="0" err="1"/>
              <a:t>SavingsAccount</a:t>
            </a:r>
            <a:r>
              <a:rPr lang="en-GB" sz="1200" dirty="0"/>
              <a:t>(),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smtClean="0"/>
              <a:t>new </a:t>
            </a:r>
            <a:r>
              <a:rPr lang="en-GB" sz="1200" dirty="0" err="1"/>
              <a:t>CurrentAccount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smtClean="0"/>
              <a:t>};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  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0; </a:t>
            </a:r>
            <a:r>
              <a:rPr lang="en-GB" sz="1200" dirty="0" err="1"/>
              <a:t>i</a:t>
            </a:r>
            <a:r>
              <a:rPr lang="en-GB" sz="1200" dirty="0"/>
              <a:t> &lt; </a:t>
            </a:r>
            <a:r>
              <a:rPr lang="en-GB" sz="1200" dirty="0" err="1"/>
              <a:t>accs.Length</a:t>
            </a:r>
            <a:r>
              <a:rPr lang="en-GB" sz="1200" dirty="0"/>
              <a:t>; </a:t>
            </a:r>
            <a:r>
              <a:rPr lang="en-GB" sz="1200" dirty="0" err="1"/>
              <a:t>i</a:t>
            </a:r>
            <a:r>
              <a:rPr lang="en-GB" sz="1200" dirty="0"/>
              <a:t>++)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    </a:t>
            </a:r>
            <a:r>
              <a:rPr lang="en-GB" sz="1200" dirty="0" err="1"/>
              <a:t>Console.WriteLine</a:t>
            </a:r>
            <a:r>
              <a:rPr lang="en-GB" sz="1200" dirty="0"/>
              <a:t>("{0}", </a:t>
            </a:r>
            <a:r>
              <a:rPr lang="en-GB" sz="1200" dirty="0" err="1"/>
              <a:t>accs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].</a:t>
            </a:r>
            <a:r>
              <a:rPr lang="en-GB" sz="1200" dirty="0" err="1"/>
              <a:t>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    }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</a:t>
            </a:r>
            <a:r>
              <a:rPr lang="en-GB" sz="1200" dirty="0" smtClean="0"/>
              <a:t>                      </a:t>
            </a:r>
            <a:r>
              <a:rPr lang="en-GB" sz="1200" u="sng" dirty="0" err="1"/>
              <a:t>UseNamespaceDemo.cs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structures</a:t>
            </a:r>
          </a:p>
          <a:p>
            <a:pPr eaLnBrk="1" hangingPunct="1"/>
            <a:r>
              <a:rPr lang="en-GB" sz="2400" dirty="0" smtClean="0"/>
              <a:t>Defining a structures</a:t>
            </a:r>
            <a:endParaRPr lang="en-GB" sz="1800" dirty="0" smtClean="0"/>
          </a:p>
          <a:p>
            <a:pPr eaLnBrk="1" hangingPunct="1"/>
            <a:r>
              <a:rPr lang="en-GB" sz="2400" dirty="0" smtClean="0"/>
              <a:t>Using a structure</a:t>
            </a:r>
          </a:p>
          <a:p>
            <a:pPr eaLnBrk="1" hangingPunct="1"/>
            <a:r>
              <a:rPr lang="en-GB" sz="2400" dirty="0" smtClean="0"/>
              <a:t>Simple types</a:t>
            </a:r>
          </a:p>
          <a:p>
            <a:pPr eaLnBrk="1" hangingPunct="1"/>
            <a:r>
              <a:rPr lang="en-GB" sz="2400" dirty="0" smtClean="0"/>
              <a:t>Enumerations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3. Value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482B51-DB74-4946-ABE1-A7509363EDDA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Essential concepts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Classes, objects, and arrays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Value types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err="1" smtClean="0"/>
              <a:t>Nullable</a:t>
            </a:r>
            <a:r>
              <a:rPr lang="en-GB" sz="2400" dirty="0" smtClean="0"/>
              <a:t> types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  <a:p>
            <a:pPr marL="533400" indent="-533400" eaLnBrk="1" hangingPunct="1">
              <a:buNone/>
            </a:pPr>
            <a:r>
              <a:rPr lang="en-GB" sz="2400" u="sng" dirty="0" smtClean="0"/>
              <a:t>Annex</a:t>
            </a:r>
          </a:p>
          <a:p>
            <a:pPr marL="533400" indent="-533400" eaLnBrk="1" hangingPunct="1"/>
            <a:r>
              <a:rPr lang="en-GB" sz="2400" dirty="0" smtClean="0"/>
              <a:t>Additional considerations</a:t>
            </a:r>
          </a:p>
          <a:p>
            <a:pPr marL="533400" indent="-533400" eaLnBrk="1" hangingPunct="1">
              <a:buFont typeface="Wingdings" pitchFamily="2" charset="2"/>
              <a:buAutoNum type="alphaUcPeriod"/>
            </a:pP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77A6CAC-1B57-403A-9DC2-1AAB9945ABBE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Demos-03-Types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Structures represent 'incidental types' in a design</a:t>
            </a:r>
          </a:p>
          <a:p>
            <a:pPr lvl="1" eaLnBrk="1" hangingPunct="1"/>
            <a:r>
              <a:rPr lang="en-GB" sz="2000" dirty="0" smtClean="0"/>
              <a:t>Money, temperature, date and time, etc.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Identity is not significant</a:t>
            </a:r>
          </a:p>
          <a:p>
            <a:pPr lvl="1" eaLnBrk="1" hangingPunct="1"/>
            <a:r>
              <a:rPr lang="en-GB" sz="2000" dirty="0" smtClean="0"/>
              <a:t>Objects passed/assigned by value, not by reference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Allocation and </a:t>
            </a:r>
            <a:r>
              <a:rPr lang="en-GB" sz="2400" dirty="0" err="1" smtClean="0"/>
              <a:t>deallocation</a:t>
            </a:r>
            <a:endParaRPr lang="en-GB" sz="2400" dirty="0" smtClean="0"/>
          </a:p>
          <a:p>
            <a:pPr lvl="1" eaLnBrk="1" hangingPunct="1"/>
            <a:r>
              <a:rPr lang="en-GB" sz="2000" dirty="0" smtClean="0"/>
              <a:t>Allocated using </a:t>
            </a:r>
            <a:r>
              <a:rPr lang="en-GB" sz="2000" dirty="0" smtClean="0">
                <a:latin typeface="Lucida Console" pitchFamily="49" charset="0"/>
              </a:rPr>
              <a:t>new</a:t>
            </a:r>
            <a:r>
              <a:rPr lang="en-GB" sz="2000" dirty="0" smtClean="0"/>
              <a:t> (same as for class objects)</a:t>
            </a:r>
          </a:p>
          <a:p>
            <a:pPr lvl="1" eaLnBrk="1" hangingPunct="1"/>
            <a:r>
              <a:rPr lang="en-GB" sz="2000" dirty="0" smtClean="0"/>
              <a:t>De-allocated at end of enclosing block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Structures inherit implicitly from </a:t>
            </a:r>
            <a:r>
              <a:rPr lang="en-GB" sz="2400" dirty="0" err="1" smtClean="0">
                <a:latin typeface="Lucida Console" pitchFamily="49" charset="0"/>
              </a:rPr>
              <a:t>System.ValueType</a:t>
            </a:r>
            <a:endParaRPr lang="en-GB" sz="2400" dirty="0" smtClean="0">
              <a:latin typeface="Lucida Console" pitchFamily="49" charset="0"/>
            </a:endParaRPr>
          </a:p>
          <a:p>
            <a:pPr lvl="1" eaLnBrk="1" hangingPunct="1"/>
            <a:r>
              <a:rPr lang="en-GB" sz="2000" dirty="0" smtClean="0"/>
              <a:t>Have an implicit </a:t>
            </a:r>
            <a:r>
              <a:rPr lang="en-GB" sz="2000" smtClean="0"/>
              <a:t>parameter-less constructor</a:t>
            </a:r>
            <a:endParaRPr lang="en-GB" sz="2000" dirty="0" smtClean="0"/>
          </a:p>
          <a:p>
            <a:pPr lvl="1" eaLnBrk="1" hangingPunct="1"/>
            <a:r>
              <a:rPr lang="en-GB" sz="2000" dirty="0" smtClean="0"/>
              <a:t>Can't inherit from anything else, but can implement interfaces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Structures</a:t>
            </a:r>
            <a:endParaRPr lang="en-GB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0F82008-F0CC-4AA2-B24A-9B49B63B1981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a Structure</a:t>
            </a:r>
            <a:endParaRPr lang="en-GB" sz="28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5D7270C-5840-4173-B36E-836BB32A2066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825500" y="1078175"/>
            <a:ext cx="7910513" cy="563652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Money : </a:t>
            </a:r>
            <a:r>
              <a:rPr lang="en-GB" sz="1200" dirty="0" err="1" smtClean="0"/>
              <a:t>IComparable</a:t>
            </a:r>
            <a:r>
              <a:rPr lang="en-GB" sz="1200" dirty="0" smtClean="0"/>
              <a:t>&lt;Money&gt;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mCentsAmount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private const string </a:t>
            </a:r>
            <a:r>
              <a:rPr lang="en-GB" sz="1200" dirty="0" err="1"/>
              <a:t>mCurrencySymbol</a:t>
            </a:r>
            <a:r>
              <a:rPr lang="en-GB" sz="1200" dirty="0"/>
              <a:t> = </a:t>
            </a:r>
            <a:r>
              <a:rPr lang="en-GB" sz="1200" dirty="0" smtClean="0"/>
              <a:t>"USD";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Money(</a:t>
            </a:r>
            <a:r>
              <a:rPr lang="en-GB" sz="1200" dirty="0" err="1"/>
              <a:t>int</a:t>
            </a:r>
            <a:r>
              <a:rPr lang="en-GB" sz="1200" dirty="0"/>
              <a:t> dollars, </a:t>
            </a:r>
            <a:r>
              <a:rPr lang="en-GB" sz="1200" dirty="0" err="1"/>
              <a:t>int</a:t>
            </a:r>
            <a:r>
              <a:rPr lang="en-GB" sz="1200" dirty="0"/>
              <a:t> cents)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 smtClean="0"/>
              <a:t>mCentsAmount</a:t>
            </a:r>
            <a:r>
              <a:rPr lang="en-GB" sz="1200" dirty="0" smtClean="0"/>
              <a:t> </a:t>
            </a:r>
            <a:r>
              <a:rPr lang="en-GB" sz="1200" dirty="0"/>
              <a:t>= (dollars * 100) + cents;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Money(double amount)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 smtClean="0"/>
              <a:t>mCentsAmount</a:t>
            </a:r>
            <a:r>
              <a:rPr lang="en-GB" sz="1200" dirty="0" smtClean="0"/>
              <a:t> </a:t>
            </a:r>
            <a:r>
              <a:rPr lang="en-GB" sz="1200" dirty="0"/>
              <a:t>= (</a:t>
            </a:r>
            <a:r>
              <a:rPr lang="en-GB" sz="1200" dirty="0" err="1"/>
              <a:t>int</a:t>
            </a:r>
            <a:r>
              <a:rPr lang="en-GB" sz="1200" dirty="0"/>
              <a:t>)(amount * 100);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public override string </a:t>
            </a:r>
            <a:r>
              <a:rPr lang="en-GB" sz="1200" dirty="0" err="1"/>
              <a:t>ToString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/>
              <a:t>return $"{</a:t>
            </a:r>
            <a:r>
              <a:rPr lang="en-GB" sz="1200" dirty="0" err="1"/>
              <a:t>mCurrencySymbol</a:t>
            </a:r>
            <a:r>
              <a:rPr lang="en-GB" sz="1200" dirty="0"/>
              <a:t>} {</a:t>
            </a:r>
            <a:r>
              <a:rPr lang="en-GB" sz="1200" dirty="0" err="1" smtClean="0"/>
              <a:t>mCentsAmount</a:t>
            </a:r>
            <a:r>
              <a:rPr lang="en-GB" sz="1200" dirty="0" smtClean="0"/>
              <a:t>/100.0 : f2</a:t>
            </a:r>
            <a:r>
              <a:rPr lang="en-GB" sz="1200" dirty="0"/>
              <a:t>}";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CompareTo</a:t>
            </a:r>
            <a:r>
              <a:rPr lang="en-GB" sz="1200" dirty="0" smtClean="0"/>
              <a:t>(Money other)</a:t>
            </a:r>
          </a:p>
          <a:p>
            <a:r>
              <a:rPr lang="en-GB" sz="1200" dirty="0" smtClean="0"/>
              <a:t>  {</a:t>
            </a:r>
          </a:p>
          <a:p>
            <a:r>
              <a:rPr lang="en-GB" sz="1200" dirty="0" smtClean="0"/>
              <a:t>    if (</a:t>
            </a:r>
            <a:r>
              <a:rPr lang="en-GB" sz="1200" dirty="0" err="1" smtClean="0"/>
              <a:t>this.mCentsAmount</a:t>
            </a:r>
            <a:r>
              <a:rPr lang="en-GB" sz="1200" dirty="0" smtClean="0"/>
              <a:t> &lt; </a:t>
            </a:r>
            <a:r>
              <a:rPr lang="en-GB" sz="1200" dirty="0" err="1" smtClean="0"/>
              <a:t>other.mCentsAmount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      return -1;</a:t>
            </a:r>
          </a:p>
          <a:p>
            <a:r>
              <a:rPr lang="en-GB" sz="1200" dirty="0" smtClean="0"/>
              <a:t>    else if (</a:t>
            </a:r>
            <a:r>
              <a:rPr lang="en-GB" sz="1200" dirty="0" err="1" smtClean="0"/>
              <a:t>this.mCentsAmount</a:t>
            </a:r>
            <a:r>
              <a:rPr lang="en-GB" sz="1200" dirty="0" smtClean="0"/>
              <a:t> == </a:t>
            </a:r>
            <a:r>
              <a:rPr lang="en-GB" sz="1200" dirty="0" err="1" smtClean="0"/>
              <a:t>other.mCentsAmount</a:t>
            </a:r>
            <a:r>
              <a:rPr lang="en-GB" sz="1200" dirty="0" smtClean="0"/>
              <a:t>)</a:t>
            </a:r>
          </a:p>
          <a:p>
            <a:r>
              <a:rPr lang="en-GB" sz="1200" dirty="0" smtClean="0"/>
              <a:t>        return 0;</a:t>
            </a:r>
          </a:p>
          <a:p>
            <a:r>
              <a:rPr lang="en-GB" sz="1200" dirty="0" smtClean="0"/>
              <a:t>    else</a:t>
            </a:r>
          </a:p>
          <a:p>
            <a:r>
              <a:rPr lang="en-GB" sz="1200" dirty="0" smtClean="0"/>
              <a:t>        return +1;</a:t>
            </a:r>
          </a:p>
          <a:p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                            </a:t>
            </a:r>
            <a:r>
              <a:rPr lang="en-GB" sz="1200" i="1" dirty="0" smtClean="0"/>
              <a:t>                                     </a:t>
            </a:r>
            <a:r>
              <a:rPr lang="en-GB" sz="1200" u="sng" dirty="0" err="1"/>
              <a:t>StructuresDemo.cs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a Structure</a:t>
            </a:r>
            <a:endParaRPr lang="en-GB" sz="2800" dirty="0" smtClean="0"/>
          </a:p>
        </p:txBody>
      </p:sp>
      <p:sp>
        <p:nvSpPr>
          <p:cNvPr id="756739" name="Rectangle 3"/>
          <p:cNvSpPr>
            <a:spLocks noChangeArrowheads="1"/>
          </p:cNvSpPr>
          <p:nvPr/>
        </p:nvSpPr>
        <p:spPr bwMode="auto">
          <a:xfrm>
            <a:off x="825500" y="1077497"/>
            <a:ext cx="7910513" cy="490022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static class </a:t>
            </a:r>
            <a:r>
              <a:rPr lang="en-GB" sz="1200" dirty="0" err="1" smtClean="0"/>
              <a:t>StructuresDemo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Money[] values = new Money[5];  // Create an array</a:t>
            </a:r>
          </a:p>
          <a:p>
            <a:pPr defTabSz="739775">
              <a:defRPr/>
            </a:pPr>
            <a:r>
              <a:rPr lang="en-GB" sz="1200" dirty="0"/>
              <a:t>    values[0] = new Money(9, 50);   // Copy new objects into array slots</a:t>
            </a:r>
          </a:p>
          <a:p>
            <a:pPr defTabSz="739775">
              <a:defRPr/>
            </a:pPr>
            <a:r>
              <a:rPr lang="en-GB" sz="1200" dirty="0"/>
              <a:t>    values[1] = new Money(4, 80);</a:t>
            </a:r>
          </a:p>
          <a:p>
            <a:pPr defTabSz="739775">
              <a:defRPr/>
            </a:pPr>
            <a:r>
              <a:rPr lang="en-GB" sz="1200" dirty="0"/>
              <a:t>    values[2] = new Money(8, 70);</a:t>
            </a:r>
          </a:p>
          <a:p>
            <a:pPr defTabSz="739775">
              <a:defRPr/>
            </a:pPr>
            <a:r>
              <a:rPr lang="en-GB" sz="1200" dirty="0"/>
              <a:t>    values[3] = new Money(2.50);</a:t>
            </a:r>
          </a:p>
          <a:p>
            <a:pPr defTabSz="739775">
              <a:defRPr/>
            </a:pPr>
            <a:r>
              <a:rPr lang="en-GB" sz="1200" dirty="0"/>
              <a:t>    values[4] = new Money(6);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("Unsorted array:");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foreach</a:t>
            </a:r>
            <a:r>
              <a:rPr lang="en-GB" sz="1200" dirty="0"/>
              <a:t> (Money v in values)     // Use </a:t>
            </a:r>
            <a:r>
              <a:rPr lang="en-GB" sz="1200" dirty="0" err="1"/>
              <a:t>foreach</a:t>
            </a:r>
            <a:r>
              <a:rPr lang="en-GB" sz="1200" dirty="0"/>
              <a:t> to iterate over array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  </a:t>
            </a:r>
            <a:r>
              <a:rPr lang="en-GB" sz="1200" dirty="0" err="1"/>
              <a:t>Console.WriteLine</a:t>
            </a:r>
            <a:r>
              <a:rPr lang="en-GB" sz="1200" dirty="0"/>
              <a:t>("{0}", v);</a:t>
            </a:r>
          </a:p>
          <a:p>
            <a:pPr defTabSz="739775">
              <a:defRPr/>
            </a:pPr>
            <a:r>
              <a:rPr lang="en-GB" sz="1200" dirty="0" smtClean="0"/>
              <a:t>  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Array.Sort</a:t>
            </a:r>
            <a:r>
              <a:rPr lang="en-GB" sz="1200" dirty="0"/>
              <a:t>(values);             // </a:t>
            </a:r>
            <a:r>
              <a:rPr lang="en-GB" sz="1200" dirty="0" err="1"/>
              <a:t>Array.Sort</a:t>
            </a:r>
            <a:r>
              <a:rPr lang="en-GB" sz="1200" dirty="0"/>
              <a:t>() uses </a:t>
            </a:r>
            <a:r>
              <a:rPr lang="en-GB" sz="1200" dirty="0" err="1"/>
              <a:t>CompareTo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("Sorted array:");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foreach</a:t>
            </a:r>
            <a:r>
              <a:rPr lang="en-GB" sz="1200" dirty="0"/>
              <a:t> (Money v in values)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  </a:t>
            </a:r>
            <a:r>
              <a:rPr lang="en-GB" sz="1200" dirty="0" err="1"/>
              <a:t>Console.WriteLine</a:t>
            </a:r>
            <a:r>
              <a:rPr lang="en-GB" sz="1200" dirty="0"/>
              <a:t>("{0}", v);</a:t>
            </a:r>
          </a:p>
          <a:p>
            <a:pPr defTabSz="739775">
              <a:defRPr/>
            </a:pPr>
            <a:r>
              <a:rPr lang="en-GB" sz="1200" dirty="0" smtClean="0"/>
              <a:t>    }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    </a:t>
            </a:r>
            <a:r>
              <a:rPr lang="en-GB" sz="1200" dirty="0" smtClean="0"/>
              <a:t>           </a:t>
            </a:r>
            <a:r>
              <a:rPr lang="en-GB" sz="1200" u="sng" dirty="0" err="1" smtClean="0"/>
              <a:t>StructuresDemo.cs</a:t>
            </a:r>
            <a:endParaRPr lang="en-GB" sz="1200" u="sng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C5D7270C-5840-4173-B36E-836BB32A2066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C# simple types are actually structures </a:t>
            </a:r>
            <a:r>
              <a:rPr lang="en-GB" sz="2400" dirty="0" smtClean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en-GB" sz="2000" dirty="0" smtClean="0"/>
              <a:t>E.g. </a:t>
            </a:r>
            <a:r>
              <a:rPr lang="en-GB" sz="2000" dirty="0" err="1" smtClean="0">
                <a:latin typeface="Lucida Console" pitchFamily="49" charset="0"/>
              </a:rPr>
              <a:t>int</a:t>
            </a:r>
            <a:r>
              <a:rPr lang="en-GB" sz="2000" dirty="0" smtClean="0">
                <a:latin typeface="+mj-lt"/>
              </a:rPr>
              <a:t> is equivalent to </a:t>
            </a:r>
            <a:r>
              <a:rPr lang="en-GB" sz="2000" dirty="0" smtClean="0">
                <a:latin typeface="Lucida Console" pitchFamily="49" charset="0"/>
              </a:rPr>
              <a:t>System.Int32</a:t>
            </a:r>
            <a:endParaRPr lang="en-GB" sz="2000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 Types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A9AE06-68CF-490F-A4FD-DFA6C2A42679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825500" y="2050457"/>
            <a:ext cx="7910513" cy="364065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byte   b = 0;       </a:t>
            </a:r>
          </a:p>
          <a:p>
            <a:pPr defTabSz="739775">
              <a:defRPr/>
            </a:pPr>
            <a:r>
              <a:rPr lang="en-GB" sz="1200" dirty="0" err="1"/>
              <a:t>sbyte</a:t>
            </a:r>
            <a:r>
              <a:rPr lang="en-GB" sz="1200" dirty="0"/>
              <a:t> </a:t>
            </a:r>
            <a:r>
              <a:rPr lang="en-GB" sz="1200" dirty="0" err="1"/>
              <a:t>sb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short  i16 = 0;   </a:t>
            </a:r>
            <a:r>
              <a:rPr lang="en-GB" sz="1200" dirty="0" err="1"/>
              <a:t>ushort</a:t>
            </a:r>
            <a:r>
              <a:rPr lang="en-GB" sz="1200" dirty="0"/>
              <a:t> u16 = 0;</a:t>
            </a:r>
          </a:p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    i32 = 0;   </a:t>
            </a:r>
            <a:r>
              <a:rPr lang="en-GB" sz="1200" dirty="0" err="1"/>
              <a:t>uint</a:t>
            </a:r>
            <a:r>
              <a:rPr lang="en-GB" sz="1200" dirty="0"/>
              <a:t>   u32 = 0;</a:t>
            </a:r>
          </a:p>
          <a:p>
            <a:pPr defTabSz="739775">
              <a:defRPr/>
            </a:pPr>
            <a:r>
              <a:rPr lang="en-GB" sz="1200" dirty="0"/>
              <a:t>long   i64 = 0;   </a:t>
            </a:r>
            <a:r>
              <a:rPr lang="en-GB" sz="1200" dirty="0" err="1"/>
              <a:t>ulong</a:t>
            </a:r>
            <a:r>
              <a:rPr lang="en-GB" sz="1200" dirty="0"/>
              <a:t>  u64 = 0;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float     f = 0.0f;   </a:t>
            </a:r>
          </a:p>
          <a:p>
            <a:pPr defTabSz="739775">
              <a:defRPr/>
            </a:pPr>
            <a:r>
              <a:rPr lang="en-GB" sz="1200" dirty="0"/>
              <a:t>double    d = 0.0;</a:t>
            </a:r>
          </a:p>
          <a:p>
            <a:pPr defTabSz="739775">
              <a:defRPr/>
            </a:pPr>
            <a:r>
              <a:rPr lang="en-GB" sz="1200" dirty="0"/>
              <a:t>decimal </a:t>
            </a:r>
            <a:r>
              <a:rPr lang="en-GB" sz="1200" dirty="0" err="1"/>
              <a:t>dec</a:t>
            </a:r>
            <a:r>
              <a:rPr lang="en-GB" sz="1200" dirty="0"/>
              <a:t> = 0.0m;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char c = 'A';</a:t>
            </a:r>
          </a:p>
          <a:p>
            <a:pPr defTabSz="739775">
              <a:defRPr/>
            </a:pPr>
            <a:r>
              <a:rPr lang="en-GB" sz="1200" dirty="0" err="1"/>
              <a:t>bool</a:t>
            </a:r>
            <a:r>
              <a:rPr lang="en-GB" sz="1200" dirty="0"/>
              <a:t> </a:t>
            </a:r>
            <a:r>
              <a:rPr lang="en-GB" sz="1200" dirty="0" err="1"/>
              <a:t>bl</a:t>
            </a:r>
            <a:r>
              <a:rPr lang="en-GB" sz="1200" dirty="0"/>
              <a:t> = false;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("byte: {0,-15} [{1,32}:{2,32}]", </a:t>
            </a:r>
          </a:p>
          <a:p>
            <a:pPr defTabSz="739775">
              <a:defRPr/>
            </a:pPr>
            <a:r>
              <a:rPr lang="en-GB" sz="1200" dirty="0"/>
              <a:t>                       </a:t>
            </a:r>
            <a:r>
              <a:rPr lang="en-GB" sz="1200" dirty="0" err="1"/>
              <a:t>b.GetType</a:t>
            </a:r>
            <a:r>
              <a:rPr lang="en-GB" sz="1200" dirty="0"/>
              <a:t>().</a:t>
            </a:r>
            <a:r>
              <a:rPr lang="en-GB" sz="1200" dirty="0" err="1"/>
              <a:t>ToString</a:t>
            </a:r>
            <a:r>
              <a:rPr lang="en-GB" sz="1200" dirty="0"/>
              <a:t>(),</a:t>
            </a:r>
          </a:p>
          <a:p>
            <a:pPr defTabSz="739775">
              <a:defRPr/>
            </a:pPr>
            <a:r>
              <a:rPr lang="en-GB" sz="1200" dirty="0"/>
              <a:t>                       </a:t>
            </a:r>
            <a:r>
              <a:rPr lang="en-GB" sz="1200" dirty="0" err="1"/>
              <a:t>byte.MinValue</a:t>
            </a:r>
            <a:r>
              <a:rPr lang="en-GB" sz="1200" dirty="0"/>
              <a:t>, </a:t>
            </a:r>
            <a:r>
              <a:rPr lang="en-GB" sz="1200" dirty="0" err="1"/>
              <a:t>byte.MaxValue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… etc. …                                </a:t>
            </a:r>
            <a:r>
              <a:rPr lang="en-GB" sz="1200" dirty="0" smtClean="0"/>
              <a:t>                         </a:t>
            </a:r>
            <a:r>
              <a:rPr lang="en-GB" sz="1200" u="sng" dirty="0" err="1"/>
              <a:t>SimpleTypesDemo.cs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err="1" smtClean="0"/>
              <a:t>Enums</a:t>
            </a:r>
            <a:r>
              <a:rPr lang="en-GB" sz="2400" dirty="0" smtClean="0"/>
              <a:t> define a bounded set of whole numbers</a:t>
            </a:r>
          </a:p>
          <a:p>
            <a:pPr lvl="1" eaLnBrk="1" hangingPunct="1"/>
            <a:endParaRPr lang="en-GB" sz="2000" dirty="0" smtClean="0">
              <a:latin typeface="Courier New" pitchFamily="49" charset="0"/>
            </a:endParaRPr>
          </a:p>
          <a:p>
            <a:pPr lvl="1" eaLnBrk="1" hangingPunct="1"/>
            <a:endParaRPr lang="en-GB" sz="2000" dirty="0" smtClean="0">
              <a:latin typeface="Courier New" pitchFamily="49" charset="0"/>
            </a:endParaRP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Underlying type is </a:t>
            </a:r>
            <a:r>
              <a:rPr lang="en-GB" sz="2400" dirty="0" err="1" smtClean="0">
                <a:latin typeface="Lucida Console" pitchFamily="49" charset="0"/>
              </a:rPr>
              <a:t>int</a:t>
            </a:r>
            <a:r>
              <a:rPr lang="en-GB" sz="2400" dirty="0" smtClean="0"/>
              <a:t>, or you can specify: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byte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Lucida Console" pitchFamily="49" charset="0"/>
              </a:rPr>
              <a:t>sbyte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short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Lucida Console" pitchFamily="49" charset="0"/>
              </a:rPr>
              <a:t>ushort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Lucida Console" pitchFamily="49" charset="0"/>
              </a:rPr>
              <a:t>int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Lucida Console" pitchFamily="49" charset="0"/>
              </a:rPr>
              <a:t>uint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Lucida Console" pitchFamily="49" charset="0"/>
              </a:rPr>
              <a:t>long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Lucida Console" pitchFamily="49" charset="0"/>
              </a:rPr>
              <a:t>ulong</a:t>
            </a:r>
            <a:endParaRPr lang="en-GB" sz="2000" dirty="0" smtClean="0">
              <a:latin typeface="Lucida Console" pitchFamily="49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Enumerations</a:t>
            </a:r>
            <a:endParaRPr lang="en-GB" sz="28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5EBAADC-E108-44EB-886E-F0965B71F537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771076" name="Rectangle 4"/>
          <p:cNvSpPr>
            <a:spLocks noChangeArrowheads="1"/>
          </p:cNvSpPr>
          <p:nvPr/>
        </p:nvSpPr>
        <p:spPr bwMode="auto">
          <a:xfrm>
            <a:off x="825500" y="1633560"/>
            <a:ext cx="7910513" cy="158591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enum</a:t>
            </a:r>
            <a:r>
              <a:rPr lang="en-GB" sz="1200" dirty="0"/>
              <a:t> Connection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DialUp</a:t>
            </a:r>
            <a:r>
              <a:rPr lang="en-GB" sz="1200" dirty="0"/>
              <a:t>, ISDN, </a:t>
            </a:r>
            <a:r>
              <a:rPr lang="en-GB" sz="1200" dirty="0" err="1"/>
              <a:t>BroadBand</a:t>
            </a:r>
            <a:r>
              <a:rPr lang="en-GB" sz="1200" dirty="0"/>
              <a:t>, None=-1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Connection con = </a:t>
            </a:r>
            <a:r>
              <a:rPr lang="en-GB" sz="1200" dirty="0" err="1"/>
              <a:t>Connection.ISDN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("Connection:     {0}", con);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("Integral value: {0}", (</a:t>
            </a:r>
            <a:r>
              <a:rPr lang="en-GB" sz="1200" dirty="0" err="1"/>
              <a:t>int</a:t>
            </a:r>
            <a:r>
              <a:rPr lang="en-GB" sz="1200" dirty="0"/>
              <a:t>)con);         </a:t>
            </a:r>
            <a:r>
              <a:rPr lang="en-GB" sz="1200" dirty="0" smtClean="0"/>
              <a:t>            </a:t>
            </a:r>
            <a:r>
              <a:rPr lang="en-GB" sz="1200" u="sng" dirty="0" err="1"/>
              <a:t>EnumDemo.cs</a:t>
            </a:r>
            <a:endParaRPr lang="en-GB" sz="1200" dirty="0"/>
          </a:p>
        </p:txBody>
      </p:sp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825500" y="4812661"/>
            <a:ext cx="7910513" cy="15859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enum</a:t>
            </a:r>
            <a:r>
              <a:rPr lang="en-GB" sz="1200" dirty="0"/>
              <a:t> </a:t>
            </a:r>
            <a:r>
              <a:rPr lang="en-GB" sz="1200" dirty="0" err="1"/>
              <a:t>MonthName</a:t>
            </a:r>
            <a:r>
              <a:rPr lang="en-GB" sz="1200" dirty="0"/>
              <a:t> : byte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January=1, February, March, April, May, June, July, August, …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MonthName</a:t>
            </a:r>
            <a:r>
              <a:rPr lang="en-GB" sz="1200" dirty="0"/>
              <a:t> </a:t>
            </a:r>
            <a:r>
              <a:rPr lang="en-GB" sz="1200" dirty="0" err="1"/>
              <a:t>mn</a:t>
            </a:r>
            <a:r>
              <a:rPr lang="en-GB" sz="1200" dirty="0"/>
              <a:t> = </a:t>
            </a:r>
            <a:r>
              <a:rPr lang="en-GB" sz="1200" dirty="0" err="1"/>
              <a:t>MonthName.July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("Month name:     {0}", </a:t>
            </a:r>
            <a:r>
              <a:rPr lang="en-GB" sz="1200" dirty="0" err="1"/>
              <a:t>mn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("Integral value: {0}", (byte)</a:t>
            </a:r>
            <a:r>
              <a:rPr lang="en-GB" sz="1200" dirty="0" err="1"/>
              <a:t>mn</a:t>
            </a:r>
            <a:r>
              <a:rPr lang="en-GB" sz="1200" dirty="0"/>
              <a:t>);       </a:t>
            </a:r>
            <a:r>
              <a:rPr lang="en-GB" sz="1200" dirty="0" smtClean="0"/>
              <a:t>              </a:t>
            </a:r>
            <a:r>
              <a:rPr lang="en-GB" sz="1200" u="sng" dirty="0" err="1"/>
              <a:t>EnumDemo.cs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ym typeface="Wingdings" pitchFamily="2" charset="2"/>
              </a:rPr>
              <a:t>Representing null</a:t>
            </a:r>
          </a:p>
          <a:p>
            <a:r>
              <a:rPr lang="en-GB" sz="2400" dirty="0" smtClean="0"/>
              <a:t>Introducing </a:t>
            </a:r>
            <a:r>
              <a:rPr lang="en-GB" sz="2400" dirty="0" err="1" smtClean="0"/>
              <a:t>nullable</a:t>
            </a:r>
            <a:r>
              <a:rPr lang="en-GB" sz="2400" dirty="0" smtClean="0"/>
              <a:t> types</a:t>
            </a:r>
          </a:p>
          <a:p>
            <a:r>
              <a:rPr lang="en-GB" sz="2400" dirty="0" smtClean="0"/>
              <a:t>Using </a:t>
            </a:r>
            <a:r>
              <a:rPr lang="en-GB" sz="2400" dirty="0" err="1" smtClean="0"/>
              <a:t>nullable</a:t>
            </a:r>
            <a:r>
              <a:rPr lang="en-GB" sz="2400" dirty="0" smtClean="0"/>
              <a:t> types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4. Nullable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BE0724E-A581-48D4-9FB0-B326716B086D}" type="slidenum">
              <a:rPr lang="en-GB" smtClean="0"/>
              <a:pPr>
                <a:defRPr/>
              </a:pPr>
              <a:t>25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For reference types, you can use </a:t>
            </a:r>
            <a:r>
              <a:rPr lang="en-GB" sz="2400" dirty="0" smtClean="0">
                <a:latin typeface="Lucida Console" pitchFamily="49" charset="0"/>
              </a:rPr>
              <a:t>null</a:t>
            </a:r>
            <a:r>
              <a:rPr lang="en-GB" sz="2400" dirty="0" smtClean="0"/>
              <a:t> to represent "no object at the moment"</a:t>
            </a:r>
          </a:p>
          <a:p>
            <a:endParaRPr lang="en-GB" sz="24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For value types, there's no intrinsic way to do this</a:t>
            </a:r>
          </a:p>
          <a:p>
            <a:pPr lvl="1"/>
            <a:r>
              <a:rPr lang="en-GB" sz="2000" dirty="0" smtClean="0"/>
              <a:t>You can't assign </a:t>
            </a:r>
            <a:r>
              <a:rPr lang="en-GB" sz="2000" dirty="0" smtClean="0">
                <a:latin typeface="Lucida Console" pitchFamily="49" charset="0"/>
              </a:rPr>
              <a:t>null</a:t>
            </a:r>
            <a:r>
              <a:rPr lang="en-GB" sz="2000" dirty="0" smtClean="0"/>
              <a:t> directly to a value type</a:t>
            </a:r>
          </a:p>
          <a:p>
            <a:pPr lvl="1"/>
            <a:r>
              <a:rPr lang="en-GB" sz="2000" dirty="0" smtClean="0"/>
              <a:t>Instead you could invent some convention in your code</a:t>
            </a:r>
          </a:p>
          <a:p>
            <a:pPr lvl="2"/>
            <a:r>
              <a:rPr lang="en-GB" sz="1800" dirty="0" smtClean="0"/>
              <a:t>E.g. if an integer value is -1, it means "not a real value"</a:t>
            </a:r>
          </a:p>
          <a:p>
            <a:pPr lvl="2"/>
            <a:r>
              <a:rPr lang="en-GB" sz="1800" dirty="0" smtClean="0"/>
              <a:t>E.g. use a </a:t>
            </a:r>
            <a:r>
              <a:rPr lang="en-GB" sz="1800" dirty="0" err="1" smtClean="0"/>
              <a:t>bool</a:t>
            </a:r>
            <a:r>
              <a:rPr lang="en-GB" sz="1800" dirty="0" smtClean="0"/>
              <a:t> flag to indicate whether a </a:t>
            </a:r>
            <a:r>
              <a:rPr lang="en-GB" sz="1800" dirty="0" err="1" smtClean="0"/>
              <a:t>struct</a:t>
            </a:r>
            <a:r>
              <a:rPr lang="en-GB" sz="1800" dirty="0" smtClean="0"/>
              <a:t> contains a "real value"</a:t>
            </a:r>
          </a:p>
          <a:p>
            <a:pPr lvl="1"/>
            <a:r>
              <a:rPr lang="en-GB" sz="2000" dirty="0" smtClean="0"/>
              <a:t>.NET supports </a:t>
            </a:r>
            <a:r>
              <a:rPr lang="en-GB" sz="2000" dirty="0" err="1" smtClean="0"/>
              <a:t>nullable</a:t>
            </a:r>
            <a:r>
              <a:rPr lang="en-GB" sz="2000" dirty="0" smtClean="0"/>
              <a:t> types, a more elegant solution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Null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1048BB1-1135-45E9-9022-3BC5CDDF4656}" type="slidenum">
              <a:rPr lang="en-GB" smtClean="0"/>
              <a:pPr>
                <a:defRPr/>
              </a:pPr>
              <a:t>26</a:t>
            </a:fld>
            <a:endParaRPr lang="en-GB" smtClean="0"/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495300" y="2037117"/>
            <a:ext cx="8486775" cy="10472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Person me = null;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me = new Person("Andy", 21);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if (me != null)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err="1" smtClean="0"/>
              <a:t>nullable</a:t>
            </a:r>
            <a:r>
              <a:rPr lang="en-GB" sz="2400" dirty="0" smtClean="0"/>
              <a:t> type is any value type (primitive, </a:t>
            </a:r>
            <a:r>
              <a:rPr lang="en-GB" sz="2400" dirty="0" err="1" smtClean="0"/>
              <a:t>struct</a:t>
            </a:r>
            <a:r>
              <a:rPr lang="en-GB" sz="2400" dirty="0" smtClean="0"/>
              <a:t>, or </a:t>
            </a:r>
            <a:r>
              <a:rPr lang="en-GB" sz="2400" dirty="0" err="1" smtClean="0"/>
              <a:t>enum</a:t>
            </a:r>
            <a:r>
              <a:rPr lang="en-GB" sz="2400" dirty="0" smtClean="0"/>
              <a:t>), that can contain a </a:t>
            </a:r>
            <a:r>
              <a:rPr lang="en-GB" sz="2400" dirty="0" smtClean="0">
                <a:latin typeface="Lucida Console" pitchFamily="49" charset="0"/>
              </a:rPr>
              <a:t>null</a:t>
            </a:r>
            <a:r>
              <a:rPr lang="en-GB" sz="2400" dirty="0" smtClean="0"/>
              <a:t> value</a:t>
            </a:r>
          </a:p>
          <a:p>
            <a:pPr lvl="1"/>
            <a:r>
              <a:rPr lang="en-GB" sz="2000" dirty="0" smtClean="0"/>
              <a:t>To declare a </a:t>
            </a:r>
            <a:r>
              <a:rPr lang="en-GB" sz="2000" dirty="0" err="1" smtClean="0"/>
              <a:t>nullable</a:t>
            </a:r>
            <a:r>
              <a:rPr lang="en-GB" sz="2000" dirty="0" smtClean="0"/>
              <a:t> variable, append </a:t>
            </a:r>
            <a:r>
              <a:rPr lang="en-GB" sz="2000" dirty="0" smtClean="0">
                <a:latin typeface="Lucida Console" pitchFamily="49" charset="0"/>
              </a:rPr>
              <a:t>?</a:t>
            </a:r>
            <a:r>
              <a:rPr lang="en-GB" sz="2000" dirty="0" smtClean="0"/>
              <a:t> to value-type name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You can assign </a:t>
            </a:r>
            <a:r>
              <a:rPr lang="en-GB" sz="2000" dirty="0" smtClean="0">
                <a:latin typeface="Lucida Console" pitchFamily="49" charset="0"/>
              </a:rPr>
              <a:t>null</a:t>
            </a:r>
            <a:r>
              <a:rPr lang="en-GB" sz="2000" dirty="0" smtClean="0"/>
              <a:t> to any </a:t>
            </a:r>
            <a:r>
              <a:rPr lang="en-GB" sz="2000" dirty="0" err="1" smtClean="0"/>
              <a:t>nullable</a:t>
            </a:r>
            <a:r>
              <a:rPr lang="en-GB" sz="2000" dirty="0" smtClean="0"/>
              <a:t>-type variable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r>
              <a:rPr lang="en-GB" sz="2000" dirty="0" smtClean="0"/>
              <a:t>.NET allows implicit conversion from </a:t>
            </a:r>
            <a:r>
              <a:rPr lang="en-GB" sz="2000" dirty="0" smtClean="0">
                <a:latin typeface="Lucida Console" pitchFamily="49" charset="0"/>
              </a:rPr>
              <a:t>T</a:t>
            </a:r>
            <a:r>
              <a:rPr lang="en-GB" sz="2000" dirty="0" smtClean="0"/>
              <a:t> to </a:t>
            </a:r>
            <a:r>
              <a:rPr lang="en-GB" sz="2000" dirty="0" smtClean="0">
                <a:latin typeface="Lucida Console" pitchFamily="49" charset="0"/>
              </a:rPr>
              <a:t>T?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Introducing Nullable Types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749F301-D73A-420A-8EEB-01DF5EE1407D}" type="slidenum">
              <a:rPr lang="en-GB" smtClean="0"/>
              <a:pPr>
                <a:defRPr/>
              </a:pPr>
              <a:t>27</a:t>
            </a:fld>
            <a:endParaRPr lang="en-GB" smtClean="0"/>
          </a:p>
        </p:txBody>
      </p:sp>
      <p:sp>
        <p:nvSpPr>
          <p:cNvPr id="666628" name="Rectangle 4"/>
          <p:cNvSpPr>
            <a:spLocks noChangeArrowheads="1"/>
          </p:cNvSpPr>
          <p:nvPr/>
        </p:nvSpPr>
        <p:spPr bwMode="auto">
          <a:xfrm>
            <a:off x="1238250" y="4584745"/>
            <a:ext cx="7486650" cy="723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myNullableInt</a:t>
            </a:r>
            <a:r>
              <a:rPr lang="en-GB" sz="1200" dirty="0"/>
              <a:t>   = null;               // Converts null to </a:t>
            </a:r>
            <a:r>
              <a:rPr lang="en-GB" sz="1200" dirty="0" err="1"/>
              <a:t>int</a:t>
            </a:r>
            <a:r>
              <a:rPr lang="en-GB" sz="1200" dirty="0"/>
              <a:t>?</a:t>
            </a:r>
          </a:p>
          <a:p>
            <a:pPr defTabSz="739775">
              <a:defRPr/>
            </a:pPr>
            <a:r>
              <a:rPr lang="en-GB" sz="1200" dirty="0" err="1"/>
              <a:t>myNullablePoint</a:t>
            </a:r>
            <a:r>
              <a:rPr lang="en-GB" sz="1200" dirty="0"/>
              <a:t> = null;               // Converts null to Point?</a:t>
            </a:r>
          </a:p>
          <a:p>
            <a:pPr defTabSz="739775">
              <a:defRPr/>
            </a:pPr>
            <a:r>
              <a:rPr lang="en-GB" sz="1200" dirty="0" err="1"/>
              <a:t>myNullableDow</a:t>
            </a:r>
            <a:r>
              <a:rPr lang="en-GB" sz="1200" dirty="0"/>
              <a:t>   = null;               // Converts null to </a:t>
            </a:r>
            <a:r>
              <a:rPr lang="en-GB" sz="1200" dirty="0" err="1"/>
              <a:t>DayOfWeek</a:t>
            </a:r>
            <a:r>
              <a:rPr lang="en-GB" sz="1200" dirty="0"/>
              <a:t>?</a:t>
            </a:r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1238250" y="2371793"/>
            <a:ext cx="7486650" cy="723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int</a:t>
            </a:r>
            <a:r>
              <a:rPr lang="en-GB" sz="1200" dirty="0"/>
              <a:t>?        </a:t>
            </a:r>
            <a:r>
              <a:rPr lang="en-GB" sz="1200" dirty="0" err="1"/>
              <a:t>myNullableInt</a:t>
            </a:r>
            <a:r>
              <a:rPr lang="en-GB" sz="1200" dirty="0"/>
              <a:t>;            // </a:t>
            </a:r>
            <a:r>
              <a:rPr lang="en-GB" sz="1200" dirty="0" err="1"/>
              <a:t>Nullable</a:t>
            </a:r>
            <a:r>
              <a:rPr lang="en-GB" sz="1200" dirty="0"/>
              <a:t> primitive</a:t>
            </a:r>
          </a:p>
          <a:p>
            <a:pPr defTabSz="739775">
              <a:defRPr/>
            </a:pPr>
            <a:r>
              <a:rPr lang="en-GB" sz="1200" dirty="0"/>
              <a:t>Point?      </a:t>
            </a:r>
            <a:r>
              <a:rPr lang="en-GB" sz="1200" dirty="0" err="1"/>
              <a:t>myNullablePoint</a:t>
            </a:r>
            <a:r>
              <a:rPr lang="en-GB" sz="1200" dirty="0"/>
              <a:t>;          // </a:t>
            </a:r>
            <a:r>
              <a:rPr lang="en-GB" sz="1200" dirty="0" err="1"/>
              <a:t>Nullable</a:t>
            </a:r>
            <a:r>
              <a:rPr lang="en-GB" sz="1200" dirty="0"/>
              <a:t> </a:t>
            </a:r>
            <a:r>
              <a:rPr lang="en-GB" sz="1200" dirty="0" err="1"/>
              <a:t>struct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DayOfWeek</a:t>
            </a:r>
            <a:r>
              <a:rPr lang="en-GB" sz="1200" dirty="0"/>
              <a:t>?  </a:t>
            </a:r>
            <a:r>
              <a:rPr lang="en-GB" sz="1200" dirty="0" err="1"/>
              <a:t>myNullableDow</a:t>
            </a:r>
            <a:r>
              <a:rPr lang="en-GB" sz="1200" dirty="0"/>
              <a:t>;            // </a:t>
            </a:r>
            <a:r>
              <a:rPr lang="en-GB" sz="1200" dirty="0" err="1"/>
              <a:t>Nullable</a:t>
            </a:r>
            <a:r>
              <a:rPr lang="en-GB" sz="1200" dirty="0"/>
              <a:t> </a:t>
            </a:r>
            <a:r>
              <a:rPr lang="en-GB" sz="1200" dirty="0" err="1"/>
              <a:t>enum</a:t>
            </a:r>
            <a:endParaRPr lang="en-GB" sz="1200" dirty="0"/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1238250" y="6016317"/>
            <a:ext cx="7486650" cy="7239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myNullableInt</a:t>
            </a:r>
            <a:r>
              <a:rPr lang="en-GB" sz="1200" dirty="0"/>
              <a:t>   = 10;                 // </a:t>
            </a:r>
            <a:r>
              <a:rPr lang="en-GB" sz="1200" dirty="0" err="1"/>
              <a:t>int</a:t>
            </a:r>
            <a:r>
              <a:rPr lang="en-GB" sz="1200" dirty="0"/>
              <a:t> to </a:t>
            </a:r>
            <a:r>
              <a:rPr lang="en-GB" sz="1200" dirty="0" err="1"/>
              <a:t>int</a:t>
            </a:r>
            <a:r>
              <a:rPr lang="en-GB" sz="1200" dirty="0"/>
              <a:t>?</a:t>
            </a:r>
          </a:p>
          <a:p>
            <a:pPr defTabSz="739775">
              <a:defRPr/>
            </a:pPr>
            <a:r>
              <a:rPr lang="en-GB" sz="1200" dirty="0" err="1"/>
              <a:t>myNullablePoint</a:t>
            </a:r>
            <a:r>
              <a:rPr lang="en-GB" sz="1200" dirty="0"/>
              <a:t> = new Point(10, 20);  // Point to Point?</a:t>
            </a:r>
          </a:p>
          <a:p>
            <a:pPr defTabSz="739775">
              <a:defRPr/>
            </a:pPr>
            <a:r>
              <a:rPr lang="en-GB" sz="1200" dirty="0" err="1"/>
              <a:t>myNullableDow</a:t>
            </a:r>
            <a:r>
              <a:rPr lang="en-GB" sz="1200" dirty="0"/>
              <a:t>   = </a:t>
            </a:r>
            <a:r>
              <a:rPr lang="en-GB" sz="1200" dirty="0" err="1"/>
              <a:t>DayOfWeek.Friday</a:t>
            </a:r>
            <a:r>
              <a:rPr lang="en-GB" sz="1200" dirty="0"/>
              <a:t>;   // </a:t>
            </a:r>
            <a:r>
              <a:rPr lang="en-GB" sz="1200" dirty="0" err="1"/>
              <a:t>DayOfWeek</a:t>
            </a:r>
            <a:r>
              <a:rPr lang="en-GB" sz="1200" dirty="0"/>
              <a:t> to </a:t>
            </a:r>
            <a:r>
              <a:rPr lang="en-GB" sz="1200" dirty="0" err="1"/>
              <a:t>DayOfWeek</a:t>
            </a:r>
            <a:r>
              <a:rPr lang="en-GB" sz="1200" dirty="0"/>
              <a:t>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50" y="3288728"/>
            <a:ext cx="3711575" cy="546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GB" sz="1200" dirty="0"/>
              <a:t>// Alternative syntax.</a:t>
            </a:r>
          </a:p>
          <a:p>
            <a:pPr>
              <a:defRPr/>
            </a:pPr>
            <a:r>
              <a:rPr lang="en-GB" sz="1200" dirty="0" err="1"/>
              <a:t>Nullable</a:t>
            </a:r>
            <a:r>
              <a:rPr lang="en-GB" sz="1200" dirty="0"/>
              <a:t>&lt;</a:t>
            </a:r>
            <a:r>
              <a:rPr lang="en-GB" sz="1200" dirty="0" err="1"/>
              <a:t>int</a:t>
            </a:r>
            <a:r>
              <a:rPr lang="en-GB" sz="1200" dirty="0"/>
              <a:t>&gt; </a:t>
            </a:r>
            <a:r>
              <a:rPr lang="en-GB" sz="1200" dirty="0" smtClean="0"/>
              <a:t>myNullableInt2;  </a:t>
            </a:r>
            <a:r>
              <a:rPr lang="en-GB" sz="1200" dirty="0"/>
              <a:t>//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GB" sz="2400" dirty="0" err="1" smtClean="0"/>
              <a:t>Nullable</a:t>
            </a:r>
            <a:r>
              <a:rPr lang="en-GB" sz="2400" dirty="0" smtClean="0"/>
              <a:t> types provide the following properties:</a:t>
            </a:r>
          </a:p>
          <a:p>
            <a:pPr lvl="1"/>
            <a:r>
              <a:rPr lang="en-GB" sz="2000" dirty="0" err="1" smtClean="0">
                <a:latin typeface="Lucida Console" pitchFamily="49" charset="0"/>
              </a:rPr>
              <a:t>HasValue</a:t>
            </a:r>
            <a:r>
              <a:rPr lang="en-GB" sz="2000" dirty="0" smtClean="0"/>
              <a:t> property</a:t>
            </a:r>
          </a:p>
          <a:p>
            <a:pPr lvl="2"/>
            <a:r>
              <a:rPr lang="en-GB" sz="1800" dirty="0" smtClean="0"/>
              <a:t>Indicates whether a </a:t>
            </a:r>
            <a:r>
              <a:rPr lang="en-GB" sz="1800" dirty="0" err="1" smtClean="0"/>
              <a:t>nullable</a:t>
            </a:r>
            <a:r>
              <a:rPr lang="en-GB" sz="1800" dirty="0" smtClean="0"/>
              <a:t> variable contains a non-null value</a:t>
            </a:r>
          </a:p>
          <a:p>
            <a:pPr lvl="1"/>
            <a:r>
              <a:rPr lang="en-GB" sz="2000" dirty="0" smtClean="0">
                <a:latin typeface="Lucida Console" pitchFamily="49" charset="0"/>
              </a:rPr>
              <a:t>Value</a:t>
            </a:r>
            <a:r>
              <a:rPr lang="en-GB" sz="2000" dirty="0" smtClean="0"/>
              <a:t> property</a:t>
            </a:r>
          </a:p>
          <a:p>
            <a:pPr lvl="2"/>
            <a:r>
              <a:rPr lang="en-GB" sz="1800" dirty="0" smtClean="0"/>
              <a:t>Current value of a </a:t>
            </a:r>
            <a:r>
              <a:rPr lang="en-GB" sz="1800" dirty="0" err="1" smtClean="0"/>
              <a:t>nullable</a:t>
            </a:r>
            <a:r>
              <a:rPr lang="en-GB" sz="1800" dirty="0" smtClean="0"/>
              <a:t> variable</a:t>
            </a:r>
          </a:p>
          <a:p>
            <a:pPr lvl="2"/>
            <a:r>
              <a:rPr lang="en-GB" sz="1800" dirty="0" smtClean="0"/>
              <a:t>Note, if </a:t>
            </a:r>
            <a:r>
              <a:rPr lang="en-GB" sz="1800" dirty="0" err="1" smtClean="0">
                <a:latin typeface="Lucida Console" pitchFamily="49" charset="0"/>
              </a:rPr>
              <a:t>HasValue</a:t>
            </a:r>
            <a:r>
              <a:rPr lang="en-GB" sz="1800" dirty="0" smtClean="0"/>
              <a:t> is false, then </a:t>
            </a:r>
            <a:r>
              <a:rPr lang="en-GB" sz="1800" dirty="0" smtClean="0">
                <a:latin typeface="Lucida Console" pitchFamily="49" charset="0"/>
              </a:rPr>
              <a:t>Value</a:t>
            </a:r>
            <a:r>
              <a:rPr lang="en-GB" sz="1800" dirty="0" smtClean="0"/>
              <a:t> is undefined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Nullable Types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73B29D0-89A2-4ADE-BE41-23DE5DA66259}" type="slidenum">
              <a:rPr lang="en-GB" smtClean="0"/>
              <a:pPr>
                <a:defRPr/>
              </a:pPr>
              <a:t>28</a:t>
            </a:fld>
            <a:endParaRPr lang="en-GB" smtClean="0"/>
          </a:p>
        </p:txBody>
      </p:sp>
      <p:sp>
        <p:nvSpPr>
          <p:cNvPr id="668676" name="Rectangle 4"/>
          <p:cNvSpPr>
            <a:spLocks noChangeArrowheads="1"/>
          </p:cNvSpPr>
          <p:nvPr/>
        </p:nvSpPr>
        <p:spPr bwMode="auto">
          <a:xfrm>
            <a:off x="844550" y="3425036"/>
            <a:ext cx="7975600" cy="22933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Point? </a:t>
            </a:r>
            <a:r>
              <a:rPr lang="en-GB" sz="1200" dirty="0" err="1"/>
              <a:t>myNullablePoint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if (</a:t>
            </a:r>
            <a:r>
              <a:rPr lang="en-GB" sz="1200" dirty="0" err="1"/>
              <a:t>myNullablePoint.HasValue</a:t>
            </a:r>
            <a:r>
              <a:rPr lang="en-GB" sz="1200" dirty="0"/>
              <a:t>)    // also OK: if (</a:t>
            </a:r>
            <a:r>
              <a:rPr lang="en-GB" sz="1200" dirty="0" err="1"/>
              <a:t>myNullablePoint</a:t>
            </a:r>
            <a:r>
              <a:rPr lang="en-GB" sz="1200" dirty="0"/>
              <a:t> != null)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Point p = </a:t>
            </a:r>
            <a:r>
              <a:rPr lang="en-GB" sz="1200" dirty="0" err="1"/>
              <a:t>myNullablePoint.Value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("X coordinate: " + </a:t>
            </a:r>
            <a:r>
              <a:rPr lang="en-GB" sz="1200" dirty="0" err="1"/>
              <a:t>p.X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("Y coordinate: " + </a:t>
            </a:r>
            <a:r>
              <a:rPr lang="en-GB" sz="1200" dirty="0" err="1"/>
              <a:t>p.Y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else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("No value at the moment");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335A2B-0990-452A-91FB-72A4A692687C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Reference types vs. value types</a:t>
            </a:r>
          </a:p>
          <a:p>
            <a:pPr eaLnBrk="1" hangingPunct="1"/>
            <a:r>
              <a:rPr lang="en-GB" sz="2400" dirty="0" smtClean="0"/>
              <a:t>Type visibility</a:t>
            </a:r>
          </a:p>
          <a:p>
            <a:pPr eaLnBrk="1" hangingPunct="1"/>
            <a:r>
              <a:rPr lang="en-GB" sz="2400" dirty="0" smtClean="0"/>
              <a:t>Member visibility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.NET Language Essentials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C914A7-6539-4526-A5DA-EDA5C9E9A7D0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Aliases</a:t>
            </a:r>
          </a:p>
          <a:p>
            <a:pPr eaLnBrk="1" hangingPunct="1"/>
            <a:r>
              <a:rPr lang="en-GB" sz="2400" dirty="0" smtClean="0"/>
              <a:t>Boxing and </a:t>
            </a:r>
            <a:r>
              <a:rPr lang="en-GB" sz="2400" dirty="0" err="1" smtClean="0"/>
              <a:t>unboxing</a:t>
            </a:r>
            <a:endParaRPr lang="en-GB" sz="2400" dirty="0" smtClean="0"/>
          </a:p>
          <a:p>
            <a:pPr eaLnBrk="1" hangingPunct="1"/>
            <a:r>
              <a:rPr lang="en-GB" sz="2400" dirty="0" smtClean="0"/>
              <a:t>Example of boxing and </a:t>
            </a:r>
            <a:r>
              <a:rPr lang="en-GB" sz="2400" dirty="0" err="1" smtClean="0"/>
              <a:t>unboxing</a:t>
            </a:r>
            <a:endParaRPr lang="en-GB" sz="2400" dirty="0" smtClean="0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Annex: Additional Considerations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482B51-DB74-4946-ABE1-A7509363EDDA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use the following </a:t>
            </a:r>
            <a:r>
              <a:rPr lang="en-GB" sz="2400" dirty="0" smtClean="0">
                <a:latin typeface="Lucida Console" pitchFamily="49" charset="0"/>
              </a:rPr>
              <a:t>using</a:t>
            </a:r>
            <a:r>
              <a:rPr lang="en-GB" sz="2400" dirty="0" smtClean="0"/>
              <a:t> syntax to define aliases for types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Aliases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EB34F61-E490-4B55-9364-AF6B18BB37CD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825500" y="2074456"/>
            <a:ext cx="7910513" cy="210175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using Acc  = </a:t>
            </a:r>
            <a:r>
              <a:rPr lang="en-GB" sz="1200" dirty="0" err="1" smtClean="0"/>
              <a:t>Accounting.BankAccount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using </a:t>
            </a:r>
            <a:r>
              <a:rPr lang="en-GB" sz="1200" dirty="0" err="1"/>
              <a:t>SAcc</a:t>
            </a:r>
            <a:r>
              <a:rPr lang="en-GB" sz="1200" dirty="0"/>
              <a:t> = </a:t>
            </a:r>
            <a:r>
              <a:rPr lang="en-GB" sz="1200" dirty="0" err="1"/>
              <a:t>Accounting.SavingsAccount</a:t>
            </a:r>
            <a:r>
              <a:rPr lang="en-GB" sz="1200" dirty="0"/>
              <a:t>; </a:t>
            </a:r>
          </a:p>
          <a:p>
            <a:pPr defTabSz="739775">
              <a:defRPr/>
            </a:pPr>
            <a:r>
              <a:rPr lang="en-GB" sz="1200" dirty="0"/>
              <a:t>using </a:t>
            </a:r>
            <a:r>
              <a:rPr lang="en-GB" sz="1200" dirty="0" err="1"/>
              <a:t>CAcc</a:t>
            </a:r>
            <a:r>
              <a:rPr lang="en-GB" sz="1200" dirty="0"/>
              <a:t> = </a:t>
            </a:r>
            <a:r>
              <a:rPr lang="en-GB" sz="1200" dirty="0" err="1"/>
              <a:t>Accounting.CurrentAccount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…</a:t>
            </a:r>
          </a:p>
          <a:p>
            <a:pPr defTabSz="739775">
              <a:defRPr/>
            </a:pPr>
            <a:r>
              <a:rPr lang="en-GB" sz="1200" dirty="0"/>
              <a:t>Acc[] </a:t>
            </a:r>
            <a:r>
              <a:rPr lang="en-GB" sz="1200" dirty="0" err="1"/>
              <a:t>accs</a:t>
            </a:r>
            <a:r>
              <a:rPr lang="en-GB" sz="1200" dirty="0"/>
              <a:t> = new Acc[]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 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new </a:t>
            </a:r>
            <a:r>
              <a:rPr lang="en-GB" sz="1200" dirty="0" err="1"/>
              <a:t>SAcc</a:t>
            </a:r>
            <a:r>
              <a:rPr lang="en-GB" sz="1200" dirty="0"/>
              <a:t>(), </a:t>
            </a:r>
          </a:p>
          <a:p>
            <a:pPr defTabSz="739775">
              <a:defRPr/>
            </a:pPr>
            <a:r>
              <a:rPr lang="en-GB" sz="1200" dirty="0" smtClean="0"/>
              <a:t>  new </a:t>
            </a:r>
            <a:r>
              <a:rPr lang="en-GB" sz="1200" dirty="0" err="1"/>
              <a:t>SAcc</a:t>
            </a:r>
            <a:r>
              <a:rPr lang="en-GB" sz="1200" dirty="0"/>
              <a:t>(), </a:t>
            </a:r>
          </a:p>
          <a:p>
            <a:pPr defTabSz="739775">
              <a:defRPr/>
            </a:pPr>
            <a:r>
              <a:rPr lang="en-GB" sz="1200" dirty="0" smtClean="0"/>
              <a:t>  new </a:t>
            </a:r>
            <a:r>
              <a:rPr lang="en-GB" sz="1200" dirty="0" err="1"/>
              <a:t>CAcc</a:t>
            </a:r>
            <a:r>
              <a:rPr lang="en-GB" sz="1200" dirty="0"/>
              <a:t>() </a:t>
            </a:r>
          </a:p>
          <a:p>
            <a:pPr defTabSz="739775">
              <a:defRPr/>
            </a:pPr>
            <a:r>
              <a:rPr lang="en-GB" sz="1200" dirty="0" smtClean="0"/>
              <a:t>};</a:t>
            </a: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…                                                                      </a:t>
            </a:r>
            <a:r>
              <a:rPr lang="en-GB" sz="1200" u="sng" dirty="0" err="1" smtClean="0"/>
              <a:t>AliasDemo.cs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Value-type objects are allocated on the stack</a:t>
            </a:r>
          </a:p>
          <a:p>
            <a:pPr lvl="1" eaLnBrk="1" hangingPunct="1"/>
            <a:r>
              <a:rPr lang="en-GB" sz="2000" dirty="0" smtClean="0"/>
              <a:t>As we mentioned earlier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When you assign a value-type object to a reference-type variable:</a:t>
            </a:r>
          </a:p>
          <a:p>
            <a:pPr lvl="1" eaLnBrk="1" hangingPunct="1"/>
            <a:r>
              <a:rPr lang="en-GB" sz="2000" dirty="0" smtClean="0"/>
              <a:t>A copy of the object is created on the managed heap</a:t>
            </a:r>
          </a:p>
          <a:p>
            <a:pPr lvl="1" eaLnBrk="1" hangingPunct="1"/>
            <a:r>
              <a:rPr lang="en-GB" sz="2000" dirty="0" smtClean="0"/>
              <a:t>The variable refers to the copy, not the original object</a:t>
            </a:r>
          </a:p>
          <a:p>
            <a:pPr lvl="1" eaLnBrk="1" hangingPunct="1"/>
            <a:r>
              <a:rPr lang="en-GB" sz="2000" dirty="0" smtClean="0"/>
              <a:t>This is known as "boxing"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When you cast the boxed object back to its original type:</a:t>
            </a:r>
          </a:p>
          <a:p>
            <a:pPr lvl="1" eaLnBrk="1" hangingPunct="1"/>
            <a:r>
              <a:rPr lang="en-GB" sz="2000" dirty="0" smtClean="0"/>
              <a:t>A copy of the boxed object is created on the stack</a:t>
            </a:r>
          </a:p>
          <a:p>
            <a:pPr lvl="1" eaLnBrk="1" hangingPunct="1"/>
            <a:r>
              <a:rPr lang="en-GB" sz="2000" dirty="0" smtClean="0"/>
              <a:t>This is known as "</a:t>
            </a:r>
            <a:r>
              <a:rPr lang="en-GB" sz="2000" dirty="0" err="1" smtClean="0"/>
              <a:t>unboxing</a:t>
            </a:r>
            <a:r>
              <a:rPr lang="en-GB" sz="2000" dirty="0" smtClean="0"/>
              <a:t>"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Boxing and </a:t>
            </a:r>
            <a:r>
              <a:rPr lang="en-GB" dirty="0" err="1" smtClean="0"/>
              <a:t>Unboxing</a:t>
            </a: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FF67FE-F0B1-4D1E-B91C-BB790F4F7742}" type="slidenum">
              <a:rPr lang="en-GB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Let's see an example of boxing and </a:t>
            </a:r>
            <a:r>
              <a:rPr lang="en-GB" sz="2400" dirty="0" err="1" smtClean="0"/>
              <a:t>unboxing</a:t>
            </a:r>
            <a:endParaRPr lang="en-GB" sz="24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of Boxing and </a:t>
            </a:r>
            <a:r>
              <a:rPr lang="en-GB" dirty="0" err="1" smtClean="0"/>
              <a:t>Unboxing</a:t>
            </a:r>
            <a:r>
              <a:rPr lang="en-GB" dirty="0" smtClean="0"/>
              <a:t> </a:t>
            </a:r>
            <a:r>
              <a:rPr lang="en-GB" sz="2000" dirty="0" smtClean="0"/>
              <a:t>(1 of 2)</a:t>
            </a:r>
          </a:p>
        </p:txBody>
      </p:sp>
      <p:sp>
        <p:nvSpPr>
          <p:cNvPr id="760836" name="Rectangle 4"/>
          <p:cNvSpPr>
            <a:spLocks noChangeArrowheads="1"/>
          </p:cNvSpPr>
          <p:nvPr/>
        </p:nvSpPr>
        <p:spPr bwMode="auto">
          <a:xfrm>
            <a:off x="825500" y="1651380"/>
            <a:ext cx="7910513" cy="494049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</a:t>
            </a:r>
            <a:r>
              <a:rPr lang="en-GB" sz="1200" dirty="0" err="1"/>
              <a:t>struct</a:t>
            </a:r>
            <a:r>
              <a:rPr lang="en-GB" sz="1200" dirty="0"/>
              <a:t> </a:t>
            </a:r>
            <a:r>
              <a:rPr lang="en-GB" sz="1200" dirty="0" smtClean="0"/>
              <a:t>Currency </a:t>
            </a:r>
            <a:r>
              <a:rPr lang="en-GB" sz="1200" dirty="0"/>
              <a:t>: </a:t>
            </a:r>
            <a:r>
              <a:rPr lang="en-GB" sz="1200" dirty="0" err="1" smtClean="0"/>
              <a:t>IComparable</a:t>
            </a:r>
            <a:r>
              <a:rPr lang="en-GB" sz="1200" dirty="0" smtClean="0"/>
              <a:t>&lt;Currency&gt;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AddDosh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amount)    </a:t>
            </a:r>
          </a:p>
          <a:p>
            <a:pPr defTabSz="739775">
              <a:defRPr/>
            </a:pPr>
            <a:r>
              <a:rPr lang="en-GB" sz="1200" dirty="0"/>
              <a:t>  {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this.mCentsAmount</a:t>
            </a:r>
            <a:r>
              <a:rPr lang="en-GB" sz="1200" dirty="0" smtClean="0"/>
              <a:t> </a:t>
            </a:r>
            <a:r>
              <a:rPr lang="en-GB" sz="1200" dirty="0"/>
              <a:t>+= amount;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</a:t>
            </a:r>
            <a:r>
              <a:rPr lang="en-GB" sz="1200" dirty="0" err="1"/>
              <a:t>SubtractDosh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 amount)    </a:t>
            </a:r>
          </a:p>
          <a:p>
            <a:pPr defTabSz="739775">
              <a:defRPr/>
            </a:pPr>
            <a:r>
              <a:rPr lang="en-GB" sz="1200" dirty="0"/>
              <a:t>  {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this.mCentsAmount</a:t>
            </a:r>
            <a:r>
              <a:rPr lang="en-GB" sz="1200" dirty="0" smtClean="0"/>
              <a:t> </a:t>
            </a:r>
            <a:r>
              <a:rPr lang="en-GB" sz="1200" dirty="0"/>
              <a:t>-= amount;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static class </a:t>
            </a:r>
            <a:r>
              <a:rPr lang="en-GB" sz="1200" dirty="0" err="1" smtClean="0"/>
              <a:t>BoxingUnboxingDemo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{</a:t>
            </a:r>
          </a:p>
          <a:p>
            <a:pPr defTabSz="739775">
              <a:defRPr/>
            </a:pPr>
            <a:r>
              <a:rPr lang="en-GB" sz="1200" dirty="0" smtClean="0"/>
              <a:t>  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</a:p>
          <a:p>
            <a:pPr defTabSz="739775">
              <a:defRPr/>
            </a:pPr>
            <a:r>
              <a:rPr lang="en-GB" sz="1200" dirty="0" smtClean="0"/>
              <a:t> 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/>
              <a:t>// Allocate </a:t>
            </a:r>
            <a:r>
              <a:rPr lang="en-GB" sz="1200" dirty="0" err="1"/>
              <a:t>struct</a:t>
            </a:r>
            <a:r>
              <a:rPr lang="en-GB" sz="1200" dirty="0"/>
              <a:t>-object on stack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smtClean="0"/>
              <a:t>Currency original </a:t>
            </a:r>
            <a:r>
              <a:rPr lang="en-GB" sz="1200" dirty="0"/>
              <a:t>= new </a:t>
            </a:r>
            <a:r>
              <a:rPr lang="en-GB" sz="1200" dirty="0" smtClean="0"/>
              <a:t>Currency(2.57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</a:t>
            </a:r>
            <a:r>
              <a:rPr lang="en-GB" sz="1200" dirty="0" err="1"/>
              <a:t>Console.WriteLine</a:t>
            </a:r>
            <a:r>
              <a:rPr lang="en-GB" sz="1200" dirty="0"/>
              <a:t>() takes an Object (=reference type), </a:t>
            </a:r>
          </a:p>
          <a:p>
            <a:pPr defTabSz="739775">
              <a:defRPr/>
            </a:pPr>
            <a:r>
              <a:rPr lang="en-GB" sz="1200" dirty="0"/>
              <a:t>    // so </a:t>
            </a:r>
            <a:r>
              <a:rPr lang="en-GB" sz="1200" dirty="0" err="1"/>
              <a:t>struct</a:t>
            </a:r>
            <a:r>
              <a:rPr lang="en-GB" sz="1200" dirty="0"/>
              <a:t> will be boxed </a:t>
            </a:r>
            <a:r>
              <a:rPr lang="en-GB" sz="1200" dirty="0" smtClean="0"/>
              <a:t>implicitly here.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("Boxed </a:t>
            </a:r>
            <a:r>
              <a:rPr lang="en-GB" sz="1200" dirty="0" err="1"/>
              <a:t>struct</a:t>
            </a:r>
            <a:r>
              <a:rPr lang="en-GB" sz="1200" dirty="0"/>
              <a:t>: {0}\n", original);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… </a:t>
            </a:r>
            <a:r>
              <a:rPr lang="en-GB" sz="1200" i="1" dirty="0"/>
              <a:t>client code continued on next slide </a:t>
            </a:r>
            <a:r>
              <a:rPr lang="en-GB" sz="1200" dirty="0"/>
              <a:t>…       </a:t>
            </a:r>
            <a:r>
              <a:rPr lang="en-GB" sz="1200" dirty="0" smtClean="0"/>
              <a:t>             </a:t>
            </a:r>
            <a:r>
              <a:rPr lang="en-GB" sz="1200" u="sng" dirty="0" err="1"/>
              <a:t>BoxingUnboxingDemo.cs</a:t>
            </a:r>
            <a:endParaRPr lang="en-GB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pPr>
              <a:defRPr/>
            </a:pPr>
            <a:fld id="{EB482B51-DB74-4946-ABE1-A7509363EDDA}" type="slidenum">
              <a:rPr lang="en-GB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Continuation of client code …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Note: </a:t>
            </a:r>
          </a:p>
          <a:p>
            <a:pPr lvl="1" eaLnBrk="1" hangingPunct="1"/>
            <a:r>
              <a:rPr lang="en-GB" sz="2000" dirty="0" smtClean="0"/>
              <a:t>Use generic collections (e.g. </a:t>
            </a:r>
            <a:r>
              <a:rPr lang="en-GB" sz="2000" dirty="0" smtClean="0">
                <a:latin typeface="Lucida Console" pitchFamily="49" charset="0"/>
              </a:rPr>
              <a:t>List&lt;T&gt;</a:t>
            </a:r>
            <a:r>
              <a:rPr lang="en-GB" sz="2000" dirty="0" smtClean="0"/>
              <a:t>) to avoid boxing/</a:t>
            </a:r>
            <a:r>
              <a:rPr lang="en-GB" sz="2000" dirty="0" err="1" smtClean="0"/>
              <a:t>unboxing</a:t>
            </a:r>
            <a:endParaRPr lang="en-GB" sz="20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of Boxing and </a:t>
            </a:r>
            <a:r>
              <a:rPr lang="en-GB" dirty="0" err="1" smtClean="0"/>
              <a:t>Unboxing</a:t>
            </a:r>
            <a:r>
              <a:rPr lang="en-GB" dirty="0" smtClean="0"/>
              <a:t> </a:t>
            </a:r>
            <a:r>
              <a:rPr lang="en-GB" sz="2000" dirty="0" smtClean="0"/>
              <a:t>(2 of 2)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03238D5-BBDA-4678-A84A-5B19F298E503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825500" y="1664362"/>
            <a:ext cx="7910513" cy="382203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</a:t>
            </a:r>
            <a:r>
              <a:rPr lang="en-GB" sz="1200" dirty="0" err="1" smtClean="0"/>
              <a:t>DoDemo</a:t>
            </a:r>
            <a:r>
              <a:rPr lang="en-GB" sz="1200" dirty="0" smtClean="0"/>
              <a:t>()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</a:t>
            </a:r>
            <a:r>
              <a:rPr lang="en-GB" sz="1200" dirty="0" err="1"/>
              <a:t>ArrayList</a:t>
            </a:r>
            <a:r>
              <a:rPr lang="en-GB" sz="1200" dirty="0"/>
              <a:t> holds Object references, so </a:t>
            </a:r>
            <a:r>
              <a:rPr lang="en-GB" sz="1200" dirty="0" err="1"/>
              <a:t>struct</a:t>
            </a:r>
            <a:r>
              <a:rPr lang="en-GB" sz="1200" dirty="0"/>
              <a:t> will be </a:t>
            </a:r>
            <a:r>
              <a:rPr lang="en-GB" sz="1200" dirty="0" smtClean="0"/>
              <a:t>boxed.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System.Collections.ArrayList</a:t>
            </a:r>
            <a:r>
              <a:rPr lang="en-GB" sz="1200" dirty="0"/>
              <a:t> </a:t>
            </a:r>
            <a:r>
              <a:rPr lang="en-GB" sz="1200" dirty="0" smtClean="0"/>
              <a:t>list = new </a:t>
            </a:r>
            <a:r>
              <a:rPr lang="en-GB" sz="1200" dirty="0" err="1"/>
              <a:t>System.Collections.ArrayList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list.Add</a:t>
            </a:r>
            <a:r>
              <a:rPr lang="en-GB" sz="1200" dirty="0"/>
              <a:t>(original);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Prove that the </a:t>
            </a:r>
            <a:r>
              <a:rPr lang="en-GB" sz="1200" dirty="0" err="1"/>
              <a:t>ArrayList</a:t>
            </a:r>
            <a:r>
              <a:rPr lang="en-GB" sz="1200" dirty="0"/>
              <a:t> holds copy of object, not the </a:t>
            </a:r>
            <a:r>
              <a:rPr lang="en-GB" sz="1200" dirty="0" smtClean="0"/>
              <a:t>original.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original.AddDosh</a:t>
            </a:r>
            <a:r>
              <a:rPr lang="en-GB" sz="1200" dirty="0"/>
              <a:t>(100);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("Original </a:t>
            </a:r>
            <a:r>
              <a:rPr lang="en-GB" sz="1200" dirty="0" err="1"/>
              <a:t>struct</a:t>
            </a:r>
            <a:r>
              <a:rPr lang="en-GB" sz="1200" dirty="0"/>
              <a:t>: {0}",   </a:t>
            </a:r>
            <a:r>
              <a:rPr lang="en-GB" sz="1200" dirty="0" err="1"/>
              <a:t>original.ToString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("Item in list:    {0}\n", list[0].</a:t>
            </a:r>
            <a:r>
              <a:rPr lang="en-GB" sz="1200" dirty="0" err="1"/>
              <a:t>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/>
              <a:t>      </a:t>
            </a:r>
          </a:p>
          <a:p>
            <a:pPr defTabSz="739775">
              <a:defRPr/>
            </a:pPr>
            <a:r>
              <a:rPr lang="en-GB" sz="1200" dirty="0"/>
              <a:t>  // Casting a boxed object causes </a:t>
            </a:r>
            <a:r>
              <a:rPr lang="en-GB" sz="1200" dirty="0" err="1" smtClean="0"/>
              <a:t>unboxing</a:t>
            </a:r>
            <a:r>
              <a:rPr lang="en-GB" sz="1200" dirty="0" smtClean="0"/>
              <a:t>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Currency </a:t>
            </a:r>
            <a:r>
              <a:rPr lang="en-GB" sz="1200" dirty="0"/>
              <a:t>unboxed = </a:t>
            </a:r>
            <a:r>
              <a:rPr lang="en-GB" sz="1200" dirty="0" smtClean="0"/>
              <a:t>(Currency)list[0</a:t>
            </a:r>
            <a:r>
              <a:rPr lang="en-GB" sz="1200" dirty="0"/>
              <a:t>];    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unboxed.AddDosh</a:t>
            </a:r>
            <a:r>
              <a:rPr lang="en-GB" sz="1200" dirty="0"/>
              <a:t>(500);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("Unboxed </a:t>
            </a:r>
            <a:r>
              <a:rPr lang="en-GB" sz="1200" dirty="0" err="1"/>
              <a:t>struct</a:t>
            </a:r>
            <a:r>
              <a:rPr lang="en-GB" sz="1200" dirty="0"/>
              <a:t>:  {0}",   </a:t>
            </a:r>
            <a:r>
              <a:rPr lang="en-GB" sz="1200" dirty="0" err="1"/>
              <a:t>unboxed.ToString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("Item in list:    {0}\n", list[0].</a:t>
            </a:r>
            <a:r>
              <a:rPr lang="en-GB" sz="1200" dirty="0" err="1"/>
              <a:t>ToString</a:t>
            </a:r>
            <a:r>
              <a:rPr lang="en-GB" sz="1200" dirty="0"/>
              <a:t>());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   </a:t>
            </a:r>
            <a:r>
              <a:rPr lang="en-GB" sz="1200" dirty="0" smtClean="0"/>
              <a:t>                   </a:t>
            </a:r>
            <a:r>
              <a:rPr lang="en-GB" sz="1200" u="sng" dirty="0" err="1"/>
              <a:t>BoxingUnboxingDemo.cs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Reference types represent the 'major entities' in your OO design, such as classes and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Allocated on the 'managed heap'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Lifetime: the CLR garbage collector periodically de-allocates unreachable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Copying semantics: copy-by-reference</a:t>
            </a:r>
          </a:p>
          <a:p>
            <a:pPr lvl="1" eaLnBrk="1" hangingPunct="1">
              <a:lnSpc>
                <a:spcPct val="90000"/>
              </a:lnSpc>
            </a:pP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Value types represent the 'small things' in your app, such as numerical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Allocated </a:t>
            </a:r>
            <a:r>
              <a:rPr lang="en-GB" sz="2000" smtClean="0"/>
              <a:t>where declared </a:t>
            </a:r>
            <a:r>
              <a:rPr lang="en-GB" sz="2000" dirty="0" smtClean="0"/>
              <a:t>(e.g. on th</a:t>
            </a:r>
            <a:r>
              <a:rPr lang="en-GB" dirty="0" smtClean="0"/>
              <a:t>e stack for local variables)</a:t>
            </a: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Lifetime: objects de-allocated at end of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dirty="0" smtClean="0"/>
              <a:t>Copying semantics: copy-by-value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Reference Types vs. Value Types </a:t>
            </a:r>
            <a:r>
              <a:rPr lang="en-GB" sz="2400" smtClean="0"/>
              <a:t>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BB0B05-6951-4E58-B9D8-9A83EBE612C2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51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.NET CTS differentiates between 'value types' and 'reference types'</a:t>
            </a:r>
          </a:p>
        </p:txBody>
      </p:sp>
      <p:sp>
        <p:nvSpPr>
          <p:cNvPr id="1024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Reference Types vs. Value Types </a:t>
            </a:r>
            <a:r>
              <a:rPr lang="en-GB" sz="2400" smtClean="0"/>
              <a:t>(2 of 2)</a:t>
            </a:r>
            <a:endParaRPr lang="en-GB" smtClean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96AC148-B775-4BBD-ACB6-34C986FB2A00}" type="slidenum">
              <a:rPr lang="en-GB"/>
              <a:pPr>
                <a:defRPr/>
              </a:pPr>
              <a:t>5</a:t>
            </a:fld>
            <a:endParaRPr lang="en-GB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74725" y="2192338"/>
            <a:ext cx="7645400" cy="4284662"/>
            <a:chOff x="614" y="1381"/>
            <a:chExt cx="4816" cy="2699"/>
          </a:xfrm>
        </p:grpSpPr>
        <p:sp>
          <p:nvSpPr>
            <p:cNvPr id="705539" name="Text Box 3"/>
            <p:cNvSpPr txBox="1">
              <a:spLocks noChangeArrowheads="1"/>
            </p:cNvSpPr>
            <p:nvPr/>
          </p:nvSpPr>
          <p:spPr bwMode="auto">
            <a:xfrm>
              <a:off x="614" y="1381"/>
              <a:ext cx="2244" cy="2699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GB" sz="2400" b="1">
                  <a:latin typeface="Tahoma" pitchFamily="34" charset="0"/>
                </a:rPr>
                <a:t>Value Types</a:t>
              </a:r>
              <a:endParaRPr lang="en-GB" sz="1800">
                <a:latin typeface="Tahoma" pitchFamily="34" charset="0"/>
              </a:endParaRPr>
            </a:p>
          </p:txBody>
        </p:sp>
        <p:sp>
          <p:nvSpPr>
            <p:cNvPr id="705540" name="Text Box 4"/>
            <p:cNvSpPr txBox="1">
              <a:spLocks noChangeArrowheads="1"/>
            </p:cNvSpPr>
            <p:nvPr/>
          </p:nvSpPr>
          <p:spPr bwMode="auto">
            <a:xfrm>
              <a:off x="3186" y="1381"/>
              <a:ext cx="2244" cy="2699"/>
            </a:xfrm>
            <a:prstGeom prst="rect">
              <a:avLst/>
            </a:prstGeom>
            <a:gradFill rotWithShape="1">
              <a:gsLst>
                <a:gs pos="0">
                  <a:srgbClr val="FF9966">
                    <a:gamma/>
                    <a:tint val="45490"/>
                    <a:invGamma/>
                  </a:srgbClr>
                </a:gs>
                <a:gs pos="100000">
                  <a:srgbClr val="FF9966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99CCFF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GB" sz="2400" b="1">
                  <a:latin typeface="Tahoma" pitchFamily="34" charset="0"/>
                </a:rPr>
                <a:t>Reference Types</a:t>
              </a:r>
              <a:endParaRPr lang="en-GB" sz="1800">
                <a:latin typeface="Tahoma" pitchFamily="34" charset="0"/>
              </a:endParaRPr>
            </a:p>
          </p:txBody>
        </p:sp>
      </p:grp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1339850" y="3773488"/>
            <a:ext cx="2854325" cy="65563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tint val="4549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Structures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339850" y="4675188"/>
            <a:ext cx="2854325" cy="65563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tint val="4549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Enumerations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5" name="Text Box 9"/>
          <p:cNvSpPr txBox="1">
            <a:spLocks noChangeArrowheads="1"/>
          </p:cNvSpPr>
          <p:nvPr/>
        </p:nvSpPr>
        <p:spPr bwMode="auto">
          <a:xfrm>
            <a:off x="1339850" y="2871788"/>
            <a:ext cx="2854325" cy="65563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tint val="45490"/>
                  <a:invGamma/>
                </a:srgbClr>
              </a:gs>
              <a:gs pos="100000">
                <a:srgbClr val="336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Simple types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5422900" y="3773488"/>
            <a:ext cx="2854325" cy="655637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tint val="4549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Interfaces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7" name="Text Box 11"/>
          <p:cNvSpPr txBox="1">
            <a:spLocks noChangeArrowheads="1"/>
          </p:cNvSpPr>
          <p:nvPr/>
        </p:nvSpPr>
        <p:spPr bwMode="auto">
          <a:xfrm>
            <a:off x="5422900" y="4675188"/>
            <a:ext cx="2854325" cy="655637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tint val="4549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Arrays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8" name="Text Box 12"/>
          <p:cNvSpPr txBox="1">
            <a:spLocks noChangeArrowheads="1"/>
          </p:cNvSpPr>
          <p:nvPr/>
        </p:nvSpPr>
        <p:spPr bwMode="auto">
          <a:xfrm>
            <a:off x="5422900" y="2871788"/>
            <a:ext cx="2854325" cy="655637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tint val="4549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Classes</a:t>
            </a:r>
            <a:endParaRPr lang="en-GB" sz="1800">
              <a:latin typeface="Tahoma" pitchFamily="34" charset="0"/>
            </a:endParaRPr>
          </a:p>
        </p:txBody>
      </p:sp>
      <p:sp>
        <p:nvSpPr>
          <p:cNvPr id="705549" name="Text Box 13"/>
          <p:cNvSpPr txBox="1">
            <a:spLocks noChangeArrowheads="1"/>
          </p:cNvSpPr>
          <p:nvPr/>
        </p:nvSpPr>
        <p:spPr bwMode="auto">
          <a:xfrm>
            <a:off x="5422900" y="5545138"/>
            <a:ext cx="2854325" cy="655637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tint val="45490"/>
                  <a:invGamma/>
                </a:srgbClr>
              </a:gs>
              <a:gs pos="100000">
                <a:srgbClr val="FF00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99CCFF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>
                <a:latin typeface="Tahoma" pitchFamily="34" charset="0"/>
              </a:rPr>
              <a:t>Delegates</a:t>
            </a:r>
            <a:endParaRPr lang="en-GB" sz="1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1" grpId="0" autoUpdateAnimBg="0"/>
      <p:bldP spid="705543" grpId="0" animBg="1" autoUpdateAnimBg="0"/>
      <p:bldP spid="705544" grpId="0" animBg="1" autoUpdateAnimBg="0"/>
      <p:bldP spid="705545" grpId="0" animBg="1" autoUpdateAnimBg="0"/>
      <p:bldP spid="705546" grpId="0" animBg="1" autoUpdateAnimBg="0"/>
      <p:bldP spid="705547" grpId="0" animBg="1" autoUpdateAnimBg="0"/>
      <p:bldP spid="705548" grpId="0" animBg="1" autoUpdateAnimBg="0"/>
      <p:bldP spid="7055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define the visibility of a type: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public</a:t>
            </a:r>
            <a:r>
              <a:rPr lang="en-GB" sz="2000" dirty="0" smtClean="0"/>
              <a:t> = accessible from any assembly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internal</a:t>
            </a:r>
            <a:r>
              <a:rPr lang="en-GB" sz="2000" dirty="0" smtClean="0"/>
              <a:t> = accessible from this assembly (default)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 Visibility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7B995C5-C5C3-4B0C-BFC7-882818447BE7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825500" y="2426407"/>
            <a:ext cx="7910513" cy="136766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ThisClassCanBeAccessedFromAnyAssembly</a:t>
            </a:r>
            <a:r>
              <a:rPr lang="en-GB" sz="1200" dirty="0"/>
              <a:t>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internal class </a:t>
            </a:r>
            <a:r>
              <a:rPr lang="en-GB" sz="1200" dirty="0" err="1"/>
              <a:t>ThisClassIsInternalToThisAssembly</a:t>
            </a:r>
            <a:r>
              <a:rPr lang="en-GB" sz="1200" dirty="0"/>
              <a:t> {…}</a:t>
            </a:r>
          </a:p>
          <a:p>
            <a:pPr defTabSz="739775">
              <a:defRPr/>
            </a:pPr>
            <a:r>
              <a:rPr lang="en-GB" sz="1200" dirty="0"/>
              <a:t> </a:t>
            </a:r>
          </a:p>
          <a:p>
            <a:pPr defTabSz="739775">
              <a:defRPr/>
            </a:pPr>
            <a:r>
              <a:rPr lang="en-GB" sz="1200" dirty="0"/>
              <a:t>class </a:t>
            </a:r>
            <a:r>
              <a:rPr lang="en-GB" sz="1200" dirty="0" err="1"/>
              <a:t>ThisClassIsAlsoInternalToThisAssembly</a:t>
            </a:r>
            <a:r>
              <a:rPr lang="en-GB" sz="1200" dirty="0"/>
              <a:t> {…}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                                  </a:t>
            </a:r>
            <a:r>
              <a:rPr lang="en-GB" sz="1200" dirty="0" smtClean="0"/>
              <a:t>                    </a:t>
            </a:r>
            <a:r>
              <a:rPr lang="en-GB" sz="1200" u="sng" dirty="0" err="1" smtClean="0"/>
              <a:t>ClassAccessibilityDemo.cs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You can define visibility for members in a type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public</a:t>
            </a:r>
            <a:endParaRPr lang="en-GB" sz="2000" dirty="0" smtClean="0"/>
          </a:p>
          <a:p>
            <a:pPr lvl="2" eaLnBrk="1" hangingPunct="1"/>
            <a:r>
              <a:rPr lang="en-GB" sz="1600" dirty="0" smtClean="0"/>
              <a:t>Unrestricted accessibility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private</a:t>
            </a:r>
            <a:endParaRPr lang="en-GB" sz="2000" dirty="0" smtClean="0"/>
          </a:p>
          <a:p>
            <a:pPr lvl="2" eaLnBrk="1" hangingPunct="1"/>
            <a:r>
              <a:rPr lang="en-GB" sz="1600" dirty="0" smtClean="0"/>
              <a:t>Accessible only by this type (default)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protected</a:t>
            </a:r>
            <a:endParaRPr lang="en-GB" sz="2000" dirty="0" smtClean="0"/>
          </a:p>
          <a:p>
            <a:pPr lvl="2" eaLnBrk="1" hangingPunct="1"/>
            <a:r>
              <a:rPr lang="en-GB" sz="1600" dirty="0" smtClean="0"/>
              <a:t>Accessible by this type and subtypes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internal</a:t>
            </a:r>
            <a:endParaRPr lang="en-GB" sz="2000" dirty="0" smtClean="0"/>
          </a:p>
          <a:p>
            <a:pPr lvl="2" eaLnBrk="1" hangingPunct="1"/>
            <a:r>
              <a:rPr lang="en-GB" sz="1600" dirty="0" smtClean="0"/>
              <a:t>Accessible by types in this assembly</a:t>
            </a:r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protected internal</a:t>
            </a:r>
            <a:endParaRPr lang="en-GB" sz="2000" dirty="0" smtClean="0"/>
          </a:p>
          <a:p>
            <a:pPr lvl="2" eaLnBrk="1" hangingPunct="1"/>
            <a:r>
              <a:rPr lang="en-GB" sz="1600" dirty="0" smtClean="0"/>
              <a:t>Accessible by this type and subtypes, and by types in this assembly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Member Visibility</a:t>
            </a:r>
            <a:endParaRPr lang="en-GB" sz="280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86EE810-50D6-43A1-8EFB-24D31A04824A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825500" y="4979169"/>
            <a:ext cx="7910513" cy="172189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public 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mPublicMember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private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mPrivateMember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       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mAnotherPrivateMember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protected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mProtectedMember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internal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mInternalMember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protected internal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mProtectedInternalMember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}                                    </a:t>
            </a:r>
            <a:r>
              <a:rPr lang="en-GB" sz="1200" dirty="0" smtClean="0"/>
              <a:t>                    </a:t>
            </a:r>
            <a:r>
              <a:rPr lang="en-GB" sz="1200" u="sng" dirty="0" err="1" smtClean="0"/>
              <a:t>MemberAccessibilityDemo.cs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Defining classes</a:t>
            </a:r>
          </a:p>
          <a:p>
            <a:pPr eaLnBrk="1" hangingPunct="1"/>
            <a:r>
              <a:rPr lang="en-GB" sz="2400" dirty="0" smtClean="0"/>
              <a:t>Constructors</a:t>
            </a:r>
          </a:p>
          <a:p>
            <a:pPr eaLnBrk="1" hangingPunct="1"/>
            <a:r>
              <a:rPr lang="en-GB" sz="2400" dirty="0" smtClean="0"/>
              <a:t>Creating objects</a:t>
            </a:r>
          </a:p>
          <a:p>
            <a:pPr eaLnBrk="1" hangingPunct="1"/>
            <a:r>
              <a:rPr lang="en-GB" dirty="0" smtClean="0"/>
              <a:t>Handling null references</a:t>
            </a:r>
          </a:p>
          <a:p>
            <a:pPr eaLnBrk="1" hangingPunct="1"/>
            <a:r>
              <a:rPr lang="en-GB" sz="2400" dirty="0" smtClean="0"/>
              <a:t>Implicitly-typed </a:t>
            </a:r>
            <a:r>
              <a:rPr lang="en-GB" sz="2400" dirty="0" smtClean="0"/>
              <a:t>local variables</a:t>
            </a:r>
          </a:p>
          <a:p>
            <a:pPr eaLnBrk="1" hangingPunct="1"/>
            <a:r>
              <a:rPr lang="en-GB" sz="2400" dirty="0" smtClean="0"/>
              <a:t>Creating arrays</a:t>
            </a:r>
          </a:p>
          <a:p>
            <a:pPr eaLnBrk="1" hangingPunct="1"/>
            <a:r>
              <a:rPr lang="en-GB" sz="2400" dirty="0" smtClean="0"/>
              <a:t>Namespaces</a:t>
            </a:r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Classes, Objects, and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570872-6E38-4586-8F96-B20CD6B7F0CA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Here's a simple class to represent a bank account</a:t>
            </a:r>
            <a:endParaRPr lang="en-GB" sz="24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Defining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A1B76F-1936-4F9E-B2C3-91A03BE2A5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825500" y="1687046"/>
            <a:ext cx="7910513" cy="404502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Account  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private string holder;</a:t>
            </a:r>
          </a:p>
          <a:p>
            <a:pPr defTabSz="739775">
              <a:defRPr/>
            </a:pPr>
            <a:r>
              <a:rPr lang="en-GB" sz="1200" dirty="0"/>
              <a:t>  private double balance;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smtClean="0"/>
              <a:t>  public </a:t>
            </a:r>
            <a:r>
              <a:rPr lang="en-GB" sz="1200" dirty="0"/>
              <a:t>void Deposit(double amount)</a:t>
            </a:r>
          </a:p>
          <a:p>
            <a:pPr defTabSz="739775">
              <a:defRPr/>
            </a:pPr>
            <a:r>
              <a:rPr lang="en-GB" sz="1200" dirty="0"/>
              <a:t>  { 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this.balance</a:t>
            </a:r>
            <a:r>
              <a:rPr lang="en-GB" sz="1200" dirty="0" smtClean="0"/>
              <a:t> </a:t>
            </a:r>
            <a:r>
              <a:rPr lang="en-GB" sz="1200" dirty="0"/>
              <a:t>+= amount;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void Withdraw(double amount)</a:t>
            </a:r>
          </a:p>
          <a:p>
            <a:pPr defTabSz="739775">
              <a:defRPr/>
            </a:pPr>
            <a:r>
              <a:rPr lang="en-GB" sz="1200" dirty="0"/>
              <a:t>  { 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this.balance</a:t>
            </a:r>
            <a:r>
              <a:rPr lang="en-GB" sz="1200" dirty="0" smtClean="0"/>
              <a:t> </a:t>
            </a:r>
            <a:r>
              <a:rPr lang="en-GB" sz="1200" dirty="0"/>
              <a:t>-= amount;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}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override string </a:t>
            </a:r>
            <a:r>
              <a:rPr lang="en-GB" sz="1200" dirty="0" err="1"/>
              <a:t>ToString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/>
              <a:t>return $"{</a:t>
            </a:r>
            <a:r>
              <a:rPr lang="en-GB" sz="1200" dirty="0" err="1"/>
              <a:t>this.holder</a:t>
            </a:r>
            <a:r>
              <a:rPr lang="en-GB" sz="1200" dirty="0"/>
              <a:t>}, £{</a:t>
            </a:r>
            <a:r>
              <a:rPr lang="en-GB" sz="1200" dirty="0" err="1"/>
              <a:t>this.balance</a:t>
            </a:r>
            <a:r>
              <a:rPr lang="en-GB" sz="1200" dirty="0" smtClean="0"/>
              <a:t>}";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   </a:t>
            </a:r>
            <a:r>
              <a:rPr lang="en-GB" sz="1200" dirty="0" smtClean="0"/>
              <a:t>                </a:t>
            </a:r>
            <a:r>
              <a:rPr lang="en-GB" sz="1200" u="sng" dirty="0" err="1" smtClean="0"/>
              <a:t>ClassesAndObjectsDemo.cs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</TotalTime>
  <Words>2875</Words>
  <Application>Microsoft Office PowerPoint</Application>
  <PresentationFormat>On-screen Show (4:3)</PresentationFormat>
  <Paragraphs>617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1_Blends</vt:lpstr>
      <vt:lpstr>Defining Types</vt:lpstr>
      <vt:lpstr>Contents</vt:lpstr>
      <vt:lpstr>1. .NET Language Essentials</vt:lpstr>
      <vt:lpstr>Reference Types vs. Value Types (1 of 2)</vt:lpstr>
      <vt:lpstr>Reference Types vs. Value Types (2 of 2)</vt:lpstr>
      <vt:lpstr>Type Visibility</vt:lpstr>
      <vt:lpstr>Member Visibility</vt:lpstr>
      <vt:lpstr>2. Classes, Objects, and Arrays</vt:lpstr>
      <vt:lpstr>Defining Classes</vt:lpstr>
      <vt:lpstr>Constructors</vt:lpstr>
      <vt:lpstr>Creating Objects</vt:lpstr>
      <vt:lpstr>Handling Null References (1 of 2)</vt:lpstr>
      <vt:lpstr>Handling Null References (2 of 2)</vt:lpstr>
      <vt:lpstr>Implicitly-Typed Local Variables</vt:lpstr>
      <vt:lpstr>Creating Arrays (1 of 2)</vt:lpstr>
      <vt:lpstr>Creating Arrays (2 of 2)</vt:lpstr>
      <vt:lpstr>Namespaces (1 of 2)</vt:lpstr>
      <vt:lpstr>Namespaces (2 of 2)</vt:lpstr>
      <vt:lpstr>3. Value Types</vt:lpstr>
      <vt:lpstr>Overview of Structures</vt:lpstr>
      <vt:lpstr>Defining a Structure</vt:lpstr>
      <vt:lpstr>Using a Structure</vt:lpstr>
      <vt:lpstr>Simple Types</vt:lpstr>
      <vt:lpstr>Enumerations</vt:lpstr>
      <vt:lpstr>4. Nullable Types</vt:lpstr>
      <vt:lpstr>Representing Null</vt:lpstr>
      <vt:lpstr>Introducing Nullable Types</vt:lpstr>
      <vt:lpstr>Using Nullable Types</vt:lpstr>
      <vt:lpstr>Any Questions?</vt:lpstr>
      <vt:lpstr>Annex: Additional Considerations</vt:lpstr>
      <vt:lpstr>Aliases</vt:lpstr>
      <vt:lpstr>Boxing and Unboxing</vt:lpstr>
      <vt:lpstr>Example of Boxing and Unboxing (1 of 2)</vt:lpstr>
      <vt:lpstr>Example of Boxing and Unboxing (2 of 2)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221</cp:revision>
  <dcterms:created xsi:type="dcterms:W3CDTF">2002-05-03T12:27:39Z</dcterms:created>
  <dcterms:modified xsi:type="dcterms:W3CDTF">2015-08-31T11:58:50Z</dcterms:modified>
</cp:coreProperties>
</file>