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3"/>
  </p:notesMasterIdLst>
  <p:handoutMasterIdLst>
    <p:handoutMasterId r:id="rId34"/>
  </p:handoutMasterIdLst>
  <p:sldIdLst>
    <p:sldId id="391" r:id="rId2"/>
    <p:sldId id="392" r:id="rId3"/>
    <p:sldId id="604" r:id="rId4"/>
    <p:sldId id="625" r:id="rId5"/>
    <p:sldId id="657" r:id="rId6"/>
    <p:sldId id="655" r:id="rId7"/>
    <p:sldId id="656" r:id="rId8"/>
    <p:sldId id="626" r:id="rId9"/>
    <p:sldId id="605" r:id="rId10"/>
    <p:sldId id="627" r:id="rId11"/>
    <p:sldId id="608" r:id="rId12"/>
    <p:sldId id="659" r:id="rId13"/>
    <p:sldId id="660" r:id="rId14"/>
    <p:sldId id="630" r:id="rId15"/>
    <p:sldId id="631" r:id="rId16"/>
    <p:sldId id="632" r:id="rId17"/>
    <p:sldId id="633" r:id="rId18"/>
    <p:sldId id="634" r:id="rId19"/>
    <p:sldId id="635" r:id="rId20"/>
    <p:sldId id="653" r:id="rId21"/>
    <p:sldId id="663" r:id="rId22"/>
    <p:sldId id="664" r:id="rId23"/>
    <p:sldId id="493" r:id="rId24"/>
    <p:sldId id="658" r:id="rId25"/>
    <p:sldId id="643" r:id="rId26"/>
    <p:sldId id="644" r:id="rId27"/>
    <p:sldId id="662" r:id="rId28"/>
    <p:sldId id="645" r:id="rId29"/>
    <p:sldId id="646" r:id="rId30"/>
    <p:sldId id="647" r:id="rId31"/>
    <p:sldId id="648" r:id="rId32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46" autoAdjust="0"/>
    <p:restoredTop sz="94659" autoAdjust="0"/>
  </p:normalViewPr>
  <p:slideViewPr>
    <p:cSldViewPr snapToGrid="0" showGuides="1">
      <p:cViewPr varScale="1">
        <p:scale>
          <a:sx n="118" d="100"/>
          <a:sy n="118" d="100"/>
        </p:scale>
        <p:origin x="-2304" y="-108"/>
      </p:cViewPr>
      <p:guideLst>
        <p:guide orient="horz" pos="826"/>
        <p:guide pos="53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" d="100"/>
        <a:sy n="104" d="100"/>
      </p:scale>
      <p:origin x="0" y="11394"/>
    </p:cViewPr>
  </p:sorterViewPr>
  <p:notesViewPr>
    <p:cSldViewPr snapToGrid="0" showGuides="1">
      <p:cViewPr>
        <p:scale>
          <a:sx n="70" d="100"/>
          <a:sy n="70" d="100"/>
        </p:scale>
        <p:origin x="-1200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>
                <a:solidFill>
                  <a:schemeClr val="tx2"/>
                </a:solidFill>
                <a:latin typeface="Tahoma" pitchFamily="34" charset="0"/>
              </a:rPr>
              <a:t>Defining Members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5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Defining Members</a:t>
            </a:r>
          </a:p>
        </p:txBody>
      </p:sp>
      <p:sp>
        <p:nvSpPr>
          <p:cNvPr id="419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380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Members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52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06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91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constructor can invoke another constructor in the same class/structure</a:t>
            </a:r>
          </a:p>
          <a:p>
            <a:pPr lvl="1"/>
            <a:r>
              <a:rPr lang="en-GB" dirty="0"/>
              <a:t>Helps you to avoid duplicate code in multiple constructors</a:t>
            </a:r>
          </a:p>
          <a:p>
            <a:pPr lvl="1"/>
            <a:endParaRPr lang="en-GB" sz="2400" dirty="0"/>
          </a:p>
          <a:p>
            <a:r>
              <a:rPr lang="en-GB" dirty="0"/>
              <a:t>For a constructor to call another constructor:</a:t>
            </a:r>
          </a:p>
          <a:p>
            <a:pPr lvl="1"/>
            <a:r>
              <a:rPr lang="en-GB" sz="2000" dirty="0" smtClean="0"/>
              <a:t>After </a:t>
            </a:r>
            <a:r>
              <a:rPr lang="en-GB" dirty="0" smtClean="0"/>
              <a:t>the end of the constructor parameter list …</a:t>
            </a:r>
          </a:p>
          <a:p>
            <a:pPr lvl="1"/>
            <a:r>
              <a:rPr lang="en-GB" dirty="0" smtClean="0"/>
              <a:t>… a</a:t>
            </a:r>
            <a:r>
              <a:rPr lang="en-GB" sz="2000" dirty="0" smtClean="0"/>
              <a:t>dd a colon, followed by </a:t>
            </a:r>
            <a:r>
              <a:rPr lang="en-GB" sz="2000" dirty="0" smtClean="0">
                <a:latin typeface="Lucida Console" panose="020B0609040504020204" pitchFamily="49" charset="0"/>
              </a:rPr>
              <a:t>this(</a:t>
            </a:r>
            <a:r>
              <a:rPr lang="en-GB" sz="2000" i="1" dirty="0" err="1" smtClean="0">
                <a:latin typeface="Lucida Console" panose="020B0609040504020204" pitchFamily="49" charset="0"/>
              </a:rPr>
              <a:t>params</a:t>
            </a:r>
            <a:r>
              <a:rPr lang="en-GB" sz="2000" i="1" dirty="0" smtClean="0">
                <a:latin typeface="Lucida Console" panose="020B0609040504020204" pitchFamily="49" charset="0"/>
              </a:rPr>
              <a:t>-to-another-</a:t>
            </a:r>
            <a:r>
              <a:rPr lang="en-GB" sz="2000" i="1" dirty="0" err="1" smtClean="0">
                <a:latin typeface="Lucida Console" panose="020B0609040504020204" pitchFamily="49" charset="0"/>
              </a:rPr>
              <a:t>ctor</a:t>
            </a:r>
            <a:r>
              <a:rPr lang="en-GB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endParaRPr lang="en-GB" sz="2000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+mj-lt"/>
              </a:rPr>
              <a:t>This is an example of constructor initializers in C#</a:t>
            </a:r>
          </a:p>
          <a:p>
            <a:pPr lvl="1"/>
            <a:r>
              <a:rPr lang="en-GB" dirty="0" smtClean="0">
                <a:latin typeface="+mj-lt"/>
              </a:rPr>
              <a:t>We'll see another example </a:t>
            </a:r>
            <a:r>
              <a:rPr lang="en-GB" dirty="0"/>
              <a:t>of constructor initializers </a:t>
            </a:r>
            <a:r>
              <a:rPr lang="en-GB" dirty="0" smtClean="0">
                <a:latin typeface="+mj-lt"/>
              </a:rPr>
              <a:t>when we discuss inheritance later in the course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 Chaining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A5A2B4F-89FA-4D90-8946-65380C27C77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871538" y="4094207"/>
            <a:ext cx="7753350" cy="3267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: this(param1, param2,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define a destructor in a class (but not in a </a:t>
            </a:r>
            <a:r>
              <a:rPr lang="en-GB" sz="2400" dirty="0" err="1" smtClean="0"/>
              <a:t>struct</a:t>
            </a:r>
            <a:r>
              <a:rPr lang="en-GB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The destructor is called when an object is garbage collected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In .NET parlance, this is known as 'object finalization'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Syntax for defining destructors in a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This actually overrides </a:t>
            </a:r>
            <a:r>
              <a:rPr lang="en-GB" sz="2000" dirty="0" err="1" smtClean="0">
                <a:latin typeface="Lucida Console" pitchFamily="49" charset="0"/>
              </a:rPr>
              <a:t>Object.Finalize</a:t>
            </a:r>
            <a:r>
              <a:rPr lang="en-GB" sz="2000" dirty="0" smtClean="0">
                <a:latin typeface="Lucida Console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Note: object finalization is non-deterministic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The timing of the destructor invocation depends on when the garbage collector de-allocates the object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Defining Destructors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D1BC77-46E8-4445-AC43-E6CC98B68476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879475" y="3459192"/>
            <a:ext cx="6465888" cy="3429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~MyClass()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Constructor/Destructor Example </a:t>
            </a:r>
            <a:r>
              <a:rPr lang="en-GB" sz="2800" dirty="0" smtClean="0"/>
              <a:t>(1 of 2)</a:t>
            </a: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825500" y="1078175"/>
            <a:ext cx="7910513" cy="56501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class Investment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private string customer;</a:t>
            </a:r>
          </a:p>
          <a:p>
            <a:r>
              <a:rPr lang="en-GB" sz="1200" dirty="0" smtClean="0"/>
              <a:t>  private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private double[] investments;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Investment(string customer,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, double </a:t>
            </a:r>
            <a:r>
              <a:rPr lang="en-GB" sz="1200" dirty="0" err="1" smtClean="0"/>
              <a:t>initialSum</a:t>
            </a:r>
            <a:r>
              <a:rPr lang="en-GB" sz="1200" dirty="0" smtClean="0"/>
              <a:t>) </a:t>
            </a:r>
          </a:p>
          <a:p>
            <a:r>
              <a:rPr lang="en-GB" sz="1200" dirty="0" smtClean="0"/>
              <a:t>    : this(customer,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)   // Calls </a:t>
            </a:r>
            <a:r>
              <a:rPr lang="en-GB" sz="1200" dirty="0" err="1" smtClean="0"/>
              <a:t>ctor</a:t>
            </a:r>
            <a:r>
              <a:rPr lang="en-GB" sz="1200" dirty="0" smtClean="0"/>
              <a:t> 3.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Invest(</a:t>
            </a:r>
            <a:r>
              <a:rPr lang="en-GB" sz="1200" dirty="0" err="1" smtClean="0"/>
              <a:t>initialSum</a:t>
            </a:r>
            <a:r>
              <a:rPr lang="en-GB" sz="1200" dirty="0" smtClean="0"/>
              <a:t>, 0);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Investment(string customer,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, </a:t>
            </a:r>
            <a:r>
              <a:rPr lang="en-GB" sz="1200" dirty="0" err="1" smtClean="0"/>
              <a:t>params</a:t>
            </a:r>
            <a:r>
              <a:rPr lang="en-GB" sz="1200" dirty="0" smtClean="0"/>
              <a:t> double[] </a:t>
            </a:r>
            <a:r>
              <a:rPr lang="en-GB" sz="1200" dirty="0" err="1" smtClean="0"/>
              <a:t>initialSums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  : this(customer,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)   // Calls </a:t>
            </a:r>
            <a:r>
              <a:rPr lang="en-GB" sz="1200" dirty="0" err="1" smtClean="0"/>
              <a:t>ctor</a:t>
            </a:r>
            <a:r>
              <a:rPr lang="en-GB" sz="1200" dirty="0" smtClean="0"/>
              <a:t> 3.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(double inv in </a:t>
            </a:r>
            <a:r>
              <a:rPr lang="en-GB" sz="1200" dirty="0" err="1" smtClean="0"/>
              <a:t>initialSums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    Invest(inv, 0);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Investment(string customer,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this.customer</a:t>
            </a:r>
            <a:r>
              <a:rPr lang="en-GB" sz="1200" dirty="0" smtClean="0"/>
              <a:t> = customer;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this.numYears</a:t>
            </a:r>
            <a:r>
              <a:rPr lang="en-GB" sz="1200" dirty="0" smtClean="0"/>
              <a:t> = 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this.investments</a:t>
            </a:r>
            <a:r>
              <a:rPr lang="en-GB" sz="1200" dirty="0" smtClean="0"/>
              <a:t> = new double[</a:t>
            </a:r>
            <a:r>
              <a:rPr lang="en-GB" sz="1200" dirty="0" err="1" smtClean="0"/>
              <a:t>numYears</a:t>
            </a:r>
            <a:r>
              <a:rPr lang="en-GB" sz="1200" dirty="0" smtClean="0"/>
              <a:t>];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~Investment()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("Closing investment for {0}", this);</a:t>
            </a:r>
          </a:p>
          <a:p>
            <a:r>
              <a:rPr lang="en-GB" sz="1200" dirty="0" smtClean="0"/>
              <a:t>  } …                                                  </a:t>
            </a:r>
            <a:r>
              <a:rPr lang="en-GB" sz="1200" u="sng" dirty="0" err="1" smtClean="0"/>
              <a:t>ConstructorDestructorDemo.cs</a:t>
            </a:r>
            <a:endParaRPr lang="en-GB" sz="1200" u="sng" dirty="0" smtClean="0"/>
          </a:p>
        </p:txBody>
      </p:sp>
      <p:sp>
        <p:nvSpPr>
          <p:cNvPr id="13" name="Oval 12"/>
          <p:cNvSpPr/>
          <p:nvPr/>
        </p:nvSpPr>
        <p:spPr>
          <a:xfrm>
            <a:off x="731668" y="4567497"/>
            <a:ext cx="332051" cy="33205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1668" y="3300505"/>
            <a:ext cx="332051" cy="33205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668" y="2197289"/>
            <a:ext cx="332051" cy="33205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3940" y="5839033"/>
            <a:ext cx="332051" cy="33205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~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55D1BC77-46E8-4445-AC43-E6CC98B68476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Client code</a:t>
            </a:r>
          </a:p>
          <a:p>
            <a:pPr lvl="1"/>
            <a:r>
              <a:rPr lang="en-GB" sz="2000" dirty="0" smtClean="0"/>
              <a:t>What happens when you run this app?</a:t>
            </a:r>
            <a:endParaRPr lang="en-GB" sz="20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Constructor/Destructor Example </a:t>
            </a:r>
            <a:r>
              <a:rPr lang="en-GB" sz="2800" dirty="0" smtClean="0"/>
              <a:t>(2 of 2)</a:t>
            </a: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825500" y="2047183"/>
            <a:ext cx="7910513" cy="305708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("Creating objects.");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Investment inv1 = new Investment("</a:t>
            </a:r>
            <a:r>
              <a:rPr lang="en-GB" sz="1200" b="1" dirty="0" err="1" smtClean="0">
                <a:solidFill>
                  <a:srgbClr val="FF0000"/>
                </a:solidFill>
              </a:rPr>
              <a:t>Hayley</a:t>
            </a:r>
            <a:r>
              <a:rPr lang="en-GB" sz="1200" b="1" dirty="0" smtClean="0">
                <a:solidFill>
                  <a:srgbClr val="FF0000"/>
                </a:solidFill>
              </a:rPr>
              <a:t>", 6, 10000.0);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Investment inv2 = new Investment("Claire", 9, 2000, 4000, 1000);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("Using objects.");</a:t>
            </a:r>
          </a:p>
          <a:p>
            <a:r>
              <a:rPr lang="en-GB" sz="1200" dirty="0" smtClean="0"/>
              <a:t>inv1.Invest(100, 1);</a:t>
            </a:r>
          </a:p>
          <a:p>
            <a:r>
              <a:rPr lang="en-GB" sz="1200" dirty="0" smtClean="0"/>
              <a:t>inv1.Invest(200, 2);</a:t>
            </a:r>
          </a:p>
          <a:p>
            <a:r>
              <a:rPr lang="en-GB" sz="1200" dirty="0" smtClean="0"/>
              <a:t>inv1.Invest(300, 3);</a:t>
            </a:r>
          </a:p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("Investment 1: {0}", inv1.ToString());</a:t>
            </a:r>
          </a:p>
          <a:p>
            <a:endParaRPr lang="en-GB" sz="1200" dirty="0" smtClean="0"/>
          </a:p>
          <a:p>
            <a:r>
              <a:rPr lang="en-GB" sz="1200" dirty="0" smtClean="0"/>
              <a:t>inv2.Invest(1000, 1);</a:t>
            </a:r>
          </a:p>
          <a:p>
            <a:r>
              <a:rPr lang="en-GB" sz="1200" dirty="0" smtClean="0"/>
              <a:t>inv2.Invest(2000, 2);</a:t>
            </a:r>
          </a:p>
          <a:p>
            <a:r>
              <a:rPr lang="en-GB" sz="1200" dirty="0" smtClean="0"/>
              <a:t>inv2.Invest(3000, 3);</a:t>
            </a:r>
          </a:p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("Investment 2: {0}", inv2.ToString());</a:t>
            </a:r>
          </a:p>
          <a:p>
            <a:endParaRPr lang="en-GB" sz="1200" dirty="0" smtClean="0"/>
          </a:p>
          <a:p>
            <a:r>
              <a:rPr lang="en-GB" sz="1200" dirty="0" smtClean="0"/>
              <a:t>                                                       </a:t>
            </a:r>
            <a:r>
              <a:rPr lang="en-GB" sz="1200" u="sng" dirty="0" err="1" smtClean="0"/>
              <a:t>ConstructorDestructorDemo.cs</a:t>
            </a:r>
            <a:endParaRPr lang="en-GB" sz="12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55D1BC77-46E8-4445-AC43-E6CC98B68476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sz="2400" dirty="0" smtClean="0"/>
              <a:t>Scalar properties</a:t>
            </a:r>
          </a:p>
          <a:p>
            <a:pPr eaLnBrk="1" hangingPunct="1"/>
            <a:r>
              <a:rPr lang="en-GB" sz="2400" dirty="0" smtClean="0"/>
              <a:t>Viewing properties in ILDASM</a:t>
            </a:r>
          </a:p>
          <a:p>
            <a:pPr eaLnBrk="1" hangingPunct="1"/>
            <a:r>
              <a:rPr lang="en-GB" sz="2400" dirty="0" smtClean="0"/>
              <a:t>Read-only and write-only properties</a:t>
            </a:r>
          </a:p>
          <a:p>
            <a:pPr eaLnBrk="1" hangingPunct="1"/>
            <a:r>
              <a:rPr lang="en-GB" sz="2400" dirty="0" smtClean="0"/>
              <a:t>Auto-implemented </a:t>
            </a:r>
            <a:r>
              <a:rPr lang="en-GB" sz="2400" dirty="0" smtClean="0"/>
              <a:t>properties</a:t>
            </a:r>
            <a:endParaRPr lang="en-GB" sz="2400" dirty="0" smtClean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6B2B295-BD2B-4C9A-BFAF-DF530A298A1C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Properties blur the distinction between fields and methods</a:t>
            </a:r>
          </a:p>
          <a:p>
            <a:pPr lvl="1" eaLnBrk="1" hangingPunct="1"/>
            <a:r>
              <a:rPr lang="en-GB" sz="2000" dirty="0" smtClean="0"/>
              <a:t>To the client, properties look like fields</a:t>
            </a:r>
          </a:p>
          <a:p>
            <a:pPr lvl="1" eaLnBrk="1" hangingPunct="1"/>
            <a:r>
              <a:rPr lang="en-GB" sz="2000" dirty="0" smtClean="0"/>
              <a:t>To the class writer, properties are implemented by blocks of code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Properties can have a 'getter' and/or a 'setter'</a:t>
            </a:r>
          </a:p>
          <a:p>
            <a:pPr lvl="1" eaLnBrk="1" hangingPunct="1"/>
            <a:r>
              <a:rPr lang="en-GB" sz="2000" dirty="0" smtClean="0"/>
              <a:t>Map to methods in underlying IL code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There are two kinds of property</a:t>
            </a:r>
          </a:p>
          <a:p>
            <a:pPr lvl="1" eaLnBrk="1" hangingPunct="1"/>
            <a:r>
              <a:rPr lang="en-GB" sz="2000" dirty="0" smtClean="0"/>
              <a:t>Scalar properties</a:t>
            </a:r>
          </a:p>
          <a:p>
            <a:pPr lvl="1" eaLnBrk="1" hangingPunct="1"/>
            <a:r>
              <a:rPr lang="en-GB" sz="2000" dirty="0" smtClean="0"/>
              <a:t>Indexed properties ('indexers')</a:t>
            </a:r>
          </a:p>
          <a:p>
            <a:pPr lvl="1" eaLnBrk="1" hangingPunct="1"/>
            <a:endParaRPr lang="en-GB" sz="2000" dirty="0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9EBEF04-EC86-49A8-AC64-F490F3449A0C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Get or set a single value</a:t>
            </a:r>
          </a:p>
          <a:p>
            <a:pPr lvl="1"/>
            <a:r>
              <a:rPr lang="en-GB" sz="2000" dirty="0" smtClean="0"/>
              <a:t>Specify the name and type of the property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Properties are as easy to use as public data, but more encapsulated</a:t>
            </a:r>
          </a:p>
          <a:p>
            <a:pPr lvl="1"/>
            <a:r>
              <a:rPr lang="en-GB" sz="2000" dirty="0" smtClean="0"/>
              <a:t>E.g. make it read-only (or write-only...?)</a:t>
            </a:r>
          </a:p>
          <a:p>
            <a:pPr lvl="1"/>
            <a:r>
              <a:rPr lang="en-GB" sz="2000" dirty="0" smtClean="0"/>
              <a:t>E.g. perform validation in the setter</a:t>
            </a:r>
          </a:p>
          <a:p>
            <a:pPr lvl="1"/>
            <a:r>
              <a:rPr lang="en-GB" sz="2000" dirty="0" smtClean="0"/>
              <a:t>E.g. return a derived value (in the UML sense) from a getter, or to perform lazy initialization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Properties </a:t>
            </a:r>
            <a:r>
              <a:rPr lang="en-GB" sz="2800" dirty="0" smtClean="0"/>
              <a:t>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D8DE5EB-DA66-4B7C-8A2B-28D6113CC56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example defines and uses scalar properties: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Scalar Properties </a:t>
            </a:r>
            <a:r>
              <a:rPr lang="en-GB" sz="2800" dirty="0" smtClean="0"/>
              <a:t>(2 of 2)</a:t>
            </a:r>
            <a:endParaRPr lang="en-GB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16944BD-F691-4006-BC91-46F2F6DC44D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825500" y="1672298"/>
            <a:ext cx="7910513" cy="341831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class Product                                  </a:t>
            </a:r>
            <a:r>
              <a:rPr lang="en-GB" sz="1200" u="sng" dirty="0" err="1" smtClean="0"/>
              <a:t>SimpleScalarPropertiesDemo.cs</a:t>
            </a:r>
            <a:endParaRPr lang="en-GB" sz="1200" dirty="0" smtClean="0"/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Declare a variable to hold the description.</a:t>
            </a:r>
          </a:p>
          <a:p>
            <a:r>
              <a:rPr lang="en-GB" sz="1200" dirty="0" smtClean="0"/>
              <a:t>  private string </a:t>
            </a:r>
            <a:r>
              <a:rPr lang="en-GB" sz="1200" dirty="0" err="1" smtClean="0"/>
              <a:t>mDescription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 smtClean="0"/>
              <a:t>  // Property to get and set the description.</a:t>
            </a:r>
          </a:p>
          <a:p>
            <a:r>
              <a:rPr lang="en-GB" sz="1200" dirty="0" smtClean="0"/>
              <a:t>  public string Description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get</a:t>
            </a:r>
          </a:p>
          <a:p>
            <a:r>
              <a:rPr lang="en-GB" sz="1200" dirty="0" smtClean="0"/>
              <a:t>    {</a:t>
            </a:r>
          </a:p>
          <a:p>
            <a:r>
              <a:rPr lang="en-GB" sz="1200" dirty="0" smtClean="0"/>
              <a:t>      return </a:t>
            </a:r>
            <a:r>
              <a:rPr lang="en-GB" sz="1200" dirty="0" err="1" smtClean="0"/>
              <a:t>mDescription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}</a:t>
            </a:r>
          </a:p>
          <a:p>
            <a:r>
              <a:rPr lang="en-GB" sz="1200" dirty="0" smtClean="0"/>
              <a:t>    set</a:t>
            </a:r>
          </a:p>
          <a:p>
            <a:r>
              <a:rPr lang="en-GB" sz="1200" dirty="0" smtClean="0"/>
              <a:t>   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mDescription</a:t>
            </a:r>
            <a:r>
              <a:rPr lang="en-GB" sz="1200" dirty="0" smtClean="0"/>
              <a:t> = value;</a:t>
            </a:r>
          </a:p>
          <a:p>
            <a:r>
              <a:rPr lang="en-GB" sz="1200" dirty="0" smtClean="0"/>
              <a:t>    }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5336278"/>
            <a:ext cx="7910513" cy="87345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Product </a:t>
            </a:r>
            <a:r>
              <a:rPr lang="en-GB" sz="1200" dirty="0" err="1" smtClean="0"/>
              <a:t>aProduct</a:t>
            </a:r>
            <a:r>
              <a:rPr lang="en-GB" sz="1200" dirty="0" smtClean="0"/>
              <a:t> = new Product();                   // </a:t>
            </a:r>
            <a:r>
              <a:rPr lang="en-GB" sz="1200" dirty="0"/>
              <a:t>Create a </a:t>
            </a:r>
            <a:r>
              <a:rPr lang="en-GB" sz="1200" dirty="0" smtClean="0"/>
              <a:t>Product object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aProduct.Description</a:t>
            </a:r>
            <a:r>
              <a:rPr lang="en-GB" sz="1200" dirty="0" smtClean="0"/>
              <a:t> = "Chef Anton's Gumbo Mix";    // </a:t>
            </a:r>
            <a:r>
              <a:rPr lang="en-GB" sz="1200" dirty="0"/>
              <a:t>Set </a:t>
            </a:r>
            <a:r>
              <a:rPr lang="en-GB" sz="1200" dirty="0" smtClean="0"/>
              <a:t>Description property.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("{0}", </a:t>
            </a:r>
            <a:r>
              <a:rPr lang="en-GB" sz="1200" dirty="0" err="1" smtClean="0"/>
              <a:t>aProduct.Description</a:t>
            </a:r>
            <a:r>
              <a:rPr lang="en-GB" sz="1200" dirty="0" smtClean="0"/>
              <a:t>);     // Set Description property.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view property procedures in ILDASM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Viewing Properties in ILDASM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079D54A-08D8-4693-93AF-48ECE540D42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475" y="1723527"/>
            <a:ext cx="4305300" cy="44481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5445" y="5036668"/>
            <a:ext cx="6096000" cy="1343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17166" name="Freeform 14"/>
          <p:cNvSpPr>
            <a:spLocks/>
          </p:cNvSpPr>
          <p:nvPr/>
        </p:nvSpPr>
        <p:spPr bwMode="auto">
          <a:xfrm>
            <a:off x="3233975" y="4691726"/>
            <a:ext cx="395287" cy="350837"/>
          </a:xfrm>
          <a:custGeom>
            <a:avLst/>
            <a:gdLst>
              <a:gd name="T0" fmla="*/ 0 w 463"/>
              <a:gd name="T1" fmla="*/ 0 h 154"/>
              <a:gd name="T2" fmla="*/ 2147483647 w 463"/>
              <a:gd name="T3" fmla="*/ 0 h 154"/>
              <a:gd name="T4" fmla="*/ 2147483647 w 463"/>
              <a:gd name="T5" fmla="*/ 2147483647 h 154"/>
              <a:gd name="T6" fmla="*/ 0 60000 65536"/>
              <a:gd name="T7" fmla="*/ 0 60000 65536"/>
              <a:gd name="T8" fmla="*/ 0 60000 65536"/>
              <a:gd name="T9" fmla="*/ 0 w 463"/>
              <a:gd name="T10" fmla="*/ 0 h 154"/>
              <a:gd name="T11" fmla="*/ 463 w 46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3" h="154">
                <a:moveTo>
                  <a:pt x="0" y="0"/>
                </a:moveTo>
                <a:lnTo>
                  <a:pt x="463" y="0"/>
                </a:lnTo>
                <a:lnTo>
                  <a:pt x="463" y="15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For a read-only property</a:t>
            </a:r>
          </a:p>
          <a:p>
            <a:pPr lvl="1" eaLnBrk="1" hangingPunct="1"/>
            <a:r>
              <a:rPr lang="en-GB" sz="2000" dirty="0" smtClean="0"/>
              <a:t>Only provide a 'getter'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For a write-only property</a:t>
            </a:r>
          </a:p>
          <a:p>
            <a:pPr lvl="1" eaLnBrk="1" hangingPunct="1"/>
            <a:r>
              <a:rPr lang="en-GB" sz="2000" dirty="0" smtClean="0"/>
              <a:t>Only provide a 'setter'</a:t>
            </a:r>
          </a:p>
          <a:p>
            <a:pPr lvl="1" eaLnBrk="1" hangingPunct="1"/>
            <a:r>
              <a:rPr lang="en-GB" sz="2000" dirty="0" smtClean="0"/>
              <a:t>Why would you do this?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Example:</a:t>
            </a:r>
          </a:p>
          <a:p>
            <a:pPr lvl="1" eaLnBrk="1" hangingPunct="1"/>
            <a:r>
              <a:rPr lang="en-GB" sz="2000" dirty="0" smtClean="0"/>
              <a:t>See </a:t>
            </a:r>
            <a:r>
              <a:rPr lang="en-GB" sz="2000" dirty="0" err="1" smtClean="0">
                <a:latin typeface="Lucida Console" pitchFamily="49" charset="0"/>
              </a:rPr>
              <a:t>ReadOnlyWriteOnlyProperties.cs</a:t>
            </a:r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Read-Only and Write-Only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6AF3D6-C3CB-4048-A7E0-B064ECED589B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A closer look at parameters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Construction and destruction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Properties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 smtClean="0"/>
          </a:p>
          <a:p>
            <a:pPr marL="533400" indent="-533400" eaLnBrk="1" hangingPunct="1">
              <a:buNone/>
            </a:pPr>
            <a:r>
              <a:rPr lang="en-GB" sz="2400" u="sng" dirty="0" smtClean="0"/>
              <a:t>Annex</a:t>
            </a:r>
          </a:p>
          <a:p>
            <a:pPr marL="533400" indent="-533400" eaLnBrk="1" hangingPunct="1"/>
            <a:r>
              <a:rPr lang="en-GB" sz="2400" dirty="0" smtClean="0"/>
              <a:t>Property indexers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Demos-04-Members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supports auto-implemented properties</a:t>
            </a:r>
          </a:p>
          <a:p>
            <a:pPr lvl="1" eaLnBrk="1" hangingPunct="1"/>
            <a:r>
              <a:rPr lang="en-GB" sz="2000" dirty="0" smtClean="0"/>
              <a:t>Short-cut syntax for properties that just get/set a value</a:t>
            </a:r>
          </a:p>
          <a:p>
            <a:pPr lvl="1" eaLnBrk="1" hangingPunct="1"/>
            <a:r>
              <a:rPr lang="en-GB" dirty="0" smtClean="0"/>
              <a:t>The </a:t>
            </a:r>
            <a:r>
              <a:rPr lang="en-GB" dirty="0"/>
              <a:t>compiler automatically </a:t>
            </a:r>
            <a:r>
              <a:rPr lang="en-GB" dirty="0" smtClean="0"/>
              <a:t>generates a private backing field and getter/setter </a:t>
            </a:r>
            <a:r>
              <a:rPr lang="en-GB" dirty="0"/>
              <a:t>bodies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marL="57150" indent="0" eaLnBrk="1" hangingPunct="1">
              <a:buNone/>
            </a:pPr>
            <a:endParaRPr lang="en-GB" dirty="0" smtClean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smtClean="0"/>
              <a:t>Notes:</a:t>
            </a:r>
          </a:p>
          <a:p>
            <a:pPr lvl="1" eaLnBrk="1" hangingPunct="1"/>
            <a:r>
              <a:rPr lang="en-GB" dirty="0" smtClean="0"/>
              <a:t>You can omit the setter part if you like</a:t>
            </a:r>
          </a:p>
          <a:p>
            <a:pPr lvl="1" eaLnBrk="1" hangingPunct="1"/>
            <a:r>
              <a:rPr lang="en-GB" dirty="0" smtClean="0"/>
              <a:t>You can initialize auto-properties inline (as of C#6)</a:t>
            </a:r>
          </a:p>
          <a:p>
            <a:pPr marL="457200" lvl="1" indent="0" eaLnBrk="1" hangingPunct="1">
              <a:buNone/>
            </a:pPr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Auto-Implemented </a:t>
            </a:r>
            <a:r>
              <a:rPr lang="en-GB" dirty="0" smtClean="0"/>
              <a:t>Properties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81FA69-3358-4846-BA36-A75B72BBFCEC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748452"/>
            <a:ext cx="7910513" cy="255992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class </a:t>
            </a:r>
            <a:r>
              <a:rPr lang="en-GB" sz="1200" dirty="0"/>
              <a:t>Person</a:t>
            </a:r>
          </a:p>
          <a:p>
            <a:r>
              <a:rPr lang="en-GB" sz="1200" dirty="0"/>
              <a:t>{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public string Name { get; set; }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public string Country { get; }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public </a:t>
            </a:r>
            <a:r>
              <a:rPr lang="en-GB" sz="1200" b="1" dirty="0" err="1">
                <a:solidFill>
                  <a:srgbClr val="FF0000"/>
                </a:solidFill>
              </a:rPr>
              <a:t>DateTime</a:t>
            </a:r>
            <a:r>
              <a:rPr lang="en-GB" sz="1200" b="1" dirty="0">
                <a:solidFill>
                  <a:srgbClr val="FF0000"/>
                </a:solidFill>
              </a:rPr>
              <a:t> Dob { get; } = </a:t>
            </a:r>
            <a:r>
              <a:rPr lang="en-GB" sz="1200" b="1" dirty="0" err="1">
                <a:solidFill>
                  <a:srgbClr val="FF0000"/>
                </a:solidFill>
              </a:rPr>
              <a:t>DateTime.Now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endParaRPr lang="en-GB" sz="1200" dirty="0"/>
          </a:p>
          <a:p>
            <a:r>
              <a:rPr lang="en-GB" sz="1200" dirty="0"/>
              <a:t>    public Person(string name, string country)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Name = name;</a:t>
            </a:r>
          </a:p>
          <a:p>
            <a:r>
              <a:rPr lang="en-GB" sz="1200" dirty="0"/>
              <a:t>        Country = country;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 smtClean="0"/>
              <a:t>    …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Modularity is important</a:t>
            </a:r>
          </a:p>
          <a:p>
            <a:pPr lvl="1"/>
            <a:r>
              <a:rPr lang="en-GB" dirty="0" smtClean="0"/>
              <a:t>Classes and methods should </a:t>
            </a:r>
            <a:r>
              <a:rPr lang="en-GB" dirty="0"/>
              <a:t>do only ONE thing</a:t>
            </a:r>
          </a:p>
          <a:p>
            <a:pPr lvl="1"/>
            <a:endParaRPr lang="en-GB" dirty="0"/>
          </a:p>
          <a:p>
            <a:r>
              <a:rPr lang="en-GB" dirty="0" smtClean="0"/>
              <a:t>Classes and methods should </a:t>
            </a:r>
            <a:r>
              <a:rPr lang="en-GB" dirty="0"/>
              <a:t>have </a:t>
            </a:r>
            <a:r>
              <a:rPr lang="en-GB" dirty="0" smtClean="0"/>
              <a:t>meaningful </a:t>
            </a:r>
            <a:r>
              <a:rPr lang="en-GB" dirty="0"/>
              <a:t>names </a:t>
            </a:r>
          </a:p>
          <a:p>
            <a:pPr lvl="1"/>
            <a:r>
              <a:rPr lang="en-GB" dirty="0" smtClean="0"/>
              <a:t>Don't </a:t>
            </a:r>
            <a:r>
              <a:rPr lang="en-GB" dirty="0"/>
              <a:t>use abbreviations unless they're </a:t>
            </a:r>
            <a:r>
              <a:rPr lang="en-GB" dirty="0" smtClean="0"/>
              <a:t>common</a:t>
            </a:r>
          </a:p>
          <a:p>
            <a:pPr lvl="1"/>
            <a:r>
              <a:rPr lang="en-GB" dirty="0" smtClean="0"/>
              <a:t>E.g. Http </a:t>
            </a:r>
            <a:r>
              <a:rPr lang="en-GB" dirty="0"/>
              <a:t>and Ftp </a:t>
            </a:r>
            <a:r>
              <a:rPr lang="en-GB" dirty="0" smtClean="0"/>
              <a:t>are allowed</a:t>
            </a:r>
          </a:p>
          <a:p>
            <a:pPr lvl="1"/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PascalCasing</a:t>
            </a:r>
            <a:r>
              <a:rPr lang="en-GB" dirty="0"/>
              <a:t> for names of classes, methods, and properties</a:t>
            </a:r>
          </a:p>
          <a:p>
            <a:pPr lvl="1"/>
            <a:endParaRPr lang="en-GB" dirty="0"/>
          </a:p>
          <a:p>
            <a:r>
              <a:rPr lang="en-GB" dirty="0" smtClean="0"/>
              <a:t>Fields should be private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properties to expose values 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Best Practices (1 of 2)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8C7293-7437-4B4C-8E46-D6895A95A91E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Constructors </a:t>
            </a:r>
            <a:r>
              <a:rPr lang="en-GB" dirty="0"/>
              <a:t>should fully initialize an object 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Checks </a:t>
            </a:r>
            <a:r>
              <a:rPr lang="en-GB" dirty="0"/>
              <a:t>in property setters should prevent an invalid state 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Only </a:t>
            </a:r>
            <a:r>
              <a:rPr lang="en-GB" dirty="0"/>
              <a:t>use positive terms in </a:t>
            </a:r>
            <a:r>
              <a:rPr lang="en-GB" dirty="0" smtClean="0"/>
              <a:t>properties, e.g. </a:t>
            </a:r>
            <a:r>
              <a:rPr lang="en-GB" dirty="0" smtClean="0">
                <a:latin typeface="Lucida Console" panose="020B0609040504020204" pitchFamily="49" charset="0"/>
              </a:rPr>
              <a:t>Enabled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type (class, </a:t>
            </a:r>
            <a:r>
              <a:rPr lang="en-GB" dirty="0" err="1"/>
              <a:t>struct</a:t>
            </a:r>
            <a:r>
              <a:rPr lang="en-GB" dirty="0"/>
              <a:t>, </a:t>
            </a:r>
            <a:r>
              <a:rPr lang="en-GB" dirty="0" err="1"/>
              <a:t>enum</a:t>
            </a:r>
            <a:r>
              <a:rPr lang="en-GB" dirty="0"/>
              <a:t>) per C# </a:t>
            </a:r>
            <a:r>
              <a:rPr lang="en-GB" dirty="0" smtClean="0"/>
              <a:t>file</a:t>
            </a:r>
          </a:p>
          <a:p>
            <a:pPr lvl="1"/>
            <a:endParaRPr lang="en-GB" dirty="0"/>
          </a:p>
          <a:p>
            <a:r>
              <a:rPr lang="en-GB" dirty="0" smtClean="0"/>
              <a:t>Avoid ref and out parameters if possible</a:t>
            </a:r>
            <a:endParaRPr lang="en-GB" dirty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Best </a:t>
            </a:r>
            <a:r>
              <a:rPr lang="en-GB" smtClean="0"/>
              <a:t>Practices (2 </a:t>
            </a:r>
            <a:r>
              <a:rPr lang="en-GB" dirty="0" smtClean="0"/>
              <a:t>of 2)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8C7293-7437-4B4C-8E46-D6895A95A91E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816014-46F6-49A5-8DF4-AB7B07B917A3}" type="slidenum">
              <a:rPr lang="en-GB"/>
              <a:pPr>
                <a:defRPr/>
              </a:pPr>
              <a:t>23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indexers</a:t>
            </a:r>
          </a:p>
          <a:p>
            <a:pPr eaLnBrk="1" hangingPunct="1"/>
            <a:r>
              <a:rPr lang="en-GB" sz="2400" dirty="0" smtClean="0"/>
              <a:t>Example of indexers</a:t>
            </a:r>
          </a:p>
          <a:p>
            <a:pPr eaLnBrk="1" hangingPunct="1"/>
            <a:r>
              <a:rPr lang="en-GB" sz="2400" dirty="0" smtClean="0"/>
              <a:t>Multi-key indexers</a:t>
            </a:r>
          </a:p>
          <a:p>
            <a:pPr eaLnBrk="1" hangingPunct="1"/>
            <a:r>
              <a:rPr lang="en-GB" sz="2400" dirty="0" smtClean="0"/>
              <a:t>Defining a composite key</a:t>
            </a:r>
          </a:p>
          <a:p>
            <a:pPr eaLnBrk="1" hangingPunct="1"/>
            <a:r>
              <a:rPr lang="en-GB" sz="2400" dirty="0" smtClean="0"/>
              <a:t>Implementing a multi-key indexer</a:t>
            </a:r>
          </a:p>
          <a:p>
            <a:pPr eaLnBrk="1" hangingPunct="1"/>
            <a:r>
              <a:rPr lang="en-GB" sz="2400" dirty="0" smtClean="0"/>
              <a:t>Using a multi-key indexer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Annex: Property Indexers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6B2B295-BD2B-4C9A-BFAF-DF530A298A1C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An 'indexer' is a special kind of property</a:t>
            </a:r>
          </a:p>
          <a:p>
            <a:pPr lvl="1" eaLnBrk="1" hangingPunct="1"/>
            <a:r>
              <a:rPr lang="en-GB" sz="2000" dirty="0" smtClean="0"/>
              <a:t>Useful if your class contains a collection of items</a:t>
            </a:r>
          </a:p>
          <a:p>
            <a:pPr lvl="1" eaLnBrk="1" hangingPunct="1"/>
            <a:r>
              <a:rPr lang="en-GB" sz="2000" dirty="0" smtClean="0"/>
              <a:t>Allows client code to access items using [] syntax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General syntax of an indexer: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Indexers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2086A-2876-4C25-8C7B-B7F806CCE5D6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275456"/>
            <a:ext cx="7910513" cy="106452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i="1" dirty="0" err="1" smtClean="0"/>
              <a:t>return_type</a:t>
            </a:r>
            <a:r>
              <a:rPr lang="en-GB" sz="1200" i="1" dirty="0" smtClean="0"/>
              <a:t> </a:t>
            </a:r>
            <a:r>
              <a:rPr lang="en-GB" sz="1200" dirty="0" smtClean="0"/>
              <a:t>this[</a:t>
            </a:r>
            <a:r>
              <a:rPr lang="en-GB" sz="1200" i="1" dirty="0" err="1" smtClean="0"/>
              <a:t>index_type</a:t>
            </a:r>
            <a:r>
              <a:rPr lang="en-GB" sz="1200" i="1" dirty="0" smtClean="0"/>
              <a:t> index</a:t>
            </a:r>
            <a:r>
              <a:rPr lang="en-GB" sz="1200" dirty="0" smtClean="0"/>
              <a:t>]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{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get { </a:t>
            </a:r>
            <a:r>
              <a:rPr lang="en-GB" sz="1200" i="1" dirty="0" smtClean="0"/>
              <a:t>get item at specified index</a:t>
            </a:r>
            <a:r>
              <a:rPr lang="en-GB" sz="1200" dirty="0" smtClean="0"/>
              <a:t> }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set { </a:t>
            </a:r>
            <a:r>
              <a:rPr lang="en-GB" sz="1200" i="1" dirty="0" smtClean="0"/>
              <a:t>set item at specified index </a:t>
            </a:r>
            <a:r>
              <a:rPr lang="en-GB" sz="1200" dirty="0" smtClean="0"/>
              <a:t>}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shows how to define an indexer</a:t>
            </a:r>
          </a:p>
          <a:p>
            <a:pPr lvl="1"/>
            <a:r>
              <a:rPr lang="en-GB" sz="2000" dirty="0" smtClean="0"/>
              <a:t>The </a:t>
            </a:r>
            <a:r>
              <a:rPr lang="en-GB" sz="2000" dirty="0" err="1" smtClean="0">
                <a:latin typeface="Lucida Console" pitchFamily="49" charset="0"/>
              </a:rPr>
              <a:t>Catalog</a:t>
            </a:r>
            <a:r>
              <a:rPr lang="en-GB" sz="2000" dirty="0" smtClean="0"/>
              <a:t> class contains a collection of </a:t>
            </a:r>
            <a:r>
              <a:rPr lang="en-GB" sz="2000" dirty="0" err="1" smtClean="0">
                <a:latin typeface="Lucida Console" pitchFamily="49" charset="0"/>
              </a:rPr>
              <a:t>CatalogItem</a:t>
            </a:r>
            <a:r>
              <a:rPr lang="en-GB" sz="2000" dirty="0" smtClean="0"/>
              <a:t> objects</a:t>
            </a:r>
          </a:p>
          <a:p>
            <a:pPr lvl="1"/>
            <a:r>
              <a:rPr lang="en-GB" sz="2000" dirty="0" smtClean="0"/>
              <a:t>The indexer lets the client access </a:t>
            </a:r>
            <a:r>
              <a:rPr lang="en-GB" sz="2000" dirty="0" err="1" smtClean="0">
                <a:latin typeface="Lucida Console" pitchFamily="49" charset="0"/>
              </a:rPr>
              <a:t>CatalogItem</a:t>
            </a:r>
            <a:r>
              <a:rPr lang="en-GB" sz="2000" dirty="0" smtClean="0"/>
              <a:t> objects by [code]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Indexers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021A39-2559-4BD9-8CDC-AC6A7081BD02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825500" y="2418409"/>
            <a:ext cx="7910513" cy="37531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CatalogItem</a:t>
            </a:r>
            <a:r>
              <a:rPr lang="en-GB" sz="1200" dirty="0" smtClean="0"/>
              <a:t>                                             </a:t>
            </a:r>
            <a:r>
              <a:rPr lang="en-GB" sz="1200" u="sng" dirty="0" err="1" smtClean="0"/>
              <a:t>IndexerDemo.cs</a:t>
            </a:r>
            <a:endParaRPr lang="en-GB" sz="1200" u="sng" dirty="0" smtClean="0"/>
          </a:p>
          <a:p>
            <a:pPr defTabSz="739775">
              <a:defRPr/>
            </a:pPr>
            <a:r>
              <a:rPr lang="en-GB" sz="1200" dirty="0" smtClean="0"/>
              <a:t>{ …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Catalog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private Dictionary&lt;string, </a:t>
            </a:r>
            <a:r>
              <a:rPr lang="en-GB" sz="1200" dirty="0" err="1" smtClean="0"/>
              <a:t>CatalogItem</a:t>
            </a:r>
            <a:r>
              <a:rPr lang="en-GB" sz="1200" dirty="0" smtClean="0"/>
              <a:t>&gt; </a:t>
            </a:r>
            <a:r>
              <a:rPr lang="en-GB" sz="1200" dirty="0" err="1" smtClean="0"/>
              <a:t>mCatalogItems</a:t>
            </a:r>
            <a:r>
              <a:rPr lang="en-GB" sz="1200" dirty="0" smtClean="0"/>
              <a:t> =</a:t>
            </a:r>
          </a:p>
          <a:p>
            <a:pPr defTabSz="739775">
              <a:defRPr/>
            </a:pPr>
            <a:r>
              <a:rPr lang="en-GB" sz="1200" dirty="0" smtClean="0"/>
              <a:t>                                             new Dictionary&lt;string, </a:t>
            </a:r>
            <a:r>
              <a:rPr lang="en-GB" sz="1200" dirty="0" err="1" smtClean="0"/>
              <a:t>CatalogItem</a:t>
            </a:r>
            <a:r>
              <a:rPr lang="en-GB" sz="1200" dirty="0" smtClean="0"/>
              <a:t>&gt;();</a:t>
            </a:r>
          </a:p>
          <a:p>
            <a:pPr defTabSz="739775">
              <a:defRPr/>
            </a:pPr>
            <a:endParaRPr lang="en-GB" sz="1200" dirty="0" smtClean="0"/>
          </a:p>
          <a:p>
            <a:r>
              <a:rPr lang="en-GB" sz="1200" b="1" dirty="0" smtClean="0"/>
              <a:t>  public </a:t>
            </a:r>
            <a:r>
              <a:rPr lang="en-GB" sz="1200" b="1" dirty="0" err="1" smtClean="0"/>
              <a:t>CatalogItem</a:t>
            </a:r>
            <a:r>
              <a:rPr lang="en-GB" sz="1200" b="1" dirty="0" smtClean="0"/>
              <a:t> this[string code]</a:t>
            </a:r>
          </a:p>
          <a:p>
            <a:r>
              <a:rPr lang="en-GB" sz="1200" b="1" dirty="0" smtClean="0"/>
              <a:t>  {</a:t>
            </a:r>
          </a:p>
          <a:p>
            <a:r>
              <a:rPr lang="en-GB" sz="1200" b="1" dirty="0" smtClean="0"/>
              <a:t>    get { return </a:t>
            </a:r>
            <a:r>
              <a:rPr lang="en-GB" sz="1200" b="1" dirty="0" err="1" smtClean="0"/>
              <a:t>mCatalogItems</a:t>
            </a:r>
            <a:r>
              <a:rPr lang="en-GB" sz="1200" b="1" dirty="0" smtClean="0"/>
              <a:t>[code]; }</a:t>
            </a:r>
          </a:p>
          <a:p>
            <a:r>
              <a:rPr lang="en-GB" sz="1200" b="1" dirty="0" smtClean="0"/>
              <a:t>    set { </a:t>
            </a:r>
            <a:r>
              <a:rPr lang="en-GB" sz="1200" b="1" dirty="0" err="1" smtClean="0"/>
              <a:t>mCatalogItems</a:t>
            </a:r>
            <a:r>
              <a:rPr lang="en-GB" sz="1200" b="1" dirty="0" smtClean="0"/>
              <a:t>[code] = value; }</a:t>
            </a:r>
          </a:p>
          <a:p>
            <a:r>
              <a:rPr lang="en-GB" sz="1200" b="1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bool</a:t>
            </a:r>
            <a:r>
              <a:rPr lang="en-GB" sz="1200" dirty="0" smtClean="0"/>
              <a:t> </a:t>
            </a:r>
            <a:r>
              <a:rPr lang="en-GB" sz="1200" dirty="0" err="1" smtClean="0"/>
              <a:t>IsRecognizedCode</a:t>
            </a:r>
            <a:r>
              <a:rPr lang="en-GB" sz="1200" dirty="0" smtClean="0"/>
              <a:t>(string code)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return </a:t>
            </a:r>
            <a:r>
              <a:rPr lang="en-GB" sz="1200" dirty="0" err="1" smtClean="0"/>
              <a:t>mCatalogItems.ContainsKey</a:t>
            </a:r>
            <a:r>
              <a:rPr lang="en-GB" sz="1200" dirty="0" smtClean="0"/>
              <a:t>(code);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shows how to use the indexer from the previous slide</a:t>
            </a:r>
            <a:endParaRPr lang="en-GB" sz="20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Indexers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021A39-2559-4BD9-8CDC-AC6A7081BD02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825500" y="2019857"/>
            <a:ext cx="7910513" cy="287968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Catalog</a:t>
            </a:r>
            <a:r>
              <a:rPr lang="en-GB" sz="1200" dirty="0" smtClean="0"/>
              <a:t> </a:t>
            </a:r>
            <a:r>
              <a:rPr lang="en-GB" sz="1200" dirty="0" err="1" smtClean="0"/>
              <a:t>swansCatalog</a:t>
            </a:r>
            <a:r>
              <a:rPr lang="en-GB" sz="1200" dirty="0" smtClean="0"/>
              <a:t> = new </a:t>
            </a:r>
            <a:r>
              <a:rPr lang="en-GB" sz="1200" dirty="0" err="1" smtClean="0"/>
              <a:t>Catalog</a:t>
            </a:r>
            <a:r>
              <a:rPr lang="en-GB" sz="1200" dirty="0" smtClean="0"/>
              <a:t>();   </a:t>
            </a:r>
          </a:p>
          <a:p>
            <a:pPr defTabSz="739775">
              <a:defRPr/>
            </a:pPr>
            <a:r>
              <a:rPr lang="en-GB" sz="1200" dirty="0" smtClean="0"/>
              <a:t>          </a:t>
            </a:r>
          </a:p>
          <a:p>
            <a:r>
              <a:rPr lang="en-GB" sz="1200" b="1" dirty="0" err="1" smtClean="0"/>
              <a:t>swansCatalog</a:t>
            </a:r>
            <a:r>
              <a:rPr lang="en-GB" sz="1200" b="1" dirty="0" smtClean="0"/>
              <a:t>["JA"] = new </a:t>
            </a:r>
            <a:r>
              <a:rPr lang="en-GB" sz="1200" b="1" dirty="0" err="1" smtClean="0"/>
              <a:t>CatalogItem</a:t>
            </a:r>
            <a:r>
              <a:rPr lang="en-GB" sz="1200" b="1" dirty="0" smtClean="0"/>
              <a:t>("Adult jersey", 40.00);</a:t>
            </a:r>
          </a:p>
          <a:p>
            <a:pPr defTabSz="739775">
              <a:defRPr/>
            </a:pPr>
            <a:r>
              <a:rPr lang="en-GB" sz="1200" b="1" dirty="0" err="1" smtClean="0"/>
              <a:t>swansCatalog</a:t>
            </a:r>
            <a:r>
              <a:rPr lang="en-GB" sz="1200" b="1" dirty="0" smtClean="0"/>
              <a:t>["JC"] = new </a:t>
            </a:r>
            <a:r>
              <a:rPr lang="en-GB" sz="1200" b="1" dirty="0" err="1" smtClean="0"/>
              <a:t>CatalogItem</a:t>
            </a:r>
            <a:r>
              <a:rPr lang="en-GB" sz="1200" b="1" dirty="0" smtClean="0"/>
              <a:t>("Child jersey", 25.00);</a:t>
            </a:r>
          </a:p>
          <a:p>
            <a:r>
              <a:rPr lang="en-GB" sz="1200" b="1" dirty="0" err="1" smtClean="0"/>
              <a:t>swansCatalog</a:t>
            </a:r>
            <a:r>
              <a:rPr lang="en-GB" sz="1200" b="1" dirty="0" smtClean="0"/>
              <a:t>["SA"] = new </a:t>
            </a:r>
            <a:r>
              <a:rPr lang="en-GB" sz="1200" b="1" dirty="0" err="1" smtClean="0"/>
              <a:t>CatalogItem</a:t>
            </a:r>
            <a:r>
              <a:rPr lang="en-GB" sz="1200" b="1" dirty="0" smtClean="0"/>
              <a:t>("Adult shorts", 20.00);</a:t>
            </a:r>
          </a:p>
          <a:p>
            <a:r>
              <a:rPr lang="en-GB" sz="1200" b="1" dirty="0" err="1" smtClean="0"/>
              <a:t>swansCatalog</a:t>
            </a:r>
            <a:r>
              <a:rPr lang="en-GB" sz="1200" b="1" dirty="0" smtClean="0"/>
              <a:t>["SC"] = new </a:t>
            </a:r>
            <a:r>
              <a:rPr lang="en-GB" sz="1200" b="1" dirty="0" err="1" smtClean="0"/>
              <a:t>CatalogItem</a:t>
            </a:r>
            <a:r>
              <a:rPr lang="en-GB" sz="1200" b="1" dirty="0" smtClean="0"/>
              <a:t>("Child shorts", 12.00);</a:t>
            </a:r>
          </a:p>
          <a:p>
            <a:r>
              <a:rPr lang="en-GB" sz="1200" b="1" dirty="0" err="1" smtClean="0"/>
              <a:t>swansCatalog</a:t>
            </a:r>
            <a:r>
              <a:rPr lang="en-GB" sz="1200" b="1" dirty="0" smtClean="0"/>
              <a:t>["WP"] = new </a:t>
            </a:r>
            <a:r>
              <a:rPr lang="en-GB" sz="1200" b="1" dirty="0" err="1" smtClean="0"/>
              <a:t>CatalogItem</a:t>
            </a:r>
            <a:r>
              <a:rPr lang="en-GB" sz="1200" b="1" dirty="0" smtClean="0"/>
              <a:t>("Wembley Promotion Video!", 15.00);</a:t>
            </a:r>
          </a:p>
          <a:p>
            <a:pPr defTabSz="739775">
              <a:defRPr/>
            </a:pPr>
            <a:endParaRPr lang="en-GB" sz="1200" dirty="0" smtClean="0"/>
          </a:p>
          <a:p>
            <a:r>
              <a:rPr lang="en-GB" sz="1200" dirty="0" err="1" smtClean="0"/>
              <a:t>Console.Write</a:t>
            </a:r>
            <a:r>
              <a:rPr lang="en-GB" sz="1200" dirty="0" smtClean="0"/>
              <a:t>("Enter product code: ");</a:t>
            </a:r>
          </a:p>
          <a:p>
            <a:r>
              <a:rPr lang="en-GB" sz="1200" dirty="0" smtClean="0"/>
              <a:t>string code = 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if (</a:t>
            </a:r>
            <a:r>
              <a:rPr lang="en-GB" sz="1200" dirty="0" err="1" smtClean="0"/>
              <a:t>swansCatalog.IsRecognizedCode</a:t>
            </a:r>
            <a:r>
              <a:rPr lang="en-GB" sz="1200" dirty="0" smtClean="0"/>
              <a:t>(code))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("Details: {0}", </a:t>
            </a:r>
            <a:r>
              <a:rPr lang="en-GB" sz="1200" b="1" dirty="0" err="1" smtClean="0"/>
              <a:t>swansCatalog</a:t>
            </a:r>
            <a:r>
              <a:rPr lang="en-GB" sz="1200" b="1" dirty="0" smtClean="0"/>
              <a:t>[code]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else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("Unrecognized code: {0}", code);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supports the use of multi-dimensional arrays</a:t>
            </a:r>
          </a:p>
          <a:p>
            <a:pPr lvl="1" eaLnBrk="1" hangingPunct="1"/>
            <a:r>
              <a:rPr lang="en-GB" sz="2000" dirty="0" smtClean="0"/>
              <a:t>E.g. </a:t>
            </a:r>
            <a:r>
              <a:rPr lang="en-GB" sz="2000" dirty="0" err="1" smtClean="0">
                <a:latin typeface="Lucida Console" pitchFamily="49" charset="0"/>
              </a:rPr>
              <a:t>myMultiDimArray</a:t>
            </a:r>
            <a:r>
              <a:rPr lang="en-GB" sz="2000" dirty="0" smtClean="0">
                <a:latin typeface="Lucida Console" pitchFamily="49" charset="0"/>
              </a:rPr>
              <a:t>[</a:t>
            </a:r>
            <a:r>
              <a:rPr lang="en-GB" sz="2000" dirty="0" err="1" smtClean="0">
                <a:latin typeface="Lucida Console" pitchFamily="49" charset="0"/>
              </a:rPr>
              <a:t>i,j</a:t>
            </a:r>
            <a:r>
              <a:rPr lang="en-GB" sz="2000" dirty="0" smtClean="0">
                <a:latin typeface="Lucida Console" pitchFamily="49" charset="0"/>
              </a:rPr>
              <a:t>]</a:t>
            </a: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eaLnBrk="1" hangingPunct="1"/>
            <a:r>
              <a:rPr lang="en-GB" sz="2400" dirty="0" smtClean="0"/>
              <a:t>You can extend this concept, to define indexers that use multiple keys</a:t>
            </a:r>
          </a:p>
          <a:p>
            <a:pPr lvl="1" eaLnBrk="1" hangingPunct="1"/>
            <a:r>
              <a:rPr lang="en-GB" sz="2000" dirty="0" smtClean="0"/>
              <a:t>Similar to the use of composite primary keys in a database table</a:t>
            </a:r>
          </a:p>
          <a:p>
            <a:pPr lvl="1" eaLnBrk="1" hangingPunct="1"/>
            <a:r>
              <a:rPr lang="en-GB" sz="2000" dirty="0" smtClean="0"/>
              <a:t>E.g. </a:t>
            </a:r>
            <a:r>
              <a:rPr lang="en-GB" sz="2000" dirty="0" smtClean="0">
                <a:latin typeface="Lucida Console" pitchFamily="49" charset="0"/>
              </a:rPr>
              <a:t>employer[</a:t>
            </a:r>
            <a:r>
              <a:rPr lang="en-GB" sz="2000" i="1" dirty="0" err="1" smtClean="0">
                <a:latin typeface="Lucida Console" pitchFamily="49" charset="0"/>
              </a:rPr>
              <a:t>city</a:t>
            </a:r>
            <a:r>
              <a:rPr lang="en-GB" sz="2000" dirty="0" err="1" smtClean="0">
                <a:latin typeface="Lucida Console" pitchFamily="49" charset="0"/>
              </a:rPr>
              <a:t>,</a:t>
            </a:r>
            <a:r>
              <a:rPr lang="en-GB" sz="2000" i="1" dirty="0" err="1" smtClean="0">
                <a:latin typeface="Lucida Console" pitchFamily="49" charset="0"/>
              </a:rPr>
              <a:t>IdNumber</a:t>
            </a:r>
            <a:r>
              <a:rPr lang="en-GB" sz="2000" dirty="0" smtClean="0">
                <a:latin typeface="Lucida Console" pitchFamily="49" charset="0"/>
              </a:rPr>
              <a:t>]</a:t>
            </a:r>
          </a:p>
          <a:p>
            <a:pPr lvl="1" eaLnBrk="1" hangingPunct="1"/>
            <a:endParaRPr lang="en-GB" sz="2000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Multi-Key Indexers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1C84D3-394B-4BC9-ABA5-06B0AB489E90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Define a class/</a:t>
            </a:r>
            <a:r>
              <a:rPr lang="en-GB" sz="2400" dirty="0" err="1" smtClean="0"/>
              <a:t>struct</a:t>
            </a:r>
            <a:r>
              <a:rPr lang="en-GB" sz="2400" dirty="0" smtClean="0"/>
              <a:t> to act as a composite key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a Composite Key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9902BB-04E9-4999-BDEF-F3D6114BE463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825500" y="1720850"/>
            <a:ext cx="7654925" cy="499268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struct</a:t>
            </a:r>
            <a:r>
              <a:rPr lang="en-GB" sz="1200" dirty="0"/>
              <a:t>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      // </a:t>
            </a:r>
            <a:r>
              <a:rPr lang="en-GB" sz="1200" dirty="0" err="1"/>
              <a:t>Struct</a:t>
            </a:r>
            <a:r>
              <a:rPr lang="en-GB" sz="1200" dirty="0"/>
              <a:t> acts as composite </a:t>
            </a:r>
            <a:r>
              <a:rPr lang="en-GB" sz="1200" dirty="0" smtClean="0"/>
              <a:t>key.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mLocation</a:t>
            </a:r>
            <a:r>
              <a:rPr lang="en-GB" sz="1200" dirty="0"/>
              <a:t>;       // Each </a:t>
            </a:r>
            <a:r>
              <a:rPr lang="en-GB" sz="1200" dirty="0" smtClean="0"/>
              <a:t>sales person </a:t>
            </a:r>
            <a:r>
              <a:rPr lang="en-GB" sz="1200" dirty="0"/>
              <a:t>has a unique combination    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   </a:t>
            </a:r>
            <a:r>
              <a:rPr lang="en-GB" sz="1200" dirty="0" err="1"/>
              <a:t>mID</a:t>
            </a:r>
            <a:r>
              <a:rPr lang="en-GB" sz="1200" dirty="0"/>
              <a:t>;             // of location and ID.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(string </a:t>
            </a:r>
            <a:r>
              <a:rPr lang="en-GB" sz="1200" dirty="0"/>
              <a:t>loc, </a:t>
            </a:r>
            <a:r>
              <a:rPr lang="en-GB" sz="1200" dirty="0" err="1"/>
              <a:t>int</a:t>
            </a:r>
            <a:r>
              <a:rPr lang="en-GB" sz="1200" dirty="0"/>
              <a:t> id)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{ 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mLocation</a:t>
            </a:r>
            <a:r>
              <a:rPr lang="en-GB" sz="1200" dirty="0" smtClean="0"/>
              <a:t> </a:t>
            </a:r>
            <a:r>
              <a:rPr lang="en-GB" sz="1200" dirty="0"/>
              <a:t>= loc;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mID</a:t>
            </a:r>
            <a:r>
              <a:rPr lang="en-GB" sz="1200" dirty="0" smtClean="0"/>
              <a:t> </a:t>
            </a:r>
            <a:r>
              <a:rPr lang="en-GB" sz="1200" dirty="0"/>
              <a:t>= id;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string Location { get { return </a:t>
            </a:r>
            <a:r>
              <a:rPr lang="en-GB" sz="1200" dirty="0" err="1"/>
              <a:t>mLocation</a:t>
            </a:r>
            <a:r>
              <a:rPr lang="en-GB" sz="1200" dirty="0"/>
              <a:t>; }  }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   ID       { get { return </a:t>
            </a:r>
            <a:r>
              <a:rPr lang="en-GB" sz="1200" dirty="0" err="1"/>
              <a:t>mID</a:t>
            </a:r>
            <a:r>
              <a:rPr lang="en-GB" sz="1200" dirty="0"/>
              <a:t>; }      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override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GetHashCode</a:t>
            </a:r>
            <a:r>
              <a:rPr lang="en-GB" sz="1200" dirty="0"/>
              <a:t>() { return </a:t>
            </a:r>
            <a:r>
              <a:rPr lang="en-GB" sz="1200" dirty="0" err="1"/>
              <a:t>Location.GetHashCode</a:t>
            </a:r>
            <a:r>
              <a:rPr lang="en-GB" sz="1200" dirty="0"/>
              <a:t>()+ID;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override </a:t>
            </a:r>
            <a:r>
              <a:rPr lang="en-GB" sz="1200" dirty="0" err="1"/>
              <a:t>bool</a:t>
            </a:r>
            <a:r>
              <a:rPr lang="en-GB" sz="1200" dirty="0"/>
              <a:t> Equals(object </a:t>
            </a:r>
            <a:r>
              <a:rPr lang="en-GB" sz="1200" dirty="0" err="1"/>
              <a:t>obj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if ( (</a:t>
            </a:r>
            <a:r>
              <a:rPr lang="en-GB" sz="1200" dirty="0" err="1"/>
              <a:t>obj</a:t>
            </a:r>
            <a:r>
              <a:rPr lang="en-GB" sz="1200" dirty="0"/>
              <a:t> == null) || !(</a:t>
            </a:r>
            <a:r>
              <a:rPr lang="en-GB" sz="1200" dirty="0" err="1"/>
              <a:t>obj</a:t>
            </a:r>
            <a:r>
              <a:rPr lang="en-GB" sz="1200" dirty="0"/>
              <a:t> is </a:t>
            </a:r>
            <a:r>
              <a:rPr lang="en-GB" sz="1200" dirty="0" err="1"/>
              <a:t>PersonKey</a:t>
            </a:r>
            <a:r>
              <a:rPr lang="en-GB" sz="1200" dirty="0"/>
              <a:t>) )</a:t>
            </a:r>
          </a:p>
          <a:p>
            <a:pPr defTabSz="739775">
              <a:defRPr/>
            </a:pPr>
            <a:r>
              <a:rPr lang="en-GB" sz="1200" dirty="0"/>
              <a:t>      return false;</a:t>
            </a:r>
          </a:p>
          <a:p>
            <a:pPr defTabSz="739775">
              <a:defRPr/>
            </a:pPr>
            <a:r>
              <a:rPr lang="en-GB" sz="1200" dirty="0"/>
              <a:t>    else</a:t>
            </a:r>
          </a:p>
          <a:p>
            <a:pPr defTabSz="739775">
              <a:defRPr/>
            </a:pPr>
            <a:r>
              <a:rPr lang="en-GB" sz="1200" dirty="0"/>
              <a:t>    {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 </a:t>
            </a:r>
            <a:r>
              <a:rPr lang="en-GB" sz="1200" dirty="0"/>
              <a:t>other = </a:t>
            </a:r>
            <a:r>
              <a:rPr lang="en-GB" sz="1200" dirty="0" smtClean="0"/>
              <a:t>(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)</a:t>
            </a:r>
            <a:r>
              <a:rPr lang="en-GB" sz="1200" dirty="0" err="1" smtClean="0"/>
              <a:t>obj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    return (</a:t>
            </a:r>
            <a:r>
              <a:rPr lang="en-GB" sz="1200" dirty="0" err="1"/>
              <a:t>this.Location</a:t>
            </a:r>
            <a:r>
              <a:rPr lang="en-GB" sz="1200" dirty="0"/>
              <a:t> == </a:t>
            </a:r>
            <a:r>
              <a:rPr lang="en-GB" sz="1200" dirty="0" err="1"/>
              <a:t>other.Location</a:t>
            </a:r>
            <a:r>
              <a:rPr lang="en-GB" sz="1200" dirty="0"/>
              <a:t> &amp;&amp; </a:t>
            </a:r>
            <a:r>
              <a:rPr lang="en-GB" sz="1200" dirty="0" err="1"/>
              <a:t>this.ID</a:t>
            </a:r>
            <a:r>
              <a:rPr lang="en-GB" sz="1200" dirty="0"/>
              <a:t> == </a:t>
            </a:r>
            <a:r>
              <a:rPr lang="en-GB" sz="1200" dirty="0" err="1"/>
              <a:t>other.ID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 </a:t>
            </a:r>
            <a:r>
              <a:rPr lang="en-GB" sz="1200" dirty="0" smtClean="0"/>
              <a:t>        </a:t>
            </a:r>
            <a:r>
              <a:rPr lang="en-GB" sz="1200" u="sng" dirty="0" err="1" smtClean="0"/>
              <a:t>MultiKeyIndexerDemo.cs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Parameter passing modes</a:t>
            </a:r>
          </a:p>
          <a:p>
            <a:pPr eaLnBrk="1" hangingPunct="1"/>
            <a:r>
              <a:rPr lang="en-GB" sz="2400" dirty="0" smtClean="0"/>
              <a:t>Variable-length parameter lists</a:t>
            </a:r>
          </a:p>
          <a:p>
            <a:pPr eaLnBrk="1" hangingPunct="1"/>
            <a:r>
              <a:rPr lang="en-GB" sz="2400" dirty="0" smtClean="0"/>
              <a:t>Optional parameters</a:t>
            </a:r>
          </a:p>
          <a:p>
            <a:pPr eaLnBrk="1" hangingPunct="1"/>
            <a:r>
              <a:rPr lang="en-GB" sz="2400" dirty="0" smtClean="0"/>
              <a:t>Named parameters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1. A Closer Look at Parameters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45A74-C8D5-40EC-AC06-65CBC792BFC0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Implementing a Multi-Key Indexer</a:t>
            </a:r>
            <a:endParaRPr lang="en-GB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06BC12-21D8-4FF5-8BF1-FC5828778BCA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825500" y="1311275"/>
            <a:ext cx="7654925" cy="528507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SalesPerson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dirty="0"/>
              <a:t>class </a:t>
            </a:r>
            <a:r>
              <a:rPr lang="en-GB" sz="1200" dirty="0" err="1" smtClean="0"/>
              <a:t>SalesCompany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The </a:t>
            </a:r>
            <a:r>
              <a:rPr lang="en-GB" sz="1200" dirty="0" smtClean="0"/>
              <a:t>sales company has </a:t>
            </a:r>
            <a:r>
              <a:rPr lang="en-GB" sz="1200" dirty="0"/>
              <a:t>a collection of </a:t>
            </a:r>
            <a:r>
              <a:rPr lang="en-GB" sz="1200" dirty="0" smtClean="0"/>
              <a:t>salespersons.</a:t>
            </a:r>
            <a:endParaRPr lang="en-GB" sz="1200" dirty="0"/>
          </a:p>
          <a:p>
            <a:r>
              <a:rPr lang="en-GB" sz="1200" dirty="0"/>
              <a:t> </a:t>
            </a:r>
            <a:r>
              <a:rPr lang="en-GB" sz="1200" dirty="0" smtClean="0"/>
              <a:t> private Dictionary&lt;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,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&gt; </a:t>
            </a:r>
            <a:r>
              <a:rPr lang="en-GB" sz="1200" dirty="0" err="1" smtClean="0"/>
              <a:t>mSalesPersons</a:t>
            </a:r>
            <a:r>
              <a:rPr lang="en-GB" sz="1200" dirty="0" smtClean="0"/>
              <a:t> =</a:t>
            </a:r>
          </a:p>
          <a:p>
            <a:r>
              <a:rPr lang="en-GB" sz="1200" dirty="0" smtClean="0"/>
              <a:t>      new Dictionary&lt;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,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&gt;();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Property to get/set </a:t>
            </a:r>
            <a:r>
              <a:rPr lang="en-GB" sz="1200" dirty="0" smtClean="0"/>
              <a:t>salesperson by </a:t>
            </a:r>
            <a:r>
              <a:rPr lang="en-GB" sz="1200" dirty="0"/>
              <a:t>location and </a:t>
            </a:r>
            <a:r>
              <a:rPr lang="en-GB" sz="1200" dirty="0" smtClean="0"/>
              <a:t>ID. 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 </a:t>
            </a:r>
            <a:r>
              <a:rPr lang="en-GB" sz="1200" dirty="0"/>
              <a:t>this[string location, </a:t>
            </a:r>
            <a:r>
              <a:rPr lang="en-GB" sz="1200" dirty="0" err="1"/>
              <a:t>int</a:t>
            </a:r>
            <a:r>
              <a:rPr lang="en-GB" sz="1200" dirty="0"/>
              <a:t> ID]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get // Get </a:t>
            </a:r>
            <a:r>
              <a:rPr lang="en-GB" sz="1200" dirty="0" smtClean="0"/>
              <a:t>salesperson </a:t>
            </a:r>
            <a:r>
              <a:rPr lang="en-GB" sz="1200" dirty="0"/>
              <a:t>with location and </a:t>
            </a:r>
            <a:r>
              <a:rPr lang="en-GB" sz="1200" dirty="0" smtClean="0"/>
              <a:t>ID.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  {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 </a:t>
            </a:r>
            <a:r>
              <a:rPr lang="en-GB" sz="1200" dirty="0"/>
              <a:t>key = new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(location</a:t>
            </a:r>
            <a:r>
              <a:rPr lang="en-GB" sz="1200" dirty="0"/>
              <a:t>, ID);</a:t>
            </a:r>
          </a:p>
          <a:p>
            <a:pPr defTabSz="739775">
              <a:defRPr/>
            </a:pPr>
            <a:r>
              <a:rPr lang="en-GB" sz="1200" dirty="0"/>
              <a:t>      return </a:t>
            </a:r>
            <a:r>
              <a:rPr lang="en-GB" sz="1200" dirty="0" err="1" smtClean="0"/>
              <a:t>mEmployees</a:t>
            </a:r>
            <a:r>
              <a:rPr lang="en-GB" sz="1200" dirty="0" smtClean="0"/>
              <a:t>[key</a:t>
            </a:r>
            <a:r>
              <a:rPr lang="en-GB" sz="1200" dirty="0"/>
              <a:t>];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set // Set </a:t>
            </a:r>
            <a:r>
              <a:rPr lang="en-GB" sz="1200" dirty="0" smtClean="0"/>
              <a:t>salesperson </a:t>
            </a:r>
            <a:r>
              <a:rPr lang="en-GB" sz="1200" dirty="0"/>
              <a:t>with Location and </a:t>
            </a:r>
            <a:r>
              <a:rPr lang="en-GB" sz="1200" dirty="0" smtClean="0"/>
              <a:t>ID.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  {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 </a:t>
            </a:r>
            <a:r>
              <a:rPr lang="en-GB" sz="1200" dirty="0"/>
              <a:t>key = new </a:t>
            </a:r>
            <a:r>
              <a:rPr lang="en-GB" sz="1200" dirty="0" err="1" smtClean="0"/>
              <a:t>SalesPersonKey</a:t>
            </a:r>
            <a:r>
              <a:rPr lang="en-GB" sz="1200" dirty="0" smtClean="0"/>
              <a:t>(location</a:t>
            </a:r>
            <a:r>
              <a:rPr lang="en-GB" sz="1200" dirty="0"/>
              <a:t>, ID);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/>
              <a:t>mEmployees</a:t>
            </a:r>
            <a:r>
              <a:rPr lang="en-GB" sz="1200" dirty="0"/>
              <a:t>[key] = value;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</a:t>
            </a:r>
            <a:r>
              <a:rPr lang="en-GB" sz="1200" u="sng" dirty="0" err="1" smtClean="0"/>
              <a:t>MultiKeyIndexerDemo.cs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 Multi-Key Indexer</a:t>
            </a:r>
            <a:endParaRPr lang="en-GB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DB26BE-CC8B-4266-B26D-86BC0465CCBB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825500" y="1311275"/>
            <a:ext cx="7654925" cy="311507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Client code - create </a:t>
            </a:r>
            <a:r>
              <a:rPr lang="en-GB" sz="1200" dirty="0" smtClean="0"/>
              <a:t>a </a:t>
            </a:r>
            <a:r>
              <a:rPr lang="en-GB" sz="1200" dirty="0" err="1" smtClean="0"/>
              <a:t>SalesCompany</a:t>
            </a:r>
            <a:r>
              <a:rPr lang="en-GB" sz="1200" dirty="0" smtClean="0"/>
              <a:t> object.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SalesCompany</a:t>
            </a:r>
            <a:r>
              <a:rPr lang="en-GB" sz="1200" dirty="0" smtClean="0"/>
              <a:t> </a:t>
            </a:r>
            <a:r>
              <a:rPr lang="en-GB" sz="1200" dirty="0" err="1" smtClean="0"/>
              <a:t>theSalesCompany</a:t>
            </a:r>
            <a:r>
              <a:rPr lang="en-GB" sz="1200" dirty="0" smtClean="0"/>
              <a:t> = </a:t>
            </a:r>
            <a:r>
              <a:rPr lang="en-GB" sz="1200" dirty="0"/>
              <a:t>new </a:t>
            </a:r>
            <a:r>
              <a:rPr lang="en-GB" sz="1200" dirty="0" err="1" smtClean="0"/>
              <a:t>SalesCompany</a:t>
            </a:r>
            <a:r>
              <a:rPr lang="en-GB" sz="1200" dirty="0" smtClean="0"/>
              <a:t>();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Add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 </a:t>
            </a:r>
            <a:r>
              <a:rPr lang="en-GB" sz="1200" dirty="0"/>
              <a:t>objects by ID and </a:t>
            </a:r>
            <a:r>
              <a:rPr lang="en-GB" sz="1200" dirty="0" smtClean="0"/>
              <a:t>location.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theSalesCompany</a:t>
            </a:r>
            <a:r>
              <a:rPr lang="en-GB" sz="1200" dirty="0" smtClean="0"/>
              <a:t>["</a:t>
            </a:r>
            <a:r>
              <a:rPr lang="en-GB" sz="1200" dirty="0"/>
              <a:t>London", 100] = new </a:t>
            </a:r>
            <a:r>
              <a:rPr lang="en-GB" sz="1200" dirty="0" err="1" smtClean="0"/>
              <a:t>SalesPerson</a:t>
            </a:r>
            <a:r>
              <a:rPr lang="en-GB" sz="1200" dirty="0"/>
              <a:t>("Andy", 25000);</a:t>
            </a:r>
          </a:p>
          <a:p>
            <a:pPr defTabSz="739775">
              <a:defRPr/>
            </a:pPr>
            <a:r>
              <a:rPr lang="en-GB" sz="1200" dirty="0" err="1" smtClean="0"/>
              <a:t>theSalesCompany</a:t>
            </a:r>
            <a:r>
              <a:rPr lang="en-GB" sz="1200" dirty="0" smtClean="0"/>
              <a:t>["</a:t>
            </a:r>
            <a:r>
              <a:rPr lang="en-GB" sz="1200" dirty="0"/>
              <a:t>London", 200] = new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("</a:t>
            </a:r>
            <a:r>
              <a:rPr lang="en-GB" sz="1200" dirty="0"/>
              <a:t>Jayne", 35000);</a:t>
            </a:r>
          </a:p>
          <a:p>
            <a:pPr defTabSz="739775">
              <a:defRPr/>
            </a:pPr>
            <a:r>
              <a:rPr lang="en-GB" sz="1200" dirty="0" err="1" smtClean="0"/>
              <a:t>theSalesCompany</a:t>
            </a:r>
            <a:r>
              <a:rPr lang="en-GB" sz="1200" dirty="0" smtClean="0"/>
              <a:t>["</a:t>
            </a:r>
            <a:r>
              <a:rPr lang="en-GB" sz="1200" dirty="0"/>
              <a:t>Boston", 100] = new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("</a:t>
            </a:r>
            <a:r>
              <a:rPr lang="en-GB" sz="1200" dirty="0"/>
              <a:t>Thomas", 17000);</a:t>
            </a:r>
          </a:p>
          <a:p>
            <a:pPr defTabSz="739775">
              <a:defRPr/>
            </a:pPr>
            <a:r>
              <a:rPr lang="en-GB" sz="1200" dirty="0" err="1" smtClean="0"/>
              <a:t>theSalesCompany</a:t>
            </a:r>
            <a:r>
              <a:rPr lang="en-GB" sz="1200" dirty="0" smtClean="0"/>
              <a:t>["</a:t>
            </a:r>
            <a:r>
              <a:rPr lang="en-GB" sz="1200" dirty="0"/>
              <a:t>Boston", 200] = new </a:t>
            </a:r>
            <a:r>
              <a:rPr lang="en-GB" sz="1200" dirty="0" err="1" smtClean="0"/>
              <a:t>SalesPerson</a:t>
            </a:r>
            <a:r>
              <a:rPr lang="en-GB" sz="1200" dirty="0" smtClean="0"/>
              <a:t>("</a:t>
            </a:r>
            <a:r>
              <a:rPr lang="en-GB" sz="1200" dirty="0"/>
              <a:t>Emily", 16500);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Display </a:t>
            </a:r>
            <a:r>
              <a:rPr lang="en-GB" sz="1200" dirty="0" smtClean="0"/>
              <a:t>salesperson </a:t>
            </a:r>
            <a:r>
              <a:rPr lang="en-GB" sz="1200" dirty="0"/>
              <a:t>with location=London and </a:t>
            </a:r>
            <a:r>
              <a:rPr lang="en-GB" sz="1200" dirty="0" smtClean="0"/>
              <a:t>ID=200.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SalesPerson</a:t>
            </a:r>
            <a:r>
              <a:rPr lang="en-GB" sz="1200" dirty="0" smtClean="0"/>
              <a:t> who = </a:t>
            </a:r>
            <a:r>
              <a:rPr lang="en-GB" sz="1200" dirty="0" err="1" smtClean="0"/>
              <a:t>theSalesCompany</a:t>
            </a:r>
            <a:r>
              <a:rPr lang="en-GB" sz="1200" dirty="0" smtClean="0"/>
              <a:t>["</a:t>
            </a:r>
            <a:r>
              <a:rPr lang="en-GB" sz="1200" dirty="0"/>
              <a:t>London", 200];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("{0}", who);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Display </a:t>
            </a:r>
            <a:r>
              <a:rPr lang="en-GB" sz="1200" dirty="0" smtClean="0"/>
              <a:t>salesperson </a:t>
            </a:r>
            <a:r>
              <a:rPr lang="en-GB" sz="1200" dirty="0"/>
              <a:t>with location=Boston and </a:t>
            </a:r>
            <a:r>
              <a:rPr lang="en-GB" sz="1200" dirty="0" smtClean="0"/>
              <a:t>ID=200.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who = </a:t>
            </a:r>
            <a:r>
              <a:rPr lang="en-GB" sz="1200" dirty="0" err="1" smtClean="0"/>
              <a:t>theSalesCompany</a:t>
            </a:r>
            <a:r>
              <a:rPr lang="en-GB" sz="1200" dirty="0" smtClean="0"/>
              <a:t>["</a:t>
            </a:r>
            <a:r>
              <a:rPr lang="en-GB" sz="1200" dirty="0"/>
              <a:t>Boston", 200</a:t>
            </a:r>
            <a:r>
              <a:rPr lang="en-GB" sz="1200" dirty="0" smtClean="0"/>
              <a:t>]; 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("{0}", who); </a:t>
            </a:r>
            <a:r>
              <a:rPr lang="en-GB" sz="1200" dirty="0" smtClean="0"/>
              <a:t>                            </a:t>
            </a:r>
            <a:r>
              <a:rPr lang="en-GB" sz="1200" u="sng" dirty="0" err="1" smtClean="0"/>
              <a:t>MultiKeyIndexerDemo.cs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Parameters can be qualified as </a:t>
            </a:r>
            <a:r>
              <a:rPr lang="en-GB" sz="2400" dirty="0" smtClean="0">
                <a:latin typeface="Lucida Console" pitchFamily="49" charset="0"/>
              </a:rPr>
              <a:t>out</a:t>
            </a:r>
            <a:r>
              <a:rPr lang="en-GB" sz="2400" dirty="0" smtClean="0"/>
              <a:t> or </a:t>
            </a:r>
            <a:r>
              <a:rPr lang="en-GB" sz="2400" dirty="0" smtClean="0">
                <a:latin typeface="Lucida Console" pitchFamily="49" charset="0"/>
              </a:rPr>
              <a:t>ref</a:t>
            </a:r>
          </a:p>
          <a:p>
            <a:pPr lvl="1" eaLnBrk="1" hangingPunct="1"/>
            <a:r>
              <a:rPr lang="en-GB" sz="2000" dirty="0" smtClean="0"/>
              <a:t>Calls must also be qualified accordingly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Parameter Passing Modes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825500" y="2074459"/>
            <a:ext cx="7910513" cy="222458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num1=10, num2=20;                          </a:t>
            </a:r>
            <a:r>
              <a:rPr lang="en-GB" sz="1200" dirty="0" smtClean="0"/>
              <a:t>              </a:t>
            </a:r>
            <a:r>
              <a:rPr lang="en-GB" sz="1200" u="sng" dirty="0" err="1"/>
              <a:t>ArgumentPassingDemo.cs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MethodIn</a:t>
            </a:r>
            <a:r>
              <a:rPr lang="en-GB" sz="1200" dirty="0"/>
              <a:t>(num1, num2);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("After </a:t>
            </a:r>
            <a:r>
              <a:rPr lang="en-GB" sz="1200" dirty="0" err="1"/>
              <a:t>MethodIn</a:t>
            </a:r>
            <a:r>
              <a:rPr lang="en-GB" sz="1200" dirty="0"/>
              <a:t>, num1={0}, num2={1}", num1, num2);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MethodRef</a:t>
            </a:r>
            <a:r>
              <a:rPr lang="en-GB" sz="1200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ref</a:t>
            </a:r>
            <a:r>
              <a:rPr lang="en-GB" sz="1200" b="1" dirty="0"/>
              <a:t> </a:t>
            </a:r>
            <a:r>
              <a:rPr lang="en-GB" sz="1200" dirty="0"/>
              <a:t>num1, </a:t>
            </a:r>
            <a:r>
              <a:rPr lang="en-GB" sz="1200" b="1" dirty="0">
                <a:solidFill>
                  <a:srgbClr val="FF0000"/>
                </a:solidFill>
              </a:rPr>
              <a:t>ref</a:t>
            </a:r>
            <a:r>
              <a:rPr lang="en-GB" sz="1200" b="1" dirty="0"/>
              <a:t> </a:t>
            </a:r>
            <a:r>
              <a:rPr lang="en-GB" sz="1200" dirty="0"/>
              <a:t>num2);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("After </a:t>
            </a:r>
            <a:r>
              <a:rPr lang="en-GB" sz="1200" dirty="0" err="1"/>
              <a:t>MethodRef</a:t>
            </a:r>
            <a:r>
              <a:rPr lang="en-GB" sz="1200" dirty="0"/>
              <a:t>, num1={0}, num2={1}", num1, num2);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prod, </a:t>
            </a:r>
            <a:r>
              <a:rPr lang="en-GB" sz="1200" dirty="0" err="1"/>
              <a:t>quot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err="1"/>
              <a:t>MethodOut</a:t>
            </a:r>
            <a:r>
              <a:rPr lang="en-GB" sz="1200" dirty="0"/>
              <a:t>(num1, num2, </a:t>
            </a:r>
            <a:r>
              <a:rPr lang="en-GB" sz="1200" b="1" dirty="0">
                <a:solidFill>
                  <a:srgbClr val="FF0000"/>
                </a:solidFill>
              </a:rPr>
              <a:t>out</a:t>
            </a:r>
            <a:r>
              <a:rPr lang="en-GB" sz="1200" b="1" dirty="0"/>
              <a:t> </a:t>
            </a:r>
            <a:r>
              <a:rPr lang="en-GB" sz="1200" dirty="0"/>
              <a:t>prod, </a:t>
            </a:r>
            <a:r>
              <a:rPr lang="en-GB" sz="1200" b="1" dirty="0">
                <a:solidFill>
                  <a:srgbClr val="FF0000"/>
                </a:solidFill>
              </a:rPr>
              <a:t>out</a:t>
            </a:r>
            <a:r>
              <a:rPr lang="en-GB" sz="1200" b="1" dirty="0"/>
              <a:t> </a:t>
            </a:r>
            <a:r>
              <a:rPr lang="en-GB" sz="1200" dirty="0" err="1"/>
              <a:t>quot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("After </a:t>
            </a:r>
            <a:r>
              <a:rPr lang="en-GB" sz="1200" dirty="0" err="1" smtClean="0"/>
              <a:t>MethodOut</a:t>
            </a:r>
            <a:r>
              <a:rPr lang="en-GB" sz="1200" dirty="0" smtClean="0"/>
              <a:t>, </a:t>
            </a:r>
            <a:r>
              <a:rPr lang="en-GB" sz="1200" dirty="0"/>
              <a:t>prod={0}, </a:t>
            </a:r>
            <a:r>
              <a:rPr lang="en-GB" sz="1200" dirty="0" err="1"/>
              <a:t>quot</a:t>
            </a:r>
            <a:r>
              <a:rPr lang="en-GB" sz="1200" dirty="0"/>
              <a:t>={1}", prod, </a:t>
            </a:r>
            <a:r>
              <a:rPr lang="en-GB" sz="1200" dirty="0" err="1"/>
              <a:t>quot</a:t>
            </a:r>
            <a:r>
              <a:rPr lang="en-GB" sz="1200" dirty="0" smtClean="0"/>
              <a:t>);</a:t>
            </a:r>
            <a:endParaRPr lang="en-GB" sz="12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4487167"/>
            <a:ext cx="7910513" cy="50835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dirty="0"/>
              <a:t>void </a:t>
            </a:r>
            <a:r>
              <a:rPr lang="en-GB" sz="1200" dirty="0" err="1"/>
              <a:t>MethodIn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x, </a:t>
            </a:r>
            <a:r>
              <a:rPr lang="en-GB" sz="1200" dirty="0" err="1"/>
              <a:t>int</a:t>
            </a:r>
            <a:r>
              <a:rPr lang="en-GB" sz="1200" dirty="0"/>
              <a:t> y)</a:t>
            </a:r>
          </a:p>
          <a:p>
            <a:pPr defTabSz="739775">
              <a:defRPr/>
            </a:pPr>
            <a:r>
              <a:rPr lang="en-GB" sz="1200" dirty="0"/>
              <a:t>{ </a:t>
            </a:r>
            <a:r>
              <a:rPr lang="en-GB" sz="1200" dirty="0" err="1"/>
              <a:t>int</a:t>
            </a:r>
            <a:r>
              <a:rPr lang="en-GB" sz="1200" dirty="0"/>
              <a:t> temp = x;  x = y;  y = temp;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5500" y="5182753"/>
            <a:ext cx="7910513" cy="50835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dirty="0"/>
              <a:t>static void </a:t>
            </a:r>
            <a:r>
              <a:rPr lang="en-GB" sz="1200" dirty="0" err="1"/>
              <a:t>MethodRef</a:t>
            </a:r>
            <a:r>
              <a:rPr lang="en-GB" sz="1200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ref</a:t>
            </a:r>
            <a:r>
              <a:rPr lang="en-GB" sz="1200" b="1" dirty="0"/>
              <a:t> </a:t>
            </a:r>
            <a:r>
              <a:rPr lang="en-GB" sz="1200" dirty="0" err="1"/>
              <a:t>int</a:t>
            </a:r>
            <a:r>
              <a:rPr lang="en-GB" sz="1200" dirty="0"/>
              <a:t> x, </a:t>
            </a:r>
            <a:r>
              <a:rPr lang="en-GB" sz="1200" b="1" dirty="0">
                <a:solidFill>
                  <a:srgbClr val="FF0000"/>
                </a:solidFill>
              </a:rPr>
              <a:t>ref</a:t>
            </a:r>
            <a:r>
              <a:rPr lang="en-GB" sz="1200" b="1" dirty="0"/>
              <a:t> </a:t>
            </a:r>
            <a:r>
              <a:rPr lang="en-GB" sz="1200" dirty="0" err="1"/>
              <a:t>int</a:t>
            </a:r>
            <a:r>
              <a:rPr lang="en-GB" sz="1200" dirty="0"/>
              <a:t> y)</a:t>
            </a:r>
          </a:p>
          <a:p>
            <a:pPr defTabSz="739775">
              <a:defRPr/>
            </a:pPr>
            <a:r>
              <a:rPr lang="en-GB" sz="1200" dirty="0"/>
              <a:t>{ </a:t>
            </a:r>
            <a:r>
              <a:rPr lang="en-GB" sz="1200" dirty="0" err="1"/>
              <a:t>int</a:t>
            </a:r>
            <a:r>
              <a:rPr lang="en-GB" sz="1200" dirty="0"/>
              <a:t> temp = x;  x = y; y = temp;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5500" y="5906086"/>
            <a:ext cx="7910513" cy="50835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dirty="0"/>
              <a:t>static void </a:t>
            </a:r>
            <a:r>
              <a:rPr lang="en-GB" sz="1200" dirty="0" err="1"/>
              <a:t>MethodOut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x, </a:t>
            </a:r>
            <a:r>
              <a:rPr lang="en-GB" sz="1200" dirty="0" err="1"/>
              <a:t>int</a:t>
            </a:r>
            <a:r>
              <a:rPr lang="en-GB" sz="1200" dirty="0"/>
              <a:t> y, </a:t>
            </a:r>
            <a:r>
              <a:rPr lang="en-GB" sz="1200" b="1" dirty="0">
                <a:solidFill>
                  <a:srgbClr val="FF0000"/>
                </a:solidFill>
              </a:rPr>
              <a:t>out</a:t>
            </a:r>
            <a:r>
              <a:rPr lang="en-GB" sz="1200" b="1" dirty="0"/>
              <a:t> </a:t>
            </a:r>
            <a:r>
              <a:rPr lang="en-GB" sz="1200" dirty="0" err="1"/>
              <a:t>int</a:t>
            </a:r>
            <a:r>
              <a:rPr lang="en-GB" sz="1200" dirty="0"/>
              <a:t> p, </a:t>
            </a:r>
            <a:r>
              <a:rPr lang="en-GB" sz="1200" b="1" dirty="0">
                <a:solidFill>
                  <a:srgbClr val="FF0000"/>
                </a:solidFill>
              </a:rPr>
              <a:t>out</a:t>
            </a:r>
            <a:r>
              <a:rPr lang="en-GB" sz="1200" b="1" dirty="0"/>
              <a:t> </a:t>
            </a:r>
            <a:r>
              <a:rPr lang="en-GB" sz="1200" dirty="0" err="1"/>
              <a:t>int</a:t>
            </a:r>
            <a:r>
              <a:rPr lang="en-GB" sz="1200" dirty="0"/>
              <a:t> q)</a:t>
            </a:r>
          </a:p>
          <a:p>
            <a:pPr defTabSz="739775">
              <a:defRPr/>
            </a:pPr>
            <a:r>
              <a:rPr lang="en-GB" sz="1200" dirty="0"/>
              <a:t>{  p = x * y;  q = x / y;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declare a variable-length parameter list</a:t>
            </a:r>
          </a:p>
          <a:p>
            <a:pPr lvl="1" eaLnBrk="1" hangingPunct="1"/>
            <a:r>
              <a:rPr lang="en-GB" sz="2000" dirty="0" smtClean="0"/>
              <a:t>Define the final parameter as an array, and prefix it with the </a:t>
            </a:r>
            <a:r>
              <a:rPr lang="en-GB" sz="2000" dirty="0" err="1" smtClean="0">
                <a:latin typeface="Lucida Console" pitchFamily="49" charset="0"/>
              </a:rPr>
              <a:t>params</a:t>
            </a:r>
            <a:r>
              <a:rPr lang="en-GB" sz="2000" dirty="0" smtClean="0"/>
              <a:t> keyword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Client can pass a comma-separated list of parameters (or an array, if it prefers)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Variable-Length Parameter Lists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333763"/>
            <a:ext cx="8100136" cy="125130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DisplayThings</a:t>
            </a:r>
            <a:r>
              <a:rPr lang="en-GB" sz="1200" dirty="0" smtClean="0"/>
              <a:t>(string message, </a:t>
            </a:r>
            <a:r>
              <a:rPr lang="en-GB" sz="1200" b="1" dirty="0" err="1" smtClean="0">
                <a:solidFill>
                  <a:srgbClr val="FF0000"/>
                </a:solidFill>
              </a:rPr>
              <a:t>params</a:t>
            </a:r>
            <a:r>
              <a:rPr lang="en-GB" sz="1200" b="1" dirty="0" smtClean="0">
                <a:solidFill>
                  <a:srgbClr val="FF0000"/>
                </a:solidFill>
              </a:rPr>
              <a:t> object[] things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(message);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(object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things)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  {0}", </a:t>
            </a:r>
            <a:r>
              <a:rPr lang="en-GB" sz="1200" dirty="0" err="1" smtClean="0"/>
              <a:t>obj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}                                                                      </a:t>
            </a:r>
            <a:r>
              <a:rPr lang="en-GB" sz="1200" u="sng" dirty="0" err="1" smtClean="0"/>
              <a:t>VarArgsDemo.cs</a:t>
            </a:r>
            <a:endParaRPr lang="en-GB" sz="12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772" y="4817645"/>
            <a:ext cx="8100136" cy="109183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DisplayThings</a:t>
            </a:r>
            <a:r>
              <a:rPr lang="en-GB" sz="1200" dirty="0" smtClean="0"/>
              <a:t>("</a:t>
            </a:r>
            <a:r>
              <a:rPr lang="en-GB" sz="1200" dirty="0" err="1" smtClean="0"/>
              <a:t>Fav</a:t>
            </a:r>
            <a:r>
              <a:rPr lang="en-GB" sz="1200" dirty="0" smtClean="0"/>
              <a:t> things:", </a:t>
            </a:r>
          </a:p>
          <a:p>
            <a:r>
              <a:rPr lang="en-GB" sz="1200" dirty="0" smtClean="0"/>
              <a:t>              "Jayne", "Emily", "Tom", 3, </a:t>
            </a:r>
            <a:r>
              <a:rPr lang="en-GB" sz="1200" dirty="0" err="1" smtClean="0"/>
              <a:t>ConsoleColor.Red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DisplayThings</a:t>
            </a:r>
            <a:r>
              <a:rPr lang="en-GB" sz="1200" dirty="0" smtClean="0"/>
              <a:t>("Least </a:t>
            </a:r>
            <a:r>
              <a:rPr lang="en-GB" sz="1200" dirty="0" err="1" smtClean="0"/>
              <a:t>fav</a:t>
            </a:r>
            <a:r>
              <a:rPr lang="en-GB" sz="1200" dirty="0" smtClean="0"/>
              <a:t> things:", </a:t>
            </a:r>
          </a:p>
          <a:p>
            <a:r>
              <a:rPr lang="en-GB" sz="1200" dirty="0" smtClean="0"/>
              <a:t>               new object[] {"Cardiff City", </a:t>
            </a:r>
            <a:r>
              <a:rPr lang="en-GB" sz="1200" dirty="0" err="1" smtClean="0"/>
              <a:t>ConsoleColor.Blue</a:t>
            </a:r>
            <a:r>
              <a:rPr lang="en-GB" sz="1200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You can define default values for parameters</a:t>
            </a:r>
          </a:p>
          <a:p>
            <a:pPr lvl="1" eaLnBrk="1" hangingPunct="1"/>
            <a:r>
              <a:rPr lang="en-GB" sz="2000" dirty="0" smtClean="0"/>
              <a:t>Effectively, this makes the parameters optional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Optional Parameters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8E51298-3603-4B3F-B4F9-E884CAB74FBE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825500" y="2042211"/>
            <a:ext cx="7910513" cy="308934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Car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model;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topSpeed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currentSpeed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currentGear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void Accelerate(</a:t>
            </a:r>
            <a:r>
              <a:rPr lang="en-GB" sz="1200" dirty="0" err="1"/>
              <a:t>int</a:t>
            </a:r>
            <a:r>
              <a:rPr lang="en-GB" sz="1200" dirty="0"/>
              <a:t> delta, </a:t>
            </a:r>
            <a:r>
              <a:rPr lang="en-GB" sz="1200" b="1" dirty="0" err="1">
                <a:solidFill>
                  <a:srgbClr val="FF0000"/>
                </a:solidFill>
              </a:rPr>
              <a:t>bool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err="1">
                <a:solidFill>
                  <a:srgbClr val="FF0000"/>
                </a:solidFill>
              </a:rPr>
              <a:t>changeGear</a:t>
            </a:r>
            <a:r>
              <a:rPr lang="en-GB" sz="1200" b="1" dirty="0">
                <a:solidFill>
                  <a:srgbClr val="FF0000"/>
                </a:solidFill>
              </a:rPr>
              <a:t> = false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if (</a:t>
            </a:r>
            <a:r>
              <a:rPr lang="en-GB" sz="1200" dirty="0" err="1"/>
              <a:t>changeGear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/>
              <a:t>currentGear</a:t>
            </a:r>
            <a:r>
              <a:rPr lang="en-GB" sz="1200" dirty="0"/>
              <a:t>++;</a:t>
            </a:r>
          </a:p>
          <a:p>
            <a:pPr defTabSz="739775">
              <a:defRPr/>
            </a:pPr>
            <a:r>
              <a:rPr lang="en-GB" sz="1200" dirty="0"/>
              <a:t>            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currentSpeed</a:t>
            </a:r>
            <a:r>
              <a:rPr lang="en-GB" sz="1200" dirty="0"/>
              <a:t> += delta;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5336262"/>
            <a:ext cx="7910512" cy="65582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aCar.Accelerate</a:t>
            </a:r>
            <a:r>
              <a:rPr lang="en-GB" sz="1200" dirty="0"/>
              <a:t>(20);       </a:t>
            </a:r>
            <a:r>
              <a:rPr lang="en-GB" sz="1200" dirty="0" smtClean="0"/>
              <a:t>  // </a:t>
            </a:r>
            <a:r>
              <a:rPr lang="en-GB" sz="1200" dirty="0"/>
              <a:t>Equivalent to: </a:t>
            </a:r>
            <a:r>
              <a:rPr lang="en-GB" sz="1200" dirty="0" err="1"/>
              <a:t>aCar.Accelerate</a:t>
            </a:r>
            <a:r>
              <a:rPr lang="en-GB" sz="1200" dirty="0"/>
              <a:t>(20, false);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aCar.Accelerate</a:t>
            </a:r>
            <a:r>
              <a:rPr lang="en-GB" sz="1200" dirty="0"/>
              <a:t>(20, true); </a:t>
            </a:r>
            <a:r>
              <a:rPr lang="en-GB" sz="1200" dirty="0" smtClean="0"/>
              <a:t>  // </a:t>
            </a:r>
            <a:r>
              <a:rPr lang="en-GB" sz="1200" dirty="0"/>
              <a:t>Pass in explicit parameter this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Traditionally in C#, method parameters are resolved </a:t>
            </a:r>
            <a:r>
              <a:rPr lang="en-GB" sz="2400" dirty="0" err="1" smtClean="0"/>
              <a:t>positionally</a:t>
            </a:r>
            <a:endParaRPr lang="en-GB" sz="2400" dirty="0" smtClean="0"/>
          </a:p>
          <a:p>
            <a:pPr eaLnBrk="1" hangingPunct="1">
              <a:buFont typeface="Wingdings" pitchFamily="2" charset="2"/>
              <a:buNone/>
            </a:pPr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You can now pass named parameters</a:t>
            </a:r>
          </a:p>
          <a:p>
            <a:pPr lvl="1" eaLnBrk="1" hangingPunct="1"/>
            <a:r>
              <a:rPr lang="en-GB" sz="2000" dirty="0" smtClean="0"/>
              <a:t>Use the syntax </a:t>
            </a:r>
            <a:r>
              <a:rPr lang="en-GB" sz="2000" dirty="0" err="1" smtClean="0">
                <a:latin typeface="Lucida Console" pitchFamily="49" charset="0"/>
              </a:rPr>
              <a:t>paramName</a:t>
            </a:r>
            <a:r>
              <a:rPr lang="en-GB" sz="2000" dirty="0" smtClean="0">
                <a:latin typeface="Lucida Console" pitchFamily="49" charset="0"/>
              </a:rPr>
              <a:t>:</a:t>
            </a:r>
            <a:r>
              <a:rPr lang="en-GB" sz="2000" dirty="0" smtClean="0"/>
              <a:t> </a:t>
            </a:r>
            <a:r>
              <a:rPr lang="en-GB" sz="2000" dirty="0" err="1" smtClean="0">
                <a:latin typeface="Lucida Console" pitchFamily="49" charset="0"/>
              </a:rPr>
              <a:t>paramValue</a:t>
            </a:r>
            <a:r>
              <a:rPr lang="en-GB" sz="2000" dirty="0" smtClean="0"/>
              <a:t> </a:t>
            </a:r>
          </a:p>
          <a:p>
            <a:pPr lvl="1" eaLnBrk="1" hangingPunct="1"/>
            <a:r>
              <a:rPr lang="en-GB" sz="2000" dirty="0" smtClean="0"/>
              <a:t>Useful if there are lots of optional parameters, and you only want to pass values for some of them</a:t>
            </a:r>
          </a:p>
          <a:p>
            <a:pPr lvl="1" eaLnBrk="1" hangingPunct="1"/>
            <a:r>
              <a:rPr lang="en-GB" sz="2000" dirty="0" smtClean="0"/>
              <a:t>Example calls: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Named Parameters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1C04014-A519-4C8F-B32A-CAE621CE608D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047898"/>
            <a:ext cx="7910512" cy="29951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aCar.Accelerate</a:t>
            </a:r>
            <a:r>
              <a:rPr lang="en-GB" sz="1200" dirty="0"/>
              <a:t>(20, true);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0263" y="4980958"/>
            <a:ext cx="7910512" cy="101040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aCar.Accelerate</a:t>
            </a:r>
            <a:r>
              <a:rPr lang="en-GB" sz="1200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delta: 20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aCar.Accelerate</a:t>
            </a:r>
            <a:r>
              <a:rPr lang="en-GB" sz="1200" dirty="0" smtClean="0"/>
              <a:t>(</a:t>
            </a:r>
            <a:r>
              <a:rPr lang="en-GB" sz="1200" b="1" dirty="0" smtClean="0">
                <a:solidFill>
                  <a:srgbClr val="FF0000"/>
                </a:solidFill>
              </a:rPr>
              <a:t>delta: 20, </a:t>
            </a:r>
            <a:r>
              <a:rPr lang="en-GB" sz="1200" b="1" dirty="0" err="1" smtClean="0">
                <a:solidFill>
                  <a:srgbClr val="FF0000"/>
                </a:solidFill>
              </a:rPr>
              <a:t>changeGear</a:t>
            </a:r>
            <a:r>
              <a:rPr lang="en-GB" sz="1200" b="1" dirty="0" smtClean="0">
                <a:solidFill>
                  <a:srgbClr val="FF0000"/>
                </a:solidFill>
              </a:rPr>
              <a:t>: true</a:t>
            </a:r>
            <a:r>
              <a:rPr lang="en-GB" sz="1200" dirty="0" smtClean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aCar.Accelerate</a:t>
            </a:r>
            <a:r>
              <a:rPr lang="en-GB" sz="1200" dirty="0"/>
              <a:t>(</a:t>
            </a:r>
            <a:r>
              <a:rPr lang="en-GB" sz="1200" b="1" dirty="0" err="1">
                <a:solidFill>
                  <a:srgbClr val="FF0000"/>
                </a:solidFill>
              </a:rPr>
              <a:t>changeGear</a:t>
            </a:r>
            <a:r>
              <a:rPr lang="en-GB" sz="1200" b="1" dirty="0">
                <a:solidFill>
                  <a:srgbClr val="FF0000"/>
                </a:solidFill>
              </a:rPr>
              <a:t>: true, delta: 20</a:t>
            </a:r>
            <a:r>
              <a:rPr lang="en-GB" sz="12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Constructors recap</a:t>
            </a:r>
          </a:p>
          <a:p>
            <a:pPr eaLnBrk="1" hangingPunct="1"/>
            <a:r>
              <a:rPr lang="en-GB" sz="2400" smtClean="0"/>
              <a:t>Constructor chaining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Defining destructors</a:t>
            </a:r>
          </a:p>
          <a:p>
            <a:pPr eaLnBrk="1" hangingPunct="1"/>
            <a:r>
              <a:rPr lang="en-GB" sz="2400" dirty="0" smtClean="0"/>
              <a:t>Constructor / destructor example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Construction and Destruction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CEA583D-8C3C-4C89-BFC6-67D8F7942295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define constructors to initialize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 constructor is called when you create an object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 parameter-less constructor is provided for free in every class/</a:t>
            </a:r>
            <a:r>
              <a:rPr lang="en-GB" sz="2400" dirty="0" err="1" smtClean="0"/>
              <a:t>struct</a:t>
            </a:r>
            <a:r>
              <a:rPr lang="en-GB" sz="2400" dirty="0" smtClean="0"/>
              <a:t> (if there are no other constructors)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You can define any number of constructors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Constructors Recap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B87741B-89A5-4E38-B83B-451F60692035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879475" y="3435350"/>
            <a:ext cx="7207250" cy="6180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MyClass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param1, double param2, …) </a:t>
            </a:r>
          </a:p>
          <a:p>
            <a:pPr defTabSz="739775">
              <a:defRPr/>
            </a:pPr>
            <a:r>
              <a:rPr lang="en-GB" sz="1200" dirty="0"/>
              <a:t>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11905</TotalTime>
  <Words>2339</Words>
  <Application>Microsoft Office PowerPoint</Application>
  <PresentationFormat>On-screen Show (4:3)</PresentationFormat>
  <Paragraphs>504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1_Blends</vt:lpstr>
      <vt:lpstr>Defining Members</vt:lpstr>
      <vt:lpstr>Contents</vt:lpstr>
      <vt:lpstr>1. A Closer Look at Parameters </vt:lpstr>
      <vt:lpstr>Parameter Passing Modes</vt:lpstr>
      <vt:lpstr>Variable-Length Parameter Lists</vt:lpstr>
      <vt:lpstr>Optional Parameters</vt:lpstr>
      <vt:lpstr>Named Parameters</vt:lpstr>
      <vt:lpstr>2. Construction and Destruction</vt:lpstr>
      <vt:lpstr>Constructors Recap</vt:lpstr>
      <vt:lpstr>Constructor Chaining</vt:lpstr>
      <vt:lpstr>Defining Destructors</vt:lpstr>
      <vt:lpstr>Constructor/Destructor Example (1 of 2)</vt:lpstr>
      <vt:lpstr>Constructor/Destructor Example (2 of 2)</vt:lpstr>
      <vt:lpstr>3. Properties</vt:lpstr>
      <vt:lpstr>Overview</vt:lpstr>
      <vt:lpstr>Scalar Properties (1 of 2)</vt:lpstr>
      <vt:lpstr>Scalar Properties (2 of 2)</vt:lpstr>
      <vt:lpstr>Viewing Properties in ILDASM</vt:lpstr>
      <vt:lpstr>Read-Only and Write-Only Properties</vt:lpstr>
      <vt:lpstr>Auto-Implemented Properties</vt:lpstr>
      <vt:lpstr>Best Practices (1 of 2)</vt:lpstr>
      <vt:lpstr>Best Practices (2 of 2)</vt:lpstr>
      <vt:lpstr>Any Questions?</vt:lpstr>
      <vt:lpstr>Annex: Property Indexers</vt:lpstr>
      <vt:lpstr>Overview of Indexers</vt:lpstr>
      <vt:lpstr>Example of Indexers</vt:lpstr>
      <vt:lpstr>Using Indexers</vt:lpstr>
      <vt:lpstr>Multi-Key Indexers</vt:lpstr>
      <vt:lpstr>Defining a Composite Key</vt:lpstr>
      <vt:lpstr>Implementing a Multi-Key Indexer</vt:lpstr>
      <vt:lpstr>Using a Multi-Key Indexer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241</cp:revision>
  <dcterms:created xsi:type="dcterms:W3CDTF">2002-05-03T12:27:39Z</dcterms:created>
  <dcterms:modified xsi:type="dcterms:W3CDTF">2015-08-31T13:01:24Z</dcterms:modified>
</cp:coreProperties>
</file>