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9"/>
  </p:notesMasterIdLst>
  <p:handoutMasterIdLst>
    <p:handoutMasterId r:id="rId30"/>
  </p:handoutMasterIdLst>
  <p:sldIdLst>
    <p:sldId id="391" r:id="rId2"/>
    <p:sldId id="392" r:id="rId3"/>
    <p:sldId id="628" r:id="rId4"/>
    <p:sldId id="615" r:id="rId5"/>
    <p:sldId id="616" r:id="rId6"/>
    <p:sldId id="617" r:id="rId7"/>
    <p:sldId id="618" r:id="rId8"/>
    <p:sldId id="641" r:id="rId9"/>
    <p:sldId id="642" r:id="rId10"/>
    <p:sldId id="653" r:id="rId11"/>
    <p:sldId id="629" r:id="rId12"/>
    <p:sldId id="619" r:id="rId13"/>
    <p:sldId id="621" r:id="rId14"/>
    <p:sldId id="622" r:id="rId15"/>
    <p:sldId id="623" r:id="rId16"/>
    <p:sldId id="624" r:id="rId17"/>
    <p:sldId id="643" r:id="rId18"/>
    <p:sldId id="644" r:id="rId19"/>
    <p:sldId id="645" r:id="rId20"/>
    <p:sldId id="646" r:id="rId21"/>
    <p:sldId id="647" r:id="rId22"/>
    <p:sldId id="648" r:id="rId23"/>
    <p:sldId id="652" r:id="rId24"/>
    <p:sldId id="649" r:id="rId25"/>
    <p:sldId id="651" r:id="rId26"/>
    <p:sldId id="650" r:id="rId27"/>
    <p:sldId id="493" r:id="rId28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CCCCFF"/>
    <a:srgbClr val="FFCCCC"/>
    <a:srgbClr val="FF9999"/>
    <a:srgbClr val="FFB953"/>
    <a:srgbClr val="FFFF66"/>
    <a:srgbClr val="B1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619" autoAdjust="0"/>
    <p:restoredTop sz="94659" autoAdjust="0"/>
  </p:normalViewPr>
  <p:slideViewPr>
    <p:cSldViewPr snapToGrid="0" showGuides="1">
      <p:cViewPr>
        <p:scale>
          <a:sx n="70" d="100"/>
          <a:sy n="70" d="100"/>
        </p:scale>
        <p:origin x="-3684" y="-1146"/>
      </p:cViewPr>
      <p:guideLst>
        <p:guide orient="horz" pos="1101"/>
        <p:guide pos="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2766" y="-7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014538" y="314325"/>
            <a:ext cx="283051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Going Further with Types and Members</a:t>
            </a:r>
            <a:endParaRPr lang="en-GB" sz="1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86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124075" y="314325"/>
            <a:ext cx="258445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Going Further with Types and Members</a:t>
            </a:r>
            <a:endParaRPr lang="en-GB" dirty="0"/>
          </a:p>
        </p:txBody>
      </p:sp>
      <p:sp>
        <p:nvSpPr>
          <p:cNvPr id="2355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12958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028825" y="314325"/>
            <a:ext cx="2801938" cy="190500"/>
          </a:xfrm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Going Further with Types and Members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42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6930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04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3600" dirty="0" smtClean="0"/>
              <a:t>Going Further with Types and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C#6 supports static imports</a:t>
            </a:r>
          </a:p>
          <a:p>
            <a:pPr lvl="1"/>
            <a:r>
              <a:rPr lang="en-GB" dirty="0" smtClean="0"/>
              <a:t>You can import all the static members from a type</a:t>
            </a:r>
          </a:p>
          <a:p>
            <a:pPr lvl="1"/>
            <a:r>
              <a:rPr lang="en-GB" sz="2000" dirty="0" smtClean="0"/>
              <a:t>Client code can then access static members directly</a:t>
            </a:r>
            <a:endParaRPr lang="en-GB" sz="20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Static Imports</a:t>
            </a:r>
            <a:endParaRPr lang="en-GB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186C3DC2-575E-46C0-841D-A0D2E20E3A6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5500" y="2429298"/>
            <a:ext cx="7910513" cy="230647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using </a:t>
            </a:r>
            <a:r>
              <a:rPr lang="en-GB" sz="1200" b="1" dirty="0">
                <a:solidFill>
                  <a:srgbClr val="FF0000"/>
                </a:solidFill>
              </a:rPr>
              <a:t>static </a:t>
            </a:r>
            <a:r>
              <a:rPr lang="en-GB" sz="1200" dirty="0" err="1"/>
              <a:t>System.Console</a:t>
            </a:r>
            <a:r>
              <a:rPr lang="en-GB" sz="1200" dirty="0" smtClean="0"/>
              <a:t>;                                   </a:t>
            </a:r>
            <a:r>
              <a:rPr lang="en-GB" sz="1200" u="sng" dirty="0" err="1" smtClean="0"/>
              <a:t>StaticImportsDemo.cs</a:t>
            </a:r>
            <a:endParaRPr lang="en-GB" sz="1200" dirty="0"/>
          </a:p>
          <a:p>
            <a:r>
              <a:rPr lang="en-GB" sz="1200" dirty="0"/>
              <a:t>using </a:t>
            </a:r>
            <a:r>
              <a:rPr lang="en-GB" sz="1200" b="1" dirty="0">
                <a:solidFill>
                  <a:srgbClr val="FF0000"/>
                </a:solidFill>
              </a:rPr>
              <a:t>static </a:t>
            </a:r>
            <a:r>
              <a:rPr lang="en-GB" sz="1200" dirty="0" err="1"/>
              <a:t>System.Math</a:t>
            </a:r>
            <a:r>
              <a:rPr lang="en-GB" sz="1200" dirty="0"/>
              <a:t>;</a:t>
            </a:r>
          </a:p>
          <a:p>
            <a:r>
              <a:rPr lang="en-GB" sz="1200" dirty="0"/>
              <a:t>using </a:t>
            </a:r>
            <a:r>
              <a:rPr lang="en-GB" sz="1200" b="1" dirty="0">
                <a:solidFill>
                  <a:srgbClr val="FF0000"/>
                </a:solidFill>
              </a:rPr>
              <a:t>static </a:t>
            </a:r>
            <a:r>
              <a:rPr lang="en-GB" sz="1200" dirty="0" err="1"/>
              <a:t>System.DayOfWeek</a:t>
            </a:r>
            <a:r>
              <a:rPr lang="en-GB" sz="1200" dirty="0" smtClean="0"/>
              <a:t>;</a:t>
            </a:r>
            <a:endParaRPr lang="en-GB" sz="1200" dirty="0"/>
          </a:p>
          <a:p>
            <a:r>
              <a:rPr lang="en-GB" sz="1200" dirty="0" smtClean="0"/>
              <a:t>…</a:t>
            </a:r>
          </a:p>
          <a:p>
            <a:endParaRPr lang="en-GB" sz="1200" dirty="0" smtClean="0"/>
          </a:p>
          <a:p>
            <a:endParaRPr lang="en-GB" sz="1200" dirty="0"/>
          </a:p>
          <a:p>
            <a:r>
              <a:rPr lang="en-GB" sz="1200" b="1" dirty="0" err="1" smtClean="0">
                <a:solidFill>
                  <a:srgbClr val="FF0000"/>
                </a:solidFill>
              </a:rPr>
              <a:t>WriteLine</a:t>
            </a:r>
            <a:r>
              <a:rPr lang="en-GB" sz="1200" dirty="0"/>
              <a:t>("\</a:t>
            </a:r>
            <a:r>
              <a:rPr lang="en-GB" sz="1200" dirty="0" err="1"/>
              <a:t>nStaticImportsDemo</a:t>
            </a:r>
            <a:r>
              <a:rPr lang="en-GB" sz="1200" dirty="0"/>
              <a:t>");</a:t>
            </a:r>
          </a:p>
          <a:p>
            <a:r>
              <a:rPr lang="en-GB" sz="1200" b="1" dirty="0" err="1" smtClean="0">
                <a:solidFill>
                  <a:srgbClr val="FF0000"/>
                </a:solidFill>
              </a:rPr>
              <a:t>WriteLine</a:t>
            </a:r>
            <a:r>
              <a:rPr lang="en-GB" sz="1200" dirty="0"/>
              <a:t>("------------------------------------------------------");</a:t>
            </a:r>
          </a:p>
          <a:p>
            <a:endParaRPr lang="en-GB" sz="1200" dirty="0"/>
          </a:p>
          <a:p>
            <a:r>
              <a:rPr lang="en-GB" sz="1200" b="1" dirty="0" err="1" smtClean="0">
                <a:solidFill>
                  <a:srgbClr val="FF0000"/>
                </a:solidFill>
              </a:rPr>
              <a:t>WriteLine</a:t>
            </a:r>
            <a:r>
              <a:rPr lang="en-GB" sz="1200" dirty="0"/>
              <a:t>("Length of hypotenuse: {0}", </a:t>
            </a:r>
            <a:r>
              <a:rPr lang="en-GB" sz="1200" b="1" dirty="0" err="1">
                <a:solidFill>
                  <a:srgbClr val="FF0000"/>
                </a:solidFill>
              </a:rPr>
              <a:t>Sqrt</a:t>
            </a:r>
            <a:r>
              <a:rPr lang="en-GB" sz="1200" dirty="0"/>
              <a:t>(3 * 3 + 4 * 4));</a:t>
            </a:r>
          </a:p>
          <a:p>
            <a:endParaRPr lang="en-GB" sz="1200" dirty="0"/>
          </a:p>
          <a:p>
            <a:r>
              <a:rPr lang="en-GB" sz="1200" b="1" dirty="0" err="1" smtClean="0">
                <a:solidFill>
                  <a:srgbClr val="FF0000"/>
                </a:solidFill>
              </a:rPr>
              <a:t>WriteLine</a:t>
            </a:r>
            <a:r>
              <a:rPr lang="en-GB" sz="1200" dirty="0"/>
              <a:t>("My favourite day of week: {0}", </a:t>
            </a:r>
            <a:r>
              <a:rPr lang="en-GB" sz="1200" b="1" dirty="0">
                <a:solidFill>
                  <a:srgbClr val="FF0000"/>
                </a:solidFill>
              </a:rPr>
              <a:t>Saturday</a:t>
            </a:r>
            <a:r>
              <a:rPr lang="en-GB" sz="1200" dirty="0" smtClean="0"/>
              <a:t>);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622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operators</a:t>
            </a:r>
          </a:p>
          <a:p>
            <a:pPr eaLnBrk="1" hangingPunct="1"/>
            <a:r>
              <a:rPr lang="en-GB" sz="2400" dirty="0" smtClean="0"/>
              <a:t>Defining operators </a:t>
            </a:r>
          </a:p>
          <a:p>
            <a:pPr eaLnBrk="1" hangingPunct="1"/>
            <a:r>
              <a:rPr lang="en-GB" sz="2400" dirty="0" smtClean="0"/>
              <a:t>Using operators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2.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8C6E500-DB57-46F6-8ED8-26E2885437AD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Existing operators can be overloaded for </a:t>
            </a:r>
            <a:r>
              <a:rPr lang="en-GB" sz="2400" dirty="0" err="1" smtClean="0">
                <a:latin typeface="Lucida Console" pitchFamily="49" charset="0"/>
              </a:rPr>
              <a:t>struct</a:t>
            </a:r>
            <a:r>
              <a:rPr lang="en-GB" sz="2400" dirty="0" smtClean="0"/>
              <a:t> and </a:t>
            </a:r>
            <a:r>
              <a:rPr lang="en-GB" sz="2400" dirty="0" smtClean="0">
                <a:latin typeface="Lucida Console" pitchFamily="49" charset="0"/>
              </a:rPr>
              <a:t>class</a:t>
            </a:r>
            <a:r>
              <a:rPr lang="en-GB" sz="2400" dirty="0" smtClean="0"/>
              <a:t>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You define a method in the following general syntax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The compiler converts it into a normal method call in IL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err="1" smtClean="0"/>
              <a:t>Overloadable</a:t>
            </a:r>
            <a:r>
              <a:rPr lang="en-GB" sz="2400" dirty="0" smtClean="0"/>
              <a:t> operators: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Unary:	</a:t>
            </a:r>
            <a:r>
              <a:rPr lang="en-GB" sz="2000" dirty="0" smtClean="0">
                <a:latin typeface="Lucida Console" pitchFamily="49" charset="0"/>
              </a:rPr>
              <a:t> 	+  -  !  ~  ++ --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Binary: 	</a:t>
            </a:r>
            <a:r>
              <a:rPr lang="en-GB" sz="2000" dirty="0" smtClean="0">
                <a:latin typeface="Lucida Console" pitchFamily="49" charset="0"/>
              </a:rPr>
              <a:t>  	+  -  *  /  %  &amp;  |  ^  &gt;&gt;  &lt;&lt;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Comparison:  </a:t>
            </a:r>
            <a:r>
              <a:rPr lang="en-GB" sz="2000" dirty="0" smtClean="0">
                <a:latin typeface="Lucida Console" pitchFamily="49" charset="0"/>
              </a:rPr>
              <a:t>	==  !=  &lt;  &lt;=  &gt;  &gt;=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 of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2333768"/>
            <a:ext cx="7910513" cy="68238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 smtClean="0"/>
              <a:t>access-</a:t>
            </a:r>
            <a:r>
              <a:rPr lang="en-GB" sz="1200" i="1" dirty="0" err="1" smtClean="0"/>
              <a:t>specifier</a:t>
            </a:r>
            <a:r>
              <a:rPr lang="en-GB" sz="1200" dirty="0" smtClean="0"/>
              <a:t> </a:t>
            </a:r>
            <a:r>
              <a:rPr lang="en-GB" sz="1200" dirty="0"/>
              <a:t>static </a:t>
            </a:r>
            <a:r>
              <a:rPr lang="en-GB" sz="1200" i="1" dirty="0" smtClean="0"/>
              <a:t>result-type</a:t>
            </a:r>
            <a:r>
              <a:rPr lang="en-GB" sz="1200" dirty="0" smtClean="0"/>
              <a:t> operator </a:t>
            </a:r>
            <a:r>
              <a:rPr lang="en-GB" sz="1200" i="1" dirty="0" smtClean="0"/>
              <a:t>op-symbol</a:t>
            </a:r>
            <a:r>
              <a:rPr lang="en-GB" sz="1200" dirty="0" smtClean="0"/>
              <a:t>(</a:t>
            </a:r>
            <a:r>
              <a:rPr lang="en-GB" sz="1200" i="1" dirty="0" smtClean="0"/>
              <a:t>operand-</a:t>
            </a:r>
            <a:r>
              <a:rPr lang="en-GB" sz="1200" i="1" dirty="0" err="1" smtClean="0"/>
              <a:t>params</a:t>
            </a:r>
            <a:r>
              <a:rPr lang="en-GB" sz="1200" dirty="0" smtClean="0"/>
              <a:t>)</a:t>
            </a: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{ … }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Let's define arithmetic operators for a </a:t>
            </a:r>
            <a:r>
              <a:rPr lang="en-GB" sz="2400" dirty="0" smtClean="0">
                <a:latin typeface="Lucida Console" pitchFamily="49" charset="0"/>
              </a:rPr>
              <a:t>Money</a:t>
            </a:r>
            <a:r>
              <a:rPr lang="en-GB" sz="2400" dirty="0" smtClean="0"/>
              <a:t> structure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Operators </a:t>
            </a:r>
            <a:r>
              <a:rPr lang="en-GB" sz="2800" dirty="0" smtClean="0"/>
              <a:t>(1 of 3)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645136E-4315-494C-9259-21503C762C74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795652" name="Rectangle 4"/>
          <p:cNvSpPr>
            <a:spLocks noChangeArrowheads="1"/>
          </p:cNvSpPr>
          <p:nvPr/>
        </p:nvSpPr>
        <p:spPr bwMode="auto">
          <a:xfrm>
            <a:off x="825500" y="1733550"/>
            <a:ext cx="7910513" cy="418957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</a:t>
            </a:r>
            <a:r>
              <a:rPr lang="en-GB" sz="1200" dirty="0" err="1"/>
              <a:t>struct</a:t>
            </a:r>
            <a:r>
              <a:rPr lang="en-GB" sz="1200" dirty="0"/>
              <a:t> Money 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private double </a:t>
            </a:r>
            <a:r>
              <a:rPr lang="en-GB" sz="1200" dirty="0" err="1"/>
              <a:t>mAmount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private const string </a:t>
            </a:r>
            <a:r>
              <a:rPr lang="en-GB" sz="1200" dirty="0" err="1"/>
              <a:t>mCurrencySymbol</a:t>
            </a:r>
            <a:r>
              <a:rPr lang="en-GB" sz="1200" dirty="0"/>
              <a:t> = </a:t>
            </a:r>
            <a:r>
              <a:rPr lang="en-GB" sz="1200" dirty="0" smtClean="0"/>
              <a:t>"USD";</a:t>
            </a: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Money(double amount)</a:t>
            </a:r>
          </a:p>
          <a:p>
            <a:pPr defTabSz="739775">
              <a:defRPr/>
            </a:pPr>
            <a:r>
              <a:rPr lang="en-GB" sz="1200" dirty="0"/>
              <a:t>  { </a:t>
            </a:r>
            <a:r>
              <a:rPr lang="en-GB" sz="1200" dirty="0" err="1"/>
              <a:t>this.mAmount</a:t>
            </a:r>
            <a:r>
              <a:rPr lang="en-GB" sz="1200" dirty="0"/>
              <a:t> = amount;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static Money operator+(Money m1, Money m2)</a:t>
            </a:r>
          </a:p>
          <a:p>
            <a:pPr defTabSz="739775">
              <a:defRPr/>
            </a:pPr>
            <a:r>
              <a:rPr lang="en-GB" sz="1200" dirty="0"/>
              <a:t>  { return new Money(m1.mAmount + m2.mAmount);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static Money operator-(Money m1, Money m2)</a:t>
            </a:r>
          </a:p>
          <a:p>
            <a:pPr defTabSz="739775">
              <a:defRPr/>
            </a:pPr>
            <a:r>
              <a:rPr lang="en-GB" sz="1200" dirty="0"/>
              <a:t>  { return new Money(m1.mAmount - m2.mAmount);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static Money operator++(Money m1)</a:t>
            </a:r>
          </a:p>
          <a:p>
            <a:pPr defTabSz="739775">
              <a:defRPr/>
            </a:pPr>
            <a:r>
              <a:rPr lang="en-GB" sz="1200" dirty="0"/>
              <a:t>  { return m1 + new Money(1.0);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static Money operator--(Money m1)</a:t>
            </a:r>
          </a:p>
          <a:p>
            <a:pPr defTabSz="739775">
              <a:defRPr/>
            </a:pPr>
            <a:r>
              <a:rPr lang="en-GB" sz="1200" dirty="0"/>
              <a:t>  { return m1 - new Money(1.0);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                                                 </a:t>
            </a:r>
            <a:r>
              <a:rPr lang="en-GB" sz="1200" dirty="0" smtClean="0"/>
              <a:t>                 </a:t>
            </a:r>
            <a:r>
              <a:rPr lang="en-GB" sz="1200" u="sng" dirty="0" err="1"/>
              <a:t>OperatorsDemo.cs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You can also define comparison operators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Operators </a:t>
            </a:r>
            <a:r>
              <a:rPr lang="en-GB" sz="2800" dirty="0" smtClean="0"/>
              <a:t>(2 of 3)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232C2FD-941C-4B0D-AADC-9443EED1F7C9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796676" name="Rectangle 4"/>
          <p:cNvSpPr>
            <a:spLocks noChangeArrowheads="1"/>
          </p:cNvSpPr>
          <p:nvPr/>
        </p:nvSpPr>
        <p:spPr bwMode="auto">
          <a:xfrm>
            <a:off x="825500" y="1733549"/>
            <a:ext cx="7910513" cy="416228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</a:t>
            </a:r>
            <a:r>
              <a:rPr lang="en-GB" sz="1200" dirty="0" err="1"/>
              <a:t>struct</a:t>
            </a:r>
            <a:r>
              <a:rPr lang="en-GB" sz="1200" dirty="0"/>
              <a:t> Money 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  public static </a:t>
            </a:r>
            <a:r>
              <a:rPr lang="en-GB" sz="1200" dirty="0" err="1"/>
              <a:t>bool</a:t>
            </a:r>
            <a:r>
              <a:rPr lang="en-GB" sz="1200" dirty="0"/>
              <a:t> operator==(Money m1, Money m2)</a:t>
            </a:r>
          </a:p>
          <a:p>
            <a:pPr defTabSz="739775">
              <a:defRPr/>
            </a:pPr>
            <a:r>
              <a:rPr lang="en-GB" sz="1200" dirty="0"/>
              <a:t>  { return m1.mAmount == m2.mAmount;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static </a:t>
            </a:r>
            <a:r>
              <a:rPr lang="en-GB" sz="1200" dirty="0" err="1"/>
              <a:t>bool</a:t>
            </a:r>
            <a:r>
              <a:rPr lang="en-GB" sz="1200" dirty="0"/>
              <a:t> operator!=(Money m1, Money m2)</a:t>
            </a:r>
          </a:p>
          <a:p>
            <a:pPr defTabSz="739775">
              <a:defRPr/>
            </a:pPr>
            <a:r>
              <a:rPr lang="en-GB" sz="1200" dirty="0"/>
              <a:t>  { return !(m1 == m2);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static </a:t>
            </a:r>
            <a:r>
              <a:rPr lang="en-GB" sz="1200" dirty="0" err="1"/>
              <a:t>bool</a:t>
            </a:r>
            <a:r>
              <a:rPr lang="en-GB" sz="1200" dirty="0"/>
              <a:t> operator&gt;(Money m1, Money m2)</a:t>
            </a:r>
          </a:p>
          <a:p>
            <a:pPr defTabSz="739775">
              <a:defRPr/>
            </a:pPr>
            <a:r>
              <a:rPr lang="en-GB" sz="1200" dirty="0"/>
              <a:t>  { return m1.mAmount &gt; m2.mAmount;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static </a:t>
            </a:r>
            <a:r>
              <a:rPr lang="en-GB" sz="1200" dirty="0" err="1"/>
              <a:t>bool</a:t>
            </a:r>
            <a:r>
              <a:rPr lang="en-GB" sz="1200" dirty="0"/>
              <a:t> operator&lt;(Money m1, Money m2)</a:t>
            </a:r>
          </a:p>
          <a:p>
            <a:pPr defTabSz="739775">
              <a:defRPr/>
            </a:pPr>
            <a:r>
              <a:rPr lang="en-GB" sz="1200" dirty="0"/>
              <a:t>  { return m1.mAmount &lt; m2.mAmount;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static </a:t>
            </a:r>
            <a:r>
              <a:rPr lang="en-GB" sz="1200" dirty="0" err="1"/>
              <a:t>bool</a:t>
            </a:r>
            <a:r>
              <a:rPr lang="en-GB" sz="1200" dirty="0"/>
              <a:t> operator&gt;=(Money m1, Money m2)</a:t>
            </a:r>
          </a:p>
          <a:p>
            <a:pPr defTabSz="739775">
              <a:defRPr/>
            </a:pPr>
            <a:r>
              <a:rPr lang="en-GB" sz="1200" dirty="0"/>
              <a:t>  { return m1.mAmount &gt;= m2.mAmount;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static </a:t>
            </a:r>
            <a:r>
              <a:rPr lang="en-GB" sz="1200" dirty="0" err="1"/>
              <a:t>bool</a:t>
            </a:r>
            <a:r>
              <a:rPr lang="en-GB" sz="1200" dirty="0"/>
              <a:t> operator&lt;=(Money m1, Money m2)</a:t>
            </a:r>
          </a:p>
          <a:p>
            <a:pPr defTabSz="739775">
              <a:defRPr/>
            </a:pPr>
            <a:r>
              <a:rPr lang="en-GB" sz="1200" dirty="0"/>
              <a:t>  { return m1.mAmount &lt;= m2.mAmount; }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                                                 </a:t>
            </a:r>
            <a:r>
              <a:rPr lang="en-GB" sz="1200" dirty="0" smtClean="0"/>
              <a:t>                 </a:t>
            </a:r>
            <a:r>
              <a:rPr lang="en-GB" sz="1200" u="sng" dirty="0" err="1"/>
              <a:t>OperatorsDemo.cs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If you have an </a:t>
            </a:r>
            <a:r>
              <a:rPr lang="en-GB" sz="2400" dirty="0" smtClean="0">
                <a:latin typeface="Lucida Console" pitchFamily="49" charset="0"/>
              </a:rPr>
              <a:t>==</a:t>
            </a:r>
            <a:r>
              <a:rPr lang="en-GB" sz="2400" dirty="0" smtClean="0"/>
              <a:t> operator…</a:t>
            </a:r>
          </a:p>
          <a:p>
            <a:pPr lvl="1" eaLnBrk="1" hangingPunct="1"/>
            <a:r>
              <a:rPr lang="en-GB" sz="2000" dirty="0" smtClean="0"/>
              <a:t>You should also override </a:t>
            </a:r>
            <a:r>
              <a:rPr lang="en-GB" sz="2000" dirty="0" smtClean="0">
                <a:latin typeface="Lucida Console" pitchFamily="49" charset="0"/>
              </a:rPr>
              <a:t>Equals()</a:t>
            </a:r>
            <a:r>
              <a:rPr lang="en-GB" sz="2000" dirty="0" smtClean="0"/>
              <a:t> and </a:t>
            </a:r>
            <a:r>
              <a:rPr lang="en-GB" sz="2000" dirty="0" err="1" smtClean="0">
                <a:latin typeface="Lucida Console" pitchFamily="49" charset="0"/>
              </a:rPr>
              <a:t>GetHashCode</a:t>
            </a:r>
            <a:r>
              <a:rPr lang="en-GB" sz="2000" dirty="0" smtClean="0">
                <a:latin typeface="Lucida Console" pitchFamily="49" charset="0"/>
              </a:rPr>
              <a:t>()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Operators </a:t>
            </a:r>
            <a:r>
              <a:rPr lang="en-GB" sz="2800" dirty="0" smtClean="0"/>
              <a:t>(3 of 3)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CF7E1C8-7FDC-4A4D-AEB4-6E88B57AF4B0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825500" y="2051239"/>
            <a:ext cx="7910513" cy="318950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</a:t>
            </a:r>
            <a:r>
              <a:rPr lang="en-GB" sz="1200" dirty="0" err="1"/>
              <a:t>struct</a:t>
            </a:r>
            <a:r>
              <a:rPr lang="en-GB" sz="1200" dirty="0"/>
              <a:t> Money 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  public override </a:t>
            </a:r>
            <a:r>
              <a:rPr lang="en-GB" sz="1200" dirty="0" err="1"/>
              <a:t>bool</a:t>
            </a:r>
            <a:r>
              <a:rPr lang="en-GB" sz="1200" dirty="0"/>
              <a:t> Equals(object other)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if (!(other is Money)) </a:t>
            </a:r>
          </a:p>
          <a:p>
            <a:pPr defTabSz="739775">
              <a:defRPr/>
            </a:pPr>
            <a:r>
              <a:rPr lang="en-GB" sz="1200" dirty="0"/>
              <a:t>      return false;</a:t>
            </a:r>
          </a:p>
          <a:p>
            <a:pPr defTabSz="739775">
              <a:defRPr/>
            </a:pPr>
            <a:r>
              <a:rPr lang="en-GB" sz="1200" dirty="0"/>
              <a:t>    else</a:t>
            </a:r>
          </a:p>
          <a:p>
            <a:pPr defTabSz="739775">
              <a:defRPr/>
            </a:pPr>
            <a:r>
              <a:rPr lang="en-GB" sz="1200" dirty="0"/>
              <a:t>      return (this == (Money)other);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override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GetHashCode</a:t>
            </a:r>
            <a:r>
              <a:rPr lang="en-GB" sz="1200" dirty="0"/>
              <a:t>()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return (</a:t>
            </a:r>
            <a:r>
              <a:rPr lang="en-GB" sz="1200" dirty="0" err="1"/>
              <a:t>int</a:t>
            </a:r>
            <a:r>
              <a:rPr lang="en-GB" sz="1200" dirty="0"/>
              <a:t>)(</a:t>
            </a:r>
            <a:r>
              <a:rPr lang="en-GB" sz="1200" dirty="0" err="1"/>
              <a:t>mAmount</a:t>
            </a:r>
            <a:r>
              <a:rPr lang="en-GB" sz="1200" dirty="0"/>
              <a:t> * 100);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                          </a:t>
            </a:r>
            <a:r>
              <a:rPr lang="en-GB" sz="1200" dirty="0" smtClean="0"/>
              <a:t>                                        </a:t>
            </a:r>
            <a:r>
              <a:rPr lang="en-GB" sz="1200" u="sng" dirty="0" err="1"/>
              <a:t>OperatorsDemo.cs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Using operators in client code:</a:t>
            </a:r>
            <a:endParaRPr lang="en-GB" sz="2400" dirty="0" smtClean="0">
              <a:latin typeface="Lucida Console" pitchFamily="49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Operators</a:t>
            </a:r>
            <a:endParaRPr lang="en-GB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D2E177E-AE62-42D9-B742-8A317921351D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798724" name="Rectangle 4"/>
          <p:cNvSpPr>
            <a:spLocks noChangeArrowheads="1"/>
          </p:cNvSpPr>
          <p:nvPr/>
        </p:nvSpPr>
        <p:spPr bwMode="auto">
          <a:xfrm>
            <a:off x="825500" y="1733550"/>
            <a:ext cx="7910513" cy="409053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Money dosh1 = new Money(27.50);</a:t>
            </a:r>
          </a:p>
          <a:p>
            <a:pPr defTabSz="739775">
              <a:defRPr/>
            </a:pPr>
            <a:r>
              <a:rPr lang="en-GB" sz="1200" dirty="0"/>
              <a:t>Money dosh2 = new Money(10.30);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("dosh1 + dosh2: {0}", dosh1 + dosh2);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("dosh1 - dosh2: {0}", dosh1 - dosh2);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Money dosh3 = new Money(100.0);</a:t>
            </a:r>
          </a:p>
          <a:p>
            <a:pPr defTabSz="739775">
              <a:defRPr/>
            </a:pPr>
            <a:r>
              <a:rPr lang="en-GB" sz="1200" dirty="0"/>
              <a:t>dosh3 += dosh1;</a:t>
            </a:r>
          </a:p>
          <a:p>
            <a:pPr defTabSz="739775">
              <a:defRPr/>
            </a:pPr>
            <a:r>
              <a:rPr lang="en-GB" sz="1200" dirty="0"/>
              <a:t>dosh3 -= dosh2;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("dosh3: {0}", dosh3);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Money dosh4 = ++dosh1;</a:t>
            </a:r>
          </a:p>
          <a:p>
            <a:pPr defTabSz="739775">
              <a:defRPr/>
            </a:pPr>
            <a:r>
              <a:rPr lang="en-GB" sz="1200" dirty="0"/>
              <a:t>Money dosh5 = dosh2--;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("dosh1: {0}", dosh1);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("dosh4: {0}", dosh4);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("dosh2: {0}", dosh2);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("dosh5: {0}", dosh5);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(dosh1 == dosh2)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("dosh1 and dosh2 equal");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… </a:t>
            </a:r>
            <a:r>
              <a:rPr lang="en-GB" sz="1200" i="1" dirty="0"/>
              <a:t>etc.</a:t>
            </a:r>
            <a:r>
              <a:rPr lang="en-GB" sz="1200" dirty="0"/>
              <a:t> …                                             </a:t>
            </a:r>
            <a:r>
              <a:rPr lang="en-GB" sz="1200" dirty="0" smtClean="0"/>
              <a:t>              </a:t>
            </a:r>
            <a:r>
              <a:rPr lang="en-GB" sz="1200" u="sng" dirty="0" err="1"/>
              <a:t>OperatorsDemo.cs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ym typeface="Wingdings" pitchFamily="2" charset="2"/>
              </a:rPr>
              <a:t>Overview of partial types</a:t>
            </a:r>
          </a:p>
          <a:p>
            <a:r>
              <a:rPr lang="en-GB" sz="2400" dirty="0" smtClean="0">
                <a:sym typeface="Wingdings" pitchFamily="2" charset="2"/>
              </a:rPr>
              <a:t>Members in a partial type</a:t>
            </a:r>
          </a:p>
          <a:p>
            <a:r>
              <a:rPr lang="en-US" sz="2400" dirty="0" smtClean="0"/>
              <a:t>Partial types and inheritance</a:t>
            </a:r>
            <a:endParaRPr lang="en-GB" sz="2400" dirty="0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endParaRPr lang="en-GB" sz="2400" dirty="0" smtClean="0">
              <a:sym typeface="Wingdings" pitchFamily="2" charset="2"/>
            </a:endParaRPr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 Partial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E68ED9-C4CF-4256-94B1-DB18E16C84CD}" type="slidenum">
              <a:rPr lang="en-GB" smtClean="0"/>
              <a:pPr>
                <a:defRPr/>
              </a:pPr>
              <a:t>17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sz="2400" dirty="0" smtClean="0"/>
              <a:t>A partial type is a class, interface, or </a:t>
            </a:r>
            <a:r>
              <a:rPr lang="en-GB" sz="2400" dirty="0" err="1" smtClean="0"/>
              <a:t>struct</a:t>
            </a:r>
            <a:r>
              <a:rPr lang="en-GB" sz="2400" dirty="0" smtClean="0"/>
              <a:t> that is preceded by the </a:t>
            </a:r>
            <a:r>
              <a:rPr lang="en-GB" sz="2400" dirty="0" smtClean="0">
                <a:latin typeface="Lucida Console" pitchFamily="49" charset="0"/>
              </a:rPr>
              <a:t>partial</a:t>
            </a:r>
            <a:r>
              <a:rPr lang="en-GB" sz="2400" dirty="0" smtClean="0"/>
              <a:t> modifier</a:t>
            </a:r>
          </a:p>
          <a:p>
            <a:pPr lvl="1"/>
            <a:r>
              <a:rPr lang="en-GB" sz="2000" dirty="0" smtClean="0"/>
              <a:t>Indicates to the compiler that additional parts of the class/</a:t>
            </a:r>
            <a:r>
              <a:rPr lang="en-GB" sz="2000" dirty="0" err="1" smtClean="0"/>
              <a:t>struct</a:t>
            </a:r>
            <a:r>
              <a:rPr lang="en-GB" sz="2000" dirty="0" smtClean="0"/>
              <a:t>/interface might exist elsewhere</a:t>
            </a:r>
          </a:p>
          <a:p>
            <a:pPr lvl="1"/>
            <a:endParaRPr lang="en-GB" sz="2000" dirty="0" smtClean="0"/>
          </a:p>
          <a:p>
            <a:r>
              <a:rPr lang="en-GB" dirty="0"/>
              <a:t>Used extensively by Visual Studio when it generates code, e.g. for GUIs</a:t>
            </a:r>
          </a:p>
          <a:p>
            <a:pPr lvl="1"/>
            <a:r>
              <a:rPr lang="en-GB" dirty="0"/>
              <a:t>VS generates a "designer" code file containing generated UI code</a:t>
            </a:r>
          </a:p>
          <a:p>
            <a:pPr lvl="1"/>
            <a:r>
              <a:rPr lang="en-GB" dirty="0"/>
              <a:t>VS also generates another code file where you </a:t>
            </a:r>
            <a:r>
              <a:rPr lang="en-GB" dirty="0" smtClean="0"/>
              <a:t>add </a:t>
            </a:r>
            <a:r>
              <a:rPr lang="en-GB" dirty="0"/>
              <a:t>your </a:t>
            </a:r>
            <a:r>
              <a:rPr lang="en-GB" dirty="0" smtClean="0"/>
              <a:t>own code</a:t>
            </a:r>
            <a:endParaRPr lang="en-GB" dirty="0"/>
          </a:p>
          <a:p>
            <a:pPr lvl="1"/>
            <a:endParaRPr lang="en-GB" sz="2000" dirty="0" smtClean="0"/>
          </a:p>
          <a:p>
            <a:r>
              <a:rPr lang="en-GB" sz="2400" dirty="0" smtClean="0"/>
              <a:t>All parts of a partial type must …</a:t>
            </a:r>
          </a:p>
          <a:p>
            <a:pPr lvl="1"/>
            <a:r>
              <a:rPr lang="en-GB" sz="2000" dirty="0" smtClean="0"/>
              <a:t>… include the </a:t>
            </a:r>
            <a:r>
              <a:rPr lang="en-GB" sz="2000" dirty="0" smtClean="0">
                <a:latin typeface="Lucida Console" pitchFamily="49" charset="0"/>
              </a:rPr>
              <a:t>partial</a:t>
            </a:r>
            <a:r>
              <a:rPr lang="en-GB" sz="2000" dirty="0" smtClean="0"/>
              <a:t> modifier</a:t>
            </a:r>
          </a:p>
          <a:p>
            <a:pPr lvl="1"/>
            <a:r>
              <a:rPr lang="en-GB" sz="2000" dirty="0" smtClean="0"/>
              <a:t>… have the same accessibility </a:t>
            </a:r>
            <a:r>
              <a:rPr lang="en-GB" sz="2000" dirty="0" err="1" smtClean="0"/>
              <a:t>specifier</a:t>
            </a:r>
            <a:r>
              <a:rPr lang="en-GB" sz="2000" dirty="0" smtClean="0"/>
              <a:t> (e.g. </a:t>
            </a:r>
            <a:r>
              <a:rPr lang="en-GB" sz="2000" dirty="0" smtClean="0">
                <a:latin typeface="Lucida Console" pitchFamily="49" charset="0"/>
              </a:rPr>
              <a:t>public</a:t>
            </a:r>
            <a:r>
              <a:rPr lang="en-GB" sz="2000" dirty="0" smtClean="0"/>
              <a:t>, </a:t>
            </a:r>
            <a:r>
              <a:rPr lang="en-GB" sz="2000" dirty="0" smtClean="0">
                <a:latin typeface="Lucida Console" pitchFamily="49" charset="0"/>
              </a:rPr>
              <a:t>private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… be in the same namespace and assembly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Partial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D6167FE-7737-4EE7-B9AC-775C9F083B9C}" type="slidenum">
              <a:rPr lang="en-GB" smtClean="0"/>
              <a:pPr>
                <a:defRPr/>
              </a:pPr>
              <a:t>18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sz="2400" dirty="0" smtClean="0"/>
              <a:t>The set of members in a partial type is the union of the members declared in each part</a:t>
            </a:r>
          </a:p>
          <a:p>
            <a:pPr lvl="1"/>
            <a:r>
              <a:rPr lang="en-GB" sz="2000" dirty="0" smtClean="0"/>
              <a:t>All the members from all the parts are coalesced on compilation</a:t>
            </a:r>
          </a:p>
          <a:p>
            <a:pPr lvl="1"/>
            <a:r>
              <a:rPr lang="en-GB" sz="2000" dirty="0" smtClean="0"/>
              <a:t>This means you cannot declare the same member in multiple parts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Members in a Partial Type</a:t>
            </a:r>
            <a:endParaRPr lang="en-GB" sz="220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4F1315E-FE86-41FD-89DA-FA6E5A20E50F}" type="slidenum">
              <a:rPr lang="en-GB" smtClean="0"/>
              <a:pPr>
                <a:defRPr/>
              </a:pPr>
              <a:t>19</a:t>
            </a:fld>
            <a:endParaRPr lang="en-GB" smtClean="0"/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auto">
          <a:xfrm>
            <a:off x="495300" y="2798192"/>
            <a:ext cx="8486775" cy="14093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partial class </a:t>
            </a:r>
            <a:r>
              <a:rPr lang="en-GB" sz="1200" dirty="0" err="1"/>
              <a:t>MyClass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smtClean="0"/>
              <a:t>private </a:t>
            </a:r>
            <a:r>
              <a:rPr lang="en-GB" sz="1200" dirty="0" err="1"/>
              <a:t>int</a:t>
            </a:r>
            <a:r>
              <a:rPr lang="en-GB" sz="1200" dirty="0"/>
              <a:t> field1;            // Error, field1 declared more than once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smtClean="0"/>
              <a:t>public </a:t>
            </a:r>
            <a:r>
              <a:rPr lang="en-GB" sz="1200" dirty="0"/>
              <a:t>void Method1() {…}      // Error, Method1 declared more than once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smtClean="0"/>
              <a:t>public </a:t>
            </a:r>
            <a:r>
              <a:rPr lang="en-GB" sz="1200" dirty="0"/>
              <a:t>void Method2() {…}      // OK</a:t>
            </a:r>
          </a:p>
          <a:p>
            <a:pPr defTabSz="739775">
              <a:defRPr/>
            </a:pPr>
            <a:r>
              <a:rPr lang="en-GB" sz="1200" dirty="0" smtClean="0"/>
              <a:t>}                                                                     </a:t>
            </a:r>
            <a:endParaRPr lang="en-GB" sz="1200" dirty="0"/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495300" y="4433030"/>
            <a:ext cx="8486775" cy="17766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partial class </a:t>
            </a:r>
            <a:r>
              <a:rPr lang="en-GB" sz="1200" dirty="0" err="1"/>
              <a:t>MyClass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private </a:t>
            </a:r>
            <a:r>
              <a:rPr lang="en-GB" sz="1200" dirty="0" err="1"/>
              <a:t>int</a:t>
            </a:r>
            <a:r>
              <a:rPr lang="en-GB" sz="1200" dirty="0"/>
              <a:t> field1;            // Error, field1 declared more than once</a:t>
            </a:r>
          </a:p>
          <a:p>
            <a:pPr defTabSz="739775">
              <a:defRPr/>
            </a:pPr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private </a:t>
            </a:r>
            <a:r>
              <a:rPr lang="en-GB" sz="1200" dirty="0" err="1"/>
              <a:t>int</a:t>
            </a:r>
            <a:r>
              <a:rPr lang="en-GB" sz="1200" dirty="0"/>
              <a:t> field2;            // OK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public void Method1()    {…}   // Error, Method1 declared more than once</a:t>
            </a:r>
          </a:p>
          <a:p>
            <a:pPr defTabSz="739775">
              <a:defRPr/>
            </a:pPr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public void Method2(</a:t>
            </a:r>
            <a:r>
              <a:rPr lang="en-GB" sz="1200" dirty="0" err="1"/>
              <a:t>int</a:t>
            </a:r>
            <a:r>
              <a:rPr lang="en-GB" sz="1200" dirty="0"/>
              <a:t>) {…}   // OK</a:t>
            </a:r>
          </a:p>
          <a:p>
            <a:pPr defTabSz="739775">
              <a:defRPr/>
            </a:pPr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public void Method3()    {…}   // OK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Static members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Operators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Partial types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Partial methods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8EFC3F9-BFF2-4E12-AB3B-C3AFDB334189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Demos-05-MoreTypesMembers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Abstract partial classes</a:t>
            </a:r>
          </a:p>
          <a:p>
            <a:pPr lvl="1"/>
            <a:r>
              <a:rPr lang="en-GB" sz="2000" dirty="0" smtClean="0"/>
              <a:t>A partial class is abstract if a part is </a:t>
            </a:r>
            <a:r>
              <a:rPr lang="en-GB" sz="2000" dirty="0" smtClean="0">
                <a:latin typeface="Lucida Console" pitchFamily="49" charset="0"/>
              </a:rPr>
              <a:t>abstract</a:t>
            </a:r>
          </a:p>
          <a:p>
            <a:pPr lvl="2"/>
            <a:endParaRPr lang="en-GB" sz="1600" dirty="0" smtClean="0"/>
          </a:p>
          <a:p>
            <a:r>
              <a:rPr lang="en-GB" sz="2400" dirty="0" smtClean="0"/>
              <a:t>Sealed partial classes </a:t>
            </a:r>
          </a:p>
          <a:p>
            <a:pPr lvl="1"/>
            <a:r>
              <a:rPr lang="en-GB" sz="2000" dirty="0" smtClean="0"/>
              <a:t>A partial class is sealed if a part is </a:t>
            </a:r>
            <a:r>
              <a:rPr lang="en-GB" sz="2000" dirty="0" smtClean="0">
                <a:latin typeface="Lucida Console" pitchFamily="49" charset="0"/>
              </a:rPr>
              <a:t>sealed</a:t>
            </a:r>
          </a:p>
          <a:p>
            <a:pPr lvl="2"/>
            <a:endParaRPr lang="en-GB" sz="1600" dirty="0" smtClean="0"/>
          </a:p>
          <a:p>
            <a:r>
              <a:rPr lang="en-GB" sz="2400" dirty="0" smtClean="0"/>
              <a:t>Base class</a:t>
            </a:r>
          </a:p>
          <a:p>
            <a:pPr lvl="1"/>
            <a:r>
              <a:rPr lang="en-GB" sz="2000" dirty="0" smtClean="0"/>
              <a:t>If a partial class specifies a base class, it must agree with all the other parts that specify a base class</a:t>
            </a:r>
          </a:p>
          <a:p>
            <a:pPr lvl="2"/>
            <a:endParaRPr lang="en-GB" sz="1600" dirty="0" smtClean="0"/>
          </a:p>
          <a:p>
            <a:r>
              <a:rPr lang="en-GB" sz="2400" dirty="0" smtClean="0"/>
              <a:t>Base interfaces</a:t>
            </a:r>
          </a:p>
          <a:p>
            <a:pPr lvl="1"/>
            <a:r>
              <a:rPr lang="en-GB" sz="2000" dirty="0" smtClean="0"/>
              <a:t>The set of interfaces implemented by a partial type is the union of the interfaces specified on each part</a:t>
            </a:r>
          </a:p>
          <a:p>
            <a:pPr lvl="1"/>
            <a:r>
              <a:rPr lang="en-GB" sz="2000" dirty="0" smtClean="0"/>
              <a:t>Typically each part contains the implementation for the interfaces declared on that part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Types and Inheritance</a:t>
            </a:r>
            <a:endParaRPr lang="en-GB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6AC27-A6D1-4A1F-939B-04FD5E054B30}" type="slidenum">
              <a:rPr lang="en-GB" smtClean="0"/>
              <a:pPr>
                <a:defRPr/>
              </a:pPr>
              <a:t>20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ym typeface="Wingdings" pitchFamily="2" charset="2"/>
              </a:rPr>
              <a:t>Overview of partial methods</a:t>
            </a:r>
          </a:p>
          <a:p>
            <a:r>
              <a:rPr lang="en-GB" sz="2400" dirty="0" smtClean="0">
                <a:sym typeface="Wingdings" pitchFamily="2" charset="2"/>
              </a:rPr>
              <a:t>Uses of partial methods</a:t>
            </a:r>
          </a:p>
          <a:p>
            <a:r>
              <a:rPr lang="en-GB" sz="2400" dirty="0" smtClean="0"/>
              <a:t>Defining and calling partial methods</a:t>
            </a:r>
          </a:p>
          <a:p>
            <a:r>
              <a:rPr lang="en-US" sz="2400" dirty="0" smtClean="0"/>
              <a:t>Implementing partial methods</a:t>
            </a:r>
          </a:p>
          <a:p>
            <a:r>
              <a:rPr lang="en-US" sz="2400" dirty="0" smtClean="0">
                <a:sym typeface="Wingdings" pitchFamily="2" charset="2"/>
              </a:rPr>
              <a:t>Partial method rules</a:t>
            </a:r>
            <a:endParaRPr lang="en-GB" sz="2400" dirty="0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endParaRPr lang="en-GB" sz="2400" dirty="0" smtClean="0">
              <a:sym typeface="Wingdings" pitchFamily="2" charset="2"/>
            </a:endParaRPr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Partial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E68ED9-C4CF-4256-94B1-DB18E16C84CD}" type="slidenum">
              <a:rPr lang="en-GB" smtClean="0"/>
              <a:pPr>
                <a:defRPr/>
              </a:pPr>
              <a:t>21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sz="2400" dirty="0" smtClean="0"/>
              <a:t>A partial type can define partial methods</a:t>
            </a:r>
          </a:p>
          <a:p>
            <a:pPr lvl="1"/>
            <a:r>
              <a:rPr lang="en-GB" sz="2000" dirty="0" smtClean="0"/>
              <a:t>A partial method is defined in one part of a type, using the </a:t>
            </a:r>
            <a:r>
              <a:rPr lang="en-GB" sz="2000" dirty="0" smtClean="0">
                <a:latin typeface="Lucida Console" pitchFamily="49" charset="0"/>
              </a:rPr>
              <a:t>partial</a:t>
            </a:r>
            <a:r>
              <a:rPr lang="en-GB" sz="2000" dirty="0" smtClean="0"/>
              <a:t> keyword</a:t>
            </a:r>
          </a:p>
          <a:p>
            <a:pPr lvl="1"/>
            <a:r>
              <a:rPr lang="en-GB" sz="2000" dirty="0" smtClean="0"/>
              <a:t>Other methods can invoke partial methods as normal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Elsewhere, in another part of your type, you can choose to implement the partial method</a:t>
            </a:r>
          </a:p>
          <a:p>
            <a:pPr lvl="1"/>
            <a:r>
              <a:rPr lang="en-GB" sz="2000" dirty="0" smtClean="0"/>
              <a:t>But you don't have to!</a:t>
            </a:r>
          </a:p>
          <a:p>
            <a:pPr lvl="1"/>
            <a:r>
              <a:rPr lang="en-GB" sz="2000" dirty="0" smtClean="0"/>
              <a:t>If you don't implement the partial method, the compiler ignores all calls to that method (as if it never existed!)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Partial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D6167FE-7737-4EE7-B9AC-775C9F083B9C}" type="slidenum">
              <a:rPr lang="en-GB" smtClean="0"/>
              <a:pPr>
                <a:defRPr/>
              </a:pPr>
              <a:t>22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sz="2400" dirty="0" smtClean="0"/>
              <a:t>Partial methods are effectively "optional methods"</a:t>
            </a:r>
          </a:p>
          <a:p>
            <a:pPr lvl="1"/>
            <a:r>
              <a:rPr lang="en-GB" sz="2000" dirty="0" smtClean="0"/>
              <a:t>Defined by original class author, as extensibility hooks</a:t>
            </a:r>
          </a:p>
          <a:p>
            <a:pPr lvl="1"/>
            <a:r>
              <a:rPr lang="en-GB" sz="2000" dirty="0" smtClean="0"/>
              <a:t>Other class developers can provide implementation if they want to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Common use of partial methods:</a:t>
            </a:r>
          </a:p>
          <a:p>
            <a:pPr lvl="1"/>
            <a:r>
              <a:rPr lang="en-GB" sz="2000" dirty="0" smtClean="0"/>
              <a:t>Lightweight events</a:t>
            </a:r>
          </a:p>
          <a:p>
            <a:pPr lvl="1"/>
            <a:r>
              <a:rPr lang="en-GB" sz="2000" dirty="0" smtClean="0"/>
              <a:t>See example on following slides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Uses of Partial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D6167FE-7737-4EE7-B9AC-775C9F083B9C}" type="slidenum">
              <a:rPr lang="en-GB" smtClean="0"/>
              <a:pPr>
                <a:defRPr/>
              </a:pPr>
              <a:t>23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sz="2400" dirty="0" smtClean="0"/>
              <a:t>Imagine a partial class named </a:t>
            </a:r>
            <a:r>
              <a:rPr lang="en-GB" sz="2400" dirty="0" err="1" smtClean="0">
                <a:latin typeface="Lucida Console" pitchFamily="49" charset="0"/>
              </a:rPr>
              <a:t>SavingsAccount</a:t>
            </a:r>
            <a:r>
              <a:rPr lang="en-GB" sz="2400" dirty="0" smtClean="0"/>
              <a:t>, which defines and calls a couple of partial methods: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and Calling Partial Methods</a:t>
            </a:r>
            <a:endParaRPr lang="en-GB" sz="22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4F1315E-FE86-41FD-89DA-FA6E5A20E50F}" type="slidenum">
              <a:rPr lang="en-GB" smtClean="0"/>
              <a:pPr>
                <a:defRPr/>
              </a:pPr>
              <a:t>24</a:t>
            </a:fld>
            <a:endParaRPr lang="en-GB" smtClean="0"/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auto">
          <a:xfrm>
            <a:off x="495300" y="2047551"/>
            <a:ext cx="8486775" cy="42031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partial class </a:t>
            </a:r>
            <a:r>
              <a:rPr lang="en-GB" sz="1200" dirty="0" err="1" smtClean="0"/>
              <a:t>SavingsAccount</a:t>
            </a:r>
            <a:r>
              <a:rPr lang="en-GB" sz="1200" dirty="0" smtClean="0"/>
              <a:t> </a:t>
            </a:r>
          </a:p>
          <a:p>
            <a:pPr defTabSz="739775">
              <a:defRPr/>
            </a:pPr>
            <a:r>
              <a:rPr lang="en-GB" sz="1200" dirty="0" smtClean="0"/>
              <a:t>{</a:t>
            </a:r>
          </a:p>
          <a:p>
            <a:r>
              <a:rPr lang="en-GB" sz="1200" dirty="0" smtClean="0"/>
              <a:t>  public </a:t>
            </a:r>
            <a:r>
              <a:rPr lang="en-GB" sz="1200" dirty="0"/>
              <a:t>void Withdraw(double amount)</a:t>
            </a:r>
          </a:p>
          <a:p>
            <a:r>
              <a:rPr lang="en-GB" sz="1200" dirty="0" smtClean="0"/>
              <a:t>  {</a:t>
            </a:r>
            <a:endParaRPr lang="en-GB" sz="1200" dirty="0"/>
          </a:p>
          <a:p>
            <a:r>
              <a:rPr lang="en-GB" sz="1200" dirty="0"/>
              <a:t>    // Call a partial method (might not actually exist).</a:t>
            </a:r>
          </a:p>
          <a:p>
            <a:r>
              <a:rPr lang="en-GB" sz="1200" dirty="0"/>
              <a:t>    </a:t>
            </a:r>
            <a:r>
              <a:rPr lang="en-GB" sz="1200" b="1" dirty="0" err="1">
                <a:solidFill>
                  <a:srgbClr val="FF0000"/>
                </a:solidFill>
              </a:rPr>
              <a:t>OnWithdrawing</a:t>
            </a:r>
            <a:r>
              <a:rPr lang="en-GB" sz="1200" b="1" dirty="0">
                <a:solidFill>
                  <a:srgbClr val="FF0000"/>
                </a:solidFill>
              </a:rPr>
              <a:t>(amount);</a:t>
            </a:r>
          </a:p>
          <a:p>
            <a:endParaRPr lang="en-GB" sz="1200" dirty="0"/>
          </a:p>
          <a:p>
            <a:r>
              <a:rPr lang="en-GB" sz="1200" dirty="0"/>
              <a:t>    if (amount &gt; Balance )</a:t>
            </a:r>
          </a:p>
          <a:p>
            <a:r>
              <a:rPr lang="en-GB" sz="1200" dirty="0"/>
              <a:t>      </a:t>
            </a:r>
            <a:r>
              <a:rPr lang="en-GB" sz="1200" dirty="0" smtClean="0"/>
              <a:t>amount </a:t>
            </a:r>
            <a:r>
              <a:rPr lang="en-GB" sz="1200" dirty="0"/>
              <a:t>= Balance;</a:t>
            </a:r>
          </a:p>
          <a:p>
            <a:r>
              <a:rPr lang="en-GB" sz="1200" dirty="0"/>
              <a:t>            </a:t>
            </a:r>
          </a:p>
          <a:p>
            <a:r>
              <a:rPr lang="en-GB" sz="1200" dirty="0"/>
              <a:t>    Balance -= amount;</a:t>
            </a:r>
          </a:p>
          <a:p>
            <a:r>
              <a:rPr lang="en-GB" sz="1200" dirty="0"/>
              <a:t>            </a:t>
            </a:r>
          </a:p>
          <a:p>
            <a:r>
              <a:rPr lang="en-GB" sz="1200" dirty="0"/>
              <a:t>    // Call another partial method (might not actually exist).</a:t>
            </a:r>
          </a:p>
          <a:p>
            <a:r>
              <a:rPr lang="en-GB" sz="1200" dirty="0"/>
              <a:t>    </a:t>
            </a:r>
            <a:r>
              <a:rPr lang="en-GB" sz="1200" b="1" dirty="0" err="1">
                <a:solidFill>
                  <a:srgbClr val="FF0000"/>
                </a:solidFill>
              </a:rPr>
              <a:t>OnWithdrawn</a:t>
            </a:r>
            <a:r>
              <a:rPr lang="en-GB" sz="1200" b="1" dirty="0">
                <a:solidFill>
                  <a:srgbClr val="FF0000"/>
                </a:solidFill>
              </a:rPr>
              <a:t>(amount);</a:t>
            </a:r>
          </a:p>
          <a:p>
            <a:r>
              <a:rPr lang="en-GB" sz="1200" dirty="0" smtClean="0"/>
              <a:t>  }</a:t>
            </a:r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  // Partial methods (may be implemented in another "partial" part of class).</a:t>
            </a:r>
          </a:p>
          <a:p>
            <a:pPr defTabSz="739775">
              <a:defRPr/>
            </a:pPr>
            <a:r>
              <a:rPr lang="en-GB" sz="1200" b="1" dirty="0" smtClean="0">
                <a:solidFill>
                  <a:srgbClr val="FF0000"/>
                </a:solidFill>
              </a:rPr>
              <a:t>  partial void </a:t>
            </a:r>
            <a:r>
              <a:rPr lang="en-GB" sz="1200" b="1" dirty="0" err="1" smtClean="0">
                <a:solidFill>
                  <a:srgbClr val="FF0000"/>
                </a:solidFill>
              </a:rPr>
              <a:t>OnWithdrawing</a:t>
            </a:r>
            <a:r>
              <a:rPr lang="en-GB" sz="1200" b="1" dirty="0" smtClean="0">
                <a:solidFill>
                  <a:srgbClr val="FF0000"/>
                </a:solidFill>
              </a:rPr>
              <a:t>(double amount);</a:t>
            </a:r>
          </a:p>
          <a:p>
            <a:pPr defTabSz="739775">
              <a:defRPr/>
            </a:pPr>
            <a:r>
              <a:rPr lang="en-GB" sz="1200" b="1" dirty="0" smtClean="0">
                <a:solidFill>
                  <a:srgbClr val="FF0000"/>
                </a:solidFill>
              </a:rPr>
              <a:t>  partial void </a:t>
            </a:r>
            <a:r>
              <a:rPr lang="en-GB" sz="1200" b="1" dirty="0" err="1" smtClean="0">
                <a:solidFill>
                  <a:srgbClr val="FF0000"/>
                </a:solidFill>
              </a:rPr>
              <a:t>OnWithdrawn</a:t>
            </a:r>
            <a:r>
              <a:rPr lang="en-GB" sz="1200" b="1" dirty="0" smtClean="0">
                <a:solidFill>
                  <a:srgbClr val="FF0000"/>
                </a:solidFill>
              </a:rPr>
              <a:t>(double amount);  </a:t>
            </a:r>
          </a:p>
          <a:p>
            <a:pPr defTabSz="739775">
              <a:defRPr/>
            </a:pPr>
            <a:r>
              <a:rPr lang="en-GB" sz="1200" dirty="0" smtClean="0"/>
              <a:t>  …</a:t>
            </a:r>
          </a:p>
          <a:p>
            <a:pPr defTabSz="739775">
              <a:defRPr/>
            </a:pPr>
            <a:r>
              <a:rPr lang="en-GB" sz="1200" dirty="0" smtClean="0"/>
              <a:t>}                                                                        </a:t>
            </a:r>
            <a:r>
              <a:rPr lang="en-GB" sz="1200" dirty="0" err="1" smtClean="0"/>
              <a:t>SavingsAccount.cs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sz="2400" dirty="0" smtClean="0"/>
              <a:t>Another part of the Car class can choose to implement partial methods, if it wants to: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Partial Methods</a:t>
            </a:r>
            <a:endParaRPr lang="en-GB" sz="22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4F1315E-FE86-41FD-89DA-FA6E5A20E50F}" type="slidenum">
              <a:rPr lang="en-GB" smtClean="0"/>
              <a:pPr>
                <a:defRPr/>
              </a:pPr>
              <a:t>25</a:t>
            </a:fld>
            <a:endParaRPr lang="en-GB" smtClean="0"/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auto">
          <a:xfrm>
            <a:off x="495300" y="2074847"/>
            <a:ext cx="8486775" cy="159639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partial class </a:t>
            </a:r>
            <a:r>
              <a:rPr lang="en-GB" sz="1200" dirty="0" err="1" smtClean="0"/>
              <a:t>SavingsAccount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{</a:t>
            </a:r>
          </a:p>
          <a:p>
            <a:r>
              <a:rPr lang="en-GB" sz="1200" dirty="0" smtClean="0"/>
              <a:t>  partial </a:t>
            </a:r>
            <a:r>
              <a:rPr lang="en-GB" sz="1200" dirty="0"/>
              <a:t>void </a:t>
            </a:r>
            <a:r>
              <a:rPr lang="en-GB" sz="1200" dirty="0" err="1"/>
              <a:t>OnWithdrawing</a:t>
            </a:r>
            <a:r>
              <a:rPr lang="en-GB" sz="1200" dirty="0"/>
              <a:t>(double amount)</a:t>
            </a:r>
          </a:p>
          <a:p>
            <a:r>
              <a:rPr lang="en-GB" sz="1200" dirty="0" smtClean="0"/>
              <a:t>  {</a:t>
            </a:r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("Attempt to withdraw {0} from account {1}.", amount, Name);</a:t>
            </a:r>
          </a:p>
          <a:p>
            <a:r>
              <a:rPr lang="en-GB" sz="1200" dirty="0" smtClean="0"/>
              <a:t>  }</a:t>
            </a: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  …</a:t>
            </a:r>
          </a:p>
          <a:p>
            <a:pPr defTabSz="739775">
              <a:defRPr/>
            </a:pPr>
            <a:r>
              <a:rPr lang="en-GB" sz="1200" dirty="0" smtClean="0"/>
              <a:t>}                                                                  </a:t>
            </a:r>
            <a:r>
              <a:rPr lang="en-GB" sz="1200" dirty="0" err="1" smtClean="0"/>
              <a:t>SavingsAccountExtras.cs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There are some specific rules regarding partial methods</a:t>
            </a:r>
          </a:p>
          <a:p>
            <a:pPr lvl="1"/>
            <a:r>
              <a:rPr lang="en-GB" sz="2000" dirty="0" smtClean="0"/>
              <a:t>Can only be defined in partial types</a:t>
            </a:r>
          </a:p>
          <a:p>
            <a:pPr lvl="1"/>
            <a:r>
              <a:rPr lang="en-GB" sz="2000" dirty="0" smtClean="0"/>
              <a:t>Can be static or non-static</a:t>
            </a:r>
          </a:p>
          <a:p>
            <a:pPr lvl="1"/>
            <a:r>
              <a:rPr lang="en-GB" sz="2000" dirty="0" smtClean="0"/>
              <a:t>Are implicitly private, you can't specify the visibility</a:t>
            </a:r>
          </a:p>
          <a:p>
            <a:pPr lvl="1"/>
            <a:r>
              <a:rPr lang="en-GB" sz="2000" dirty="0" smtClean="0"/>
              <a:t>Cannot have a return value or any output parameters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Method Rules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6AC27-A6D1-4A1F-939B-04FD5E054B30}" type="slidenum">
              <a:rPr lang="en-GB" smtClean="0"/>
              <a:pPr>
                <a:defRPr/>
              </a:pPr>
              <a:t>26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CA054E-F5F3-4A25-AB0C-E87783C4DE27}" type="slidenum">
              <a:rPr lang="en-GB"/>
              <a:pPr>
                <a:defRPr/>
              </a:pPr>
              <a:t>27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static members</a:t>
            </a:r>
          </a:p>
          <a:p>
            <a:pPr eaLnBrk="1" hangingPunct="1"/>
            <a:r>
              <a:rPr lang="en-GB" sz="2400" dirty="0" smtClean="0"/>
              <a:t>Static members example</a:t>
            </a:r>
          </a:p>
          <a:p>
            <a:pPr eaLnBrk="1" hangingPunct="1"/>
            <a:r>
              <a:rPr lang="en-GB" sz="2400" dirty="0" smtClean="0"/>
              <a:t>Static properties</a:t>
            </a:r>
          </a:p>
          <a:p>
            <a:pPr eaLnBrk="1" hangingPunct="1"/>
            <a:r>
              <a:rPr lang="en-GB" sz="2400" dirty="0" smtClean="0"/>
              <a:t>Static properties </a:t>
            </a:r>
            <a:r>
              <a:rPr lang="en-GB" sz="2400" dirty="0" smtClean="0"/>
              <a:t>example</a:t>
            </a:r>
          </a:p>
          <a:p>
            <a:pPr eaLnBrk="1" hangingPunct="1"/>
            <a:r>
              <a:rPr lang="en-GB" dirty="0" smtClean="0"/>
              <a:t>Static imports</a:t>
            </a:r>
            <a:endParaRPr lang="en-GB" sz="2400" dirty="0" smtClean="0"/>
          </a:p>
          <a:p>
            <a:pPr eaLnBrk="1" hangingPunct="1"/>
            <a:endParaRPr lang="en-GB" sz="2400" dirty="0" smtClean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1. Static Members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31C5A5-6652-4818-BDA9-5B3D2E29AE8C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Lucida Console" pitchFamily="49" charset="0"/>
              </a:rPr>
              <a:t>static</a:t>
            </a:r>
            <a:r>
              <a:rPr lang="en-GB" sz="2400" dirty="0" smtClean="0"/>
              <a:t> fields</a:t>
            </a:r>
          </a:p>
          <a:p>
            <a:pPr lvl="1" eaLnBrk="1" hangingPunct="1"/>
            <a:r>
              <a:rPr lang="en-GB" sz="2000" dirty="0" smtClean="0"/>
              <a:t>Per-class data, rather than per-instance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>
                <a:latin typeface="Lucida Console" pitchFamily="49" charset="0"/>
              </a:rPr>
              <a:t>static</a:t>
            </a:r>
            <a:r>
              <a:rPr lang="en-GB" sz="2400" dirty="0" smtClean="0"/>
              <a:t> methods</a:t>
            </a:r>
          </a:p>
          <a:p>
            <a:pPr lvl="1" eaLnBrk="1" hangingPunct="1"/>
            <a:r>
              <a:rPr lang="en-GB" sz="2000" dirty="0" smtClean="0"/>
              <a:t>Per-class behaviour, rather than per-instance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>
                <a:latin typeface="Lucida Console" pitchFamily="49" charset="0"/>
              </a:rPr>
              <a:t>static</a:t>
            </a:r>
            <a:r>
              <a:rPr lang="en-GB" sz="2400" dirty="0" smtClean="0"/>
              <a:t> constructor</a:t>
            </a:r>
          </a:p>
          <a:p>
            <a:pPr lvl="1" eaLnBrk="1" hangingPunct="1"/>
            <a:r>
              <a:rPr lang="en-GB" sz="2000" dirty="0" smtClean="0"/>
              <a:t>Per-class initialization, rather than per-instance</a:t>
            </a:r>
          </a:p>
          <a:p>
            <a:pPr lvl="1" eaLnBrk="1" hangingPunct="1"/>
            <a:r>
              <a:rPr lang="en-GB" sz="2000" dirty="0" smtClean="0"/>
              <a:t>No accessibility </a:t>
            </a:r>
            <a:r>
              <a:rPr lang="en-GB" sz="2000" dirty="0" err="1" smtClean="0"/>
              <a:t>specifier</a:t>
            </a:r>
            <a:r>
              <a:rPr lang="en-GB" sz="2000" dirty="0" smtClean="0"/>
              <a:t>, no parameters, cannot be overloaded</a:t>
            </a:r>
          </a:p>
          <a:p>
            <a:pPr lvl="1" eaLnBrk="1" hangingPunct="1"/>
            <a:r>
              <a:rPr lang="en-GB" sz="2000" dirty="0" smtClean="0"/>
              <a:t>Called by CLR when needed (you cannot call explicitly)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 of Static Members</a:t>
            </a:r>
            <a:endParaRPr lang="en-GB" sz="2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This example class illustrates static members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Note: Run Visual Studio as Administrator for this sample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Static Members Example (1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86C3DC2-575E-46C0-841D-A0D2E20E3A6F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88485" name="Rectangle 5"/>
          <p:cNvSpPr>
            <a:spLocks noChangeArrowheads="1"/>
          </p:cNvSpPr>
          <p:nvPr/>
        </p:nvSpPr>
        <p:spPr bwMode="auto">
          <a:xfrm>
            <a:off x="825500" y="2088106"/>
            <a:ext cx="7910513" cy="457200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Account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private string name;                             // Instance field</a:t>
            </a:r>
          </a:p>
          <a:p>
            <a:pPr defTabSz="739775">
              <a:defRPr/>
            </a:pPr>
            <a:r>
              <a:rPr lang="en-GB" sz="1200" dirty="0"/>
              <a:t>  private double balance = 0.0;                    // Instance field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private static double </a:t>
            </a:r>
            <a:r>
              <a:rPr lang="en-GB" sz="1200" dirty="0" err="1"/>
              <a:t>interestRate</a:t>
            </a:r>
            <a:r>
              <a:rPr lang="en-GB" sz="1200" dirty="0"/>
              <a:t> = 2.5;        // Class field</a:t>
            </a:r>
          </a:p>
          <a:p>
            <a:pPr defTabSz="739775">
              <a:defRPr/>
            </a:pPr>
            <a:r>
              <a:rPr lang="en-GB" sz="1200" dirty="0"/>
              <a:t>  private static </a:t>
            </a:r>
            <a:r>
              <a:rPr lang="en-GB" sz="1200" dirty="0" err="1"/>
              <a:t>EventLog</a:t>
            </a:r>
            <a:r>
              <a:rPr lang="en-GB" sz="1200" dirty="0"/>
              <a:t> log;                     // Class field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void Deposit(double amount)               // Instance method</a:t>
            </a:r>
          </a:p>
          <a:p>
            <a:pPr defTabSz="739775">
              <a:defRPr/>
            </a:pPr>
            <a:r>
              <a:rPr lang="en-GB" sz="1200" dirty="0"/>
              <a:t>  { balance += amount;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void Withdraw(double amount)              // Instance method</a:t>
            </a:r>
          </a:p>
          <a:p>
            <a:pPr defTabSz="739775">
              <a:defRPr/>
            </a:pPr>
            <a:r>
              <a:rPr lang="en-GB" sz="1200" dirty="0"/>
              <a:t>  { balance -= amount;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void </a:t>
            </a:r>
            <a:r>
              <a:rPr lang="en-GB" sz="1200" dirty="0" err="1"/>
              <a:t>ApplyInterest</a:t>
            </a:r>
            <a:r>
              <a:rPr lang="en-GB" sz="1200" dirty="0"/>
              <a:t>()                      // Instance method</a:t>
            </a:r>
          </a:p>
          <a:p>
            <a:pPr defTabSz="739775">
              <a:defRPr/>
            </a:pPr>
            <a:r>
              <a:rPr lang="en-GB" sz="1200" dirty="0"/>
              <a:t>  { balance *= (1 + interestRate/100);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override string </a:t>
            </a:r>
            <a:r>
              <a:rPr lang="en-GB" sz="1200" dirty="0" err="1"/>
              <a:t>ToString</a:t>
            </a:r>
            <a:r>
              <a:rPr lang="en-GB" sz="1200" dirty="0"/>
              <a:t>()                // Instance method</a:t>
            </a:r>
          </a:p>
          <a:p>
            <a:pPr defTabSz="739775">
              <a:defRPr/>
            </a:pPr>
            <a:r>
              <a:rPr lang="en-GB" sz="1200" dirty="0"/>
              <a:t>  { return name + ", $" + balance; }</a:t>
            </a:r>
          </a:p>
          <a:p>
            <a:pPr defTabSz="739775">
              <a:defRPr/>
            </a:pPr>
            <a:r>
              <a:rPr lang="en-GB" sz="1200" dirty="0"/>
              <a:t>    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static void </a:t>
            </a:r>
            <a:r>
              <a:rPr lang="en-GB" sz="1200" dirty="0" err="1"/>
              <a:t>AdjustInterestRate</a:t>
            </a:r>
            <a:r>
              <a:rPr lang="en-GB" sz="1200" dirty="0"/>
              <a:t>(double d)  // Class method</a:t>
            </a:r>
          </a:p>
          <a:p>
            <a:pPr defTabSz="739775">
              <a:defRPr/>
            </a:pPr>
            <a:r>
              <a:rPr lang="en-GB" sz="1200" dirty="0"/>
              <a:t>  { </a:t>
            </a:r>
            <a:r>
              <a:rPr lang="en-GB" sz="1200" dirty="0" err="1"/>
              <a:t>interestRate</a:t>
            </a:r>
            <a:r>
              <a:rPr lang="en-GB" sz="1200" dirty="0"/>
              <a:t> += d; </a:t>
            </a:r>
            <a:r>
              <a:rPr lang="en-GB" sz="1200" dirty="0" smtClean="0"/>
              <a:t>}   …                                          </a:t>
            </a:r>
            <a:r>
              <a:rPr lang="en-GB" sz="1200" u="sng" dirty="0" err="1" smtClean="0"/>
              <a:t>StaticDemo.cs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Example continued…</a:t>
            </a:r>
            <a:endParaRPr lang="en-GB" sz="2400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Static Members Example (2 of 3)</a:t>
            </a:r>
          </a:p>
        </p:txBody>
      </p:sp>
      <p:sp>
        <p:nvSpPr>
          <p:cNvPr id="790531" name="Rectangle 3"/>
          <p:cNvSpPr>
            <a:spLocks noChangeArrowheads="1"/>
          </p:cNvSpPr>
          <p:nvPr/>
        </p:nvSpPr>
        <p:spPr bwMode="auto">
          <a:xfrm>
            <a:off x="825500" y="1733549"/>
            <a:ext cx="7910513" cy="489926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Account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  public Account(string n, double b)   // Instance constructor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("In instance constructor");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name = n;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  balance </a:t>
            </a:r>
            <a:r>
              <a:rPr lang="en-GB" sz="1200" dirty="0"/>
              <a:t>= b;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log.WriteEntry</a:t>
            </a:r>
            <a:r>
              <a:rPr lang="en-GB" sz="1200" dirty="0"/>
              <a:t>("Creating account for: " + this</a:t>
            </a:r>
            <a:r>
              <a:rPr lang="en-GB" sz="1200" dirty="0" smtClean="0"/>
              <a:t>, </a:t>
            </a:r>
            <a:r>
              <a:rPr lang="en-GB" sz="1200" dirty="0" err="1" smtClean="0"/>
              <a:t>EventLogEntryType.Information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static Account()                     // Class constructor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("In static constructor");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string </a:t>
            </a:r>
            <a:r>
              <a:rPr lang="en-GB" sz="1200" dirty="0" err="1"/>
              <a:t>src</a:t>
            </a:r>
            <a:r>
              <a:rPr lang="en-GB" sz="1200" dirty="0"/>
              <a:t> = "Assembly:" + </a:t>
            </a:r>
            <a:r>
              <a:rPr lang="en-GB" sz="1200" dirty="0" err="1"/>
              <a:t>Assembly.GetExecutingAssembly</a:t>
            </a:r>
            <a:r>
              <a:rPr lang="en-GB" sz="1200" dirty="0"/>
              <a:t>().</a:t>
            </a:r>
            <a:r>
              <a:rPr lang="en-GB" sz="1200" dirty="0" err="1"/>
              <a:t>FullName</a:t>
            </a:r>
            <a:r>
              <a:rPr lang="en-GB" sz="1200" dirty="0"/>
              <a:t>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if (!</a:t>
            </a:r>
            <a:r>
              <a:rPr lang="en-GB" sz="1200" dirty="0" err="1"/>
              <a:t>EventLog.SourceExists</a:t>
            </a:r>
            <a:r>
              <a:rPr lang="en-GB" sz="1200" dirty="0"/>
              <a:t>(</a:t>
            </a:r>
            <a:r>
              <a:rPr lang="en-GB" sz="1200" dirty="0" err="1"/>
              <a:t>src</a:t>
            </a:r>
            <a:r>
              <a:rPr lang="en-GB" sz="1200" dirty="0"/>
              <a:t>))</a:t>
            </a:r>
          </a:p>
          <a:p>
            <a:pPr defTabSz="739775">
              <a:defRPr/>
            </a:pPr>
            <a:r>
              <a:rPr lang="en-GB" sz="1200" dirty="0"/>
              <a:t>      </a:t>
            </a:r>
            <a:r>
              <a:rPr lang="en-GB" sz="1200" dirty="0" err="1"/>
              <a:t>EventLog.CreateEventSource</a:t>
            </a:r>
            <a:r>
              <a:rPr lang="en-GB" sz="1200" dirty="0"/>
              <a:t>(</a:t>
            </a:r>
            <a:r>
              <a:rPr lang="en-GB" sz="1200" dirty="0" err="1"/>
              <a:t>src</a:t>
            </a:r>
            <a:r>
              <a:rPr lang="en-GB" sz="1200" dirty="0"/>
              <a:t>, "</a:t>
            </a:r>
            <a:r>
              <a:rPr lang="en-GB" sz="1200" dirty="0" err="1"/>
              <a:t>AccountLog</a:t>
            </a:r>
            <a:r>
              <a:rPr lang="en-GB" sz="1200" dirty="0"/>
              <a:t>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log = new </a:t>
            </a:r>
            <a:r>
              <a:rPr lang="en-GB" sz="1200" dirty="0" err="1"/>
              <a:t>EventLog</a:t>
            </a:r>
            <a:r>
              <a:rPr lang="en-GB" sz="1200" dirty="0"/>
              <a:t>("</a:t>
            </a:r>
            <a:r>
              <a:rPr lang="en-GB" sz="1200" dirty="0" err="1"/>
              <a:t>AccountLog</a:t>
            </a:r>
            <a:r>
              <a:rPr lang="en-GB" sz="1200" dirty="0"/>
              <a:t>");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log.Source</a:t>
            </a:r>
            <a:r>
              <a:rPr lang="en-GB" sz="1200" dirty="0"/>
              <a:t> = </a:t>
            </a:r>
            <a:r>
              <a:rPr lang="en-GB" sz="1200" dirty="0" err="1"/>
              <a:t>src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} </a:t>
            </a:r>
          </a:p>
          <a:p>
            <a:pPr defTabSz="739775">
              <a:defRPr/>
            </a:pPr>
            <a:r>
              <a:rPr lang="en-GB" sz="1200" dirty="0"/>
              <a:t>}                                                   </a:t>
            </a:r>
            <a:r>
              <a:rPr lang="en-GB" sz="1200" dirty="0" smtClean="0"/>
              <a:t>                  </a:t>
            </a:r>
            <a:r>
              <a:rPr lang="en-GB" sz="1200" u="sng" dirty="0" err="1"/>
              <a:t>StaticDemo.cs</a:t>
            </a:r>
            <a:endParaRPr lang="en-GB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186C3DC2-575E-46C0-841D-A0D2E20E3A6F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Sample client code to use static members:</a:t>
            </a:r>
            <a:endParaRPr lang="en-GB" sz="2400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Static Members Example (3 of 3)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E5E3706-A104-4F33-AC8C-BC04F544D6FA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91556" name="Rectangle 4"/>
          <p:cNvSpPr>
            <a:spLocks noChangeArrowheads="1"/>
          </p:cNvSpPr>
          <p:nvPr/>
        </p:nvSpPr>
        <p:spPr bwMode="auto">
          <a:xfrm>
            <a:off x="825500" y="1733550"/>
            <a:ext cx="7910513" cy="248360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Account acc1 = new Account("John", 100.00);</a:t>
            </a:r>
          </a:p>
          <a:p>
            <a:pPr defTabSz="739775">
              <a:defRPr/>
            </a:pPr>
            <a:r>
              <a:rPr lang="en-GB" sz="1200" dirty="0"/>
              <a:t>Account acc2 = new Account("Jane", 200.00);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acc1.Deposit(10);</a:t>
            </a:r>
          </a:p>
          <a:p>
            <a:pPr defTabSz="739775">
              <a:defRPr/>
            </a:pPr>
            <a:r>
              <a:rPr lang="en-GB" sz="1200" dirty="0"/>
              <a:t>acc2.Deposit(20);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Account.AdjustInterestRate</a:t>
            </a:r>
            <a:r>
              <a:rPr lang="en-GB" sz="1200" dirty="0"/>
              <a:t>(7.5);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acc1.ApplyInterest();</a:t>
            </a:r>
          </a:p>
          <a:p>
            <a:pPr defTabSz="739775">
              <a:defRPr/>
            </a:pPr>
            <a:r>
              <a:rPr lang="en-GB" sz="1200" dirty="0"/>
              <a:t>acc2.ApplyInterest();</a:t>
            </a:r>
          </a:p>
          <a:p>
            <a:pPr defTabSz="739775">
              <a:defRPr/>
            </a:pPr>
            <a:r>
              <a:rPr lang="en-GB" sz="1200" dirty="0"/>
              <a:t>     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("Account 1: {0}", acc1);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("Account 2: {0}", acc2);            </a:t>
            </a:r>
            <a:r>
              <a:rPr lang="en-GB" sz="1200" dirty="0" smtClean="0"/>
              <a:t>                </a:t>
            </a:r>
            <a:r>
              <a:rPr lang="en-GB" sz="1200" u="sng" dirty="0" err="1"/>
              <a:t>StaticDemo.cs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You can define properties that pertain to a class as a whole, rather than to instances of the class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For a class-wide property</a:t>
            </a:r>
          </a:p>
          <a:p>
            <a:pPr lvl="1" eaLnBrk="1" hangingPunct="1"/>
            <a:r>
              <a:rPr lang="en-GB" sz="2000" dirty="0" smtClean="0"/>
              <a:t>Use the </a:t>
            </a:r>
            <a:r>
              <a:rPr lang="en-GB" sz="2000" dirty="0" smtClean="0">
                <a:latin typeface="Lucida Console" pitchFamily="49" charset="0"/>
              </a:rPr>
              <a:t>static</a:t>
            </a:r>
            <a:r>
              <a:rPr lang="en-GB" sz="2000" dirty="0" smtClean="0"/>
              <a:t> keyword</a:t>
            </a:r>
          </a:p>
          <a:p>
            <a:pPr lvl="1" eaLnBrk="1" hangingPunct="1"/>
            <a:r>
              <a:rPr lang="en-US" sz="2000" dirty="0" smtClean="0">
                <a:sym typeface="Wingdings" pitchFamily="2" charset="2"/>
              </a:rPr>
              <a:t>Client code accesses the property through the class, not through an instance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Static </a:t>
            </a:r>
            <a:r>
              <a:rPr lang="en-GB" dirty="0" smtClean="0"/>
              <a:t>Properties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833FC00-3A42-4637-8137-25F42BC714CE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This example class illustrates static properties:</a:t>
            </a:r>
            <a:endParaRPr lang="en-GB" sz="24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Static Properties Example</a:t>
            </a:r>
            <a:endParaRPr lang="en-GB" sz="2800" dirty="0" smtClean="0"/>
          </a:p>
        </p:txBody>
      </p:sp>
      <p:sp>
        <p:nvSpPr>
          <p:cNvPr id="831492" name="Rectangle 4"/>
          <p:cNvSpPr>
            <a:spLocks noChangeArrowheads="1"/>
          </p:cNvSpPr>
          <p:nvPr/>
        </p:nvSpPr>
        <p:spPr bwMode="auto">
          <a:xfrm>
            <a:off x="825500" y="1733549"/>
            <a:ext cx="7910513" cy="491291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Person                               </a:t>
            </a:r>
            <a:r>
              <a:rPr lang="en-GB" sz="1200" dirty="0" smtClean="0"/>
              <a:t>           </a:t>
            </a:r>
            <a:r>
              <a:rPr lang="en-GB" sz="1200" u="sng" dirty="0" err="1" smtClean="0"/>
              <a:t>ClassPropertiesDemo.cs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private static string </a:t>
            </a:r>
            <a:r>
              <a:rPr lang="en-GB" sz="1200" dirty="0" err="1"/>
              <a:t>mDomain</a:t>
            </a:r>
            <a:r>
              <a:rPr lang="en-GB" sz="1200" dirty="0"/>
              <a:t>;    // Per-class field</a:t>
            </a:r>
          </a:p>
          <a:p>
            <a:pPr defTabSz="739775">
              <a:defRPr/>
            </a:pPr>
            <a:r>
              <a:rPr lang="en-GB" sz="1200" dirty="0"/>
              <a:t>  private string </a:t>
            </a:r>
            <a:r>
              <a:rPr lang="en-GB" sz="1200" dirty="0" err="1"/>
              <a:t>mName</a:t>
            </a:r>
            <a:r>
              <a:rPr lang="en-GB" sz="1200" dirty="0"/>
              <a:t>;             // Per-instance field</a:t>
            </a:r>
          </a:p>
          <a:p>
            <a:pPr defTabSz="739775">
              <a:defRPr/>
            </a:pPr>
            <a:r>
              <a:rPr lang="en-GB" sz="1200" dirty="0"/>
              <a:t>  private </a:t>
            </a:r>
            <a:r>
              <a:rPr lang="en-GB" sz="1200" dirty="0" err="1"/>
              <a:t>DateTime</a:t>
            </a:r>
            <a:r>
              <a:rPr lang="en-GB" sz="1200" dirty="0"/>
              <a:t> </a:t>
            </a:r>
            <a:r>
              <a:rPr lang="en-GB" sz="1200" dirty="0" err="1"/>
              <a:t>mDob</a:t>
            </a:r>
            <a:r>
              <a:rPr lang="en-GB" sz="1200" dirty="0"/>
              <a:t>;            // Per-instance field</a:t>
            </a:r>
          </a:p>
          <a:p>
            <a:pPr defTabSz="739775">
              <a:defRPr/>
            </a:pPr>
            <a:r>
              <a:rPr lang="en-GB" sz="1200" dirty="0"/>
              <a:t>  private string </a:t>
            </a:r>
            <a:r>
              <a:rPr lang="en-GB" sz="1200" dirty="0" err="1"/>
              <a:t>mEmailAlias</a:t>
            </a:r>
            <a:r>
              <a:rPr lang="en-GB" sz="1200" dirty="0"/>
              <a:t>;       // Per-instance field</a:t>
            </a:r>
          </a:p>
          <a:p>
            <a:pPr defTabSz="739775">
              <a:defRPr/>
            </a:pPr>
            <a:r>
              <a:rPr lang="en-GB" sz="1200" dirty="0"/>
              <a:t>  </a:t>
            </a:r>
          </a:p>
          <a:p>
            <a:pPr defTabSz="739775">
              <a:defRPr/>
            </a:pPr>
            <a:r>
              <a:rPr lang="en-GB" sz="1200" dirty="0"/>
              <a:t>  public Person(string name, </a:t>
            </a:r>
            <a:r>
              <a:rPr lang="en-GB" sz="1200" dirty="0" err="1"/>
              <a:t>DateTime</a:t>
            </a:r>
            <a:r>
              <a:rPr lang="en-GB" sz="1200" dirty="0"/>
              <a:t> </a:t>
            </a:r>
            <a:r>
              <a:rPr lang="en-GB" sz="1200" dirty="0" err="1"/>
              <a:t>dob</a:t>
            </a:r>
            <a:r>
              <a:rPr lang="en-GB" sz="1200" dirty="0"/>
              <a:t>)  // Instance constructor</a:t>
            </a:r>
          </a:p>
          <a:p>
            <a:pPr defTabSz="739775">
              <a:defRPr/>
            </a:pPr>
            <a:r>
              <a:rPr lang="en-GB" sz="1200" dirty="0"/>
              <a:t>  {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mName</a:t>
            </a:r>
            <a:r>
              <a:rPr lang="en-GB" sz="1200" dirty="0" smtClean="0"/>
              <a:t> </a:t>
            </a:r>
            <a:r>
              <a:rPr lang="en-GB" sz="1200" dirty="0"/>
              <a:t>= name;  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mDob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/>
              <a:t>dob</a:t>
            </a:r>
            <a:r>
              <a:rPr lang="en-GB" sz="1200" dirty="0"/>
              <a:t>;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}</a:t>
            </a: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static string Domain       </a:t>
            </a:r>
            <a:r>
              <a:rPr lang="en-GB" sz="1200" dirty="0" smtClean="0"/>
              <a:t>// </a:t>
            </a:r>
            <a:r>
              <a:rPr lang="en-GB" sz="1200" dirty="0"/>
              <a:t>Class property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get { return </a:t>
            </a:r>
            <a:r>
              <a:rPr lang="en-GB" sz="1200" dirty="0" err="1"/>
              <a:t>mDomain</a:t>
            </a:r>
            <a:r>
              <a:rPr lang="en-GB" sz="1200" dirty="0"/>
              <a:t>;  }</a:t>
            </a:r>
          </a:p>
          <a:p>
            <a:pPr defTabSz="739775">
              <a:defRPr/>
            </a:pPr>
            <a:r>
              <a:rPr lang="en-GB" sz="1200" dirty="0"/>
              <a:t>    set { </a:t>
            </a:r>
            <a:r>
              <a:rPr lang="en-GB" sz="1200" dirty="0" err="1"/>
              <a:t>mDomain</a:t>
            </a:r>
            <a:r>
              <a:rPr lang="en-GB" sz="1200" dirty="0"/>
              <a:t> = value; }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  … </a:t>
            </a:r>
            <a:r>
              <a:rPr lang="en-GB" sz="1200" i="1" dirty="0"/>
              <a:t>plus instance properties, similar to before …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}                                       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// Client code</a:t>
            </a:r>
          </a:p>
          <a:p>
            <a:pPr defTabSz="739775">
              <a:defRPr/>
            </a:pPr>
            <a:r>
              <a:rPr lang="en-GB" sz="1200" dirty="0"/>
              <a:t>Person </a:t>
            </a:r>
            <a:r>
              <a:rPr lang="en-GB" sz="1200" dirty="0" err="1"/>
              <a:t>aPerson</a:t>
            </a:r>
            <a:r>
              <a:rPr lang="en-GB" sz="1200" dirty="0"/>
              <a:t> = new Person("Thomas", new </a:t>
            </a:r>
            <a:r>
              <a:rPr lang="en-GB" sz="1200" dirty="0" err="1"/>
              <a:t>DateTime</a:t>
            </a:r>
            <a:r>
              <a:rPr lang="en-GB" sz="1200" dirty="0"/>
              <a:t>(1997, 7, 2));</a:t>
            </a:r>
          </a:p>
          <a:p>
            <a:pPr defTabSz="739775">
              <a:defRPr/>
            </a:pPr>
            <a:r>
              <a:rPr lang="en-GB" sz="1200" dirty="0" err="1"/>
              <a:t>Person.Domain</a:t>
            </a:r>
            <a:r>
              <a:rPr lang="en-GB" sz="1200" dirty="0"/>
              <a:t> = "</a:t>
            </a:r>
            <a:r>
              <a:rPr lang="en-GB" sz="1200" dirty="0" err="1"/>
              <a:t>MyCoolSite.com</a:t>
            </a:r>
            <a:r>
              <a:rPr lang="en-GB" sz="1200" dirty="0"/>
              <a:t>";   // Use class property</a:t>
            </a:r>
          </a:p>
          <a:p>
            <a:pPr defTabSz="739775">
              <a:defRPr/>
            </a:pPr>
            <a:r>
              <a:rPr lang="en-GB" sz="1200" dirty="0" err="1"/>
              <a:t>aPerson.EmailAlias</a:t>
            </a:r>
            <a:r>
              <a:rPr lang="en-GB" sz="1200" dirty="0"/>
              <a:t> = "</a:t>
            </a:r>
            <a:r>
              <a:rPr lang="en-GB" sz="1200" dirty="0" err="1"/>
              <a:t>Tom.Pete</a:t>
            </a:r>
            <a:r>
              <a:rPr lang="en-GB" sz="1200" dirty="0"/>
              <a:t>";    // Use instance property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("Email address: {0}", </a:t>
            </a:r>
            <a:r>
              <a:rPr lang="en-GB" sz="1200" dirty="0" err="1"/>
              <a:t>aPerson.EmailAddress</a:t>
            </a:r>
            <a:r>
              <a:rPr lang="en-GB" sz="1200" dirty="0"/>
              <a:t>);                                                   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186C3DC2-575E-46C0-841D-A0D2E20E3A6F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8527</TotalTime>
  <Words>2160</Words>
  <Application>Microsoft Office PowerPoint</Application>
  <PresentationFormat>On-screen Show (4:3)</PresentationFormat>
  <Paragraphs>420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1_Blends</vt:lpstr>
      <vt:lpstr>Going Further with Types and Members</vt:lpstr>
      <vt:lpstr>Contents</vt:lpstr>
      <vt:lpstr>1. Static Members</vt:lpstr>
      <vt:lpstr>Overview of Static Members</vt:lpstr>
      <vt:lpstr>Static Members Example (1 of 3)</vt:lpstr>
      <vt:lpstr>Static Members Example (2 of 3)</vt:lpstr>
      <vt:lpstr>Static Members Example (3 of 3)</vt:lpstr>
      <vt:lpstr>Static Properties</vt:lpstr>
      <vt:lpstr>Static Properties Example</vt:lpstr>
      <vt:lpstr>Static Imports</vt:lpstr>
      <vt:lpstr>2. Operators</vt:lpstr>
      <vt:lpstr>Overview of Operators</vt:lpstr>
      <vt:lpstr>Defining Operators (1 of 3)</vt:lpstr>
      <vt:lpstr>Defining Operators (2 of 3)</vt:lpstr>
      <vt:lpstr>Defining Operators (3 of 3)</vt:lpstr>
      <vt:lpstr>Using Operators</vt:lpstr>
      <vt:lpstr>3. Partial Types</vt:lpstr>
      <vt:lpstr>Overview of Partial Types</vt:lpstr>
      <vt:lpstr>Members in a Partial Type</vt:lpstr>
      <vt:lpstr>Partial Types and Inheritance</vt:lpstr>
      <vt:lpstr>4. Partial Methods</vt:lpstr>
      <vt:lpstr>Overview of Partial Methods</vt:lpstr>
      <vt:lpstr>Uses of Partial Methods</vt:lpstr>
      <vt:lpstr>Defining and Calling Partial Methods</vt:lpstr>
      <vt:lpstr>Implementing Partial Methods</vt:lpstr>
      <vt:lpstr>Partial Method Rules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199</cp:revision>
  <dcterms:created xsi:type="dcterms:W3CDTF">2002-05-03T12:27:39Z</dcterms:created>
  <dcterms:modified xsi:type="dcterms:W3CDTF">2015-08-31T14:27:19Z</dcterms:modified>
</cp:coreProperties>
</file>