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5"/>
  </p:notesMasterIdLst>
  <p:handoutMasterIdLst>
    <p:handoutMasterId r:id="rId36"/>
  </p:handoutMasterIdLst>
  <p:sldIdLst>
    <p:sldId id="391" r:id="rId2"/>
    <p:sldId id="392" r:id="rId3"/>
    <p:sldId id="640" r:id="rId4"/>
    <p:sldId id="641" r:id="rId5"/>
    <p:sldId id="642" r:id="rId6"/>
    <p:sldId id="588" r:id="rId7"/>
    <p:sldId id="638" r:id="rId8"/>
    <p:sldId id="639" r:id="rId9"/>
    <p:sldId id="659" r:id="rId10"/>
    <p:sldId id="656" r:id="rId11"/>
    <p:sldId id="657" r:id="rId12"/>
    <p:sldId id="658" r:id="rId13"/>
    <p:sldId id="663" r:id="rId14"/>
    <p:sldId id="664" r:id="rId15"/>
    <p:sldId id="665" r:id="rId16"/>
    <p:sldId id="666" r:id="rId17"/>
    <p:sldId id="667" r:id="rId18"/>
    <p:sldId id="645" r:id="rId19"/>
    <p:sldId id="643" r:id="rId20"/>
    <p:sldId id="644" r:id="rId21"/>
    <p:sldId id="589" r:id="rId22"/>
    <p:sldId id="590" r:id="rId23"/>
    <p:sldId id="654" r:id="rId24"/>
    <p:sldId id="651" r:id="rId25"/>
    <p:sldId id="652" r:id="rId26"/>
    <p:sldId id="653" r:id="rId27"/>
    <p:sldId id="655" r:id="rId28"/>
    <p:sldId id="646" r:id="rId29"/>
    <p:sldId id="650" r:id="rId30"/>
    <p:sldId id="662" r:id="rId31"/>
    <p:sldId id="660" r:id="rId32"/>
    <p:sldId id="661" r:id="rId33"/>
    <p:sldId id="493" r:id="rId34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B1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9" autoAdjust="0"/>
    <p:restoredTop sz="86377" autoAdjust="0"/>
  </p:normalViewPr>
  <p:slideViewPr>
    <p:cSldViewPr snapToGrid="0" showGuides="1">
      <p:cViewPr varScale="1">
        <p:scale>
          <a:sx n="118" d="100"/>
          <a:sy n="118" d="100"/>
        </p:scale>
        <p:origin x="-2304" y="-108"/>
      </p:cViewPr>
      <p:guideLst>
        <p:guide orient="horz" pos="731"/>
        <p:guide pos="520"/>
      </p:guideLst>
    </p:cSldViewPr>
  </p:slideViewPr>
  <p:outlineViewPr>
    <p:cViewPr>
      <p:scale>
        <a:sx n="33" d="100"/>
        <a:sy n="33" d="100"/>
      </p:scale>
      <p:origin x="0" y="2409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008"/>
    </p:cViewPr>
  </p:sorterViewPr>
  <p:notesViewPr>
    <p:cSldViewPr snapToGrid="0" showGuides="1">
      <p:cViewPr>
        <p:scale>
          <a:sx n="60" d="100"/>
          <a:sy n="60" d="100"/>
        </p:scale>
        <p:origin x="-1182" y="-378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>
                <a:solidFill>
                  <a:schemeClr val="tx2"/>
                </a:solidFill>
                <a:latin typeface="Tahoma" pitchFamily="34" charset="0"/>
              </a:rPr>
              <a:t>Inheritance and Interfaces</a:t>
            </a:r>
          </a:p>
          <a:p>
            <a:pPr algn="ctr">
              <a:defRPr/>
            </a:pP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Inheritance and Interfaces</a:t>
            </a:r>
          </a:p>
          <a:p>
            <a:pPr>
              <a:defRPr/>
            </a:pPr>
            <a:endParaRPr lang="en-GB"/>
          </a:p>
        </p:txBody>
      </p:sp>
      <p:sp>
        <p:nvSpPr>
          <p:cNvPr id="225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68623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Inheritance and Interfaces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Inheritance and Interfaces</a:t>
            </a:r>
          </a:p>
          <a:p>
            <a:endParaRPr lang="en-GB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Inheritance and Interfaces</a:t>
            </a:r>
          </a:p>
          <a:p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Inheritance and Interfaces</a:t>
            </a:r>
          </a:p>
          <a:p>
            <a:endParaRPr lang="en-GB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Inheritance and Interfaces</a:t>
            </a:r>
          </a:p>
          <a:p>
            <a:endParaRPr lang="en-GB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Inheritance and Interfaces</a:t>
            </a:r>
          </a:p>
          <a:p>
            <a:endParaRPr lang="en-GB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smtClean="0"/>
              <a:t>Inheritance and Interfaces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17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8996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05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Inheritance and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Constructor/</a:t>
            </a:r>
            <a:r>
              <a:rPr lang="en-GB" dirty="0" err="1" smtClean="0"/>
              <a:t>Finalizer</a:t>
            </a:r>
            <a:r>
              <a:rPr lang="en-GB" dirty="0" smtClean="0"/>
              <a:t> Example </a:t>
            </a:r>
            <a:r>
              <a:rPr lang="en-GB" sz="2800" dirty="0" smtClean="0"/>
              <a:t>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7B34AC0-0BCA-4DC1-9403-CB66A3DCB2FE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778244" name="Rectangle 4"/>
          <p:cNvSpPr>
            <a:spLocks noChangeArrowheads="1"/>
          </p:cNvSpPr>
          <p:nvPr/>
        </p:nvSpPr>
        <p:spPr bwMode="auto">
          <a:xfrm>
            <a:off x="825500" y="1243014"/>
            <a:ext cx="7910513" cy="508954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Holiday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private string resort;</a:t>
            </a:r>
          </a:p>
          <a:p>
            <a:pPr defTabSz="739775">
              <a:defRPr/>
            </a:pPr>
            <a:r>
              <a:rPr lang="en-GB" sz="1200" dirty="0"/>
              <a:t>  private </a:t>
            </a:r>
            <a:r>
              <a:rPr lang="en-GB" sz="1200" dirty="0" err="1"/>
              <a:t>int</a:t>
            </a:r>
            <a:r>
              <a:rPr lang="en-GB" sz="1200" dirty="0"/>
              <a:t>    duration;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Holiday(string r) : this(r, 7)</a:t>
            </a:r>
          </a:p>
          <a:p>
            <a:pPr defTabSz="739775">
              <a:defRPr/>
            </a:pPr>
            <a:r>
              <a:rPr lang="en-GB" sz="1200" dirty="0"/>
              <a:t>  {  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("Holiday constructor(r)... {0}", this);  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Holiday(string r, </a:t>
            </a:r>
            <a:r>
              <a:rPr lang="en-GB" sz="1200" dirty="0" err="1"/>
              <a:t>int</a:t>
            </a:r>
            <a:r>
              <a:rPr lang="en-GB" sz="1200" dirty="0"/>
              <a:t> d)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resort = r;</a:t>
            </a:r>
          </a:p>
          <a:p>
            <a:pPr defTabSz="739775">
              <a:defRPr/>
            </a:pPr>
            <a:r>
              <a:rPr lang="en-GB" sz="1200" dirty="0"/>
              <a:t>    duration = d;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("Holiday constructor(</a:t>
            </a:r>
            <a:r>
              <a:rPr lang="en-GB" sz="1200" dirty="0" err="1"/>
              <a:t>r,d</a:t>
            </a:r>
            <a:r>
              <a:rPr lang="en-GB" sz="1200" dirty="0"/>
              <a:t>)... {0}", this);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/>
              <a:t>~Holiday()</a:t>
            </a:r>
          </a:p>
          <a:p>
            <a:pPr defTabSz="739775">
              <a:defRPr/>
            </a:pPr>
            <a:r>
              <a:rPr lang="en-GB" sz="1200" dirty="0"/>
              <a:t>  {  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("Holiday </a:t>
            </a:r>
            <a:r>
              <a:rPr lang="en-GB" sz="1200" dirty="0" err="1" smtClean="0"/>
              <a:t>finalizer</a:t>
            </a:r>
            <a:r>
              <a:rPr lang="en-GB" sz="1200" dirty="0" smtClean="0"/>
              <a:t>...    </a:t>
            </a:r>
            <a:r>
              <a:rPr lang="en-GB" sz="1200" dirty="0"/>
              <a:t>{0}", this);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/>
              <a:t>public override string </a:t>
            </a:r>
            <a:r>
              <a:rPr lang="en-GB" sz="1200" dirty="0" err="1"/>
              <a:t>ToString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/>
              <a:t>return $"Resort: {resort}, duration: {duration}";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                                      </a:t>
            </a:r>
            <a:r>
              <a:rPr lang="en-GB" sz="1200" dirty="0" smtClean="0"/>
              <a:t>                 </a:t>
            </a:r>
            <a:r>
              <a:rPr lang="en-GB" sz="1200" u="sng" dirty="0" err="1" smtClean="0"/>
              <a:t>ConstructorFinalizerDemo.cs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Constructor/</a:t>
            </a:r>
            <a:r>
              <a:rPr lang="en-GB" dirty="0" err="1" smtClean="0"/>
              <a:t>Finalizer</a:t>
            </a:r>
            <a:r>
              <a:rPr lang="en-GB" dirty="0" smtClean="0"/>
              <a:t> Example </a:t>
            </a:r>
            <a:r>
              <a:rPr lang="en-GB" sz="2800" dirty="0" smtClean="0"/>
              <a:t>(2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E8F326-E3FF-4C37-879B-3DCF202609D6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779267" name="Rectangle 3"/>
          <p:cNvSpPr>
            <a:spLocks noChangeArrowheads="1"/>
          </p:cNvSpPr>
          <p:nvPr/>
        </p:nvSpPr>
        <p:spPr bwMode="auto">
          <a:xfrm>
            <a:off x="825500" y="1243013"/>
            <a:ext cx="7910513" cy="379301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SkiHoliday</a:t>
            </a:r>
            <a:r>
              <a:rPr lang="en-GB" sz="1200" dirty="0"/>
              <a:t> : Holiday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private double </a:t>
            </a:r>
            <a:r>
              <a:rPr lang="en-GB" sz="1200" dirty="0" err="1"/>
              <a:t>medicalCover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dirty="0" err="1"/>
              <a:t>SkiHoliday</a:t>
            </a:r>
            <a:r>
              <a:rPr lang="en-GB" sz="1200" dirty="0"/>
              <a:t>(string r, </a:t>
            </a:r>
            <a:r>
              <a:rPr lang="en-GB" sz="1200" dirty="0" err="1"/>
              <a:t>int</a:t>
            </a:r>
            <a:r>
              <a:rPr lang="en-GB" sz="1200" dirty="0"/>
              <a:t> d, double m) : base(r, d)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medicalCover</a:t>
            </a:r>
            <a:r>
              <a:rPr lang="en-GB" sz="1200" dirty="0"/>
              <a:t> = m;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</a:t>
            </a:r>
            <a:r>
              <a:rPr lang="en-GB" sz="1200" dirty="0" err="1"/>
              <a:t>SkiHoliday</a:t>
            </a:r>
            <a:r>
              <a:rPr lang="en-GB" sz="1200" dirty="0"/>
              <a:t> constructor...   {0}", this);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~</a:t>
            </a:r>
            <a:r>
              <a:rPr lang="en-GB" sz="1200" dirty="0" err="1"/>
              <a:t>SkiHoliday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</a:t>
            </a:r>
            <a:r>
              <a:rPr lang="en-GB" sz="1200" dirty="0" err="1"/>
              <a:t>SkiHoliday</a:t>
            </a:r>
            <a:r>
              <a:rPr lang="en-GB" sz="1200" dirty="0"/>
              <a:t> </a:t>
            </a:r>
            <a:r>
              <a:rPr lang="en-GB" sz="1200" dirty="0" err="1" smtClean="0"/>
              <a:t>finalizer</a:t>
            </a:r>
            <a:r>
              <a:rPr lang="en-GB" sz="1200" dirty="0" smtClean="0"/>
              <a:t>... </a:t>
            </a:r>
            <a:r>
              <a:rPr lang="en-GB" sz="1200" dirty="0"/>
              <a:t>{0}", this);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override string </a:t>
            </a:r>
            <a:r>
              <a:rPr lang="en-GB" sz="1200" dirty="0" err="1"/>
              <a:t>ToString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/>
              <a:t>return $"{</a:t>
            </a:r>
            <a:r>
              <a:rPr lang="en-GB" sz="1200" dirty="0" err="1"/>
              <a:t>base.ToString</a:t>
            </a:r>
            <a:r>
              <a:rPr lang="en-GB" sz="1200" dirty="0"/>
              <a:t>()}, cost of medical cover: {</a:t>
            </a:r>
            <a:r>
              <a:rPr lang="en-GB" sz="1200" dirty="0" err="1"/>
              <a:t>medicalCover</a:t>
            </a:r>
            <a:r>
              <a:rPr lang="en-GB" sz="1200" dirty="0"/>
              <a:t>}";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                              </a:t>
            </a:r>
            <a:r>
              <a:rPr lang="en-GB" sz="1200" dirty="0" smtClean="0"/>
              <a:t>                         </a:t>
            </a:r>
            <a:r>
              <a:rPr lang="en-GB" sz="1200" u="sng" dirty="0" err="1" smtClean="0"/>
              <a:t>ConstructorFinalizerDemo.cs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Constructor/</a:t>
            </a:r>
            <a:r>
              <a:rPr lang="en-GB" dirty="0" err="1" smtClean="0"/>
              <a:t>Finalizer</a:t>
            </a:r>
            <a:r>
              <a:rPr lang="en-GB" dirty="0" smtClean="0"/>
              <a:t> Example </a:t>
            </a:r>
            <a:r>
              <a:rPr lang="en-GB" sz="2800" dirty="0" smtClean="0"/>
              <a:t>(3 of 3)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83D424-FE48-4810-8893-A54955DE38E3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825500" y="1243013"/>
            <a:ext cx="7910513" cy="246062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nCreating</a:t>
            </a:r>
            <a:r>
              <a:rPr lang="en-GB" sz="1200" dirty="0"/>
              <a:t> </a:t>
            </a:r>
            <a:r>
              <a:rPr lang="en-GB" sz="1200" dirty="0" smtClean="0"/>
              <a:t>objects.");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Holiday    </a:t>
            </a:r>
            <a:r>
              <a:rPr lang="en-GB" sz="1200" dirty="0" err="1"/>
              <a:t>easterBreak</a:t>
            </a:r>
            <a:r>
              <a:rPr lang="en-GB" sz="1200" dirty="0"/>
              <a:t> = new Holiday("</a:t>
            </a:r>
            <a:r>
              <a:rPr lang="en-GB" sz="1200" dirty="0" err="1"/>
              <a:t>Gran</a:t>
            </a:r>
            <a:r>
              <a:rPr lang="en-GB" sz="1200" dirty="0"/>
              <a:t> </a:t>
            </a:r>
            <a:r>
              <a:rPr lang="en-GB" sz="1200" dirty="0" err="1"/>
              <a:t>Canaria</a:t>
            </a:r>
            <a:r>
              <a:rPr lang="en-GB" sz="1200" dirty="0"/>
              <a:t>");</a:t>
            </a:r>
          </a:p>
          <a:p>
            <a:pPr defTabSz="739775">
              <a:defRPr/>
            </a:pPr>
            <a:r>
              <a:rPr lang="en-GB" sz="1200" dirty="0"/>
              <a:t>Holiday    </a:t>
            </a:r>
            <a:r>
              <a:rPr lang="en-GB" sz="1200" dirty="0" err="1"/>
              <a:t>summerBreak</a:t>
            </a:r>
            <a:r>
              <a:rPr lang="en-GB" sz="1200" dirty="0"/>
              <a:t> = new Holiday("North America", 14);</a:t>
            </a:r>
          </a:p>
          <a:p>
            <a:pPr defTabSz="739775">
              <a:defRPr/>
            </a:pPr>
            <a:r>
              <a:rPr lang="en-GB" sz="1200" dirty="0" err="1"/>
              <a:t>SkiHoliday</a:t>
            </a:r>
            <a:r>
              <a:rPr lang="en-GB" sz="1200" dirty="0"/>
              <a:t> </a:t>
            </a:r>
            <a:r>
              <a:rPr lang="en-GB" sz="1200" dirty="0" err="1"/>
              <a:t>winterBreak</a:t>
            </a:r>
            <a:r>
              <a:rPr lang="en-GB" sz="1200" dirty="0"/>
              <a:t> = new </a:t>
            </a:r>
            <a:r>
              <a:rPr lang="en-GB" sz="1200" dirty="0" err="1"/>
              <a:t>SkiHoliday</a:t>
            </a:r>
            <a:r>
              <a:rPr lang="en-GB" sz="1200" dirty="0"/>
              <a:t>("St. Anton", 10, 85.00);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nDisplaying</a:t>
            </a:r>
            <a:r>
              <a:rPr lang="en-GB" sz="1200" dirty="0"/>
              <a:t> </a:t>
            </a:r>
            <a:r>
              <a:rPr lang="en-GB" sz="1200" dirty="0" smtClean="0"/>
              <a:t>objects.");</a:t>
            </a: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</a:t>
            </a:r>
            <a:r>
              <a:rPr lang="en-GB" sz="1200" dirty="0" err="1"/>
              <a:t>easterBreak</a:t>
            </a:r>
            <a:r>
              <a:rPr lang="en-GB" sz="1200" dirty="0"/>
              <a:t>...  {0}", </a:t>
            </a:r>
            <a:r>
              <a:rPr lang="en-GB" sz="1200" dirty="0" err="1"/>
              <a:t>easterBreak.ToString</a:t>
            </a:r>
            <a:r>
              <a:rPr lang="en-GB" sz="1200" dirty="0"/>
              <a:t>());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</a:t>
            </a:r>
            <a:r>
              <a:rPr lang="en-GB" sz="1200" dirty="0" err="1"/>
              <a:t>summerBreak</a:t>
            </a:r>
            <a:r>
              <a:rPr lang="en-GB" sz="1200" dirty="0"/>
              <a:t>...  {0}", </a:t>
            </a:r>
            <a:r>
              <a:rPr lang="en-GB" sz="1200" dirty="0" err="1"/>
              <a:t>summerBreak.ToString</a:t>
            </a:r>
            <a:r>
              <a:rPr lang="en-GB" sz="1200" dirty="0"/>
              <a:t>());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</a:t>
            </a:r>
            <a:r>
              <a:rPr lang="en-GB" sz="1200" dirty="0" err="1"/>
              <a:t>winterBreak</a:t>
            </a:r>
            <a:r>
              <a:rPr lang="en-GB" sz="1200" dirty="0"/>
              <a:t>...  {0}", </a:t>
            </a:r>
            <a:r>
              <a:rPr lang="en-GB" sz="1200" dirty="0" err="1"/>
              <a:t>winterBreak.ToString</a:t>
            </a:r>
            <a:r>
              <a:rPr lang="en-GB" sz="1200" dirty="0"/>
              <a:t>());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 smtClean="0"/>
              <a:t>Console.WriteLine</a:t>
            </a:r>
            <a:r>
              <a:rPr lang="en-GB" sz="1200" dirty="0" smtClean="0"/>
              <a:t>("\</a:t>
            </a:r>
            <a:r>
              <a:rPr lang="en-GB" sz="1200" dirty="0" err="1" smtClean="0"/>
              <a:t>nEnd</a:t>
            </a:r>
            <a:r>
              <a:rPr lang="en-GB" sz="1200" dirty="0" smtClean="0"/>
              <a:t> of </a:t>
            </a:r>
            <a:r>
              <a:rPr lang="en-GB" sz="1200" dirty="0" err="1" smtClean="0"/>
              <a:t>ConstructorFinalizerDemo.DoDemo</a:t>
            </a:r>
            <a:r>
              <a:rPr lang="en-GB" sz="1200" dirty="0" smtClean="0"/>
              <a:t>() method.");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                                                    </a:t>
            </a:r>
            <a:r>
              <a:rPr lang="en-GB" sz="1200" u="sng" dirty="0" err="1" smtClean="0"/>
              <a:t>ConstructorFinalizerDemo.cs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polymorphism</a:t>
            </a:r>
          </a:p>
          <a:p>
            <a:pPr eaLnBrk="1" hangingPunct="1"/>
            <a:r>
              <a:rPr lang="en-GB" dirty="0" smtClean="0"/>
              <a:t>The principle of substitutability</a:t>
            </a:r>
          </a:p>
          <a:p>
            <a:pPr eaLnBrk="1" hangingPunct="1"/>
            <a:r>
              <a:rPr lang="en-GB" dirty="0" smtClean="0"/>
              <a:t>Polymorphism in action</a:t>
            </a:r>
          </a:p>
          <a:p>
            <a:pPr eaLnBrk="1" hangingPunct="1"/>
            <a:r>
              <a:rPr lang="en-GB" dirty="0" smtClean="0"/>
              <a:t>Accessing subclass-specific members</a:t>
            </a:r>
          </a:p>
          <a:p>
            <a:pPr eaLnBrk="1" hangingPunct="1"/>
            <a:endParaRPr lang="en-GB" dirty="0" smtClean="0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 smtClean="0"/>
              <a:t>2. Additional Inheritance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F8731D5-7A7E-4F32-A666-95798FD300DB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0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The term "polymorphism" is Greek for "many forms"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In an OO context: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ea typeface="+mn-ea"/>
                <a:cs typeface="+mn-cs"/>
              </a:rPr>
              <a:t>You can have many different "kinds" of object (e.g. many different kinds of bank accounts)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ea typeface="+mn-ea"/>
                <a:cs typeface="+mn-cs"/>
              </a:rPr>
              <a:t>Your application can treat them all in the same way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ea typeface="+mn-ea"/>
                <a:cs typeface="+mn-cs"/>
              </a:rPr>
              <a:t>Your application doesn't need to know which particular kind of object it's using at any given moment</a:t>
            </a:r>
          </a:p>
          <a:p>
            <a:pPr lvl="1" eaLnBrk="1" hangingPunct="1">
              <a:defRPr/>
            </a:pPr>
            <a:endParaRPr lang="en-GB" dirty="0">
              <a:latin typeface="+mj-lt"/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ea typeface="+mn-ea"/>
                <a:cs typeface="+mn-cs"/>
              </a:rPr>
              <a:t>To illustrate our discussions in this section…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See </a:t>
            </a:r>
            <a:r>
              <a:rPr lang="en-GB" dirty="0" err="1" smtClean="0">
                <a:latin typeface="Lucida Console" panose="020B0609040504020204" pitchFamily="49" charset="0"/>
              </a:rPr>
              <a:t>InheritanceTechniquesDemo.cs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One </a:t>
            </a:r>
            <a:r>
              <a:rPr lang="en-GB" dirty="0">
                <a:latin typeface="+mj-lt"/>
              </a:rPr>
              <a:t>s</a:t>
            </a:r>
            <a:r>
              <a:rPr lang="en-GB" dirty="0" smtClean="0">
                <a:latin typeface="+mj-lt"/>
              </a:rPr>
              <a:t>uperclass: 	 </a:t>
            </a:r>
            <a:r>
              <a:rPr lang="en-GB" dirty="0" err="1" smtClean="0">
                <a:latin typeface="Lucida Console" panose="020B0609040504020204" pitchFamily="49" charset="0"/>
              </a:rPr>
              <a:t>BankAccount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Two subclasses:	 </a:t>
            </a:r>
            <a:r>
              <a:rPr lang="en-GB" dirty="0" err="1" smtClean="0">
                <a:latin typeface="Lucida Console" panose="020B0609040504020204" pitchFamily="49" charset="0"/>
              </a:rPr>
              <a:t>CreditAccount</a:t>
            </a:r>
            <a:r>
              <a:rPr lang="en-GB" dirty="0" smtClean="0">
                <a:latin typeface="Lucida Console" panose="020B0609040504020204" pitchFamily="49" charset="0"/>
              </a:rPr>
              <a:t>, </a:t>
            </a:r>
            <a:r>
              <a:rPr lang="en-GB" dirty="0" err="1" smtClean="0">
                <a:latin typeface="Lucida Console" panose="020B0609040504020204" pitchFamily="49" charset="0"/>
              </a:rPr>
              <a:t>SavingsAccount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Polymorphism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ED528A9-C9FF-44B4-A495-B892B2669A71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2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Polymorphism is facilitated by the principle of substitutability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A </a:t>
            </a:r>
            <a:r>
              <a:rPr lang="en-GB" dirty="0" err="1" smtClean="0">
                <a:latin typeface="+mj-lt"/>
              </a:rPr>
              <a:t>superclass</a:t>
            </a:r>
            <a:r>
              <a:rPr lang="en-GB" dirty="0" smtClean="0">
                <a:latin typeface="+mj-lt"/>
              </a:rPr>
              <a:t> reference can refer to any kind of subclass object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Principle of Substitutability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A0F360C-F30F-4407-9D96-D6887E76E5D0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2788" y="2458398"/>
            <a:ext cx="7948612" cy="39671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/>
              <a:t>BankAccount</a:t>
            </a:r>
            <a:r>
              <a:rPr lang="en-GB" sz="1200" dirty="0"/>
              <a:t> ca = new </a:t>
            </a:r>
            <a:r>
              <a:rPr lang="en-GB" sz="1200" dirty="0" err="1"/>
              <a:t>CurrentAccount</a:t>
            </a:r>
            <a:r>
              <a:rPr lang="en-GB" sz="1200" dirty="0"/>
              <a:t>();</a:t>
            </a:r>
          </a:p>
          <a:p>
            <a:r>
              <a:rPr lang="en-GB" sz="1200" dirty="0" err="1"/>
              <a:t>BankAccount</a:t>
            </a:r>
            <a:r>
              <a:rPr lang="en-GB" sz="1200" dirty="0"/>
              <a:t> </a:t>
            </a:r>
            <a:r>
              <a:rPr lang="en-GB" sz="1200" dirty="0" err="1"/>
              <a:t>sa</a:t>
            </a:r>
            <a:r>
              <a:rPr lang="en-GB" sz="1200" dirty="0"/>
              <a:t> = new </a:t>
            </a:r>
            <a:r>
              <a:rPr lang="en-GB" sz="1200" dirty="0" err="1"/>
              <a:t>SavingsAccount</a:t>
            </a:r>
            <a:r>
              <a:rPr lang="en-GB" sz="1200" dirty="0"/>
              <a:t>();</a:t>
            </a:r>
          </a:p>
          <a:p>
            <a:endParaRPr lang="en-GB" sz="1200" dirty="0"/>
          </a:p>
          <a:p>
            <a:r>
              <a:rPr lang="en-GB" sz="1200" dirty="0" err="1"/>
              <a:t>ProcessAccount</a:t>
            </a:r>
            <a:r>
              <a:rPr lang="en-GB" sz="1200" dirty="0"/>
              <a:t>(</a:t>
            </a:r>
            <a:r>
              <a:rPr lang="en-GB" sz="1200" dirty="0" err="1"/>
              <a:t>sa</a:t>
            </a:r>
            <a:r>
              <a:rPr lang="en-GB" sz="1200" dirty="0"/>
              <a:t>);</a:t>
            </a:r>
          </a:p>
          <a:p>
            <a:r>
              <a:rPr lang="en-GB" sz="1200" dirty="0" err="1"/>
              <a:t>ProcessAccount</a:t>
            </a:r>
            <a:r>
              <a:rPr lang="en-GB" sz="1200" dirty="0"/>
              <a:t>(ca);</a:t>
            </a:r>
          </a:p>
          <a:p>
            <a:pPr>
              <a:defRPr/>
            </a:pPr>
            <a:endParaRPr lang="en-GB" sz="1200" dirty="0" smtClean="0"/>
          </a:p>
          <a:p>
            <a:pPr>
              <a:defRPr/>
            </a:pPr>
            <a:endParaRPr lang="en-GB" sz="1200" dirty="0"/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 smtClean="0"/>
              <a:t>ProcessAccount</a:t>
            </a:r>
            <a:r>
              <a:rPr lang="en-GB" sz="1200" dirty="0" smtClean="0"/>
              <a:t>(</a:t>
            </a:r>
            <a:r>
              <a:rPr lang="en-GB" sz="1200" b="1" dirty="0" err="1" smtClean="0">
                <a:solidFill>
                  <a:srgbClr val="FF0000"/>
                </a:solidFill>
              </a:rPr>
              <a:t>BankAccount</a:t>
            </a:r>
            <a:r>
              <a:rPr lang="en-GB" sz="1200" b="1" dirty="0" smtClean="0">
                <a:solidFill>
                  <a:srgbClr val="FF0000"/>
                </a:solidFill>
              </a:rPr>
              <a:t> </a:t>
            </a:r>
            <a:r>
              <a:rPr lang="en-GB" sz="1200" b="1" dirty="0">
                <a:solidFill>
                  <a:srgbClr val="FF0000"/>
                </a:solidFill>
              </a:rPr>
              <a:t>account</a:t>
            </a:r>
            <a:r>
              <a:rPr lang="en-GB" sz="1200" dirty="0"/>
              <a:t>)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// The compiler knows "account" refers to a </a:t>
            </a:r>
            <a:r>
              <a:rPr lang="en-GB" sz="1200" dirty="0" err="1"/>
              <a:t>BankAccount</a:t>
            </a:r>
            <a:r>
              <a:rPr lang="en-GB" sz="1200" dirty="0"/>
              <a:t> object or some subclass,</a:t>
            </a:r>
          </a:p>
          <a:p>
            <a:pPr>
              <a:defRPr/>
            </a:pPr>
            <a:r>
              <a:rPr lang="en-GB" sz="1200" dirty="0"/>
              <a:t>  // but it doesn't know which particular subclass.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Therefore the compiler only lets you access members defined in </a:t>
            </a:r>
            <a:r>
              <a:rPr lang="en-GB" sz="1200" dirty="0" err="1"/>
              <a:t>BankAccount</a:t>
            </a:r>
            <a:r>
              <a:rPr lang="en-GB" sz="1200" dirty="0"/>
              <a:t>.   </a:t>
            </a:r>
          </a:p>
          <a:p>
            <a:pPr>
              <a:defRPr/>
            </a:pPr>
            <a:r>
              <a:rPr lang="en-GB" sz="1200" dirty="0"/>
              <a:t>  // You can't access </a:t>
            </a:r>
            <a:r>
              <a:rPr lang="en-GB" sz="1200" dirty="0" err="1"/>
              <a:t>SavingsAccount</a:t>
            </a:r>
            <a:r>
              <a:rPr lang="en-GB" sz="1200" dirty="0"/>
              <a:t>-specific or </a:t>
            </a:r>
            <a:r>
              <a:rPr lang="en-GB" sz="1200" dirty="0" err="1"/>
              <a:t>CreditAccount</a:t>
            </a:r>
            <a:r>
              <a:rPr lang="en-GB" sz="1200" dirty="0"/>
              <a:t>-specific members. </a:t>
            </a:r>
          </a:p>
          <a:p>
            <a:pPr>
              <a:defRPr/>
            </a:pPr>
            <a:r>
              <a:rPr lang="en-GB" sz="1200" dirty="0"/>
              <a:t>  // This is good – your code is more "general purpose", so you won't have to modify </a:t>
            </a:r>
          </a:p>
          <a:p>
            <a:pPr>
              <a:defRPr/>
            </a:pPr>
            <a:r>
              <a:rPr lang="en-GB" sz="1200" dirty="0"/>
              <a:t>  // your code if someone defines a new kind of </a:t>
            </a:r>
            <a:r>
              <a:rPr lang="en-GB" sz="1200" dirty="0" err="1"/>
              <a:t>BankAccount</a:t>
            </a:r>
            <a:r>
              <a:rPr lang="en-GB" sz="1200" dirty="0"/>
              <a:t> subclass in the future.</a:t>
            </a:r>
          </a:p>
          <a:p>
            <a:pPr>
              <a:defRPr/>
            </a:pPr>
            <a:r>
              <a:rPr lang="en-GB" sz="1200" dirty="0"/>
              <a:t>  …  </a:t>
            </a:r>
          </a:p>
          <a:p>
            <a:pPr>
              <a:defRPr/>
            </a:pPr>
            <a:r>
              <a:rPr lang="en-GB" sz="1200" dirty="0" smtClean="0"/>
              <a:t>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                                                      </a:t>
            </a:r>
            <a:r>
              <a:rPr lang="en-GB" sz="1200" u="sng" dirty="0" err="1" smtClean="0"/>
              <a:t>InheritanceTechniquesDemo.cs</a:t>
            </a:r>
            <a:endParaRPr lang="en-GB" sz="1200" u="sng" dirty="0"/>
          </a:p>
        </p:txBody>
      </p:sp>
      <p:cxnSp>
        <p:nvCxnSpPr>
          <p:cNvPr id="23559" name="Elbow Connector 27"/>
          <p:cNvCxnSpPr>
            <a:cxnSpLocks noChangeShapeType="1"/>
          </p:cNvCxnSpPr>
          <p:nvPr/>
        </p:nvCxnSpPr>
        <p:spPr bwMode="auto">
          <a:xfrm>
            <a:off x="2704175" y="3171629"/>
            <a:ext cx="2657475" cy="808038"/>
          </a:xfrm>
          <a:prstGeom prst="bentConnector3">
            <a:avLst>
              <a:gd name="adj1" fmla="val 100000"/>
            </a:avLst>
          </a:prstGeom>
          <a:noFill/>
          <a:ln w="28575" algn="ctr">
            <a:solidFill>
              <a:schemeClr val="tx2"/>
            </a:solidFill>
            <a:round/>
            <a:headEnd/>
            <a:tailEnd type="triangle" w="lg" len="lg"/>
          </a:ln>
        </p:spPr>
      </p:cxnSp>
      <p:cxnSp>
        <p:nvCxnSpPr>
          <p:cNvPr id="23560" name="Elbow Connector 34"/>
          <p:cNvCxnSpPr>
            <a:cxnSpLocks noChangeShapeType="1"/>
          </p:cNvCxnSpPr>
          <p:nvPr/>
        </p:nvCxnSpPr>
        <p:spPr bwMode="auto">
          <a:xfrm>
            <a:off x="2704175" y="3320854"/>
            <a:ext cx="2459037" cy="663575"/>
          </a:xfrm>
          <a:prstGeom prst="bentConnector3">
            <a:avLst>
              <a:gd name="adj1" fmla="val 100144"/>
            </a:avLst>
          </a:prstGeom>
          <a:noFill/>
          <a:ln w="28575" algn="ctr">
            <a:solidFill>
              <a:schemeClr val="tx2"/>
            </a:solidFill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311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Question: 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What happens when you invoke a </a:t>
            </a:r>
            <a:r>
              <a:rPr lang="en-GB" dirty="0" smtClean="0">
                <a:latin typeface="Lucida Console" panose="020B0609040504020204" pitchFamily="49" charset="0"/>
              </a:rPr>
              <a:t>virtual</a:t>
            </a:r>
            <a:r>
              <a:rPr lang="en-GB" dirty="0" smtClean="0">
                <a:latin typeface="+mj-lt"/>
              </a:rPr>
              <a:t> instance method via a superclass reference?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Answer: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 "correct" version of the </a:t>
            </a:r>
            <a:r>
              <a:rPr lang="en-GB" dirty="0" smtClean="0">
                <a:latin typeface="Lucida Console" panose="020B0609040504020204" pitchFamily="49" charset="0"/>
              </a:rPr>
              <a:t>virtual</a:t>
            </a:r>
            <a:r>
              <a:rPr lang="en-GB" dirty="0" smtClean="0">
                <a:latin typeface="+mj-lt"/>
              </a:rPr>
              <a:t> method is invoked, depending on the actual type of object currently pointed to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Specifically, this is what polymorphism boils down to: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If the reference actually points to a subclass object… 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And that subclass has overridden the </a:t>
            </a:r>
            <a:r>
              <a:rPr lang="en-GB" dirty="0" smtClean="0">
                <a:latin typeface="Lucida Console" panose="020B0609040504020204" pitchFamily="49" charset="0"/>
              </a:rPr>
              <a:t>virtual</a:t>
            </a:r>
            <a:r>
              <a:rPr lang="en-GB" dirty="0" smtClean="0">
                <a:latin typeface="+mj-lt"/>
              </a:rPr>
              <a:t> method…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 subclass's version of the </a:t>
            </a:r>
            <a:r>
              <a:rPr lang="en-GB" dirty="0" smtClean="0">
                <a:latin typeface="Lucida Console" panose="020B0609040504020204" pitchFamily="49" charset="0"/>
              </a:rPr>
              <a:t>virtual</a:t>
            </a:r>
            <a:r>
              <a:rPr lang="en-GB" dirty="0" smtClean="0">
                <a:latin typeface="+mj-lt"/>
              </a:rPr>
              <a:t> method is called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Polymorphism in Action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88" y="5500050"/>
            <a:ext cx="7948612" cy="123377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 smtClean="0"/>
              <a:t>ProcessAccount</a:t>
            </a:r>
            <a:r>
              <a:rPr lang="en-GB" sz="1200" dirty="0" smtClean="0"/>
              <a:t>(</a:t>
            </a:r>
            <a:r>
              <a:rPr lang="en-GB" sz="1200" dirty="0" err="1" smtClean="0"/>
              <a:t>BankAccount</a:t>
            </a:r>
            <a:r>
              <a:rPr lang="en-GB" sz="1200" dirty="0" smtClean="0"/>
              <a:t> </a:t>
            </a:r>
            <a:r>
              <a:rPr lang="en-GB" sz="1200" dirty="0"/>
              <a:t>account) </a:t>
            </a:r>
            <a:endParaRPr lang="en-GB" sz="1200" dirty="0" smtClean="0"/>
          </a:p>
          <a:p>
            <a:pPr>
              <a:defRPr/>
            </a:pPr>
            <a:r>
              <a:rPr lang="en-GB" sz="1200" dirty="0" smtClean="0"/>
              <a:t>{</a:t>
            </a:r>
            <a:endParaRPr lang="en-GB" sz="1200" dirty="0"/>
          </a:p>
          <a:p>
            <a:pPr>
              <a:defRPr/>
            </a:pPr>
            <a:r>
              <a:rPr lang="en-GB" sz="1200" dirty="0" smtClean="0"/>
              <a:t>  </a:t>
            </a:r>
            <a:r>
              <a:rPr lang="en-GB" sz="1200" dirty="0" err="1" smtClean="0"/>
              <a:t>account.Deposit</a:t>
            </a:r>
            <a:r>
              <a:rPr lang="en-GB" sz="1200" dirty="0" smtClean="0"/>
              <a:t>(300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 smtClean="0"/>
              <a:t>  </a:t>
            </a:r>
            <a:r>
              <a:rPr lang="en-GB" sz="1200" dirty="0" err="1" smtClean="0"/>
              <a:t>account.Withdraw</a:t>
            </a:r>
            <a:r>
              <a:rPr lang="en-GB" sz="1200" dirty="0" smtClean="0"/>
              <a:t>(200);</a:t>
            </a:r>
          </a:p>
          <a:p>
            <a:pPr>
              <a:defRPr/>
            </a:pPr>
            <a:r>
              <a:rPr lang="en-GB" sz="1200" dirty="0" smtClean="0"/>
              <a:t>  </a:t>
            </a:r>
            <a:r>
              <a:rPr lang="en-GB" sz="1200" dirty="0" err="1" smtClean="0"/>
              <a:t>account.PrintStatement</a:t>
            </a:r>
            <a:r>
              <a:rPr lang="en-GB" sz="1200" dirty="0" smtClean="0"/>
              <a:t>();</a:t>
            </a:r>
            <a:endParaRPr lang="en-GB" sz="1200" dirty="0"/>
          </a:p>
          <a:p>
            <a:pPr>
              <a:defRPr/>
            </a:pPr>
            <a:r>
              <a:rPr lang="en-GB" sz="1200" dirty="0" smtClean="0"/>
              <a:t>}                                                       </a:t>
            </a:r>
            <a:r>
              <a:rPr lang="en-GB" sz="1200" u="sng" dirty="0" err="1" smtClean="0"/>
              <a:t>InheritanceTechniquesDemo.cs</a:t>
            </a:r>
            <a:endParaRPr lang="en-GB" sz="1200" u="sng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9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Polymorphism is great </a:t>
            </a:r>
            <a:r>
              <a:rPr lang="en-GB" dirty="0" smtClean="0">
                <a:sym typeface="Wingdings" pitchFamily="2" charset="2"/>
              </a:rPr>
              <a:t>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You can write general-purpose code that doesn't care what actual subclass objects it's dealing with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 downside is that you can't actually access subclass-specific members via a </a:t>
            </a:r>
            <a:r>
              <a:rPr lang="en-GB" dirty="0" err="1" smtClean="0">
                <a:latin typeface="+mj-lt"/>
                <a:sym typeface="Wingdings" pitchFamily="2" charset="2"/>
              </a:rPr>
              <a:t>superclass</a:t>
            </a:r>
            <a:r>
              <a:rPr lang="en-GB" dirty="0" smtClean="0">
                <a:latin typeface="+mj-lt"/>
                <a:sym typeface="Wingdings" pitchFamily="2" charset="2"/>
              </a:rPr>
              <a:t> reference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If you </a:t>
            </a:r>
            <a:r>
              <a:rPr lang="en-GB" u="sng" dirty="0" smtClean="0">
                <a:latin typeface="+mj-lt"/>
                <a:sym typeface="Wingdings" pitchFamily="2" charset="2"/>
              </a:rPr>
              <a:t>really</a:t>
            </a:r>
            <a:r>
              <a:rPr lang="en-GB" dirty="0" smtClean="0">
                <a:latin typeface="+mj-lt"/>
                <a:sym typeface="Wingdings" pitchFamily="2" charset="2"/>
              </a:rPr>
              <a:t> need to access subclass-specific members: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Use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is</a:t>
            </a:r>
            <a:r>
              <a:rPr lang="en-GB" dirty="0" smtClean="0">
                <a:latin typeface="+mj-lt"/>
                <a:sym typeface="Wingdings" pitchFamily="2" charset="2"/>
              </a:rPr>
              <a:t> to determine if the reference points to a object type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Then cast the reference to that subclass type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Accessing Subclass-Specific Members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F9FC36B-7828-4131-864F-1687699A73C9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88" y="4256134"/>
            <a:ext cx="7948612" cy="203548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private static void </a:t>
            </a:r>
            <a:r>
              <a:rPr lang="en-GB" sz="1200" dirty="0" err="1"/>
              <a:t>ProcessAccount</a:t>
            </a:r>
            <a:r>
              <a:rPr lang="en-GB" sz="1200" dirty="0"/>
              <a:t>(</a:t>
            </a:r>
            <a:r>
              <a:rPr lang="en-GB" sz="1200" dirty="0" err="1"/>
              <a:t>BankAccount</a:t>
            </a:r>
            <a:r>
              <a:rPr lang="en-GB" sz="1200" dirty="0"/>
              <a:t> account</a:t>
            </a:r>
            <a:r>
              <a:rPr lang="en-GB" sz="1200" dirty="0" smtClean="0"/>
              <a:t>)</a:t>
            </a:r>
          </a:p>
          <a:p>
            <a:pPr>
              <a:defRPr/>
            </a:pPr>
            <a:r>
              <a:rPr lang="en-GB" sz="1200" dirty="0"/>
              <a:t>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r>
              <a:rPr lang="en-GB" sz="1200" dirty="0" smtClean="0"/>
              <a:t>  if </a:t>
            </a:r>
            <a:r>
              <a:rPr lang="en-GB" sz="1200" dirty="0"/>
              <a:t>(</a:t>
            </a:r>
            <a:r>
              <a:rPr lang="en-GB" sz="1200" b="1" dirty="0">
                <a:solidFill>
                  <a:srgbClr val="FF0000"/>
                </a:solidFill>
              </a:rPr>
              <a:t>account is </a:t>
            </a:r>
            <a:r>
              <a:rPr lang="en-GB" sz="1200" b="1" dirty="0" err="1">
                <a:solidFill>
                  <a:srgbClr val="FF0000"/>
                </a:solidFill>
              </a:rPr>
              <a:t>SavingsAccount</a:t>
            </a:r>
            <a:r>
              <a:rPr lang="en-GB" sz="1200" dirty="0"/>
              <a:t>)</a:t>
            </a:r>
          </a:p>
          <a:p>
            <a:r>
              <a:rPr lang="en-GB" sz="1200" dirty="0" smtClean="0"/>
              <a:t>  {</a:t>
            </a:r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b="1" dirty="0" err="1">
                <a:solidFill>
                  <a:srgbClr val="FF0000"/>
                </a:solidFill>
              </a:rPr>
              <a:t>SavingsAccount</a:t>
            </a:r>
            <a:r>
              <a:rPr lang="en-GB" sz="1200" b="1" dirty="0">
                <a:solidFill>
                  <a:srgbClr val="FF0000"/>
                </a:solidFill>
              </a:rPr>
              <a:t> sa1 = (</a:t>
            </a:r>
            <a:r>
              <a:rPr lang="en-GB" sz="1200" b="1" dirty="0" err="1">
                <a:solidFill>
                  <a:srgbClr val="FF0000"/>
                </a:solidFill>
              </a:rPr>
              <a:t>SavingsAccount</a:t>
            </a:r>
            <a:r>
              <a:rPr lang="en-GB" sz="1200" b="1" dirty="0">
                <a:solidFill>
                  <a:srgbClr val="FF0000"/>
                </a:solidFill>
              </a:rPr>
              <a:t>)account;</a:t>
            </a:r>
          </a:p>
          <a:p>
            <a:r>
              <a:rPr lang="en-GB" sz="1200" dirty="0"/>
              <a:t>    sa1.ApplyInterest();</a:t>
            </a:r>
          </a:p>
          <a:p>
            <a:r>
              <a:rPr lang="en-GB" sz="1200" dirty="0" smtClean="0"/>
              <a:t>  }</a:t>
            </a:r>
            <a:endParaRPr lang="en-GB" sz="1200" dirty="0"/>
          </a:p>
          <a:p>
            <a:pPr>
              <a:defRPr/>
            </a:pPr>
            <a:r>
              <a:rPr lang="en-GB" sz="1200" dirty="0" smtClean="0"/>
              <a:t>  …</a:t>
            </a:r>
          </a:p>
          <a:p>
            <a:pPr>
              <a:defRPr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48658" y="5690632"/>
            <a:ext cx="4626524" cy="996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// Alternative </a:t>
            </a:r>
            <a:r>
              <a:rPr lang="en-GB" sz="1200" dirty="0" smtClean="0"/>
              <a:t>technique, using </a:t>
            </a:r>
            <a:r>
              <a:rPr lang="en-GB" sz="1200" b="1" dirty="0" smtClean="0">
                <a:solidFill>
                  <a:srgbClr val="FF0000"/>
                </a:solidFill>
              </a:rPr>
              <a:t>as</a:t>
            </a:r>
            <a:r>
              <a:rPr lang="en-GB" sz="1200" dirty="0" smtClean="0"/>
              <a:t>.</a:t>
            </a:r>
            <a:endParaRPr lang="en-GB" sz="1200" dirty="0"/>
          </a:p>
          <a:p>
            <a:pPr>
              <a:defRPr/>
            </a:pPr>
            <a:endParaRPr lang="en-GB" sz="600" dirty="0"/>
          </a:p>
          <a:p>
            <a:pPr>
              <a:defRPr/>
            </a:pPr>
            <a:r>
              <a:rPr lang="en-GB" sz="1200" dirty="0" err="1"/>
              <a:t>SavingsAccount</a:t>
            </a:r>
            <a:r>
              <a:rPr lang="en-GB" sz="1200" dirty="0"/>
              <a:t> sa2 = </a:t>
            </a:r>
            <a:r>
              <a:rPr lang="en-GB" sz="1200" b="1" dirty="0">
                <a:solidFill>
                  <a:srgbClr val="FF0000"/>
                </a:solidFill>
              </a:rPr>
              <a:t>account as </a:t>
            </a:r>
            <a:r>
              <a:rPr lang="en-GB" sz="1200" b="1" dirty="0" err="1">
                <a:solidFill>
                  <a:srgbClr val="FF0000"/>
                </a:solidFill>
              </a:rPr>
              <a:t>SavingsAccount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if </a:t>
            </a:r>
            <a:r>
              <a:rPr lang="en-GB" sz="1200" dirty="0" smtClean="0"/>
              <a:t>(</a:t>
            </a:r>
            <a:r>
              <a:rPr lang="en-GB" sz="1200" b="1" dirty="0" smtClean="0">
                <a:solidFill>
                  <a:srgbClr val="FF0000"/>
                </a:solidFill>
              </a:rPr>
              <a:t>sa2 </a:t>
            </a:r>
            <a:r>
              <a:rPr lang="en-GB" sz="1200" b="1" dirty="0">
                <a:solidFill>
                  <a:srgbClr val="FF0000"/>
                </a:solidFill>
              </a:rPr>
              <a:t>!= null</a:t>
            </a:r>
            <a:r>
              <a:rPr lang="en-GB" sz="1200" dirty="0"/>
              <a:t>)</a:t>
            </a:r>
          </a:p>
          <a:p>
            <a:pPr>
              <a:defRPr/>
            </a:pPr>
            <a:r>
              <a:rPr lang="en-GB" sz="1200" dirty="0"/>
              <a:t> </a:t>
            </a:r>
            <a:r>
              <a:rPr lang="en-GB" sz="1200" dirty="0" smtClean="0"/>
              <a:t> …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167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interfaces</a:t>
            </a:r>
          </a:p>
          <a:p>
            <a:pPr eaLnBrk="1" hangingPunct="1"/>
            <a:r>
              <a:rPr lang="en-GB" sz="2400" dirty="0" smtClean="0"/>
              <a:t>Benefits of interfaces</a:t>
            </a:r>
          </a:p>
          <a:p>
            <a:pPr eaLnBrk="1" hangingPunct="1"/>
            <a:r>
              <a:rPr lang="en-GB" sz="2400" dirty="0" smtClean="0"/>
              <a:t>Interfaces in C#</a:t>
            </a:r>
          </a:p>
          <a:p>
            <a:pPr eaLnBrk="1" hangingPunct="1"/>
            <a:r>
              <a:rPr lang="en-GB" sz="2400" dirty="0" smtClean="0"/>
              <a:t>Explicitly implementing an interface</a:t>
            </a:r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3.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0A4E1A1-61ED-43F5-A7C6-67C085087D27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Interfaces are a very important part of object-oriented development</a:t>
            </a:r>
          </a:p>
          <a:p>
            <a:pPr lvl="1" eaLnBrk="1" hangingPunct="1"/>
            <a:r>
              <a:rPr lang="en-GB" sz="2000" dirty="0" smtClean="0"/>
              <a:t>Allows you to specify a group of related methods, without having to worry about how they will be implemented</a:t>
            </a:r>
          </a:p>
          <a:p>
            <a:pPr lvl="1" eaLnBrk="1" hangingPunct="1"/>
            <a:r>
              <a:rPr lang="en-GB" sz="2000" dirty="0" smtClean="0"/>
              <a:t>Other class(</a:t>
            </a:r>
            <a:r>
              <a:rPr lang="en-GB" sz="2000" dirty="0" err="1" smtClean="0"/>
              <a:t>es</a:t>
            </a:r>
            <a:r>
              <a:rPr lang="en-GB" sz="2000" dirty="0" smtClean="0"/>
              <a:t>) will provide the implementation details</a:t>
            </a:r>
          </a:p>
          <a:p>
            <a:pPr lvl="1" eaLnBrk="1" hangingPunct="1"/>
            <a:r>
              <a:rPr lang="en-GB" sz="2000" dirty="0" smtClean="0"/>
              <a:t>Allows classes from different parts of an inheritance hierarchy to exhibit common behaviour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122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F7ABFC7B-0A92-45A7-B373-60118C4F347E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Inheritance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Additional inheritance techniques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Interfaces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Object disposal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Additional interface techniques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4E4C0A-257C-4875-BB8A-A2055A39FB99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Demos-06-InheritanceInterfaces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Here are some of the potential benefits of interfaces:</a:t>
            </a:r>
          </a:p>
          <a:p>
            <a:pPr lvl="1" eaLnBrk="1" hangingPunct="1"/>
            <a:r>
              <a:rPr lang="en-GB" sz="2000" dirty="0" smtClean="0"/>
              <a:t>Contract-based development between consumer and supplier of functionality</a:t>
            </a:r>
          </a:p>
          <a:p>
            <a:pPr lvl="1" eaLnBrk="1" hangingPunct="1"/>
            <a:r>
              <a:rPr lang="en-GB" sz="2000" dirty="0" smtClean="0"/>
              <a:t>Decoupling between subsystems</a:t>
            </a:r>
          </a:p>
          <a:p>
            <a:pPr lvl="1" eaLnBrk="1" hangingPunct="1"/>
            <a:r>
              <a:rPr lang="en-GB" sz="2000" dirty="0" smtClean="0"/>
              <a:t>Flexibility, because you can plug in different implementations later without breaking the client</a:t>
            </a:r>
          </a:p>
          <a:p>
            <a:pPr lvl="1" eaLnBrk="1" hangingPunct="1"/>
            <a:r>
              <a:rPr lang="en-GB" sz="2000" dirty="0" smtClean="0"/>
              <a:t>Specify the "what", not the "how"</a:t>
            </a:r>
          </a:p>
        </p:txBody>
      </p:sp>
      <p:sp>
        <p:nvSpPr>
          <p:cNvPr id="1331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Benefits of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F7ABFC7B-0A92-45A7-B373-60118C4F347E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Interfaces define a named set of signatures</a:t>
            </a:r>
          </a:p>
          <a:p>
            <a:pPr lvl="1" eaLnBrk="1" hangingPunct="1"/>
            <a:r>
              <a:rPr lang="en-GB" sz="2000" dirty="0" smtClean="0"/>
              <a:t>Classes can implement multiple interfaces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Interfaces in C#</a:t>
            </a:r>
            <a:endParaRPr lang="en-GB" sz="28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4F15650-5A18-4B17-9F48-1A160E48DA16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825500" y="1993637"/>
            <a:ext cx="7910513" cy="453548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interface </a:t>
            </a:r>
            <a:r>
              <a:rPr lang="en-GB" sz="1200" dirty="0" err="1"/>
              <a:t>ILoggable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void Log();</a:t>
            </a:r>
          </a:p>
          <a:p>
            <a:pPr defTabSz="739775">
              <a:defRPr/>
            </a:pPr>
            <a:r>
              <a:rPr lang="en-GB" sz="1200" dirty="0"/>
              <a:t>} </a:t>
            </a:r>
            <a:endParaRPr lang="en-GB" sz="1200" dirty="0" smtClean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interface </a:t>
            </a:r>
            <a:r>
              <a:rPr lang="en-GB" sz="1200" dirty="0" err="1"/>
              <a:t>IConnectable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void Connect();</a:t>
            </a:r>
          </a:p>
          <a:p>
            <a:pPr defTabSz="739775">
              <a:defRPr/>
            </a:pPr>
            <a:r>
              <a:rPr lang="en-GB" sz="1200" dirty="0"/>
              <a:t>  void </a:t>
            </a:r>
            <a:r>
              <a:rPr lang="en-GB" sz="1200" dirty="0" err="1"/>
              <a:t>DisConnect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interface </a:t>
            </a:r>
            <a:r>
              <a:rPr lang="en-GB" sz="1200" dirty="0" err="1"/>
              <a:t>ITimedConnectable</a:t>
            </a:r>
            <a:r>
              <a:rPr lang="en-GB" sz="1200" dirty="0"/>
              <a:t> : </a:t>
            </a:r>
            <a:r>
              <a:rPr lang="en-GB" sz="1200" dirty="0" err="1"/>
              <a:t>IConnectable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 </a:t>
            </a:r>
          </a:p>
          <a:p>
            <a:pPr defTabSz="739775">
              <a:defRPr/>
            </a:pPr>
            <a:r>
              <a:rPr lang="en-GB" sz="1200" dirty="0"/>
              <a:t>  void Timeout(long </a:t>
            </a:r>
            <a:r>
              <a:rPr lang="en-GB" sz="1200" dirty="0" err="1"/>
              <a:t>millisecs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u="sng" dirty="0"/>
          </a:p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MyClass</a:t>
            </a:r>
            <a:r>
              <a:rPr lang="en-GB" sz="1200" dirty="0"/>
              <a:t> : </a:t>
            </a:r>
            <a:r>
              <a:rPr lang="en-GB" sz="1200" dirty="0" err="1"/>
              <a:t>SomeOtherClass</a:t>
            </a:r>
            <a:r>
              <a:rPr lang="en-GB" sz="1200" dirty="0"/>
              <a:t>, </a:t>
            </a:r>
            <a:r>
              <a:rPr lang="en-GB" sz="1200" dirty="0" err="1"/>
              <a:t>ILoggable</a:t>
            </a:r>
            <a:r>
              <a:rPr lang="en-GB" sz="1200" dirty="0"/>
              <a:t>, </a:t>
            </a:r>
            <a:r>
              <a:rPr lang="en-GB" sz="1200" dirty="0" err="1"/>
              <a:t>ITimedConnectable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public void Log() {…}</a:t>
            </a:r>
          </a:p>
          <a:p>
            <a:pPr defTabSz="739775">
              <a:defRPr/>
            </a:pPr>
            <a:r>
              <a:rPr lang="en-GB" sz="1200" dirty="0"/>
              <a:t>  public void Connect() {…}</a:t>
            </a:r>
          </a:p>
          <a:p>
            <a:pPr defTabSz="739775">
              <a:defRPr/>
            </a:pPr>
            <a:r>
              <a:rPr lang="en-GB" sz="1200" dirty="0"/>
              <a:t>  public void </a:t>
            </a:r>
            <a:r>
              <a:rPr lang="en-GB" sz="1200" dirty="0" err="1"/>
              <a:t>DisConnect</a:t>
            </a:r>
            <a:r>
              <a:rPr lang="en-GB" sz="1200" dirty="0"/>
              <a:t>() {…}</a:t>
            </a:r>
          </a:p>
          <a:p>
            <a:pPr defTabSz="739775">
              <a:defRPr/>
            </a:pPr>
            <a:r>
              <a:rPr lang="en-GB" sz="1200" dirty="0"/>
              <a:t>  public void Timeout(long </a:t>
            </a:r>
            <a:r>
              <a:rPr lang="en-GB" sz="1200" dirty="0" err="1"/>
              <a:t>millisecs</a:t>
            </a:r>
            <a:r>
              <a:rPr lang="en-GB" sz="1200" dirty="0"/>
              <a:t>) {…}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      </a:t>
            </a:r>
            <a:r>
              <a:rPr lang="en-GB" sz="1200" dirty="0" smtClean="0"/>
              <a:t>              </a:t>
            </a:r>
            <a:r>
              <a:rPr lang="en-GB" sz="1200" u="sng" dirty="0" err="1"/>
              <a:t>InterfaceDemo.cs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When you implement an interface, you can explicitly specify the interface method</a:t>
            </a:r>
          </a:p>
          <a:p>
            <a:pPr lvl="1" eaLnBrk="1" hangingPunct="1"/>
            <a:r>
              <a:rPr lang="en-GB" sz="2000" dirty="0" smtClean="0"/>
              <a:t>Useful if you implement several interfaces that happen to have methods with the same signature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Explicitly Implementing an Interface</a:t>
            </a:r>
            <a:endParaRPr lang="en-GB" sz="28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E51C8A-CBFF-4F98-9BF4-05FEF7A7D30D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825500" y="2736609"/>
            <a:ext cx="7910513" cy="341852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interface </a:t>
            </a:r>
            <a:r>
              <a:rPr lang="en-GB" sz="1200" dirty="0" err="1"/>
              <a:t>IDisposable</a:t>
            </a:r>
            <a:r>
              <a:rPr lang="en-GB" sz="1200" dirty="0"/>
              <a:t>   // This is a standard .NET interface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void Dispose();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  <a:p>
            <a:pPr defTabSz="739775">
              <a:defRPr/>
            </a:pPr>
            <a:r>
              <a:rPr lang="en-GB" sz="1200" dirty="0" smtClean="0"/>
              <a:t> 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interface </a:t>
            </a:r>
            <a:r>
              <a:rPr lang="en-GB" sz="1200" dirty="0" err="1"/>
              <a:t>IPoolable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void Allocate();</a:t>
            </a:r>
          </a:p>
          <a:p>
            <a:pPr defTabSz="739775">
              <a:defRPr/>
            </a:pPr>
            <a:r>
              <a:rPr lang="en-GB" sz="1200" dirty="0"/>
              <a:t>  void Dispose();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MyClass</a:t>
            </a:r>
            <a:r>
              <a:rPr lang="en-GB" sz="1200" dirty="0"/>
              <a:t> : </a:t>
            </a:r>
            <a:r>
              <a:rPr lang="en-GB" sz="1200" dirty="0" err="1"/>
              <a:t>IDisposable</a:t>
            </a:r>
            <a:r>
              <a:rPr lang="en-GB" sz="1200" dirty="0"/>
              <a:t>, </a:t>
            </a:r>
            <a:r>
              <a:rPr lang="en-GB" sz="1200" dirty="0" err="1"/>
              <a:t>IPoolable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void </a:t>
            </a:r>
            <a:r>
              <a:rPr lang="en-GB" sz="1200" dirty="0" err="1"/>
              <a:t>IDisposable.Dispose</a:t>
            </a:r>
            <a:r>
              <a:rPr lang="en-GB" sz="1200" dirty="0"/>
              <a:t>() {…}</a:t>
            </a:r>
          </a:p>
          <a:p>
            <a:pPr defTabSz="739775">
              <a:defRPr/>
            </a:pPr>
            <a:r>
              <a:rPr lang="en-GB" sz="1200" dirty="0"/>
              <a:t>  void </a:t>
            </a:r>
            <a:r>
              <a:rPr lang="en-GB" sz="1200" dirty="0" err="1"/>
              <a:t>IPoolable.Allocate</a:t>
            </a:r>
            <a:r>
              <a:rPr lang="en-GB" sz="1200" dirty="0"/>
              <a:t>() {…}</a:t>
            </a:r>
          </a:p>
          <a:p>
            <a:pPr defTabSz="739775">
              <a:defRPr/>
            </a:pPr>
            <a:r>
              <a:rPr lang="en-GB" sz="1200" dirty="0"/>
              <a:t>  void </a:t>
            </a:r>
            <a:r>
              <a:rPr lang="en-GB" sz="1200" dirty="0" err="1"/>
              <a:t>IPoolable.Dispose</a:t>
            </a:r>
            <a:r>
              <a:rPr lang="en-GB" sz="1200" dirty="0"/>
              <a:t>() {…}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                         </a:t>
            </a:r>
            <a:r>
              <a:rPr lang="en-GB" sz="1200" dirty="0" smtClean="0"/>
              <a:t>                   </a:t>
            </a:r>
            <a:r>
              <a:rPr lang="en-GB" sz="1200" u="sng" dirty="0" err="1"/>
              <a:t>InterfaceExplicitImplementationDemo.cs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disposal</a:t>
            </a:r>
          </a:p>
          <a:p>
            <a:pPr eaLnBrk="1" hangingPunct="1"/>
            <a:r>
              <a:rPr lang="en-GB" sz="2400" dirty="0" smtClean="0"/>
              <a:t>Implementing the </a:t>
            </a:r>
            <a:r>
              <a:rPr lang="en-GB" sz="2400" dirty="0" err="1" smtClean="0"/>
              <a:t>IDisposable</a:t>
            </a:r>
            <a:r>
              <a:rPr lang="en-GB" sz="2400" dirty="0" smtClean="0"/>
              <a:t> interface</a:t>
            </a:r>
          </a:p>
          <a:p>
            <a:pPr eaLnBrk="1" hangingPunct="1"/>
            <a:r>
              <a:rPr lang="en-GB" sz="2400" dirty="0" smtClean="0"/>
              <a:t>Disposing objects explicitly</a:t>
            </a:r>
          </a:p>
          <a:p>
            <a:pPr eaLnBrk="1" hangingPunct="1"/>
            <a:r>
              <a:rPr lang="en-GB" sz="2400" dirty="0" smtClean="0"/>
              <a:t>Disposing objects via using blocks</a:t>
            </a:r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4. Object Disposal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0A4E1A1-61ED-43F5-A7C6-67C085087D27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If your class holds resources (e.g. database locks, large blocks of secondary storage)…</a:t>
            </a:r>
          </a:p>
          <a:p>
            <a:pPr lvl="1" eaLnBrk="1" hangingPunct="1"/>
            <a:r>
              <a:rPr lang="en-GB" sz="2000" dirty="0" smtClean="0"/>
              <a:t>You might want to release these resources as soon as possible</a:t>
            </a:r>
          </a:p>
          <a:p>
            <a:pPr lvl="1" eaLnBrk="1" hangingPunct="1"/>
            <a:r>
              <a:rPr lang="en-GB" sz="2000" dirty="0" smtClean="0"/>
              <a:t>Rather than waiting for garbage collection and object finalization 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To achieve deterministic destruction:</a:t>
            </a:r>
          </a:p>
          <a:p>
            <a:pPr lvl="1" eaLnBrk="1" hangingPunct="1"/>
            <a:r>
              <a:rPr lang="en-GB" sz="1800" dirty="0" smtClean="0"/>
              <a:t>Implement the </a:t>
            </a:r>
            <a:r>
              <a:rPr lang="en-GB" sz="1800" dirty="0" err="1" smtClean="0">
                <a:latin typeface="Lucida Console" pitchFamily="49" charset="0"/>
              </a:rPr>
              <a:t>IDisposable</a:t>
            </a:r>
            <a:r>
              <a:rPr lang="en-GB" sz="1800" dirty="0" smtClean="0"/>
              <a:t> interface in your class</a:t>
            </a:r>
          </a:p>
          <a:p>
            <a:pPr lvl="1" eaLnBrk="1" hangingPunct="1"/>
            <a:r>
              <a:rPr lang="en-GB" sz="1800" dirty="0" smtClean="0"/>
              <a:t>Write a </a:t>
            </a:r>
            <a:r>
              <a:rPr lang="en-GB" sz="1800" dirty="0" smtClean="0">
                <a:latin typeface="Lucida Console" pitchFamily="49" charset="0"/>
              </a:rPr>
              <a:t>Dispose()</a:t>
            </a:r>
            <a:r>
              <a:rPr lang="en-GB" sz="1800" dirty="0" smtClean="0"/>
              <a:t> method, to enable clients to dispose of the resources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Disposal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58A01-8FB8-4458-A2DC-AB4EA727B2B1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Implementing the </a:t>
            </a:r>
            <a:r>
              <a:rPr lang="en-GB" dirty="0" err="1" smtClean="0"/>
              <a:t>IDisposable</a:t>
            </a:r>
            <a:r>
              <a:rPr lang="en-GB" dirty="0" smtClean="0"/>
              <a:t> Interface</a:t>
            </a:r>
            <a:endParaRPr lang="en-GB" sz="2200" dirty="0" smtClean="0"/>
          </a:p>
        </p:txBody>
      </p:sp>
      <p:sp>
        <p:nvSpPr>
          <p:cNvPr id="784389" name="Rectangle 5"/>
          <p:cNvSpPr>
            <a:spLocks noChangeArrowheads="1"/>
          </p:cNvSpPr>
          <p:nvPr/>
        </p:nvSpPr>
        <p:spPr bwMode="auto">
          <a:xfrm>
            <a:off x="825500" y="1119109"/>
            <a:ext cx="7910513" cy="560240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Person : </a:t>
            </a:r>
            <a:r>
              <a:rPr lang="en-GB" sz="1200" dirty="0" err="1"/>
              <a:t>IDisposable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private string name;  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private </a:t>
            </a:r>
            <a:r>
              <a:rPr lang="en-GB" sz="1200" dirty="0"/>
              <a:t>double salary; 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b="1" dirty="0" smtClean="0"/>
              <a:t>  </a:t>
            </a:r>
            <a:r>
              <a:rPr lang="en-GB" sz="1200" b="1" dirty="0" smtClean="0">
                <a:solidFill>
                  <a:srgbClr val="FF0000"/>
                </a:solidFill>
              </a:rPr>
              <a:t>private </a:t>
            </a:r>
            <a:r>
              <a:rPr lang="en-GB" sz="1200" b="1" dirty="0" err="1">
                <a:solidFill>
                  <a:srgbClr val="FF0000"/>
                </a:solidFill>
              </a:rPr>
              <a:t>bool</a:t>
            </a:r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disposed = false;</a:t>
            </a:r>
            <a:endParaRPr lang="en-GB" sz="1200" b="1" dirty="0">
              <a:solidFill>
                <a:srgbClr val="FF0000"/>
              </a:solidFill>
            </a:endParaRP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Person(string n, double s)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name = n; 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salary </a:t>
            </a:r>
            <a:r>
              <a:rPr lang="en-GB" sz="1200" dirty="0"/>
              <a:t>= s</a:t>
            </a:r>
            <a:r>
              <a:rPr lang="en-GB" sz="1200" dirty="0" smtClean="0"/>
              <a:t>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("In constructor for {0}.", name);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b="1" dirty="0"/>
              <a:t>  </a:t>
            </a:r>
            <a:r>
              <a:rPr lang="en-GB" sz="1200" b="1" dirty="0">
                <a:solidFill>
                  <a:srgbClr val="FF0000"/>
                </a:solidFill>
              </a:rPr>
              <a:t>public void Dispose()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</a:rPr>
              <a:t>  {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</a:rPr>
              <a:t>    if (!</a:t>
            </a:r>
            <a:r>
              <a:rPr lang="en-GB" sz="1200" b="1" dirty="0" err="1">
                <a:solidFill>
                  <a:srgbClr val="FF0000"/>
                </a:solidFill>
              </a:rPr>
              <a:t>this.disposed</a:t>
            </a:r>
            <a:r>
              <a:rPr lang="en-GB" sz="1200" b="1" dirty="0">
                <a:solidFill>
                  <a:srgbClr val="FF0000"/>
                </a:solidFill>
              </a:rPr>
              <a:t>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</a:rPr>
              <a:t>   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</a:rPr>
              <a:t>      // Release resources ...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</a:rPr>
              <a:t>      </a:t>
            </a:r>
            <a:r>
              <a:rPr lang="en-GB" sz="1200" b="1" dirty="0" err="1">
                <a:solidFill>
                  <a:srgbClr val="FF0000"/>
                </a:solidFill>
              </a:rPr>
              <a:t>Console.WriteLine</a:t>
            </a:r>
            <a:r>
              <a:rPr lang="en-GB" sz="1200" b="1" dirty="0">
                <a:solidFill>
                  <a:srgbClr val="FF0000"/>
                </a:solidFill>
              </a:rPr>
              <a:t>("Disposing {0}", name);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</a:rPr>
              <a:t>      </a:t>
            </a:r>
            <a:r>
              <a:rPr lang="en-GB" sz="1200" b="1" dirty="0" err="1">
                <a:solidFill>
                  <a:srgbClr val="FF0000"/>
                </a:solidFill>
              </a:rPr>
              <a:t>this.disposed</a:t>
            </a:r>
            <a:r>
              <a:rPr lang="en-GB" sz="1200" b="1" dirty="0">
                <a:solidFill>
                  <a:srgbClr val="FF0000"/>
                </a:solidFill>
              </a:rPr>
              <a:t> = true;      // Handle multiple </a:t>
            </a:r>
            <a:r>
              <a:rPr lang="en-GB" sz="1200" b="1" dirty="0" smtClean="0">
                <a:solidFill>
                  <a:srgbClr val="FF0000"/>
                </a:solidFill>
              </a:rPr>
              <a:t>disposals.</a:t>
            </a:r>
            <a:endParaRPr lang="en-GB" sz="1200" b="1" dirty="0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</a:rPr>
              <a:t>      </a:t>
            </a:r>
            <a:r>
              <a:rPr lang="en-GB" sz="1200" b="1" dirty="0" err="1">
                <a:solidFill>
                  <a:srgbClr val="FF0000"/>
                </a:solidFill>
              </a:rPr>
              <a:t>GC.SuppressFinalize</a:t>
            </a:r>
            <a:r>
              <a:rPr lang="en-GB" sz="1200" b="1" dirty="0">
                <a:solidFill>
                  <a:srgbClr val="FF0000"/>
                </a:solidFill>
              </a:rPr>
              <a:t>(this); // Suppress </a:t>
            </a:r>
            <a:r>
              <a:rPr lang="en-GB" sz="1200" b="1" dirty="0" err="1" smtClean="0">
                <a:solidFill>
                  <a:srgbClr val="FF0000"/>
                </a:solidFill>
              </a:rPr>
              <a:t>finalizer</a:t>
            </a:r>
            <a:r>
              <a:rPr lang="en-GB" sz="1200" b="1" dirty="0" smtClean="0">
                <a:solidFill>
                  <a:srgbClr val="FF0000"/>
                </a:solidFill>
              </a:rPr>
              <a:t> </a:t>
            </a:r>
            <a:r>
              <a:rPr lang="en-GB" sz="1200" b="1" dirty="0">
                <a:solidFill>
                  <a:srgbClr val="FF0000"/>
                </a:solidFill>
              </a:rPr>
              <a:t>for this </a:t>
            </a:r>
            <a:r>
              <a:rPr lang="en-GB" sz="1200" b="1" dirty="0" smtClean="0">
                <a:solidFill>
                  <a:srgbClr val="FF0000"/>
                </a:solidFill>
              </a:rPr>
              <a:t>object.</a:t>
            </a:r>
            <a:endParaRPr lang="en-GB" sz="1200" b="1" dirty="0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</a:rPr>
              <a:t>    }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</a:rPr>
              <a:t>  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/>
              <a:t>~Person()</a:t>
            </a:r>
          </a:p>
          <a:p>
            <a:pPr defTabSz="739775">
              <a:defRPr/>
            </a:pPr>
            <a:r>
              <a:rPr lang="en-GB" sz="1200" dirty="0"/>
              <a:t>  { 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("In </a:t>
            </a:r>
            <a:r>
              <a:rPr lang="en-GB" sz="1200" dirty="0" err="1" smtClean="0"/>
              <a:t>finalizer</a:t>
            </a:r>
            <a:r>
              <a:rPr lang="en-GB" sz="1200" dirty="0" smtClean="0"/>
              <a:t> for {0}.", name);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b="1" dirty="0" err="1">
                <a:solidFill>
                  <a:srgbClr val="FF0000"/>
                </a:solidFill>
              </a:rPr>
              <a:t>this.Dispose</a:t>
            </a:r>
            <a:r>
              <a:rPr lang="en-GB" sz="1200" b="1" dirty="0">
                <a:solidFill>
                  <a:srgbClr val="FF0000"/>
                </a:solidFill>
              </a:rPr>
              <a:t>();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                                      </a:t>
            </a:r>
            <a:r>
              <a:rPr lang="en-GB" sz="1200" dirty="0" smtClean="0"/>
              <a:t>                       </a:t>
            </a:r>
            <a:r>
              <a:rPr lang="en-GB" sz="1200" u="sng" dirty="0" err="1" smtClean="0"/>
              <a:t>ObjectDisposalDemo.cs</a:t>
            </a:r>
            <a:endParaRPr lang="en-GB" sz="1200" u="sng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F7ABFC7B-0A92-45A7-B373-60118C4F347E}" type="slidenum">
              <a:rPr lang="en-GB"/>
              <a:pPr>
                <a:defRPr/>
              </a:pPr>
              <a:t>25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 client application can now dispose objects explicitly</a:t>
            </a:r>
            <a:endParaRPr lang="en-GB" sz="24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Disposing Objects Explicitly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DD6A5A-410D-4378-9E81-5C98C7D8EEC9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825500" y="1666101"/>
            <a:ext cx="7910513" cy="267389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static void </a:t>
            </a:r>
            <a:r>
              <a:rPr lang="en-GB" sz="1200" dirty="0" err="1" smtClean="0"/>
              <a:t>DisposeExplicitly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Person </a:t>
            </a:r>
            <a:r>
              <a:rPr lang="en-GB" sz="1200" dirty="0"/>
              <a:t>obj1 = new Person("John", 50000);</a:t>
            </a:r>
          </a:p>
          <a:p>
            <a:pPr defTabSz="739775">
              <a:defRPr/>
            </a:pPr>
            <a:r>
              <a:rPr lang="en-GB" sz="1200" dirty="0" smtClean="0"/>
              <a:t>  Person </a:t>
            </a:r>
            <a:r>
              <a:rPr lang="en-GB" sz="1200" dirty="0"/>
              <a:t>obj2 = new Person("Jane", 60000);</a:t>
            </a:r>
          </a:p>
          <a:p>
            <a:pPr defTabSz="739775">
              <a:defRPr/>
            </a:pPr>
            <a:r>
              <a:rPr lang="en-GB" sz="1200" dirty="0"/>
              <a:t>   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nUnreferencing</a:t>
            </a:r>
            <a:r>
              <a:rPr lang="en-GB" sz="1200" dirty="0"/>
              <a:t> </a:t>
            </a:r>
            <a:r>
              <a:rPr lang="en-GB" sz="1200" dirty="0" smtClean="0"/>
              <a:t>John.");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  obj1 </a:t>
            </a:r>
            <a:r>
              <a:rPr lang="en-GB" sz="1200" dirty="0"/>
              <a:t>= null;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("Sleeping for 3 seconds...");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 err="1" smtClean="0"/>
              <a:t>Thread.Sleep</a:t>
            </a:r>
            <a:r>
              <a:rPr lang="en-GB" sz="1200" dirty="0" smtClean="0"/>
              <a:t>(</a:t>
            </a:r>
            <a:r>
              <a:rPr lang="en-GB" sz="1200" dirty="0" err="1" smtClean="0"/>
              <a:t>TimeSpan.FromSeconds</a:t>
            </a:r>
            <a:r>
              <a:rPr lang="en-GB" sz="1200" dirty="0" smtClean="0"/>
              <a:t>(3));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 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("Calling Dispose() on Jane.");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  obj2.Dispose();</a:t>
            </a:r>
          </a:p>
          <a:p>
            <a:pPr defTabSz="739775">
              <a:defRPr/>
            </a:pPr>
            <a:r>
              <a:rPr lang="en-GB" sz="1200" dirty="0" smtClean="0"/>
              <a:t>}                                                             </a:t>
            </a:r>
            <a:r>
              <a:rPr lang="en-GB" sz="1200" u="sng" dirty="0" err="1" smtClean="0"/>
              <a:t>ObjectDisposalDemo.cs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C# provides a short-cut syntax for disposing objects, via </a:t>
            </a:r>
            <a:r>
              <a:rPr lang="en-GB" sz="2400" dirty="0" smtClean="0">
                <a:latin typeface="Lucida Console" pitchFamily="49" charset="0"/>
              </a:rPr>
              <a:t>using</a:t>
            </a:r>
            <a:r>
              <a:rPr lang="en-GB" sz="2400" dirty="0" smtClean="0"/>
              <a:t> blocks</a:t>
            </a:r>
          </a:p>
          <a:p>
            <a:pPr lvl="1"/>
            <a:r>
              <a:rPr lang="en-GB" sz="2000" dirty="0" smtClean="0"/>
              <a:t>List </a:t>
            </a:r>
            <a:r>
              <a:rPr lang="en-GB" sz="2000" dirty="0" err="1" smtClean="0">
                <a:latin typeface="Lucida Console" pitchFamily="49" charset="0"/>
              </a:rPr>
              <a:t>IDisposable</a:t>
            </a:r>
            <a:r>
              <a:rPr lang="en-GB" sz="2000" dirty="0" smtClean="0"/>
              <a:t> variables in the </a:t>
            </a:r>
            <a:r>
              <a:rPr lang="en-GB" sz="2000" dirty="0" smtClean="0">
                <a:latin typeface="Lucida Console" pitchFamily="49" charset="0"/>
              </a:rPr>
              <a:t>using(…)</a:t>
            </a:r>
            <a:r>
              <a:rPr lang="en-GB" sz="2000" dirty="0" smtClean="0"/>
              <a:t> clause</a:t>
            </a:r>
          </a:p>
          <a:p>
            <a:pPr lvl="1"/>
            <a:r>
              <a:rPr lang="en-GB" sz="2000" dirty="0" smtClean="0"/>
              <a:t>At end of block, </a:t>
            </a:r>
            <a:r>
              <a:rPr lang="en-GB" sz="2000" dirty="0" smtClean="0">
                <a:latin typeface="Lucida Console" pitchFamily="49" charset="0"/>
              </a:rPr>
              <a:t>Dispose()</a:t>
            </a:r>
            <a:r>
              <a:rPr lang="en-GB" sz="2000" dirty="0" smtClean="0"/>
              <a:t> is called automatically on objects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Example: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Disposing Objects via Using Blocks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DD6A5A-410D-4378-9E81-5C98C7D8EEC9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5500" y="3657592"/>
            <a:ext cx="7910513" cy="163774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static void </a:t>
            </a:r>
            <a:r>
              <a:rPr lang="en-GB" sz="1200" dirty="0" err="1" smtClean="0"/>
              <a:t>DisposeWithUsing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using (Person </a:t>
            </a:r>
            <a:r>
              <a:rPr lang="en-GB" sz="1200" dirty="0" err="1" smtClean="0"/>
              <a:t>obj</a:t>
            </a:r>
            <a:r>
              <a:rPr lang="en-GB" sz="1200" dirty="0" smtClean="0"/>
              <a:t> = new Person("Fred", 50000))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("Making use of Fred in using block.");</a:t>
            </a:r>
          </a:p>
          <a:p>
            <a:r>
              <a:rPr lang="en-GB" sz="1200" dirty="0" smtClean="0"/>
              <a:t>    …</a:t>
            </a:r>
          </a:p>
          <a:p>
            <a:r>
              <a:rPr lang="en-GB" sz="1200" dirty="0" smtClean="0"/>
              <a:t>  }   // Dispose() called automatically here.</a:t>
            </a:r>
          </a:p>
          <a:p>
            <a:r>
              <a:rPr lang="en-GB" sz="1200" dirty="0" smtClean="0"/>
              <a:t>}                                                             </a:t>
            </a:r>
            <a:r>
              <a:rPr lang="en-GB" sz="1200" u="sng" dirty="0" err="1" smtClean="0"/>
              <a:t>ObjectDisposalDemo.cs</a:t>
            </a:r>
            <a:endParaRPr lang="en-GB" sz="12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Testing if an object implements an interface</a:t>
            </a:r>
          </a:p>
          <a:p>
            <a:pPr eaLnBrk="1" hangingPunct="1"/>
            <a:r>
              <a:rPr lang="en-GB" dirty="0"/>
              <a:t>Explicitly implementing an interface</a:t>
            </a:r>
          </a:p>
          <a:p>
            <a:pPr eaLnBrk="1" hangingPunct="1"/>
            <a:r>
              <a:rPr lang="en-GB" dirty="0" smtClean="0"/>
              <a:t>Comparable </a:t>
            </a:r>
            <a:r>
              <a:rPr lang="en-GB" dirty="0"/>
              <a:t>types</a:t>
            </a:r>
          </a:p>
          <a:p>
            <a:pPr eaLnBrk="1" hangingPunct="1"/>
            <a:r>
              <a:rPr lang="en-GB" dirty="0"/>
              <a:t>Enumerable types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 smtClean="0"/>
              <a:t>5. Additional Interface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6809C95-DB05-4990-8318-230E980C2CE8}" type="slidenum">
              <a:rPr lang="en-GB"/>
              <a:pPr>
                <a:defRPr/>
              </a:pPr>
              <a:t>28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400" dirty="0" smtClean="0">
                <a:latin typeface="+mj-lt"/>
              </a:rPr>
              <a:t>Consider the following method:</a:t>
            </a:r>
          </a:p>
          <a:p>
            <a:pPr eaLnBrk="1" hangingPunct="1">
              <a:defRPr/>
            </a:pPr>
            <a:endParaRPr lang="en-GB" sz="2000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GB" sz="2000" dirty="0" smtClean="0">
                <a:latin typeface="+mj-lt"/>
              </a:rPr>
              <a:t>All the compiler knows about the </a:t>
            </a:r>
            <a:r>
              <a:rPr lang="en-GB" sz="2000" b="1" dirty="0" smtClean="0">
                <a:latin typeface="+mj-lt"/>
              </a:rPr>
              <a:t>incoming</a:t>
            </a:r>
            <a:r>
              <a:rPr lang="en-GB" sz="2000" dirty="0" smtClean="0">
                <a:latin typeface="+mj-lt"/>
              </a:rPr>
              <a:t> object is that it implements a particular interface</a:t>
            </a:r>
          </a:p>
          <a:p>
            <a:pPr lvl="1" eaLnBrk="1" hangingPunct="1">
              <a:defRPr/>
            </a:pPr>
            <a:r>
              <a:rPr lang="en-GB" sz="2000" dirty="0" smtClean="0">
                <a:latin typeface="+mj-lt"/>
              </a:rPr>
              <a:t>The compiler doesn't know the actual type of the object (or what other interfaces it might support)</a:t>
            </a:r>
          </a:p>
          <a:p>
            <a:pPr lvl="1" eaLnBrk="1" hangingPunct="1">
              <a:defRPr/>
            </a:pPr>
            <a:endParaRPr lang="en-GB" sz="2000" dirty="0" smtClean="0">
              <a:latin typeface="+mj-lt"/>
            </a:endParaRPr>
          </a:p>
          <a:p>
            <a:pPr eaLnBrk="1" hangingPunct="1">
              <a:defRPr/>
            </a:pPr>
            <a:r>
              <a:rPr lang="en-GB" sz="2400" dirty="0" smtClean="0">
                <a:latin typeface="+mj-lt"/>
              </a:rPr>
              <a:t>If you'd like to invoke some extra functionality on the object (as specified in a separate interface)…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Testing if an Object Implements an I/F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88" y="1650383"/>
            <a:ext cx="7948612" cy="3286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void </a:t>
            </a:r>
            <a:r>
              <a:rPr lang="en-GB" sz="1200" dirty="0" err="1"/>
              <a:t>myMethod</a:t>
            </a:r>
            <a:r>
              <a:rPr lang="en-GB" sz="1200" dirty="0"/>
              <a:t>(</a:t>
            </a:r>
            <a:r>
              <a:rPr lang="en-GB" sz="1200" dirty="0" err="1"/>
              <a:t>ILoggable</a:t>
            </a:r>
            <a:r>
              <a:rPr lang="en-GB" sz="1200" dirty="0"/>
              <a:t> </a:t>
            </a:r>
            <a:r>
              <a:rPr lang="en-GB" sz="1200" dirty="0" err="1"/>
              <a:t>obj</a:t>
            </a:r>
            <a:r>
              <a:rPr lang="en-GB" sz="1200" dirty="0"/>
              <a:t>) { … 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2788" y="4707908"/>
            <a:ext cx="7948612" cy="17891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void </a:t>
            </a:r>
            <a:r>
              <a:rPr lang="en-GB" sz="1200" dirty="0" err="1"/>
              <a:t>demoCrossCasting</a:t>
            </a:r>
            <a:r>
              <a:rPr lang="en-GB" sz="1200" dirty="0"/>
              <a:t>(</a:t>
            </a:r>
            <a:r>
              <a:rPr lang="en-GB" sz="1200" dirty="0" err="1"/>
              <a:t>ILoggable</a:t>
            </a:r>
            <a:r>
              <a:rPr lang="en-GB" sz="1200" dirty="0"/>
              <a:t> </a:t>
            </a:r>
            <a:r>
              <a:rPr lang="en-GB" sz="1200" dirty="0" err="1"/>
              <a:t>obj</a:t>
            </a:r>
            <a:r>
              <a:rPr lang="en-GB" sz="1200" dirty="0"/>
              <a:t>) </a:t>
            </a:r>
          </a:p>
          <a:p>
            <a:pPr>
              <a:defRPr/>
            </a:pPr>
            <a:r>
              <a:rPr lang="en-GB" sz="1200" dirty="0"/>
              <a:t>{</a:t>
            </a:r>
          </a:p>
          <a:p>
            <a:pPr>
              <a:defRPr/>
            </a:pPr>
            <a:r>
              <a:rPr lang="en-GB" sz="1200" dirty="0"/>
              <a:t>  if (</a:t>
            </a:r>
            <a:r>
              <a:rPr lang="en-GB" sz="1200" b="1" dirty="0" err="1">
                <a:solidFill>
                  <a:srgbClr val="FF0000"/>
                </a:solidFill>
              </a:rPr>
              <a:t>obj</a:t>
            </a:r>
            <a:r>
              <a:rPr lang="en-GB" sz="1200" b="1" dirty="0">
                <a:solidFill>
                  <a:srgbClr val="FF0000"/>
                </a:solidFill>
              </a:rPr>
              <a:t> is </a:t>
            </a:r>
            <a:r>
              <a:rPr lang="en-GB" sz="1200" b="1" dirty="0" err="1">
                <a:solidFill>
                  <a:srgbClr val="FF0000"/>
                </a:solidFill>
              </a:rPr>
              <a:t>IFreezable</a:t>
            </a:r>
            <a:r>
              <a:rPr lang="en-GB" sz="1200" dirty="0"/>
              <a:t>) </a:t>
            </a:r>
          </a:p>
          <a:p>
            <a:pPr>
              <a:defRPr/>
            </a:pPr>
            <a:r>
              <a:rPr lang="en-GB" sz="1200" dirty="0"/>
              <a:t>  {</a:t>
            </a:r>
          </a:p>
          <a:p>
            <a:pPr>
              <a:defRPr/>
            </a:pPr>
            <a:r>
              <a:rPr lang="en-GB" sz="1200" dirty="0"/>
              <a:t>   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1" dirty="0" err="1">
                <a:solidFill>
                  <a:srgbClr val="FF0000"/>
                </a:solidFill>
              </a:rPr>
              <a:t>IFreezable</a:t>
            </a:r>
            <a:r>
              <a:rPr lang="en-GB" sz="1200" b="1" dirty="0">
                <a:solidFill>
                  <a:srgbClr val="FF0000"/>
                </a:solidFill>
              </a:rPr>
              <a:t> temp = (</a:t>
            </a:r>
            <a:r>
              <a:rPr lang="en-GB" sz="1200" b="1" dirty="0" err="1">
                <a:solidFill>
                  <a:srgbClr val="FF0000"/>
                </a:solidFill>
              </a:rPr>
              <a:t>IFreezable</a:t>
            </a:r>
            <a:r>
              <a:rPr lang="en-GB" sz="1200" b="1" dirty="0">
                <a:solidFill>
                  <a:srgbClr val="FF0000"/>
                </a:solidFill>
              </a:rPr>
              <a:t>) </a:t>
            </a:r>
            <a:r>
              <a:rPr lang="en-GB" sz="1200" b="1" dirty="0" err="1">
                <a:solidFill>
                  <a:srgbClr val="FF0000"/>
                </a:solidFill>
              </a:rPr>
              <a:t>obj</a:t>
            </a:r>
            <a:r>
              <a:rPr lang="en-GB" sz="1200" dirty="0">
                <a:solidFill>
                  <a:srgbClr val="FF0000"/>
                </a:solidFill>
              </a:rPr>
              <a:t>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temp.freeze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    // ...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67325" y="4912696"/>
            <a:ext cx="3671888" cy="1338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// Alternative technique.</a:t>
            </a:r>
          </a:p>
          <a:p>
            <a:pPr>
              <a:defRPr/>
            </a:pPr>
            <a:endParaRPr lang="en-GB" sz="600" dirty="0"/>
          </a:p>
          <a:p>
            <a:pPr>
              <a:defRPr/>
            </a:pPr>
            <a:r>
              <a:rPr lang="en-GB" sz="1200" dirty="0" err="1"/>
              <a:t>IFreezable</a:t>
            </a:r>
            <a:r>
              <a:rPr lang="en-GB" sz="1200" dirty="0"/>
              <a:t> temp = </a:t>
            </a:r>
            <a:r>
              <a:rPr lang="en-GB" sz="1200" b="1" dirty="0" err="1">
                <a:solidFill>
                  <a:srgbClr val="FF0000"/>
                </a:solidFill>
              </a:rPr>
              <a:t>obj</a:t>
            </a:r>
            <a:r>
              <a:rPr lang="en-GB" sz="1200" b="1" dirty="0">
                <a:solidFill>
                  <a:srgbClr val="FF0000"/>
                </a:solidFill>
              </a:rPr>
              <a:t> as </a:t>
            </a:r>
            <a:r>
              <a:rPr lang="en-GB" sz="1200" b="1" dirty="0" err="1">
                <a:solidFill>
                  <a:srgbClr val="FF0000"/>
                </a:solidFill>
              </a:rPr>
              <a:t>IFreezable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if (</a:t>
            </a:r>
            <a:r>
              <a:rPr lang="en-GB" sz="1200" b="1" dirty="0">
                <a:solidFill>
                  <a:srgbClr val="FF0000"/>
                </a:solidFill>
              </a:rPr>
              <a:t>temp != null</a:t>
            </a:r>
            <a:r>
              <a:rPr lang="en-GB" sz="1200" dirty="0"/>
              <a:t>)</a:t>
            </a:r>
          </a:p>
          <a:p>
            <a:pPr>
              <a:defRPr/>
            </a:pPr>
            <a:r>
              <a:rPr lang="en-GB" sz="1200" dirty="0"/>
              <a:t>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F7ABFC7B-0A92-45A7-B373-60118C4F347E}" type="slidenum">
              <a:rPr lang="en-GB"/>
              <a:pPr>
                <a:defRPr/>
              </a:pPr>
              <a:t>29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inheritance</a:t>
            </a:r>
          </a:p>
          <a:p>
            <a:pPr eaLnBrk="1" hangingPunct="1"/>
            <a:r>
              <a:rPr lang="en-GB" sz="2400" dirty="0" err="1" smtClean="0"/>
              <a:t>Superclasses</a:t>
            </a:r>
            <a:r>
              <a:rPr lang="en-GB" sz="2400" dirty="0" smtClean="0"/>
              <a:t> and subclasses</a:t>
            </a:r>
          </a:p>
          <a:p>
            <a:pPr eaLnBrk="1" hangingPunct="1"/>
            <a:r>
              <a:rPr lang="en-GB" sz="2400" dirty="0" smtClean="0"/>
              <a:t>Inheritance in C#</a:t>
            </a:r>
          </a:p>
          <a:p>
            <a:pPr eaLnBrk="1" hangingPunct="1"/>
            <a:r>
              <a:rPr lang="en-GB" sz="2400" dirty="0" smtClean="0"/>
              <a:t>Overriding methods/properties</a:t>
            </a:r>
          </a:p>
          <a:p>
            <a:pPr eaLnBrk="1" hangingPunct="1"/>
            <a:r>
              <a:rPr lang="en-GB" sz="2400" dirty="0" smtClean="0"/>
              <a:t>Constructors and </a:t>
            </a:r>
            <a:r>
              <a:rPr lang="en-GB" sz="2400" dirty="0" err="1" smtClean="0"/>
              <a:t>finalizers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Constructor/</a:t>
            </a:r>
            <a:r>
              <a:rPr lang="en-GB" sz="2400" dirty="0" err="1" smtClean="0"/>
              <a:t>finalizer</a:t>
            </a:r>
            <a:r>
              <a:rPr lang="en-GB" sz="2400" dirty="0" smtClean="0"/>
              <a:t> example</a:t>
            </a:r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Inheritance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7ABFC7B-0A92-45A7-B373-60118C4F347E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400" dirty="0" smtClean="0">
                <a:latin typeface="+mj-lt"/>
              </a:rPr>
              <a:t>When you implement an interface, you can choose to implement the interface "explicitly"</a:t>
            </a:r>
          </a:p>
          <a:p>
            <a:pPr lvl="1" eaLnBrk="1" hangingPunct="1">
              <a:defRPr/>
            </a:pPr>
            <a:r>
              <a:rPr lang="en-GB" sz="2000" dirty="0" smtClean="0">
                <a:latin typeface="+mj-lt"/>
              </a:rPr>
              <a:t>Define the interface as normal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In the implementation, prefix methods with the interface name and DON'T </a:t>
            </a:r>
            <a:r>
              <a:rPr lang="en-GB" sz="2000" dirty="0" smtClean="0">
                <a:latin typeface="+mj-lt"/>
              </a:rPr>
              <a:t>declare methods as public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endParaRPr lang="en-GB" sz="2000" dirty="0" smtClean="0">
              <a:latin typeface="+mj-lt"/>
            </a:endParaRPr>
          </a:p>
          <a:p>
            <a:pPr lvl="1" eaLnBrk="1" hangingPunct="1">
              <a:defRPr/>
            </a:pPr>
            <a:endParaRPr lang="en-GB" sz="2000" dirty="0" smtClean="0">
              <a:latin typeface="+mj-lt"/>
            </a:endParaRP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2" eaLnBrk="1" hangingPunct="1">
              <a:defRPr/>
            </a:pPr>
            <a:endParaRPr lang="en-GB" sz="1600" dirty="0" smtClean="0">
              <a:latin typeface="+mj-lt"/>
            </a:endParaRPr>
          </a:p>
          <a:p>
            <a:pPr lvl="2" eaLnBrk="1" hangingPunct="1">
              <a:defRPr/>
            </a:pPr>
            <a:endParaRPr lang="en-GB" dirty="0">
              <a:latin typeface="+mj-lt"/>
            </a:endParaRPr>
          </a:p>
          <a:p>
            <a:pPr lvl="2" eaLnBrk="1" hangingPunct="1">
              <a:defRPr/>
            </a:pPr>
            <a:endParaRPr lang="en-GB" sz="1600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In client code, the interface methods aren't directly visible</a:t>
            </a:r>
          </a:p>
          <a:p>
            <a:pPr lvl="1" eaLnBrk="1" hangingPunct="1">
              <a:defRPr/>
            </a:pPr>
            <a:r>
              <a:rPr lang="en-GB" sz="2000" dirty="0" smtClean="0">
                <a:latin typeface="+mj-lt"/>
              </a:rPr>
              <a:t>Client code would have to cast to the interface type, in order to access a "hidden" explicit interface member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Explicitly Implementing an Interface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F7ABFC7B-0A92-45A7-B373-60118C4F347E}" type="slidenum">
              <a:rPr lang="en-GB"/>
              <a:pPr>
                <a:defRPr/>
              </a:pPr>
              <a:t>30</a:t>
            </a:fld>
            <a:endParaRPr lang="en-GB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12788" y="4258810"/>
            <a:ext cx="7948612" cy="10228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</a:t>
            </a:r>
            <a:r>
              <a:rPr lang="en-GB" sz="1200" dirty="0"/>
              <a:t>class </a:t>
            </a:r>
            <a:r>
              <a:rPr lang="en-GB" sz="1200" dirty="0" err="1"/>
              <a:t>MyClass</a:t>
            </a:r>
            <a:r>
              <a:rPr lang="en-GB" sz="1200" dirty="0"/>
              <a:t> : </a:t>
            </a:r>
            <a:r>
              <a:rPr lang="en-GB" sz="1200" dirty="0" err="1"/>
              <a:t>ILoggable</a:t>
            </a:r>
            <a:endParaRPr lang="en-GB" sz="1200" dirty="0"/>
          </a:p>
          <a:p>
            <a:r>
              <a:rPr lang="en-GB" sz="1200" dirty="0"/>
              <a:t>{</a:t>
            </a:r>
          </a:p>
          <a:p>
            <a:r>
              <a:rPr lang="en-GB" sz="1200" b="1" dirty="0" smtClean="0"/>
              <a:t>  </a:t>
            </a:r>
            <a:r>
              <a:rPr lang="en-GB" sz="1200" b="1" dirty="0" smtClean="0">
                <a:solidFill>
                  <a:srgbClr val="FF0000"/>
                </a:solidFill>
              </a:rPr>
              <a:t>void </a:t>
            </a:r>
            <a:r>
              <a:rPr lang="en-GB" sz="1200" b="1" dirty="0" err="1">
                <a:solidFill>
                  <a:srgbClr val="FF0000"/>
                </a:solidFill>
              </a:rPr>
              <a:t>ILoggable.WriteToLog</a:t>
            </a:r>
            <a:r>
              <a:rPr lang="en-GB" sz="1200" b="1" dirty="0" smtClean="0">
                <a:solidFill>
                  <a:srgbClr val="FF0000"/>
                </a:solidFill>
              </a:rPr>
              <a:t>()</a:t>
            </a:r>
            <a:r>
              <a:rPr lang="en-GB" sz="1200" b="1" dirty="0" smtClean="0"/>
              <a:t> </a:t>
            </a:r>
            <a:r>
              <a:rPr lang="en-GB" sz="1200" dirty="0" smtClean="0"/>
              <a:t> { … }</a:t>
            </a:r>
            <a:endParaRPr lang="en-GB" sz="1200" dirty="0"/>
          </a:p>
          <a:p>
            <a:r>
              <a:rPr lang="en-GB" sz="1200" b="1" dirty="0"/>
              <a:t>  </a:t>
            </a:r>
            <a:r>
              <a:rPr lang="en-GB" sz="1200" b="1" dirty="0" smtClean="0">
                <a:solidFill>
                  <a:srgbClr val="FF0000"/>
                </a:solidFill>
              </a:rPr>
              <a:t>void </a:t>
            </a:r>
            <a:r>
              <a:rPr lang="en-GB" sz="1200" b="1" dirty="0" err="1">
                <a:solidFill>
                  <a:srgbClr val="FF0000"/>
                </a:solidFill>
              </a:rPr>
              <a:t>ILoggable.ClearLog</a:t>
            </a:r>
            <a:r>
              <a:rPr lang="en-GB" sz="1200" b="1" dirty="0" smtClean="0">
                <a:solidFill>
                  <a:srgbClr val="FF0000"/>
                </a:solidFill>
              </a:rPr>
              <a:t>()  </a:t>
            </a:r>
            <a:r>
              <a:rPr lang="en-GB" sz="1200" dirty="0" smtClean="0"/>
              <a:t>  { … }</a:t>
            </a:r>
            <a:endParaRPr lang="en-GB" sz="1200" dirty="0"/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2788" y="3070749"/>
            <a:ext cx="7948612" cy="10512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public interface </a:t>
            </a:r>
            <a:r>
              <a:rPr lang="en-GB" sz="1200" dirty="0" err="1"/>
              <a:t>ILoggable</a:t>
            </a:r>
            <a:endParaRPr lang="en-GB" sz="1200" dirty="0"/>
          </a:p>
          <a:p>
            <a:r>
              <a:rPr lang="en-GB" sz="1200" dirty="0"/>
              <a:t>{</a:t>
            </a:r>
          </a:p>
          <a:p>
            <a:r>
              <a:rPr lang="en-GB" sz="1200" dirty="0" smtClean="0"/>
              <a:t>  void </a:t>
            </a:r>
            <a:r>
              <a:rPr lang="en-GB" sz="1200" dirty="0" err="1"/>
              <a:t>WriteToLog</a:t>
            </a:r>
            <a:r>
              <a:rPr lang="en-GB" sz="1200" dirty="0"/>
              <a:t>();</a:t>
            </a:r>
          </a:p>
          <a:p>
            <a:r>
              <a:rPr lang="en-GB" sz="1200" dirty="0" smtClean="0"/>
              <a:t>  void </a:t>
            </a:r>
            <a:r>
              <a:rPr lang="en-GB" sz="1200" dirty="0" err="1"/>
              <a:t>ClearLog</a:t>
            </a:r>
            <a:r>
              <a:rPr lang="en-GB" sz="1200" dirty="0"/>
              <a:t>();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17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T</a:t>
            </a:r>
            <a:r>
              <a:rPr lang="en-GB" sz="2400" dirty="0" smtClean="0">
                <a:latin typeface="+mj-lt"/>
              </a:rPr>
              <a:t>o indicate that a type supports comparisons: 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Implement </a:t>
            </a:r>
            <a:r>
              <a:rPr lang="en-GB" sz="2000" dirty="0" err="1" smtClean="0">
                <a:latin typeface="Lucida Console" pitchFamily="49" charset="0"/>
              </a:rPr>
              <a:t>IComparable</a:t>
            </a:r>
            <a:r>
              <a:rPr lang="en-GB" sz="2000" dirty="0" smtClean="0">
                <a:latin typeface="Lucida Console" pitchFamily="49" charset="0"/>
              </a:rPr>
              <a:t>&lt;T&gt;</a:t>
            </a: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lvl="1" eaLnBrk="1" hangingPunct="1"/>
            <a:endParaRPr lang="en-GB" dirty="0">
              <a:latin typeface="Lucida Console" pitchFamily="49" charset="0"/>
            </a:endParaRP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Example:</a:t>
            </a:r>
          </a:p>
          <a:p>
            <a:pPr eaLnBrk="1" hangingPunct="1"/>
            <a:endParaRPr lang="en-GB" sz="2400" dirty="0" smtClean="0">
              <a:latin typeface="Lucida Console" pitchFamily="49" charset="0"/>
            </a:endParaRPr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dirty="0"/>
          </a:p>
          <a:p>
            <a:pPr eaLnBrk="1" hangingPunct="1"/>
            <a:endParaRPr lang="en-GB" sz="2400" dirty="0" smtClean="0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 smtClean="0"/>
              <a:t>Comparable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6809C95-DB05-4990-8318-230E980C2CE8}" type="slidenum">
              <a:rPr lang="en-GB"/>
              <a:pPr>
                <a:defRPr/>
              </a:pPr>
              <a:t>31</a:t>
            </a:fld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047162"/>
            <a:ext cx="7910513" cy="9417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interface </a:t>
            </a:r>
            <a:r>
              <a:rPr lang="en-GB" sz="1200" dirty="0" err="1" smtClean="0"/>
              <a:t>IComparable</a:t>
            </a:r>
            <a:r>
              <a:rPr lang="en-GB" sz="1200" dirty="0" smtClean="0"/>
              <a:t>&lt;T&gt;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CompareTo</a:t>
            </a:r>
            <a:r>
              <a:rPr lang="en-GB" sz="1200" dirty="0" smtClean="0"/>
              <a:t>(T other);   // Return -</a:t>
            </a:r>
            <a:r>
              <a:rPr lang="en-GB" sz="1200" dirty="0" err="1" smtClean="0"/>
              <a:t>ve</a:t>
            </a:r>
            <a:r>
              <a:rPr lang="en-GB" sz="1200" dirty="0" smtClean="0"/>
              <a:t> if this object is less than other object,</a:t>
            </a:r>
          </a:p>
          <a:p>
            <a:r>
              <a:rPr lang="en-GB" sz="1200" dirty="0" smtClean="0"/>
              <a:t>}                           // 0 if equal, or +</a:t>
            </a:r>
            <a:r>
              <a:rPr lang="en-GB" sz="1200" dirty="0" err="1" smtClean="0"/>
              <a:t>ve</a:t>
            </a:r>
            <a:r>
              <a:rPr lang="en-GB" sz="1200" dirty="0" smtClean="0"/>
              <a:t> if this object is greater.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499" y="4042019"/>
            <a:ext cx="7910513" cy="200395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class Employee : </a:t>
            </a:r>
            <a:r>
              <a:rPr lang="en-GB" sz="1200" dirty="0" err="1" smtClean="0"/>
              <a:t>IComparable</a:t>
            </a:r>
            <a:r>
              <a:rPr lang="en-GB" sz="1200" dirty="0" smtClean="0"/>
              <a:t>&lt;Employee&gt; 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private double salary;</a:t>
            </a:r>
          </a:p>
          <a:p>
            <a:endParaRPr lang="en-GB" sz="1200" dirty="0"/>
          </a:p>
          <a:p>
            <a:r>
              <a:rPr lang="en-GB" sz="1200" dirty="0" smtClean="0"/>
              <a:t>  public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CompareTo</a:t>
            </a:r>
            <a:r>
              <a:rPr lang="en-GB" sz="1200" dirty="0" smtClean="0"/>
              <a:t>(Employee other)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{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return </a:t>
            </a:r>
            <a:r>
              <a:rPr lang="en-GB" sz="1200" dirty="0" err="1" smtClean="0"/>
              <a:t>this.salary</a:t>
            </a:r>
            <a:r>
              <a:rPr lang="en-GB" sz="1200" dirty="0" smtClean="0"/>
              <a:t> - </a:t>
            </a:r>
            <a:r>
              <a:rPr lang="en-GB" sz="1200" dirty="0" err="1" smtClean="0"/>
              <a:t>other.salary</a:t>
            </a:r>
            <a:r>
              <a:rPr lang="en-GB" sz="1200" dirty="0" smtClean="0"/>
              <a:t>;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}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r>
              <a:rPr lang="en-GB" sz="1200" dirty="0" smtClean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6881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indicate that a type supports </a:t>
            </a:r>
            <a:r>
              <a:rPr lang="en-GB" dirty="0" smtClean="0"/>
              <a:t>enumeration:</a:t>
            </a:r>
            <a:r>
              <a:rPr lang="en-GB" sz="2400" dirty="0" smtClean="0">
                <a:latin typeface="+mj-lt"/>
              </a:rPr>
              <a:t> 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Implement </a:t>
            </a:r>
            <a:r>
              <a:rPr lang="en-GB" sz="2000" dirty="0" err="1" smtClean="0">
                <a:latin typeface="Lucida Console" pitchFamily="49" charset="0"/>
              </a:rPr>
              <a:t>IEnumerable</a:t>
            </a:r>
            <a:r>
              <a:rPr lang="en-GB" sz="2000" dirty="0" smtClean="0">
                <a:latin typeface="Lucida Console" pitchFamily="49" charset="0"/>
              </a:rPr>
              <a:t>&lt;T&gt;</a:t>
            </a: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lvl="1" eaLnBrk="1" hangingPunct="1"/>
            <a:endParaRPr lang="en-GB" dirty="0">
              <a:latin typeface="Lucida Console" pitchFamily="49" charset="0"/>
            </a:endParaRPr>
          </a:p>
          <a:p>
            <a:pPr lvl="1" eaLnBrk="1" hangingPunct="1"/>
            <a:endParaRPr lang="en-GB" sz="2000" dirty="0" smtClean="0">
              <a:latin typeface="Lucida Console" pitchFamily="49" charset="0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Example - there are several subtleties here!</a:t>
            </a:r>
          </a:p>
          <a:p>
            <a:pPr eaLnBrk="1" hangingPunct="1"/>
            <a:endParaRPr lang="en-GB" sz="2400" dirty="0" smtClean="0">
              <a:latin typeface="Lucida Console" pitchFamily="49" charset="0"/>
            </a:endParaRPr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dirty="0"/>
          </a:p>
          <a:p>
            <a:pPr eaLnBrk="1" hangingPunct="1"/>
            <a:endParaRPr lang="en-GB" sz="2400" dirty="0" smtClean="0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 smtClean="0"/>
              <a:t>Enumerable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6809C95-DB05-4990-8318-230E980C2CE8}" type="slidenum">
              <a:rPr lang="en-GB"/>
              <a:pPr>
                <a:defRPr/>
              </a:pPr>
              <a:t>32</a:t>
            </a:fld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2047162"/>
            <a:ext cx="7910513" cy="9417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public interface </a:t>
            </a:r>
            <a:r>
              <a:rPr lang="en-GB" sz="1200" dirty="0" err="1" smtClean="0"/>
              <a:t>IEnumerable</a:t>
            </a:r>
            <a:r>
              <a:rPr lang="en-GB" sz="1200" dirty="0" smtClean="0"/>
              <a:t>&lt;T&gt; : </a:t>
            </a:r>
            <a:r>
              <a:rPr lang="en-GB" sz="1200" dirty="0" err="1" smtClean="0"/>
              <a:t>IEnumerable</a:t>
            </a:r>
            <a:endParaRPr lang="en-GB" sz="1200" dirty="0" smtClean="0"/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IEnumerator</a:t>
            </a:r>
            <a:r>
              <a:rPr lang="en-GB" sz="1200" dirty="0" smtClean="0"/>
              <a:t>&lt;T&gt; </a:t>
            </a:r>
            <a:r>
              <a:rPr lang="en-GB" sz="1200" dirty="0" err="1" smtClean="0"/>
              <a:t>GetEnumerator</a:t>
            </a:r>
            <a:r>
              <a:rPr lang="en-GB" sz="1200" dirty="0" smtClean="0"/>
              <a:t>();   // Returns an </a:t>
            </a:r>
            <a:r>
              <a:rPr lang="en-GB" sz="1200" dirty="0" err="1" smtClean="0"/>
              <a:t>IEnumerator</a:t>
            </a:r>
            <a:r>
              <a:rPr lang="en-GB" sz="1200" dirty="0" smtClean="0"/>
              <a:t>&lt;T&gt;, which can be used</a:t>
            </a:r>
          </a:p>
          <a:p>
            <a:r>
              <a:rPr lang="en-GB" sz="1200" dirty="0" smtClean="0"/>
              <a:t>}                                   // in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loops (and other iterations).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499" y="4026091"/>
            <a:ext cx="7910513" cy="268860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public class Company : </a:t>
            </a:r>
            <a:r>
              <a:rPr lang="en-GB" sz="1200" dirty="0" err="1"/>
              <a:t>IEnumerable</a:t>
            </a:r>
            <a:r>
              <a:rPr lang="en-GB" sz="1200" dirty="0"/>
              <a:t>&lt;Employee&gt;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private List&lt;Employee&gt; employees = new List&lt;Employee</a:t>
            </a:r>
            <a:r>
              <a:rPr lang="en-GB" sz="1200" dirty="0" smtClean="0"/>
              <a:t>&gt;(); 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public </a:t>
            </a:r>
            <a:r>
              <a:rPr lang="en-GB" sz="1200" dirty="0" err="1"/>
              <a:t>IEnumerator</a:t>
            </a:r>
            <a:r>
              <a:rPr lang="en-GB" sz="1200" dirty="0"/>
              <a:t>&lt;Employee&gt; </a:t>
            </a:r>
            <a:r>
              <a:rPr lang="en-GB" sz="1200" dirty="0" err="1"/>
              <a:t>GetEnumerator</a:t>
            </a:r>
            <a:r>
              <a:rPr lang="en-GB" sz="1200" dirty="0"/>
              <a:t>()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/>
              <a:t>return </a:t>
            </a:r>
            <a:r>
              <a:rPr lang="en-GB" sz="1200" dirty="0" err="1"/>
              <a:t>employees.GetEnumerator</a:t>
            </a:r>
            <a:r>
              <a:rPr lang="en-GB" sz="1200" dirty="0"/>
              <a:t>();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/>
              <a:t>System.Collections.IEnumerator</a:t>
            </a:r>
            <a:r>
              <a:rPr lang="en-GB" sz="1200" dirty="0"/>
              <a:t> </a:t>
            </a:r>
            <a:r>
              <a:rPr lang="en-GB" sz="1200" dirty="0" err="1"/>
              <a:t>System.Collections.IEnumerable.GetEnumerator</a:t>
            </a:r>
            <a:r>
              <a:rPr lang="en-GB" sz="1200" dirty="0"/>
              <a:t>()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/>
              <a:t>return </a:t>
            </a:r>
            <a:r>
              <a:rPr lang="en-GB" sz="1200" dirty="0" err="1"/>
              <a:t>GetEnumerator</a:t>
            </a:r>
            <a:r>
              <a:rPr lang="en-GB" sz="1200" dirty="0"/>
              <a:t>();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}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403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CE748D8-BE30-4E60-B1E7-962B3775B8FA}" type="slidenum">
              <a:rPr lang="en-GB" smtClean="0"/>
              <a:pPr/>
              <a:t>33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Inheritance is a very important part of object-oriented development</a:t>
            </a:r>
          </a:p>
          <a:p>
            <a:pPr lvl="1" eaLnBrk="1" hangingPunct="1"/>
            <a:r>
              <a:rPr lang="en-GB" sz="2000" dirty="0" smtClean="0"/>
              <a:t>Allows you to define a class based on an existing class</a:t>
            </a:r>
          </a:p>
          <a:p>
            <a:pPr lvl="1" eaLnBrk="1" hangingPunct="1"/>
            <a:r>
              <a:rPr lang="en-GB" sz="2000" dirty="0" smtClean="0"/>
              <a:t>Just specify how new class differs from existing class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Terminology:</a:t>
            </a:r>
          </a:p>
          <a:p>
            <a:pPr lvl="1" eaLnBrk="1" hangingPunct="1">
              <a:tabLst>
                <a:tab pos="2962275" algn="l"/>
              </a:tabLst>
            </a:pPr>
            <a:r>
              <a:rPr lang="en-GB" sz="2000" dirty="0" smtClean="0"/>
              <a:t>For existing class:	Base class, </a:t>
            </a:r>
            <a:r>
              <a:rPr lang="en-GB" sz="2000" dirty="0" err="1" smtClean="0"/>
              <a:t>superclass</a:t>
            </a:r>
            <a:r>
              <a:rPr lang="en-GB" sz="2000" dirty="0" smtClean="0"/>
              <a:t>, parent class</a:t>
            </a:r>
          </a:p>
          <a:p>
            <a:pPr lvl="1" eaLnBrk="1" hangingPunct="1">
              <a:tabLst>
                <a:tab pos="2962275" algn="l"/>
              </a:tabLst>
            </a:pPr>
            <a:r>
              <a:rPr lang="en-GB" sz="2000" dirty="0" smtClean="0"/>
              <a:t>For new class:	Derived class, subclass, child class</a:t>
            </a:r>
          </a:p>
          <a:p>
            <a:pPr lvl="1" eaLnBrk="1" hangingPunct="1">
              <a:tabLst>
                <a:tab pos="2962275" algn="l"/>
              </a:tabLst>
            </a:pPr>
            <a:endParaRPr lang="en-GB" sz="2000" dirty="0" smtClean="0"/>
          </a:p>
          <a:p>
            <a:pPr eaLnBrk="1" hangingPunct="1"/>
            <a:r>
              <a:rPr lang="en-GB" sz="2400" dirty="0" smtClean="0"/>
              <a:t>Potential benefits of inheritance:</a:t>
            </a:r>
          </a:p>
          <a:p>
            <a:pPr lvl="1" eaLnBrk="1" hangingPunct="1"/>
            <a:r>
              <a:rPr lang="en-GB" sz="2000" dirty="0" smtClean="0"/>
              <a:t>Improved OO model</a:t>
            </a:r>
          </a:p>
          <a:p>
            <a:pPr lvl="1" eaLnBrk="1" hangingPunct="1"/>
            <a:r>
              <a:rPr lang="en-GB" sz="2000" dirty="0" smtClean="0"/>
              <a:t>Faster development</a:t>
            </a:r>
          </a:p>
          <a:p>
            <a:pPr lvl="1" eaLnBrk="1" hangingPunct="1"/>
            <a:r>
              <a:rPr lang="en-GB" sz="2000" dirty="0" smtClean="0"/>
              <a:t>Smaller code base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Inheritance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F7ABFC7B-0A92-45A7-B373-60118C4F347E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subclass inherits everything from the </a:t>
            </a:r>
            <a:r>
              <a:rPr lang="en-GB" sz="2400" dirty="0" err="1" smtClean="0"/>
              <a:t>superclass</a:t>
            </a:r>
            <a:r>
              <a:rPr lang="en-GB" sz="2400" dirty="0" smtClean="0"/>
              <a:t> (except constructors)</a:t>
            </a:r>
          </a:p>
          <a:p>
            <a:pPr lvl="1" algn="just" eaLnBrk="1" hangingPunct="1"/>
            <a:r>
              <a:rPr lang="en-GB" sz="2000" dirty="0" smtClean="0"/>
              <a:t>You can define additional variables and methods</a:t>
            </a:r>
          </a:p>
          <a:p>
            <a:pPr lvl="1" algn="just" eaLnBrk="1" hangingPunct="1"/>
            <a:r>
              <a:rPr lang="en-GB" sz="2000" dirty="0" smtClean="0"/>
              <a:t>You can override existing methods from the </a:t>
            </a:r>
            <a:r>
              <a:rPr lang="en-GB" sz="2000" dirty="0" err="1" smtClean="0"/>
              <a:t>superclass</a:t>
            </a:r>
            <a:endParaRPr lang="en-GB" sz="2000" dirty="0" smtClean="0"/>
          </a:p>
          <a:p>
            <a:pPr lvl="1" algn="just" eaLnBrk="1" hangingPunct="1"/>
            <a:r>
              <a:rPr lang="en-GB" dirty="0"/>
              <a:t>You can </a:t>
            </a:r>
            <a:r>
              <a:rPr lang="en-GB" dirty="0" smtClean="0"/>
              <a:t>access non-private members defined in the superclass</a:t>
            </a:r>
            <a:endParaRPr lang="en-GB" dirty="0"/>
          </a:p>
          <a:p>
            <a:pPr lvl="1" algn="just" eaLnBrk="1" hangingPunct="1"/>
            <a:r>
              <a:rPr lang="en-GB" sz="2000" dirty="0" smtClean="0"/>
              <a:t>You typically have to define constructors too</a:t>
            </a:r>
          </a:p>
          <a:p>
            <a:pPr lvl="1" algn="just" eaLnBrk="1" hangingPunct="1"/>
            <a:r>
              <a:rPr lang="en-GB" sz="2000" dirty="0" smtClean="0"/>
              <a:t>Note: You can't cherry pick or "blank off" </a:t>
            </a:r>
            <a:r>
              <a:rPr lang="en-GB" sz="2000" dirty="0" err="1" smtClean="0"/>
              <a:t>superclass</a:t>
            </a:r>
            <a:r>
              <a:rPr lang="en-GB" sz="2000" dirty="0" smtClean="0"/>
              <a:t> members</a:t>
            </a:r>
          </a:p>
          <a:p>
            <a:pPr eaLnBrk="1" hangingPunct="1"/>
            <a:endParaRPr lang="en-GB" sz="24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</p:txBody>
      </p:sp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Superclasses and Subclasses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F2ED1F7-19B7-4949-9A38-65326B0569E9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Classes support single inheritance of implementation</a:t>
            </a:r>
          </a:p>
          <a:p>
            <a:pPr lvl="1" eaLnBrk="1" hangingPunct="1"/>
            <a:r>
              <a:rPr lang="en-GB" sz="2000" dirty="0" smtClean="0"/>
              <a:t>Default </a:t>
            </a:r>
            <a:r>
              <a:rPr lang="en-GB" sz="2000" dirty="0" err="1" smtClean="0"/>
              <a:t>superclass</a:t>
            </a:r>
            <a:r>
              <a:rPr lang="en-GB" sz="2000" dirty="0" smtClean="0"/>
              <a:t> is </a:t>
            </a:r>
            <a:r>
              <a:rPr lang="en-GB" sz="2000" dirty="0" smtClean="0">
                <a:latin typeface="Lucida Console" pitchFamily="49" charset="0"/>
              </a:rPr>
              <a:t>object</a:t>
            </a:r>
            <a:r>
              <a:rPr lang="en-GB" sz="2000" dirty="0" smtClean="0"/>
              <a:t> (=</a:t>
            </a:r>
            <a:r>
              <a:rPr lang="en-GB" sz="2000" dirty="0" err="1" smtClean="0">
                <a:latin typeface="Lucida Console" pitchFamily="49" charset="0"/>
              </a:rPr>
              <a:t>System.Object</a:t>
            </a:r>
            <a:r>
              <a:rPr lang="en-GB" sz="2000" dirty="0" smtClean="0"/>
              <a:t>)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Additional modifiers: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abstract</a:t>
            </a:r>
            <a:r>
              <a:rPr lang="en-GB" sz="2000" dirty="0" smtClean="0"/>
              <a:t> = </a:t>
            </a:r>
            <a:r>
              <a:rPr lang="en-GB" sz="2000" dirty="0" err="1" smtClean="0"/>
              <a:t>abstract</a:t>
            </a:r>
            <a:r>
              <a:rPr lang="en-GB" sz="2000" dirty="0" smtClean="0"/>
              <a:t> class, cannot be instantiated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sealed</a:t>
            </a:r>
            <a:r>
              <a:rPr lang="en-GB" sz="2000" dirty="0" smtClean="0"/>
              <a:t> = final class, cannot be </a:t>
            </a:r>
            <a:r>
              <a:rPr lang="en-GB" sz="2000" dirty="0" err="1" smtClean="0"/>
              <a:t>subclassed</a:t>
            </a:r>
            <a:endParaRPr lang="en-GB" sz="2000" dirty="0" smtClean="0"/>
          </a:p>
          <a:p>
            <a:pPr lvl="2" eaLnBrk="1" hangingPunct="1"/>
            <a:endParaRPr lang="en-GB" sz="1600" dirty="0" smtClean="0"/>
          </a:p>
          <a:p>
            <a:pPr eaLnBrk="1" hangingPunct="1"/>
            <a:r>
              <a:rPr lang="en-GB" sz="2400" dirty="0" smtClean="0"/>
              <a:t>Discuss the following: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Inheritance in C#</a:t>
            </a:r>
            <a:endParaRPr lang="en-GB" sz="28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ABC8AC4-D908-4ADE-AC0A-22430A6D15C1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825500" y="4440456"/>
            <a:ext cx="7910513" cy="19603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ThisClassInheritsFromObject</a:t>
            </a:r>
            <a:r>
              <a:rPr lang="en-GB" sz="1200" dirty="0"/>
              <a:t> : object {…}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ThisClassAlsoInheritsFromObject</a:t>
            </a:r>
            <a:r>
              <a:rPr lang="en-GB" sz="1200" dirty="0"/>
              <a:t> {…}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abstract class MyClass1 {…}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class MyClass2 : MyClass1 {…}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sealed class MyClass3 : MyClass2 {…}</a:t>
            </a:r>
          </a:p>
          <a:p>
            <a:pPr defTabSz="739775">
              <a:defRPr/>
            </a:pPr>
            <a:r>
              <a:rPr lang="en-GB" sz="1200" dirty="0"/>
              <a:t>                                        </a:t>
            </a:r>
            <a:r>
              <a:rPr lang="en-GB" sz="1200" dirty="0" smtClean="0"/>
              <a:t>                    </a:t>
            </a:r>
            <a:r>
              <a:rPr lang="en-GB" sz="1200" u="sng" dirty="0" err="1" smtClean="0"/>
              <a:t>ClassInheritanceDemo.cs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Methods/properties in a class can be…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abstract</a:t>
            </a:r>
            <a:endParaRPr lang="en-GB" sz="2000" dirty="0" smtClean="0"/>
          </a:p>
          <a:p>
            <a:pPr lvl="2" eaLnBrk="1" hangingPunct="1"/>
            <a:r>
              <a:rPr lang="en-GB" sz="1800" dirty="0" smtClean="0"/>
              <a:t>Only allowable in an </a:t>
            </a:r>
            <a:r>
              <a:rPr lang="en-GB" sz="1800" dirty="0" smtClean="0">
                <a:latin typeface="Lucida Console" pitchFamily="49" charset="0"/>
              </a:rPr>
              <a:t>abstract</a:t>
            </a:r>
            <a:r>
              <a:rPr lang="en-GB" sz="1800" dirty="0" smtClean="0"/>
              <a:t> class</a:t>
            </a:r>
          </a:p>
          <a:p>
            <a:pPr lvl="2" eaLnBrk="1" hangingPunct="1"/>
            <a:r>
              <a:rPr lang="en-GB" sz="1800" dirty="0" smtClean="0"/>
              <a:t>Subclass must override (or subclass must itself be </a:t>
            </a:r>
            <a:r>
              <a:rPr lang="en-GB" sz="1800" dirty="0" smtClean="0">
                <a:latin typeface="Lucida Console" pitchFamily="49" charset="0"/>
              </a:rPr>
              <a:t>abstract</a:t>
            </a:r>
            <a:r>
              <a:rPr lang="en-GB" sz="1800" dirty="0" smtClean="0">
                <a:latin typeface="+mj-lt"/>
              </a:rPr>
              <a:t>)</a:t>
            </a:r>
          </a:p>
          <a:p>
            <a:pPr lvl="2" eaLnBrk="1" hangingPunct="1"/>
            <a:endParaRPr lang="en-GB" sz="1000" dirty="0" smtClean="0"/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virtual</a:t>
            </a:r>
            <a:endParaRPr lang="en-GB" sz="2000" dirty="0" smtClean="0"/>
          </a:p>
          <a:p>
            <a:pPr lvl="2" eaLnBrk="1" hangingPunct="1"/>
            <a:r>
              <a:rPr lang="en-GB" sz="1800" dirty="0" smtClean="0"/>
              <a:t>Subclass can override (</a:t>
            </a:r>
            <a:r>
              <a:rPr lang="en-GB" sz="1800" dirty="0" smtClean="0">
                <a:latin typeface="Lucida Console" pitchFamily="49" charset="0"/>
              </a:rPr>
              <a:t>override</a:t>
            </a:r>
            <a:r>
              <a:rPr lang="en-GB" sz="1800" dirty="0" smtClean="0"/>
              <a:t>) or hide (</a:t>
            </a:r>
            <a:r>
              <a:rPr lang="en-GB" sz="1800" dirty="0" smtClean="0">
                <a:latin typeface="Lucida Console" pitchFamily="49" charset="0"/>
              </a:rPr>
              <a:t>new</a:t>
            </a:r>
            <a:r>
              <a:rPr lang="en-GB" sz="1800" dirty="0" smtClean="0"/>
              <a:t>)</a:t>
            </a:r>
          </a:p>
          <a:p>
            <a:pPr lvl="2" eaLnBrk="1" hangingPunct="1"/>
            <a:r>
              <a:rPr lang="en-GB" sz="1800" dirty="0" smtClean="0"/>
              <a:t>Subclass can prevent further overriding (</a:t>
            </a:r>
            <a:r>
              <a:rPr lang="en-GB" sz="1800" dirty="0" smtClean="0">
                <a:latin typeface="Lucida Console" pitchFamily="49" charset="0"/>
              </a:rPr>
              <a:t>sealed</a:t>
            </a:r>
            <a:r>
              <a:rPr lang="en-GB" sz="1800" dirty="0" smtClean="0"/>
              <a:t>)</a:t>
            </a:r>
          </a:p>
          <a:p>
            <a:pPr lvl="2" eaLnBrk="1" hangingPunct="1"/>
            <a:endParaRPr lang="en-GB" sz="1000" dirty="0" smtClean="0"/>
          </a:p>
          <a:p>
            <a:pPr lvl="1" eaLnBrk="1" hangingPunct="1"/>
            <a:r>
              <a:rPr lang="en-GB" sz="2000" dirty="0" smtClean="0"/>
              <a:t>non-</a:t>
            </a:r>
            <a:r>
              <a:rPr lang="en-GB" sz="2000" dirty="0" smtClean="0">
                <a:latin typeface="Lucida Console" pitchFamily="49" charset="0"/>
              </a:rPr>
              <a:t>virtual</a:t>
            </a:r>
            <a:endParaRPr lang="en-GB" sz="2000" dirty="0" smtClean="0"/>
          </a:p>
          <a:p>
            <a:pPr lvl="2" eaLnBrk="1" hangingPunct="1"/>
            <a:r>
              <a:rPr lang="en-GB" sz="1800" dirty="0" smtClean="0"/>
              <a:t>Subclass cannot override, but can hide (</a:t>
            </a:r>
            <a:r>
              <a:rPr lang="en-GB" sz="1800" dirty="0" smtClean="0">
                <a:latin typeface="Lucida Console" pitchFamily="49" charset="0"/>
              </a:rPr>
              <a:t>new</a:t>
            </a:r>
            <a:r>
              <a:rPr lang="en-GB" sz="1800" dirty="0" smtClean="0"/>
              <a:t>)</a:t>
            </a:r>
          </a:p>
          <a:p>
            <a:pPr lvl="2" eaLnBrk="1" hangingPunct="1"/>
            <a:r>
              <a:rPr lang="en-GB" sz="1800" dirty="0" smtClean="0"/>
              <a:t>Non-</a:t>
            </a:r>
            <a:r>
              <a:rPr lang="en-GB" sz="1800" dirty="0" smtClean="0">
                <a:latin typeface="Lucida Console" pitchFamily="49" charset="0"/>
              </a:rPr>
              <a:t>virtual</a:t>
            </a:r>
            <a:r>
              <a:rPr lang="en-GB" sz="1800" dirty="0" smtClean="0"/>
              <a:t> methods/properties are bound at compile time</a:t>
            </a:r>
          </a:p>
          <a:p>
            <a:pPr lvl="2" eaLnBrk="1" hangingPunct="1"/>
            <a:r>
              <a:rPr lang="en-GB" sz="1800" dirty="0" smtClean="0"/>
              <a:t>Note: all methods/properties in a </a:t>
            </a:r>
            <a:r>
              <a:rPr lang="en-GB" sz="1800" dirty="0" err="1" smtClean="0">
                <a:latin typeface="Lucida Console" pitchFamily="49" charset="0"/>
              </a:rPr>
              <a:t>struct</a:t>
            </a:r>
            <a:r>
              <a:rPr lang="en-GB" sz="1800" dirty="0" smtClean="0"/>
              <a:t> are bound at compile time, because the compiler knows </a:t>
            </a:r>
            <a:r>
              <a:rPr lang="en-GB" sz="1800" dirty="0" err="1" smtClean="0">
                <a:latin typeface="Lucida Console" pitchFamily="49" charset="0"/>
              </a:rPr>
              <a:t>struct</a:t>
            </a:r>
            <a:r>
              <a:rPr lang="en-GB" sz="1800" dirty="0" err="1" smtClean="0"/>
              <a:t>s</a:t>
            </a:r>
            <a:r>
              <a:rPr lang="en-GB" sz="1800" dirty="0" smtClean="0"/>
              <a:t> cannot be </a:t>
            </a:r>
            <a:r>
              <a:rPr lang="en-GB" sz="1800" dirty="0" err="1" smtClean="0"/>
              <a:t>subclassed</a:t>
            </a:r>
            <a:endParaRPr lang="en-GB" sz="1800" dirty="0" smtClean="0"/>
          </a:p>
          <a:p>
            <a:pPr lvl="2" eaLnBrk="1" hangingPunct="1"/>
            <a:endParaRPr lang="en-GB" sz="1000" dirty="0" smtClean="0"/>
          </a:p>
          <a:p>
            <a:pPr eaLnBrk="1" hangingPunct="1"/>
            <a:r>
              <a:rPr lang="en-GB" sz="2400" dirty="0" smtClean="0"/>
              <a:t>To call a </a:t>
            </a:r>
            <a:r>
              <a:rPr lang="en-GB" sz="2400" dirty="0" err="1" smtClean="0"/>
              <a:t>superclass</a:t>
            </a:r>
            <a:r>
              <a:rPr lang="en-GB" sz="2400" dirty="0" smtClean="0"/>
              <a:t> method/property from a subclass:</a:t>
            </a:r>
          </a:p>
          <a:p>
            <a:pPr lvl="1" eaLnBrk="1" hangingPunct="1"/>
            <a:r>
              <a:rPr lang="en-GB" sz="2000" dirty="0" err="1" smtClean="0">
                <a:latin typeface="Lucida Console" pitchFamily="49" charset="0"/>
              </a:rPr>
              <a:t>base.MyMethodName</a:t>
            </a:r>
            <a:r>
              <a:rPr lang="en-GB" sz="2000" dirty="0" smtClean="0">
                <a:latin typeface="Lucida Console" pitchFamily="49" charset="0"/>
              </a:rPr>
              <a:t>(…)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Overriding Methods/Properties </a:t>
            </a:r>
            <a:r>
              <a:rPr lang="en-GB" sz="2800" dirty="0" smtClean="0"/>
              <a:t>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AAC4432-C07F-443C-9EDA-805D3FC19F34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Example of method overriding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Overriding Methods/Properties </a:t>
            </a:r>
            <a:r>
              <a:rPr lang="en-GB" sz="2800" dirty="0" smtClean="0"/>
              <a:t>(2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9657A7D-B18D-400C-8AE4-4284A4AC747B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825500" y="1666898"/>
            <a:ext cx="7910513" cy="380585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abstract class </a:t>
            </a:r>
            <a:r>
              <a:rPr lang="en-GB" sz="1200" dirty="0" err="1"/>
              <a:t>MySuperclass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public abstract void Method1();</a:t>
            </a:r>
          </a:p>
          <a:p>
            <a:pPr defTabSz="739775">
              <a:defRPr/>
            </a:pPr>
            <a:r>
              <a:rPr lang="en-GB" sz="1200" dirty="0"/>
              <a:t>  public virtual  void Method2() {…}</a:t>
            </a:r>
          </a:p>
          <a:p>
            <a:pPr defTabSz="739775">
              <a:defRPr/>
            </a:pPr>
            <a:r>
              <a:rPr lang="en-GB" sz="1200" dirty="0"/>
              <a:t>  public virtual  void Method3() {…}</a:t>
            </a:r>
          </a:p>
          <a:p>
            <a:pPr defTabSz="739775">
              <a:defRPr/>
            </a:pPr>
            <a:r>
              <a:rPr lang="en-GB" sz="1200" dirty="0"/>
              <a:t>  public virtual  void Method4() {…}</a:t>
            </a:r>
          </a:p>
          <a:p>
            <a:pPr defTabSz="739775">
              <a:defRPr/>
            </a:pPr>
            <a:r>
              <a:rPr lang="en-GB" sz="1200" dirty="0"/>
              <a:t>  public          void Method5() {…}</a:t>
            </a:r>
          </a:p>
          <a:p>
            <a:pPr defTabSz="739775">
              <a:defRPr/>
            </a:pPr>
            <a:r>
              <a:rPr lang="en-GB" sz="1200" dirty="0"/>
              <a:t>  public          void Method6() {…}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MySubclass</a:t>
            </a:r>
            <a:r>
              <a:rPr lang="en-GB" sz="1200" dirty="0"/>
              <a:t> : </a:t>
            </a:r>
            <a:r>
              <a:rPr lang="en-GB" sz="1200" dirty="0" err="1"/>
              <a:t>MySuperclass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public override void Method1() {…}</a:t>
            </a:r>
          </a:p>
          <a:p>
            <a:pPr defTabSz="739775">
              <a:defRPr/>
            </a:pPr>
            <a:r>
              <a:rPr lang="en-GB" sz="1200" dirty="0"/>
              <a:t>  public override void Method2() {…}</a:t>
            </a:r>
          </a:p>
          <a:p>
            <a:pPr defTabSz="739775">
              <a:defRPr/>
            </a:pPr>
            <a:r>
              <a:rPr lang="en-GB" sz="1200" dirty="0"/>
              <a:t>  public new      void Method3() {…}</a:t>
            </a:r>
          </a:p>
          <a:p>
            <a:pPr defTabSz="739775">
              <a:defRPr/>
            </a:pPr>
            <a:r>
              <a:rPr lang="en-GB" sz="1200" dirty="0"/>
              <a:t>      // Choose not to override Method4…</a:t>
            </a:r>
          </a:p>
          <a:p>
            <a:pPr defTabSz="739775">
              <a:defRPr/>
            </a:pPr>
            <a:r>
              <a:rPr lang="en-GB" sz="1200" dirty="0"/>
              <a:t>      // Cannot override Method5…</a:t>
            </a:r>
          </a:p>
          <a:p>
            <a:pPr defTabSz="739775">
              <a:defRPr/>
            </a:pPr>
            <a:r>
              <a:rPr lang="en-GB" sz="1200" dirty="0"/>
              <a:t>  public new      void Method6() {…}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   </a:t>
            </a:r>
            <a:r>
              <a:rPr lang="en-GB" sz="1200" dirty="0" smtClean="0"/>
              <a:t>                </a:t>
            </a:r>
            <a:r>
              <a:rPr lang="en-GB" sz="1200" u="sng" dirty="0" err="1"/>
              <a:t>OverridingDemo.cs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Constructors are not inherited</a:t>
            </a:r>
          </a:p>
          <a:p>
            <a:pPr lvl="1"/>
            <a:r>
              <a:rPr lang="en-GB" sz="2000" dirty="0" smtClean="0"/>
              <a:t>Define constructor(s) in base class</a:t>
            </a:r>
          </a:p>
          <a:p>
            <a:pPr lvl="1"/>
            <a:r>
              <a:rPr lang="en-GB" sz="2000" dirty="0" smtClean="0"/>
              <a:t>Also define constructor(s) in subclass</a:t>
            </a:r>
          </a:p>
          <a:p>
            <a:pPr lvl="1"/>
            <a:r>
              <a:rPr lang="en-GB" sz="2000" dirty="0" smtClean="0"/>
              <a:t>Subclass constructor can call base class constructor as follows: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1600" dirty="0" smtClean="0"/>
          </a:p>
          <a:p>
            <a:r>
              <a:rPr lang="en-GB" sz="2400" dirty="0" err="1" smtClean="0"/>
              <a:t>Finalizers</a:t>
            </a:r>
            <a:r>
              <a:rPr lang="en-GB" sz="2400" dirty="0" smtClean="0"/>
              <a:t> are invoked automatically</a:t>
            </a:r>
          </a:p>
          <a:p>
            <a:pPr lvl="1"/>
            <a:r>
              <a:rPr lang="en-GB" sz="2000" dirty="0" smtClean="0"/>
              <a:t>Subclass </a:t>
            </a:r>
            <a:r>
              <a:rPr lang="en-GB" sz="2000" dirty="0" err="1" smtClean="0"/>
              <a:t>finalizer</a:t>
            </a:r>
            <a:r>
              <a:rPr lang="en-GB" sz="2000" dirty="0" smtClean="0"/>
              <a:t> is invoked first</a:t>
            </a:r>
          </a:p>
          <a:p>
            <a:pPr lvl="1"/>
            <a:r>
              <a:rPr lang="en-GB" sz="2000" dirty="0" smtClean="0"/>
              <a:t>Then base class </a:t>
            </a:r>
            <a:r>
              <a:rPr lang="en-GB" sz="2000" dirty="0" err="1" smtClean="0"/>
              <a:t>finalizer</a:t>
            </a:r>
            <a:r>
              <a:rPr lang="en-GB" sz="2000" dirty="0" smtClean="0"/>
              <a:t> is invoked</a:t>
            </a:r>
          </a:p>
          <a:p>
            <a:pPr lvl="1"/>
            <a:r>
              <a:rPr lang="en-GB" sz="2000" dirty="0" smtClean="0"/>
              <a:t>And so on, up the inheritance hierarchy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Constructors and </a:t>
            </a:r>
            <a:r>
              <a:rPr lang="en-GB" dirty="0" err="1" smtClean="0"/>
              <a:t>Finalizers</a:t>
            </a:r>
            <a:endParaRPr lang="en-GB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A5A2B4F-89FA-4D90-8946-65380C27C77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74151" name="Rectangle 7"/>
          <p:cNvSpPr>
            <a:spLocks noChangeArrowheads="1"/>
          </p:cNvSpPr>
          <p:nvPr/>
        </p:nvSpPr>
        <p:spPr bwMode="auto">
          <a:xfrm>
            <a:off x="871538" y="2757648"/>
            <a:ext cx="7753350" cy="91359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 err="1" smtClean="0"/>
              <a:t>Subclass_ctor</a:t>
            </a:r>
            <a:r>
              <a:rPr lang="en-GB" sz="1200" i="1" dirty="0" smtClean="0"/>
              <a:t>(</a:t>
            </a:r>
            <a:r>
              <a:rPr lang="en-GB" sz="1200" i="1" dirty="0" err="1" smtClean="0"/>
              <a:t>params</a:t>
            </a:r>
            <a:r>
              <a:rPr lang="en-GB" sz="1200" dirty="0" smtClean="0"/>
              <a:t>) </a:t>
            </a:r>
            <a:r>
              <a:rPr lang="en-GB" sz="1200" dirty="0" smtClean="0">
                <a:solidFill>
                  <a:srgbClr val="FF0000"/>
                </a:solidFill>
              </a:rPr>
              <a:t>: </a:t>
            </a:r>
            <a:r>
              <a:rPr lang="en-GB" sz="1200" b="1" dirty="0" smtClean="0">
                <a:solidFill>
                  <a:srgbClr val="FF0000"/>
                </a:solidFill>
              </a:rPr>
              <a:t>base(</a:t>
            </a:r>
            <a:r>
              <a:rPr lang="en-GB" sz="1200" b="1" i="1" dirty="0" err="1" smtClean="0">
                <a:solidFill>
                  <a:srgbClr val="FF0000"/>
                </a:solidFill>
              </a:rPr>
              <a:t>params_for_base_class_ctor</a:t>
            </a:r>
            <a:r>
              <a:rPr lang="en-GB" sz="1200" b="1" dirty="0" smtClean="0">
                <a:solidFill>
                  <a:srgbClr val="FF0000"/>
                </a:solidFill>
              </a:rPr>
              <a:t>)</a:t>
            </a:r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i="1" dirty="0" err="1" smtClean="0"/>
              <a:t>initialize_subclass_members_here</a:t>
            </a:r>
            <a:endParaRPr lang="en-GB" sz="1200" i="1" dirty="0" smtClean="0"/>
          </a:p>
          <a:p>
            <a:pPr defTabSz="739775">
              <a:defRPr/>
            </a:pPr>
            <a:r>
              <a:rPr lang="en-GB" sz="1200" dirty="0" smtClean="0"/>
              <a:t>}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8628</TotalTime>
  <Words>2486</Words>
  <Application>Microsoft Office PowerPoint</Application>
  <PresentationFormat>On-screen Show (4:3)</PresentationFormat>
  <Paragraphs>563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1_Blends</vt:lpstr>
      <vt:lpstr>Inheritance and Interfaces</vt:lpstr>
      <vt:lpstr>Contents</vt:lpstr>
      <vt:lpstr>1. Inheritance</vt:lpstr>
      <vt:lpstr>Overview of Inheritance</vt:lpstr>
      <vt:lpstr>Superclasses and Subclasses</vt:lpstr>
      <vt:lpstr>Inheritance in C#</vt:lpstr>
      <vt:lpstr>Overriding Methods/Properties (1 of 2)</vt:lpstr>
      <vt:lpstr>Overriding Methods/Properties (2 of 2)</vt:lpstr>
      <vt:lpstr>Constructors and Finalizers</vt:lpstr>
      <vt:lpstr>Constructor/Finalizer Example (1 of 3)</vt:lpstr>
      <vt:lpstr>Constructor/Finalizer Example (2 of 3)</vt:lpstr>
      <vt:lpstr>Constructor/Finalizer Example (3 of 3)</vt:lpstr>
      <vt:lpstr>2. Additional Inheritance Techniques</vt:lpstr>
      <vt:lpstr>Overview of Polymorphism</vt:lpstr>
      <vt:lpstr>The Principle of Substitutability</vt:lpstr>
      <vt:lpstr>Polymorphism in Action</vt:lpstr>
      <vt:lpstr>Accessing Subclass-Specific Members</vt:lpstr>
      <vt:lpstr>3. Interfaces</vt:lpstr>
      <vt:lpstr>Overview of Interfaces</vt:lpstr>
      <vt:lpstr>Benefits of Interfaces</vt:lpstr>
      <vt:lpstr>Interfaces in C#</vt:lpstr>
      <vt:lpstr>Explicitly Implementing an Interface</vt:lpstr>
      <vt:lpstr>4. Object Disposal</vt:lpstr>
      <vt:lpstr>Overview of Disposal</vt:lpstr>
      <vt:lpstr>Implementing the IDisposable Interface</vt:lpstr>
      <vt:lpstr>Disposing Objects Explicitly</vt:lpstr>
      <vt:lpstr>Disposing Objects via Using Blocks</vt:lpstr>
      <vt:lpstr>5. Additional Interface Techniques</vt:lpstr>
      <vt:lpstr>Testing if an Object Implements an I/F</vt:lpstr>
      <vt:lpstr>Explicitly Implementing an Interface</vt:lpstr>
      <vt:lpstr>Comparable Types</vt:lpstr>
      <vt:lpstr>Enumerable Types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212</cp:revision>
  <dcterms:created xsi:type="dcterms:W3CDTF">2002-05-03T12:27:39Z</dcterms:created>
  <dcterms:modified xsi:type="dcterms:W3CDTF">2015-09-01T09:41:47Z</dcterms:modified>
</cp:coreProperties>
</file>