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391" r:id="rId2"/>
    <p:sldId id="392" r:id="rId3"/>
    <p:sldId id="647" r:id="rId4"/>
    <p:sldId id="648" r:id="rId5"/>
    <p:sldId id="654" r:id="rId6"/>
    <p:sldId id="656" r:id="rId7"/>
    <p:sldId id="657" r:id="rId8"/>
    <p:sldId id="655" r:id="rId9"/>
    <p:sldId id="658" r:id="rId10"/>
    <p:sldId id="649" r:id="rId11"/>
    <p:sldId id="659" r:id="rId12"/>
    <p:sldId id="677" r:id="rId13"/>
    <p:sldId id="678" r:id="rId14"/>
    <p:sldId id="679" r:id="rId15"/>
    <p:sldId id="681" r:id="rId16"/>
    <p:sldId id="682" r:id="rId17"/>
    <p:sldId id="685" r:id="rId18"/>
    <p:sldId id="686" r:id="rId19"/>
    <p:sldId id="687" r:id="rId20"/>
    <p:sldId id="688" r:id="rId21"/>
    <p:sldId id="691" r:id="rId22"/>
    <p:sldId id="676" r:id="rId23"/>
    <p:sldId id="651" r:id="rId24"/>
    <p:sldId id="652" r:id="rId25"/>
    <p:sldId id="670" r:id="rId26"/>
    <p:sldId id="671" r:id="rId27"/>
    <p:sldId id="672" r:id="rId28"/>
    <p:sldId id="673" r:id="rId29"/>
    <p:sldId id="674" r:id="rId30"/>
    <p:sldId id="675" r:id="rId31"/>
    <p:sldId id="690" r:id="rId32"/>
    <p:sldId id="684" r:id="rId33"/>
    <p:sldId id="650" r:id="rId34"/>
    <p:sldId id="666" r:id="rId35"/>
    <p:sldId id="667" r:id="rId36"/>
    <p:sldId id="668" r:id="rId37"/>
    <p:sldId id="669" r:id="rId38"/>
    <p:sldId id="493" r:id="rId39"/>
    <p:sldId id="689" r:id="rId40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9999FF"/>
    <a:srgbClr val="CCCCFF"/>
    <a:srgbClr val="FFCCCC"/>
    <a:srgbClr val="FF9999"/>
    <a:srgbClr val="FFB953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828" autoAdjust="0"/>
    <p:restoredTop sz="94659" autoAdjust="0"/>
  </p:normalViewPr>
  <p:slideViewPr>
    <p:cSldViewPr snapToGrid="0" showGuides="1">
      <p:cViewPr>
        <p:scale>
          <a:sx n="80" d="100"/>
          <a:sy n="80" d="100"/>
        </p:scale>
        <p:origin x="-3384" y="-918"/>
      </p:cViewPr>
      <p:guideLst>
        <p:guide orient="horz" pos="763"/>
        <p:guide pos="3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-2766" y="78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041525" y="314325"/>
            <a:ext cx="27622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>
                <a:solidFill>
                  <a:schemeClr val="tx2"/>
                </a:solidFill>
                <a:latin typeface="Tahoma" pitchFamily="34" charset="0"/>
              </a:rPr>
              <a:t>Delegates, Events, and Lambda Expressions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3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068513" y="314325"/>
            <a:ext cx="2708275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Delegates, Events, and Lambda Expressions</a:t>
            </a:r>
          </a:p>
        </p:txBody>
      </p:sp>
      <p:sp>
        <p:nvSpPr>
          <p:cNvPr id="450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2015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231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Header Placeholder 3"/>
          <p:cNvSpPr>
            <a:spLocks noGrp="1"/>
          </p:cNvSpPr>
          <p:nvPr>
            <p:ph type="hdr" sz="quarter"/>
          </p:nvPr>
        </p:nvSpPr>
        <p:spPr>
          <a:xfrm>
            <a:off x="2068513" y="314325"/>
            <a:ext cx="2708275" cy="217488"/>
          </a:xfrm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Delegates, Events, and Lambda Expressions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24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3231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4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300" dirty="0" smtClean="0"/>
              <a:t>Delegates, Events, and Lambda Expressions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delegates are "multicast delegates"</a:t>
            </a:r>
          </a:p>
          <a:p>
            <a:pPr lvl="1" eaLnBrk="1" hangingPunct="1"/>
            <a:r>
              <a:rPr lang="en-GB" dirty="0" smtClean="0"/>
              <a:t>You can define a chain of methods to be invoked</a:t>
            </a:r>
          </a:p>
          <a:p>
            <a:pPr lvl="1" eaLnBrk="1" hangingPunct="1"/>
            <a:endParaRPr lang="en-GB" sz="1600" dirty="0" smtClean="0"/>
          </a:p>
          <a:p>
            <a:pPr eaLnBrk="1" hangingPunct="1"/>
            <a:r>
              <a:rPr lang="en-GB" sz="2400" dirty="0" smtClean="0"/>
              <a:t>Why use multicast delegates?</a:t>
            </a:r>
          </a:p>
          <a:p>
            <a:pPr lvl="1" eaLnBrk="1" hangingPunct="1"/>
            <a:r>
              <a:rPr lang="en-GB" sz="2000" dirty="0" smtClean="0"/>
              <a:t>If you need to perform a series of operations on the same object</a:t>
            </a:r>
          </a:p>
          <a:p>
            <a:pPr lvl="1" eaLnBrk="1" hangingPunct="1"/>
            <a:r>
              <a:rPr lang="en-GB" sz="2000" dirty="0" smtClean="0"/>
              <a:t>If you need to perform an operation on a series of different objects</a:t>
            </a:r>
          </a:p>
          <a:p>
            <a:pPr lvl="1" eaLnBrk="1" hangingPunct="1"/>
            <a:r>
              <a:rPr lang="en-GB" sz="2000" dirty="0" smtClean="0"/>
              <a:t>Both of the above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Multicast Delegates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943DC8-5F71-4A66-81EA-428745ED3CAD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1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82470" y="4511023"/>
            <a:ext cx="2219635" cy="1276191"/>
          </a:xfrm>
          <a:noFill/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Example of Multicast Delegates</a:t>
            </a:r>
            <a:endParaRPr lang="en-GB" sz="2800" dirty="0" smtClean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9DC1CF4-F748-4083-B3B1-058D00B377CC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975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sz="2400" dirty="0" smtClean="0"/>
              <a:t>Let's see an example of how to define and use multicast delegates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MulticastDelegates</a:t>
            </a:r>
            <a:r>
              <a:rPr lang="en-GB" sz="2000" dirty="0" smtClean="0"/>
              <a:t> demo project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 sample has a main form, which allows the user to create child forms</a:t>
            </a:r>
          </a:p>
          <a:p>
            <a:pPr lvl="1" eaLnBrk="1" hangingPunct="1"/>
            <a:r>
              <a:rPr lang="en-GB" sz="2000" dirty="0" smtClean="0"/>
              <a:t>The user can then change the colour of the child forms</a:t>
            </a:r>
          </a:p>
          <a:p>
            <a:pPr lvl="1" eaLnBrk="1" hangingPunct="1"/>
            <a:r>
              <a:rPr lang="en-GB" sz="2000" dirty="0" smtClean="0"/>
              <a:t>We'll use a multicast delegate to invoke a </a:t>
            </a:r>
            <a:r>
              <a:rPr lang="en-GB" sz="2000" dirty="0" smtClean="0">
                <a:latin typeface="Lucida Console" pitchFamily="49" charset="0"/>
              </a:rPr>
              <a:t>Repaint()</a:t>
            </a:r>
            <a:r>
              <a:rPr lang="en-GB" sz="2000" dirty="0" smtClean="0"/>
              <a:t> method on each child form</a:t>
            </a:r>
          </a:p>
          <a:p>
            <a:pPr eaLnBrk="1" hangingPunct="1"/>
            <a:endParaRPr lang="en-GB" sz="2400" dirty="0" smtClean="0"/>
          </a:p>
        </p:txBody>
      </p:sp>
      <p:pic>
        <p:nvPicPr>
          <p:cNvPr id="86630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66875" y="4945063"/>
            <a:ext cx="3200400" cy="1447800"/>
          </a:xfrm>
          <a:noFill/>
        </p:spPr>
      </p:pic>
      <p:pic>
        <p:nvPicPr>
          <p:cNvPr id="866318" name="Picture 1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933350" y="6083300"/>
            <a:ext cx="2581275" cy="619125"/>
          </a:xfr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859213" y="5114925"/>
            <a:ext cx="1712912" cy="658813"/>
            <a:chOff x="2431" y="3222"/>
            <a:chExt cx="1079" cy="415"/>
          </a:xfrm>
        </p:grpSpPr>
        <p:sp>
          <p:nvSpPr>
            <p:cNvPr id="13324" name="Line 16"/>
            <p:cNvSpPr>
              <a:spLocks noChangeShapeType="1"/>
            </p:cNvSpPr>
            <p:nvPr/>
          </p:nvSpPr>
          <p:spPr bwMode="auto">
            <a:xfrm flipV="1">
              <a:off x="2431" y="3222"/>
              <a:ext cx="1079" cy="41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5" name="Text Box 18"/>
            <p:cNvSpPr txBox="1">
              <a:spLocks noChangeArrowheads="1"/>
            </p:cNvSpPr>
            <p:nvPr/>
          </p:nvSpPr>
          <p:spPr bwMode="auto">
            <a:xfrm>
              <a:off x="2633" y="3343"/>
              <a:ext cx="725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chemeClr val="tx2"/>
                  </a:solidFill>
                </a:rPr>
                <a:t>Repaint()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71913" y="5819775"/>
            <a:ext cx="2065337" cy="506413"/>
            <a:chOff x="2439" y="3666"/>
            <a:chExt cx="1301" cy="319"/>
          </a:xfrm>
        </p:grpSpPr>
        <p:sp>
          <p:nvSpPr>
            <p:cNvPr id="13322" name="Line 17"/>
            <p:cNvSpPr>
              <a:spLocks noChangeShapeType="1"/>
            </p:cNvSpPr>
            <p:nvPr/>
          </p:nvSpPr>
          <p:spPr bwMode="auto">
            <a:xfrm>
              <a:off x="2439" y="3666"/>
              <a:ext cx="1301" cy="2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323" name="Text Box 19"/>
            <p:cNvSpPr txBox="1">
              <a:spLocks noChangeArrowheads="1"/>
            </p:cNvSpPr>
            <p:nvPr/>
          </p:nvSpPr>
          <p:spPr bwMode="auto">
            <a:xfrm>
              <a:off x="2829" y="3787"/>
              <a:ext cx="725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chemeClr val="tx2"/>
                  </a:solidFill>
                </a:rPr>
                <a:t>Repaint()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anonymous methods</a:t>
            </a:r>
          </a:p>
          <a:p>
            <a:pPr eaLnBrk="1" hangingPunct="1"/>
            <a:r>
              <a:rPr lang="en-GB" sz="2400" dirty="0" smtClean="0"/>
              <a:t>Anonymous method examples</a:t>
            </a:r>
          </a:p>
          <a:p>
            <a:pPr eaLnBrk="1" hangingPunct="1"/>
            <a:r>
              <a:rPr lang="en-GB" sz="2400" dirty="0" smtClean="0"/>
              <a:t>Outer variables</a:t>
            </a:r>
          </a:p>
          <a:p>
            <a:pPr eaLnBrk="1" hangingPunct="1"/>
            <a:r>
              <a:rPr lang="en-GB" sz="2400" dirty="0" smtClean="0"/>
              <a:t>Overview of lambda expressions</a:t>
            </a:r>
          </a:p>
          <a:p>
            <a:pPr eaLnBrk="1" hangingPunct="1"/>
            <a:r>
              <a:rPr lang="en-GB" sz="2400" dirty="0" smtClean="0"/>
              <a:t>Lambda expression </a:t>
            </a:r>
            <a:r>
              <a:rPr lang="en-GB" sz="2400" dirty="0" smtClean="0"/>
              <a:t>examples</a:t>
            </a:r>
          </a:p>
          <a:p>
            <a:pPr eaLnBrk="1" hangingPunct="1"/>
            <a:r>
              <a:rPr lang="en-GB" dirty="0" smtClean="0"/>
              <a:t>Expression-body members</a:t>
            </a:r>
            <a:endParaRPr lang="en-GB" sz="2400" dirty="0" smtClean="0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2. Anonymous Methods and Lambdas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35F0ADD-8E05-408B-82C5-F170091215BC}" type="slidenum">
              <a:rPr lang="en-GB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An anonymous method is a method with no name</a:t>
            </a:r>
          </a:p>
          <a:p>
            <a:pPr lvl="1" eaLnBrk="1" hangingPunct="1"/>
            <a:r>
              <a:rPr lang="en-GB" sz="2000" dirty="0" smtClean="0">
                <a:sym typeface="Wingdings" pitchFamily="2" charset="2"/>
              </a:rPr>
              <a:t>The method just has parameters and a return type </a:t>
            </a:r>
          </a:p>
          <a:p>
            <a:pPr lvl="1" eaLnBrk="1" hangingPunct="1"/>
            <a:endParaRPr lang="en-GB" sz="2000" dirty="0" smtClean="0">
              <a:sym typeface="Wingdings" pitchFamily="2" charset="2"/>
            </a:endParaRPr>
          </a:p>
          <a:p>
            <a:pPr eaLnBrk="1" hangingPunct="1"/>
            <a:r>
              <a:rPr lang="en-GB" sz="2400" dirty="0" smtClean="0"/>
              <a:t>Anonymous methods are used with delegates </a:t>
            </a:r>
          </a:p>
          <a:p>
            <a:pPr lvl="1" eaLnBrk="1" hangingPunct="1"/>
            <a:r>
              <a:rPr lang="en-GB" sz="2000" dirty="0" smtClean="0"/>
              <a:t>Assign an anonymous method to a delegate variable 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To call anonymous methods:</a:t>
            </a:r>
          </a:p>
          <a:p>
            <a:pPr lvl="1" eaLnBrk="1" hangingPunct="1"/>
            <a:r>
              <a:rPr lang="en-GB" sz="2000" dirty="0" smtClean="0"/>
              <a:t>You must call anonymous methods through a delegate</a:t>
            </a:r>
          </a:p>
          <a:p>
            <a:pPr lvl="1" eaLnBrk="1" hangingPunct="1"/>
            <a:r>
              <a:rPr lang="en-GB" sz="2000" dirty="0" smtClean="0"/>
              <a:t>You cannot call anonymous methods directly</a:t>
            </a:r>
          </a:p>
          <a:p>
            <a:pPr lvl="2" eaLnBrk="1" hangingPunct="1"/>
            <a:r>
              <a:rPr lang="en-GB" sz="1800" dirty="0" smtClean="0"/>
              <a:t>Internally, the compiler converts anonymous methods into named methods in IL code</a:t>
            </a:r>
          </a:p>
          <a:p>
            <a:pPr lvl="2" eaLnBrk="1" hangingPunct="1"/>
            <a:r>
              <a:rPr lang="en-GB" sz="1800" dirty="0" smtClean="0"/>
              <a:t>Theoretically you could examine the IL using ILDASM, deduce the method names, and then call them by name(!)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Anonymous Methods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E08F9F-F2BF-4AC7-92C9-D239D38B4971}" type="slidenum">
              <a:rPr lang="en-GB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Here is the formal syntax for defining an "anonymous method expression"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Examples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/>
              <a:t>AnonMethodsLambdas</a:t>
            </a:r>
            <a:r>
              <a:rPr lang="en-GB" sz="2000" dirty="0" smtClean="0"/>
              <a:t> demo project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Anonymous Method Examples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6BF11709-D7C8-4F29-995E-549C9593AC49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844550" y="2004625"/>
            <a:ext cx="7975600" cy="86920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delegate (</a:t>
            </a:r>
            <a:r>
              <a:rPr lang="en-GB" sz="1200" i="1" dirty="0"/>
              <a:t>method-</a:t>
            </a:r>
            <a:r>
              <a:rPr lang="en-GB" sz="1200" i="1" dirty="0" err="1"/>
              <a:t>params</a:t>
            </a:r>
            <a:r>
              <a:rPr lang="en-GB" sz="1200" dirty="0"/>
              <a:t>)</a:t>
            </a:r>
            <a:r>
              <a:rPr lang="en-GB" sz="1200" i="1" baseline="-25000" dirty="0"/>
              <a:t>opt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i="1" dirty="0"/>
              <a:t>method-body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3953700"/>
            <a:ext cx="7975600" cy="178207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Declare a delegate </a:t>
            </a:r>
            <a:r>
              <a:rPr lang="en-GB" sz="1200" dirty="0" smtClean="0"/>
              <a:t>type.                                       </a:t>
            </a:r>
            <a:r>
              <a:rPr lang="en-GB" sz="1200" u="sng" dirty="0" err="1" smtClean="0"/>
              <a:t>AnonMethodsDemo.cs</a:t>
            </a:r>
            <a:endParaRPr lang="en-GB" sz="1200" u="sng" dirty="0"/>
          </a:p>
          <a:p>
            <a:pPr defTabSz="739775">
              <a:defRPr/>
            </a:pPr>
            <a:r>
              <a:rPr lang="en-GB" sz="1200" dirty="0" smtClean="0"/>
              <a:t>public delegate </a:t>
            </a:r>
            <a:r>
              <a:rPr lang="en-GB" sz="1200" dirty="0"/>
              <a:t>void </a:t>
            </a:r>
            <a:r>
              <a:rPr lang="en-GB" sz="1200" dirty="0" err="1" smtClean="0"/>
              <a:t>MyDelType</a:t>
            </a:r>
            <a:r>
              <a:rPr lang="en-GB" sz="1200" dirty="0" smtClean="0"/>
              <a:t>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i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Anonymous method </a:t>
            </a:r>
            <a:r>
              <a:rPr lang="en-GB" sz="1200" dirty="0" smtClean="0"/>
              <a:t>definitions.</a:t>
            </a:r>
            <a:endParaRPr lang="en-GB" sz="1200" dirty="0"/>
          </a:p>
          <a:p>
            <a:pPr defTabSz="739775">
              <a:defRPr/>
            </a:pPr>
            <a:r>
              <a:rPr lang="en-GB" sz="1200" dirty="0" err="1" smtClean="0"/>
              <a:t>MyDelType</a:t>
            </a:r>
            <a:r>
              <a:rPr lang="en-GB" sz="1200" dirty="0" smtClean="0"/>
              <a:t> </a:t>
            </a:r>
            <a:r>
              <a:rPr lang="en-GB" sz="1200" dirty="0"/>
              <a:t>del1 = delegate   { };                  // OK</a:t>
            </a:r>
          </a:p>
          <a:p>
            <a:pPr defTabSz="739775">
              <a:defRPr/>
            </a:pPr>
            <a:r>
              <a:rPr lang="en-GB" sz="1200" dirty="0" err="1" smtClean="0"/>
              <a:t>MyDelType</a:t>
            </a:r>
            <a:r>
              <a:rPr lang="en-GB" sz="1200" dirty="0" smtClean="0"/>
              <a:t> </a:t>
            </a:r>
            <a:r>
              <a:rPr lang="en-GB" sz="1200" dirty="0"/>
              <a:t>del2 = delegate() { };                  // Type mismatch error</a:t>
            </a:r>
          </a:p>
          <a:p>
            <a:pPr defTabSz="739775">
              <a:defRPr/>
            </a:pPr>
            <a:r>
              <a:rPr lang="en-GB" sz="1200" dirty="0" err="1" smtClean="0"/>
              <a:t>MyDelType</a:t>
            </a:r>
            <a:r>
              <a:rPr lang="en-GB" sz="1200" dirty="0" smtClean="0"/>
              <a:t> </a:t>
            </a:r>
            <a:r>
              <a:rPr lang="en-GB" sz="1200" dirty="0"/>
              <a:t>del3 = delegate(long l) { };            // Type mismatch error</a:t>
            </a:r>
          </a:p>
          <a:p>
            <a:pPr defTabSz="739775">
              <a:defRPr/>
            </a:pPr>
            <a:r>
              <a:rPr lang="en-GB" sz="1200" dirty="0" err="1" smtClean="0"/>
              <a:t>MyDelType</a:t>
            </a:r>
            <a:r>
              <a:rPr lang="en-GB" sz="1200" dirty="0" smtClean="0"/>
              <a:t> </a:t>
            </a:r>
            <a:r>
              <a:rPr lang="en-GB" sz="1200" dirty="0"/>
              <a:t>del4 = delegate(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)  { };            // OK</a:t>
            </a:r>
          </a:p>
          <a:p>
            <a:pPr defTabSz="739775">
              <a:defRPr/>
            </a:pPr>
            <a:r>
              <a:rPr lang="en-GB" sz="1200" dirty="0" err="1" smtClean="0"/>
              <a:t>MyDelType</a:t>
            </a:r>
            <a:r>
              <a:rPr lang="en-GB" sz="1200" dirty="0" smtClean="0"/>
              <a:t> </a:t>
            </a:r>
            <a:r>
              <a:rPr lang="en-GB" sz="1200" dirty="0"/>
              <a:t>del5 = delegate(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)  { return </a:t>
            </a:r>
            <a:r>
              <a:rPr lang="en-GB" sz="1200" dirty="0" err="1"/>
              <a:t>i</a:t>
            </a:r>
            <a:r>
              <a:rPr lang="en-GB" sz="1200" dirty="0"/>
              <a:t>; };  // Return-type mismatch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An anonymous method can access variables declared in the outer scope</a:t>
            </a:r>
          </a:p>
          <a:p>
            <a:pPr lvl="1" eaLnBrk="1" hangingPunct="1"/>
            <a:r>
              <a:rPr lang="en-GB" sz="2000" dirty="0" smtClean="0"/>
              <a:t>These are called "outer variables"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When an outer variable is referenced by an anonymous method, the outer variable is said to be "captured"</a:t>
            </a:r>
          </a:p>
          <a:p>
            <a:pPr lvl="1" eaLnBrk="1" hangingPunct="1"/>
            <a:r>
              <a:rPr lang="en-GB" sz="2000" dirty="0" smtClean="0"/>
              <a:t>The outer variable will not be garbage collected until all delegates referencing the anonymous method become eligible for garbage collection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Outer Variables </a:t>
            </a:r>
            <a:r>
              <a:rPr lang="en-GB" sz="2800" dirty="0" smtClean="0"/>
              <a:t>(1 of 2)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1E000A6-49E1-42F4-B4E4-2F4DD8915B34}" type="slidenum">
              <a:rPr lang="en-GB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2400" dirty="0" smtClean="0"/>
              <a:t>Consider this example</a:t>
            </a:r>
          </a:p>
          <a:p>
            <a:pPr lvl="1" eaLnBrk="1" hangingPunct="1">
              <a:defRPr/>
            </a:pPr>
            <a:r>
              <a:rPr lang="en-GB" sz="2000" dirty="0" err="1" smtClean="0">
                <a:latin typeface="Lucida Console" pitchFamily="49" charset="0"/>
              </a:rPr>
              <a:t>MyMethod</a:t>
            </a:r>
            <a:r>
              <a:rPr lang="en-GB" sz="2000" dirty="0" smtClean="0"/>
              <a:t> declares a local variable, </a:t>
            </a:r>
            <a:r>
              <a:rPr lang="en-GB" sz="2000" dirty="0" err="1" smtClean="0">
                <a:latin typeface="Lucida Console" pitchFamily="49" charset="0"/>
              </a:rPr>
              <a:t>myLocalVar</a:t>
            </a:r>
            <a:endParaRPr lang="en-GB" sz="2000" dirty="0" smtClean="0"/>
          </a:p>
          <a:p>
            <a:pPr lvl="1" eaLnBrk="1" hangingPunct="1">
              <a:defRPr/>
            </a:pPr>
            <a:r>
              <a:rPr lang="en-GB" sz="2000" dirty="0" err="1" smtClean="0">
                <a:latin typeface="Lucida Console" pitchFamily="49" charset="0"/>
              </a:rPr>
              <a:t>MyMethod</a:t>
            </a:r>
            <a:r>
              <a:rPr lang="en-GB" sz="2000" dirty="0" smtClean="0"/>
              <a:t> returns anonymous method (via a delegate)</a:t>
            </a:r>
          </a:p>
          <a:p>
            <a:pPr lvl="1" eaLnBrk="1" hangingPunct="1">
              <a:defRPr/>
            </a:pPr>
            <a:r>
              <a:rPr lang="en-GB" sz="2000" dirty="0" smtClean="0">
                <a:latin typeface="+mj-lt"/>
              </a:rPr>
              <a:t>O</a:t>
            </a:r>
            <a:r>
              <a:rPr lang="en-GB" sz="2000" dirty="0" smtClean="0"/>
              <a:t>utside world can call anonymous method via delegate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Outer Variables </a:t>
            </a:r>
            <a:r>
              <a:rPr lang="en-GB" sz="2800" dirty="0" smtClean="0"/>
              <a:t>(2 of 2)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602365-F807-4774-A1E9-69B884F1CCC5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844550" y="2780401"/>
            <a:ext cx="7975600" cy="275350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smtClean="0"/>
              <a:t>public delegate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MyDelType</a:t>
            </a:r>
            <a:r>
              <a:rPr lang="en-GB" sz="1200" dirty="0" smtClean="0"/>
              <a:t>();                    </a:t>
            </a:r>
            <a:r>
              <a:rPr lang="en-GB" sz="1200" u="sng" dirty="0" err="1" smtClean="0"/>
              <a:t>AnonMethodsOuterVariablesDemo.cs</a:t>
            </a:r>
            <a:r>
              <a:rPr lang="en-GB" sz="1200" dirty="0" smtClean="0"/>
              <a:t>      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MyClass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public static </a:t>
            </a:r>
            <a:r>
              <a:rPr lang="en-GB" sz="1200" dirty="0" err="1"/>
              <a:t>MyDelType</a:t>
            </a:r>
            <a:r>
              <a:rPr lang="en-GB" sz="1200" dirty="0"/>
              <a:t> </a:t>
            </a:r>
            <a:r>
              <a:rPr lang="en-GB" sz="1200" dirty="0" err="1"/>
              <a:t>MyMethod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myLocalVar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 smtClean="0"/>
              <a:t>    </a:t>
            </a:r>
            <a:r>
              <a:rPr lang="en-GB" sz="1200" dirty="0"/>
              <a:t>return delegate { return ++</a:t>
            </a:r>
            <a:r>
              <a:rPr lang="en-GB" sz="1200" dirty="0" err="1"/>
              <a:t>myLocalVar</a:t>
            </a:r>
            <a:r>
              <a:rPr lang="en-GB" sz="1200" dirty="0"/>
              <a:t>; };</a:t>
            </a:r>
          </a:p>
          <a:p>
            <a:pPr defTabSz="739775">
              <a:defRPr/>
            </a:pPr>
            <a:r>
              <a:rPr lang="en-GB" sz="1200" dirty="0" smtClean="0"/>
              <a:t>  </a:t>
            </a:r>
            <a:r>
              <a:rPr lang="en-GB" sz="1200" dirty="0"/>
              <a:t>}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 err="1"/>
              <a:t>MyDelType</a:t>
            </a:r>
            <a:r>
              <a:rPr lang="en-GB" sz="1200" dirty="0"/>
              <a:t> d = </a:t>
            </a:r>
            <a:r>
              <a:rPr lang="en-GB" sz="1200" dirty="0" err="1"/>
              <a:t>MyClass.MyMethod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(d());</a:t>
            </a:r>
          </a:p>
          <a:p>
            <a:pPr defTabSz="739775">
              <a:defRPr/>
            </a:pPr>
            <a:r>
              <a:rPr lang="en-GB" sz="1200" dirty="0" err="1"/>
              <a:t>Console.WriteLine</a:t>
            </a:r>
            <a:r>
              <a:rPr lang="en-GB" sz="1200" dirty="0"/>
              <a:t>(d());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A lambda expression is a simplified syntax for anonymous methods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Here is the formal syntax for a lambda expression: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/>
              <a:t>Notes:</a:t>
            </a:r>
          </a:p>
          <a:p>
            <a:pPr lvl="1" eaLnBrk="1" hangingPunct="1"/>
            <a:r>
              <a:rPr lang="en-GB" sz="2000" dirty="0" smtClean="0"/>
              <a:t>You don't have to specify parameter types (just names)</a:t>
            </a:r>
          </a:p>
          <a:p>
            <a:pPr lvl="1" eaLnBrk="1" hangingPunct="1"/>
            <a:r>
              <a:rPr lang="en-GB" sz="2000" dirty="0" smtClean="0"/>
              <a:t>If method has multiple parameters, enclose in ()</a:t>
            </a:r>
          </a:p>
          <a:p>
            <a:pPr lvl="1" eaLnBrk="1" hangingPunct="1"/>
            <a:r>
              <a:rPr lang="en-GB" sz="2000" dirty="0" smtClean="0"/>
              <a:t>If method body has multiple statements, enclose in {}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sz="2400" dirty="0" smtClean="0"/>
              <a:t>For following examples, see </a:t>
            </a:r>
            <a:r>
              <a:rPr lang="en-GB" sz="2400" dirty="0" err="1" smtClean="0"/>
              <a:t>LambdaDemo.cs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Lambda Expressions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E1E10D9-AA5B-4B7A-9205-C138909980BF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4550" y="2935550"/>
            <a:ext cx="7975600" cy="3603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(comma-separated-method-</a:t>
            </a:r>
            <a:r>
              <a:rPr lang="en-GB" sz="1200" dirty="0" err="1"/>
              <a:t>params</a:t>
            </a:r>
            <a:r>
              <a:rPr lang="en-GB" sz="1200" dirty="0"/>
              <a:t>) =&gt; method-body</a:t>
            </a:r>
            <a:endParaRPr lang="en-GB" sz="12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Example 1:</a:t>
            </a:r>
          </a:p>
          <a:p>
            <a:pPr lvl="1" eaLnBrk="1" hangingPunct="1"/>
            <a:r>
              <a:rPr lang="en-GB" sz="2000" dirty="0" smtClean="0"/>
              <a:t>Here's a delegate type that has no parameters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Here are lambda expressions for this delegate type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Lambda Expression Examples </a:t>
            </a:r>
            <a:r>
              <a:rPr lang="en-GB" sz="2800" dirty="0" smtClean="0"/>
              <a:t>(1 of 3)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470763D-5E5A-4EFA-A103-DDB33C918219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2014150"/>
            <a:ext cx="7975600" cy="32138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delegate void </a:t>
            </a:r>
            <a:r>
              <a:rPr lang="en-GB" sz="1200" dirty="0" err="1" smtClean="0"/>
              <a:t>MyHandlerNoParams</a:t>
            </a:r>
            <a:r>
              <a:rPr lang="en-GB" sz="1200" dirty="0" smtClean="0"/>
              <a:t>();</a:t>
            </a:r>
            <a:endParaRPr lang="en-GB" sz="1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3150413"/>
            <a:ext cx="7975600" cy="33689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MyHandlerNoParams</a:t>
            </a:r>
            <a:r>
              <a:rPr lang="en-GB" sz="1200" dirty="0" smtClean="0"/>
              <a:t> </a:t>
            </a:r>
            <a:r>
              <a:rPr lang="en-GB" sz="1200" dirty="0"/>
              <a:t>del1 = () =&gt; </a:t>
            </a:r>
            <a:r>
              <a:rPr lang="en-GB" sz="1200" dirty="0" err="1"/>
              <a:t>Console.WriteLine</a:t>
            </a:r>
            <a:r>
              <a:rPr lang="en-GB" sz="1200" dirty="0"/>
              <a:t>("Hello single-line lambda!");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0900" y="3720326"/>
            <a:ext cx="7975600" cy="10416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MyHandlerNoParams</a:t>
            </a:r>
            <a:r>
              <a:rPr lang="en-GB" sz="1200" dirty="0" smtClean="0"/>
              <a:t> </a:t>
            </a:r>
            <a:r>
              <a:rPr lang="en-GB" sz="1200" dirty="0"/>
              <a:t>del2 = () =&gt;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("Hello multi-line lambda!");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Console.WriteLine</a:t>
            </a:r>
            <a:r>
              <a:rPr lang="en-GB" sz="1200" dirty="0"/>
              <a:t>("Goodbye multi-line lambda!");</a:t>
            </a:r>
          </a:p>
          <a:p>
            <a:pPr defTabSz="739775">
              <a:defRPr/>
            </a:pPr>
            <a:r>
              <a:rPr lang="en-GB" sz="12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Example 2:</a:t>
            </a:r>
          </a:p>
          <a:p>
            <a:pPr lvl="1" eaLnBrk="1" hangingPunct="1"/>
            <a:r>
              <a:rPr lang="en-GB" sz="2000" dirty="0" smtClean="0"/>
              <a:t>Here's a delegate type that takes a single parameter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Here are lambda expressions for this delegate type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Lambda Expression Examples </a:t>
            </a:r>
            <a:r>
              <a:rPr lang="en-GB" sz="2800" smtClean="0"/>
              <a:t>(2 of 3)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CADCE61-7997-4EFB-B9A9-ED70FEB4D17B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2049775"/>
            <a:ext cx="7975600" cy="27779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delegate void </a:t>
            </a:r>
            <a:r>
              <a:rPr lang="en-GB" sz="1200" dirty="0" err="1" smtClean="0"/>
              <a:t>MyHandlerOneParam</a:t>
            </a:r>
            <a:r>
              <a:rPr lang="en-GB" sz="1200" dirty="0" smtClean="0"/>
              <a:t>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i</a:t>
            </a:r>
            <a:r>
              <a:rPr lang="en-GB" sz="1200" dirty="0"/>
              <a:t>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3150413"/>
            <a:ext cx="7975600" cy="29119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MyHandlerOneParam</a:t>
            </a:r>
            <a:r>
              <a:rPr lang="en-GB" sz="1200" dirty="0" smtClean="0"/>
              <a:t> </a:t>
            </a:r>
            <a:r>
              <a:rPr lang="en-GB" sz="1200" dirty="0"/>
              <a:t>del1 = </a:t>
            </a:r>
            <a:r>
              <a:rPr lang="en-GB" sz="1200" dirty="0" err="1"/>
              <a:t>i</a:t>
            </a:r>
            <a:r>
              <a:rPr lang="en-GB" sz="1200" dirty="0"/>
              <a:t> =&gt; </a:t>
            </a:r>
            <a:r>
              <a:rPr lang="en-GB" sz="1200" dirty="0" err="1"/>
              <a:t>Console.WriteLine</a:t>
            </a:r>
            <a:r>
              <a:rPr lang="en-GB" sz="1200" dirty="0" smtClean="0"/>
              <a:t>("Via del1, value </a:t>
            </a:r>
            <a:r>
              <a:rPr lang="en-GB" sz="1200" dirty="0"/>
              <a:t>is {0}.", </a:t>
            </a:r>
            <a:r>
              <a:rPr lang="en-GB" sz="1200" dirty="0" err="1"/>
              <a:t>i</a:t>
            </a:r>
            <a:r>
              <a:rPr lang="en-GB" sz="1200" dirty="0"/>
              <a:t>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0900" y="3640500"/>
            <a:ext cx="7975600" cy="291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MyHandlerOneParam</a:t>
            </a:r>
            <a:r>
              <a:rPr lang="en-GB" sz="1200" dirty="0" smtClean="0"/>
              <a:t> del2 = (</a:t>
            </a:r>
            <a:r>
              <a:rPr lang="en-GB" sz="1200" dirty="0" err="1" smtClean="0"/>
              <a:t>i</a:t>
            </a:r>
            <a:r>
              <a:rPr lang="en-GB" sz="1200" dirty="0" smtClean="0"/>
              <a:t>) =&gt; </a:t>
            </a:r>
            <a:r>
              <a:rPr lang="en-GB" sz="1200" dirty="0" err="1" smtClean="0"/>
              <a:t>Console.WriteLine</a:t>
            </a:r>
            <a:r>
              <a:rPr lang="en-GB" sz="1200" dirty="0" smtClean="0"/>
              <a:t>("Via del2, value is {0}.", </a:t>
            </a:r>
            <a:r>
              <a:rPr lang="en-GB" sz="1200" dirty="0" err="1" smtClean="0"/>
              <a:t>i</a:t>
            </a:r>
            <a:r>
              <a:rPr lang="en-GB" sz="1200" dirty="0" smtClean="0"/>
              <a:t>);</a:t>
            </a:r>
            <a:endParaRPr lang="en-GB" sz="1200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55663" y="4140875"/>
            <a:ext cx="7975600" cy="29119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MyHandlerOneParam</a:t>
            </a:r>
            <a:r>
              <a:rPr lang="en-GB" sz="1200" dirty="0" smtClean="0"/>
              <a:t> del3 </a:t>
            </a:r>
            <a:r>
              <a:rPr lang="en-GB" sz="1200" dirty="0"/>
              <a:t>=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) =&gt; </a:t>
            </a:r>
            <a:r>
              <a:rPr lang="en-GB" sz="1200" dirty="0" err="1"/>
              <a:t>Console.WriteLine</a:t>
            </a:r>
            <a:r>
              <a:rPr lang="en-GB" sz="1200" dirty="0" smtClean="0"/>
              <a:t>("Via del3, value </a:t>
            </a:r>
            <a:r>
              <a:rPr lang="en-GB" sz="1200" dirty="0"/>
              <a:t>is {0}.", </a:t>
            </a:r>
            <a:r>
              <a:rPr lang="en-GB" sz="1200" dirty="0" err="1"/>
              <a:t>i</a:t>
            </a:r>
            <a:r>
              <a:rPr lang="en-GB" sz="12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Delegates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Anonymous methods and lambdas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GB" sz="2400" dirty="0" smtClean="0"/>
              <a:t>Events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dirty="0"/>
          </a:p>
          <a:p>
            <a:pPr marL="0" indent="0" eaLnBrk="1" hangingPunct="1">
              <a:buNone/>
            </a:pPr>
            <a:r>
              <a:rPr lang="en-GB" sz="2400" u="sng" dirty="0" smtClean="0"/>
              <a:t>Annex</a:t>
            </a:r>
          </a:p>
          <a:p>
            <a:pPr eaLnBrk="1" hangingPunct="1"/>
            <a:r>
              <a:rPr lang="en-GB" dirty="0"/>
              <a:t>Asynchronous delegates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95BB3C0-5F26-46F4-B8D9-DA40F7E5DF20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63650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Demos-07-DelegatesEventsLambdas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Example 3:</a:t>
            </a:r>
          </a:p>
          <a:p>
            <a:pPr lvl="1" eaLnBrk="1" hangingPunct="1"/>
            <a:r>
              <a:rPr lang="en-GB" sz="2000" dirty="0" smtClean="0"/>
              <a:t>Here's a delegate type that takes multiple parameters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Here are lambda expressions for this delegate type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Lambda Expression Examples </a:t>
            </a:r>
            <a:r>
              <a:rPr lang="en-GB" sz="2800" smtClean="0"/>
              <a:t>(3 of 3)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BAF2D0-1268-4196-87FC-0F00089F79A5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27717" name="Rectangle 5"/>
          <p:cNvSpPr>
            <a:spLocks noChangeArrowheads="1"/>
          </p:cNvSpPr>
          <p:nvPr/>
        </p:nvSpPr>
        <p:spPr bwMode="auto">
          <a:xfrm>
            <a:off x="844550" y="2037900"/>
            <a:ext cx="7975600" cy="30154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delegate void </a:t>
            </a:r>
            <a:r>
              <a:rPr lang="en-GB" sz="1200" dirty="0" err="1" smtClean="0"/>
              <a:t>MyHandlerMultiParams</a:t>
            </a:r>
            <a:r>
              <a:rPr lang="en-GB" sz="1200" dirty="0" smtClean="0"/>
              <a:t>(object </a:t>
            </a:r>
            <a:r>
              <a:rPr lang="en-GB" sz="1200" dirty="0"/>
              <a:t>sender, </a:t>
            </a:r>
            <a:r>
              <a:rPr lang="en-GB" sz="1200" dirty="0" err="1"/>
              <a:t>EventArgs</a:t>
            </a:r>
            <a:r>
              <a:rPr lang="en-GB" sz="1200" dirty="0"/>
              <a:t> </a:t>
            </a:r>
            <a:r>
              <a:rPr lang="en-GB" sz="1200" dirty="0" err="1"/>
              <a:t>args</a:t>
            </a:r>
            <a:r>
              <a:rPr lang="en-GB" sz="1200" dirty="0"/>
              <a:t>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7725" y="3138538"/>
            <a:ext cx="7975600" cy="31609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MyHandlerMultiParams</a:t>
            </a:r>
            <a:r>
              <a:rPr lang="en-GB" sz="1200" dirty="0" smtClean="0"/>
              <a:t> </a:t>
            </a:r>
            <a:r>
              <a:rPr lang="en-GB" sz="1200" dirty="0"/>
              <a:t>del1 = (sender, </a:t>
            </a:r>
            <a:r>
              <a:rPr lang="en-GB" sz="1200" dirty="0" err="1"/>
              <a:t>args</a:t>
            </a:r>
            <a:r>
              <a:rPr lang="en-GB" sz="1200" dirty="0"/>
              <a:t>) =&gt; </a:t>
            </a:r>
            <a:r>
              <a:rPr lang="en-GB" sz="1200" dirty="0" err="1"/>
              <a:t>Console.WriteLine</a:t>
            </a:r>
            <a:r>
              <a:rPr lang="en-GB" sz="1200" dirty="0"/>
              <a:t>("Do </a:t>
            </a:r>
            <a:r>
              <a:rPr lang="en-GB" sz="1200" dirty="0" smtClean="0"/>
              <a:t>something1...");</a:t>
            </a:r>
            <a:endParaRPr lang="en-GB" sz="1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0900" y="3688000"/>
            <a:ext cx="7975600" cy="4536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 smtClean="0"/>
              <a:t>MyHandlerMultiParams</a:t>
            </a:r>
            <a:r>
              <a:rPr lang="en-GB" sz="1200" dirty="0" smtClean="0"/>
              <a:t> del2 </a:t>
            </a:r>
            <a:r>
              <a:rPr lang="en-GB" sz="1200" dirty="0"/>
              <a:t>= (object sender, </a:t>
            </a:r>
            <a:r>
              <a:rPr lang="en-GB" sz="1200" dirty="0" err="1"/>
              <a:t>EventArgs</a:t>
            </a:r>
            <a:r>
              <a:rPr lang="en-GB" sz="1200" dirty="0"/>
              <a:t> </a:t>
            </a:r>
            <a:r>
              <a:rPr lang="en-GB" sz="1200" dirty="0" err="1"/>
              <a:t>args</a:t>
            </a:r>
            <a:r>
              <a:rPr lang="en-GB" sz="1200" dirty="0"/>
              <a:t>) =&gt; </a:t>
            </a:r>
          </a:p>
          <a:p>
            <a:pPr defTabSz="739775">
              <a:defRPr/>
            </a:pPr>
            <a:r>
              <a:rPr lang="en-GB" sz="1200" dirty="0"/>
              <a:t>                                   </a:t>
            </a:r>
            <a:r>
              <a:rPr lang="en-GB" sz="1200" dirty="0" err="1"/>
              <a:t>Console.WriteLine</a:t>
            </a:r>
            <a:r>
              <a:rPr lang="en-GB" sz="1200" dirty="0"/>
              <a:t>("Do </a:t>
            </a:r>
            <a:r>
              <a:rPr lang="en-GB" sz="1200" dirty="0" smtClean="0"/>
              <a:t>something2...");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2400" dirty="0" smtClean="0"/>
              <a:t>C#6 allows you to implement 1-line methods and properties as lambda expressions</a:t>
            </a:r>
          </a:p>
          <a:p>
            <a:pPr lvl="1" eaLnBrk="1" hangingPunct="1"/>
            <a:r>
              <a:rPr lang="en-GB" dirty="0" smtClean="0"/>
              <a:t>These are known as "expression-body" members</a:t>
            </a:r>
          </a:p>
          <a:p>
            <a:pPr lvl="1" eaLnBrk="1" hangingPunct="1"/>
            <a:endParaRPr lang="en-GB" sz="1600" dirty="0"/>
          </a:p>
          <a:p>
            <a:pPr eaLnBrk="1" hangingPunct="1"/>
            <a:r>
              <a:rPr lang="en-GB" dirty="0" smtClean="0"/>
              <a:t>Example (</a:t>
            </a:r>
            <a:r>
              <a:rPr lang="en-GB" dirty="0"/>
              <a:t>see </a:t>
            </a:r>
            <a:r>
              <a:rPr lang="en-GB" dirty="0" err="1" smtClean="0"/>
              <a:t>ExpressionBodiedMembers.cs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Expression-Body Members</a:t>
            </a:r>
            <a:endParaRPr lang="en-GB" sz="2800" dirty="0" smtClean="0"/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EBAF2D0-1268-4196-87FC-0F00089F79A5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44550" y="3241970"/>
            <a:ext cx="7975600" cy="255318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class </a:t>
            </a:r>
            <a:r>
              <a:rPr lang="en-GB" sz="1200" dirty="0" smtClean="0"/>
              <a:t>Employee                                            </a:t>
            </a:r>
            <a:r>
              <a:rPr lang="en-GB" sz="1200" u="sng" dirty="0" err="1"/>
              <a:t>ExpressionBodiedMembers.cs</a:t>
            </a:r>
            <a:endParaRPr lang="en-GB" sz="1200" u="sng" dirty="0"/>
          </a:p>
          <a:p>
            <a:r>
              <a:rPr lang="en-GB" sz="1200" dirty="0"/>
              <a:t>{</a:t>
            </a:r>
          </a:p>
          <a:p>
            <a:r>
              <a:rPr lang="en-GB" sz="1200" dirty="0"/>
              <a:t>    public string Name { get; set; }</a:t>
            </a:r>
          </a:p>
          <a:p>
            <a:r>
              <a:rPr lang="en-GB" sz="1200" dirty="0"/>
              <a:t>    public double Salary { get; set; }</a:t>
            </a:r>
          </a:p>
          <a:p>
            <a:endParaRPr lang="en-GB" sz="1200" dirty="0"/>
          </a:p>
          <a:p>
            <a:r>
              <a:rPr lang="en-GB" sz="1200" dirty="0"/>
              <a:t>    // Expression-bodied method.</a:t>
            </a:r>
          </a:p>
          <a:p>
            <a:r>
              <a:rPr lang="en-GB" sz="1200" dirty="0"/>
              <a:t>    </a:t>
            </a:r>
            <a:r>
              <a:rPr lang="en-GB" sz="1200" b="1" dirty="0">
                <a:solidFill>
                  <a:srgbClr val="FF0000"/>
                </a:solidFill>
              </a:rPr>
              <a:t>public void </a:t>
            </a:r>
            <a:r>
              <a:rPr lang="en-GB" sz="1200" b="1" dirty="0" err="1">
                <a:solidFill>
                  <a:srgbClr val="FF0000"/>
                </a:solidFill>
              </a:rPr>
              <a:t>PayRaise</a:t>
            </a:r>
            <a:r>
              <a:rPr lang="en-GB" sz="1200" b="1" dirty="0">
                <a:solidFill>
                  <a:srgbClr val="FF0000"/>
                </a:solidFill>
              </a:rPr>
              <a:t>(double amount) =&gt; Salary += amount;</a:t>
            </a:r>
          </a:p>
          <a:p>
            <a:endParaRPr lang="en-GB" sz="1200" dirty="0"/>
          </a:p>
          <a:p>
            <a:r>
              <a:rPr lang="en-GB" sz="1200" dirty="0"/>
              <a:t>    // Expression-bodied (getter) property.</a:t>
            </a:r>
          </a:p>
          <a:p>
            <a:r>
              <a:rPr lang="en-GB" sz="1200" dirty="0"/>
              <a:t>    </a:t>
            </a:r>
            <a:r>
              <a:rPr lang="en-GB" sz="1200" b="1" dirty="0">
                <a:solidFill>
                  <a:srgbClr val="FF0000"/>
                </a:solidFill>
              </a:rPr>
              <a:t>public double </a:t>
            </a:r>
            <a:r>
              <a:rPr lang="en-GB" sz="1200" b="1" dirty="0" err="1">
                <a:solidFill>
                  <a:srgbClr val="FF0000"/>
                </a:solidFill>
              </a:rPr>
              <a:t>TaxPayable</a:t>
            </a:r>
            <a:r>
              <a:rPr lang="en-GB" sz="1200" b="1" dirty="0">
                <a:solidFill>
                  <a:srgbClr val="FF0000"/>
                </a:solidFill>
              </a:rPr>
              <a:t> =&gt; Salary * 0.25;</a:t>
            </a:r>
          </a:p>
          <a:p>
            <a:endParaRPr lang="en-GB" sz="1200" dirty="0"/>
          </a:p>
          <a:p>
            <a:r>
              <a:rPr lang="en-GB" sz="1200" dirty="0" smtClean="0"/>
              <a:t>    …</a:t>
            </a:r>
          </a:p>
          <a:p>
            <a:r>
              <a:rPr lang="en-GB" sz="1200" dirty="0" smtClean="0"/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650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What are events?</a:t>
            </a:r>
          </a:p>
          <a:p>
            <a:pPr eaLnBrk="1" hangingPunct="1"/>
            <a:r>
              <a:rPr lang="en-GB" sz="2400" dirty="0" smtClean="0"/>
              <a:t>How to define and use events</a:t>
            </a:r>
          </a:p>
          <a:p>
            <a:pPr eaLnBrk="1" hangingPunct="1"/>
            <a:r>
              <a:rPr lang="en-GB" sz="2400" dirty="0" smtClean="0"/>
              <a:t>Worked example</a:t>
            </a:r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3</a:t>
            </a:r>
            <a:r>
              <a:rPr lang="en-GB" dirty="0" smtClean="0"/>
              <a:t>.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E66E19-448D-4EB5-9EFC-AF6C31E95D88}" type="slidenum">
              <a:rPr lang="en-GB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.NET supports events</a:t>
            </a:r>
          </a:p>
          <a:p>
            <a:pPr lvl="1" eaLnBrk="1" hangingPunct="1"/>
            <a:r>
              <a:rPr lang="en-GB" sz="2000" dirty="0" smtClean="0"/>
              <a:t>Familiar to most developers</a:t>
            </a:r>
          </a:p>
          <a:p>
            <a:pPr lvl="1" eaLnBrk="1" hangingPunct="1"/>
            <a:r>
              <a:rPr lang="en-GB" sz="2000" dirty="0" smtClean="0"/>
              <a:t>But different in .NET...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Events are based heavily on delegates</a:t>
            </a:r>
          </a:p>
          <a:p>
            <a:pPr lvl="1" eaLnBrk="1" hangingPunct="1"/>
            <a:r>
              <a:rPr lang="en-GB" sz="2000" dirty="0" smtClean="0"/>
              <a:t>.NET events encapsulate the task of adding event receivers</a:t>
            </a:r>
          </a:p>
          <a:p>
            <a:pPr lvl="1" eaLnBrk="1" hangingPunct="1"/>
            <a:r>
              <a:rPr lang="en-GB" sz="2000" dirty="0" smtClean="0"/>
              <a:t>Also encapsulate the task of notifying event receivers when an event is raised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are Events?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49B3704C-4920-4759-8586-CB3EE4B51BF7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Follow these steps:</a:t>
            </a:r>
          </a:p>
          <a:p>
            <a:pPr lvl="1" eaLnBrk="1" hangingPunct="1"/>
            <a:r>
              <a:rPr lang="en-GB" sz="2000" dirty="0" smtClean="0"/>
              <a:t>Define an 'event argument' class, to hold context information when an event is raised</a:t>
            </a:r>
          </a:p>
          <a:p>
            <a:pPr lvl="1" eaLnBrk="1" hangingPunct="1"/>
            <a:r>
              <a:rPr lang="en-GB" sz="2000" dirty="0" smtClean="0"/>
              <a:t>Define a delegate type, to specify the signature of the event (i.e. event handlers must have this signature)</a:t>
            </a:r>
          </a:p>
          <a:p>
            <a:pPr lvl="1" eaLnBrk="1" hangingPunct="1"/>
            <a:r>
              <a:rPr lang="en-GB" sz="2000" dirty="0" smtClean="0"/>
              <a:t>In your event-source class, publish events using the </a:t>
            </a:r>
            <a:r>
              <a:rPr lang="en-GB" sz="2000" dirty="0" smtClean="0">
                <a:latin typeface="Lucida Console" pitchFamily="49" charset="0"/>
              </a:rPr>
              <a:t>event</a:t>
            </a:r>
            <a:r>
              <a:rPr lang="en-GB" sz="2000" dirty="0" smtClean="0"/>
              <a:t> keyword</a:t>
            </a:r>
          </a:p>
          <a:p>
            <a:pPr lvl="1" eaLnBrk="1" hangingPunct="1"/>
            <a:r>
              <a:rPr lang="en-GB" sz="2000" dirty="0" smtClean="0"/>
              <a:t>In the event-source class, raise events when something interesting happens </a:t>
            </a:r>
          </a:p>
          <a:p>
            <a:pPr lvl="1" eaLnBrk="1" hangingPunct="1"/>
            <a:r>
              <a:rPr lang="en-GB" sz="2000" dirty="0" smtClean="0"/>
              <a:t>In the client code, subscribe to the events you're interested in</a:t>
            </a:r>
          </a:p>
          <a:p>
            <a:pPr lvl="2" eaLnBrk="1" hangingPunct="1"/>
            <a:r>
              <a:rPr lang="en-GB" sz="1800" dirty="0" smtClean="0"/>
              <a:t>Provide event-handler methods (with same signature as event)</a:t>
            </a:r>
          </a:p>
          <a:p>
            <a:pPr lvl="2" eaLnBrk="1" hangingPunct="1"/>
            <a:r>
              <a:rPr lang="en-GB" sz="1800" dirty="0" smtClean="0"/>
              <a:t>Event-handler methods will be called when the event is raised</a:t>
            </a:r>
          </a:p>
          <a:p>
            <a:pPr lvl="1" eaLnBrk="1" hangingPunct="1"/>
            <a:endParaRPr lang="en-GB" sz="2000" dirty="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How to Define and Use Events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4F04E14-2109-45F3-BA67-00C1FF4D7D4E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848901" name="Oval 5"/>
          <p:cNvSpPr>
            <a:spLocks noChangeArrowheads="1"/>
          </p:cNvSpPr>
          <p:nvPr/>
        </p:nvSpPr>
        <p:spPr bwMode="auto">
          <a:xfrm>
            <a:off x="833438" y="1712400"/>
            <a:ext cx="339725" cy="254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hlink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auto">
          <a:xfrm>
            <a:off x="833438" y="2382638"/>
            <a:ext cx="339725" cy="254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hlin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848903" name="Oval 7"/>
          <p:cNvSpPr>
            <a:spLocks noChangeArrowheads="1"/>
          </p:cNvSpPr>
          <p:nvPr/>
        </p:nvSpPr>
        <p:spPr bwMode="auto">
          <a:xfrm>
            <a:off x="833438" y="3040238"/>
            <a:ext cx="339725" cy="254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>
                <a:solidFill>
                  <a:schemeClr val="hlin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848904" name="Oval 8"/>
          <p:cNvSpPr>
            <a:spLocks noChangeArrowheads="1"/>
          </p:cNvSpPr>
          <p:nvPr/>
        </p:nvSpPr>
        <p:spPr bwMode="auto">
          <a:xfrm>
            <a:off x="833438" y="3720825"/>
            <a:ext cx="339725" cy="254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hlink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848905" name="Oval 9"/>
          <p:cNvSpPr>
            <a:spLocks noChangeArrowheads="1"/>
          </p:cNvSpPr>
          <p:nvPr/>
        </p:nvSpPr>
        <p:spPr bwMode="auto">
          <a:xfrm>
            <a:off x="833438" y="4389538"/>
            <a:ext cx="339725" cy="2540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chemeClr val="hlink"/>
                </a:solidFill>
                <a:latin typeface="Tahoma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1" grpId="0" animBg="1"/>
      <p:bldP spid="848902" grpId="0" animBg="1"/>
      <p:bldP spid="848903" grpId="0" animBg="1"/>
      <p:bldP spid="848904" grpId="0" animBg="1"/>
      <p:bldP spid="8489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Let's see an example of events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smtClean="0">
                <a:latin typeface="Lucida Console" pitchFamily="49" charset="0"/>
              </a:rPr>
              <a:t>Events</a:t>
            </a:r>
            <a:r>
              <a:rPr lang="en-GB" sz="2000" dirty="0" smtClean="0"/>
              <a:t> demo project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 sample has a </a:t>
            </a:r>
            <a:r>
              <a:rPr lang="en-GB" sz="2400" dirty="0" err="1" smtClean="0">
                <a:latin typeface="Lucida Console" pitchFamily="49" charset="0"/>
              </a:rPr>
              <a:t>CardDealer</a:t>
            </a:r>
            <a:r>
              <a:rPr lang="en-GB" sz="2400" dirty="0" smtClean="0"/>
              <a:t> class, which deals playing cards randomly from a pack</a:t>
            </a:r>
          </a:p>
          <a:p>
            <a:pPr lvl="1" eaLnBrk="1" hangingPunct="1"/>
            <a:r>
              <a:rPr lang="en-GB" sz="2000" dirty="0" smtClean="0"/>
              <a:t>The </a:t>
            </a:r>
            <a:r>
              <a:rPr lang="en-GB" sz="2000" dirty="0" err="1" smtClean="0">
                <a:latin typeface="Lucida Console" pitchFamily="49" charset="0"/>
              </a:rPr>
              <a:t>CardDealer</a:t>
            </a:r>
            <a:r>
              <a:rPr lang="en-GB" sz="2000" dirty="0" smtClean="0"/>
              <a:t> raises three different events</a:t>
            </a:r>
          </a:p>
          <a:p>
            <a:pPr lvl="2" eaLnBrk="1" hangingPunct="1"/>
            <a:r>
              <a:rPr lang="en-GB" sz="1800" dirty="0" smtClean="0"/>
              <a:t>When an Ace is dealt</a:t>
            </a:r>
          </a:p>
          <a:p>
            <a:pPr lvl="2" eaLnBrk="1" hangingPunct="1"/>
            <a:r>
              <a:rPr lang="en-GB" sz="1800" dirty="0" smtClean="0"/>
              <a:t>When a picture card is dealt</a:t>
            </a:r>
          </a:p>
          <a:p>
            <a:pPr lvl="2" eaLnBrk="1" hangingPunct="1"/>
            <a:r>
              <a:rPr lang="en-GB" sz="1800" dirty="0" smtClean="0"/>
              <a:t>When a diamond is dealt</a:t>
            </a:r>
          </a:p>
          <a:p>
            <a:pPr lvl="1" eaLnBrk="1" hangingPunct="1"/>
            <a:r>
              <a:rPr lang="en-GB" sz="2000" dirty="0" smtClean="0"/>
              <a:t>The client code chooses </a:t>
            </a:r>
            <a:br>
              <a:rPr lang="en-GB" sz="2000" dirty="0" smtClean="0"/>
            </a:br>
            <a:r>
              <a:rPr lang="en-GB" sz="2000" dirty="0" smtClean="0"/>
              <a:t>whether it wants to be </a:t>
            </a:r>
            <a:br>
              <a:rPr lang="en-GB" sz="2000" dirty="0" smtClean="0"/>
            </a:br>
            <a:r>
              <a:rPr lang="en-GB" sz="2000" dirty="0" smtClean="0"/>
              <a:t>notified of these events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(1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DF6E90-510A-4964-B3D7-460F60890C16}" type="slidenum">
              <a:rPr lang="en-GB"/>
              <a:pPr>
                <a:defRPr/>
              </a:pPr>
              <a:t>25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875" y="3629707"/>
            <a:ext cx="43815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Define an 'event argument' class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(2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B3EBDDA-1399-4A83-9890-2791486219E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892931" name="Rectangle 3"/>
          <p:cNvSpPr>
            <a:spLocks noChangeArrowheads="1"/>
          </p:cNvSpPr>
          <p:nvPr/>
        </p:nvSpPr>
        <p:spPr bwMode="auto">
          <a:xfrm>
            <a:off x="825500" y="1730375"/>
            <a:ext cx="7724775" cy="42191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CardEventArgs</a:t>
            </a:r>
            <a:r>
              <a:rPr lang="en-GB" sz="1200" dirty="0"/>
              <a:t> : </a:t>
            </a:r>
            <a:r>
              <a:rPr lang="en-GB" sz="1200" dirty="0" err="1"/>
              <a:t>EventArgs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Private fields</a:t>
            </a:r>
          </a:p>
          <a:p>
            <a:pPr defTabSz="739775">
              <a:defRPr/>
            </a:pPr>
            <a:r>
              <a:rPr lang="en-GB" sz="1200" dirty="0"/>
              <a:t>  private string </a:t>
            </a:r>
            <a:r>
              <a:rPr lang="en-GB" sz="1200" dirty="0" err="1"/>
              <a:t>mNumber</a:t>
            </a:r>
            <a:r>
              <a:rPr lang="en-GB" sz="1200" dirty="0"/>
              <a:t>, </a:t>
            </a:r>
            <a:r>
              <a:rPr lang="en-GB" sz="1200" dirty="0" err="1"/>
              <a:t>mSuit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Constructor, to initialize private fields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/>
              <a:t>CardEventArgs</a:t>
            </a:r>
            <a:r>
              <a:rPr lang="en-GB" sz="1200" dirty="0"/>
              <a:t>(string number, string suit)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mNumber</a:t>
            </a:r>
            <a:r>
              <a:rPr lang="en-GB" sz="1200" dirty="0"/>
              <a:t> = number;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mSuit</a:t>
            </a:r>
            <a:r>
              <a:rPr lang="en-GB" sz="1200" dirty="0"/>
              <a:t> = suit;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Properties, to get the values held in the private fields</a:t>
            </a:r>
          </a:p>
          <a:p>
            <a:pPr defTabSz="739775">
              <a:defRPr/>
            </a:pPr>
            <a:r>
              <a:rPr lang="en-GB" sz="1200" dirty="0"/>
              <a:t>  public string Number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get { return </a:t>
            </a:r>
            <a:r>
              <a:rPr lang="en-GB" sz="1200" dirty="0" err="1"/>
              <a:t>mNumber</a:t>
            </a:r>
            <a:r>
              <a:rPr lang="en-GB" sz="1200" dirty="0"/>
              <a:t>; }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public string Suit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get { return </a:t>
            </a:r>
            <a:r>
              <a:rPr lang="en-GB" sz="1200" dirty="0" err="1"/>
              <a:t>mSuit</a:t>
            </a:r>
            <a:r>
              <a:rPr lang="en-GB" sz="1200" dirty="0"/>
              <a:t>; }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  </a:t>
            </a:r>
            <a:r>
              <a:rPr lang="en-GB" sz="1200" dirty="0" smtClean="0"/>
              <a:t>              </a:t>
            </a:r>
            <a:r>
              <a:rPr lang="en-GB" sz="1200" u="sng" dirty="0" smtClean="0"/>
              <a:t>Events </a:t>
            </a:r>
            <a:r>
              <a:rPr lang="en-GB" sz="1200" u="sng" dirty="0"/>
              <a:t>project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Define a delegate </a:t>
            </a:r>
            <a:r>
              <a:rPr lang="en-GB" sz="2400" dirty="0" smtClean="0"/>
              <a:t>type </a:t>
            </a:r>
            <a:r>
              <a:rPr lang="en-GB" sz="2400" dirty="0" smtClean="0"/>
              <a:t>to define the event </a:t>
            </a:r>
            <a:r>
              <a:rPr lang="en-GB" sz="2400" dirty="0" smtClean="0"/>
              <a:t>signature, using the following conventions:</a:t>
            </a:r>
            <a:endParaRPr lang="en-GB" sz="2400" dirty="0" smtClean="0"/>
          </a:p>
          <a:p>
            <a:pPr lvl="1" eaLnBrk="1" hangingPunct="1"/>
            <a:r>
              <a:rPr lang="en-GB" sz="2000" dirty="0" smtClean="0"/>
              <a:t>Delegate type name </a:t>
            </a:r>
            <a:r>
              <a:rPr lang="en-GB" sz="2000" dirty="0" smtClean="0"/>
              <a:t>is </a:t>
            </a:r>
            <a:r>
              <a:rPr lang="en-GB" sz="2000" dirty="0" err="1" smtClean="0">
                <a:latin typeface="Lucida Console" pitchFamily="49" charset="0"/>
              </a:rPr>
              <a:t>XxxxEventHandler</a:t>
            </a:r>
            <a:endParaRPr lang="en-GB" sz="2000" dirty="0" smtClean="0"/>
          </a:p>
          <a:p>
            <a:pPr lvl="1" eaLnBrk="1" hangingPunct="1"/>
            <a:r>
              <a:rPr lang="en-GB" sz="2000" dirty="0" smtClean="0"/>
              <a:t>Parameter 1 is </a:t>
            </a:r>
            <a:r>
              <a:rPr lang="en-GB" sz="2000" dirty="0" smtClean="0"/>
              <a:t>the event source, </a:t>
            </a:r>
            <a:r>
              <a:rPr lang="en-GB" sz="2000" dirty="0" smtClean="0"/>
              <a:t>the </a:t>
            </a:r>
            <a:r>
              <a:rPr lang="en-GB" sz="2000" dirty="0" smtClean="0"/>
              <a:t>object that raised the event</a:t>
            </a:r>
          </a:p>
          <a:p>
            <a:pPr lvl="1" eaLnBrk="1" hangingPunct="1"/>
            <a:r>
              <a:rPr lang="en-GB" sz="2000" dirty="0" smtClean="0"/>
              <a:t>Parameter 2 is </a:t>
            </a:r>
            <a:r>
              <a:rPr lang="en-GB" sz="2000" dirty="0" smtClean="0"/>
              <a:t>an </a:t>
            </a:r>
            <a:r>
              <a:rPr lang="en-GB" sz="2000" dirty="0" err="1" smtClean="0">
                <a:latin typeface="Lucida Console" pitchFamily="49" charset="0"/>
              </a:rPr>
              <a:t>EventArgs</a:t>
            </a:r>
            <a:r>
              <a:rPr lang="en-GB" sz="2000" dirty="0" smtClean="0"/>
              <a:t> (or subclass), </a:t>
            </a:r>
            <a:r>
              <a:rPr lang="en-GB" sz="2000" dirty="0" smtClean="0"/>
              <a:t>provides </a:t>
            </a:r>
            <a:r>
              <a:rPr lang="en-GB" sz="2000" dirty="0" smtClean="0"/>
              <a:t>context </a:t>
            </a:r>
            <a:r>
              <a:rPr lang="en-GB" sz="2000" dirty="0" smtClean="0"/>
              <a:t>info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dirty="0" smtClean="0"/>
              <a:t>Alternatively, use the standard </a:t>
            </a:r>
            <a:r>
              <a:rPr lang="en-GB" dirty="0" err="1" smtClean="0">
                <a:latin typeface="Lucida Console" panose="020B0609040504020204" pitchFamily="49" charset="0"/>
              </a:rPr>
              <a:t>EventHandler</a:t>
            </a:r>
            <a:r>
              <a:rPr lang="en-GB" dirty="0" smtClean="0">
                <a:latin typeface="Lucida Console" panose="020B0609040504020204" pitchFamily="49" charset="0"/>
              </a:rPr>
              <a:t>&lt;T&gt;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See next slide</a:t>
            </a:r>
            <a:endParaRPr lang="en-GB" sz="2000" dirty="0" smtClean="0">
              <a:latin typeface="+mj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(3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8AECFDF-0011-4F0D-A233-5AFA3E2CEC18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825500" y="3135414"/>
            <a:ext cx="7724775" cy="33219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delegate void </a:t>
            </a:r>
            <a:r>
              <a:rPr lang="en-GB" sz="1200" dirty="0" err="1" smtClean="0"/>
              <a:t>CardEventHandler</a:t>
            </a:r>
            <a:r>
              <a:rPr lang="en-GB" sz="1200" dirty="0" smtClean="0"/>
              <a:t>(object source, </a:t>
            </a:r>
            <a:r>
              <a:rPr lang="en-GB" sz="1200" dirty="0" err="1"/>
              <a:t>CardEventArgs</a:t>
            </a:r>
            <a:r>
              <a:rPr lang="en-GB" sz="1200" dirty="0"/>
              <a:t> 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In your event-source class, publish events using the </a:t>
            </a:r>
            <a:r>
              <a:rPr lang="en-GB" sz="2400" dirty="0" smtClean="0">
                <a:latin typeface="Lucida Console" pitchFamily="49" charset="0"/>
              </a:rPr>
              <a:t>event</a:t>
            </a:r>
            <a:r>
              <a:rPr lang="en-GB" sz="2400" dirty="0" smtClean="0"/>
              <a:t> </a:t>
            </a:r>
            <a:r>
              <a:rPr lang="en-GB" sz="2400" dirty="0" smtClean="0"/>
              <a:t>keyword</a:t>
            </a:r>
          </a:p>
          <a:p>
            <a:pPr lvl="1" eaLnBrk="1" hangingPunct="1"/>
            <a:endParaRPr lang="en-GB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sz="2400" dirty="0" smtClean="0"/>
              <a:t>You can use </a:t>
            </a:r>
            <a:r>
              <a:rPr lang="en-GB" dirty="0" err="1" smtClean="0">
                <a:latin typeface="Lucida Console" panose="020B0609040504020204" pitchFamily="49" charset="0"/>
              </a:rPr>
              <a:t>EventHandler</a:t>
            </a:r>
            <a:r>
              <a:rPr lang="en-GB" dirty="0" smtClean="0">
                <a:latin typeface="Lucida Console" panose="020B0609040504020204" pitchFamily="49" charset="0"/>
              </a:rPr>
              <a:t>&lt;T</a:t>
            </a:r>
            <a:r>
              <a:rPr lang="en-GB" dirty="0">
                <a:latin typeface="Lucida Console" panose="020B0609040504020204" pitchFamily="49" charset="0"/>
              </a:rPr>
              <a:t>&gt;</a:t>
            </a:r>
            <a:r>
              <a:rPr lang="en-GB" sz="2400" dirty="0" smtClean="0"/>
              <a:t> to designate signatures</a:t>
            </a:r>
            <a:endParaRPr lang="en-GB" sz="2400" dirty="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(4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C29F467D-6115-4DAB-A383-1A2C4162A92D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894981" name="Rectangle 5"/>
          <p:cNvSpPr>
            <a:spLocks noChangeArrowheads="1"/>
          </p:cNvSpPr>
          <p:nvPr/>
        </p:nvSpPr>
        <p:spPr bwMode="auto">
          <a:xfrm>
            <a:off x="825500" y="2045013"/>
            <a:ext cx="7724775" cy="19569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CardDealer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Publish events, using our delegate type to denote the </a:t>
            </a:r>
            <a:r>
              <a:rPr lang="en-GB" sz="1200" dirty="0" smtClean="0"/>
              <a:t>signatures.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>
                <a:solidFill>
                  <a:srgbClr val="FF0000"/>
                </a:solidFill>
              </a:rPr>
              <a:t>CardEventHandler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dirty="0" err="1"/>
              <a:t>AceEventHandler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>
                <a:solidFill>
                  <a:srgbClr val="FF0000"/>
                </a:solidFill>
              </a:rPr>
              <a:t>CardEventHandler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dirty="0" err="1"/>
              <a:t>PicturecardEventHandler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>
                <a:solidFill>
                  <a:srgbClr val="FF0000"/>
                </a:solidFill>
              </a:rPr>
              <a:t>CardEventHandler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dirty="0" err="1"/>
              <a:t>DiamondEventHandler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Plus other fields, methods, etc (see next slide…)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                </a:t>
            </a:r>
            <a:r>
              <a:rPr lang="en-GB" sz="1200" dirty="0" smtClean="0"/>
              <a:t>           </a:t>
            </a:r>
            <a:r>
              <a:rPr lang="en-GB" sz="1200" u="sng" dirty="0" smtClean="0"/>
              <a:t>Events </a:t>
            </a:r>
            <a:r>
              <a:rPr lang="en-GB" sz="1200" u="sng" dirty="0"/>
              <a:t>project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5499" y="5071241"/>
            <a:ext cx="7724775" cy="161456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CardDealer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</a:t>
            </a:r>
            <a:r>
              <a:rPr lang="en-GB" sz="1200" dirty="0" smtClean="0"/>
              <a:t>Alternative syntax, using </a:t>
            </a:r>
            <a:r>
              <a:rPr lang="en-GB" sz="1200" dirty="0" err="1" smtClean="0"/>
              <a:t>EventHandler</a:t>
            </a:r>
            <a:r>
              <a:rPr lang="en-GB" sz="1200" dirty="0" smtClean="0"/>
              <a:t>&lt;T&gt; to denote </a:t>
            </a:r>
            <a:r>
              <a:rPr lang="en-GB" sz="1200" dirty="0"/>
              <a:t>the </a:t>
            </a:r>
            <a:r>
              <a:rPr lang="en-GB" sz="1200" dirty="0" smtClean="0"/>
              <a:t>signatures.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 smtClean="0">
                <a:solidFill>
                  <a:srgbClr val="FF0000"/>
                </a:solidFill>
              </a:rPr>
              <a:t>EventHandler</a:t>
            </a:r>
            <a:r>
              <a:rPr lang="en-GB" sz="1200" b="1" dirty="0" smtClean="0">
                <a:solidFill>
                  <a:srgbClr val="FF0000"/>
                </a:solidFill>
              </a:rPr>
              <a:t>&lt;</a:t>
            </a:r>
            <a:r>
              <a:rPr lang="en-GB" sz="1200" b="1" dirty="0" err="1" smtClean="0">
                <a:solidFill>
                  <a:srgbClr val="FF0000"/>
                </a:solidFill>
              </a:rPr>
              <a:t>CardEventArgs</a:t>
            </a:r>
            <a:r>
              <a:rPr lang="en-GB" sz="1200" b="1" dirty="0" smtClean="0">
                <a:solidFill>
                  <a:srgbClr val="FF0000"/>
                </a:solidFill>
              </a:rPr>
              <a:t>&gt;</a:t>
            </a:r>
            <a:r>
              <a:rPr lang="en-GB" sz="1200" dirty="0" smtClean="0"/>
              <a:t> </a:t>
            </a:r>
            <a:r>
              <a:rPr lang="en-GB" sz="1200" dirty="0" err="1"/>
              <a:t>AceEventHandler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>
                <a:solidFill>
                  <a:srgbClr val="FF0000"/>
                </a:solidFill>
              </a:rPr>
              <a:t>EventHandler</a:t>
            </a:r>
            <a:r>
              <a:rPr lang="en-GB" sz="1200" b="1" dirty="0">
                <a:solidFill>
                  <a:srgbClr val="FF0000"/>
                </a:solidFill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</a:rPr>
              <a:t>CardEventArgs</a:t>
            </a:r>
            <a:r>
              <a:rPr lang="en-GB" sz="1200" b="1" dirty="0">
                <a:solidFill>
                  <a:srgbClr val="FF0000"/>
                </a:solidFill>
              </a:rPr>
              <a:t>&gt; </a:t>
            </a:r>
            <a:r>
              <a:rPr lang="en-GB" sz="1200" dirty="0" err="1" smtClean="0"/>
              <a:t>PicturecardEventHandler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b="1" dirty="0">
                <a:solidFill>
                  <a:srgbClr val="FF0000"/>
                </a:solidFill>
              </a:rPr>
              <a:t>event </a:t>
            </a:r>
            <a:r>
              <a:rPr lang="en-GB" sz="1200" b="1" dirty="0" err="1">
                <a:solidFill>
                  <a:srgbClr val="FF0000"/>
                </a:solidFill>
              </a:rPr>
              <a:t>EventHandler</a:t>
            </a:r>
            <a:r>
              <a:rPr lang="en-GB" sz="1200" b="1" dirty="0">
                <a:solidFill>
                  <a:srgbClr val="FF0000"/>
                </a:solidFill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</a:rPr>
              <a:t>CardEventArgs</a:t>
            </a:r>
            <a:r>
              <a:rPr lang="en-GB" sz="1200" b="1" dirty="0">
                <a:solidFill>
                  <a:srgbClr val="FF0000"/>
                </a:solidFill>
              </a:rPr>
              <a:t>&gt; </a:t>
            </a:r>
            <a:r>
              <a:rPr lang="en-GB" sz="1200" dirty="0" err="1" smtClean="0"/>
              <a:t>DiamondEventHandler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 smtClean="0"/>
              <a:t>  …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                </a:t>
            </a:r>
            <a:r>
              <a:rPr lang="en-GB" sz="1200" dirty="0" smtClean="0"/>
              <a:t>           </a:t>
            </a:r>
            <a:r>
              <a:rPr lang="en-GB" sz="1200" u="sng" dirty="0" smtClean="0"/>
              <a:t>Events </a:t>
            </a:r>
            <a:r>
              <a:rPr lang="en-GB" sz="1200" u="sng" dirty="0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Raise events when something interesting happens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(5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9791A92-1281-40D0-A4FF-A86D9A0565A0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825500" y="1686294"/>
            <a:ext cx="7724775" cy="504701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static string[] NUMBERS = { "A", "2", "3", …,  "J", "Q", "K" };</a:t>
            </a:r>
          </a:p>
          <a:p>
            <a:pPr defTabSz="739775">
              <a:defRPr/>
            </a:pPr>
            <a:r>
              <a:rPr lang="en-GB" sz="1200" dirty="0"/>
              <a:t>static string[] SUITS   = { "Clubs", "Diamonds", "Hearts", "Spades" };</a:t>
            </a:r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public </a:t>
            </a:r>
            <a:r>
              <a:rPr lang="en-GB" sz="1200" dirty="0"/>
              <a:t>void Deal(out string number, out string suit)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Random </a:t>
            </a:r>
            <a:r>
              <a:rPr lang="en-GB" sz="1200" dirty="0" err="1"/>
              <a:t>rg</a:t>
            </a:r>
            <a:r>
              <a:rPr lang="en-GB" sz="1200" dirty="0"/>
              <a:t> = new Random</a:t>
            </a:r>
            <a:r>
              <a:rPr lang="en-GB" sz="1200" dirty="0" smtClean="0"/>
              <a:t>();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number = NUMBERS[</a:t>
            </a:r>
            <a:r>
              <a:rPr lang="en-GB" sz="1200" dirty="0" err="1"/>
              <a:t>rg.Next</a:t>
            </a:r>
            <a:r>
              <a:rPr lang="en-GB" sz="1200" dirty="0"/>
              <a:t>(0, 13)];   </a:t>
            </a:r>
            <a:endParaRPr lang="en-GB" sz="1200" dirty="0" smtClean="0"/>
          </a:p>
          <a:p>
            <a:pPr defTabSz="739775">
              <a:defRPr/>
            </a:pPr>
            <a:r>
              <a:rPr lang="en-GB" sz="1200" dirty="0" smtClean="0"/>
              <a:t>  suit   = </a:t>
            </a:r>
            <a:r>
              <a:rPr lang="en-GB" sz="1200" dirty="0"/>
              <a:t>SUITS[</a:t>
            </a:r>
            <a:r>
              <a:rPr lang="en-GB" sz="1200" dirty="0" err="1"/>
              <a:t>rg.Next</a:t>
            </a:r>
            <a:r>
              <a:rPr lang="en-GB" sz="1200" dirty="0"/>
              <a:t>(0, 4)];</a:t>
            </a:r>
          </a:p>
          <a:p>
            <a:pPr defTabSz="739775">
              <a:defRPr/>
            </a:pPr>
            <a:r>
              <a:rPr lang="en-GB" sz="1200" dirty="0"/>
              <a:t>			</a:t>
            </a:r>
          </a:p>
          <a:p>
            <a:pPr defTabSz="739775">
              <a:defRPr/>
            </a:pPr>
            <a:r>
              <a:rPr lang="en-GB" sz="1200" dirty="0"/>
              <a:t>  if (number == "A")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</a:t>
            </a:r>
            <a:r>
              <a:rPr lang="en-GB" sz="1200" dirty="0" err="1"/>
              <a:t>AceEventHandler</a:t>
            </a:r>
            <a:r>
              <a:rPr lang="en-GB" sz="1200" dirty="0"/>
              <a:t> != null)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AceEventHandler</a:t>
            </a:r>
            <a:r>
              <a:rPr lang="en-GB" sz="1200" dirty="0"/>
              <a:t>(this, new </a:t>
            </a:r>
            <a:r>
              <a:rPr lang="en-GB" sz="1200" dirty="0" err="1"/>
              <a:t>CardEventArgs</a:t>
            </a:r>
            <a:r>
              <a:rPr lang="en-GB" sz="1200" dirty="0"/>
              <a:t>(number, suit));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else if (number == "J" || number == "Q" || number == "K")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</a:t>
            </a:r>
            <a:r>
              <a:rPr lang="en-GB" sz="1200" dirty="0" err="1"/>
              <a:t>PicturecardEventHandler</a:t>
            </a:r>
            <a:r>
              <a:rPr lang="en-GB" sz="1200" dirty="0"/>
              <a:t> != null)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PicturecardEventHandler</a:t>
            </a:r>
            <a:r>
              <a:rPr lang="en-GB" sz="1200" dirty="0"/>
              <a:t>(this, new </a:t>
            </a:r>
            <a:r>
              <a:rPr lang="en-GB" sz="1200" dirty="0" err="1"/>
              <a:t>CardEventArgs</a:t>
            </a:r>
            <a:r>
              <a:rPr lang="en-GB" sz="1200" dirty="0"/>
              <a:t>(number, suit));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if (suit == "Diamonds")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if (</a:t>
            </a:r>
            <a:r>
              <a:rPr lang="en-GB" sz="1200" dirty="0" err="1"/>
              <a:t>DiamondEventHandler</a:t>
            </a:r>
            <a:r>
              <a:rPr lang="en-GB" sz="1200" dirty="0"/>
              <a:t> != null)</a:t>
            </a:r>
          </a:p>
          <a:p>
            <a:pPr defTabSz="739775">
              <a:defRPr/>
            </a:pPr>
            <a:r>
              <a:rPr lang="en-GB" sz="1200" dirty="0"/>
              <a:t>      </a:t>
            </a:r>
            <a:r>
              <a:rPr lang="en-GB" sz="1200" dirty="0" err="1"/>
              <a:t>DiamondEventHandler</a:t>
            </a:r>
            <a:r>
              <a:rPr lang="en-GB" sz="1200" dirty="0"/>
              <a:t>(this, new </a:t>
            </a:r>
            <a:r>
              <a:rPr lang="en-GB" sz="1200" dirty="0" err="1"/>
              <a:t>CardEventArgs</a:t>
            </a:r>
            <a:r>
              <a:rPr lang="en-GB" sz="1200" dirty="0"/>
              <a:t>(number, suit));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         </a:t>
            </a:r>
            <a:r>
              <a:rPr lang="en-GB" sz="1200" dirty="0" smtClean="0"/>
              <a:t>           </a:t>
            </a:r>
            <a:r>
              <a:rPr lang="en-GB" sz="1200" u="sng" dirty="0" smtClean="0"/>
              <a:t>Events </a:t>
            </a:r>
            <a:r>
              <a:rPr lang="en-GB" sz="1200" u="sng" dirty="0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delegates</a:t>
            </a:r>
          </a:p>
          <a:p>
            <a:pPr eaLnBrk="1" hangingPunct="1"/>
            <a:r>
              <a:rPr lang="en-GB" sz="2400" dirty="0" smtClean="0"/>
              <a:t>Delegates example</a:t>
            </a:r>
          </a:p>
          <a:p>
            <a:pPr eaLnBrk="1" hangingPunct="1"/>
            <a:r>
              <a:rPr lang="en-GB" sz="2400" dirty="0" smtClean="0"/>
              <a:t>Examining the IL for delegates</a:t>
            </a:r>
          </a:p>
          <a:p>
            <a:pPr eaLnBrk="1" hangingPunct="1"/>
            <a:r>
              <a:rPr lang="en-GB" sz="2400" dirty="0" smtClean="0"/>
              <a:t>Multicast delegates</a:t>
            </a:r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Delegates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A3A13D2-3007-4064-B932-DF2FC4539887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In the client code, subscribe to events of interest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(6 of 6)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74BBD3C-050B-4FB5-B25C-F4E4CC532EE9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825500" y="1682750"/>
            <a:ext cx="7724775" cy="475367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static void Main()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CardDealer</a:t>
            </a:r>
            <a:r>
              <a:rPr lang="en-GB" sz="1200" dirty="0"/>
              <a:t> dealer = new </a:t>
            </a:r>
            <a:r>
              <a:rPr lang="en-GB" sz="1200" dirty="0" err="1"/>
              <a:t>CardDealer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dealer.AceEventHandler</a:t>
            </a:r>
            <a:r>
              <a:rPr lang="en-GB" sz="1200" dirty="0"/>
              <a:t>         += </a:t>
            </a:r>
            <a:r>
              <a:rPr lang="en-GB" sz="1200" dirty="0" err="1" smtClean="0"/>
              <a:t>OnAce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dealer.PicturecardEventHandler</a:t>
            </a:r>
            <a:r>
              <a:rPr lang="en-GB" sz="1200" dirty="0"/>
              <a:t> += </a:t>
            </a:r>
            <a:r>
              <a:rPr lang="en-GB" sz="1200" dirty="0" err="1" smtClean="0"/>
              <a:t>OnPicturecard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dealer.DiamondEventHandler</a:t>
            </a:r>
            <a:r>
              <a:rPr lang="en-GB" sz="1200" dirty="0"/>
              <a:t>     += </a:t>
            </a:r>
            <a:r>
              <a:rPr lang="en-GB" sz="1200" dirty="0" err="1" smtClean="0"/>
              <a:t>OnDiamond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… 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dealer.Deal</a:t>
            </a:r>
            <a:r>
              <a:rPr lang="en-GB" sz="1200" dirty="0"/>
              <a:t>(out number, out suit);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private static void </a:t>
            </a:r>
            <a:r>
              <a:rPr lang="en-GB" sz="1200" dirty="0" err="1" smtClean="0"/>
              <a:t>OnAce</a:t>
            </a:r>
            <a:r>
              <a:rPr lang="en-GB" sz="1200" dirty="0" smtClean="0"/>
              <a:t>(object source</a:t>
            </a:r>
            <a:r>
              <a:rPr lang="en-GB" sz="1200" dirty="0"/>
              <a:t>, </a:t>
            </a:r>
            <a:r>
              <a:rPr lang="en-GB" sz="1200" dirty="0" err="1"/>
              <a:t>CardEventArgs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</a:t>
            </a:r>
            <a:r>
              <a:rPr lang="en-GB" sz="1200" dirty="0"/>
              <a:t>("</a:t>
            </a:r>
            <a:r>
              <a:rPr lang="en-GB" sz="1200" dirty="0" err="1"/>
              <a:t>OnAce</a:t>
            </a:r>
            <a:r>
              <a:rPr lang="en-GB" sz="1200" dirty="0"/>
              <a:t> handler, {0} of {1}!!!", </a:t>
            </a:r>
            <a:r>
              <a:rPr lang="en-GB" sz="1200" dirty="0" err="1"/>
              <a:t>e.Number</a:t>
            </a:r>
            <a:r>
              <a:rPr lang="en-GB" sz="1200" dirty="0"/>
              <a:t>, </a:t>
            </a:r>
            <a:r>
              <a:rPr lang="en-GB" sz="1200" dirty="0" err="1"/>
              <a:t>e.Suit</a:t>
            </a:r>
            <a:r>
              <a:rPr lang="en-GB" sz="1200" dirty="0"/>
              <a:t>); 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private static void </a:t>
            </a:r>
            <a:r>
              <a:rPr lang="en-GB" sz="1200" dirty="0" err="1" smtClean="0"/>
              <a:t>OnPicturecard</a:t>
            </a:r>
            <a:r>
              <a:rPr lang="en-GB" sz="1200" dirty="0" smtClean="0"/>
              <a:t>(object source</a:t>
            </a:r>
            <a:r>
              <a:rPr lang="en-GB" sz="1200" dirty="0"/>
              <a:t>, </a:t>
            </a:r>
            <a:r>
              <a:rPr lang="en-GB" sz="1200" dirty="0" err="1"/>
              <a:t>CardEventArgs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</a:t>
            </a:r>
            <a:r>
              <a:rPr lang="en-GB" sz="1200" dirty="0"/>
              <a:t>("</a:t>
            </a:r>
            <a:r>
              <a:rPr lang="en-GB" sz="1200" dirty="0" err="1"/>
              <a:t>OnPicturecard</a:t>
            </a:r>
            <a:r>
              <a:rPr lang="en-GB" sz="1200" dirty="0"/>
              <a:t> handler, {0} of {1}!!!", </a:t>
            </a:r>
            <a:r>
              <a:rPr lang="en-GB" sz="1200" dirty="0" err="1"/>
              <a:t>e.Number</a:t>
            </a:r>
            <a:r>
              <a:rPr lang="en-GB" sz="1200" dirty="0"/>
              <a:t>, </a:t>
            </a:r>
            <a:r>
              <a:rPr lang="en-GB" sz="1200" dirty="0" err="1"/>
              <a:t>e.Suit</a:t>
            </a:r>
            <a:r>
              <a:rPr lang="en-GB" sz="1200" dirty="0"/>
              <a:t>); </a:t>
            </a:r>
          </a:p>
          <a:p>
            <a:pPr defTabSz="739775">
              <a:defRPr/>
            </a:pPr>
            <a:r>
              <a:rPr lang="en-GB" sz="1200" dirty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private static void </a:t>
            </a:r>
            <a:r>
              <a:rPr lang="en-GB" sz="1200" dirty="0" err="1" smtClean="0"/>
              <a:t>OnDiamond</a:t>
            </a:r>
            <a:r>
              <a:rPr lang="en-GB" sz="1200" dirty="0" smtClean="0"/>
              <a:t>(object source</a:t>
            </a:r>
            <a:r>
              <a:rPr lang="en-GB" sz="1200" dirty="0"/>
              <a:t>, </a:t>
            </a:r>
            <a:r>
              <a:rPr lang="en-GB" sz="1200" dirty="0" err="1"/>
              <a:t>CardEventArgs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Console.Write</a:t>
            </a:r>
            <a:r>
              <a:rPr lang="en-GB" sz="1200" dirty="0"/>
              <a:t>("</a:t>
            </a:r>
            <a:r>
              <a:rPr lang="en-GB" sz="1200" dirty="0" err="1"/>
              <a:t>OnDiamond</a:t>
            </a:r>
            <a:r>
              <a:rPr lang="en-GB" sz="1200" dirty="0"/>
              <a:t> handler, {0} of {1}!!!", </a:t>
            </a:r>
            <a:r>
              <a:rPr lang="en-GB" sz="1200" dirty="0" err="1"/>
              <a:t>e.Number</a:t>
            </a:r>
            <a:r>
              <a:rPr lang="en-GB" sz="1200" dirty="0"/>
              <a:t>, </a:t>
            </a:r>
            <a:r>
              <a:rPr lang="en-GB" sz="1200" dirty="0" err="1"/>
              <a:t>e.Suit</a:t>
            </a:r>
            <a:r>
              <a:rPr lang="en-GB" sz="1200" dirty="0"/>
              <a:t>); 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        </a:t>
            </a:r>
            <a:r>
              <a:rPr lang="en-GB" sz="1200" u="sng" dirty="0" smtClean="0"/>
              <a:t>Events </a:t>
            </a:r>
            <a:r>
              <a:rPr lang="en-GB" sz="1200" u="sng" dirty="0"/>
              <a:t>project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Delegates</a:t>
            </a:r>
          </a:p>
          <a:p>
            <a:pPr eaLnBrk="1" hangingPunct="1"/>
            <a:r>
              <a:rPr lang="en-GB" sz="2400" dirty="0" smtClean="0"/>
              <a:t>Anonymous methods and lambdas</a:t>
            </a:r>
          </a:p>
          <a:p>
            <a:pPr eaLnBrk="1" hangingPunct="1"/>
            <a:r>
              <a:rPr lang="en-GB" sz="2400" dirty="0" smtClean="0"/>
              <a:t>Events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95BB3C0-5F26-46F4-B8D9-DA40F7E5DF20}" type="slidenum">
              <a:rPr lang="en-GB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Overview of asynchronous delegates</a:t>
            </a:r>
          </a:p>
          <a:p>
            <a:pPr eaLnBrk="1" hangingPunct="1"/>
            <a:r>
              <a:rPr lang="en-GB" sz="2400" dirty="0" smtClean="0"/>
              <a:t>Asynchronous delegates example</a:t>
            </a:r>
          </a:p>
          <a:p>
            <a:pPr eaLnBrk="1" hangingPunct="1"/>
            <a:r>
              <a:rPr lang="en-GB" dirty="0" smtClean="0"/>
              <a:t>Additional techniques</a:t>
            </a:r>
            <a:endParaRPr lang="en-GB" sz="2400" dirty="0" smtClean="0"/>
          </a:p>
        </p:txBody>
      </p:sp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Annex: Asynchronous Delegates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4838160-71A5-4CA3-838F-73022D67F110}" type="slidenum">
              <a:rPr lang="en-GB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examples so far have been synchronous delegates</a:t>
            </a:r>
          </a:p>
          <a:p>
            <a:pPr lvl="1" eaLnBrk="1" hangingPunct="1"/>
            <a:r>
              <a:rPr lang="en-GB" sz="2000" dirty="0" smtClean="0"/>
              <a:t>You must wait for the called method to terminate, before you can continue processing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.NET also supports asynchronous delegates</a:t>
            </a:r>
          </a:p>
          <a:p>
            <a:pPr lvl="1" eaLnBrk="1" hangingPunct="1"/>
            <a:r>
              <a:rPr lang="en-GB" sz="2000" dirty="0" smtClean="0"/>
              <a:t>Create a delegate to represent the method you want to call asynchronously</a:t>
            </a:r>
          </a:p>
          <a:p>
            <a:pPr lvl="2" eaLnBrk="1" hangingPunct="1"/>
            <a:r>
              <a:rPr lang="en-GB" sz="1800" dirty="0" smtClean="0"/>
              <a:t>Call </a:t>
            </a:r>
            <a:r>
              <a:rPr lang="en-GB" sz="1800" dirty="0" err="1" smtClean="0">
                <a:latin typeface="Lucida Console" pitchFamily="49" charset="0"/>
              </a:rPr>
              <a:t>BeginInvoke</a:t>
            </a:r>
            <a:r>
              <a:rPr lang="en-GB" sz="1800" dirty="0" smtClean="0">
                <a:latin typeface="Lucida Console" pitchFamily="49" charset="0"/>
              </a:rPr>
              <a:t>()</a:t>
            </a:r>
            <a:r>
              <a:rPr lang="en-GB" sz="1800" dirty="0" smtClean="0"/>
              <a:t> to invoke the method asynchronously</a:t>
            </a:r>
          </a:p>
          <a:p>
            <a:pPr lvl="2" eaLnBrk="1" hangingPunct="1"/>
            <a:r>
              <a:rPr lang="en-GB" sz="1800" dirty="0" smtClean="0"/>
              <a:t>Use an </a:t>
            </a:r>
            <a:r>
              <a:rPr lang="en-GB" sz="1800" dirty="0" err="1" smtClean="0">
                <a:latin typeface="Lucida Console" pitchFamily="49" charset="0"/>
              </a:rPr>
              <a:t>AsyncCallback</a:t>
            </a:r>
            <a:r>
              <a:rPr lang="en-GB" sz="1800" dirty="0" smtClean="0"/>
              <a:t> delegate to identify a </a:t>
            </a:r>
            <a:r>
              <a:rPr lang="en-GB" sz="1800" dirty="0" err="1" smtClean="0"/>
              <a:t>callback</a:t>
            </a:r>
            <a:r>
              <a:rPr lang="en-GB" sz="1800" dirty="0" smtClean="0"/>
              <a:t> method</a:t>
            </a:r>
          </a:p>
          <a:p>
            <a:pPr lvl="2" eaLnBrk="1" hangingPunct="1"/>
            <a:endParaRPr lang="en-GB" sz="1800" dirty="0" smtClean="0"/>
          </a:p>
          <a:p>
            <a:pPr lvl="1" eaLnBrk="1" hangingPunct="1"/>
            <a:r>
              <a:rPr lang="en-GB" sz="2000" dirty="0" smtClean="0"/>
              <a:t>The </a:t>
            </a:r>
            <a:r>
              <a:rPr lang="en-GB" sz="2000" dirty="0" err="1" smtClean="0"/>
              <a:t>callback</a:t>
            </a:r>
            <a:r>
              <a:rPr lang="en-GB" sz="2000" dirty="0" smtClean="0"/>
              <a:t> method will be called when the asynchronous method has completed</a:t>
            </a:r>
          </a:p>
          <a:p>
            <a:pPr lvl="2" eaLnBrk="1" hangingPunct="1"/>
            <a:r>
              <a:rPr lang="en-GB" sz="1800" dirty="0" smtClean="0"/>
              <a:t>In the </a:t>
            </a:r>
            <a:r>
              <a:rPr lang="en-GB" sz="1800" dirty="0" err="1" smtClean="0"/>
              <a:t>callback</a:t>
            </a:r>
            <a:r>
              <a:rPr lang="en-GB" sz="1800" dirty="0" smtClean="0"/>
              <a:t> method, call </a:t>
            </a:r>
            <a:r>
              <a:rPr lang="en-GB" sz="1800" dirty="0" err="1" smtClean="0">
                <a:latin typeface="Lucida Console" pitchFamily="49" charset="0"/>
              </a:rPr>
              <a:t>EndInvoke</a:t>
            </a:r>
            <a:r>
              <a:rPr lang="en-GB" sz="1800" dirty="0" smtClean="0">
                <a:latin typeface="Lucida Console" pitchFamily="49" charset="0"/>
              </a:rPr>
              <a:t>()</a:t>
            </a:r>
            <a:r>
              <a:rPr lang="en-GB" sz="1800" dirty="0" smtClean="0"/>
              <a:t> to access the return value (plus </a:t>
            </a:r>
            <a:r>
              <a:rPr lang="en-GB" sz="1800" dirty="0" smtClean="0">
                <a:latin typeface="Lucida Console" pitchFamily="49" charset="0"/>
              </a:rPr>
              <a:t>out/ref</a:t>
            </a:r>
            <a:r>
              <a:rPr lang="en-GB" sz="1800" dirty="0" smtClean="0"/>
              <a:t> </a:t>
            </a:r>
            <a:r>
              <a:rPr lang="en-GB" sz="1800" dirty="0" err="1" smtClean="0"/>
              <a:t>params</a:t>
            </a:r>
            <a:r>
              <a:rPr lang="en-GB" sz="1800" dirty="0" smtClean="0"/>
              <a:t>) from the </a:t>
            </a:r>
            <a:r>
              <a:rPr lang="en-GB" sz="1800" dirty="0" err="1" smtClean="0"/>
              <a:t>async</a:t>
            </a:r>
            <a:r>
              <a:rPr lang="en-GB" sz="1800" dirty="0" smtClean="0"/>
              <a:t> method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Asynchronous Delegates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DF59DA70-42D5-437F-8BF3-8C6265A7C92A}" type="slidenum">
              <a:rPr lang="en-GB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5482" y="4334326"/>
            <a:ext cx="4173439" cy="2428673"/>
          </a:xfrm>
          <a:noFill/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(1 of 4)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22CCBBE-AD73-4D1F-A1CB-8D7E1FE12125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196975"/>
            <a:ext cx="8486775" cy="4935538"/>
          </a:xfrm>
        </p:spPr>
        <p:txBody>
          <a:bodyPr/>
          <a:lstStyle/>
          <a:p>
            <a:pPr eaLnBrk="1" hangingPunct="1"/>
            <a:r>
              <a:rPr lang="en-GB" sz="2400" dirty="0" smtClean="0"/>
              <a:t>Let's see an example of asynchronous delegates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AsyncDelegates</a:t>
            </a:r>
            <a:r>
              <a:rPr lang="en-GB" sz="2000" dirty="0" smtClean="0"/>
              <a:t> demo project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 sample allows the user to count how many factors there are in a given number</a:t>
            </a:r>
          </a:p>
          <a:p>
            <a:pPr lvl="1" eaLnBrk="1" hangingPunct="1"/>
            <a:r>
              <a:rPr lang="en-GB" sz="2000" dirty="0" smtClean="0"/>
              <a:t>This might take a while, so do the calculation asynchronously </a:t>
            </a:r>
          </a:p>
          <a:p>
            <a:pPr lvl="1" eaLnBrk="1" hangingPunct="1"/>
            <a:r>
              <a:rPr lang="en-GB" sz="2000" dirty="0" smtClean="0"/>
              <a:t>We'll use an </a:t>
            </a:r>
            <a:r>
              <a:rPr lang="en-GB" sz="2000" dirty="0" err="1" smtClean="0">
                <a:latin typeface="Lucida Console" pitchFamily="49" charset="0"/>
              </a:rPr>
              <a:t>AsyncCallback</a:t>
            </a:r>
            <a:r>
              <a:rPr lang="en-GB" sz="2000" dirty="0" smtClean="0"/>
              <a:t> delegate to specify a </a:t>
            </a:r>
            <a:r>
              <a:rPr lang="en-GB" sz="2000" dirty="0" err="1" smtClean="0"/>
              <a:t>callback</a:t>
            </a:r>
            <a:r>
              <a:rPr lang="en-GB" sz="2000" dirty="0" smtClean="0"/>
              <a:t>, which will be called when the result is 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AD500B8-D972-4524-86EF-8336AD72A2BC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825500" y="1211264"/>
            <a:ext cx="7724775" cy="482140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MainForm</a:t>
            </a:r>
            <a:r>
              <a:rPr lang="en-GB" sz="1200" dirty="0"/>
              <a:t>: </a:t>
            </a:r>
            <a:r>
              <a:rPr lang="en-GB" sz="1200" dirty="0" err="1"/>
              <a:t>System.Windows.Forms.Form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Define a Delegate type for the asynchronous method</a:t>
            </a:r>
          </a:p>
          <a:p>
            <a:pPr defTabSz="739775">
              <a:defRPr/>
            </a:pPr>
            <a:r>
              <a:rPr lang="en-GB" sz="1200" dirty="0"/>
              <a:t>  delegate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MyDelegate</a:t>
            </a:r>
            <a:r>
              <a:rPr lang="en-GB" sz="1200" dirty="0"/>
              <a:t>(ref </a:t>
            </a:r>
            <a:r>
              <a:rPr lang="en-GB" sz="1200" dirty="0" err="1"/>
              <a:t>int</a:t>
            </a:r>
            <a:r>
              <a:rPr lang="en-GB" sz="1200" dirty="0"/>
              <a:t> Number, out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LargestFactor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Handle the Click event for the </a:t>
            </a:r>
            <a:r>
              <a:rPr lang="en-GB" sz="1200" dirty="0" err="1"/>
              <a:t>btnCountFactors</a:t>
            </a:r>
            <a:r>
              <a:rPr lang="en-GB" sz="1200" dirty="0"/>
              <a:t> button</a:t>
            </a:r>
          </a:p>
          <a:p>
            <a:pPr defTabSz="739775">
              <a:defRPr/>
            </a:pPr>
            <a:r>
              <a:rPr lang="en-GB" sz="1200" dirty="0"/>
              <a:t>  private void </a:t>
            </a:r>
            <a:r>
              <a:rPr lang="en-GB" sz="1200" dirty="0" err="1"/>
              <a:t>btnCountFactors_Click</a:t>
            </a:r>
            <a:r>
              <a:rPr lang="en-GB" sz="1200" dirty="0"/>
              <a:t>(object sender, </a:t>
            </a:r>
            <a:r>
              <a:rPr lang="en-GB" sz="1200" dirty="0" err="1"/>
              <a:t>System.EventArgs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number = </a:t>
            </a:r>
            <a:r>
              <a:rPr lang="en-GB" sz="1200" dirty="0" err="1"/>
              <a:t>int.Parse</a:t>
            </a:r>
            <a:r>
              <a:rPr lang="en-GB" sz="1200" dirty="0"/>
              <a:t>(</a:t>
            </a:r>
            <a:r>
              <a:rPr lang="en-GB" sz="1200" dirty="0" err="1"/>
              <a:t>txtNumber.Text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Create delegate, for a "find factor" method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FactorFinder</a:t>
            </a:r>
            <a:r>
              <a:rPr lang="en-GB" sz="1200" dirty="0"/>
              <a:t> </a:t>
            </a:r>
            <a:r>
              <a:rPr lang="en-GB" sz="1200" dirty="0" err="1"/>
              <a:t>aFactorFinder</a:t>
            </a:r>
            <a:r>
              <a:rPr lang="en-GB" sz="1200" dirty="0"/>
              <a:t> = new </a:t>
            </a:r>
            <a:r>
              <a:rPr lang="en-GB" sz="1200" dirty="0" err="1"/>
              <a:t>FactorFinder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MyDelegate</a:t>
            </a:r>
            <a:r>
              <a:rPr lang="en-GB" sz="1200" dirty="0"/>
              <a:t> </a:t>
            </a:r>
            <a:r>
              <a:rPr lang="en-GB" sz="1200" dirty="0" err="1"/>
              <a:t>theDel</a:t>
            </a:r>
            <a:r>
              <a:rPr lang="en-GB" sz="1200" dirty="0"/>
              <a:t> = </a:t>
            </a:r>
            <a:r>
              <a:rPr lang="en-GB" sz="1200" dirty="0" err="1" smtClean="0"/>
              <a:t>aFactorFinder.MyCountFactors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Create an </a:t>
            </a:r>
            <a:r>
              <a:rPr lang="en-GB" sz="1200" dirty="0" err="1"/>
              <a:t>AsyncCallback</a:t>
            </a:r>
            <a:r>
              <a:rPr lang="en-GB" sz="1200" dirty="0"/>
              <a:t> delegate, for our "</a:t>
            </a:r>
            <a:r>
              <a:rPr lang="en-GB" sz="1200" dirty="0" err="1"/>
              <a:t>callback</a:t>
            </a:r>
            <a:r>
              <a:rPr lang="en-GB" sz="1200" dirty="0"/>
              <a:t>" method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AsyncCallback</a:t>
            </a:r>
            <a:r>
              <a:rPr lang="en-GB" sz="1200" dirty="0"/>
              <a:t> </a:t>
            </a:r>
            <a:r>
              <a:rPr lang="en-GB" sz="1200" dirty="0" err="1"/>
              <a:t>callbackDel</a:t>
            </a:r>
            <a:r>
              <a:rPr lang="en-GB" sz="1200" dirty="0"/>
              <a:t> = </a:t>
            </a:r>
            <a:r>
              <a:rPr lang="en-GB" sz="1200" dirty="0" err="1" smtClean="0"/>
              <a:t>this.MyProcessAsyncResults</a:t>
            </a:r>
            <a:r>
              <a:rPr lang="en-GB" sz="1200" dirty="0" smtClean="0"/>
              <a:t>;</a:t>
            </a: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  // Invoke the "factor finder" method asynchronously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temp;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theDel.BeginInvoke</a:t>
            </a:r>
            <a:r>
              <a:rPr lang="en-GB" sz="1200" dirty="0"/>
              <a:t>(ref number,      // 1</a:t>
            </a:r>
            <a:r>
              <a:rPr lang="en-GB" sz="1200" baseline="30000" dirty="0"/>
              <a:t>st</a:t>
            </a:r>
            <a:r>
              <a:rPr lang="en-GB" sz="1200" dirty="0"/>
              <a:t> </a:t>
            </a:r>
            <a:r>
              <a:rPr lang="en-GB" sz="1200" dirty="0" err="1"/>
              <a:t>param</a:t>
            </a:r>
            <a:r>
              <a:rPr lang="en-GB" sz="1200" dirty="0"/>
              <a:t> to </a:t>
            </a:r>
            <a:r>
              <a:rPr lang="en-GB" sz="1200" dirty="0" err="1"/>
              <a:t>MyCountFactors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                     out temp,        // 2</a:t>
            </a:r>
            <a:r>
              <a:rPr lang="en-GB" sz="1200" baseline="30000" dirty="0"/>
              <a:t>nd</a:t>
            </a:r>
            <a:r>
              <a:rPr lang="en-GB" sz="1200" dirty="0"/>
              <a:t> </a:t>
            </a:r>
            <a:r>
              <a:rPr lang="en-GB" sz="1200" dirty="0" err="1"/>
              <a:t>param</a:t>
            </a:r>
            <a:r>
              <a:rPr lang="en-GB" sz="1200" dirty="0"/>
              <a:t> to </a:t>
            </a:r>
            <a:r>
              <a:rPr lang="en-GB" sz="1200" dirty="0" err="1"/>
              <a:t>MyCountFactors</a:t>
            </a:r>
            <a:r>
              <a:rPr lang="en-GB" sz="1200" dirty="0"/>
              <a:t>()</a:t>
            </a:r>
          </a:p>
          <a:p>
            <a:pPr defTabSz="739775">
              <a:defRPr/>
            </a:pPr>
            <a:r>
              <a:rPr lang="en-GB" sz="1200" dirty="0"/>
              <a:t>                       </a:t>
            </a:r>
            <a:r>
              <a:rPr lang="en-GB" sz="1200" dirty="0" err="1"/>
              <a:t>callbackDel</a:t>
            </a:r>
            <a:r>
              <a:rPr lang="en-GB" sz="1200" dirty="0"/>
              <a:t>,     // </a:t>
            </a:r>
            <a:r>
              <a:rPr lang="en-GB" sz="1200" dirty="0" err="1"/>
              <a:t>Callback</a:t>
            </a:r>
            <a:r>
              <a:rPr lang="en-GB" sz="1200" dirty="0"/>
              <a:t> delegate </a:t>
            </a:r>
          </a:p>
          <a:p>
            <a:pPr defTabSz="739775">
              <a:defRPr/>
            </a:pPr>
            <a:r>
              <a:rPr lang="en-GB" sz="1200" dirty="0"/>
              <a:t>                       </a:t>
            </a:r>
            <a:r>
              <a:rPr lang="en-GB" sz="1200" dirty="0" err="1"/>
              <a:t>DateTime.Now</a:t>
            </a:r>
            <a:r>
              <a:rPr lang="en-GB" sz="1200" dirty="0"/>
              <a:t>);   // State, accessible by </a:t>
            </a:r>
            <a:r>
              <a:rPr lang="en-GB" sz="1200" dirty="0" err="1"/>
              <a:t>callback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</a:t>
            </a:r>
            <a:r>
              <a:rPr lang="en-GB" sz="1200" dirty="0" smtClean="0"/>
              <a:t>            </a:t>
            </a:r>
            <a:r>
              <a:rPr lang="en-GB" sz="1200" u="sng" dirty="0" err="1" smtClean="0"/>
              <a:t>AsyncDelegates</a:t>
            </a:r>
            <a:r>
              <a:rPr lang="en-GB" sz="1200" u="sng" dirty="0" smtClean="0"/>
              <a:t> </a:t>
            </a:r>
            <a:r>
              <a:rPr lang="en-GB" sz="1200" u="sng" dirty="0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(3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4981A6A-EF95-49F2-ADDA-71A2D340D05E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825500" y="1211264"/>
            <a:ext cx="7724775" cy="496390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</a:t>
            </a:r>
            <a:r>
              <a:rPr lang="en-GB" sz="1200" dirty="0" err="1"/>
              <a:t>Callback</a:t>
            </a:r>
            <a:r>
              <a:rPr lang="en-GB" sz="1200" dirty="0"/>
              <a:t> method, to handle the result of the asynchronous method</a:t>
            </a:r>
          </a:p>
          <a:p>
            <a:pPr defTabSz="739775">
              <a:defRPr/>
            </a:pPr>
            <a:r>
              <a:rPr lang="en-GB" sz="1200" dirty="0"/>
              <a:t>private void </a:t>
            </a:r>
            <a:r>
              <a:rPr lang="en-GB" sz="1200" dirty="0" err="1"/>
              <a:t>MyProcessAsyncResults</a:t>
            </a:r>
            <a:r>
              <a:rPr lang="en-GB" sz="1200" dirty="0"/>
              <a:t>(</a:t>
            </a:r>
            <a:r>
              <a:rPr lang="en-GB" sz="1200" dirty="0" err="1"/>
              <a:t>IAsyncResult</a:t>
            </a:r>
            <a:r>
              <a:rPr lang="en-GB" sz="1200" dirty="0"/>
              <a:t> </a:t>
            </a:r>
            <a:r>
              <a:rPr lang="en-GB" sz="1200" dirty="0" err="1"/>
              <a:t>ar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Downcast </a:t>
            </a:r>
            <a:r>
              <a:rPr lang="en-GB" sz="1200" dirty="0" err="1"/>
              <a:t>IAsyncResult</a:t>
            </a:r>
            <a:r>
              <a:rPr lang="en-GB" sz="1200" dirty="0"/>
              <a:t> interface into </a:t>
            </a:r>
            <a:r>
              <a:rPr lang="en-GB" sz="1200" dirty="0" err="1"/>
              <a:t>AsyncResult</a:t>
            </a:r>
            <a:r>
              <a:rPr lang="en-GB" sz="1200" dirty="0"/>
              <a:t> class type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AsyncResult</a:t>
            </a:r>
            <a:r>
              <a:rPr lang="en-GB" sz="1200" dirty="0"/>
              <a:t> result = (</a:t>
            </a:r>
            <a:r>
              <a:rPr lang="en-GB" sz="1200" dirty="0" err="1"/>
              <a:t>AsyncResult</a:t>
            </a:r>
            <a:r>
              <a:rPr lang="en-GB" sz="1200" dirty="0"/>
              <a:t>)</a:t>
            </a:r>
            <a:r>
              <a:rPr lang="en-GB" sz="1200" dirty="0" err="1"/>
              <a:t>ar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Get our delegate from the </a:t>
            </a:r>
            <a:r>
              <a:rPr lang="en-GB" sz="1200" dirty="0" err="1"/>
              <a:t>AsyncResult</a:t>
            </a:r>
            <a:r>
              <a:rPr lang="en-GB" sz="1200" dirty="0"/>
              <a:t> object 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MyDelegate</a:t>
            </a:r>
            <a:r>
              <a:rPr lang="en-GB" sz="1200" dirty="0"/>
              <a:t> </a:t>
            </a:r>
            <a:r>
              <a:rPr lang="en-GB" sz="1200" dirty="0" err="1"/>
              <a:t>theDelegate</a:t>
            </a:r>
            <a:r>
              <a:rPr lang="en-GB" sz="1200" dirty="0"/>
              <a:t> = (</a:t>
            </a:r>
            <a:r>
              <a:rPr lang="en-GB" sz="1200" dirty="0" err="1"/>
              <a:t>MyDelegate</a:t>
            </a:r>
            <a:r>
              <a:rPr lang="en-GB" sz="1200" dirty="0"/>
              <a:t>)</a:t>
            </a:r>
            <a:r>
              <a:rPr lang="en-GB" sz="1200" dirty="0" err="1"/>
              <a:t>result.AsyncDelegate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Get the results of the asynchronous method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factorCount</a:t>
            </a:r>
            <a:r>
              <a:rPr lang="en-GB" sz="1200" dirty="0"/>
              <a:t> = 0, number = 0, </a:t>
            </a:r>
            <a:r>
              <a:rPr lang="en-GB" sz="1200" dirty="0" err="1"/>
              <a:t>largestFactor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factorCount</a:t>
            </a:r>
            <a:r>
              <a:rPr lang="en-GB" sz="1200" dirty="0"/>
              <a:t> = </a:t>
            </a:r>
            <a:r>
              <a:rPr lang="en-GB" sz="1200" dirty="0" err="1"/>
              <a:t>theDelegate.EndInvoke</a:t>
            </a:r>
            <a:r>
              <a:rPr lang="en-GB" sz="1200" dirty="0"/>
              <a:t>(ref number, out </a:t>
            </a:r>
            <a:r>
              <a:rPr lang="en-GB" sz="1200" dirty="0" err="1"/>
              <a:t>largestFactor</a:t>
            </a:r>
            <a:r>
              <a:rPr lang="en-GB" sz="1200" dirty="0"/>
              <a:t>, </a:t>
            </a:r>
            <a:r>
              <a:rPr lang="en-GB" sz="1200" dirty="0" err="1"/>
              <a:t>ar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Get the "state" out of the result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DateTime</a:t>
            </a:r>
            <a:r>
              <a:rPr lang="en-GB" sz="1200" dirty="0"/>
              <a:t> </a:t>
            </a:r>
            <a:r>
              <a:rPr lang="en-GB" sz="1200" dirty="0" err="1"/>
              <a:t>timeStarted</a:t>
            </a:r>
            <a:r>
              <a:rPr lang="en-GB" sz="1200" dirty="0"/>
              <a:t> = (</a:t>
            </a:r>
            <a:r>
              <a:rPr lang="en-GB" sz="1200" dirty="0" err="1"/>
              <a:t>DateTime</a:t>
            </a:r>
            <a:r>
              <a:rPr lang="en-GB" sz="1200" dirty="0"/>
              <a:t>)</a:t>
            </a:r>
            <a:r>
              <a:rPr lang="en-GB" sz="1200" dirty="0" err="1"/>
              <a:t>ar.AsyncState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err="1"/>
              <a:t>factorCount</a:t>
            </a:r>
            <a:r>
              <a:rPr lang="en-GB" sz="1200" dirty="0"/>
              <a:t> == 0)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lstResults.Items.Add</a:t>
            </a:r>
            <a:r>
              <a:rPr lang="en-GB" sz="1200" dirty="0"/>
              <a:t>("[Calculation started " +</a:t>
            </a:r>
          </a:p>
          <a:p>
            <a:pPr defTabSz="739775">
              <a:defRPr/>
            </a:pPr>
            <a:r>
              <a:rPr lang="en-GB" sz="1200" dirty="0"/>
              <a:t>                           </a:t>
            </a:r>
            <a:r>
              <a:rPr lang="en-GB" sz="1200" dirty="0" err="1"/>
              <a:t>timeStarted.ToLongTimeString</a:t>
            </a:r>
            <a:r>
              <a:rPr lang="en-GB" sz="1200" dirty="0"/>
              <a:t>() + "]  " + </a:t>
            </a:r>
          </a:p>
          <a:p>
            <a:pPr defTabSz="739775">
              <a:defRPr/>
            </a:pPr>
            <a:r>
              <a:rPr lang="en-GB" sz="1200" dirty="0"/>
              <a:t>			 number + " is a prime number");</a:t>
            </a:r>
          </a:p>
          <a:p>
            <a:pPr defTabSz="739775">
              <a:defRPr/>
            </a:pPr>
            <a:r>
              <a:rPr lang="en-GB" sz="1200" dirty="0"/>
              <a:t>  else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lstResults.Items.Add</a:t>
            </a:r>
            <a:r>
              <a:rPr lang="en-GB" sz="1200" dirty="0"/>
              <a:t>("[Calculation started " +</a:t>
            </a:r>
          </a:p>
          <a:p>
            <a:pPr defTabSz="739775">
              <a:defRPr/>
            </a:pPr>
            <a:r>
              <a:rPr lang="en-GB" sz="1200" dirty="0"/>
              <a:t>                           </a:t>
            </a:r>
            <a:r>
              <a:rPr lang="en-GB" sz="1200" dirty="0" err="1"/>
              <a:t>timeStarted.ToLongTimeString</a:t>
            </a:r>
            <a:r>
              <a:rPr lang="en-GB" sz="1200" dirty="0"/>
              <a:t>() + "]  " + </a:t>
            </a:r>
          </a:p>
          <a:p>
            <a:pPr defTabSz="739775">
              <a:defRPr/>
            </a:pPr>
            <a:r>
              <a:rPr lang="en-GB" sz="1200" dirty="0"/>
              <a:t>                           number + " has " + </a:t>
            </a:r>
            <a:r>
              <a:rPr lang="en-GB" sz="1200" dirty="0" err="1"/>
              <a:t>factorCount</a:t>
            </a:r>
            <a:r>
              <a:rPr lang="en-GB" sz="1200" dirty="0"/>
              <a:t> +</a:t>
            </a:r>
          </a:p>
          <a:p>
            <a:pPr defTabSz="739775">
              <a:defRPr/>
            </a:pPr>
            <a:r>
              <a:rPr lang="en-GB" sz="1200" dirty="0"/>
              <a:t>                         " factors, largest factor is " + </a:t>
            </a:r>
            <a:r>
              <a:rPr lang="en-GB" sz="1200" dirty="0" err="1"/>
              <a:t>largestFactor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 smtClean="0"/>
              <a:t>}                                                          </a:t>
            </a:r>
            <a:r>
              <a:rPr lang="en-GB" sz="1200" u="sng" dirty="0" err="1" smtClean="0"/>
              <a:t>AsyncDelegates</a:t>
            </a:r>
            <a:r>
              <a:rPr lang="en-GB" sz="1200" u="sng" dirty="0" smtClean="0"/>
              <a:t> project</a:t>
            </a:r>
            <a:endParaRPr lang="en-GB" sz="12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</a:t>
            </a:r>
            <a:r>
              <a:rPr lang="en-GB" sz="2800" smtClean="0"/>
              <a:t>(4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E0AF355-3ABC-423D-AE0A-5709F2A9694B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825500" y="1211263"/>
            <a:ext cx="7724775" cy="45126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Factor finder class, just in case you're interested :-)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public class </a:t>
            </a:r>
            <a:r>
              <a:rPr lang="en-GB" sz="1200" dirty="0" err="1"/>
              <a:t>FactorFinder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// This method does not know it is being invoked asynchronously</a:t>
            </a:r>
          </a:p>
          <a:p>
            <a:pPr defTabSz="739775">
              <a:defRPr/>
            </a:pPr>
            <a:r>
              <a:rPr lang="en-GB" sz="1200" dirty="0"/>
              <a:t>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MyCountFactors</a:t>
            </a:r>
            <a:r>
              <a:rPr lang="en-GB" sz="1200" dirty="0"/>
              <a:t>(ref </a:t>
            </a:r>
            <a:r>
              <a:rPr lang="en-GB" sz="1200" dirty="0" err="1"/>
              <a:t>int</a:t>
            </a:r>
            <a:r>
              <a:rPr lang="en-GB" sz="1200" dirty="0"/>
              <a:t> number, out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largestFactor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largestFactor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factorCount</a:t>
            </a:r>
            <a:r>
              <a:rPr lang="en-GB" sz="1200" dirty="0"/>
              <a:t> = 0;</a:t>
            </a:r>
          </a:p>
          <a:p>
            <a:pPr defTabSz="739775">
              <a:defRPr/>
            </a:pPr>
            <a:r>
              <a:rPr lang="en-GB" sz="1200" dirty="0"/>
              <a:t>			</a:t>
            </a:r>
          </a:p>
          <a:p>
            <a:pPr defTabSz="739775">
              <a:defRPr/>
            </a:pPr>
            <a:r>
              <a:rPr lang="en-GB" sz="1200" dirty="0"/>
              <a:t>    // Count the number of factors, and also find the largest factor</a:t>
            </a:r>
          </a:p>
          <a:p>
            <a:pPr defTabSz="739775">
              <a:defRPr/>
            </a:pPr>
            <a:r>
              <a:rPr lang="en-GB" sz="1200" dirty="0"/>
              <a:t>    for (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= 2; </a:t>
            </a:r>
            <a:r>
              <a:rPr lang="en-GB" sz="1200" dirty="0" err="1"/>
              <a:t>i</a:t>
            </a:r>
            <a:r>
              <a:rPr lang="en-GB" sz="1200" dirty="0"/>
              <a:t> &lt; number; </a:t>
            </a:r>
            <a:r>
              <a:rPr lang="en-GB" sz="1200" dirty="0" err="1"/>
              <a:t>i</a:t>
            </a:r>
            <a:r>
              <a:rPr lang="en-GB" sz="1200" dirty="0"/>
              <a:t>++)</a:t>
            </a:r>
          </a:p>
          <a:p>
            <a:pPr defTabSz="739775">
              <a:defRPr/>
            </a:pPr>
            <a:r>
              <a:rPr lang="en-GB" sz="1200" dirty="0"/>
              <a:t>    {</a:t>
            </a:r>
          </a:p>
          <a:p>
            <a:pPr defTabSz="739775">
              <a:defRPr/>
            </a:pPr>
            <a:r>
              <a:rPr lang="en-GB" sz="1200" dirty="0"/>
              <a:t>      if (number % </a:t>
            </a:r>
            <a:r>
              <a:rPr lang="en-GB" sz="1200" dirty="0" err="1"/>
              <a:t>i</a:t>
            </a:r>
            <a:r>
              <a:rPr lang="en-GB" sz="1200" dirty="0"/>
              <a:t> == 0)</a:t>
            </a:r>
          </a:p>
          <a:p>
            <a:pPr defTabSz="739775">
              <a:defRPr/>
            </a:pPr>
            <a:r>
              <a:rPr lang="en-GB" sz="1200" dirty="0"/>
              <a:t>      {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factorCount</a:t>
            </a:r>
            <a:r>
              <a:rPr lang="en-GB" sz="1200" dirty="0"/>
              <a:t>++;</a:t>
            </a:r>
          </a:p>
          <a:p>
            <a:pPr defTabSz="739775">
              <a:defRPr/>
            </a:pPr>
            <a:r>
              <a:rPr lang="en-GB" sz="1200" dirty="0"/>
              <a:t>        </a:t>
            </a:r>
            <a:r>
              <a:rPr lang="en-GB" sz="1200" dirty="0" err="1"/>
              <a:t>largestFactor</a:t>
            </a:r>
            <a:r>
              <a:rPr lang="en-GB" sz="1200" dirty="0"/>
              <a:t> =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    }</a:t>
            </a:r>
          </a:p>
          <a:p>
            <a:pPr defTabSz="739775">
              <a:defRPr/>
            </a:pPr>
            <a:r>
              <a:rPr lang="en-GB" sz="1200" dirty="0"/>
              <a:t>    }</a:t>
            </a:r>
          </a:p>
          <a:p>
            <a:pPr defTabSz="739775">
              <a:defRPr/>
            </a:pPr>
            <a:r>
              <a:rPr lang="en-GB" sz="1200" dirty="0"/>
              <a:t>			</a:t>
            </a:r>
          </a:p>
          <a:p>
            <a:pPr defTabSz="739775">
              <a:defRPr/>
            </a:pPr>
            <a:r>
              <a:rPr lang="en-GB" sz="1200" dirty="0"/>
              <a:t>    // Return the number of factors</a:t>
            </a:r>
          </a:p>
          <a:p>
            <a:pPr defTabSz="739775">
              <a:defRPr/>
            </a:pPr>
            <a:r>
              <a:rPr lang="en-GB" sz="1200" dirty="0"/>
              <a:t>    return </a:t>
            </a:r>
            <a:r>
              <a:rPr lang="en-GB" sz="1200" dirty="0" err="1"/>
              <a:t>factorCount</a:t>
            </a:r>
            <a:r>
              <a:rPr lang="en-GB" sz="1200" dirty="0"/>
              <a:t>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  </a:t>
            </a:r>
            <a:r>
              <a:rPr lang="en-GB" sz="1200" dirty="0" smtClean="0"/>
              <a:t>            </a:t>
            </a:r>
            <a:r>
              <a:rPr lang="en-GB" sz="1200" u="sng" dirty="0" err="1" smtClean="0"/>
              <a:t>AsyncDelegates</a:t>
            </a:r>
            <a:r>
              <a:rPr lang="en-GB" sz="1200" u="sng" dirty="0" smtClean="0"/>
              <a:t> </a:t>
            </a:r>
            <a:r>
              <a:rPr lang="en-GB" sz="1200" u="sng" dirty="0"/>
              <a:t>project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 smtClean="0">
                <a:latin typeface="Lucida Console" pitchFamily="49" charset="0"/>
              </a:rPr>
              <a:t>StopWatch</a:t>
            </a:r>
            <a:r>
              <a:rPr lang="en-GB" sz="2400" dirty="0" smtClean="0"/>
              <a:t> demo project:</a:t>
            </a:r>
          </a:p>
          <a:p>
            <a:pPr lvl="1"/>
            <a:r>
              <a:rPr lang="en-GB" sz="2000" dirty="0" smtClean="0"/>
              <a:t>Performing work in a background thread</a:t>
            </a:r>
          </a:p>
          <a:p>
            <a:pPr lvl="1"/>
            <a:endParaRPr lang="en-GB" sz="2000" dirty="0" smtClean="0"/>
          </a:p>
          <a:p>
            <a:r>
              <a:rPr lang="en-GB" sz="2400" dirty="0" err="1" smtClean="0">
                <a:latin typeface="Lucida Console" pitchFamily="49" charset="0"/>
              </a:rPr>
              <a:t>DemoDelegatesAndEvents</a:t>
            </a:r>
            <a:r>
              <a:rPr lang="en-GB" sz="2400" dirty="0" smtClean="0"/>
              <a:t> demo project:</a:t>
            </a:r>
          </a:p>
          <a:p>
            <a:pPr lvl="1"/>
            <a:r>
              <a:rPr lang="en-GB" sz="2000" dirty="0" smtClean="0"/>
              <a:t>Asynchronous delegates (call-back and polling)</a:t>
            </a:r>
          </a:p>
          <a:p>
            <a:pPr lvl="1"/>
            <a:r>
              <a:rPr lang="en-GB" sz="2000" dirty="0" smtClean="0"/>
              <a:t>Using the </a:t>
            </a:r>
            <a:r>
              <a:rPr lang="en-GB" sz="2000" dirty="0" err="1" smtClean="0">
                <a:latin typeface="Lucida Console" pitchFamily="49" charset="0"/>
              </a:rPr>
              <a:t>EventArgs</a:t>
            </a:r>
            <a:r>
              <a:rPr lang="en-GB" sz="2000" dirty="0" smtClean="0">
                <a:latin typeface="Lucida Console" pitchFamily="49" charset="0"/>
              </a:rPr>
              <a:t>&lt;T&gt;</a:t>
            </a:r>
            <a:r>
              <a:rPr lang="en-GB" sz="2000" dirty="0" smtClean="0"/>
              <a:t> generic type</a:t>
            </a:r>
          </a:p>
          <a:p>
            <a:pPr lvl="1"/>
            <a:r>
              <a:rPr lang="en-GB" sz="2000" dirty="0" smtClean="0"/>
              <a:t>Lambda expressions and event handling</a:t>
            </a:r>
          </a:p>
          <a:p>
            <a:pPr lvl="1"/>
            <a:endParaRPr lang="en-GB" dirty="0"/>
          </a:p>
          <a:p>
            <a:r>
              <a:rPr lang="en-GB" sz="2400" dirty="0" smtClean="0"/>
              <a:t>Note:</a:t>
            </a:r>
          </a:p>
          <a:p>
            <a:pPr lvl="1"/>
            <a:r>
              <a:rPr lang="en-GB" dirty="0" smtClean="0"/>
              <a:t>See the next chapter for more details about generics</a:t>
            </a:r>
            <a:endParaRPr lang="en-GB" sz="2000" dirty="0" smtClean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3EBC08-08A6-4A0E-B5A5-A35207CCA9AB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3EBC08-08A6-4A0E-B5A5-A35207CCA9AB}" type="slidenum">
              <a:rPr lang="en-GB" smtClean="0"/>
              <a:pPr/>
              <a:t>39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93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A delegate is a .NET data type that acts as a </a:t>
            </a:r>
            <a:br>
              <a:rPr lang="en-GB" sz="2400" dirty="0" smtClean="0"/>
            </a:br>
            <a:r>
              <a:rPr lang="en-GB" sz="2400" dirty="0" smtClean="0"/>
              <a:t>type-safe pointer to a method on an object/class</a:t>
            </a:r>
          </a:p>
          <a:p>
            <a:pPr lvl="1" eaLnBrk="1" hangingPunct="1"/>
            <a:r>
              <a:rPr lang="en-GB" sz="2000" dirty="0" smtClean="0"/>
              <a:t>A delegate specifies the signature of methods you would like to call through the delegate, e.g.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r>
              <a:rPr lang="en-GB" sz="2000" dirty="0" smtClean="0"/>
              <a:t>In your client code, create a delegate instance and bind it to any method (on any object/class) that has the correct signature</a:t>
            </a:r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eaLnBrk="1" hangingPunct="1"/>
            <a:endParaRPr lang="en-GB" sz="2400" dirty="0" smtClean="0"/>
          </a:p>
          <a:p>
            <a:pPr lvl="1" eaLnBrk="1" hangingPunct="1"/>
            <a:r>
              <a:rPr lang="en-GB" sz="2000" dirty="0" smtClean="0"/>
              <a:t>In your client code, you can use the delegate to call the method when you're ready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Overview of Delegates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BCD67AD-4A63-4077-8167-B06A1F41B08C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840708" name="Rectangle 4"/>
          <p:cNvSpPr>
            <a:spLocks noChangeArrowheads="1"/>
          </p:cNvSpPr>
          <p:nvPr/>
        </p:nvSpPr>
        <p:spPr bwMode="auto">
          <a:xfrm>
            <a:off x="934325" y="2709663"/>
            <a:ext cx="7246938" cy="33496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delegate double TrigOp(double radians);</a:t>
            </a:r>
          </a:p>
        </p:txBody>
      </p:sp>
      <p:sp>
        <p:nvSpPr>
          <p:cNvPr id="840709" name="Rectangle 5"/>
          <p:cNvSpPr>
            <a:spLocks noChangeArrowheads="1"/>
          </p:cNvSpPr>
          <p:nvPr/>
        </p:nvSpPr>
        <p:spPr bwMode="auto">
          <a:xfrm>
            <a:off x="934325" y="4131800"/>
            <a:ext cx="7246938" cy="3349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TrigOp</a:t>
            </a:r>
            <a:r>
              <a:rPr lang="en-GB" sz="1200" dirty="0"/>
              <a:t> op = new </a:t>
            </a:r>
            <a:r>
              <a:rPr lang="en-GB" sz="1200" dirty="0" err="1"/>
              <a:t>TrigOp</a:t>
            </a:r>
            <a:r>
              <a:rPr lang="en-GB" sz="1200" dirty="0"/>
              <a:t>(</a:t>
            </a:r>
            <a:r>
              <a:rPr lang="en-GB" sz="1200" dirty="0" err="1"/>
              <a:t>Math.Sin</a:t>
            </a:r>
            <a:r>
              <a:rPr lang="en-GB" sz="1200" dirty="0" smtClean="0"/>
              <a:t>);     // Long-hand syntax</a:t>
            </a:r>
            <a:endParaRPr lang="en-GB" sz="1200" dirty="0"/>
          </a:p>
        </p:txBody>
      </p:sp>
      <p:sp>
        <p:nvSpPr>
          <p:cNvPr id="840710" name="Rectangle 6"/>
          <p:cNvSpPr>
            <a:spLocks noChangeArrowheads="1"/>
          </p:cNvSpPr>
          <p:nvPr/>
        </p:nvSpPr>
        <p:spPr bwMode="auto">
          <a:xfrm>
            <a:off x="934325" y="6033463"/>
            <a:ext cx="7246938" cy="33496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/>
              <a:t>double result = op(</a:t>
            </a:r>
            <a:r>
              <a:rPr lang="en-GB" sz="1200" i="1"/>
              <a:t>an-angle-in-radians</a:t>
            </a:r>
            <a:r>
              <a:rPr lang="en-GB" sz="1200"/>
              <a:t>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34325" y="4616700"/>
            <a:ext cx="7246938" cy="33496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 err="1"/>
              <a:t>TrigOp</a:t>
            </a:r>
            <a:r>
              <a:rPr lang="en-GB" sz="1200" dirty="0"/>
              <a:t> op = </a:t>
            </a:r>
            <a:r>
              <a:rPr lang="en-GB" sz="1200" dirty="0" err="1" smtClean="0"/>
              <a:t>Math.Sin</a:t>
            </a:r>
            <a:r>
              <a:rPr lang="en-GB" sz="1200" dirty="0" smtClean="0"/>
              <a:t>;                 // Equivalent "method-group" syntax.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Let's see an example of how to define and use simple delegates</a:t>
            </a:r>
          </a:p>
          <a:p>
            <a:pPr lvl="1" eaLnBrk="1" hangingPunct="1"/>
            <a:r>
              <a:rPr lang="en-GB" sz="2000" dirty="0" smtClean="0"/>
              <a:t>See the </a:t>
            </a:r>
            <a:r>
              <a:rPr lang="en-GB" sz="2000" dirty="0" err="1" smtClean="0">
                <a:latin typeface="Lucida Console" pitchFamily="49" charset="0"/>
              </a:rPr>
              <a:t>SimpleDelegates</a:t>
            </a:r>
            <a:r>
              <a:rPr lang="en-GB" sz="2000" dirty="0" smtClean="0"/>
              <a:t> demo project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The sample enables the user to call </a:t>
            </a:r>
            <a:r>
              <a:rPr lang="en-GB" sz="2400" dirty="0" err="1" smtClean="0">
                <a:latin typeface="Lucida Console" pitchFamily="49" charset="0"/>
              </a:rPr>
              <a:t>Math.Sin</a:t>
            </a:r>
            <a:r>
              <a:rPr lang="en-GB" sz="2400" dirty="0" smtClean="0">
                <a:latin typeface="Lucida Console" pitchFamily="49" charset="0"/>
              </a:rPr>
              <a:t>()</a:t>
            </a:r>
            <a:r>
              <a:rPr lang="en-GB" sz="2400" dirty="0" smtClean="0"/>
              <a:t>, </a:t>
            </a:r>
            <a:r>
              <a:rPr lang="en-GB" sz="2400" dirty="0" err="1" smtClean="0">
                <a:latin typeface="Lucida Console" pitchFamily="49" charset="0"/>
              </a:rPr>
              <a:t>Math.Cos</a:t>
            </a:r>
            <a:r>
              <a:rPr lang="en-GB" sz="2400" dirty="0" smtClean="0">
                <a:latin typeface="Lucida Console" pitchFamily="49" charset="0"/>
              </a:rPr>
              <a:t>()</a:t>
            </a:r>
            <a:r>
              <a:rPr lang="en-GB" sz="2400" dirty="0" smtClean="0"/>
              <a:t>, or </a:t>
            </a:r>
            <a:r>
              <a:rPr lang="en-GB" sz="2400" dirty="0" err="1" smtClean="0">
                <a:latin typeface="Lucida Console" pitchFamily="49" charset="0"/>
              </a:rPr>
              <a:t>Math.Tan</a:t>
            </a:r>
            <a:r>
              <a:rPr lang="en-GB" sz="2400" dirty="0" smtClean="0">
                <a:latin typeface="Lucida Console" pitchFamily="49" charset="0"/>
              </a:rPr>
              <a:t>()</a:t>
            </a:r>
          </a:p>
          <a:p>
            <a:pPr lvl="1" eaLnBrk="1" hangingPunct="1"/>
            <a:r>
              <a:rPr lang="en-GB" sz="2000" dirty="0" smtClean="0"/>
              <a:t>All of these methods have the same signature, so we'll use a delegate to invoke the appropriate method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Delegates Example </a:t>
            </a:r>
            <a:r>
              <a:rPr lang="en-GB" sz="2800" dirty="0" smtClean="0"/>
              <a:t>(1 of 3)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F6AE24-F1DC-4133-8F49-D3A82663C7D6}" type="slidenum">
              <a:rPr lang="en-GB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3" y="4417618"/>
            <a:ext cx="3466293" cy="18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Delegates Example </a:t>
            </a:r>
            <a:r>
              <a:rPr lang="en-GB" sz="2800" smtClean="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B1AF43C-C057-46CD-8F6E-1244D2B8D347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825500" y="1211263"/>
            <a:ext cx="7381875" cy="52726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Define a delegate type</a:t>
            </a:r>
          </a:p>
          <a:p>
            <a:pPr defTabSz="739775">
              <a:defRPr/>
            </a:pPr>
            <a:r>
              <a:rPr lang="en-GB" sz="1200" b="1" dirty="0">
                <a:solidFill>
                  <a:srgbClr val="FF0000"/>
                </a:solidFill>
              </a:rPr>
              <a:t>delegate double </a:t>
            </a:r>
            <a:r>
              <a:rPr lang="en-GB" sz="1200" b="1" dirty="0" err="1">
                <a:solidFill>
                  <a:srgbClr val="FF0000"/>
                </a:solidFill>
              </a:rPr>
              <a:t>TrigOp</a:t>
            </a:r>
            <a:r>
              <a:rPr lang="en-GB" sz="1200" b="1" dirty="0">
                <a:solidFill>
                  <a:srgbClr val="FF0000"/>
                </a:solidFill>
              </a:rPr>
              <a:t>(double radians);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// Windows form class</a:t>
            </a:r>
          </a:p>
          <a:p>
            <a:pPr defTabSz="739775">
              <a:defRPr/>
            </a:pPr>
            <a:r>
              <a:rPr lang="en-GB" sz="1200" dirty="0"/>
              <a:t>public partial class </a:t>
            </a:r>
            <a:r>
              <a:rPr lang="en-GB" sz="1200" dirty="0" err="1"/>
              <a:t>MainForm</a:t>
            </a:r>
            <a:r>
              <a:rPr lang="en-GB" sz="1200" dirty="0"/>
              <a:t> : Form</a:t>
            </a:r>
            <a:endParaRPr lang="en-GB" sz="1200" dirty="0"/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…</a:t>
            </a:r>
          </a:p>
          <a:p>
            <a:pPr defTabSz="739775">
              <a:defRPr/>
            </a:pPr>
            <a:r>
              <a:rPr lang="en-GB" sz="1200" dirty="0"/>
              <a:t>  private void </a:t>
            </a:r>
            <a:r>
              <a:rPr lang="en-GB" sz="1200" dirty="0" err="1"/>
              <a:t>btnSin_Click</a:t>
            </a:r>
            <a:r>
              <a:rPr lang="en-GB" sz="1200" dirty="0"/>
              <a:t>(object sender, </a:t>
            </a:r>
            <a:r>
              <a:rPr lang="en-GB" sz="1200" dirty="0" err="1"/>
              <a:t>System.EventArgs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TrigOp</a:t>
            </a:r>
            <a:r>
              <a:rPr lang="en-GB" sz="1200" b="1" dirty="0">
                <a:solidFill>
                  <a:srgbClr val="FF0000"/>
                </a:solidFill>
              </a:rPr>
              <a:t> op = </a:t>
            </a:r>
            <a:r>
              <a:rPr lang="en-GB" sz="1200" b="1" dirty="0" err="1" smtClean="0">
                <a:solidFill>
                  <a:srgbClr val="FF0000"/>
                </a:solidFill>
              </a:rPr>
              <a:t>Math.Sin</a:t>
            </a:r>
            <a:r>
              <a:rPr lang="en-GB" sz="1200" b="1" dirty="0" smtClean="0">
                <a:solidFill>
                  <a:srgbClr val="FF0000"/>
                </a:solidFill>
              </a:rPr>
              <a:t>;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MyPerformOp</a:t>
            </a:r>
            <a:r>
              <a:rPr lang="en-GB" sz="1200" dirty="0"/>
              <a:t>(op);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private void </a:t>
            </a:r>
            <a:r>
              <a:rPr lang="en-GB" sz="1200" dirty="0" err="1"/>
              <a:t>btnCos_Click</a:t>
            </a:r>
            <a:r>
              <a:rPr lang="en-GB" sz="1200" dirty="0"/>
              <a:t>(object sender, </a:t>
            </a:r>
            <a:r>
              <a:rPr lang="en-GB" sz="1200" dirty="0" err="1"/>
              <a:t>System.EventArgs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TrigOp</a:t>
            </a:r>
            <a:r>
              <a:rPr lang="en-GB" sz="1200" b="1" dirty="0">
                <a:solidFill>
                  <a:srgbClr val="FF0000"/>
                </a:solidFill>
              </a:rPr>
              <a:t> op = </a:t>
            </a:r>
            <a:r>
              <a:rPr lang="en-GB" sz="1200" b="1" dirty="0" err="1" smtClean="0">
                <a:solidFill>
                  <a:srgbClr val="FF0000"/>
                </a:solidFill>
              </a:rPr>
              <a:t>Math.Cos</a:t>
            </a:r>
            <a:r>
              <a:rPr lang="en-GB" sz="1200" b="1" dirty="0" smtClean="0">
                <a:solidFill>
                  <a:srgbClr val="FF0000"/>
                </a:solidFill>
              </a:rPr>
              <a:t>;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MyPerformOp</a:t>
            </a:r>
            <a:r>
              <a:rPr lang="en-GB" sz="1200" dirty="0"/>
              <a:t>(op);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smtClean="0"/>
              <a:t>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private void </a:t>
            </a:r>
            <a:r>
              <a:rPr lang="en-GB" sz="1200" dirty="0" err="1"/>
              <a:t>btnTan_Click</a:t>
            </a:r>
            <a:r>
              <a:rPr lang="en-GB" sz="1200" dirty="0"/>
              <a:t>(object sender, </a:t>
            </a:r>
            <a:r>
              <a:rPr lang="en-GB" sz="1200" dirty="0" err="1"/>
              <a:t>System.EventArgs</a:t>
            </a:r>
            <a:r>
              <a:rPr lang="en-GB" sz="1200" dirty="0"/>
              <a:t> e)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b="1" dirty="0" err="1">
                <a:solidFill>
                  <a:srgbClr val="FF0000"/>
                </a:solidFill>
              </a:rPr>
              <a:t>TrigOp</a:t>
            </a:r>
            <a:r>
              <a:rPr lang="en-GB" sz="1200" b="1" dirty="0">
                <a:solidFill>
                  <a:srgbClr val="FF0000"/>
                </a:solidFill>
              </a:rPr>
              <a:t> op = </a:t>
            </a:r>
            <a:r>
              <a:rPr lang="en-GB" sz="1200" b="1" dirty="0" err="1" smtClean="0">
                <a:solidFill>
                  <a:srgbClr val="FF0000"/>
                </a:solidFill>
              </a:rPr>
              <a:t>Math.Tan</a:t>
            </a:r>
            <a:r>
              <a:rPr lang="en-GB" sz="1200" b="1" dirty="0" smtClean="0">
                <a:solidFill>
                  <a:srgbClr val="FF0000"/>
                </a:solidFill>
              </a:rPr>
              <a:t>;</a:t>
            </a:r>
            <a:endParaRPr lang="en-GB" sz="1200" b="1" dirty="0">
              <a:solidFill>
                <a:srgbClr val="FF0000"/>
              </a:solidFill>
            </a:endParaRP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MyPerformOp</a:t>
            </a:r>
            <a:r>
              <a:rPr lang="en-GB" sz="1200" dirty="0"/>
              <a:t>(op);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r>
              <a:rPr lang="en-GB" sz="1200" dirty="0"/>
              <a:t>  … </a:t>
            </a:r>
            <a:r>
              <a:rPr lang="en-GB" sz="1200" i="1" dirty="0"/>
              <a:t>See </a:t>
            </a:r>
            <a:r>
              <a:rPr lang="en-GB" sz="1200" i="1" dirty="0" err="1"/>
              <a:t>MyPerformOp</a:t>
            </a:r>
            <a:r>
              <a:rPr lang="en-GB" sz="1200" i="1" dirty="0"/>
              <a:t>() method on next slide </a:t>
            </a:r>
            <a:r>
              <a:rPr lang="en-GB" sz="1200" dirty="0" smtClean="0"/>
              <a:t>…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}                                             </a:t>
            </a:r>
            <a:r>
              <a:rPr lang="en-GB" sz="1200" dirty="0" smtClean="0"/>
              <a:t>         </a:t>
            </a:r>
            <a:r>
              <a:rPr lang="en-GB" sz="1200" u="sng" dirty="0" err="1" smtClean="0"/>
              <a:t>SimpleDelegates</a:t>
            </a:r>
            <a:r>
              <a:rPr lang="en-GB" sz="1200" u="sng" dirty="0" smtClean="0"/>
              <a:t> </a:t>
            </a:r>
            <a:r>
              <a:rPr lang="en-GB" sz="1200" u="sng" dirty="0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Delegates Example </a:t>
            </a:r>
            <a:r>
              <a:rPr lang="en-GB" sz="2800" smtClean="0"/>
              <a:t>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850142D-706A-4B3D-BDB3-DD3429481B0A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860163" name="Rectangle 3"/>
          <p:cNvSpPr>
            <a:spLocks noChangeArrowheads="1"/>
          </p:cNvSpPr>
          <p:nvPr/>
        </p:nvSpPr>
        <p:spPr bwMode="auto">
          <a:xfrm>
            <a:off x="825500" y="1211263"/>
            <a:ext cx="7381875" cy="437014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// Perform the operation indicated by the delegate, "op"</a:t>
            </a:r>
          </a:p>
          <a:p>
            <a:pPr defTabSz="739775">
              <a:defRPr/>
            </a:pPr>
            <a:r>
              <a:rPr lang="en-GB" sz="1200" dirty="0"/>
              <a:t>private void </a:t>
            </a:r>
            <a:r>
              <a:rPr lang="en-GB" sz="1200" dirty="0" err="1"/>
              <a:t>MyPerformOp</a:t>
            </a:r>
            <a:r>
              <a:rPr lang="en-GB" sz="1200" dirty="0"/>
              <a:t>(</a:t>
            </a:r>
            <a:r>
              <a:rPr lang="en-GB" sz="1200" b="1" dirty="0" err="1">
                <a:solidFill>
                  <a:srgbClr val="FF0000"/>
                </a:solidFill>
              </a:rPr>
              <a:t>TrigOp</a:t>
            </a:r>
            <a:r>
              <a:rPr lang="en-GB" sz="1200" b="1" dirty="0">
                <a:solidFill>
                  <a:srgbClr val="FF0000"/>
                </a:solidFill>
              </a:rPr>
              <a:t> op</a:t>
            </a:r>
            <a:r>
              <a:rPr lang="en-GB" sz="1200" dirty="0"/>
              <a:t>)</a:t>
            </a:r>
          </a:p>
          <a:p>
            <a:pPr defTabSz="739775">
              <a:defRPr/>
            </a:pPr>
            <a:r>
              <a:rPr lang="en-GB" sz="1200" dirty="0"/>
              <a:t>{</a:t>
            </a:r>
          </a:p>
          <a:p>
            <a:pPr defTabSz="739775">
              <a:defRPr/>
            </a:pPr>
            <a:r>
              <a:rPr lang="en-GB" sz="1200" dirty="0"/>
              <a:t>  if (</a:t>
            </a:r>
            <a:r>
              <a:rPr lang="en-GB" sz="1200" dirty="0" err="1"/>
              <a:t>this.txtDegrees.Text.Length</a:t>
            </a:r>
            <a:r>
              <a:rPr lang="en-GB" sz="1200" dirty="0"/>
              <a:t> == 0)</a:t>
            </a:r>
          </a:p>
          <a:p>
            <a:pPr defTabSz="739775">
              <a:defRPr/>
            </a:pPr>
            <a:r>
              <a:rPr lang="en-GB" sz="1200" dirty="0"/>
              <a:t>  {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MessageBox.Show</a:t>
            </a:r>
            <a:r>
              <a:rPr lang="en-GB" sz="1200" dirty="0"/>
              <a:t>("Please enter an angle.", "Error",</a:t>
            </a:r>
          </a:p>
          <a:p>
            <a:pPr defTabSz="739775">
              <a:defRPr/>
            </a:pPr>
            <a:r>
              <a:rPr lang="en-GB" sz="1200" dirty="0"/>
              <a:t>                     </a:t>
            </a:r>
            <a:r>
              <a:rPr lang="en-GB" sz="1200" dirty="0" err="1"/>
              <a:t>MessageBoxButtons.OK</a:t>
            </a:r>
            <a:r>
              <a:rPr lang="en-GB" sz="1200" dirty="0"/>
              <a:t>, </a:t>
            </a:r>
            <a:r>
              <a:rPr lang="en-GB" sz="1200" dirty="0" err="1"/>
              <a:t>MessageBoxIcon.Error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  </a:t>
            </a:r>
            <a:r>
              <a:rPr lang="en-GB" sz="1200" dirty="0" err="1"/>
              <a:t>this.txtDegrees.Focus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  return;</a:t>
            </a:r>
          </a:p>
          <a:p>
            <a:pPr defTabSz="739775">
              <a:defRPr/>
            </a:pPr>
            <a:r>
              <a:rPr lang="en-GB" sz="1200" dirty="0"/>
              <a:t>  }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double degrees = </a:t>
            </a:r>
            <a:r>
              <a:rPr lang="en-GB" sz="1200" dirty="0" err="1"/>
              <a:t>double.Parse</a:t>
            </a:r>
            <a:r>
              <a:rPr lang="en-GB" sz="1200" dirty="0"/>
              <a:t>(</a:t>
            </a:r>
            <a:r>
              <a:rPr lang="en-GB" sz="1200" dirty="0" err="1"/>
              <a:t>this.txtDegrees.Text</a:t>
            </a:r>
            <a:r>
              <a:rPr lang="en-GB" sz="1200" dirty="0"/>
              <a:t>);</a:t>
            </a:r>
          </a:p>
          <a:p>
            <a:pPr defTabSz="739775">
              <a:defRPr/>
            </a:pPr>
            <a:r>
              <a:rPr lang="en-GB" sz="1200" dirty="0"/>
              <a:t>  double radians = (degrees / 360) * 2 * </a:t>
            </a:r>
            <a:r>
              <a:rPr lang="en-GB" sz="1200" dirty="0" err="1"/>
              <a:t>Math.PI</a:t>
            </a:r>
            <a:r>
              <a:rPr lang="en-GB" sz="1200" dirty="0"/>
              <a:t>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// Invoke function specified by the "op" delegate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b="1" dirty="0">
                <a:solidFill>
                  <a:srgbClr val="FF0000"/>
                </a:solidFill>
              </a:rPr>
              <a:t>double result = op(radians);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result = </a:t>
            </a:r>
            <a:r>
              <a:rPr lang="en-GB" sz="1200" dirty="0" err="1"/>
              <a:t>Math.Round</a:t>
            </a:r>
            <a:r>
              <a:rPr lang="en-GB" sz="1200" dirty="0"/>
              <a:t>(result, 4);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MessageBox.Show</a:t>
            </a:r>
            <a:r>
              <a:rPr lang="en-GB" sz="1200" dirty="0"/>
              <a:t>(</a:t>
            </a:r>
            <a:r>
              <a:rPr lang="en-GB" sz="1200" dirty="0" err="1"/>
              <a:t>result.ToString</a:t>
            </a:r>
            <a:r>
              <a:rPr lang="en-GB" sz="1200" dirty="0"/>
              <a:t>(), "Result");</a:t>
            </a:r>
          </a:p>
          <a:p>
            <a:pPr defTabSz="739775">
              <a:defRPr/>
            </a:pPr>
            <a:endParaRPr lang="en-GB" sz="1200" dirty="0"/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this.txtDegrees.Clear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  </a:t>
            </a:r>
            <a:r>
              <a:rPr lang="en-GB" sz="1200" dirty="0" err="1"/>
              <a:t>this.txtDegrees.Focus</a:t>
            </a:r>
            <a:r>
              <a:rPr lang="en-GB" sz="1200" dirty="0"/>
              <a:t>();</a:t>
            </a:r>
          </a:p>
          <a:p>
            <a:pPr defTabSz="739775">
              <a:defRPr/>
            </a:pPr>
            <a:r>
              <a:rPr lang="en-GB" sz="1200" dirty="0"/>
              <a:t>}                                            </a:t>
            </a:r>
            <a:r>
              <a:rPr lang="en-GB" sz="1200" dirty="0" smtClean="0"/>
              <a:t>          </a:t>
            </a:r>
            <a:r>
              <a:rPr lang="en-GB" sz="1200" u="sng" dirty="0" err="1" smtClean="0"/>
              <a:t>SimpleDelegates</a:t>
            </a:r>
            <a:r>
              <a:rPr lang="en-GB" sz="1200" u="sng" dirty="0" smtClean="0"/>
              <a:t> </a:t>
            </a:r>
            <a:r>
              <a:rPr lang="en-GB" sz="1200" u="sng" dirty="0"/>
              <a:t>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 compiler generates a new type for the delegate</a:t>
            </a:r>
          </a:p>
          <a:p>
            <a:pPr lvl="2" eaLnBrk="1" hangingPunct="1"/>
            <a:endParaRPr lang="en-GB" sz="1000" dirty="0" smtClean="0"/>
          </a:p>
          <a:p>
            <a:pPr lvl="1" eaLnBrk="1" hangingPunct="1"/>
            <a:r>
              <a:rPr lang="en-GB" sz="2000" dirty="0" smtClean="0">
                <a:latin typeface="Lucida Console" pitchFamily="49" charset="0"/>
              </a:rPr>
              <a:t>Invoke()</a:t>
            </a:r>
            <a:r>
              <a:rPr lang="en-GB" sz="2000" dirty="0" smtClean="0"/>
              <a:t> method</a:t>
            </a:r>
          </a:p>
          <a:p>
            <a:pPr lvl="2" eaLnBrk="1" hangingPunct="1"/>
            <a:r>
              <a:rPr lang="en-GB" sz="1800" dirty="0" smtClean="0"/>
              <a:t>Same signature as the delegate itself</a:t>
            </a:r>
          </a:p>
          <a:p>
            <a:pPr lvl="2" eaLnBrk="1" hangingPunct="1"/>
            <a:r>
              <a:rPr lang="en-GB" sz="1800" dirty="0" smtClean="0"/>
              <a:t>Enables clients to invoke methods synchronously</a:t>
            </a:r>
          </a:p>
          <a:p>
            <a:pPr lvl="2" eaLnBrk="1" hangingPunct="1"/>
            <a:endParaRPr lang="en-GB" sz="1000" dirty="0" smtClean="0"/>
          </a:p>
          <a:p>
            <a:pPr lvl="1" eaLnBrk="1" hangingPunct="1"/>
            <a:r>
              <a:rPr lang="en-GB" sz="2000" dirty="0" err="1" smtClean="0">
                <a:latin typeface="Lucida Console" pitchFamily="49" charset="0"/>
              </a:rPr>
              <a:t>BeginInvoke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and </a:t>
            </a:r>
            <a:r>
              <a:rPr lang="en-GB" sz="2000" dirty="0" err="1" smtClean="0">
                <a:latin typeface="Lucida Console" pitchFamily="49" charset="0"/>
              </a:rPr>
              <a:t>EndInvoke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methods</a:t>
            </a:r>
          </a:p>
          <a:p>
            <a:pPr lvl="2" eaLnBrk="1" hangingPunct="1"/>
            <a:r>
              <a:rPr lang="en-GB" sz="1800" dirty="0" smtClean="0"/>
              <a:t>Enable clients to invoke methods asynchronously (see later…)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Examining the IL for Delegates </a:t>
            </a:r>
            <a:r>
              <a:rPr lang="en-GB" sz="2200" smtClean="0"/>
              <a:t>(1 of 2)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776B40DC-E7BD-4BB9-BDD7-8E2D720F6FB3}" type="slidenum">
              <a:rPr lang="en-GB"/>
              <a:pPr>
                <a:defRPr/>
              </a:pPr>
              <a:t>8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514" y="3709689"/>
            <a:ext cx="5486624" cy="299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Freeform 8"/>
          <p:cNvSpPr>
            <a:spLocks/>
          </p:cNvSpPr>
          <p:nvPr/>
        </p:nvSpPr>
        <p:spPr bwMode="auto">
          <a:xfrm>
            <a:off x="1823663" y="5015287"/>
            <a:ext cx="682031" cy="1076753"/>
          </a:xfrm>
          <a:custGeom>
            <a:avLst/>
            <a:gdLst>
              <a:gd name="T0" fmla="*/ 0 w 389"/>
              <a:gd name="T1" fmla="*/ 2147483647 h 676"/>
              <a:gd name="T2" fmla="*/ 0 w 389"/>
              <a:gd name="T3" fmla="*/ 0 h 676"/>
              <a:gd name="T4" fmla="*/ 2147483647 w 389"/>
              <a:gd name="T5" fmla="*/ 0 h 676"/>
              <a:gd name="T6" fmla="*/ 0 60000 65536"/>
              <a:gd name="T7" fmla="*/ 0 60000 65536"/>
              <a:gd name="T8" fmla="*/ 0 60000 65536"/>
              <a:gd name="T9" fmla="*/ 0 w 389"/>
              <a:gd name="T10" fmla="*/ 0 h 676"/>
              <a:gd name="T11" fmla="*/ 389 w 389"/>
              <a:gd name="T12" fmla="*/ 676 h 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676">
                <a:moveTo>
                  <a:pt x="0" y="676"/>
                </a:moveTo>
                <a:lnTo>
                  <a:pt x="0" y="0"/>
                </a:lnTo>
                <a:lnTo>
                  <a:pt x="389" y="0"/>
                </a:lnTo>
              </a:path>
            </a:pathLst>
          </a:custGeom>
          <a:noFill/>
          <a:ln w="28575" cmpd="sng">
            <a:solidFill>
              <a:srgbClr val="00008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564750" y="5981375"/>
            <a:ext cx="4560888" cy="2887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delegate double </a:t>
            </a:r>
            <a:r>
              <a:rPr lang="en-GB" sz="1200" dirty="0" err="1"/>
              <a:t>TrigOp</a:t>
            </a:r>
            <a:r>
              <a:rPr lang="en-GB" sz="1200" dirty="0"/>
              <a:t>(double radians);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When you invoke a method via a delegate instance…</a:t>
            </a:r>
          </a:p>
          <a:p>
            <a:pPr lvl="1" eaLnBrk="1" hangingPunct="1"/>
            <a:r>
              <a:rPr lang="en-GB" sz="2000" dirty="0" smtClean="0"/>
              <a:t>The compiler calls </a:t>
            </a:r>
            <a:r>
              <a:rPr lang="en-GB" sz="2000" dirty="0" smtClean="0">
                <a:latin typeface="Lucida Console" pitchFamily="49" charset="0"/>
              </a:rPr>
              <a:t>Invoke()</a:t>
            </a:r>
            <a:r>
              <a:rPr lang="en-GB" sz="2000" dirty="0" smtClean="0"/>
              <a:t> to call the method represented by the delegate instance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Examining the IL for Delegates </a:t>
            </a:r>
            <a:r>
              <a:rPr lang="en-GB" sz="2200" smtClean="0"/>
              <a:t>(2 of 2)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406C190-2011-435D-9ED7-739945365F58}" type="slidenum">
              <a:rPr lang="en-GB"/>
              <a:pPr>
                <a:defRPr/>
              </a:pPr>
              <a:t>9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588" y="2415463"/>
            <a:ext cx="6696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Freeform 6"/>
          <p:cNvSpPr>
            <a:spLocks/>
          </p:cNvSpPr>
          <p:nvPr/>
        </p:nvSpPr>
        <p:spPr bwMode="auto">
          <a:xfrm>
            <a:off x="1911920" y="3178475"/>
            <a:ext cx="1261629" cy="1338263"/>
          </a:xfrm>
          <a:custGeom>
            <a:avLst/>
            <a:gdLst>
              <a:gd name="T0" fmla="*/ 0 w 389"/>
              <a:gd name="T1" fmla="*/ 2147483647 h 676"/>
              <a:gd name="T2" fmla="*/ 0 w 389"/>
              <a:gd name="T3" fmla="*/ 0 h 676"/>
              <a:gd name="T4" fmla="*/ 2147483647 w 389"/>
              <a:gd name="T5" fmla="*/ 0 h 676"/>
              <a:gd name="T6" fmla="*/ 0 60000 65536"/>
              <a:gd name="T7" fmla="*/ 0 60000 65536"/>
              <a:gd name="T8" fmla="*/ 0 60000 65536"/>
              <a:gd name="T9" fmla="*/ 0 w 389"/>
              <a:gd name="T10" fmla="*/ 0 h 676"/>
              <a:gd name="T11" fmla="*/ 389 w 389"/>
              <a:gd name="T12" fmla="*/ 676 h 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" h="676">
                <a:moveTo>
                  <a:pt x="0" y="676"/>
                </a:moveTo>
                <a:lnTo>
                  <a:pt x="0" y="0"/>
                </a:lnTo>
                <a:lnTo>
                  <a:pt x="389" y="0"/>
                </a:lnTo>
              </a:path>
            </a:pathLst>
          </a:custGeom>
          <a:noFill/>
          <a:ln w="28575" cmpd="sng">
            <a:solidFill>
              <a:srgbClr val="00008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863239" name="Rectangle 7"/>
          <p:cNvSpPr>
            <a:spLocks noChangeArrowheads="1"/>
          </p:cNvSpPr>
          <p:nvPr/>
        </p:nvSpPr>
        <p:spPr bwMode="auto">
          <a:xfrm>
            <a:off x="272788" y="4207238"/>
            <a:ext cx="3598568" cy="36988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double result = op(radians);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2787" y="4799037"/>
            <a:ext cx="3598569" cy="36988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200" dirty="0"/>
              <a:t>double result = </a:t>
            </a:r>
            <a:r>
              <a:rPr lang="en-GB" sz="1200" dirty="0" err="1" smtClean="0"/>
              <a:t>op.Invoke</a:t>
            </a:r>
            <a:r>
              <a:rPr lang="en-GB" sz="1200" dirty="0" smtClean="0"/>
              <a:t>(radians</a:t>
            </a:r>
            <a:r>
              <a:rPr lang="en-GB" sz="1200" dirty="0"/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6356" y="423274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  <a:latin typeface="+mj-lt"/>
              </a:rPr>
              <a:t>Simple syntax</a:t>
            </a:r>
            <a:endParaRPr lang="en-GB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6356" y="4812641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FF0000"/>
                </a:solidFill>
                <a:latin typeface="+mj-lt"/>
              </a:rPr>
              <a:t>This syntax also works</a:t>
            </a:r>
            <a:endParaRPr lang="en-GB" i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12642</TotalTime>
  <Words>2960</Words>
  <Application>Microsoft Office PowerPoint</Application>
  <PresentationFormat>On-screen Show (4:3)</PresentationFormat>
  <Paragraphs>599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1_Blends</vt:lpstr>
      <vt:lpstr>Delegates, Events, and Lambda Expressions</vt:lpstr>
      <vt:lpstr>Contents</vt:lpstr>
      <vt:lpstr>1. Delegates</vt:lpstr>
      <vt:lpstr>Overview of Delegates</vt:lpstr>
      <vt:lpstr>Delegates Example (1 of 3)</vt:lpstr>
      <vt:lpstr>Delegates Example (2 of 3)</vt:lpstr>
      <vt:lpstr>Delegates Example (3 of 3)</vt:lpstr>
      <vt:lpstr>Examining the IL for Delegates (1 of 2)</vt:lpstr>
      <vt:lpstr>Examining the IL for Delegates (2 of 2)</vt:lpstr>
      <vt:lpstr>Multicast Delegates</vt:lpstr>
      <vt:lpstr>Example of Multicast Delegates</vt:lpstr>
      <vt:lpstr>2. Anonymous Methods and Lambdas</vt:lpstr>
      <vt:lpstr>Overview of Anonymous Methods</vt:lpstr>
      <vt:lpstr>Anonymous Method Examples</vt:lpstr>
      <vt:lpstr>Outer Variables (1 of 2)</vt:lpstr>
      <vt:lpstr>Outer Variables (2 of 2)</vt:lpstr>
      <vt:lpstr>Overview of Lambda Expressions</vt:lpstr>
      <vt:lpstr>Lambda Expression Examples (1 of 3)</vt:lpstr>
      <vt:lpstr>Lambda Expression Examples (2 of 3)</vt:lpstr>
      <vt:lpstr>Lambda Expression Examples (3 of 3)</vt:lpstr>
      <vt:lpstr>Expression-Body Members</vt:lpstr>
      <vt:lpstr>3. Events</vt:lpstr>
      <vt:lpstr>What are Events?</vt:lpstr>
      <vt:lpstr>How to Define and Use Events</vt:lpstr>
      <vt:lpstr>Example (1 of 6)</vt:lpstr>
      <vt:lpstr>Example (2 of 6)</vt:lpstr>
      <vt:lpstr>Example (3 of 6)</vt:lpstr>
      <vt:lpstr>Example (4 of 6)</vt:lpstr>
      <vt:lpstr>Example (5 of 6)</vt:lpstr>
      <vt:lpstr>Example (6 of 6)</vt:lpstr>
      <vt:lpstr>Summary</vt:lpstr>
      <vt:lpstr>Annex: Asynchronous Delegates</vt:lpstr>
      <vt:lpstr>Overview of Asynchronous Delegates</vt:lpstr>
      <vt:lpstr>Example (1 of 4)</vt:lpstr>
      <vt:lpstr>Example (2 of 4)</vt:lpstr>
      <vt:lpstr>Example (3 of 4)</vt:lpstr>
      <vt:lpstr>Example (4 of 4)</vt:lpstr>
      <vt:lpstr>Additional Techniques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225</cp:revision>
  <dcterms:created xsi:type="dcterms:W3CDTF">2002-05-03T12:27:39Z</dcterms:created>
  <dcterms:modified xsi:type="dcterms:W3CDTF">2015-09-01T11:20:45Z</dcterms:modified>
</cp:coreProperties>
</file>