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7" r:id="rId9"/>
    <p:sldId id="348" r:id="rId10"/>
    <p:sldId id="392" r:id="rId11"/>
    <p:sldId id="349" r:id="rId12"/>
    <p:sldId id="394" r:id="rId13"/>
    <p:sldId id="393" r:id="rId14"/>
    <p:sldId id="350" r:id="rId15"/>
    <p:sldId id="351" r:id="rId16"/>
    <p:sldId id="352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91" r:id="rId31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A5A5"/>
    <a:srgbClr val="FFFF66"/>
    <a:srgbClr val="FFDC9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74" autoAdjust="0"/>
    <p:restoredTop sz="94625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1661"/>
        <p:guide pos="55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 snapToGrid="0" showGuides="1">
      <p:cViewPr>
        <p:scale>
          <a:sx n="60" d="100"/>
          <a:sy n="60" d="100"/>
        </p:scale>
        <p:origin x="-2970" y="-28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Generics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31522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Generics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1838"/>
            <a:ext cx="4875212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49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44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91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Here are the allowable constraint clauses in C# generics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 Closer Look at Constraints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63BA020-5B3A-4AF2-BBBF-314205280897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62087" y="1700028"/>
            <a:ext cx="2731718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Constraint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36335" y="1700028"/>
            <a:ext cx="5103628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Description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62087" y="2050385"/>
            <a:ext cx="2731718" cy="7072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T: </a:t>
            </a:r>
            <a:r>
              <a:rPr lang="en-GB" sz="1200" b="0" dirty="0" err="1" smtClean="0">
                <a:solidFill>
                  <a:schemeClr val="tx2"/>
                </a:solidFill>
                <a:latin typeface="Lucida Console" pitchFamily="49" charset="0"/>
              </a:rPr>
              <a:t>struct</a:t>
            </a:r>
            <a:endParaRPr lang="en-GB" sz="1200" b="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62087" y="2794423"/>
            <a:ext cx="2731718" cy="709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 : class</a:t>
            </a:r>
            <a:endParaRPr lang="en-GB" sz="1200" b="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62087" y="3548979"/>
            <a:ext cx="2731718" cy="705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 : new()</a:t>
            </a:r>
            <a:endParaRPr lang="en-GB" sz="1200" b="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62087" y="4297085"/>
            <a:ext cx="2731718" cy="7072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 : </a:t>
            </a:r>
            <a:r>
              <a:rPr lang="en-GB" sz="1200" b="0" i="1" dirty="0" smtClean="0">
                <a:solidFill>
                  <a:schemeClr val="tx2"/>
                </a:solidFill>
                <a:latin typeface="Lucida Console" pitchFamily="49" charset="0"/>
              </a:rPr>
              <a:t>base-class-name</a:t>
            </a:r>
            <a:endParaRPr lang="en-GB" sz="1200" b="0" i="1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62087" y="5062389"/>
            <a:ext cx="2731718" cy="702961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 : </a:t>
            </a:r>
            <a:r>
              <a:rPr lang="en-GB" sz="1200" b="0" i="1" dirty="0" smtClean="0">
                <a:solidFill>
                  <a:schemeClr val="tx2"/>
                </a:solidFill>
                <a:latin typeface="Lucida Console" pitchFamily="49" charset="0"/>
              </a:rPr>
              <a:t>interface-name</a:t>
            </a:r>
            <a:endParaRPr lang="en-GB" sz="1200" b="0" i="1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636335" y="2050385"/>
            <a:ext cx="5103628" cy="7072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must be a value type (but not </a:t>
            </a:r>
            <a:r>
              <a:rPr lang="en-GB" sz="1400" b="0" dirty="0" err="1" smtClean="0">
                <a:solidFill>
                  <a:schemeClr val="tx2"/>
                </a:solidFill>
                <a:latin typeface="Lucida Console" pitchFamily="49" charset="0"/>
              </a:rPr>
              <a:t>Nullable</a:t>
            </a:r>
            <a:r>
              <a:rPr lang="en-GB" sz="1400" b="0" dirty="0" smtClean="0">
                <a:solidFill>
                  <a:schemeClr val="tx2"/>
                </a:solidFill>
              </a:rPr>
              <a:t>) </a:t>
            </a:r>
            <a:endParaRPr lang="en-GB" sz="1400" b="0" dirty="0">
              <a:solidFill>
                <a:schemeClr val="tx2"/>
              </a:solidFill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36335" y="2794423"/>
            <a:ext cx="5103628" cy="709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must be a reference type (i.e. a class, interface, delegate, or array)</a:t>
            </a:r>
            <a:endParaRPr lang="en-GB" sz="1400" b="0" dirty="0">
              <a:solidFill>
                <a:schemeClr val="tx2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636335" y="3548979"/>
            <a:ext cx="5103628" cy="705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must have a public no-</a:t>
            </a:r>
            <a:r>
              <a:rPr lang="en-GB" sz="1400" b="0" dirty="0" err="1" smtClean="0">
                <a:solidFill>
                  <a:schemeClr val="tx2"/>
                </a:solidFill>
              </a:rPr>
              <a:t>arg</a:t>
            </a:r>
            <a:r>
              <a:rPr lang="en-GB" sz="1400" b="0" dirty="0" smtClean="0">
                <a:solidFill>
                  <a:schemeClr val="tx2"/>
                </a:solidFill>
              </a:rPr>
              <a:t> constructor. If used with other constraints, </a:t>
            </a:r>
            <a:r>
              <a:rPr lang="en-GB" sz="1400" b="0" dirty="0" smtClean="0">
                <a:solidFill>
                  <a:schemeClr val="tx2"/>
                </a:solidFill>
                <a:latin typeface="Lucida Console" pitchFamily="49" charset="0"/>
              </a:rPr>
              <a:t>new()</a:t>
            </a:r>
            <a:r>
              <a:rPr lang="en-GB" sz="1400" b="0" dirty="0" smtClean="0">
                <a:solidFill>
                  <a:schemeClr val="tx2"/>
                </a:solidFill>
              </a:rPr>
              <a:t> must be specified last.</a:t>
            </a:r>
            <a:endParaRPr lang="en-GB" sz="1400" b="0" dirty="0">
              <a:solidFill>
                <a:schemeClr val="tx2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636335" y="4297085"/>
            <a:ext cx="5103628" cy="7072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must be (or derive from) specified base class.</a:t>
            </a:r>
            <a:endParaRPr lang="en-GB" sz="1400" b="0" dirty="0">
              <a:solidFill>
                <a:schemeClr val="tx2"/>
              </a:solidFill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636335" y="5062389"/>
            <a:ext cx="5103628" cy="702961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must be (or implement) specified interface. Multiple interface constraints can be specified.</a:t>
            </a:r>
            <a:endParaRPr lang="en-GB" sz="1400" b="0" dirty="0">
              <a:solidFill>
                <a:schemeClr val="tx2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62087" y="5810495"/>
            <a:ext cx="2731718" cy="7072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0" dirty="0" smtClean="0">
                <a:solidFill>
                  <a:schemeClr val="tx2"/>
                </a:solidFill>
                <a:latin typeface="Lucida Console" pitchFamily="49" charset="0"/>
              </a:rPr>
              <a:t>where T : U</a:t>
            </a:r>
            <a:endParaRPr lang="en-GB" sz="1200" b="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636335" y="5810495"/>
            <a:ext cx="5103628" cy="7072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400" b="0" dirty="0" smtClean="0">
                <a:solidFill>
                  <a:schemeClr val="tx2"/>
                </a:solidFill>
              </a:rPr>
              <a:t>Type argument supplied for T must be (or derive from) the type argument supplied for U. </a:t>
            </a:r>
            <a:endParaRPr lang="en-GB" sz="1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You can use generic classes with inheritance</a:t>
            </a:r>
          </a:p>
          <a:p>
            <a:pPr lvl="1" eaLnBrk="1" hangingPunct="1"/>
            <a:r>
              <a:rPr lang="en-GB" smtClean="0"/>
              <a:t>Consider the following generic class and interface: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Here are some subclasses:</a:t>
            </a:r>
          </a:p>
          <a:p>
            <a:pPr lvl="1" eaLnBrk="1" hangingPunct="1">
              <a:buFontTx/>
              <a:buNone/>
            </a:pPr>
            <a:endParaRPr lang="en-GB" smtClean="0"/>
          </a:p>
          <a:p>
            <a:pPr lvl="1" eaLnBrk="1" hangingPunct="1"/>
            <a:endParaRPr lang="en-GB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Inheritance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DC5BF9F-9964-4E4C-B95F-C42789DE4D26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847725" y="2009776"/>
            <a:ext cx="7907338" cy="10311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MySuperClass</a:t>
            </a:r>
            <a:r>
              <a:rPr lang="en-GB" sz="1200" b="0" dirty="0">
                <a:latin typeface="Lucida Console" pitchFamily="49" charset="0"/>
              </a:rPr>
              <a:t>&lt;T1, T2&gt;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interface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&lt;T&gt;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{…}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847725" y="3854450"/>
            <a:ext cx="7907338" cy="25250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Closed subclass, with specific type </a:t>
            </a:r>
            <a:r>
              <a:rPr lang="en-GB" sz="1200" b="0" dirty="0" smtClean="0">
                <a:latin typeface="Lucida Console" pitchFamily="49" charset="0"/>
              </a:rPr>
              <a:t>parameters.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MySub1 : </a:t>
            </a:r>
            <a:r>
              <a:rPr lang="en-GB" sz="1200" b="0" dirty="0" err="1">
                <a:latin typeface="Lucida Console" pitchFamily="49" charset="0"/>
              </a:rPr>
              <a:t>MySuperClass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, string&gt;,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{…} 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Partially closed subclass, with some specific type </a:t>
            </a:r>
            <a:r>
              <a:rPr lang="en-GB" sz="1200" b="0" dirty="0" smtClean="0">
                <a:latin typeface="Lucida Console" pitchFamily="49" charset="0"/>
              </a:rPr>
              <a:t>parameters.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MySub2&lt;T&gt; : </a:t>
            </a:r>
            <a:r>
              <a:rPr lang="en-GB" sz="1200" b="0" dirty="0" err="1">
                <a:latin typeface="Lucida Console" pitchFamily="49" charset="0"/>
              </a:rPr>
              <a:t>MySuperClass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, T&gt;,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Open subclass, with all type parameters still </a:t>
            </a:r>
            <a:r>
              <a:rPr lang="en-GB" sz="1200" b="0" dirty="0" smtClean="0">
                <a:latin typeface="Lucida Console" pitchFamily="49" charset="0"/>
              </a:rPr>
              <a:t>generic.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MySub3&lt;T1, T2&gt; : </a:t>
            </a:r>
            <a:r>
              <a:rPr lang="en-GB" sz="1200" b="0" dirty="0" err="1">
                <a:latin typeface="Lucida Console" pitchFamily="49" charset="0"/>
              </a:rPr>
              <a:t>MySuperClass</a:t>
            </a:r>
            <a:r>
              <a:rPr lang="en-GB" sz="1200" b="0" dirty="0">
                <a:latin typeface="Lucida Console" pitchFamily="49" charset="0"/>
              </a:rPr>
              <a:t>&lt;T1, T2&gt;,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&lt;T1&gt;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For generic type </a:t>
            </a:r>
            <a:r>
              <a:rPr lang="en-GB" dirty="0" smtClean="0"/>
              <a:t>parameters:</a:t>
            </a:r>
          </a:p>
          <a:p>
            <a:pPr lvl="1" eaLnBrk="1" hangingPunct="1"/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>
                <a:latin typeface="Lucida Console" panose="020B0609040504020204" pitchFamily="49" charset="0"/>
              </a:rPr>
              <a:t>in</a:t>
            </a:r>
            <a:r>
              <a:rPr lang="en-GB" dirty="0"/>
              <a:t> keyword specifies that the type parameter is </a:t>
            </a:r>
            <a:r>
              <a:rPr lang="en-GB" dirty="0" err="1" smtClean="0"/>
              <a:t>contravariant</a:t>
            </a:r>
            <a:endParaRPr lang="en-GB" dirty="0"/>
          </a:p>
          <a:p>
            <a:pPr lvl="1" eaLnBrk="1" hangingPunct="1"/>
            <a:r>
              <a:rPr lang="en-GB" dirty="0" smtClean="0"/>
              <a:t>You </a:t>
            </a:r>
            <a:r>
              <a:rPr lang="en-GB" dirty="0"/>
              <a:t>can use the </a:t>
            </a:r>
            <a:r>
              <a:rPr lang="en-GB" dirty="0">
                <a:latin typeface="Lucida Console" panose="020B0609040504020204" pitchFamily="49" charset="0"/>
              </a:rPr>
              <a:t>in</a:t>
            </a:r>
            <a:r>
              <a:rPr lang="en-GB" dirty="0"/>
              <a:t> keyword in generic interfaces and </a:t>
            </a:r>
            <a:r>
              <a:rPr lang="en-GB" dirty="0" smtClean="0"/>
              <a:t>delegates</a:t>
            </a:r>
          </a:p>
          <a:p>
            <a:pPr lvl="1" eaLnBrk="1" hangingPunct="1"/>
            <a:r>
              <a:rPr lang="en-GB" dirty="0" smtClean="0"/>
              <a:t>You </a:t>
            </a:r>
            <a:r>
              <a:rPr lang="en-GB" dirty="0"/>
              <a:t>can use the </a:t>
            </a:r>
            <a:r>
              <a:rPr lang="en-GB" dirty="0" smtClean="0">
                <a:latin typeface="Lucida Console" panose="020B0609040504020204" pitchFamily="49" charset="0"/>
              </a:rPr>
              <a:t>out</a:t>
            </a:r>
            <a:r>
              <a:rPr lang="en-GB" dirty="0"/>
              <a:t> keyword in generic interfaces and </a:t>
            </a:r>
            <a:r>
              <a:rPr lang="en-GB" dirty="0" smtClean="0"/>
              <a:t>delegates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 smtClean="0"/>
              <a:t>Contravariant</a:t>
            </a:r>
            <a:r>
              <a:rPr lang="en-GB" sz="3400" dirty="0" smtClean="0"/>
              <a:t> Type Parameters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63BA020-5B3A-4AF2-BBBF-314205280897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47725" y="2395856"/>
            <a:ext cx="7907338" cy="380174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</a:t>
            </a:r>
            <a:r>
              <a:rPr lang="en-GB" sz="1200" b="0" dirty="0" err="1">
                <a:latin typeface="Lucida Console" pitchFamily="49" charset="0"/>
              </a:rPr>
              <a:t>Contravariant</a:t>
            </a:r>
            <a:r>
              <a:rPr lang="en-GB" sz="1200" b="0" dirty="0">
                <a:latin typeface="Lucida Console" pitchFamily="49" charset="0"/>
              </a:rPr>
              <a:t>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interface </a:t>
            </a:r>
            <a:r>
              <a:rPr lang="en-GB" sz="1200" b="0" dirty="0" err="1">
                <a:latin typeface="Lucida Console" pitchFamily="49" charset="0"/>
              </a:rPr>
              <a:t>IContravariant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dirty="0">
                <a:latin typeface="Lucida Console" pitchFamily="49" charset="0"/>
              </a:rPr>
              <a:t>in</a:t>
            </a:r>
            <a:r>
              <a:rPr lang="en-GB" sz="1200" b="0" dirty="0">
                <a:latin typeface="Lucida Console" pitchFamily="49" charset="0"/>
              </a:rPr>
              <a:t> A&gt;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Extending </a:t>
            </a:r>
            <a:r>
              <a:rPr lang="en-GB" sz="1200" b="0" dirty="0" err="1">
                <a:latin typeface="Lucida Console" pitchFamily="49" charset="0"/>
              </a:rPr>
              <a:t>contravariant</a:t>
            </a:r>
            <a:r>
              <a:rPr lang="en-GB" sz="1200" b="0" dirty="0">
                <a:latin typeface="Lucida Console" pitchFamily="49" charset="0"/>
              </a:rPr>
              <a:t>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interface </a:t>
            </a:r>
            <a:r>
              <a:rPr lang="en-GB" sz="1200" b="0" dirty="0" err="1">
                <a:latin typeface="Lucida Console" pitchFamily="49" charset="0"/>
              </a:rPr>
              <a:t>IExtContravariant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dirty="0">
                <a:latin typeface="Lucida Console" pitchFamily="49" charset="0"/>
              </a:rPr>
              <a:t>in</a:t>
            </a:r>
            <a:r>
              <a:rPr lang="en-GB" sz="1200" b="0" dirty="0">
                <a:latin typeface="Lucida Console" pitchFamily="49" charset="0"/>
              </a:rPr>
              <a:t> A&gt; : </a:t>
            </a:r>
            <a:r>
              <a:rPr lang="en-GB" sz="1200" b="0" dirty="0" err="1">
                <a:latin typeface="Lucida Console" pitchFamily="49" charset="0"/>
              </a:rPr>
              <a:t>IContravariant</a:t>
            </a:r>
            <a:r>
              <a:rPr lang="en-GB" sz="1200" b="0" dirty="0">
                <a:latin typeface="Lucida Console" pitchFamily="49" charset="0"/>
              </a:rPr>
              <a:t>&lt;A&gt;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Implementing </a:t>
            </a:r>
            <a:r>
              <a:rPr lang="en-GB" sz="1200" b="0" dirty="0" err="1">
                <a:latin typeface="Lucida Console" pitchFamily="49" charset="0"/>
              </a:rPr>
              <a:t>contravariant</a:t>
            </a:r>
            <a:r>
              <a:rPr lang="en-GB" sz="1200" b="0" dirty="0">
                <a:latin typeface="Lucida Console" pitchFamily="49" charset="0"/>
              </a:rPr>
              <a:t>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class Sample&lt;A&gt; : </a:t>
            </a:r>
            <a:r>
              <a:rPr lang="en-GB" sz="1200" b="0" dirty="0" err="1">
                <a:latin typeface="Lucida Console" pitchFamily="49" charset="0"/>
              </a:rPr>
              <a:t>IContravariant</a:t>
            </a:r>
            <a:r>
              <a:rPr lang="en-GB" sz="1200" b="0" dirty="0">
                <a:latin typeface="Lucida Console" pitchFamily="49" charset="0"/>
              </a:rPr>
              <a:t>&lt;A&gt;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class Program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static void Test()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 err="1">
                <a:latin typeface="Lucida Console" pitchFamily="49" charset="0"/>
              </a:rPr>
              <a:t>IContravariant</a:t>
            </a:r>
            <a:r>
              <a:rPr lang="en-GB" sz="1200" b="0" dirty="0">
                <a:latin typeface="Lucida Console" pitchFamily="49" charset="0"/>
              </a:rPr>
              <a:t>&lt;Object&gt;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 = new Sample&lt;Object&gt;();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 err="1">
                <a:latin typeface="Lucida Console" pitchFamily="49" charset="0"/>
              </a:rPr>
              <a:t>IContravariant</a:t>
            </a:r>
            <a:r>
              <a:rPr lang="en-GB" sz="1200" b="0" dirty="0">
                <a:latin typeface="Lucida Console" pitchFamily="49" charset="0"/>
              </a:rPr>
              <a:t>&lt;String&gt; </a:t>
            </a:r>
            <a:r>
              <a:rPr lang="en-GB" sz="1200" b="0" dirty="0" err="1">
                <a:latin typeface="Lucida Console" pitchFamily="49" charset="0"/>
              </a:rPr>
              <a:t>istr</a:t>
            </a:r>
            <a:r>
              <a:rPr lang="en-GB" sz="1200" b="0" dirty="0">
                <a:latin typeface="Lucida Console" pitchFamily="49" charset="0"/>
              </a:rPr>
              <a:t> = new Sample&lt;String&gt;();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>
                <a:latin typeface="Lucida Console" pitchFamily="49" charset="0"/>
              </a:rPr>
              <a:t>// You can assign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 to </a:t>
            </a:r>
            <a:r>
              <a:rPr lang="en-GB" sz="1200" b="0" dirty="0" err="1">
                <a:latin typeface="Lucida Console" pitchFamily="49" charset="0"/>
              </a:rPr>
              <a:t>istr</a:t>
            </a:r>
            <a:r>
              <a:rPr lang="en-GB" sz="1200" b="0" dirty="0">
                <a:latin typeface="Lucida Console" pitchFamily="49" charset="0"/>
              </a:rPr>
              <a:t> because </a:t>
            </a:r>
            <a:r>
              <a:rPr lang="en-GB" sz="1200" b="0" dirty="0" err="1" smtClean="0">
                <a:latin typeface="Lucida Console" pitchFamily="49" charset="0"/>
              </a:rPr>
              <a:t>IContravariant</a:t>
            </a:r>
            <a:r>
              <a:rPr lang="en-GB" sz="1200" b="0" dirty="0" smtClean="0">
                <a:latin typeface="Lucida Console" pitchFamily="49" charset="0"/>
              </a:rPr>
              <a:t> is </a:t>
            </a:r>
            <a:r>
              <a:rPr lang="en-GB" sz="1200" b="0" dirty="0" err="1">
                <a:latin typeface="Lucida Console" pitchFamily="49" charset="0"/>
              </a:rPr>
              <a:t>contravariant</a:t>
            </a:r>
            <a:r>
              <a:rPr lang="en-GB" sz="1200" b="0" dirty="0">
                <a:latin typeface="Lucida Console" pitchFamily="49" charset="0"/>
              </a:rPr>
              <a:t>.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istr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=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6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For generic type </a:t>
            </a:r>
            <a:r>
              <a:rPr lang="en-GB" dirty="0" smtClean="0"/>
              <a:t>parameters:</a:t>
            </a:r>
          </a:p>
          <a:p>
            <a:pPr lvl="1" eaLnBrk="1" hangingPunct="1"/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>
                <a:latin typeface="Lucida Console" panose="020B0609040504020204" pitchFamily="49" charset="0"/>
              </a:rPr>
              <a:t>out</a:t>
            </a:r>
            <a:r>
              <a:rPr lang="en-GB" dirty="0"/>
              <a:t> keyword specifies </a:t>
            </a:r>
            <a:r>
              <a:rPr lang="en-GB" dirty="0" smtClean="0"/>
              <a:t>the </a:t>
            </a:r>
            <a:r>
              <a:rPr lang="en-GB" dirty="0"/>
              <a:t>type parameter is </a:t>
            </a:r>
            <a:r>
              <a:rPr lang="en-GB" dirty="0" smtClean="0"/>
              <a:t>covariant</a:t>
            </a:r>
          </a:p>
          <a:p>
            <a:pPr lvl="1" eaLnBrk="1" hangingPunct="1"/>
            <a:r>
              <a:rPr lang="en-GB" dirty="0" smtClean="0"/>
              <a:t>You </a:t>
            </a:r>
            <a:r>
              <a:rPr lang="en-GB" dirty="0"/>
              <a:t>can use the </a:t>
            </a:r>
            <a:r>
              <a:rPr lang="en-GB" dirty="0" smtClean="0">
                <a:latin typeface="Lucida Console" panose="020B0609040504020204" pitchFamily="49" charset="0"/>
              </a:rPr>
              <a:t>out</a:t>
            </a:r>
            <a:r>
              <a:rPr lang="en-GB" dirty="0"/>
              <a:t> keyword in generic interfaces and </a:t>
            </a:r>
            <a:r>
              <a:rPr lang="en-GB" dirty="0" smtClean="0"/>
              <a:t>delegates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Covariant Type Parameters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63BA020-5B3A-4AF2-BBBF-314205280897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47725" y="2395856"/>
            <a:ext cx="7907338" cy="380174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Covariant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interface </a:t>
            </a:r>
            <a:r>
              <a:rPr lang="en-GB" sz="1200" b="0" dirty="0" err="1">
                <a:latin typeface="Lucida Console" pitchFamily="49" charset="0"/>
              </a:rPr>
              <a:t>ICovariant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dirty="0">
                <a:latin typeface="Lucida Console" pitchFamily="49" charset="0"/>
              </a:rPr>
              <a:t>out</a:t>
            </a:r>
            <a:r>
              <a:rPr lang="en-GB" sz="1200" b="0" dirty="0">
                <a:latin typeface="Lucida Console" pitchFamily="49" charset="0"/>
              </a:rPr>
              <a:t> R&gt;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Extending covariant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interface </a:t>
            </a:r>
            <a:r>
              <a:rPr lang="en-GB" sz="1200" b="0" dirty="0" err="1">
                <a:latin typeface="Lucida Console" pitchFamily="49" charset="0"/>
              </a:rPr>
              <a:t>IExtCovariant</a:t>
            </a: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dirty="0">
                <a:latin typeface="Lucida Console" pitchFamily="49" charset="0"/>
              </a:rPr>
              <a:t>out</a:t>
            </a:r>
            <a:r>
              <a:rPr lang="en-GB" sz="1200" b="0" dirty="0">
                <a:latin typeface="Lucida Console" pitchFamily="49" charset="0"/>
              </a:rPr>
              <a:t> R&gt; : </a:t>
            </a:r>
            <a:r>
              <a:rPr lang="en-GB" sz="1200" b="0" dirty="0" err="1">
                <a:latin typeface="Lucida Console" pitchFamily="49" charset="0"/>
              </a:rPr>
              <a:t>ICovariant</a:t>
            </a:r>
            <a:r>
              <a:rPr lang="en-GB" sz="1200" b="0" dirty="0">
                <a:latin typeface="Lucida Console" pitchFamily="49" charset="0"/>
              </a:rPr>
              <a:t>&lt;R&gt;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Implementing covariant interface.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class Sample&lt;R&gt; : </a:t>
            </a:r>
            <a:r>
              <a:rPr lang="en-GB" sz="1200" b="0" dirty="0" err="1">
                <a:latin typeface="Lucida Console" pitchFamily="49" charset="0"/>
              </a:rPr>
              <a:t>ICovariant</a:t>
            </a:r>
            <a:r>
              <a:rPr lang="en-GB" sz="1200" b="0" dirty="0">
                <a:latin typeface="Lucida Console" pitchFamily="49" charset="0"/>
              </a:rPr>
              <a:t>&lt;R&gt; {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class Program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static void Test()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ICovariant</a:t>
            </a:r>
            <a:r>
              <a:rPr lang="en-GB" sz="1200" b="0" dirty="0">
                <a:latin typeface="Lucida Console" pitchFamily="49" charset="0"/>
              </a:rPr>
              <a:t>&lt;Object&gt;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 = new Sample&lt;Object&gt;();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ICovariant</a:t>
            </a:r>
            <a:r>
              <a:rPr lang="en-GB" sz="1200" b="0" dirty="0">
                <a:latin typeface="Lucida Console" pitchFamily="49" charset="0"/>
              </a:rPr>
              <a:t>&lt;String&gt; </a:t>
            </a:r>
            <a:r>
              <a:rPr lang="en-GB" sz="1200" b="0" dirty="0" err="1">
                <a:latin typeface="Lucida Console" pitchFamily="49" charset="0"/>
              </a:rPr>
              <a:t>istr</a:t>
            </a:r>
            <a:r>
              <a:rPr lang="en-GB" sz="1200" b="0" dirty="0">
                <a:latin typeface="Lucida Console" pitchFamily="49" charset="0"/>
              </a:rPr>
              <a:t> = new Sample&lt;String&gt;();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// You can assign </a:t>
            </a:r>
            <a:r>
              <a:rPr lang="en-GB" sz="1200" b="0" dirty="0" err="1">
                <a:latin typeface="Lucida Console" pitchFamily="49" charset="0"/>
              </a:rPr>
              <a:t>istr</a:t>
            </a:r>
            <a:r>
              <a:rPr lang="en-GB" sz="1200" b="0" dirty="0">
                <a:latin typeface="Lucida Console" pitchFamily="49" charset="0"/>
              </a:rPr>
              <a:t> to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 because </a:t>
            </a:r>
            <a:r>
              <a:rPr lang="en-GB" sz="1200" b="0" dirty="0" err="1" smtClean="0">
                <a:latin typeface="Lucida Console" pitchFamily="49" charset="0"/>
              </a:rPr>
              <a:t>ICovariant</a:t>
            </a:r>
            <a:r>
              <a:rPr lang="en-GB" sz="1200" b="0" dirty="0" smtClean="0">
                <a:latin typeface="Lucida Console" pitchFamily="49" charset="0"/>
              </a:rPr>
              <a:t> is </a:t>
            </a:r>
            <a:r>
              <a:rPr lang="en-GB" sz="1200" b="0" dirty="0">
                <a:latin typeface="Lucida Console" pitchFamily="49" charset="0"/>
              </a:rPr>
              <a:t>covariant.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iobj</a:t>
            </a:r>
            <a:r>
              <a:rPr lang="en-GB" sz="1200" b="0" dirty="0">
                <a:latin typeface="Lucida Console" pitchFamily="49" charset="0"/>
              </a:rPr>
              <a:t> = </a:t>
            </a:r>
            <a:r>
              <a:rPr lang="en-GB" sz="1200" b="0" dirty="0" err="1">
                <a:latin typeface="Lucida Console" pitchFamily="49" charset="0"/>
              </a:rPr>
              <a:t>istr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2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Members of a generic class can use type parameters in data declarations, method signatures, and method bodies</a:t>
            </a:r>
          </a:p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Members in a Generic Type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E3A1BD8-36DB-4483-A051-B04966862A20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844550" y="2584450"/>
            <a:ext cx="7910513" cy="301890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>
                <a:latin typeface="Lucida Console" pitchFamily="49" charset="0"/>
              </a:rPr>
              <a:t>T data;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&lt;T&gt; left, right;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(T data)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this.data</a:t>
            </a:r>
            <a:r>
              <a:rPr lang="en-GB" sz="1200" b="0" dirty="0">
                <a:latin typeface="Lucida Console" pitchFamily="49" charset="0"/>
              </a:rPr>
              <a:t> = data;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left = right = null;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…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&lt;string&gt; node1 = new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&lt;string&gt;("James");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Static variables in a generic class are shared between all instances of the same "instantiated type"</a:t>
            </a:r>
          </a:p>
          <a:p>
            <a:pPr lvl="1" eaLnBrk="1" hangingPunct="1"/>
            <a:r>
              <a:rPr lang="en-GB" dirty="0" smtClean="0"/>
              <a:t>… but not between instances of other instantiated types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Likewise static constructors perform initialization for specific instantiated types</a:t>
            </a:r>
          </a:p>
          <a:p>
            <a:pPr lvl="1" eaLnBrk="1" hangingPunct="1"/>
            <a:r>
              <a:rPr lang="en-GB" dirty="0" smtClean="0"/>
              <a:t>This can be useful to enforce something about the type parameter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Static Fields and Constructors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98577C8-D229-4EBC-8387-A01C91B1456A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844550" y="4011664"/>
            <a:ext cx="7910513" cy="2676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MyClass</a:t>
            </a:r>
            <a:r>
              <a:rPr lang="en-GB" sz="1200" b="0" dirty="0">
                <a:latin typeface="Lucida Console" pitchFamily="49" charset="0"/>
              </a:rPr>
              <a:t>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>
                <a:latin typeface="Lucida Console" pitchFamily="49" charset="0"/>
              </a:rPr>
              <a:t>static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count = 0;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static </a:t>
            </a:r>
            <a:r>
              <a:rPr lang="en-GB" sz="1200" b="0" dirty="0" err="1">
                <a:latin typeface="Lucida Console" pitchFamily="49" charset="0"/>
              </a:rPr>
              <a:t>MyClass</a:t>
            </a:r>
            <a:r>
              <a:rPr lang="en-GB" sz="1200" b="0" dirty="0">
                <a:latin typeface="Lucida Console" pitchFamily="49" charset="0"/>
              </a:rPr>
              <a:t>()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 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if (!</a:t>
            </a:r>
            <a:r>
              <a:rPr lang="en-GB" sz="1200" b="0" dirty="0" err="1">
                <a:latin typeface="Lucida Console" pitchFamily="49" charset="0"/>
              </a:rPr>
              <a:t>typeof</a:t>
            </a:r>
            <a:r>
              <a:rPr lang="en-GB" sz="1200" b="0" dirty="0">
                <a:latin typeface="Lucida Console" pitchFamily="49" charset="0"/>
              </a:rPr>
              <a:t>(T).</a:t>
            </a:r>
            <a:r>
              <a:rPr lang="en-GB" sz="1200" b="0" dirty="0" err="1">
                <a:latin typeface="Lucida Console" pitchFamily="49" charset="0"/>
              </a:rPr>
              <a:t>IsPrimitive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throw new </a:t>
            </a:r>
            <a:r>
              <a:rPr lang="en-GB" sz="1200" b="0" dirty="0" err="1">
                <a:latin typeface="Lucida Console" pitchFamily="49" charset="0"/>
              </a:rPr>
              <a:t>ArgumentException</a:t>
            </a:r>
            <a:r>
              <a:rPr lang="en-GB" sz="1200" b="0" dirty="0">
                <a:latin typeface="Lucida Console" pitchFamily="49" charset="0"/>
              </a:rPr>
              <a:t>("T must be a primitive type");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 err="1">
                <a:latin typeface="Lucida Console" pitchFamily="49" charset="0"/>
              </a:rPr>
              <a:t>MyClass</a:t>
            </a:r>
            <a:r>
              <a:rPr lang="en-GB" sz="1200" b="0" dirty="0">
                <a:latin typeface="Lucida Console" pitchFamily="49" charset="0"/>
              </a:rPr>
              <a:t>() { count++;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static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Count { </a:t>
            </a:r>
            <a:r>
              <a:rPr lang="en-GB" sz="1200" b="0" dirty="0" smtClean="0">
                <a:latin typeface="Lucida Console" pitchFamily="49" charset="0"/>
              </a:rPr>
              <a:t>get { return </a:t>
            </a:r>
            <a:r>
              <a:rPr lang="en-GB" sz="1200" b="0" dirty="0">
                <a:latin typeface="Lucida Console" pitchFamily="49" charset="0"/>
              </a:rPr>
              <a:t>count</a:t>
            </a:r>
            <a:r>
              <a:rPr lang="en-GB" sz="1200" b="0" dirty="0" smtClean="0">
                <a:latin typeface="Lucida Console" pitchFamily="49" charset="0"/>
              </a:rPr>
              <a:t>; }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overload methods, constructors, indexers, and operators in a generic type</a:t>
            </a:r>
          </a:p>
          <a:p>
            <a:pPr lvl="1" eaLnBrk="1" hangingPunct="1"/>
            <a:r>
              <a:rPr lang="en-GB" dirty="0" smtClean="0"/>
              <a:t>Possible ambiguities due to various type parameter combinations</a:t>
            </a:r>
          </a:p>
          <a:p>
            <a:pPr lvl="1" eaLnBrk="1" hangingPunct="1"/>
            <a:r>
              <a:rPr lang="en-GB" dirty="0" smtClean="0"/>
              <a:t>Compiler always prefers direct-parameter types matches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Overloading Methods in a Generic Type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BB2AEF3-8CB7-4A2F-9400-EAF6993B0B02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474562" y="3657592"/>
            <a:ext cx="8280502" cy="290525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MyClassWithOverloading</a:t>
            </a:r>
            <a:r>
              <a:rPr lang="en-GB" sz="1200" b="0" dirty="0" smtClean="0">
                <a:latin typeface="Lucida Console" pitchFamily="49" charset="0"/>
              </a:rPr>
              <a:t>&lt;T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// Note: </a:t>
            </a:r>
            <a:r>
              <a:rPr lang="en-GB" sz="1200" b="0" dirty="0" err="1" smtClean="0">
                <a:latin typeface="Lucida Console" pitchFamily="49" charset="0"/>
              </a:rPr>
              <a:t>MyClass</a:t>
            </a:r>
            <a:r>
              <a:rPr lang="en-GB" sz="1200" b="0" dirty="0" smtClean="0">
                <a:latin typeface="Lucida Console" pitchFamily="49" charset="0"/>
              </a:rPr>
              <a:t>&lt;string</a:t>
            </a:r>
            <a:r>
              <a:rPr lang="en-GB" sz="1200" b="0" dirty="0">
                <a:latin typeface="Lucida Console" pitchFamily="49" charset="0"/>
              </a:rPr>
              <a:t>&gt; would have two M1(string) </a:t>
            </a:r>
            <a:r>
              <a:rPr lang="en-GB" sz="1200" b="0" dirty="0" smtClean="0">
                <a:latin typeface="Lucida Console" pitchFamily="49" charset="0"/>
              </a:rPr>
              <a:t>methods. 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// The 2nd would be favoured, because it has an explicit type (not a generic type).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M1(T t)     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M1(string s) 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OK: no type parameter for </a:t>
            </a:r>
            <a:r>
              <a:rPr lang="en-GB" sz="1200" b="0" dirty="0" smtClean="0">
                <a:latin typeface="Lucida Console" pitchFamily="49" charset="0"/>
              </a:rPr>
              <a:t>T, </a:t>
            </a:r>
            <a:r>
              <a:rPr lang="en-GB" sz="1200" b="0" dirty="0">
                <a:latin typeface="Lucida Console" pitchFamily="49" charset="0"/>
              </a:rPr>
              <a:t>could </a:t>
            </a:r>
            <a:r>
              <a:rPr lang="en-GB" sz="1200" b="0" dirty="0" smtClean="0">
                <a:latin typeface="Lucida Console" pitchFamily="49" charset="0"/>
              </a:rPr>
              <a:t>not be </a:t>
            </a:r>
            <a:r>
              <a:rPr lang="en-GB" sz="1200" b="0" dirty="0">
                <a:latin typeface="Lucida Console" pitchFamily="49" charset="0"/>
              </a:rPr>
              <a:t>string and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simultaneously.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M2(T t1, T t2)     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M2(string s,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>
                <a:latin typeface="Lucida Console" pitchFamily="49" charset="0"/>
              </a:rPr>
              <a:t>) 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OK: arrays are different from </a:t>
            </a:r>
            <a:r>
              <a:rPr lang="en-GB" sz="1200" b="0" dirty="0" smtClean="0">
                <a:latin typeface="Lucida Console" pitchFamily="49" charset="0"/>
              </a:rPr>
              <a:t>scalars.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M3(T t)  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M3(T[] a)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generic class can override methods in a base class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Overriding Methods in Generic Types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5F74ADB-14E3-4C1F-806C-20E795F01363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844550" y="1666875"/>
            <a:ext cx="7910513" cy="450000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abstract class </a:t>
            </a:r>
            <a:r>
              <a:rPr lang="en-GB" sz="1200" b="0" dirty="0" smtClean="0">
                <a:latin typeface="Lucida Console" pitchFamily="49" charset="0"/>
              </a:rPr>
              <a:t>Super&lt;T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virtual T    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M1()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virtual </a:t>
            </a:r>
            <a:r>
              <a:rPr lang="en-GB" sz="1200" b="0" dirty="0" smtClean="0">
                <a:latin typeface="Lucida Console" pitchFamily="49" charset="0"/>
              </a:rPr>
              <a:t>Super&lt;T</a:t>
            </a:r>
            <a:r>
              <a:rPr lang="en-GB" sz="1200" b="0" dirty="0">
                <a:latin typeface="Lucida Console" pitchFamily="49" charset="0"/>
              </a:rPr>
              <a:t>&gt; M2()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virtual void   </a:t>
            </a:r>
            <a:r>
              <a:rPr lang="en-GB" sz="1200" b="0" dirty="0" smtClean="0">
                <a:latin typeface="Lucida Console" pitchFamily="49" charset="0"/>
              </a:rPr>
              <a:t>  M3(Super&lt;T</a:t>
            </a:r>
            <a:r>
              <a:rPr lang="en-GB" sz="1200" b="0" dirty="0">
                <a:latin typeface="Lucida Console" pitchFamily="49" charset="0"/>
              </a:rPr>
              <a:t>&gt; </a:t>
            </a:r>
            <a:r>
              <a:rPr lang="en-GB" sz="1200" b="0" dirty="0" err="1">
                <a:latin typeface="Lucida Console" pitchFamily="49" charset="0"/>
              </a:rPr>
              <a:t>t</a:t>
            </a:r>
            <a:r>
              <a:rPr lang="en-GB" sz="1200" b="0" dirty="0">
                <a:latin typeface="Lucida Console" pitchFamily="49" charset="0"/>
              </a:rPr>
              <a:t>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Define a non-generic </a:t>
            </a:r>
            <a:r>
              <a:rPr lang="en-GB" sz="1200" b="0" dirty="0" smtClean="0">
                <a:latin typeface="Lucida Console" pitchFamily="49" charset="0"/>
              </a:rPr>
              <a:t>subclass.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SubA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: </a:t>
            </a:r>
            <a:r>
              <a:rPr lang="en-GB" sz="1200" b="0" dirty="0" smtClean="0">
                <a:latin typeface="Lucida Console" pitchFamily="49" charset="0"/>
              </a:rPr>
              <a:t>Super&lt;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  </a:t>
            </a:r>
            <a:r>
              <a:rPr lang="en-GB" sz="1200" b="0" dirty="0">
                <a:latin typeface="Lucida Console" pitchFamily="49" charset="0"/>
              </a:rPr>
              <a:t>M1()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</a:t>
            </a:r>
            <a:r>
              <a:rPr lang="en-GB" sz="1200" b="0" dirty="0" smtClean="0">
                <a:latin typeface="Lucida Console" pitchFamily="49" charset="0"/>
              </a:rPr>
              <a:t>Super&lt;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M2()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void </a:t>
            </a:r>
            <a:r>
              <a:rPr lang="en-GB" sz="1200" b="0" dirty="0" smtClean="0">
                <a:latin typeface="Lucida Console" pitchFamily="49" charset="0"/>
              </a:rPr>
              <a:t>      M3(Super&lt;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t)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Define a generic </a:t>
            </a:r>
            <a:r>
              <a:rPr lang="en-GB" sz="1200" b="0" dirty="0" smtClean="0">
                <a:latin typeface="Lucida Console" pitchFamily="49" charset="0"/>
              </a:rPr>
              <a:t>subclass.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SubB</a:t>
            </a:r>
            <a:r>
              <a:rPr lang="en-GB" sz="1200" b="0" dirty="0" smtClean="0">
                <a:latin typeface="Lucida Console" pitchFamily="49" charset="0"/>
              </a:rPr>
              <a:t>&lt;T1</a:t>
            </a:r>
            <a:r>
              <a:rPr lang="en-GB" sz="1200" b="0" dirty="0">
                <a:latin typeface="Lucida Console" pitchFamily="49" charset="0"/>
              </a:rPr>
              <a:t>, T2&gt; : </a:t>
            </a:r>
            <a:r>
              <a:rPr lang="en-GB" sz="1200" b="0" dirty="0" smtClean="0">
                <a:latin typeface="Lucida Console" pitchFamily="49" charset="0"/>
              </a:rPr>
              <a:t>Super&lt;T1</a:t>
            </a:r>
            <a:r>
              <a:rPr lang="en-GB" sz="1200" b="0" dirty="0">
                <a:latin typeface="Lucida Console" pitchFamily="49" charset="0"/>
              </a:rPr>
              <a:t>&gt;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T1        </a:t>
            </a:r>
            <a:r>
              <a:rPr lang="en-GB" sz="1200" b="0" dirty="0" smtClean="0">
                <a:latin typeface="Lucida Console" pitchFamily="49" charset="0"/>
              </a:rPr>
              <a:t>M1</a:t>
            </a:r>
            <a:r>
              <a:rPr lang="en-GB" sz="1200" b="0" dirty="0">
                <a:latin typeface="Lucida Console" pitchFamily="49" charset="0"/>
              </a:rPr>
              <a:t>()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</a:t>
            </a:r>
            <a:r>
              <a:rPr lang="en-GB" sz="1200" b="0" dirty="0" smtClean="0">
                <a:latin typeface="Lucida Console" pitchFamily="49" charset="0"/>
              </a:rPr>
              <a:t>Super&lt;T1</a:t>
            </a:r>
            <a:r>
              <a:rPr lang="en-GB" sz="1200" b="0" dirty="0">
                <a:latin typeface="Lucida Console" pitchFamily="49" charset="0"/>
              </a:rPr>
              <a:t>&gt; M2()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override void      </a:t>
            </a:r>
            <a:r>
              <a:rPr lang="en-GB" sz="1200" b="0" dirty="0" smtClean="0">
                <a:latin typeface="Lucida Console" pitchFamily="49" charset="0"/>
              </a:rPr>
              <a:t>M3(Super&lt;T2</a:t>
            </a:r>
            <a:r>
              <a:rPr lang="en-GB" sz="1200" b="0" dirty="0">
                <a:latin typeface="Lucida Console" pitchFamily="49" charset="0"/>
              </a:rPr>
              <a:t>&gt; t) {…} // Error!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generic class can contain nested type definitions</a:t>
            </a:r>
          </a:p>
          <a:p>
            <a:pPr lvl="1" eaLnBrk="1" hangingPunct="1"/>
            <a:r>
              <a:rPr lang="en-GB" dirty="0" smtClean="0"/>
              <a:t>A nested type within a generic class is implicitly a generic class</a:t>
            </a:r>
          </a:p>
          <a:p>
            <a:pPr lvl="1" eaLnBrk="1" hangingPunct="1"/>
            <a:r>
              <a:rPr lang="en-GB" dirty="0" smtClean="0"/>
              <a:t>You must provide a type parameter outside the containing class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Nested Types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AA1D1DE-DF3F-4F89-B3B5-13F28E1D64DA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44550" y="2448224"/>
            <a:ext cx="7910513" cy="37505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Tree&lt;T&gt;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public </a:t>
            </a:r>
            <a:r>
              <a:rPr lang="en-GB" sz="1200" b="0" dirty="0">
                <a:latin typeface="Lucida Console" pitchFamily="49" charset="0"/>
              </a:rPr>
              <a:t>T data;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public </a:t>
            </a:r>
            <a:r>
              <a:rPr lang="en-GB" sz="1200" b="0" dirty="0" err="1" smtClean="0">
                <a:latin typeface="Lucida Console" pitchFamily="49" charset="0"/>
              </a:rPr>
              <a:t>TreeNode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left, right;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(T data)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  </a:t>
            </a:r>
            <a:r>
              <a:rPr lang="en-GB" sz="1200" b="0" dirty="0" err="1">
                <a:latin typeface="Lucida Console" pitchFamily="49" charset="0"/>
              </a:rPr>
              <a:t>this.data</a:t>
            </a:r>
            <a:r>
              <a:rPr lang="en-GB" sz="1200" b="0" dirty="0">
                <a:latin typeface="Lucida Console" pitchFamily="49" charset="0"/>
              </a:rPr>
              <a:t> = data;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  </a:t>
            </a:r>
            <a:r>
              <a:rPr lang="en-GB" sz="1200" b="0" dirty="0">
                <a:latin typeface="Lucida Console" pitchFamily="49" charset="0"/>
              </a:rPr>
              <a:t>left = right = null;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TreeNode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Head { </a:t>
            </a:r>
            <a:r>
              <a:rPr lang="en-GB" sz="1200" b="0" dirty="0" smtClean="0">
                <a:latin typeface="Lucida Console" pitchFamily="49" charset="0"/>
              </a:rPr>
              <a:t>get; set; 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TreeNode</a:t>
            </a:r>
            <a:r>
              <a:rPr lang="en-GB" sz="1200" b="0" dirty="0" smtClean="0">
                <a:latin typeface="Lucida Console" pitchFamily="49" charset="0"/>
              </a:rPr>
              <a:t> Tail { get; set; 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Tree&lt;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</a:t>
            </a:r>
            <a:r>
              <a:rPr lang="en-GB" sz="1200" b="0" dirty="0" err="1">
                <a:latin typeface="Lucida Console" pitchFamily="49" charset="0"/>
              </a:rPr>
              <a:t>mytree</a:t>
            </a:r>
            <a:r>
              <a:rPr lang="en-GB" sz="1200" b="0" dirty="0">
                <a:latin typeface="Lucida Console" pitchFamily="49" charset="0"/>
              </a:rPr>
              <a:t> = new Tree&lt;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&gt;();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Tree&lt;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&gt;.</a:t>
            </a:r>
            <a:r>
              <a:rPr lang="en-GB" sz="1200" b="0" dirty="0" err="1">
                <a:latin typeface="Lucida Console" pitchFamily="49" charset="0"/>
              </a:rPr>
              <a:t>TreeNode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myhead</a:t>
            </a:r>
            <a:r>
              <a:rPr lang="en-GB" sz="1200" b="0" dirty="0">
                <a:latin typeface="Lucida Console" pitchFamily="49" charset="0"/>
              </a:rPr>
              <a:t> = </a:t>
            </a:r>
            <a:r>
              <a:rPr lang="en-GB" sz="1200" b="0" dirty="0" err="1">
                <a:latin typeface="Lucida Console" pitchFamily="49" charset="0"/>
              </a:rPr>
              <a:t>mytree.Head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1049733" y="2852258"/>
            <a:ext cx="4819650" cy="2072983"/>
            <a:chOff x="822" y="1808"/>
            <a:chExt cx="3036" cy="1510"/>
          </a:xfrm>
        </p:grpSpPr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822" y="1808"/>
              <a:ext cx="2994" cy="15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3043" y="3097"/>
              <a:ext cx="8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0" dirty="0">
                  <a:solidFill>
                    <a:schemeClr val="tx2"/>
                  </a:solidFill>
                </a:rPr>
                <a:t>Nested class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Generic </a:t>
            </a:r>
            <a:r>
              <a:rPr lang="en-GB" dirty="0" err="1" smtClean="0">
                <a:sym typeface="Wingdings" pitchFamily="2" charset="2"/>
              </a:rPr>
              <a:t>structs</a:t>
            </a:r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Generic interfaces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Generic delegates</a:t>
            </a: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3. </a:t>
            </a:r>
            <a:r>
              <a:rPr lang="en-GB" sz="3300" smtClean="0"/>
              <a:t>Generic Structs, Interfaces, Delegates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C8BFA7A-1311-4464-9EA7-1A333E4F2032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Getting started with 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closer look at 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Generic </a:t>
            </a:r>
            <a:r>
              <a:rPr lang="en-GB" dirty="0" err="1" smtClean="0"/>
              <a:t>structs</a:t>
            </a:r>
            <a:r>
              <a:rPr lang="en-GB" dirty="0" smtClean="0"/>
              <a:t>, delegates,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Generic methods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991BBCE-CC3F-4350-AA26-09B79AAF51AB}" type="slidenum">
              <a:rPr lang="en-GB" smtClean="0"/>
              <a:pPr/>
              <a:t>2</a:t>
            </a:fld>
            <a:endParaRPr lang="en-GB" smtClean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34975" y="5199325"/>
            <a:ext cx="7924802" cy="1644650"/>
            <a:chOff x="274" y="3059"/>
            <a:chExt cx="4992" cy="10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Demos-08-Generics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13" name="Picture 12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Here is the formal syntax for </a:t>
            </a:r>
            <a:r>
              <a:rPr lang="en-GB" dirty="0" err="1" smtClean="0"/>
              <a:t>struct</a:t>
            </a:r>
            <a:r>
              <a:rPr lang="en-GB" dirty="0" smtClean="0"/>
              <a:t> declarations in C#, incorporating support for generics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Example: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Generic Structs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156B0F4-D717-4795-9016-B7211ECD880D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495300" y="2053267"/>
            <a:ext cx="8259763" cy="14554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>
                <a:latin typeface="Lucida Console" pitchFamily="49" charset="0"/>
              </a:rPr>
              <a:t>attributes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 smtClean="0">
                <a:latin typeface="Lucida Console" pitchFamily="49" charset="0"/>
              </a:rPr>
              <a:t>modifiers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struct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i="1" dirty="0">
                <a:latin typeface="Lucida Console" pitchFamily="49" charset="0"/>
              </a:rPr>
              <a:t>identifier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i="1" dirty="0" err="1" smtClean="0">
                <a:latin typeface="Lucida Console" pitchFamily="49" charset="0"/>
              </a:rPr>
              <a:t>interfaces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baseline="-25000" dirty="0" smtClean="0">
                <a:latin typeface="Lucida Console" pitchFamily="49" charset="0"/>
              </a:rPr>
              <a:t> </a:t>
            </a:r>
            <a:r>
              <a:rPr lang="en-GB" sz="1200" b="0" i="1" baseline="-25000" dirty="0">
                <a:latin typeface="Lucida Console" pitchFamily="49" charset="0"/>
              </a:rPr>
              <a:t>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param-constraints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endParaRPr lang="en-GB" sz="1200" b="0" i="1" baseline="-25000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i="1" dirty="0" err="1" smtClean="0">
                <a:latin typeface="Lucida Console" pitchFamily="49" charset="0"/>
              </a:rPr>
              <a:t>struct</a:t>
            </a:r>
            <a:r>
              <a:rPr lang="en-GB" sz="1200" b="0" i="1" dirty="0" smtClean="0">
                <a:latin typeface="Lucida Console" pitchFamily="49" charset="0"/>
              </a:rPr>
              <a:t>-body</a:t>
            </a:r>
            <a:endParaRPr lang="en-GB" sz="1200" b="0" i="1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495300" y="5105401"/>
            <a:ext cx="8259763" cy="12700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[</a:t>
            </a:r>
            <a:r>
              <a:rPr lang="en-GB" sz="1200" b="0" dirty="0" err="1">
                <a:latin typeface="Lucida Console" pitchFamily="49" charset="0"/>
              </a:rPr>
              <a:t>Serializable</a:t>
            </a:r>
            <a:r>
              <a:rPr lang="en-GB" sz="1200" b="0" dirty="0">
                <a:latin typeface="Lucida Console" pitchFamily="49" charset="0"/>
              </a:rPr>
              <a:t>] 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 dirty="0" err="1">
                <a:latin typeface="Lucida Console" pitchFamily="49" charset="0"/>
              </a:rPr>
              <a:t>struct</a:t>
            </a: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MyStruct</a:t>
            </a:r>
            <a:r>
              <a:rPr lang="en-GB" sz="1200" b="0" dirty="0">
                <a:latin typeface="Lucida Console" pitchFamily="49" charset="0"/>
              </a:rPr>
              <a:t>&lt;T&gt; :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where T: </a:t>
            </a:r>
            <a:r>
              <a:rPr lang="en-GB" sz="1200" b="0" dirty="0" err="1">
                <a:latin typeface="Lucida Console" pitchFamily="49" charset="0"/>
              </a:rPr>
              <a:t>struct</a:t>
            </a:r>
            <a:endParaRPr lang="en-GB" sz="1200" b="0" baseline="-250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…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Here is the formal syntax for interface declarations in C#, incorporating support for generics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Example: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Generic Interfaces</a:t>
            </a:r>
            <a:endParaRPr lang="en-GB" sz="2200" smtClean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C019101-282A-432F-B3DF-ACA6E908244A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495300" y="2032000"/>
            <a:ext cx="8486775" cy="14023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>
                <a:latin typeface="Lucida Console" pitchFamily="49" charset="0"/>
              </a:rPr>
              <a:t>attributes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 smtClean="0">
                <a:latin typeface="Lucida Console" pitchFamily="49" charset="0"/>
              </a:rPr>
              <a:t>modifiers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interface </a:t>
            </a:r>
            <a:r>
              <a:rPr lang="en-GB" sz="1200" b="0" i="1" dirty="0">
                <a:latin typeface="Lucida Console" pitchFamily="49" charset="0"/>
              </a:rPr>
              <a:t>identifier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i="1" dirty="0">
                <a:latin typeface="Lucida Console" pitchFamily="49" charset="0"/>
              </a:rPr>
              <a:t>base-</a:t>
            </a:r>
            <a:r>
              <a:rPr lang="en-GB" sz="1200" b="0" i="1" dirty="0" err="1">
                <a:latin typeface="Lucida Console" pitchFamily="49" charset="0"/>
              </a:rPr>
              <a:t>interface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baseline="-25000" dirty="0">
                <a:latin typeface="Lucida Console" pitchFamily="49" charset="0"/>
              </a:rPr>
              <a:t> </a:t>
            </a:r>
            <a:r>
              <a:rPr lang="en-GB" sz="1200" b="0" i="1" dirty="0" smtClean="0">
                <a:latin typeface="Lucida Console" pitchFamily="49" charset="0"/>
              </a:rPr>
              <a:t> type-</a:t>
            </a:r>
            <a:r>
              <a:rPr lang="en-GB" sz="1200" b="0" i="1" dirty="0" err="1" smtClean="0">
                <a:latin typeface="Lucida Console" pitchFamily="49" charset="0"/>
              </a:rPr>
              <a:t>param-constraints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endParaRPr lang="en-GB" sz="1200" b="0" i="1" baseline="-25000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i="1" dirty="0" smtClean="0">
                <a:latin typeface="Lucida Console" pitchFamily="49" charset="0"/>
              </a:rPr>
              <a:t>interface-body</a:t>
            </a:r>
            <a:endParaRPr lang="en-GB" sz="1200" b="0" i="1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495300" y="5105400"/>
            <a:ext cx="8486775" cy="12422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[</a:t>
            </a:r>
            <a:r>
              <a:rPr lang="en-GB" sz="1200" b="0" dirty="0" err="1">
                <a:latin typeface="Lucida Console" pitchFamily="49" charset="0"/>
              </a:rPr>
              <a:t>ComVisibleAttribute</a:t>
            </a:r>
            <a:r>
              <a:rPr lang="en-GB" sz="1200" b="0" dirty="0">
                <a:latin typeface="Lucida Console" pitchFamily="49" charset="0"/>
              </a:rPr>
              <a:t>(false)] 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interface  </a:t>
            </a:r>
            <a:r>
              <a:rPr lang="en-GB" sz="1200" b="0" dirty="0" err="1">
                <a:latin typeface="Lucida Console" pitchFamily="49" charset="0"/>
              </a:rPr>
              <a:t>IMyInterface</a:t>
            </a:r>
            <a:r>
              <a:rPr lang="en-GB" sz="1200" b="0" dirty="0">
                <a:latin typeface="Lucida Console" pitchFamily="49" charset="0"/>
              </a:rPr>
              <a:t>&lt;T&gt; : </a:t>
            </a:r>
            <a:r>
              <a:rPr lang="en-GB" sz="1200" b="0" dirty="0" err="1">
                <a:latin typeface="Lucida Console" pitchFamily="49" charset="0"/>
              </a:rPr>
              <a:t>IMySuperInterface</a:t>
            </a:r>
            <a:r>
              <a:rPr lang="en-GB" sz="1200" b="0" dirty="0">
                <a:latin typeface="Lucida Console" pitchFamily="49" charset="0"/>
              </a:rPr>
              <a:t>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where T: </a:t>
            </a:r>
            <a:r>
              <a:rPr lang="en-GB" sz="1200" b="0" dirty="0" err="1">
                <a:latin typeface="Lucida Console" pitchFamily="49" charset="0"/>
              </a:rPr>
              <a:t>struct</a:t>
            </a:r>
            <a:endParaRPr lang="en-GB" sz="1200" b="0" baseline="-250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…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 is the formal syntax for delegate declarations in C#, incorporating support for generics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 of declaring and using generic delegates:</a:t>
            </a:r>
          </a:p>
          <a:p>
            <a:pPr eaLnBrk="1" hangingPunct="1"/>
            <a:endParaRPr lang="en-GB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Generic Delegates</a:t>
            </a:r>
            <a:endParaRPr lang="en-GB" sz="340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30B67E-4670-4ABE-B9E3-9016619664ED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495300" y="2032002"/>
            <a:ext cx="8486775" cy="6048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>
                <a:latin typeface="Lucida Console" pitchFamily="49" charset="0"/>
              </a:rPr>
              <a:t>attributes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 smtClean="0">
                <a:latin typeface="Lucida Console" pitchFamily="49" charset="0"/>
              </a:rPr>
              <a:t>modifiers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delegate </a:t>
            </a:r>
            <a:r>
              <a:rPr lang="en-GB" sz="1200" b="0" i="1" dirty="0" smtClean="0">
                <a:latin typeface="Lucida Console" pitchFamily="49" charset="0"/>
              </a:rPr>
              <a:t>ret-type identifier type-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dirty="0" smtClean="0">
                <a:latin typeface="Lucida Console" pitchFamily="49" charset="0"/>
              </a:rPr>
              <a:t>)</a:t>
            </a:r>
            <a:r>
              <a:rPr lang="en-GB" sz="1200" b="0" baseline="-25000" dirty="0" smtClean="0">
                <a:latin typeface="Lucida Console" pitchFamily="49" charset="0"/>
              </a:rPr>
              <a:t>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param-constraints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dirty="0" smtClean="0">
                <a:latin typeface="Lucida Console" pitchFamily="49" charset="0"/>
              </a:rPr>
              <a:t>;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495300" y="4008450"/>
            <a:ext cx="8486775" cy="17862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class </a:t>
            </a:r>
            <a:r>
              <a:rPr lang="en-GB" sz="1200" b="0" dirty="0" err="1">
                <a:latin typeface="Lucida Console" pitchFamily="49" charset="0"/>
              </a:rPr>
              <a:t>MyClass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B1_OnClick(Button source, </a:t>
            </a:r>
            <a:r>
              <a:rPr lang="en-GB" sz="1200" b="0" dirty="0" err="1">
                <a:latin typeface="Lucida Console" pitchFamily="49" charset="0"/>
              </a:rPr>
              <a:t>EventArgs</a:t>
            </a:r>
            <a:r>
              <a:rPr lang="en-GB" sz="1200" b="0" dirty="0">
                <a:latin typeface="Lucida Console" pitchFamily="49" charset="0"/>
              </a:rPr>
              <a:t> context)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B2_OnClick(Button source, </a:t>
            </a:r>
            <a:r>
              <a:rPr lang="en-GB" sz="1200" b="0" dirty="0" err="1">
                <a:latin typeface="Lucida Console" pitchFamily="49" charset="0"/>
              </a:rPr>
              <a:t>EventArgs</a:t>
            </a:r>
            <a:r>
              <a:rPr lang="en-GB" sz="1200" b="0" dirty="0">
                <a:latin typeface="Lucida Console" pitchFamily="49" charset="0"/>
              </a:rPr>
              <a:t> context) 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 err="1" smtClean="0">
                <a:latin typeface="Lucida Console" pitchFamily="49" charset="0"/>
              </a:rPr>
              <a:t>MyDel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Button,EventArgs</a:t>
            </a:r>
            <a:r>
              <a:rPr lang="en-GB" sz="1200" b="0" dirty="0">
                <a:latin typeface="Lucida Console" pitchFamily="49" charset="0"/>
              </a:rPr>
              <a:t>&gt; </a:t>
            </a:r>
            <a:r>
              <a:rPr lang="en-GB" sz="1200" b="0" dirty="0" smtClean="0">
                <a:latin typeface="Lucida Console" pitchFamily="49" charset="0"/>
              </a:rPr>
              <a:t>del1 </a:t>
            </a:r>
            <a:r>
              <a:rPr lang="en-GB" sz="1200" b="0" dirty="0">
                <a:latin typeface="Lucida Console" pitchFamily="49" charset="0"/>
              </a:rPr>
              <a:t>= </a:t>
            </a:r>
            <a:r>
              <a:rPr lang="en-GB" sz="1200" b="0" dirty="0" smtClean="0">
                <a:latin typeface="Lucida Console" pitchFamily="49" charset="0"/>
              </a:rPr>
              <a:t>new </a:t>
            </a:r>
            <a:r>
              <a:rPr lang="en-GB" sz="1200" b="0" dirty="0" err="1" smtClean="0">
                <a:latin typeface="Lucida Console" pitchFamily="49" charset="0"/>
              </a:rPr>
              <a:t>MyDel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Button,EventArgs</a:t>
            </a:r>
            <a:r>
              <a:rPr lang="en-GB" sz="1200" b="0" dirty="0">
                <a:latin typeface="Lucida Console" pitchFamily="49" charset="0"/>
              </a:rPr>
              <a:t>&gt;(B1_OnClick);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private </a:t>
            </a:r>
            <a:r>
              <a:rPr lang="en-GB" sz="1200" b="0" dirty="0" err="1" smtClean="0">
                <a:latin typeface="Lucida Console" pitchFamily="49" charset="0"/>
              </a:rPr>
              <a:t>MyDel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Button,EventArgs</a:t>
            </a:r>
            <a:r>
              <a:rPr lang="en-GB" sz="1200" b="0" dirty="0">
                <a:latin typeface="Lucida Console" pitchFamily="49" charset="0"/>
              </a:rPr>
              <a:t>&gt; </a:t>
            </a:r>
            <a:r>
              <a:rPr lang="en-GB" sz="1200" b="0" dirty="0" smtClean="0">
                <a:latin typeface="Lucida Console" pitchFamily="49" charset="0"/>
              </a:rPr>
              <a:t>del2 </a:t>
            </a:r>
            <a:r>
              <a:rPr lang="en-GB" sz="1200" b="0" dirty="0">
                <a:latin typeface="Lucida Console" pitchFamily="49" charset="0"/>
              </a:rPr>
              <a:t>= </a:t>
            </a:r>
            <a:r>
              <a:rPr lang="en-GB" sz="1200" b="0" dirty="0" smtClean="0">
                <a:latin typeface="Lucida Console" pitchFamily="49" charset="0"/>
              </a:rPr>
              <a:t>new </a:t>
            </a:r>
            <a:r>
              <a:rPr lang="en-GB" sz="1200" b="0" dirty="0" err="1" smtClean="0">
                <a:latin typeface="Lucida Console" pitchFamily="49" charset="0"/>
              </a:rPr>
              <a:t>MyDel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Button,EventArgs</a:t>
            </a:r>
            <a:r>
              <a:rPr lang="en-GB" sz="1200" b="0" dirty="0">
                <a:latin typeface="Lucida Console" pitchFamily="49" charset="0"/>
              </a:rPr>
              <a:t>&gt;(B2_OnClick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…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5300" y="3583149"/>
            <a:ext cx="8486775" cy="27644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delegate void </a:t>
            </a:r>
            <a:r>
              <a:rPr lang="en-GB" sz="1200" b="0" dirty="0" err="1" smtClean="0">
                <a:latin typeface="Lucida Console" pitchFamily="49" charset="0"/>
              </a:rPr>
              <a:t>MyDel</a:t>
            </a:r>
            <a:r>
              <a:rPr lang="en-GB" sz="1200" b="0" dirty="0" smtClean="0">
                <a:latin typeface="Lucida Console" pitchFamily="49" charset="0"/>
              </a:rPr>
              <a:t>&lt;S,C</a:t>
            </a:r>
            <a:r>
              <a:rPr lang="en-GB" sz="1200" b="0" dirty="0">
                <a:latin typeface="Lucida Console" pitchFamily="49" charset="0"/>
              </a:rPr>
              <a:t>&gt;(S source, C context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  <a:endParaRPr lang="en-GB" sz="1200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What is a generic method?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Example of a generic method</a:t>
            </a:r>
          </a:p>
          <a:p>
            <a:pPr eaLnBrk="1" hangingPunct="1"/>
            <a:r>
              <a:rPr lang="en-GB" dirty="0" smtClean="0"/>
              <a:t>Overloading generic methods</a:t>
            </a:r>
          </a:p>
          <a:p>
            <a:pPr eaLnBrk="1" hangingPunct="1"/>
            <a:r>
              <a:rPr lang="en-GB" dirty="0" smtClean="0"/>
              <a:t>Generic methods and inheritance</a:t>
            </a:r>
          </a:p>
          <a:p>
            <a:pPr eaLnBrk="1" hangingPunct="1"/>
            <a:r>
              <a:rPr lang="en-GB" dirty="0" smtClean="0"/>
              <a:t>Calling generic methods</a:t>
            </a: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4. Generic Methods…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4F0B283-0814-4762-B84A-29A7A27E36D3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A generic method is a method that is generic with respect to certain types</a:t>
            </a:r>
          </a:p>
          <a:p>
            <a:pPr lvl="1" eaLnBrk="1" hangingPunct="1"/>
            <a:r>
              <a:rPr lang="en-GB" dirty="0" smtClean="0"/>
              <a:t>Generic methods may appear in generic and non-generic classes, </a:t>
            </a:r>
            <a:r>
              <a:rPr lang="en-GB" dirty="0" err="1" smtClean="0"/>
              <a:t>structs</a:t>
            </a:r>
            <a:r>
              <a:rPr lang="en-GB" dirty="0" smtClean="0"/>
              <a:t>, and interfaces</a:t>
            </a:r>
          </a:p>
          <a:p>
            <a:pPr lvl="1" eaLnBrk="1" hangingPunct="1"/>
            <a:r>
              <a:rPr lang="en-GB" dirty="0" smtClean="0"/>
              <a:t>If a generic method appears within a generic class/</a:t>
            </a:r>
            <a:r>
              <a:rPr lang="en-GB" dirty="0" err="1" smtClean="0"/>
              <a:t>struct</a:t>
            </a:r>
            <a:r>
              <a:rPr lang="en-GB" dirty="0" smtClean="0"/>
              <a:t>/interface, the generic method can refer to the type parameters of the method and of the containing type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Here is the formal syntax for a generic method: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a Generic Method?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7279623-CA35-4615-BB8C-9C79BEE403D6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3376" y="3705058"/>
            <a:ext cx="8648700" cy="14198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>
                <a:latin typeface="Lucida Console" pitchFamily="49" charset="0"/>
              </a:rPr>
              <a:t>attributes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>
                <a:latin typeface="Lucida Console" pitchFamily="49" charset="0"/>
              </a:rPr>
              <a:t>method-</a:t>
            </a:r>
            <a:r>
              <a:rPr lang="en-GB" sz="1200" b="0" i="1" dirty="0" err="1">
                <a:latin typeface="Lucida Console" pitchFamily="49" charset="0"/>
              </a:rPr>
              <a:t>modifiers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  <a:r>
              <a:rPr lang="en-GB" sz="1200" b="0" i="1" dirty="0" smtClean="0">
                <a:latin typeface="Lucida Console" pitchFamily="49" charset="0"/>
              </a:rPr>
              <a:t>ret-type  </a:t>
            </a:r>
            <a:r>
              <a:rPr lang="en-GB" sz="1200" b="0" i="1" dirty="0">
                <a:latin typeface="Lucida Console" pitchFamily="49" charset="0"/>
              </a:rPr>
              <a:t>method-name 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i="1" dirty="0" err="1" smtClean="0">
                <a:latin typeface="Lucida Console" pitchFamily="49" charset="0"/>
              </a:rPr>
              <a:t>params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r>
              <a:rPr lang="en-GB" sz="1200" b="0" dirty="0" smtClean="0">
                <a:latin typeface="Lucida Console" pitchFamily="49" charset="0"/>
              </a:rPr>
              <a:t>)</a:t>
            </a:r>
            <a:r>
              <a:rPr lang="en-GB" sz="1200" b="0" baseline="-25000" dirty="0">
                <a:latin typeface="Lucida Console" pitchFamily="49" charset="0"/>
              </a:rPr>
              <a:t> </a:t>
            </a:r>
            <a:r>
              <a:rPr lang="en-GB" sz="1200" b="0" baseline="-25000" dirty="0" smtClean="0">
                <a:latin typeface="Lucida Console" pitchFamily="49" charset="0"/>
              </a:rPr>
              <a:t> </a:t>
            </a:r>
            <a:r>
              <a:rPr lang="en-GB" sz="1200" b="0" i="1" dirty="0" smtClean="0">
                <a:latin typeface="Lucida Console" pitchFamily="49" charset="0"/>
              </a:rPr>
              <a:t>type-</a:t>
            </a:r>
            <a:r>
              <a:rPr lang="en-GB" sz="1200" b="0" i="1" dirty="0" err="1" smtClean="0">
                <a:latin typeface="Lucida Console" pitchFamily="49" charset="0"/>
              </a:rPr>
              <a:t>param-constraints</a:t>
            </a:r>
            <a:r>
              <a:rPr lang="en-GB" sz="1200" b="0" i="1" baseline="-25000" dirty="0" err="1" smtClean="0">
                <a:latin typeface="Lucida Console" pitchFamily="49" charset="0"/>
              </a:rPr>
              <a:t>opt</a:t>
            </a:r>
            <a:endParaRPr lang="en-GB" sz="1200" b="0" i="1" baseline="-25000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i="1" dirty="0" smtClean="0">
                <a:latin typeface="Lucida Console" pitchFamily="49" charset="0"/>
              </a:rPr>
              <a:t>method-body</a:t>
            </a:r>
            <a:endParaRPr lang="en-GB" sz="1200" b="0" i="1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Example of a generic method, in a non-generic 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 of a Generic Method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7CFD8D-4289-4677-A099-FDFE1C5EEFAE}" type="slidenum">
              <a:rPr lang="en-GB" smtClean="0"/>
              <a:pPr/>
              <a:t>25</a:t>
            </a:fld>
            <a:endParaRPr lang="en-GB" dirty="0" smtClean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47725" y="1698094"/>
            <a:ext cx="7962900" cy="28951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 dirty="0" smtClean="0">
                <a:latin typeface="Lucida Console" pitchFamily="49" charset="0"/>
              </a:rPr>
              <a:t>static class </a:t>
            </a:r>
            <a:r>
              <a:rPr lang="en-GB" sz="1200" b="0" dirty="0" err="1">
                <a:latin typeface="Lucida Console" pitchFamily="49" charset="0"/>
              </a:rPr>
              <a:t>MyUtilClass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// </a:t>
            </a:r>
            <a:r>
              <a:rPr lang="en-GB" sz="1200" b="0" dirty="0">
                <a:latin typeface="Lucida Console" pitchFamily="49" charset="0"/>
              </a:rPr>
              <a:t>Search an array, looking for a particular item.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// </a:t>
            </a:r>
            <a:r>
              <a:rPr lang="en-GB" sz="1200" b="0" dirty="0">
                <a:latin typeface="Lucida Console" pitchFamily="49" charset="0"/>
              </a:rPr>
              <a:t>Return the index of that item, or -1 if not found.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static 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FindElement</a:t>
            </a:r>
            <a:r>
              <a:rPr lang="en-GB" sz="1200" b="0" dirty="0">
                <a:latin typeface="Lucida Console" pitchFamily="49" charset="0"/>
              </a:rPr>
              <a:t>&lt;T&gt; (T[] array, T item)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for (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>
                <a:latin typeface="Lucida Console" pitchFamily="49" charset="0"/>
              </a:rPr>
              <a:t> = 0; 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>
                <a:latin typeface="Lucida Console" pitchFamily="49" charset="0"/>
              </a:rPr>
              <a:t> &lt; </a:t>
            </a:r>
            <a:r>
              <a:rPr lang="en-GB" sz="1200" b="0" dirty="0" err="1">
                <a:latin typeface="Lucida Console" pitchFamily="49" charset="0"/>
              </a:rPr>
              <a:t>array.Length</a:t>
            </a:r>
            <a:r>
              <a:rPr lang="en-GB" sz="1200" b="0" dirty="0">
                <a:latin typeface="Lucida Console" pitchFamily="49" charset="0"/>
              </a:rPr>
              <a:t>; 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>
                <a:latin typeface="Lucida Console" pitchFamily="49" charset="0"/>
              </a:rPr>
              <a:t>++)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if (array[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 smtClean="0">
                <a:latin typeface="Lucida Console" pitchFamily="49" charset="0"/>
              </a:rPr>
              <a:t>].Equals(item))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    </a:t>
            </a:r>
            <a:r>
              <a:rPr lang="en-GB" sz="1200" b="0" dirty="0">
                <a:latin typeface="Lucida Console" pitchFamily="49" charset="0"/>
              </a:rPr>
              <a:t>return </a:t>
            </a:r>
            <a:r>
              <a:rPr lang="en-GB" sz="1200" b="0" dirty="0" err="1">
                <a:latin typeface="Lucida Console" pitchFamily="49" charset="0"/>
              </a:rPr>
              <a:t>i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return -1;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overload generic methods in a type</a:t>
            </a:r>
          </a:p>
          <a:p>
            <a:pPr lvl="1" eaLnBrk="1" hangingPunct="1"/>
            <a:r>
              <a:rPr lang="en-GB" dirty="0" smtClean="0"/>
              <a:t>The rules are similar to overloading methods in a generic type, </a:t>
            </a:r>
            <a:br>
              <a:rPr lang="en-GB" dirty="0" smtClean="0"/>
            </a:br>
            <a:r>
              <a:rPr lang="en-GB" dirty="0" smtClean="0"/>
              <a:t>i.e. explicit-type </a:t>
            </a:r>
            <a:r>
              <a:rPr lang="en-GB" dirty="0" err="1" smtClean="0"/>
              <a:t>params</a:t>
            </a:r>
            <a:r>
              <a:rPr lang="en-GB" dirty="0" smtClean="0"/>
              <a:t> are favoured over generic-type </a:t>
            </a:r>
            <a:r>
              <a:rPr lang="en-GB" dirty="0" err="1" smtClean="0"/>
              <a:t>params</a:t>
            </a:r>
            <a:endParaRPr lang="en-GB" dirty="0" smtClean="0"/>
          </a:p>
          <a:p>
            <a:pPr lvl="2" eaLnBrk="1" hangingPunct="1"/>
            <a:endParaRPr lang="en-GB" dirty="0" smtClean="0"/>
          </a:p>
          <a:p>
            <a:pPr eaLnBrk="1" hangingPunct="1"/>
            <a:r>
              <a:rPr lang="en-GB" dirty="0" smtClean="0"/>
              <a:t>Note:</a:t>
            </a:r>
          </a:p>
          <a:p>
            <a:pPr lvl="1" eaLnBrk="1" hangingPunct="1"/>
            <a:r>
              <a:rPr lang="en-GB" dirty="0" smtClean="0"/>
              <a:t>Return types and type parameter names are not significant</a:t>
            </a:r>
          </a:p>
          <a:p>
            <a:pPr lvl="2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Overloading Generic Methods</a:t>
            </a: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844550" y="4306222"/>
            <a:ext cx="7975600" cy="2336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MyClassWithOverloadedGenericMethods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// </a:t>
            </a:r>
            <a:r>
              <a:rPr lang="en-GB" sz="1200" b="0" dirty="0">
                <a:latin typeface="Lucida Console" pitchFamily="49" charset="0"/>
              </a:rPr>
              <a:t>Error: the </a:t>
            </a:r>
            <a:r>
              <a:rPr lang="en-GB" sz="1200" b="0" dirty="0" smtClean="0">
                <a:latin typeface="Lucida Console" pitchFamily="49" charset="0"/>
              </a:rPr>
              <a:t>Method1 </a:t>
            </a:r>
            <a:r>
              <a:rPr lang="en-GB" sz="1200" b="0" dirty="0">
                <a:latin typeface="Lucida Console" pitchFamily="49" charset="0"/>
              </a:rPr>
              <a:t>methods are ambiguous,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// because return types and type parameter names are not </a:t>
            </a:r>
            <a:r>
              <a:rPr lang="en-GB" sz="1200" b="0" dirty="0" smtClean="0">
                <a:latin typeface="Lucida Console" pitchFamily="49" charset="0"/>
              </a:rPr>
              <a:t>significant.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T    </a:t>
            </a:r>
            <a:r>
              <a:rPr lang="en-GB" sz="1200" b="0" dirty="0" smtClean="0">
                <a:latin typeface="Lucida Console" pitchFamily="49" charset="0"/>
              </a:rPr>
              <a:t>Method1&lt;T</a:t>
            </a:r>
            <a:r>
              <a:rPr lang="en-GB" sz="1200" b="0" dirty="0">
                <a:latin typeface="Lucida Console" pitchFamily="49" charset="0"/>
              </a:rPr>
              <a:t>&gt;(T[] array, T item) {…}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public void </a:t>
            </a:r>
            <a:r>
              <a:rPr lang="en-GB" sz="1200" b="0" dirty="0" smtClean="0">
                <a:latin typeface="Lucida Console" pitchFamily="49" charset="0"/>
              </a:rPr>
              <a:t>Method1&lt;U</a:t>
            </a:r>
            <a:r>
              <a:rPr lang="en-GB" sz="1200" b="0" dirty="0">
                <a:latin typeface="Lucida Console" pitchFamily="49" charset="0"/>
              </a:rPr>
              <a:t>&gt;(U[] array, U item) {…}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OK: the </a:t>
            </a:r>
            <a:r>
              <a:rPr lang="en-GB" sz="1200" b="0" dirty="0" smtClean="0">
                <a:latin typeface="Lucida Console" pitchFamily="49" charset="0"/>
              </a:rPr>
              <a:t>Method2 </a:t>
            </a:r>
            <a:r>
              <a:rPr lang="en-GB" sz="1200" b="0" dirty="0">
                <a:latin typeface="Lucida Console" pitchFamily="49" charset="0"/>
              </a:rPr>
              <a:t>methods are not ambiguous,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because the number of type parameters is part of the </a:t>
            </a:r>
            <a:r>
              <a:rPr lang="en-GB" sz="1200" b="0" dirty="0" smtClean="0">
                <a:latin typeface="Lucida Console" pitchFamily="49" charset="0"/>
              </a:rPr>
              <a:t>signature.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smtClean="0">
                <a:latin typeface="Lucida Console" pitchFamily="49" charset="0"/>
              </a:rPr>
              <a:t>Method2   </a:t>
            </a:r>
            <a:r>
              <a:rPr lang="en-GB" sz="1200" b="0" dirty="0">
                <a:latin typeface="Lucida Console" pitchFamily="49" charset="0"/>
              </a:rPr>
              <a:t>(string s);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void Method2&lt;T&gt;(string s);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</p:spPr>
        <p:txBody>
          <a:bodyPr/>
          <a:lstStyle/>
          <a:p>
            <a:fld id="{5F7CFD8D-4289-4677-A099-FDFE1C5EEFAE}" type="slidenum">
              <a:rPr lang="en-GB" smtClean="0"/>
              <a:pPr/>
              <a:t>26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define generic methods as </a:t>
            </a:r>
            <a:r>
              <a:rPr lang="en-GB" dirty="0" smtClean="0">
                <a:latin typeface="Lucida Console" pitchFamily="49" charset="0"/>
              </a:rPr>
              <a:t>abstract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virtual</a:t>
            </a:r>
            <a:r>
              <a:rPr lang="en-GB" dirty="0" smtClean="0"/>
              <a:t>, or </a:t>
            </a:r>
            <a:r>
              <a:rPr lang="en-GB" dirty="0" smtClean="0">
                <a:latin typeface="Lucida Console" pitchFamily="49" charset="0"/>
              </a:rPr>
              <a:t>override</a:t>
            </a:r>
          </a:p>
          <a:p>
            <a:pPr lvl="1" eaLnBrk="1" hangingPunct="1"/>
            <a:endParaRPr lang="en-GB" dirty="0" smtClean="0">
              <a:latin typeface="Lucida Console" pitchFamily="49" charset="0"/>
            </a:endParaRPr>
          </a:p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Generic Methods and Inheritance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0E71902-15E0-4D8D-99E0-06EA2DDD39B5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844550" y="2913322"/>
            <a:ext cx="7975600" cy="1360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abstract class </a:t>
            </a:r>
            <a:r>
              <a:rPr lang="en-GB" sz="1200" b="0" dirty="0" err="1" smtClean="0">
                <a:latin typeface="Lucida Console" pitchFamily="49" charset="0"/>
              </a:rPr>
              <a:t>MySuperClassWithGenericMethods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abstract T Method1&lt;T&gt;(T[] array, T item);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virtual  U </a:t>
            </a:r>
            <a:r>
              <a:rPr lang="en-GB" sz="1200" b="0" dirty="0" smtClean="0">
                <a:latin typeface="Lucida Console" pitchFamily="49" charset="0"/>
              </a:rPr>
              <a:t>Method2&lt;U</a:t>
            </a:r>
            <a:r>
              <a:rPr lang="en-GB" sz="1200" b="0" dirty="0">
                <a:latin typeface="Lucida Console" pitchFamily="49" charset="0"/>
              </a:rPr>
              <a:t>&gt;(U </a:t>
            </a:r>
            <a:r>
              <a:rPr lang="en-GB" sz="1200" b="0" dirty="0" err="1">
                <a:latin typeface="Lucida Console" pitchFamily="49" charset="0"/>
              </a:rPr>
              <a:t>param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{…} 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4550" y="4540100"/>
            <a:ext cx="7975600" cy="15558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class </a:t>
            </a:r>
            <a:r>
              <a:rPr lang="en-GB" sz="1200" b="0" dirty="0" err="1" smtClean="0">
                <a:latin typeface="Lucida Console" pitchFamily="49" charset="0"/>
              </a:rPr>
              <a:t>MySubClassWithGenericMethods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: </a:t>
            </a:r>
            <a:r>
              <a:rPr lang="en-GB" sz="1200" b="0" dirty="0" err="1" smtClean="0">
                <a:latin typeface="Lucida Console" pitchFamily="49" charset="0"/>
              </a:rPr>
              <a:t>MySuperClassWithGenericMethods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override X </a:t>
            </a:r>
            <a:r>
              <a:rPr lang="en-GB" sz="1200" b="0" dirty="0" smtClean="0">
                <a:latin typeface="Lucida Console" pitchFamily="49" charset="0"/>
              </a:rPr>
              <a:t>Method1&lt;X</a:t>
            </a:r>
            <a:r>
              <a:rPr lang="en-GB" sz="1200" b="0" dirty="0">
                <a:latin typeface="Lucida Console" pitchFamily="49" charset="0"/>
              </a:rPr>
              <a:t>&gt;(X[] array, X item)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{…}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override Y </a:t>
            </a:r>
            <a:r>
              <a:rPr lang="en-GB" sz="1200" b="0" dirty="0" smtClean="0">
                <a:latin typeface="Lucida Console" pitchFamily="49" charset="0"/>
              </a:rPr>
              <a:t>Method2&lt;Y</a:t>
            </a:r>
            <a:r>
              <a:rPr lang="en-GB" sz="1200" b="0" dirty="0">
                <a:latin typeface="Lucida Console" pitchFamily="49" charset="0"/>
              </a:rPr>
              <a:t>&gt;(Y </a:t>
            </a:r>
            <a:r>
              <a:rPr lang="en-GB" sz="1200" b="0" dirty="0" err="1">
                <a:latin typeface="Lucida Console" pitchFamily="49" charset="0"/>
              </a:rPr>
              <a:t>param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{…} 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When you call a generic method, you can specify the type parameter explicitly in the method call</a:t>
            </a:r>
          </a:p>
          <a:p>
            <a:pPr lvl="1" eaLnBrk="1" hangingPunct="1"/>
            <a:r>
              <a:rPr lang="en-GB" dirty="0" smtClean="0"/>
              <a:t>Use the syntax </a:t>
            </a:r>
            <a:r>
              <a:rPr lang="en-GB" dirty="0" err="1" smtClean="0">
                <a:latin typeface="Lucida Console" pitchFamily="49" charset="0"/>
              </a:rPr>
              <a:t>methodName</a:t>
            </a:r>
            <a:r>
              <a:rPr lang="en-GB" dirty="0" smtClean="0">
                <a:latin typeface="Lucida Console" pitchFamily="49" charset="0"/>
              </a:rPr>
              <a:t>&lt;type&gt;(</a:t>
            </a:r>
            <a:r>
              <a:rPr lang="en-GB" dirty="0" err="1" smtClean="0">
                <a:latin typeface="Lucida Console" pitchFamily="49" charset="0"/>
              </a:rPr>
              <a:t>args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lvl="1" eaLnBrk="1" hangingPunct="1"/>
            <a:endParaRPr lang="en-GB" dirty="0" smtClean="0">
              <a:latin typeface="Lucida Console" pitchFamily="49" charset="0"/>
            </a:endParaRPr>
          </a:p>
          <a:p>
            <a:pPr eaLnBrk="1" hangingPunct="1"/>
            <a:r>
              <a:rPr lang="en-GB" dirty="0" smtClean="0"/>
              <a:t>What happens in the following example?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Calling Generic Methods </a:t>
            </a:r>
            <a:r>
              <a:rPr lang="en-GB" sz="2200" smtClean="0"/>
              <a:t>(1 of 2)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2C50F6D-AF6D-41ED-81FD-D03929BAA629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44550" y="3266498"/>
            <a:ext cx="7975600" cy="22730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smtClean="0">
                <a:latin typeface="Lucida Console" pitchFamily="49" charset="0"/>
              </a:rPr>
              <a:t>Method1&lt;T</a:t>
            </a:r>
            <a:r>
              <a:rPr lang="en-GB" sz="1200" b="0" dirty="0">
                <a:latin typeface="Lucida Console" pitchFamily="49" charset="0"/>
              </a:rPr>
              <a:t>&gt;(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arg1, T arg2)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("Hello </a:t>
            </a:r>
            <a:r>
              <a:rPr lang="en-GB" sz="1200" b="0" dirty="0" smtClean="0">
                <a:latin typeface="Lucida Console" pitchFamily="49" charset="0"/>
              </a:rPr>
              <a:t>from Method1(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, T) where T is {0}.", </a:t>
            </a:r>
            <a:r>
              <a:rPr lang="en-GB" sz="1200" b="0" dirty="0" err="1" smtClean="0">
                <a:latin typeface="Lucida Console" pitchFamily="49" charset="0"/>
              </a:rPr>
              <a:t>typeof</a:t>
            </a:r>
            <a:r>
              <a:rPr lang="en-GB" sz="1200" b="0" dirty="0" smtClean="0">
                <a:latin typeface="Lucida Console" pitchFamily="49" charset="0"/>
              </a:rPr>
              <a:t>(T));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smtClean="0">
                <a:latin typeface="Lucida Console" pitchFamily="49" charset="0"/>
              </a:rPr>
              <a:t>Method1&lt;T</a:t>
            </a:r>
            <a:r>
              <a:rPr lang="en-GB" sz="1200" b="0" dirty="0">
                <a:latin typeface="Lucida Console" pitchFamily="49" charset="0"/>
              </a:rPr>
              <a:t>&gt;(T arg1, long arg2)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("Hello from Method1(T, long) where T is {0}.", </a:t>
            </a:r>
            <a:r>
              <a:rPr lang="en-GB" sz="1200" b="0" dirty="0" err="1" smtClean="0">
                <a:latin typeface="Lucida Console" pitchFamily="49" charset="0"/>
              </a:rPr>
              <a:t>typeof</a:t>
            </a:r>
            <a:r>
              <a:rPr lang="en-GB" sz="1200" b="0" dirty="0" smtClean="0">
                <a:latin typeface="Lucida Console" pitchFamily="49" charset="0"/>
              </a:rPr>
              <a:t>(T));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4550" y="5741581"/>
            <a:ext cx="7975600" cy="79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obj</a:t>
            </a:r>
            <a:r>
              <a:rPr lang="en-GB" sz="1200" b="0" dirty="0" smtClean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r>
              <a:rPr lang="en-GB" sz="1200" b="0" dirty="0" smtClean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&gt;(10, 20);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obj.Method1&lt;short</a:t>
            </a:r>
            <a:r>
              <a:rPr lang="en-GB" sz="1200" b="0" dirty="0">
                <a:latin typeface="Lucida Console" pitchFamily="49" charset="0"/>
              </a:rPr>
              <a:t>&gt;(10, 20);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obj.Method1&lt;double</a:t>
            </a:r>
            <a:r>
              <a:rPr lang="en-GB" sz="1200" b="0" dirty="0">
                <a:latin typeface="Lucida Console" pitchFamily="49" charset="0"/>
              </a:rPr>
              <a:t>&gt;(10, 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also call a generic method without</a:t>
            </a:r>
            <a:r>
              <a:rPr lang="en-GB" i="1" dirty="0" smtClean="0"/>
              <a:t> </a:t>
            </a:r>
            <a:r>
              <a:rPr lang="en-GB" dirty="0" smtClean="0"/>
              <a:t>explicitly specifying type parameters</a:t>
            </a:r>
          </a:p>
          <a:p>
            <a:pPr lvl="1" eaLnBrk="1" hangingPunct="1"/>
            <a:r>
              <a:rPr lang="en-GB" i="1" dirty="0" smtClean="0"/>
              <a:t>Type inference </a:t>
            </a:r>
            <a:r>
              <a:rPr lang="en-GB" dirty="0" smtClean="0"/>
              <a:t>takes place, based on the actual parameter types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What happens in the following example?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Calling Generic Methods </a:t>
            </a:r>
            <a:r>
              <a:rPr lang="en-GB" sz="2200" dirty="0" smtClean="0"/>
              <a:t>(2 of 2)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1CEFF4F-0092-4368-BAD0-50BE074697A4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844550" y="3264198"/>
            <a:ext cx="7975600" cy="22753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smtClean="0">
                <a:latin typeface="Lucida Console" pitchFamily="49" charset="0"/>
              </a:rPr>
              <a:t>Method1&lt;T</a:t>
            </a:r>
            <a:r>
              <a:rPr lang="en-GB" sz="1200" b="0" dirty="0">
                <a:latin typeface="Lucida Console" pitchFamily="49" charset="0"/>
              </a:rPr>
              <a:t>&gt;(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arg1, T arg2)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("Hello from </a:t>
            </a:r>
            <a:r>
              <a:rPr lang="en-GB" sz="1200" b="0" dirty="0" smtClean="0">
                <a:latin typeface="Lucida Console" pitchFamily="49" charset="0"/>
              </a:rPr>
              <a:t>1st Method1.");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smtClean="0">
                <a:latin typeface="Lucida Console" pitchFamily="49" charset="0"/>
              </a:rPr>
              <a:t>Method1&lt;T</a:t>
            </a:r>
            <a:r>
              <a:rPr lang="en-GB" sz="1200" b="0" dirty="0">
                <a:latin typeface="Lucida Console" pitchFamily="49" charset="0"/>
              </a:rPr>
              <a:t>&gt;(T arg1, long arg2)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("Hello from </a:t>
            </a:r>
            <a:r>
              <a:rPr lang="en-GB" sz="1200" b="0" dirty="0" smtClean="0">
                <a:latin typeface="Lucida Console" pitchFamily="49" charset="0"/>
              </a:rPr>
              <a:t>2nd Method1.");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4550" y="5730937"/>
            <a:ext cx="7975600" cy="7868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obj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= new </a:t>
            </a:r>
            <a:r>
              <a:rPr lang="en-GB" sz="1200" b="0" dirty="0" err="1" smtClean="0">
                <a:latin typeface="Lucida Console" pitchFamily="49" charset="0"/>
              </a:rPr>
              <a:t>MyClassToDemoCalls</a:t>
            </a:r>
            <a:r>
              <a:rPr lang="en-GB" sz="1200" b="0" dirty="0" smtClean="0">
                <a:latin typeface="Lucida Console" pitchFamily="49" charset="0"/>
              </a:rPr>
              <a:t>();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obj.Method1(10</a:t>
            </a:r>
            <a:r>
              <a:rPr lang="en-GB" sz="1200" b="0" dirty="0">
                <a:latin typeface="Lucida Console" pitchFamily="49" charset="0"/>
              </a:rPr>
              <a:t>, 20);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obj.Method1(3.14</a:t>
            </a:r>
            <a:r>
              <a:rPr lang="en-GB" sz="1200" b="0" dirty="0">
                <a:latin typeface="Lucida Console" pitchFamily="49" charset="0"/>
              </a:rPr>
              <a:t>, 20);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obj.Method1(10</a:t>
            </a:r>
            <a:r>
              <a:rPr lang="en-GB" sz="1200" b="0" dirty="0">
                <a:latin typeface="Lucida Console" pitchFamily="49" charset="0"/>
              </a:rPr>
              <a:t>, 20L);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generics</a:t>
            </a:r>
          </a:p>
          <a:p>
            <a:pPr eaLnBrk="1" hangingPunct="1"/>
            <a:r>
              <a:rPr lang="en-GB" dirty="0" smtClean="0"/>
              <a:t>Justification for generics</a:t>
            </a:r>
          </a:p>
          <a:p>
            <a:pPr eaLnBrk="1" hangingPunct="1"/>
            <a:r>
              <a:rPr lang="en-GB" dirty="0" smtClean="0"/>
              <a:t>Example of generic types</a:t>
            </a:r>
          </a:p>
          <a:p>
            <a:pPr eaLnBrk="1" hangingPunct="1"/>
            <a:r>
              <a:rPr lang="en-GB" dirty="0" smtClean="0"/>
              <a:t>Defining multiple type parameters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1. Getting Started with Generics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2CE315-26D6-471C-B197-C7D32B98FBA9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Any Questions?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A0C2797-1711-4F2F-9E47-EDC2CAE2C84A}" type="slidenum">
              <a:rPr lang="en-GB" smtClean="0"/>
              <a:pPr/>
              <a:t>30</a:t>
            </a:fld>
            <a:endParaRPr lang="en-GB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Since .NET 2.0, data types can be parameterised on the types of data they hold and manipulate</a:t>
            </a:r>
          </a:p>
          <a:p>
            <a:pPr lvl="1" eaLnBrk="1" hangingPunct="1"/>
            <a:r>
              <a:rPr lang="en-GB" dirty="0" smtClean="0"/>
              <a:t>You can define generic classes, </a:t>
            </a:r>
            <a:r>
              <a:rPr lang="en-GB" dirty="0" err="1" smtClean="0"/>
              <a:t>structs</a:t>
            </a:r>
            <a:r>
              <a:rPr lang="en-GB" dirty="0" smtClean="0"/>
              <a:t>, interfaces, and delegates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Also, methods can be parameterised on the types of arguments they receive</a:t>
            </a:r>
          </a:p>
          <a:p>
            <a:pPr lvl="1" eaLnBrk="1" hangingPunct="1"/>
            <a:r>
              <a:rPr lang="en-GB" dirty="0" smtClean="0"/>
              <a:t>You can define generic methods, to implement algorithms in a type-safe manner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The main benefit of generics:</a:t>
            </a:r>
          </a:p>
          <a:p>
            <a:pPr lvl="1" eaLnBrk="1" hangingPunct="1"/>
            <a:r>
              <a:rPr lang="en-GB" dirty="0" smtClean="0"/>
              <a:t>Enable you to represent general data structures (e.g. collections) and general algorithms, more type-safe than </a:t>
            </a:r>
            <a:r>
              <a:rPr lang="en-GB" dirty="0" smtClean="0">
                <a:latin typeface="Lucida Console" pitchFamily="49" charset="0"/>
              </a:rPr>
              <a:t>object</a:t>
            </a:r>
            <a:r>
              <a:rPr lang="en-GB" dirty="0" smtClean="0"/>
              <a:t> references</a:t>
            </a:r>
          </a:p>
          <a:p>
            <a:pPr lvl="1" eaLnBrk="1" hangingPunct="1"/>
            <a:r>
              <a:rPr lang="en-GB" dirty="0" smtClean="0"/>
              <a:t>Note: the .NET Framework class library defines a suite of generic collection classes (see </a:t>
            </a:r>
            <a:r>
              <a:rPr lang="en-GB" dirty="0" err="1" smtClean="0">
                <a:latin typeface="Lucida Console" pitchFamily="49" charset="0"/>
              </a:rPr>
              <a:t>System.Collections.Generic</a:t>
            </a:r>
            <a:r>
              <a:rPr lang="en-GB" dirty="0" smtClean="0"/>
              <a:t>)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 of Generics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6AFF86-A3D1-4353-8D30-578DAB0238C7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Consider the following </a:t>
            </a:r>
            <a:r>
              <a:rPr lang="en-GB" dirty="0" smtClean="0">
                <a:latin typeface="Lucida Console" pitchFamily="49" charset="0"/>
              </a:rPr>
              <a:t>Queue</a:t>
            </a:r>
            <a:r>
              <a:rPr lang="en-GB" dirty="0" smtClean="0"/>
              <a:t> class</a:t>
            </a:r>
          </a:p>
          <a:p>
            <a:pPr lvl="1" eaLnBrk="1" hangingPunct="1"/>
            <a:r>
              <a:rPr lang="en-GB" dirty="0" smtClean="0"/>
              <a:t>Implemented in C# without using generics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Pros of the </a:t>
            </a:r>
            <a:r>
              <a:rPr lang="en-GB" dirty="0" smtClean="0">
                <a:latin typeface="Lucida Console" pitchFamily="49" charset="0"/>
              </a:rPr>
              <a:t>Queue</a:t>
            </a:r>
            <a:r>
              <a:rPr lang="en-GB" dirty="0" smtClean="0"/>
              <a:t> class:</a:t>
            </a:r>
          </a:p>
          <a:p>
            <a:pPr lvl="1" eaLnBrk="1" hangingPunct="1"/>
            <a:r>
              <a:rPr lang="en-US" dirty="0" smtClean="0"/>
              <a:t>It can hold any kind of item, so it is reusable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GB" dirty="0" smtClean="0"/>
              <a:t>Cons of the </a:t>
            </a:r>
            <a:r>
              <a:rPr lang="en-GB" dirty="0" smtClean="0">
                <a:latin typeface="Lucida Console" pitchFamily="49" charset="0"/>
              </a:rPr>
              <a:t>Queue</a:t>
            </a:r>
            <a:r>
              <a:rPr lang="en-GB" dirty="0" smtClean="0"/>
              <a:t> class:</a:t>
            </a:r>
          </a:p>
          <a:p>
            <a:pPr lvl="1" eaLnBrk="1" hangingPunct="1"/>
            <a:r>
              <a:rPr lang="en-US" dirty="0" smtClean="0"/>
              <a:t>Allows heterogeneous collections (is this what you want?)</a:t>
            </a:r>
          </a:p>
          <a:p>
            <a:pPr lvl="1" eaLnBrk="1" hangingPunct="1"/>
            <a:r>
              <a:rPr lang="en-US" dirty="0" smtClean="0"/>
              <a:t>When an item is retrieved, it must be cast to the correct data type (not type safe, can result in </a:t>
            </a:r>
            <a:r>
              <a:rPr lang="en-US" dirty="0" err="1" smtClean="0">
                <a:latin typeface="Lucida Console" pitchFamily="49" charset="0"/>
              </a:rPr>
              <a:t>InvalidCastException</a:t>
            </a:r>
            <a:r>
              <a:rPr lang="en-US" dirty="0" smtClean="0"/>
              <a:t>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Justification for Generics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4F1646F-253C-46E6-9C50-652A7D96ED82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844550" y="2068662"/>
            <a:ext cx="7975600" cy="15889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RawQueue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object</a:t>
            </a:r>
            <a:r>
              <a:rPr lang="en-GB" sz="1200" b="0" dirty="0">
                <a:latin typeface="Lucida Console" pitchFamily="49" charset="0"/>
              </a:rPr>
              <a:t>[] </a:t>
            </a:r>
            <a:r>
              <a:rPr lang="en-GB" sz="1200" b="0" dirty="0" err="1">
                <a:latin typeface="Lucida Console" pitchFamily="49" charset="0"/>
              </a:rPr>
              <a:t>elems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numElems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 smtClean="0">
                <a:latin typeface="Lucida Console" pitchFamily="49" charset="0"/>
              </a:rPr>
              <a:t>maxElems</a:t>
            </a:r>
            <a:r>
              <a:rPr lang="en-GB" sz="1200" b="0" dirty="0" smtClean="0">
                <a:latin typeface="Lucida Console" pitchFamily="49" charset="0"/>
              </a:rPr>
              <a:t>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  </a:t>
            </a:r>
            <a:r>
              <a:rPr lang="en-GB" sz="1200" b="0" dirty="0" err="1">
                <a:latin typeface="Lucida Console" pitchFamily="49" charset="0"/>
              </a:rPr>
              <a:t>AddItem</a:t>
            </a:r>
            <a:r>
              <a:rPr lang="en-GB" sz="1200" b="0" dirty="0">
                <a:latin typeface="Lucida Console" pitchFamily="49" charset="0"/>
              </a:rPr>
              <a:t>(object item)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object </a:t>
            </a:r>
            <a:r>
              <a:rPr lang="en-GB" sz="1200" b="0" dirty="0" err="1">
                <a:latin typeface="Lucida Console" pitchFamily="49" charset="0"/>
              </a:rPr>
              <a:t>RemoveItem</a:t>
            </a:r>
            <a:r>
              <a:rPr lang="en-GB" sz="1200" b="0" dirty="0">
                <a:latin typeface="Lucida Console" pitchFamily="49" charset="0"/>
              </a:rPr>
              <a:t>()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Here is a revised </a:t>
            </a:r>
            <a:r>
              <a:rPr lang="en-GB" dirty="0" smtClean="0">
                <a:latin typeface="Lucida Console" pitchFamily="49" charset="0"/>
              </a:rPr>
              <a:t>Queue</a:t>
            </a:r>
            <a:r>
              <a:rPr lang="en-GB" dirty="0" smtClean="0"/>
              <a:t> class, using generics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&lt;T&gt;</a:t>
            </a:r>
            <a:r>
              <a:rPr lang="en-GB" dirty="0" smtClean="0"/>
              <a:t> defines </a:t>
            </a:r>
            <a:r>
              <a:rPr lang="en-GB" dirty="0" smtClean="0">
                <a:latin typeface="Lucida Console" pitchFamily="49" charset="0"/>
              </a:rPr>
              <a:t>T</a:t>
            </a:r>
            <a:r>
              <a:rPr lang="en-GB" dirty="0" smtClean="0"/>
              <a:t> as a type parameter – a placeholder for "any type"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You can now use </a:t>
            </a:r>
            <a:r>
              <a:rPr lang="en-GB" dirty="0" smtClean="0">
                <a:latin typeface="Lucida Console" pitchFamily="49" charset="0"/>
              </a:rPr>
              <a:t>Queue</a:t>
            </a:r>
            <a:r>
              <a:rPr lang="en-GB" dirty="0" smtClean="0"/>
              <a:t> in a type-safe manner</a:t>
            </a:r>
          </a:p>
          <a:p>
            <a:pPr eaLnBrk="1" hangingPunct="1"/>
            <a:endParaRPr lang="en-GB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 of Generic Types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90DC505-11A5-4505-84F5-DDE96EB62948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44550" y="2036763"/>
            <a:ext cx="7975600" cy="15676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&lt;T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>
                <a:latin typeface="Lucida Console" pitchFamily="49" charset="0"/>
              </a:rPr>
              <a:t>T[] </a:t>
            </a:r>
            <a:r>
              <a:rPr lang="en-GB" sz="1200" b="0" dirty="0" err="1">
                <a:latin typeface="Lucida Console" pitchFamily="49" charset="0"/>
              </a:rPr>
              <a:t>elems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private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numElems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 smtClean="0">
                <a:latin typeface="Lucida Console" pitchFamily="49" charset="0"/>
              </a:rPr>
              <a:t>maxElems</a:t>
            </a:r>
            <a:r>
              <a:rPr lang="en-GB" sz="1200" b="0" dirty="0" smtClean="0">
                <a:latin typeface="Lucida Console" pitchFamily="49" charset="0"/>
              </a:rPr>
              <a:t>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err="1">
                <a:latin typeface="Lucida Console" pitchFamily="49" charset="0"/>
              </a:rPr>
              <a:t>AddItem</a:t>
            </a:r>
            <a:r>
              <a:rPr lang="en-GB" sz="1200" b="0" dirty="0">
                <a:latin typeface="Lucida Console" pitchFamily="49" charset="0"/>
              </a:rPr>
              <a:t>(T item)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public T    </a:t>
            </a:r>
            <a:r>
              <a:rPr lang="en-GB" sz="1200" b="0" dirty="0" err="1">
                <a:latin typeface="Lucida Console" pitchFamily="49" charset="0"/>
              </a:rPr>
              <a:t>RemoveItem</a:t>
            </a:r>
            <a:r>
              <a:rPr lang="en-GB" sz="1200" b="0" dirty="0">
                <a:latin typeface="Lucida Console" pitchFamily="49" charset="0"/>
              </a:rPr>
              <a:t>()    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844550" y="4578980"/>
            <a:ext cx="7975600" cy="19281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Create a </a:t>
            </a: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instance that can only contain </a:t>
            </a:r>
            <a:r>
              <a:rPr lang="en-GB" sz="1200" b="0" dirty="0" smtClean="0">
                <a:latin typeface="Lucida Console" pitchFamily="49" charset="0"/>
              </a:rPr>
              <a:t>integers.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&gt; </a:t>
            </a:r>
            <a:r>
              <a:rPr lang="en-GB" sz="1200" b="0" dirty="0" err="1">
                <a:latin typeface="Lucida Console" pitchFamily="49" charset="0"/>
              </a:rPr>
              <a:t>myQueue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&gt;(10);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This </a:t>
            </a: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instance only accepts integers for </a:t>
            </a:r>
            <a:r>
              <a:rPr lang="en-GB" sz="1200" b="0" dirty="0" err="1">
                <a:latin typeface="Lucida Console" pitchFamily="49" charset="0"/>
              </a:rPr>
              <a:t>AddItem</a:t>
            </a:r>
            <a:r>
              <a:rPr lang="en-GB" sz="1200" b="0" dirty="0" smtClean="0">
                <a:latin typeface="Lucida Console" pitchFamily="49" charset="0"/>
              </a:rPr>
              <a:t>().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err="1">
                <a:latin typeface="Lucida Console" pitchFamily="49" charset="0"/>
              </a:rPr>
              <a:t>myQueue.AddItem</a:t>
            </a:r>
            <a:r>
              <a:rPr lang="en-GB" sz="1200" b="0" dirty="0">
                <a:latin typeface="Lucida Console" pitchFamily="49" charset="0"/>
              </a:rPr>
              <a:t>(42);                   // OK</a:t>
            </a:r>
          </a:p>
          <a:p>
            <a:pPr defTabSz="739775">
              <a:defRPr/>
            </a:pPr>
            <a:r>
              <a:rPr lang="en-GB" sz="1200" b="0" dirty="0" err="1">
                <a:latin typeface="Lucida Console" pitchFamily="49" charset="0"/>
              </a:rPr>
              <a:t>myQueue.AddItem</a:t>
            </a:r>
            <a:r>
              <a:rPr lang="en-GB" sz="1200" b="0" dirty="0">
                <a:latin typeface="Lucida Console" pitchFamily="49" charset="0"/>
              </a:rPr>
              <a:t>("Oh no you don't");    // Type mismatch </a:t>
            </a:r>
            <a:r>
              <a:rPr lang="en-GB" sz="1200" b="0" dirty="0" smtClean="0">
                <a:latin typeface="Lucida Console" pitchFamily="49" charset="0"/>
              </a:rPr>
              <a:t>error.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This </a:t>
            </a:r>
            <a:r>
              <a:rPr lang="en-GB" sz="1200" b="0" dirty="0" err="1" smtClean="0">
                <a:latin typeface="Lucida Console" pitchFamily="49" charset="0"/>
              </a:rPr>
              <a:t>GenQueue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instance returns an integer from </a:t>
            </a:r>
            <a:r>
              <a:rPr lang="en-GB" sz="1200" b="0" dirty="0" err="1">
                <a:latin typeface="Lucida Console" pitchFamily="49" charset="0"/>
              </a:rPr>
              <a:t>RemoveItem</a:t>
            </a:r>
            <a:r>
              <a:rPr lang="en-GB" sz="1200" b="0" dirty="0" smtClean="0">
                <a:latin typeface="Lucida Console" pitchFamily="49" charset="0"/>
              </a:rPr>
              <a:t>().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   x = </a:t>
            </a:r>
            <a:r>
              <a:rPr lang="en-GB" sz="1200" b="0" dirty="0" err="1">
                <a:latin typeface="Lucida Console" pitchFamily="49" charset="0"/>
              </a:rPr>
              <a:t>myQueue.RemoveItem</a:t>
            </a:r>
            <a:r>
              <a:rPr lang="en-GB" sz="1200" b="0" dirty="0">
                <a:latin typeface="Lucida Console" pitchFamily="49" charset="0"/>
              </a:rPr>
              <a:t>();       // OK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</a:t>
            </a:r>
            <a:r>
              <a:rPr lang="en-GB" sz="1200" b="0" dirty="0">
                <a:latin typeface="Lucida Console" pitchFamily="49" charset="0"/>
              </a:rPr>
              <a:t>s = </a:t>
            </a:r>
            <a:r>
              <a:rPr lang="en-GB" sz="1200" b="0" dirty="0" err="1">
                <a:latin typeface="Lucida Console" pitchFamily="49" charset="0"/>
              </a:rPr>
              <a:t>myQueue.RemoveItem</a:t>
            </a:r>
            <a:r>
              <a:rPr lang="en-GB" sz="1200" b="0" dirty="0">
                <a:latin typeface="Lucida Console" pitchFamily="49" charset="0"/>
              </a:rPr>
              <a:t>();       // Type mismatch </a:t>
            </a:r>
            <a:r>
              <a:rPr lang="en-GB" sz="1200" b="0" dirty="0" smtClean="0">
                <a:latin typeface="Lucida Console" pitchFamily="49" charset="0"/>
              </a:rPr>
              <a:t>error.</a:t>
            </a:r>
            <a:endParaRPr lang="en-GB" sz="1200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You can define multiple type parameters in a generic</a:t>
            </a:r>
          </a:p>
          <a:p>
            <a:pPr lvl="1" eaLnBrk="1" hangingPunct="1"/>
            <a:r>
              <a:rPr lang="en-GB" smtClean="0"/>
              <a:t>This </a:t>
            </a:r>
            <a:r>
              <a:rPr lang="en-GB" smtClean="0">
                <a:latin typeface="Lucida Console" pitchFamily="49" charset="0"/>
              </a:rPr>
              <a:t>Dictionary</a:t>
            </a:r>
            <a:r>
              <a:rPr lang="en-GB" smtClean="0"/>
              <a:t> class has parameterised key and value types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When you create a </a:t>
            </a:r>
            <a:r>
              <a:rPr lang="en-GB" smtClean="0">
                <a:latin typeface="Lucida Console" pitchFamily="49" charset="0"/>
              </a:rPr>
              <a:t>Dictionary</a:t>
            </a:r>
            <a:r>
              <a:rPr lang="en-GB" smtClean="0"/>
              <a:t> instance, you must provide two type parameters within the &lt;&gt;</a:t>
            </a:r>
          </a:p>
          <a:p>
            <a:pPr eaLnBrk="1" hangingPunct="1"/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Multiple Type Parameters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B10CCE4-D691-4A94-A3AF-C5203F386051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4550" y="2032000"/>
            <a:ext cx="7975600" cy="10301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 smtClean="0">
                <a:latin typeface="Lucida Console" pitchFamily="49" charset="0"/>
              </a:rPr>
              <a:t>GenDictionary</a:t>
            </a:r>
            <a:r>
              <a:rPr lang="en-GB" sz="1200" b="0" dirty="0" smtClean="0">
                <a:latin typeface="Lucida Console" pitchFamily="49" charset="0"/>
              </a:rPr>
              <a:t>&lt;K</a:t>
            </a:r>
            <a:r>
              <a:rPr lang="en-GB" sz="1200" b="0" dirty="0">
                <a:latin typeface="Lucida Console" pitchFamily="49" charset="0"/>
              </a:rPr>
              <a:t>, V&gt;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>
                <a:latin typeface="Lucida Console" pitchFamily="49" charset="0"/>
              </a:rPr>
              <a:t>bool</a:t>
            </a:r>
            <a:r>
              <a:rPr lang="en-GB" sz="1200" b="0" dirty="0">
                <a:latin typeface="Lucida Console" pitchFamily="49" charset="0"/>
              </a:rPr>
              <a:t> Contains(K key) </a:t>
            </a:r>
            <a:r>
              <a:rPr lang="en-GB" sz="1200" b="0" dirty="0" smtClean="0">
                <a:latin typeface="Lucida Console" pitchFamily="49" charset="0"/>
              </a:rPr>
              <a:t>{…}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public </a:t>
            </a:r>
            <a:r>
              <a:rPr lang="en-GB" sz="1200" b="0" dirty="0">
                <a:latin typeface="Lucida Console" pitchFamily="49" charset="0"/>
              </a:rPr>
              <a:t>V    this[K key] </a:t>
            </a:r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{…}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844550" y="4424363"/>
            <a:ext cx="7975600" cy="17425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Create a </a:t>
            </a:r>
            <a:r>
              <a:rPr lang="en-GB" sz="1200" b="0" dirty="0" smtClean="0">
                <a:latin typeface="Lucida Console" pitchFamily="49" charset="0"/>
              </a:rPr>
              <a:t>dictionary </a:t>
            </a:r>
            <a:r>
              <a:rPr lang="en-GB" sz="1200" b="0" dirty="0">
                <a:latin typeface="Lucida Console" pitchFamily="49" charset="0"/>
              </a:rPr>
              <a:t>of employees, keyed on their staff </a:t>
            </a:r>
            <a:r>
              <a:rPr lang="en-GB" sz="1200" b="0" dirty="0" smtClean="0">
                <a:latin typeface="Lucida Console" pitchFamily="49" charset="0"/>
              </a:rPr>
              <a:t>number.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err="1" smtClean="0">
                <a:latin typeface="Lucida Console" pitchFamily="49" charset="0"/>
              </a:rPr>
              <a:t>GenDictionary</a:t>
            </a:r>
            <a:r>
              <a:rPr lang="en-GB" sz="1200" b="0" dirty="0" smtClean="0">
                <a:latin typeface="Lucida Console" pitchFamily="49" charset="0"/>
              </a:rPr>
              <a:t>&lt;string</a:t>
            </a:r>
            <a:r>
              <a:rPr lang="en-GB" sz="1200" b="0" dirty="0">
                <a:latin typeface="Lucida Console" pitchFamily="49" charset="0"/>
              </a:rPr>
              <a:t>, Employee&gt; staff = new </a:t>
            </a:r>
            <a:r>
              <a:rPr lang="en-GB" sz="1200" b="0" dirty="0" err="1" smtClean="0">
                <a:latin typeface="Lucida Console" pitchFamily="49" charset="0"/>
              </a:rPr>
              <a:t>GenDictionary</a:t>
            </a:r>
            <a:r>
              <a:rPr lang="en-GB" sz="1200" b="0" dirty="0" smtClean="0">
                <a:latin typeface="Lucida Console" pitchFamily="49" charset="0"/>
              </a:rPr>
              <a:t>&lt;string</a:t>
            </a:r>
            <a:r>
              <a:rPr lang="en-GB" sz="1200" b="0" dirty="0">
                <a:latin typeface="Lucida Console" pitchFamily="49" charset="0"/>
              </a:rPr>
              <a:t>, Employee</a:t>
            </a:r>
            <a:r>
              <a:rPr lang="en-GB" sz="1200" b="0" dirty="0" smtClean="0">
                <a:latin typeface="Lucida Console" pitchFamily="49" charset="0"/>
              </a:rPr>
              <a:t>&gt;(100);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Add some </a:t>
            </a:r>
            <a:r>
              <a:rPr lang="en-GB" sz="1200" b="0" dirty="0" smtClean="0">
                <a:latin typeface="Lucida Console" pitchFamily="49" charset="0"/>
              </a:rPr>
              <a:t>employees.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staff["</a:t>
            </a:r>
            <a:r>
              <a:rPr lang="en-GB" sz="1200" b="0" dirty="0">
                <a:latin typeface="Lucida Console" pitchFamily="49" charset="0"/>
              </a:rPr>
              <a:t>007</a:t>
            </a:r>
            <a:r>
              <a:rPr lang="en-GB" sz="1200" b="0" dirty="0" smtClean="0">
                <a:latin typeface="Lucida Console" pitchFamily="49" charset="0"/>
              </a:rPr>
              <a:t>"] = new </a:t>
            </a:r>
            <a:r>
              <a:rPr lang="en-GB" sz="1200" b="0" dirty="0">
                <a:latin typeface="Lucida Console" pitchFamily="49" charset="0"/>
              </a:rPr>
              <a:t>Employee("James Bond</a:t>
            </a:r>
            <a:r>
              <a:rPr lang="en-GB" sz="1200" b="0" dirty="0" smtClean="0">
                <a:latin typeface="Lucida Console" pitchFamily="49" charset="0"/>
              </a:rPr>
              <a:t>");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staff["</a:t>
            </a:r>
            <a:r>
              <a:rPr lang="en-GB" sz="1200" b="0" dirty="0">
                <a:latin typeface="Lucida Console" pitchFamily="49" charset="0"/>
              </a:rPr>
              <a:t>010</a:t>
            </a:r>
            <a:r>
              <a:rPr lang="en-GB" sz="1200" b="0" dirty="0" smtClean="0">
                <a:latin typeface="Lucida Console" pitchFamily="49" charset="0"/>
              </a:rPr>
              <a:t>"] = new </a:t>
            </a:r>
            <a:r>
              <a:rPr lang="en-GB" sz="1200" b="0" dirty="0">
                <a:latin typeface="Lucida Console" pitchFamily="49" charset="0"/>
              </a:rPr>
              <a:t>Employee</a:t>
            </a:r>
            <a:r>
              <a:rPr lang="en-GB" sz="1200" b="0" dirty="0" smtClean="0">
                <a:latin typeface="Lucida Console" pitchFamily="49" charset="0"/>
              </a:rPr>
              <a:t>("Andre </a:t>
            </a:r>
            <a:r>
              <a:rPr lang="en-GB" sz="1200" b="0" dirty="0" err="1" smtClean="0">
                <a:latin typeface="Lucida Console" pitchFamily="49" charset="0"/>
              </a:rPr>
              <a:t>Ayew</a:t>
            </a:r>
            <a:r>
              <a:rPr lang="en-GB" sz="1200" b="0" dirty="0" smtClean="0">
                <a:latin typeface="Lucida Console" pitchFamily="49" charset="0"/>
              </a:rPr>
              <a:t>"); 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// Get an </a:t>
            </a:r>
            <a:r>
              <a:rPr lang="en-GB" sz="1200" b="0" dirty="0" smtClean="0">
                <a:latin typeface="Lucida Console" pitchFamily="49" charset="0"/>
              </a:rPr>
              <a:t>employee.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Employee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 = staff["010"];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Generic classes</a:t>
            </a:r>
          </a:p>
          <a:p>
            <a:pPr eaLnBrk="1" hangingPunct="1"/>
            <a:r>
              <a:rPr lang="en-GB" dirty="0" smtClean="0"/>
              <a:t>A closer look at constraints</a:t>
            </a:r>
          </a:p>
          <a:p>
            <a:pPr eaLnBrk="1" hangingPunct="1"/>
            <a:r>
              <a:rPr lang="en-GB" dirty="0" smtClean="0"/>
              <a:t>Inheritance</a:t>
            </a:r>
          </a:p>
          <a:p>
            <a:pPr eaLnBrk="1" hangingPunct="1"/>
            <a:r>
              <a:rPr lang="en-GB" dirty="0" err="1" smtClean="0"/>
              <a:t>Contravariant</a:t>
            </a:r>
            <a:r>
              <a:rPr lang="en-GB" dirty="0" smtClean="0"/>
              <a:t> type parameters</a:t>
            </a:r>
          </a:p>
          <a:p>
            <a:pPr eaLnBrk="1" hangingPunct="1"/>
            <a:r>
              <a:rPr lang="en-GB" dirty="0" smtClean="0"/>
              <a:t>Covariant </a:t>
            </a:r>
            <a:r>
              <a:rPr lang="en-GB" dirty="0"/>
              <a:t>type parameters</a:t>
            </a:r>
          </a:p>
          <a:p>
            <a:pPr eaLnBrk="1" hangingPunct="1"/>
            <a:r>
              <a:rPr lang="en-GB" dirty="0" smtClean="0"/>
              <a:t>Defining members in a generic type</a:t>
            </a:r>
          </a:p>
          <a:p>
            <a:pPr eaLnBrk="1" hangingPunct="1"/>
            <a:r>
              <a:rPr lang="en-GB" dirty="0" smtClean="0"/>
              <a:t>Defining static fields and constructors </a:t>
            </a:r>
          </a:p>
          <a:p>
            <a:pPr eaLnBrk="1" hangingPunct="1"/>
            <a:r>
              <a:rPr lang="en-GB" dirty="0" smtClean="0"/>
              <a:t>Overloading methods in a generic type</a:t>
            </a:r>
          </a:p>
          <a:p>
            <a:pPr eaLnBrk="1" hangingPunct="1"/>
            <a:r>
              <a:rPr lang="en-GB" dirty="0" smtClean="0"/>
              <a:t>Overriding methods in generic types </a:t>
            </a:r>
          </a:p>
          <a:p>
            <a:pPr eaLnBrk="1" hangingPunct="1"/>
            <a:r>
              <a:rPr lang="en-GB" dirty="0" smtClean="0"/>
              <a:t>Nested types</a:t>
            </a:r>
            <a:endParaRPr lang="en-US" dirty="0" smtClean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2. A Closer Look at Generics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1AD07E-9EB2-45FB-B38B-314033447762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Here is the formal syntax for class declarations in C#, incorporating support for generics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Example: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Generic Classes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63BA020-5B3A-4AF2-BBBF-314205280897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844550" y="2032000"/>
            <a:ext cx="7975600" cy="17000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150000"/>
              </a:lnSpc>
              <a:defRPr/>
            </a:pPr>
            <a:r>
              <a:rPr lang="en-GB" sz="1200" b="0" i="1" dirty="0" err="1">
                <a:latin typeface="Lucida Console" pitchFamily="49" charset="0"/>
              </a:rPr>
              <a:t>attributes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>
                <a:latin typeface="Lucida Console" pitchFamily="49" charset="0"/>
              </a:rPr>
              <a:t>class-</a:t>
            </a:r>
            <a:r>
              <a:rPr lang="en-GB" sz="1200" b="0" i="1" dirty="0" err="1">
                <a:latin typeface="Lucida Console" pitchFamily="49" charset="0"/>
              </a:rPr>
              <a:t>modifiers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class  </a:t>
            </a:r>
            <a:r>
              <a:rPr lang="en-GB" sz="1200" b="0" i="1" dirty="0">
                <a:latin typeface="Lucida Console" pitchFamily="49" charset="0"/>
              </a:rPr>
              <a:t>identifier  type-</a:t>
            </a:r>
            <a:r>
              <a:rPr lang="en-GB" sz="1200" b="0" i="1" dirty="0" err="1">
                <a:latin typeface="Lucida Console" pitchFamily="49" charset="0"/>
              </a:rPr>
              <a:t>param-list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dirty="0">
                <a:latin typeface="Lucida Console" pitchFamily="49" charset="0"/>
              </a:rPr>
              <a:t>  base-</a:t>
            </a:r>
            <a:r>
              <a:rPr lang="en-GB" sz="1200" b="0" i="1" dirty="0" err="1">
                <a:latin typeface="Lucida Console" pitchFamily="49" charset="0"/>
              </a:rPr>
              <a:t>class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r>
              <a:rPr lang="en-GB" sz="1200" b="0" i="1" baseline="-25000" dirty="0">
                <a:latin typeface="Lucida Console" pitchFamily="49" charset="0"/>
              </a:rPr>
              <a:t> 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i="1" dirty="0">
                <a:latin typeface="Lucida Console" pitchFamily="49" charset="0"/>
              </a:rPr>
              <a:t>type-</a:t>
            </a:r>
            <a:r>
              <a:rPr lang="en-GB" sz="1200" b="0" i="1" dirty="0" err="1">
                <a:latin typeface="Lucida Console" pitchFamily="49" charset="0"/>
              </a:rPr>
              <a:t>param-constraints-clauses</a:t>
            </a:r>
            <a:r>
              <a:rPr lang="en-GB" sz="1200" b="0" i="1" baseline="-25000" dirty="0" err="1">
                <a:latin typeface="Lucida Console" pitchFamily="49" charset="0"/>
              </a:rPr>
              <a:t>opt</a:t>
            </a:r>
            <a:endParaRPr lang="en-GB" sz="1200" b="0" i="1" baseline="-25000" dirty="0">
              <a:latin typeface="Lucida Console" pitchFamily="49" charset="0"/>
            </a:endParaRP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i="1" dirty="0">
                <a:latin typeface="Lucida Console" pitchFamily="49" charset="0"/>
              </a:rPr>
              <a:t>class-body</a:t>
            </a:r>
          </a:p>
          <a:p>
            <a:pPr defTabSz="739775">
              <a:lnSpc>
                <a:spcPct val="150000"/>
              </a:lnSpc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844550" y="5105400"/>
            <a:ext cx="7975600" cy="119699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[</a:t>
            </a:r>
            <a:r>
              <a:rPr lang="en-GB" sz="1200" b="0" dirty="0" err="1">
                <a:latin typeface="Lucida Console" pitchFamily="49" charset="0"/>
              </a:rPr>
              <a:t>Serializable</a:t>
            </a:r>
            <a:r>
              <a:rPr lang="en-GB" sz="1200" b="0" dirty="0">
                <a:latin typeface="Lucida Console" pitchFamily="49" charset="0"/>
              </a:rPr>
              <a:t>] 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 </a:t>
            </a:r>
            <a:r>
              <a:rPr lang="en-GB" sz="1200" b="0" dirty="0" err="1">
                <a:latin typeface="Lucida Console" pitchFamily="49" charset="0"/>
              </a:rPr>
              <a:t>MyQueue</a:t>
            </a:r>
            <a:r>
              <a:rPr lang="en-GB" sz="1200" b="0" dirty="0">
                <a:latin typeface="Lucida Console" pitchFamily="49" charset="0"/>
              </a:rPr>
              <a:t>&lt;T&gt; : </a:t>
            </a:r>
            <a:r>
              <a:rPr lang="en-GB" sz="1200" b="0" dirty="0" err="1">
                <a:latin typeface="Lucida Console" pitchFamily="49" charset="0"/>
              </a:rPr>
              <a:t>MyCollection</a:t>
            </a:r>
            <a:r>
              <a:rPr lang="en-GB" sz="1200" b="0" dirty="0">
                <a:latin typeface="Lucida Console" pitchFamily="49" charset="0"/>
              </a:rPr>
              <a:t>&lt;T&gt;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where T: </a:t>
            </a:r>
            <a:r>
              <a:rPr lang="en-GB" sz="1200" b="0" dirty="0" err="1">
                <a:latin typeface="Lucida Console" pitchFamily="49" charset="0"/>
              </a:rPr>
              <a:t>struct</a:t>
            </a:r>
            <a:endParaRPr lang="en-GB" sz="1200" b="0" baseline="-250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</TotalTime>
  <Words>2557</Words>
  <Application>Microsoft Office PowerPoint</Application>
  <PresentationFormat>On-screen Show (4:3)</PresentationFormat>
  <Paragraphs>559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1_Blends</vt:lpstr>
      <vt:lpstr>Generics</vt:lpstr>
      <vt:lpstr>Contents</vt:lpstr>
      <vt:lpstr>1. Getting Started with Generics</vt:lpstr>
      <vt:lpstr>Overview of Generics</vt:lpstr>
      <vt:lpstr>Justification for Generics</vt:lpstr>
      <vt:lpstr>Example of Generic Types</vt:lpstr>
      <vt:lpstr>Defining Multiple Type Parameters</vt:lpstr>
      <vt:lpstr>2. A Closer Look at Generics</vt:lpstr>
      <vt:lpstr>Generic Classes</vt:lpstr>
      <vt:lpstr>A Closer Look at Constraints</vt:lpstr>
      <vt:lpstr>Inheritance</vt:lpstr>
      <vt:lpstr>Contravariant Type Parameters</vt:lpstr>
      <vt:lpstr>Covariant Type Parameters</vt:lpstr>
      <vt:lpstr>Defining Members in a Generic Type</vt:lpstr>
      <vt:lpstr>Defining Static Fields and Constructors</vt:lpstr>
      <vt:lpstr>Overloading Methods in a Generic Type</vt:lpstr>
      <vt:lpstr>Overriding Methods in Generic Types</vt:lpstr>
      <vt:lpstr>Nested Types</vt:lpstr>
      <vt:lpstr>3. Generic Structs, Interfaces, Delegates</vt:lpstr>
      <vt:lpstr>Generic Structs</vt:lpstr>
      <vt:lpstr>Generic Interfaces</vt:lpstr>
      <vt:lpstr>Generic Delegates</vt:lpstr>
      <vt:lpstr>4. Generic Methods…</vt:lpstr>
      <vt:lpstr>What is a Generic Method?</vt:lpstr>
      <vt:lpstr>Example of a Generic Method</vt:lpstr>
      <vt:lpstr>Overloading Generic Methods</vt:lpstr>
      <vt:lpstr>Generic Methods and Inheritance</vt:lpstr>
      <vt:lpstr>Calling Generic Methods (1 of 2)</vt:lpstr>
      <vt:lpstr>Calling Generic Methods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206</cp:revision>
  <dcterms:created xsi:type="dcterms:W3CDTF">2002-05-03T12:27:39Z</dcterms:created>
  <dcterms:modified xsi:type="dcterms:W3CDTF">2015-09-01T16:37:58Z</dcterms:modified>
</cp:coreProperties>
</file>