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0" r:id="rId3"/>
    <p:sldId id="341" r:id="rId4"/>
    <p:sldId id="392" r:id="rId5"/>
    <p:sldId id="401" r:id="rId6"/>
    <p:sldId id="393" r:id="rId7"/>
    <p:sldId id="394" r:id="rId8"/>
    <p:sldId id="395" r:id="rId9"/>
    <p:sldId id="398" r:id="rId10"/>
    <p:sldId id="435" r:id="rId11"/>
    <p:sldId id="399" r:id="rId12"/>
    <p:sldId id="400" r:id="rId13"/>
    <p:sldId id="403" r:id="rId14"/>
    <p:sldId id="412" r:id="rId15"/>
    <p:sldId id="404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32" r:id="rId24"/>
    <p:sldId id="420" r:id="rId25"/>
    <p:sldId id="434" r:id="rId26"/>
    <p:sldId id="433" r:id="rId27"/>
    <p:sldId id="428" r:id="rId28"/>
    <p:sldId id="429" r:id="rId29"/>
    <p:sldId id="391" r:id="rId30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A5A5"/>
    <a:srgbClr val="FFFF66"/>
    <a:srgbClr val="FFDC95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 autoAdjust="0"/>
    <p:restoredTop sz="94645" autoAdjust="0"/>
  </p:normalViewPr>
  <p:slideViewPr>
    <p:cSldViewPr snapToGrid="0" showGuides="1">
      <p:cViewPr varScale="1">
        <p:scale>
          <a:sx n="118" d="100"/>
          <a:sy n="118" d="100"/>
        </p:scale>
        <p:origin x="-1434" y="-108"/>
      </p:cViewPr>
      <p:guideLst>
        <p:guide orient="horz" pos="3499"/>
        <p:guide pos="52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60" d="100"/>
          <a:sy n="60" d="100"/>
        </p:scale>
        <p:origin x="-1066" y="-5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66900" y="314325"/>
            <a:ext cx="32575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Using .NET Framework APIs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b="0" smtClean="0"/>
              <a:t>© Olsen Software, 2015</a:t>
            </a:r>
            <a:endParaRPr lang="en-GB" sz="1000" b="0" dirty="0"/>
          </a:p>
        </p:txBody>
      </p:sp>
    </p:spTree>
    <p:extLst>
      <p:ext uri="{BB962C8B-B14F-4D97-AF65-F5344CB8AC3E}">
        <p14:creationId xmlns:p14="http://schemas.microsoft.com/office/powerpoint/2010/main" val="2580702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66900" y="314325"/>
            <a:ext cx="32575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Using .NET Framework APIs</a:t>
            </a:r>
            <a:endParaRPr lang="en-GB" dirty="0"/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31838"/>
            <a:ext cx="4875212" cy="36560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b="0" smtClean="0"/>
              <a:t>© Olsen Software, 2015</a:t>
            </a:r>
            <a:endParaRPr lang="en-GB" sz="1000" b="0" dirty="0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94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  <p:sp>
        <p:nvSpPr>
          <p:cNvPr id="327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New Java SE Classes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66900" y="314325"/>
            <a:ext cx="3257550" cy="185738"/>
          </a:xfrm>
          <a:noFill/>
        </p:spPr>
        <p:txBody>
          <a:bodyPr/>
          <a:lstStyle/>
          <a:p>
            <a:r>
              <a:rPr lang="en-GB" dirty="0" smtClean="0"/>
              <a:t>Using .NET Framework APIs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53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54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8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Using .NET Framework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C#6 allows you to define exception filters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Append a </a:t>
            </a:r>
            <a:r>
              <a:rPr lang="en-GB" dirty="0" smtClean="0">
                <a:latin typeface="Lucida Console" panose="020B0609040504020204" pitchFamily="49" charset="0"/>
              </a:rPr>
              <a:t>when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boolean</a:t>
            </a:r>
            <a:r>
              <a:rPr lang="en-GB" dirty="0" smtClean="0">
                <a:latin typeface="+mj-lt"/>
              </a:rPr>
              <a:t> expression to a </a:t>
            </a:r>
            <a:r>
              <a:rPr lang="en-GB" dirty="0" smtClean="0">
                <a:latin typeface="Lucida Console" panose="020B0609040504020204" pitchFamily="49" charset="0"/>
              </a:rPr>
              <a:t>catch</a:t>
            </a:r>
            <a:r>
              <a:rPr lang="en-GB" dirty="0" smtClean="0">
                <a:latin typeface="+mj-lt"/>
              </a:rPr>
              <a:t> clause (typically a function that does something and returns a </a:t>
            </a:r>
            <a:r>
              <a:rPr lang="en-GB" dirty="0" err="1" smtClean="0">
                <a:latin typeface="+mj-lt"/>
              </a:rPr>
              <a:t>boolean</a:t>
            </a:r>
            <a:r>
              <a:rPr lang="en-GB" dirty="0" smtClean="0">
                <a:latin typeface="+mj-lt"/>
              </a:rPr>
              <a:t>)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If the expression is </a:t>
            </a:r>
            <a:r>
              <a:rPr lang="en-GB" dirty="0" smtClean="0">
                <a:latin typeface="Lucida Console" panose="020B0609040504020204" pitchFamily="49" charset="0"/>
              </a:rPr>
              <a:t>true</a:t>
            </a:r>
            <a:r>
              <a:rPr lang="en-GB" dirty="0" smtClean="0">
                <a:latin typeface="+mj-lt"/>
              </a:rPr>
              <a:t>, the </a:t>
            </a:r>
            <a:r>
              <a:rPr lang="en-GB" dirty="0" smtClean="0">
                <a:latin typeface="Lucida Console" panose="020B0609040504020204" pitchFamily="49" charset="0"/>
              </a:rPr>
              <a:t>catch</a:t>
            </a:r>
            <a:r>
              <a:rPr lang="en-GB" dirty="0" smtClean="0">
                <a:latin typeface="+mj-lt"/>
              </a:rPr>
              <a:t> block is run (otherwise the exception keeps going)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marL="457200" lvl="1" indent="0">
              <a:buNone/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/>
              <a:t>Exception filters are </a:t>
            </a:r>
            <a:r>
              <a:rPr lang="en-GB" dirty="0" smtClean="0"/>
              <a:t>preferable to catching and </a:t>
            </a:r>
            <a:r>
              <a:rPr lang="en-GB" dirty="0" err="1" smtClean="0"/>
              <a:t>rethrowing</a:t>
            </a:r>
            <a:r>
              <a:rPr lang="en-GB" dirty="0" smtClean="0"/>
              <a:t>, because they leave </a:t>
            </a:r>
            <a:r>
              <a:rPr lang="en-GB" dirty="0"/>
              <a:t>the stack </a:t>
            </a:r>
            <a:r>
              <a:rPr lang="en-GB" dirty="0" smtClean="0"/>
              <a:t>unharmed</a:t>
            </a:r>
          </a:p>
          <a:p>
            <a:pPr lvl="1">
              <a:defRPr/>
            </a:pPr>
            <a:r>
              <a:rPr lang="en-GB" dirty="0" smtClean="0"/>
              <a:t>If </a:t>
            </a:r>
            <a:r>
              <a:rPr lang="en-GB" dirty="0"/>
              <a:t>the exception later causes </a:t>
            </a:r>
            <a:r>
              <a:rPr lang="en-GB" dirty="0" smtClean="0"/>
              <a:t>a stack dump, </a:t>
            </a:r>
            <a:r>
              <a:rPr lang="en-GB" dirty="0"/>
              <a:t>you can see where it originally came </a:t>
            </a:r>
            <a:r>
              <a:rPr lang="en-GB" dirty="0" smtClean="0"/>
              <a:t>from (rather </a:t>
            </a:r>
            <a:r>
              <a:rPr lang="en-GB" dirty="0"/>
              <a:t>than </a:t>
            </a:r>
            <a:r>
              <a:rPr lang="en-GB" dirty="0" smtClean="0"/>
              <a:t>the </a:t>
            </a:r>
            <a:r>
              <a:rPr lang="en-GB" dirty="0"/>
              <a:t>last place it was </a:t>
            </a:r>
            <a:r>
              <a:rPr lang="en-GB" dirty="0" smtClean="0"/>
              <a:t>re-thrown)</a:t>
            </a:r>
            <a:endParaRPr lang="en-GB" dirty="0" smtClean="0">
              <a:latin typeface="+mj-lt"/>
            </a:endParaRPr>
          </a:p>
        </p:txBody>
      </p:sp>
      <p:sp>
        <p:nvSpPr>
          <p:cNvPr id="122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Exceptions </a:t>
            </a:r>
            <a:r>
              <a:rPr lang="en-GB" sz="3400" dirty="0" smtClean="0"/>
              <a:t>Filters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51B2F09-D50F-416F-AE2E-87ED4030DFB9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38200" y="3016107"/>
            <a:ext cx="7594600" cy="15917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try </a:t>
            </a: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}</a:t>
            </a: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catch (</a:t>
            </a:r>
            <a:r>
              <a:rPr lang="en-GB" sz="1200" b="0" dirty="0" err="1" smtClean="0">
                <a:latin typeface="Lucida Console" pitchFamily="49" charset="0"/>
              </a:rPr>
              <a:t>SomeException</a:t>
            </a:r>
            <a:r>
              <a:rPr lang="en-GB" sz="1200" b="0" dirty="0" smtClean="0">
                <a:latin typeface="Lucida Console" pitchFamily="49" charset="0"/>
              </a:rPr>
              <a:t> ex) </a:t>
            </a:r>
            <a:r>
              <a:rPr lang="en-GB" sz="1200" dirty="0" smtClean="0">
                <a:solidFill>
                  <a:srgbClr val="FF0000"/>
                </a:solidFill>
                <a:latin typeface="Lucida Console" pitchFamily="49" charset="0"/>
              </a:rPr>
              <a:t>when (</a:t>
            </a:r>
            <a:r>
              <a:rPr lang="en-GB" sz="1200" dirty="0" err="1" smtClean="0">
                <a:solidFill>
                  <a:srgbClr val="FF0000"/>
                </a:solidFill>
                <a:latin typeface="Lucida Console" pitchFamily="49" charset="0"/>
              </a:rPr>
              <a:t>MyFilterFuncThatReturnsBoolean</a:t>
            </a:r>
            <a:r>
              <a:rPr lang="en-GB" sz="1200" dirty="0" smtClean="0">
                <a:solidFill>
                  <a:srgbClr val="FF0000"/>
                </a:solidFill>
                <a:latin typeface="Lucida Console" pitchFamily="49" charset="0"/>
              </a:rPr>
              <a:t>(ex))</a:t>
            </a:r>
            <a:r>
              <a:rPr lang="en-GB" sz="1200" b="0" dirty="0" smtClean="0">
                <a:latin typeface="Lucida Console" pitchFamily="49" charset="0"/>
              </a:rPr>
              <a:t> </a:t>
            </a: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You can define your own domain-specific exception classes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Define a class that extends </a:t>
            </a:r>
            <a:r>
              <a:rPr lang="en-GB" dirty="0" smtClean="0">
                <a:latin typeface="Lucida Console" pitchFamily="49" charset="0"/>
              </a:rPr>
              <a:t>Exception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Define a string constructor, plus other constructors/members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Example: </a:t>
            </a:r>
          </a:p>
        </p:txBody>
      </p:sp>
      <p:sp>
        <p:nvSpPr>
          <p:cNvPr id="1843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Defining a Custom Exception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87E39C5-3FAE-43C4-88EA-BFBED227524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3265716"/>
            <a:ext cx="7594600" cy="267943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 smtClean="0">
                <a:latin typeface="Lucida Console" pitchFamily="49" charset="0"/>
              </a:rPr>
              <a:t>class </a:t>
            </a:r>
            <a:r>
              <a:rPr lang="en-GB" sz="1200" b="0" dirty="0" err="1" smtClean="0">
                <a:latin typeface="Lucida Console" pitchFamily="49" charset="0"/>
              </a:rPr>
              <a:t>MyCustomException</a:t>
            </a:r>
            <a:r>
              <a:rPr lang="en-GB" sz="1200" b="0" dirty="0" smtClean="0">
                <a:latin typeface="Lucida Console" pitchFamily="49" charset="0"/>
              </a:rPr>
              <a:t> : Exception</a:t>
            </a:r>
          </a:p>
          <a:p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r>
              <a:rPr lang="en-GB" sz="1200" b="0" dirty="0" smtClean="0">
                <a:latin typeface="Lucida Console" pitchFamily="49" charset="0"/>
              </a:rPr>
              <a:t>  public </a:t>
            </a:r>
            <a:r>
              <a:rPr lang="en-GB" sz="1200" b="0" dirty="0" err="1" smtClean="0">
                <a:latin typeface="Lucida Console" pitchFamily="49" charset="0"/>
              </a:rPr>
              <a:t>DateTime</a:t>
            </a:r>
            <a:r>
              <a:rPr lang="en-GB" sz="1200" b="0" dirty="0" smtClean="0">
                <a:latin typeface="Lucida Console" pitchFamily="49" charset="0"/>
              </a:rPr>
              <a:t> Timestamp = </a:t>
            </a:r>
            <a:r>
              <a:rPr lang="en-GB" sz="1200" b="0" dirty="0" err="1" smtClean="0">
                <a:latin typeface="Lucida Console" pitchFamily="49" charset="0"/>
              </a:rPr>
              <a:t>DateTime.Now</a:t>
            </a:r>
            <a:r>
              <a:rPr lang="en-GB" sz="1200" b="0" dirty="0" smtClean="0">
                <a:latin typeface="Lucida Console" pitchFamily="49" charset="0"/>
              </a:rPr>
              <a:t>;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</a:p>
          <a:p>
            <a:r>
              <a:rPr lang="en-GB" sz="1200" b="0" dirty="0" smtClean="0">
                <a:latin typeface="Lucida Console" pitchFamily="49" charset="0"/>
              </a:rPr>
              <a:t>  public </a:t>
            </a:r>
            <a:r>
              <a:rPr lang="en-GB" sz="1200" b="0" dirty="0" err="1" smtClean="0">
                <a:latin typeface="Lucida Console" pitchFamily="49" charset="0"/>
              </a:rPr>
              <a:t>MyCustomException</a:t>
            </a:r>
            <a:r>
              <a:rPr lang="en-GB" sz="1200" b="0" dirty="0" smtClean="0">
                <a:latin typeface="Lucida Console" pitchFamily="49" charset="0"/>
              </a:rPr>
              <a:t>()</a:t>
            </a:r>
          </a:p>
          <a:p>
            <a:r>
              <a:rPr lang="en-GB" sz="1200" b="0" dirty="0" smtClean="0">
                <a:latin typeface="Lucida Console" pitchFamily="49" charset="0"/>
              </a:rPr>
              <a:t>  {}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public </a:t>
            </a:r>
            <a:r>
              <a:rPr lang="en-GB" sz="1200" b="0" dirty="0" err="1" smtClean="0">
                <a:latin typeface="Lucida Console" pitchFamily="49" charset="0"/>
              </a:rPr>
              <a:t>MyCustomException</a:t>
            </a:r>
            <a:r>
              <a:rPr lang="en-GB" sz="1200" b="0" dirty="0" smtClean="0">
                <a:latin typeface="Lucida Console" pitchFamily="49" charset="0"/>
              </a:rPr>
              <a:t>(string message) : base(message)</a:t>
            </a:r>
          </a:p>
          <a:p>
            <a:r>
              <a:rPr lang="en-GB" sz="1200" b="0" dirty="0" smtClean="0">
                <a:latin typeface="Lucida Console" pitchFamily="49" charset="0"/>
              </a:rPr>
              <a:t>  {}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public </a:t>
            </a:r>
            <a:r>
              <a:rPr lang="en-GB" sz="1200" b="0" dirty="0" err="1" smtClean="0">
                <a:latin typeface="Lucida Console" pitchFamily="49" charset="0"/>
              </a:rPr>
              <a:t>MyCustomException</a:t>
            </a:r>
            <a:r>
              <a:rPr lang="en-GB" sz="1200" b="0" dirty="0" smtClean="0">
                <a:latin typeface="Lucida Console" pitchFamily="49" charset="0"/>
              </a:rPr>
              <a:t>(string message, Exception </a:t>
            </a:r>
            <a:r>
              <a:rPr lang="en-GB" sz="1200" b="0" dirty="0" err="1" smtClean="0">
                <a:latin typeface="Lucida Console" pitchFamily="49" charset="0"/>
              </a:rPr>
              <a:t>innerException</a:t>
            </a:r>
            <a:r>
              <a:rPr lang="en-GB" sz="1200" b="0" dirty="0" smtClean="0">
                <a:latin typeface="Lucida Console" pitchFamily="49" charset="0"/>
              </a:rPr>
              <a:t>) </a:t>
            </a:r>
          </a:p>
          <a:p>
            <a:r>
              <a:rPr lang="en-GB" sz="1200" b="0" dirty="0" smtClean="0">
                <a:latin typeface="Lucida Console" pitchFamily="49" charset="0"/>
              </a:rPr>
              <a:t>    : base(message, </a:t>
            </a:r>
            <a:r>
              <a:rPr lang="en-GB" sz="1200" b="0" dirty="0" err="1" smtClean="0">
                <a:latin typeface="Lucida Console" pitchFamily="49" charset="0"/>
              </a:rPr>
              <a:t>innerException</a:t>
            </a:r>
            <a:r>
              <a:rPr lang="en-GB" sz="1200" b="0" dirty="0" smtClean="0">
                <a:latin typeface="Lucida Console" pitchFamily="49" charset="0"/>
              </a:rPr>
              <a:t>)</a:t>
            </a:r>
          </a:p>
          <a:p>
            <a:r>
              <a:rPr lang="en-GB" sz="1200" b="0" dirty="0" smtClean="0">
                <a:latin typeface="Lucida Console" pitchFamily="49" charset="0"/>
              </a:rPr>
              <a:t>  {}</a:t>
            </a:r>
          </a:p>
          <a:p>
            <a:r>
              <a:rPr lang="en-GB" sz="1200" b="0" dirty="0" smtClean="0">
                <a:latin typeface="Lucida Console" pitchFamily="49" charset="0"/>
              </a:rPr>
              <a:t>}                                                              </a:t>
            </a:r>
            <a:r>
              <a:rPr lang="en-GB" sz="1200" b="0" u="sng" dirty="0" err="1" smtClean="0">
                <a:latin typeface="Lucida Console" pitchFamily="49" charset="0"/>
              </a:rPr>
              <a:t>ExceptionsDemo.cs</a:t>
            </a:r>
            <a:endParaRPr lang="en-GB" sz="1200" b="0" u="sng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To throw an exception: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Use the </a:t>
            </a:r>
            <a:r>
              <a:rPr lang="en-GB" dirty="0" smtClean="0">
                <a:latin typeface="Lucida Console" pitchFamily="49" charset="0"/>
              </a:rPr>
              <a:t>throw</a:t>
            </a:r>
            <a:r>
              <a:rPr lang="en-GB" dirty="0" smtClean="0">
                <a:latin typeface="+mj-lt"/>
              </a:rPr>
              <a:t> keyword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Specify an exception object (typically a newly-created one)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Example:</a:t>
            </a:r>
          </a:p>
        </p:txBody>
      </p:sp>
      <p:sp>
        <p:nvSpPr>
          <p:cNvPr id="1945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Throwing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A08CF76-9132-434B-8FE3-ECE70800D92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3301824"/>
            <a:ext cx="7594600" cy="303958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 smtClean="0">
                <a:latin typeface="Lucida Console" pitchFamily="49" charset="0"/>
              </a:rPr>
              <a:t>public static void </a:t>
            </a:r>
            <a:r>
              <a:rPr lang="en-GB" sz="1200" b="0" dirty="0" err="1" smtClean="0">
                <a:latin typeface="Lucida Console" pitchFamily="49" charset="0"/>
              </a:rPr>
              <a:t>DemoCustomException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dirty="0" err="1" smtClean="0">
                <a:latin typeface="Lucida Console" pitchFamily="49" charset="0"/>
              </a:rPr>
              <a:t>bool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failDeliberately</a:t>
            </a:r>
            <a:r>
              <a:rPr lang="en-GB" sz="1200" b="0" dirty="0" smtClean="0">
                <a:latin typeface="Lucida Console" pitchFamily="49" charset="0"/>
              </a:rPr>
              <a:t>)</a:t>
            </a:r>
          </a:p>
          <a:p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r>
              <a:rPr lang="en-GB" sz="1200" b="0" dirty="0" smtClean="0">
                <a:latin typeface="Lucida Console" pitchFamily="49" charset="0"/>
              </a:rPr>
              <a:t>  try</a:t>
            </a:r>
          </a:p>
          <a:p>
            <a:r>
              <a:rPr lang="en-GB" sz="1200" b="0" dirty="0" smtClean="0">
                <a:latin typeface="Lucida Console" pitchFamily="49" charset="0"/>
              </a:rPr>
              <a:t>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("Start of try block.");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  if (</a:t>
            </a:r>
            <a:r>
              <a:rPr lang="en-GB" sz="1200" b="0" dirty="0" err="1" smtClean="0">
                <a:latin typeface="Lucida Console" pitchFamily="49" charset="0"/>
              </a:rPr>
              <a:t>failDeliberately</a:t>
            </a:r>
            <a:r>
              <a:rPr lang="en-GB" sz="1200" b="0" dirty="0" smtClean="0">
                <a:latin typeface="Lucida Console" pitchFamily="49" charset="0"/>
              </a:rPr>
              <a:t>)</a:t>
            </a:r>
          </a:p>
          <a:p>
            <a:r>
              <a:rPr lang="en-GB" sz="1200" b="0" dirty="0" smtClean="0">
                <a:latin typeface="Lucida Console" pitchFamily="49" charset="0"/>
              </a:rPr>
              <a:t>        </a:t>
            </a:r>
            <a:r>
              <a:rPr lang="en-GB" sz="1200" dirty="0" smtClean="0">
                <a:solidFill>
                  <a:srgbClr val="FF0000"/>
                </a:solidFill>
                <a:latin typeface="Lucida Console" pitchFamily="49" charset="0"/>
              </a:rPr>
              <a:t>throw new </a:t>
            </a:r>
            <a:r>
              <a:rPr lang="en-GB" sz="1200" dirty="0" err="1" smtClean="0">
                <a:solidFill>
                  <a:srgbClr val="FF0000"/>
                </a:solidFill>
                <a:latin typeface="Lucida Console" pitchFamily="49" charset="0"/>
              </a:rPr>
              <a:t>MyCustomException</a:t>
            </a:r>
            <a:r>
              <a:rPr lang="en-GB" sz="1200" dirty="0" smtClean="0">
                <a:solidFill>
                  <a:srgbClr val="FF0000"/>
                </a:solidFill>
                <a:latin typeface="Lucida Console" pitchFamily="49" charset="0"/>
              </a:rPr>
              <a:t>("Failing deliberately!");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("End of try block.");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}</a:t>
            </a:r>
          </a:p>
          <a:p>
            <a:r>
              <a:rPr lang="en-GB" sz="1200" b="0" dirty="0" smtClean="0">
                <a:latin typeface="Lucida Console" pitchFamily="49" charset="0"/>
              </a:rPr>
              <a:t>  catch (</a:t>
            </a:r>
            <a:r>
              <a:rPr lang="en-GB" sz="1200" b="0" dirty="0" err="1" smtClean="0">
                <a:latin typeface="Lucida Console" pitchFamily="49" charset="0"/>
              </a:rPr>
              <a:t>MyCustomException</a:t>
            </a:r>
            <a:r>
              <a:rPr lang="en-GB" sz="1200" b="0" dirty="0" smtClean="0">
                <a:latin typeface="Lucida Console" pitchFamily="49" charset="0"/>
              </a:rPr>
              <a:t> ex)</a:t>
            </a:r>
          </a:p>
          <a:p>
            <a:r>
              <a:rPr lang="en-GB" sz="1200" b="0" dirty="0" smtClean="0">
                <a:latin typeface="Lucida Console" pitchFamily="49" charset="0"/>
              </a:rPr>
              <a:t>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("Custom exception at {0}, message: {1}.", </a:t>
            </a:r>
            <a:r>
              <a:rPr lang="en-GB" sz="1200" b="0" dirty="0" err="1" smtClean="0">
                <a:latin typeface="Lucida Console" pitchFamily="49" charset="0"/>
              </a:rPr>
              <a:t>ex.Timestamp</a:t>
            </a:r>
            <a:r>
              <a:rPr lang="en-GB" sz="1200" b="0" dirty="0" smtClean="0">
                <a:latin typeface="Lucida Console" pitchFamily="49" charset="0"/>
              </a:rPr>
              <a:t>, </a:t>
            </a:r>
          </a:p>
          <a:p>
            <a:r>
              <a:rPr lang="en-GB" sz="1200" b="0" dirty="0" smtClean="0">
                <a:latin typeface="Lucida Console" pitchFamily="49" charset="0"/>
              </a:rPr>
              <a:t>                                                                </a:t>
            </a:r>
            <a:r>
              <a:rPr lang="en-GB" sz="1200" b="0" dirty="0" err="1" smtClean="0">
                <a:latin typeface="Lucida Console" pitchFamily="49" charset="0"/>
              </a:rPr>
              <a:t>ex.Message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r>
              <a:rPr lang="en-GB" sz="1200" b="0" dirty="0" smtClean="0">
                <a:latin typeface="Lucida Console" pitchFamily="49" charset="0"/>
              </a:rPr>
              <a:t>  }</a:t>
            </a:r>
          </a:p>
          <a:p>
            <a:r>
              <a:rPr lang="en-GB" sz="1200" b="0" dirty="0" smtClean="0">
                <a:latin typeface="Lucida Console" pitchFamily="49" charset="0"/>
              </a:rPr>
              <a:t>}                                                              </a:t>
            </a:r>
            <a:r>
              <a:rPr lang="en-GB" sz="1200" b="0" u="sng" dirty="0" err="1" smtClean="0">
                <a:latin typeface="Lucida Console" pitchFamily="49" charset="0"/>
              </a:rPr>
              <a:t>ExceptionsDemo.cs</a:t>
            </a:r>
            <a:endParaRPr lang="en-GB" sz="1200" b="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Recap of arrays</a:t>
            </a:r>
          </a:p>
          <a:p>
            <a:pPr eaLnBrk="1" hangingPunct="1"/>
            <a:r>
              <a:rPr lang="en-GB" dirty="0" smtClean="0"/>
              <a:t>Raw collections</a:t>
            </a:r>
          </a:p>
          <a:p>
            <a:pPr eaLnBrk="1" hangingPunct="1"/>
            <a:r>
              <a:rPr lang="en-GB" dirty="0" smtClean="0"/>
              <a:t>Raw collections example</a:t>
            </a:r>
          </a:p>
          <a:p>
            <a:pPr eaLnBrk="1" hangingPunct="1"/>
            <a:r>
              <a:rPr lang="en-GB" dirty="0" smtClean="0"/>
              <a:t>Generic collections</a:t>
            </a:r>
          </a:p>
          <a:p>
            <a:pPr eaLnBrk="1" hangingPunct="1"/>
            <a:r>
              <a:rPr lang="en-GB" dirty="0" smtClean="0"/>
              <a:t>Generic lists example</a:t>
            </a:r>
          </a:p>
          <a:p>
            <a:pPr eaLnBrk="1" hangingPunct="1"/>
            <a:r>
              <a:rPr lang="en-GB" dirty="0" smtClean="0"/>
              <a:t>Generic dictionaries example</a:t>
            </a: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2. Collections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82CE315-26D6-471C-B197-C7D32B98FBA9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Arrays are fixed-size types</a:t>
            </a:r>
          </a:p>
          <a:p>
            <a:pPr lvl="1" eaLnBrk="1" hangingPunct="1">
              <a:defRPr/>
            </a:pPr>
            <a:r>
              <a:rPr lang="en-GB" dirty="0" smtClean="0"/>
              <a:t>Access items by integer index, starting at [0]</a:t>
            </a:r>
          </a:p>
          <a:p>
            <a:pPr lvl="1" eaLnBrk="1" hangingPunct="1">
              <a:defRPr/>
            </a:pPr>
            <a:r>
              <a:rPr lang="en-GB" dirty="0" smtClean="0"/>
              <a:t>Can iterate over items, using a </a:t>
            </a:r>
            <a:r>
              <a:rPr lang="en-GB" dirty="0" smtClean="0">
                <a:latin typeface="Lucida Console" pitchFamily="49" charset="0"/>
              </a:rPr>
              <a:t>for</a:t>
            </a:r>
            <a:r>
              <a:rPr lang="en-GB" dirty="0" smtClean="0"/>
              <a:t> or </a:t>
            </a:r>
            <a:r>
              <a:rPr lang="en-GB" dirty="0" err="1" smtClean="0">
                <a:latin typeface="Lucida Console" pitchFamily="49" charset="0"/>
              </a:rPr>
              <a:t>foreach</a:t>
            </a:r>
            <a:r>
              <a:rPr lang="en-GB" dirty="0" smtClean="0"/>
              <a:t> loop</a:t>
            </a:r>
          </a:p>
          <a:p>
            <a:pPr eaLnBrk="1" hangingPunct="1">
              <a:defRPr/>
            </a:pPr>
            <a:endParaRPr lang="en-GB" dirty="0" smtClean="0">
              <a:ea typeface="+mn-ea"/>
              <a:cs typeface="+mn-cs"/>
            </a:endParaRPr>
          </a:p>
        </p:txBody>
      </p:sp>
      <p:sp>
        <p:nvSpPr>
          <p:cNvPr id="7171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Recap of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0526FB-01F1-4247-ABDB-0E5513E2583E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38200" y="2422593"/>
            <a:ext cx="7594600" cy="344978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 smtClean="0">
                <a:latin typeface="Lucida Console" pitchFamily="49" charset="0"/>
              </a:rPr>
              <a:t>public static void </a:t>
            </a:r>
            <a:r>
              <a:rPr lang="en-GB" sz="1200" b="0" dirty="0" err="1" smtClean="0">
                <a:latin typeface="Lucida Console" pitchFamily="49" charset="0"/>
              </a:rPr>
              <a:t>DemoArrays</a:t>
            </a:r>
            <a:r>
              <a:rPr lang="en-GB" sz="1200" b="0" dirty="0" smtClean="0">
                <a:latin typeface="Lucida Console" pitchFamily="49" charset="0"/>
              </a:rPr>
              <a:t>()</a:t>
            </a:r>
          </a:p>
          <a:p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r>
              <a:rPr lang="en-GB" sz="1200" b="0" dirty="0" smtClean="0">
                <a:latin typeface="Lucida Console" pitchFamily="49" charset="0"/>
              </a:rPr>
              <a:t>  Random rand = new Random();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 smtClean="0">
                <a:latin typeface="Lucida Console" pitchFamily="49" charset="0"/>
              </a:rPr>
              <a:t>[] </a:t>
            </a:r>
            <a:r>
              <a:rPr lang="en-GB" sz="1200" b="0" dirty="0" err="1" smtClean="0">
                <a:latin typeface="Lucida Console" pitchFamily="49" charset="0"/>
              </a:rPr>
              <a:t>lotteryNumbers</a:t>
            </a:r>
            <a:r>
              <a:rPr lang="en-GB" sz="1200" b="0" dirty="0" smtClean="0">
                <a:latin typeface="Lucida Console" pitchFamily="49" charset="0"/>
              </a:rPr>
              <a:t> = new 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 smtClean="0">
                <a:latin typeface="Lucida Console" pitchFamily="49" charset="0"/>
              </a:rPr>
              <a:t>[6];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for (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i</a:t>
            </a:r>
            <a:r>
              <a:rPr lang="en-GB" sz="1200" b="0" dirty="0" smtClean="0">
                <a:latin typeface="Lucida Console" pitchFamily="49" charset="0"/>
              </a:rPr>
              <a:t> = 0; </a:t>
            </a:r>
            <a:r>
              <a:rPr lang="en-GB" sz="1200" b="0" dirty="0" err="1" smtClean="0">
                <a:latin typeface="Lucida Console" pitchFamily="49" charset="0"/>
              </a:rPr>
              <a:t>i</a:t>
            </a:r>
            <a:r>
              <a:rPr lang="en-GB" sz="1200" b="0" dirty="0" smtClean="0">
                <a:latin typeface="Lucida Console" pitchFamily="49" charset="0"/>
              </a:rPr>
              <a:t> &lt; </a:t>
            </a:r>
            <a:r>
              <a:rPr lang="en-GB" sz="1200" b="0" dirty="0" err="1" smtClean="0">
                <a:latin typeface="Lucida Console" pitchFamily="49" charset="0"/>
              </a:rPr>
              <a:t>lotteryNumbers.Length</a:t>
            </a:r>
            <a:r>
              <a:rPr lang="en-GB" sz="1200" b="0" dirty="0" smtClean="0">
                <a:latin typeface="Lucida Console" pitchFamily="49" charset="0"/>
              </a:rPr>
              <a:t>; </a:t>
            </a:r>
            <a:r>
              <a:rPr lang="en-GB" sz="1200" b="0" dirty="0" err="1" smtClean="0">
                <a:latin typeface="Lucida Console" pitchFamily="49" charset="0"/>
              </a:rPr>
              <a:t>i</a:t>
            </a:r>
            <a:r>
              <a:rPr lang="en-GB" sz="1200" b="0" dirty="0" smtClean="0">
                <a:latin typeface="Lucida Console" pitchFamily="49" charset="0"/>
              </a:rPr>
              <a:t>++)</a:t>
            </a:r>
          </a:p>
          <a:p>
            <a:r>
              <a:rPr lang="en-GB" sz="1200" b="0" dirty="0" smtClean="0">
                <a:latin typeface="Lucida Console" pitchFamily="49" charset="0"/>
              </a:rPr>
              <a:t>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 smtClean="0">
                <a:latin typeface="Lucida Console" pitchFamily="49" charset="0"/>
              </a:rPr>
              <a:t> num = </a:t>
            </a:r>
            <a:r>
              <a:rPr lang="en-GB" sz="1200" b="0" dirty="0" err="1" smtClean="0">
                <a:latin typeface="Lucida Console" pitchFamily="49" charset="0"/>
              </a:rPr>
              <a:t>rand.Next</a:t>
            </a:r>
            <a:r>
              <a:rPr lang="en-GB" sz="1200" b="0" dirty="0" smtClean="0">
                <a:latin typeface="Lucida Console" pitchFamily="49" charset="0"/>
              </a:rPr>
              <a:t>(49);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lotteryNumbers</a:t>
            </a:r>
            <a:r>
              <a:rPr lang="en-GB" sz="1200" b="0" dirty="0" smtClean="0">
                <a:latin typeface="Lucida Console" pitchFamily="49" charset="0"/>
              </a:rPr>
              <a:t>[</a:t>
            </a:r>
            <a:r>
              <a:rPr lang="en-GB" sz="1200" b="0" dirty="0" err="1" smtClean="0">
                <a:latin typeface="Lucida Console" pitchFamily="49" charset="0"/>
              </a:rPr>
              <a:t>i</a:t>
            </a:r>
            <a:r>
              <a:rPr lang="en-GB" sz="1200" b="0" dirty="0" smtClean="0">
                <a:latin typeface="Lucida Console" pitchFamily="49" charset="0"/>
              </a:rPr>
              <a:t>] = num;</a:t>
            </a:r>
          </a:p>
          <a:p>
            <a:r>
              <a:rPr lang="en-GB" sz="1200" b="0" dirty="0" smtClean="0">
                <a:latin typeface="Lucida Console" pitchFamily="49" charset="0"/>
              </a:rPr>
              <a:t>  }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("Array of random numbers:");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foreach</a:t>
            </a:r>
            <a:r>
              <a:rPr lang="en-GB" sz="1200" b="0" dirty="0" smtClean="0">
                <a:latin typeface="Lucida Console" pitchFamily="49" charset="0"/>
              </a:rPr>
              <a:t> (</a:t>
            </a:r>
            <a:r>
              <a:rPr lang="en-GB" sz="1200" b="0" dirty="0" err="1" smtClean="0">
                <a:latin typeface="Lucida Console" pitchFamily="49" charset="0"/>
              </a:rPr>
              <a:t>int</a:t>
            </a:r>
            <a:r>
              <a:rPr lang="en-GB" sz="1200" b="0" dirty="0" smtClean="0">
                <a:latin typeface="Lucida Console" pitchFamily="49" charset="0"/>
              </a:rPr>
              <a:t> num in </a:t>
            </a:r>
            <a:r>
              <a:rPr lang="en-GB" sz="1200" b="0" dirty="0" err="1" smtClean="0">
                <a:latin typeface="Lucida Console" pitchFamily="49" charset="0"/>
              </a:rPr>
              <a:t>lotteryNumbers</a:t>
            </a:r>
            <a:r>
              <a:rPr lang="en-GB" sz="1200" b="0" dirty="0" smtClean="0">
                <a:latin typeface="Lucida Console" pitchFamily="49" charset="0"/>
              </a:rPr>
              <a:t>)</a:t>
            </a:r>
          </a:p>
          <a:p>
            <a:r>
              <a:rPr lang="en-GB" sz="1200" b="0" dirty="0" smtClean="0">
                <a:latin typeface="Lucida Console" pitchFamily="49" charset="0"/>
              </a:rPr>
              <a:t>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  {0}", num);</a:t>
            </a:r>
          </a:p>
          <a:p>
            <a:r>
              <a:rPr lang="en-GB" sz="1200" b="0" dirty="0" smtClean="0">
                <a:latin typeface="Lucida Console" pitchFamily="49" charset="0"/>
              </a:rPr>
              <a:t>  }</a:t>
            </a:r>
          </a:p>
          <a:p>
            <a:r>
              <a:rPr lang="en-GB" sz="1200" b="0" dirty="0" smtClean="0">
                <a:latin typeface="Lucida Console" pitchFamily="49" charset="0"/>
              </a:rPr>
              <a:t>}                                                             </a:t>
            </a:r>
            <a:r>
              <a:rPr lang="en-GB" sz="1200" b="0" u="sng" dirty="0" err="1" smtClean="0">
                <a:latin typeface="Lucida Console" pitchFamily="49" charset="0"/>
              </a:rPr>
              <a:t>CollectionsDemo.cs</a:t>
            </a:r>
            <a:endParaRPr lang="en-GB" sz="1200" b="0" u="sng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.NET defines raw collection classes</a:t>
            </a:r>
          </a:p>
          <a:p>
            <a:pPr lvl="1" eaLnBrk="1" hangingPunct="1"/>
            <a:r>
              <a:rPr lang="en-GB" dirty="0" smtClean="0"/>
              <a:t>Located in </a:t>
            </a:r>
            <a:r>
              <a:rPr lang="en-GB" dirty="0" err="1" smtClean="0">
                <a:latin typeface="Lucida Console" pitchFamily="49" charset="0"/>
              </a:rPr>
              <a:t>System.Collections</a:t>
            </a:r>
            <a:r>
              <a:rPr lang="en-GB" dirty="0" smtClean="0"/>
              <a:t> namespace</a:t>
            </a:r>
          </a:p>
          <a:p>
            <a:pPr lvl="1" eaLnBrk="1" hangingPunct="1"/>
            <a:r>
              <a:rPr lang="en-GB" dirty="0" smtClean="0"/>
              <a:t>Store </a:t>
            </a:r>
            <a:r>
              <a:rPr lang="en-GB" dirty="0" smtClean="0">
                <a:latin typeface="Lucida Console" pitchFamily="49" charset="0"/>
              </a:rPr>
              <a:t>object</a:t>
            </a:r>
            <a:r>
              <a:rPr lang="en-GB" dirty="0" smtClean="0"/>
              <a:t> references, not strongly typed</a:t>
            </a:r>
          </a:p>
          <a:p>
            <a:pPr lvl="1" eaLnBrk="1" hangingPunct="1"/>
            <a:r>
              <a:rPr lang="en-GB" dirty="0" smtClean="0"/>
              <a:t>Considered "legacy" now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Examples of raw collection classes:</a:t>
            </a: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ArrayList</a:t>
            </a:r>
            <a:endParaRPr lang="en-GB" dirty="0" smtClean="0"/>
          </a:p>
          <a:p>
            <a:pPr lvl="1" eaLnBrk="1" hangingPunct="1"/>
            <a:r>
              <a:rPr lang="en-GB" dirty="0" smtClean="0">
                <a:latin typeface="Lucida Console" pitchFamily="49" charset="0"/>
              </a:rPr>
              <a:t>Stack</a:t>
            </a:r>
            <a:r>
              <a:rPr lang="en-GB" dirty="0" smtClean="0">
                <a:latin typeface="+mj-lt"/>
              </a:rPr>
              <a:t>,  </a:t>
            </a:r>
            <a:r>
              <a:rPr lang="en-GB" dirty="0" smtClean="0">
                <a:latin typeface="Lucida Console" pitchFamily="49" charset="0"/>
              </a:rPr>
              <a:t>Queue</a:t>
            </a:r>
            <a:endParaRPr lang="en-GB" dirty="0" smtClean="0"/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Hashtable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SortedList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Implement several non-generic interfaces</a:t>
            </a:r>
          </a:p>
          <a:p>
            <a:pPr lvl="1" eaLnBrk="1" hangingPunct="1"/>
            <a:r>
              <a:rPr lang="en-GB" dirty="0" smtClean="0"/>
              <a:t>See MSDN for details</a:t>
            </a:r>
          </a:p>
          <a:p>
            <a:pPr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Raw Collections</a:t>
            </a:r>
            <a:endParaRPr lang="en-GB" sz="2800" dirty="0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Raw Collections Example</a:t>
            </a:r>
            <a:endParaRPr lang="en-GB" sz="2800" dirty="0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151913"/>
            <a:ext cx="7594600" cy="534388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 smtClean="0">
                <a:latin typeface="Lucida Console" pitchFamily="49" charset="0"/>
              </a:rPr>
              <a:t>public static void </a:t>
            </a:r>
            <a:r>
              <a:rPr lang="en-GB" sz="1200" b="0" dirty="0" err="1" smtClean="0">
                <a:latin typeface="Lucida Console" pitchFamily="49" charset="0"/>
              </a:rPr>
              <a:t>DemoRawCollections</a:t>
            </a:r>
            <a:r>
              <a:rPr lang="en-GB" sz="1200" b="0" dirty="0" smtClean="0">
                <a:latin typeface="Lucida Console" pitchFamily="49" charset="0"/>
              </a:rPr>
              <a:t>()</a:t>
            </a:r>
          </a:p>
          <a:p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ArrayList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cruiseStops</a:t>
            </a:r>
            <a:r>
              <a:rPr lang="en-GB" sz="1200" b="0" dirty="0" smtClean="0">
                <a:latin typeface="Lucida Console" pitchFamily="49" charset="0"/>
              </a:rPr>
              <a:t> = new </a:t>
            </a:r>
            <a:r>
              <a:rPr lang="en-GB" sz="1200" b="0" dirty="0" err="1" smtClean="0">
                <a:latin typeface="Lucida Console" pitchFamily="49" charset="0"/>
              </a:rPr>
              <a:t>ArrayList</a:t>
            </a:r>
            <a:r>
              <a:rPr lang="en-GB" sz="1200" b="0" dirty="0" smtClean="0">
                <a:latin typeface="Lucida Console" pitchFamily="49" charset="0"/>
              </a:rPr>
              <a:t>();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cruiseStops.Add</a:t>
            </a:r>
            <a:r>
              <a:rPr lang="en-GB" sz="1200" b="0" dirty="0" smtClean="0">
                <a:latin typeface="Lucida Console" pitchFamily="49" charset="0"/>
              </a:rPr>
              <a:t>("Gibraltar");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cruiseStops.Add</a:t>
            </a:r>
            <a:r>
              <a:rPr lang="en-GB" sz="1200" b="0" dirty="0" smtClean="0">
                <a:latin typeface="Lucida Console" pitchFamily="49" charset="0"/>
              </a:rPr>
              <a:t>("Barcelona");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cruiseStops.Add</a:t>
            </a:r>
            <a:r>
              <a:rPr lang="en-GB" sz="1200" b="0" dirty="0" smtClean="0">
                <a:latin typeface="Lucida Console" pitchFamily="49" charset="0"/>
              </a:rPr>
              <a:t>("Monaco");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ArrayList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italianStops</a:t>
            </a:r>
            <a:r>
              <a:rPr lang="en-GB" sz="1200" b="0" dirty="0" smtClean="0">
                <a:latin typeface="Lucida Console" pitchFamily="49" charset="0"/>
              </a:rPr>
              <a:t> = new </a:t>
            </a:r>
            <a:r>
              <a:rPr lang="en-GB" sz="1200" b="0" dirty="0" err="1" smtClean="0">
                <a:latin typeface="Lucida Console" pitchFamily="49" charset="0"/>
              </a:rPr>
              <a:t>ArrayList</a:t>
            </a:r>
            <a:r>
              <a:rPr lang="en-GB" sz="1200" b="0" dirty="0" smtClean="0">
                <a:latin typeface="Lucida Console" pitchFamily="49" charset="0"/>
              </a:rPr>
              <a:t>();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italianStops.Add</a:t>
            </a:r>
            <a:r>
              <a:rPr lang="en-GB" sz="1200" b="0" dirty="0" smtClean="0">
                <a:latin typeface="Lucida Console" pitchFamily="49" charset="0"/>
              </a:rPr>
              <a:t>("Rome");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italianStops.Add</a:t>
            </a:r>
            <a:r>
              <a:rPr lang="en-GB" sz="1200" b="0" dirty="0" smtClean="0">
                <a:latin typeface="Lucida Console" pitchFamily="49" charset="0"/>
              </a:rPr>
              <a:t>("Sorrento");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italianStops.Add</a:t>
            </a:r>
            <a:r>
              <a:rPr lang="en-GB" sz="1200" b="0" dirty="0" smtClean="0">
                <a:latin typeface="Lucida Console" pitchFamily="49" charset="0"/>
              </a:rPr>
              <a:t>("</a:t>
            </a:r>
            <a:r>
              <a:rPr lang="en-GB" sz="1200" b="0" dirty="0" err="1" smtClean="0">
                <a:latin typeface="Lucida Console" pitchFamily="49" charset="0"/>
              </a:rPr>
              <a:t>Bari</a:t>
            </a:r>
            <a:r>
              <a:rPr lang="en-GB" sz="1200" b="0" dirty="0" smtClean="0">
                <a:latin typeface="Lucida Console" pitchFamily="49" charset="0"/>
              </a:rPr>
              <a:t>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          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cruiseStops.AddRange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dirty="0" err="1" smtClean="0">
                <a:latin typeface="Lucida Console" pitchFamily="49" charset="0"/>
              </a:rPr>
              <a:t>italianStops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cruiseStops.Remove</a:t>
            </a:r>
            <a:r>
              <a:rPr lang="en-GB" sz="1200" b="0" dirty="0" smtClean="0">
                <a:latin typeface="Lucida Console" pitchFamily="49" charset="0"/>
              </a:rPr>
              <a:t>("Gibraltar");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cruiseStops.RemoveAt</a:t>
            </a:r>
            <a:r>
              <a:rPr lang="en-GB" sz="1200" b="0" dirty="0" smtClean="0">
                <a:latin typeface="Lucida Console" pitchFamily="49" charset="0"/>
              </a:rPr>
              <a:t>(3);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("\</a:t>
            </a:r>
            <a:r>
              <a:rPr lang="en-GB" sz="1200" b="0" dirty="0" err="1" smtClean="0">
                <a:latin typeface="Lucida Console" pitchFamily="49" charset="0"/>
              </a:rPr>
              <a:t>nRaw</a:t>
            </a:r>
            <a:r>
              <a:rPr lang="en-GB" sz="1200" b="0" dirty="0" smtClean="0">
                <a:latin typeface="Lucida Console" pitchFamily="49" charset="0"/>
              </a:rPr>
              <a:t> collection items:");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foreach</a:t>
            </a:r>
            <a:r>
              <a:rPr lang="en-GB" sz="1200" b="0" dirty="0" smtClean="0">
                <a:latin typeface="Lucida Console" pitchFamily="49" charset="0"/>
              </a:rPr>
              <a:t> (object </a:t>
            </a:r>
            <a:r>
              <a:rPr lang="en-GB" sz="1200" b="0" dirty="0" err="1" smtClean="0">
                <a:latin typeface="Lucida Console" pitchFamily="49" charset="0"/>
              </a:rPr>
              <a:t>obj</a:t>
            </a:r>
            <a:r>
              <a:rPr lang="en-GB" sz="1200" b="0" dirty="0" smtClean="0">
                <a:latin typeface="Lucida Console" pitchFamily="49" charset="0"/>
              </a:rPr>
              <a:t> in </a:t>
            </a:r>
            <a:r>
              <a:rPr lang="en-GB" sz="1200" b="0" dirty="0" err="1" smtClean="0">
                <a:latin typeface="Lucida Console" pitchFamily="49" charset="0"/>
              </a:rPr>
              <a:t>cruiseStops</a:t>
            </a:r>
            <a:r>
              <a:rPr lang="en-GB" sz="1200" b="0" dirty="0" smtClean="0">
                <a:latin typeface="Lucida Console" pitchFamily="49" charset="0"/>
              </a:rPr>
              <a:t>)</a:t>
            </a:r>
          </a:p>
          <a:p>
            <a:r>
              <a:rPr lang="en-GB" sz="1200" b="0" dirty="0" smtClean="0">
                <a:latin typeface="Lucida Console" pitchFamily="49" charset="0"/>
              </a:rPr>
              <a:t>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  {0}", </a:t>
            </a:r>
            <a:r>
              <a:rPr lang="en-GB" sz="1200" b="0" dirty="0" err="1" smtClean="0">
                <a:latin typeface="Lucida Console" pitchFamily="49" charset="0"/>
              </a:rPr>
              <a:t>obj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r>
              <a:rPr lang="en-GB" sz="1200" b="0" dirty="0" smtClean="0">
                <a:latin typeface="Lucida Console" pitchFamily="49" charset="0"/>
              </a:rPr>
              <a:t>  }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// This statement might cause an exception later...</a:t>
            </a:r>
          </a:p>
          <a:p>
            <a:r>
              <a:rPr lang="en-GB" sz="1200" b="0" dirty="0" smtClean="0">
                <a:latin typeface="Lucida Console" pitchFamily="49" charset="0"/>
              </a:rPr>
              <a:t>  //   </a:t>
            </a:r>
            <a:r>
              <a:rPr lang="en-GB" sz="1200" b="0" dirty="0" err="1" smtClean="0">
                <a:latin typeface="Lucida Console" pitchFamily="49" charset="0"/>
              </a:rPr>
              <a:t>cruiseStops</a:t>
            </a:r>
            <a:r>
              <a:rPr lang="en-GB" sz="1200" b="0" dirty="0" smtClean="0">
                <a:latin typeface="Lucida Console" pitchFamily="49" charset="0"/>
              </a:rPr>
              <a:t>[2] = new Employee("George", 100000);</a:t>
            </a:r>
          </a:p>
          <a:p>
            <a:r>
              <a:rPr lang="en-GB" sz="1200" b="0" dirty="0" smtClean="0">
                <a:latin typeface="Lucida Console" pitchFamily="49" charset="0"/>
              </a:rPr>
              <a:t>            </a:t>
            </a:r>
          </a:p>
          <a:p>
            <a:r>
              <a:rPr lang="en-GB" sz="1200" b="0" dirty="0" smtClean="0">
                <a:latin typeface="Lucida Console" pitchFamily="49" charset="0"/>
              </a:rPr>
              <a:t>  string s = (string)</a:t>
            </a:r>
            <a:r>
              <a:rPr lang="en-GB" sz="1200" b="0" dirty="0" err="1" smtClean="0">
                <a:latin typeface="Lucida Console" pitchFamily="49" charset="0"/>
              </a:rPr>
              <a:t>cruiseStops</a:t>
            </a:r>
            <a:r>
              <a:rPr lang="en-GB" sz="1200" b="0" dirty="0" smtClean="0">
                <a:latin typeface="Lucida Console" pitchFamily="49" charset="0"/>
              </a:rPr>
              <a:t>[2];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</a:t>
            </a:r>
            <a:r>
              <a:rPr lang="en-GB" sz="1200" b="0" dirty="0" err="1" smtClean="0">
                <a:latin typeface="Lucida Console" pitchFamily="49" charset="0"/>
              </a:rPr>
              <a:t>cruiseStops</a:t>
            </a:r>
            <a:r>
              <a:rPr lang="en-GB" sz="1200" b="0" dirty="0" smtClean="0">
                <a:latin typeface="Lucida Console" pitchFamily="49" charset="0"/>
              </a:rPr>
              <a:t>[2] in uppercase is {0}", </a:t>
            </a:r>
            <a:r>
              <a:rPr lang="en-GB" sz="1200" b="0" dirty="0" err="1" smtClean="0">
                <a:latin typeface="Lucida Console" pitchFamily="49" charset="0"/>
              </a:rPr>
              <a:t>s.ToUpper</a:t>
            </a:r>
            <a:r>
              <a:rPr lang="en-GB" sz="1200" b="0" dirty="0" smtClean="0">
                <a:latin typeface="Lucida Console" pitchFamily="49" charset="0"/>
              </a:rPr>
              <a:t>());</a:t>
            </a:r>
          </a:p>
          <a:p>
            <a:r>
              <a:rPr lang="en-GB" sz="1200" b="0" dirty="0" smtClean="0">
                <a:latin typeface="Lucida Console" pitchFamily="49" charset="0"/>
              </a:rPr>
              <a:t>}                                                             </a:t>
            </a:r>
            <a:r>
              <a:rPr lang="en-GB" sz="1200" b="0" u="sng" dirty="0" err="1" smtClean="0">
                <a:latin typeface="Lucida Console" pitchFamily="49" charset="0"/>
              </a:rPr>
              <a:t>CollectionsDemo.cs</a:t>
            </a:r>
            <a:endParaRPr lang="en-GB" sz="1200" b="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Since v2.0, .NET defines generic collection classes</a:t>
            </a:r>
          </a:p>
          <a:p>
            <a:pPr lvl="1" eaLnBrk="1" hangingPunct="1"/>
            <a:r>
              <a:rPr lang="en-GB" dirty="0" smtClean="0"/>
              <a:t>Located in </a:t>
            </a:r>
            <a:r>
              <a:rPr lang="en-GB" dirty="0" err="1" smtClean="0">
                <a:latin typeface="Lucida Console" pitchFamily="49" charset="0"/>
              </a:rPr>
              <a:t>System.Collections.Generic</a:t>
            </a:r>
            <a:r>
              <a:rPr lang="en-GB" dirty="0" smtClean="0"/>
              <a:t> namespace</a:t>
            </a:r>
          </a:p>
          <a:p>
            <a:pPr lvl="1" eaLnBrk="1" hangingPunct="1"/>
            <a:r>
              <a:rPr lang="en-GB" dirty="0" smtClean="0"/>
              <a:t>Store strongly typed references or value types</a:t>
            </a:r>
          </a:p>
          <a:p>
            <a:pPr lvl="1" eaLnBrk="1" hangingPunct="1"/>
            <a:r>
              <a:rPr lang="en-GB" dirty="0" smtClean="0"/>
              <a:t>Safer and potentially more efficient than raw collections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Examples of generic collection classes:</a:t>
            </a:r>
          </a:p>
          <a:p>
            <a:pPr lvl="1" eaLnBrk="1" hangingPunct="1"/>
            <a:r>
              <a:rPr lang="en-GB" dirty="0" smtClean="0">
                <a:latin typeface="Lucida Console" pitchFamily="49" charset="0"/>
              </a:rPr>
              <a:t>List&lt;T&gt;</a:t>
            </a:r>
            <a:r>
              <a:rPr lang="en-GB" dirty="0" smtClean="0">
                <a:latin typeface="+mj-lt"/>
              </a:rPr>
              <a:t>,  </a:t>
            </a:r>
            <a:r>
              <a:rPr lang="en-GB" dirty="0" err="1" smtClean="0">
                <a:latin typeface="Lucida Console" pitchFamily="49" charset="0"/>
              </a:rPr>
              <a:t>LinkedList</a:t>
            </a:r>
            <a:r>
              <a:rPr lang="en-GB" dirty="0" smtClean="0">
                <a:latin typeface="Lucida Console" pitchFamily="49" charset="0"/>
              </a:rPr>
              <a:t>&lt;T&gt;</a:t>
            </a:r>
            <a:r>
              <a:rPr lang="en-GB" dirty="0" smtClean="0">
                <a:latin typeface="+mj-lt"/>
              </a:rPr>
              <a:t>,  </a:t>
            </a:r>
            <a:r>
              <a:rPr lang="en-GB" dirty="0" err="1" smtClean="0">
                <a:latin typeface="Lucida Console" pitchFamily="49" charset="0"/>
              </a:rPr>
              <a:t>SortedList</a:t>
            </a:r>
            <a:r>
              <a:rPr lang="en-GB" dirty="0" smtClean="0">
                <a:latin typeface="Lucida Console" pitchFamily="49" charset="0"/>
              </a:rPr>
              <a:t>&lt;T&gt;</a:t>
            </a: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HashSet</a:t>
            </a:r>
            <a:r>
              <a:rPr lang="en-GB" dirty="0" smtClean="0">
                <a:latin typeface="Lucida Console" pitchFamily="49" charset="0"/>
              </a:rPr>
              <a:t>&lt;T&gt;</a:t>
            </a:r>
            <a:r>
              <a:rPr lang="en-GB" dirty="0" smtClean="0">
                <a:latin typeface="+mj-lt"/>
              </a:rPr>
              <a:t>,  </a:t>
            </a:r>
            <a:r>
              <a:rPr lang="en-GB" dirty="0" err="1" smtClean="0">
                <a:latin typeface="Lucida Console" pitchFamily="49" charset="0"/>
              </a:rPr>
              <a:t>SortedSet</a:t>
            </a:r>
            <a:r>
              <a:rPr lang="en-GB" dirty="0" smtClean="0">
                <a:latin typeface="Lucida Console" pitchFamily="49" charset="0"/>
              </a:rPr>
              <a:t>&lt;T&gt;</a:t>
            </a:r>
          </a:p>
          <a:p>
            <a:pPr lvl="1" eaLnBrk="1" hangingPunct="1"/>
            <a:r>
              <a:rPr lang="en-GB" dirty="0" smtClean="0">
                <a:latin typeface="Lucida Console" pitchFamily="49" charset="0"/>
              </a:rPr>
              <a:t>Stack&lt;T&gt;</a:t>
            </a:r>
            <a:r>
              <a:rPr lang="en-GB" dirty="0" smtClean="0"/>
              <a:t>,  </a:t>
            </a:r>
            <a:r>
              <a:rPr lang="en-GB" dirty="0" smtClean="0">
                <a:latin typeface="Lucida Console" pitchFamily="49" charset="0"/>
              </a:rPr>
              <a:t>Queue&lt;T&gt;</a:t>
            </a:r>
            <a:endParaRPr lang="en-GB" dirty="0" smtClean="0"/>
          </a:p>
          <a:p>
            <a:pPr lvl="1" eaLnBrk="1" hangingPunct="1"/>
            <a:r>
              <a:rPr lang="en-GB" dirty="0" smtClean="0">
                <a:latin typeface="Lucida Console" pitchFamily="49" charset="0"/>
              </a:rPr>
              <a:t>Dictionary&lt;K,V&gt;</a:t>
            </a:r>
            <a:r>
              <a:rPr lang="en-GB" dirty="0" smtClean="0">
                <a:latin typeface="+mj-lt"/>
              </a:rPr>
              <a:t>,  </a:t>
            </a:r>
            <a:r>
              <a:rPr lang="en-GB" dirty="0" err="1" smtClean="0">
                <a:latin typeface="Lucida Console" pitchFamily="49" charset="0"/>
              </a:rPr>
              <a:t>SortedDictionary</a:t>
            </a:r>
            <a:r>
              <a:rPr lang="en-GB" dirty="0" smtClean="0">
                <a:latin typeface="Lucida Console" pitchFamily="49" charset="0"/>
              </a:rPr>
              <a:t>&lt;K,V&gt;</a:t>
            </a:r>
            <a:endParaRPr lang="en-GB" dirty="0" smtClean="0"/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Implement several generic and non-generic interfaces</a:t>
            </a:r>
          </a:p>
          <a:p>
            <a:pPr lvl="1" eaLnBrk="1" hangingPunct="1"/>
            <a:r>
              <a:rPr lang="en-GB" dirty="0" smtClean="0"/>
              <a:t>See MSDN for details</a:t>
            </a:r>
          </a:p>
          <a:p>
            <a:pPr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Generic Collections</a:t>
            </a:r>
            <a:endParaRPr lang="en-GB" sz="2800" dirty="0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Generic Lists Example</a:t>
            </a:r>
            <a:endParaRPr lang="en-GB" sz="2800" dirty="0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151914"/>
            <a:ext cx="7594600" cy="488075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 smtClean="0">
                <a:latin typeface="Lucida Console" pitchFamily="49" charset="0"/>
              </a:rPr>
              <a:t>public static void </a:t>
            </a:r>
            <a:r>
              <a:rPr lang="en-GB" sz="1200" b="0" dirty="0" err="1" smtClean="0">
                <a:latin typeface="Lucida Console" pitchFamily="49" charset="0"/>
              </a:rPr>
              <a:t>DemoGenericLists</a:t>
            </a:r>
            <a:r>
              <a:rPr lang="en-GB" sz="1200" b="0" dirty="0" smtClean="0">
                <a:latin typeface="Lucida Console" pitchFamily="49" charset="0"/>
              </a:rPr>
              <a:t>()</a:t>
            </a:r>
          </a:p>
          <a:p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r>
              <a:rPr lang="en-GB" sz="1200" b="0" dirty="0" smtClean="0">
                <a:latin typeface="Lucida Console" pitchFamily="49" charset="0"/>
              </a:rPr>
              <a:t>  List&lt;string&gt; </a:t>
            </a:r>
            <a:r>
              <a:rPr lang="en-GB" sz="1200" b="0" dirty="0" err="1" smtClean="0">
                <a:latin typeface="Lucida Console" pitchFamily="49" charset="0"/>
              </a:rPr>
              <a:t>cruiseStops</a:t>
            </a:r>
            <a:r>
              <a:rPr lang="en-GB" sz="1200" b="0" dirty="0" smtClean="0">
                <a:latin typeface="Lucida Console" pitchFamily="49" charset="0"/>
              </a:rPr>
              <a:t> = new List&lt;string&gt;();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cruiseStops.Add</a:t>
            </a:r>
            <a:r>
              <a:rPr lang="en-GB" sz="1200" b="0" dirty="0" smtClean="0">
                <a:latin typeface="Lucida Console" pitchFamily="49" charset="0"/>
              </a:rPr>
              <a:t>("Gibraltar");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cruiseStops.Add</a:t>
            </a:r>
            <a:r>
              <a:rPr lang="en-GB" sz="1200" b="0" dirty="0" smtClean="0">
                <a:latin typeface="Lucida Console" pitchFamily="49" charset="0"/>
              </a:rPr>
              <a:t>("Barcelona");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cruiseStops.Add</a:t>
            </a:r>
            <a:r>
              <a:rPr lang="en-GB" sz="1200" b="0" dirty="0" smtClean="0">
                <a:latin typeface="Lucida Console" pitchFamily="49" charset="0"/>
              </a:rPr>
              <a:t>("Monaco");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List&lt;string&gt; </a:t>
            </a:r>
            <a:r>
              <a:rPr lang="en-GB" sz="1200" b="0" dirty="0" err="1" smtClean="0">
                <a:latin typeface="Lucida Console" pitchFamily="49" charset="0"/>
              </a:rPr>
              <a:t>italianStops</a:t>
            </a:r>
            <a:r>
              <a:rPr lang="en-GB" sz="1200" b="0" dirty="0" smtClean="0">
                <a:latin typeface="Lucida Console" pitchFamily="49" charset="0"/>
              </a:rPr>
              <a:t> = new List&lt;string&gt;();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italianStops.Add</a:t>
            </a:r>
            <a:r>
              <a:rPr lang="en-GB" sz="1200" b="0" dirty="0" smtClean="0">
                <a:latin typeface="Lucida Console" pitchFamily="49" charset="0"/>
              </a:rPr>
              <a:t>("Rome");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italianStops.Add</a:t>
            </a:r>
            <a:r>
              <a:rPr lang="en-GB" sz="1200" b="0" dirty="0" smtClean="0">
                <a:latin typeface="Lucida Console" pitchFamily="49" charset="0"/>
              </a:rPr>
              <a:t>("Sorrento");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italianStops.Add</a:t>
            </a:r>
            <a:r>
              <a:rPr lang="en-GB" sz="1200" b="0" dirty="0" smtClean="0">
                <a:latin typeface="Lucida Console" pitchFamily="49" charset="0"/>
              </a:rPr>
              <a:t>("</a:t>
            </a:r>
            <a:r>
              <a:rPr lang="en-GB" sz="1200" b="0" dirty="0" err="1" smtClean="0">
                <a:latin typeface="Lucida Console" pitchFamily="49" charset="0"/>
              </a:rPr>
              <a:t>Bari</a:t>
            </a:r>
            <a:r>
              <a:rPr lang="en-GB" sz="1200" b="0" dirty="0" smtClean="0">
                <a:latin typeface="Lucida Console" pitchFamily="49" charset="0"/>
              </a:rPr>
              <a:t>");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cruiseStops.AddRange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dirty="0" err="1" smtClean="0">
                <a:latin typeface="Lucida Console" pitchFamily="49" charset="0"/>
              </a:rPr>
              <a:t>italianStops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cruiseStops.Remove</a:t>
            </a:r>
            <a:r>
              <a:rPr lang="en-GB" sz="1200" b="0" dirty="0" smtClean="0">
                <a:latin typeface="Lucida Console" pitchFamily="49" charset="0"/>
              </a:rPr>
              <a:t>("Gibraltar");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cruiseStops.RemoveAt</a:t>
            </a:r>
            <a:r>
              <a:rPr lang="en-GB" sz="1200" b="0" dirty="0" smtClean="0">
                <a:latin typeface="Lucida Console" pitchFamily="49" charset="0"/>
              </a:rPr>
              <a:t>(3);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("\</a:t>
            </a:r>
            <a:r>
              <a:rPr lang="en-GB" sz="1200" b="0" dirty="0" err="1" smtClean="0">
                <a:latin typeface="Lucida Console" pitchFamily="49" charset="0"/>
              </a:rPr>
              <a:t>nGeneric</a:t>
            </a:r>
            <a:r>
              <a:rPr lang="en-GB" sz="1200" b="0" dirty="0" smtClean="0">
                <a:latin typeface="Lucida Console" pitchFamily="49" charset="0"/>
              </a:rPr>
              <a:t> collection items:");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foreach</a:t>
            </a:r>
            <a:r>
              <a:rPr lang="en-GB" sz="1200" b="0" dirty="0" smtClean="0">
                <a:latin typeface="Lucida Console" pitchFamily="49" charset="0"/>
              </a:rPr>
              <a:t> (string </a:t>
            </a:r>
            <a:r>
              <a:rPr lang="en-GB" sz="1200" b="0" dirty="0" err="1" smtClean="0">
                <a:latin typeface="Lucida Console" pitchFamily="49" charset="0"/>
              </a:rPr>
              <a:t>str</a:t>
            </a:r>
            <a:r>
              <a:rPr lang="en-GB" sz="1200" b="0" dirty="0" smtClean="0">
                <a:latin typeface="Lucida Console" pitchFamily="49" charset="0"/>
              </a:rPr>
              <a:t> in </a:t>
            </a:r>
            <a:r>
              <a:rPr lang="en-GB" sz="1200" b="0" dirty="0" err="1" smtClean="0">
                <a:latin typeface="Lucida Console" pitchFamily="49" charset="0"/>
              </a:rPr>
              <a:t>cruiseStops</a:t>
            </a:r>
            <a:r>
              <a:rPr lang="en-GB" sz="1200" b="0" dirty="0" smtClean="0">
                <a:latin typeface="Lucida Console" pitchFamily="49" charset="0"/>
              </a:rPr>
              <a:t>)</a:t>
            </a:r>
          </a:p>
          <a:p>
            <a:r>
              <a:rPr lang="en-GB" sz="1200" b="0" dirty="0" smtClean="0">
                <a:latin typeface="Lucida Console" pitchFamily="49" charset="0"/>
              </a:rPr>
              <a:t>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  {0}", </a:t>
            </a:r>
            <a:r>
              <a:rPr lang="en-GB" sz="1200" b="0" dirty="0" err="1" smtClean="0">
                <a:latin typeface="Lucida Console" pitchFamily="49" charset="0"/>
              </a:rPr>
              <a:t>str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r>
              <a:rPr lang="en-GB" sz="1200" b="0" dirty="0" smtClean="0">
                <a:latin typeface="Lucida Console" pitchFamily="49" charset="0"/>
              </a:rPr>
              <a:t>  }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// Note, no need to cast now.</a:t>
            </a:r>
          </a:p>
          <a:p>
            <a:r>
              <a:rPr lang="en-GB" sz="1200" b="0" dirty="0" smtClean="0">
                <a:latin typeface="Lucida Console" pitchFamily="49" charset="0"/>
              </a:rPr>
              <a:t>  string s = </a:t>
            </a:r>
            <a:r>
              <a:rPr lang="en-GB" sz="1200" b="0" dirty="0" err="1" smtClean="0">
                <a:latin typeface="Lucida Console" pitchFamily="49" charset="0"/>
              </a:rPr>
              <a:t>cruiseStops</a:t>
            </a:r>
            <a:r>
              <a:rPr lang="en-GB" sz="1200" b="0" dirty="0" smtClean="0">
                <a:latin typeface="Lucida Console" pitchFamily="49" charset="0"/>
              </a:rPr>
              <a:t>[2];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</a:t>
            </a:r>
            <a:r>
              <a:rPr lang="en-GB" sz="1200" b="0" dirty="0" err="1" smtClean="0">
                <a:latin typeface="Lucida Console" pitchFamily="49" charset="0"/>
              </a:rPr>
              <a:t>cruiseStops</a:t>
            </a:r>
            <a:r>
              <a:rPr lang="en-GB" sz="1200" b="0" dirty="0" smtClean="0">
                <a:latin typeface="Lucida Console" pitchFamily="49" charset="0"/>
              </a:rPr>
              <a:t>[2] in uppercase is {0}.", </a:t>
            </a:r>
            <a:r>
              <a:rPr lang="en-GB" sz="1200" b="0" dirty="0" err="1" smtClean="0">
                <a:latin typeface="Lucida Console" pitchFamily="49" charset="0"/>
              </a:rPr>
              <a:t>s.ToUpper</a:t>
            </a:r>
            <a:r>
              <a:rPr lang="en-GB" sz="1200" b="0" dirty="0" smtClean="0">
                <a:latin typeface="Lucida Console" pitchFamily="49" charset="0"/>
              </a:rPr>
              <a:t>());</a:t>
            </a:r>
          </a:p>
          <a:p>
            <a:r>
              <a:rPr lang="en-GB" sz="1200" b="0" dirty="0" smtClean="0">
                <a:latin typeface="Lucida Console" pitchFamily="49" charset="0"/>
              </a:rPr>
              <a:t>}                                                             </a:t>
            </a:r>
            <a:r>
              <a:rPr lang="en-GB" sz="1200" b="0" u="sng" dirty="0" err="1" smtClean="0">
                <a:latin typeface="Lucida Console" pitchFamily="49" charset="0"/>
              </a:rPr>
              <a:t>CollectionsDemo.cs</a:t>
            </a:r>
            <a:endParaRPr lang="en-GB" sz="1200" b="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Generic Dictionaries Example</a:t>
            </a:r>
            <a:endParaRPr lang="en-GB" sz="2800" dirty="0" smtClean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1151914"/>
            <a:ext cx="7594600" cy="488075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 smtClean="0">
                <a:latin typeface="Lucida Console" pitchFamily="49" charset="0"/>
              </a:rPr>
              <a:t>public static void </a:t>
            </a:r>
            <a:r>
              <a:rPr lang="en-GB" sz="1200" b="0" dirty="0" err="1" smtClean="0">
                <a:latin typeface="Lucida Console" pitchFamily="49" charset="0"/>
              </a:rPr>
              <a:t>DoDemoGenericDictionaries</a:t>
            </a:r>
            <a:r>
              <a:rPr lang="en-GB" sz="1200" b="0" dirty="0" smtClean="0">
                <a:latin typeface="Lucida Console" pitchFamily="49" charset="0"/>
              </a:rPr>
              <a:t>()</a:t>
            </a:r>
          </a:p>
          <a:p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r>
              <a:rPr lang="en-GB" sz="1200" b="0" dirty="0" smtClean="0">
                <a:latin typeface="Lucida Console" pitchFamily="49" charset="0"/>
              </a:rPr>
              <a:t>  // Create a Dictionary with string keys are Employee object values.</a:t>
            </a:r>
          </a:p>
          <a:p>
            <a:r>
              <a:rPr lang="en-GB" sz="1200" b="0" dirty="0" smtClean="0">
                <a:latin typeface="Lucida Console" pitchFamily="49" charset="0"/>
              </a:rPr>
              <a:t>  Dictionary&lt;string, Employee&gt; employees = new Dictionary&lt;string, Employee&gt;();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// One way to add items to a Dictionary is via the Add() method.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employees.Add</a:t>
            </a:r>
            <a:r>
              <a:rPr lang="en-GB" sz="1200" b="0" dirty="0" smtClean="0">
                <a:latin typeface="Lucida Console" pitchFamily="49" charset="0"/>
              </a:rPr>
              <a:t>("1234", new Employee("Jack", 10000));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employees.Add</a:t>
            </a:r>
            <a:r>
              <a:rPr lang="en-GB" sz="1200" b="0" dirty="0" smtClean="0">
                <a:latin typeface="Lucida Console" pitchFamily="49" charset="0"/>
              </a:rPr>
              <a:t>("5678", new Employee("Jill", 20000));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// Another way to add an item (or reassign an item) is via the [] operator.</a:t>
            </a:r>
          </a:p>
          <a:p>
            <a:r>
              <a:rPr lang="en-GB" sz="1200" b="0" dirty="0" smtClean="0">
                <a:latin typeface="Lucida Console" pitchFamily="49" charset="0"/>
              </a:rPr>
              <a:t>  employees["2222"] = new Employee("Tony", 22000);</a:t>
            </a:r>
          </a:p>
          <a:p>
            <a:r>
              <a:rPr lang="en-GB" sz="1200" b="0" dirty="0" smtClean="0">
                <a:latin typeface="Lucida Console" pitchFamily="49" charset="0"/>
              </a:rPr>
              <a:t>  employees["3333"] = new Employee("Joan", 33000);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// You can access items via the [] operator.</a:t>
            </a:r>
          </a:p>
          <a:p>
            <a:r>
              <a:rPr lang="en-GB" sz="1200" b="0" dirty="0" smtClean="0">
                <a:latin typeface="Lucida Console" pitchFamily="49" charset="0"/>
              </a:rPr>
              <a:t>  Employee </a:t>
            </a:r>
            <a:r>
              <a:rPr lang="en-GB" sz="1200" b="0" dirty="0" err="1" smtClean="0">
                <a:latin typeface="Lucida Console" pitchFamily="49" charset="0"/>
              </a:rPr>
              <a:t>emp</a:t>
            </a:r>
            <a:r>
              <a:rPr lang="en-GB" sz="1200" b="0" dirty="0" smtClean="0">
                <a:latin typeface="Lucida Console" pitchFamily="49" charset="0"/>
              </a:rPr>
              <a:t> = employees["3333"];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("\</a:t>
            </a:r>
            <a:r>
              <a:rPr lang="en-GB" sz="1200" b="0" dirty="0" err="1" smtClean="0">
                <a:latin typeface="Lucida Console" pitchFamily="49" charset="0"/>
              </a:rPr>
              <a:t>nEmployee</a:t>
            </a:r>
            <a:r>
              <a:rPr lang="en-GB" sz="1200" b="0" dirty="0" smtClean="0">
                <a:latin typeface="Lucida Console" pitchFamily="49" charset="0"/>
              </a:rPr>
              <a:t> 3333 : {0}", </a:t>
            </a:r>
            <a:r>
              <a:rPr lang="en-GB" sz="1200" b="0" dirty="0" err="1" smtClean="0">
                <a:latin typeface="Lucida Console" pitchFamily="49" charset="0"/>
              </a:rPr>
              <a:t>emp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// It's also common to test whether the dictionary contains a particular key.</a:t>
            </a:r>
          </a:p>
          <a:p>
            <a:r>
              <a:rPr lang="en-GB" sz="1200" b="0" dirty="0" smtClean="0">
                <a:latin typeface="Lucida Console" pitchFamily="49" charset="0"/>
              </a:rPr>
              <a:t>  if (</a:t>
            </a:r>
            <a:r>
              <a:rPr lang="en-GB" sz="1200" b="0" dirty="0" err="1" smtClean="0">
                <a:latin typeface="Lucida Console" pitchFamily="49" charset="0"/>
              </a:rPr>
              <a:t>employees.ContainsKey</a:t>
            </a:r>
            <a:r>
              <a:rPr lang="en-GB" sz="1200" b="0" dirty="0" smtClean="0">
                <a:latin typeface="Lucida Console" pitchFamily="49" charset="0"/>
              </a:rPr>
              <a:t>("4444"))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("Employee 4444 details: {0}", employees["4444"]);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  // Iteration is also common.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("Here are all the employees");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foreach</a:t>
            </a:r>
            <a:r>
              <a:rPr lang="en-GB" sz="1200" b="0" dirty="0" smtClean="0">
                <a:latin typeface="Lucida Console" pitchFamily="49" charset="0"/>
              </a:rPr>
              <a:t> (string key in </a:t>
            </a:r>
            <a:r>
              <a:rPr lang="en-GB" sz="1200" b="0" dirty="0" err="1" smtClean="0">
                <a:latin typeface="Lucida Console" pitchFamily="49" charset="0"/>
              </a:rPr>
              <a:t>employees.Keys</a:t>
            </a:r>
            <a:r>
              <a:rPr lang="en-GB" sz="1200" b="0" dirty="0" smtClean="0">
                <a:latin typeface="Lucida Console" pitchFamily="49" charset="0"/>
              </a:rPr>
              <a:t>)</a:t>
            </a:r>
          </a:p>
          <a:p>
            <a:r>
              <a:rPr lang="en-GB" sz="1200" b="0" dirty="0" smtClean="0">
                <a:latin typeface="Lucida Console" pitchFamily="49" charset="0"/>
              </a:rPr>
              <a:t>  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  {0} : {1}", key, employees[key]);</a:t>
            </a:r>
          </a:p>
          <a:p>
            <a:r>
              <a:rPr lang="en-GB" sz="1200" b="0" dirty="0" smtClean="0">
                <a:latin typeface="Lucida Console" pitchFamily="49" charset="0"/>
              </a:rPr>
              <a:t>}                                                             </a:t>
            </a:r>
            <a:r>
              <a:rPr lang="en-GB" sz="1200" b="0" u="sng" dirty="0" err="1" smtClean="0">
                <a:latin typeface="Lucida Console" pitchFamily="49" charset="0"/>
              </a:rPr>
              <a:t>CollectionsDemo.cs</a:t>
            </a:r>
            <a:endParaRPr lang="en-GB" sz="1200" b="0" u="sng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 smtClean="0"/>
              <a:t>Exception handling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 smtClean="0"/>
              <a:t>Collections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 smtClean="0"/>
              <a:t>Regular expressions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91BBCE-CC3F-4350-AA26-09B79AAF51AB}" type="slidenum">
              <a:rPr lang="en-GB" smtClean="0"/>
              <a:pPr/>
              <a:t>2</a:t>
            </a:fld>
            <a:endParaRPr lang="en-GB" smtClean="0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0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Demos-09-DotNetAPIs</a:t>
              </a:r>
              <a:endParaRPr lang="en-US" sz="2000" b="1" dirty="0">
                <a:latin typeface="Lucida Console" pitchFamily="49" charset="0"/>
              </a:endParaRPr>
            </a:p>
          </p:txBody>
        </p:sp>
        <p:pic>
          <p:nvPicPr>
            <p:cNvPr id="10" name="Picture 9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 of regular expressions</a:t>
            </a:r>
          </a:p>
          <a:p>
            <a:r>
              <a:rPr lang="en-GB" dirty="0" smtClean="0"/>
              <a:t>Basic regular expression syntax</a:t>
            </a:r>
          </a:p>
          <a:p>
            <a:r>
              <a:rPr lang="en-GB" dirty="0"/>
              <a:t>Wildcards</a:t>
            </a:r>
          </a:p>
          <a:p>
            <a:r>
              <a:rPr lang="en-GB" dirty="0" smtClean="0"/>
              <a:t>Pattern testing</a:t>
            </a:r>
          </a:p>
          <a:p>
            <a:r>
              <a:rPr lang="en-GB" dirty="0" smtClean="0"/>
              <a:t>Multiple matches</a:t>
            </a:r>
          </a:p>
          <a:p>
            <a:r>
              <a:rPr lang="en-GB" dirty="0" smtClean="0"/>
              <a:t>Search and replace</a:t>
            </a:r>
          </a:p>
          <a:p>
            <a:r>
              <a:rPr lang="en-GB" dirty="0" smtClean="0"/>
              <a:t>Group capture</a:t>
            </a:r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3. Regular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3FAAC9D-E516-4DBE-8070-69071A6127C7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cs typeface="Tahoma" pitchFamily="34" charset="0"/>
              </a:rPr>
              <a:t>Regular expressions are templates describing some text, so that you can:</a:t>
            </a:r>
          </a:p>
          <a:p>
            <a:pPr lvl="1"/>
            <a:r>
              <a:rPr lang="en-GB" dirty="0" smtClean="0">
                <a:cs typeface="Tahoma" pitchFamily="34" charset="0"/>
              </a:rPr>
              <a:t>Search for text or pattern within a string</a:t>
            </a:r>
          </a:p>
          <a:p>
            <a:pPr lvl="1"/>
            <a:r>
              <a:rPr lang="en-GB" dirty="0" smtClean="0">
                <a:cs typeface="Tahoma" pitchFamily="34" charset="0"/>
              </a:rPr>
              <a:t>Extract interesting parts of a text</a:t>
            </a:r>
          </a:p>
          <a:p>
            <a:pPr lvl="1"/>
            <a:r>
              <a:rPr lang="en-GB" dirty="0" smtClean="0">
                <a:cs typeface="Tahoma" pitchFamily="34" charset="0"/>
              </a:rPr>
              <a:t>Optionally perform search and replace</a:t>
            </a:r>
          </a:p>
          <a:p>
            <a:pPr lvl="1"/>
            <a:endParaRPr lang="en-GB" dirty="0">
              <a:cs typeface="Tahoma" pitchFamily="34" charset="0"/>
            </a:endParaRPr>
          </a:p>
          <a:p>
            <a:r>
              <a:rPr lang="en-GB" dirty="0" smtClean="0">
                <a:cs typeface="Tahoma" pitchFamily="34" charset="0"/>
              </a:rPr>
              <a:t>To use regular expressions in .NET:</a:t>
            </a:r>
          </a:p>
          <a:p>
            <a:pPr lvl="1"/>
            <a:r>
              <a:rPr lang="en-GB" dirty="0" smtClean="0">
                <a:cs typeface="Tahoma" pitchFamily="34" charset="0"/>
              </a:rPr>
              <a:t>Use the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Regex</a:t>
            </a:r>
            <a:r>
              <a:rPr lang="en-GB" dirty="0" smtClean="0">
                <a:cs typeface="Tahoma" pitchFamily="34" charset="0"/>
              </a:rPr>
              <a:t> class</a:t>
            </a:r>
          </a:p>
          <a:p>
            <a:pPr lvl="1"/>
            <a:r>
              <a:rPr lang="en-GB" dirty="0" smtClean="0">
                <a:cs typeface="Tahoma" pitchFamily="34" charset="0"/>
              </a:rPr>
              <a:t>Located in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System.Text.RegularExpressions</a:t>
            </a:r>
            <a:r>
              <a:rPr lang="en-GB" dirty="0" smtClean="0">
                <a:cs typeface="Tahoma" pitchFamily="34" charset="0"/>
              </a:rPr>
              <a:t> namespace</a:t>
            </a:r>
          </a:p>
          <a:p>
            <a:pPr lvl="1"/>
            <a:endParaRPr lang="en-GB" dirty="0">
              <a:cs typeface="Tahoma" pitchFamily="34" charset="0"/>
            </a:endParaRPr>
          </a:p>
          <a:p>
            <a:r>
              <a:rPr lang="en-GB" dirty="0" smtClean="0">
                <a:cs typeface="Tahoma" pitchFamily="34" charset="0"/>
              </a:rPr>
              <a:t>There are two ways to use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Regex</a:t>
            </a:r>
            <a:r>
              <a:rPr lang="en-GB" dirty="0" smtClean="0">
                <a:latin typeface="+mj-lt"/>
                <a:cs typeface="Tahoma" pitchFamily="34" charset="0"/>
              </a:rPr>
              <a:t>:</a:t>
            </a:r>
          </a:p>
          <a:p>
            <a:pPr lvl="1"/>
            <a:r>
              <a:rPr lang="en-GB" dirty="0" smtClean="0">
                <a:cs typeface="Tahoma" pitchFamily="34" charset="0"/>
              </a:rPr>
              <a:t>Create a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Regex</a:t>
            </a:r>
            <a:r>
              <a:rPr lang="en-GB" dirty="0" smtClean="0">
                <a:cs typeface="Tahoma" pitchFamily="34" charset="0"/>
              </a:rPr>
              <a:t> object with a fixed pattern, and then invoke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Regex</a:t>
            </a:r>
            <a:r>
              <a:rPr lang="en-GB" dirty="0" smtClean="0">
                <a:cs typeface="Tahoma" pitchFamily="34" charset="0"/>
              </a:rPr>
              <a:t> instance methods</a:t>
            </a:r>
          </a:p>
          <a:p>
            <a:pPr lvl="1"/>
            <a:r>
              <a:rPr lang="en-GB" dirty="0" smtClean="0">
                <a:cs typeface="Tahoma" pitchFamily="34" charset="0"/>
              </a:rPr>
              <a:t>Or call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Regex</a:t>
            </a:r>
            <a:r>
              <a:rPr lang="en-GB" dirty="0" smtClean="0">
                <a:cs typeface="Tahoma" pitchFamily="34" charset="0"/>
              </a:rPr>
              <a:t> static methods and specify a pattern each time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Overview of Regular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A1EB4F1-EC5F-4010-956B-F1BD90BD87B1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2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REs use literal characters and meta-characters</a:t>
            </a:r>
          </a:p>
          <a:p>
            <a:pPr lvl="1">
              <a:tabLst>
                <a:tab pos="2959100" algn="l"/>
              </a:tabLst>
            </a:pPr>
            <a:r>
              <a:rPr lang="en-GB" smtClean="0"/>
              <a:t>Use \ character to make meta-character into literal character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Basic Regular Expression Syntax</a:t>
            </a:r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52FCF6F-4A08-462A-9F83-62B98CB863F5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801469" y="2027238"/>
            <a:ext cx="1549400" cy="447675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RE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2381030" y="2027238"/>
            <a:ext cx="6008908" cy="447675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Description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801469" y="2498725"/>
            <a:ext cx="1549400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abc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801469" y="285273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801469" y="3203575"/>
            <a:ext cx="1549400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[a-zA-Z]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801469" y="3905250"/>
            <a:ext cx="1549400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2381030" y="2498725"/>
            <a:ext cx="6008908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abc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2381030" y="2852738"/>
            <a:ext cx="600890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any single character</a:t>
            </a: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2381030" y="3203575"/>
            <a:ext cx="600890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any character in set</a:t>
            </a:r>
          </a:p>
        </p:txBody>
      </p:sp>
      <p:sp>
        <p:nvSpPr>
          <p:cNvPr id="19470" name="Text Box 17"/>
          <p:cNvSpPr txBox="1">
            <a:spLocks noChangeArrowheads="1"/>
          </p:cNvSpPr>
          <p:nvPr/>
        </p:nvSpPr>
        <p:spPr bwMode="auto">
          <a:xfrm>
            <a:off x="801469" y="355758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  <a:r>
              <a:rPr lang="en-GB" sz="1600">
                <a:solidFill>
                  <a:schemeClr val="tx2"/>
                </a:solidFill>
              </a:rPr>
              <a:t>a-zA-Z]</a:t>
            </a:r>
          </a:p>
        </p:txBody>
      </p:sp>
      <p:sp>
        <p:nvSpPr>
          <p:cNvPr id="19471" name="Text Box 18"/>
          <p:cNvSpPr txBox="1">
            <a:spLocks noChangeArrowheads="1"/>
          </p:cNvSpPr>
          <p:nvPr/>
        </p:nvSpPr>
        <p:spPr bwMode="auto">
          <a:xfrm>
            <a:off x="2381030" y="3557588"/>
            <a:ext cx="600890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any character not in set</a:t>
            </a:r>
          </a:p>
        </p:txBody>
      </p:sp>
      <p:sp>
        <p:nvSpPr>
          <p:cNvPr id="19472" name="Text Box 19"/>
          <p:cNvSpPr txBox="1">
            <a:spLocks noChangeArrowheads="1"/>
          </p:cNvSpPr>
          <p:nvPr/>
        </p:nvSpPr>
        <p:spPr bwMode="auto">
          <a:xfrm>
            <a:off x="2381030" y="3905250"/>
            <a:ext cx="600890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beginning of line</a:t>
            </a:r>
          </a:p>
        </p:txBody>
      </p:sp>
      <p:sp>
        <p:nvSpPr>
          <p:cNvPr id="19473" name="Text Box 21"/>
          <p:cNvSpPr txBox="1">
            <a:spLocks noChangeArrowheads="1"/>
          </p:cNvSpPr>
          <p:nvPr/>
        </p:nvSpPr>
        <p:spPr bwMode="auto">
          <a:xfrm>
            <a:off x="801469" y="4251325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9474" name="Text Box 22"/>
          <p:cNvSpPr txBox="1">
            <a:spLocks noChangeArrowheads="1"/>
          </p:cNvSpPr>
          <p:nvPr/>
        </p:nvSpPr>
        <p:spPr bwMode="auto">
          <a:xfrm>
            <a:off x="2381030" y="4251325"/>
            <a:ext cx="600890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end of line</a:t>
            </a:r>
          </a:p>
        </p:txBody>
      </p:sp>
      <p:sp>
        <p:nvSpPr>
          <p:cNvPr id="19475" name="Text Box 26"/>
          <p:cNvSpPr txBox="1">
            <a:spLocks noChangeArrowheads="1"/>
          </p:cNvSpPr>
          <p:nvPr/>
        </p:nvSpPr>
        <p:spPr bwMode="auto">
          <a:xfrm>
            <a:off x="801469" y="4606925"/>
            <a:ext cx="1549400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x?</a:t>
            </a:r>
          </a:p>
        </p:txBody>
      </p:sp>
      <p:sp>
        <p:nvSpPr>
          <p:cNvPr id="19476" name="Text Box 27"/>
          <p:cNvSpPr txBox="1">
            <a:spLocks noChangeArrowheads="1"/>
          </p:cNvSpPr>
          <p:nvPr/>
        </p:nvSpPr>
        <p:spPr bwMode="auto">
          <a:xfrm>
            <a:off x="801469" y="496093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x+</a:t>
            </a:r>
          </a:p>
        </p:txBody>
      </p:sp>
      <p:sp>
        <p:nvSpPr>
          <p:cNvPr id="19477" name="Text Box 28"/>
          <p:cNvSpPr txBox="1">
            <a:spLocks noChangeArrowheads="1"/>
          </p:cNvSpPr>
          <p:nvPr/>
        </p:nvSpPr>
        <p:spPr bwMode="auto">
          <a:xfrm>
            <a:off x="801469" y="5311775"/>
            <a:ext cx="1549400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x*</a:t>
            </a:r>
          </a:p>
        </p:txBody>
      </p:sp>
      <p:sp>
        <p:nvSpPr>
          <p:cNvPr id="19478" name="Text Box 29"/>
          <p:cNvSpPr txBox="1">
            <a:spLocks noChangeArrowheads="1"/>
          </p:cNvSpPr>
          <p:nvPr/>
        </p:nvSpPr>
        <p:spPr bwMode="auto">
          <a:xfrm>
            <a:off x="801469" y="6013450"/>
            <a:ext cx="1549400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abc|def</a:t>
            </a:r>
          </a:p>
        </p:txBody>
      </p:sp>
      <p:sp>
        <p:nvSpPr>
          <p:cNvPr id="19479" name="Text Box 30"/>
          <p:cNvSpPr txBox="1">
            <a:spLocks noChangeArrowheads="1"/>
          </p:cNvSpPr>
          <p:nvPr/>
        </p:nvSpPr>
        <p:spPr bwMode="auto">
          <a:xfrm>
            <a:off x="2381030" y="4606925"/>
            <a:ext cx="6008908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0 or 1 of x</a:t>
            </a:r>
          </a:p>
        </p:txBody>
      </p:sp>
      <p:sp>
        <p:nvSpPr>
          <p:cNvPr id="19480" name="Text Box 31"/>
          <p:cNvSpPr txBox="1">
            <a:spLocks noChangeArrowheads="1"/>
          </p:cNvSpPr>
          <p:nvPr/>
        </p:nvSpPr>
        <p:spPr bwMode="auto">
          <a:xfrm>
            <a:off x="2381030" y="4960938"/>
            <a:ext cx="600890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1 or more of x</a:t>
            </a:r>
          </a:p>
        </p:txBody>
      </p:sp>
      <p:sp>
        <p:nvSpPr>
          <p:cNvPr id="19481" name="Text Box 32"/>
          <p:cNvSpPr txBox="1">
            <a:spLocks noChangeArrowheads="1"/>
          </p:cNvSpPr>
          <p:nvPr/>
        </p:nvSpPr>
        <p:spPr bwMode="auto">
          <a:xfrm>
            <a:off x="2381030" y="5311775"/>
            <a:ext cx="600890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0 or more of x</a:t>
            </a:r>
          </a:p>
        </p:txBody>
      </p:sp>
      <p:sp>
        <p:nvSpPr>
          <p:cNvPr id="19482" name="Text Box 33"/>
          <p:cNvSpPr txBox="1">
            <a:spLocks noChangeArrowheads="1"/>
          </p:cNvSpPr>
          <p:nvPr/>
        </p:nvSpPr>
        <p:spPr bwMode="auto">
          <a:xfrm>
            <a:off x="801469" y="566578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x{m,n}</a:t>
            </a:r>
          </a:p>
        </p:txBody>
      </p:sp>
      <p:sp>
        <p:nvSpPr>
          <p:cNvPr id="19483" name="Text Box 34"/>
          <p:cNvSpPr txBox="1">
            <a:spLocks noChangeArrowheads="1"/>
          </p:cNvSpPr>
          <p:nvPr/>
        </p:nvSpPr>
        <p:spPr bwMode="auto">
          <a:xfrm>
            <a:off x="2381030" y="5665788"/>
            <a:ext cx="600890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between m and n of x's (you can omit </a:t>
            </a:r>
            <a:r>
              <a:rPr lang="en-GB" sz="1600" i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or </a:t>
            </a:r>
            <a:r>
              <a:rPr lang="en-GB" sz="1600" i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19484" name="Text Box 35"/>
          <p:cNvSpPr txBox="1">
            <a:spLocks noChangeArrowheads="1"/>
          </p:cNvSpPr>
          <p:nvPr/>
        </p:nvSpPr>
        <p:spPr bwMode="auto">
          <a:xfrm>
            <a:off x="2381030" y="6013450"/>
            <a:ext cx="600890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abc or def</a:t>
            </a:r>
          </a:p>
        </p:txBody>
      </p:sp>
      <p:sp>
        <p:nvSpPr>
          <p:cNvPr id="19485" name="Text Box 36"/>
          <p:cNvSpPr txBox="1">
            <a:spLocks noChangeArrowheads="1"/>
          </p:cNvSpPr>
          <p:nvPr/>
        </p:nvSpPr>
        <p:spPr bwMode="auto">
          <a:xfrm>
            <a:off x="801469" y="6359525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\.</a:t>
            </a:r>
          </a:p>
        </p:txBody>
      </p:sp>
      <p:sp>
        <p:nvSpPr>
          <p:cNvPr id="19486" name="Text Box 37"/>
          <p:cNvSpPr txBox="1">
            <a:spLocks noChangeArrowheads="1"/>
          </p:cNvSpPr>
          <p:nvPr/>
        </p:nvSpPr>
        <p:spPr bwMode="auto">
          <a:xfrm>
            <a:off x="2381030" y="6359525"/>
            <a:ext cx="600890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Matches the literal .</a:t>
            </a:r>
          </a:p>
        </p:txBody>
      </p:sp>
    </p:spTree>
    <p:extLst>
      <p:ext uri="{BB962C8B-B14F-4D97-AF65-F5344CB8AC3E}">
        <p14:creationId xmlns:p14="http://schemas.microsoft.com/office/powerpoint/2010/main" val="12691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9100" algn="l"/>
              </a:tabLst>
            </a:pPr>
            <a:r>
              <a:rPr lang="en-GB" smtClean="0"/>
              <a:t>You can use wildcards to indicate a number of common character types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Wildcards</a:t>
            </a: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A9DC2D7-849A-470C-B126-CB13D4BE676D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428875" y="2027238"/>
            <a:ext cx="3430588" cy="447675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Description</a:t>
            </a:r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2428875" y="2498725"/>
            <a:ext cx="3430588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digit</a:t>
            </a:r>
          </a:p>
        </p:txBody>
      </p:sp>
      <p:sp>
        <p:nvSpPr>
          <p:cNvPr id="26631" name="Text Box 11"/>
          <p:cNvSpPr txBox="1">
            <a:spLocks noChangeArrowheads="1"/>
          </p:cNvSpPr>
          <p:nvPr/>
        </p:nvSpPr>
        <p:spPr bwMode="auto">
          <a:xfrm>
            <a:off x="2428875" y="2852738"/>
            <a:ext cx="343058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non-digit</a:t>
            </a:r>
          </a:p>
        </p:txBody>
      </p:sp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2428875" y="3203575"/>
            <a:ext cx="343058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whitespace character</a:t>
            </a:r>
          </a:p>
        </p:txBody>
      </p:sp>
      <p:sp>
        <p:nvSpPr>
          <p:cNvPr id="26633" name="Text Box 14"/>
          <p:cNvSpPr txBox="1">
            <a:spLocks noChangeArrowheads="1"/>
          </p:cNvSpPr>
          <p:nvPr/>
        </p:nvSpPr>
        <p:spPr bwMode="auto">
          <a:xfrm>
            <a:off x="2428875" y="3557588"/>
            <a:ext cx="343058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non-whitespace character</a:t>
            </a:r>
          </a:p>
        </p:txBody>
      </p:sp>
      <p:sp>
        <p:nvSpPr>
          <p:cNvPr id="26634" name="Text Box 15"/>
          <p:cNvSpPr txBox="1">
            <a:spLocks noChangeArrowheads="1"/>
          </p:cNvSpPr>
          <p:nvPr/>
        </p:nvSpPr>
        <p:spPr bwMode="auto">
          <a:xfrm>
            <a:off x="2428875" y="3905250"/>
            <a:ext cx="343058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word character</a:t>
            </a:r>
          </a:p>
        </p:txBody>
      </p:sp>
      <p:sp>
        <p:nvSpPr>
          <p:cNvPr id="26644" name="Text Box 4"/>
          <p:cNvSpPr txBox="1">
            <a:spLocks noChangeArrowheads="1"/>
          </p:cNvSpPr>
          <p:nvPr/>
        </p:nvSpPr>
        <p:spPr bwMode="auto">
          <a:xfrm>
            <a:off x="841375" y="2027238"/>
            <a:ext cx="1549400" cy="447675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Wildcard</a:t>
            </a:r>
          </a:p>
        </p:txBody>
      </p:sp>
      <p:sp>
        <p:nvSpPr>
          <p:cNvPr id="26645" name="Text Box 6"/>
          <p:cNvSpPr txBox="1">
            <a:spLocks noChangeArrowheads="1"/>
          </p:cNvSpPr>
          <p:nvPr/>
        </p:nvSpPr>
        <p:spPr bwMode="auto">
          <a:xfrm>
            <a:off x="841375" y="2498725"/>
            <a:ext cx="1549400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\d</a:t>
            </a:r>
          </a:p>
        </p:txBody>
      </p:sp>
      <p:sp>
        <p:nvSpPr>
          <p:cNvPr id="26646" name="Text Box 7"/>
          <p:cNvSpPr txBox="1">
            <a:spLocks noChangeArrowheads="1"/>
          </p:cNvSpPr>
          <p:nvPr/>
        </p:nvSpPr>
        <p:spPr bwMode="auto">
          <a:xfrm>
            <a:off x="841375" y="285273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 dirty="0">
                <a:solidFill>
                  <a:schemeClr val="tx2"/>
                </a:solidFill>
              </a:rPr>
              <a:t>\D</a:t>
            </a:r>
          </a:p>
        </p:txBody>
      </p:sp>
      <p:sp>
        <p:nvSpPr>
          <p:cNvPr id="26647" name="Text Box 8"/>
          <p:cNvSpPr txBox="1">
            <a:spLocks noChangeArrowheads="1"/>
          </p:cNvSpPr>
          <p:nvPr/>
        </p:nvSpPr>
        <p:spPr bwMode="auto">
          <a:xfrm>
            <a:off x="841375" y="3203575"/>
            <a:ext cx="1549400" cy="325437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\s</a:t>
            </a:r>
          </a:p>
        </p:txBody>
      </p:sp>
      <p:sp>
        <p:nvSpPr>
          <p:cNvPr id="26648" name="Text Box 9"/>
          <p:cNvSpPr txBox="1">
            <a:spLocks noChangeArrowheads="1"/>
          </p:cNvSpPr>
          <p:nvPr/>
        </p:nvSpPr>
        <p:spPr bwMode="auto">
          <a:xfrm>
            <a:off x="841375" y="3905250"/>
            <a:ext cx="1549400" cy="325437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 dirty="0">
                <a:solidFill>
                  <a:schemeClr val="tx2"/>
                </a:solidFill>
                <a:cs typeface="Tahoma" pitchFamily="34" charset="0"/>
              </a:rPr>
              <a:t>\w</a:t>
            </a:r>
          </a:p>
        </p:txBody>
      </p:sp>
      <p:sp>
        <p:nvSpPr>
          <p:cNvPr id="26649" name="Text Box 13"/>
          <p:cNvSpPr txBox="1">
            <a:spLocks noChangeArrowheads="1"/>
          </p:cNvSpPr>
          <p:nvPr/>
        </p:nvSpPr>
        <p:spPr bwMode="auto">
          <a:xfrm>
            <a:off x="841375" y="3557588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\S</a:t>
            </a:r>
          </a:p>
        </p:txBody>
      </p:sp>
      <p:sp>
        <p:nvSpPr>
          <p:cNvPr id="26650" name="Text Box 16"/>
          <p:cNvSpPr txBox="1">
            <a:spLocks noChangeArrowheads="1"/>
          </p:cNvSpPr>
          <p:nvPr/>
        </p:nvSpPr>
        <p:spPr bwMode="auto">
          <a:xfrm>
            <a:off x="841375" y="4251325"/>
            <a:ext cx="1549400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 dirty="0">
                <a:solidFill>
                  <a:schemeClr val="tx2"/>
                </a:solidFill>
              </a:rPr>
              <a:t>\W</a:t>
            </a:r>
          </a:p>
        </p:txBody>
      </p:sp>
      <p:sp>
        <p:nvSpPr>
          <p:cNvPr id="26636" name="Text Box 17"/>
          <p:cNvSpPr txBox="1">
            <a:spLocks noChangeArrowheads="1"/>
          </p:cNvSpPr>
          <p:nvPr/>
        </p:nvSpPr>
        <p:spPr bwMode="auto">
          <a:xfrm>
            <a:off x="2428875" y="4251325"/>
            <a:ext cx="343058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A non-word character</a:t>
            </a:r>
          </a:p>
        </p:txBody>
      </p:sp>
      <p:sp>
        <p:nvSpPr>
          <p:cNvPr id="26637" name="Text Box 32"/>
          <p:cNvSpPr txBox="1">
            <a:spLocks noChangeArrowheads="1"/>
          </p:cNvSpPr>
          <p:nvPr/>
        </p:nvSpPr>
        <p:spPr bwMode="auto">
          <a:xfrm>
            <a:off x="5899150" y="2027238"/>
            <a:ext cx="2490788" cy="447675"/>
          </a:xfrm>
          <a:prstGeom prst="rect">
            <a:avLst/>
          </a:prstGeom>
          <a:solidFill>
            <a:srgbClr val="797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  <a:latin typeface="Tahoma" pitchFamily="34" charset="0"/>
              </a:rPr>
              <a:t>Equivalent to …</a:t>
            </a:r>
          </a:p>
        </p:txBody>
      </p:sp>
      <p:sp>
        <p:nvSpPr>
          <p:cNvPr id="26638" name="Text Box 33"/>
          <p:cNvSpPr txBox="1">
            <a:spLocks noChangeArrowheads="1"/>
          </p:cNvSpPr>
          <p:nvPr/>
        </p:nvSpPr>
        <p:spPr bwMode="auto">
          <a:xfrm>
            <a:off x="5899150" y="2498725"/>
            <a:ext cx="2490788" cy="3270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[0-9]</a:t>
            </a:r>
          </a:p>
        </p:txBody>
      </p:sp>
      <p:sp>
        <p:nvSpPr>
          <p:cNvPr id="26639" name="Text Box 34"/>
          <p:cNvSpPr txBox="1">
            <a:spLocks noChangeArrowheads="1"/>
          </p:cNvSpPr>
          <p:nvPr/>
        </p:nvSpPr>
        <p:spPr bwMode="auto">
          <a:xfrm>
            <a:off x="5899150" y="2852738"/>
            <a:ext cx="249078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  <a:r>
              <a:rPr lang="en-GB" sz="1600">
                <a:solidFill>
                  <a:schemeClr val="tx2"/>
                </a:solidFill>
              </a:rPr>
              <a:t>0-9]</a:t>
            </a:r>
          </a:p>
        </p:txBody>
      </p:sp>
      <p:sp>
        <p:nvSpPr>
          <p:cNvPr id="26640" name="Text Box 35"/>
          <p:cNvSpPr txBox="1">
            <a:spLocks noChangeArrowheads="1"/>
          </p:cNvSpPr>
          <p:nvPr/>
        </p:nvSpPr>
        <p:spPr bwMode="auto">
          <a:xfrm>
            <a:off x="5899150" y="3203575"/>
            <a:ext cx="249078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 \t\n\x0B\f\r]</a:t>
            </a:r>
          </a:p>
        </p:txBody>
      </p:sp>
      <p:sp>
        <p:nvSpPr>
          <p:cNvPr id="26641" name="Text Box 36"/>
          <p:cNvSpPr txBox="1">
            <a:spLocks noChangeArrowheads="1"/>
          </p:cNvSpPr>
          <p:nvPr/>
        </p:nvSpPr>
        <p:spPr bwMode="auto">
          <a:xfrm>
            <a:off x="5899150" y="3905250"/>
            <a:ext cx="2490788" cy="325438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  <a:cs typeface="Tahoma" pitchFamily="34" charset="0"/>
              </a:rPr>
              <a:t>[a-zA-Z_0-9]</a:t>
            </a:r>
          </a:p>
        </p:txBody>
      </p:sp>
      <p:sp>
        <p:nvSpPr>
          <p:cNvPr id="26642" name="Text Box 37"/>
          <p:cNvSpPr txBox="1">
            <a:spLocks noChangeArrowheads="1"/>
          </p:cNvSpPr>
          <p:nvPr/>
        </p:nvSpPr>
        <p:spPr bwMode="auto">
          <a:xfrm>
            <a:off x="5899150" y="3557588"/>
            <a:ext cx="249078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  <a:r>
              <a:rPr lang="en-GB" sz="1600">
                <a:solidFill>
                  <a:schemeClr val="tx2"/>
                </a:solidFill>
              </a:rPr>
              <a:t>\s]</a:t>
            </a:r>
          </a:p>
        </p:txBody>
      </p:sp>
      <p:sp>
        <p:nvSpPr>
          <p:cNvPr id="26643" name="Text Box 38"/>
          <p:cNvSpPr txBox="1">
            <a:spLocks noChangeArrowheads="1"/>
          </p:cNvSpPr>
          <p:nvPr/>
        </p:nvSpPr>
        <p:spPr bwMode="auto">
          <a:xfrm>
            <a:off x="5899150" y="4251325"/>
            <a:ext cx="2490788" cy="3270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1600">
                <a:solidFill>
                  <a:schemeClr val="tx2"/>
                </a:solidFill>
              </a:rPr>
              <a:t>[</a:t>
            </a:r>
            <a:r>
              <a:rPr lang="en-GB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^</a:t>
            </a:r>
            <a:r>
              <a:rPr lang="en-GB" sz="1600">
                <a:solidFill>
                  <a:schemeClr val="tx2"/>
                </a:solidFill>
              </a:rPr>
              <a:t>\w]</a:t>
            </a:r>
          </a:p>
        </p:txBody>
      </p:sp>
    </p:spTree>
    <p:extLst>
      <p:ext uri="{BB962C8B-B14F-4D97-AF65-F5344CB8AC3E}">
        <p14:creationId xmlns:p14="http://schemas.microsoft.com/office/powerpoint/2010/main" val="113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cs typeface="Tahoma" pitchFamily="34" charset="0"/>
              </a:rPr>
              <a:t>Create a string to represent the RE pattern that you want to test for</a:t>
            </a:r>
          </a:p>
          <a:p>
            <a:pPr lvl="1"/>
            <a:r>
              <a:rPr lang="en-GB" dirty="0" smtClean="0">
                <a:latin typeface="+mj-lt"/>
                <a:cs typeface="Tahoma" pitchFamily="34" charset="0"/>
              </a:rPr>
              <a:t>Here's a pattern for UK postcodes</a:t>
            </a:r>
          </a:p>
          <a:p>
            <a:pPr lvl="1"/>
            <a:endParaRPr lang="en-GB" dirty="0">
              <a:latin typeface="+mj-lt"/>
              <a:cs typeface="Tahoma" pitchFamily="34" charset="0"/>
              <a:sym typeface="Wingdings" pitchFamily="2" charset="2"/>
            </a:endParaRPr>
          </a:p>
          <a:p>
            <a:pPr lvl="1"/>
            <a:endParaRPr lang="en-GB" dirty="0" smtClean="0">
              <a:latin typeface="+mj-lt"/>
              <a:cs typeface="Tahoma" pitchFamily="34" charset="0"/>
              <a:sym typeface="Wingdings" pitchFamily="2" charset="2"/>
            </a:endParaRPr>
          </a:p>
          <a:p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Call </a:t>
            </a:r>
            <a:r>
              <a:rPr lang="en-GB" dirty="0" err="1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Regex.IsMatch</a:t>
            </a:r>
            <a:r>
              <a:rPr lang="en-GB" dirty="0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()</a:t>
            </a:r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 to determine if a string matches the regular expression</a:t>
            </a:r>
          </a:p>
          <a:p>
            <a:pPr lvl="1"/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Specify the string and the pattern</a:t>
            </a:r>
          </a:p>
          <a:p>
            <a:pPr lvl="1"/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Optionally specify </a:t>
            </a:r>
            <a:r>
              <a:rPr lang="en-GB" dirty="0" err="1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RegexOptions</a:t>
            </a:r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 flags</a:t>
            </a:r>
            <a:endParaRPr lang="en-GB" dirty="0" smtClean="0">
              <a:latin typeface="+mj-lt"/>
              <a:cs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Pattern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CBDF8-FCAE-4875-BDF2-21C19ED03804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1338" y="2396355"/>
            <a:ext cx="7538600" cy="3626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string pattern = @"^[a-z]{1,2}\d{1,2}\s\d[a-z]{2}$";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1338" y="4755948"/>
            <a:ext cx="7538600" cy="1249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string </a:t>
            </a:r>
            <a:r>
              <a:rPr lang="en-GB" sz="1200" b="0" dirty="0" err="1" smtClean="0">
                <a:latin typeface="Lucida Console" pitchFamily="49" charset="0"/>
              </a:rPr>
              <a:t>swansPostcode</a:t>
            </a:r>
            <a:r>
              <a:rPr lang="en-GB" sz="1200" b="0" dirty="0" smtClean="0">
                <a:latin typeface="Lucida Console" pitchFamily="49" charset="0"/>
              </a:rPr>
              <a:t> = "SA1 2FA";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if (</a:t>
            </a:r>
            <a:r>
              <a:rPr lang="en-GB" sz="1200" b="0" dirty="0" err="1" smtClean="0">
                <a:latin typeface="Lucida Console" pitchFamily="49" charset="0"/>
              </a:rPr>
              <a:t>Regex.IsMatch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dirty="0" err="1" smtClean="0">
                <a:latin typeface="Lucida Console" pitchFamily="49" charset="0"/>
              </a:rPr>
              <a:t>swansPostcode</a:t>
            </a:r>
            <a:r>
              <a:rPr lang="en-GB" sz="1200" b="0" dirty="0" smtClean="0">
                <a:latin typeface="Lucida Console" pitchFamily="49" charset="0"/>
              </a:rPr>
              <a:t>, pattern, </a:t>
            </a:r>
            <a:r>
              <a:rPr lang="en-GB" sz="1200" b="0" dirty="0" err="1" smtClean="0">
                <a:latin typeface="Lucida Console" pitchFamily="49" charset="0"/>
              </a:rPr>
              <a:t>RegexOptions.IgnoreCase</a:t>
            </a:r>
            <a:r>
              <a:rPr lang="en-GB" sz="1200" b="0" dirty="0" smtClean="0">
                <a:latin typeface="Lucida Console" pitchFamily="49" charset="0"/>
              </a:rPr>
              <a:t>)) 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("{0} is a valid postcode", </a:t>
            </a:r>
            <a:r>
              <a:rPr lang="en-GB" sz="1200" b="0" dirty="0" err="1" smtClean="0">
                <a:latin typeface="Lucida Console" pitchFamily="49" charset="0"/>
              </a:rPr>
              <a:t>swansPostcode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9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cs typeface="Tahoma" pitchFamily="34" charset="0"/>
              </a:rPr>
              <a:t>Create a string to represent the RE pattern that you want to test for</a:t>
            </a:r>
          </a:p>
          <a:p>
            <a:pPr lvl="1"/>
            <a:r>
              <a:rPr lang="en-GB" dirty="0" smtClean="0">
                <a:latin typeface="+mj-lt"/>
                <a:cs typeface="Tahoma" pitchFamily="34" charset="0"/>
              </a:rPr>
              <a:t>Here's a pattern for football teams that end in "city"</a:t>
            </a:r>
          </a:p>
          <a:p>
            <a:pPr lvl="1"/>
            <a:endParaRPr lang="en-GB" dirty="0">
              <a:latin typeface="+mj-lt"/>
              <a:cs typeface="Tahoma" pitchFamily="34" charset="0"/>
              <a:sym typeface="Wingdings" pitchFamily="2" charset="2"/>
            </a:endParaRPr>
          </a:p>
          <a:p>
            <a:pPr lvl="1"/>
            <a:endParaRPr lang="en-GB" dirty="0" smtClean="0">
              <a:latin typeface="+mj-lt"/>
              <a:cs typeface="Tahoma" pitchFamily="34" charset="0"/>
              <a:sym typeface="Wingdings" pitchFamily="2" charset="2"/>
            </a:endParaRPr>
          </a:p>
          <a:p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Call </a:t>
            </a:r>
            <a:r>
              <a:rPr lang="en-GB" dirty="0" err="1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Regex.Matches</a:t>
            </a:r>
            <a:r>
              <a:rPr lang="en-GB" dirty="0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()</a:t>
            </a:r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 to get a </a:t>
            </a:r>
            <a:r>
              <a:rPr lang="en-GB" dirty="0" err="1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MatchCollection</a:t>
            </a:r>
            <a:endParaRPr lang="en-GB" dirty="0" smtClean="0">
              <a:latin typeface="Lucida Console" pitchFamily="49" charset="0"/>
              <a:cs typeface="Tahoma" pitchFamily="34" charset="0"/>
              <a:sym typeface="Wingdings" pitchFamily="2" charset="2"/>
            </a:endParaRPr>
          </a:p>
          <a:p>
            <a:pPr lvl="1"/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Contains </a:t>
            </a:r>
            <a:r>
              <a:rPr lang="en-GB" dirty="0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Match</a:t>
            </a:r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 objects</a:t>
            </a:r>
          </a:p>
          <a:p>
            <a:pPr lvl="1"/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Each </a:t>
            </a:r>
            <a:r>
              <a:rPr lang="en-GB" dirty="0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Match</a:t>
            </a:r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 object specifies the </a:t>
            </a:r>
            <a:r>
              <a:rPr lang="en-GB" dirty="0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Value</a:t>
            </a:r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 and </a:t>
            </a:r>
            <a:r>
              <a:rPr lang="en-GB" dirty="0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Index</a:t>
            </a:r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 of a match</a:t>
            </a:r>
            <a:endParaRPr lang="en-GB" dirty="0" smtClean="0">
              <a:latin typeface="+mj-lt"/>
              <a:cs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Multiple Matches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CBDF8-FCAE-4875-BDF2-21C19ED03804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1338" y="2396355"/>
            <a:ext cx="7538600" cy="3626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string pattern = @",?\w+\</a:t>
            </a:r>
            <a:r>
              <a:rPr lang="en-GB" sz="1200" b="0" dirty="0" err="1" smtClean="0">
                <a:latin typeface="Lucida Console" pitchFamily="49" charset="0"/>
              </a:rPr>
              <a:t>scity</a:t>
            </a:r>
            <a:r>
              <a:rPr lang="en-GB" sz="1200" b="0" dirty="0" smtClean="0">
                <a:latin typeface="Lucida Console" pitchFamily="49" charset="0"/>
              </a:rPr>
              <a:t>";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1338" y="4377564"/>
            <a:ext cx="7538600" cy="1249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string teams = "Swansea city, Bradford City, Arsenal, Spurs";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for (Match </a:t>
            </a:r>
            <a:r>
              <a:rPr lang="en-GB" sz="1200" b="0" dirty="0" err="1" smtClean="0">
                <a:latin typeface="Lucida Console" pitchFamily="49" charset="0"/>
              </a:rPr>
              <a:t>match</a:t>
            </a:r>
            <a:r>
              <a:rPr lang="en-GB" sz="1200" b="0" dirty="0" smtClean="0">
                <a:latin typeface="Lucida Console" pitchFamily="49" charset="0"/>
              </a:rPr>
              <a:t> in </a:t>
            </a:r>
            <a:r>
              <a:rPr lang="en-GB" sz="1200" b="0" dirty="0" err="1" smtClean="0">
                <a:latin typeface="Lucida Console" pitchFamily="49" charset="0"/>
              </a:rPr>
              <a:t>Regex.Matches</a:t>
            </a:r>
            <a:r>
              <a:rPr lang="en-GB" sz="1200" b="0" dirty="0" smtClean="0">
                <a:latin typeface="Lucida Console" pitchFamily="49" charset="0"/>
              </a:rPr>
              <a:t>(teams, pattern, </a:t>
            </a:r>
            <a:r>
              <a:rPr lang="en-GB" sz="1200" b="0" dirty="0" err="1" smtClean="0">
                <a:latin typeface="Lucida Console" pitchFamily="49" charset="0"/>
              </a:rPr>
              <a:t>RegexOptions.IgnoreCase</a:t>
            </a:r>
            <a:r>
              <a:rPr lang="en-GB" sz="1200" b="0" dirty="0" smtClean="0">
                <a:latin typeface="Lucida Console" pitchFamily="49" charset="0"/>
              </a:rPr>
              <a:t>))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("Found '{0}' at position {1}", </a:t>
            </a:r>
            <a:r>
              <a:rPr lang="en-GB" sz="1200" b="0" dirty="0" err="1" smtClean="0">
                <a:latin typeface="Lucida Console" pitchFamily="49" charset="0"/>
              </a:rPr>
              <a:t>match.Value</a:t>
            </a:r>
            <a:r>
              <a:rPr lang="en-GB" sz="1200" b="0" dirty="0" smtClean="0">
                <a:latin typeface="Lucida Console" pitchFamily="49" charset="0"/>
              </a:rPr>
              <a:t>, </a:t>
            </a:r>
            <a:r>
              <a:rPr lang="en-GB" sz="1200" b="0" dirty="0" err="1" smtClean="0">
                <a:latin typeface="Lucida Console" pitchFamily="49" charset="0"/>
              </a:rPr>
              <a:t>match.Index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5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cs typeface="Tahoma" pitchFamily="34" charset="0"/>
              </a:rPr>
              <a:t>Create a string to represent the RE pattern that you want to test for</a:t>
            </a:r>
          </a:p>
          <a:p>
            <a:pPr lvl="1"/>
            <a:r>
              <a:rPr lang="en-GB" dirty="0" smtClean="0">
                <a:latin typeface="+mj-lt"/>
                <a:cs typeface="Tahoma" pitchFamily="34" charset="0"/>
              </a:rPr>
              <a:t>Here's a pattern for allowable person titles</a:t>
            </a:r>
            <a:endParaRPr lang="en-GB" dirty="0" smtClean="0">
              <a:latin typeface="+mj-lt"/>
              <a:cs typeface="Tahoma" pitchFamily="34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Tahoma" pitchFamily="34" charset="0"/>
              <a:sym typeface="Wingdings" pitchFamily="2" charset="2"/>
            </a:endParaRPr>
          </a:p>
          <a:p>
            <a:pPr lvl="1"/>
            <a:endParaRPr lang="en-GB" dirty="0" smtClean="0">
              <a:latin typeface="+mj-lt"/>
              <a:cs typeface="Tahoma" pitchFamily="34" charset="0"/>
              <a:sym typeface="Wingdings" pitchFamily="2" charset="2"/>
            </a:endParaRPr>
          </a:p>
          <a:p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Call </a:t>
            </a:r>
            <a:r>
              <a:rPr lang="en-GB" dirty="0" err="1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Regex.Replace</a:t>
            </a:r>
            <a:r>
              <a:rPr lang="en-GB" dirty="0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()</a:t>
            </a:r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 to search for matching text and replace it with something else</a:t>
            </a:r>
          </a:p>
          <a:p>
            <a:pPr lvl="1"/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Specify the string, the pattern, and the replacement text</a:t>
            </a:r>
          </a:p>
          <a:p>
            <a:pPr lvl="1"/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Optionally specify </a:t>
            </a:r>
            <a:r>
              <a:rPr lang="en-GB" dirty="0" err="1" smtClean="0">
                <a:latin typeface="Lucida Console" pitchFamily="49" charset="0"/>
                <a:cs typeface="Tahoma" pitchFamily="34" charset="0"/>
                <a:sym typeface="Wingdings" pitchFamily="2" charset="2"/>
              </a:rPr>
              <a:t>RegexOptions</a:t>
            </a:r>
            <a:r>
              <a:rPr lang="en-GB" dirty="0" smtClean="0">
                <a:latin typeface="+mj-lt"/>
                <a:cs typeface="Tahoma" pitchFamily="34" charset="0"/>
                <a:sym typeface="Wingdings" pitchFamily="2" charset="2"/>
              </a:rPr>
              <a:t> flags</a:t>
            </a:r>
            <a:endParaRPr lang="en-GB" dirty="0" smtClean="0">
              <a:latin typeface="+mj-lt"/>
              <a:cs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Search and Replace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CBDF8-FCAE-4875-BDF2-21C19ED03804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1338" y="2396355"/>
            <a:ext cx="7538600" cy="3626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string pattern = @"(</a:t>
            </a:r>
            <a:r>
              <a:rPr lang="en-GB" sz="1200" b="0" dirty="0" err="1" smtClean="0">
                <a:latin typeface="Lucida Console" pitchFamily="49" charset="0"/>
              </a:rPr>
              <a:t>Mr.</a:t>
            </a:r>
            <a:r>
              <a:rPr lang="en-GB" sz="1200" b="0" dirty="0" smtClean="0">
                <a:latin typeface="Lucida Console" pitchFamily="49" charset="0"/>
              </a:rPr>
              <a:t>? |</a:t>
            </a:r>
            <a:r>
              <a:rPr lang="en-GB" sz="1200" b="0" dirty="0" err="1" smtClean="0">
                <a:latin typeface="Lucida Console" pitchFamily="49" charset="0"/>
              </a:rPr>
              <a:t>Mrs.</a:t>
            </a:r>
            <a:r>
              <a:rPr lang="en-GB" sz="1200" b="0" dirty="0" smtClean="0">
                <a:latin typeface="Lucida Console" pitchFamily="49" charset="0"/>
              </a:rPr>
              <a:t>? |Miss |</a:t>
            </a:r>
            <a:r>
              <a:rPr lang="en-GB" sz="1200" b="0" dirty="0" err="1" smtClean="0">
                <a:latin typeface="Lucida Console" pitchFamily="49" charset="0"/>
              </a:rPr>
              <a:t>Ms.</a:t>
            </a:r>
            <a:r>
              <a:rPr lang="en-GB" sz="1200" b="0" dirty="0" smtClean="0">
                <a:latin typeface="Lucida Console" pitchFamily="49" charset="0"/>
              </a:rPr>
              <a:t>? | </a:t>
            </a:r>
            <a:r>
              <a:rPr lang="en-GB" sz="1200" b="0" dirty="0" err="1" smtClean="0">
                <a:latin typeface="Lucida Console" pitchFamily="49" charset="0"/>
              </a:rPr>
              <a:t>Dr.</a:t>
            </a:r>
            <a:r>
              <a:rPr lang="en-GB" sz="1200" b="0" dirty="0" smtClean="0">
                <a:latin typeface="Lucida Console" pitchFamily="49" charset="0"/>
              </a:rPr>
              <a:t>? )"; 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1338" y="4755948"/>
            <a:ext cx="7538600" cy="87234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string name = "Mr James Bond";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name = </a:t>
            </a:r>
            <a:r>
              <a:rPr lang="en-GB" sz="1200" b="0" dirty="0" err="1" smtClean="0">
                <a:latin typeface="Lucida Console" pitchFamily="49" charset="0"/>
              </a:rPr>
              <a:t>Regex.Replace</a:t>
            </a:r>
            <a:r>
              <a:rPr lang="en-GB" sz="1200" b="0" dirty="0" smtClean="0">
                <a:latin typeface="Lucida Console" pitchFamily="49" charset="0"/>
              </a:rPr>
              <a:t>(name, pattern, </a:t>
            </a:r>
            <a:r>
              <a:rPr lang="en-GB" sz="1200" b="0" dirty="0" err="1" smtClean="0">
                <a:latin typeface="Lucida Console" pitchFamily="49" charset="0"/>
              </a:rPr>
              <a:t>String.Empty</a:t>
            </a:r>
            <a:r>
              <a:rPr lang="en-GB" sz="1200" b="0" dirty="0" smtClean="0">
                <a:latin typeface="Lucida Console" pitchFamily="49" charset="0"/>
              </a:rPr>
              <a:t>, </a:t>
            </a:r>
            <a:r>
              <a:rPr lang="en-GB" sz="1200" b="0" dirty="0" err="1" smtClean="0">
                <a:latin typeface="Lucida Console" pitchFamily="49" charset="0"/>
              </a:rPr>
              <a:t>RegexOptions.IgnoreCase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("Name is now {0}", name);</a:t>
            </a:r>
            <a:endParaRPr lang="en-GB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9100" algn="l"/>
              </a:tabLst>
            </a:pPr>
            <a:r>
              <a:rPr lang="en-GB" dirty="0" smtClean="0"/>
              <a:t>You can partition an RE into groups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Parenthesized sub-expressions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Remember portions of text matched by sub-expressions</a:t>
            </a:r>
          </a:p>
          <a:p>
            <a:pPr lvl="1">
              <a:tabLst>
                <a:tab pos="2959100" algn="l"/>
              </a:tabLst>
            </a:pPr>
            <a:endParaRPr lang="en-GB" dirty="0"/>
          </a:p>
          <a:p>
            <a:pPr>
              <a:tabLst>
                <a:tab pos="2959100" algn="l"/>
              </a:tabLst>
            </a:pPr>
            <a:r>
              <a:rPr lang="en-GB" dirty="0" smtClean="0"/>
              <a:t>You can refer to a group within the same RE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E.g. use \1 to refer to the first group</a:t>
            </a:r>
          </a:p>
          <a:p>
            <a:pPr lvl="1">
              <a:tabLst>
                <a:tab pos="2959100" algn="l"/>
              </a:tabLst>
            </a:pPr>
            <a:endParaRPr lang="en-GB" dirty="0"/>
          </a:p>
          <a:p>
            <a:pPr>
              <a:tabLst>
                <a:tab pos="2959100" algn="l"/>
              </a:tabLst>
            </a:pPr>
            <a:r>
              <a:rPr lang="en-GB" dirty="0" smtClean="0"/>
              <a:t>Example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At a word boundary…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Capture a word of any length (followed by a space) …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Followed by the same word (via the \1 group capture reference)</a:t>
            </a:r>
          </a:p>
          <a:p>
            <a:pPr>
              <a:tabLst>
                <a:tab pos="2959100" algn="l"/>
              </a:tabLst>
            </a:pPr>
            <a:endParaRPr lang="en-GB" dirty="0" smtClean="0"/>
          </a:p>
          <a:p>
            <a:pPr>
              <a:tabLst>
                <a:tab pos="2959100" algn="l"/>
              </a:tabLst>
            </a:pPr>
            <a:endParaRPr lang="en-GB" dirty="0" smtClean="0"/>
          </a:p>
          <a:p>
            <a:pPr>
              <a:tabLst>
                <a:tab pos="2959100" algn="l"/>
              </a:tabLst>
            </a:pPr>
            <a:endParaRPr lang="en-GB" dirty="0" smtClean="0"/>
          </a:p>
          <a:p>
            <a:pPr>
              <a:tabLst>
                <a:tab pos="2959100" algn="l"/>
              </a:tabLst>
            </a:pPr>
            <a:endParaRPr lang="en-GB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Group Capture (1 of 2)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51AFE9-4B80-4C66-B331-8508B75C5228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51338" y="5644058"/>
            <a:ext cx="7538600" cy="3626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string pattern = @"\b(w+?)\s\1\b";</a:t>
            </a:r>
            <a:endParaRPr lang="en-GB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9100" algn="l"/>
              </a:tabLst>
            </a:pPr>
            <a:r>
              <a:rPr lang="en-GB" dirty="0" smtClean="0"/>
              <a:t>To access groups in code: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Call </a:t>
            </a:r>
            <a:r>
              <a:rPr lang="en-GB" dirty="0" err="1" smtClean="0">
                <a:latin typeface="Lucida Console" pitchFamily="49" charset="0"/>
              </a:rPr>
              <a:t>Regex.Matches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to find matches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On a </a:t>
            </a:r>
            <a:r>
              <a:rPr lang="en-GB" dirty="0" smtClean="0">
                <a:latin typeface="Lucida Console" pitchFamily="49" charset="0"/>
              </a:rPr>
              <a:t>Match</a:t>
            </a:r>
            <a:r>
              <a:rPr lang="en-GB" dirty="0" smtClean="0"/>
              <a:t> object, use </a:t>
            </a:r>
            <a:r>
              <a:rPr lang="en-GB" dirty="0" smtClean="0">
                <a:latin typeface="Lucida Console" pitchFamily="49" charset="0"/>
              </a:rPr>
              <a:t>Groups[index]</a:t>
            </a:r>
            <a:r>
              <a:rPr lang="en-GB" dirty="0" smtClean="0"/>
              <a:t> to find a group</a:t>
            </a:r>
          </a:p>
          <a:p>
            <a:pPr lvl="1">
              <a:tabLst>
                <a:tab pos="2959100" algn="l"/>
              </a:tabLst>
            </a:pPr>
            <a:r>
              <a:rPr lang="en-GB" dirty="0" smtClean="0"/>
              <a:t>On a </a:t>
            </a:r>
            <a:r>
              <a:rPr lang="en-GB" dirty="0" smtClean="0">
                <a:latin typeface="Lucida Console" pitchFamily="49" charset="0"/>
              </a:rPr>
              <a:t>Group</a:t>
            </a:r>
            <a:r>
              <a:rPr lang="en-GB" dirty="0" smtClean="0"/>
              <a:t> object, use its </a:t>
            </a:r>
            <a:r>
              <a:rPr lang="en-GB" dirty="0" smtClean="0">
                <a:latin typeface="Lucida Console" pitchFamily="49" charset="0"/>
              </a:rPr>
              <a:t>Value</a:t>
            </a:r>
            <a:r>
              <a:rPr lang="en-GB" dirty="0" smtClean="0"/>
              <a:t> property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Group Capture </a:t>
            </a:r>
            <a:r>
              <a:rPr lang="en-GB" sz="3400" dirty="0" smtClean="0"/>
              <a:t>(2 </a:t>
            </a:r>
            <a:r>
              <a:rPr lang="en-GB" sz="3400" dirty="0"/>
              <a:t>of 2)</a:t>
            </a:r>
            <a:endParaRPr lang="en-GB" sz="3400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626FC4-C264-4890-9B17-3D93E841716A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1338" y="2782443"/>
            <a:ext cx="7538600" cy="18025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string input = "</a:t>
            </a:r>
            <a:r>
              <a:rPr lang="en-GB" sz="1200" b="0" dirty="0" err="1" smtClean="0">
                <a:latin typeface="Lucida Console" pitchFamily="49" charset="0"/>
              </a:rPr>
              <a:t>Gwlad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Gwlad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Pleidiol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wyf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i'm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wlad</a:t>
            </a:r>
            <a:r>
              <a:rPr lang="en-GB" sz="1200" b="0" dirty="0" smtClean="0">
                <a:latin typeface="Lucida Console" pitchFamily="49" charset="0"/>
              </a:rPr>
              <a:t>! Wales </a:t>
            </a:r>
            <a:r>
              <a:rPr lang="en-GB" sz="1200" b="0" dirty="0" err="1" smtClean="0">
                <a:latin typeface="Lucida Console" pitchFamily="49" charset="0"/>
              </a:rPr>
              <a:t>Wales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Wales</a:t>
            </a:r>
            <a:r>
              <a:rPr lang="en-GB" sz="1200" b="0" dirty="0" smtClean="0">
                <a:latin typeface="Lucida Console" pitchFamily="49" charset="0"/>
              </a:rPr>
              <a:t>";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for (Match </a:t>
            </a:r>
            <a:r>
              <a:rPr lang="en-GB" sz="1200" b="0" dirty="0" err="1" smtClean="0">
                <a:latin typeface="Lucida Console" pitchFamily="49" charset="0"/>
              </a:rPr>
              <a:t>match</a:t>
            </a:r>
            <a:r>
              <a:rPr lang="en-GB" sz="1200" b="0" dirty="0" smtClean="0">
                <a:latin typeface="Lucida Console" pitchFamily="49" charset="0"/>
              </a:rPr>
              <a:t> in </a:t>
            </a:r>
            <a:r>
              <a:rPr lang="en-GB" sz="1200" b="0" dirty="0" err="1" smtClean="0">
                <a:latin typeface="Lucida Console" pitchFamily="49" charset="0"/>
              </a:rPr>
              <a:t>Regex.Matches</a:t>
            </a:r>
            <a:r>
              <a:rPr lang="en-GB" sz="1200" b="0" dirty="0" smtClean="0">
                <a:latin typeface="Lucida Console" pitchFamily="49" charset="0"/>
              </a:rPr>
              <a:t>(input, pattern, </a:t>
            </a:r>
            <a:r>
              <a:rPr lang="en-GB" sz="1200" b="0" dirty="0" err="1" smtClean="0">
                <a:latin typeface="Lucida Console" pitchFamily="49" charset="0"/>
              </a:rPr>
              <a:t>RegexOptions.IgnoreCase</a:t>
            </a:r>
            <a:r>
              <a:rPr lang="en-GB" sz="1200" b="0" dirty="0" smtClean="0">
                <a:latin typeface="Lucida Console" pitchFamily="49" charset="0"/>
              </a:rPr>
              <a:t>))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("{0} (duplicates '{1}') at position {2}",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                 </a:t>
            </a:r>
            <a:r>
              <a:rPr lang="en-GB" sz="1200" b="0" dirty="0" err="1" smtClean="0">
                <a:latin typeface="Lucida Console" pitchFamily="49" charset="0"/>
              </a:rPr>
              <a:t>match.Value</a:t>
            </a:r>
            <a:r>
              <a:rPr lang="en-GB" sz="1200" b="0" dirty="0" smtClean="0">
                <a:latin typeface="Lucida Console" pitchFamily="49" charset="0"/>
              </a:rPr>
              <a:t>,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                 </a:t>
            </a:r>
            <a:r>
              <a:rPr lang="en-GB" sz="1200" b="0" dirty="0" err="1" smtClean="0">
                <a:latin typeface="Lucida Console" pitchFamily="49" charset="0"/>
              </a:rPr>
              <a:t>match.Groups</a:t>
            </a:r>
            <a:r>
              <a:rPr lang="en-GB" sz="1200" b="0" dirty="0" smtClean="0">
                <a:latin typeface="Lucida Console" pitchFamily="49" charset="0"/>
              </a:rPr>
              <a:t>[1].Value,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smtClean="0">
                <a:latin typeface="Lucida Console" pitchFamily="49" charset="0"/>
              </a:rPr>
              <a:t>                    </a:t>
            </a:r>
            <a:r>
              <a:rPr lang="en-GB" sz="1200" b="0" dirty="0" err="1" smtClean="0">
                <a:latin typeface="Lucida Console" pitchFamily="49" charset="0"/>
              </a:rPr>
              <a:t>match.Index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Any Questions?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0C2797-1711-4F2F-9E47-EDC2CAE2C84A}" type="slidenum">
              <a:rPr lang="en-GB" smtClean="0"/>
              <a:pPr/>
              <a:t>29</a:t>
            </a:fld>
            <a:endParaRPr lang="en-GB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exception handling</a:t>
            </a:r>
          </a:p>
          <a:p>
            <a:pPr eaLnBrk="1" hangingPunct="1"/>
            <a:r>
              <a:rPr lang="en-GB" dirty="0" smtClean="0"/>
              <a:t>Types of exceptions in .NET</a:t>
            </a:r>
          </a:p>
          <a:p>
            <a:pPr eaLnBrk="1" hangingPunct="1"/>
            <a:r>
              <a:rPr lang="en-GB" dirty="0" smtClean="0"/>
              <a:t>How to handle exceptions</a:t>
            </a:r>
          </a:p>
          <a:p>
            <a:pPr eaLnBrk="1" hangingPunct="1"/>
            <a:r>
              <a:rPr lang="en-GB" dirty="0" smtClean="0"/>
              <a:t>Exceptions hierarchies</a:t>
            </a:r>
          </a:p>
          <a:p>
            <a:pPr eaLnBrk="1" hangingPunct="1"/>
            <a:r>
              <a:rPr lang="en-GB" dirty="0" smtClean="0"/>
              <a:t>Re-throwing an </a:t>
            </a:r>
            <a:r>
              <a:rPr lang="en-GB" dirty="0" smtClean="0"/>
              <a:t>exception</a:t>
            </a:r>
          </a:p>
          <a:p>
            <a:pPr eaLnBrk="1" hangingPunct="1"/>
            <a:r>
              <a:rPr lang="en-GB" dirty="0" smtClean="0"/>
              <a:t>Exception filters</a:t>
            </a:r>
            <a:endParaRPr lang="en-GB" dirty="0" smtClean="0"/>
          </a:p>
          <a:p>
            <a:pPr eaLnBrk="1" hangingPunct="1"/>
            <a:r>
              <a:rPr lang="en-GB" dirty="0" smtClean="0"/>
              <a:t>Defining a custom exception class</a:t>
            </a:r>
          </a:p>
          <a:p>
            <a:pPr eaLnBrk="1" hangingPunct="1"/>
            <a:r>
              <a:rPr lang="en-GB" dirty="0" smtClean="0"/>
              <a:t>Throwing an exception</a:t>
            </a: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1. Exception Handling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82CE315-26D6-471C-B197-C7D32B98FBA9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Exceptions are a run-time mechanism for indicating exceptional conditions in .NET</a:t>
            </a:r>
          </a:p>
          <a:p>
            <a:pPr lvl="1" eaLnBrk="1" hangingPunct="1"/>
            <a:r>
              <a:rPr lang="en-GB" dirty="0" smtClean="0"/>
              <a:t>If you detect an "exceptional" condition, you can throw an exception</a:t>
            </a:r>
          </a:p>
          <a:p>
            <a:pPr lvl="1" eaLnBrk="1" hangingPunct="1"/>
            <a:r>
              <a:rPr lang="en-GB" dirty="0" smtClean="0"/>
              <a:t>An exception is an object that contains relevant error info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Somewhere up the call stack, the exception is caught and dealt with</a:t>
            </a:r>
          </a:p>
          <a:p>
            <a:pPr lvl="1" eaLnBrk="1" hangingPunct="1"/>
            <a:r>
              <a:rPr lang="en-GB" dirty="0" smtClean="0"/>
              <a:t>If the exception is not caught, your application terminates</a:t>
            </a:r>
          </a:p>
          <a:p>
            <a:pPr eaLnBrk="1" hangingPunct="1"/>
            <a:endParaRPr lang="en-GB" dirty="0" smtClean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 of Exception Handling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D3917C-EC98-4D9D-B720-AD30B350FA7D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lots of things that can go wrong in a .NET app</a:t>
            </a:r>
          </a:p>
          <a:p>
            <a:pPr lvl="1"/>
            <a:r>
              <a:rPr lang="en-GB" dirty="0" smtClean="0"/>
              <a:t>Therefore, there are lots of different exception classes</a:t>
            </a:r>
          </a:p>
          <a:p>
            <a:pPr lvl="1"/>
            <a:r>
              <a:rPr lang="en-GB" dirty="0" smtClean="0"/>
              <a:t>Each exception class represents a different kind of problem</a:t>
            </a:r>
          </a:p>
          <a:p>
            <a:pPr lvl="1"/>
            <a:r>
              <a:rPr lang="en-GB" dirty="0" smtClean="0"/>
              <a:t>The .NET Framework library defines hundreds of standard exception classes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All exceptions inherit from </a:t>
            </a:r>
            <a:r>
              <a:rPr lang="en-GB" dirty="0" err="1" smtClean="0">
                <a:latin typeface="Lucida Console" pitchFamily="49" charset="0"/>
              </a:rPr>
              <a:t>System.Exception</a:t>
            </a:r>
            <a:endParaRPr lang="en-GB" dirty="0" smtClean="0">
              <a:latin typeface="Lucida Console" pitchFamily="49" charset="0"/>
            </a:endParaRPr>
          </a:p>
          <a:p>
            <a:endParaRPr lang="en-GB" dirty="0" smtClean="0"/>
          </a:p>
        </p:txBody>
      </p:sp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Types of Exceptions in .NET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1263901-0D9F-4445-A7AB-EE8A83A2B9F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Lucida Console" pitchFamily="49" charset="0"/>
              </a:rPr>
              <a:t>try</a:t>
            </a:r>
            <a:r>
              <a:rPr lang="en-GB" dirty="0" smtClean="0"/>
              <a:t> block</a:t>
            </a:r>
          </a:p>
          <a:p>
            <a:pPr lvl="1">
              <a:defRPr/>
            </a:pPr>
            <a:r>
              <a:rPr lang="en-GB" dirty="0" smtClean="0"/>
              <a:t>Contains code that might</a:t>
            </a:r>
            <a:br>
              <a:rPr lang="en-GB" dirty="0" smtClean="0"/>
            </a:br>
            <a:r>
              <a:rPr lang="en-GB" dirty="0" smtClean="0"/>
              <a:t>cause an exception</a:t>
            </a:r>
          </a:p>
          <a:p>
            <a:pPr>
              <a:defRPr/>
            </a:pPr>
            <a:r>
              <a:rPr lang="en-GB" dirty="0" smtClean="0">
                <a:latin typeface="Lucida Console" pitchFamily="49" charset="0"/>
              </a:rPr>
              <a:t>catch</a:t>
            </a:r>
            <a:r>
              <a:rPr lang="en-GB" dirty="0" smtClean="0"/>
              <a:t> block(s)</a:t>
            </a:r>
          </a:p>
          <a:p>
            <a:pPr lvl="1">
              <a:defRPr/>
            </a:pPr>
            <a:r>
              <a:rPr lang="en-GB" dirty="0" smtClean="0"/>
              <a:t>Zero or more</a:t>
            </a:r>
          </a:p>
          <a:p>
            <a:pPr lvl="1">
              <a:defRPr/>
            </a:pPr>
            <a:r>
              <a:rPr lang="en-GB" dirty="0" smtClean="0"/>
              <a:t>Specify an exception class,</a:t>
            </a:r>
            <a:br>
              <a:rPr lang="en-GB" dirty="0" smtClean="0"/>
            </a:br>
            <a:r>
              <a:rPr lang="en-GB" dirty="0" smtClean="0"/>
              <a:t>to catch exception object</a:t>
            </a:r>
          </a:p>
          <a:p>
            <a:pPr lvl="1">
              <a:defRPr/>
            </a:pPr>
            <a:r>
              <a:rPr lang="en-GB" dirty="0" smtClean="0"/>
              <a:t>Perform recovery code</a:t>
            </a:r>
          </a:p>
          <a:p>
            <a:pPr>
              <a:defRPr/>
            </a:pPr>
            <a:r>
              <a:rPr lang="en-GB" dirty="0" smtClean="0">
                <a:latin typeface="Lucida Console" pitchFamily="49" charset="0"/>
              </a:rPr>
              <a:t>finally</a:t>
            </a:r>
            <a:r>
              <a:rPr lang="en-GB" dirty="0" smtClean="0"/>
              <a:t> block (optional)</a:t>
            </a:r>
          </a:p>
          <a:p>
            <a:pPr lvl="1">
              <a:defRPr/>
            </a:pPr>
            <a:r>
              <a:rPr lang="en-GB" dirty="0" smtClean="0"/>
              <a:t>Will always be executed</a:t>
            </a:r>
          </a:p>
          <a:p>
            <a:pPr lvl="1">
              <a:defRPr/>
            </a:pPr>
            <a:r>
              <a:rPr lang="en-GB" dirty="0" smtClean="0"/>
              <a:t>Perform tidy-up code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Note:</a:t>
            </a:r>
          </a:p>
          <a:p>
            <a:pPr lvl="1">
              <a:defRPr/>
            </a:pPr>
            <a:r>
              <a:rPr lang="en-GB" dirty="0" smtClean="0">
                <a:latin typeface="Lucida Console" pitchFamily="49" charset="0"/>
              </a:rPr>
              <a:t>try</a:t>
            </a:r>
            <a:r>
              <a:rPr lang="en-GB" dirty="0" smtClean="0"/>
              <a:t> must be followed immediately by </a:t>
            </a:r>
            <a:r>
              <a:rPr lang="en-GB" dirty="0" smtClean="0">
                <a:latin typeface="Lucida Console" pitchFamily="49" charset="0"/>
              </a:rPr>
              <a:t>catch</a:t>
            </a:r>
            <a:r>
              <a:rPr lang="en-GB" dirty="0" smtClean="0">
                <a:latin typeface="+mj-lt"/>
              </a:rPr>
              <a:t> and/or </a:t>
            </a:r>
            <a:r>
              <a:rPr lang="en-GB" dirty="0" smtClean="0">
                <a:latin typeface="Lucida Console" pitchFamily="49" charset="0"/>
              </a:rPr>
              <a:t>finally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921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How to Handle Exceptions </a:t>
            </a:r>
            <a:r>
              <a:rPr lang="en-GB" sz="2800" dirty="0" smtClean="0"/>
              <a:t>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B8E5C0-1864-4D24-AA69-54F4C37C3485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84700" y="1193800"/>
            <a:ext cx="4203700" cy="466483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try</a:t>
            </a:r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endParaRPr lang="en-GB" sz="1200" b="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// Code that might cause an exception …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  <a:endParaRPr lang="en-GB" sz="1200" b="0" dirty="0" smtClean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solidFill>
                  <a:srgbClr val="FF0000"/>
                </a:solidFill>
                <a:latin typeface="Lucida Console" pitchFamily="49" charset="0"/>
              </a:rPr>
              <a:t>catch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i="1" dirty="0">
                <a:latin typeface="Lucida Console" pitchFamily="49" charset="0"/>
              </a:rPr>
              <a:t>ExceptionType1 </a:t>
            </a:r>
            <a:r>
              <a:rPr lang="en-GB" sz="1200" b="0" dirty="0">
                <a:latin typeface="Lucida Console" pitchFamily="49" charset="0"/>
              </a:rPr>
              <a:t>ex) </a:t>
            </a:r>
            <a:endParaRPr lang="en-GB" sz="1200" b="0" dirty="0" smtClean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// Code to handle </a:t>
            </a:r>
            <a:r>
              <a:rPr lang="en-GB" sz="1200" b="0" i="1" dirty="0">
                <a:latin typeface="Lucida Console" pitchFamily="49" charset="0"/>
              </a:rPr>
              <a:t>ExceptionType1…</a:t>
            </a:r>
          </a:p>
          <a:p>
            <a:pPr defTabSz="739775">
              <a:defRPr/>
            </a:pPr>
            <a:endParaRPr lang="en-GB" sz="1200" b="0" i="1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i="1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  <a:endParaRPr lang="en-GB" sz="1200" b="0" dirty="0" smtClean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 smtClean="0">
                <a:solidFill>
                  <a:srgbClr val="FF0000"/>
                </a:solidFill>
                <a:latin typeface="Lucida Console" pitchFamily="49" charset="0"/>
              </a:rPr>
              <a:t>catch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i="1" dirty="0">
                <a:latin typeface="Lucida Console" pitchFamily="49" charset="0"/>
              </a:rPr>
              <a:t>ExceptionType2 </a:t>
            </a:r>
            <a:r>
              <a:rPr lang="en-GB" sz="1200" b="0" dirty="0">
                <a:latin typeface="Lucida Console" pitchFamily="49" charset="0"/>
              </a:rPr>
              <a:t>ex) </a:t>
            </a:r>
            <a:endParaRPr lang="en-GB" sz="1200" b="0" dirty="0" smtClean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>
                <a:latin typeface="Lucida Console" pitchFamily="49" charset="0"/>
              </a:rPr>
              <a:t>// Code to handle </a:t>
            </a:r>
            <a:r>
              <a:rPr lang="en-GB" sz="1200" b="0" i="1" dirty="0">
                <a:latin typeface="Lucida Console" pitchFamily="49" charset="0"/>
              </a:rPr>
              <a:t>ExceptionType1…</a:t>
            </a:r>
          </a:p>
          <a:p>
            <a:pPr defTabSz="739775">
              <a:defRPr/>
            </a:pPr>
            <a:endParaRPr lang="en-GB" sz="1200" b="0" i="1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i="1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finally</a:t>
            </a:r>
            <a:r>
              <a:rPr lang="en-GB" sz="1200" b="0" dirty="0">
                <a:latin typeface="Lucida Console" pitchFamily="49" charset="0"/>
              </a:rPr>
              <a:t> </a:t>
            </a:r>
            <a:endParaRPr lang="en-GB" sz="1200" b="0" dirty="0" smtClean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smtClean="0">
                <a:latin typeface="Lucida Console" pitchFamily="49" charset="0"/>
              </a:rPr>
              <a:t>// </a:t>
            </a:r>
            <a:r>
              <a:rPr lang="en-GB" sz="1200" b="0" dirty="0">
                <a:latin typeface="Lucida Console" pitchFamily="49" charset="0"/>
              </a:rPr>
              <a:t>Performs unconditional tidying-up…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This example illustrates simple exception handling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Based on file I/O</a:t>
            </a:r>
          </a:p>
        </p:txBody>
      </p:sp>
      <p:sp>
        <p:nvSpPr>
          <p:cNvPr id="1024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How to Handle Exceptions </a:t>
            </a:r>
            <a:r>
              <a:rPr lang="en-GB" sz="2800" dirty="0" smtClean="0"/>
              <a:t>(2 of 2)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20AFAFB-0F77-4395-BFB7-C702E57EA699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9900" y="2057399"/>
            <a:ext cx="8318500" cy="449778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 smtClean="0">
                <a:latin typeface="Lucida Console" pitchFamily="49" charset="0"/>
              </a:rPr>
              <a:t>using </a:t>
            </a:r>
            <a:r>
              <a:rPr lang="en-GB" sz="1200" b="0" dirty="0" err="1" smtClean="0">
                <a:latin typeface="Lucida Console" pitchFamily="49" charset="0"/>
              </a:rPr>
              <a:t>System.IO</a:t>
            </a:r>
            <a:r>
              <a:rPr lang="en-GB" sz="1200" b="0" dirty="0" smtClean="0">
                <a:latin typeface="Lucida Console" pitchFamily="49" charset="0"/>
              </a:rPr>
              <a:t>;                                                       </a:t>
            </a:r>
            <a:r>
              <a:rPr lang="en-GB" sz="1200" b="0" u="sng" dirty="0" err="1" smtClean="0">
                <a:latin typeface="Lucida Console" pitchFamily="49" charset="0"/>
              </a:rPr>
              <a:t>ExceptionsDemo.cs</a:t>
            </a:r>
            <a:endParaRPr lang="en-GB" sz="1200" b="0" u="sng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…</a:t>
            </a:r>
          </a:p>
          <a:p>
            <a:endParaRPr lang="en-GB" sz="1200" b="0" dirty="0" smtClean="0">
              <a:latin typeface="Lucida Console" pitchFamily="49" charset="0"/>
            </a:endParaRPr>
          </a:p>
          <a:p>
            <a:r>
              <a:rPr lang="en-GB" sz="1200" b="0" dirty="0" smtClean="0">
                <a:latin typeface="Lucida Console" pitchFamily="49" charset="0"/>
              </a:rPr>
              <a:t>public static void </a:t>
            </a:r>
            <a:r>
              <a:rPr lang="en-GB" sz="1200" b="0" dirty="0" err="1" smtClean="0">
                <a:latin typeface="Lucida Console" pitchFamily="49" charset="0"/>
              </a:rPr>
              <a:t>DemoFileException</a:t>
            </a:r>
            <a:r>
              <a:rPr lang="en-GB" sz="1200" b="0" dirty="0" smtClean="0">
                <a:latin typeface="Lucida Console" pitchFamily="49" charset="0"/>
              </a:rPr>
              <a:t>()</a:t>
            </a:r>
          </a:p>
          <a:p>
            <a:r>
              <a:rPr lang="en-GB" sz="1200" b="0" dirty="0" smtClean="0">
                <a:latin typeface="Lucida Console" pitchFamily="49" charset="0"/>
              </a:rPr>
              <a:t>{</a:t>
            </a:r>
          </a:p>
          <a:p>
            <a:r>
              <a:rPr lang="en-GB" sz="1200" b="0" dirty="0" smtClean="0">
                <a:latin typeface="Lucida Console" pitchFamily="49" charset="0"/>
              </a:rPr>
              <a:t>  </a:t>
            </a:r>
            <a:r>
              <a:rPr lang="en-GB" sz="1200" b="0" dirty="0" err="1" smtClean="0">
                <a:latin typeface="Lucida Console" pitchFamily="49" charset="0"/>
              </a:rPr>
              <a:t>StreamWriter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 err="1" smtClean="0">
                <a:latin typeface="Lucida Console" pitchFamily="49" charset="0"/>
              </a:rPr>
              <a:t>sw</a:t>
            </a:r>
            <a:r>
              <a:rPr lang="en-GB" sz="1200" b="0" dirty="0" smtClean="0">
                <a:latin typeface="Lucida Console" pitchFamily="49" charset="0"/>
              </a:rPr>
              <a:t> = null;</a:t>
            </a:r>
          </a:p>
          <a:p>
            <a:r>
              <a:rPr lang="en-GB" sz="1200" b="0" dirty="0" smtClean="0">
                <a:latin typeface="Lucida Console" pitchFamily="49" charset="0"/>
              </a:rPr>
              <a:t>  try</a:t>
            </a:r>
          </a:p>
          <a:p>
            <a:r>
              <a:rPr lang="en-GB" sz="1200" b="0" dirty="0" smtClean="0">
                <a:latin typeface="Lucida Console" pitchFamily="49" charset="0"/>
              </a:rPr>
              <a:t>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sw</a:t>
            </a:r>
            <a:r>
              <a:rPr lang="en-GB" sz="1200" b="0" dirty="0" smtClean="0">
                <a:latin typeface="Lucida Console" pitchFamily="49" charset="0"/>
              </a:rPr>
              <a:t> = new </a:t>
            </a:r>
            <a:r>
              <a:rPr lang="en-GB" sz="1200" b="0" dirty="0" err="1" smtClean="0">
                <a:latin typeface="Lucida Console" pitchFamily="49" charset="0"/>
              </a:rPr>
              <a:t>StreamWriter</a:t>
            </a:r>
            <a:r>
              <a:rPr lang="en-GB" sz="1200" b="0" dirty="0" smtClean="0">
                <a:latin typeface="Lucida Console" pitchFamily="49" charset="0"/>
              </a:rPr>
              <a:t>("</a:t>
            </a:r>
            <a:r>
              <a:rPr lang="en-GB" sz="1200" b="0" dirty="0" err="1" smtClean="0">
                <a:latin typeface="Lucida Console" pitchFamily="49" charset="0"/>
              </a:rPr>
              <a:t>Myfile.txt</a:t>
            </a:r>
            <a:r>
              <a:rPr lang="en-GB" sz="1200" b="0" dirty="0" smtClean="0">
                <a:latin typeface="Lucida Console" pitchFamily="49" charset="0"/>
              </a:rPr>
              <a:t>", true);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sw.WriteLine</a:t>
            </a:r>
            <a:r>
              <a:rPr lang="en-GB" sz="1200" b="0" dirty="0" smtClean="0">
                <a:latin typeface="Lucida Console" pitchFamily="49" charset="0"/>
              </a:rPr>
              <a:t>("Hello world.");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sw.WriteLine</a:t>
            </a:r>
            <a:r>
              <a:rPr lang="en-GB" sz="1200" b="0" dirty="0" smtClean="0">
                <a:latin typeface="Lucida Console" pitchFamily="49" charset="0"/>
              </a:rPr>
              <a:t>("Thank you, and goodnight.");</a:t>
            </a:r>
          </a:p>
          <a:p>
            <a:r>
              <a:rPr lang="en-GB" sz="1200" b="0" dirty="0" smtClean="0">
                <a:latin typeface="Lucida Console" pitchFamily="49" charset="0"/>
              </a:rPr>
              <a:t>  }</a:t>
            </a:r>
          </a:p>
          <a:p>
            <a:r>
              <a:rPr lang="en-GB" sz="1200" b="0" dirty="0" smtClean="0">
                <a:latin typeface="Lucida Console" pitchFamily="49" charset="0"/>
              </a:rPr>
              <a:t>  catch (</a:t>
            </a:r>
            <a:r>
              <a:rPr lang="en-GB" sz="1200" b="0" dirty="0" err="1" smtClean="0">
                <a:latin typeface="Lucida Console" pitchFamily="49" charset="0"/>
              </a:rPr>
              <a:t>IOException</a:t>
            </a:r>
            <a:r>
              <a:rPr lang="en-GB" sz="1200" b="0" dirty="0" smtClean="0">
                <a:latin typeface="Lucida Console" pitchFamily="49" charset="0"/>
              </a:rPr>
              <a:t> ex)</a:t>
            </a:r>
          </a:p>
          <a:p>
            <a:r>
              <a:rPr lang="en-GB" sz="1200" b="0" dirty="0" smtClean="0">
                <a:latin typeface="Lucida Console" pitchFamily="49" charset="0"/>
              </a:rPr>
              <a:t>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</a:t>
            </a:r>
            <a:r>
              <a:rPr lang="en-GB" sz="1200" b="0" dirty="0" err="1" smtClean="0">
                <a:latin typeface="Lucida Console" pitchFamily="49" charset="0"/>
              </a:rPr>
              <a:t>Console.WriteLine</a:t>
            </a:r>
            <a:r>
              <a:rPr lang="en-GB" sz="1200" b="0" dirty="0" smtClean="0">
                <a:latin typeface="Lucida Console" pitchFamily="49" charset="0"/>
              </a:rPr>
              <a:t>(</a:t>
            </a:r>
            <a:r>
              <a:rPr lang="en-GB" sz="1200" b="0" dirty="0" err="1" smtClean="0">
                <a:latin typeface="Lucida Console" pitchFamily="49" charset="0"/>
              </a:rPr>
              <a:t>ex.Message</a:t>
            </a:r>
            <a:r>
              <a:rPr lang="en-GB" sz="1200" b="0" dirty="0" smtClean="0">
                <a:latin typeface="Lucida Console" pitchFamily="49" charset="0"/>
              </a:rPr>
              <a:t>);</a:t>
            </a:r>
          </a:p>
          <a:p>
            <a:r>
              <a:rPr lang="en-GB" sz="1200" b="0" dirty="0" smtClean="0">
                <a:latin typeface="Lucida Console" pitchFamily="49" charset="0"/>
              </a:rPr>
              <a:t>  }</a:t>
            </a:r>
          </a:p>
          <a:p>
            <a:r>
              <a:rPr lang="en-GB" sz="1200" b="0" dirty="0" smtClean="0">
                <a:latin typeface="Lucida Console" pitchFamily="49" charset="0"/>
              </a:rPr>
              <a:t>  finally</a:t>
            </a:r>
          </a:p>
          <a:p>
            <a:r>
              <a:rPr lang="en-GB" sz="1200" b="0" dirty="0" smtClean="0">
                <a:latin typeface="Lucida Console" pitchFamily="49" charset="0"/>
              </a:rPr>
              <a:t>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if (</a:t>
            </a:r>
            <a:r>
              <a:rPr lang="en-GB" sz="1200" b="0" dirty="0" err="1" smtClean="0">
                <a:latin typeface="Lucida Console" pitchFamily="49" charset="0"/>
              </a:rPr>
              <a:t>sw</a:t>
            </a:r>
            <a:r>
              <a:rPr lang="en-GB" sz="1200" b="0" dirty="0" smtClean="0">
                <a:latin typeface="Lucida Console" pitchFamily="49" charset="0"/>
              </a:rPr>
              <a:t> != null)</a:t>
            </a:r>
          </a:p>
          <a:p>
            <a:r>
              <a:rPr lang="en-GB" sz="1200" b="0" dirty="0" smtClean="0">
                <a:latin typeface="Lucida Console" pitchFamily="49" charset="0"/>
              </a:rPr>
              <a:t>    {</a:t>
            </a:r>
          </a:p>
          <a:p>
            <a:r>
              <a:rPr lang="en-GB" sz="1200" b="0" dirty="0" smtClean="0">
                <a:latin typeface="Lucida Console" pitchFamily="49" charset="0"/>
              </a:rPr>
              <a:t>      </a:t>
            </a:r>
            <a:r>
              <a:rPr lang="en-GB" sz="1200" b="0" dirty="0" err="1" smtClean="0">
                <a:latin typeface="Lucida Console" pitchFamily="49" charset="0"/>
              </a:rPr>
              <a:t>sw.Close</a:t>
            </a:r>
            <a:r>
              <a:rPr lang="en-GB" sz="1200" b="0" dirty="0" smtClean="0">
                <a:latin typeface="Lucida Console" pitchFamily="49" charset="0"/>
              </a:rPr>
              <a:t>();</a:t>
            </a:r>
          </a:p>
          <a:p>
            <a:r>
              <a:rPr lang="en-GB" sz="1200" b="0" dirty="0" smtClean="0">
                <a:latin typeface="Lucida Console" pitchFamily="49" charset="0"/>
              </a:rPr>
              <a:t>    }</a:t>
            </a:r>
          </a:p>
          <a:p>
            <a:r>
              <a:rPr lang="en-GB" sz="1200" b="0" dirty="0" smtClean="0">
                <a:latin typeface="Lucida Console" pitchFamily="49" charset="0"/>
              </a:rPr>
              <a:t>  }</a:t>
            </a:r>
          </a:p>
          <a:p>
            <a:r>
              <a:rPr lang="en-GB" sz="1200" b="0" dirty="0" smtClean="0">
                <a:latin typeface="Lucida Console" pitchFamily="49" charset="0"/>
              </a:rPr>
              <a:t>}</a:t>
            </a:r>
          </a:p>
        </p:txBody>
      </p:sp>
      <p:cxnSp>
        <p:nvCxnSpPr>
          <p:cNvPr id="10247" name="Straight Arrow Connector 9"/>
          <p:cNvCxnSpPr>
            <a:cxnSpLocks noChangeShapeType="1"/>
          </p:cNvCxnSpPr>
          <p:nvPr/>
        </p:nvCxnSpPr>
        <p:spPr bwMode="auto">
          <a:xfrm rot="10800000">
            <a:off x="2809854" y="4407725"/>
            <a:ext cx="157214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4369561" y="4266901"/>
            <a:ext cx="349044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0" dirty="0">
                <a:solidFill>
                  <a:srgbClr val="FF0000"/>
                </a:solidFill>
                <a:latin typeface="Calibri" panose="020F0502020204030204" pitchFamily="34" charset="0"/>
              </a:rPr>
              <a:t>Useful </a:t>
            </a:r>
            <a:r>
              <a:rPr lang="en-GB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properties </a:t>
            </a:r>
            <a:r>
              <a:rPr lang="en-GB" b="0" dirty="0">
                <a:solidFill>
                  <a:srgbClr val="FF0000"/>
                </a:solidFill>
                <a:latin typeface="Calibri" panose="020F0502020204030204" pitchFamily="34" charset="0"/>
              </a:rPr>
              <a:t>(defined in </a:t>
            </a:r>
            <a:r>
              <a:rPr lang="en-GB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Exception)</a:t>
            </a:r>
            <a:endParaRPr lang="en-GB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Message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b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HelpLink</a:t>
            </a:r>
            <a:endParaRPr lang="en-GB" b="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Source</a:t>
            </a:r>
            <a:endParaRPr lang="en-GB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b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StackTrace</a:t>
            </a:r>
            <a:endParaRPr lang="en-GB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b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InnerException</a:t>
            </a:r>
            <a:endParaRPr lang="en-GB" b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When you define a catch handler…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It will catch that exception type, plus any subclasses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You can define multiple catch handlers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When an exception occurs, the runtime examines the catch handlers in sequence, looking for a suitable handler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You must organize your catch handlers from specific to general</a:t>
            </a:r>
          </a:p>
        </p:txBody>
      </p:sp>
      <p:sp>
        <p:nvSpPr>
          <p:cNvPr id="122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Exceptions Hierarchies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51B2F09-D50F-416F-AE2E-87ED4030DFB9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38200" y="3962875"/>
            <a:ext cx="7594600" cy="2188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try </a:t>
            </a:r>
            <a:endParaRPr lang="en-GB" sz="1200" b="0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dirty="0" err="1">
                <a:latin typeface="Lucida Console" pitchFamily="49" charset="0"/>
              </a:rPr>
              <a:t>FileNotFoundException</a:t>
            </a:r>
            <a:r>
              <a:rPr lang="en-GB" sz="1200" b="0" dirty="0">
                <a:latin typeface="Lucida Console" pitchFamily="49" charset="0"/>
              </a:rPr>
              <a:t> ex) </a:t>
            </a:r>
            <a:endParaRPr lang="en-GB" sz="1200" b="0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catch (</a:t>
            </a:r>
            <a:r>
              <a:rPr lang="en-GB" sz="1200" b="0" dirty="0" err="1" smtClean="0">
                <a:latin typeface="Lucida Console" pitchFamily="49" charset="0"/>
              </a:rPr>
              <a:t>IOException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ex) {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Imagine you're writing a low-level library class…</a:t>
            </a:r>
          </a:p>
          <a:p>
            <a:pPr lvl="1">
              <a:defRPr/>
            </a:pPr>
            <a:r>
              <a:rPr lang="en-GB" dirty="0" smtClean="0"/>
              <a:t>Lots of exceptions might occur</a:t>
            </a:r>
          </a:p>
          <a:p>
            <a:pPr lvl="1">
              <a:defRPr/>
            </a:pPr>
            <a:r>
              <a:rPr lang="en-GB" dirty="0" smtClean="0"/>
              <a:t>You want to catch the exceptions locally, to do some intermediate processing (e.g. log the exceptions)</a:t>
            </a:r>
          </a:p>
          <a:p>
            <a:pPr lvl="1">
              <a:defRPr/>
            </a:pPr>
            <a:r>
              <a:rPr lang="en-GB" dirty="0" smtClean="0"/>
              <a:t>You also want to force the caller to do "full" processing</a:t>
            </a:r>
          </a:p>
          <a:p>
            <a:pPr lvl="2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>
                <a:latin typeface="+mj-lt"/>
              </a:rPr>
              <a:t>You can catch and re-throw exceptions: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Define a catch handler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Do some local processing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Use the </a:t>
            </a:r>
            <a:r>
              <a:rPr lang="en-GB" dirty="0" smtClean="0">
                <a:latin typeface="Lucida Console" pitchFamily="49" charset="0"/>
              </a:rPr>
              <a:t>throw</a:t>
            </a:r>
            <a:r>
              <a:rPr lang="en-GB" dirty="0" smtClean="0">
                <a:latin typeface="+mj-lt"/>
              </a:rPr>
              <a:t> keyword, to re-throw the current exception</a:t>
            </a:r>
          </a:p>
        </p:txBody>
      </p:sp>
      <p:sp>
        <p:nvSpPr>
          <p:cNvPr id="1433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Re-throwing an Exception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33E339-CFBE-4C6F-B4E9-BF72DB78D04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4975763"/>
            <a:ext cx="7594600" cy="17255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try </a:t>
            </a:r>
            <a:endParaRPr lang="en-GB" sz="1200" b="0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 </a:t>
            </a:r>
            <a:endParaRPr lang="en-GB" sz="1200" b="0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catch (ExceptionType1 </a:t>
            </a:r>
            <a:r>
              <a:rPr lang="en-GB" sz="1200" b="0" dirty="0">
                <a:latin typeface="Lucida Console" pitchFamily="49" charset="0"/>
              </a:rPr>
              <a:t>ex) </a:t>
            </a:r>
            <a:endParaRPr lang="en-GB" sz="1200" b="0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 smtClean="0">
                <a:latin typeface="Lucida Console" pitchFamily="49" charset="0"/>
              </a:rPr>
              <a:t>{</a:t>
            </a:r>
            <a:endParaRPr lang="en-GB" sz="1200" b="0" dirty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  </a:t>
            </a:r>
            <a:r>
              <a:rPr lang="en-GB" sz="1200" dirty="0" smtClean="0">
                <a:solidFill>
                  <a:srgbClr val="FF0000"/>
                </a:solidFill>
                <a:latin typeface="Lucida Console" pitchFamily="49" charset="0"/>
              </a:rPr>
              <a:t>throw</a:t>
            </a:r>
            <a:r>
              <a:rPr lang="en-GB" sz="1200" b="0" dirty="0" smtClean="0">
                <a:latin typeface="Lucida Console" pitchFamily="49" charset="0"/>
              </a:rPr>
              <a:t>;</a:t>
            </a:r>
            <a:endParaRPr lang="en-GB" sz="1200" b="0" dirty="0">
              <a:latin typeface="Lucida Console" pitchFamily="49" charset="0"/>
            </a:endParaRPr>
          </a:p>
          <a:p>
            <a:pPr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6460</TotalTime>
  <Words>2428</Words>
  <Application>Microsoft Office PowerPoint</Application>
  <PresentationFormat>On-screen Show (4:3)</PresentationFormat>
  <Paragraphs>546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1_Blends</vt:lpstr>
      <vt:lpstr>Using .NET Framework APIs</vt:lpstr>
      <vt:lpstr>Contents</vt:lpstr>
      <vt:lpstr>1. Exception Handling</vt:lpstr>
      <vt:lpstr>Overview of Exception Handling</vt:lpstr>
      <vt:lpstr>Types of Exceptions in .NET</vt:lpstr>
      <vt:lpstr>How to Handle Exceptions (1 of 2)</vt:lpstr>
      <vt:lpstr>How to Handle Exceptions (2 of 2)</vt:lpstr>
      <vt:lpstr>Exceptions Hierarchies</vt:lpstr>
      <vt:lpstr>Re-throwing an Exception</vt:lpstr>
      <vt:lpstr>Exceptions Filters</vt:lpstr>
      <vt:lpstr>Defining a Custom Exception Class</vt:lpstr>
      <vt:lpstr>Throwing Exceptions</vt:lpstr>
      <vt:lpstr>2. Collections</vt:lpstr>
      <vt:lpstr>Recap of Arrays</vt:lpstr>
      <vt:lpstr>Raw Collections</vt:lpstr>
      <vt:lpstr>Raw Collections Example</vt:lpstr>
      <vt:lpstr>Generic Collections</vt:lpstr>
      <vt:lpstr>Generic Lists Example</vt:lpstr>
      <vt:lpstr>Generic Dictionaries Example</vt:lpstr>
      <vt:lpstr>3. Regular Expressions</vt:lpstr>
      <vt:lpstr>Overview of Regular Expressions</vt:lpstr>
      <vt:lpstr>Basic Regular Expression Syntax</vt:lpstr>
      <vt:lpstr>Wildcards</vt:lpstr>
      <vt:lpstr>Pattern Testing</vt:lpstr>
      <vt:lpstr>Multiple Matches</vt:lpstr>
      <vt:lpstr>Search and Replace</vt:lpstr>
      <vt:lpstr>Group Capture (1 of 2)</vt:lpstr>
      <vt:lpstr>Group Capture (2 of 2)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196</cp:revision>
  <dcterms:created xsi:type="dcterms:W3CDTF">2002-05-03T12:27:39Z</dcterms:created>
  <dcterms:modified xsi:type="dcterms:W3CDTF">2015-09-02T10:19:39Z</dcterms:modified>
</cp:coreProperties>
</file>