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44"/>
  </p:notesMasterIdLst>
  <p:handoutMasterIdLst>
    <p:handoutMasterId r:id="rId45"/>
  </p:handoutMasterIdLst>
  <p:sldIdLst>
    <p:sldId id="256" r:id="rId2"/>
    <p:sldId id="340" r:id="rId3"/>
    <p:sldId id="417" r:id="rId4"/>
    <p:sldId id="419" r:id="rId5"/>
    <p:sldId id="420" r:id="rId6"/>
    <p:sldId id="421" r:id="rId7"/>
    <p:sldId id="422" r:id="rId8"/>
    <p:sldId id="423" r:id="rId9"/>
    <p:sldId id="424" r:id="rId10"/>
    <p:sldId id="425" r:id="rId11"/>
    <p:sldId id="426" r:id="rId12"/>
    <p:sldId id="427" r:id="rId13"/>
    <p:sldId id="431" r:id="rId14"/>
    <p:sldId id="428" r:id="rId15"/>
    <p:sldId id="429" r:id="rId16"/>
    <p:sldId id="430" r:id="rId17"/>
    <p:sldId id="432" r:id="rId18"/>
    <p:sldId id="454" r:id="rId19"/>
    <p:sldId id="455" r:id="rId20"/>
    <p:sldId id="456" r:id="rId21"/>
    <p:sldId id="458" r:id="rId22"/>
    <p:sldId id="460" r:id="rId23"/>
    <p:sldId id="457" r:id="rId24"/>
    <p:sldId id="462" r:id="rId25"/>
    <p:sldId id="464" r:id="rId26"/>
    <p:sldId id="465" r:id="rId27"/>
    <p:sldId id="449" r:id="rId28"/>
    <p:sldId id="450" r:id="rId29"/>
    <p:sldId id="451" r:id="rId30"/>
    <p:sldId id="452" r:id="rId31"/>
    <p:sldId id="453" r:id="rId32"/>
    <p:sldId id="442" r:id="rId33"/>
    <p:sldId id="443" r:id="rId34"/>
    <p:sldId id="444" r:id="rId35"/>
    <p:sldId id="445" r:id="rId36"/>
    <p:sldId id="446" r:id="rId37"/>
    <p:sldId id="447" r:id="rId38"/>
    <p:sldId id="448" r:id="rId39"/>
    <p:sldId id="439" r:id="rId40"/>
    <p:sldId id="440" r:id="rId41"/>
    <p:sldId id="441" r:id="rId42"/>
    <p:sldId id="391" r:id="rId43"/>
  </p:sldIdLst>
  <p:sldSz cx="9144000" cy="6858000" type="screen4x3"/>
  <p:notesSz cx="6854825" cy="97504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  <a:srgbClr val="6699FF"/>
    <a:srgbClr val="CCCCFF"/>
    <a:srgbClr val="FFCCCC"/>
    <a:srgbClr val="FFA5A5"/>
    <a:srgbClr val="FFFF66"/>
    <a:srgbClr val="FFDC95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922" autoAdjust="0"/>
    <p:restoredTop sz="94645" autoAdjust="0"/>
  </p:normalViewPr>
  <p:slideViewPr>
    <p:cSldViewPr snapToGrid="0" showGuides="1">
      <p:cViewPr varScale="1">
        <p:scale>
          <a:sx n="118" d="100"/>
          <a:sy n="118" d="100"/>
        </p:scale>
        <p:origin x="-2304" y="-108"/>
      </p:cViewPr>
      <p:guideLst>
        <p:guide orient="horz" pos="2939"/>
        <p:guide pos="6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>
        <p:scale>
          <a:sx n="60" d="100"/>
          <a:sy n="60" d="100"/>
        </p:scale>
        <p:origin x="-3018" y="-282"/>
      </p:cViewPr>
      <p:guideLst>
        <p:guide orient="horz" pos="307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66900" y="314325"/>
            <a:ext cx="3257550" cy="18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 dirty="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 dirty="0" smtClean="0"/>
              <a:t>File Handling and Serialization</a:t>
            </a:r>
            <a:endParaRPr lang="en-GB" dirty="0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695325" y="56197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695325" y="922972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2324100" y="9282113"/>
            <a:ext cx="22066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GB" sz="1000" b="0" smtClean="0"/>
              <a:t>© Olsen Software, 2015</a:t>
            </a:r>
            <a:endParaRPr lang="en-GB" sz="1000" b="0" dirty="0"/>
          </a:p>
        </p:txBody>
      </p:sp>
    </p:spTree>
    <p:extLst>
      <p:ext uri="{BB962C8B-B14F-4D97-AF65-F5344CB8AC3E}">
        <p14:creationId xmlns:p14="http://schemas.microsoft.com/office/powerpoint/2010/main" val="2580702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66900" y="314325"/>
            <a:ext cx="3257550" cy="18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 dirty="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 dirty="0" smtClean="0"/>
              <a:t>File Handling and Serialization</a:t>
            </a:r>
            <a:endParaRPr lang="en-GB" dirty="0"/>
          </a:p>
        </p:txBody>
      </p:sp>
      <p:sp>
        <p:nvSpPr>
          <p:cNvPr id="3174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31838"/>
            <a:ext cx="4875212" cy="365601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48175"/>
            <a:ext cx="548322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695325" y="4438650"/>
            <a:ext cx="54737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695325" y="922972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324100" y="9282113"/>
            <a:ext cx="22066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GB" sz="1000" b="0" smtClean="0"/>
              <a:t>© Olsen Software, 2015</a:t>
            </a:r>
            <a:endParaRPr lang="en-GB" sz="1000" b="0" dirty="0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695325" y="56197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39470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File Handling and Serialization</a:t>
            </a:r>
            <a:endParaRPr lang="en-GB" dirty="0"/>
          </a:p>
        </p:txBody>
      </p:sp>
      <p:sp>
        <p:nvSpPr>
          <p:cNvPr id="32771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File Handling and Serialization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2217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File Handling and Serialization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0215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File Handling and Serialization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494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File Handling and Serialization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494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File Handling and Serialization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2260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File Handling and Serialization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7775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File Handling and Serialization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97771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Header Placeholder 3"/>
          <p:cNvSpPr>
            <a:spLocks noGrp="1"/>
          </p:cNvSpPr>
          <p:nvPr>
            <p:ph type="hdr" sz="quarter"/>
          </p:nvPr>
        </p:nvSpPr>
        <p:spPr>
          <a:xfrm>
            <a:off x="1866900" y="314325"/>
            <a:ext cx="3257550" cy="185738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File Handling and Serialization</a:t>
            </a:r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File Handling and Serialization</a:t>
            </a:r>
            <a:endParaRPr lang="en-GB" dirty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866900" y="314325"/>
            <a:ext cx="3257550" cy="185738"/>
          </a:xfrm>
          <a:noFill/>
        </p:spPr>
        <p:txBody>
          <a:bodyPr/>
          <a:lstStyle/>
          <a:p>
            <a:r>
              <a:rPr lang="en-GB" dirty="0" smtClean="0"/>
              <a:t>File Handling and Serialization</a:t>
            </a:r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File Handling and Serialization</a:t>
            </a:r>
            <a:endParaRPr lang="en-GB" dirty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866900" y="314325"/>
            <a:ext cx="3257550" cy="185738"/>
          </a:xfrm>
          <a:noFill/>
        </p:spPr>
        <p:txBody>
          <a:bodyPr/>
          <a:lstStyle/>
          <a:p>
            <a:r>
              <a:rPr lang="en-GB" dirty="0" smtClean="0"/>
              <a:t>File Handling and Serialization</a:t>
            </a:r>
            <a:endParaRPr lang="en-GB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866900" y="314325"/>
            <a:ext cx="3257550" cy="185738"/>
          </a:xfrm>
          <a:noFill/>
        </p:spPr>
        <p:txBody>
          <a:bodyPr/>
          <a:lstStyle/>
          <a:p>
            <a:r>
              <a:rPr lang="en-GB" dirty="0" smtClean="0"/>
              <a:t>File Handling and Serialization</a:t>
            </a:r>
            <a:endParaRPr lang="en-GB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866900" y="314325"/>
            <a:ext cx="3257550" cy="185738"/>
          </a:xfrm>
          <a:noFill/>
        </p:spPr>
        <p:txBody>
          <a:bodyPr/>
          <a:lstStyle/>
          <a:p>
            <a:r>
              <a:rPr lang="en-GB" dirty="0" smtClean="0"/>
              <a:t>File Handling and Serialization</a:t>
            </a:r>
            <a:endParaRPr lang="en-GB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9013" y="731838"/>
            <a:ext cx="4873625" cy="3656012"/>
          </a:xfrm>
          <a:ln/>
        </p:spPr>
      </p:sp>
      <p:sp>
        <p:nvSpPr>
          <p:cNvPr id="5427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866900" y="314325"/>
            <a:ext cx="3257550" cy="185738"/>
          </a:xfrm>
          <a:noFill/>
        </p:spPr>
        <p:txBody>
          <a:bodyPr/>
          <a:lstStyle/>
          <a:p>
            <a:r>
              <a:rPr lang="en-GB" dirty="0" smtClean="0"/>
              <a:t>File Handling and Serialization</a:t>
            </a:r>
            <a:endParaRPr lang="en-GB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9013" y="731838"/>
            <a:ext cx="4873625" cy="3656012"/>
          </a:xfrm>
          <a:ln/>
        </p:spPr>
      </p:sp>
      <p:sp>
        <p:nvSpPr>
          <p:cNvPr id="5427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866900" y="314325"/>
            <a:ext cx="3257550" cy="185738"/>
          </a:xfrm>
          <a:noFill/>
        </p:spPr>
        <p:txBody>
          <a:bodyPr/>
          <a:lstStyle/>
          <a:p>
            <a:r>
              <a:rPr lang="en-GB" dirty="0" smtClean="0"/>
              <a:t>File Handling and Serialization</a:t>
            </a:r>
            <a:endParaRPr lang="en-GB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9013" y="731838"/>
            <a:ext cx="4873625" cy="3656012"/>
          </a:xfrm>
          <a:ln/>
        </p:spPr>
      </p:sp>
      <p:sp>
        <p:nvSpPr>
          <p:cNvPr id="5427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866900" y="314325"/>
            <a:ext cx="3257550" cy="185738"/>
          </a:xfrm>
          <a:noFill/>
        </p:spPr>
        <p:txBody>
          <a:bodyPr/>
          <a:lstStyle/>
          <a:p>
            <a:r>
              <a:rPr lang="en-GB" dirty="0" smtClean="0"/>
              <a:t>File Handling and Serialization</a:t>
            </a:r>
            <a:endParaRPr lang="en-GB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File Handling and Serialization</a:t>
            </a:r>
            <a:endParaRPr lang="en-GB" dirty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Header Placeholder 3"/>
          <p:cNvSpPr>
            <a:spLocks noGrp="1"/>
          </p:cNvSpPr>
          <p:nvPr>
            <p:ph type="hdr" sz="quarter"/>
          </p:nvPr>
        </p:nvSpPr>
        <p:spPr>
          <a:xfrm>
            <a:off x="1866900" y="314325"/>
            <a:ext cx="3257550" cy="185738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File Handling and Serialization</a:t>
            </a:r>
            <a:endParaRPr lang="en-GB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Header Placeholder 3"/>
          <p:cNvSpPr>
            <a:spLocks noGrp="1"/>
          </p:cNvSpPr>
          <p:nvPr>
            <p:ph type="hdr" sz="quarter"/>
          </p:nvPr>
        </p:nvSpPr>
        <p:spPr>
          <a:xfrm>
            <a:off x="1866900" y="314325"/>
            <a:ext cx="3257550" cy="185738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File Handling and Serialization</a:t>
            </a:r>
            <a:endParaRPr lang="en-GB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Header Placeholder 3"/>
          <p:cNvSpPr>
            <a:spLocks noGrp="1"/>
          </p:cNvSpPr>
          <p:nvPr>
            <p:ph type="hdr" sz="quarter"/>
          </p:nvPr>
        </p:nvSpPr>
        <p:spPr>
          <a:xfrm>
            <a:off x="1866900" y="314325"/>
            <a:ext cx="3257550" cy="185738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File Handling and Serialization</a:t>
            </a:r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File Handling and Serialization</a:t>
            </a:r>
            <a:endParaRPr lang="en-GB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Header Placeholder 3"/>
          <p:cNvSpPr>
            <a:spLocks noGrp="1"/>
          </p:cNvSpPr>
          <p:nvPr>
            <p:ph type="hdr" sz="quarter"/>
          </p:nvPr>
        </p:nvSpPr>
        <p:spPr>
          <a:xfrm>
            <a:off x="1866900" y="314325"/>
            <a:ext cx="3257550" cy="185738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File Handling and Serialization</a:t>
            </a:r>
            <a:endParaRPr lang="en-GB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Header Placeholder 3"/>
          <p:cNvSpPr>
            <a:spLocks noGrp="1"/>
          </p:cNvSpPr>
          <p:nvPr>
            <p:ph type="hdr" sz="quarter"/>
          </p:nvPr>
        </p:nvSpPr>
        <p:spPr>
          <a:xfrm>
            <a:off x="1866900" y="314325"/>
            <a:ext cx="3257550" cy="185738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File Handling and Serialization</a:t>
            </a:r>
            <a:endParaRPr lang="en-GB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Header Placeholder 3"/>
          <p:cNvSpPr>
            <a:spLocks noGrp="1"/>
          </p:cNvSpPr>
          <p:nvPr>
            <p:ph type="hdr" sz="quarter"/>
          </p:nvPr>
        </p:nvSpPr>
        <p:spPr>
          <a:xfrm>
            <a:off x="1866900" y="314325"/>
            <a:ext cx="3257550" cy="185738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File Handling and Serialization</a:t>
            </a:r>
            <a:endParaRPr lang="en-GB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Header Placeholder 3"/>
          <p:cNvSpPr>
            <a:spLocks noGrp="1"/>
          </p:cNvSpPr>
          <p:nvPr>
            <p:ph type="hdr" sz="quarter"/>
          </p:nvPr>
        </p:nvSpPr>
        <p:spPr>
          <a:xfrm>
            <a:off x="1866900" y="314325"/>
            <a:ext cx="3257550" cy="185738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File Handling and Serialization</a:t>
            </a:r>
            <a:endParaRPr lang="en-GB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Header Placeholder 3"/>
          <p:cNvSpPr>
            <a:spLocks noGrp="1"/>
          </p:cNvSpPr>
          <p:nvPr>
            <p:ph type="hdr" sz="quarter"/>
          </p:nvPr>
        </p:nvSpPr>
        <p:spPr>
          <a:xfrm>
            <a:off x="1866900" y="314325"/>
            <a:ext cx="3257550" cy="185738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File Handling and Serialization</a:t>
            </a:r>
            <a:endParaRPr lang="en-GB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Header Placeholder 3"/>
          <p:cNvSpPr>
            <a:spLocks noGrp="1"/>
          </p:cNvSpPr>
          <p:nvPr>
            <p:ph type="hdr" sz="quarter"/>
          </p:nvPr>
        </p:nvSpPr>
        <p:spPr>
          <a:xfrm>
            <a:off x="1866900" y="314325"/>
            <a:ext cx="3257550" cy="185738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File Handling and Serialization</a:t>
            </a:r>
            <a:endParaRPr lang="en-GB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Header Placeholder 3"/>
          <p:cNvSpPr>
            <a:spLocks noGrp="1"/>
          </p:cNvSpPr>
          <p:nvPr>
            <p:ph type="hdr" sz="quarter"/>
          </p:nvPr>
        </p:nvSpPr>
        <p:spPr>
          <a:xfrm>
            <a:off x="1866900" y="314325"/>
            <a:ext cx="3257550" cy="185738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File Handling and Serialization</a:t>
            </a:r>
            <a:endParaRPr lang="en-GB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Header Placeholder 3"/>
          <p:cNvSpPr>
            <a:spLocks noGrp="1"/>
          </p:cNvSpPr>
          <p:nvPr>
            <p:ph type="hdr" sz="quarter"/>
          </p:nvPr>
        </p:nvSpPr>
        <p:spPr>
          <a:xfrm>
            <a:off x="1866900" y="314325"/>
            <a:ext cx="3257550" cy="185738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File Handling and Serialization</a:t>
            </a:r>
            <a:endParaRPr lang="en-GB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Header Placeholder 3"/>
          <p:cNvSpPr>
            <a:spLocks noGrp="1"/>
          </p:cNvSpPr>
          <p:nvPr>
            <p:ph type="hdr" sz="quarter"/>
          </p:nvPr>
        </p:nvSpPr>
        <p:spPr>
          <a:xfrm>
            <a:off x="1866900" y="314325"/>
            <a:ext cx="3257550" cy="185738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File Handling and Serialization</a:t>
            </a:r>
            <a:endParaRPr lang="en-GB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866900" y="314325"/>
            <a:ext cx="3257550" cy="185738"/>
          </a:xfrm>
          <a:noFill/>
        </p:spPr>
        <p:txBody>
          <a:bodyPr/>
          <a:lstStyle/>
          <a:p>
            <a:r>
              <a:rPr lang="en-GB" dirty="0" smtClean="0"/>
              <a:t>File Handling and Serialization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File Handling and Serialization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2701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31838"/>
            <a:ext cx="4873625" cy="3656012"/>
          </a:xfrm>
          <a:ln/>
        </p:spPr>
      </p:sp>
      <p:sp>
        <p:nvSpPr>
          <p:cNvPr id="34820" name="Notes Placeholder 2"/>
          <p:cNvSpPr>
            <a:spLocks noGrp="1"/>
          </p:cNvSpPr>
          <p:nvPr>
            <p:ph type="body" idx="1"/>
          </p:nvPr>
        </p:nvSpPr>
        <p:spPr>
          <a:xfrm>
            <a:off x="684293" y="4630163"/>
            <a:ext cx="5486240" cy="4388336"/>
          </a:xfrm>
          <a:noFill/>
        </p:spPr>
        <p:txBody>
          <a:bodyPr lIns="96103" tIns="48052" rIns="96103" bIns="48052"/>
          <a:lstStyle/>
          <a:p>
            <a:pPr eaLnBrk="1" hangingPunct="1"/>
            <a:endParaRPr lang="en-US" smtClean="0"/>
          </a:p>
        </p:txBody>
      </p:sp>
      <p:sp>
        <p:nvSpPr>
          <p:cNvPr id="34821" name="Slide Number Placeholder 3"/>
          <p:cNvSpPr txBox="1">
            <a:spLocks noGrp="1"/>
          </p:cNvSpPr>
          <p:nvPr/>
        </p:nvSpPr>
        <p:spPr bwMode="auto">
          <a:xfrm>
            <a:off x="3882616" y="9261938"/>
            <a:ext cx="2970722" cy="486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103" tIns="48052" rIns="96103" bIns="48052" anchor="b"/>
          <a:lstStyle>
            <a:lvl1pPr defTabSz="960438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60438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60438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60438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60438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2116B002-E73B-474B-BAF8-E934E99AFA6D}" type="slidenum">
              <a:rPr lang="en-US" sz="1300">
                <a:latin typeface="Arial" charset="0"/>
              </a:rPr>
              <a:pPr algn="r" eaLnBrk="1" hangingPunct="1"/>
              <a:t>40</a:t>
            </a:fld>
            <a:endParaRPr lang="en-US" sz="1300">
              <a:latin typeface="Arial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866900" y="314325"/>
            <a:ext cx="3257550" cy="185738"/>
          </a:xfrm>
          <a:noFill/>
        </p:spPr>
        <p:txBody>
          <a:bodyPr/>
          <a:lstStyle/>
          <a:p>
            <a:r>
              <a:rPr lang="en-GB" dirty="0" smtClean="0"/>
              <a:t>File Handling and Serialization</a:t>
            </a:r>
            <a:endParaRPr lang="en-GB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31838"/>
            <a:ext cx="4873625" cy="3656012"/>
          </a:xfrm>
          <a:ln/>
        </p:spPr>
      </p:sp>
      <p:sp>
        <p:nvSpPr>
          <p:cNvPr id="35844" name="Notes Placeholder 2"/>
          <p:cNvSpPr>
            <a:spLocks noGrp="1"/>
          </p:cNvSpPr>
          <p:nvPr>
            <p:ph type="body" idx="1"/>
          </p:nvPr>
        </p:nvSpPr>
        <p:spPr>
          <a:xfrm>
            <a:off x="684293" y="4630163"/>
            <a:ext cx="5486240" cy="4388336"/>
          </a:xfrm>
          <a:noFill/>
        </p:spPr>
        <p:txBody>
          <a:bodyPr lIns="96103" tIns="48052" rIns="96103" bIns="48052"/>
          <a:lstStyle/>
          <a:p>
            <a:pPr eaLnBrk="1" hangingPunct="1"/>
            <a:endParaRPr lang="en-US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866900" y="314325"/>
            <a:ext cx="3257550" cy="185738"/>
          </a:xfrm>
          <a:noFill/>
        </p:spPr>
        <p:txBody>
          <a:bodyPr/>
          <a:lstStyle/>
          <a:p>
            <a:r>
              <a:rPr lang="en-GB" dirty="0" smtClean="0"/>
              <a:t>File Handling and Serialization</a:t>
            </a:r>
            <a:endParaRPr lang="en-GB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File Handling and Serialization</a:t>
            </a:r>
            <a:endParaRPr lang="en-GB" dirty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File Handling and Serialization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981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File Handling and Serialization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3620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File Handling and Serialization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3619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File Handling and Serialization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00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File Handling and Serialization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6080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3533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302" y="4430109"/>
            <a:ext cx="5691357" cy="2006204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5541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82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 smtClean="0"/>
              <a:t>File Handling and Serialization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6982" name="Group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6773265"/>
              </p:ext>
            </p:extLst>
          </p:nvPr>
        </p:nvGraphicFramePr>
        <p:xfrm>
          <a:off x="406400" y="2410957"/>
          <a:ext cx="8486775" cy="1963739"/>
        </p:xfrm>
        <a:graphic>
          <a:graphicData uri="http://schemas.openxmlformats.org/drawingml/2006/table">
            <a:tbl>
              <a:tblPr/>
              <a:tblGrid>
                <a:gridCol w="8486775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Stream Class</a:t>
                      </a:r>
                    </a:p>
                  </a:txBody>
                  <a:tcPr marL="89172" marR="89172"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CDE3"/>
                    </a:solidFill>
                  </a:tcPr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Is the base class for all streams in the .NET Framework</a:t>
                      </a:r>
                    </a:p>
                  </a:txBody>
                  <a:tcPr marL="89172" marR="89172"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Implements methods and properties that manage a stream as a series of bytes</a:t>
                      </a:r>
                    </a:p>
                  </a:txBody>
                  <a:tcPr marL="89172" marR="89172"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Provides support for random access</a:t>
                      </a:r>
                    </a:p>
                  </a:txBody>
                  <a:tcPr marL="89172" marR="89172"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936978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Overview of Streams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C55B7F1-B8C8-44BE-BDEC-B9D33ADB78D5}" type="slidenum">
              <a:rPr lang="en-GB"/>
              <a:pPr/>
              <a:t>10</a:t>
            </a:fld>
            <a:endParaRPr lang="en-GB"/>
          </a:p>
        </p:txBody>
      </p:sp>
      <p:sp>
        <p:nvSpPr>
          <p:cNvPr id="936979" name="Rectangle 19"/>
          <p:cNvSpPr>
            <a:spLocks noGrp="1" noChangeArrowheads="1"/>
          </p:cNvSpPr>
          <p:nvPr>
            <p:ph type="body" idx="4294967295"/>
          </p:nvPr>
        </p:nvSpPr>
        <p:spPr>
          <a:xfrm>
            <a:off x="657225" y="1196975"/>
            <a:ext cx="8486775" cy="5661025"/>
          </a:xfrm>
        </p:spPr>
        <p:txBody>
          <a:bodyPr/>
          <a:lstStyle/>
          <a:p>
            <a:r>
              <a:rPr lang="cy-GB" dirty="0"/>
              <a:t>What is an I/O stream?</a:t>
            </a:r>
          </a:p>
          <a:p>
            <a:pPr lvl="1"/>
            <a:r>
              <a:rPr lang="en-US" dirty="0"/>
              <a:t>A flow of data from a source to a destination via a single channel</a:t>
            </a:r>
          </a:p>
          <a:p>
            <a:pPr lvl="1"/>
            <a:r>
              <a:rPr lang="en-US" dirty="0"/>
              <a:t>Data arrives in the order in which it is sent</a:t>
            </a:r>
          </a:p>
          <a:p>
            <a:endParaRPr lang="cy-GB" dirty="0"/>
          </a:p>
          <a:p>
            <a:endParaRPr lang="cy-GB" dirty="0"/>
          </a:p>
          <a:p>
            <a:endParaRPr lang="cy-GB" dirty="0"/>
          </a:p>
          <a:p>
            <a:endParaRPr lang="cy-GB" dirty="0"/>
          </a:p>
          <a:p>
            <a:r>
              <a:rPr lang="cy-GB" dirty="0"/>
              <a:t>Useful members:</a:t>
            </a:r>
          </a:p>
          <a:p>
            <a:pPr lvl="1"/>
            <a:r>
              <a:rPr lang="cy-GB" dirty="0">
                <a:latin typeface="Lucida Console" pitchFamily="49" charset="0"/>
              </a:rPr>
              <a:t>CanRead</a:t>
            </a:r>
            <a:r>
              <a:rPr lang="cy-GB" dirty="0" smtClean="0">
                <a:latin typeface="+mj-lt"/>
              </a:rPr>
              <a:t>,  </a:t>
            </a:r>
            <a:r>
              <a:rPr lang="cy-GB" dirty="0">
                <a:latin typeface="Lucida Console" pitchFamily="49" charset="0"/>
              </a:rPr>
              <a:t>Read</a:t>
            </a:r>
            <a:r>
              <a:rPr lang="cy-GB" dirty="0" smtClean="0">
                <a:latin typeface="Lucida Console" pitchFamily="49" charset="0"/>
              </a:rPr>
              <a:t>()</a:t>
            </a:r>
            <a:r>
              <a:rPr lang="cy-GB" sz="1800" dirty="0" smtClean="0"/>
              <a:t>,  </a:t>
            </a:r>
            <a:r>
              <a:rPr lang="cy-GB" dirty="0" smtClean="0">
                <a:latin typeface="Lucida Console" pitchFamily="49" charset="0"/>
              </a:rPr>
              <a:t>ReadByte</a:t>
            </a:r>
            <a:r>
              <a:rPr lang="cy-GB" dirty="0">
                <a:latin typeface="Lucida Console" pitchFamily="49" charset="0"/>
              </a:rPr>
              <a:t>()</a:t>
            </a:r>
          </a:p>
          <a:p>
            <a:pPr lvl="1"/>
            <a:r>
              <a:rPr lang="cy-GB" dirty="0" smtClean="0">
                <a:latin typeface="Lucida Console" pitchFamily="49" charset="0"/>
              </a:rPr>
              <a:t>CanWrite</a:t>
            </a:r>
            <a:r>
              <a:rPr lang="cy-GB" sz="1800" dirty="0" smtClean="0"/>
              <a:t>,  </a:t>
            </a:r>
            <a:r>
              <a:rPr lang="cy-GB" dirty="0" smtClean="0">
                <a:latin typeface="Lucida Console" pitchFamily="49" charset="0"/>
              </a:rPr>
              <a:t>Write()</a:t>
            </a:r>
            <a:r>
              <a:rPr lang="cy-GB" sz="1800" dirty="0" smtClean="0"/>
              <a:t>,  </a:t>
            </a:r>
            <a:r>
              <a:rPr lang="cy-GB" dirty="0" smtClean="0">
                <a:latin typeface="Lucida Console" pitchFamily="49" charset="0"/>
              </a:rPr>
              <a:t>WriteByte</a:t>
            </a:r>
            <a:r>
              <a:rPr lang="cy-GB" dirty="0">
                <a:latin typeface="Lucida Console" pitchFamily="49" charset="0"/>
              </a:rPr>
              <a:t>()</a:t>
            </a:r>
          </a:p>
          <a:p>
            <a:pPr lvl="1"/>
            <a:r>
              <a:rPr lang="cy-GB" dirty="0" smtClean="0">
                <a:latin typeface="Lucida Console" pitchFamily="49" charset="0"/>
              </a:rPr>
              <a:t>CanSeek</a:t>
            </a:r>
            <a:r>
              <a:rPr lang="cy-GB" sz="1800" dirty="0" smtClean="0"/>
              <a:t>,  </a:t>
            </a:r>
            <a:r>
              <a:rPr lang="cy-GB" dirty="0" smtClean="0">
                <a:latin typeface="Lucida Console" pitchFamily="49" charset="0"/>
              </a:rPr>
              <a:t>Seek</a:t>
            </a:r>
            <a:r>
              <a:rPr lang="cy-GB" dirty="0">
                <a:latin typeface="Lucida Console" pitchFamily="49" charset="0"/>
              </a:rPr>
              <a:t>()</a:t>
            </a:r>
          </a:p>
          <a:p>
            <a:pPr lvl="1"/>
            <a:r>
              <a:rPr lang="cy-GB" dirty="0" smtClean="0">
                <a:latin typeface="Lucida Console" pitchFamily="49" charset="0"/>
              </a:rPr>
              <a:t>Length</a:t>
            </a:r>
            <a:r>
              <a:rPr lang="cy-GB" sz="1800" dirty="0" smtClean="0"/>
              <a:t>,  </a:t>
            </a:r>
            <a:r>
              <a:rPr lang="cy-GB" dirty="0" smtClean="0">
                <a:latin typeface="Lucida Console" pitchFamily="49" charset="0"/>
              </a:rPr>
              <a:t>Position</a:t>
            </a:r>
            <a:endParaRPr lang="cy-GB" dirty="0">
              <a:latin typeface="Lucida Console" pitchFamily="49" charset="0"/>
            </a:endParaRPr>
          </a:p>
          <a:p>
            <a:pPr lvl="1"/>
            <a:r>
              <a:rPr lang="cy-GB" dirty="0">
                <a:latin typeface="Lucida Console" pitchFamily="49" charset="0"/>
              </a:rPr>
              <a:t>Flush</a:t>
            </a:r>
            <a:r>
              <a:rPr lang="cy-GB" dirty="0" smtClean="0">
                <a:latin typeface="Lucida Console" pitchFamily="49" charset="0"/>
              </a:rPr>
              <a:t>()</a:t>
            </a:r>
            <a:r>
              <a:rPr lang="cy-GB" sz="1800" dirty="0" smtClean="0"/>
              <a:t>,  </a:t>
            </a:r>
            <a:r>
              <a:rPr lang="cy-GB" dirty="0" smtClean="0">
                <a:latin typeface="Lucida Console" pitchFamily="49" charset="0"/>
              </a:rPr>
              <a:t>Close</a:t>
            </a:r>
            <a:r>
              <a:rPr lang="cy-GB" dirty="0">
                <a:latin typeface="Lucida Console" pitchFamily="49" charset="0"/>
              </a:rPr>
              <a:t>()</a:t>
            </a:r>
            <a:endParaRPr lang="en-US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Reading/Writing a File Using </a:t>
            </a:r>
            <a:r>
              <a:rPr lang="en-US" sz="3400" dirty="0" err="1" smtClean="0"/>
              <a:t>FileStream</a:t>
            </a:r>
            <a:endParaRPr lang="en-GB" sz="34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6073C11-3E19-4591-8D68-769E61355A76}" type="slidenum">
              <a:rPr lang="en-GB" smtClean="0"/>
              <a:pPr/>
              <a:t>11</a:t>
            </a:fld>
            <a:endParaRPr lang="en-GB"/>
          </a:p>
        </p:txBody>
      </p:sp>
      <p:graphicFrame>
        <p:nvGraphicFramePr>
          <p:cNvPr id="901167" name="Group 47"/>
          <p:cNvGraphicFramePr>
            <a:graphicFrameLocks noGrp="1"/>
          </p:cNvGraphicFramePr>
          <p:nvPr/>
        </p:nvGraphicFramePr>
        <p:xfrm>
          <a:off x="193675" y="1357313"/>
          <a:ext cx="8716963" cy="1951039"/>
        </p:xfrm>
        <a:graphic>
          <a:graphicData uri="http://schemas.openxmlformats.org/drawingml/2006/table">
            <a:tbl>
              <a:tblPr/>
              <a:tblGrid>
                <a:gridCol w="8716963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FileStream Class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CDE3"/>
                    </a:solidFill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Is an implementation of the Stream class for reading and writing files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Specifies file, open mode, type of access, and share mode in the constructor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y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Read bytes from stream, write bytes to stream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47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endParaRPr lang="cy-GB" dirty="0" smtClean="0"/>
          </a:p>
          <a:p>
            <a:endParaRPr lang="cy-GB" dirty="0" smtClean="0"/>
          </a:p>
          <a:p>
            <a:endParaRPr lang="cy-GB" dirty="0" smtClean="0"/>
          </a:p>
          <a:p>
            <a:pPr lvl="1"/>
            <a:endParaRPr lang="cy-GB" dirty="0" smtClean="0"/>
          </a:p>
          <a:p>
            <a:pPr lvl="1"/>
            <a:endParaRPr lang="cy-GB" dirty="0" smtClean="0"/>
          </a:p>
          <a:p>
            <a:r>
              <a:rPr lang="cy-GB" dirty="0" smtClean="0"/>
              <a:t>Useful members:</a:t>
            </a:r>
          </a:p>
          <a:p>
            <a:pPr lvl="1"/>
            <a:r>
              <a:rPr lang="cy-GB" dirty="0" smtClean="0">
                <a:latin typeface="Lucida Console" pitchFamily="49" charset="0"/>
              </a:rPr>
              <a:t>Name</a:t>
            </a:r>
            <a:r>
              <a:rPr lang="cy-GB" dirty="0" smtClean="0">
                <a:latin typeface="+mj-lt"/>
              </a:rPr>
              <a:t>,  </a:t>
            </a:r>
            <a:r>
              <a:rPr lang="cy-GB" dirty="0" smtClean="0">
                <a:latin typeface="Lucida Console" pitchFamily="49" charset="0"/>
              </a:rPr>
              <a:t>Length</a:t>
            </a:r>
            <a:r>
              <a:rPr lang="cy-GB" dirty="0" smtClean="0">
                <a:latin typeface="+mj-lt"/>
              </a:rPr>
              <a:t>,  </a:t>
            </a:r>
            <a:r>
              <a:rPr lang="cy-GB" dirty="0" smtClean="0">
                <a:latin typeface="Lucida Console" pitchFamily="49" charset="0"/>
              </a:rPr>
              <a:t>Position</a:t>
            </a:r>
          </a:p>
          <a:p>
            <a:pPr lvl="1"/>
            <a:r>
              <a:rPr lang="cy-GB" dirty="0" smtClean="0">
                <a:latin typeface="Lucida Console" pitchFamily="49" charset="0"/>
              </a:rPr>
              <a:t>CanRead</a:t>
            </a:r>
            <a:r>
              <a:rPr lang="cy-GB" dirty="0" smtClean="0">
                <a:latin typeface="+mj-lt"/>
              </a:rPr>
              <a:t>,  </a:t>
            </a:r>
            <a:r>
              <a:rPr lang="cy-GB" dirty="0" smtClean="0">
                <a:latin typeface="Lucida Console" pitchFamily="49" charset="0"/>
              </a:rPr>
              <a:t>CanWrite</a:t>
            </a:r>
            <a:r>
              <a:rPr lang="cy-GB" dirty="0" smtClean="0">
                <a:latin typeface="+mj-lt"/>
              </a:rPr>
              <a:t>,  </a:t>
            </a:r>
            <a:r>
              <a:rPr lang="cy-GB" dirty="0" smtClean="0">
                <a:latin typeface="Lucida Console" pitchFamily="49" charset="0"/>
              </a:rPr>
              <a:t>CanSeek </a:t>
            </a:r>
          </a:p>
          <a:p>
            <a:pPr lvl="1"/>
            <a:r>
              <a:rPr lang="cy-GB" dirty="0" smtClean="0">
                <a:latin typeface="Lucida Console" pitchFamily="49" charset="0"/>
              </a:rPr>
              <a:t>Read()</a:t>
            </a:r>
            <a:r>
              <a:rPr lang="cy-GB" dirty="0" smtClean="0"/>
              <a:t>,  </a:t>
            </a:r>
            <a:r>
              <a:rPr lang="cy-GB" dirty="0" smtClean="0">
                <a:latin typeface="Lucida Console" pitchFamily="49" charset="0"/>
              </a:rPr>
              <a:t>ReadByte()</a:t>
            </a:r>
          </a:p>
          <a:p>
            <a:pPr lvl="1"/>
            <a:r>
              <a:rPr lang="cy-GB" dirty="0" smtClean="0">
                <a:latin typeface="Lucida Console" pitchFamily="49" charset="0"/>
              </a:rPr>
              <a:t>Write()</a:t>
            </a:r>
            <a:r>
              <a:rPr lang="cy-GB" dirty="0" smtClean="0"/>
              <a:t>,  </a:t>
            </a:r>
            <a:r>
              <a:rPr lang="cy-GB" dirty="0" smtClean="0">
                <a:latin typeface="Lucida Console" pitchFamily="49" charset="0"/>
              </a:rPr>
              <a:t>WriteByte()</a:t>
            </a:r>
            <a:r>
              <a:rPr lang="cy-GB" dirty="0" smtClean="0"/>
              <a:t>,</a:t>
            </a:r>
            <a:endParaRPr lang="cy-GB" dirty="0">
              <a:latin typeface="Lucida Console" pitchFamily="49" charset="0"/>
            </a:endParaRPr>
          </a:p>
          <a:p>
            <a:pPr lvl="1"/>
            <a:r>
              <a:rPr lang="cy-GB" dirty="0" smtClean="0">
                <a:latin typeface="Lucida Console" pitchFamily="49" charset="0"/>
              </a:rPr>
              <a:t>Flush()</a:t>
            </a:r>
            <a:endParaRPr lang="en-US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91" name="Rectangle 4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cy-GB" dirty="0" smtClean="0"/>
          </a:p>
          <a:p>
            <a:endParaRPr lang="cy-GB" dirty="0" smtClean="0"/>
          </a:p>
          <a:p>
            <a:endParaRPr lang="cy-GB" dirty="0" smtClean="0"/>
          </a:p>
          <a:p>
            <a:pPr lvl="1"/>
            <a:endParaRPr lang="cy-GB" dirty="0" smtClean="0"/>
          </a:p>
          <a:p>
            <a:pPr lvl="1"/>
            <a:endParaRPr lang="cy-GB" dirty="0" smtClean="0"/>
          </a:p>
          <a:p>
            <a:r>
              <a:rPr lang="cy-GB" dirty="0" smtClean="0"/>
              <a:t>Useful members:</a:t>
            </a:r>
          </a:p>
          <a:p>
            <a:pPr lvl="1"/>
            <a:r>
              <a:rPr lang="cy-GB" dirty="0" smtClean="0">
                <a:latin typeface="Lucida Console" pitchFamily="49" charset="0"/>
              </a:rPr>
              <a:t>Peek()</a:t>
            </a:r>
          </a:p>
          <a:p>
            <a:pPr lvl="1"/>
            <a:r>
              <a:rPr lang="cy-GB" dirty="0" smtClean="0">
                <a:latin typeface="Lucida Console" pitchFamily="49" charset="0"/>
              </a:rPr>
              <a:t>Read()</a:t>
            </a:r>
            <a:r>
              <a:rPr lang="cy-GB" dirty="0" smtClean="0"/>
              <a:t>,  </a:t>
            </a:r>
            <a:r>
              <a:rPr lang="cy-GB" dirty="0" smtClean="0">
                <a:latin typeface="Lucida Console" pitchFamily="49" charset="0"/>
              </a:rPr>
              <a:t>ReadLine()</a:t>
            </a:r>
            <a:r>
              <a:rPr lang="cy-GB" dirty="0" smtClean="0"/>
              <a:t>,  </a:t>
            </a:r>
            <a:r>
              <a:rPr lang="cy-GB" dirty="0" smtClean="0">
                <a:latin typeface="Lucida Console" pitchFamily="49" charset="0"/>
              </a:rPr>
              <a:t>ReadToEnd()</a:t>
            </a:r>
          </a:p>
          <a:p>
            <a:pPr lvl="1"/>
            <a:r>
              <a:rPr lang="cy-GB" dirty="0" smtClean="0">
                <a:latin typeface="Lucida Console" pitchFamily="49" charset="0"/>
              </a:rPr>
              <a:t>Write()</a:t>
            </a:r>
            <a:r>
              <a:rPr lang="cy-GB" dirty="0" smtClean="0"/>
              <a:t>,  </a:t>
            </a:r>
            <a:r>
              <a:rPr lang="cy-GB" dirty="0" smtClean="0">
                <a:latin typeface="Lucida Console" pitchFamily="49" charset="0"/>
              </a:rPr>
              <a:t>WriteLine()</a:t>
            </a:r>
            <a:r>
              <a:rPr lang="cy-GB" dirty="0" smtClean="0"/>
              <a:t>,</a:t>
            </a:r>
            <a:endParaRPr lang="cy-GB" dirty="0">
              <a:latin typeface="Lucida Console" pitchFamily="49" charset="0"/>
            </a:endParaRPr>
          </a:p>
          <a:p>
            <a:pPr lvl="1"/>
            <a:r>
              <a:rPr lang="cy-GB" dirty="0" smtClean="0">
                <a:latin typeface="Lucida Console" pitchFamily="49" charset="0"/>
              </a:rPr>
              <a:t>Flush()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902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Reading/Writing String Data</a:t>
            </a:r>
            <a:endParaRPr lang="en-GB" sz="34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22F0354-7C0D-4A84-BF66-35067D565A6F}" type="slidenum">
              <a:rPr lang="en-GB" smtClean="0"/>
              <a:pPr/>
              <a:t>12</a:t>
            </a:fld>
            <a:endParaRPr lang="en-GB"/>
          </a:p>
        </p:txBody>
      </p:sp>
      <p:graphicFrame>
        <p:nvGraphicFramePr>
          <p:cNvPr id="902190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208124"/>
              </p:ext>
            </p:extLst>
          </p:nvPr>
        </p:nvGraphicFramePr>
        <p:xfrm>
          <a:off x="193675" y="1357313"/>
          <a:ext cx="8716963" cy="1419226"/>
        </p:xfrm>
        <a:graphic>
          <a:graphicData uri="http://schemas.openxmlformats.org/drawingml/2006/table">
            <a:tbl>
              <a:tblPr/>
              <a:tblGrid>
                <a:gridCol w="8716963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StringReader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 and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StringWriter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 Classes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CDE3"/>
                    </a:solidFill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Read text from a string, or write text to a string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Read/write individual characters or a whole string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91" name="Rectangle 4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cy-GB" dirty="0" smtClean="0"/>
          </a:p>
          <a:p>
            <a:endParaRPr lang="cy-GB" dirty="0" smtClean="0"/>
          </a:p>
          <a:p>
            <a:endParaRPr lang="cy-GB" dirty="0" smtClean="0"/>
          </a:p>
          <a:p>
            <a:pPr lvl="1"/>
            <a:endParaRPr lang="cy-GB" dirty="0" smtClean="0"/>
          </a:p>
          <a:p>
            <a:pPr lvl="1"/>
            <a:endParaRPr lang="cy-GB" dirty="0" smtClean="0"/>
          </a:p>
          <a:p>
            <a:r>
              <a:rPr lang="cy-GB" dirty="0" smtClean="0"/>
              <a:t>Useful members:</a:t>
            </a:r>
          </a:p>
          <a:p>
            <a:pPr lvl="1"/>
            <a:r>
              <a:rPr lang="cy-GB" dirty="0" smtClean="0">
                <a:latin typeface="Lucida Console" pitchFamily="49" charset="0"/>
              </a:rPr>
              <a:t>Peek()</a:t>
            </a:r>
          </a:p>
          <a:p>
            <a:pPr lvl="1"/>
            <a:r>
              <a:rPr lang="cy-GB" dirty="0" smtClean="0">
                <a:latin typeface="Lucida Console" pitchFamily="49" charset="0"/>
              </a:rPr>
              <a:t>Read()</a:t>
            </a:r>
            <a:r>
              <a:rPr lang="cy-GB" dirty="0" smtClean="0"/>
              <a:t>,  </a:t>
            </a:r>
            <a:r>
              <a:rPr lang="cy-GB" dirty="0" smtClean="0">
                <a:latin typeface="Lucida Console" pitchFamily="49" charset="0"/>
              </a:rPr>
              <a:t>ReadLine()</a:t>
            </a:r>
          </a:p>
          <a:p>
            <a:pPr lvl="1"/>
            <a:r>
              <a:rPr lang="cy-GB" dirty="0" smtClean="0">
                <a:latin typeface="Lucida Console" pitchFamily="49" charset="0"/>
              </a:rPr>
              <a:t>Write()</a:t>
            </a:r>
            <a:r>
              <a:rPr lang="cy-GB" dirty="0" smtClean="0"/>
              <a:t>,  </a:t>
            </a:r>
            <a:r>
              <a:rPr lang="cy-GB" dirty="0" smtClean="0">
                <a:latin typeface="Lucida Console" pitchFamily="49" charset="0"/>
              </a:rPr>
              <a:t>WriteLine()</a:t>
            </a:r>
          </a:p>
          <a:p>
            <a:pPr lvl="1"/>
            <a:r>
              <a:rPr lang="cy-GB" dirty="0" smtClean="0">
                <a:latin typeface="Lucida Console" pitchFamily="49" charset="0"/>
              </a:rPr>
              <a:t>Flush()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902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Reading/Writing Text Data</a:t>
            </a:r>
            <a:endParaRPr lang="en-GB" sz="34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22F0354-7C0D-4A84-BF66-35067D565A6F}" type="slidenum">
              <a:rPr lang="en-GB" smtClean="0"/>
              <a:pPr/>
              <a:t>13</a:t>
            </a:fld>
            <a:endParaRPr lang="en-GB"/>
          </a:p>
        </p:txBody>
      </p:sp>
      <p:graphicFrame>
        <p:nvGraphicFramePr>
          <p:cNvPr id="902190" name="Group 46"/>
          <p:cNvGraphicFramePr>
            <a:graphicFrameLocks noGrp="1"/>
          </p:cNvGraphicFramePr>
          <p:nvPr/>
        </p:nvGraphicFramePr>
        <p:xfrm>
          <a:off x="193675" y="1357313"/>
          <a:ext cx="8716963" cy="1951039"/>
        </p:xfrm>
        <a:graphic>
          <a:graphicData uri="http://schemas.openxmlformats.org/drawingml/2006/table">
            <a:tbl>
              <a:tblPr/>
              <a:tblGrid>
                <a:gridCol w="8716963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StreamReader and StreamWriter Classes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CDE3"/>
                    </a:solidFill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Convert between text data and a byte stream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Provide text-oriented methods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Can be used with a FileStream object to read and write data as text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16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cy-GB" dirty="0" smtClean="0"/>
          </a:p>
          <a:p>
            <a:endParaRPr lang="cy-GB" dirty="0" smtClean="0"/>
          </a:p>
          <a:p>
            <a:endParaRPr lang="cy-GB" dirty="0" smtClean="0"/>
          </a:p>
          <a:p>
            <a:pPr lvl="1"/>
            <a:endParaRPr lang="cy-GB" dirty="0" smtClean="0"/>
          </a:p>
          <a:p>
            <a:pPr lvl="1"/>
            <a:endParaRPr lang="cy-GB" dirty="0" smtClean="0"/>
          </a:p>
          <a:p>
            <a:r>
              <a:rPr lang="cy-GB" dirty="0" smtClean="0"/>
              <a:t>Useful members:</a:t>
            </a:r>
          </a:p>
          <a:p>
            <a:pPr lvl="1"/>
            <a:r>
              <a:rPr lang="cy-GB" dirty="0" smtClean="0">
                <a:latin typeface="Lucida Console" pitchFamily="49" charset="0"/>
              </a:rPr>
              <a:t>ReadChar()</a:t>
            </a:r>
            <a:r>
              <a:rPr lang="cy-GB" dirty="0" smtClean="0"/>
              <a:t>,  </a:t>
            </a:r>
            <a:r>
              <a:rPr lang="cy-GB" dirty="0" smtClean="0">
                <a:latin typeface="Lucida Console" pitchFamily="49" charset="0"/>
              </a:rPr>
              <a:t>WriteChar()</a:t>
            </a:r>
          </a:p>
          <a:p>
            <a:pPr lvl="1"/>
            <a:r>
              <a:rPr lang="cy-GB" dirty="0" smtClean="0">
                <a:latin typeface="Lucida Console" pitchFamily="49" charset="0"/>
              </a:rPr>
              <a:t>ReadInt32()</a:t>
            </a:r>
            <a:r>
              <a:rPr lang="cy-GB" dirty="0" smtClean="0"/>
              <a:t>,  </a:t>
            </a:r>
            <a:r>
              <a:rPr lang="cy-GB" dirty="0" smtClean="0">
                <a:latin typeface="Lucida Console" pitchFamily="49" charset="0"/>
              </a:rPr>
              <a:t>WriteInt32()</a:t>
            </a:r>
          </a:p>
          <a:p>
            <a:pPr lvl="1"/>
            <a:r>
              <a:rPr lang="cy-GB" dirty="0" smtClean="0">
                <a:latin typeface="Lucida Console" pitchFamily="49" charset="0"/>
              </a:rPr>
              <a:t>ReadDouble()</a:t>
            </a:r>
            <a:r>
              <a:rPr lang="cy-GB" dirty="0" smtClean="0"/>
              <a:t>,  </a:t>
            </a:r>
            <a:r>
              <a:rPr lang="cy-GB" dirty="0" smtClean="0">
                <a:latin typeface="Lucida Console" pitchFamily="49" charset="0"/>
              </a:rPr>
              <a:t>WriteDouble()</a:t>
            </a:r>
          </a:p>
          <a:p>
            <a:pPr lvl="1"/>
            <a:r>
              <a:rPr lang="cy-GB" dirty="0" smtClean="0">
                <a:latin typeface="Lucida Console" pitchFamily="49" charset="0"/>
              </a:rPr>
              <a:t>ReadString()</a:t>
            </a:r>
            <a:r>
              <a:rPr lang="cy-GB" dirty="0" smtClean="0"/>
              <a:t>,  </a:t>
            </a:r>
            <a:r>
              <a:rPr lang="cy-GB" dirty="0" smtClean="0">
                <a:latin typeface="Lucida Console" pitchFamily="49" charset="0"/>
              </a:rPr>
              <a:t>WriteString()</a:t>
            </a:r>
          </a:p>
          <a:p>
            <a:pPr lvl="1"/>
            <a:r>
              <a:rPr lang="cy-GB" dirty="0" smtClean="0">
                <a:latin typeface="Lucida Console" pitchFamily="49" charset="0"/>
              </a:rPr>
              <a:t>...</a:t>
            </a:r>
            <a:endParaRPr lang="cy-GB" dirty="0">
              <a:latin typeface="Lucida Console" pitchFamily="49" charset="0"/>
            </a:endParaRPr>
          </a:p>
        </p:txBody>
      </p:sp>
      <p:sp>
        <p:nvSpPr>
          <p:cNvPr id="942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smtClean="0"/>
              <a:t>Reading/Writing Binary Data</a:t>
            </a:r>
            <a:endParaRPr lang="en-GB" sz="34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08D43CF-B883-4A03-8EC8-5CA631422ADD}" type="slidenum">
              <a:rPr lang="en-GB" smtClean="0"/>
              <a:pPr/>
              <a:t>14</a:t>
            </a:fld>
            <a:endParaRPr lang="en-GB"/>
          </a:p>
        </p:txBody>
      </p:sp>
      <p:graphicFrame>
        <p:nvGraphicFramePr>
          <p:cNvPr id="942105" name="Group 25"/>
          <p:cNvGraphicFramePr>
            <a:graphicFrameLocks noGrp="1"/>
          </p:cNvGraphicFramePr>
          <p:nvPr/>
        </p:nvGraphicFramePr>
        <p:xfrm>
          <a:off x="193675" y="1357313"/>
          <a:ext cx="8716963" cy="1951039"/>
        </p:xfrm>
        <a:graphic>
          <a:graphicData uri="http://schemas.openxmlformats.org/drawingml/2006/table">
            <a:tbl>
              <a:tblPr/>
              <a:tblGrid>
                <a:gridCol w="8716963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BinaryReader and BinaryWriter Classes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CDE3"/>
                    </a:solidFill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Convert between .NET Framework types and a byte stream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Provide methods that read and write primitive types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y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Read binary data from stream, write binary data to stream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cy-GB" dirty="0" smtClean="0"/>
          </a:p>
          <a:p>
            <a:endParaRPr lang="cy-GB" dirty="0" smtClean="0"/>
          </a:p>
          <a:p>
            <a:endParaRPr lang="cy-GB" dirty="0" smtClean="0"/>
          </a:p>
          <a:p>
            <a:pPr lvl="1"/>
            <a:endParaRPr lang="cy-GB" dirty="0" smtClean="0"/>
          </a:p>
          <a:p>
            <a:pPr lvl="1"/>
            <a:endParaRPr lang="cy-GB" dirty="0" smtClean="0"/>
          </a:p>
          <a:p>
            <a:r>
              <a:rPr lang="cy-GB" dirty="0" smtClean="0"/>
              <a:t>Useful members:</a:t>
            </a:r>
          </a:p>
          <a:p>
            <a:pPr lvl="1"/>
            <a:r>
              <a:rPr lang="cy-GB" dirty="0" smtClean="0">
                <a:latin typeface="Lucida Console" pitchFamily="49" charset="0"/>
              </a:rPr>
              <a:t>ToArray()</a:t>
            </a:r>
          </a:p>
          <a:p>
            <a:pPr lvl="1"/>
            <a:r>
              <a:rPr lang="cy-GB" dirty="0" smtClean="0">
                <a:latin typeface="Lucida Console" pitchFamily="49" charset="0"/>
              </a:rPr>
              <a:t>WriteTo()</a:t>
            </a:r>
            <a:endParaRPr lang="cy-GB" dirty="0">
              <a:latin typeface="Lucida Console" pitchFamily="49" charset="0"/>
            </a:endParaRPr>
          </a:p>
        </p:txBody>
      </p:sp>
      <p:sp>
        <p:nvSpPr>
          <p:cNvPr id="943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Reading/Writing Data in Memory</a:t>
            </a:r>
            <a:endParaRPr lang="en-GB" sz="34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FDA6211-8008-4FDC-B1C6-87565FD1C162}" type="slidenum">
              <a:rPr lang="en-GB" smtClean="0"/>
              <a:pPr/>
              <a:t>15</a:t>
            </a:fld>
            <a:endParaRPr lang="en-GB"/>
          </a:p>
        </p:txBody>
      </p:sp>
      <p:graphicFrame>
        <p:nvGraphicFramePr>
          <p:cNvPr id="943127" name="Group 23"/>
          <p:cNvGraphicFramePr>
            <a:graphicFrameLocks noGrp="1"/>
          </p:cNvGraphicFramePr>
          <p:nvPr/>
        </p:nvGraphicFramePr>
        <p:xfrm>
          <a:off x="193675" y="1357313"/>
          <a:ext cx="8716963" cy="1951039"/>
        </p:xfrm>
        <a:graphic>
          <a:graphicData uri="http://schemas.openxmlformats.org/drawingml/2006/table">
            <a:tbl>
              <a:tblPr/>
              <a:tblGrid>
                <a:gridCol w="8716963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MemoryStream Classes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CDE3"/>
                    </a:solidFill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Is an implementation of the Stream class that accesses memory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Includes methods that copy data to an array or another stream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Can be used Binary/StreamReader and Binary/StreamWriter objects to read/write binary data and text data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cy-GB" dirty="0" smtClean="0"/>
          </a:p>
          <a:p>
            <a:endParaRPr lang="cy-GB" dirty="0" smtClean="0"/>
          </a:p>
          <a:p>
            <a:endParaRPr lang="cy-GB" dirty="0" smtClean="0"/>
          </a:p>
          <a:p>
            <a:pPr lvl="1"/>
            <a:endParaRPr lang="cy-GB" dirty="0" smtClean="0"/>
          </a:p>
          <a:p>
            <a:pPr lvl="1"/>
            <a:endParaRPr lang="cy-GB" dirty="0" smtClean="0"/>
          </a:p>
          <a:p>
            <a:pPr lvl="1"/>
            <a:endParaRPr lang="cy-GB" dirty="0" smtClean="0"/>
          </a:p>
          <a:p>
            <a:pPr lvl="1"/>
            <a:endParaRPr lang="cy-GB" dirty="0" smtClean="0"/>
          </a:p>
          <a:p>
            <a:r>
              <a:rPr lang="cy-GB" dirty="0" smtClean="0"/>
              <a:t>Useful members:</a:t>
            </a:r>
          </a:p>
          <a:p>
            <a:pPr lvl="1"/>
            <a:r>
              <a:rPr lang="cy-GB" dirty="0" smtClean="0">
                <a:latin typeface="Lucida Console" pitchFamily="49" charset="0"/>
              </a:rPr>
              <a:t>Flush()</a:t>
            </a:r>
          </a:p>
          <a:p>
            <a:pPr lvl="1"/>
            <a:r>
              <a:rPr lang="cy-GB" dirty="0" smtClean="0">
                <a:latin typeface="Lucida Console" pitchFamily="49" charset="0"/>
              </a:rPr>
              <a:t>Close()</a:t>
            </a:r>
            <a:endParaRPr lang="cy-GB" dirty="0">
              <a:latin typeface="Lucida Console" pitchFamily="49" charset="0"/>
            </a:endParaRPr>
          </a:p>
        </p:txBody>
      </p:sp>
      <p:sp>
        <p:nvSpPr>
          <p:cNvPr id="944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Buffering</a:t>
            </a:r>
            <a:endParaRPr lang="en-GB" sz="3400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E1502C9-13C4-46ED-98F2-D2F7E2A10019}" type="slidenum">
              <a:rPr lang="en-GB" smtClean="0"/>
              <a:pPr/>
              <a:t>16</a:t>
            </a:fld>
            <a:endParaRPr lang="en-GB"/>
          </a:p>
        </p:txBody>
      </p:sp>
      <p:graphicFrame>
        <p:nvGraphicFramePr>
          <p:cNvPr id="944150" name="Group 22"/>
          <p:cNvGraphicFramePr>
            <a:graphicFrameLocks noGrp="1"/>
          </p:cNvGraphicFramePr>
          <p:nvPr/>
        </p:nvGraphicFramePr>
        <p:xfrm>
          <a:off x="193675" y="1357313"/>
          <a:ext cx="8716963" cy="2651127"/>
        </p:xfrm>
        <a:graphic>
          <a:graphicData uri="http://schemas.openxmlformats.org/drawingml/2006/table">
            <a:tbl>
              <a:tblPr/>
              <a:tblGrid>
                <a:gridCol w="8716963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BufferedStream Class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CDE3"/>
                    </a:solidFill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Adds buffering to an unbuffered stream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Acts as a wrapper around an unbuffered stream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700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Implements Stream methods, but data is buffered until you call Flush() or Close(), or until buffer is full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Specifies the buffer size in the constructor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8A8966B-693F-44E6-98D8-926B76A7B20C}" type="slidenum">
              <a:rPr lang="en-GB" sz="1200">
                <a:solidFill>
                  <a:schemeClr val="tx2"/>
                </a:solidFill>
              </a:rPr>
              <a:pPr eaLnBrk="1" hangingPunct="1"/>
              <a:t>17</a:t>
            </a:fld>
            <a:endParaRPr lang="en-GB" sz="1200">
              <a:solidFill>
                <a:schemeClr val="tx2"/>
              </a:solidFill>
            </a:endParaRP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dirty="0"/>
              <a:t>3</a:t>
            </a:r>
            <a:r>
              <a:rPr lang="en-US" sz="3400" dirty="0" smtClean="0"/>
              <a:t>. </a:t>
            </a:r>
            <a:r>
              <a:rPr lang="en-GB" sz="3400" dirty="0" smtClean="0"/>
              <a:t>Data Contract Serialization</a:t>
            </a:r>
            <a:endParaRPr lang="en-US" sz="3400" dirty="0" smtClean="0"/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Overview of WCF</a:t>
            </a:r>
            <a:endParaRPr lang="en-US" dirty="0" smtClean="0"/>
          </a:p>
          <a:p>
            <a:pPr eaLnBrk="1" hangingPunct="1"/>
            <a:r>
              <a:rPr lang="en-GB" dirty="0"/>
              <a:t>Overview of </a:t>
            </a:r>
            <a:r>
              <a:rPr lang="en-GB" dirty="0" smtClean="0"/>
              <a:t>data contract serialization</a:t>
            </a:r>
          </a:p>
          <a:p>
            <a:pPr eaLnBrk="1" hangingPunct="1"/>
            <a:r>
              <a:rPr lang="en-US" dirty="0"/>
              <a:t>Defining a </a:t>
            </a:r>
            <a:r>
              <a:rPr lang="en-US" dirty="0" smtClean="0"/>
              <a:t>data contract</a:t>
            </a:r>
          </a:p>
          <a:p>
            <a:pPr eaLnBrk="1" hangingPunct="1"/>
            <a:r>
              <a:rPr lang="en-US" dirty="0" err="1" smtClean="0">
                <a:latin typeface="Lucida Console" pitchFamily="49" charset="0"/>
              </a:rPr>
              <a:t>DataContract</a:t>
            </a:r>
            <a:r>
              <a:rPr lang="en-US" dirty="0" smtClean="0"/>
              <a:t> and </a:t>
            </a:r>
            <a:r>
              <a:rPr lang="en-US" dirty="0" err="1" smtClean="0">
                <a:latin typeface="Lucida Console" pitchFamily="49" charset="0"/>
              </a:rPr>
              <a:t>DataMember</a:t>
            </a:r>
            <a:r>
              <a:rPr lang="en-US" dirty="0" smtClean="0"/>
              <a:t> properties</a:t>
            </a:r>
          </a:p>
          <a:p>
            <a:pPr eaLnBrk="1" hangingPunct="1"/>
            <a:r>
              <a:rPr lang="en-US" dirty="0" smtClean="0"/>
              <a:t>Example data contract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Using </a:t>
            </a:r>
            <a:r>
              <a:rPr lang="en-GB" dirty="0" err="1" smtClean="0">
                <a:latin typeface="Lucida Console" pitchFamily="49" charset="0"/>
                <a:sym typeface="Wingdings" pitchFamily="2" charset="2"/>
              </a:rPr>
              <a:t>DataContractSerializer</a:t>
            </a:r>
            <a:endParaRPr lang="en-GB" dirty="0" smtClean="0">
              <a:latin typeface="Lucida Console" pitchFamily="49" charset="0"/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Using </a:t>
            </a:r>
            <a:r>
              <a:rPr lang="en-GB" dirty="0" err="1" smtClean="0">
                <a:latin typeface="Lucida Console" pitchFamily="49" charset="0"/>
                <a:sym typeface="Wingdings" pitchFamily="2" charset="2"/>
              </a:rPr>
              <a:t>NetDataContractSerializer</a:t>
            </a:r>
            <a:endParaRPr lang="en-GB" dirty="0" smtClean="0">
              <a:latin typeface="Lucida Console" pitchFamily="49" charset="0"/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Using </a:t>
            </a:r>
            <a:r>
              <a:rPr lang="en-GB" dirty="0" err="1" smtClean="0">
                <a:latin typeface="Lucida Console" pitchFamily="49" charset="0"/>
                <a:sym typeface="Wingdings" pitchFamily="2" charset="2"/>
              </a:rPr>
              <a:t>DataContractJsonSerializer</a:t>
            </a:r>
            <a:endParaRPr lang="en-US" dirty="0" smtClean="0">
              <a:latin typeface="Lucida Console" pitchFamily="49" charset="0"/>
            </a:endParaRP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540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 smtClean="0"/>
              <a:t>WCF = Windows Communication Foundation</a:t>
            </a:r>
          </a:p>
          <a:p>
            <a:pPr lvl="1" eaLnBrk="1" hangingPunct="1"/>
            <a:r>
              <a:rPr lang="en-GB" dirty="0" smtClean="0"/>
              <a:t>Microsoft's unified API for creating service-oriented applications</a:t>
            </a:r>
          </a:p>
          <a:p>
            <a:pPr lvl="1" eaLnBrk="1" hangingPunct="1"/>
            <a:endParaRPr lang="en-GB" dirty="0" smtClean="0"/>
          </a:p>
          <a:p>
            <a:pPr eaLnBrk="1" hangingPunct="1"/>
            <a:r>
              <a:rPr lang="en-GB" dirty="0" smtClean="0"/>
              <a:t>WCF allows you to implement a Web service class and host it in a server application</a:t>
            </a:r>
          </a:p>
          <a:p>
            <a:pPr lvl="1" eaLnBrk="1" hangingPunct="1"/>
            <a:r>
              <a:rPr lang="en-GB" dirty="0" smtClean="0"/>
              <a:t>E.g. a Web Server such as IIS</a:t>
            </a:r>
          </a:p>
          <a:p>
            <a:pPr lvl="1" eaLnBrk="1" hangingPunct="1"/>
            <a:endParaRPr lang="en-GB" dirty="0" smtClean="0"/>
          </a:p>
          <a:p>
            <a:pPr eaLnBrk="1" hangingPunct="1"/>
            <a:r>
              <a:rPr lang="en-GB" dirty="0" smtClean="0"/>
              <a:t>Client applications can invoke the service</a:t>
            </a:r>
          </a:p>
          <a:p>
            <a:pPr lvl="1" eaLnBrk="1" hangingPunct="1"/>
            <a:r>
              <a:rPr lang="en-GB" dirty="0" smtClean="0"/>
              <a:t>E.g. over HTTP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 smtClean="0"/>
              <a:t>Data can pass back and fore between the client and server</a:t>
            </a:r>
          </a:p>
          <a:p>
            <a:pPr lvl="1" eaLnBrk="1" hangingPunct="1"/>
            <a:r>
              <a:rPr lang="en-GB" dirty="0" smtClean="0"/>
              <a:t>Simple types, e.g. integers, strings, etc.</a:t>
            </a:r>
          </a:p>
          <a:p>
            <a:pPr lvl="1" eaLnBrk="1" hangingPunct="1"/>
            <a:r>
              <a:rPr lang="en-GB" dirty="0" smtClean="0"/>
              <a:t>Complex types, e.g. objects, collections, etc.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dirty="0" smtClean="0"/>
              <a:t>Overview of WCF</a:t>
            </a:r>
            <a:endParaRPr lang="en-GB" sz="3400" dirty="0" smtClean="0"/>
          </a:p>
        </p:txBody>
      </p:sp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484B2573-DB15-496D-80DC-ECA2FD5CC975}" type="slidenum">
              <a:rPr lang="en-GB" smtClean="0"/>
              <a:pPr/>
              <a:t>18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1153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53DB5934-6EA4-47DE-A146-BAA536862C19}" type="slidenum">
              <a:rPr lang="en-GB" smtClean="0"/>
              <a:pPr/>
              <a:t>19</a:t>
            </a:fld>
            <a:endParaRPr lang="en-GB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Overview of Data Contract Serialization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413375"/>
          </a:xfrm>
        </p:spPr>
        <p:txBody>
          <a:bodyPr/>
          <a:lstStyle/>
          <a:p>
            <a:pPr eaLnBrk="1" hangingPunct="1"/>
            <a:r>
              <a:rPr lang="cy-GB" dirty="0" smtClean="0"/>
              <a:t>WCF uses a data contract serializer implicitly to </a:t>
            </a:r>
            <a:r>
              <a:rPr lang="en-US" dirty="0" smtClean="0"/>
              <a:t>marshal .NET data into an on-the-wire format</a:t>
            </a:r>
          </a:p>
          <a:p>
            <a:pPr lvl="1" eaLnBrk="1" hangingPunct="1"/>
            <a:r>
              <a:rPr lang="en-US" dirty="0" smtClean="0"/>
              <a:t>E.g. XML for SOAP Web services</a:t>
            </a:r>
          </a:p>
          <a:p>
            <a:pPr lvl="1" eaLnBrk="1" hangingPunct="1"/>
            <a:r>
              <a:rPr lang="cy-GB" dirty="0" smtClean="0"/>
              <a:t>E.g. JSON for RESTful Web services</a:t>
            </a:r>
          </a:p>
          <a:p>
            <a:pPr lvl="1" eaLnBrk="1" hangingPunct="1"/>
            <a:endParaRPr lang="cy-GB" dirty="0"/>
          </a:p>
          <a:p>
            <a:pPr lvl="1" eaLnBrk="1" hangingPunct="1"/>
            <a:endParaRPr lang="cy-GB" dirty="0" smtClean="0"/>
          </a:p>
          <a:p>
            <a:pPr lvl="1" eaLnBrk="1" hangingPunct="1"/>
            <a:endParaRPr lang="cy-GB" dirty="0"/>
          </a:p>
          <a:p>
            <a:pPr lvl="1" eaLnBrk="1" hangingPunct="1"/>
            <a:endParaRPr lang="cy-GB" dirty="0" smtClean="0"/>
          </a:p>
          <a:p>
            <a:pPr lvl="1" eaLnBrk="1" hangingPunct="1"/>
            <a:endParaRPr lang="cy-GB" dirty="0"/>
          </a:p>
          <a:p>
            <a:pPr lvl="1" eaLnBrk="1" hangingPunct="1"/>
            <a:endParaRPr lang="cy-GB" dirty="0" smtClean="0"/>
          </a:p>
          <a:p>
            <a:pPr lvl="1" eaLnBrk="1" hangingPunct="1"/>
            <a:endParaRPr lang="cy-GB" dirty="0"/>
          </a:p>
          <a:p>
            <a:pPr lvl="1" eaLnBrk="1" hangingPunct="1"/>
            <a:endParaRPr lang="cy-GB" dirty="0" smtClean="0"/>
          </a:p>
          <a:p>
            <a:pPr eaLnBrk="1" hangingPunct="1"/>
            <a:r>
              <a:rPr lang="cy-GB" dirty="0" smtClean="0"/>
              <a:t>You can also use data contract serializers manually, to serialize/serialize data in a normal application</a:t>
            </a:r>
          </a:p>
        </p:txBody>
      </p:sp>
      <p:sp>
        <p:nvSpPr>
          <p:cNvPr id="14" name="AutoShape 64"/>
          <p:cNvSpPr>
            <a:spLocks noChangeArrowheads="1"/>
          </p:cNvSpPr>
          <p:nvPr/>
        </p:nvSpPr>
        <p:spPr bwMode="auto">
          <a:xfrm>
            <a:off x="956111" y="3538736"/>
            <a:ext cx="1343025" cy="911225"/>
          </a:xfrm>
          <a:prstGeom prst="foldedCorner">
            <a:avLst>
              <a:gd name="adj" fmla="val 12500"/>
            </a:avLst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cy-GB" dirty="0" smtClean="0">
                <a:solidFill>
                  <a:schemeClr val="tx2"/>
                </a:solidFill>
              </a:rPr>
              <a:t>&lt;XML&gt;</a:t>
            </a:r>
          </a:p>
          <a:p>
            <a:pPr algn="ctr"/>
            <a:r>
              <a:rPr lang="cy-GB" dirty="0" smtClean="0">
                <a:solidFill>
                  <a:schemeClr val="tx2"/>
                </a:solidFill>
              </a:rPr>
              <a:t>or</a:t>
            </a:r>
          </a:p>
          <a:p>
            <a:pPr algn="ctr"/>
            <a:r>
              <a:rPr lang="cy-GB" dirty="0" smtClean="0">
                <a:solidFill>
                  <a:schemeClr val="tx2"/>
                </a:solidFill>
              </a:rPr>
              <a:t>{JSON}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5" name="AutoShape 65"/>
          <p:cNvSpPr>
            <a:spLocks noChangeArrowheads="1"/>
          </p:cNvSpPr>
          <p:nvPr/>
        </p:nvSpPr>
        <p:spPr bwMode="auto">
          <a:xfrm>
            <a:off x="2400300" y="3717735"/>
            <a:ext cx="3733800" cy="533400"/>
          </a:xfrm>
          <a:prstGeom prst="leftRightArrow">
            <a:avLst>
              <a:gd name="adj1" fmla="val 50000"/>
              <a:gd name="adj2" fmla="val 84519"/>
            </a:avLst>
          </a:prstGeom>
          <a:solidFill>
            <a:srgbClr val="FFCC00"/>
          </a:solidFill>
          <a:ln w="28575">
            <a:solidFill>
              <a:schemeClr val="hlink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1" name="Picture 71" descr="j0424238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46500" y="3520885"/>
            <a:ext cx="1022350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 Box 72"/>
          <p:cNvSpPr txBox="1">
            <a:spLocks noChangeArrowheads="1"/>
          </p:cNvSpPr>
          <p:nvPr/>
        </p:nvSpPr>
        <p:spPr bwMode="auto">
          <a:xfrm>
            <a:off x="2966711" y="4566721"/>
            <a:ext cx="2661306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cy-GB" dirty="0" smtClean="0">
                <a:solidFill>
                  <a:schemeClr val="tx2"/>
                </a:solidFill>
              </a:rPr>
              <a:t>Data contract serializer </a:t>
            </a:r>
            <a:endParaRPr lang="cy-GB" dirty="0">
              <a:solidFill>
                <a:schemeClr val="tx2"/>
              </a:solidFill>
            </a:endParaRPr>
          </a:p>
          <a:p>
            <a:pPr algn="ctr"/>
            <a:r>
              <a:rPr lang="cy-GB" dirty="0" smtClean="0">
                <a:solidFill>
                  <a:schemeClr val="tx2"/>
                </a:solidFill>
              </a:rPr>
              <a:t>marshals .NET data </a:t>
            </a:r>
            <a:br>
              <a:rPr lang="cy-GB" dirty="0" smtClean="0">
                <a:solidFill>
                  <a:schemeClr val="tx2"/>
                </a:solidFill>
              </a:rPr>
            </a:br>
            <a:r>
              <a:rPr lang="cy-GB" dirty="0" smtClean="0">
                <a:solidFill>
                  <a:schemeClr val="tx2"/>
                </a:solidFill>
              </a:rPr>
              <a:t>from/to XML or JSON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6190487" y="2743192"/>
            <a:ext cx="2480551" cy="2468423"/>
          </a:xfrm>
          <a:prstGeom prst="rect">
            <a:avLst/>
          </a:prstGeom>
          <a:solidFill>
            <a:srgbClr val="002060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WCF service</a:t>
            </a:r>
          </a:p>
        </p:txBody>
      </p:sp>
      <p:sp>
        <p:nvSpPr>
          <p:cNvPr id="16" name="Oval 66"/>
          <p:cNvSpPr>
            <a:spLocks noChangeArrowheads="1"/>
          </p:cNvSpPr>
          <p:nvPr/>
        </p:nvSpPr>
        <p:spPr bwMode="auto">
          <a:xfrm>
            <a:off x="6361065" y="3444140"/>
            <a:ext cx="1390650" cy="609600"/>
          </a:xfrm>
          <a:prstGeom prst="ellipse">
            <a:avLst/>
          </a:prstGeom>
          <a:solidFill>
            <a:srgbClr val="FFFF66"/>
          </a:solidFill>
          <a:ln w="28575">
            <a:solidFill>
              <a:schemeClr val="hlink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67"/>
          <p:cNvSpPr>
            <a:spLocks noChangeArrowheads="1"/>
          </p:cNvSpPr>
          <p:nvPr/>
        </p:nvSpPr>
        <p:spPr bwMode="auto">
          <a:xfrm>
            <a:off x="7167515" y="3745765"/>
            <a:ext cx="1390650" cy="609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hlink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68"/>
          <p:cNvSpPr>
            <a:spLocks noChangeArrowheads="1"/>
          </p:cNvSpPr>
          <p:nvPr/>
        </p:nvSpPr>
        <p:spPr bwMode="auto">
          <a:xfrm>
            <a:off x="6316615" y="3980715"/>
            <a:ext cx="1390650" cy="609600"/>
          </a:xfrm>
          <a:prstGeom prst="ellipse">
            <a:avLst/>
          </a:prstGeom>
          <a:solidFill>
            <a:srgbClr val="333399"/>
          </a:solidFill>
          <a:ln w="28575">
            <a:solidFill>
              <a:schemeClr val="hlink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GB" dirty="0" smtClean="0"/>
              <a:t>Accessing the file system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GB" dirty="0" smtClean="0"/>
              <a:t>Using file streams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GB" dirty="0" smtClean="0"/>
              <a:t>Data contract serialization</a:t>
            </a:r>
          </a:p>
          <a:p>
            <a:pPr marL="933450" lvl="1" indent="-533400" eaLnBrk="1" hangingPunct="1">
              <a:buFont typeface="Wingdings" pitchFamily="2" charset="2"/>
              <a:buAutoNum type="arabicPeriod"/>
            </a:pPr>
            <a:endParaRPr lang="en-GB" dirty="0" smtClean="0"/>
          </a:p>
          <a:p>
            <a:pPr marL="0" indent="0" eaLnBrk="1" hangingPunct="1">
              <a:buNone/>
            </a:pPr>
            <a:r>
              <a:rPr lang="en-GB" u="sng" dirty="0" smtClean="0"/>
              <a:t>Annex</a:t>
            </a:r>
            <a:endParaRPr lang="en-GB" u="sng" dirty="0"/>
          </a:p>
          <a:p>
            <a:pPr marL="533400" indent="-533400" eaLnBrk="1" hangingPunct="1">
              <a:buFont typeface="+mj-lt"/>
              <a:buAutoNum type="alphaUcPeriod"/>
            </a:pPr>
            <a:r>
              <a:rPr lang="en-GB" dirty="0"/>
              <a:t>Runtime serialization</a:t>
            </a:r>
          </a:p>
          <a:p>
            <a:pPr marL="533400" indent="-533400" eaLnBrk="1" hangingPunct="1">
              <a:buFont typeface="+mj-lt"/>
              <a:buAutoNum type="alphaUcPeriod"/>
            </a:pPr>
            <a:r>
              <a:rPr lang="en-GB" dirty="0"/>
              <a:t>XML serialization</a:t>
            </a: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Contents</a:t>
            </a:r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E991BBCE-CC3F-4350-AA26-09B79AAF51AB}" type="slidenum">
              <a:rPr lang="en-GB" smtClean="0"/>
              <a:pPr/>
              <a:t>2</a:t>
            </a:fld>
            <a:endParaRPr lang="en-GB" smtClean="0"/>
          </a:p>
        </p:txBody>
      </p: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434975" y="5219645"/>
            <a:ext cx="7924800" cy="1644650"/>
            <a:chOff x="274" y="3059"/>
            <a:chExt cx="4992" cy="1036"/>
          </a:xfrm>
        </p:grpSpPr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792" y="3169"/>
              <a:ext cx="4474" cy="520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0C0EA">
                    <a:alpha val="82999"/>
                  </a:srgbClr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1263650" lvl="1">
                <a:spcBef>
                  <a:spcPts val="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b="0" dirty="0" smtClean="0">
                  <a:solidFill>
                    <a:schemeClr val="tx2"/>
                  </a:solidFill>
                  <a:latin typeface="Lucida Console" pitchFamily="49" charset="0"/>
                  <a:sym typeface="Wingdings" pitchFamily="2" charset="2"/>
                </a:rPr>
                <a:t>Demos folder:  </a:t>
              </a:r>
            </a:p>
            <a:p>
              <a:pPr marL="1263650" lvl="1">
                <a:spcBef>
                  <a:spcPts val="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dirty="0" smtClean="0">
                  <a:solidFill>
                    <a:schemeClr val="tx2"/>
                  </a:solidFill>
                  <a:latin typeface="Lucida Console" pitchFamily="49" charset="0"/>
                  <a:sym typeface="Wingdings" pitchFamily="2" charset="2"/>
                </a:rPr>
                <a:t>Demos-10-FileHandlingSerialization</a:t>
              </a:r>
              <a:endParaRPr lang="en-US" sz="2000" b="1" dirty="0">
                <a:latin typeface="Lucida Console" pitchFamily="49" charset="0"/>
              </a:endParaRPr>
            </a:p>
          </p:txBody>
        </p:sp>
        <p:pic>
          <p:nvPicPr>
            <p:cNvPr id="10" name="Picture 9" descr="bd09771_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4" y="3059"/>
              <a:ext cx="1181" cy="1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02E0364-8FFE-4E53-9390-272E62BC98BA}" type="slidenum">
              <a:rPr lang="en-GB" smtClean="0"/>
              <a:pPr/>
              <a:t>20</a:t>
            </a:fld>
            <a:endParaRPr lang="en-GB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dirty="0" smtClean="0"/>
              <a:t>Defining a Data Contract</a:t>
            </a:r>
            <a:endParaRPr lang="en-GB" sz="3400" dirty="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54663"/>
          </a:xfrm>
          <a:noFill/>
        </p:spPr>
        <p:txBody>
          <a:bodyPr/>
          <a:lstStyle/>
          <a:p>
            <a:pPr eaLnBrk="1" hangingPunct="1"/>
            <a:r>
              <a:rPr lang="en-GB" dirty="0" smtClean="0"/>
              <a:t>If you want a .NET type to support data contract serialization:</a:t>
            </a:r>
          </a:p>
          <a:p>
            <a:pPr lvl="1" eaLnBrk="1" hangingPunct="1"/>
            <a:r>
              <a:rPr lang="en-GB" dirty="0" smtClean="0">
                <a:cs typeface="Tahoma" pitchFamily="34" charset="0"/>
              </a:rPr>
              <a:t>Annotate your type with </a:t>
            </a:r>
            <a:r>
              <a:rPr lang="en-GB" dirty="0" smtClean="0">
                <a:latin typeface="Lucida Console" pitchFamily="49" charset="0"/>
                <a:cs typeface="Tahoma" pitchFamily="34" charset="0"/>
              </a:rPr>
              <a:t>[</a:t>
            </a:r>
            <a:r>
              <a:rPr lang="en-GB" dirty="0" err="1" smtClean="0">
                <a:latin typeface="Lucida Console" pitchFamily="49" charset="0"/>
                <a:cs typeface="Tahoma" pitchFamily="34" charset="0"/>
              </a:rPr>
              <a:t>DataContract</a:t>
            </a:r>
            <a:r>
              <a:rPr lang="en-GB" dirty="0" smtClean="0">
                <a:latin typeface="Lucida Console" pitchFamily="49" charset="0"/>
                <a:cs typeface="Tahoma" pitchFamily="34" charset="0"/>
              </a:rPr>
              <a:t>]</a:t>
            </a:r>
            <a:r>
              <a:rPr lang="en-GB" dirty="0" smtClean="0">
                <a:latin typeface="+mj-lt"/>
                <a:cs typeface="Tahoma" pitchFamily="34" charset="0"/>
              </a:rPr>
              <a:t>, and a</a:t>
            </a:r>
            <a:r>
              <a:rPr lang="en-GB" dirty="0" smtClean="0">
                <a:cs typeface="Tahoma" pitchFamily="34" charset="0"/>
              </a:rPr>
              <a:t>nnotate the data members you want to serialize with </a:t>
            </a:r>
            <a:r>
              <a:rPr lang="en-GB" dirty="0" smtClean="0">
                <a:latin typeface="Lucida Console" pitchFamily="49" charset="0"/>
                <a:cs typeface="Tahoma" pitchFamily="34" charset="0"/>
              </a:rPr>
              <a:t>[</a:t>
            </a:r>
            <a:r>
              <a:rPr lang="en-GB" dirty="0" err="1" smtClean="0">
                <a:latin typeface="Lucida Console" pitchFamily="49" charset="0"/>
                <a:cs typeface="Tahoma" pitchFamily="34" charset="0"/>
              </a:rPr>
              <a:t>DataMember</a:t>
            </a:r>
            <a:r>
              <a:rPr lang="en-GB" dirty="0" smtClean="0">
                <a:latin typeface="Lucida Console" pitchFamily="49" charset="0"/>
                <a:cs typeface="Tahoma" pitchFamily="34" charset="0"/>
              </a:rPr>
              <a:t>]</a:t>
            </a:r>
          </a:p>
          <a:p>
            <a:pPr lvl="1" eaLnBrk="1" hangingPunct="1"/>
            <a:r>
              <a:rPr lang="en-GB" dirty="0" smtClean="0">
                <a:latin typeface="+mj-lt"/>
                <a:cs typeface="Tahoma" pitchFamily="34" charset="0"/>
              </a:rPr>
              <a:t>Or just annotate your type with </a:t>
            </a:r>
            <a:r>
              <a:rPr lang="en-GB" dirty="0" smtClean="0">
                <a:latin typeface="Lucida Console" pitchFamily="49" charset="0"/>
                <a:cs typeface="Tahoma" pitchFamily="34" charset="0"/>
              </a:rPr>
              <a:t>[</a:t>
            </a:r>
            <a:r>
              <a:rPr lang="en-GB" dirty="0" err="1" smtClean="0">
                <a:latin typeface="Lucida Console" pitchFamily="49" charset="0"/>
                <a:cs typeface="Tahoma" pitchFamily="34" charset="0"/>
              </a:rPr>
              <a:t>Serializable</a:t>
            </a:r>
            <a:r>
              <a:rPr lang="en-GB" dirty="0" smtClean="0">
                <a:latin typeface="Lucida Console" pitchFamily="49" charset="0"/>
                <a:cs typeface="Tahoma" pitchFamily="34" charset="0"/>
              </a:rPr>
              <a:t>]</a:t>
            </a:r>
          </a:p>
          <a:p>
            <a:pPr lvl="1" eaLnBrk="1" hangingPunct="1"/>
            <a:endParaRPr lang="en-GB" dirty="0">
              <a:latin typeface="+mj-lt"/>
              <a:cs typeface="Tahoma" pitchFamily="34" charset="0"/>
            </a:endParaRPr>
          </a:p>
          <a:p>
            <a:pPr eaLnBrk="1" hangingPunct="1"/>
            <a:r>
              <a:rPr lang="en-GB" dirty="0" smtClean="0">
                <a:latin typeface="+mj-lt"/>
                <a:cs typeface="Tahoma" pitchFamily="34" charset="0"/>
              </a:rPr>
              <a:t>Note: To use the data contract serialization APIs in your application:</a:t>
            </a:r>
          </a:p>
          <a:p>
            <a:pPr lvl="1" eaLnBrk="1" hangingPunct="1"/>
            <a:r>
              <a:rPr lang="en-GB" dirty="0" smtClean="0">
                <a:latin typeface="+mj-lt"/>
                <a:cs typeface="Tahoma" pitchFamily="34" charset="0"/>
              </a:rPr>
              <a:t>Reference to the </a:t>
            </a:r>
            <a:r>
              <a:rPr lang="en-GB" dirty="0" err="1" smtClean="0">
                <a:latin typeface="Lucida Console" pitchFamily="49" charset="0"/>
                <a:cs typeface="Tahoma" pitchFamily="34" charset="0"/>
              </a:rPr>
              <a:t>System.Runtime.Serialization</a:t>
            </a:r>
            <a:r>
              <a:rPr lang="en-GB" dirty="0" smtClean="0">
                <a:latin typeface="+mj-lt"/>
                <a:cs typeface="Tahoma" pitchFamily="34" charset="0"/>
              </a:rPr>
              <a:t> assembly</a:t>
            </a:r>
          </a:p>
          <a:p>
            <a:pPr lvl="1" eaLnBrk="1" hangingPunct="1"/>
            <a:r>
              <a:rPr lang="en-GB" dirty="0" smtClean="0">
                <a:latin typeface="+mj-lt"/>
                <a:cs typeface="Tahoma" pitchFamily="34" charset="0"/>
              </a:rPr>
              <a:t>Import </a:t>
            </a:r>
            <a:r>
              <a:rPr lang="en-GB" dirty="0" err="1" smtClean="0">
                <a:latin typeface="Lucida Console" pitchFamily="49" charset="0"/>
              </a:rPr>
              <a:t>System.Runtime.Serialization</a:t>
            </a:r>
            <a:endParaRPr lang="en-GB" dirty="0" smtClean="0"/>
          </a:p>
          <a:p>
            <a:pPr lvl="1" eaLnBrk="1" hangingPunct="1"/>
            <a:r>
              <a:rPr lang="en-GB" dirty="0" smtClean="0"/>
              <a:t>Import </a:t>
            </a:r>
            <a:r>
              <a:rPr lang="en-GB" dirty="0" err="1" smtClean="0">
                <a:latin typeface="Lucida Console" pitchFamily="49" charset="0"/>
              </a:rPr>
              <a:t>System.Runtime.Serialization.Json</a:t>
            </a:r>
            <a:r>
              <a:rPr lang="en-GB" dirty="0"/>
              <a:t> </a:t>
            </a:r>
            <a:r>
              <a:rPr lang="en-GB" dirty="0" smtClean="0"/>
              <a:t>(if needed)</a:t>
            </a:r>
            <a:endParaRPr lang="en-GB" dirty="0"/>
          </a:p>
          <a:p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cy-GB" dirty="0" smtClean="0">
              <a:latin typeface="+mj-lt"/>
              <a:cs typeface="Tahoma" pitchFamily="34" charset="0"/>
            </a:endParaRPr>
          </a:p>
        </p:txBody>
      </p:sp>
      <p:sp>
        <p:nvSpPr>
          <p:cNvPr id="6" name="Text Box 59"/>
          <p:cNvSpPr txBox="1">
            <a:spLocks noChangeArrowheads="1"/>
          </p:cNvSpPr>
          <p:nvPr/>
        </p:nvSpPr>
        <p:spPr bwMode="auto">
          <a:xfrm>
            <a:off x="7651750" y="6397625"/>
            <a:ext cx="1144588" cy="3365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cy-GB">
                <a:solidFill>
                  <a:schemeClr val="tx2"/>
                </a:solidFill>
              </a:rPr>
              <a:t>Account.cs</a:t>
            </a: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59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9B6B6B60-3A70-4F82-BE43-FD7200851B79}" type="slidenum">
              <a:rPr lang="en-GB" smtClean="0"/>
              <a:pPr/>
              <a:t>21</a:t>
            </a:fld>
            <a:endParaRPr lang="en-GB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err="1" smtClean="0">
                <a:cs typeface="Tahoma" pitchFamily="34" charset="0"/>
              </a:rPr>
              <a:t>DataContract</a:t>
            </a:r>
            <a:r>
              <a:rPr lang="en-GB" sz="3400" dirty="0" smtClean="0">
                <a:cs typeface="Tahoma" pitchFamily="34" charset="0"/>
              </a:rPr>
              <a:t> and </a:t>
            </a:r>
            <a:r>
              <a:rPr lang="en-GB" sz="3400" dirty="0" err="1" smtClean="0">
                <a:cs typeface="Tahoma" pitchFamily="34" charset="0"/>
              </a:rPr>
              <a:t>DataMember</a:t>
            </a:r>
            <a:r>
              <a:rPr lang="en-GB" sz="3400" dirty="0" smtClean="0">
                <a:cs typeface="Tahoma" pitchFamily="34" charset="0"/>
              </a:rPr>
              <a:t> P</a:t>
            </a:r>
            <a:r>
              <a:rPr lang="en-GB" sz="3400" dirty="0" smtClean="0"/>
              <a:t>roperties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413375"/>
          </a:xfrm>
        </p:spPr>
        <p:txBody>
          <a:bodyPr/>
          <a:lstStyle/>
          <a:p>
            <a:pPr eaLnBrk="1" hangingPunct="1"/>
            <a:r>
              <a:rPr lang="cy-GB" smtClean="0">
                <a:latin typeface="Lucida Console" pitchFamily="49" charset="0"/>
              </a:rPr>
              <a:t>[DataContract]</a:t>
            </a:r>
            <a:r>
              <a:rPr lang="cy-GB" smtClean="0"/>
              <a:t> properties:</a:t>
            </a:r>
          </a:p>
          <a:p>
            <a:pPr eaLnBrk="1" hangingPunct="1"/>
            <a:endParaRPr lang="cy-GB" smtClean="0"/>
          </a:p>
          <a:p>
            <a:pPr eaLnBrk="1" hangingPunct="1"/>
            <a:endParaRPr lang="cy-GB" smtClean="0"/>
          </a:p>
          <a:p>
            <a:pPr eaLnBrk="1" hangingPunct="1"/>
            <a:endParaRPr lang="cy-GB" smtClean="0"/>
          </a:p>
          <a:p>
            <a:pPr eaLnBrk="1" hangingPunct="1"/>
            <a:endParaRPr lang="cy-GB" smtClean="0"/>
          </a:p>
          <a:p>
            <a:pPr eaLnBrk="1" hangingPunct="1"/>
            <a:r>
              <a:rPr lang="cy-GB" smtClean="0">
                <a:latin typeface="Lucida Console" pitchFamily="49" charset="0"/>
              </a:rPr>
              <a:t>[DataMember]</a:t>
            </a:r>
            <a:r>
              <a:rPr lang="cy-GB" smtClean="0"/>
              <a:t> properties:</a:t>
            </a:r>
          </a:p>
          <a:p>
            <a:pPr eaLnBrk="1" hangingPunct="1"/>
            <a:endParaRPr lang="cy-GB" smtClean="0"/>
          </a:p>
        </p:txBody>
      </p:sp>
      <p:sp>
        <p:nvSpPr>
          <p:cNvPr id="11282" name="Text Box 5"/>
          <p:cNvSpPr txBox="1">
            <a:spLocks noChangeArrowheads="1"/>
          </p:cNvSpPr>
          <p:nvPr/>
        </p:nvSpPr>
        <p:spPr bwMode="auto">
          <a:xfrm>
            <a:off x="874713" y="1674813"/>
            <a:ext cx="2139950" cy="365125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400" b="1">
                <a:solidFill>
                  <a:schemeClr val="tx2"/>
                </a:solidFill>
              </a:rPr>
              <a:t>Property</a:t>
            </a:r>
          </a:p>
        </p:txBody>
      </p:sp>
      <p:sp>
        <p:nvSpPr>
          <p:cNvPr id="11283" name="Text Box 6"/>
          <p:cNvSpPr txBox="1">
            <a:spLocks noChangeArrowheads="1"/>
          </p:cNvSpPr>
          <p:nvPr/>
        </p:nvSpPr>
        <p:spPr bwMode="auto">
          <a:xfrm>
            <a:off x="874713" y="2087563"/>
            <a:ext cx="2139950" cy="354012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400" b="0">
                <a:solidFill>
                  <a:schemeClr val="tx2"/>
                </a:solidFill>
                <a:latin typeface="Lucida Console" pitchFamily="49" charset="0"/>
              </a:rPr>
              <a:t>Name</a:t>
            </a:r>
          </a:p>
        </p:txBody>
      </p:sp>
      <p:sp>
        <p:nvSpPr>
          <p:cNvPr id="11284" name="Text Box 7"/>
          <p:cNvSpPr txBox="1">
            <a:spLocks noChangeArrowheads="1"/>
          </p:cNvSpPr>
          <p:nvPr/>
        </p:nvSpPr>
        <p:spPr bwMode="auto">
          <a:xfrm>
            <a:off x="874713" y="2484438"/>
            <a:ext cx="2139950" cy="35401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400" b="0">
                <a:solidFill>
                  <a:schemeClr val="tx2"/>
                </a:solidFill>
                <a:latin typeface="Lucida Console" pitchFamily="49" charset="0"/>
              </a:rPr>
              <a:t>Namespace</a:t>
            </a:r>
          </a:p>
        </p:txBody>
      </p:sp>
      <p:sp>
        <p:nvSpPr>
          <p:cNvPr id="11285" name="Text Box 8"/>
          <p:cNvSpPr txBox="1">
            <a:spLocks noChangeArrowheads="1"/>
          </p:cNvSpPr>
          <p:nvPr/>
        </p:nvSpPr>
        <p:spPr bwMode="auto">
          <a:xfrm>
            <a:off x="874713" y="2889250"/>
            <a:ext cx="2139950" cy="35242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400" b="0">
                <a:solidFill>
                  <a:schemeClr val="tx2"/>
                </a:solidFill>
                <a:latin typeface="Lucida Console" pitchFamily="49" charset="0"/>
              </a:rPr>
              <a:t>IsReference</a:t>
            </a:r>
          </a:p>
        </p:txBody>
      </p:sp>
      <p:sp>
        <p:nvSpPr>
          <p:cNvPr id="11286" name="Text Box 10"/>
          <p:cNvSpPr txBox="1">
            <a:spLocks noChangeArrowheads="1"/>
          </p:cNvSpPr>
          <p:nvPr/>
        </p:nvSpPr>
        <p:spPr bwMode="auto">
          <a:xfrm>
            <a:off x="3067050" y="1674813"/>
            <a:ext cx="5782310" cy="365125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400" b="0">
                <a:solidFill>
                  <a:schemeClr val="tx2"/>
                </a:solidFill>
              </a:rPr>
              <a:t>Description</a:t>
            </a:r>
          </a:p>
        </p:txBody>
      </p:sp>
      <p:sp>
        <p:nvSpPr>
          <p:cNvPr id="11287" name="Text Box 11"/>
          <p:cNvSpPr txBox="1">
            <a:spLocks noChangeArrowheads="1"/>
          </p:cNvSpPr>
          <p:nvPr/>
        </p:nvSpPr>
        <p:spPr bwMode="auto">
          <a:xfrm>
            <a:off x="3067050" y="2087563"/>
            <a:ext cx="5782310" cy="354012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400" b="0">
                <a:solidFill>
                  <a:schemeClr val="tx2"/>
                </a:solidFill>
                <a:latin typeface="Lucida Console" pitchFamily="49" charset="0"/>
              </a:rPr>
              <a:t>name</a:t>
            </a:r>
            <a:r>
              <a:rPr lang="en-GB" sz="1400" b="0">
                <a:solidFill>
                  <a:schemeClr val="tx2"/>
                </a:solidFill>
                <a:latin typeface="Rata"/>
              </a:rPr>
              <a:t> of type in XML schema (in the WSDL)</a:t>
            </a:r>
          </a:p>
        </p:txBody>
      </p:sp>
      <p:sp>
        <p:nvSpPr>
          <p:cNvPr id="11288" name="Text Box 12"/>
          <p:cNvSpPr txBox="1">
            <a:spLocks noChangeArrowheads="1"/>
          </p:cNvSpPr>
          <p:nvPr/>
        </p:nvSpPr>
        <p:spPr bwMode="auto">
          <a:xfrm>
            <a:off x="3067050" y="2484438"/>
            <a:ext cx="5782310" cy="35401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400" b="0">
                <a:solidFill>
                  <a:schemeClr val="tx2"/>
                </a:solidFill>
                <a:latin typeface="Lucida Console" pitchFamily="49" charset="0"/>
              </a:rPr>
              <a:t>targetNamespace</a:t>
            </a:r>
            <a:r>
              <a:rPr lang="en-GB" sz="1400" b="0">
                <a:solidFill>
                  <a:schemeClr val="tx2"/>
                </a:solidFill>
                <a:latin typeface="Rata"/>
              </a:rPr>
              <a:t> of type in XML schema (in the WSDL)</a:t>
            </a:r>
          </a:p>
        </p:txBody>
      </p:sp>
      <p:sp>
        <p:nvSpPr>
          <p:cNvPr id="11289" name="Text Box 13"/>
          <p:cNvSpPr txBox="1">
            <a:spLocks noChangeArrowheads="1"/>
          </p:cNvSpPr>
          <p:nvPr/>
        </p:nvSpPr>
        <p:spPr bwMode="auto">
          <a:xfrm>
            <a:off x="3067050" y="2889250"/>
            <a:ext cx="5782310" cy="35242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400" b="0">
                <a:solidFill>
                  <a:schemeClr val="tx2"/>
                </a:solidFill>
                <a:latin typeface="Rata"/>
              </a:rPr>
              <a:t>Indicates whether to preserve object reference data (default is false)</a:t>
            </a:r>
          </a:p>
        </p:txBody>
      </p:sp>
      <p:sp>
        <p:nvSpPr>
          <p:cNvPr id="11270" name="Text Box 21"/>
          <p:cNvSpPr txBox="1">
            <a:spLocks noChangeArrowheads="1"/>
          </p:cNvSpPr>
          <p:nvPr/>
        </p:nvSpPr>
        <p:spPr bwMode="auto">
          <a:xfrm>
            <a:off x="874713" y="4205288"/>
            <a:ext cx="2139950" cy="365125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400" b="1">
                <a:solidFill>
                  <a:schemeClr val="tx2"/>
                </a:solidFill>
              </a:rPr>
              <a:t>Property</a:t>
            </a:r>
          </a:p>
        </p:txBody>
      </p:sp>
      <p:sp>
        <p:nvSpPr>
          <p:cNvPr id="11271" name="Text Box 22"/>
          <p:cNvSpPr txBox="1">
            <a:spLocks noChangeArrowheads="1"/>
          </p:cNvSpPr>
          <p:nvPr/>
        </p:nvSpPr>
        <p:spPr bwMode="auto">
          <a:xfrm>
            <a:off x="874713" y="4618038"/>
            <a:ext cx="2139950" cy="354012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400" b="0">
                <a:solidFill>
                  <a:schemeClr val="tx2"/>
                </a:solidFill>
                <a:latin typeface="Lucida Console" pitchFamily="49" charset="0"/>
              </a:rPr>
              <a:t>Name</a:t>
            </a:r>
          </a:p>
        </p:txBody>
      </p:sp>
      <p:sp>
        <p:nvSpPr>
          <p:cNvPr id="11272" name="Text Box 24"/>
          <p:cNvSpPr txBox="1">
            <a:spLocks noChangeArrowheads="1"/>
          </p:cNvSpPr>
          <p:nvPr/>
        </p:nvSpPr>
        <p:spPr bwMode="auto">
          <a:xfrm>
            <a:off x="874713" y="5419725"/>
            <a:ext cx="2139950" cy="35242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400" b="0">
                <a:solidFill>
                  <a:schemeClr val="tx2"/>
                </a:solidFill>
                <a:latin typeface="Lucida Console" pitchFamily="49" charset="0"/>
              </a:rPr>
              <a:t>EmitDefaultValue</a:t>
            </a:r>
          </a:p>
        </p:txBody>
      </p:sp>
      <p:sp>
        <p:nvSpPr>
          <p:cNvPr id="11273" name="Text Box 25"/>
          <p:cNvSpPr txBox="1">
            <a:spLocks noChangeArrowheads="1"/>
          </p:cNvSpPr>
          <p:nvPr/>
        </p:nvSpPr>
        <p:spPr bwMode="auto">
          <a:xfrm>
            <a:off x="3067050" y="4205288"/>
            <a:ext cx="5782310" cy="365125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400" b="0">
                <a:solidFill>
                  <a:schemeClr val="tx2"/>
                </a:solidFill>
              </a:rPr>
              <a:t>Description</a:t>
            </a:r>
          </a:p>
        </p:txBody>
      </p:sp>
      <p:sp>
        <p:nvSpPr>
          <p:cNvPr id="11274" name="Text Box 26"/>
          <p:cNvSpPr txBox="1">
            <a:spLocks noChangeArrowheads="1"/>
          </p:cNvSpPr>
          <p:nvPr/>
        </p:nvSpPr>
        <p:spPr bwMode="auto">
          <a:xfrm>
            <a:off x="3067050" y="4618038"/>
            <a:ext cx="5782310" cy="354012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400" b="0">
                <a:solidFill>
                  <a:schemeClr val="tx2"/>
                </a:solidFill>
                <a:latin typeface="Rata"/>
              </a:rPr>
              <a:t>Name of data member (for versioning, non-CLR names, compliance…)</a:t>
            </a:r>
          </a:p>
        </p:txBody>
      </p:sp>
      <p:sp>
        <p:nvSpPr>
          <p:cNvPr id="11280" name="Text Box 23"/>
          <p:cNvSpPr txBox="1">
            <a:spLocks noChangeArrowheads="1"/>
          </p:cNvSpPr>
          <p:nvPr/>
        </p:nvSpPr>
        <p:spPr bwMode="auto">
          <a:xfrm>
            <a:off x="874713" y="5014913"/>
            <a:ext cx="2139950" cy="35401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400" b="0">
                <a:solidFill>
                  <a:schemeClr val="tx2"/>
                </a:solidFill>
                <a:latin typeface="Lucida Console" pitchFamily="49" charset="0"/>
              </a:rPr>
              <a:t>IsRequired</a:t>
            </a:r>
          </a:p>
        </p:txBody>
      </p:sp>
      <p:sp>
        <p:nvSpPr>
          <p:cNvPr id="11281" name="Text Box 27"/>
          <p:cNvSpPr txBox="1">
            <a:spLocks noChangeArrowheads="1"/>
          </p:cNvSpPr>
          <p:nvPr/>
        </p:nvSpPr>
        <p:spPr bwMode="auto">
          <a:xfrm>
            <a:off x="3067050" y="5014913"/>
            <a:ext cx="5782310" cy="35401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400" b="0" dirty="0">
                <a:solidFill>
                  <a:schemeClr val="tx2"/>
                </a:solidFill>
                <a:latin typeface="Rata"/>
              </a:rPr>
              <a:t>Indicates whether data member is required (default is false)</a:t>
            </a:r>
          </a:p>
        </p:txBody>
      </p:sp>
      <p:sp>
        <p:nvSpPr>
          <p:cNvPr id="11276" name="Text Box 28"/>
          <p:cNvSpPr txBox="1">
            <a:spLocks noChangeArrowheads="1"/>
          </p:cNvSpPr>
          <p:nvPr/>
        </p:nvSpPr>
        <p:spPr bwMode="auto">
          <a:xfrm>
            <a:off x="3067050" y="5419725"/>
            <a:ext cx="5782310" cy="35242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400" b="0">
                <a:solidFill>
                  <a:schemeClr val="tx2"/>
                </a:solidFill>
                <a:latin typeface="Rata"/>
              </a:rPr>
              <a:t>Indicates whether default value should be emitted (default is true)</a:t>
            </a:r>
          </a:p>
        </p:txBody>
      </p:sp>
      <p:sp>
        <p:nvSpPr>
          <p:cNvPr id="11278" name="Text Box 31"/>
          <p:cNvSpPr txBox="1">
            <a:spLocks noChangeArrowheads="1"/>
          </p:cNvSpPr>
          <p:nvPr/>
        </p:nvSpPr>
        <p:spPr bwMode="auto">
          <a:xfrm>
            <a:off x="874713" y="5811838"/>
            <a:ext cx="2139950" cy="35401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400" b="0">
                <a:solidFill>
                  <a:schemeClr val="tx2"/>
                </a:solidFill>
                <a:latin typeface="Lucida Console" pitchFamily="49" charset="0"/>
              </a:rPr>
              <a:t>Order</a:t>
            </a:r>
          </a:p>
        </p:txBody>
      </p:sp>
      <p:sp>
        <p:nvSpPr>
          <p:cNvPr id="11279" name="Text Box 32"/>
          <p:cNvSpPr txBox="1">
            <a:spLocks noChangeArrowheads="1"/>
          </p:cNvSpPr>
          <p:nvPr/>
        </p:nvSpPr>
        <p:spPr bwMode="auto">
          <a:xfrm>
            <a:off x="3067050" y="5811838"/>
            <a:ext cx="5782310" cy="35401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400" b="0" dirty="0">
                <a:solidFill>
                  <a:schemeClr val="tx2"/>
                </a:solidFill>
                <a:latin typeface="Rata"/>
              </a:rPr>
              <a:t>Order to serialize data member (default is alphabetic, base-class first)</a:t>
            </a:r>
          </a:p>
        </p:txBody>
      </p:sp>
    </p:spTree>
    <p:extLst>
      <p:ext uri="{BB962C8B-B14F-4D97-AF65-F5344CB8AC3E}">
        <p14:creationId xmlns:p14="http://schemas.microsoft.com/office/powerpoint/2010/main" val="390833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02E0364-8FFE-4E53-9390-272E62BC98BA}" type="slidenum">
              <a:rPr lang="en-GB" smtClean="0"/>
              <a:pPr/>
              <a:t>22</a:t>
            </a:fld>
            <a:endParaRPr lang="en-GB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dirty="0" smtClean="0"/>
              <a:t>Example Data Contract</a:t>
            </a:r>
            <a:endParaRPr lang="en-GB" sz="3400" dirty="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54663"/>
          </a:xfrm>
          <a:noFill/>
        </p:spPr>
        <p:txBody>
          <a:bodyPr/>
          <a:lstStyle/>
          <a:p>
            <a:pPr eaLnBrk="1" hangingPunct="1"/>
            <a:r>
              <a:rPr lang="en-GB" dirty="0" smtClean="0"/>
              <a:t>Here's a simple data contract (note, .NET supports complex object graphs too!) </a:t>
            </a:r>
          </a:p>
          <a:p>
            <a:pPr lvl="1" eaLnBrk="1" hangingPunct="1"/>
            <a:r>
              <a:rPr lang="en-GB" dirty="0" smtClean="0">
                <a:latin typeface="+mj-lt"/>
                <a:cs typeface="Tahoma" pitchFamily="34" charset="0"/>
              </a:rPr>
              <a:t>See the </a:t>
            </a:r>
            <a:r>
              <a:rPr lang="en-GB" dirty="0" err="1" smtClean="0">
                <a:latin typeface="Lucida Console" pitchFamily="49" charset="0"/>
                <a:cs typeface="Tahoma" pitchFamily="34" charset="0"/>
              </a:rPr>
              <a:t>DemoSerialization</a:t>
            </a:r>
            <a:r>
              <a:rPr lang="en-GB" dirty="0" smtClean="0">
                <a:latin typeface="+mj-lt"/>
                <a:cs typeface="Tahoma" pitchFamily="34" charset="0"/>
              </a:rPr>
              <a:t> project</a:t>
            </a:r>
            <a:endParaRPr lang="cy-GB" dirty="0" smtClean="0">
              <a:latin typeface="+mj-lt"/>
              <a:cs typeface="Tahoma" pitchFamily="34" charset="0"/>
            </a:endParaRPr>
          </a:p>
        </p:txBody>
      </p:sp>
      <p:sp>
        <p:nvSpPr>
          <p:cNvPr id="5" name="Rectangle 42"/>
          <p:cNvSpPr>
            <a:spLocks noChangeArrowheads="1"/>
          </p:cNvSpPr>
          <p:nvPr/>
        </p:nvSpPr>
        <p:spPr bwMode="auto">
          <a:xfrm>
            <a:off x="838200" y="2427885"/>
            <a:ext cx="7910513" cy="414217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using </a:t>
            </a:r>
            <a:r>
              <a:rPr lang="en-GB" sz="1200" dirty="0" err="1">
                <a:solidFill>
                  <a:srgbClr val="FF0000"/>
                </a:solidFill>
                <a:latin typeface="Lucida Console" pitchFamily="49" charset="0"/>
              </a:rPr>
              <a:t>System.Runtime.Serialization</a:t>
            </a: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;</a:t>
            </a:r>
          </a:p>
          <a:p>
            <a:endParaRPr lang="en-GB" sz="1200" b="0" dirty="0">
              <a:latin typeface="Lucida Console" pitchFamily="49" charset="0"/>
            </a:endParaRPr>
          </a:p>
          <a:p>
            <a:r>
              <a:rPr lang="en-GB" sz="1200" b="0" dirty="0">
                <a:latin typeface="Lucida Console" pitchFamily="49" charset="0"/>
              </a:rPr>
              <a:t>namespace </a:t>
            </a:r>
            <a:r>
              <a:rPr lang="en-GB" sz="1200" b="0" dirty="0" err="1">
                <a:latin typeface="Lucida Console" pitchFamily="49" charset="0"/>
              </a:rPr>
              <a:t>DemoSerialization</a:t>
            </a:r>
            <a:endParaRPr lang="en-GB" sz="1200" b="0" dirty="0">
              <a:latin typeface="Lucida Console" pitchFamily="49" charset="0"/>
            </a:endParaRPr>
          </a:p>
          <a:p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r>
              <a:rPr lang="en-GB" sz="1200" b="0" dirty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en-GB" sz="1200" b="0" dirty="0" smtClean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en-GB" sz="1200" dirty="0" smtClean="0">
                <a:solidFill>
                  <a:srgbClr val="FF0000"/>
                </a:solidFill>
                <a:latin typeface="Lucida Console" pitchFamily="49" charset="0"/>
              </a:rPr>
              <a:t>[</a:t>
            </a:r>
            <a:r>
              <a:rPr lang="en-GB" sz="1200" dirty="0" err="1">
                <a:solidFill>
                  <a:srgbClr val="FF0000"/>
                </a:solidFill>
                <a:latin typeface="Lucida Console" pitchFamily="49" charset="0"/>
              </a:rPr>
              <a:t>DataContract</a:t>
            </a: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]</a:t>
            </a:r>
          </a:p>
          <a:p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internal </a:t>
            </a:r>
            <a:r>
              <a:rPr lang="en-GB" sz="1200" b="0" dirty="0">
                <a:latin typeface="Lucida Console" pitchFamily="49" charset="0"/>
              </a:rPr>
              <a:t>class Employee</a:t>
            </a:r>
          </a:p>
          <a:p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{</a:t>
            </a:r>
            <a:endParaRPr lang="en-GB" sz="1200" b="0" dirty="0">
              <a:latin typeface="Lucida Console" pitchFamily="49" charset="0"/>
            </a:endParaRPr>
          </a:p>
          <a:p>
            <a:r>
              <a:rPr lang="en-GB" sz="1200" b="0" dirty="0">
                <a:solidFill>
                  <a:srgbClr val="FF0000"/>
                </a:solidFill>
                <a:latin typeface="Lucida Console" pitchFamily="49" charset="0"/>
              </a:rPr>
              <a:t>  </a:t>
            </a:r>
            <a:r>
              <a:rPr lang="en-GB" sz="1200" b="0" dirty="0" smtClean="0">
                <a:solidFill>
                  <a:srgbClr val="FF0000"/>
                </a:solidFill>
                <a:latin typeface="Lucida Console" pitchFamily="49" charset="0"/>
              </a:rPr>
              <a:t>  </a:t>
            </a: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[</a:t>
            </a:r>
            <a:r>
              <a:rPr lang="en-GB" sz="1200" dirty="0" err="1">
                <a:solidFill>
                  <a:srgbClr val="FF0000"/>
                </a:solidFill>
                <a:latin typeface="Lucida Console" pitchFamily="49" charset="0"/>
              </a:rPr>
              <a:t>DataMember</a:t>
            </a: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(Order = 1)]</a:t>
            </a:r>
          </a:p>
          <a:p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>
                <a:latin typeface="Lucida Console" pitchFamily="49" charset="0"/>
              </a:rPr>
              <a:t>internal string name;</a:t>
            </a:r>
          </a:p>
          <a:p>
            <a:endParaRPr lang="en-GB" sz="1200" b="0" dirty="0" smtClean="0">
              <a:latin typeface="Lucida Console" pitchFamily="49" charset="0"/>
            </a:endParaRPr>
          </a:p>
          <a:p>
            <a:r>
              <a:rPr lang="en-GB" sz="1200" b="0" dirty="0" smtClean="0">
                <a:solidFill>
                  <a:srgbClr val="FF0000"/>
                </a:solidFill>
                <a:latin typeface="Lucida Console" pitchFamily="49" charset="0"/>
              </a:rPr>
              <a:t>    </a:t>
            </a: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[</a:t>
            </a:r>
            <a:r>
              <a:rPr lang="en-GB" sz="1200" dirty="0" err="1">
                <a:solidFill>
                  <a:srgbClr val="FF0000"/>
                </a:solidFill>
                <a:latin typeface="Lucida Console" pitchFamily="49" charset="0"/>
              </a:rPr>
              <a:t>DataMember</a:t>
            </a: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(Order = 2)]</a:t>
            </a:r>
          </a:p>
          <a:p>
            <a:r>
              <a:rPr lang="en-GB" sz="1200" b="0" dirty="0" smtClean="0">
                <a:latin typeface="Lucida Console" pitchFamily="49" charset="0"/>
              </a:rPr>
              <a:t>    </a:t>
            </a:r>
            <a:r>
              <a:rPr lang="en-GB" sz="1200" b="0" dirty="0">
                <a:latin typeface="Lucida Console" pitchFamily="49" charset="0"/>
              </a:rPr>
              <a:t>internal </a:t>
            </a:r>
            <a:r>
              <a:rPr lang="en-GB" sz="1200" b="0" dirty="0" err="1">
                <a:latin typeface="Lucida Console" pitchFamily="49" charset="0"/>
              </a:rPr>
              <a:t>int</a:t>
            </a:r>
            <a:r>
              <a:rPr lang="en-GB" sz="1200" b="0" dirty="0">
                <a:latin typeface="Lucida Console" pitchFamily="49" charset="0"/>
              </a:rPr>
              <a:t> age;</a:t>
            </a:r>
          </a:p>
          <a:p>
            <a:endParaRPr lang="en-GB" sz="1200" b="0" dirty="0">
              <a:latin typeface="Lucida Console" pitchFamily="49" charset="0"/>
            </a:endParaRPr>
          </a:p>
          <a:p>
            <a:r>
              <a:rPr lang="en-GB" sz="1200" b="0" dirty="0" smtClean="0">
                <a:solidFill>
                  <a:srgbClr val="FF0000"/>
                </a:solidFill>
                <a:latin typeface="Lucida Console" pitchFamily="49" charset="0"/>
              </a:rPr>
              <a:t>    </a:t>
            </a: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[</a:t>
            </a:r>
            <a:r>
              <a:rPr lang="en-GB" sz="1200" dirty="0" err="1">
                <a:solidFill>
                  <a:srgbClr val="FF0000"/>
                </a:solidFill>
                <a:latin typeface="Lucida Console" pitchFamily="49" charset="0"/>
              </a:rPr>
              <a:t>DataMember</a:t>
            </a: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(Order = 3)]</a:t>
            </a:r>
          </a:p>
          <a:p>
            <a:r>
              <a:rPr lang="en-GB" sz="1200" b="0" dirty="0" smtClean="0">
                <a:latin typeface="Lucida Console" pitchFamily="49" charset="0"/>
              </a:rPr>
              <a:t>    </a:t>
            </a:r>
            <a:r>
              <a:rPr lang="en-GB" sz="1200" b="0" dirty="0">
                <a:latin typeface="Lucida Console" pitchFamily="49" charset="0"/>
              </a:rPr>
              <a:t>internal double salary;</a:t>
            </a:r>
          </a:p>
          <a:p>
            <a:endParaRPr lang="en-GB" sz="1200" b="0" dirty="0">
              <a:latin typeface="Lucida Console" pitchFamily="49" charset="0"/>
            </a:endParaRPr>
          </a:p>
          <a:p>
            <a:r>
              <a:rPr lang="en-GB" sz="1200" b="0" dirty="0" smtClean="0">
                <a:latin typeface="Lucida Console" pitchFamily="49" charset="0"/>
              </a:rPr>
              <a:t>    </a:t>
            </a:r>
            <a:r>
              <a:rPr lang="en-GB" sz="1200" b="0" dirty="0">
                <a:latin typeface="Lucida Console" pitchFamily="49" charset="0"/>
              </a:rPr>
              <a:t>public override string </a:t>
            </a:r>
            <a:r>
              <a:rPr lang="en-GB" sz="1200" b="0" dirty="0" err="1">
                <a:latin typeface="Lucida Console" pitchFamily="49" charset="0"/>
              </a:rPr>
              <a:t>ToString</a:t>
            </a:r>
            <a:r>
              <a:rPr lang="en-GB" sz="1200" b="0" dirty="0">
                <a:latin typeface="Lucida Console" pitchFamily="49" charset="0"/>
              </a:rPr>
              <a:t>()</a:t>
            </a:r>
          </a:p>
          <a:p>
            <a:r>
              <a:rPr lang="en-GB" sz="1200" b="0" dirty="0" smtClean="0">
                <a:latin typeface="Lucida Console" pitchFamily="49" charset="0"/>
              </a:rPr>
              <a:t>    </a:t>
            </a:r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r>
              <a:rPr lang="en-GB" sz="1200" b="0" dirty="0" smtClean="0">
                <a:latin typeface="Lucida Console" pitchFamily="49" charset="0"/>
              </a:rPr>
              <a:t>      </a:t>
            </a:r>
            <a:r>
              <a:rPr lang="en-GB" sz="1200" b="0" dirty="0">
                <a:latin typeface="Lucida Console" pitchFamily="49" charset="0"/>
              </a:rPr>
              <a:t>return $"{name} is {age} and earns {</a:t>
            </a:r>
            <a:r>
              <a:rPr lang="en-GB" sz="1200" b="0" dirty="0" err="1">
                <a:latin typeface="Lucida Console" pitchFamily="49" charset="0"/>
              </a:rPr>
              <a:t>salary:c</a:t>
            </a:r>
            <a:r>
              <a:rPr lang="en-GB" sz="1200" b="0" dirty="0">
                <a:latin typeface="Lucida Console" pitchFamily="49" charset="0"/>
              </a:rPr>
              <a:t>}";</a:t>
            </a:r>
            <a:endParaRPr lang="en-GB" sz="1200" b="0" dirty="0" smtClean="0">
              <a:latin typeface="Lucida Console" pitchFamily="49" charset="0"/>
            </a:endParaRPr>
          </a:p>
          <a:p>
            <a:r>
              <a:rPr lang="en-GB" sz="1200" b="0" dirty="0" smtClean="0">
                <a:latin typeface="Lucida Console" pitchFamily="49" charset="0"/>
              </a:rPr>
              <a:t>    }</a:t>
            </a:r>
          </a:p>
          <a:p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>
                <a:latin typeface="Lucida Console" pitchFamily="49" charset="0"/>
              </a:rPr>
              <a:t>}</a:t>
            </a:r>
          </a:p>
          <a:p>
            <a:r>
              <a:rPr lang="en-GB" sz="1200" b="0" dirty="0">
                <a:latin typeface="Lucida Console" pitchFamily="49" charset="0"/>
              </a:rPr>
              <a:t>}</a:t>
            </a:r>
          </a:p>
        </p:txBody>
      </p:sp>
      <p:sp>
        <p:nvSpPr>
          <p:cNvPr id="6" name="Text Box 59"/>
          <p:cNvSpPr txBox="1">
            <a:spLocks noChangeArrowheads="1"/>
          </p:cNvSpPr>
          <p:nvPr/>
        </p:nvSpPr>
        <p:spPr bwMode="auto">
          <a:xfrm>
            <a:off x="7352196" y="6255731"/>
            <a:ext cx="1467068" cy="338554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dirty="0" smtClean="0">
                <a:solidFill>
                  <a:schemeClr val="tx2"/>
                </a:solidFill>
              </a:rPr>
              <a:t>Employee.cs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93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0CF1C280-FC01-4199-9245-A0B1C633E798}" type="slidenum">
              <a:rPr lang="en-GB" smtClean="0"/>
              <a:pPr/>
              <a:t>23</a:t>
            </a:fld>
            <a:endParaRPr lang="en-GB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>
                <a:sym typeface="Wingdings" pitchFamily="2" charset="2"/>
              </a:rPr>
              <a:t>Using </a:t>
            </a:r>
            <a:r>
              <a:rPr lang="en-GB" sz="3400" dirty="0" err="1" smtClean="0">
                <a:sym typeface="Wingdings" pitchFamily="2" charset="2"/>
              </a:rPr>
              <a:t>DataContractSerializer</a:t>
            </a:r>
            <a:endParaRPr lang="en-GB" sz="3400" dirty="0" smtClean="0">
              <a:sym typeface="Wingdings" pitchFamily="2" charset="2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468938"/>
          </a:xfrm>
        </p:spPr>
        <p:txBody>
          <a:bodyPr/>
          <a:lstStyle/>
          <a:p>
            <a:pPr eaLnBrk="1" hangingPunct="1"/>
            <a:r>
              <a:rPr lang="en-GB" dirty="0" err="1" smtClean="0">
                <a:latin typeface="Lucida Console" pitchFamily="49" charset="0"/>
              </a:rPr>
              <a:t>DataContractSerializer</a:t>
            </a:r>
            <a:r>
              <a:rPr lang="en-GB" dirty="0" smtClean="0"/>
              <a:t> serializes/</a:t>
            </a:r>
            <a:r>
              <a:rPr lang="en-GB" dirty="0" err="1" smtClean="0"/>
              <a:t>deserializes</a:t>
            </a:r>
            <a:r>
              <a:rPr lang="en-GB" dirty="0" smtClean="0"/>
              <a:t> an object to/from XML</a:t>
            </a:r>
          </a:p>
          <a:p>
            <a:pPr lvl="1" eaLnBrk="1" hangingPunct="1"/>
            <a:r>
              <a:rPr lang="en-GB" dirty="0" smtClean="0">
                <a:cs typeface="Tahoma" pitchFamily="34" charset="0"/>
              </a:rPr>
              <a:t>Create a </a:t>
            </a:r>
            <a:r>
              <a:rPr lang="en-GB" dirty="0" err="1" smtClean="0">
                <a:latin typeface="Lucida Console" pitchFamily="49" charset="0"/>
                <a:cs typeface="Tahoma" pitchFamily="34" charset="0"/>
              </a:rPr>
              <a:t>DataContractSerializer</a:t>
            </a:r>
            <a:r>
              <a:rPr lang="en-GB" dirty="0" smtClean="0">
                <a:cs typeface="Tahoma" pitchFamily="34" charset="0"/>
              </a:rPr>
              <a:t> and specify the .NET type you want to serialize/</a:t>
            </a:r>
            <a:r>
              <a:rPr lang="en-GB" dirty="0" err="1" smtClean="0">
                <a:cs typeface="Tahoma" pitchFamily="34" charset="0"/>
              </a:rPr>
              <a:t>deserialize</a:t>
            </a:r>
            <a:endParaRPr lang="en-GB" dirty="0" smtClean="0">
              <a:cs typeface="Tahoma" pitchFamily="34" charset="0"/>
            </a:endParaRPr>
          </a:p>
          <a:p>
            <a:pPr lvl="1" eaLnBrk="1" hangingPunct="1"/>
            <a:r>
              <a:rPr lang="en-GB" dirty="0" smtClean="0">
                <a:cs typeface="Tahoma" pitchFamily="34" charset="0"/>
              </a:rPr>
              <a:t>Call </a:t>
            </a:r>
            <a:r>
              <a:rPr lang="en-GB" dirty="0" err="1" smtClean="0">
                <a:latin typeface="Lucida Console" pitchFamily="49" charset="0"/>
                <a:cs typeface="Tahoma" pitchFamily="34" charset="0"/>
              </a:rPr>
              <a:t>WriteObject</a:t>
            </a:r>
            <a:r>
              <a:rPr lang="en-GB" dirty="0" smtClean="0">
                <a:latin typeface="Lucida Console" pitchFamily="49" charset="0"/>
                <a:cs typeface="Tahoma" pitchFamily="34" charset="0"/>
              </a:rPr>
              <a:t>()</a:t>
            </a:r>
            <a:r>
              <a:rPr lang="en-GB" dirty="0" smtClean="0">
                <a:cs typeface="Tahoma" pitchFamily="34" charset="0"/>
              </a:rPr>
              <a:t> or </a:t>
            </a:r>
            <a:r>
              <a:rPr lang="en-GB" dirty="0" err="1" smtClean="0">
                <a:latin typeface="Lucida Console" pitchFamily="49" charset="0"/>
                <a:cs typeface="Tahoma" pitchFamily="34" charset="0"/>
              </a:rPr>
              <a:t>ReadObject</a:t>
            </a:r>
            <a:r>
              <a:rPr lang="en-GB" dirty="0" smtClean="0">
                <a:latin typeface="Lucida Console" pitchFamily="49" charset="0"/>
                <a:cs typeface="Tahoma" pitchFamily="34" charset="0"/>
              </a:rPr>
              <a:t>()</a:t>
            </a:r>
            <a:endParaRPr lang="en-GB" dirty="0" smtClean="0">
              <a:cs typeface="Tahoma" pitchFamily="34" charset="0"/>
            </a:endParaRPr>
          </a:p>
        </p:txBody>
      </p:sp>
      <p:sp>
        <p:nvSpPr>
          <p:cNvPr id="5" name="Rectangle 42"/>
          <p:cNvSpPr>
            <a:spLocks noChangeArrowheads="1"/>
          </p:cNvSpPr>
          <p:nvPr/>
        </p:nvSpPr>
        <p:spPr bwMode="auto">
          <a:xfrm>
            <a:off x="838200" y="3065521"/>
            <a:ext cx="7910513" cy="324353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b="0" dirty="0">
                <a:latin typeface="Lucida Console" pitchFamily="49" charset="0"/>
              </a:rPr>
              <a:t>private static void </a:t>
            </a:r>
            <a:r>
              <a:rPr lang="en-GB" sz="1200" b="0" dirty="0" err="1">
                <a:latin typeface="Lucida Console" pitchFamily="49" charset="0"/>
              </a:rPr>
              <a:t>DemoDataSerialization</a:t>
            </a:r>
            <a:r>
              <a:rPr lang="en-GB" sz="1200" b="0" dirty="0">
                <a:latin typeface="Lucida Console" pitchFamily="49" charset="0"/>
              </a:rPr>
              <a:t>(Employee </a:t>
            </a:r>
            <a:r>
              <a:rPr lang="en-GB" sz="1200" b="0" dirty="0" err="1">
                <a:latin typeface="Lucida Console" pitchFamily="49" charset="0"/>
              </a:rPr>
              <a:t>emp</a:t>
            </a:r>
            <a:r>
              <a:rPr lang="en-GB" sz="1200" b="0" dirty="0">
                <a:latin typeface="Lucida Console" pitchFamily="49" charset="0"/>
              </a:rPr>
              <a:t>)</a:t>
            </a:r>
          </a:p>
          <a:p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using </a:t>
            </a:r>
            <a:r>
              <a:rPr lang="en-GB" sz="1200" b="0" dirty="0">
                <a:latin typeface="Lucida Console" pitchFamily="49" charset="0"/>
              </a:rPr>
              <a:t>(</a:t>
            </a:r>
            <a:r>
              <a:rPr lang="en-GB" sz="1200" b="0" dirty="0" err="1">
                <a:latin typeface="Lucida Console" pitchFamily="49" charset="0"/>
              </a:rPr>
              <a:t>FileStream</a:t>
            </a:r>
            <a:r>
              <a:rPr lang="en-GB" sz="1200" b="0" dirty="0">
                <a:latin typeface="Lucida Console" pitchFamily="49" charset="0"/>
              </a:rPr>
              <a:t> </a:t>
            </a:r>
            <a:r>
              <a:rPr lang="en-GB" sz="1200" b="0" dirty="0" err="1" smtClean="0">
                <a:latin typeface="Lucida Console" pitchFamily="49" charset="0"/>
              </a:rPr>
              <a:t>str</a:t>
            </a:r>
            <a:r>
              <a:rPr lang="en-GB" sz="1200" b="0" dirty="0" smtClean="0">
                <a:latin typeface="Lucida Console" pitchFamily="49" charset="0"/>
              </a:rPr>
              <a:t> </a:t>
            </a:r>
            <a:r>
              <a:rPr lang="en-GB" sz="1200" b="0" dirty="0">
                <a:latin typeface="Lucida Console" pitchFamily="49" charset="0"/>
              </a:rPr>
              <a:t>= new </a:t>
            </a:r>
            <a:r>
              <a:rPr lang="en-GB" sz="1200" b="0" dirty="0" err="1">
                <a:latin typeface="Lucida Console" pitchFamily="49" charset="0"/>
              </a:rPr>
              <a:t>FileStream</a:t>
            </a:r>
            <a:r>
              <a:rPr lang="en-GB" sz="1200" b="0" dirty="0">
                <a:latin typeface="Lucida Console" pitchFamily="49" charset="0"/>
              </a:rPr>
              <a:t>(emp.name + ".xml", </a:t>
            </a:r>
            <a:r>
              <a:rPr lang="en-GB" sz="1200" b="0" dirty="0" err="1">
                <a:latin typeface="Lucida Console" pitchFamily="49" charset="0"/>
              </a:rPr>
              <a:t>FileMode.Create</a:t>
            </a:r>
            <a:r>
              <a:rPr lang="en-GB" sz="1200" b="0" dirty="0">
                <a:latin typeface="Lucida Console" pitchFamily="49" charset="0"/>
              </a:rPr>
              <a:t>))</a:t>
            </a:r>
          </a:p>
          <a:p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{</a:t>
            </a:r>
            <a:endParaRPr lang="en-GB" sz="1200" b="0" dirty="0">
              <a:latin typeface="Lucida Console" pitchFamily="49" charset="0"/>
            </a:endParaRPr>
          </a:p>
          <a:p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 err="1">
                <a:latin typeface="Lucida Console" pitchFamily="49" charset="0"/>
              </a:rPr>
              <a:t>DataContractSerializer</a:t>
            </a:r>
            <a:r>
              <a:rPr lang="en-GB" sz="1200" b="0" dirty="0">
                <a:latin typeface="Lucida Console" pitchFamily="49" charset="0"/>
              </a:rPr>
              <a:t> </a:t>
            </a:r>
            <a:r>
              <a:rPr lang="en-GB" sz="1200" b="0" dirty="0" err="1">
                <a:latin typeface="Lucida Console" pitchFamily="49" charset="0"/>
              </a:rPr>
              <a:t>ser</a:t>
            </a:r>
            <a:r>
              <a:rPr lang="en-GB" sz="1200" b="0" dirty="0">
                <a:latin typeface="Lucida Console" pitchFamily="49" charset="0"/>
              </a:rPr>
              <a:t> = new </a:t>
            </a:r>
            <a:r>
              <a:rPr lang="en-GB" sz="1200" b="0" dirty="0" err="1">
                <a:latin typeface="Lucida Console" pitchFamily="49" charset="0"/>
              </a:rPr>
              <a:t>DataContractSerializer</a:t>
            </a:r>
            <a:r>
              <a:rPr lang="en-GB" sz="1200" b="0" dirty="0">
                <a:latin typeface="Lucida Console" pitchFamily="49" charset="0"/>
              </a:rPr>
              <a:t>(</a:t>
            </a:r>
            <a:r>
              <a:rPr lang="en-GB" sz="1200" b="0" dirty="0" err="1">
                <a:latin typeface="Lucida Console" pitchFamily="49" charset="0"/>
              </a:rPr>
              <a:t>typeof</a:t>
            </a:r>
            <a:r>
              <a:rPr lang="en-GB" sz="1200" b="0" dirty="0">
                <a:latin typeface="Lucida Console" pitchFamily="49" charset="0"/>
              </a:rPr>
              <a:t>(Employee));</a:t>
            </a:r>
          </a:p>
          <a:p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 err="1" smtClean="0">
                <a:latin typeface="Lucida Console" pitchFamily="49" charset="0"/>
              </a:rPr>
              <a:t>ser.WriteObject</a:t>
            </a:r>
            <a:r>
              <a:rPr lang="en-GB" sz="1200" b="0" dirty="0" smtClean="0">
                <a:latin typeface="Lucida Console" pitchFamily="49" charset="0"/>
              </a:rPr>
              <a:t>(</a:t>
            </a:r>
            <a:r>
              <a:rPr lang="en-GB" sz="1200" b="0" dirty="0" err="1" smtClean="0">
                <a:latin typeface="Lucida Console" pitchFamily="49" charset="0"/>
              </a:rPr>
              <a:t>str</a:t>
            </a:r>
            <a:r>
              <a:rPr lang="en-GB" sz="1200" b="0" dirty="0" smtClean="0">
                <a:latin typeface="Lucida Console" pitchFamily="49" charset="0"/>
              </a:rPr>
              <a:t>, </a:t>
            </a:r>
            <a:r>
              <a:rPr lang="en-GB" sz="1200" b="0" dirty="0" err="1">
                <a:latin typeface="Lucida Console" pitchFamily="49" charset="0"/>
              </a:rPr>
              <a:t>emp</a:t>
            </a:r>
            <a:r>
              <a:rPr lang="en-GB" sz="1200" b="0" dirty="0">
                <a:latin typeface="Lucida Console" pitchFamily="49" charset="0"/>
              </a:rPr>
              <a:t>);</a:t>
            </a:r>
          </a:p>
          <a:p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}</a:t>
            </a:r>
            <a:endParaRPr lang="en-GB" sz="1200" b="0" dirty="0">
              <a:latin typeface="Lucida Console" pitchFamily="49" charset="0"/>
            </a:endParaRPr>
          </a:p>
          <a:p>
            <a:endParaRPr lang="en-GB" sz="1200" b="0" dirty="0">
              <a:latin typeface="Lucida Console" pitchFamily="49" charset="0"/>
            </a:endParaRPr>
          </a:p>
          <a:p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using </a:t>
            </a:r>
            <a:r>
              <a:rPr lang="en-GB" sz="1200" b="0" dirty="0">
                <a:latin typeface="Lucida Console" pitchFamily="49" charset="0"/>
              </a:rPr>
              <a:t>(</a:t>
            </a:r>
            <a:r>
              <a:rPr lang="en-GB" sz="1200" b="0" dirty="0" err="1">
                <a:latin typeface="Lucida Console" pitchFamily="49" charset="0"/>
              </a:rPr>
              <a:t>FileStream</a:t>
            </a:r>
            <a:r>
              <a:rPr lang="en-GB" sz="1200" b="0" dirty="0">
                <a:latin typeface="Lucida Console" pitchFamily="49" charset="0"/>
              </a:rPr>
              <a:t> stream = new </a:t>
            </a:r>
            <a:r>
              <a:rPr lang="en-GB" sz="1200" b="0" dirty="0" err="1">
                <a:latin typeface="Lucida Console" pitchFamily="49" charset="0"/>
              </a:rPr>
              <a:t>FileStream</a:t>
            </a:r>
            <a:r>
              <a:rPr lang="en-GB" sz="1200" b="0" dirty="0">
                <a:latin typeface="Lucida Console" pitchFamily="49" charset="0"/>
              </a:rPr>
              <a:t>(emp.name + ".xml", </a:t>
            </a:r>
            <a:r>
              <a:rPr lang="en-GB" sz="1200" b="0" dirty="0" err="1">
                <a:latin typeface="Lucida Console" pitchFamily="49" charset="0"/>
              </a:rPr>
              <a:t>FileMode.Open</a:t>
            </a:r>
            <a:r>
              <a:rPr lang="en-GB" sz="1200" b="0" dirty="0">
                <a:latin typeface="Lucida Console" pitchFamily="49" charset="0"/>
              </a:rPr>
              <a:t>))</a:t>
            </a:r>
          </a:p>
          <a:p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{</a:t>
            </a:r>
            <a:endParaRPr lang="en-GB" sz="1200" b="0" dirty="0">
              <a:latin typeface="Lucida Console" pitchFamily="49" charset="0"/>
            </a:endParaRPr>
          </a:p>
          <a:p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 err="1">
                <a:latin typeface="Lucida Console" pitchFamily="49" charset="0"/>
              </a:rPr>
              <a:t>DataContractSerializer</a:t>
            </a:r>
            <a:r>
              <a:rPr lang="en-GB" sz="1200" b="0" dirty="0">
                <a:latin typeface="Lucida Console" pitchFamily="49" charset="0"/>
              </a:rPr>
              <a:t> </a:t>
            </a:r>
            <a:r>
              <a:rPr lang="en-GB" sz="1200" b="0" dirty="0" err="1">
                <a:latin typeface="Lucida Console" pitchFamily="49" charset="0"/>
              </a:rPr>
              <a:t>ser</a:t>
            </a:r>
            <a:r>
              <a:rPr lang="en-GB" sz="1200" b="0" dirty="0">
                <a:latin typeface="Lucida Console" pitchFamily="49" charset="0"/>
              </a:rPr>
              <a:t> = new </a:t>
            </a:r>
            <a:r>
              <a:rPr lang="en-GB" sz="1200" b="0" dirty="0" err="1">
                <a:latin typeface="Lucida Console" pitchFamily="49" charset="0"/>
              </a:rPr>
              <a:t>DataContractSerializer</a:t>
            </a:r>
            <a:r>
              <a:rPr lang="en-GB" sz="1200" b="0" dirty="0">
                <a:latin typeface="Lucida Console" pitchFamily="49" charset="0"/>
              </a:rPr>
              <a:t>(</a:t>
            </a:r>
            <a:r>
              <a:rPr lang="en-GB" sz="1200" b="0" dirty="0" err="1">
                <a:latin typeface="Lucida Console" pitchFamily="49" charset="0"/>
              </a:rPr>
              <a:t>typeof</a:t>
            </a:r>
            <a:r>
              <a:rPr lang="en-GB" sz="1200" b="0" dirty="0">
                <a:latin typeface="Lucida Console" pitchFamily="49" charset="0"/>
              </a:rPr>
              <a:t>(Employee));</a:t>
            </a:r>
          </a:p>
          <a:p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>
                <a:latin typeface="Lucida Console" pitchFamily="49" charset="0"/>
              </a:rPr>
              <a:t>Employee </a:t>
            </a:r>
            <a:r>
              <a:rPr lang="en-GB" sz="1200" b="0" dirty="0" err="1">
                <a:latin typeface="Lucida Console" pitchFamily="49" charset="0"/>
              </a:rPr>
              <a:t>deserializedEmp</a:t>
            </a:r>
            <a:r>
              <a:rPr lang="en-GB" sz="1200" b="0" dirty="0">
                <a:latin typeface="Lucida Console" pitchFamily="49" charset="0"/>
              </a:rPr>
              <a:t> = (Employee)</a:t>
            </a:r>
            <a:r>
              <a:rPr lang="en-GB" sz="1200" b="0" dirty="0" err="1">
                <a:latin typeface="Lucida Console" pitchFamily="49" charset="0"/>
              </a:rPr>
              <a:t>ser.ReadObject</a:t>
            </a:r>
            <a:r>
              <a:rPr lang="en-GB" sz="1200" b="0" dirty="0">
                <a:latin typeface="Lucida Console" pitchFamily="49" charset="0"/>
              </a:rPr>
              <a:t>(stream);</a:t>
            </a:r>
          </a:p>
          <a:p>
            <a:endParaRPr lang="en-GB" sz="1200" b="0" dirty="0">
              <a:latin typeface="Lucida Console" pitchFamily="49" charset="0"/>
            </a:endParaRPr>
          </a:p>
          <a:p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>
                <a:latin typeface="Lucida Console" pitchFamily="49" charset="0"/>
              </a:rPr>
              <a:t>deserializedEmp.name = </a:t>
            </a:r>
            <a:r>
              <a:rPr lang="en-GB" sz="1200" b="0" dirty="0" err="1">
                <a:latin typeface="Lucida Console" pitchFamily="49" charset="0"/>
              </a:rPr>
              <a:t>deserializedEmp.name.ToUpper</a:t>
            </a:r>
            <a:r>
              <a:rPr lang="en-GB" sz="1200" b="0" dirty="0">
                <a:latin typeface="Lucida Console" pitchFamily="49" charset="0"/>
              </a:rPr>
              <a:t>();</a:t>
            </a:r>
          </a:p>
          <a:p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 err="1">
                <a:latin typeface="Lucida Console" pitchFamily="49" charset="0"/>
              </a:rPr>
              <a:t>Console.WriteLine</a:t>
            </a:r>
            <a:r>
              <a:rPr lang="en-GB" sz="1200" b="0" dirty="0">
                <a:latin typeface="Lucida Console" pitchFamily="49" charset="0"/>
              </a:rPr>
              <a:t>(</a:t>
            </a:r>
            <a:r>
              <a:rPr lang="en-GB" sz="1200" b="0" dirty="0" err="1">
                <a:latin typeface="Lucida Console" pitchFamily="49" charset="0"/>
              </a:rPr>
              <a:t>deserializedEmp</a:t>
            </a:r>
            <a:r>
              <a:rPr lang="en-GB" sz="1200" b="0" dirty="0">
                <a:latin typeface="Lucida Console" pitchFamily="49" charset="0"/>
              </a:rPr>
              <a:t>);</a:t>
            </a:r>
          </a:p>
          <a:p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}</a:t>
            </a:r>
            <a:endParaRPr lang="en-GB" sz="1200" b="0" dirty="0">
              <a:latin typeface="Lucida Console" pitchFamily="49" charset="0"/>
            </a:endParaRPr>
          </a:p>
          <a:p>
            <a:r>
              <a:rPr lang="en-GB" sz="1200" b="0" dirty="0" smtClean="0">
                <a:latin typeface="Lucida Console" pitchFamily="49" charset="0"/>
              </a:rPr>
              <a:t>}</a:t>
            </a:r>
            <a:endParaRPr lang="en-GB" sz="1200" b="0" dirty="0">
              <a:latin typeface="Lucida Console" pitchFamily="49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160" y="5763874"/>
            <a:ext cx="4116464" cy="951579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17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0CF1C280-FC01-4199-9245-A0B1C633E798}" type="slidenum">
              <a:rPr lang="en-GB" smtClean="0"/>
              <a:pPr/>
              <a:t>24</a:t>
            </a:fld>
            <a:endParaRPr lang="en-GB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>
                <a:sym typeface="Wingdings" pitchFamily="2" charset="2"/>
              </a:rPr>
              <a:t>Using </a:t>
            </a:r>
            <a:r>
              <a:rPr lang="en-GB" sz="3400" dirty="0" err="1" smtClean="0">
                <a:sym typeface="Wingdings" pitchFamily="2" charset="2"/>
              </a:rPr>
              <a:t>NetDataContractSerializer</a:t>
            </a:r>
            <a:endParaRPr lang="en-GB" sz="3400" dirty="0" smtClean="0">
              <a:sym typeface="Wingdings" pitchFamily="2" charset="2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468938"/>
          </a:xfrm>
        </p:spPr>
        <p:txBody>
          <a:bodyPr/>
          <a:lstStyle/>
          <a:p>
            <a:pPr eaLnBrk="1" hangingPunct="1"/>
            <a:r>
              <a:rPr lang="en-GB" dirty="0" err="1" smtClean="0">
                <a:latin typeface="Lucida Console" pitchFamily="49" charset="0"/>
              </a:rPr>
              <a:t>NetDataContractSerializer</a:t>
            </a:r>
            <a:r>
              <a:rPr lang="en-GB" dirty="0" smtClean="0"/>
              <a:t> is similar, but it includes .NET type information in the serialized XML</a:t>
            </a:r>
          </a:p>
          <a:p>
            <a:pPr lvl="1" eaLnBrk="1" hangingPunct="1"/>
            <a:r>
              <a:rPr lang="en-GB" dirty="0" smtClean="0">
                <a:cs typeface="Tahoma" pitchFamily="34" charset="0"/>
              </a:rPr>
              <a:t>Tells the </a:t>
            </a:r>
            <a:r>
              <a:rPr lang="en-GB" dirty="0" err="1" smtClean="0">
                <a:cs typeface="Tahoma" pitchFamily="34" charset="0"/>
              </a:rPr>
              <a:t>deserializer</a:t>
            </a:r>
            <a:r>
              <a:rPr lang="en-GB" dirty="0" smtClean="0">
                <a:cs typeface="Tahoma" pitchFamily="34" charset="0"/>
              </a:rPr>
              <a:t> what type of object to re-create</a:t>
            </a:r>
          </a:p>
          <a:p>
            <a:pPr lvl="1" eaLnBrk="1" hangingPunct="1"/>
            <a:r>
              <a:rPr lang="en-GB" dirty="0" smtClean="0">
                <a:cs typeface="Tahoma" pitchFamily="34" charset="0"/>
              </a:rPr>
              <a:t>Only makes sense if the consuming application is also .NET!</a:t>
            </a:r>
          </a:p>
          <a:p>
            <a:pPr lvl="1" eaLnBrk="1" hangingPunct="1"/>
            <a:r>
              <a:rPr lang="en-GB" dirty="0" smtClean="0">
                <a:cs typeface="Tahoma" pitchFamily="34" charset="0"/>
              </a:rPr>
              <a:t>Note: you don't specify the serialization type explicitly in your code</a:t>
            </a:r>
          </a:p>
        </p:txBody>
      </p:sp>
      <p:sp>
        <p:nvSpPr>
          <p:cNvPr id="5" name="Rectangle 42"/>
          <p:cNvSpPr>
            <a:spLocks noChangeArrowheads="1"/>
          </p:cNvSpPr>
          <p:nvPr/>
        </p:nvSpPr>
        <p:spPr bwMode="auto">
          <a:xfrm>
            <a:off x="838200" y="3153099"/>
            <a:ext cx="7910513" cy="324353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b="0" dirty="0">
                <a:latin typeface="Lucida Console" pitchFamily="49" charset="0"/>
              </a:rPr>
              <a:t>private static void </a:t>
            </a:r>
            <a:r>
              <a:rPr lang="en-GB" sz="1200" b="0" dirty="0" err="1">
                <a:latin typeface="Lucida Console" pitchFamily="49" charset="0"/>
              </a:rPr>
              <a:t>DemoNetSerialization</a:t>
            </a:r>
            <a:r>
              <a:rPr lang="en-GB" sz="1200" b="0" dirty="0">
                <a:latin typeface="Lucida Console" pitchFamily="49" charset="0"/>
              </a:rPr>
              <a:t>(Employee </a:t>
            </a:r>
            <a:r>
              <a:rPr lang="en-GB" sz="1200" b="0" dirty="0" err="1">
                <a:latin typeface="Lucida Console" pitchFamily="49" charset="0"/>
              </a:rPr>
              <a:t>emp</a:t>
            </a:r>
            <a:r>
              <a:rPr lang="en-GB" sz="1200" b="0" dirty="0">
                <a:latin typeface="Lucida Console" pitchFamily="49" charset="0"/>
              </a:rPr>
              <a:t>)</a:t>
            </a:r>
          </a:p>
          <a:p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using </a:t>
            </a:r>
            <a:r>
              <a:rPr lang="en-GB" sz="1200" b="0" dirty="0">
                <a:latin typeface="Lucida Console" pitchFamily="49" charset="0"/>
              </a:rPr>
              <a:t>(</a:t>
            </a:r>
            <a:r>
              <a:rPr lang="en-GB" sz="1200" b="0" dirty="0" err="1">
                <a:latin typeface="Lucida Console" pitchFamily="49" charset="0"/>
              </a:rPr>
              <a:t>FileStream</a:t>
            </a:r>
            <a:r>
              <a:rPr lang="en-GB" sz="1200" b="0" dirty="0">
                <a:latin typeface="Lucida Console" pitchFamily="49" charset="0"/>
              </a:rPr>
              <a:t> </a:t>
            </a:r>
            <a:r>
              <a:rPr lang="en-GB" sz="1200" b="0" dirty="0" err="1" smtClean="0">
                <a:latin typeface="Lucida Console" pitchFamily="49" charset="0"/>
              </a:rPr>
              <a:t>str</a:t>
            </a:r>
            <a:r>
              <a:rPr lang="en-GB" sz="1200" b="0" dirty="0" smtClean="0">
                <a:latin typeface="Lucida Console" pitchFamily="49" charset="0"/>
              </a:rPr>
              <a:t> </a:t>
            </a:r>
            <a:r>
              <a:rPr lang="en-GB" sz="1200" b="0" dirty="0">
                <a:latin typeface="Lucida Console" pitchFamily="49" charset="0"/>
              </a:rPr>
              <a:t>= new </a:t>
            </a:r>
            <a:r>
              <a:rPr lang="en-GB" sz="1200" b="0" dirty="0" err="1">
                <a:latin typeface="Lucida Console" pitchFamily="49" charset="0"/>
              </a:rPr>
              <a:t>FileStream</a:t>
            </a:r>
            <a:r>
              <a:rPr lang="en-GB" sz="1200" b="0" dirty="0">
                <a:latin typeface="Lucida Console" pitchFamily="49" charset="0"/>
              </a:rPr>
              <a:t>(emp.name + ".net.xml", </a:t>
            </a:r>
            <a:r>
              <a:rPr lang="en-GB" sz="1200" b="0" dirty="0" err="1">
                <a:latin typeface="Lucida Console" pitchFamily="49" charset="0"/>
              </a:rPr>
              <a:t>FileMode.Create</a:t>
            </a:r>
            <a:r>
              <a:rPr lang="en-GB" sz="1200" b="0" dirty="0">
                <a:latin typeface="Lucida Console" pitchFamily="49" charset="0"/>
              </a:rPr>
              <a:t>))</a:t>
            </a:r>
          </a:p>
          <a:p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{</a:t>
            </a:r>
            <a:endParaRPr lang="en-GB" sz="1200" b="0" dirty="0">
              <a:latin typeface="Lucida Console" pitchFamily="49" charset="0"/>
            </a:endParaRPr>
          </a:p>
          <a:p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 err="1">
                <a:latin typeface="Lucida Console" pitchFamily="49" charset="0"/>
              </a:rPr>
              <a:t>NetDataContractSerializer</a:t>
            </a:r>
            <a:r>
              <a:rPr lang="en-GB" sz="1200" b="0" dirty="0">
                <a:latin typeface="Lucida Console" pitchFamily="49" charset="0"/>
              </a:rPr>
              <a:t> </a:t>
            </a:r>
            <a:r>
              <a:rPr lang="en-GB" sz="1200" b="0" dirty="0" err="1">
                <a:latin typeface="Lucida Console" pitchFamily="49" charset="0"/>
              </a:rPr>
              <a:t>ser</a:t>
            </a:r>
            <a:r>
              <a:rPr lang="en-GB" sz="1200" b="0" dirty="0">
                <a:latin typeface="Lucida Console" pitchFamily="49" charset="0"/>
              </a:rPr>
              <a:t> = new </a:t>
            </a:r>
            <a:r>
              <a:rPr lang="en-GB" sz="1200" b="0" dirty="0" err="1">
                <a:latin typeface="Lucida Console" pitchFamily="49" charset="0"/>
              </a:rPr>
              <a:t>NetDataContractSerializer</a:t>
            </a:r>
            <a:r>
              <a:rPr lang="en-GB" sz="1200" b="0" dirty="0">
                <a:latin typeface="Lucida Console" pitchFamily="49" charset="0"/>
              </a:rPr>
              <a:t>();</a:t>
            </a:r>
          </a:p>
          <a:p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 err="1" smtClean="0">
                <a:latin typeface="Lucida Console" pitchFamily="49" charset="0"/>
              </a:rPr>
              <a:t>ser.WriteObject</a:t>
            </a:r>
            <a:r>
              <a:rPr lang="en-GB" sz="1200" b="0" dirty="0" smtClean="0">
                <a:latin typeface="Lucida Console" pitchFamily="49" charset="0"/>
              </a:rPr>
              <a:t>(</a:t>
            </a:r>
            <a:r>
              <a:rPr lang="en-GB" sz="1200" b="0" dirty="0" err="1" smtClean="0">
                <a:latin typeface="Lucida Console" pitchFamily="49" charset="0"/>
              </a:rPr>
              <a:t>str</a:t>
            </a:r>
            <a:r>
              <a:rPr lang="en-GB" sz="1200" b="0" dirty="0" smtClean="0">
                <a:latin typeface="Lucida Console" pitchFamily="49" charset="0"/>
              </a:rPr>
              <a:t>, </a:t>
            </a:r>
            <a:r>
              <a:rPr lang="en-GB" sz="1200" b="0" dirty="0" err="1">
                <a:latin typeface="Lucida Console" pitchFamily="49" charset="0"/>
              </a:rPr>
              <a:t>emp</a:t>
            </a:r>
            <a:r>
              <a:rPr lang="en-GB" sz="1200" b="0" dirty="0">
                <a:latin typeface="Lucida Console" pitchFamily="49" charset="0"/>
              </a:rPr>
              <a:t>);</a:t>
            </a:r>
          </a:p>
          <a:p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}</a:t>
            </a:r>
            <a:endParaRPr lang="en-GB" sz="1200" b="0" dirty="0">
              <a:latin typeface="Lucida Console" pitchFamily="49" charset="0"/>
            </a:endParaRPr>
          </a:p>
          <a:p>
            <a:endParaRPr lang="en-GB" sz="1200" b="0" dirty="0">
              <a:latin typeface="Lucida Console" pitchFamily="49" charset="0"/>
            </a:endParaRPr>
          </a:p>
          <a:p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using </a:t>
            </a:r>
            <a:r>
              <a:rPr lang="en-GB" sz="1200" b="0" dirty="0">
                <a:latin typeface="Lucida Console" pitchFamily="49" charset="0"/>
              </a:rPr>
              <a:t>(</a:t>
            </a:r>
            <a:r>
              <a:rPr lang="en-GB" sz="1200" b="0" dirty="0" err="1">
                <a:latin typeface="Lucida Console" pitchFamily="49" charset="0"/>
              </a:rPr>
              <a:t>FileStream</a:t>
            </a:r>
            <a:r>
              <a:rPr lang="en-GB" sz="1200" b="0" dirty="0">
                <a:latin typeface="Lucida Console" pitchFamily="49" charset="0"/>
              </a:rPr>
              <a:t> stream = new </a:t>
            </a:r>
            <a:r>
              <a:rPr lang="en-GB" sz="1200" b="0" dirty="0" err="1">
                <a:latin typeface="Lucida Console" pitchFamily="49" charset="0"/>
              </a:rPr>
              <a:t>FileStream</a:t>
            </a:r>
            <a:r>
              <a:rPr lang="en-GB" sz="1200" b="0" dirty="0">
                <a:latin typeface="Lucida Console" pitchFamily="49" charset="0"/>
              </a:rPr>
              <a:t>(emp.name + ".net.xml", </a:t>
            </a:r>
            <a:r>
              <a:rPr lang="en-GB" sz="1200" b="0" dirty="0" err="1">
                <a:latin typeface="Lucida Console" pitchFamily="49" charset="0"/>
              </a:rPr>
              <a:t>FileMode.Open</a:t>
            </a:r>
            <a:r>
              <a:rPr lang="en-GB" sz="1200" b="0" dirty="0">
                <a:latin typeface="Lucida Console" pitchFamily="49" charset="0"/>
              </a:rPr>
              <a:t>))</a:t>
            </a:r>
          </a:p>
          <a:p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{</a:t>
            </a:r>
            <a:endParaRPr lang="en-GB" sz="1200" b="0" dirty="0">
              <a:latin typeface="Lucida Console" pitchFamily="49" charset="0"/>
            </a:endParaRPr>
          </a:p>
          <a:p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 err="1">
                <a:latin typeface="Lucida Console" pitchFamily="49" charset="0"/>
              </a:rPr>
              <a:t>NetDataContractSerializer</a:t>
            </a:r>
            <a:r>
              <a:rPr lang="en-GB" sz="1200" b="0" dirty="0">
                <a:latin typeface="Lucida Console" pitchFamily="49" charset="0"/>
              </a:rPr>
              <a:t> </a:t>
            </a:r>
            <a:r>
              <a:rPr lang="en-GB" sz="1200" b="0" dirty="0" err="1">
                <a:latin typeface="Lucida Console" pitchFamily="49" charset="0"/>
              </a:rPr>
              <a:t>ser</a:t>
            </a:r>
            <a:r>
              <a:rPr lang="en-GB" sz="1200" b="0" dirty="0">
                <a:latin typeface="Lucida Console" pitchFamily="49" charset="0"/>
              </a:rPr>
              <a:t> = new </a:t>
            </a:r>
            <a:r>
              <a:rPr lang="en-GB" sz="1200" b="0" dirty="0" err="1">
                <a:latin typeface="Lucida Console" pitchFamily="49" charset="0"/>
              </a:rPr>
              <a:t>NetDataContractSerializer</a:t>
            </a:r>
            <a:r>
              <a:rPr lang="en-GB" sz="1200" b="0" dirty="0">
                <a:latin typeface="Lucida Console" pitchFamily="49" charset="0"/>
              </a:rPr>
              <a:t>();</a:t>
            </a:r>
          </a:p>
          <a:p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>
                <a:latin typeface="Lucida Console" pitchFamily="49" charset="0"/>
              </a:rPr>
              <a:t>Employee </a:t>
            </a:r>
            <a:r>
              <a:rPr lang="en-GB" sz="1200" b="0" dirty="0" err="1">
                <a:latin typeface="Lucida Console" pitchFamily="49" charset="0"/>
              </a:rPr>
              <a:t>deserializedEmp</a:t>
            </a:r>
            <a:r>
              <a:rPr lang="en-GB" sz="1200" b="0" dirty="0">
                <a:latin typeface="Lucida Console" pitchFamily="49" charset="0"/>
              </a:rPr>
              <a:t> = (Employee)</a:t>
            </a:r>
            <a:r>
              <a:rPr lang="en-GB" sz="1200" b="0" dirty="0" err="1">
                <a:latin typeface="Lucida Console" pitchFamily="49" charset="0"/>
              </a:rPr>
              <a:t>ser.ReadObject</a:t>
            </a:r>
            <a:r>
              <a:rPr lang="en-GB" sz="1200" b="0" dirty="0">
                <a:latin typeface="Lucida Console" pitchFamily="49" charset="0"/>
              </a:rPr>
              <a:t>(stream);</a:t>
            </a:r>
          </a:p>
          <a:p>
            <a:endParaRPr lang="en-GB" sz="1200" b="0" dirty="0">
              <a:latin typeface="Lucida Console" pitchFamily="49" charset="0"/>
            </a:endParaRPr>
          </a:p>
          <a:p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 err="1">
                <a:latin typeface="Lucida Console" pitchFamily="49" charset="0"/>
              </a:rPr>
              <a:t>deserializedEmp.salary</a:t>
            </a:r>
            <a:r>
              <a:rPr lang="en-GB" sz="1200" b="0" dirty="0">
                <a:latin typeface="Lucida Console" pitchFamily="49" charset="0"/>
              </a:rPr>
              <a:t> *= 2;  </a:t>
            </a:r>
          </a:p>
          <a:p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 err="1">
                <a:latin typeface="Lucida Console" pitchFamily="49" charset="0"/>
              </a:rPr>
              <a:t>Console.WriteLine</a:t>
            </a:r>
            <a:r>
              <a:rPr lang="en-GB" sz="1200" b="0" dirty="0">
                <a:latin typeface="Lucida Console" pitchFamily="49" charset="0"/>
              </a:rPr>
              <a:t>(</a:t>
            </a:r>
            <a:r>
              <a:rPr lang="en-GB" sz="1200" b="0" dirty="0" err="1">
                <a:latin typeface="Lucida Console" pitchFamily="49" charset="0"/>
              </a:rPr>
              <a:t>deserializedEmp</a:t>
            </a:r>
            <a:r>
              <a:rPr lang="en-GB" sz="1200" b="0" dirty="0">
                <a:latin typeface="Lucida Console" pitchFamily="49" charset="0"/>
              </a:rPr>
              <a:t>);</a:t>
            </a:r>
          </a:p>
          <a:p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>
                <a:latin typeface="Lucida Console" pitchFamily="49" charset="0"/>
              </a:rPr>
              <a:t>}</a:t>
            </a:r>
          </a:p>
          <a:p>
            <a:r>
              <a:rPr lang="en-GB" sz="1200" b="0" dirty="0" smtClean="0">
                <a:latin typeface="Lucida Console" pitchFamily="49" charset="0"/>
              </a:rPr>
              <a:t>}</a:t>
            </a:r>
            <a:endParaRPr lang="en-GB" sz="1200" b="0" dirty="0">
              <a:latin typeface="Lucida Console" pitchFamily="49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479" y="5634516"/>
            <a:ext cx="4085273" cy="1070503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26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0CF1C280-FC01-4199-9245-A0B1C633E798}" type="slidenum">
              <a:rPr lang="en-GB" smtClean="0"/>
              <a:pPr/>
              <a:t>25</a:t>
            </a:fld>
            <a:endParaRPr lang="en-GB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>
                <a:sym typeface="Wingdings" pitchFamily="2" charset="2"/>
              </a:rPr>
              <a:t>Using </a:t>
            </a:r>
            <a:r>
              <a:rPr lang="en-GB" sz="3400" dirty="0" err="1" smtClean="0">
                <a:sym typeface="Wingdings" pitchFamily="2" charset="2"/>
              </a:rPr>
              <a:t>DataContractJsonSerializer</a:t>
            </a:r>
            <a:endParaRPr lang="en-GB" sz="3400" dirty="0" smtClean="0">
              <a:sym typeface="Wingdings" pitchFamily="2" charset="2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468938"/>
          </a:xfrm>
        </p:spPr>
        <p:txBody>
          <a:bodyPr/>
          <a:lstStyle/>
          <a:p>
            <a:pPr eaLnBrk="1" hangingPunct="1"/>
            <a:r>
              <a:rPr lang="en-GB" dirty="0" err="1" smtClean="0">
                <a:latin typeface="Lucida Console" pitchFamily="49" charset="0"/>
              </a:rPr>
              <a:t>DataContractJsonSerializer</a:t>
            </a:r>
            <a:r>
              <a:rPr lang="en-GB" dirty="0" smtClean="0"/>
              <a:t> serializes data to/from JSON format</a:t>
            </a:r>
          </a:p>
          <a:p>
            <a:pPr lvl="1" eaLnBrk="1" hangingPunct="1"/>
            <a:r>
              <a:rPr lang="en-GB" dirty="0" smtClean="0">
                <a:cs typeface="Tahoma" pitchFamily="34" charset="0"/>
              </a:rPr>
              <a:t>Handy for JavaScript clients making an Ajax call</a:t>
            </a:r>
          </a:p>
        </p:txBody>
      </p:sp>
      <p:sp>
        <p:nvSpPr>
          <p:cNvPr id="5" name="Rectangle 42"/>
          <p:cNvSpPr>
            <a:spLocks noChangeArrowheads="1"/>
          </p:cNvSpPr>
          <p:nvPr/>
        </p:nvSpPr>
        <p:spPr bwMode="auto">
          <a:xfrm>
            <a:off x="567562" y="2427867"/>
            <a:ext cx="8291513" cy="324352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b="0" dirty="0">
                <a:latin typeface="Lucida Console" pitchFamily="49" charset="0"/>
              </a:rPr>
              <a:t>private static void </a:t>
            </a:r>
            <a:r>
              <a:rPr lang="en-GB" sz="1200" b="0" dirty="0" err="1">
                <a:latin typeface="Lucida Console" pitchFamily="49" charset="0"/>
              </a:rPr>
              <a:t>DemoJsonSerialization</a:t>
            </a:r>
            <a:r>
              <a:rPr lang="en-GB" sz="1200" b="0" dirty="0">
                <a:latin typeface="Lucida Console" pitchFamily="49" charset="0"/>
              </a:rPr>
              <a:t>(Employee </a:t>
            </a:r>
            <a:r>
              <a:rPr lang="en-GB" sz="1200" b="0" dirty="0" err="1">
                <a:latin typeface="Lucida Console" pitchFamily="49" charset="0"/>
              </a:rPr>
              <a:t>emp</a:t>
            </a:r>
            <a:r>
              <a:rPr lang="en-GB" sz="1200" b="0" dirty="0">
                <a:latin typeface="Lucida Console" pitchFamily="49" charset="0"/>
              </a:rPr>
              <a:t>)</a:t>
            </a:r>
          </a:p>
          <a:p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r>
              <a:rPr lang="en-GB" sz="1200" b="0" dirty="0">
                <a:latin typeface="Lucida Console" pitchFamily="49" charset="0"/>
              </a:rPr>
              <a:t> </a:t>
            </a:r>
            <a:r>
              <a:rPr lang="en-GB" sz="1200" b="0" dirty="0" smtClean="0">
                <a:latin typeface="Lucida Console" pitchFamily="49" charset="0"/>
              </a:rPr>
              <a:t> </a:t>
            </a:r>
            <a:r>
              <a:rPr lang="en-GB" sz="1200" b="0" dirty="0">
                <a:latin typeface="Lucida Console" pitchFamily="49" charset="0"/>
              </a:rPr>
              <a:t>using (</a:t>
            </a:r>
            <a:r>
              <a:rPr lang="en-GB" sz="1200" b="0" dirty="0" err="1">
                <a:latin typeface="Lucida Console" pitchFamily="49" charset="0"/>
              </a:rPr>
              <a:t>FileStream</a:t>
            </a:r>
            <a:r>
              <a:rPr lang="en-GB" sz="1200" b="0" dirty="0">
                <a:latin typeface="Lucida Console" pitchFamily="49" charset="0"/>
              </a:rPr>
              <a:t> </a:t>
            </a:r>
            <a:r>
              <a:rPr lang="en-GB" sz="1200" b="0" dirty="0" err="1">
                <a:latin typeface="Lucida Console" pitchFamily="49" charset="0"/>
              </a:rPr>
              <a:t>str</a:t>
            </a:r>
            <a:r>
              <a:rPr lang="en-GB" sz="1200" b="0" dirty="0">
                <a:latin typeface="Lucida Console" pitchFamily="49" charset="0"/>
              </a:rPr>
              <a:t> = new </a:t>
            </a:r>
            <a:r>
              <a:rPr lang="en-GB" sz="1200" b="0" dirty="0" err="1">
                <a:latin typeface="Lucida Console" pitchFamily="49" charset="0"/>
              </a:rPr>
              <a:t>FileStream</a:t>
            </a:r>
            <a:r>
              <a:rPr lang="en-GB" sz="1200" b="0" dirty="0">
                <a:latin typeface="Lucida Console" pitchFamily="49" charset="0"/>
              </a:rPr>
              <a:t>(emp.name + ".</a:t>
            </a:r>
            <a:r>
              <a:rPr lang="en-GB" sz="1200" b="0" dirty="0" err="1">
                <a:latin typeface="Lucida Console" pitchFamily="49" charset="0"/>
              </a:rPr>
              <a:t>json</a:t>
            </a:r>
            <a:r>
              <a:rPr lang="en-GB" sz="1200" b="0" dirty="0">
                <a:latin typeface="Lucida Console" pitchFamily="49" charset="0"/>
              </a:rPr>
              <a:t>", </a:t>
            </a:r>
            <a:r>
              <a:rPr lang="en-GB" sz="1200" b="0" dirty="0" err="1">
                <a:latin typeface="Lucida Console" pitchFamily="49" charset="0"/>
              </a:rPr>
              <a:t>FileMode.Create</a:t>
            </a:r>
            <a:r>
              <a:rPr lang="en-GB" sz="1200" b="0" dirty="0">
                <a:latin typeface="Lucida Console" pitchFamily="49" charset="0"/>
              </a:rPr>
              <a:t>))</a:t>
            </a:r>
          </a:p>
          <a:p>
            <a:r>
              <a:rPr lang="en-GB" sz="1200" b="0" dirty="0">
                <a:latin typeface="Lucida Console" pitchFamily="49" charset="0"/>
              </a:rPr>
              <a:t> </a:t>
            </a:r>
            <a:r>
              <a:rPr lang="en-GB" sz="1200" b="0" dirty="0" smtClean="0">
                <a:latin typeface="Lucida Console" pitchFamily="49" charset="0"/>
              </a:rPr>
              <a:t> </a:t>
            </a:r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r>
              <a:rPr lang="en-GB" sz="1200" b="0" dirty="0">
                <a:latin typeface="Lucida Console" pitchFamily="49" charset="0"/>
              </a:rPr>
              <a:t> </a:t>
            </a:r>
            <a:r>
              <a:rPr lang="en-GB" sz="1200" b="0" dirty="0" smtClean="0">
                <a:latin typeface="Lucida Console" pitchFamily="49" charset="0"/>
              </a:rPr>
              <a:t>   </a:t>
            </a:r>
            <a:r>
              <a:rPr lang="en-GB" sz="1200" b="0" dirty="0" err="1">
                <a:latin typeface="Lucida Console" pitchFamily="49" charset="0"/>
              </a:rPr>
              <a:t>DataContractJsonSerializer</a:t>
            </a:r>
            <a:r>
              <a:rPr lang="en-GB" sz="1200" b="0" dirty="0">
                <a:latin typeface="Lucida Console" pitchFamily="49" charset="0"/>
              </a:rPr>
              <a:t> </a:t>
            </a:r>
            <a:r>
              <a:rPr lang="en-GB" sz="1200" b="0" dirty="0" err="1">
                <a:latin typeface="Lucida Console" pitchFamily="49" charset="0"/>
              </a:rPr>
              <a:t>ser</a:t>
            </a:r>
            <a:r>
              <a:rPr lang="en-GB" sz="1200" b="0" dirty="0">
                <a:latin typeface="Lucida Console" pitchFamily="49" charset="0"/>
              </a:rPr>
              <a:t> = </a:t>
            </a:r>
            <a:r>
              <a:rPr lang="en-GB" sz="1200" b="0" dirty="0" smtClean="0">
                <a:latin typeface="Lucida Console" pitchFamily="49" charset="0"/>
              </a:rPr>
              <a:t>new </a:t>
            </a:r>
            <a:r>
              <a:rPr lang="en-GB" sz="1200" b="0" dirty="0" err="1" smtClean="0">
                <a:latin typeface="Lucida Console" pitchFamily="49" charset="0"/>
              </a:rPr>
              <a:t>DataContractJsonSerializer</a:t>
            </a:r>
            <a:r>
              <a:rPr lang="en-GB" sz="1200" b="0" dirty="0" smtClean="0">
                <a:latin typeface="Lucida Console" pitchFamily="49" charset="0"/>
              </a:rPr>
              <a:t>(</a:t>
            </a:r>
            <a:r>
              <a:rPr lang="en-GB" sz="1200" b="0" dirty="0" err="1" smtClean="0">
                <a:latin typeface="Lucida Console" pitchFamily="49" charset="0"/>
              </a:rPr>
              <a:t>typeof</a:t>
            </a:r>
            <a:r>
              <a:rPr lang="en-GB" sz="1200" b="0" dirty="0" smtClean="0">
                <a:latin typeface="Lucida Console" pitchFamily="49" charset="0"/>
              </a:rPr>
              <a:t>(Employee</a:t>
            </a:r>
            <a:r>
              <a:rPr lang="en-GB" sz="1200" b="0" dirty="0">
                <a:latin typeface="Lucida Console" pitchFamily="49" charset="0"/>
              </a:rPr>
              <a:t>));</a:t>
            </a:r>
          </a:p>
          <a:p>
            <a:r>
              <a:rPr lang="en-GB" sz="1200" b="0" dirty="0">
                <a:latin typeface="Lucida Console" pitchFamily="49" charset="0"/>
              </a:rPr>
              <a:t>    </a:t>
            </a:r>
            <a:r>
              <a:rPr lang="en-GB" sz="1200" b="0" dirty="0" err="1" smtClean="0">
                <a:latin typeface="Lucida Console" pitchFamily="49" charset="0"/>
              </a:rPr>
              <a:t>ser.WriteObject</a:t>
            </a:r>
            <a:r>
              <a:rPr lang="en-GB" sz="1200" b="0" dirty="0" smtClean="0">
                <a:latin typeface="Lucida Console" pitchFamily="49" charset="0"/>
              </a:rPr>
              <a:t>(</a:t>
            </a:r>
            <a:r>
              <a:rPr lang="en-GB" sz="1200" b="0" dirty="0" err="1" smtClean="0">
                <a:latin typeface="Lucida Console" pitchFamily="49" charset="0"/>
              </a:rPr>
              <a:t>str</a:t>
            </a:r>
            <a:r>
              <a:rPr lang="en-GB" sz="1200" b="0" dirty="0">
                <a:latin typeface="Lucida Console" pitchFamily="49" charset="0"/>
              </a:rPr>
              <a:t>, </a:t>
            </a:r>
            <a:r>
              <a:rPr lang="en-GB" sz="1200" b="0" dirty="0" err="1">
                <a:latin typeface="Lucida Console" pitchFamily="49" charset="0"/>
              </a:rPr>
              <a:t>emp</a:t>
            </a:r>
            <a:r>
              <a:rPr lang="en-GB" sz="1200" b="0" dirty="0">
                <a:latin typeface="Lucida Console" pitchFamily="49" charset="0"/>
              </a:rPr>
              <a:t>);</a:t>
            </a:r>
          </a:p>
          <a:p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}</a:t>
            </a:r>
            <a:endParaRPr lang="en-GB" sz="1200" b="0" dirty="0">
              <a:latin typeface="Lucida Console" pitchFamily="49" charset="0"/>
            </a:endParaRPr>
          </a:p>
          <a:p>
            <a:endParaRPr lang="en-GB" sz="1200" b="0" dirty="0">
              <a:latin typeface="Lucida Console" pitchFamily="49" charset="0"/>
            </a:endParaRPr>
          </a:p>
          <a:p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using </a:t>
            </a:r>
            <a:r>
              <a:rPr lang="en-GB" sz="1200" b="0" dirty="0">
                <a:latin typeface="Lucida Console" pitchFamily="49" charset="0"/>
              </a:rPr>
              <a:t>(</a:t>
            </a:r>
            <a:r>
              <a:rPr lang="en-GB" sz="1200" b="0" dirty="0" err="1">
                <a:latin typeface="Lucida Console" pitchFamily="49" charset="0"/>
              </a:rPr>
              <a:t>FileStream</a:t>
            </a:r>
            <a:r>
              <a:rPr lang="en-GB" sz="1200" b="0" dirty="0">
                <a:latin typeface="Lucida Console" pitchFamily="49" charset="0"/>
              </a:rPr>
              <a:t> stream = new </a:t>
            </a:r>
            <a:r>
              <a:rPr lang="en-GB" sz="1200" b="0" dirty="0" err="1">
                <a:latin typeface="Lucida Console" pitchFamily="49" charset="0"/>
              </a:rPr>
              <a:t>FileStream</a:t>
            </a:r>
            <a:r>
              <a:rPr lang="en-GB" sz="1200" b="0" dirty="0">
                <a:latin typeface="Lucida Console" pitchFamily="49" charset="0"/>
              </a:rPr>
              <a:t>(emp.name + ".</a:t>
            </a:r>
            <a:r>
              <a:rPr lang="en-GB" sz="1200" b="0" dirty="0" err="1">
                <a:latin typeface="Lucida Console" pitchFamily="49" charset="0"/>
              </a:rPr>
              <a:t>json</a:t>
            </a:r>
            <a:r>
              <a:rPr lang="en-GB" sz="1200" b="0" dirty="0">
                <a:latin typeface="Lucida Console" pitchFamily="49" charset="0"/>
              </a:rPr>
              <a:t>", </a:t>
            </a:r>
            <a:r>
              <a:rPr lang="en-GB" sz="1200" b="0" dirty="0" err="1">
                <a:latin typeface="Lucida Console" pitchFamily="49" charset="0"/>
              </a:rPr>
              <a:t>FileMode.Open</a:t>
            </a:r>
            <a:r>
              <a:rPr lang="en-GB" sz="1200" b="0" dirty="0">
                <a:latin typeface="Lucida Console" pitchFamily="49" charset="0"/>
              </a:rPr>
              <a:t>))</a:t>
            </a:r>
          </a:p>
          <a:p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{</a:t>
            </a:r>
            <a:endParaRPr lang="en-GB" sz="1200" b="0" dirty="0">
              <a:latin typeface="Lucida Console" pitchFamily="49" charset="0"/>
            </a:endParaRPr>
          </a:p>
          <a:p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 err="1">
                <a:latin typeface="Lucida Console" pitchFamily="49" charset="0"/>
              </a:rPr>
              <a:t>DataContractJsonSerializer</a:t>
            </a:r>
            <a:r>
              <a:rPr lang="en-GB" sz="1200" b="0" dirty="0">
                <a:latin typeface="Lucida Console" pitchFamily="49" charset="0"/>
              </a:rPr>
              <a:t> </a:t>
            </a:r>
            <a:r>
              <a:rPr lang="en-GB" sz="1200" b="0" dirty="0" err="1">
                <a:latin typeface="Lucida Console" pitchFamily="49" charset="0"/>
              </a:rPr>
              <a:t>ser</a:t>
            </a:r>
            <a:r>
              <a:rPr lang="en-GB" sz="1200" b="0" dirty="0">
                <a:latin typeface="Lucida Console" pitchFamily="49" charset="0"/>
              </a:rPr>
              <a:t> = new </a:t>
            </a:r>
            <a:r>
              <a:rPr lang="en-GB" sz="1200" b="0" dirty="0" err="1">
                <a:latin typeface="Lucida Console" pitchFamily="49" charset="0"/>
              </a:rPr>
              <a:t>DataContractJsonSerializer</a:t>
            </a:r>
            <a:r>
              <a:rPr lang="en-GB" sz="1200" b="0" dirty="0">
                <a:latin typeface="Lucida Console" pitchFamily="49" charset="0"/>
              </a:rPr>
              <a:t>(</a:t>
            </a:r>
            <a:r>
              <a:rPr lang="en-GB" sz="1200" b="0" dirty="0" err="1">
                <a:latin typeface="Lucida Console" pitchFamily="49" charset="0"/>
              </a:rPr>
              <a:t>typeof</a:t>
            </a:r>
            <a:r>
              <a:rPr lang="en-GB" sz="1200" b="0" dirty="0">
                <a:latin typeface="Lucida Console" pitchFamily="49" charset="0"/>
              </a:rPr>
              <a:t>(Employee));</a:t>
            </a:r>
          </a:p>
          <a:p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>
                <a:latin typeface="Lucida Console" pitchFamily="49" charset="0"/>
              </a:rPr>
              <a:t>Employee </a:t>
            </a:r>
            <a:r>
              <a:rPr lang="en-GB" sz="1200" b="0" dirty="0" err="1">
                <a:latin typeface="Lucida Console" pitchFamily="49" charset="0"/>
              </a:rPr>
              <a:t>deserializedEmp</a:t>
            </a:r>
            <a:r>
              <a:rPr lang="en-GB" sz="1200" b="0" dirty="0">
                <a:latin typeface="Lucida Console" pitchFamily="49" charset="0"/>
              </a:rPr>
              <a:t> = (Employee)</a:t>
            </a:r>
            <a:r>
              <a:rPr lang="en-GB" sz="1200" b="0" dirty="0" err="1">
                <a:latin typeface="Lucida Console" pitchFamily="49" charset="0"/>
              </a:rPr>
              <a:t>ser.ReadObject</a:t>
            </a:r>
            <a:r>
              <a:rPr lang="en-GB" sz="1200" b="0" dirty="0">
                <a:latin typeface="Lucida Console" pitchFamily="49" charset="0"/>
              </a:rPr>
              <a:t>(stream);</a:t>
            </a:r>
          </a:p>
          <a:p>
            <a:endParaRPr lang="en-GB" sz="1200" b="0" dirty="0">
              <a:latin typeface="Lucida Console" pitchFamily="49" charset="0"/>
            </a:endParaRPr>
          </a:p>
          <a:p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 err="1">
                <a:latin typeface="Lucida Console" pitchFamily="49" charset="0"/>
              </a:rPr>
              <a:t>deserializedEmp.age</a:t>
            </a:r>
            <a:r>
              <a:rPr lang="en-GB" sz="1200" b="0" dirty="0">
                <a:latin typeface="Lucida Console" pitchFamily="49" charset="0"/>
              </a:rPr>
              <a:t>++;</a:t>
            </a:r>
          </a:p>
          <a:p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 err="1">
                <a:latin typeface="Lucida Console" pitchFamily="49" charset="0"/>
              </a:rPr>
              <a:t>Console.WriteLine</a:t>
            </a:r>
            <a:r>
              <a:rPr lang="en-GB" sz="1200" b="0" dirty="0">
                <a:latin typeface="Lucida Console" pitchFamily="49" charset="0"/>
              </a:rPr>
              <a:t>(</a:t>
            </a:r>
            <a:r>
              <a:rPr lang="en-GB" sz="1200" b="0" dirty="0" err="1">
                <a:latin typeface="Lucida Console" pitchFamily="49" charset="0"/>
              </a:rPr>
              <a:t>deserializedEmp</a:t>
            </a:r>
            <a:r>
              <a:rPr lang="en-GB" sz="1200" b="0" dirty="0">
                <a:latin typeface="Lucida Console" pitchFamily="49" charset="0"/>
              </a:rPr>
              <a:t>);</a:t>
            </a:r>
          </a:p>
          <a:p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}</a:t>
            </a:r>
            <a:endParaRPr lang="en-GB" sz="1200" b="0" dirty="0">
              <a:latin typeface="Lucida Console" pitchFamily="49" charset="0"/>
            </a:endParaRPr>
          </a:p>
          <a:p>
            <a:r>
              <a:rPr lang="en-GB" sz="1200" b="0" dirty="0">
                <a:latin typeface="Lucida Console" pitchFamily="49" charset="0"/>
              </a:rPr>
              <a:t>}      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880" y="5050417"/>
            <a:ext cx="3683000" cy="87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622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Accessing the file system</a:t>
            </a:r>
          </a:p>
          <a:p>
            <a:pPr eaLnBrk="1" hangingPunct="1"/>
            <a:r>
              <a:rPr lang="en-GB" dirty="0" smtClean="0"/>
              <a:t>Using file streams</a:t>
            </a:r>
          </a:p>
          <a:p>
            <a:pPr eaLnBrk="1" hangingPunct="1"/>
            <a:r>
              <a:rPr lang="en-GB" dirty="0" smtClean="0"/>
              <a:t>Data contract serialization</a:t>
            </a: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Summary</a:t>
            </a:r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E991BBCE-CC3F-4350-AA26-09B79AAF51AB}" type="slidenum">
              <a:rPr lang="en-GB" smtClean="0"/>
              <a:pPr/>
              <a:t>26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97484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8A8966B-693F-44E6-98D8-926B76A7B20C}" type="slidenum">
              <a:rPr lang="en-GB" sz="1200">
                <a:solidFill>
                  <a:schemeClr val="tx2"/>
                </a:solidFill>
              </a:rPr>
              <a:pPr eaLnBrk="1" hangingPunct="1"/>
              <a:t>27</a:t>
            </a:fld>
            <a:endParaRPr lang="en-GB" sz="1200">
              <a:solidFill>
                <a:schemeClr val="tx2"/>
              </a:solidFill>
            </a:endParaRP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dirty="0" smtClean="0"/>
              <a:t>Annex A: Runtime Serialization</a:t>
            </a:r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Overview of serialization</a:t>
            </a:r>
          </a:p>
          <a:p>
            <a:pPr eaLnBrk="1" hangingPunct="1"/>
            <a:r>
              <a:rPr lang="en-US" dirty="0" smtClean="0"/>
              <a:t>How to define a </a:t>
            </a:r>
            <a:r>
              <a:rPr lang="en-US" dirty="0" err="1" smtClean="0"/>
              <a:t>serializable</a:t>
            </a:r>
            <a:r>
              <a:rPr lang="en-US" dirty="0" smtClean="0"/>
              <a:t> type</a:t>
            </a:r>
          </a:p>
          <a:p>
            <a:pPr eaLnBrk="1" hangingPunct="1"/>
            <a:r>
              <a:rPr lang="en-US" dirty="0" smtClean="0"/>
              <a:t>Overview of deserialization</a:t>
            </a:r>
          </a:p>
          <a:p>
            <a:pPr eaLnBrk="1" hangingPunct="1"/>
            <a:r>
              <a:rPr lang="en-US" dirty="0" smtClean="0"/>
              <a:t>Complex types and collections</a:t>
            </a:r>
          </a:p>
        </p:txBody>
      </p:sp>
    </p:spTree>
    <p:extLst>
      <p:ext uri="{BB962C8B-B14F-4D97-AF65-F5344CB8AC3E}">
        <p14:creationId xmlns:p14="http://schemas.microsoft.com/office/powerpoint/2010/main" val="26118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0579663-5D81-4433-BFCD-D804932DE042}" type="slidenum">
              <a:rPr lang="en-GB" sz="1200">
                <a:solidFill>
                  <a:schemeClr val="tx2"/>
                </a:solidFill>
              </a:rPr>
              <a:pPr eaLnBrk="1" hangingPunct="1"/>
              <a:t>28</a:t>
            </a:fld>
            <a:endParaRPr lang="en-GB" sz="1200">
              <a:solidFill>
                <a:schemeClr val="tx2"/>
              </a:solidFill>
            </a:endParaRPr>
          </a:p>
        </p:txBody>
      </p:sp>
      <p:sp>
        <p:nvSpPr>
          <p:cNvPr id="6147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dirty="0" smtClean="0"/>
              <a:t>Overview of Serialization</a:t>
            </a:r>
          </a:p>
        </p:txBody>
      </p:sp>
      <p:sp>
        <p:nvSpPr>
          <p:cNvPr id="6148" name="Rectangle 3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y-GB" dirty="0" smtClean="0"/>
              <a:t>Serialization is the process of converting an object into a series of bytes</a:t>
            </a:r>
          </a:p>
          <a:p>
            <a:pPr lvl="1" eaLnBrk="1" hangingPunct="1"/>
            <a:r>
              <a:rPr lang="en-US" dirty="0" err="1" smtClean="0">
                <a:latin typeface="Lucida Console" pitchFamily="49" charset="0"/>
              </a:rPr>
              <a:t>BinaryFormatter</a:t>
            </a:r>
            <a:r>
              <a:rPr lang="en-US" dirty="0" smtClean="0"/>
              <a:t> and </a:t>
            </a:r>
            <a:r>
              <a:rPr lang="en-US" dirty="0" err="1" smtClean="0">
                <a:latin typeface="Lucida Console" pitchFamily="49" charset="0"/>
              </a:rPr>
              <a:t>SoapFormatter</a:t>
            </a:r>
            <a:r>
              <a:rPr lang="en-US" dirty="0" smtClean="0"/>
              <a:t> classes control the serialization format:</a:t>
            </a:r>
          </a:p>
          <a:p>
            <a:pPr lvl="1" eaLnBrk="1" hangingPunct="1"/>
            <a:r>
              <a:rPr lang="en-US" dirty="0" smtClean="0"/>
              <a:t>Both implement the </a:t>
            </a:r>
            <a:r>
              <a:rPr lang="en-US" dirty="0" err="1" smtClean="0">
                <a:latin typeface="Lucida Console" pitchFamily="49" charset="0"/>
              </a:rPr>
              <a:t>IFormatter</a:t>
            </a:r>
            <a:r>
              <a:rPr lang="en-US" dirty="0" smtClean="0"/>
              <a:t> interface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Objects being serialized: </a:t>
            </a:r>
          </a:p>
          <a:p>
            <a:pPr lvl="1" eaLnBrk="1" hangingPunct="1"/>
            <a:r>
              <a:rPr lang="en-US" dirty="0" smtClean="0"/>
              <a:t>Must be instances of </a:t>
            </a:r>
            <a:r>
              <a:rPr lang="en-US" dirty="0" err="1" smtClean="0">
                <a:latin typeface="Lucida Console" pitchFamily="49" charset="0"/>
              </a:rPr>
              <a:t>Serializable</a:t>
            </a:r>
            <a:r>
              <a:rPr lang="en-US" dirty="0" smtClean="0"/>
              <a:t> classes </a:t>
            </a:r>
          </a:p>
          <a:p>
            <a:pPr lvl="1" eaLnBrk="1" hangingPunct="1"/>
            <a:r>
              <a:rPr lang="en-US" dirty="0" smtClean="0"/>
              <a:t>Can implement the </a:t>
            </a:r>
            <a:r>
              <a:rPr lang="en-US" dirty="0" err="1" smtClean="0">
                <a:latin typeface="Lucida Console" pitchFamily="49" charset="0"/>
              </a:rPr>
              <a:t>ISerializable</a:t>
            </a:r>
            <a:r>
              <a:rPr lang="en-US" dirty="0" smtClean="0"/>
              <a:t> interface</a:t>
            </a:r>
          </a:p>
          <a:p>
            <a:pPr eaLnBrk="1" hangingPunct="1"/>
            <a:endParaRPr lang="en-US" dirty="0" smtClean="0"/>
          </a:p>
        </p:txBody>
      </p:sp>
      <p:pic>
        <p:nvPicPr>
          <p:cNvPr id="6149" name="Picture 23" descr="C:\Work in Progress\Microsoft\Templates\MSL_PNG_Object_Library\2_Object_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38" y="4862513"/>
            <a:ext cx="1190625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24" descr="C:\Work in Progress\Microsoft\Templates\MSL_PNG_Object_Library\Cod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963" y="4845050"/>
            <a:ext cx="5746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23" descr="C:\Work in Progress\Microsoft\Templates\MSL_PNG_Object_Library\2_Object_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38" y="5732463"/>
            <a:ext cx="1190625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25" descr="C:\Work in Progress\Microsoft\Templates\MSL_PNG_Object_Library\Schem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238" y="5713413"/>
            <a:ext cx="58261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3" name="TextBox 36"/>
          <p:cNvSpPr txBox="1">
            <a:spLocks noChangeArrowheads="1"/>
          </p:cNvSpPr>
          <p:nvPr/>
        </p:nvSpPr>
        <p:spPr bwMode="auto">
          <a:xfrm>
            <a:off x="1201738" y="4995863"/>
            <a:ext cx="1022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GB" sz="1800" b="1">
                <a:latin typeface="Arial Narrow" pitchFamily="34" charset="0"/>
              </a:rPr>
              <a:t>Binary</a:t>
            </a:r>
          </a:p>
        </p:txBody>
      </p:sp>
      <p:sp>
        <p:nvSpPr>
          <p:cNvPr id="6154" name="TextBox 37"/>
          <p:cNvSpPr txBox="1">
            <a:spLocks noChangeArrowheads="1"/>
          </p:cNvSpPr>
          <p:nvPr/>
        </p:nvSpPr>
        <p:spPr bwMode="auto">
          <a:xfrm>
            <a:off x="1189038" y="5878513"/>
            <a:ext cx="10239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GB" sz="1800" b="1">
                <a:latin typeface="Arial Narrow" pitchFamily="34" charset="0"/>
              </a:rPr>
              <a:t>SOAP</a:t>
            </a:r>
          </a:p>
        </p:txBody>
      </p:sp>
      <p:pic>
        <p:nvPicPr>
          <p:cNvPr id="6155" name="Picture 26" descr="C:\Work in Progress\Microsoft\Templates\MSL_PNG_Object_Library\2_Interface_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388" y="4772025"/>
            <a:ext cx="1146175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6" name="Picture 26" descr="C:\Work in Progress\Microsoft\Templates\MSL_PNG_Object_Library\2_Interface_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5656263"/>
            <a:ext cx="11461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7" name="AutoShape 7"/>
          <p:cNvSpPr>
            <a:spLocks noChangeArrowheads="1"/>
          </p:cNvSpPr>
          <p:nvPr/>
        </p:nvSpPr>
        <p:spPr bwMode="auto">
          <a:xfrm>
            <a:off x="3140075" y="4870450"/>
            <a:ext cx="1241425" cy="3556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ADE2A1"/>
              </a:gs>
              <a:gs pos="100000">
                <a:srgbClr val="E8F6E4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40000"/>
              </a:spcBef>
            </a:pPr>
            <a:r>
              <a:rPr lang="en-US" sz="1800" b="1">
                <a:latin typeface="Arial Narrow" pitchFamily="34" charset="0"/>
              </a:rPr>
              <a:t>Serialize</a:t>
            </a:r>
          </a:p>
        </p:txBody>
      </p:sp>
      <p:sp>
        <p:nvSpPr>
          <p:cNvPr id="6158" name="AutoShape 7"/>
          <p:cNvSpPr>
            <a:spLocks noChangeArrowheads="1"/>
          </p:cNvSpPr>
          <p:nvPr/>
        </p:nvSpPr>
        <p:spPr bwMode="auto">
          <a:xfrm>
            <a:off x="3141663" y="5240338"/>
            <a:ext cx="1239837" cy="34925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ADE2A1"/>
              </a:gs>
              <a:gs pos="100000">
                <a:srgbClr val="E8F6E4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40000"/>
              </a:spcBef>
            </a:pPr>
            <a:r>
              <a:rPr lang="en-US" sz="1800" b="1">
                <a:latin typeface="Arial Narrow" pitchFamily="34" charset="0"/>
              </a:rPr>
              <a:t>Deserialize</a:t>
            </a:r>
          </a:p>
        </p:txBody>
      </p:sp>
      <p:sp>
        <p:nvSpPr>
          <p:cNvPr id="6159" name="AutoShape 7"/>
          <p:cNvSpPr>
            <a:spLocks noChangeArrowheads="1"/>
          </p:cNvSpPr>
          <p:nvPr/>
        </p:nvSpPr>
        <p:spPr bwMode="auto">
          <a:xfrm>
            <a:off x="3141663" y="5740400"/>
            <a:ext cx="1241425" cy="3556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ADE2A1"/>
              </a:gs>
              <a:gs pos="100000">
                <a:srgbClr val="E8F6E4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40000"/>
              </a:spcBef>
            </a:pPr>
            <a:r>
              <a:rPr lang="en-US" sz="1800" b="1">
                <a:latin typeface="Arial Narrow" pitchFamily="34" charset="0"/>
              </a:rPr>
              <a:t>Serialize</a:t>
            </a:r>
          </a:p>
        </p:txBody>
      </p:sp>
      <p:sp>
        <p:nvSpPr>
          <p:cNvPr id="6160" name="AutoShape 7"/>
          <p:cNvSpPr>
            <a:spLocks noChangeArrowheads="1"/>
          </p:cNvSpPr>
          <p:nvPr/>
        </p:nvSpPr>
        <p:spPr bwMode="auto">
          <a:xfrm>
            <a:off x="3144838" y="6107113"/>
            <a:ext cx="1238250" cy="3556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ADE2A1"/>
              </a:gs>
              <a:gs pos="100000">
                <a:srgbClr val="E8F6E4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40000"/>
              </a:spcBef>
            </a:pPr>
            <a:r>
              <a:rPr lang="en-US" sz="1800" b="1">
                <a:latin typeface="Arial Narrow" pitchFamily="34" charset="0"/>
              </a:rPr>
              <a:t>Deserialize</a:t>
            </a:r>
          </a:p>
        </p:txBody>
      </p:sp>
      <p:pic>
        <p:nvPicPr>
          <p:cNvPr id="6161" name="Picture 28" descr="C:\Work in Progress\Microsoft\Templates\MSL_PNG_Object_Library\2_Interface_B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288" y="5208588"/>
            <a:ext cx="13017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2" name="Picture 27" descr="C:\Work in Progress\Microsoft\Templates\MSL_PNG_Object_Library\2_Object_B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63" y="5884863"/>
            <a:ext cx="1366837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3" name="TextBox 47"/>
          <p:cNvSpPr txBox="1">
            <a:spLocks noChangeArrowheads="1"/>
          </p:cNvSpPr>
          <p:nvPr/>
        </p:nvSpPr>
        <p:spPr bwMode="auto">
          <a:xfrm>
            <a:off x="5273675" y="5922963"/>
            <a:ext cx="12366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GB" sz="1800" b="1">
                <a:latin typeface="Arial Narrow" pitchFamily="34" charset="0"/>
              </a:rPr>
              <a:t>Serializable Object</a:t>
            </a:r>
          </a:p>
        </p:txBody>
      </p:sp>
      <p:sp>
        <p:nvSpPr>
          <p:cNvPr id="6164" name="AutoShape 7"/>
          <p:cNvSpPr>
            <a:spLocks noChangeArrowheads="1"/>
          </p:cNvSpPr>
          <p:nvPr/>
        </p:nvSpPr>
        <p:spPr bwMode="auto">
          <a:xfrm>
            <a:off x="5068888" y="4846638"/>
            <a:ext cx="1536700" cy="34925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ADE2A1"/>
              </a:gs>
              <a:gs pos="100000">
                <a:srgbClr val="E8F6E4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40000"/>
              </a:spcBef>
            </a:pPr>
            <a:r>
              <a:rPr lang="en-US" sz="1800" b="1">
                <a:latin typeface="Arial Narrow" pitchFamily="34" charset="0"/>
              </a:rPr>
              <a:t>GetObjectData</a:t>
            </a:r>
          </a:p>
        </p:txBody>
      </p:sp>
      <p:sp>
        <p:nvSpPr>
          <p:cNvPr id="6165" name="Freeform 4"/>
          <p:cNvSpPr>
            <a:spLocks/>
          </p:cNvSpPr>
          <p:nvPr/>
        </p:nvSpPr>
        <p:spPr bwMode="auto">
          <a:xfrm>
            <a:off x="4214813" y="4986338"/>
            <a:ext cx="947737" cy="163512"/>
          </a:xfrm>
          <a:custGeom>
            <a:avLst/>
            <a:gdLst>
              <a:gd name="T0" fmla="*/ 2147483647 w 1193"/>
              <a:gd name="T1" fmla="*/ 2147483647 h 205"/>
              <a:gd name="T2" fmla="*/ 2147483647 w 1193"/>
              <a:gd name="T3" fmla="*/ 2147483647 h 205"/>
              <a:gd name="T4" fmla="*/ 2147483647 w 1193"/>
              <a:gd name="T5" fmla="*/ 0 h 205"/>
              <a:gd name="T6" fmla="*/ 2147483647 w 1193"/>
              <a:gd name="T7" fmla="*/ 2147483647 h 205"/>
              <a:gd name="T8" fmla="*/ 2147483647 w 1193"/>
              <a:gd name="T9" fmla="*/ 2147483647 h 205"/>
              <a:gd name="T10" fmla="*/ 2147483647 w 1193"/>
              <a:gd name="T11" fmla="*/ 2147483647 h 205"/>
              <a:gd name="T12" fmla="*/ 2147483647 w 1193"/>
              <a:gd name="T13" fmla="*/ 2147483647 h 205"/>
              <a:gd name="T14" fmla="*/ 2147483647 w 1193"/>
              <a:gd name="T15" fmla="*/ 2147483647 h 205"/>
              <a:gd name="T16" fmla="*/ 2147483647 w 1193"/>
              <a:gd name="T17" fmla="*/ 2147483647 h 205"/>
              <a:gd name="T18" fmla="*/ 2147483647 w 1193"/>
              <a:gd name="T19" fmla="*/ 2147483647 h 205"/>
              <a:gd name="T20" fmla="*/ 2147483647 w 1193"/>
              <a:gd name="T21" fmla="*/ 2147483647 h 205"/>
              <a:gd name="T22" fmla="*/ 0 w 1193"/>
              <a:gd name="T23" fmla="*/ 2147483647 h 205"/>
              <a:gd name="T24" fmla="*/ 2147483647 w 1193"/>
              <a:gd name="T25" fmla="*/ 2147483647 h 2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93"/>
              <a:gd name="T40" fmla="*/ 0 h 205"/>
              <a:gd name="T41" fmla="*/ 1193 w 1193"/>
              <a:gd name="T42" fmla="*/ 205 h 2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93" h="205">
                <a:moveTo>
                  <a:pt x="920" y="59"/>
                </a:moveTo>
                <a:lnTo>
                  <a:pt x="916" y="29"/>
                </a:lnTo>
                <a:lnTo>
                  <a:pt x="912" y="0"/>
                </a:lnTo>
                <a:lnTo>
                  <a:pt x="1052" y="53"/>
                </a:lnTo>
                <a:lnTo>
                  <a:pt x="1149" y="89"/>
                </a:lnTo>
                <a:lnTo>
                  <a:pt x="1193" y="107"/>
                </a:lnTo>
                <a:lnTo>
                  <a:pt x="1181" y="111"/>
                </a:lnTo>
                <a:lnTo>
                  <a:pt x="1149" y="123"/>
                </a:lnTo>
                <a:lnTo>
                  <a:pt x="1052" y="156"/>
                </a:lnTo>
                <a:lnTo>
                  <a:pt x="910" y="205"/>
                </a:lnTo>
                <a:lnTo>
                  <a:pt x="922" y="149"/>
                </a:lnTo>
                <a:lnTo>
                  <a:pt x="0" y="107"/>
                </a:lnTo>
                <a:lnTo>
                  <a:pt x="920" y="59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66" name="Freeform 4"/>
          <p:cNvSpPr>
            <a:spLocks/>
          </p:cNvSpPr>
          <p:nvPr/>
        </p:nvSpPr>
        <p:spPr bwMode="auto">
          <a:xfrm rot="-1757667">
            <a:off x="4244975" y="5411788"/>
            <a:ext cx="947738" cy="163512"/>
          </a:xfrm>
          <a:custGeom>
            <a:avLst/>
            <a:gdLst>
              <a:gd name="T0" fmla="*/ 2147483647 w 1193"/>
              <a:gd name="T1" fmla="*/ 2147483647 h 205"/>
              <a:gd name="T2" fmla="*/ 2147483647 w 1193"/>
              <a:gd name="T3" fmla="*/ 2147483647 h 205"/>
              <a:gd name="T4" fmla="*/ 2147483647 w 1193"/>
              <a:gd name="T5" fmla="*/ 0 h 205"/>
              <a:gd name="T6" fmla="*/ 2147483647 w 1193"/>
              <a:gd name="T7" fmla="*/ 2147483647 h 205"/>
              <a:gd name="T8" fmla="*/ 2147483647 w 1193"/>
              <a:gd name="T9" fmla="*/ 2147483647 h 205"/>
              <a:gd name="T10" fmla="*/ 2147483647 w 1193"/>
              <a:gd name="T11" fmla="*/ 2147483647 h 205"/>
              <a:gd name="T12" fmla="*/ 2147483647 w 1193"/>
              <a:gd name="T13" fmla="*/ 2147483647 h 205"/>
              <a:gd name="T14" fmla="*/ 2147483647 w 1193"/>
              <a:gd name="T15" fmla="*/ 2147483647 h 205"/>
              <a:gd name="T16" fmla="*/ 2147483647 w 1193"/>
              <a:gd name="T17" fmla="*/ 2147483647 h 205"/>
              <a:gd name="T18" fmla="*/ 2147483647 w 1193"/>
              <a:gd name="T19" fmla="*/ 2147483647 h 205"/>
              <a:gd name="T20" fmla="*/ 2147483647 w 1193"/>
              <a:gd name="T21" fmla="*/ 2147483647 h 205"/>
              <a:gd name="T22" fmla="*/ 0 w 1193"/>
              <a:gd name="T23" fmla="*/ 2147483647 h 205"/>
              <a:gd name="T24" fmla="*/ 2147483647 w 1193"/>
              <a:gd name="T25" fmla="*/ 2147483647 h 2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93"/>
              <a:gd name="T40" fmla="*/ 0 h 205"/>
              <a:gd name="T41" fmla="*/ 1193 w 1193"/>
              <a:gd name="T42" fmla="*/ 205 h 2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93" h="205">
                <a:moveTo>
                  <a:pt x="920" y="59"/>
                </a:moveTo>
                <a:lnTo>
                  <a:pt x="916" y="29"/>
                </a:lnTo>
                <a:lnTo>
                  <a:pt x="912" y="0"/>
                </a:lnTo>
                <a:lnTo>
                  <a:pt x="1052" y="53"/>
                </a:lnTo>
                <a:lnTo>
                  <a:pt x="1149" y="89"/>
                </a:lnTo>
                <a:lnTo>
                  <a:pt x="1193" y="107"/>
                </a:lnTo>
                <a:lnTo>
                  <a:pt x="1181" y="111"/>
                </a:lnTo>
                <a:lnTo>
                  <a:pt x="1149" y="123"/>
                </a:lnTo>
                <a:lnTo>
                  <a:pt x="1052" y="156"/>
                </a:lnTo>
                <a:lnTo>
                  <a:pt x="910" y="205"/>
                </a:lnTo>
                <a:lnTo>
                  <a:pt x="922" y="149"/>
                </a:lnTo>
                <a:lnTo>
                  <a:pt x="0" y="107"/>
                </a:lnTo>
                <a:lnTo>
                  <a:pt x="920" y="59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67" name="Freeform 4"/>
          <p:cNvSpPr>
            <a:spLocks/>
          </p:cNvSpPr>
          <p:nvPr/>
        </p:nvSpPr>
        <p:spPr bwMode="auto">
          <a:xfrm>
            <a:off x="6524625" y="4975225"/>
            <a:ext cx="947738" cy="163513"/>
          </a:xfrm>
          <a:custGeom>
            <a:avLst/>
            <a:gdLst>
              <a:gd name="T0" fmla="*/ 2147483647 w 1193"/>
              <a:gd name="T1" fmla="*/ 2147483647 h 205"/>
              <a:gd name="T2" fmla="*/ 2147483647 w 1193"/>
              <a:gd name="T3" fmla="*/ 2147483647 h 205"/>
              <a:gd name="T4" fmla="*/ 2147483647 w 1193"/>
              <a:gd name="T5" fmla="*/ 0 h 205"/>
              <a:gd name="T6" fmla="*/ 2147483647 w 1193"/>
              <a:gd name="T7" fmla="*/ 2147483647 h 205"/>
              <a:gd name="T8" fmla="*/ 2147483647 w 1193"/>
              <a:gd name="T9" fmla="*/ 2147483647 h 205"/>
              <a:gd name="T10" fmla="*/ 2147483647 w 1193"/>
              <a:gd name="T11" fmla="*/ 2147483647 h 205"/>
              <a:gd name="T12" fmla="*/ 2147483647 w 1193"/>
              <a:gd name="T13" fmla="*/ 2147483647 h 205"/>
              <a:gd name="T14" fmla="*/ 2147483647 w 1193"/>
              <a:gd name="T15" fmla="*/ 2147483647 h 205"/>
              <a:gd name="T16" fmla="*/ 2147483647 w 1193"/>
              <a:gd name="T17" fmla="*/ 2147483647 h 205"/>
              <a:gd name="T18" fmla="*/ 2147483647 w 1193"/>
              <a:gd name="T19" fmla="*/ 2147483647 h 205"/>
              <a:gd name="T20" fmla="*/ 2147483647 w 1193"/>
              <a:gd name="T21" fmla="*/ 2147483647 h 205"/>
              <a:gd name="T22" fmla="*/ 0 w 1193"/>
              <a:gd name="T23" fmla="*/ 2147483647 h 205"/>
              <a:gd name="T24" fmla="*/ 2147483647 w 1193"/>
              <a:gd name="T25" fmla="*/ 2147483647 h 2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93"/>
              <a:gd name="T40" fmla="*/ 0 h 205"/>
              <a:gd name="T41" fmla="*/ 1193 w 1193"/>
              <a:gd name="T42" fmla="*/ 205 h 2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93" h="205">
                <a:moveTo>
                  <a:pt x="920" y="59"/>
                </a:moveTo>
                <a:lnTo>
                  <a:pt x="916" y="29"/>
                </a:lnTo>
                <a:lnTo>
                  <a:pt x="912" y="0"/>
                </a:lnTo>
                <a:lnTo>
                  <a:pt x="1052" y="53"/>
                </a:lnTo>
                <a:lnTo>
                  <a:pt x="1149" y="89"/>
                </a:lnTo>
                <a:lnTo>
                  <a:pt x="1193" y="107"/>
                </a:lnTo>
                <a:lnTo>
                  <a:pt x="1181" y="111"/>
                </a:lnTo>
                <a:lnTo>
                  <a:pt x="1149" y="123"/>
                </a:lnTo>
                <a:lnTo>
                  <a:pt x="1052" y="156"/>
                </a:lnTo>
                <a:lnTo>
                  <a:pt x="910" y="205"/>
                </a:lnTo>
                <a:lnTo>
                  <a:pt x="922" y="149"/>
                </a:lnTo>
                <a:lnTo>
                  <a:pt x="0" y="107"/>
                </a:lnTo>
                <a:lnTo>
                  <a:pt x="920" y="59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68" name="Freeform 4"/>
          <p:cNvSpPr>
            <a:spLocks/>
          </p:cNvSpPr>
          <p:nvPr/>
        </p:nvSpPr>
        <p:spPr bwMode="auto">
          <a:xfrm rot="2285865">
            <a:off x="6472238" y="5414963"/>
            <a:ext cx="947737" cy="163512"/>
          </a:xfrm>
          <a:custGeom>
            <a:avLst/>
            <a:gdLst>
              <a:gd name="T0" fmla="*/ 2147483647 w 1193"/>
              <a:gd name="T1" fmla="*/ 2147483647 h 205"/>
              <a:gd name="T2" fmla="*/ 2147483647 w 1193"/>
              <a:gd name="T3" fmla="*/ 2147483647 h 205"/>
              <a:gd name="T4" fmla="*/ 2147483647 w 1193"/>
              <a:gd name="T5" fmla="*/ 0 h 205"/>
              <a:gd name="T6" fmla="*/ 2147483647 w 1193"/>
              <a:gd name="T7" fmla="*/ 2147483647 h 205"/>
              <a:gd name="T8" fmla="*/ 2147483647 w 1193"/>
              <a:gd name="T9" fmla="*/ 2147483647 h 205"/>
              <a:gd name="T10" fmla="*/ 2147483647 w 1193"/>
              <a:gd name="T11" fmla="*/ 2147483647 h 205"/>
              <a:gd name="T12" fmla="*/ 2147483647 w 1193"/>
              <a:gd name="T13" fmla="*/ 2147483647 h 205"/>
              <a:gd name="T14" fmla="*/ 2147483647 w 1193"/>
              <a:gd name="T15" fmla="*/ 2147483647 h 205"/>
              <a:gd name="T16" fmla="*/ 2147483647 w 1193"/>
              <a:gd name="T17" fmla="*/ 2147483647 h 205"/>
              <a:gd name="T18" fmla="*/ 2147483647 w 1193"/>
              <a:gd name="T19" fmla="*/ 2147483647 h 205"/>
              <a:gd name="T20" fmla="*/ 2147483647 w 1193"/>
              <a:gd name="T21" fmla="*/ 2147483647 h 205"/>
              <a:gd name="T22" fmla="*/ 0 w 1193"/>
              <a:gd name="T23" fmla="*/ 2147483647 h 205"/>
              <a:gd name="T24" fmla="*/ 2147483647 w 1193"/>
              <a:gd name="T25" fmla="*/ 2147483647 h 2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93"/>
              <a:gd name="T40" fmla="*/ 0 h 205"/>
              <a:gd name="T41" fmla="*/ 1193 w 1193"/>
              <a:gd name="T42" fmla="*/ 205 h 2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93" h="205">
                <a:moveTo>
                  <a:pt x="920" y="59"/>
                </a:moveTo>
                <a:lnTo>
                  <a:pt x="916" y="29"/>
                </a:lnTo>
                <a:lnTo>
                  <a:pt x="912" y="0"/>
                </a:lnTo>
                <a:lnTo>
                  <a:pt x="1052" y="53"/>
                </a:lnTo>
                <a:lnTo>
                  <a:pt x="1149" y="89"/>
                </a:lnTo>
                <a:lnTo>
                  <a:pt x="1193" y="107"/>
                </a:lnTo>
                <a:lnTo>
                  <a:pt x="1181" y="111"/>
                </a:lnTo>
                <a:lnTo>
                  <a:pt x="1149" y="123"/>
                </a:lnTo>
                <a:lnTo>
                  <a:pt x="1052" y="156"/>
                </a:lnTo>
                <a:lnTo>
                  <a:pt x="910" y="205"/>
                </a:lnTo>
                <a:lnTo>
                  <a:pt x="922" y="149"/>
                </a:lnTo>
                <a:lnTo>
                  <a:pt x="0" y="107"/>
                </a:lnTo>
                <a:lnTo>
                  <a:pt x="920" y="59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74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2C01C91-6DDA-4FF7-9FC8-A2F8B0233FC2}" type="slidenum">
              <a:rPr lang="en-GB" sz="1200">
                <a:solidFill>
                  <a:schemeClr val="tx2"/>
                </a:solidFill>
              </a:rPr>
              <a:pPr eaLnBrk="1" hangingPunct="1"/>
              <a:t>29</a:t>
            </a:fld>
            <a:endParaRPr lang="en-GB" sz="1200">
              <a:solidFill>
                <a:schemeClr val="tx2"/>
              </a:solidFill>
            </a:endParaRPr>
          </a:p>
        </p:txBody>
      </p:sp>
      <p:sp>
        <p:nvSpPr>
          <p:cNvPr id="7171" name="Rectangle 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dirty="0" smtClean="0"/>
              <a:t>How to Define a </a:t>
            </a:r>
            <a:r>
              <a:rPr lang="en-US" sz="3400" dirty="0" err="1" smtClean="0"/>
              <a:t>Serializable</a:t>
            </a:r>
            <a:r>
              <a:rPr lang="en-US" sz="3400" dirty="0" smtClean="0"/>
              <a:t> Type</a:t>
            </a:r>
            <a:endParaRPr lang="en-GB" sz="3400" dirty="0" smtClean="0"/>
          </a:p>
        </p:txBody>
      </p:sp>
      <p:sp>
        <p:nvSpPr>
          <p:cNvPr id="7172" name="Rectangle 4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y-GB" dirty="0" smtClean="0"/>
              <a:t>For a type to be "serializable"</a:t>
            </a:r>
          </a:p>
          <a:p>
            <a:pPr lvl="1" eaLnBrk="1" hangingPunct="1"/>
            <a:r>
              <a:rPr lang="en-US" dirty="0" smtClean="0"/>
              <a:t>Annotate with </a:t>
            </a:r>
            <a:r>
              <a:rPr lang="en-US" dirty="0" smtClean="0">
                <a:latin typeface="Lucida Console" pitchFamily="49" charset="0"/>
              </a:rPr>
              <a:t>[</a:t>
            </a:r>
            <a:r>
              <a:rPr lang="en-US" dirty="0" err="1" smtClean="0">
                <a:latin typeface="Lucida Console" pitchFamily="49" charset="0"/>
              </a:rPr>
              <a:t>Serializable</a:t>
            </a:r>
            <a:r>
              <a:rPr lang="en-US" dirty="0" smtClean="0">
                <a:latin typeface="Lucida Console" pitchFamily="49" charset="0"/>
              </a:rPr>
              <a:t>]</a:t>
            </a:r>
            <a:r>
              <a:rPr lang="en-US" dirty="0" smtClean="0"/>
              <a:t> attribute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cy-GB" dirty="0" smtClean="0"/>
              <a:t>Serializable types:</a:t>
            </a:r>
            <a:endParaRPr lang="en-US" dirty="0" smtClean="0"/>
          </a:p>
          <a:p>
            <a:pPr lvl="1" eaLnBrk="1" hangingPunct="1"/>
            <a:r>
              <a:rPr lang="en-US" dirty="0" smtClean="0"/>
              <a:t>All instance (not static) fields are serialized (public and private)</a:t>
            </a:r>
          </a:p>
          <a:p>
            <a:pPr lvl="1" eaLnBrk="1" hangingPunct="1"/>
            <a:r>
              <a:rPr lang="en-US" dirty="0" smtClean="0"/>
              <a:t>Omit fields by marking them with </a:t>
            </a:r>
            <a:r>
              <a:rPr lang="en-US" dirty="0" smtClean="0">
                <a:latin typeface="Lucida Console" pitchFamily="49" charset="0"/>
              </a:rPr>
              <a:t>[</a:t>
            </a:r>
            <a:r>
              <a:rPr lang="en-US" dirty="0" err="1" smtClean="0">
                <a:latin typeface="Lucida Console" pitchFamily="49" charset="0"/>
              </a:rPr>
              <a:t>NonSerialized</a:t>
            </a:r>
            <a:r>
              <a:rPr lang="en-US" dirty="0" smtClean="0">
                <a:latin typeface="Lucida Console" pitchFamily="49" charset="0"/>
              </a:rPr>
              <a:t>]</a:t>
            </a:r>
          </a:p>
          <a:p>
            <a:pPr lvl="1" eaLnBrk="1" hangingPunct="1"/>
            <a:r>
              <a:rPr lang="en-US" dirty="0" smtClean="0"/>
              <a:t>Ancestor types must also be </a:t>
            </a:r>
            <a:r>
              <a:rPr lang="en-US" dirty="0" err="1" smtClean="0"/>
              <a:t>serializable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  <p:pic>
        <p:nvPicPr>
          <p:cNvPr id="7173" name="Picture 30" descr="C:\Work in Progress\Microsoft\Templates\MSL_PNG_Object_Library\2_Object_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4286250"/>
            <a:ext cx="3706813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Box 47"/>
          <p:cNvSpPr txBox="1">
            <a:spLocks noChangeArrowheads="1"/>
          </p:cNvSpPr>
          <p:nvPr/>
        </p:nvSpPr>
        <p:spPr bwMode="auto">
          <a:xfrm>
            <a:off x="5870575" y="4292918"/>
            <a:ext cx="1387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GB" sz="1800" b="1">
                <a:solidFill>
                  <a:srgbClr val="0070C0"/>
                </a:solidFill>
                <a:latin typeface="Arial Narrow" pitchFamily="34" charset="0"/>
              </a:rPr>
              <a:t>Serializable</a:t>
            </a:r>
            <a:endParaRPr lang="en-GB" sz="1800" b="1" dirty="0">
              <a:solidFill>
                <a:srgbClr val="0070C0"/>
              </a:solidFill>
              <a:latin typeface="Arial Narrow" pitchFamily="34" charset="0"/>
            </a:endParaRPr>
          </a:p>
        </p:txBody>
      </p:sp>
      <p:sp>
        <p:nvSpPr>
          <p:cNvPr id="7175" name="Cube 51"/>
          <p:cNvSpPr>
            <a:spLocks noChangeArrowheads="1"/>
          </p:cNvSpPr>
          <p:nvPr/>
        </p:nvSpPr>
        <p:spPr bwMode="auto">
          <a:xfrm rot="2638454">
            <a:off x="4895850" y="5016500"/>
            <a:ext cx="266700" cy="177800"/>
          </a:xfrm>
          <a:prstGeom prst="cube">
            <a:avLst>
              <a:gd name="adj" fmla="val 25000"/>
            </a:avLst>
          </a:prstGeom>
          <a:solidFill>
            <a:srgbClr val="0070C0"/>
          </a:solidFill>
          <a:ln w="9525" algn="ctr">
            <a:solidFill>
              <a:srgbClr val="3333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 b="1">
              <a:latin typeface="Arial Narrow" pitchFamily="34" charset="0"/>
            </a:endParaRPr>
          </a:p>
        </p:txBody>
      </p:sp>
      <p:sp>
        <p:nvSpPr>
          <p:cNvPr id="7176" name="Cube 52"/>
          <p:cNvSpPr>
            <a:spLocks noChangeArrowheads="1"/>
          </p:cNvSpPr>
          <p:nvPr/>
        </p:nvSpPr>
        <p:spPr bwMode="auto">
          <a:xfrm rot="2638454">
            <a:off x="4895850" y="5329238"/>
            <a:ext cx="266700" cy="177800"/>
          </a:xfrm>
          <a:prstGeom prst="cube">
            <a:avLst>
              <a:gd name="adj" fmla="val 25000"/>
            </a:avLst>
          </a:prstGeom>
          <a:solidFill>
            <a:srgbClr val="0070C0"/>
          </a:solidFill>
          <a:ln w="9525" algn="ctr">
            <a:solidFill>
              <a:srgbClr val="3333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 b="1">
              <a:latin typeface="Arial Narrow" pitchFamily="34" charset="0"/>
            </a:endParaRPr>
          </a:p>
        </p:txBody>
      </p:sp>
      <p:sp>
        <p:nvSpPr>
          <p:cNvPr id="7177" name="Cube 53"/>
          <p:cNvSpPr>
            <a:spLocks noChangeArrowheads="1"/>
          </p:cNvSpPr>
          <p:nvPr/>
        </p:nvSpPr>
        <p:spPr bwMode="auto">
          <a:xfrm rot="2638454">
            <a:off x="4895850" y="5641975"/>
            <a:ext cx="266700" cy="177800"/>
          </a:xfrm>
          <a:prstGeom prst="cube">
            <a:avLst>
              <a:gd name="adj" fmla="val 25000"/>
            </a:avLst>
          </a:prstGeom>
          <a:solidFill>
            <a:srgbClr val="0070C0"/>
          </a:solidFill>
          <a:ln w="9525" algn="ctr">
            <a:solidFill>
              <a:srgbClr val="3333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 b="1">
              <a:latin typeface="Arial Narrow" pitchFamily="34" charset="0"/>
            </a:endParaRPr>
          </a:p>
        </p:txBody>
      </p:sp>
      <p:sp>
        <p:nvSpPr>
          <p:cNvPr id="7178" name="Cube 54"/>
          <p:cNvSpPr>
            <a:spLocks noChangeArrowheads="1"/>
          </p:cNvSpPr>
          <p:nvPr/>
        </p:nvSpPr>
        <p:spPr bwMode="auto">
          <a:xfrm rot="2638454">
            <a:off x="4895850" y="5954713"/>
            <a:ext cx="266700" cy="177800"/>
          </a:xfrm>
          <a:prstGeom prst="cube">
            <a:avLst>
              <a:gd name="adj" fmla="val 25000"/>
            </a:avLst>
          </a:prstGeom>
          <a:solidFill>
            <a:srgbClr val="0070C0"/>
          </a:solidFill>
          <a:ln w="9525" algn="ctr">
            <a:solidFill>
              <a:srgbClr val="3333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 b="1">
              <a:latin typeface="Arial Narrow" pitchFamily="34" charset="0"/>
            </a:endParaRPr>
          </a:p>
        </p:txBody>
      </p:sp>
      <p:sp>
        <p:nvSpPr>
          <p:cNvPr id="7179" name="Cube 55"/>
          <p:cNvSpPr>
            <a:spLocks noChangeArrowheads="1"/>
          </p:cNvSpPr>
          <p:nvPr/>
        </p:nvSpPr>
        <p:spPr bwMode="auto">
          <a:xfrm rot="2638454">
            <a:off x="4895850" y="6267450"/>
            <a:ext cx="266700" cy="177800"/>
          </a:xfrm>
          <a:prstGeom prst="cube">
            <a:avLst>
              <a:gd name="adj" fmla="val 25000"/>
            </a:avLst>
          </a:prstGeom>
          <a:solidFill>
            <a:srgbClr val="0070C0"/>
          </a:solidFill>
          <a:ln w="9525" algn="ctr">
            <a:solidFill>
              <a:srgbClr val="3333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 b="1">
              <a:latin typeface="Arial Narrow" pitchFamily="34" charset="0"/>
            </a:endParaRPr>
          </a:p>
        </p:txBody>
      </p:sp>
      <p:pic>
        <p:nvPicPr>
          <p:cNvPr id="7180" name="Picture 31" descr="C:\Work in Progress\Microsoft\Templates\MSL_PNG_Object_Library\Security_Key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50" y="5667375"/>
            <a:ext cx="1968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31" descr="C:\Work in Progress\Microsoft\Templates\MSL_PNG_Object_Library\Security_Key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438" y="5969000"/>
            <a:ext cx="1968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2" name="Picture 31" descr="C:\Work in Progress\Microsoft\Templates\MSL_PNG_Object_Library\Security_Key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6284913"/>
            <a:ext cx="1968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Box 59"/>
          <p:cNvSpPr txBox="1">
            <a:spLocks noChangeArrowheads="1"/>
          </p:cNvSpPr>
          <p:nvPr/>
        </p:nvSpPr>
        <p:spPr bwMode="auto">
          <a:xfrm>
            <a:off x="5354638" y="4899025"/>
            <a:ext cx="11287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GB" sz="1800" b="1">
                <a:latin typeface="Arial Narrow" pitchFamily="34" charset="0"/>
              </a:rPr>
              <a:t>FirstName</a:t>
            </a:r>
          </a:p>
        </p:txBody>
      </p:sp>
      <p:sp>
        <p:nvSpPr>
          <p:cNvPr id="7184" name="TextBox 60"/>
          <p:cNvSpPr txBox="1">
            <a:spLocks noChangeArrowheads="1"/>
          </p:cNvSpPr>
          <p:nvPr/>
        </p:nvSpPr>
        <p:spPr bwMode="auto">
          <a:xfrm>
            <a:off x="5354638" y="5208588"/>
            <a:ext cx="11287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GB" sz="1800" b="1">
                <a:latin typeface="Arial Narrow" pitchFamily="34" charset="0"/>
              </a:rPr>
              <a:t>LastName</a:t>
            </a:r>
          </a:p>
        </p:txBody>
      </p:sp>
      <p:sp>
        <p:nvSpPr>
          <p:cNvPr id="7185" name="TextBox 61"/>
          <p:cNvSpPr txBox="1">
            <a:spLocks noChangeArrowheads="1"/>
          </p:cNvSpPr>
          <p:nvPr/>
        </p:nvSpPr>
        <p:spPr bwMode="auto">
          <a:xfrm>
            <a:off x="5354638" y="5516563"/>
            <a:ext cx="1060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GB" sz="1800" b="1">
                <a:latin typeface="Arial Narrow" pitchFamily="34" charset="0"/>
              </a:rPr>
              <a:t>password</a:t>
            </a:r>
          </a:p>
        </p:txBody>
      </p:sp>
      <p:sp>
        <p:nvSpPr>
          <p:cNvPr id="7186" name="TextBox 62"/>
          <p:cNvSpPr txBox="1">
            <a:spLocks noChangeArrowheads="1"/>
          </p:cNvSpPr>
          <p:nvPr/>
        </p:nvSpPr>
        <p:spPr bwMode="auto">
          <a:xfrm>
            <a:off x="5354638" y="5826125"/>
            <a:ext cx="1470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GB" sz="1800" b="1">
                <a:latin typeface="Arial Narrow" pitchFamily="34" charset="0"/>
              </a:rPr>
              <a:t>creditCardPin</a:t>
            </a:r>
          </a:p>
        </p:txBody>
      </p:sp>
      <p:sp>
        <p:nvSpPr>
          <p:cNvPr id="7187" name="TextBox 63"/>
          <p:cNvSpPr txBox="1">
            <a:spLocks noChangeArrowheads="1"/>
          </p:cNvSpPr>
          <p:nvPr/>
        </p:nvSpPr>
        <p:spPr bwMode="auto">
          <a:xfrm>
            <a:off x="5354638" y="6135688"/>
            <a:ext cx="20970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GB" sz="1800" b="1">
                <a:latin typeface="Arial Narrow" pitchFamily="34" charset="0"/>
              </a:rPr>
              <a:t>bankAccountNumber</a:t>
            </a:r>
          </a:p>
        </p:txBody>
      </p:sp>
      <p:sp>
        <p:nvSpPr>
          <p:cNvPr id="7188" name="TextBox 64"/>
          <p:cNvSpPr txBox="1">
            <a:spLocks noChangeArrowheads="1"/>
          </p:cNvSpPr>
          <p:nvPr/>
        </p:nvSpPr>
        <p:spPr bwMode="auto">
          <a:xfrm>
            <a:off x="6655118" y="5509260"/>
            <a:ext cx="155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GB" sz="1800" b="1" dirty="0" err="1">
                <a:solidFill>
                  <a:srgbClr val="FF0000"/>
                </a:solidFill>
                <a:latin typeface="Arial Narrow" pitchFamily="34" charset="0"/>
              </a:rPr>
              <a:t>NonSerialized</a:t>
            </a:r>
            <a:endParaRPr lang="en-GB" sz="1800" b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7189" name="TextBox 65"/>
          <p:cNvSpPr txBox="1">
            <a:spLocks noChangeArrowheads="1"/>
          </p:cNvSpPr>
          <p:nvPr/>
        </p:nvSpPr>
        <p:spPr bwMode="auto">
          <a:xfrm>
            <a:off x="6638290" y="5819458"/>
            <a:ext cx="1597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GB" sz="1800" b="1">
                <a:solidFill>
                  <a:srgbClr val="FF0000"/>
                </a:solidFill>
                <a:latin typeface="Arial Narrow" pitchFamily="34" charset="0"/>
              </a:rPr>
              <a:t>NonSerialized</a:t>
            </a:r>
          </a:p>
        </p:txBody>
      </p:sp>
      <p:sp>
        <p:nvSpPr>
          <p:cNvPr id="7190" name="TextBox 66"/>
          <p:cNvSpPr txBox="1">
            <a:spLocks noChangeArrowheads="1"/>
          </p:cNvSpPr>
          <p:nvPr/>
        </p:nvSpPr>
        <p:spPr bwMode="auto">
          <a:xfrm>
            <a:off x="5805488" y="4518025"/>
            <a:ext cx="1517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GB" sz="1800" b="1">
                <a:latin typeface="Arial Narrow" pitchFamily="34" charset="0"/>
              </a:rPr>
              <a:t>BankCustomer</a:t>
            </a:r>
          </a:p>
        </p:txBody>
      </p:sp>
      <p:pic>
        <p:nvPicPr>
          <p:cNvPr id="7191" name="Picture 30" descr="C:\Work in Progress\Microsoft\Templates\MSL_PNG_Object_Library\2_Object_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023" y="4508183"/>
            <a:ext cx="2366962" cy="14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92" name="TextBox 68"/>
          <p:cNvSpPr txBox="1">
            <a:spLocks noChangeArrowheads="1"/>
          </p:cNvSpPr>
          <p:nvPr/>
        </p:nvSpPr>
        <p:spPr bwMode="auto">
          <a:xfrm>
            <a:off x="1462088" y="5008563"/>
            <a:ext cx="1517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GB" sz="1800" b="1">
                <a:latin typeface="Arial Narrow" pitchFamily="34" charset="0"/>
              </a:rPr>
              <a:t>Person</a:t>
            </a:r>
          </a:p>
        </p:txBody>
      </p:sp>
      <p:sp>
        <p:nvSpPr>
          <p:cNvPr id="7193" name="TextBox 69"/>
          <p:cNvSpPr txBox="1">
            <a:spLocks noChangeArrowheads="1"/>
          </p:cNvSpPr>
          <p:nvPr/>
        </p:nvSpPr>
        <p:spPr bwMode="auto">
          <a:xfrm>
            <a:off x="1533525" y="4640263"/>
            <a:ext cx="1387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GB" sz="1800" b="1" dirty="0" err="1">
                <a:solidFill>
                  <a:srgbClr val="0070C0"/>
                </a:solidFill>
                <a:latin typeface="Arial Narrow" pitchFamily="34" charset="0"/>
              </a:rPr>
              <a:t>Serializable</a:t>
            </a:r>
            <a:endParaRPr lang="en-GB" sz="1800" b="1" dirty="0">
              <a:solidFill>
                <a:srgbClr val="0070C0"/>
              </a:solidFill>
              <a:latin typeface="Arial Narrow" pitchFamily="34" charset="0"/>
            </a:endParaRPr>
          </a:p>
        </p:txBody>
      </p:sp>
      <p:sp>
        <p:nvSpPr>
          <p:cNvPr id="7194" name="Line 15"/>
          <p:cNvSpPr>
            <a:spLocks noChangeShapeType="1"/>
          </p:cNvSpPr>
          <p:nvPr/>
        </p:nvSpPr>
        <p:spPr bwMode="auto">
          <a:xfrm flipH="1" flipV="1">
            <a:off x="3425821" y="5208586"/>
            <a:ext cx="1289053" cy="18256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57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and </a:t>
            </a:r>
            <a:r>
              <a:rPr lang="en-US" dirty="0" err="1" smtClean="0"/>
              <a:t>FileInfo</a:t>
            </a:r>
            <a:r>
              <a:rPr lang="en-US" dirty="0" smtClean="0"/>
              <a:t> classes</a:t>
            </a:r>
          </a:p>
          <a:p>
            <a:r>
              <a:rPr lang="en-US" dirty="0" smtClean="0"/>
              <a:t>Reading/writing a file</a:t>
            </a:r>
          </a:p>
          <a:p>
            <a:r>
              <a:rPr lang="en-US" dirty="0" smtClean="0"/>
              <a:t>Directory and </a:t>
            </a:r>
            <a:r>
              <a:rPr lang="en-US" dirty="0" err="1" smtClean="0"/>
              <a:t>DirectoryInfo</a:t>
            </a:r>
            <a:r>
              <a:rPr lang="en-US" dirty="0" smtClean="0"/>
              <a:t> classes</a:t>
            </a:r>
          </a:p>
          <a:p>
            <a:r>
              <a:rPr lang="en-US" dirty="0" err="1" smtClean="0"/>
              <a:t>DriveInfo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Path class</a:t>
            </a:r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1. Accessing the File System</a:t>
            </a:r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682CE315-26D6-471C-B197-C7D32B98FBA9}" type="slidenum">
              <a:rPr lang="en-GB" smtClean="0"/>
              <a:pPr/>
              <a:t>3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5A66886-2486-462D-86C7-29B06F2B7681}" type="slidenum">
              <a:rPr lang="en-GB" sz="1200">
                <a:solidFill>
                  <a:schemeClr val="tx2"/>
                </a:solidFill>
              </a:rPr>
              <a:pPr eaLnBrk="1" hangingPunct="1"/>
              <a:t>30</a:t>
            </a:fld>
            <a:endParaRPr lang="en-GB" sz="1200">
              <a:solidFill>
                <a:schemeClr val="tx2"/>
              </a:solidFill>
            </a:endParaRPr>
          </a:p>
        </p:txBody>
      </p:sp>
      <p:pic>
        <p:nvPicPr>
          <p:cNvPr id="8195" name="Picture 26" descr="C:\Work in Progress\Microsoft\Templates\MSL_PNG_Object_Library\2_Interface_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4891723"/>
            <a:ext cx="833438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dirty="0" smtClean="0"/>
              <a:t>Overview of Deserialization</a:t>
            </a:r>
            <a:endParaRPr lang="en-GB" sz="3400" dirty="0" smtClean="0"/>
          </a:p>
        </p:txBody>
      </p:sp>
      <p:sp>
        <p:nvSpPr>
          <p:cNvPr id="8197" name="Rectangle 3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y-GB" dirty="0" smtClean="0"/>
              <a:t>Deserialization is </a:t>
            </a:r>
            <a:r>
              <a:rPr lang="en-US" dirty="0" smtClean="0"/>
              <a:t>the process of constructing an object from a series of bytes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cy-GB" dirty="0" smtClean="0"/>
              <a:t>How to deserialize data:</a:t>
            </a:r>
          </a:p>
          <a:p>
            <a:pPr lvl="1" eaLnBrk="1" hangingPunct="1"/>
            <a:r>
              <a:rPr lang="en-US" dirty="0" smtClean="0"/>
              <a:t>Call </a:t>
            </a:r>
            <a:r>
              <a:rPr lang="en-US" dirty="0" err="1" smtClean="0">
                <a:latin typeface="Lucida Console" pitchFamily="49" charset="0"/>
              </a:rPr>
              <a:t>Deserialize</a:t>
            </a:r>
            <a:r>
              <a:rPr lang="en-US" dirty="0" smtClean="0">
                <a:latin typeface="Lucida Console" pitchFamily="49" charset="0"/>
              </a:rPr>
              <a:t>()</a:t>
            </a:r>
            <a:r>
              <a:rPr lang="en-US" dirty="0" smtClean="0"/>
              <a:t> on the formatter object</a:t>
            </a:r>
          </a:p>
          <a:p>
            <a:pPr lvl="1" eaLnBrk="1" hangingPunct="1"/>
            <a:r>
              <a:rPr lang="en-US" dirty="0" smtClean="0"/>
              <a:t>Ensure the type information in the serialization stream is version-compatible with the object being </a:t>
            </a:r>
            <a:r>
              <a:rPr lang="en-US" dirty="0" err="1" smtClean="0"/>
              <a:t>deserialized</a:t>
            </a:r>
            <a:endParaRPr lang="en-US" dirty="0" smtClean="0"/>
          </a:p>
          <a:p>
            <a:pPr lvl="1" eaLnBrk="1" hangingPunct="1"/>
            <a:r>
              <a:rPr lang="en-US" dirty="0" smtClean="0"/>
              <a:t>Use </a:t>
            </a:r>
            <a:r>
              <a:rPr lang="en-US" dirty="0" smtClean="0">
                <a:latin typeface="Lucida Console" pitchFamily="49" charset="0"/>
              </a:rPr>
              <a:t>[</a:t>
            </a:r>
            <a:r>
              <a:rPr lang="en-US" dirty="0" err="1" smtClean="0">
                <a:latin typeface="Lucida Console" pitchFamily="49" charset="0"/>
              </a:rPr>
              <a:t>OptionalField</a:t>
            </a:r>
            <a:r>
              <a:rPr lang="en-US" dirty="0" smtClean="0">
                <a:latin typeface="Lucida Console" pitchFamily="49" charset="0"/>
              </a:rPr>
              <a:t>]</a:t>
            </a:r>
            <a:r>
              <a:rPr lang="en-US" dirty="0" smtClean="0"/>
              <a:t> or a serialization binder to manage versioning</a:t>
            </a:r>
          </a:p>
          <a:p>
            <a:pPr eaLnBrk="1" hangingPunct="1"/>
            <a:endParaRPr lang="en-US" dirty="0" smtClean="0"/>
          </a:p>
        </p:txBody>
      </p:sp>
      <p:pic>
        <p:nvPicPr>
          <p:cNvPr id="8198" name="Picture 23" descr="C:\Work in Progress\Microsoft\Templates\MSL_PNG_Object_Library\2_Object_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5672773"/>
            <a:ext cx="119221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24" descr="C:\Work in Progress\Microsoft\Templates\MSL_PNG_Object_Library\Cod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4932998"/>
            <a:ext cx="573088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0" name="TextBox 31"/>
          <p:cNvSpPr txBox="1">
            <a:spLocks noChangeArrowheads="1"/>
          </p:cNvSpPr>
          <p:nvPr/>
        </p:nvSpPr>
        <p:spPr bwMode="auto">
          <a:xfrm>
            <a:off x="1909763" y="5806123"/>
            <a:ext cx="10779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GB" sz="1800" b="1">
                <a:latin typeface="Arial Narrow" pitchFamily="34" charset="0"/>
              </a:rPr>
              <a:t>Formatter</a:t>
            </a:r>
          </a:p>
        </p:txBody>
      </p:sp>
      <p:sp>
        <p:nvSpPr>
          <p:cNvPr id="8201" name="AutoShape 7"/>
          <p:cNvSpPr>
            <a:spLocks noChangeArrowheads="1"/>
          </p:cNvSpPr>
          <p:nvPr/>
        </p:nvSpPr>
        <p:spPr bwMode="auto">
          <a:xfrm>
            <a:off x="1828800" y="4728210"/>
            <a:ext cx="1239838" cy="34766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ADE2A1"/>
              </a:gs>
              <a:gs pos="100000">
                <a:srgbClr val="E8F6E4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40000"/>
              </a:spcBef>
            </a:pPr>
            <a:r>
              <a:rPr lang="en-US" sz="1800" b="1">
                <a:latin typeface="Arial Narrow" pitchFamily="34" charset="0"/>
              </a:rPr>
              <a:t>Deserialize</a:t>
            </a:r>
          </a:p>
        </p:txBody>
      </p:sp>
      <p:sp>
        <p:nvSpPr>
          <p:cNvPr id="8202" name="Freeform 4"/>
          <p:cNvSpPr>
            <a:spLocks/>
          </p:cNvSpPr>
          <p:nvPr/>
        </p:nvSpPr>
        <p:spPr bwMode="auto">
          <a:xfrm rot="-1537087">
            <a:off x="923925" y="5106035"/>
            <a:ext cx="947738" cy="163513"/>
          </a:xfrm>
          <a:custGeom>
            <a:avLst/>
            <a:gdLst>
              <a:gd name="T0" fmla="*/ 2147483647 w 1193"/>
              <a:gd name="T1" fmla="*/ 2147483647 h 205"/>
              <a:gd name="T2" fmla="*/ 2147483647 w 1193"/>
              <a:gd name="T3" fmla="*/ 2147483647 h 205"/>
              <a:gd name="T4" fmla="*/ 2147483647 w 1193"/>
              <a:gd name="T5" fmla="*/ 0 h 205"/>
              <a:gd name="T6" fmla="*/ 2147483647 w 1193"/>
              <a:gd name="T7" fmla="*/ 2147483647 h 205"/>
              <a:gd name="T8" fmla="*/ 2147483647 w 1193"/>
              <a:gd name="T9" fmla="*/ 2147483647 h 205"/>
              <a:gd name="T10" fmla="*/ 2147483647 w 1193"/>
              <a:gd name="T11" fmla="*/ 2147483647 h 205"/>
              <a:gd name="T12" fmla="*/ 2147483647 w 1193"/>
              <a:gd name="T13" fmla="*/ 2147483647 h 205"/>
              <a:gd name="T14" fmla="*/ 2147483647 w 1193"/>
              <a:gd name="T15" fmla="*/ 2147483647 h 205"/>
              <a:gd name="T16" fmla="*/ 2147483647 w 1193"/>
              <a:gd name="T17" fmla="*/ 2147483647 h 205"/>
              <a:gd name="T18" fmla="*/ 2147483647 w 1193"/>
              <a:gd name="T19" fmla="*/ 2147483647 h 205"/>
              <a:gd name="T20" fmla="*/ 2147483647 w 1193"/>
              <a:gd name="T21" fmla="*/ 2147483647 h 205"/>
              <a:gd name="T22" fmla="*/ 0 w 1193"/>
              <a:gd name="T23" fmla="*/ 2147483647 h 205"/>
              <a:gd name="T24" fmla="*/ 2147483647 w 1193"/>
              <a:gd name="T25" fmla="*/ 2147483647 h 2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93"/>
              <a:gd name="T40" fmla="*/ 0 h 205"/>
              <a:gd name="T41" fmla="*/ 1193 w 1193"/>
              <a:gd name="T42" fmla="*/ 205 h 2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93" h="205">
                <a:moveTo>
                  <a:pt x="920" y="59"/>
                </a:moveTo>
                <a:lnTo>
                  <a:pt x="916" y="29"/>
                </a:lnTo>
                <a:lnTo>
                  <a:pt x="912" y="0"/>
                </a:lnTo>
                <a:lnTo>
                  <a:pt x="1052" y="53"/>
                </a:lnTo>
                <a:lnTo>
                  <a:pt x="1149" y="89"/>
                </a:lnTo>
                <a:lnTo>
                  <a:pt x="1193" y="107"/>
                </a:lnTo>
                <a:lnTo>
                  <a:pt x="1181" y="111"/>
                </a:lnTo>
                <a:lnTo>
                  <a:pt x="1149" y="123"/>
                </a:lnTo>
                <a:lnTo>
                  <a:pt x="1052" y="156"/>
                </a:lnTo>
                <a:lnTo>
                  <a:pt x="910" y="205"/>
                </a:lnTo>
                <a:lnTo>
                  <a:pt x="922" y="149"/>
                </a:lnTo>
                <a:lnTo>
                  <a:pt x="0" y="107"/>
                </a:lnTo>
                <a:lnTo>
                  <a:pt x="920" y="59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8203" name="Picture 30" descr="C:\Work in Progress\Microsoft\Templates\MSL_PNG_Object_Library\2_Object_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488" y="4850448"/>
            <a:ext cx="3570287" cy="158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4" name="Cube 58"/>
          <p:cNvSpPr>
            <a:spLocks noChangeArrowheads="1"/>
          </p:cNvSpPr>
          <p:nvPr/>
        </p:nvSpPr>
        <p:spPr bwMode="auto">
          <a:xfrm rot="2638454">
            <a:off x="5507038" y="5367973"/>
            <a:ext cx="266700" cy="179387"/>
          </a:xfrm>
          <a:prstGeom prst="cube">
            <a:avLst>
              <a:gd name="adj" fmla="val 25000"/>
            </a:avLst>
          </a:prstGeom>
          <a:solidFill>
            <a:srgbClr val="0070C0"/>
          </a:solidFill>
          <a:ln w="9525" algn="ctr">
            <a:solidFill>
              <a:srgbClr val="3333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 b="1">
              <a:latin typeface="Arial Narrow" pitchFamily="34" charset="0"/>
            </a:endParaRPr>
          </a:p>
        </p:txBody>
      </p:sp>
      <p:sp>
        <p:nvSpPr>
          <p:cNvPr id="8205" name="Cube 59"/>
          <p:cNvSpPr>
            <a:spLocks noChangeArrowheads="1"/>
          </p:cNvSpPr>
          <p:nvPr/>
        </p:nvSpPr>
        <p:spPr bwMode="auto">
          <a:xfrm rot="2638454">
            <a:off x="5507038" y="5680710"/>
            <a:ext cx="266700" cy="179388"/>
          </a:xfrm>
          <a:prstGeom prst="cube">
            <a:avLst>
              <a:gd name="adj" fmla="val 25000"/>
            </a:avLst>
          </a:prstGeom>
          <a:solidFill>
            <a:srgbClr val="0070C0"/>
          </a:solidFill>
          <a:ln w="9525" algn="ctr">
            <a:solidFill>
              <a:srgbClr val="3333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 b="1">
              <a:latin typeface="Arial Narrow" pitchFamily="34" charset="0"/>
            </a:endParaRPr>
          </a:p>
        </p:txBody>
      </p:sp>
      <p:sp>
        <p:nvSpPr>
          <p:cNvPr id="8206" name="Cube 60"/>
          <p:cNvSpPr>
            <a:spLocks noChangeArrowheads="1"/>
          </p:cNvSpPr>
          <p:nvPr/>
        </p:nvSpPr>
        <p:spPr bwMode="auto">
          <a:xfrm rot="2638454">
            <a:off x="5507038" y="5993448"/>
            <a:ext cx="266700" cy="179387"/>
          </a:xfrm>
          <a:prstGeom prst="cube">
            <a:avLst>
              <a:gd name="adj" fmla="val 25000"/>
            </a:avLst>
          </a:prstGeom>
          <a:solidFill>
            <a:srgbClr val="0070C0"/>
          </a:solidFill>
          <a:ln w="9525" algn="ctr">
            <a:solidFill>
              <a:srgbClr val="3333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 b="1">
              <a:latin typeface="Arial Narrow" pitchFamily="34" charset="0"/>
            </a:endParaRPr>
          </a:p>
        </p:txBody>
      </p:sp>
      <p:pic>
        <p:nvPicPr>
          <p:cNvPr id="8207" name="Picture 31" descr="C:\Work in Progress\Microsoft\Templates\MSL_PNG_Object_Library\Security_Key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738" y="6018848"/>
            <a:ext cx="1968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8" name="TextBox 66"/>
          <p:cNvSpPr txBox="1">
            <a:spLocks noChangeArrowheads="1"/>
          </p:cNvSpPr>
          <p:nvPr/>
        </p:nvSpPr>
        <p:spPr bwMode="auto">
          <a:xfrm>
            <a:off x="5965825" y="5250498"/>
            <a:ext cx="16748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GB" sz="1800" b="1">
                <a:latin typeface="Arial Narrow" pitchFamily="34" charset="0"/>
              </a:rPr>
              <a:t>AccountNumber</a:t>
            </a:r>
          </a:p>
        </p:txBody>
      </p:sp>
      <p:sp>
        <p:nvSpPr>
          <p:cNvPr id="8209" name="TextBox 67"/>
          <p:cNvSpPr txBox="1">
            <a:spLocks noChangeArrowheads="1"/>
          </p:cNvSpPr>
          <p:nvPr/>
        </p:nvSpPr>
        <p:spPr bwMode="auto">
          <a:xfrm>
            <a:off x="5965825" y="5560060"/>
            <a:ext cx="1333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GB" sz="1800" b="1">
                <a:latin typeface="Arial Narrow" pitchFamily="34" charset="0"/>
              </a:rPr>
              <a:t>DateOpened</a:t>
            </a:r>
          </a:p>
        </p:txBody>
      </p:sp>
      <p:sp>
        <p:nvSpPr>
          <p:cNvPr id="8210" name="TextBox 68"/>
          <p:cNvSpPr txBox="1">
            <a:spLocks noChangeArrowheads="1"/>
          </p:cNvSpPr>
          <p:nvPr/>
        </p:nvSpPr>
        <p:spPr bwMode="auto">
          <a:xfrm>
            <a:off x="5965825" y="5869623"/>
            <a:ext cx="950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GB" sz="1800" b="1">
                <a:latin typeface="Arial Narrow" pitchFamily="34" charset="0"/>
              </a:rPr>
              <a:t>Balance</a:t>
            </a:r>
          </a:p>
        </p:txBody>
      </p:sp>
      <p:sp>
        <p:nvSpPr>
          <p:cNvPr id="8211" name="TextBox 71"/>
          <p:cNvSpPr txBox="1">
            <a:spLocks noChangeArrowheads="1"/>
          </p:cNvSpPr>
          <p:nvPr/>
        </p:nvSpPr>
        <p:spPr bwMode="auto">
          <a:xfrm>
            <a:off x="7148513" y="5564823"/>
            <a:ext cx="1555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GB" sz="1800" b="1">
                <a:solidFill>
                  <a:srgbClr val="FF0000"/>
                </a:solidFill>
                <a:latin typeface="Arial Narrow" pitchFamily="34" charset="0"/>
              </a:rPr>
              <a:t>OptionalField</a:t>
            </a:r>
          </a:p>
        </p:txBody>
      </p:sp>
      <p:sp>
        <p:nvSpPr>
          <p:cNvPr id="8212" name="TextBox 73"/>
          <p:cNvSpPr txBox="1">
            <a:spLocks noChangeArrowheads="1"/>
          </p:cNvSpPr>
          <p:nvPr/>
        </p:nvSpPr>
        <p:spPr bwMode="auto">
          <a:xfrm>
            <a:off x="6345555" y="4874260"/>
            <a:ext cx="1517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GB" sz="1800" b="1">
                <a:latin typeface="Arial Narrow" pitchFamily="34" charset="0"/>
              </a:rPr>
              <a:t>AccountData</a:t>
            </a:r>
            <a:endParaRPr lang="en-GB" sz="1800" b="1" dirty="0">
              <a:latin typeface="Arial Narrow" pitchFamily="34" charset="0"/>
            </a:endParaRPr>
          </a:p>
        </p:txBody>
      </p:sp>
      <p:pic>
        <p:nvPicPr>
          <p:cNvPr id="8213" name="Picture 23" descr="C:\Work in Progress\Microsoft\Templates\MSL_PNG_Object_Library\2_Object_A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350" y="5402898"/>
            <a:ext cx="11906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4" name="TextBox 75"/>
          <p:cNvSpPr txBox="1">
            <a:spLocks noChangeArrowheads="1"/>
          </p:cNvSpPr>
          <p:nvPr/>
        </p:nvSpPr>
        <p:spPr bwMode="auto">
          <a:xfrm>
            <a:off x="3490913" y="5561648"/>
            <a:ext cx="1079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GB" sz="1800" b="1">
                <a:latin typeface="Arial Narrow" pitchFamily="34" charset="0"/>
              </a:rPr>
              <a:t>Binder</a:t>
            </a:r>
          </a:p>
        </p:txBody>
      </p:sp>
      <p:sp>
        <p:nvSpPr>
          <p:cNvPr id="8215" name="Freeform 4"/>
          <p:cNvSpPr>
            <a:spLocks/>
          </p:cNvSpPr>
          <p:nvPr/>
        </p:nvSpPr>
        <p:spPr bwMode="auto">
          <a:xfrm rot="2601725">
            <a:off x="2820988" y="5166360"/>
            <a:ext cx="947737" cy="163513"/>
          </a:xfrm>
          <a:custGeom>
            <a:avLst/>
            <a:gdLst>
              <a:gd name="T0" fmla="*/ 2147483647 w 1193"/>
              <a:gd name="T1" fmla="*/ 2147483647 h 205"/>
              <a:gd name="T2" fmla="*/ 2147483647 w 1193"/>
              <a:gd name="T3" fmla="*/ 2147483647 h 205"/>
              <a:gd name="T4" fmla="*/ 2147483647 w 1193"/>
              <a:gd name="T5" fmla="*/ 0 h 205"/>
              <a:gd name="T6" fmla="*/ 2147483647 w 1193"/>
              <a:gd name="T7" fmla="*/ 2147483647 h 205"/>
              <a:gd name="T8" fmla="*/ 2147483647 w 1193"/>
              <a:gd name="T9" fmla="*/ 2147483647 h 205"/>
              <a:gd name="T10" fmla="*/ 2147483647 w 1193"/>
              <a:gd name="T11" fmla="*/ 2147483647 h 205"/>
              <a:gd name="T12" fmla="*/ 2147483647 w 1193"/>
              <a:gd name="T13" fmla="*/ 2147483647 h 205"/>
              <a:gd name="T14" fmla="*/ 2147483647 w 1193"/>
              <a:gd name="T15" fmla="*/ 2147483647 h 205"/>
              <a:gd name="T16" fmla="*/ 2147483647 w 1193"/>
              <a:gd name="T17" fmla="*/ 2147483647 h 205"/>
              <a:gd name="T18" fmla="*/ 2147483647 w 1193"/>
              <a:gd name="T19" fmla="*/ 2147483647 h 205"/>
              <a:gd name="T20" fmla="*/ 2147483647 w 1193"/>
              <a:gd name="T21" fmla="*/ 2147483647 h 205"/>
              <a:gd name="T22" fmla="*/ 0 w 1193"/>
              <a:gd name="T23" fmla="*/ 2147483647 h 205"/>
              <a:gd name="T24" fmla="*/ 2147483647 w 1193"/>
              <a:gd name="T25" fmla="*/ 2147483647 h 2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93"/>
              <a:gd name="T40" fmla="*/ 0 h 205"/>
              <a:gd name="T41" fmla="*/ 1193 w 1193"/>
              <a:gd name="T42" fmla="*/ 205 h 2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93" h="205">
                <a:moveTo>
                  <a:pt x="920" y="59"/>
                </a:moveTo>
                <a:lnTo>
                  <a:pt x="916" y="29"/>
                </a:lnTo>
                <a:lnTo>
                  <a:pt x="912" y="0"/>
                </a:lnTo>
                <a:lnTo>
                  <a:pt x="1052" y="53"/>
                </a:lnTo>
                <a:lnTo>
                  <a:pt x="1149" y="89"/>
                </a:lnTo>
                <a:lnTo>
                  <a:pt x="1193" y="107"/>
                </a:lnTo>
                <a:lnTo>
                  <a:pt x="1181" y="111"/>
                </a:lnTo>
                <a:lnTo>
                  <a:pt x="1149" y="123"/>
                </a:lnTo>
                <a:lnTo>
                  <a:pt x="1052" y="156"/>
                </a:lnTo>
                <a:lnTo>
                  <a:pt x="910" y="205"/>
                </a:lnTo>
                <a:lnTo>
                  <a:pt x="922" y="149"/>
                </a:lnTo>
                <a:lnTo>
                  <a:pt x="0" y="107"/>
                </a:lnTo>
                <a:lnTo>
                  <a:pt x="920" y="59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16" name="Freeform 4"/>
          <p:cNvSpPr>
            <a:spLocks/>
          </p:cNvSpPr>
          <p:nvPr/>
        </p:nvSpPr>
        <p:spPr bwMode="auto">
          <a:xfrm>
            <a:off x="4429125" y="5655310"/>
            <a:ext cx="947738" cy="163513"/>
          </a:xfrm>
          <a:custGeom>
            <a:avLst/>
            <a:gdLst>
              <a:gd name="T0" fmla="*/ 2147483647 w 1193"/>
              <a:gd name="T1" fmla="*/ 2147483647 h 205"/>
              <a:gd name="T2" fmla="*/ 2147483647 w 1193"/>
              <a:gd name="T3" fmla="*/ 2147483647 h 205"/>
              <a:gd name="T4" fmla="*/ 2147483647 w 1193"/>
              <a:gd name="T5" fmla="*/ 0 h 205"/>
              <a:gd name="T6" fmla="*/ 2147483647 w 1193"/>
              <a:gd name="T7" fmla="*/ 2147483647 h 205"/>
              <a:gd name="T8" fmla="*/ 2147483647 w 1193"/>
              <a:gd name="T9" fmla="*/ 2147483647 h 205"/>
              <a:gd name="T10" fmla="*/ 2147483647 w 1193"/>
              <a:gd name="T11" fmla="*/ 2147483647 h 205"/>
              <a:gd name="T12" fmla="*/ 2147483647 w 1193"/>
              <a:gd name="T13" fmla="*/ 2147483647 h 205"/>
              <a:gd name="T14" fmla="*/ 2147483647 w 1193"/>
              <a:gd name="T15" fmla="*/ 2147483647 h 205"/>
              <a:gd name="T16" fmla="*/ 2147483647 w 1193"/>
              <a:gd name="T17" fmla="*/ 2147483647 h 205"/>
              <a:gd name="T18" fmla="*/ 2147483647 w 1193"/>
              <a:gd name="T19" fmla="*/ 2147483647 h 205"/>
              <a:gd name="T20" fmla="*/ 2147483647 w 1193"/>
              <a:gd name="T21" fmla="*/ 2147483647 h 205"/>
              <a:gd name="T22" fmla="*/ 0 w 1193"/>
              <a:gd name="T23" fmla="*/ 2147483647 h 205"/>
              <a:gd name="T24" fmla="*/ 2147483647 w 1193"/>
              <a:gd name="T25" fmla="*/ 2147483647 h 2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93"/>
              <a:gd name="T40" fmla="*/ 0 h 205"/>
              <a:gd name="T41" fmla="*/ 1193 w 1193"/>
              <a:gd name="T42" fmla="*/ 205 h 2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93" h="205">
                <a:moveTo>
                  <a:pt x="920" y="59"/>
                </a:moveTo>
                <a:lnTo>
                  <a:pt x="916" y="29"/>
                </a:lnTo>
                <a:lnTo>
                  <a:pt x="912" y="0"/>
                </a:lnTo>
                <a:lnTo>
                  <a:pt x="1052" y="53"/>
                </a:lnTo>
                <a:lnTo>
                  <a:pt x="1149" y="89"/>
                </a:lnTo>
                <a:lnTo>
                  <a:pt x="1193" y="107"/>
                </a:lnTo>
                <a:lnTo>
                  <a:pt x="1181" y="111"/>
                </a:lnTo>
                <a:lnTo>
                  <a:pt x="1149" y="123"/>
                </a:lnTo>
                <a:lnTo>
                  <a:pt x="1052" y="156"/>
                </a:lnTo>
                <a:lnTo>
                  <a:pt x="910" y="205"/>
                </a:lnTo>
                <a:lnTo>
                  <a:pt x="922" y="149"/>
                </a:lnTo>
                <a:lnTo>
                  <a:pt x="0" y="107"/>
                </a:lnTo>
                <a:lnTo>
                  <a:pt x="920" y="59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85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56D7037-B21F-4B17-8C03-75A8E2891A48}" type="slidenum">
              <a:rPr lang="en-GB" sz="1200">
                <a:solidFill>
                  <a:schemeClr val="tx2"/>
                </a:solidFill>
              </a:rPr>
              <a:pPr eaLnBrk="1" hangingPunct="1"/>
              <a:t>31</a:t>
            </a:fld>
            <a:endParaRPr lang="en-GB" sz="1200">
              <a:solidFill>
                <a:schemeClr val="tx2"/>
              </a:solidFill>
            </a:endParaRPr>
          </a:p>
        </p:txBody>
      </p:sp>
      <p:pic>
        <p:nvPicPr>
          <p:cNvPr id="9219" name="Picture 26" descr="C:\Work in Progress\Microsoft\Templates\MSL_PNG_Object_Library\2_Interface_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785" y="5269548"/>
            <a:ext cx="833438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Rectangle 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dirty="0" smtClean="0"/>
              <a:t>Complex Types and Collections</a:t>
            </a:r>
            <a:endParaRPr lang="en-GB" sz="3400" dirty="0" smtClean="0"/>
          </a:p>
        </p:txBody>
      </p:sp>
      <p:pic>
        <p:nvPicPr>
          <p:cNvPr id="9221" name="Picture 30" descr="C:\Work in Progress\Microsoft\Templates\MSL_PNG_Object_Library\2_Object_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8" y="1378585"/>
            <a:ext cx="2371725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Cube 46"/>
          <p:cNvSpPr>
            <a:spLocks noChangeArrowheads="1"/>
          </p:cNvSpPr>
          <p:nvPr/>
        </p:nvSpPr>
        <p:spPr bwMode="auto">
          <a:xfrm rot="2638454">
            <a:off x="791210" y="1896110"/>
            <a:ext cx="266700" cy="177800"/>
          </a:xfrm>
          <a:prstGeom prst="cube">
            <a:avLst>
              <a:gd name="adj" fmla="val 25000"/>
            </a:avLst>
          </a:prstGeom>
          <a:solidFill>
            <a:srgbClr val="0070C0"/>
          </a:solidFill>
          <a:ln w="9525" algn="ctr">
            <a:solidFill>
              <a:srgbClr val="3333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 b="1">
              <a:latin typeface="Arial Narrow" pitchFamily="34" charset="0"/>
            </a:endParaRPr>
          </a:p>
        </p:txBody>
      </p:sp>
      <p:sp>
        <p:nvSpPr>
          <p:cNvPr id="9223" name="Cube 48"/>
          <p:cNvSpPr>
            <a:spLocks noChangeArrowheads="1"/>
          </p:cNvSpPr>
          <p:nvPr/>
        </p:nvSpPr>
        <p:spPr bwMode="auto">
          <a:xfrm rot="2638454">
            <a:off x="791210" y="2208848"/>
            <a:ext cx="266700" cy="179387"/>
          </a:xfrm>
          <a:prstGeom prst="cube">
            <a:avLst>
              <a:gd name="adj" fmla="val 25000"/>
            </a:avLst>
          </a:prstGeom>
          <a:solidFill>
            <a:srgbClr val="0070C0"/>
          </a:solidFill>
          <a:ln w="9525" algn="ctr">
            <a:solidFill>
              <a:srgbClr val="3333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 b="1">
              <a:latin typeface="Arial Narrow" pitchFamily="34" charset="0"/>
            </a:endParaRPr>
          </a:p>
        </p:txBody>
      </p:sp>
      <p:sp>
        <p:nvSpPr>
          <p:cNvPr id="9224" name="Cube 49"/>
          <p:cNvSpPr>
            <a:spLocks noChangeArrowheads="1"/>
          </p:cNvSpPr>
          <p:nvPr/>
        </p:nvSpPr>
        <p:spPr bwMode="auto">
          <a:xfrm rot="2638454">
            <a:off x="791210" y="2521585"/>
            <a:ext cx="266700" cy="179388"/>
          </a:xfrm>
          <a:prstGeom prst="cube">
            <a:avLst>
              <a:gd name="adj" fmla="val 25000"/>
            </a:avLst>
          </a:prstGeom>
          <a:solidFill>
            <a:srgbClr val="0070C0"/>
          </a:solidFill>
          <a:ln w="9525" algn="ctr">
            <a:solidFill>
              <a:srgbClr val="3333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 b="1">
              <a:latin typeface="Arial Narrow" pitchFamily="34" charset="0"/>
            </a:endParaRPr>
          </a:p>
        </p:txBody>
      </p:sp>
      <p:sp>
        <p:nvSpPr>
          <p:cNvPr id="9225" name="TextBox 52"/>
          <p:cNvSpPr txBox="1">
            <a:spLocks noChangeArrowheads="1"/>
          </p:cNvSpPr>
          <p:nvPr/>
        </p:nvSpPr>
        <p:spPr bwMode="auto">
          <a:xfrm>
            <a:off x="1169035" y="1778635"/>
            <a:ext cx="14176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GB" sz="1800" b="1">
                <a:latin typeface="Arial Narrow" pitchFamily="34" charset="0"/>
              </a:rPr>
              <a:t>Name [string]</a:t>
            </a:r>
          </a:p>
        </p:txBody>
      </p:sp>
      <p:sp>
        <p:nvSpPr>
          <p:cNvPr id="9226" name="TextBox 53"/>
          <p:cNvSpPr txBox="1">
            <a:spLocks noChangeArrowheads="1"/>
          </p:cNvSpPr>
          <p:nvPr/>
        </p:nvSpPr>
        <p:spPr bwMode="auto">
          <a:xfrm>
            <a:off x="1169035" y="2088198"/>
            <a:ext cx="1635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GB" sz="1800" b="1">
                <a:latin typeface="Arial Narrow" pitchFamily="34" charset="0"/>
              </a:rPr>
              <a:t>Father [Person]</a:t>
            </a:r>
          </a:p>
        </p:txBody>
      </p:sp>
      <p:sp>
        <p:nvSpPr>
          <p:cNvPr id="9227" name="TextBox 54"/>
          <p:cNvSpPr txBox="1">
            <a:spLocks noChangeArrowheads="1"/>
          </p:cNvSpPr>
          <p:nvPr/>
        </p:nvSpPr>
        <p:spPr bwMode="auto">
          <a:xfrm>
            <a:off x="1169035" y="2397760"/>
            <a:ext cx="1690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GB" sz="1800" b="1">
                <a:latin typeface="Arial Narrow" pitchFamily="34" charset="0"/>
              </a:rPr>
              <a:t>Mother [Person]</a:t>
            </a:r>
          </a:p>
        </p:txBody>
      </p:sp>
      <p:sp>
        <p:nvSpPr>
          <p:cNvPr id="9228" name="TextBox 56"/>
          <p:cNvSpPr txBox="1">
            <a:spLocks noChangeArrowheads="1"/>
          </p:cNvSpPr>
          <p:nvPr/>
        </p:nvSpPr>
        <p:spPr bwMode="auto">
          <a:xfrm>
            <a:off x="1010285" y="1440498"/>
            <a:ext cx="1517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GB" sz="1800" b="1">
                <a:latin typeface="Arial Narrow" pitchFamily="34" charset="0"/>
              </a:rPr>
              <a:t>Person</a:t>
            </a:r>
          </a:p>
        </p:txBody>
      </p:sp>
      <p:sp>
        <p:nvSpPr>
          <p:cNvPr id="9229" name="TextBox 57"/>
          <p:cNvSpPr txBox="1">
            <a:spLocks noChangeArrowheads="1"/>
          </p:cNvSpPr>
          <p:nvPr/>
        </p:nvSpPr>
        <p:spPr bwMode="auto">
          <a:xfrm>
            <a:off x="6298248" y="4053523"/>
            <a:ext cx="1787525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GB" sz="1800" b="1">
                <a:solidFill>
                  <a:srgbClr val="0070C0"/>
                </a:solidFill>
                <a:latin typeface="Arial Narrow" pitchFamily="34" charset="0"/>
              </a:rPr>
              <a:t>Ref: 1 </a:t>
            </a:r>
          </a:p>
          <a:p>
            <a:r>
              <a:rPr lang="en-GB" sz="1800" b="1">
                <a:solidFill>
                  <a:srgbClr val="0070C0"/>
                </a:solidFill>
                <a:latin typeface="Arial Narrow" pitchFamily="34" charset="0"/>
              </a:rPr>
              <a:t>Name: John</a:t>
            </a:r>
          </a:p>
          <a:p>
            <a:r>
              <a:rPr lang="en-GB" sz="1800" b="1">
                <a:solidFill>
                  <a:srgbClr val="FF0000"/>
                </a:solidFill>
                <a:latin typeface="Arial Narrow" pitchFamily="34" charset="0"/>
              </a:rPr>
              <a:t>Ref: 2</a:t>
            </a:r>
          </a:p>
          <a:p>
            <a:r>
              <a:rPr lang="en-GB" sz="1800" b="1">
                <a:solidFill>
                  <a:srgbClr val="FF0000"/>
                </a:solidFill>
                <a:latin typeface="Arial Narrow" pitchFamily="34" charset="0"/>
              </a:rPr>
              <a:t>Name: Diana</a:t>
            </a:r>
          </a:p>
          <a:p>
            <a:r>
              <a:rPr lang="en-GB" sz="1800" b="1">
                <a:latin typeface="Arial Narrow" pitchFamily="34" charset="0"/>
              </a:rPr>
              <a:t>Ref: 3</a:t>
            </a:r>
          </a:p>
          <a:p>
            <a:r>
              <a:rPr lang="en-GB" sz="1800" b="1">
                <a:latin typeface="Arial Narrow" pitchFamily="34" charset="0"/>
              </a:rPr>
              <a:t>Name: Francesca</a:t>
            </a:r>
          </a:p>
          <a:p>
            <a:r>
              <a:rPr lang="en-GB" sz="1800" b="1">
                <a:latin typeface="Arial Narrow" pitchFamily="34" charset="0"/>
              </a:rPr>
              <a:t>Father: 1</a:t>
            </a:r>
          </a:p>
          <a:p>
            <a:r>
              <a:rPr lang="en-GB" sz="1800" b="1">
                <a:latin typeface="Arial Narrow" pitchFamily="34" charset="0"/>
              </a:rPr>
              <a:t>Mother: 2</a:t>
            </a:r>
          </a:p>
        </p:txBody>
      </p:sp>
      <p:pic>
        <p:nvPicPr>
          <p:cNvPr id="9230" name="Picture 26" descr="C:\Work in Progress\Microsoft\Templates\MSL_PNG_Object_Library\2_Interface_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623" y="4107498"/>
            <a:ext cx="833437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1" name="Picture 23" descr="C:\Work in Progress\Microsoft\Templates\MSL_PNG_Object_Library\2_Object_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235" y="4888548"/>
            <a:ext cx="11922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2" name="TextBox 60"/>
          <p:cNvSpPr txBox="1">
            <a:spLocks noChangeArrowheads="1"/>
          </p:cNvSpPr>
          <p:nvPr/>
        </p:nvSpPr>
        <p:spPr bwMode="auto">
          <a:xfrm>
            <a:off x="4604385" y="5021898"/>
            <a:ext cx="10779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GB" sz="1800" b="1">
                <a:latin typeface="Arial Narrow" pitchFamily="34" charset="0"/>
              </a:rPr>
              <a:t>Formatter</a:t>
            </a:r>
          </a:p>
        </p:txBody>
      </p:sp>
      <p:sp>
        <p:nvSpPr>
          <p:cNvPr id="9233" name="AutoShape 7"/>
          <p:cNvSpPr>
            <a:spLocks noChangeArrowheads="1"/>
          </p:cNvSpPr>
          <p:nvPr/>
        </p:nvSpPr>
        <p:spPr bwMode="auto">
          <a:xfrm>
            <a:off x="4523423" y="3940810"/>
            <a:ext cx="1239837" cy="3556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ADE2A1"/>
              </a:gs>
              <a:gs pos="100000">
                <a:srgbClr val="E8F6E4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40000"/>
              </a:spcBef>
            </a:pPr>
            <a:r>
              <a:rPr lang="en-US" sz="1800" b="1">
                <a:latin typeface="Arial Narrow" pitchFamily="34" charset="0"/>
              </a:rPr>
              <a:t>Serialize</a:t>
            </a:r>
          </a:p>
        </p:txBody>
      </p:sp>
      <p:pic>
        <p:nvPicPr>
          <p:cNvPr id="9234" name="Picture 46" descr="C:\Work in Progress\Microsoft\Templates\MSL_PNG_Object_Library\2_Object_B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" y="4328160"/>
            <a:ext cx="191135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5" name="TextBox 65"/>
          <p:cNvSpPr txBox="1">
            <a:spLocks noChangeArrowheads="1"/>
          </p:cNvSpPr>
          <p:nvPr/>
        </p:nvSpPr>
        <p:spPr bwMode="auto">
          <a:xfrm>
            <a:off x="1015048" y="4415473"/>
            <a:ext cx="1417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GB" sz="1800" b="1">
                <a:latin typeface="Arial Narrow" pitchFamily="34" charset="0"/>
              </a:rPr>
              <a:t>Name: John</a:t>
            </a:r>
          </a:p>
        </p:txBody>
      </p:sp>
      <p:pic>
        <p:nvPicPr>
          <p:cNvPr id="9236" name="Picture 46" descr="C:\Work in Progress\Microsoft\Templates\MSL_PNG_Object_Library\2_Object_B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" y="5566410"/>
            <a:ext cx="191135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7" name="TextBox 68"/>
          <p:cNvSpPr txBox="1">
            <a:spLocks noChangeArrowheads="1"/>
          </p:cNvSpPr>
          <p:nvPr/>
        </p:nvSpPr>
        <p:spPr bwMode="auto">
          <a:xfrm>
            <a:off x="1005523" y="5699760"/>
            <a:ext cx="1417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GB" sz="1800" b="1">
                <a:latin typeface="Arial Narrow" pitchFamily="34" charset="0"/>
              </a:rPr>
              <a:t>Name: Diana</a:t>
            </a:r>
          </a:p>
        </p:txBody>
      </p:sp>
      <p:pic>
        <p:nvPicPr>
          <p:cNvPr id="9238" name="Picture 46" descr="C:\Work in Progress\Microsoft\Templates\MSL_PNG_Object_Library\2_Object_B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3" y="3105785"/>
            <a:ext cx="191135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9" name="TextBox 71"/>
          <p:cNvSpPr txBox="1">
            <a:spLocks noChangeArrowheads="1"/>
          </p:cNvSpPr>
          <p:nvPr/>
        </p:nvSpPr>
        <p:spPr bwMode="auto">
          <a:xfrm>
            <a:off x="999173" y="3189923"/>
            <a:ext cx="1958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GB" sz="1800" b="1">
                <a:latin typeface="Arial Narrow" pitchFamily="34" charset="0"/>
              </a:rPr>
              <a:t>Name: Francesca</a:t>
            </a:r>
          </a:p>
        </p:txBody>
      </p:sp>
      <p:sp>
        <p:nvSpPr>
          <p:cNvPr id="9240" name="TextBox 72"/>
          <p:cNvSpPr txBox="1">
            <a:spLocks noChangeArrowheads="1"/>
          </p:cNvSpPr>
          <p:nvPr/>
        </p:nvSpPr>
        <p:spPr bwMode="auto">
          <a:xfrm>
            <a:off x="999173" y="3497898"/>
            <a:ext cx="16367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GB" sz="1800" b="1">
                <a:latin typeface="Arial Narrow" pitchFamily="34" charset="0"/>
              </a:rPr>
              <a:t>Father: John</a:t>
            </a:r>
          </a:p>
        </p:txBody>
      </p:sp>
      <p:sp>
        <p:nvSpPr>
          <p:cNvPr id="9241" name="TextBox 73"/>
          <p:cNvSpPr txBox="1">
            <a:spLocks noChangeArrowheads="1"/>
          </p:cNvSpPr>
          <p:nvPr/>
        </p:nvSpPr>
        <p:spPr bwMode="auto">
          <a:xfrm>
            <a:off x="999173" y="3807460"/>
            <a:ext cx="1690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GB" sz="1800" b="1">
                <a:latin typeface="Arial Narrow" pitchFamily="34" charset="0"/>
              </a:rPr>
              <a:t>Mother: Diana</a:t>
            </a:r>
          </a:p>
        </p:txBody>
      </p:sp>
      <p:sp>
        <p:nvSpPr>
          <p:cNvPr id="9242" name="Freeform 4"/>
          <p:cNvSpPr>
            <a:spLocks/>
          </p:cNvSpPr>
          <p:nvPr/>
        </p:nvSpPr>
        <p:spPr bwMode="auto">
          <a:xfrm rot="846347">
            <a:off x="5423535" y="4480560"/>
            <a:ext cx="947738" cy="163513"/>
          </a:xfrm>
          <a:custGeom>
            <a:avLst/>
            <a:gdLst>
              <a:gd name="T0" fmla="*/ 2147483647 w 1193"/>
              <a:gd name="T1" fmla="*/ 2147483647 h 205"/>
              <a:gd name="T2" fmla="*/ 2147483647 w 1193"/>
              <a:gd name="T3" fmla="*/ 2147483647 h 205"/>
              <a:gd name="T4" fmla="*/ 2147483647 w 1193"/>
              <a:gd name="T5" fmla="*/ 0 h 205"/>
              <a:gd name="T6" fmla="*/ 2147483647 w 1193"/>
              <a:gd name="T7" fmla="*/ 2147483647 h 205"/>
              <a:gd name="T8" fmla="*/ 2147483647 w 1193"/>
              <a:gd name="T9" fmla="*/ 2147483647 h 205"/>
              <a:gd name="T10" fmla="*/ 2147483647 w 1193"/>
              <a:gd name="T11" fmla="*/ 2147483647 h 205"/>
              <a:gd name="T12" fmla="*/ 2147483647 w 1193"/>
              <a:gd name="T13" fmla="*/ 2147483647 h 205"/>
              <a:gd name="T14" fmla="*/ 2147483647 w 1193"/>
              <a:gd name="T15" fmla="*/ 2147483647 h 205"/>
              <a:gd name="T16" fmla="*/ 2147483647 w 1193"/>
              <a:gd name="T17" fmla="*/ 2147483647 h 205"/>
              <a:gd name="T18" fmla="*/ 2147483647 w 1193"/>
              <a:gd name="T19" fmla="*/ 2147483647 h 205"/>
              <a:gd name="T20" fmla="*/ 2147483647 w 1193"/>
              <a:gd name="T21" fmla="*/ 2147483647 h 205"/>
              <a:gd name="T22" fmla="*/ 0 w 1193"/>
              <a:gd name="T23" fmla="*/ 2147483647 h 205"/>
              <a:gd name="T24" fmla="*/ 2147483647 w 1193"/>
              <a:gd name="T25" fmla="*/ 2147483647 h 2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93"/>
              <a:gd name="T40" fmla="*/ 0 h 205"/>
              <a:gd name="T41" fmla="*/ 1193 w 1193"/>
              <a:gd name="T42" fmla="*/ 205 h 2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93" h="205">
                <a:moveTo>
                  <a:pt x="920" y="59"/>
                </a:moveTo>
                <a:lnTo>
                  <a:pt x="916" y="29"/>
                </a:lnTo>
                <a:lnTo>
                  <a:pt x="912" y="0"/>
                </a:lnTo>
                <a:lnTo>
                  <a:pt x="1052" y="53"/>
                </a:lnTo>
                <a:lnTo>
                  <a:pt x="1149" y="89"/>
                </a:lnTo>
                <a:lnTo>
                  <a:pt x="1193" y="107"/>
                </a:lnTo>
                <a:lnTo>
                  <a:pt x="1181" y="111"/>
                </a:lnTo>
                <a:lnTo>
                  <a:pt x="1149" y="123"/>
                </a:lnTo>
                <a:lnTo>
                  <a:pt x="1052" y="156"/>
                </a:lnTo>
                <a:lnTo>
                  <a:pt x="910" y="205"/>
                </a:lnTo>
                <a:lnTo>
                  <a:pt x="922" y="149"/>
                </a:lnTo>
                <a:lnTo>
                  <a:pt x="0" y="107"/>
                </a:lnTo>
                <a:lnTo>
                  <a:pt x="920" y="59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43" name="AutoShape 7"/>
          <p:cNvSpPr>
            <a:spLocks noChangeArrowheads="1"/>
          </p:cNvSpPr>
          <p:nvPr/>
        </p:nvSpPr>
        <p:spPr bwMode="auto">
          <a:xfrm>
            <a:off x="4526598" y="6207760"/>
            <a:ext cx="1238250" cy="3556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ADE2A1"/>
              </a:gs>
              <a:gs pos="100000">
                <a:srgbClr val="E8F6E4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40000"/>
              </a:spcBef>
            </a:pPr>
            <a:r>
              <a:rPr lang="en-US" sz="1800" b="1">
                <a:latin typeface="Arial Narrow" pitchFamily="34" charset="0"/>
              </a:rPr>
              <a:t>Deserialize</a:t>
            </a:r>
          </a:p>
        </p:txBody>
      </p:sp>
      <p:sp>
        <p:nvSpPr>
          <p:cNvPr id="9244" name="Freeform 4"/>
          <p:cNvSpPr>
            <a:spLocks/>
          </p:cNvSpPr>
          <p:nvPr/>
        </p:nvSpPr>
        <p:spPr bwMode="auto">
          <a:xfrm rot="8338062">
            <a:off x="5493385" y="5752148"/>
            <a:ext cx="947738" cy="163512"/>
          </a:xfrm>
          <a:custGeom>
            <a:avLst/>
            <a:gdLst>
              <a:gd name="T0" fmla="*/ 2147483647 w 1193"/>
              <a:gd name="T1" fmla="*/ 2147483647 h 205"/>
              <a:gd name="T2" fmla="*/ 2147483647 w 1193"/>
              <a:gd name="T3" fmla="*/ 2147483647 h 205"/>
              <a:gd name="T4" fmla="*/ 2147483647 w 1193"/>
              <a:gd name="T5" fmla="*/ 0 h 205"/>
              <a:gd name="T6" fmla="*/ 2147483647 w 1193"/>
              <a:gd name="T7" fmla="*/ 2147483647 h 205"/>
              <a:gd name="T8" fmla="*/ 2147483647 w 1193"/>
              <a:gd name="T9" fmla="*/ 2147483647 h 205"/>
              <a:gd name="T10" fmla="*/ 2147483647 w 1193"/>
              <a:gd name="T11" fmla="*/ 2147483647 h 205"/>
              <a:gd name="T12" fmla="*/ 2147483647 w 1193"/>
              <a:gd name="T13" fmla="*/ 2147483647 h 205"/>
              <a:gd name="T14" fmla="*/ 2147483647 w 1193"/>
              <a:gd name="T15" fmla="*/ 2147483647 h 205"/>
              <a:gd name="T16" fmla="*/ 2147483647 w 1193"/>
              <a:gd name="T17" fmla="*/ 2147483647 h 205"/>
              <a:gd name="T18" fmla="*/ 2147483647 w 1193"/>
              <a:gd name="T19" fmla="*/ 2147483647 h 205"/>
              <a:gd name="T20" fmla="*/ 2147483647 w 1193"/>
              <a:gd name="T21" fmla="*/ 2147483647 h 205"/>
              <a:gd name="T22" fmla="*/ 0 w 1193"/>
              <a:gd name="T23" fmla="*/ 2147483647 h 205"/>
              <a:gd name="T24" fmla="*/ 2147483647 w 1193"/>
              <a:gd name="T25" fmla="*/ 2147483647 h 2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93"/>
              <a:gd name="T40" fmla="*/ 0 h 205"/>
              <a:gd name="T41" fmla="*/ 1193 w 1193"/>
              <a:gd name="T42" fmla="*/ 205 h 2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93" h="205">
                <a:moveTo>
                  <a:pt x="920" y="59"/>
                </a:moveTo>
                <a:lnTo>
                  <a:pt x="916" y="29"/>
                </a:lnTo>
                <a:lnTo>
                  <a:pt x="912" y="0"/>
                </a:lnTo>
                <a:lnTo>
                  <a:pt x="1052" y="53"/>
                </a:lnTo>
                <a:lnTo>
                  <a:pt x="1149" y="89"/>
                </a:lnTo>
                <a:lnTo>
                  <a:pt x="1193" y="107"/>
                </a:lnTo>
                <a:lnTo>
                  <a:pt x="1181" y="111"/>
                </a:lnTo>
                <a:lnTo>
                  <a:pt x="1149" y="123"/>
                </a:lnTo>
                <a:lnTo>
                  <a:pt x="1052" y="156"/>
                </a:lnTo>
                <a:lnTo>
                  <a:pt x="910" y="205"/>
                </a:lnTo>
                <a:lnTo>
                  <a:pt x="922" y="149"/>
                </a:lnTo>
                <a:lnTo>
                  <a:pt x="0" y="107"/>
                </a:lnTo>
                <a:lnTo>
                  <a:pt x="920" y="59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10800000"/>
          <a:lstStyle/>
          <a:p>
            <a:endParaRPr lang="en-GB"/>
          </a:p>
        </p:txBody>
      </p:sp>
      <p:pic>
        <p:nvPicPr>
          <p:cNvPr id="9245" name="Picture 23" descr="C:\Work in Progress\Microsoft\Templates\MSL_PNG_Object_Library\2_Object_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423" y="5128260"/>
            <a:ext cx="1192212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46" name="TextBox 84"/>
          <p:cNvSpPr txBox="1">
            <a:spLocks noChangeArrowheads="1"/>
          </p:cNvSpPr>
          <p:nvPr/>
        </p:nvSpPr>
        <p:spPr bwMode="auto">
          <a:xfrm>
            <a:off x="3296285" y="5137785"/>
            <a:ext cx="11191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GB" sz="1800" b="1">
                <a:latin typeface="Arial Narrow" pitchFamily="34" charset="0"/>
              </a:rPr>
              <a:t>Object</a:t>
            </a:r>
          </a:p>
          <a:p>
            <a:pPr algn="ctr"/>
            <a:r>
              <a:rPr lang="en-GB" sz="1800" b="1">
                <a:latin typeface="Arial Narrow" pitchFamily="34" charset="0"/>
              </a:rPr>
              <a:t>Manager</a:t>
            </a:r>
          </a:p>
        </p:txBody>
      </p:sp>
      <p:sp>
        <p:nvSpPr>
          <p:cNvPr id="9247" name="Freeform 4"/>
          <p:cNvSpPr>
            <a:spLocks/>
          </p:cNvSpPr>
          <p:nvPr/>
        </p:nvSpPr>
        <p:spPr bwMode="auto">
          <a:xfrm rot="-8729165">
            <a:off x="3718560" y="6077585"/>
            <a:ext cx="947738" cy="163513"/>
          </a:xfrm>
          <a:custGeom>
            <a:avLst/>
            <a:gdLst>
              <a:gd name="T0" fmla="*/ 2147483647 w 1193"/>
              <a:gd name="T1" fmla="*/ 2147483647 h 205"/>
              <a:gd name="T2" fmla="*/ 2147483647 w 1193"/>
              <a:gd name="T3" fmla="*/ 2147483647 h 205"/>
              <a:gd name="T4" fmla="*/ 2147483647 w 1193"/>
              <a:gd name="T5" fmla="*/ 0 h 205"/>
              <a:gd name="T6" fmla="*/ 2147483647 w 1193"/>
              <a:gd name="T7" fmla="*/ 2147483647 h 205"/>
              <a:gd name="T8" fmla="*/ 2147483647 w 1193"/>
              <a:gd name="T9" fmla="*/ 2147483647 h 205"/>
              <a:gd name="T10" fmla="*/ 2147483647 w 1193"/>
              <a:gd name="T11" fmla="*/ 2147483647 h 205"/>
              <a:gd name="T12" fmla="*/ 2147483647 w 1193"/>
              <a:gd name="T13" fmla="*/ 2147483647 h 205"/>
              <a:gd name="T14" fmla="*/ 2147483647 w 1193"/>
              <a:gd name="T15" fmla="*/ 2147483647 h 205"/>
              <a:gd name="T16" fmla="*/ 2147483647 w 1193"/>
              <a:gd name="T17" fmla="*/ 2147483647 h 205"/>
              <a:gd name="T18" fmla="*/ 2147483647 w 1193"/>
              <a:gd name="T19" fmla="*/ 2147483647 h 205"/>
              <a:gd name="T20" fmla="*/ 2147483647 w 1193"/>
              <a:gd name="T21" fmla="*/ 2147483647 h 205"/>
              <a:gd name="T22" fmla="*/ 0 w 1193"/>
              <a:gd name="T23" fmla="*/ 2147483647 h 205"/>
              <a:gd name="T24" fmla="*/ 2147483647 w 1193"/>
              <a:gd name="T25" fmla="*/ 2147483647 h 2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93"/>
              <a:gd name="T40" fmla="*/ 0 h 205"/>
              <a:gd name="T41" fmla="*/ 1193 w 1193"/>
              <a:gd name="T42" fmla="*/ 205 h 2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93" h="205">
                <a:moveTo>
                  <a:pt x="920" y="59"/>
                </a:moveTo>
                <a:lnTo>
                  <a:pt x="916" y="29"/>
                </a:lnTo>
                <a:lnTo>
                  <a:pt x="912" y="0"/>
                </a:lnTo>
                <a:lnTo>
                  <a:pt x="1052" y="53"/>
                </a:lnTo>
                <a:lnTo>
                  <a:pt x="1149" y="89"/>
                </a:lnTo>
                <a:lnTo>
                  <a:pt x="1193" y="107"/>
                </a:lnTo>
                <a:lnTo>
                  <a:pt x="1181" y="111"/>
                </a:lnTo>
                <a:lnTo>
                  <a:pt x="1149" y="123"/>
                </a:lnTo>
                <a:lnTo>
                  <a:pt x="1052" y="156"/>
                </a:lnTo>
                <a:lnTo>
                  <a:pt x="910" y="205"/>
                </a:lnTo>
                <a:lnTo>
                  <a:pt x="922" y="149"/>
                </a:lnTo>
                <a:lnTo>
                  <a:pt x="0" y="107"/>
                </a:lnTo>
                <a:lnTo>
                  <a:pt x="920" y="59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10800000"/>
          <a:lstStyle/>
          <a:p>
            <a:endParaRPr lang="en-GB"/>
          </a:p>
        </p:txBody>
      </p:sp>
      <p:sp>
        <p:nvSpPr>
          <p:cNvPr id="9248" name="Freeform 4"/>
          <p:cNvSpPr>
            <a:spLocks/>
          </p:cNvSpPr>
          <p:nvPr/>
        </p:nvSpPr>
        <p:spPr bwMode="auto">
          <a:xfrm rot="-8492287">
            <a:off x="2532698" y="5015548"/>
            <a:ext cx="947737" cy="163512"/>
          </a:xfrm>
          <a:custGeom>
            <a:avLst/>
            <a:gdLst>
              <a:gd name="T0" fmla="*/ 2147483647 w 1193"/>
              <a:gd name="T1" fmla="*/ 2147483647 h 205"/>
              <a:gd name="T2" fmla="*/ 2147483647 w 1193"/>
              <a:gd name="T3" fmla="*/ 2147483647 h 205"/>
              <a:gd name="T4" fmla="*/ 2147483647 w 1193"/>
              <a:gd name="T5" fmla="*/ 0 h 205"/>
              <a:gd name="T6" fmla="*/ 2147483647 w 1193"/>
              <a:gd name="T7" fmla="*/ 2147483647 h 205"/>
              <a:gd name="T8" fmla="*/ 2147483647 w 1193"/>
              <a:gd name="T9" fmla="*/ 2147483647 h 205"/>
              <a:gd name="T10" fmla="*/ 2147483647 w 1193"/>
              <a:gd name="T11" fmla="*/ 2147483647 h 205"/>
              <a:gd name="T12" fmla="*/ 2147483647 w 1193"/>
              <a:gd name="T13" fmla="*/ 2147483647 h 205"/>
              <a:gd name="T14" fmla="*/ 2147483647 w 1193"/>
              <a:gd name="T15" fmla="*/ 2147483647 h 205"/>
              <a:gd name="T16" fmla="*/ 2147483647 w 1193"/>
              <a:gd name="T17" fmla="*/ 2147483647 h 205"/>
              <a:gd name="T18" fmla="*/ 2147483647 w 1193"/>
              <a:gd name="T19" fmla="*/ 2147483647 h 205"/>
              <a:gd name="T20" fmla="*/ 2147483647 w 1193"/>
              <a:gd name="T21" fmla="*/ 2147483647 h 205"/>
              <a:gd name="T22" fmla="*/ 0 w 1193"/>
              <a:gd name="T23" fmla="*/ 2147483647 h 205"/>
              <a:gd name="T24" fmla="*/ 2147483647 w 1193"/>
              <a:gd name="T25" fmla="*/ 2147483647 h 2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93"/>
              <a:gd name="T40" fmla="*/ 0 h 205"/>
              <a:gd name="T41" fmla="*/ 1193 w 1193"/>
              <a:gd name="T42" fmla="*/ 205 h 2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93" h="205">
                <a:moveTo>
                  <a:pt x="920" y="59"/>
                </a:moveTo>
                <a:lnTo>
                  <a:pt x="916" y="29"/>
                </a:lnTo>
                <a:lnTo>
                  <a:pt x="912" y="0"/>
                </a:lnTo>
                <a:lnTo>
                  <a:pt x="1052" y="53"/>
                </a:lnTo>
                <a:lnTo>
                  <a:pt x="1149" y="89"/>
                </a:lnTo>
                <a:lnTo>
                  <a:pt x="1193" y="107"/>
                </a:lnTo>
                <a:lnTo>
                  <a:pt x="1181" y="111"/>
                </a:lnTo>
                <a:lnTo>
                  <a:pt x="1149" y="123"/>
                </a:lnTo>
                <a:lnTo>
                  <a:pt x="1052" y="156"/>
                </a:lnTo>
                <a:lnTo>
                  <a:pt x="910" y="205"/>
                </a:lnTo>
                <a:lnTo>
                  <a:pt x="922" y="149"/>
                </a:lnTo>
                <a:lnTo>
                  <a:pt x="0" y="107"/>
                </a:lnTo>
                <a:lnTo>
                  <a:pt x="920" y="59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10800000"/>
          <a:lstStyle/>
          <a:p>
            <a:endParaRPr lang="en-GB"/>
          </a:p>
        </p:txBody>
      </p:sp>
      <p:sp>
        <p:nvSpPr>
          <p:cNvPr id="9249" name="Freeform 4"/>
          <p:cNvSpPr>
            <a:spLocks/>
          </p:cNvSpPr>
          <p:nvPr/>
        </p:nvSpPr>
        <p:spPr bwMode="auto">
          <a:xfrm rot="10068660">
            <a:off x="2469198" y="5744210"/>
            <a:ext cx="947737" cy="163513"/>
          </a:xfrm>
          <a:custGeom>
            <a:avLst/>
            <a:gdLst>
              <a:gd name="T0" fmla="*/ 2147483647 w 1193"/>
              <a:gd name="T1" fmla="*/ 2147483647 h 205"/>
              <a:gd name="T2" fmla="*/ 2147483647 w 1193"/>
              <a:gd name="T3" fmla="*/ 2147483647 h 205"/>
              <a:gd name="T4" fmla="*/ 2147483647 w 1193"/>
              <a:gd name="T5" fmla="*/ 0 h 205"/>
              <a:gd name="T6" fmla="*/ 2147483647 w 1193"/>
              <a:gd name="T7" fmla="*/ 2147483647 h 205"/>
              <a:gd name="T8" fmla="*/ 2147483647 w 1193"/>
              <a:gd name="T9" fmla="*/ 2147483647 h 205"/>
              <a:gd name="T10" fmla="*/ 2147483647 w 1193"/>
              <a:gd name="T11" fmla="*/ 2147483647 h 205"/>
              <a:gd name="T12" fmla="*/ 2147483647 w 1193"/>
              <a:gd name="T13" fmla="*/ 2147483647 h 205"/>
              <a:gd name="T14" fmla="*/ 2147483647 w 1193"/>
              <a:gd name="T15" fmla="*/ 2147483647 h 205"/>
              <a:gd name="T16" fmla="*/ 2147483647 w 1193"/>
              <a:gd name="T17" fmla="*/ 2147483647 h 205"/>
              <a:gd name="T18" fmla="*/ 2147483647 w 1193"/>
              <a:gd name="T19" fmla="*/ 2147483647 h 205"/>
              <a:gd name="T20" fmla="*/ 2147483647 w 1193"/>
              <a:gd name="T21" fmla="*/ 2147483647 h 205"/>
              <a:gd name="T22" fmla="*/ 0 w 1193"/>
              <a:gd name="T23" fmla="*/ 2147483647 h 205"/>
              <a:gd name="T24" fmla="*/ 2147483647 w 1193"/>
              <a:gd name="T25" fmla="*/ 2147483647 h 2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93"/>
              <a:gd name="T40" fmla="*/ 0 h 205"/>
              <a:gd name="T41" fmla="*/ 1193 w 1193"/>
              <a:gd name="T42" fmla="*/ 205 h 2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93" h="205">
                <a:moveTo>
                  <a:pt x="920" y="59"/>
                </a:moveTo>
                <a:lnTo>
                  <a:pt x="916" y="29"/>
                </a:lnTo>
                <a:lnTo>
                  <a:pt x="912" y="0"/>
                </a:lnTo>
                <a:lnTo>
                  <a:pt x="1052" y="53"/>
                </a:lnTo>
                <a:lnTo>
                  <a:pt x="1149" y="89"/>
                </a:lnTo>
                <a:lnTo>
                  <a:pt x="1193" y="107"/>
                </a:lnTo>
                <a:lnTo>
                  <a:pt x="1181" y="111"/>
                </a:lnTo>
                <a:lnTo>
                  <a:pt x="1149" y="123"/>
                </a:lnTo>
                <a:lnTo>
                  <a:pt x="1052" y="156"/>
                </a:lnTo>
                <a:lnTo>
                  <a:pt x="910" y="205"/>
                </a:lnTo>
                <a:lnTo>
                  <a:pt x="922" y="149"/>
                </a:lnTo>
                <a:lnTo>
                  <a:pt x="0" y="107"/>
                </a:lnTo>
                <a:lnTo>
                  <a:pt x="920" y="59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10800000"/>
          <a:lstStyle/>
          <a:p>
            <a:endParaRPr lang="en-GB"/>
          </a:p>
        </p:txBody>
      </p:sp>
      <p:sp>
        <p:nvSpPr>
          <p:cNvPr id="9250" name="Freeform 3"/>
          <p:cNvSpPr>
            <a:spLocks/>
          </p:cNvSpPr>
          <p:nvPr/>
        </p:nvSpPr>
        <p:spPr bwMode="auto">
          <a:xfrm rot="-10418116">
            <a:off x="2905760" y="3915410"/>
            <a:ext cx="1508125" cy="155575"/>
          </a:xfrm>
          <a:custGeom>
            <a:avLst/>
            <a:gdLst>
              <a:gd name="T0" fmla="*/ 2147483647 w 1899"/>
              <a:gd name="T1" fmla="*/ 2147483647 h 196"/>
              <a:gd name="T2" fmla="*/ 2147483647 w 1899"/>
              <a:gd name="T3" fmla="*/ 2147483647 h 196"/>
              <a:gd name="T4" fmla="*/ 2147483647 w 1899"/>
              <a:gd name="T5" fmla="*/ 2147483647 h 196"/>
              <a:gd name="T6" fmla="*/ 2147483647 w 1899"/>
              <a:gd name="T7" fmla="*/ 2147483647 h 196"/>
              <a:gd name="T8" fmla="*/ 2147483647 w 1899"/>
              <a:gd name="T9" fmla="*/ 2147483647 h 196"/>
              <a:gd name="T10" fmla="*/ 2147483647 w 1899"/>
              <a:gd name="T11" fmla="*/ 2147483647 h 196"/>
              <a:gd name="T12" fmla="*/ 2147483647 w 1899"/>
              <a:gd name="T13" fmla="*/ 2147483647 h 196"/>
              <a:gd name="T14" fmla="*/ 2147483647 w 1899"/>
              <a:gd name="T15" fmla="*/ 2147483647 h 196"/>
              <a:gd name="T16" fmla="*/ 2147483647 w 1899"/>
              <a:gd name="T17" fmla="*/ 2147483647 h 196"/>
              <a:gd name="T18" fmla="*/ 2147483647 w 1899"/>
              <a:gd name="T19" fmla="*/ 2147483647 h 196"/>
              <a:gd name="T20" fmla="*/ 2147483647 w 1899"/>
              <a:gd name="T21" fmla="*/ 2147483647 h 196"/>
              <a:gd name="T22" fmla="*/ 2147483647 w 1899"/>
              <a:gd name="T23" fmla="*/ 2147483647 h 196"/>
              <a:gd name="T24" fmla="*/ 2147483647 w 1899"/>
              <a:gd name="T25" fmla="*/ 2147483647 h 196"/>
              <a:gd name="T26" fmla="*/ 2147483647 w 1899"/>
              <a:gd name="T27" fmla="*/ 2147483647 h 196"/>
              <a:gd name="T28" fmla="*/ 2147483647 w 1899"/>
              <a:gd name="T29" fmla="*/ 2147483647 h 196"/>
              <a:gd name="T30" fmla="*/ 2147483647 w 1899"/>
              <a:gd name="T31" fmla="*/ 2147483647 h 196"/>
              <a:gd name="T32" fmla="*/ 2147483647 w 1899"/>
              <a:gd name="T33" fmla="*/ 2147483647 h 196"/>
              <a:gd name="T34" fmla="*/ 2147483647 w 1899"/>
              <a:gd name="T35" fmla="*/ 2147483647 h 196"/>
              <a:gd name="T36" fmla="*/ 2147483647 w 1899"/>
              <a:gd name="T37" fmla="*/ 2147483647 h 196"/>
              <a:gd name="T38" fmla="*/ 2147483647 w 1899"/>
              <a:gd name="T39" fmla="*/ 2147483647 h 196"/>
              <a:gd name="T40" fmla="*/ 2147483647 w 1899"/>
              <a:gd name="T41" fmla="*/ 2147483647 h 196"/>
              <a:gd name="T42" fmla="*/ 2147483647 w 1899"/>
              <a:gd name="T43" fmla="*/ 2147483647 h 196"/>
              <a:gd name="T44" fmla="*/ 2147483647 w 1899"/>
              <a:gd name="T45" fmla="*/ 2147483647 h 196"/>
              <a:gd name="T46" fmla="*/ 2147483647 w 1899"/>
              <a:gd name="T47" fmla="*/ 2147483647 h 196"/>
              <a:gd name="T48" fmla="*/ 2147483647 w 1899"/>
              <a:gd name="T49" fmla="*/ 2147483647 h 196"/>
              <a:gd name="T50" fmla="*/ 2147483647 w 1899"/>
              <a:gd name="T51" fmla="*/ 2147483647 h 196"/>
              <a:gd name="T52" fmla="*/ 2147483647 w 1899"/>
              <a:gd name="T53" fmla="*/ 2147483647 h 196"/>
              <a:gd name="T54" fmla="*/ 2147483647 w 1899"/>
              <a:gd name="T55" fmla="*/ 0 h 196"/>
              <a:gd name="T56" fmla="*/ 2147483647 w 1899"/>
              <a:gd name="T57" fmla="*/ 2147483647 h 196"/>
              <a:gd name="T58" fmla="*/ 2147483647 w 1899"/>
              <a:gd name="T59" fmla="*/ 2147483647 h 196"/>
              <a:gd name="T60" fmla="*/ 2147483647 w 1899"/>
              <a:gd name="T61" fmla="*/ 2147483647 h 196"/>
              <a:gd name="T62" fmla="*/ 2147483647 w 1899"/>
              <a:gd name="T63" fmla="*/ 2147483647 h 196"/>
              <a:gd name="T64" fmla="*/ 2147483647 w 1899"/>
              <a:gd name="T65" fmla="*/ 2147483647 h 196"/>
              <a:gd name="T66" fmla="*/ 2147483647 w 1899"/>
              <a:gd name="T67" fmla="*/ 2147483647 h 196"/>
              <a:gd name="T68" fmla="*/ 2147483647 w 1899"/>
              <a:gd name="T69" fmla="*/ 2147483647 h 196"/>
              <a:gd name="T70" fmla="*/ 2147483647 w 1899"/>
              <a:gd name="T71" fmla="*/ 2147483647 h 196"/>
              <a:gd name="T72" fmla="*/ 2147483647 w 1899"/>
              <a:gd name="T73" fmla="*/ 2147483647 h 196"/>
              <a:gd name="T74" fmla="*/ 2147483647 w 1899"/>
              <a:gd name="T75" fmla="*/ 2147483647 h 196"/>
              <a:gd name="T76" fmla="*/ 2147483647 w 1899"/>
              <a:gd name="T77" fmla="*/ 2147483647 h 196"/>
              <a:gd name="T78" fmla="*/ 2147483647 w 1899"/>
              <a:gd name="T79" fmla="*/ 2147483647 h 196"/>
              <a:gd name="T80" fmla="*/ 2147483647 w 1899"/>
              <a:gd name="T81" fmla="*/ 2147483647 h 196"/>
              <a:gd name="T82" fmla="*/ 2147483647 w 1899"/>
              <a:gd name="T83" fmla="*/ 2147483647 h 196"/>
              <a:gd name="T84" fmla="*/ 2147483647 w 1899"/>
              <a:gd name="T85" fmla="*/ 2147483647 h 196"/>
              <a:gd name="T86" fmla="*/ 2147483647 w 1899"/>
              <a:gd name="T87" fmla="*/ 0 h 196"/>
              <a:gd name="T88" fmla="*/ 2147483647 w 1899"/>
              <a:gd name="T89" fmla="*/ 0 h 196"/>
              <a:gd name="T90" fmla="*/ 2147483647 w 1899"/>
              <a:gd name="T91" fmla="*/ 2147483647 h 196"/>
              <a:gd name="T92" fmla="*/ 2147483647 w 1899"/>
              <a:gd name="T93" fmla="*/ 2147483647 h 196"/>
              <a:gd name="T94" fmla="*/ 2147483647 w 1899"/>
              <a:gd name="T95" fmla="*/ 2147483647 h 196"/>
              <a:gd name="T96" fmla="*/ 2147483647 w 1899"/>
              <a:gd name="T97" fmla="*/ 2147483647 h 196"/>
              <a:gd name="T98" fmla="*/ 2147483647 w 1899"/>
              <a:gd name="T99" fmla="*/ 2147483647 h 196"/>
              <a:gd name="T100" fmla="*/ 2147483647 w 1899"/>
              <a:gd name="T101" fmla="*/ 2147483647 h 196"/>
              <a:gd name="T102" fmla="*/ 2147483647 w 1899"/>
              <a:gd name="T103" fmla="*/ 2147483647 h 196"/>
              <a:gd name="T104" fmla="*/ 2147483647 w 1899"/>
              <a:gd name="T105" fmla="*/ 2147483647 h 196"/>
              <a:gd name="T106" fmla="*/ 2147483647 w 1899"/>
              <a:gd name="T107" fmla="*/ 2147483647 h 19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1899"/>
              <a:gd name="T163" fmla="*/ 0 h 196"/>
              <a:gd name="T164" fmla="*/ 1899 w 1899"/>
              <a:gd name="T165" fmla="*/ 196 h 19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1899" h="196">
                <a:moveTo>
                  <a:pt x="1899" y="183"/>
                </a:moveTo>
                <a:lnTo>
                  <a:pt x="1863" y="165"/>
                </a:lnTo>
                <a:lnTo>
                  <a:pt x="1827" y="149"/>
                </a:lnTo>
                <a:lnTo>
                  <a:pt x="1792" y="135"/>
                </a:lnTo>
                <a:lnTo>
                  <a:pt x="1757" y="120"/>
                </a:lnTo>
                <a:lnTo>
                  <a:pt x="1724" y="109"/>
                </a:lnTo>
                <a:lnTo>
                  <a:pt x="1690" y="97"/>
                </a:lnTo>
                <a:lnTo>
                  <a:pt x="1658" y="87"/>
                </a:lnTo>
                <a:lnTo>
                  <a:pt x="1627" y="77"/>
                </a:lnTo>
                <a:lnTo>
                  <a:pt x="1595" y="70"/>
                </a:lnTo>
                <a:lnTo>
                  <a:pt x="1564" y="62"/>
                </a:lnTo>
                <a:lnTo>
                  <a:pt x="1534" y="57"/>
                </a:lnTo>
                <a:lnTo>
                  <a:pt x="1503" y="51"/>
                </a:lnTo>
                <a:lnTo>
                  <a:pt x="1474" y="47"/>
                </a:lnTo>
                <a:lnTo>
                  <a:pt x="1445" y="44"/>
                </a:lnTo>
                <a:lnTo>
                  <a:pt x="1418" y="41"/>
                </a:lnTo>
                <a:lnTo>
                  <a:pt x="1389" y="38"/>
                </a:lnTo>
                <a:lnTo>
                  <a:pt x="1361" y="38"/>
                </a:lnTo>
                <a:lnTo>
                  <a:pt x="1335" y="36"/>
                </a:lnTo>
                <a:lnTo>
                  <a:pt x="1308" y="36"/>
                </a:lnTo>
                <a:lnTo>
                  <a:pt x="1282" y="38"/>
                </a:lnTo>
                <a:lnTo>
                  <a:pt x="1256" y="39"/>
                </a:lnTo>
                <a:lnTo>
                  <a:pt x="1229" y="41"/>
                </a:lnTo>
                <a:lnTo>
                  <a:pt x="1205" y="44"/>
                </a:lnTo>
                <a:lnTo>
                  <a:pt x="1179" y="47"/>
                </a:lnTo>
                <a:lnTo>
                  <a:pt x="1129" y="54"/>
                </a:lnTo>
                <a:lnTo>
                  <a:pt x="1105" y="58"/>
                </a:lnTo>
                <a:lnTo>
                  <a:pt x="1082" y="62"/>
                </a:lnTo>
                <a:lnTo>
                  <a:pt x="1034" y="73"/>
                </a:lnTo>
                <a:lnTo>
                  <a:pt x="987" y="83"/>
                </a:lnTo>
                <a:lnTo>
                  <a:pt x="895" y="106"/>
                </a:lnTo>
                <a:lnTo>
                  <a:pt x="803" y="129"/>
                </a:lnTo>
                <a:lnTo>
                  <a:pt x="758" y="141"/>
                </a:lnTo>
                <a:lnTo>
                  <a:pt x="713" y="151"/>
                </a:lnTo>
                <a:lnTo>
                  <a:pt x="669" y="160"/>
                </a:lnTo>
                <a:lnTo>
                  <a:pt x="622" y="167"/>
                </a:lnTo>
                <a:lnTo>
                  <a:pt x="599" y="170"/>
                </a:lnTo>
                <a:lnTo>
                  <a:pt x="576" y="173"/>
                </a:lnTo>
                <a:lnTo>
                  <a:pt x="553" y="174"/>
                </a:lnTo>
                <a:lnTo>
                  <a:pt x="529" y="176"/>
                </a:lnTo>
                <a:lnTo>
                  <a:pt x="505" y="177"/>
                </a:lnTo>
                <a:lnTo>
                  <a:pt x="482" y="177"/>
                </a:lnTo>
                <a:lnTo>
                  <a:pt x="457" y="177"/>
                </a:lnTo>
                <a:lnTo>
                  <a:pt x="432" y="176"/>
                </a:lnTo>
                <a:lnTo>
                  <a:pt x="383" y="171"/>
                </a:lnTo>
                <a:lnTo>
                  <a:pt x="332" y="162"/>
                </a:lnTo>
                <a:lnTo>
                  <a:pt x="306" y="158"/>
                </a:lnTo>
                <a:lnTo>
                  <a:pt x="280" y="152"/>
                </a:lnTo>
                <a:lnTo>
                  <a:pt x="254" y="145"/>
                </a:lnTo>
                <a:lnTo>
                  <a:pt x="226" y="136"/>
                </a:lnTo>
                <a:lnTo>
                  <a:pt x="219" y="196"/>
                </a:lnTo>
                <a:lnTo>
                  <a:pt x="109" y="99"/>
                </a:lnTo>
                <a:lnTo>
                  <a:pt x="34" y="32"/>
                </a:lnTo>
                <a:lnTo>
                  <a:pt x="9" y="10"/>
                </a:lnTo>
                <a:lnTo>
                  <a:pt x="0" y="2"/>
                </a:lnTo>
                <a:lnTo>
                  <a:pt x="41" y="0"/>
                </a:lnTo>
                <a:lnTo>
                  <a:pt x="132" y="2"/>
                </a:lnTo>
                <a:lnTo>
                  <a:pt x="264" y="2"/>
                </a:lnTo>
                <a:lnTo>
                  <a:pt x="253" y="26"/>
                </a:lnTo>
                <a:lnTo>
                  <a:pt x="241" y="49"/>
                </a:lnTo>
                <a:lnTo>
                  <a:pt x="260" y="58"/>
                </a:lnTo>
                <a:lnTo>
                  <a:pt x="279" y="67"/>
                </a:lnTo>
                <a:lnTo>
                  <a:pt x="296" y="74"/>
                </a:lnTo>
                <a:lnTo>
                  <a:pt x="316" y="80"/>
                </a:lnTo>
                <a:lnTo>
                  <a:pt x="335" y="86"/>
                </a:lnTo>
                <a:lnTo>
                  <a:pt x="355" y="90"/>
                </a:lnTo>
                <a:lnTo>
                  <a:pt x="376" y="94"/>
                </a:lnTo>
                <a:lnTo>
                  <a:pt x="396" y="97"/>
                </a:lnTo>
                <a:lnTo>
                  <a:pt x="416" y="100"/>
                </a:lnTo>
                <a:lnTo>
                  <a:pt x="437" y="102"/>
                </a:lnTo>
                <a:lnTo>
                  <a:pt x="458" y="102"/>
                </a:lnTo>
                <a:lnTo>
                  <a:pt x="480" y="102"/>
                </a:lnTo>
                <a:lnTo>
                  <a:pt x="502" y="102"/>
                </a:lnTo>
                <a:lnTo>
                  <a:pt x="525" y="100"/>
                </a:lnTo>
                <a:lnTo>
                  <a:pt x="547" y="99"/>
                </a:lnTo>
                <a:lnTo>
                  <a:pt x="570" y="97"/>
                </a:lnTo>
                <a:lnTo>
                  <a:pt x="616" y="91"/>
                </a:lnTo>
                <a:lnTo>
                  <a:pt x="663" y="84"/>
                </a:lnTo>
                <a:lnTo>
                  <a:pt x="761" y="68"/>
                </a:lnTo>
                <a:lnTo>
                  <a:pt x="863" y="49"/>
                </a:lnTo>
                <a:lnTo>
                  <a:pt x="915" y="39"/>
                </a:lnTo>
                <a:lnTo>
                  <a:pt x="967" y="31"/>
                </a:lnTo>
                <a:lnTo>
                  <a:pt x="1022" y="22"/>
                </a:lnTo>
                <a:lnTo>
                  <a:pt x="1076" y="13"/>
                </a:lnTo>
                <a:lnTo>
                  <a:pt x="1131" y="7"/>
                </a:lnTo>
                <a:lnTo>
                  <a:pt x="1187" y="3"/>
                </a:lnTo>
                <a:lnTo>
                  <a:pt x="1244" y="0"/>
                </a:lnTo>
                <a:lnTo>
                  <a:pt x="1273" y="0"/>
                </a:lnTo>
                <a:lnTo>
                  <a:pt x="1300" y="0"/>
                </a:lnTo>
                <a:lnTo>
                  <a:pt x="1329" y="0"/>
                </a:lnTo>
                <a:lnTo>
                  <a:pt x="1358" y="2"/>
                </a:lnTo>
                <a:lnTo>
                  <a:pt x="1387" y="3"/>
                </a:lnTo>
                <a:lnTo>
                  <a:pt x="1418" y="6"/>
                </a:lnTo>
                <a:lnTo>
                  <a:pt x="1447" y="10"/>
                </a:lnTo>
                <a:lnTo>
                  <a:pt x="1476" y="15"/>
                </a:lnTo>
                <a:lnTo>
                  <a:pt x="1506" y="19"/>
                </a:lnTo>
                <a:lnTo>
                  <a:pt x="1535" y="25"/>
                </a:lnTo>
                <a:lnTo>
                  <a:pt x="1566" y="32"/>
                </a:lnTo>
                <a:lnTo>
                  <a:pt x="1595" y="41"/>
                </a:lnTo>
                <a:lnTo>
                  <a:pt x="1625" y="49"/>
                </a:lnTo>
                <a:lnTo>
                  <a:pt x="1656" y="60"/>
                </a:lnTo>
                <a:lnTo>
                  <a:pt x="1686" y="71"/>
                </a:lnTo>
                <a:lnTo>
                  <a:pt x="1715" y="83"/>
                </a:lnTo>
                <a:lnTo>
                  <a:pt x="1745" y="97"/>
                </a:lnTo>
                <a:lnTo>
                  <a:pt x="1776" y="112"/>
                </a:lnTo>
                <a:lnTo>
                  <a:pt x="1806" y="128"/>
                </a:lnTo>
                <a:lnTo>
                  <a:pt x="1837" y="145"/>
                </a:lnTo>
                <a:lnTo>
                  <a:pt x="1869" y="164"/>
                </a:lnTo>
                <a:lnTo>
                  <a:pt x="1899" y="183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10800000"/>
          <a:lstStyle/>
          <a:p>
            <a:endParaRPr lang="en-GB"/>
          </a:p>
        </p:txBody>
      </p:sp>
      <p:sp>
        <p:nvSpPr>
          <p:cNvPr id="9251" name="Freeform 9"/>
          <p:cNvSpPr>
            <a:spLocks/>
          </p:cNvSpPr>
          <p:nvPr/>
        </p:nvSpPr>
        <p:spPr bwMode="auto">
          <a:xfrm rot="-4543481">
            <a:off x="2794635" y="4191636"/>
            <a:ext cx="674687" cy="735012"/>
          </a:xfrm>
          <a:custGeom>
            <a:avLst/>
            <a:gdLst>
              <a:gd name="T0" fmla="*/ 2147483647 w 851"/>
              <a:gd name="T1" fmla="*/ 2147483647 h 927"/>
              <a:gd name="T2" fmla="*/ 2147483647 w 851"/>
              <a:gd name="T3" fmla="*/ 2147483647 h 927"/>
              <a:gd name="T4" fmla="*/ 2147483647 w 851"/>
              <a:gd name="T5" fmla="*/ 2147483647 h 927"/>
              <a:gd name="T6" fmla="*/ 2147483647 w 851"/>
              <a:gd name="T7" fmla="*/ 2147483647 h 927"/>
              <a:gd name="T8" fmla="*/ 2147483647 w 851"/>
              <a:gd name="T9" fmla="*/ 2147483647 h 927"/>
              <a:gd name="T10" fmla="*/ 2147483647 w 851"/>
              <a:gd name="T11" fmla="*/ 2147483647 h 927"/>
              <a:gd name="T12" fmla="*/ 2147483647 w 851"/>
              <a:gd name="T13" fmla="*/ 2147483647 h 927"/>
              <a:gd name="T14" fmla="*/ 2147483647 w 851"/>
              <a:gd name="T15" fmla="*/ 2147483647 h 927"/>
              <a:gd name="T16" fmla="*/ 2147483647 w 851"/>
              <a:gd name="T17" fmla="*/ 2147483647 h 927"/>
              <a:gd name="T18" fmla="*/ 2147483647 w 851"/>
              <a:gd name="T19" fmla="*/ 2147483647 h 927"/>
              <a:gd name="T20" fmla="*/ 2147483647 w 851"/>
              <a:gd name="T21" fmla="*/ 2147483647 h 927"/>
              <a:gd name="T22" fmla="*/ 2147483647 w 851"/>
              <a:gd name="T23" fmla="*/ 2147483647 h 927"/>
              <a:gd name="T24" fmla="*/ 2147483647 w 851"/>
              <a:gd name="T25" fmla="*/ 2147483647 h 927"/>
              <a:gd name="T26" fmla="*/ 2147483647 w 851"/>
              <a:gd name="T27" fmla="*/ 2147483647 h 927"/>
              <a:gd name="T28" fmla="*/ 2147483647 w 851"/>
              <a:gd name="T29" fmla="*/ 2147483647 h 927"/>
              <a:gd name="T30" fmla="*/ 2147483647 w 851"/>
              <a:gd name="T31" fmla="*/ 2147483647 h 927"/>
              <a:gd name="T32" fmla="*/ 2147483647 w 851"/>
              <a:gd name="T33" fmla="*/ 2147483647 h 927"/>
              <a:gd name="T34" fmla="*/ 2147483647 w 851"/>
              <a:gd name="T35" fmla="*/ 2147483647 h 927"/>
              <a:gd name="T36" fmla="*/ 2147483647 w 851"/>
              <a:gd name="T37" fmla="*/ 2147483647 h 927"/>
              <a:gd name="T38" fmla="*/ 2147483647 w 851"/>
              <a:gd name="T39" fmla="*/ 2147483647 h 927"/>
              <a:gd name="T40" fmla="*/ 2147483647 w 851"/>
              <a:gd name="T41" fmla="*/ 2147483647 h 927"/>
              <a:gd name="T42" fmla="*/ 2147483647 w 851"/>
              <a:gd name="T43" fmla="*/ 2147483647 h 927"/>
              <a:gd name="T44" fmla="*/ 2147483647 w 851"/>
              <a:gd name="T45" fmla="*/ 2147483647 h 927"/>
              <a:gd name="T46" fmla="*/ 2147483647 w 851"/>
              <a:gd name="T47" fmla="*/ 2147483647 h 927"/>
              <a:gd name="T48" fmla="*/ 2147483647 w 851"/>
              <a:gd name="T49" fmla="*/ 2147483647 h 927"/>
              <a:gd name="T50" fmla="*/ 2147483647 w 851"/>
              <a:gd name="T51" fmla="*/ 2147483647 h 927"/>
              <a:gd name="T52" fmla="*/ 2147483647 w 851"/>
              <a:gd name="T53" fmla="*/ 2147483647 h 927"/>
              <a:gd name="T54" fmla="*/ 2147483647 w 851"/>
              <a:gd name="T55" fmla="*/ 2147483647 h 927"/>
              <a:gd name="T56" fmla="*/ 2147483647 w 851"/>
              <a:gd name="T57" fmla="*/ 2147483647 h 927"/>
              <a:gd name="T58" fmla="*/ 2147483647 w 851"/>
              <a:gd name="T59" fmla="*/ 2147483647 h 927"/>
              <a:gd name="T60" fmla="*/ 2147483647 w 851"/>
              <a:gd name="T61" fmla="*/ 2147483647 h 927"/>
              <a:gd name="T62" fmla="*/ 2147483647 w 851"/>
              <a:gd name="T63" fmla="*/ 2147483647 h 927"/>
              <a:gd name="T64" fmla="*/ 2147483647 w 851"/>
              <a:gd name="T65" fmla="*/ 2147483647 h 9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851"/>
              <a:gd name="T100" fmla="*/ 0 h 927"/>
              <a:gd name="T101" fmla="*/ 851 w 851"/>
              <a:gd name="T102" fmla="*/ 927 h 92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851" h="927">
                <a:moveTo>
                  <a:pt x="0" y="927"/>
                </a:moveTo>
                <a:lnTo>
                  <a:pt x="18" y="919"/>
                </a:lnTo>
                <a:lnTo>
                  <a:pt x="35" y="909"/>
                </a:lnTo>
                <a:lnTo>
                  <a:pt x="55" y="898"/>
                </a:lnTo>
                <a:lnTo>
                  <a:pt x="76" y="886"/>
                </a:lnTo>
                <a:lnTo>
                  <a:pt x="119" y="857"/>
                </a:lnTo>
                <a:lnTo>
                  <a:pt x="142" y="841"/>
                </a:lnTo>
                <a:lnTo>
                  <a:pt x="167" y="825"/>
                </a:lnTo>
                <a:lnTo>
                  <a:pt x="216" y="787"/>
                </a:lnTo>
                <a:lnTo>
                  <a:pt x="242" y="767"/>
                </a:lnTo>
                <a:lnTo>
                  <a:pt x="268" y="747"/>
                </a:lnTo>
                <a:lnTo>
                  <a:pt x="322" y="703"/>
                </a:lnTo>
                <a:lnTo>
                  <a:pt x="348" y="680"/>
                </a:lnTo>
                <a:lnTo>
                  <a:pt x="376" y="657"/>
                </a:lnTo>
                <a:lnTo>
                  <a:pt x="429" y="608"/>
                </a:lnTo>
                <a:lnTo>
                  <a:pt x="481" y="558"/>
                </a:lnTo>
                <a:lnTo>
                  <a:pt x="507" y="532"/>
                </a:lnTo>
                <a:lnTo>
                  <a:pt x="534" y="506"/>
                </a:lnTo>
                <a:lnTo>
                  <a:pt x="558" y="480"/>
                </a:lnTo>
                <a:lnTo>
                  <a:pt x="583" y="454"/>
                </a:lnTo>
                <a:lnTo>
                  <a:pt x="607" y="427"/>
                </a:lnTo>
                <a:lnTo>
                  <a:pt x="631" y="400"/>
                </a:lnTo>
                <a:lnTo>
                  <a:pt x="652" y="374"/>
                </a:lnTo>
                <a:lnTo>
                  <a:pt x="674" y="348"/>
                </a:lnTo>
                <a:lnTo>
                  <a:pt x="694" y="322"/>
                </a:lnTo>
                <a:lnTo>
                  <a:pt x="713" y="296"/>
                </a:lnTo>
                <a:lnTo>
                  <a:pt x="731" y="270"/>
                </a:lnTo>
                <a:lnTo>
                  <a:pt x="748" y="244"/>
                </a:lnTo>
                <a:lnTo>
                  <a:pt x="750" y="247"/>
                </a:lnTo>
                <a:lnTo>
                  <a:pt x="754" y="251"/>
                </a:lnTo>
                <a:lnTo>
                  <a:pt x="767" y="267"/>
                </a:lnTo>
                <a:lnTo>
                  <a:pt x="789" y="290"/>
                </a:lnTo>
                <a:lnTo>
                  <a:pt x="819" y="145"/>
                </a:lnTo>
                <a:lnTo>
                  <a:pt x="841" y="45"/>
                </a:lnTo>
                <a:lnTo>
                  <a:pt x="851" y="0"/>
                </a:lnTo>
                <a:lnTo>
                  <a:pt x="839" y="8"/>
                </a:lnTo>
                <a:lnTo>
                  <a:pt x="813" y="28"/>
                </a:lnTo>
                <a:lnTo>
                  <a:pt x="732" y="87"/>
                </a:lnTo>
                <a:lnTo>
                  <a:pt x="651" y="148"/>
                </a:lnTo>
                <a:lnTo>
                  <a:pt x="613" y="176"/>
                </a:lnTo>
                <a:lnTo>
                  <a:pt x="642" y="183"/>
                </a:lnTo>
                <a:lnTo>
                  <a:pt x="663" y="189"/>
                </a:lnTo>
                <a:lnTo>
                  <a:pt x="673" y="192"/>
                </a:lnTo>
                <a:lnTo>
                  <a:pt x="661" y="211"/>
                </a:lnTo>
                <a:lnTo>
                  <a:pt x="647" y="235"/>
                </a:lnTo>
                <a:lnTo>
                  <a:pt x="629" y="266"/>
                </a:lnTo>
                <a:lnTo>
                  <a:pt x="606" y="300"/>
                </a:lnTo>
                <a:lnTo>
                  <a:pt x="593" y="319"/>
                </a:lnTo>
                <a:lnTo>
                  <a:pt x="578" y="338"/>
                </a:lnTo>
                <a:lnTo>
                  <a:pt x="548" y="382"/>
                </a:lnTo>
                <a:lnTo>
                  <a:pt x="513" y="428"/>
                </a:lnTo>
                <a:lnTo>
                  <a:pt x="493" y="451"/>
                </a:lnTo>
                <a:lnTo>
                  <a:pt x="473" y="476"/>
                </a:lnTo>
                <a:lnTo>
                  <a:pt x="429" y="528"/>
                </a:lnTo>
                <a:lnTo>
                  <a:pt x="406" y="554"/>
                </a:lnTo>
                <a:lnTo>
                  <a:pt x="381" y="582"/>
                </a:lnTo>
                <a:lnTo>
                  <a:pt x="355" y="609"/>
                </a:lnTo>
                <a:lnTo>
                  <a:pt x="329" y="638"/>
                </a:lnTo>
                <a:lnTo>
                  <a:pt x="302" y="666"/>
                </a:lnTo>
                <a:lnTo>
                  <a:pt x="273" y="695"/>
                </a:lnTo>
                <a:lnTo>
                  <a:pt x="242" y="724"/>
                </a:lnTo>
                <a:lnTo>
                  <a:pt x="210" y="753"/>
                </a:lnTo>
                <a:lnTo>
                  <a:pt x="145" y="811"/>
                </a:lnTo>
                <a:lnTo>
                  <a:pt x="110" y="840"/>
                </a:lnTo>
                <a:lnTo>
                  <a:pt x="76" y="869"/>
                </a:lnTo>
                <a:lnTo>
                  <a:pt x="38" y="898"/>
                </a:lnTo>
                <a:lnTo>
                  <a:pt x="0" y="927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/>
          <a:lstStyle/>
          <a:p>
            <a:endParaRPr lang="en-GB"/>
          </a:p>
        </p:txBody>
      </p:sp>
      <p:sp>
        <p:nvSpPr>
          <p:cNvPr id="104" name="AutoShape 22"/>
          <p:cNvSpPr>
            <a:spLocks noChangeArrowheads="1"/>
          </p:cNvSpPr>
          <p:nvPr/>
        </p:nvSpPr>
        <p:spPr bwMode="auto">
          <a:xfrm>
            <a:off x="524510" y="4502785"/>
            <a:ext cx="409575" cy="4572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folHlink"/>
              </a:gs>
              <a:gs pos="50000">
                <a:srgbClr val="F0F0F0"/>
              </a:gs>
              <a:gs pos="100000">
                <a:schemeClr val="folHlink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 dirty="0">
                <a:solidFill>
                  <a:srgbClr val="990033"/>
                </a:solidFill>
                <a:latin typeface="Arial Narrow" pitchFamily="34" charset="0"/>
              </a:rPr>
              <a:t>1</a:t>
            </a:r>
          </a:p>
        </p:txBody>
      </p:sp>
      <p:sp>
        <p:nvSpPr>
          <p:cNvPr id="105" name="AutoShape 24"/>
          <p:cNvSpPr>
            <a:spLocks noChangeArrowheads="1"/>
          </p:cNvSpPr>
          <p:nvPr/>
        </p:nvSpPr>
        <p:spPr bwMode="auto">
          <a:xfrm>
            <a:off x="524510" y="3256598"/>
            <a:ext cx="409575" cy="4572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folHlink"/>
              </a:gs>
              <a:gs pos="50000">
                <a:srgbClr val="F0F0F0"/>
              </a:gs>
              <a:gs pos="100000">
                <a:schemeClr val="folHlink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 dirty="0">
                <a:solidFill>
                  <a:srgbClr val="990033"/>
                </a:solidFill>
                <a:latin typeface="Arial Narrow" pitchFamily="34" charset="0"/>
              </a:rPr>
              <a:t>3</a:t>
            </a:r>
          </a:p>
        </p:txBody>
      </p:sp>
      <p:sp>
        <p:nvSpPr>
          <p:cNvPr id="106" name="AutoShape 32"/>
          <p:cNvSpPr>
            <a:spLocks noChangeArrowheads="1"/>
          </p:cNvSpPr>
          <p:nvPr/>
        </p:nvSpPr>
        <p:spPr bwMode="auto">
          <a:xfrm>
            <a:off x="524510" y="5728335"/>
            <a:ext cx="409575" cy="4572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folHlink"/>
              </a:gs>
              <a:gs pos="50000">
                <a:srgbClr val="F0F0F0"/>
              </a:gs>
              <a:gs pos="100000">
                <a:schemeClr val="folHlink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>
                <a:solidFill>
                  <a:srgbClr val="990033"/>
                </a:solidFill>
                <a:latin typeface="Arial Narrow" pitchFamily="34" charset="0"/>
              </a:rPr>
              <a:t>2</a:t>
            </a:r>
          </a:p>
        </p:txBody>
      </p:sp>
      <p:sp>
        <p:nvSpPr>
          <p:cNvPr id="9255" name="Rectangle 52"/>
          <p:cNvSpPr>
            <a:spLocks noChangeArrowheads="1"/>
          </p:cNvSpPr>
          <p:nvPr/>
        </p:nvSpPr>
        <p:spPr bwMode="auto">
          <a:xfrm>
            <a:off x="3165475" y="1190625"/>
            <a:ext cx="5978525" cy="493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40000"/>
              </a:spcBef>
              <a:buSzPct val="125000"/>
              <a:buFont typeface="Wingdings" pitchFamily="2" charset="2"/>
              <a:buChar char="§"/>
            </a:pPr>
            <a:r>
              <a:rPr lang="en-US" sz="2400" b="0" dirty="0">
                <a:solidFill>
                  <a:schemeClr val="tx2"/>
                </a:solidFill>
              </a:rPr>
              <a:t>Serializing/</a:t>
            </a:r>
            <a:r>
              <a:rPr lang="en-US" sz="2400" b="0" dirty="0" err="1">
                <a:solidFill>
                  <a:schemeClr val="tx2"/>
                </a:solidFill>
              </a:rPr>
              <a:t>deserializing</a:t>
            </a:r>
            <a:r>
              <a:rPr lang="en-US" sz="2400" b="0" dirty="0">
                <a:solidFill>
                  <a:schemeClr val="tx2"/>
                </a:solidFill>
              </a:rPr>
              <a:t> dependencies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80000"/>
              <a:buFontTx/>
              <a:buChar char="•"/>
            </a:pPr>
            <a:r>
              <a:rPr lang="en-US" sz="2000" b="0" dirty="0">
                <a:solidFill>
                  <a:schemeClr val="tx2"/>
                </a:solidFill>
              </a:rPr>
              <a:t>Formatter generates reference IDs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80000"/>
              <a:buFontTx/>
              <a:buChar char="•"/>
            </a:pPr>
            <a:r>
              <a:rPr lang="en-US" sz="2000" b="0" dirty="0">
                <a:solidFill>
                  <a:schemeClr val="tx2"/>
                </a:solidFill>
              </a:rPr>
              <a:t>Serialization stream refers to objects by IDs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80000"/>
              <a:buFontTx/>
              <a:buChar char="•"/>
            </a:pPr>
            <a:r>
              <a:rPr lang="en-US" sz="2000" b="0" dirty="0">
                <a:solidFill>
                  <a:schemeClr val="tx2"/>
                </a:solidFill>
              </a:rPr>
              <a:t>Formatter uses </a:t>
            </a:r>
            <a:r>
              <a:rPr lang="en-US" sz="2000" b="0" dirty="0" err="1">
                <a:solidFill>
                  <a:schemeClr val="tx2"/>
                </a:solidFill>
              </a:rPr>
              <a:t>ObjectManager</a:t>
            </a:r>
            <a:r>
              <a:rPr lang="en-US" sz="2000" b="0" dirty="0">
                <a:solidFill>
                  <a:schemeClr val="tx2"/>
                </a:solidFill>
              </a:rPr>
              <a:t> to resolve object dependencies on deserialization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80000"/>
              <a:buFontTx/>
              <a:buChar char="•"/>
            </a:pPr>
            <a:r>
              <a:rPr lang="en-US" sz="2000" b="0" dirty="0" smtClean="0">
                <a:solidFill>
                  <a:schemeClr val="tx2"/>
                </a:solidFill>
              </a:rPr>
              <a:t>To perform </a:t>
            </a:r>
            <a:r>
              <a:rPr lang="en-US" sz="2000" b="0" dirty="0">
                <a:solidFill>
                  <a:schemeClr val="tx2"/>
                </a:solidFill>
              </a:rPr>
              <a:t>additional </a:t>
            </a:r>
            <a:r>
              <a:rPr lang="en-US" sz="2000" b="0" dirty="0" smtClean="0">
                <a:solidFill>
                  <a:schemeClr val="tx2"/>
                </a:solidFill>
              </a:rPr>
              <a:t>initialization, you can implement </a:t>
            </a:r>
            <a:r>
              <a:rPr lang="en-US" sz="2000" b="0" dirty="0" err="1" smtClean="0">
                <a:solidFill>
                  <a:schemeClr val="tx2"/>
                </a:solidFill>
                <a:latin typeface="Lucida Console" pitchFamily="49" charset="0"/>
              </a:rPr>
              <a:t>IDeserializationCallback</a:t>
            </a:r>
            <a:endParaRPr lang="en-US" sz="2000" b="0" dirty="0">
              <a:solidFill>
                <a:schemeClr val="tx2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97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F6FDAB6-C09A-42EC-BBF2-FFA265816B73}" type="slidenum">
              <a:rPr lang="en-GB" sz="1200">
                <a:solidFill>
                  <a:schemeClr val="tx2"/>
                </a:solidFill>
              </a:rPr>
              <a:pPr eaLnBrk="1" hangingPunct="1"/>
              <a:t>32</a:t>
            </a:fld>
            <a:endParaRPr lang="en-GB" sz="1200">
              <a:solidFill>
                <a:schemeClr val="tx2"/>
              </a:solidFill>
            </a:endParaRP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Annex B: XML Serialization</a:t>
            </a:r>
            <a:endParaRPr lang="en-US" sz="3400" dirty="0" smtClean="0"/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Serializing an object to XML</a:t>
            </a:r>
            <a:endParaRPr lang="en-GB" dirty="0" smtClean="0"/>
          </a:p>
          <a:p>
            <a:pPr eaLnBrk="1" hangingPunct="1"/>
            <a:r>
              <a:rPr lang="en-US" dirty="0" smtClean="0"/>
              <a:t>Complex data</a:t>
            </a:r>
          </a:p>
          <a:p>
            <a:pPr eaLnBrk="1" hangingPunct="1"/>
            <a:r>
              <a:rPr lang="en-US" dirty="0" smtClean="0"/>
              <a:t>XML type definitions and namespaces</a:t>
            </a:r>
          </a:p>
          <a:p>
            <a:pPr eaLnBrk="1" hangingPunct="1"/>
            <a:r>
              <a:rPr lang="en-US" dirty="0" smtClean="0"/>
              <a:t>Controlling XML serialization for a type</a:t>
            </a:r>
          </a:p>
          <a:p>
            <a:pPr eaLnBrk="1" hangingPunct="1"/>
            <a:r>
              <a:rPr lang="en-US" dirty="0" smtClean="0"/>
              <a:t>Customizing the XML serialization process</a:t>
            </a:r>
          </a:p>
          <a:p>
            <a:pPr eaLnBrk="1" hangingPunct="1"/>
            <a:r>
              <a:rPr lang="en-US" dirty="0" err="1" smtClean="0"/>
              <a:t>Deserializing</a:t>
            </a:r>
            <a:r>
              <a:rPr lang="en-US" dirty="0" smtClean="0"/>
              <a:t> XML to an Object</a:t>
            </a:r>
          </a:p>
        </p:txBody>
      </p:sp>
    </p:spTree>
    <p:extLst>
      <p:ext uri="{BB962C8B-B14F-4D97-AF65-F5344CB8AC3E}">
        <p14:creationId xmlns:p14="http://schemas.microsoft.com/office/powerpoint/2010/main" val="174422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655FAC5-516E-4464-A986-FE8F0D0F22BD}" type="slidenum">
              <a:rPr lang="en-GB" sz="1200">
                <a:solidFill>
                  <a:schemeClr val="tx2"/>
                </a:solidFill>
              </a:rPr>
              <a:pPr eaLnBrk="1" hangingPunct="1"/>
              <a:t>33</a:t>
            </a:fld>
            <a:endParaRPr lang="en-GB" sz="1200">
              <a:solidFill>
                <a:schemeClr val="tx2"/>
              </a:solidFill>
            </a:endParaRPr>
          </a:p>
        </p:txBody>
      </p:sp>
      <p:sp>
        <p:nvSpPr>
          <p:cNvPr id="16387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dirty="0" smtClean="0"/>
              <a:t>Serializing an Object to XML</a:t>
            </a:r>
            <a:endParaRPr lang="en-GB" sz="3400" dirty="0" smtClean="0"/>
          </a:p>
        </p:txBody>
      </p:sp>
      <p:sp>
        <p:nvSpPr>
          <p:cNvPr id="16388" name="Rectangle 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Serialize an object to XML using </a:t>
            </a:r>
            <a:r>
              <a:rPr lang="en-US" dirty="0" err="1" smtClean="0">
                <a:latin typeface="Lucida Console" pitchFamily="49" charset="0"/>
              </a:rPr>
              <a:t>XmlSerializer</a:t>
            </a:r>
            <a:endParaRPr lang="en-US" dirty="0" smtClean="0"/>
          </a:p>
          <a:p>
            <a:pPr lvl="1" eaLnBrk="1" hangingPunct="1"/>
            <a:r>
              <a:rPr lang="en-US" dirty="0" smtClean="0"/>
              <a:t>Create an </a:t>
            </a:r>
            <a:r>
              <a:rPr lang="en-US" dirty="0" err="1" smtClean="0">
                <a:latin typeface="Lucida Console" pitchFamily="49" charset="0"/>
              </a:rPr>
              <a:t>XmlSerializer</a:t>
            </a:r>
            <a:r>
              <a:rPr lang="en-US" dirty="0" smtClean="0"/>
              <a:t>, specify type of object to be serialized</a:t>
            </a:r>
          </a:p>
          <a:p>
            <a:pPr lvl="1" eaLnBrk="1" hangingPunct="1"/>
            <a:r>
              <a:rPr lang="en-US" dirty="0" smtClean="0"/>
              <a:t>Call </a:t>
            </a:r>
            <a:r>
              <a:rPr lang="en-US" dirty="0" smtClean="0">
                <a:latin typeface="Lucida Console" pitchFamily="49" charset="0"/>
              </a:rPr>
              <a:t>Serialize()</a:t>
            </a:r>
            <a:r>
              <a:rPr lang="en-US" dirty="0" smtClean="0"/>
              <a:t> to send data to a stream/</a:t>
            </a:r>
            <a:r>
              <a:rPr lang="en-US" dirty="0" err="1" smtClean="0"/>
              <a:t>TextWriter</a:t>
            </a:r>
            <a:r>
              <a:rPr lang="en-US" dirty="0" smtClean="0"/>
              <a:t>/</a:t>
            </a:r>
            <a:r>
              <a:rPr lang="en-US" dirty="0" err="1" smtClean="0"/>
              <a:t>XmlWriter</a:t>
            </a:r>
            <a:endParaRPr lang="en-US" dirty="0" smtClean="0"/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Requirements of an XML-</a:t>
            </a:r>
            <a:r>
              <a:rPr lang="en-US" dirty="0" err="1" smtClean="0"/>
              <a:t>serializable</a:t>
            </a:r>
            <a:r>
              <a:rPr lang="en-US" dirty="0" smtClean="0"/>
              <a:t> type</a:t>
            </a:r>
          </a:p>
          <a:p>
            <a:pPr lvl="1" eaLnBrk="1" hangingPunct="1"/>
            <a:r>
              <a:rPr lang="en-US" dirty="0" smtClean="0"/>
              <a:t>Must be a public type</a:t>
            </a:r>
          </a:p>
          <a:p>
            <a:pPr lvl="1" eaLnBrk="1" hangingPunct="1"/>
            <a:r>
              <a:rPr lang="en-US" dirty="0" smtClean="0"/>
              <a:t>Does not have to be tagged as </a:t>
            </a:r>
            <a:r>
              <a:rPr lang="en-US" dirty="0" smtClean="0">
                <a:latin typeface="Lucida Console" pitchFamily="49" charset="0"/>
              </a:rPr>
              <a:t>[</a:t>
            </a:r>
            <a:r>
              <a:rPr lang="en-US" dirty="0" err="1" smtClean="0">
                <a:latin typeface="Lucida Console" pitchFamily="49" charset="0"/>
              </a:rPr>
              <a:t>Serializable</a:t>
            </a:r>
            <a:r>
              <a:rPr lang="en-US" dirty="0" smtClean="0">
                <a:latin typeface="Lucida Console" pitchFamily="49" charset="0"/>
              </a:rPr>
              <a:t>]</a:t>
            </a:r>
          </a:p>
          <a:p>
            <a:pPr lvl="1" eaLnBrk="1" hangingPunct="1"/>
            <a:r>
              <a:rPr lang="en-US" dirty="0" smtClean="0"/>
              <a:t>Must have a public default constructor (for deserialization)</a:t>
            </a:r>
          </a:p>
          <a:p>
            <a:pPr lvl="1" eaLnBrk="1" hangingPunct="1"/>
            <a:r>
              <a:rPr lang="en-US" dirty="0" smtClean="0"/>
              <a:t>Has public access to fields/properties to be serialized</a:t>
            </a:r>
          </a:p>
          <a:p>
            <a:pPr eaLnBrk="1" hangingPunct="1"/>
            <a:endParaRPr lang="en-US" dirty="0" smtClean="0"/>
          </a:p>
        </p:txBody>
      </p:sp>
      <p:pic>
        <p:nvPicPr>
          <p:cNvPr id="16389" name="Picture 30" descr="C:\Work in Progress\Microsoft\Templates\MSL_PNG_Object_Library\2_Object_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325" y="4729480"/>
            <a:ext cx="3203575" cy="195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Cube 46"/>
          <p:cNvSpPr>
            <a:spLocks noChangeArrowheads="1"/>
          </p:cNvSpPr>
          <p:nvPr/>
        </p:nvSpPr>
        <p:spPr bwMode="auto">
          <a:xfrm rot="2638454">
            <a:off x="5621338" y="5547043"/>
            <a:ext cx="266700" cy="177800"/>
          </a:xfrm>
          <a:prstGeom prst="cube">
            <a:avLst>
              <a:gd name="adj" fmla="val 25000"/>
            </a:avLst>
          </a:prstGeom>
          <a:solidFill>
            <a:srgbClr val="FF33CC"/>
          </a:solidFill>
          <a:ln w="9525" algn="ctr">
            <a:solidFill>
              <a:srgbClr val="3333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 b="1">
              <a:latin typeface="Arial Narrow" pitchFamily="34" charset="0"/>
            </a:endParaRPr>
          </a:p>
        </p:txBody>
      </p:sp>
      <p:sp>
        <p:nvSpPr>
          <p:cNvPr id="16391" name="TextBox 52"/>
          <p:cNvSpPr txBox="1">
            <a:spLocks noChangeArrowheads="1"/>
          </p:cNvSpPr>
          <p:nvPr/>
        </p:nvSpPr>
        <p:spPr bwMode="auto">
          <a:xfrm>
            <a:off x="5980113" y="5429568"/>
            <a:ext cx="1825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GB" sz="1800" b="1">
                <a:latin typeface="Arial Narrow" pitchFamily="34" charset="0"/>
              </a:rPr>
              <a:t>BankCustomer()</a:t>
            </a:r>
          </a:p>
        </p:txBody>
      </p:sp>
      <p:sp>
        <p:nvSpPr>
          <p:cNvPr id="16392" name="TextBox 56"/>
          <p:cNvSpPr txBox="1">
            <a:spLocks noChangeArrowheads="1"/>
          </p:cNvSpPr>
          <p:nvPr/>
        </p:nvSpPr>
        <p:spPr bwMode="auto">
          <a:xfrm>
            <a:off x="5915025" y="5091430"/>
            <a:ext cx="2162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GB" sz="1800" b="1" dirty="0" smtClean="0">
                <a:latin typeface="Arial Narrow" pitchFamily="34" charset="0"/>
              </a:rPr>
              <a:t>Public </a:t>
            </a:r>
            <a:r>
              <a:rPr lang="en-GB" sz="1800" b="1" dirty="0" err="1">
                <a:latin typeface="Arial Narrow" pitchFamily="34" charset="0"/>
              </a:rPr>
              <a:t>BankCustomer</a:t>
            </a:r>
            <a:endParaRPr lang="en-GB" sz="1800" b="1" dirty="0">
              <a:latin typeface="Arial Narrow" pitchFamily="34" charset="0"/>
            </a:endParaRPr>
          </a:p>
        </p:txBody>
      </p:sp>
      <p:sp>
        <p:nvSpPr>
          <p:cNvPr id="16393" name="Cube 34"/>
          <p:cNvSpPr>
            <a:spLocks noChangeArrowheads="1"/>
          </p:cNvSpPr>
          <p:nvPr/>
        </p:nvSpPr>
        <p:spPr bwMode="auto">
          <a:xfrm rot="2638454">
            <a:off x="5621338" y="5901055"/>
            <a:ext cx="266700" cy="177800"/>
          </a:xfrm>
          <a:prstGeom prst="cube">
            <a:avLst>
              <a:gd name="adj" fmla="val 25000"/>
            </a:avLst>
          </a:prstGeom>
          <a:solidFill>
            <a:srgbClr val="0070C0"/>
          </a:solidFill>
          <a:ln w="9525" algn="ctr">
            <a:solidFill>
              <a:srgbClr val="3333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 b="1">
              <a:latin typeface="Arial Narrow" pitchFamily="34" charset="0"/>
            </a:endParaRPr>
          </a:p>
        </p:txBody>
      </p:sp>
      <p:sp>
        <p:nvSpPr>
          <p:cNvPr id="16394" name="TextBox 35"/>
          <p:cNvSpPr txBox="1">
            <a:spLocks noChangeArrowheads="1"/>
          </p:cNvSpPr>
          <p:nvPr/>
        </p:nvSpPr>
        <p:spPr bwMode="auto">
          <a:xfrm>
            <a:off x="5980113" y="5778818"/>
            <a:ext cx="1603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GB" sz="1800" b="1">
                <a:latin typeface="Arial Narrow" pitchFamily="34" charset="0"/>
              </a:rPr>
              <a:t>CustomerName</a:t>
            </a:r>
          </a:p>
        </p:txBody>
      </p:sp>
      <p:sp>
        <p:nvSpPr>
          <p:cNvPr id="16395" name="Cube 39"/>
          <p:cNvSpPr>
            <a:spLocks noChangeArrowheads="1"/>
          </p:cNvSpPr>
          <p:nvPr/>
        </p:nvSpPr>
        <p:spPr bwMode="auto">
          <a:xfrm rot="2638454">
            <a:off x="5621338" y="6255068"/>
            <a:ext cx="266700" cy="177800"/>
          </a:xfrm>
          <a:prstGeom prst="cube">
            <a:avLst>
              <a:gd name="adj" fmla="val 25000"/>
            </a:avLst>
          </a:prstGeom>
          <a:solidFill>
            <a:srgbClr val="0070C0"/>
          </a:solidFill>
          <a:ln w="9525" algn="ctr">
            <a:solidFill>
              <a:srgbClr val="3333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 b="1">
              <a:latin typeface="Arial Narrow" pitchFamily="34" charset="0"/>
            </a:endParaRPr>
          </a:p>
        </p:txBody>
      </p:sp>
      <p:pic>
        <p:nvPicPr>
          <p:cNvPr id="16396" name="Picture 31" descr="C:\Work in Progress\Microsoft\Templates\MSL_PNG_Object_Library\Security_Key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900" y="6269355"/>
            <a:ext cx="1968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7" name="TextBox 41"/>
          <p:cNvSpPr txBox="1">
            <a:spLocks noChangeArrowheads="1"/>
          </p:cNvSpPr>
          <p:nvPr/>
        </p:nvSpPr>
        <p:spPr bwMode="auto">
          <a:xfrm>
            <a:off x="5980113" y="6126480"/>
            <a:ext cx="1470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GB" sz="1800" b="1">
                <a:latin typeface="Arial Narrow" pitchFamily="34" charset="0"/>
              </a:rPr>
              <a:t>creditCardPin</a:t>
            </a:r>
          </a:p>
        </p:txBody>
      </p:sp>
      <p:sp>
        <p:nvSpPr>
          <p:cNvPr id="16398" name="TextBox 42"/>
          <p:cNvSpPr txBox="1">
            <a:spLocks noChangeArrowheads="1"/>
          </p:cNvSpPr>
          <p:nvPr/>
        </p:nvSpPr>
        <p:spPr bwMode="auto">
          <a:xfrm>
            <a:off x="6337300" y="4778693"/>
            <a:ext cx="1387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GB" sz="1800" b="1">
                <a:solidFill>
                  <a:srgbClr val="0070C0"/>
                </a:solidFill>
                <a:latin typeface="Arial Narrow" pitchFamily="34" charset="0"/>
              </a:rPr>
              <a:t>Serializable</a:t>
            </a:r>
          </a:p>
        </p:txBody>
      </p:sp>
      <p:sp>
        <p:nvSpPr>
          <p:cNvPr id="16399" name="Line 12"/>
          <p:cNvSpPr>
            <a:spLocks noChangeShapeType="1"/>
          </p:cNvSpPr>
          <p:nvPr/>
        </p:nvSpPr>
        <p:spPr bwMode="auto">
          <a:xfrm>
            <a:off x="6424613" y="4880293"/>
            <a:ext cx="1149350" cy="2032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00" name="Line 12"/>
          <p:cNvSpPr>
            <a:spLocks noChangeShapeType="1"/>
          </p:cNvSpPr>
          <p:nvPr/>
        </p:nvSpPr>
        <p:spPr bwMode="auto">
          <a:xfrm>
            <a:off x="6113463" y="6205855"/>
            <a:ext cx="1149350" cy="2032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01" name="TextBox 46"/>
          <p:cNvSpPr txBox="1">
            <a:spLocks noChangeArrowheads="1"/>
          </p:cNvSpPr>
          <p:nvPr/>
        </p:nvSpPr>
        <p:spPr bwMode="auto">
          <a:xfrm>
            <a:off x="6756400" y="559466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n-US" sz="1800" b="1">
              <a:latin typeface="Arial Narrow" pitchFamily="34" charset="0"/>
            </a:endParaRPr>
          </a:p>
        </p:txBody>
      </p:sp>
      <p:sp>
        <p:nvSpPr>
          <p:cNvPr id="16402" name="AutoShape 12"/>
          <p:cNvSpPr>
            <a:spLocks noChangeArrowheads="1"/>
          </p:cNvSpPr>
          <p:nvPr/>
        </p:nvSpPr>
        <p:spPr bwMode="auto">
          <a:xfrm>
            <a:off x="409575" y="5082480"/>
            <a:ext cx="4230688" cy="941189"/>
          </a:xfrm>
          <a:prstGeom prst="roundRect">
            <a:avLst>
              <a:gd name="adj" fmla="val 4745"/>
            </a:avLst>
          </a:prstGeom>
          <a:solidFill>
            <a:srgbClr val="9999FF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91440" bIns="91440" anchor="ctr">
            <a:spAutoFit/>
          </a:bodyPr>
          <a:lstStyle/>
          <a:p>
            <a:pPr eaLnBrk="0" hangingPunct="0"/>
            <a:r>
              <a:rPr lang="en-GB" sz="1200" b="0" dirty="0">
                <a:latin typeface="Lucida Console" pitchFamily="49" charset="0"/>
              </a:rPr>
              <a:t>&lt;?xml version</a:t>
            </a:r>
            <a:r>
              <a:rPr lang="en-GB" sz="1200" b="0" dirty="0" smtClean="0">
                <a:latin typeface="Lucida Console" pitchFamily="49" charset="0"/>
              </a:rPr>
              <a:t>="1.0"&gt;</a:t>
            </a:r>
            <a:endParaRPr lang="en-GB" sz="1200" b="0" dirty="0">
              <a:latin typeface="Lucida Console" pitchFamily="49" charset="0"/>
            </a:endParaRPr>
          </a:p>
          <a:p>
            <a:pPr eaLnBrk="0" hangingPunct="0"/>
            <a:r>
              <a:rPr lang="en-GB" sz="1200" b="0" dirty="0">
                <a:latin typeface="Lucida Console" pitchFamily="49" charset="0"/>
              </a:rPr>
              <a:t>&lt;</a:t>
            </a:r>
            <a:r>
              <a:rPr lang="en-GB" sz="1200" b="0" dirty="0" err="1" smtClean="0">
                <a:latin typeface="Lucida Console" pitchFamily="49" charset="0"/>
              </a:rPr>
              <a:t>BankCustomer</a:t>
            </a:r>
            <a:r>
              <a:rPr lang="en-GB" sz="1200" b="0" dirty="0" smtClean="0">
                <a:latin typeface="Lucida Console" pitchFamily="49" charset="0"/>
              </a:rPr>
              <a:t>&gt;</a:t>
            </a:r>
            <a:endParaRPr lang="en-GB" sz="1200" b="0" dirty="0">
              <a:latin typeface="Lucida Console" pitchFamily="49" charset="0"/>
            </a:endParaRPr>
          </a:p>
          <a:p>
            <a:pPr eaLnBrk="0" hangingPunct="0"/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&lt;</a:t>
            </a:r>
            <a:r>
              <a:rPr lang="en-GB" sz="1200" b="0" dirty="0" err="1">
                <a:latin typeface="Lucida Console" pitchFamily="49" charset="0"/>
              </a:rPr>
              <a:t>CustomerName</a:t>
            </a:r>
            <a:r>
              <a:rPr lang="en-GB" sz="1200" b="0" dirty="0">
                <a:latin typeface="Lucida Console" pitchFamily="49" charset="0"/>
              </a:rPr>
              <a:t>&gt;Fred&lt;/</a:t>
            </a:r>
            <a:r>
              <a:rPr lang="en-GB" sz="1200" b="0" dirty="0" err="1">
                <a:latin typeface="Lucida Console" pitchFamily="49" charset="0"/>
              </a:rPr>
              <a:t>CustomerName</a:t>
            </a:r>
            <a:r>
              <a:rPr lang="en-GB" sz="1200" b="0" dirty="0">
                <a:latin typeface="Lucida Console" pitchFamily="49" charset="0"/>
              </a:rPr>
              <a:t>&gt;</a:t>
            </a:r>
          </a:p>
          <a:p>
            <a:pPr eaLnBrk="0" hangingPunct="0"/>
            <a:r>
              <a:rPr lang="en-GB" sz="1200" b="0" dirty="0">
                <a:latin typeface="Lucida Console" pitchFamily="49" charset="0"/>
              </a:rPr>
              <a:t>&lt;/</a:t>
            </a:r>
            <a:r>
              <a:rPr lang="en-GB" sz="1200" b="0" dirty="0" err="1">
                <a:latin typeface="Lucida Console" pitchFamily="49" charset="0"/>
              </a:rPr>
              <a:t>BankCustomer</a:t>
            </a:r>
            <a:r>
              <a:rPr lang="en-GB" sz="1200" b="0" dirty="0">
                <a:latin typeface="Lucida Console" pitchFamily="49" charset="0"/>
              </a:rPr>
              <a:t>&gt;</a:t>
            </a:r>
          </a:p>
        </p:txBody>
      </p:sp>
      <p:sp>
        <p:nvSpPr>
          <p:cNvPr id="16403" name="Freeform 4"/>
          <p:cNvSpPr>
            <a:spLocks/>
          </p:cNvSpPr>
          <p:nvPr/>
        </p:nvSpPr>
        <p:spPr bwMode="auto">
          <a:xfrm rot="10800000">
            <a:off x="4487863" y="5437188"/>
            <a:ext cx="947737" cy="163512"/>
          </a:xfrm>
          <a:custGeom>
            <a:avLst/>
            <a:gdLst>
              <a:gd name="T0" fmla="*/ 2147483647 w 1193"/>
              <a:gd name="T1" fmla="*/ 2147483647 h 205"/>
              <a:gd name="T2" fmla="*/ 2147483647 w 1193"/>
              <a:gd name="T3" fmla="*/ 2147483647 h 205"/>
              <a:gd name="T4" fmla="*/ 2147483647 w 1193"/>
              <a:gd name="T5" fmla="*/ 0 h 205"/>
              <a:gd name="T6" fmla="*/ 2147483647 w 1193"/>
              <a:gd name="T7" fmla="*/ 2147483647 h 205"/>
              <a:gd name="T8" fmla="*/ 2147483647 w 1193"/>
              <a:gd name="T9" fmla="*/ 2147483647 h 205"/>
              <a:gd name="T10" fmla="*/ 2147483647 w 1193"/>
              <a:gd name="T11" fmla="*/ 2147483647 h 205"/>
              <a:gd name="T12" fmla="*/ 2147483647 w 1193"/>
              <a:gd name="T13" fmla="*/ 2147483647 h 205"/>
              <a:gd name="T14" fmla="*/ 2147483647 w 1193"/>
              <a:gd name="T15" fmla="*/ 2147483647 h 205"/>
              <a:gd name="T16" fmla="*/ 2147483647 w 1193"/>
              <a:gd name="T17" fmla="*/ 2147483647 h 205"/>
              <a:gd name="T18" fmla="*/ 2147483647 w 1193"/>
              <a:gd name="T19" fmla="*/ 2147483647 h 205"/>
              <a:gd name="T20" fmla="*/ 2147483647 w 1193"/>
              <a:gd name="T21" fmla="*/ 2147483647 h 205"/>
              <a:gd name="T22" fmla="*/ 0 w 1193"/>
              <a:gd name="T23" fmla="*/ 2147483647 h 205"/>
              <a:gd name="T24" fmla="*/ 2147483647 w 1193"/>
              <a:gd name="T25" fmla="*/ 2147483647 h 2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93"/>
              <a:gd name="T40" fmla="*/ 0 h 205"/>
              <a:gd name="T41" fmla="*/ 1193 w 1193"/>
              <a:gd name="T42" fmla="*/ 205 h 2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93" h="205">
                <a:moveTo>
                  <a:pt x="920" y="59"/>
                </a:moveTo>
                <a:lnTo>
                  <a:pt x="916" y="29"/>
                </a:lnTo>
                <a:lnTo>
                  <a:pt x="912" y="0"/>
                </a:lnTo>
                <a:lnTo>
                  <a:pt x="1052" y="53"/>
                </a:lnTo>
                <a:lnTo>
                  <a:pt x="1149" y="89"/>
                </a:lnTo>
                <a:lnTo>
                  <a:pt x="1193" y="107"/>
                </a:lnTo>
                <a:lnTo>
                  <a:pt x="1181" y="111"/>
                </a:lnTo>
                <a:lnTo>
                  <a:pt x="1149" y="123"/>
                </a:lnTo>
                <a:lnTo>
                  <a:pt x="1052" y="156"/>
                </a:lnTo>
                <a:lnTo>
                  <a:pt x="910" y="205"/>
                </a:lnTo>
                <a:lnTo>
                  <a:pt x="922" y="149"/>
                </a:lnTo>
                <a:lnTo>
                  <a:pt x="0" y="107"/>
                </a:lnTo>
                <a:lnTo>
                  <a:pt x="920" y="59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56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1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Serializing complex objects</a:t>
            </a:r>
          </a:p>
          <a:p>
            <a:pPr lvl="1"/>
            <a:r>
              <a:rPr lang="en-US" dirty="0" smtClean="0"/>
              <a:t>XML data </a:t>
            </a:r>
            <a:r>
              <a:rPr lang="en-US" dirty="0" smtClean="0">
                <a:sym typeface="Wingdings" pitchFamily="2" charset="2"/>
              </a:rPr>
              <a:t>corresponds to </a:t>
            </a:r>
            <a:r>
              <a:rPr lang="en-US" dirty="0" smtClean="0"/>
              <a:t>hierarchical relationships between objects</a:t>
            </a:r>
          </a:p>
          <a:p>
            <a:pPr lvl="1"/>
            <a:r>
              <a:rPr lang="en-US" dirty="0" smtClean="0"/>
              <a:t>Multiple references cause replicated data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Serializing collections of objects</a:t>
            </a:r>
          </a:p>
          <a:p>
            <a:pPr lvl="1"/>
            <a:r>
              <a:rPr lang="en-US" dirty="0" smtClean="0"/>
              <a:t>Specify the types of objects in the collection when you create the </a:t>
            </a:r>
            <a:r>
              <a:rPr lang="en-US" dirty="0" err="1" smtClean="0">
                <a:latin typeface="Lucida Console" pitchFamily="49" charset="0"/>
              </a:rPr>
              <a:t>XmlSerializer</a:t>
            </a:r>
            <a:r>
              <a:rPr lang="en-US" dirty="0" smtClean="0"/>
              <a:t> object</a:t>
            </a:r>
          </a:p>
          <a:p>
            <a:endParaRPr lang="en-US" dirty="0" smtClean="0"/>
          </a:p>
        </p:txBody>
      </p:sp>
      <p:sp>
        <p:nvSpPr>
          <p:cNvPr id="17411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Complex Data</a:t>
            </a:r>
            <a:endParaRPr lang="en-GB" sz="3400" dirty="0" smtClean="0"/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D6D436E-F107-4850-A4B9-C9AB26889D68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17413" name="AutoShape 12"/>
          <p:cNvSpPr>
            <a:spLocks noChangeArrowheads="1"/>
          </p:cNvSpPr>
          <p:nvPr/>
        </p:nvSpPr>
        <p:spPr bwMode="auto">
          <a:xfrm>
            <a:off x="1233488" y="3937278"/>
            <a:ext cx="3194050" cy="2635329"/>
          </a:xfrm>
          <a:prstGeom prst="roundRect">
            <a:avLst>
              <a:gd name="adj" fmla="val 4745"/>
            </a:avLst>
          </a:prstGeom>
          <a:solidFill>
            <a:srgbClr val="9999FF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91440" bIns="91440" anchor="ctr">
            <a:spAutoFit/>
          </a:bodyPr>
          <a:lstStyle/>
          <a:p>
            <a:pPr eaLnBrk="0" hangingPunct="0"/>
            <a:r>
              <a:rPr lang="en-GB" sz="1200" b="0" dirty="0">
                <a:latin typeface="Lucida Console" pitchFamily="49" charset="0"/>
              </a:rPr>
              <a:t>&lt;?xml version="1.0"?&gt;</a:t>
            </a:r>
            <a:br>
              <a:rPr lang="en-GB" sz="1200" b="0" dirty="0">
                <a:latin typeface="Lucida Console" pitchFamily="49" charset="0"/>
              </a:rPr>
            </a:br>
            <a:r>
              <a:rPr lang="en-GB" sz="1200" b="0" dirty="0">
                <a:latin typeface="Lucida Console" pitchFamily="49" charset="0"/>
              </a:rPr>
              <a:t>&lt;</a:t>
            </a:r>
            <a:r>
              <a:rPr lang="en-GB" sz="1200" b="0" dirty="0" smtClean="0">
                <a:latin typeface="Lucida Console" pitchFamily="49" charset="0"/>
              </a:rPr>
              <a:t>Person&gt;</a:t>
            </a:r>
            <a:r>
              <a:rPr lang="en-GB" sz="1200" b="0" dirty="0">
                <a:latin typeface="Lucida Console" pitchFamily="49" charset="0"/>
              </a:rPr>
              <a:t/>
            </a:r>
            <a:br>
              <a:rPr lang="en-GB" sz="1200" b="0" dirty="0">
                <a:latin typeface="Lucida Console" pitchFamily="49" charset="0"/>
              </a:rPr>
            </a:br>
            <a:r>
              <a:rPr lang="en-GB" sz="1200" b="0" dirty="0">
                <a:latin typeface="Lucida Console" pitchFamily="49" charset="0"/>
              </a:rPr>
              <a:t>  &lt;Name&gt;Francesca&lt;/Name&gt;</a:t>
            </a:r>
            <a:br>
              <a:rPr lang="en-GB" sz="1200" b="0" dirty="0">
                <a:latin typeface="Lucida Console" pitchFamily="49" charset="0"/>
              </a:rPr>
            </a:br>
            <a:r>
              <a:rPr lang="en-GB" sz="1200" b="0" dirty="0">
                <a:latin typeface="Lucida Console" pitchFamily="49" charset="0"/>
              </a:rPr>
              <a:t>  &lt;Id&gt;3&lt;/Id&gt;</a:t>
            </a:r>
            <a:br>
              <a:rPr lang="en-GB" sz="1200" b="0" dirty="0">
                <a:latin typeface="Lucida Console" pitchFamily="49" charset="0"/>
              </a:rPr>
            </a:br>
            <a:r>
              <a:rPr lang="en-GB" sz="1200" b="0" dirty="0">
                <a:latin typeface="Lucida Console" pitchFamily="49" charset="0"/>
              </a:rPr>
              <a:t>  &lt;Father&gt;</a:t>
            </a:r>
            <a:br>
              <a:rPr lang="en-GB" sz="1200" b="0" dirty="0">
                <a:latin typeface="Lucida Console" pitchFamily="49" charset="0"/>
              </a:rPr>
            </a:br>
            <a:r>
              <a:rPr lang="en-GB" sz="1200" b="0" dirty="0">
                <a:latin typeface="Lucida Console" pitchFamily="49" charset="0"/>
              </a:rPr>
              <a:t>    &lt;Name&gt;John&lt;/Name&gt;</a:t>
            </a:r>
            <a:br>
              <a:rPr lang="en-GB" sz="1200" b="0" dirty="0">
                <a:latin typeface="Lucida Console" pitchFamily="49" charset="0"/>
              </a:rPr>
            </a:br>
            <a:r>
              <a:rPr lang="en-GB" sz="1200" b="0" dirty="0">
                <a:latin typeface="Lucida Console" pitchFamily="49" charset="0"/>
              </a:rPr>
              <a:t>    &lt;Id&gt;1&lt;/Id&gt;</a:t>
            </a:r>
            <a:br>
              <a:rPr lang="en-GB" sz="1200" b="0" dirty="0">
                <a:latin typeface="Lucida Console" pitchFamily="49" charset="0"/>
              </a:rPr>
            </a:br>
            <a:r>
              <a:rPr lang="en-GB" sz="1200" b="0" dirty="0">
                <a:latin typeface="Lucida Console" pitchFamily="49" charset="0"/>
              </a:rPr>
              <a:t>  &lt;/Father&gt;</a:t>
            </a:r>
            <a:br>
              <a:rPr lang="en-GB" sz="1200" b="0" dirty="0">
                <a:latin typeface="Lucida Console" pitchFamily="49" charset="0"/>
              </a:rPr>
            </a:br>
            <a:r>
              <a:rPr lang="en-GB" sz="1200" b="0" dirty="0">
                <a:latin typeface="Lucida Console" pitchFamily="49" charset="0"/>
              </a:rPr>
              <a:t>  &lt;Mother&gt;</a:t>
            </a:r>
          </a:p>
          <a:p>
            <a:pPr eaLnBrk="0" hangingPunct="0"/>
            <a:r>
              <a:rPr lang="en-GB" sz="1200" b="0" dirty="0">
                <a:latin typeface="Lucida Console" pitchFamily="49" charset="0"/>
              </a:rPr>
              <a:t>    &lt;Name&gt;Diana&lt;/Name&gt;</a:t>
            </a:r>
            <a:br>
              <a:rPr lang="en-GB" sz="1200" b="0" dirty="0">
                <a:latin typeface="Lucida Console" pitchFamily="49" charset="0"/>
              </a:rPr>
            </a:br>
            <a:r>
              <a:rPr lang="en-GB" sz="1200" b="0" dirty="0">
                <a:latin typeface="Lucida Console" pitchFamily="49" charset="0"/>
              </a:rPr>
              <a:t>    &lt;Id&gt;2&lt;/Id&gt;</a:t>
            </a:r>
            <a:br>
              <a:rPr lang="en-GB" sz="1200" b="0" dirty="0">
                <a:latin typeface="Lucida Console" pitchFamily="49" charset="0"/>
              </a:rPr>
            </a:br>
            <a:r>
              <a:rPr lang="en-GB" sz="1200" b="0" dirty="0">
                <a:latin typeface="Lucida Console" pitchFamily="49" charset="0"/>
              </a:rPr>
              <a:t>  &lt;/Mother&gt;</a:t>
            </a:r>
          </a:p>
          <a:p>
            <a:pPr eaLnBrk="0" hangingPunct="0"/>
            <a:r>
              <a:rPr lang="en-GB" sz="1200" b="0" dirty="0">
                <a:latin typeface="Lucida Console" pitchFamily="49" charset="0"/>
              </a:rPr>
              <a:t>&lt;/Person&gt;</a:t>
            </a:r>
          </a:p>
        </p:txBody>
      </p:sp>
      <p:sp>
        <p:nvSpPr>
          <p:cNvPr id="17414" name="AutoShape 12"/>
          <p:cNvSpPr>
            <a:spLocks noChangeArrowheads="1"/>
          </p:cNvSpPr>
          <p:nvPr/>
        </p:nvSpPr>
        <p:spPr bwMode="auto">
          <a:xfrm>
            <a:off x="4572000" y="3918684"/>
            <a:ext cx="3767138" cy="2447092"/>
          </a:xfrm>
          <a:prstGeom prst="roundRect">
            <a:avLst>
              <a:gd name="adj" fmla="val 4745"/>
            </a:avLst>
          </a:prstGeom>
          <a:solidFill>
            <a:srgbClr val="9999FF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91440" bIns="91440" anchor="ctr">
            <a:spAutoFit/>
          </a:bodyPr>
          <a:lstStyle/>
          <a:p>
            <a:pPr eaLnBrk="0" hangingPunct="0"/>
            <a:r>
              <a:rPr lang="en-GB" sz="1200" b="0" dirty="0">
                <a:latin typeface="Lucida Console" pitchFamily="49" charset="0"/>
              </a:rPr>
              <a:t>&lt;?xml version="1.0"?&gt;</a:t>
            </a:r>
          </a:p>
          <a:p>
            <a:pPr eaLnBrk="0" hangingPunct="0"/>
            <a:r>
              <a:rPr lang="en-GB" sz="1200" b="0" dirty="0">
                <a:latin typeface="Lucida Console" pitchFamily="49" charset="0"/>
              </a:rPr>
              <a:t>&lt;</a:t>
            </a:r>
            <a:r>
              <a:rPr lang="en-GB" sz="1200" b="0" dirty="0" err="1" smtClean="0">
                <a:latin typeface="Lucida Console" pitchFamily="49" charset="0"/>
              </a:rPr>
              <a:t>ArrayOfAnyType</a:t>
            </a:r>
            <a:r>
              <a:rPr lang="en-GB" sz="1200" b="0" dirty="0" smtClean="0">
                <a:latin typeface="Lucida Console" pitchFamily="49" charset="0"/>
              </a:rPr>
              <a:t>&gt;</a:t>
            </a:r>
            <a:endParaRPr lang="en-GB" sz="1200" b="0" dirty="0">
              <a:latin typeface="Lucida Console" pitchFamily="49" charset="0"/>
            </a:endParaRPr>
          </a:p>
          <a:p>
            <a:pPr eaLnBrk="0" hangingPunct="0"/>
            <a:r>
              <a:rPr lang="en-GB" sz="1200" b="0" dirty="0">
                <a:latin typeface="Lucida Console" pitchFamily="49" charset="0"/>
              </a:rPr>
              <a:t>  &lt;</a:t>
            </a:r>
            <a:r>
              <a:rPr lang="en-GB" sz="1200" b="0" dirty="0" err="1">
                <a:latin typeface="Lucida Console" pitchFamily="49" charset="0"/>
              </a:rPr>
              <a:t>anyType</a:t>
            </a:r>
            <a:r>
              <a:rPr lang="en-GB" sz="1200" b="0" dirty="0">
                <a:latin typeface="Lucida Console" pitchFamily="49" charset="0"/>
              </a:rPr>
              <a:t> </a:t>
            </a:r>
            <a:r>
              <a:rPr lang="en-GB" sz="1200" b="0" dirty="0" err="1">
                <a:latin typeface="Lucida Console" pitchFamily="49" charset="0"/>
              </a:rPr>
              <a:t>xsi:type</a:t>
            </a:r>
            <a:r>
              <a:rPr lang="en-GB" sz="1200" b="0" dirty="0">
                <a:latin typeface="Lucida Console" pitchFamily="49" charset="0"/>
              </a:rPr>
              <a:t>="Person"&gt;</a:t>
            </a:r>
          </a:p>
          <a:p>
            <a:pPr eaLnBrk="0" hangingPunct="0"/>
            <a:r>
              <a:rPr lang="en-GB" sz="1200" b="0" dirty="0">
                <a:latin typeface="Lucida Console" pitchFamily="49" charset="0"/>
              </a:rPr>
              <a:t>    &lt;Name&gt;Diana&lt;/Name&gt;</a:t>
            </a:r>
          </a:p>
          <a:p>
            <a:pPr eaLnBrk="0" hangingPunct="0"/>
            <a:r>
              <a:rPr lang="en-GB" sz="1200" b="0" dirty="0">
                <a:latin typeface="Lucida Console" pitchFamily="49" charset="0"/>
              </a:rPr>
              <a:t>    &lt;Id&gt;2&lt;/Id&gt;</a:t>
            </a:r>
          </a:p>
          <a:p>
            <a:pPr eaLnBrk="0" hangingPunct="0"/>
            <a:r>
              <a:rPr lang="en-GB" sz="1200" b="0" dirty="0">
                <a:latin typeface="Lucida Console" pitchFamily="49" charset="0"/>
              </a:rPr>
              <a:t>  &lt;/</a:t>
            </a:r>
            <a:r>
              <a:rPr lang="en-GB" sz="1200" b="0" dirty="0" err="1">
                <a:latin typeface="Lucida Console" pitchFamily="49" charset="0"/>
              </a:rPr>
              <a:t>anyType</a:t>
            </a:r>
            <a:r>
              <a:rPr lang="en-GB" sz="1200" b="0" dirty="0">
                <a:latin typeface="Lucida Console" pitchFamily="49" charset="0"/>
              </a:rPr>
              <a:t>&gt;</a:t>
            </a:r>
          </a:p>
          <a:p>
            <a:pPr eaLnBrk="0" hangingPunct="0"/>
            <a:r>
              <a:rPr lang="en-GB" sz="1200" b="0" dirty="0">
                <a:latin typeface="Lucida Console" pitchFamily="49" charset="0"/>
              </a:rPr>
              <a:t>  &lt;</a:t>
            </a:r>
            <a:r>
              <a:rPr lang="en-GB" sz="1200" b="0" dirty="0" err="1">
                <a:latin typeface="Lucida Console" pitchFamily="49" charset="0"/>
              </a:rPr>
              <a:t>anyType</a:t>
            </a:r>
            <a:r>
              <a:rPr lang="en-GB" sz="1200" b="0" dirty="0">
                <a:latin typeface="Lucida Console" pitchFamily="49" charset="0"/>
              </a:rPr>
              <a:t> </a:t>
            </a:r>
            <a:r>
              <a:rPr lang="en-GB" sz="1200" b="0" dirty="0" err="1">
                <a:latin typeface="Lucida Console" pitchFamily="49" charset="0"/>
              </a:rPr>
              <a:t>xsi:type</a:t>
            </a:r>
            <a:r>
              <a:rPr lang="en-GB" sz="1200" b="0" dirty="0">
                <a:latin typeface="Lucida Console" pitchFamily="49" charset="0"/>
              </a:rPr>
              <a:t>="Person"&gt;</a:t>
            </a:r>
          </a:p>
          <a:p>
            <a:pPr eaLnBrk="0" hangingPunct="0"/>
            <a:r>
              <a:rPr lang="en-GB" sz="1200" b="0" dirty="0">
                <a:latin typeface="Lucida Console" pitchFamily="49" charset="0"/>
              </a:rPr>
              <a:t>    &lt;Name&gt;John&lt;/Name&gt;</a:t>
            </a:r>
          </a:p>
          <a:p>
            <a:pPr eaLnBrk="0" hangingPunct="0"/>
            <a:r>
              <a:rPr lang="en-GB" sz="1200" b="0" dirty="0">
                <a:latin typeface="Lucida Console" pitchFamily="49" charset="0"/>
              </a:rPr>
              <a:t>    &lt;Id&gt;1&lt;/Id&gt;</a:t>
            </a:r>
          </a:p>
          <a:p>
            <a:pPr eaLnBrk="0" hangingPunct="0"/>
            <a:r>
              <a:rPr lang="en-GB" sz="1200" b="0" dirty="0">
                <a:latin typeface="Lucida Console" pitchFamily="49" charset="0"/>
              </a:rPr>
              <a:t>  &lt;/</a:t>
            </a:r>
            <a:r>
              <a:rPr lang="en-GB" sz="1200" b="0" dirty="0" err="1">
                <a:latin typeface="Lucida Console" pitchFamily="49" charset="0"/>
              </a:rPr>
              <a:t>anyType</a:t>
            </a:r>
            <a:r>
              <a:rPr lang="en-GB" sz="1200" b="0" dirty="0">
                <a:latin typeface="Lucida Console" pitchFamily="49" charset="0"/>
              </a:rPr>
              <a:t>&gt;</a:t>
            </a:r>
          </a:p>
          <a:p>
            <a:pPr eaLnBrk="0" hangingPunct="0"/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…</a:t>
            </a:r>
            <a:endParaRPr lang="en-GB" sz="1200" b="0" dirty="0">
              <a:latin typeface="Lucida Console" pitchFamily="49" charset="0"/>
            </a:endParaRPr>
          </a:p>
          <a:p>
            <a:pPr eaLnBrk="0" hangingPunct="0"/>
            <a:r>
              <a:rPr lang="en-GB" sz="1200" b="0" dirty="0">
                <a:latin typeface="Lucida Console" pitchFamily="49" charset="0"/>
              </a:rPr>
              <a:t>&lt;/</a:t>
            </a:r>
            <a:r>
              <a:rPr lang="en-GB" sz="1200" b="0" dirty="0" err="1">
                <a:latin typeface="Lucida Console" pitchFamily="49" charset="0"/>
              </a:rPr>
              <a:t>ArrayOfAnyType</a:t>
            </a:r>
            <a:r>
              <a:rPr lang="en-GB" sz="1200" b="0" dirty="0">
                <a:latin typeface="Lucida Console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1915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E86D94B-C2BA-4EBD-A5A3-68EF3460714D}" type="slidenum">
              <a:rPr lang="en-GB" sz="1200">
                <a:solidFill>
                  <a:schemeClr val="tx2"/>
                </a:solidFill>
              </a:rPr>
              <a:pPr eaLnBrk="1" hangingPunct="1"/>
              <a:t>35</a:t>
            </a:fld>
            <a:endParaRPr lang="en-GB" sz="1200">
              <a:solidFill>
                <a:schemeClr val="tx2"/>
              </a:solidFill>
            </a:endParaRPr>
          </a:p>
        </p:txBody>
      </p:sp>
      <p:sp>
        <p:nvSpPr>
          <p:cNvPr id="18435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dirty="0" smtClean="0"/>
              <a:t>XML Type Definitions and Namespaces</a:t>
            </a:r>
            <a:endParaRPr lang="en-GB" sz="3400" dirty="0" smtClean="0"/>
          </a:p>
        </p:txBody>
      </p:sp>
      <p:sp>
        <p:nvSpPr>
          <p:cNvPr id="18436" name="Rectangle 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y-GB" dirty="0" smtClean="0">
                <a:latin typeface="Lucida Console" pitchFamily="49" charset="0"/>
              </a:rPr>
              <a:t>[XmlType]</a:t>
            </a:r>
          </a:p>
          <a:p>
            <a:pPr lvl="1" eaLnBrk="1" hangingPunct="1"/>
            <a:r>
              <a:rPr lang="en-US" dirty="0" smtClean="0"/>
              <a:t>Specifies the type definition for a class when it is serialized as XML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Common </a:t>
            </a:r>
            <a:r>
              <a:rPr lang="en-US" dirty="0" smtClean="0">
                <a:latin typeface="Lucida Console" pitchFamily="49" charset="0"/>
              </a:rPr>
              <a:t>[</a:t>
            </a:r>
            <a:r>
              <a:rPr lang="en-US" dirty="0" err="1" smtClean="0">
                <a:latin typeface="Lucida Console" pitchFamily="49" charset="0"/>
              </a:rPr>
              <a:t>XmlType</a:t>
            </a:r>
            <a:r>
              <a:rPr lang="en-US" dirty="0" smtClean="0">
                <a:latin typeface="Lucida Console" pitchFamily="49" charset="0"/>
              </a:rPr>
              <a:t>]</a:t>
            </a:r>
            <a:r>
              <a:rPr lang="en-US" dirty="0" smtClean="0"/>
              <a:t> properties</a:t>
            </a:r>
          </a:p>
          <a:p>
            <a:pPr lvl="1" eaLnBrk="1" hangingPunct="1"/>
            <a:r>
              <a:rPr lang="en-US" dirty="0" err="1" smtClean="0">
                <a:latin typeface="Lucida Console" pitchFamily="49" charset="0"/>
              </a:rPr>
              <a:t>TypeName</a:t>
            </a:r>
            <a:endParaRPr lang="en-US" dirty="0" smtClean="0">
              <a:latin typeface="Lucida Console" pitchFamily="49" charset="0"/>
            </a:endParaRPr>
          </a:p>
          <a:p>
            <a:pPr lvl="1" eaLnBrk="1" hangingPunct="1"/>
            <a:r>
              <a:rPr lang="en-US" dirty="0" smtClean="0">
                <a:latin typeface="Lucida Console" pitchFamily="49" charset="0"/>
              </a:rPr>
              <a:t>Namespace</a:t>
            </a:r>
          </a:p>
          <a:p>
            <a:pPr eaLnBrk="1" hangingPunct="1"/>
            <a:endParaRPr lang="en-US" dirty="0" smtClean="0"/>
          </a:p>
        </p:txBody>
      </p:sp>
      <p:sp>
        <p:nvSpPr>
          <p:cNvPr id="18437" name="AutoShape 12"/>
          <p:cNvSpPr>
            <a:spLocks noChangeArrowheads="1"/>
          </p:cNvSpPr>
          <p:nvPr/>
        </p:nvSpPr>
        <p:spPr bwMode="auto">
          <a:xfrm>
            <a:off x="1197610" y="5111115"/>
            <a:ext cx="7286625" cy="1285875"/>
          </a:xfrm>
          <a:prstGeom prst="roundRect">
            <a:avLst>
              <a:gd name="adj" fmla="val 4745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91440" bIns="91440" anchor="ctr">
            <a:spAutoFit/>
          </a:bodyPr>
          <a:lstStyle/>
          <a:p>
            <a:pPr eaLnBrk="0" hangingPunct="0"/>
            <a:r>
              <a:rPr lang="en-GB" sz="1400" b="1">
                <a:latin typeface="Lucida Sans Typewriter" pitchFamily="49" charset="0"/>
              </a:rPr>
              <a:t>&lt;?xml version="1.0"?&gt;</a:t>
            </a:r>
          </a:p>
          <a:p>
            <a:pPr eaLnBrk="0" hangingPunct="0"/>
            <a:r>
              <a:rPr lang="en-GB" sz="1400" b="1">
                <a:latin typeface="Lucida Sans Typewriter" pitchFamily="49" charset="0"/>
              </a:rPr>
              <a:t>&lt;Person xmlns:xsi="..."&gt;</a:t>
            </a:r>
          </a:p>
          <a:p>
            <a:pPr eaLnBrk="0" hangingPunct="0"/>
            <a:r>
              <a:rPr lang="en-GB" sz="1400" b="1">
                <a:latin typeface="Lucida Sans Typewriter" pitchFamily="49" charset="0"/>
              </a:rPr>
              <a:t>  &lt;Name&gt;John&lt;/Name&gt;</a:t>
            </a:r>
          </a:p>
          <a:p>
            <a:pPr eaLnBrk="0" hangingPunct="0"/>
            <a:r>
              <a:rPr lang="en-GB" sz="1400" b="1">
                <a:latin typeface="Lucida Sans Typewriter" pitchFamily="49" charset="0"/>
              </a:rPr>
              <a:t>  &lt;Id&gt;2&lt;/Id&gt;</a:t>
            </a:r>
          </a:p>
          <a:p>
            <a:pPr eaLnBrk="0" hangingPunct="0"/>
            <a:r>
              <a:rPr lang="en-GB" sz="1400" b="1">
                <a:latin typeface="Lucida Sans Typewriter" pitchFamily="49" charset="0"/>
              </a:rPr>
              <a:t>&lt;/FamilyMember&gt;</a:t>
            </a:r>
          </a:p>
        </p:txBody>
      </p:sp>
      <p:pic>
        <p:nvPicPr>
          <p:cNvPr id="18438" name="Picture 30" descr="C:\Work in Progress\Microsoft\Templates\MSL_PNG_Object_Library\2_Object_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245" y="3761740"/>
            <a:ext cx="1538288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Cube 46"/>
          <p:cNvSpPr>
            <a:spLocks noChangeArrowheads="1"/>
          </p:cNvSpPr>
          <p:nvPr/>
        </p:nvSpPr>
        <p:spPr bwMode="auto">
          <a:xfrm rot="2638454">
            <a:off x="1393508" y="4320540"/>
            <a:ext cx="266700" cy="177800"/>
          </a:xfrm>
          <a:prstGeom prst="cube">
            <a:avLst>
              <a:gd name="adj" fmla="val 25000"/>
            </a:avLst>
          </a:prstGeom>
          <a:solidFill>
            <a:srgbClr val="0070C0"/>
          </a:solidFill>
          <a:ln w="9525" algn="ctr">
            <a:solidFill>
              <a:srgbClr val="3333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 b="1">
              <a:latin typeface="Arial Narrow" pitchFamily="34" charset="0"/>
            </a:endParaRPr>
          </a:p>
        </p:txBody>
      </p:sp>
      <p:sp>
        <p:nvSpPr>
          <p:cNvPr id="18440" name="Cube 48"/>
          <p:cNvSpPr>
            <a:spLocks noChangeArrowheads="1"/>
          </p:cNvSpPr>
          <p:nvPr/>
        </p:nvSpPr>
        <p:spPr bwMode="auto">
          <a:xfrm rot="2638454">
            <a:off x="1393508" y="4633278"/>
            <a:ext cx="266700" cy="179387"/>
          </a:xfrm>
          <a:prstGeom prst="cube">
            <a:avLst>
              <a:gd name="adj" fmla="val 25000"/>
            </a:avLst>
          </a:prstGeom>
          <a:solidFill>
            <a:srgbClr val="0070C0"/>
          </a:solidFill>
          <a:ln w="9525" algn="ctr">
            <a:solidFill>
              <a:srgbClr val="3333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 b="1">
              <a:latin typeface="Arial Narrow" pitchFamily="34" charset="0"/>
            </a:endParaRPr>
          </a:p>
        </p:txBody>
      </p:sp>
      <p:sp>
        <p:nvSpPr>
          <p:cNvPr id="18441" name="TextBox 52"/>
          <p:cNvSpPr txBox="1">
            <a:spLocks noChangeArrowheads="1"/>
          </p:cNvSpPr>
          <p:nvPr/>
        </p:nvSpPr>
        <p:spPr bwMode="auto">
          <a:xfrm>
            <a:off x="1771333" y="4203065"/>
            <a:ext cx="1417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GB" sz="1800" b="1">
                <a:latin typeface="Arial Narrow" pitchFamily="34" charset="0"/>
              </a:rPr>
              <a:t>Name</a:t>
            </a:r>
          </a:p>
        </p:txBody>
      </p:sp>
      <p:sp>
        <p:nvSpPr>
          <p:cNvPr id="18442" name="TextBox 53"/>
          <p:cNvSpPr txBox="1">
            <a:spLocks noChangeArrowheads="1"/>
          </p:cNvSpPr>
          <p:nvPr/>
        </p:nvSpPr>
        <p:spPr bwMode="auto">
          <a:xfrm>
            <a:off x="1771333" y="4512628"/>
            <a:ext cx="1635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GB" sz="1800" b="1">
                <a:latin typeface="Arial Narrow" pitchFamily="34" charset="0"/>
              </a:rPr>
              <a:t>Id</a:t>
            </a:r>
          </a:p>
        </p:txBody>
      </p:sp>
      <p:sp>
        <p:nvSpPr>
          <p:cNvPr id="18443" name="TextBox 56"/>
          <p:cNvSpPr txBox="1">
            <a:spLocks noChangeArrowheads="1"/>
          </p:cNvSpPr>
          <p:nvPr/>
        </p:nvSpPr>
        <p:spPr bwMode="auto">
          <a:xfrm>
            <a:off x="1197610" y="3844608"/>
            <a:ext cx="1517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GB" sz="1800" b="1" dirty="0">
                <a:latin typeface="Arial Narrow" pitchFamily="34" charset="0"/>
              </a:rPr>
              <a:t>Person</a:t>
            </a:r>
          </a:p>
        </p:txBody>
      </p:sp>
      <p:sp>
        <p:nvSpPr>
          <p:cNvPr id="18444" name="Rectangle 43"/>
          <p:cNvSpPr>
            <a:spLocks noChangeArrowheads="1"/>
          </p:cNvSpPr>
          <p:nvPr/>
        </p:nvSpPr>
        <p:spPr bwMode="auto">
          <a:xfrm>
            <a:off x="2952433" y="4253865"/>
            <a:ext cx="5708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800" b="1" dirty="0">
                <a:latin typeface="Arial Narrow" pitchFamily="34" charset="0"/>
              </a:rPr>
              <a:t>[</a:t>
            </a:r>
            <a:r>
              <a:rPr lang="en-US" sz="1800" b="1" dirty="0" err="1">
                <a:latin typeface="Arial Narrow" pitchFamily="34" charset="0"/>
              </a:rPr>
              <a:t>XmlType</a:t>
            </a:r>
            <a:r>
              <a:rPr lang="en-US" sz="1800" b="1" dirty="0">
                <a:latin typeface="Arial Narrow" pitchFamily="34" charset="0"/>
              </a:rPr>
              <a:t>(</a:t>
            </a:r>
            <a:r>
              <a:rPr lang="en-US" sz="1800" b="1" dirty="0" err="1">
                <a:solidFill>
                  <a:schemeClr val="hlink"/>
                </a:solidFill>
                <a:latin typeface="Arial Narrow" pitchFamily="34" charset="0"/>
              </a:rPr>
              <a:t>TypeName</a:t>
            </a:r>
            <a:r>
              <a:rPr lang="en-US" sz="1800" b="1" dirty="0" smtClean="0">
                <a:solidFill>
                  <a:schemeClr val="hlink"/>
                </a:solidFill>
                <a:latin typeface="Arial Narrow" pitchFamily="34" charset="0"/>
              </a:rPr>
              <a:t>="</a:t>
            </a:r>
            <a:r>
              <a:rPr lang="en-US" sz="1800" b="1" dirty="0" err="1" smtClean="0">
                <a:solidFill>
                  <a:schemeClr val="hlink"/>
                </a:solidFill>
                <a:latin typeface="Arial Narrow" pitchFamily="34" charset="0"/>
              </a:rPr>
              <a:t>Bod"</a:t>
            </a:r>
            <a:r>
              <a:rPr lang="en-US" sz="1800" b="1" dirty="0" err="1" smtClean="0">
                <a:latin typeface="Arial Narrow" pitchFamily="34" charset="0"/>
              </a:rPr>
              <a:t>,</a:t>
            </a:r>
            <a:r>
              <a:rPr lang="en-US" sz="1800" b="1" dirty="0" err="1" smtClean="0">
                <a:solidFill>
                  <a:srgbClr val="FF0000"/>
                </a:solidFill>
                <a:latin typeface="Arial Narrow" pitchFamily="34" charset="0"/>
              </a:rPr>
              <a:t>Namespace</a:t>
            </a:r>
            <a:r>
              <a:rPr lang="en-US" sz="1800" b="1" dirty="0">
                <a:solidFill>
                  <a:srgbClr val="FF0000"/>
                </a:solidFill>
                <a:latin typeface="Arial Narrow" pitchFamily="34" charset="0"/>
              </a:rPr>
              <a:t>="</a:t>
            </a:r>
            <a:r>
              <a:rPr lang="en-US" sz="1800" b="1" dirty="0" err="1" smtClean="0">
                <a:solidFill>
                  <a:srgbClr val="FF0000"/>
                </a:solidFill>
                <a:latin typeface="Arial Narrow" pitchFamily="34" charset="0"/>
              </a:rPr>
              <a:t>urn:acme</a:t>
            </a:r>
            <a:r>
              <a:rPr lang="en-US" sz="1800" b="1" dirty="0" smtClean="0">
                <a:solidFill>
                  <a:srgbClr val="FF0000"/>
                </a:solidFill>
                <a:latin typeface="Arial Narrow" pitchFamily="34" charset="0"/>
              </a:rPr>
              <a:t>"</a:t>
            </a:r>
            <a:r>
              <a:rPr lang="en-US" sz="1800" b="1" dirty="0" smtClean="0">
                <a:latin typeface="Arial Narrow" pitchFamily="34" charset="0"/>
              </a:rPr>
              <a:t>)]</a:t>
            </a:r>
            <a:endParaRPr lang="en-GB" sz="1800" b="1" dirty="0">
              <a:latin typeface="Arial Narrow" pitchFamily="34" charset="0"/>
            </a:endParaRPr>
          </a:p>
        </p:txBody>
      </p:sp>
      <p:sp>
        <p:nvSpPr>
          <p:cNvPr id="18445" name="AutoShape 12"/>
          <p:cNvSpPr>
            <a:spLocks noChangeArrowheads="1"/>
          </p:cNvSpPr>
          <p:nvPr/>
        </p:nvSpPr>
        <p:spPr bwMode="auto">
          <a:xfrm>
            <a:off x="1197610" y="5111115"/>
            <a:ext cx="7286625" cy="1285875"/>
          </a:xfrm>
          <a:prstGeom prst="roundRect">
            <a:avLst>
              <a:gd name="adj" fmla="val 4745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91440" bIns="91440" anchor="ctr">
            <a:spAutoFit/>
          </a:bodyPr>
          <a:lstStyle/>
          <a:p>
            <a:pPr eaLnBrk="0" hangingPunct="0"/>
            <a:r>
              <a:rPr lang="en-GB" sz="1400" b="1">
                <a:latin typeface="Lucida Sans Typewriter" pitchFamily="49" charset="0"/>
              </a:rPr>
              <a:t>&lt;?xml version="1.0"?&gt;</a:t>
            </a:r>
          </a:p>
          <a:p>
            <a:pPr eaLnBrk="0" hangingPunct="0"/>
            <a:r>
              <a:rPr lang="en-GB" sz="1400" b="1">
                <a:latin typeface="Lucida Sans Typewriter" pitchFamily="49" charset="0"/>
              </a:rPr>
              <a:t>&lt;</a:t>
            </a:r>
            <a:r>
              <a:rPr lang="en-GB" sz="1400" b="1">
                <a:solidFill>
                  <a:srgbClr val="FF0000"/>
                </a:solidFill>
                <a:latin typeface="Lucida Sans Typewriter" pitchFamily="49" charset="0"/>
              </a:rPr>
              <a:t>FamilyMember</a:t>
            </a:r>
            <a:r>
              <a:rPr lang="en-GB" sz="1400" b="1">
                <a:latin typeface="Lucida Sans Typewriter" pitchFamily="49" charset="0"/>
              </a:rPr>
              <a:t> xmlns:xsi="..."&gt;</a:t>
            </a:r>
          </a:p>
          <a:p>
            <a:pPr eaLnBrk="0" hangingPunct="0"/>
            <a:r>
              <a:rPr lang="en-GB" sz="1400" b="1">
                <a:latin typeface="Lucida Sans Typewriter" pitchFamily="49" charset="0"/>
              </a:rPr>
              <a:t>  &lt;Name&gt;John&lt;/Name&gt;</a:t>
            </a:r>
          </a:p>
          <a:p>
            <a:pPr eaLnBrk="0" hangingPunct="0"/>
            <a:r>
              <a:rPr lang="en-GB" sz="1400" b="1">
                <a:latin typeface="Lucida Sans Typewriter" pitchFamily="49" charset="0"/>
              </a:rPr>
              <a:t>  &lt;Id&gt;2&lt;/Id&gt;</a:t>
            </a:r>
          </a:p>
          <a:p>
            <a:pPr eaLnBrk="0" hangingPunct="0"/>
            <a:r>
              <a:rPr lang="en-GB" sz="1400" b="1">
                <a:latin typeface="Lucida Sans Typewriter" pitchFamily="49" charset="0"/>
              </a:rPr>
              <a:t>&lt;/FamilyMember&gt;</a:t>
            </a:r>
          </a:p>
        </p:txBody>
      </p:sp>
      <p:sp>
        <p:nvSpPr>
          <p:cNvPr id="18446" name="AutoShape 12"/>
          <p:cNvSpPr>
            <a:spLocks noChangeArrowheads="1"/>
          </p:cNvSpPr>
          <p:nvPr/>
        </p:nvSpPr>
        <p:spPr bwMode="auto">
          <a:xfrm>
            <a:off x="1197610" y="5111115"/>
            <a:ext cx="7286625" cy="1285875"/>
          </a:xfrm>
          <a:prstGeom prst="roundRect">
            <a:avLst>
              <a:gd name="adj" fmla="val 4745"/>
            </a:avLst>
          </a:prstGeom>
          <a:solidFill>
            <a:srgbClr val="9999FF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91440" bIns="91440" anchor="ctr">
            <a:spAutoFit/>
          </a:bodyPr>
          <a:lstStyle/>
          <a:p>
            <a:pPr eaLnBrk="0" hangingPunct="0"/>
            <a:r>
              <a:rPr lang="en-GB" sz="1400" b="0" dirty="0">
                <a:latin typeface="Lucida Console" pitchFamily="49" charset="0"/>
              </a:rPr>
              <a:t>&lt;?xml version="1.0"?&gt;</a:t>
            </a:r>
          </a:p>
          <a:p>
            <a:pPr eaLnBrk="0" hangingPunct="0"/>
            <a:r>
              <a:rPr lang="en-GB" sz="1400" b="0" dirty="0" smtClean="0">
                <a:latin typeface="Lucida Console" pitchFamily="49" charset="0"/>
              </a:rPr>
              <a:t>&lt;</a:t>
            </a:r>
            <a:r>
              <a:rPr lang="en-GB" sz="1400" b="0" dirty="0" smtClean="0">
                <a:solidFill>
                  <a:schemeClr val="hlink"/>
                </a:solidFill>
                <a:latin typeface="Lucida Console" pitchFamily="49" charset="0"/>
              </a:rPr>
              <a:t>Bod</a:t>
            </a:r>
            <a:r>
              <a:rPr lang="en-GB" sz="1400" b="0" dirty="0" smtClean="0">
                <a:latin typeface="Lucida Console" pitchFamily="49" charset="0"/>
              </a:rPr>
              <a:t>&gt;</a:t>
            </a:r>
            <a:endParaRPr lang="en-GB" sz="1400" b="0" dirty="0">
              <a:latin typeface="Lucida Console" pitchFamily="49" charset="0"/>
            </a:endParaRPr>
          </a:p>
          <a:p>
            <a:pPr eaLnBrk="0" hangingPunct="0"/>
            <a:r>
              <a:rPr lang="en-GB" sz="1400" b="0" dirty="0">
                <a:latin typeface="Lucida Console" pitchFamily="49" charset="0"/>
              </a:rPr>
              <a:t>  &lt;Name </a:t>
            </a:r>
            <a:r>
              <a:rPr lang="en-GB" sz="1400" b="0" dirty="0" err="1">
                <a:solidFill>
                  <a:srgbClr val="FF0000"/>
                </a:solidFill>
                <a:latin typeface="Lucida Console" pitchFamily="49" charset="0"/>
              </a:rPr>
              <a:t>xmlns</a:t>
            </a:r>
            <a:r>
              <a:rPr lang="en-GB" sz="1400" b="0" dirty="0">
                <a:solidFill>
                  <a:srgbClr val="FF0000"/>
                </a:solidFill>
                <a:latin typeface="Lucida Console" pitchFamily="49" charset="0"/>
              </a:rPr>
              <a:t>="</a:t>
            </a:r>
            <a:r>
              <a:rPr lang="en-GB" sz="1400" b="0" dirty="0" err="1" smtClean="0">
                <a:solidFill>
                  <a:srgbClr val="FF0000"/>
                </a:solidFill>
                <a:latin typeface="Lucida Console" pitchFamily="49" charset="0"/>
              </a:rPr>
              <a:t>urn:acme</a:t>
            </a:r>
            <a:r>
              <a:rPr lang="en-GB" sz="1400" b="0" dirty="0" smtClean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en-GB" sz="1400" b="0" dirty="0" smtClean="0">
                <a:latin typeface="Lucida Console" pitchFamily="49" charset="0"/>
              </a:rPr>
              <a:t>&gt;</a:t>
            </a:r>
            <a:r>
              <a:rPr lang="en-GB" sz="1400" b="0" dirty="0">
                <a:latin typeface="Lucida Console" pitchFamily="49" charset="0"/>
              </a:rPr>
              <a:t>John&lt;/Name&gt;</a:t>
            </a:r>
          </a:p>
          <a:p>
            <a:pPr eaLnBrk="0" hangingPunct="0"/>
            <a:r>
              <a:rPr lang="en-GB" sz="1400" b="0" dirty="0">
                <a:latin typeface="Lucida Console" pitchFamily="49" charset="0"/>
              </a:rPr>
              <a:t>  &lt;Id </a:t>
            </a:r>
            <a:r>
              <a:rPr lang="en-GB" sz="1400" b="0" dirty="0" err="1">
                <a:solidFill>
                  <a:srgbClr val="FF0000"/>
                </a:solidFill>
                <a:latin typeface="Lucida Console" pitchFamily="49" charset="0"/>
              </a:rPr>
              <a:t>xmlns</a:t>
            </a:r>
            <a:r>
              <a:rPr lang="en-GB" sz="1400" b="0" dirty="0">
                <a:solidFill>
                  <a:srgbClr val="FF0000"/>
                </a:solidFill>
                <a:latin typeface="Lucida Console" pitchFamily="49" charset="0"/>
              </a:rPr>
              <a:t>="</a:t>
            </a:r>
            <a:r>
              <a:rPr lang="en-GB" sz="1400" b="0" dirty="0" err="1" smtClean="0">
                <a:solidFill>
                  <a:srgbClr val="FF0000"/>
                </a:solidFill>
                <a:latin typeface="Lucida Console" pitchFamily="49" charset="0"/>
              </a:rPr>
              <a:t>urn:acme</a:t>
            </a:r>
            <a:r>
              <a:rPr lang="en-GB" sz="1400" b="0" dirty="0" smtClean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en-GB" sz="1400" b="0" dirty="0" smtClean="0">
                <a:latin typeface="Lucida Console" pitchFamily="49" charset="0"/>
              </a:rPr>
              <a:t>&gt;</a:t>
            </a:r>
            <a:r>
              <a:rPr lang="en-GB" sz="1400" b="0" dirty="0">
                <a:latin typeface="Lucida Console" pitchFamily="49" charset="0"/>
              </a:rPr>
              <a:t>2&lt;/Id&gt;</a:t>
            </a:r>
          </a:p>
          <a:p>
            <a:pPr eaLnBrk="0" hangingPunct="0"/>
            <a:r>
              <a:rPr lang="en-GB" sz="1400" b="0" dirty="0" smtClean="0">
                <a:latin typeface="Lucida Console" pitchFamily="49" charset="0"/>
              </a:rPr>
              <a:t>&lt;/</a:t>
            </a:r>
            <a:r>
              <a:rPr lang="en-GB" sz="1400" b="0" dirty="0" smtClean="0">
                <a:solidFill>
                  <a:schemeClr val="hlink"/>
                </a:solidFill>
                <a:latin typeface="Lucida Console" pitchFamily="49" charset="0"/>
              </a:rPr>
              <a:t>Bod</a:t>
            </a:r>
            <a:r>
              <a:rPr lang="en-GB" sz="1400" b="0" dirty="0" smtClean="0">
                <a:latin typeface="Lucida Console" pitchFamily="49" charset="0"/>
              </a:rPr>
              <a:t>&gt;</a:t>
            </a:r>
            <a:endParaRPr lang="en-GB" sz="1400" b="0" dirty="0">
              <a:latin typeface="Lucida Console" pitchFamily="49" charset="0"/>
            </a:endParaRPr>
          </a:p>
        </p:txBody>
      </p:sp>
      <p:sp>
        <p:nvSpPr>
          <p:cNvPr id="18447" name="Freeform 14"/>
          <p:cNvSpPr>
            <a:spLocks/>
          </p:cNvSpPr>
          <p:nvPr/>
        </p:nvSpPr>
        <p:spPr bwMode="auto">
          <a:xfrm rot="3932574">
            <a:off x="2692083" y="4631690"/>
            <a:ext cx="533400" cy="314325"/>
          </a:xfrm>
          <a:custGeom>
            <a:avLst/>
            <a:gdLst>
              <a:gd name="T0" fmla="*/ 2147483647 w 671"/>
              <a:gd name="T1" fmla="*/ 2147483647 h 395"/>
              <a:gd name="T2" fmla="*/ 2147483647 w 671"/>
              <a:gd name="T3" fmla="*/ 2147483647 h 395"/>
              <a:gd name="T4" fmla="*/ 2147483647 w 671"/>
              <a:gd name="T5" fmla="*/ 2147483647 h 395"/>
              <a:gd name="T6" fmla="*/ 2147483647 w 671"/>
              <a:gd name="T7" fmla="*/ 2147483647 h 395"/>
              <a:gd name="T8" fmla="*/ 2147483647 w 671"/>
              <a:gd name="T9" fmla="*/ 2147483647 h 395"/>
              <a:gd name="T10" fmla="*/ 2147483647 w 671"/>
              <a:gd name="T11" fmla="*/ 0 h 395"/>
              <a:gd name="T12" fmla="*/ 2147483647 w 671"/>
              <a:gd name="T13" fmla="*/ 2147483647 h 395"/>
              <a:gd name="T14" fmla="*/ 2147483647 w 671"/>
              <a:gd name="T15" fmla="*/ 2147483647 h 395"/>
              <a:gd name="T16" fmla="*/ 2147483647 w 671"/>
              <a:gd name="T17" fmla="*/ 2147483647 h 395"/>
              <a:gd name="T18" fmla="*/ 2147483647 w 671"/>
              <a:gd name="T19" fmla="*/ 2147483647 h 395"/>
              <a:gd name="T20" fmla="*/ 2147483647 w 671"/>
              <a:gd name="T21" fmla="*/ 2147483647 h 395"/>
              <a:gd name="T22" fmla="*/ 2147483647 w 671"/>
              <a:gd name="T23" fmla="*/ 2147483647 h 395"/>
              <a:gd name="T24" fmla="*/ 2147483647 w 671"/>
              <a:gd name="T25" fmla="*/ 2147483647 h 395"/>
              <a:gd name="T26" fmla="*/ 2147483647 w 671"/>
              <a:gd name="T27" fmla="*/ 2147483647 h 395"/>
              <a:gd name="T28" fmla="*/ 2147483647 w 671"/>
              <a:gd name="T29" fmla="*/ 2147483647 h 395"/>
              <a:gd name="T30" fmla="*/ 2147483647 w 671"/>
              <a:gd name="T31" fmla="*/ 2147483647 h 395"/>
              <a:gd name="T32" fmla="*/ 2147483647 w 671"/>
              <a:gd name="T33" fmla="*/ 2147483647 h 395"/>
              <a:gd name="T34" fmla="*/ 2147483647 w 671"/>
              <a:gd name="T35" fmla="*/ 2147483647 h 395"/>
              <a:gd name="T36" fmla="*/ 2147483647 w 671"/>
              <a:gd name="T37" fmla="*/ 2147483647 h 395"/>
              <a:gd name="T38" fmla="*/ 2147483647 w 671"/>
              <a:gd name="T39" fmla="*/ 2147483647 h 395"/>
              <a:gd name="T40" fmla="*/ 2147483647 w 671"/>
              <a:gd name="T41" fmla="*/ 2147483647 h 395"/>
              <a:gd name="T42" fmla="*/ 2147483647 w 671"/>
              <a:gd name="T43" fmla="*/ 2147483647 h 395"/>
              <a:gd name="T44" fmla="*/ 2147483647 w 671"/>
              <a:gd name="T45" fmla="*/ 2147483647 h 395"/>
              <a:gd name="T46" fmla="*/ 2147483647 w 671"/>
              <a:gd name="T47" fmla="*/ 2147483647 h 395"/>
              <a:gd name="T48" fmla="*/ 2147483647 w 671"/>
              <a:gd name="T49" fmla="*/ 2147483647 h 395"/>
              <a:gd name="T50" fmla="*/ 2147483647 w 671"/>
              <a:gd name="T51" fmla="*/ 2147483647 h 395"/>
              <a:gd name="T52" fmla="*/ 2147483647 w 671"/>
              <a:gd name="T53" fmla="*/ 2147483647 h 395"/>
              <a:gd name="T54" fmla="*/ 2147483647 w 671"/>
              <a:gd name="T55" fmla="*/ 2147483647 h 395"/>
              <a:gd name="T56" fmla="*/ 2147483647 w 671"/>
              <a:gd name="T57" fmla="*/ 2147483647 h 395"/>
              <a:gd name="T58" fmla="*/ 2147483647 w 671"/>
              <a:gd name="T59" fmla="*/ 2147483647 h 395"/>
              <a:gd name="T60" fmla="*/ 2147483647 w 671"/>
              <a:gd name="T61" fmla="*/ 2147483647 h 395"/>
              <a:gd name="T62" fmla="*/ 2147483647 w 671"/>
              <a:gd name="T63" fmla="*/ 2147483647 h 395"/>
              <a:gd name="T64" fmla="*/ 2147483647 w 671"/>
              <a:gd name="T65" fmla="*/ 2147483647 h 395"/>
              <a:gd name="T66" fmla="*/ 2147483647 w 671"/>
              <a:gd name="T67" fmla="*/ 2147483647 h 395"/>
              <a:gd name="T68" fmla="*/ 0 w 671"/>
              <a:gd name="T69" fmla="*/ 2147483647 h 395"/>
              <a:gd name="T70" fmla="*/ 2147483647 w 671"/>
              <a:gd name="T71" fmla="*/ 2147483647 h 395"/>
              <a:gd name="T72" fmla="*/ 2147483647 w 671"/>
              <a:gd name="T73" fmla="*/ 2147483647 h 395"/>
              <a:gd name="T74" fmla="*/ 2147483647 w 671"/>
              <a:gd name="T75" fmla="*/ 2147483647 h 395"/>
              <a:gd name="T76" fmla="*/ 2147483647 w 671"/>
              <a:gd name="T77" fmla="*/ 2147483647 h 395"/>
              <a:gd name="T78" fmla="*/ 2147483647 w 671"/>
              <a:gd name="T79" fmla="*/ 2147483647 h 395"/>
              <a:gd name="T80" fmla="*/ 2147483647 w 671"/>
              <a:gd name="T81" fmla="*/ 2147483647 h 395"/>
              <a:gd name="T82" fmla="*/ 2147483647 w 671"/>
              <a:gd name="T83" fmla="*/ 2147483647 h 395"/>
              <a:gd name="T84" fmla="*/ 2147483647 w 671"/>
              <a:gd name="T85" fmla="*/ 2147483647 h 395"/>
              <a:gd name="T86" fmla="*/ 2147483647 w 671"/>
              <a:gd name="T87" fmla="*/ 2147483647 h 395"/>
              <a:gd name="T88" fmla="*/ 2147483647 w 671"/>
              <a:gd name="T89" fmla="*/ 2147483647 h 395"/>
              <a:gd name="T90" fmla="*/ 2147483647 w 671"/>
              <a:gd name="T91" fmla="*/ 2147483647 h 395"/>
              <a:gd name="T92" fmla="*/ 2147483647 w 671"/>
              <a:gd name="T93" fmla="*/ 2147483647 h 395"/>
              <a:gd name="T94" fmla="*/ 2147483647 w 671"/>
              <a:gd name="T95" fmla="*/ 2147483647 h 395"/>
              <a:gd name="T96" fmla="*/ 2147483647 w 671"/>
              <a:gd name="T97" fmla="*/ 2147483647 h 395"/>
              <a:gd name="T98" fmla="*/ 2147483647 w 671"/>
              <a:gd name="T99" fmla="*/ 2147483647 h 395"/>
              <a:gd name="T100" fmla="*/ 2147483647 w 671"/>
              <a:gd name="T101" fmla="*/ 2147483647 h 395"/>
              <a:gd name="T102" fmla="*/ 2147483647 w 671"/>
              <a:gd name="T103" fmla="*/ 2147483647 h 395"/>
              <a:gd name="T104" fmla="*/ 2147483647 w 671"/>
              <a:gd name="T105" fmla="*/ 2147483647 h 395"/>
              <a:gd name="T106" fmla="*/ 2147483647 w 671"/>
              <a:gd name="T107" fmla="*/ 2147483647 h 395"/>
              <a:gd name="T108" fmla="*/ 2147483647 w 671"/>
              <a:gd name="T109" fmla="*/ 2147483647 h 395"/>
              <a:gd name="T110" fmla="*/ 2147483647 w 671"/>
              <a:gd name="T111" fmla="*/ 2147483647 h 395"/>
              <a:gd name="T112" fmla="*/ 2147483647 w 671"/>
              <a:gd name="T113" fmla="*/ 2147483647 h 395"/>
              <a:gd name="T114" fmla="*/ 2147483647 w 671"/>
              <a:gd name="T115" fmla="*/ 2147483647 h 395"/>
              <a:gd name="T116" fmla="*/ 2147483647 w 671"/>
              <a:gd name="T117" fmla="*/ 2147483647 h 395"/>
              <a:gd name="T118" fmla="*/ 2147483647 w 671"/>
              <a:gd name="T119" fmla="*/ 2147483647 h 395"/>
              <a:gd name="T120" fmla="*/ 2147483647 w 671"/>
              <a:gd name="T121" fmla="*/ 2147483647 h 39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671"/>
              <a:gd name="T184" fmla="*/ 0 h 395"/>
              <a:gd name="T185" fmla="*/ 671 w 671"/>
              <a:gd name="T186" fmla="*/ 395 h 395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671" h="395">
                <a:moveTo>
                  <a:pt x="430" y="149"/>
                </a:moveTo>
                <a:lnTo>
                  <a:pt x="427" y="165"/>
                </a:lnTo>
                <a:lnTo>
                  <a:pt x="425" y="182"/>
                </a:lnTo>
                <a:lnTo>
                  <a:pt x="422" y="204"/>
                </a:lnTo>
                <a:lnTo>
                  <a:pt x="671" y="98"/>
                </a:lnTo>
                <a:lnTo>
                  <a:pt x="422" y="0"/>
                </a:lnTo>
                <a:lnTo>
                  <a:pt x="425" y="20"/>
                </a:lnTo>
                <a:lnTo>
                  <a:pt x="427" y="37"/>
                </a:lnTo>
                <a:lnTo>
                  <a:pt x="430" y="53"/>
                </a:lnTo>
                <a:lnTo>
                  <a:pt x="414" y="55"/>
                </a:lnTo>
                <a:lnTo>
                  <a:pt x="396" y="58"/>
                </a:lnTo>
                <a:lnTo>
                  <a:pt x="372" y="62"/>
                </a:lnTo>
                <a:lnTo>
                  <a:pt x="343" y="69"/>
                </a:lnTo>
                <a:lnTo>
                  <a:pt x="311" y="78"/>
                </a:lnTo>
                <a:lnTo>
                  <a:pt x="275" y="90"/>
                </a:lnTo>
                <a:lnTo>
                  <a:pt x="258" y="97"/>
                </a:lnTo>
                <a:lnTo>
                  <a:pt x="239" y="105"/>
                </a:lnTo>
                <a:lnTo>
                  <a:pt x="220" y="114"/>
                </a:lnTo>
                <a:lnTo>
                  <a:pt x="201" y="124"/>
                </a:lnTo>
                <a:lnTo>
                  <a:pt x="182" y="136"/>
                </a:lnTo>
                <a:lnTo>
                  <a:pt x="164" y="147"/>
                </a:lnTo>
                <a:lnTo>
                  <a:pt x="146" y="161"/>
                </a:lnTo>
                <a:lnTo>
                  <a:pt x="127" y="175"/>
                </a:lnTo>
                <a:lnTo>
                  <a:pt x="111" y="191"/>
                </a:lnTo>
                <a:lnTo>
                  <a:pt x="94" y="208"/>
                </a:lnTo>
                <a:lnTo>
                  <a:pt x="78" y="226"/>
                </a:lnTo>
                <a:lnTo>
                  <a:pt x="64" y="246"/>
                </a:lnTo>
                <a:lnTo>
                  <a:pt x="49" y="268"/>
                </a:lnTo>
                <a:lnTo>
                  <a:pt x="38" y="290"/>
                </a:lnTo>
                <a:lnTo>
                  <a:pt x="32" y="301"/>
                </a:lnTo>
                <a:lnTo>
                  <a:pt x="26" y="314"/>
                </a:lnTo>
                <a:lnTo>
                  <a:pt x="20" y="326"/>
                </a:lnTo>
                <a:lnTo>
                  <a:pt x="16" y="339"/>
                </a:lnTo>
                <a:lnTo>
                  <a:pt x="7" y="366"/>
                </a:lnTo>
                <a:lnTo>
                  <a:pt x="0" y="395"/>
                </a:lnTo>
                <a:lnTo>
                  <a:pt x="7" y="382"/>
                </a:lnTo>
                <a:lnTo>
                  <a:pt x="13" y="369"/>
                </a:lnTo>
                <a:lnTo>
                  <a:pt x="27" y="345"/>
                </a:lnTo>
                <a:lnTo>
                  <a:pt x="42" y="323"/>
                </a:lnTo>
                <a:lnTo>
                  <a:pt x="56" y="301"/>
                </a:lnTo>
                <a:lnTo>
                  <a:pt x="72" y="282"/>
                </a:lnTo>
                <a:lnTo>
                  <a:pt x="90" y="265"/>
                </a:lnTo>
                <a:lnTo>
                  <a:pt x="106" y="249"/>
                </a:lnTo>
                <a:lnTo>
                  <a:pt x="123" y="234"/>
                </a:lnTo>
                <a:lnTo>
                  <a:pt x="140" y="221"/>
                </a:lnTo>
                <a:lnTo>
                  <a:pt x="159" y="210"/>
                </a:lnTo>
                <a:lnTo>
                  <a:pt x="177" y="200"/>
                </a:lnTo>
                <a:lnTo>
                  <a:pt x="194" y="190"/>
                </a:lnTo>
                <a:lnTo>
                  <a:pt x="213" y="182"/>
                </a:lnTo>
                <a:lnTo>
                  <a:pt x="230" y="175"/>
                </a:lnTo>
                <a:lnTo>
                  <a:pt x="248" y="168"/>
                </a:lnTo>
                <a:lnTo>
                  <a:pt x="265" y="163"/>
                </a:lnTo>
                <a:lnTo>
                  <a:pt x="281" y="159"/>
                </a:lnTo>
                <a:lnTo>
                  <a:pt x="298" y="156"/>
                </a:lnTo>
                <a:lnTo>
                  <a:pt x="329" y="150"/>
                </a:lnTo>
                <a:lnTo>
                  <a:pt x="343" y="149"/>
                </a:lnTo>
                <a:lnTo>
                  <a:pt x="356" y="147"/>
                </a:lnTo>
                <a:lnTo>
                  <a:pt x="381" y="147"/>
                </a:lnTo>
                <a:lnTo>
                  <a:pt x="401" y="147"/>
                </a:lnTo>
                <a:lnTo>
                  <a:pt x="417" y="147"/>
                </a:lnTo>
                <a:lnTo>
                  <a:pt x="430" y="149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27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7328989-BC9C-444B-8135-1A91EA780436}" type="slidenum">
              <a:rPr lang="en-GB" sz="1200">
                <a:solidFill>
                  <a:schemeClr val="tx2"/>
                </a:solidFill>
              </a:rPr>
              <a:pPr eaLnBrk="1" hangingPunct="1"/>
              <a:t>36</a:t>
            </a:fld>
            <a:endParaRPr lang="en-GB" sz="1200">
              <a:solidFill>
                <a:schemeClr val="tx2"/>
              </a:solidFill>
            </a:endParaRPr>
          </a:p>
        </p:txBody>
      </p:sp>
      <p:sp>
        <p:nvSpPr>
          <p:cNvPr id="19459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dirty="0" smtClean="0"/>
              <a:t>Controlling XML Serialization for a Type</a:t>
            </a:r>
            <a:endParaRPr lang="en-GB" sz="3400" dirty="0" smtClean="0"/>
          </a:p>
        </p:txBody>
      </p:sp>
      <p:sp>
        <p:nvSpPr>
          <p:cNvPr id="19460" name="Rectangle 2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y-GB" dirty="0" smtClean="0"/>
              <a:t>XML attributes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Attributes for fields, properties, parameters, and return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Attributes for types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cy-GB" dirty="0" smtClean="0"/>
              <a:t>Examples:</a:t>
            </a:r>
          </a:p>
          <a:p>
            <a:pPr lvl="1" eaLnBrk="1" hangingPunct="1">
              <a:lnSpc>
                <a:spcPct val="90000"/>
              </a:lnSpc>
            </a:pPr>
            <a:r>
              <a:rPr lang="cy-GB" dirty="0" smtClean="0">
                <a:latin typeface="Lucida Console" pitchFamily="49" charset="0"/>
              </a:rPr>
              <a:t>[XmlRoot]</a:t>
            </a:r>
          </a:p>
          <a:p>
            <a:pPr lvl="1" eaLnBrk="1" hangingPunct="1">
              <a:lnSpc>
                <a:spcPct val="90000"/>
              </a:lnSpc>
            </a:pPr>
            <a:r>
              <a:rPr lang="cy-GB" dirty="0" smtClean="0">
                <a:latin typeface="Lucida Console" pitchFamily="49" charset="0"/>
              </a:rPr>
              <a:t>[XmlElement]</a:t>
            </a:r>
          </a:p>
          <a:p>
            <a:pPr lvl="1" eaLnBrk="1" hangingPunct="1">
              <a:lnSpc>
                <a:spcPct val="90000"/>
              </a:lnSpc>
            </a:pPr>
            <a:r>
              <a:rPr lang="cy-GB" dirty="0" smtClean="0">
                <a:latin typeface="Lucida Console" pitchFamily="49" charset="0"/>
              </a:rPr>
              <a:t>[XmlAttribute]</a:t>
            </a:r>
          </a:p>
          <a:p>
            <a:pPr lvl="1" eaLnBrk="1" hangingPunct="1">
              <a:lnSpc>
                <a:spcPct val="90000"/>
              </a:lnSpc>
            </a:pPr>
            <a:r>
              <a:rPr lang="cy-GB" dirty="0" smtClean="0">
                <a:latin typeface="Lucida Console" pitchFamily="49" charset="0"/>
              </a:rPr>
              <a:t>[XmlText]</a:t>
            </a:r>
          </a:p>
          <a:p>
            <a:pPr lvl="1" eaLnBrk="1" hangingPunct="1">
              <a:lnSpc>
                <a:spcPct val="90000"/>
              </a:lnSpc>
            </a:pPr>
            <a:r>
              <a:rPr lang="cy-GB" dirty="0" smtClean="0">
                <a:latin typeface="Lucida Console" pitchFamily="49" charset="0"/>
              </a:rPr>
              <a:t>[XmlArray]</a:t>
            </a:r>
          </a:p>
          <a:p>
            <a:pPr lvl="1" eaLnBrk="1" hangingPunct="1">
              <a:lnSpc>
                <a:spcPct val="90000"/>
              </a:lnSpc>
            </a:pPr>
            <a:r>
              <a:rPr lang="cy-GB" dirty="0" smtClean="0">
                <a:latin typeface="Lucida Console" pitchFamily="49" charset="0"/>
              </a:rPr>
              <a:t>[XmlArrayItem]</a:t>
            </a:r>
          </a:p>
          <a:p>
            <a:pPr lvl="1" eaLnBrk="1" hangingPunct="1">
              <a:lnSpc>
                <a:spcPct val="90000"/>
              </a:lnSpc>
            </a:pPr>
            <a:r>
              <a:rPr lang="cy-GB" dirty="0" smtClean="0">
                <a:latin typeface="Lucida Console" pitchFamily="49" charset="0"/>
              </a:rPr>
              <a:t>[XmlInclude]</a:t>
            </a:r>
          </a:p>
          <a:p>
            <a:pPr lvl="1" eaLnBrk="1" hangingPunct="1">
              <a:lnSpc>
                <a:spcPct val="90000"/>
              </a:lnSpc>
            </a:pPr>
            <a:r>
              <a:rPr lang="cy-GB" dirty="0" smtClean="0">
                <a:latin typeface="Lucida Console" pitchFamily="49" charset="0"/>
              </a:rPr>
              <a:t>[XmlEnum]</a:t>
            </a:r>
          </a:p>
          <a:p>
            <a:pPr lvl="1" eaLnBrk="1" hangingPunct="1">
              <a:lnSpc>
                <a:spcPct val="90000"/>
              </a:lnSpc>
            </a:pPr>
            <a:r>
              <a:rPr lang="cy-GB" dirty="0" smtClean="0">
                <a:latin typeface="Lucida Console" pitchFamily="49" charset="0"/>
              </a:rPr>
              <a:t>[XmlIgnore]</a:t>
            </a:r>
            <a:endParaRPr lang="en-US" dirty="0" smtClean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29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E110615-D518-49BF-B339-B7838DE440EB}" type="slidenum">
              <a:rPr lang="en-GB" sz="1200">
                <a:solidFill>
                  <a:schemeClr val="tx2"/>
                </a:solidFill>
              </a:rPr>
              <a:pPr eaLnBrk="1" hangingPunct="1"/>
              <a:t>37</a:t>
            </a:fld>
            <a:endParaRPr lang="en-GB" sz="1200">
              <a:solidFill>
                <a:schemeClr val="tx2"/>
              </a:solidFill>
            </a:endParaRPr>
          </a:p>
        </p:txBody>
      </p:sp>
      <p:sp>
        <p:nvSpPr>
          <p:cNvPr id="20483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dirty="0" smtClean="0"/>
              <a:t>Customizing the XML Serialization Process</a:t>
            </a:r>
            <a:endParaRPr lang="en-GB" sz="3400" dirty="0" smtClean="0"/>
          </a:p>
        </p:txBody>
      </p:sp>
      <p:sp>
        <p:nvSpPr>
          <p:cNvPr id="20484" name="Rectangle 3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+mj-lt"/>
              </a:rPr>
              <a:t>You can implement the </a:t>
            </a:r>
            <a:r>
              <a:rPr lang="en-US" dirty="0" err="1" smtClean="0">
                <a:latin typeface="Lucida Console" pitchFamily="49" charset="0"/>
              </a:rPr>
              <a:t>IXmlSerializable</a:t>
            </a:r>
            <a:r>
              <a:rPr lang="en-US" dirty="0" smtClean="0"/>
              <a:t> interface</a:t>
            </a:r>
          </a:p>
          <a:p>
            <a:pPr lvl="1" eaLnBrk="1" hangingPunct="1"/>
            <a:r>
              <a:rPr lang="en-US" dirty="0" smtClean="0"/>
              <a:t>Implement </a:t>
            </a:r>
            <a:r>
              <a:rPr lang="en-US" dirty="0" err="1" smtClean="0">
                <a:latin typeface="Lucida Console" pitchFamily="49" charset="0"/>
              </a:rPr>
              <a:t>WriteXml</a:t>
            </a:r>
            <a:r>
              <a:rPr lang="en-US" dirty="0" smtClean="0">
                <a:latin typeface="Lucida Console" pitchFamily="49" charset="0"/>
              </a:rPr>
              <a:t>()</a:t>
            </a:r>
            <a:r>
              <a:rPr lang="en-US" dirty="0" smtClean="0"/>
              <a:t> with a single </a:t>
            </a:r>
            <a:r>
              <a:rPr lang="en-US" dirty="0" err="1" smtClean="0">
                <a:latin typeface="Lucida Console" pitchFamily="49" charset="0"/>
              </a:rPr>
              <a:t>XmlWriter</a:t>
            </a:r>
            <a:r>
              <a:rPr lang="en-US" dirty="0" smtClean="0"/>
              <a:t> parameter</a:t>
            </a:r>
          </a:p>
          <a:p>
            <a:pPr lvl="1" eaLnBrk="1" hangingPunct="1"/>
            <a:r>
              <a:rPr lang="en-US" dirty="0" smtClean="0"/>
              <a:t>Write correctly-formatted XML data by using </a:t>
            </a:r>
            <a:r>
              <a:rPr lang="en-US" dirty="0" err="1" smtClean="0">
                <a:latin typeface="Lucida Console" pitchFamily="49" charset="0"/>
              </a:rPr>
              <a:t>XmlWriter</a:t>
            </a:r>
            <a:r>
              <a:rPr lang="en-US" dirty="0" smtClean="0"/>
              <a:t> methods</a:t>
            </a:r>
          </a:p>
          <a:p>
            <a:pPr eaLnBrk="1" hangingPunct="1"/>
            <a:endParaRPr lang="en-US" dirty="0" smtClean="0"/>
          </a:p>
        </p:txBody>
      </p:sp>
      <p:pic>
        <p:nvPicPr>
          <p:cNvPr id="20485" name="Picture 30" descr="C:\Work in Progress\Microsoft\Templates\MSL_PNG_Object_Library\2_Object_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75" y="2600325"/>
            <a:ext cx="320357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486" name="Group 32"/>
          <p:cNvGrpSpPr>
            <a:grpSpLocks/>
          </p:cNvGrpSpPr>
          <p:nvPr/>
        </p:nvGrpSpPr>
        <p:grpSpPr bwMode="auto">
          <a:xfrm>
            <a:off x="1500188" y="3300413"/>
            <a:ext cx="2184400" cy="369887"/>
            <a:chOff x="1895591" y="3327940"/>
            <a:chExt cx="2185063" cy="369332"/>
          </a:xfrm>
        </p:grpSpPr>
        <p:sp>
          <p:nvSpPr>
            <p:cNvPr id="20504" name="Cube 46"/>
            <p:cNvSpPr>
              <a:spLocks noChangeArrowheads="1"/>
            </p:cNvSpPr>
            <p:nvPr/>
          </p:nvSpPr>
          <p:spPr bwMode="auto">
            <a:xfrm rot="2638454">
              <a:off x="1895591" y="3445415"/>
              <a:ext cx="266700" cy="177800"/>
            </a:xfrm>
            <a:prstGeom prst="cube">
              <a:avLst>
                <a:gd name="adj" fmla="val 25000"/>
              </a:avLst>
            </a:prstGeom>
            <a:solidFill>
              <a:srgbClr val="FF33CC"/>
            </a:solidFill>
            <a:ln w="9525" algn="ctr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 b="1">
                <a:latin typeface="Arial Narrow" pitchFamily="34" charset="0"/>
              </a:endParaRPr>
            </a:p>
          </p:txBody>
        </p:sp>
        <p:sp>
          <p:nvSpPr>
            <p:cNvPr id="20505" name="TextBox 52"/>
            <p:cNvSpPr txBox="1">
              <a:spLocks noChangeArrowheads="1"/>
            </p:cNvSpPr>
            <p:nvPr/>
          </p:nvSpPr>
          <p:spPr bwMode="auto">
            <a:xfrm>
              <a:off x="2254207" y="3327940"/>
              <a:ext cx="18264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GB" sz="1800" b="1">
                  <a:latin typeface="Arial Narrow" pitchFamily="34" charset="0"/>
                </a:rPr>
                <a:t>BankCustomer()</a:t>
              </a:r>
            </a:p>
          </p:txBody>
        </p:sp>
      </p:grpSp>
      <p:sp>
        <p:nvSpPr>
          <p:cNvPr id="20487" name="TextBox 56"/>
          <p:cNvSpPr txBox="1">
            <a:spLocks noChangeArrowheads="1"/>
          </p:cNvSpPr>
          <p:nvPr/>
        </p:nvSpPr>
        <p:spPr bwMode="auto">
          <a:xfrm>
            <a:off x="1793875" y="2771775"/>
            <a:ext cx="2160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GB" sz="1800" b="1">
                <a:latin typeface="Arial Narrow" pitchFamily="34" charset="0"/>
              </a:rPr>
              <a:t>Public BankCustomer</a:t>
            </a:r>
          </a:p>
        </p:txBody>
      </p:sp>
      <p:grpSp>
        <p:nvGrpSpPr>
          <p:cNvPr id="20488" name="Group 34"/>
          <p:cNvGrpSpPr>
            <a:grpSpLocks/>
          </p:cNvGrpSpPr>
          <p:nvPr/>
        </p:nvGrpSpPr>
        <p:grpSpPr bwMode="auto">
          <a:xfrm>
            <a:off x="1500188" y="4084638"/>
            <a:ext cx="1962150" cy="369887"/>
            <a:chOff x="1895591" y="4154675"/>
            <a:chExt cx="1962064" cy="369332"/>
          </a:xfrm>
        </p:grpSpPr>
        <p:sp>
          <p:nvSpPr>
            <p:cNvPr id="20502" name="Cube 8"/>
            <p:cNvSpPr>
              <a:spLocks noChangeArrowheads="1"/>
            </p:cNvSpPr>
            <p:nvPr/>
          </p:nvSpPr>
          <p:spPr bwMode="auto">
            <a:xfrm rot="2638454">
              <a:off x="1895591" y="4277706"/>
              <a:ext cx="266700" cy="177800"/>
            </a:xfrm>
            <a:prstGeom prst="cube">
              <a:avLst>
                <a:gd name="adj" fmla="val 25000"/>
              </a:avLst>
            </a:prstGeom>
            <a:solidFill>
              <a:srgbClr val="0070C0"/>
            </a:solidFill>
            <a:ln w="9525" algn="ctr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 b="1">
                <a:latin typeface="Arial Narrow" pitchFamily="34" charset="0"/>
              </a:endParaRPr>
            </a:p>
          </p:txBody>
        </p:sp>
        <p:sp>
          <p:nvSpPr>
            <p:cNvPr id="20503" name="TextBox 9"/>
            <p:cNvSpPr txBox="1">
              <a:spLocks noChangeArrowheads="1"/>
            </p:cNvSpPr>
            <p:nvPr/>
          </p:nvSpPr>
          <p:spPr bwMode="auto">
            <a:xfrm>
              <a:off x="2254207" y="4154675"/>
              <a:ext cx="16034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GB" sz="1800" b="1">
                  <a:latin typeface="Arial Narrow" pitchFamily="34" charset="0"/>
                </a:rPr>
                <a:t>CustomerName</a:t>
              </a:r>
            </a:p>
          </p:txBody>
        </p:sp>
      </p:grpSp>
      <p:grpSp>
        <p:nvGrpSpPr>
          <p:cNvPr id="20489" name="Group 35"/>
          <p:cNvGrpSpPr>
            <a:grpSpLocks/>
          </p:cNvGrpSpPr>
          <p:nvPr/>
        </p:nvGrpSpPr>
        <p:grpSpPr bwMode="auto">
          <a:xfrm>
            <a:off x="1428750" y="4451350"/>
            <a:ext cx="1900238" cy="420688"/>
            <a:chOff x="1824770" y="4503729"/>
            <a:chExt cx="1899462" cy="420688"/>
          </a:xfrm>
        </p:grpSpPr>
        <p:sp>
          <p:nvSpPr>
            <p:cNvPr id="20499" name="Cube 10"/>
            <p:cNvSpPr>
              <a:spLocks noChangeArrowheads="1"/>
            </p:cNvSpPr>
            <p:nvPr/>
          </p:nvSpPr>
          <p:spPr bwMode="auto">
            <a:xfrm rot="2638454">
              <a:off x="1895591" y="4632317"/>
              <a:ext cx="266700" cy="177800"/>
            </a:xfrm>
            <a:prstGeom prst="cube">
              <a:avLst>
                <a:gd name="adj" fmla="val 25000"/>
              </a:avLst>
            </a:prstGeom>
            <a:solidFill>
              <a:srgbClr val="0070C0"/>
            </a:solidFill>
            <a:ln w="9525" algn="ctr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 b="1">
                <a:latin typeface="Arial Narrow" pitchFamily="34" charset="0"/>
              </a:endParaRPr>
            </a:p>
          </p:txBody>
        </p:sp>
        <p:pic>
          <p:nvPicPr>
            <p:cNvPr id="20500" name="Picture 31" descr="C:\Work in Progress\Microsoft\Templates\MSL_PNG_Object_Library\Security_Key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770" y="4646604"/>
              <a:ext cx="196850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01" name="TextBox 12"/>
            <p:cNvSpPr txBox="1">
              <a:spLocks noChangeArrowheads="1"/>
            </p:cNvSpPr>
            <p:nvPr/>
          </p:nvSpPr>
          <p:spPr bwMode="auto">
            <a:xfrm>
              <a:off x="2254207" y="4503729"/>
              <a:ext cx="14700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GB" sz="1800" b="1">
                  <a:latin typeface="Arial Narrow" pitchFamily="34" charset="0"/>
                </a:rPr>
                <a:t>creditCardPin</a:t>
              </a:r>
            </a:p>
          </p:txBody>
        </p:sp>
      </p:grpSp>
      <p:sp>
        <p:nvSpPr>
          <p:cNvPr id="20490" name="AutoShape 12"/>
          <p:cNvSpPr>
            <a:spLocks noChangeArrowheads="1"/>
          </p:cNvSpPr>
          <p:nvPr/>
        </p:nvSpPr>
        <p:spPr bwMode="auto">
          <a:xfrm>
            <a:off x="3589338" y="4637088"/>
            <a:ext cx="4776787" cy="1285875"/>
          </a:xfrm>
          <a:prstGeom prst="roundRect">
            <a:avLst>
              <a:gd name="adj" fmla="val 4745"/>
            </a:avLst>
          </a:prstGeom>
          <a:solidFill>
            <a:srgbClr val="9999FF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91440" bIns="91440" anchor="ctr">
            <a:spAutoFit/>
          </a:bodyPr>
          <a:lstStyle/>
          <a:p>
            <a:pPr eaLnBrk="0" hangingPunct="0"/>
            <a:r>
              <a:rPr lang="en-GB" sz="1400" b="0" dirty="0">
                <a:latin typeface="Lucida Console" pitchFamily="49" charset="0"/>
              </a:rPr>
              <a:t>&lt;?xml version="1.0"&gt;</a:t>
            </a:r>
          </a:p>
          <a:p>
            <a:pPr eaLnBrk="0" hangingPunct="0"/>
            <a:r>
              <a:rPr lang="en-GB" sz="1400" b="0" dirty="0">
                <a:latin typeface="Lucida Console" pitchFamily="49" charset="0"/>
              </a:rPr>
              <a:t>&lt;</a:t>
            </a:r>
            <a:r>
              <a:rPr lang="en-GB" sz="1400" b="0" dirty="0" err="1" smtClean="0">
                <a:latin typeface="Lucida Console" pitchFamily="49" charset="0"/>
              </a:rPr>
              <a:t>BankCustomer</a:t>
            </a:r>
            <a:r>
              <a:rPr lang="en-GB" sz="1400" b="0" dirty="0" smtClean="0">
                <a:latin typeface="Lucida Console" pitchFamily="49" charset="0"/>
              </a:rPr>
              <a:t> &gt;</a:t>
            </a:r>
            <a:endParaRPr lang="en-GB" sz="1400" b="0" dirty="0">
              <a:latin typeface="Lucida Console" pitchFamily="49" charset="0"/>
            </a:endParaRPr>
          </a:p>
          <a:p>
            <a:pPr eaLnBrk="0" hangingPunct="0"/>
            <a:r>
              <a:rPr lang="en-GB" sz="1400" b="0" dirty="0">
                <a:latin typeface="Lucida Console" pitchFamily="49" charset="0"/>
              </a:rPr>
              <a:t>   </a:t>
            </a:r>
            <a:r>
              <a:rPr lang="en-GB" sz="1400" b="0" dirty="0" smtClean="0">
                <a:latin typeface="Lucida Console" pitchFamily="49" charset="0"/>
              </a:rPr>
              <a:t>&lt;</a:t>
            </a:r>
            <a:r>
              <a:rPr lang="en-GB" sz="1400" b="0" dirty="0" err="1">
                <a:latin typeface="Lucida Console" pitchFamily="49" charset="0"/>
              </a:rPr>
              <a:t>CustomerName</a:t>
            </a:r>
            <a:r>
              <a:rPr lang="en-GB" sz="1400" b="0" dirty="0">
                <a:latin typeface="Lucida Console" pitchFamily="49" charset="0"/>
              </a:rPr>
              <a:t>&gt;Fred&lt;/</a:t>
            </a:r>
            <a:r>
              <a:rPr lang="en-GB" sz="1400" b="0" dirty="0" err="1">
                <a:latin typeface="Lucida Console" pitchFamily="49" charset="0"/>
              </a:rPr>
              <a:t>CustomerName</a:t>
            </a:r>
            <a:r>
              <a:rPr lang="en-GB" sz="1400" b="0" dirty="0">
                <a:latin typeface="Lucida Console" pitchFamily="49" charset="0"/>
              </a:rPr>
              <a:t>&gt;</a:t>
            </a:r>
          </a:p>
          <a:p>
            <a:pPr eaLnBrk="0" hangingPunct="0"/>
            <a:r>
              <a:rPr lang="en-GB" sz="1400" b="0" dirty="0">
                <a:latin typeface="Lucida Console" pitchFamily="49" charset="0"/>
              </a:rPr>
              <a:t>   </a:t>
            </a:r>
            <a:r>
              <a:rPr lang="en-GB" sz="1400" b="0" dirty="0" smtClean="0">
                <a:solidFill>
                  <a:srgbClr val="FF0000"/>
                </a:solidFill>
                <a:latin typeface="Lucida Console" pitchFamily="49" charset="0"/>
              </a:rPr>
              <a:t>&lt;</a:t>
            </a:r>
            <a:r>
              <a:rPr lang="en-GB" sz="1400" b="0" dirty="0" err="1">
                <a:solidFill>
                  <a:srgbClr val="FF0000"/>
                </a:solidFill>
                <a:latin typeface="Lucida Console" pitchFamily="49" charset="0"/>
              </a:rPr>
              <a:t>encryptedPin</a:t>
            </a:r>
            <a:r>
              <a:rPr lang="en-GB" sz="1400" b="0" dirty="0">
                <a:solidFill>
                  <a:srgbClr val="FF0000"/>
                </a:solidFill>
                <a:latin typeface="Lucida Console" pitchFamily="49" charset="0"/>
              </a:rPr>
              <a:t>&gt;&amp;^@:%&amp;JA&lt;/</a:t>
            </a:r>
            <a:r>
              <a:rPr lang="en-GB" sz="1400" b="0" dirty="0" err="1">
                <a:solidFill>
                  <a:srgbClr val="FF0000"/>
                </a:solidFill>
                <a:latin typeface="Lucida Console" pitchFamily="49" charset="0"/>
              </a:rPr>
              <a:t>encryptedPin</a:t>
            </a:r>
            <a:r>
              <a:rPr lang="en-GB" sz="1400" b="0" dirty="0">
                <a:solidFill>
                  <a:srgbClr val="FF0000"/>
                </a:solidFill>
                <a:latin typeface="Lucida Console" pitchFamily="49" charset="0"/>
              </a:rPr>
              <a:t>&gt;</a:t>
            </a:r>
          </a:p>
          <a:p>
            <a:pPr eaLnBrk="0" hangingPunct="0"/>
            <a:r>
              <a:rPr lang="en-GB" sz="1400" b="0" dirty="0">
                <a:latin typeface="Lucida Console" pitchFamily="49" charset="0"/>
              </a:rPr>
              <a:t>&lt;/</a:t>
            </a:r>
            <a:r>
              <a:rPr lang="en-GB" sz="1400" b="0" dirty="0" err="1">
                <a:latin typeface="Lucida Console" pitchFamily="49" charset="0"/>
              </a:rPr>
              <a:t>BankCustomer</a:t>
            </a:r>
            <a:r>
              <a:rPr lang="en-GB" sz="1400" b="0" dirty="0">
                <a:latin typeface="Lucida Console" pitchFamily="49" charset="0"/>
              </a:rPr>
              <a:t>&gt;</a:t>
            </a:r>
          </a:p>
        </p:txBody>
      </p:sp>
      <p:grpSp>
        <p:nvGrpSpPr>
          <p:cNvPr id="20491" name="Group 33"/>
          <p:cNvGrpSpPr>
            <a:grpSpLocks/>
          </p:cNvGrpSpPr>
          <p:nvPr/>
        </p:nvGrpSpPr>
        <p:grpSpPr bwMode="auto">
          <a:xfrm>
            <a:off x="1501775" y="3692525"/>
            <a:ext cx="2497138" cy="369888"/>
            <a:chOff x="1897863" y="3712356"/>
            <a:chExt cx="2496716" cy="369332"/>
          </a:xfrm>
        </p:grpSpPr>
        <p:sp>
          <p:nvSpPr>
            <p:cNvPr id="20497" name="Cube 46"/>
            <p:cNvSpPr>
              <a:spLocks noChangeArrowheads="1"/>
            </p:cNvSpPr>
            <p:nvPr/>
          </p:nvSpPr>
          <p:spPr bwMode="auto">
            <a:xfrm rot="2638454">
              <a:off x="1897863" y="3829831"/>
              <a:ext cx="266700" cy="177800"/>
            </a:xfrm>
            <a:prstGeom prst="cube">
              <a:avLst>
                <a:gd name="adj" fmla="val 25000"/>
              </a:avLst>
            </a:prstGeom>
            <a:solidFill>
              <a:srgbClr val="FF33CC"/>
            </a:solidFill>
            <a:ln w="9525" algn="ctr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 b="1">
                <a:latin typeface="Arial Narrow" pitchFamily="34" charset="0"/>
              </a:endParaRPr>
            </a:p>
          </p:txBody>
        </p:sp>
        <p:sp>
          <p:nvSpPr>
            <p:cNvPr id="20498" name="TextBox 52"/>
            <p:cNvSpPr txBox="1">
              <a:spLocks noChangeArrowheads="1"/>
            </p:cNvSpPr>
            <p:nvPr/>
          </p:nvSpPr>
          <p:spPr bwMode="auto">
            <a:xfrm>
              <a:off x="2256479" y="3712356"/>
              <a:ext cx="21381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GB" sz="1800" b="1">
                  <a:latin typeface="Arial Narrow" pitchFamily="34" charset="0"/>
                </a:rPr>
                <a:t>WriteXml(XmlWriter)</a:t>
              </a:r>
            </a:p>
          </p:txBody>
        </p:sp>
      </p:grpSp>
      <p:grpSp>
        <p:nvGrpSpPr>
          <p:cNvPr id="20492" name="Group 37"/>
          <p:cNvGrpSpPr>
            <a:grpSpLocks/>
          </p:cNvGrpSpPr>
          <p:nvPr/>
        </p:nvGrpSpPr>
        <p:grpSpPr bwMode="auto">
          <a:xfrm>
            <a:off x="1428750" y="4451350"/>
            <a:ext cx="1900238" cy="420688"/>
            <a:chOff x="1824770" y="4503729"/>
            <a:chExt cx="1899462" cy="420688"/>
          </a:xfrm>
        </p:grpSpPr>
        <p:sp>
          <p:nvSpPr>
            <p:cNvPr id="20494" name="Cube 38"/>
            <p:cNvSpPr>
              <a:spLocks noChangeArrowheads="1"/>
            </p:cNvSpPr>
            <p:nvPr/>
          </p:nvSpPr>
          <p:spPr bwMode="auto">
            <a:xfrm rot="2638454">
              <a:off x="1895591" y="4632317"/>
              <a:ext cx="266700" cy="177800"/>
            </a:xfrm>
            <a:prstGeom prst="cube">
              <a:avLst>
                <a:gd name="adj" fmla="val 25000"/>
              </a:avLst>
            </a:prstGeom>
            <a:solidFill>
              <a:srgbClr val="0070C0"/>
            </a:solidFill>
            <a:ln w="9525" algn="ctr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 b="1">
                <a:latin typeface="Arial Narrow" pitchFamily="34" charset="0"/>
              </a:endParaRPr>
            </a:p>
          </p:txBody>
        </p:sp>
        <p:pic>
          <p:nvPicPr>
            <p:cNvPr id="20495" name="Picture 31" descr="C:\Work in Progress\Microsoft\Templates\MSL_PNG_Object_Library\Security_Key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770" y="4646604"/>
              <a:ext cx="196850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6" name="TextBox 40"/>
            <p:cNvSpPr txBox="1">
              <a:spLocks noChangeArrowheads="1"/>
            </p:cNvSpPr>
            <p:nvPr/>
          </p:nvSpPr>
          <p:spPr bwMode="auto">
            <a:xfrm>
              <a:off x="2254207" y="4503729"/>
              <a:ext cx="14700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GB" sz="1800" b="1">
                  <a:solidFill>
                    <a:srgbClr val="FF0000"/>
                  </a:solidFill>
                  <a:latin typeface="Arial Narrow" pitchFamily="34" charset="0"/>
                </a:rPr>
                <a:t>creditCardPin</a:t>
              </a:r>
            </a:p>
          </p:txBody>
        </p:sp>
      </p:grpSp>
      <p:sp>
        <p:nvSpPr>
          <p:cNvPr id="20493" name="Freeform 32"/>
          <p:cNvSpPr>
            <a:spLocks/>
          </p:cNvSpPr>
          <p:nvPr/>
        </p:nvSpPr>
        <p:spPr bwMode="auto">
          <a:xfrm rot="-9641496">
            <a:off x="3175000" y="5030788"/>
            <a:ext cx="808038" cy="317500"/>
          </a:xfrm>
          <a:custGeom>
            <a:avLst/>
            <a:gdLst>
              <a:gd name="T0" fmla="*/ 2147483647 w 1017"/>
              <a:gd name="T1" fmla="*/ 2147483647 h 400"/>
              <a:gd name="T2" fmla="*/ 2147483647 w 1017"/>
              <a:gd name="T3" fmla="*/ 2147483647 h 400"/>
              <a:gd name="T4" fmla="*/ 2147483647 w 1017"/>
              <a:gd name="T5" fmla="*/ 0 h 400"/>
              <a:gd name="T6" fmla="*/ 2147483647 w 1017"/>
              <a:gd name="T7" fmla="*/ 2147483647 h 400"/>
              <a:gd name="T8" fmla="*/ 2147483647 w 1017"/>
              <a:gd name="T9" fmla="*/ 2147483647 h 400"/>
              <a:gd name="T10" fmla="*/ 2147483647 w 1017"/>
              <a:gd name="T11" fmla="*/ 2147483647 h 400"/>
              <a:gd name="T12" fmla="*/ 2147483647 w 1017"/>
              <a:gd name="T13" fmla="*/ 2147483647 h 400"/>
              <a:gd name="T14" fmla="*/ 2147483647 w 1017"/>
              <a:gd name="T15" fmla="*/ 2147483647 h 400"/>
              <a:gd name="T16" fmla="*/ 2147483647 w 1017"/>
              <a:gd name="T17" fmla="*/ 2147483647 h 400"/>
              <a:gd name="T18" fmla="*/ 2147483647 w 1017"/>
              <a:gd name="T19" fmla="*/ 2147483647 h 400"/>
              <a:gd name="T20" fmla="*/ 2147483647 w 1017"/>
              <a:gd name="T21" fmla="*/ 2147483647 h 400"/>
              <a:gd name="T22" fmla="*/ 2147483647 w 1017"/>
              <a:gd name="T23" fmla="*/ 2147483647 h 400"/>
              <a:gd name="T24" fmla="*/ 2147483647 w 1017"/>
              <a:gd name="T25" fmla="*/ 2147483647 h 400"/>
              <a:gd name="T26" fmla="*/ 2147483647 w 1017"/>
              <a:gd name="T27" fmla="*/ 2147483647 h 400"/>
              <a:gd name="T28" fmla="*/ 2147483647 w 1017"/>
              <a:gd name="T29" fmla="*/ 2147483647 h 400"/>
              <a:gd name="T30" fmla="*/ 2147483647 w 1017"/>
              <a:gd name="T31" fmla="*/ 2147483647 h 400"/>
              <a:gd name="T32" fmla="*/ 2147483647 w 1017"/>
              <a:gd name="T33" fmla="*/ 2147483647 h 400"/>
              <a:gd name="T34" fmla="*/ 2147483647 w 1017"/>
              <a:gd name="T35" fmla="*/ 2147483647 h 400"/>
              <a:gd name="T36" fmla="*/ 2147483647 w 1017"/>
              <a:gd name="T37" fmla="*/ 2147483647 h 400"/>
              <a:gd name="T38" fmla="*/ 2147483647 w 1017"/>
              <a:gd name="T39" fmla="*/ 2147483647 h 400"/>
              <a:gd name="T40" fmla="*/ 2147483647 w 1017"/>
              <a:gd name="T41" fmla="*/ 2147483647 h 400"/>
              <a:gd name="T42" fmla="*/ 2147483647 w 1017"/>
              <a:gd name="T43" fmla="*/ 2147483647 h 400"/>
              <a:gd name="T44" fmla="*/ 2147483647 w 1017"/>
              <a:gd name="T45" fmla="*/ 2147483647 h 400"/>
              <a:gd name="T46" fmla="*/ 2147483647 w 1017"/>
              <a:gd name="T47" fmla="*/ 2147483647 h 400"/>
              <a:gd name="T48" fmla="*/ 2147483647 w 1017"/>
              <a:gd name="T49" fmla="*/ 2147483647 h 400"/>
              <a:gd name="T50" fmla="*/ 2147483647 w 1017"/>
              <a:gd name="T51" fmla="*/ 2147483647 h 400"/>
              <a:gd name="T52" fmla="*/ 2147483647 w 1017"/>
              <a:gd name="T53" fmla="*/ 2147483647 h 400"/>
              <a:gd name="T54" fmla="*/ 2147483647 w 1017"/>
              <a:gd name="T55" fmla="*/ 2147483647 h 400"/>
              <a:gd name="T56" fmla="*/ 2147483647 w 1017"/>
              <a:gd name="T57" fmla="*/ 2147483647 h 400"/>
              <a:gd name="T58" fmla="*/ 2147483647 w 1017"/>
              <a:gd name="T59" fmla="*/ 2147483647 h 400"/>
              <a:gd name="T60" fmla="*/ 2147483647 w 1017"/>
              <a:gd name="T61" fmla="*/ 2147483647 h 400"/>
              <a:gd name="T62" fmla="*/ 2147483647 w 1017"/>
              <a:gd name="T63" fmla="*/ 2147483647 h 400"/>
              <a:gd name="T64" fmla="*/ 2147483647 w 1017"/>
              <a:gd name="T65" fmla="*/ 2147483647 h 400"/>
              <a:gd name="T66" fmla="*/ 2147483647 w 1017"/>
              <a:gd name="T67" fmla="*/ 2147483647 h 400"/>
              <a:gd name="T68" fmla="*/ 2147483647 w 1017"/>
              <a:gd name="T69" fmla="*/ 2147483647 h 400"/>
              <a:gd name="T70" fmla="*/ 2147483647 w 1017"/>
              <a:gd name="T71" fmla="*/ 2147483647 h 400"/>
              <a:gd name="T72" fmla="*/ 2147483647 w 1017"/>
              <a:gd name="T73" fmla="*/ 2147483647 h 40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017"/>
              <a:gd name="T112" fmla="*/ 0 h 400"/>
              <a:gd name="T113" fmla="*/ 1017 w 1017"/>
              <a:gd name="T114" fmla="*/ 400 h 40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017" h="400">
                <a:moveTo>
                  <a:pt x="242" y="149"/>
                </a:moveTo>
                <a:lnTo>
                  <a:pt x="245" y="164"/>
                </a:lnTo>
                <a:lnTo>
                  <a:pt x="248" y="181"/>
                </a:lnTo>
                <a:lnTo>
                  <a:pt x="249" y="203"/>
                </a:lnTo>
                <a:lnTo>
                  <a:pt x="0" y="97"/>
                </a:lnTo>
                <a:lnTo>
                  <a:pt x="249" y="0"/>
                </a:lnTo>
                <a:lnTo>
                  <a:pt x="248" y="19"/>
                </a:lnTo>
                <a:lnTo>
                  <a:pt x="245" y="36"/>
                </a:lnTo>
                <a:lnTo>
                  <a:pt x="240" y="52"/>
                </a:lnTo>
                <a:lnTo>
                  <a:pt x="272" y="55"/>
                </a:lnTo>
                <a:lnTo>
                  <a:pt x="307" y="58"/>
                </a:lnTo>
                <a:lnTo>
                  <a:pt x="353" y="62"/>
                </a:lnTo>
                <a:lnTo>
                  <a:pt x="408" y="69"/>
                </a:lnTo>
                <a:lnTo>
                  <a:pt x="469" y="78"/>
                </a:lnTo>
                <a:lnTo>
                  <a:pt x="503" y="84"/>
                </a:lnTo>
                <a:lnTo>
                  <a:pt x="536" y="91"/>
                </a:lnTo>
                <a:lnTo>
                  <a:pt x="571" y="98"/>
                </a:lnTo>
                <a:lnTo>
                  <a:pt x="606" y="107"/>
                </a:lnTo>
                <a:lnTo>
                  <a:pt x="640" y="116"/>
                </a:lnTo>
                <a:lnTo>
                  <a:pt x="675" y="127"/>
                </a:lnTo>
                <a:lnTo>
                  <a:pt x="710" y="138"/>
                </a:lnTo>
                <a:lnTo>
                  <a:pt x="745" y="151"/>
                </a:lnTo>
                <a:lnTo>
                  <a:pt x="778" y="164"/>
                </a:lnTo>
                <a:lnTo>
                  <a:pt x="810" y="178"/>
                </a:lnTo>
                <a:lnTo>
                  <a:pt x="840" y="194"/>
                </a:lnTo>
                <a:lnTo>
                  <a:pt x="869" y="212"/>
                </a:lnTo>
                <a:lnTo>
                  <a:pt x="884" y="220"/>
                </a:lnTo>
                <a:lnTo>
                  <a:pt x="897" y="230"/>
                </a:lnTo>
                <a:lnTo>
                  <a:pt x="910" y="241"/>
                </a:lnTo>
                <a:lnTo>
                  <a:pt x="923" y="251"/>
                </a:lnTo>
                <a:lnTo>
                  <a:pt x="935" y="261"/>
                </a:lnTo>
                <a:lnTo>
                  <a:pt x="946" y="271"/>
                </a:lnTo>
                <a:lnTo>
                  <a:pt x="956" y="283"/>
                </a:lnTo>
                <a:lnTo>
                  <a:pt x="967" y="294"/>
                </a:lnTo>
                <a:lnTo>
                  <a:pt x="975" y="306"/>
                </a:lnTo>
                <a:lnTo>
                  <a:pt x="984" y="319"/>
                </a:lnTo>
                <a:lnTo>
                  <a:pt x="993" y="330"/>
                </a:lnTo>
                <a:lnTo>
                  <a:pt x="998" y="343"/>
                </a:lnTo>
                <a:lnTo>
                  <a:pt x="1006" y="358"/>
                </a:lnTo>
                <a:lnTo>
                  <a:pt x="1010" y="371"/>
                </a:lnTo>
                <a:lnTo>
                  <a:pt x="1014" y="385"/>
                </a:lnTo>
                <a:lnTo>
                  <a:pt x="1017" y="400"/>
                </a:lnTo>
                <a:lnTo>
                  <a:pt x="1011" y="387"/>
                </a:lnTo>
                <a:lnTo>
                  <a:pt x="1004" y="374"/>
                </a:lnTo>
                <a:lnTo>
                  <a:pt x="996" y="361"/>
                </a:lnTo>
                <a:lnTo>
                  <a:pt x="987" y="349"/>
                </a:lnTo>
                <a:lnTo>
                  <a:pt x="978" y="338"/>
                </a:lnTo>
                <a:lnTo>
                  <a:pt x="968" y="326"/>
                </a:lnTo>
                <a:lnTo>
                  <a:pt x="958" y="316"/>
                </a:lnTo>
                <a:lnTo>
                  <a:pt x="946" y="306"/>
                </a:lnTo>
                <a:lnTo>
                  <a:pt x="935" y="296"/>
                </a:lnTo>
                <a:lnTo>
                  <a:pt x="923" y="287"/>
                </a:lnTo>
                <a:lnTo>
                  <a:pt x="897" y="268"/>
                </a:lnTo>
                <a:lnTo>
                  <a:pt x="884" y="261"/>
                </a:lnTo>
                <a:lnTo>
                  <a:pt x="869" y="252"/>
                </a:lnTo>
                <a:lnTo>
                  <a:pt x="855" y="245"/>
                </a:lnTo>
                <a:lnTo>
                  <a:pt x="840" y="238"/>
                </a:lnTo>
                <a:lnTo>
                  <a:pt x="810" y="225"/>
                </a:lnTo>
                <a:lnTo>
                  <a:pt x="795" y="219"/>
                </a:lnTo>
                <a:lnTo>
                  <a:pt x="780" y="213"/>
                </a:lnTo>
                <a:lnTo>
                  <a:pt x="748" y="203"/>
                </a:lnTo>
                <a:lnTo>
                  <a:pt x="714" y="193"/>
                </a:lnTo>
                <a:lnTo>
                  <a:pt x="681" y="184"/>
                </a:lnTo>
                <a:lnTo>
                  <a:pt x="648" y="177"/>
                </a:lnTo>
                <a:lnTo>
                  <a:pt x="613" y="171"/>
                </a:lnTo>
                <a:lnTo>
                  <a:pt x="580" y="165"/>
                </a:lnTo>
                <a:lnTo>
                  <a:pt x="548" y="161"/>
                </a:lnTo>
                <a:lnTo>
                  <a:pt x="514" y="156"/>
                </a:lnTo>
                <a:lnTo>
                  <a:pt x="452" y="152"/>
                </a:lnTo>
                <a:lnTo>
                  <a:pt x="395" y="149"/>
                </a:lnTo>
                <a:lnTo>
                  <a:pt x="345" y="148"/>
                </a:lnTo>
                <a:lnTo>
                  <a:pt x="301" y="148"/>
                </a:lnTo>
                <a:lnTo>
                  <a:pt x="269" y="148"/>
                </a:lnTo>
                <a:lnTo>
                  <a:pt x="242" y="149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77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F6D0D80-EBAA-435E-840E-55592F31D644}" type="slidenum">
              <a:rPr lang="en-GB" sz="1200">
                <a:solidFill>
                  <a:schemeClr val="tx2"/>
                </a:solidFill>
              </a:rPr>
              <a:pPr eaLnBrk="1" hangingPunct="1"/>
              <a:t>38</a:t>
            </a:fld>
            <a:endParaRPr lang="en-GB" sz="1200">
              <a:solidFill>
                <a:schemeClr val="tx2"/>
              </a:solidFill>
            </a:endParaRPr>
          </a:p>
        </p:txBody>
      </p:sp>
      <p:sp>
        <p:nvSpPr>
          <p:cNvPr id="21507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dirty="0" err="1" smtClean="0"/>
              <a:t>Deserializing</a:t>
            </a:r>
            <a:r>
              <a:rPr lang="en-US" sz="3400" dirty="0" smtClean="0"/>
              <a:t> XML to an Object</a:t>
            </a:r>
            <a:endParaRPr lang="en-GB" sz="3400" dirty="0" smtClean="0"/>
          </a:p>
        </p:txBody>
      </p:sp>
      <p:sp>
        <p:nvSpPr>
          <p:cNvPr id="21508" name="Rectangle 2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Deserialize</a:t>
            </a:r>
            <a:r>
              <a:rPr lang="en-US" dirty="0" smtClean="0"/>
              <a:t> </a:t>
            </a:r>
            <a:r>
              <a:rPr lang="en-US" dirty="0"/>
              <a:t>an object </a:t>
            </a:r>
            <a:r>
              <a:rPr lang="en-US" dirty="0" smtClean="0"/>
              <a:t>from XML </a:t>
            </a:r>
            <a:r>
              <a:rPr lang="en-US" dirty="0"/>
              <a:t>using </a:t>
            </a:r>
            <a:r>
              <a:rPr lang="en-US" dirty="0" err="1" smtClean="0">
                <a:latin typeface="Lucida Console" pitchFamily="49" charset="0"/>
              </a:rPr>
              <a:t>XmlSerializer</a:t>
            </a:r>
            <a:r>
              <a:rPr lang="en-US" dirty="0" smtClean="0">
                <a:latin typeface="Lucida Console" pitchFamily="49" charset="0"/>
              </a:rPr>
              <a:t>…</a:t>
            </a:r>
          </a:p>
          <a:p>
            <a:pPr lvl="1" eaLnBrk="1" hangingPunct="1"/>
            <a:r>
              <a:rPr lang="en-US" dirty="0" smtClean="0"/>
              <a:t>Create </a:t>
            </a:r>
            <a:r>
              <a:rPr lang="en-US" dirty="0" err="1" smtClean="0">
                <a:latin typeface="Lucida Console" pitchFamily="49" charset="0"/>
              </a:rPr>
              <a:t>XmlSerializer</a:t>
            </a:r>
            <a:r>
              <a:rPr lang="en-US" dirty="0" smtClean="0"/>
              <a:t>, specify type of object to be </a:t>
            </a:r>
            <a:r>
              <a:rPr lang="en-US" dirty="0" err="1" smtClean="0"/>
              <a:t>deserialized</a:t>
            </a:r>
            <a:endParaRPr lang="en-US" dirty="0" smtClean="0"/>
          </a:p>
          <a:p>
            <a:pPr lvl="1" eaLnBrk="1" hangingPunct="1"/>
            <a:r>
              <a:rPr lang="en-US" dirty="0" smtClean="0"/>
              <a:t>Call </a:t>
            </a:r>
            <a:r>
              <a:rPr lang="en-US" dirty="0" err="1" smtClean="0">
                <a:latin typeface="Lucida Console" pitchFamily="49" charset="0"/>
              </a:rPr>
              <a:t>Deserialize</a:t>
            </a:r>
            <a:r>
              <a:rPr lang="en-US" dirty="0" smtClean="0">
                <a:latin typeface="Lucida Console" pitchFamily="49" charset="0"/>
              </a:rPr>
              <a:t>()</a:t>
            </a:r>
            <a:r>
              <a:rPr lang="en-US" dirty="0"/>
              <a:t> </a:t>
            </a:r>
            <a:r>
              <a:rPr lang="en-US" dirty="0" smtClean="0"/>
              <a:t>to read data from stream or a reader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Under the covers, the </a:t>
            </a:r>
            <a:r>
              <a:rPr lang="en-US" dirty="0" err="1" smtClean="0">
                <a:latin typeface="Lucida Console" pitchFamily="49" charset="0"/>
              </a:rPr>
              <a:t>XmlSerializer</a:t>
            </a:r>
            <a:r>
              <a:rPr lang="en-US" dirty="0" smtClean="0"/>
              <a:t> does this:</a:t>
            </a:r>
            <a:endParaRPr lang="en-US" dirty="0"/>
          </a:p>
          <a:p>
            <a:pPr lvl="1" eaLnBrk="1" hangingPunct="1"/>
            <a:r>
              <a:rPr lang="en-US" dirty="0" smtClean="0"/>
              <a:t>Constructs the object by calling the default constructor</a:t>
            </a:r>
          </a:p>
          <a:p>
            <a:pPr lvl="1" eaLnBrk="1" hangingPunct="1"/>
            <a:r>
              <a:rPr lang="en-US" dirty="0" smtClean="0"/>
              <a:t>Populates public members from values in the serialized data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Things to remember:</a:t>
            </a:r>
          </a:p>
          <a:p>
            <a:pPr lvl="1" eaLnBrk="1" hangingPunct="1"/>
            <a:r>
              <a:rPr lang="en-US" dirty="0" smtClean="0"/>
              <a:t>Ensure that the </a:t>
            </a:r>
            <a:r>
              <a:rPr lang="en-US" dirty="0" err="1" smtClean="0"/>
              <a:t>deserialized</a:t>
            </a:r>
            <a:r>
              <a:rPr lang="en-US" dirty="0" smtClean="0"/>
              <a:t> type matches the schema of the serialized data</a:t>
            </a:r>
          </a:p>
          <a:p>
            <a:pPr lvl="1" eaLnBrk="1" hangingPunct="1"/>
            <a:r>
              <a:rPr lang="en-US" dirty="0" smtClean="0"/>
              <a:t>Catch deserialization events to handle unexpected data</a:t>
            </a:r>
          </a:p>
        </p:txBody>
      </p:sp>
    </p:spTree>
    <p:extLst>
      <p:ext uri="{BB962C8B-B14F-4D97-AF65-F5344CB8AC3E}">
        <p14:creationId xmlns:p14="http://schemas.microsoft.com/office/powerpoint/2010/main" val="11533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11EF1FC-DFA2-4840-9420-2E51C24D9CF3}" type="slidenum">
              <a:rPr lang="en-GB" sz="1200">
                <a:solidFill>
                  <a:schemeClr val="tx2"/>
                </a:solidFill>
              </a:rPr>
              <a:pPr eaLnBrk="1" hangingPunct="1"/>
              <a:t>39</a:t>
            </a:fld>
            <a:endParaRPr lang="en-GB" sz="1200">
              <a:solidFill>
                <a:schemeClr val="tx2"/>
              </a:solidFill>
            </a:endParaRPr>
          </a:p>
        </p:txBody>
      </p:sp>
      <p:sp>
        <p:nvSpPr>
          <p:cNvPr id="12291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dirty="0" smtClean="0"/>
              <a:t>Customizing Deserialization</a:t>
            </a:r>
            <a:endParaRPr lang="en-GB" sz="3400" dirty="0" smtClean="0"/>
          </a:p>
        </p:txBody>
      </p:sp>
      <p:sp>
        <p:nvSpPr>
          <p:cNvPr id="12292" name="Rectangle 3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Custom class requirements</a:t>
            </a:r>
            <a:endParaRPr lang="cy-GB" dirty="0" smtClean="0"/>
          </a:p>
          <a:p>
            <a:pPr lvl="1" eaLnBrk="1" hangingPunct="1"/>
            <a:r>
              <a:rPr lang="en-US" dirty="0" smtClean="0"/>
              <a:t>Add a deserialization constructor</a:t>
            </a:r>
          </a:p>
          <a:p>
            <a:pPr lvl="1" eaLnBrk="1" hangingPunct="1"/>
            <a:r>
              <a:rPr lang="en-US" dirty="0" smtClean="0"/>
              <a:t>Populate object with the data in the </a:t>
            </a:r>
            <a:r>
              <a:rPr lang="en-US" dirty="0" err="1" smtClean="0">
                <a:latin typeface="Lucida Console" pitchFamily="49" charset="0"/>
              </a:rPr>
              <a:t>SerializationInfo</a:t>
            </a:r>
            <a:r>
              <a:rPr lang="en-US" dirty="0" smtClean="0"/>
              <a:t> </a:t>
            </a:r>
            <a:r>
              <a:rPr lang="en-US" dirty="0" err="1" smtClean="0"/>
              <a:t>param</a:t>
            </a:r>
            <a:endParaRPr lang="en-US" dirty="0" smtClean="0"/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cy-GB" dirty="0" smtClean="0"/>
              <a:t>Deserialization events:</a:t>
            </a:r>
            <a:endParaRPr lang="en-US" dirty="0" smtClean="0"/>
          </a:p>
          <a:p>
            <a:pPr lvl="1" eaLnBrk="1" hangingPunct="1"/>
            <a:r>
              <a:rPr lang="en-US" dirty="0" smtClean="0"/>
              <a:t>Use </a:t>
            </a:r>
            <a:r>
              <a:rPr lang="en-US" dirty="0" smtClean="0">
                <a:latin typeface="Lucida Console" pitchFamily="49" charset="0"/>
              </a:rPr>
              <a:t>[</a:t>
            </a:r>
            <a:r>
              <a:rPr lang="en-US" dirty="0" err="1" smtClean="0">
                <a:latin typeface="Lucida Console" pitchFamily="49" charset="0"/>
              </a:rPr>
              <a:t>OnDeserializing</a:t>
            </a:r>
            <a:r>
              <a:rPr lang="en-US" dirty="0" smtClean="0">
                <a:latin typeface="Lucida Console" pitchFamily="49" charset="0"/>
              </a:rPr>
              <a:t>]</a:t>
            </a:r>
            <a:r>
              <a:rPr lang="en-US" dirty="0" smtClean="0"/>
              <a:t> to mark a method that runs before</a:t>
            </a:r>
          </a:p>
          <a:p>
            <a:pPr lvl="1" eaLnBrk="1" hangingPunct="1"/>
            <a:r>
              <a:rPr lang="en-US" dirty="0" smtClean="0"/>
              <a:t>Use </a:t>
            </a:r>
            <a:r>
              <a:rPr lang="en-US" dirty="0" smtClean="0">
                <a:latin typeface="Lucida Console" pitchFamily="49" charset="0"/>
              </a:rPr>
              <a:t>[</a:t>
            </a:r>
            <a:r>
              <a:rPr lang="en-US" dirty="0" err="1" smtClean="0">
                <a:latin typeface="Lucida Console" pitchFamily="49" charset="0"/>
              </a:rPr>
              <a:t>OnDeserialized</a:t>
            </a:r>
            <a:r>
              <a:rPr lang="en-US" dirty="0" smtClean="0">
                <a:latin typeface="Lucida Console" pitchFamily="49" charset="0"/>
              </a:rPr>
              <a:t>]</a:t>
            </a:r>
            <a:r>
              <a:rPr lang="en-US" dirty="0" smtClean="0"/>
              <a:t> to mark a method that runs after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pic>
        <p:nvPicPr>
          <p:cNvPr id="12293" name="Picture 30" descr="C:\Work in Progress\Microsoft\Templates\MSL_PNG_Object_Library\2_Object_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4658043"/>
            <a:ext cx="3394075" cy="158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Cube 46"/>
          <p:cNvSpPr>
            <a:spLocks noChangeArrowheads="1"/>
          </p:cNvSpPr>
          <p:nvPr/>
        </p:nvSpPr>
        <p:spPr bwMode="auto">
          <a:xfrm rot="2638454">
            <a:off x="1082358" y="5175568"/>
            <a:ext cx="266700" cy="177800"/>
          </a:xfrm>
          <a:prstGeom prst="cube">
            <a:avLst>
              <a:gd name="adj" fmla="val 25000"/>
            </a:avLst>
          </a:prstGeom>
          <a:solidFill>
            <a:srgbClr val="FF33CC"/>
          </a:solidFill>
          <a:ln w="9525" algn="ctr">
            <a:solidFill>
              <a:srgbClr val="3333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 b="1">
              <a:latin typeface="Arial Narrow" pitchFamily="34" charset="0"/>
            </a:endParaRPr>
          </a:p>
        </p:txBody>
      </p:sp>
      <p:sp>
        <p:nvSpPr>
          <p:cNvPr id="12295" name="Cube 48"/>
          <p:cNvSpPr>
            <a:spLocks noChangeArrowheads="1"/>
          </p:cNvSpPr>
          <p:nvPr/>
        </p:nvSpPr>
        <p:spPr bwMode="auto">
          <a:xfrm rot="2638454">
            <a:off x="1082358" y="5488305"/>
            <a:ext cx="266700" cy="179388"/>
          </a:xfrm>
          <a:prstGeom prst="cube">
            <a:avLst>
              <a:gd name="adj" fmla="val 25000"/>
            </a:avLst>
          </a:prstGeom>
          <a:solidFill>
            <a:srgbClr val="FF33CC"/>
          </a:solidFill>
          <a:ln w="9525" algn="ctr">
            <a:solidFill>
              <a:srgbClr val="3333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 b="1">
              <a:latin typeface="Arial Narrow" pitchFamily="34" charset="0"/>
            </a:endParaRPr>
          </a:p>
        </p:txBody>
      </p:sp>
      <p:sp>
        <p:nvSpPr>
          <p:cNvPr id="12296" name="Cube 49"/>
          <p:cNvSpPr>
            <a:spLocks noChangeArrowheads="1"/>
          </p:cNvSpPr>
          <p:nvPr/>
        </p:nvSpPr>
        <p:spPr bwMode="auto">
          <a:xfrm rot="2638454">
            <a:off x="1082358" y="5801043"/>
            <a:ext cx="266700" cy="179387"/>
          </a:xfrm>
          <a:prstGeom prst="cube">
            <a:avLst>
              <a:gd name="adj" fmla="val 25000"/>
            </a:avLst>
          </a:prstGeom>
          <a:solidFill>
            <a:srgbClr val="FF33CC"/>
          </a:solidFill>
          <a:ln w="9525" algn="ctr">
            <a:solidFill>
              <a:srgbClr val="3333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 b="1">
              <a:latin typeface="Arial Narrow" pitchFamily="34" charset="0"/>
            </a:endParaRPr>
          </a:p>
        </p:txBody>
      </p:sp>
      <p:sp>
        <p:nvSpPr>
          <p:cNvPr id="12297" name="TextBox 52"/>
          <p:cNvSpPr txBox="1">
            <a:spLocks noChangeArrowheads="1"/>
          </p:cNvSpPr>
          <p:nvPr/>
        </p:nvSpPr>
        <p:spPr bwMode="auto">
          <a:xfrm>
            <a:off x="1460183" y="5058093"/>
            <a:ext cx="2794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GB" sz="1800" b="1" dirty="0">
                <a:latin typeface="Arial Narrow" pitchFamily="34" charset="0"/>
              </a:rPr>
              <a:t>Deserialization Constructor</a:t>
            </a:r>
          </a:p>
        </p:txBody>
      </p:sp>
      <p:sp>
        <p:nvSpPr>
          <p:cNvPr id="12298" name="TextBox 53"/>
          <p:cNvSpPr txBox="1">
            <a:spLocks noChangeArrowheads="1"/>
          </p:cNvSpPr>
          <p:nvPr/>
        </p:nvSpPr>
        <p:spPr bwMode="auto">
          <a:xfrm>
            <a:off x="1460183" y="5367655"/>
            <a:ext cx="1635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GB" sz="1800" b="1">
                <a:latin typeface="Arial Narrow" pitchFamily="34" charset="0"/>
              </a:rPr>
              <a:t>Deserializing</a:t>
            </a:r>
          </a:p>
        </p:txBody>
      </p:sp>
      <p:sp>
        <p:nvSpPr>
          <p:cNvPr id="12299" name="TextBox 54"/>
          <p:cNvSpPr txBox="1">
            <a:spLocks noChangeArrowheads="1"/>
          </p:cNvSpPr>
          <p:nvPr/>
        </p:nvSpPr>
        <p:spPr bwMode="auto">
          <a:xfrm>
            <a:off x="1460183" y="5677218"/>
            <a:ext cx="1690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GB" sz="1800" b="1">
                <a:latin typeface="Arial Narrow" pitchFamily="34" charset="0"/>
              </a:rPr>
              <a:t>Deserialized</a:t>
            </a:r>
          </a:p>
        </p:txBody>
      </p:sp>
      <p:sp>
        <p:nvSpPr>
          <p:cNvPr id="12300" name="TextBox 56"/>
          <p:cNvSpPr txBox="1">
            <a:spLocks noChangeArrowheads="1"/>
          </p:cNvSpPr>
          <p:nvPr/>
        </p:nvSpPr>
        <p:spPr bwMode="auto">
          <a:xfrm>
            <a:off x="1812608" y="4719955"/>
            <a:ext cx="1517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GB" sz="1800" b="1">
                <a:latin typeface="Arial Narrow" pitchFamily="34" charset="0"/>
              </a:rPr>
              <a:t>CustomClass</a:t>
            </a:r>
          </a:p>
        </p:txBody>
      </p:sp>
      <p:pic>
        <p:nvPicPr>
          <p:cNvPr id="12301" name="Picture 26" descr="C:\Work in Progress\Microsoft\Templates\MSL_PNG_Object_Library\2_Interface_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963" y="4877118"/>
            <a:ext cx="833437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2" name="Picture 23" descr="C:\Work in Progress\Microsoft\Templates\MSL_PNG_Object_Library\2_Object_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5" y="5658168"/>
            <a:ext cx="11922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3" name="TextBox 16"/>
          <p:cNvSpPr txBox="1">
            <a:spLocks noChangeArrowheads="1"/>
          </p:cNvSpPr>
          <p:nvPr/>
        </p:nvSpPr>
        <p:spPr bwMode="auto">
          <a:xfrm>
            <a:off x="6181725" y="5791518"/>
            <a:ext cx="10779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GB" sz="1800" b="1">
                <a:latin typeface="Arial Narrow" pitchFamily="34" charset="0"/>
              </a:rPr>
              <a:t>Formatter</a:t>
            </a:r>
          </a:p>
        </p:txBody>
      </p:sp>
      <p:sp>
        <p:nvSpPr>
          <p:cNvPr id="12304" name="AutoShape 7"/>
          <p:cNvSpPr>
            <a:spLocks noChangeArrowheads="1"/>
          </p:cNvSpPr>
          <p:nvPr/>
        </p:nvSpPr>
        <p:spPr bwMode="auto">
          <a:xfrm>
            <a:off x="6100763" y="4713605"/>
            <a:ext cx="1239837" cy="34766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ADE2A1"/>
              </a:gs>
              <a:gs pos="100000">
                <a:srgbClr val="E8F6E4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40000"/>
              </a:spcBef>
            </a:pPr>
            <a:r>
              <a:rPr lang="en-US" sz="1800" b="1">
                <a:latin typeface="Arial Narrow" pitchFamily="34" charset="0"/>
              </a:rPr>
              <a:t>Deserialize</a:t>
            </a:r>
          </a:p>
        </p:txBody>
      </p:sp>
      <p:pic>
        <p:nvPicPr>
          <p:cNvPr id="12305" name="Picture 24" descr="C:\Work in Progress\Microsoft\Templates\MSL_PNG_Object_Library\Cod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313" y="5054918"/>
            <a:ext cx="573087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6" name="Picture 23" descr="C:\Work in Progress\Microsoft\Templates\MSL_PNG_Object_Library\2_Object_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813" y="4824730"/>
            <a:ext cx="1192212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7" name="TextBox 21"/>
          <p:cNvSpPr txBox="1">
            <a:spLocks noChangeArrowheads="1"/>
          </p:cNvSpPr>
          <p:nvPr/>
        </p:nvSpPr>
        <p:spPr bwMode="auto">
          <a:xfrm>
            <a:off x="4543425" y="4877118"/>
            <a:ext cx="12985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GB" sz="1800" b="1">
                <a:latin typeface="Arial Narrow" pitchFamily="34" charset="0"/>
              </a:rPr>
              <a:t>SerializationInfo</a:t>
            </a:r>
          </a:p>
        </p:txBody>
      </p:sp>
      <p:sp>
        <p:nvSpPr>
          <p:cNvPr id="12308" name="TextBox 25"/>
          <p:cNvSpPr txBox="1">
            <a:spLocks noChangeArrowheads="1"/>
          </p:cNvSpPr>
          <p:nvPr/>
        </p:nvSpPr>
        <p:spPr bwMode="auto">
          <a:xfrm>
            <a:off x="2671445" y="5367655"/>
            <a:ext cx="1638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GB" sz="1800" b="1">
                <a:solidFill>
                  <a:srgbClr val="FF0000"/>
                </a:solidFill>
                <a:latin typeface="Arial Narrow" pitchFamily="34" charset="0"/>
              </a:rPr>
              <a:t>OnDeserializing</a:t>
            </a:r>
          </a:p>
        </p:txBody>
      </p:sp>
      <p:sp>
        <p:nvSpPr>
          <p:cNvPr id="12309" name="TextBox 26"/>
          <p:cNvSpPr txBox="1">
            <a:spLocks noChangeArrowheads="1"/>
          </p:cNvSpPr>
          <p:nvPr/>
        </p:nvSpPr>
        <p:spPr bwMode="auto">
          <a:xfrm>
            <a:off x="2671445" y="5677218"/>
            <a:ext cx="1555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GB" sz="1800" b="1">
                <a:solidFill>
                  <a:srgbClr val="FF0000"/>
                </a:solidFill>
                <a:latin typeface="Arial Narrow" pitchFamily="34" charset="0"/>
              </a:rPr>
              <a:t>OnDeserialized</a:t>
            </a:r>
          </a:p>
        </p:txBody>
      </p:sp>
      <p:sp>
        <p:nvSpPr>
          <p:cNvPr id="12310" name="Freeform 28"/>
          <p:cNvSpPr>
            <a:spLocks/>
          </p:cNvSpPr>
          <p:nvPr/>
        </p:nvSpPr>
        <p:spPr bwMode="auto">
          <a:xfrm>
            <a:off x="7337425" y="4832668"/>
            <a:ext cx="533400" cy="314325"/>
          </a:xfrm>
          <a:custGeom>
            <a:avLst/>
            <a:gdLst>
              <a:gd name="T0" fmla="*/ 2147483647 w 671"/>
              <a:gd name="T1" fmla="*/ 2147483647 h 395"/>
              <a:gd name="T2" fmla="*/ 2147483647 w 671"/>
              <a:gd name="T3" fmla="*/ 2147483647 h 395"/>
              <a:gd name="T4" fmla="*/ 2147483647 w 671"/>
              <a:gd name="T5" fmla="*/ 2147483647 h 395"/>
              <a:gd name="T6" fmla="*/ 2147483647 w 671"/>
              <a:gd name="T7" fmla="*/ 2147483647 h 395"/>
              <a:gd name="T8" fmla="*/ 0 w 671"/>
              <a:gd name="T9" fmla="*/ 2147483647 h 395"/>
              <a:gd name="T10" fmla="*/ 2147483647 w 671"/>
              <a:gd name="T11" fmla="*/ 0 h 395"/>
              <a:gd name="T12" fmla="*/ 2147483647 w 671"/>
              <a:gd name="T13" fmla="*/ 2147483647 h 395"/>
              <a:gd name="T14" fmla="*/ 2147483647 w 671"/>
              <a:gd name="T15" fmla="*/ 2147483647 h 395"/>
              <a:gd name="T16" fmla="*/ 2147483647 w 671"/>
              <a:gd name="T17" fmla="*/ 2147483647 h 395"/>
              <a:gd name="T18" fmla="*/ 2147483647 w 671"/>
              <a:gd name="T19" fmla="*/ 2147483647 h 395"/>
              <a:gd name="T20" fmla="*/ 2147483647 w 671"/>
              <a:gd name="T21" fmla="*/ 2147483647 h 395"/>
              <a:gd name="T22" fmla="*/ 2147483647 w 671"/>
              <a:gd name="T23" fmla="*/ 2147483647 h 395"/>
              <a:gd name="T24" fmla="*/ 2147483647 w 671"/>
              <a:gd name="T25" fmla="*/ 2147483647 h 395"/>
              <a:gd name="T26" fmla="*/ 2147483647 w 671"/>
              <a:gd name="T27" fmla="*/ 2147483647 h 395"/>
              <a:gd name="T28" fmla="*/ 2147483647 w 671"/>
              <a:gd name="T29" fmla="*/ 2147483647 h 395"/>
              <a:gd name="T30" fmla="*/ 2147483647 w 671"/>
              <a:gd name="T31" fmla="*/ 2147483647 h 395"/>
              <a:gd name="T32" fmla="*/ 2147483647 w 671"/>
              <a:gd name="T33" fmla="*/ 2147483647 h 395"/>
              <a:gd name="T34" fmla="*/ 2147483647 w 671"/>
              <a:gd name="T35" fmla="*/ 2147483647 h 395"/>
              <a:gd name="T36" fmla="*/ 2147483647 w 671"/>
              <a:gd name="T37" fmla="*/ 2147483647 h 395"/>
              <a:gd name="T38" fmla="*/ 2147483647 w 671"/>
              <a:gd name="T39" fmla="*/ 2147483647 h 395"/>
              <a:gd name="T40" fmla="*/ 2147483647 w 671"/>
              <a:gd name="T41" fmla="*/ 2147483647 h 395"/>
              <a:gd name="T42" fmla="*/ 2147483647 w 671"/>
              <a:gd name="T43" fmla="*/ 2147483647 h 395"/>
              <a:gd name="T44" fmla="*/ 2147483647 w 671"/>
              <a:gd name="T45" fmla="*/ 2147483647 h 395"/>
              <a:gd name="T46" fmla="*/ 2147483647 w 671"/>
              <a:gd name="T47" fmla="*/ 2147483647 h 395"/>
              <a:gd name="T48" fmla="*/ 2147483647 w 671"/>
              <a:gd name="T49" fmla="*/ 2147483647 h 395"/>
              <a:gd name="T50" fmla="*/ 2147483647 w 671"/>
              <a:gd name="T51" fmla="*/ 2147483647 h 395"/>
              <a:gd name="T52" fmla="*/ 2147483647 w 671"/>
              <a:gd name="T53" fmla="*/ 2147483647 h 395"/>
              <a:gd name="T54" fmla="*/ 2147483647 w 671"/>
              <a:gd name="T55" fmla="*/ 2147483647 h 395"/>
              <a:gd name="T56" fmla="*/ 2147483647 w 671"/>
              <a:gd name="T57" fmla="*/ 2147483647 h 395"/>
              <a:gd name="T58" fmla="*/ 2147483647 w 671"/>
              <a:gd name="T59" fmla="*/ 2147483647 h 395"/>
              <a:gd name="T60" fmla="*/ 2147483647 w 671"/>
              <a:gd name="T61" fmla="*/ 2147483647 h 395"/>
              <a:gd name="T62" fmla="*/ 2147483647 w 671"/>
              <a:gd name="T63" fmla="*/ 2147483647 h 395"/>
              <a:gd name="T64" fmla="*/ 2147483647 w 671"/>
              <a:gd name="T65" fmla="*/ 2147483647 h 395"/>
              <a:gd name="T66" fmla="*/ 2147483647 w 671"/>
              <a:gd name="T67" fmla="*/ 2147483647 h 395"/>
              <a:gd name="T68" fmla="*/ 2147483647 w 671"/>
              <a:gd name="T69" fmla="*/ 2147483647 h 395"/>
              <a:gd name="T70" fmla="*/ 2147483647 w 671"/>
              <a:gd name="T71" fmla="*/ 2147483647 h 395"/>
              <a:gd name="T72" fmla="*/ 2147483647 w 671"/>
              <a:gd name="T73" fmla="*/ 2147483647 h 395"/>
              <a:gd name="T74" fmla="*/ 2147483647 w 671"/>
              <a:gd name="T75" fmla="*/ 2147483647 h 395"/>
              <a:gd name="T76" fmla="*/ 2147483647 w 671"/>
              <a:gd name="T77" fmla="*/ 2147483647 h 395"/>
              <a:gd name="T78" fmla="*/ 2147483647 w 671"/>
              <a:gd name="T79" fmla="*/ 2147483647 h 395"/>
              <a:gd name="T80" fmla="*/ 2147483647 w 671"/>
              <a:gd name="T81" fmla="*/ 2147483647 h 395"/>
              <a:gd name="T82" fmla="*/ 2147483647 w 671"/>
              <a:gd name="T83" fmla="*/ 2147483647 h 395"/>
              <a:gd name="T84" fmla="*/ 2147483647 w 671"/>
              <a:gd name="T85" fmla="*/ 2147483647 h 395"/>
              <a:gd name="T86" fmla="*/ 2147483647 w 671"/>
              <a:gd name="T87" fmla="*/ 2147483647 h 395"/>
              <a:gd name="T88" fmla="*/ 2147483647 w 671"/>
              <a:gd name="T89" fmla="*/ 2147483647 h 395"/>
              <a:gd name="T90" fmla="*/ 2147483647 w 671"/>
              <a:gd name="T91" fmla="*/ 2147483647 h 395"/>
              <a:gd name="T92" fmla="*/ 2147483647 w 671"/>
              <a:gd name="T93" fmla="*/ 2147483647 h 395"/>
              <a:gd name="T94" fmla="*/ 2147483647 w 671"/>
              <a:gd name="T95" fmla="*/ 2147483647 h 395"/>
              <a:gd name="T96" fmla="*/ 2147483647 w 671"/>
              <a:gd name="T97" fmla="*/ 2147483647 h 395"/>
              <a:gd name="T98" fmla="*/ 2147483647 w 671"/>
              <a:gd name="T99" fmla="*/ 2147483647 h 395"/>
              <a:gd name="T100" fmla="*/ 2147483647 w 671"/>
              <a:gd name="T101" fmla="*/ 2147483647 h 395"/>
              <a:gd name="T102" fmla="*/ 2147483647 w 671"/>
              <a:gd name="T103" fmla="*/ 2147483647 h 395"/>
              <a:gd name="T104" fmla="*/ 2147483647 w 671"/>
              <a:gd name="T105" fmla="*/ 2147483647 h 395"/>
              <a:gd name="T106" fmla="*/ 2147483647 w 671"/>
              <a:gd name="T107" fmla="*/ 2147483647 h 395"/>
              <a:gd name="T108" fmla="*/ 2147483647 w 671"/>
              <a:gd name="T109" fmla="*/ 2147483647 h 395"/>
              <a:gd name="T110" fmla="*/ 2147483647 w 671"/>
              <a:gd name="T111" fmla="*/ 2147483647 h 395"/>
              <a:gd name="T112" fmla="*/ 2147483647 w 671"/>
              <a:gd name="T113" fmla="*/ 2147483647 h 395"/>
              <a:gd name="T114" fmla="*/ 2147483647 w 671"/>
              <a:gd name="T115" fmla="*/ 2147483647 h 395"/>
              <a:gd name="T116" fmla="*/ 2147483647 w 671"/>
              <a:gd name="T117" fmla="*/ 2147483647 h 395"/>
              <a:gd name="T118" fmla="*/ 2147483647 w 671"/>
              <a:gd name="T119" fmla="*/ 2147483647 h 395"/>
              <a:gd name="T120" fmla="*/ 2147483647 w 671"/>
              <a:gd name="T121" fmla="*/ 2147483647 h 39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671"/>
              <a:gd name="T184" fmla="*/ 0 h 395"/>
              <a:gd name="T185" fmla="*/ 671 w 671"/>
              <a:gd name="T186" fmla="*/ 395 h 395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671" h="395">
                <a:moveTo>
                  <a:pt x="242" y="149"/>
                </a:moveTo>
                <a:lnTo>
                  <a:pt x="245" y="165"/>
                </a:lnTo>
                <a:lnTo>
                  <a:pt x="248" y="182"/>
                </a:lnTo>
                <a:lnTo>
                  <a:pt x="251" y="204"/>
                </a:lnTo>
                <a:lnTo>
                  <a:pt x="0" y="98"/>
                </a:lnTo>
                <a:lnTo>
                  <a:pt x="251" y="0"/>
                </a:lnTo>
                <a:lnTo>
                  <a:pt x="248" y="20"/>
                </a:lnTo>
                <a:lnTo>
                  <a:pt x="245" y="37"/>
                </a:lnTo>
                <a:lnTo>
                  <a:pt x="242" y="53"/>
                </a:lnTo>
                <a:lnTo>
                  <a:pt x="258" y="55"/>
                </a:lnTo>
                <a:lnTo>
                  <a:pt x="275" y="58"/>
                </a:lnTo>
                <a:lnTo>
                  <a:pt x="300" y="62"/>
                </a:lnTo>
                <a:lnTo>
                  <a:pt x="329" y="69"/>
                </a:lnTo>
                <a:lnTo>
                  <a:pt x="361" y="78"/>
                </a:lnTo>
                <a:lnTo>
                  <a:pt x="396" y="90"/>
                </a:lnTo>
                <a:lnTo>
                  <a:pt x="414" y="97"/>
                </a:lnTo>
                <a:lnTo>
                  <a:pt x="433" y="105"/>
                </a:lnTo>
                <a:lnTo>
                  <a:pt x="452" y="114"/>
                </a:lnTo>
                <a:lnTo>
                  <a:pt x="469" y="124"/>
                </a:lnTo>
                <a:lnTo>
                  <a:pt x="488" y="136"/>
                </a:lnTo>
                <a:lnTo>
                  <a:pt x="507" y="147"/>
                </a:lnTo>
                <a:lnTo>
                  <a:pt x="526" y="161"/>
                </a:lnTo>
                <a:lnTo>
                  <a:pt x="543" y="175"/>
                </a:lnTo>
                <a:lnTo>
                  <a:pt x="561" y="191"/>
                </a:lnTo>
                <a:lnTo>
                  <a:pt x="577" y="208"/>
                </a:lnTo>
                <a:lnTo>
                  <a:pt x="593" y="226"/>
                </a:lnTo>
                <a:lnTo>
                  <a:pt x="609" y="246"/>
                </a:lnTo>
                <a:lnTo>
                  <a:pt x="622" y="268"/>
                </a:lnTo>
                <a:lnTo>
                  <a:pt x="635" y="290"/>
                </a:lnTo>
                <a:lnTo>
                  <a:pt x="640" y="301"/>
                </a:lnTo>
                <a:lnTo>
                  <a:pt x="646" y="314"/>
                </a:lnTo>
                <a:lnTo>
                  <a:pt x="651" y="326"/>
                </a:lnTo>
                <a:lnTo>
                  <a:pt x="656" y="339"/>
                </a:lnTo>
                <a:lnTo>
                  <a:pt x="664" y="366"/>
                </a:lnTo>
                <a:lnTo>
                  <a:pt x="671" y="395"/>
                </a:lnTo>
                <a:lnTo>
                  <a:pt x="665" y="382"/>
                </a:lnTo>
                <a:lnTo>
                  <a:pt x="658" y="369"/>
                </a:lnTo>
                <a:lnTo>
                  <a:pt x="645" y="345"/>
                </a:lnTo>
                <a:lnTo>
                  <a:pt x="630" y="323"/>
                </a:lnTo>
                <a:lnTo>
                  <a:pt x="614" y="301"/>
                </a:lnTo>
                <a:lnTo>
                  <a:pt x="598" y="282"/>
                </a:lnTo>
                <a:lnTo>
                  <a:pt x="583" y="265"/>
                </a:lnTo>
                <a:lnTo>
                  <a:pt x="565" y="249"/>
                </a:lnTo>
                <a:lnTo>
                  <a:pt x="548" y="234"/>
                </a:lnTo>
                <a:lnTo>
                  <a:pt x="530" y="221"/>
                </a:lnTo>
                <a:lnTo>
                  <a:pt x="513" y="210"/>
                </a:lnTo>
                <a:lnTo>
                  <a:pt x="496" y="200"/>
                </a:lnTo>
                <a:lnTo>
                  <a:pt x="477" y="190"/>
                </a:lnTo>
                <a:lnTo>
                  <a:pt x="459" y="182"/>
                </a:lnTo>
                <a:lnTo>
                  <a:pt x="442" y="175"/>
                </a:lnTo>
                <a:lnTo>
                  <a:pt x="425" y="168"/>
                </a:lnTo>
                <a:lnTo>
                  <a:pt x="407" y="163"/>
                </a:lnTo>
                <a:lnTo>
                  <a:pt x="390" y="159"/>
                </a:lnTo>
                <a:lnTo>
                  <a:pt x="374" y="156"/>
                </a:lnTo>
                <a:lnTo>
                  <a:pt x="343" y="150"/>
                </a:lnTo>
                <a:lnTo>
                  <a:pt x="329" y="149"/>
                </a:lnTo>
                <a:lnTo>
                  <a:pt x="314" y="147"/>
                </a:lnTo>
                <a:lnTo>
                  <a:pt x="290" y="147"/>
                </a:lnTo>
                <a:lnTo>
                  <a:pt x="269" y="147"/>
                </a:lnTo>
                <a:lnTo>
                  <a:pt x="255" y="147"/>
                </a:lnTo>
                <a:lnTo>
                  <a:pt x="242" y="149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11" name="Freeform 28"/>
          <p:cNvSpPr>
            <a:spLocks/>
          </p:cNvSpPr>
          <p:nvPr/>
        </p:nvSpPr>
        <p:spPr bwMode="auto">
          <a:xfrm rot="-1815387">
            <a:off x="5564188" y="4724718"/>
            <a:ext cx="533400" cy="314325"/>
          </a:xfrm>
          <a:custGeom>
            <a:avLst/>
            <a:gdLst>
              <a:gd name="T0" fmla="*/ 2147483647 w 671"/>
              <a:gd name="T1" fmla="*/ 2147483647 h 395"/>
              <a:gd name="T2" fmla="*/ 2147483647 w 671"/>
              <a:gd name="T3" fmla="*/ 2147483647 h 395"/>
              <a:gd name="T4" fmla="*/ 2147483647 w 671"/>
              <a:gd name="T5" fmla="*/ 2147483647 h 395"/>
              <a:gd name="T6" fmla="*/ 2147483647 w 671"/>
              <a:gd name="T7" fmla="*/ 2147483647 h 395"/>
              <a:gd name="T8" fmla="*/ 0 w 671"/>
              <a:gd name="T9" fmla="*/ 2147483647 h 395"/>
              <a:gd name="T10" fmla="*/ 2147483647 w 671"/>
              <a:gd name="T11" fmla="*/ 0 h 395"/>
              <a:gd name="T12" fmla="*/ 2147483647 w 671"/>
              <a:gd name="T13" fmla="*/ 2147483647 h 395"/>
              <a:gd name="T14" fmla="*/ 2147483647 w 671"/>
              <a:gd name="T15" fmla="*/ 2147483647 h 395"/>
              <a:gd name="T16" fmla="*/ 2147483647 w 671"/>
              <a:gd name="T17" fmla="*/ 2147483647 h 395"/>
              <a:gd name="T18" fmla="*/ 2147483647 w 671"/>
              <a:gd name="T19" fmla="*/ 2147483647 h 395"/>
              <a:gd name="T20" fmla="*/ 2147483647 w 671"/>
              <a:gd name="T21" fmla="*/ 2147483647 h 395"/>
              <a:gd name="T22" fmla="*/ 2147483647 w 671"/>
              <a:gd name="T23" fmla="*/ 2147483647 h 395"/>
              <a:gd name="T24" fmla="*/ 2147483647 w 671"/>
              <a:gd name="T25" fmla="*/ 2147483647 h 395"/>
              <a:gd name="T26" fmla="*/ 2147483647 w 671"/>
              <a:gd name="T27" fmla="*/ 2147483647 h 395"/>
              <a:gd name="T28" fmla="*/ 2147483647 w 671"/>
              <a:gd name="T29" fmla="*/ 2147483647 h 395"/>
              <a:gd name="T30" fmla="*/ 2147483647 w 671"/>
              <a:gd name="T31" fmla="*/ 2147483647 h 395"/>
              <a:gd name="T32" fmla="*/ 2147483647 w 671"/>
              <a:gd name="T33" fmla="*/ 2147483647 h 395"/>
              <a:gd name="T34" fmla="*/ 2147483647 w 671"/>
              <a:gd name="T35" fmla="*/ 2147483647 h 395"/>
              <a:gd name="T36" fmla="*/ 2147483647 w 671"/>
              <a:gd name="T37" fmla="*/ 2147483647 h 395"/>
              <a:gd name="T38" fmla="*/ 2147483647 w 671"/>
              <a:gd name="T39" fmla="*/ 2147483647 h 395"/>
              <a:gd name="T40" fmla="*/ 2147483647 w 671"/>
              <a:gd name="T41" fmla="*/ 2147483647 h 395"/>
              <a:gd name="T42" fmla="*/ 2147483647 w 671"/>
              <a:gd name="T43" fmla="*/ 2147483647 h 395"/>
              <a:gd name="T44" fmla="*/ 2147483647 w 671"/>
              <a:gd name="T45" fmla="*/ 2147483647 h 395"/>
              <a:gd name="T46" fmla="*/ 2147483647 w 671"/>
              <a:gd name="T47" fmla="*/ 2147483647 h 395"/>
              <a:gd name="T48" fmla="*/ 2147483647 w 671"/>
              <a:gd name="T49" fmla="*/ 2147483647 h 395"/>
              <a:gd name="T50" fmla="*/ 2147483647 w 671"/>
              <a:gd name="T51" fmla="*/ 2147483647 h 395"/>
              <a:gd name="T52" fmla="*/ 2147483647 w 671"/>
              <a:gd name="T53" fmla="*/ 2147483647 h 395"/>
              <a:gd name="T54" fmla="*/ 2147483647 w 671"/>
              <a:gd name="T55" fmla="*/ 2147483647 h 395"/>
              <a:gd name="T56" fmla="*/ 2147483647 w 671"/>
              <a:gd name="T57" fmla="*/ 2147483647 h 395"/>
              <a:gd name="T58" fmla="*/ 2147483647 w 671"/>
              <a:gd name="T59" fmla="*/ 2147483647 h 395"/>
              <a:gd name="T60" fmla="*/ 2147483647 w 671"/>
              <a:gd name="T61" fmla="*/ 2147483647 h 395"/>
              <a:gd name="T62" fmla="*/ 2147483647 w 671"/>
              <a:gd name="T63" fmla="*/ 2147483647 h 395"/>
              <a:gd name="T64" fmla="*/ 2147483647 w 671"/>
              <a:gd name="T65" fmla="*/ 2147483647 h 395"/>
              <a:gd name="T66" fmla="*/ 2147483647 w 671"/>
              <a:gd name="T67" fmla="*/ 2147483647 h 395"/>
              <a:gd name="T68" fmla="*/ 2147483647 w 671"/>
              <a:gd name="T69" fmla="*/ 2147483647 h 395"/>
              <a:gd name="T70" fmla="*/ 2147483647 w 671"/>
              <a:gd name="T71" fmla="*/ 2147483647 h 395"/>
              <a:gd name="T72" fmla="*/ 2147483647 w 671"/>
              <a:gd name="T73" fmla="*/ 2147483647 h 395"/>
              <a:gd name="T74" fmla="*/ 2147483647 w 671"/>
              <a:gd name="T75" fmla="*/ 2147483647 h 395"/>
              <a:gd name="T76" fmla="*/ 2147483647 w 671"/>
              <a:gd name="T77" fmla="*/ 2147483647 h 395"/>
              <a:gd name="T78" fmla="*/ 2147483647 w 671"/>
              <a:gd name="T79" fmla="*/ 2147483647 h 395"/>
              <a:gd name="T80" fmla="*/ 2147483647 w 671"/>
              <a:gd name="T81" fmla="*/ 2147483647 h 395"/>
              <a:gd name="T82" fmla="*/ 2147483647 w 671"/>
              <a:gd name="T83" fmla="*/ 2147483647 h 395"/>
              <a:gd name="T84" fmla="*/ 2147483647 w 671"/>
              <a:gd name="T85" fmla="*/ 2147483647 h 395"/>
              <a:gd name="T86" fmla="*/ 2147483647 w 671"/>
              <a:gd name="T87" fmla="*/ 2147483647 h 395"/>
              <a:gd name="T88" fmla="*/ 2147483647 w 671"/>
              <a:gd name="T89" fmla="*/ 2147483647 h 395"/>
              <a:gd name="T90" fmla="*/ 2147483647 w 671"/>
              <a:gd name="T91" fmla="*/ 2147483647 h 395"/>
              <a:gd name="T92" fmla="*/ 2147483647 w 671"/>
              <a:gd name="T93" fmla="*/ 2147483647 h 395"/>
              <a:gd name="T94" fmla="*/ 2147483647 w 671"/>
              <a:gd name="T95" fmla="*/ 2147483647 h 395"/>
              <a:gd name="T96" fmla="*/ 2147483647 w 671"/>
              <a:gd name="T97" fmla="*/ 2147483647 h 395"/>
              <a:gd name="T98" fmla="*/ 2147483647 w 671"/>
              <a:gd name="T99" fmla="*/ 2147483647 h 395"/>
              <a:gd name="T100" fmla="*/ 2147483647 w 671"/>
              <a:gd name="T101" fmla="*/ 2147483647 h 395"/>
              <a:gd name="T102" fmla="*/ 2147483647 w 671"/>
              <a:gd name="T103" fmla="*/ 2147483647 h 395"/>
              <a:gd name="T104" fmla="*/ 2147483647 w 671"/>
              <a:gd name="T105" fmla="*/ 2147483647 h 395"/>
              <a:gd name="T106" fmla="*/ 2147483647 w 671"/>
              <a:gd name="T107" fmla="*/ 2147483647 h 395"/>
              <a:gd name="T108" fmla="*/ 2147483647 w 671"/>
              <a:gd name="T109" fmla="*/ 2147483647 h 395"/>
              <a:gd name="T110" fmla="*/ 2147483647 w 671"/>
              <a:gd name="T111" fmla="*/ 2147483647 h 395"/>
              <a:gd name="T112" fmla="*/ 2147483647 w 671"/>
              <a:gd name="T113" fmla="*/ 2147483647 h 395"/>
              <a:gd name="T114" fmla="*/ 2147483647 w 671"/>
              <a:gd name="T115" fmla="*/ 2147483647 h 395"/>
              <a:gd name="T116" fmla="*/ 2147483647 w 671"/>
              <a:gd name="T117" fmla="*/ 2147483647 h 395"/>
              <a:gd name="T118" fmla="*/ 2147483647 w 671"/>
              <a:gd name="T119" fmla="*/ 2147483647 h 395"/>
              <a:gd name="T120" fmla="*/ 2147483647 w 671"/>
              <a:gd name="T121" fmla="*/ 2147483647 h 39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671"/>
              <a:gd name="T184" fmla="*/ 0 h 395"/>
              <a:gd name="T185" fmla="*/ 671 w 671"/>
              <a:gd name="T186" fmla="*/ 395 h 395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671" h="395">
                <a:moveTo>
                  <a:pt x="242" y="149"/>
                </a:moveTo>
                <a:lnTo>
                  <a:pt x="245" y="165"/>
                </a:lnTo>
                <a:lnTo>
                  <a:pt x="248" y="182"/>
                </a:lnTo>
                <a:lnTo>
                  <a:pt x="251" y="204"/>
                </a:lnTo>
                <a:lnTo>
                  <a:pt x="0" y="98"/>
                </a:lnTo>
                <a:lnTo>
                  <a:pt x="251" y="0"/>
                </a:lnTo>
                <a:lnTo>
                  <a:pt x="248" y="20"/>
                </a:lnTo>
                <a:lnTo>
                  <a:pt x="245" y="37"/>
                </a:lnTo>
                <a:lnTo>
                  <a:pt x="242" y="53"/>
                </a:lnTo>
                <a:lnTo>
                  <a:pt x="258" y="55"/>
                </a:lnTo>
                <a:lnTo>
                  <a:pt x="275" y="58"/>
                </a:lnTo>
                <a:lnTo>
                  <a:pt x="300" y="62"/>
                </a:lnTo>
                <a:lnTo>
                  <a:pt x="329" y="69"/>
                </a:lnTo>
                <a:lnTo>
                  <a:pt x="361" y="78"/>
                </a:lnTo>
                <a:lnTo>
                  <a:pt x="396" y="90"/>
                </a:lnTo>
                <a:lnTo>
                  <a:pt x="414" y="97"/>
                </a:lnTo>
                <a:lnTo>
                  <a:pt x="433" y="105"/>
                </a:lnTo>
                <a:lnTo>
                  <a:pt x="452" y="114"/>
                </a:lnTo>
                <a:lnTo>
                  <a:pt x="469" y="124"/>
                </a:lnTo>
                <a:lnTo>
                  <a:pt x="488" y="136"/>
                </a:lnTo>
                <a:lnTo>
                  <a:pt x="507" y="147"/>
                </a:lnTo>
                <a:lnTo>
                  <a:pt x="526" y="161"/>
                </a:lnTo>
                <a:lnTo>
                  <a:pt x="543" y="175"/>
                </a:lnTo>
                <a:lnTo>
                  <a:pt x="561" y="191"/>
                </a:lnTo>
                <a:lnTo>
                  <a:pt x="577" y="208"/>
                </a:lnTo>
                <a:lnTo>
                  <a:pt x="593" y="226"/>
                </a:lnTo>
                <a:lnTo>
                  <a:pt x="609" y="246"/>
                </a:lnTo>
                <a:lnTo>
                  <a:pt x="622" y="268"/>
                </a:lnTo>
                <a:lnTo>
                  <a:pt x="635" y="290"/>
                </a:lnTo>
                <a:lnTo>
                  <a:pt x="640" y="301"/>
                </a:lnTo>
                <a:lnTo>
                  <a:pt x="646" y="314"/>
                </a:lnTo>
                <a:lnTo>
                  <a:pt x="651" y="326"/>
                </a:lnTo>
                <a:lnTo>
                  <a:pt x="656" y="339"/>
                </a:lnTo>
                <a:lnTo>
                  <a:pt x="664" y="366"/>
                </a:lnTo>
                <a:lnTo>
                  <a:pt x="671" y="395"/>
                </a:lnTo>
                <a:lnTo>
                  <a:pt x="665" y="382"/>
                </a:lnTo>
                <a:lnTo>
                  <a:pt x="658" y="369"/>
                </a:lnTo>
                <a:lnTo>
                  <a:pt x="645" y="345"/>
                </a:lnTo>
                <a:lnTo>
                  <a:pt x="630" y="323"/>
                </a:lnTo>
                <a:lnTo>
                  <a:pt x="614" y="301"/>
                </a:lnTo>
                <a:lnTo>
                  <a:pt x="598" y="282"/>
                </a:lnTo>
                <a:lnTo>
                  <a:pt x="583" y="265"/>
                </a:lnTo>
                <a:lnTo>
                  <a:pt x="565" y="249"/>
                </a:lnTo>
                <a:lnTo>
                  <a:pt x="548" y="234"/>
                </a:lnTo>
                <a:lnTo>
                  <a:pt x="530" y="221"/>
                </a:lnTo>
                <a:lnTo>
                  <a:pt x="513" y="210"/>
                </a:lnTo>
                <a:lnTo>
                  <a:pt x="496" y="200"/>
                </a:lnTo>
                <a:lnTo>
                  <a:pt x="477" y="190"/>
                </a:lnTo>
                <a:lnTo>
                  <a:pt x="459" y="182"/>
                </a:lnTo>
                <a:lnTo>
                  <a:pt x="442" y="175"/>
                </a:lnTo>
                <a:lnTo>
                  <a:pt x="425" y="168"/>
                </a:lnTo>
                <a:lnTo>
                  <a:pt x="407" y="163"/>
                </a:lnTo>
                <a:lnTo>
                  <a:pt x="390" y="159"/>
                </a:lnTo>
                <a:lnTo>
                  <a:pt x="374" y="156"/>
                </a:lnTo>
                <a:lnTo>
                  <a:pt x="343" y="150"/>
                </a:lnTo>
                <a:lnTo>
                  <a:pt x="329" y="149"/>
                </a:lnTo>
                <a:lnTo>
                  <a:pt x="314" y="147"/>
                </a:lnTo>
                <a:lnTo>
                  <a:pt x="290" y="147"/>
                </a:lnTo>
                <a:lnTo>
                  <a:pt x="269" y="147"/>
                </a:lnTo>
                <a:lnTo>
                  <a:pt x="255" y="147"/>
                </a:lnTo>
                <a:lnTo>
                  <a:pt x="242" y="149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12" name="Freeform 4"/>
          <p:cNvSpPr>
            <a:spLocks/>
          </p:cNvSpPr>
          <p:nvPr/>
        </p:nvSpPr>
        <p:spPr bwMode="auto">
          <a:xfrm rot="10800000">
            <a:off x="4119563" y="5140643"/>
            <a:ext cx="947737" cy="163512"/>
          </a:xfrm>
          <a:custGeom>
            <a:avLst/>
            <a:gdLst>
              <a:gd name="T0" fmla="*/ 2147483647 w 1193"/>
              <a:gd name="T1" fmla="*/ 2147483647 h 205"/>
              <a:gd name="T2" fmla="*/ 2147483647 w 1193"/>
              <a:gd name="T3" fmla="*/ 2147483647 h 205"/>
              <a:gd name="T4" fmla="*/ 2147483647 w 1193"/>
              <a:gd name="T5" fmla="*/ 0 h 205"/>
              <a:gd name="T6" fmla="*/ 2147483647 w 1193"/>
              <a:gd name="T7" fmla="*/ 2147483647 h 205"/>
              <a:gd name="T8" fmla="*/ 2147483647 w 1193"/>
              <a:gd name="T9" fmla="*/ 2147483647 h 205"/>
              <a:gd name="T10" fmla="*/ 2147483647 w 1193"/>
              <a:gd name="T11" fmla="*/ 2147483647 h 205"/>
              <a:gd name="T12" fmla="*/ 2147483647 w 1193"/>
              <a:gd name="T13" fmla="*/ 2147483647 h 205"/>
              <a:gd name="T14" fmla="*/ 2147483647 w 1193"/>
              <a:gd name="T15" fmla="*/ 2147483647 h 205"/>
              <a:gd name="T16" fmla="*/ 2147483647 w 1193"/>
              <a:gd name="T17" fmla="*/ 2147483647 h 205"/>
              <a:gd name="T18" fmla="*/ 2147483647 w 1193"/>
              <a:gd name="T19" fmla="*/ 2147483647 h 205"/>
              <a:gd name="T20" fmla="*/ 2147483647 w 1193"/>
              <a:gd name="T21" fmla="*/ 2147483647 h 205"/>
              <a:gd name="T22" fmla="*/ 0 w 1193"/>
              <a:gd name="T23" fmla="*/ 2147483647 h 205"/>
              <a:gd name="T24" fmla="*/ 2147483647 w 1193"/>
              <a:gd name="T25" fmla="*/ 2147483647 h 2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93"/>
              <a:gd name="T40" fmla="*/ 0 h 205"/>
              <a:gd name="T41" fmla="*/ 1193 w 1193"/>
              <a:gd name="T42" fmla="*/ 205 h 2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93" h="205">
                <a:moveTo>
                  <a:pt x="920" y="59"/>
                </a:moveTo>
                <a:lnTo>
                  <a:pt x="916" y="29"/>
                </a:lnTo>
                <a:lnTo>
                  <a:pt x="912" y="0"/>
                </a:lnTo>
                <a:lnTo>
                  <a:pt x="1052" y="53"/>
                </a:lnTo>
                <a:lnTo>
                  <a:pt x="1149" y="89"/>
                </a:lnTo>
                <a:lnTo>
                  <a:pt x="1193" y="107"/>
                </a:lnTo>
                <a:lnTo>
                  <a:pt x="1181" y="111"/>
                </a:lnTo>
                <a:lnTo>
                  <a:pt x="1149" y="123"/>
                </a:lnTo>
                <a:lnTo>
                  <a:pt x="1052" y="156"/>
                </a:lnTo>
                <a:lnTo>
                  <a:pt x="910" y="205"/>
                </a:lnTo>
                <a:lnTo>
                  <a:pt x="922" y="149"/>
                </a:lnTo>
                <a:lnTo>
                  <a:pt x="0" y="107"/>
                </a:lnTo>
                <a:lnTo>
                  <a:pt x="920" y="59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12313" name="Picture 31" descr="C:\Work in Progress\Microsoft\Templates\MSL_PNG_Object_Library\Security_Key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58" y="5202555"/>
            <a:ext cx="1968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491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1961" name="Group 57"/>
          <p:cNvGraphicFramePr>
            <a:graphicFrameLocks noGrp="1"/>
          </p:cNvGraphicFramePr>
          <p:nvPr>
            <p:ph idx="1"/>
          </p:nvPr>
        </p:nvGraphicFramePr>
        <p:xfrm>
          <a:off x="406400" y="1196975"/>
          <a:ext cx="8486775" cy="3013077"/>
        </p:xfrm>
        <a:graphic>
          <a:graphicData uri="http://schemas.openxmlformats.org/drawingml/2006/table">
            <a:tbl>
              <a:tblPr/>
              <a:tblGrid>
                <a:gridCol w="4149362"/>
                <a:gridCol w="4337413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File Class</a:t>
                      </a:r>
                    </a:p>
                  </a:txBody>
                  <a:tcPr marL="88063" marR="88063"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CD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FileInfo Class</a:t>
                      </a:r>
                    </a:p>
                  </a:txBody>
                  <a:tcPr marL="88063" marR="88063"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CDE3"/>
                    </a:solidFill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Static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 methods</a:t>
                      </a:r>
                    </a:p>
                  </a:txBody>
                  <a:tcPr marL="88063" marR="88063"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Instance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 methods</a:t>
                      </a:r>
                    </a:p>
                  </a:txBody>
                  <a:tcPr marL="88063" marR="88063"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Expects filename as 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method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 parameter</a:t>
                      </a:r>
                    </a:p>
                  </a:txBody>
                  <a:tcPr marL="88063" marR="88063"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Expects filename as 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constructor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 parameter</a:t>
                      </a:r>
                    </a:p>
                  </a:txBody>
                  <a:tcPr marL="88063" marR="88063"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Methods to get/set file attributes</a:t>
                      </a:r>
                    </a:p>
                  </a:txBody>
                  <a:tcPr marL="88063" marR="88063" anchor="ctr" horzOverflow="overflow">
                    <a:lnL w="1905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ß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Tahoma" pitchFamily="34" charset="0"/>
                          <a:sym typeface="Wingdings" pitchFamily="2" charset="2"/>
                        </a:rPr>
                        <a:t>Ditto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88063" marR="88063"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Checks user's access rights on each method call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88063" marR="88063" anchor="ctr" horzOverflow="overflow">
                    <a:lnL w="1905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Tahoma" pitchFamily="34" charset="0"/>
                          <a:sym typeface="Wingdings" pitchFamily="2" charset="2"/>
                        </a:rPr>
                        <a:t>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Ditto</a:t>
                      </a:r>
                    </a:p>
                  </a:txBody>
                  <a:tcPr marL="88063" marR="88063"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y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Can be used to perform a </a:t>
                      </a:r>
                      <a:r>
                        <a:rPr kumimoji="0" lang="cy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single</a:t>
                      </a:r>
                      <a:r>
                        <a:rPr kumimoji="0" lang="cy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 operation on a file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88063" marR="88063" anchor="ctr" horzOverflow="overflow">
                    <a:lnL w="1905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y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Can be used to perform </a:t>
                      </a:r>
                      <a:r>
                        <a:rPr kumimoji="0" lang="cy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multiple</a:t>
                      </a:r>
                      <a:r>
                        <a:rPr kumimoji="0" lang="cy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 operations on a file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88063" marR="88063"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891965" name="Rectangle 6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File and </a:t>
            </a:r>
            <a:r>
              <a:rPr lang="en-US" sz="3400" dirty="0" err="1"/>
              <a:t>FileInfo</a:t>
            </a:r>
            <a:r>
              <a:rPr lang="en-US" sz="3400" dirty="0"/>
              <a:t> Classes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F30254-0973-439C-B9D8-EA603307CC90}" type="slidenum">
              <a:rPr lang="en-GB"/>
              <a:pPr/>
              <a:t>4</a:t>
            </a:fld>
            <a:endParaRPr lang="en-GB"/>
          </a:p>
        </p:txBody>
      </p:sp>
      <p:sp>
        <p:nvSpPr>
          <p:cNvPr id="891966" name="Rectangle 62"/>
          <p:cNvSpPr>
            <a:spLocks noGrp="1" noChangeArrowheads="1"/>
          </p:cNvSpPr>
          <p:nvPr>
            <p:ph type="body" idx="4294967295"/>
          </p:nvPr>
        </p:nvSpPr>
        <p:spPr>
          <a:xfrm>
            <a:off x="657225" y="1196975"/>
            <a:ext cx="8486775" cy="5345113"/>
          </a:xfrm>
        </p:spPr>
        <p:txBody>
          <a:bodyPr/>
          <a:lstStyle/>
          <a:p>
            <a:pPr lvl="1"/>
            <a:endParaRPr lang="cy-GB" dirty="0"/>
          </a:p>
          <a:p>
            <a:pPr lvl="1"/>
            <a:endParaRPr lang="cy-GB" dirty="0"/>
          </a:p>
          <a:p>
            <a:pPr lvl="1"/>
            <a:endParaRPr lang="cy-GB" dirty="0"/>
          </a:p>
          <a:p>
            <a:pPr lvl="1"/>
            <a:endParaRPr lang="cy-GB" dirty="0"/>
          </a:p>
          <a:p>
            <a:pPr lvl="1"/>
            <a:endParaRPr lang="cy-GB" dirty="0"/>
          </a:p>
          <a:p>
            <a:pPr lvl="1"/>
            <a:endParaRPr lang="cy-GB" dirty="0"/>
          </a:p>
          <a:p>
            <a:pPr lvl="1"/>
            <a:endParaRPr lang="cy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Useful </a:t>
            </a:r>
            <a:r>
              <a:rPr lang="en-GB" dirty="0" smtClean="0"/>
              <a:t>members (see MSDN for examples):</a:t>
            </a:r>
            <a:endParaRPr lang="en-GB" dirty="0"/>
          </a:p>
          <a:p>
            <a:pPr lvl="1"/>
            <a:r>
              <a:rPr lang="cy-GB" dirty="0">
                <a:latin typeface="Lucida Console" pitchFamily="49" charset="0"/>
              </a:rPr>
              <a:t>Exists</a:t>
            </a:r>
          </a:p>
          <a:p>
            <a:pPr lvl="1"/>
            <a:r>
              <a:rPr lang="cy-GB" dirty="0">
                <a:latin typeface="Lucida Console" pitchFamily="49" charset="0"/>
              </a:rPr>
              <a:t>Create()</a:t>
            </a:r>
            <a:r>
              <a:rPr lang="cy-GB" dirty="0">
                <a:latin typeface="+mj-lt"/>
              </a:rPr>
              <a:t>, </a:t>
            </a:r>
            <a:r>
              <a:rPr lang="cy-GB" dirty="0" smtClean="0">
                <a:latin typeface="+mj-lt"/>
              </a:rPr>
              <a:t> </a:t>
            </a:r>
            <a:r>
              <a:rPr lang="cy-GB" dirty="0" smtClean="0">
                <a:latin typeface="Lucida Console" pitchFamily="49" charset="0"/>
              </a:rPr>
              <a:t>Copy()</a:t>
            </a:r>
            <a:r>
              <a:rPr lang="cy-GB" sz="1800" dirty="0" smtClean="0"/>
              <a:t>,  </a:t>
            </a:r>
            <a:r>
              <a:rPr lang="cy-GB" dirty="0" smtClean="0">
                <a:latin typeface="Lucida Console" pitchFamily="49" charset="0"/>
              </a:rPr>
              <a:t>CopyTo</a:t>
            </a:r>
            <a:r>
              <a:rPr lang="cy-GB" dirty="0">
                <a:latin typeface="Lucida Console" pitchFamily="49" charset="0"/>
              </a:rPr>
              <a:t>()</a:t>
            </a:r>
          </a:p>
          <a:p>
            <a:pPr lvl="1"/>
            <a:r>
              <a:rPr lang="cy-GB" dirty="0">
                <a:latin typeface="Lucida Console" pitchFamily="49" charset="0"/>
              </a:rPr>
              <a:t>Delete</a:t>
            </a:r>
            <a:r>
              <a:rPr lang="cy-GB" dirty="0" smtClean="0">
                <a:latin typeface="Lucida Console" pitchFamily="49" charset="0"/>
              </a:rPr>
              <a:t>()</a:t>
            </a:r>
            <a:r>
              <a:rPr lang="cy-GB" sz="1800" dirty="0" smtClean="0"/>
              <a:t>,  </a:t>
            </a:r>
            <a:r>
              <a:rPr lang="cy-GB" dirty="0" smtClean="0">
                <a:latin typeface="Lucida Console" pitchFamily="49" charset="0"/>
              </a:rPr>
              <a:t>Move()</a:t>
            </a:r>
            <a:r>
              <a:rPr lang="cy-GB" sz="1800" dirty="0" smtClean="0"/>
              <a:t>,  </a:t>
            </a:r>
            <a:r>
              <a:rPr lang="cy-GB" dirty="0" smtClean="0">
                <a:latin typeface="Lucida Console" pitchFamily="49" charset="0"/>
              </a:rPr>
              <a:t>MoveTo()</a:t>
            </a:r>
            <a:r>
              <a:rPr lang="cy-GB" sz="1800" dirty="0" smtClean="0"/>
              <a:t>,  </a:t>
            </a:r>
            <a:r>
              <a:rPr lang="cy-GB" dirty="0" smtClean="0">
                <a:latin typeface="Lucida Console" pitchFamily="49" charset="0"/>
              </a:rPr>
              <a:t>Replace</a:t>
            </a:r>
            <a:r>
              <a:rPr lang="cy-GB" dirty="0">
                <a:latin typeface="Lucida Console" pitchFamily="49" charset="0"/>
              </a:rPr>
              <a:t>()</a:t>
            </a:r>
          </a:p>
          <a:p>
            <a:pPr lvl="1"/>
            <a:r>
              <a:rPr lang="cy-GB" dirty="0">
                <a:latin typeface="Lucida Console" pitchFamily="49" charset="0"/>
              </a:rPr>
              <a:t>Encrypt</a:t>
            </a:r>
            <a:r>
              <a:rPr lang="cy-GB" dirty="0" smtClean="0">
                <a:latin typeface="Lucida Console" pitchFamily="49" charset="0"/>
              </a:rPr>
              <a:t>()</a:t>
            </a:r>
            <a:r>
              <a:rPr lang="cy-GB" sz="1800" dirty="0" smtClean="0"/>
              <a:t>,  </a:t>
            </a:r>
            <a:r>
              <a:rPr lang="cy-GB" dirty="0" smtClean="0">
                <a:latin typeface="Lucida Console" pitchFamily="49" charset="0"/>
              </a:rPr>
              <a:t>Decrypt</a:t>
            </a:r>
            <a:r>
              <a:rPr lang="cy-GB" dirty="0">
                <a:latin typeface="Lucida Console" pitchFamily="49" charset="0"/>
              </a:rPr>
              <a:t>()</a:t>
            </a:r>
            <a:endParaRPr lang="en-US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0A646FB-EF59-4024-A1EE-E84479B54AE1}" type="slidenum">
              <a:rPr lang="en-GB" sz="1200">
                <a:solidFill>
                  <a:schemeClr val="tx2"/>
                </a:solidFill>
              </a:rPr>
              <a:pPr eaLnBrk="1" hangingPunct="1"/>
              <a:t>40</a:t>
            </a:fld>
            <a:endParaRPr lang="en-GB" sz="1200">
              <a:solidFill>
                <a:schemeClr val="tx2"/>
              </a:solidFill>
            </a:endParaRPr>
          </a:p>
        </p:txBody>
      </p:sp>
      <p:sp>
        <p:nvSpPr>
          <p:cNvPr id="13315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dirty="0" smtClean="0"/>
              <a:t>Custom Formatters (1 of 2)</a:t>
            </a:r>
            <a:endParaRPr lang="en-GB" sz="3400" dirty="0" smtClean="0"/>
          </a:p>
        </p:txBody>
      </p:sp>
      <p:sp>
        <p:nvSpPr>
          <p:cNvPr id="13316" name="Rectangle 1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y-GB" dirty="0" smtClean="0"/>
              <a:t>Implement </a:t>
            </a:r>
            <a:r>
              <a:rPr lang="cy-GB" dirty="0" smtClean="0">
                <a:latin typeface="Lucida Console" pitchFamily="49" charset="0"/>
              </a:rPr>
              <a:t>IFormatter.Serialize()</a:t>
            </a:r>
          </a:p>
          <a:p>
            <a:pPr lvl="1" eaLnBrk="1" hangingPunct="1"/>
            <a:r>
              <a:rPr lang="en-US" dirty="0" smtClean="0"/>
              <a:t>If the object implements the </a:t>
            </a:r>
            <a:r>
              <a:rPr lang="en-US" dirty="0" err="1" smtClean="0">
                <a:latin typeface="Lucida Console" pitchFamily="49" charset="0"/>
              </a:rPr>
              <a:t>Iserializable</a:t>
            </a:r>
            <a:r>
              <a:rPr lang="en-US" dirty="0" smtClean="0"/>
              <a:t> interface, call </a:t>
            </a:r>
            <a:r>
              <a:rPr lang="en-US" dirty="0" err="1" smtClean="0">
                <a:latin typeface="Lucida Console" pitchFamily="49" charset="0"/>
              </a:rPr>
              <a:t>GetObjectData</a:t>
            </a:r>
            <a:r>
              <a:rPr lang="en-US" dirty="0" smtClean="0">
                <a:latin typeface="Lucida Console" pitchFamily="49" charset="0"/>
              </a:rPr>
              <a:t>()</a:t>
            </a:r>
          </a:p>
          <a:p>
            <a:pPr lvl="1" eaLnBrk="1" hangingPunct="1"/>
            <a:r>
              <a:rPr lang="en-US" dirty="0" smtClean="0"/>
              <a:t>Use the </a:t>
            </a:r>
            <a:r>
              <a:rPr lang="en-US" dirty="0" err="1" smtClean="0">
                <a:latin typeface="Lucida Console" pitchFamily="49" charset="0"/>
              </a:rPr>
              <a:t>FormatterServices</a:t>
            </a:r>
            <a:r>
              <a:rPr lang="en-US" dirty="0" smtClean="0"/>
              <a:t> helper class to retrieve members to be serialized</a:t>
            </a:r>
          </a:p>
          <a:p>
            <a:pPr lvl="1" eaLnBrk="1" hangingPunct="1"/>
            <a:r>
              <a:rPr lang="en-US" dirty="0" smtClean="0"/>
              <a:t>Write object metadata and data to the serialization stream</a:t>
            </a:r>
          </a:p>
          <a:p>
            <a:pPr lvl="1" eaLnBrk="1" hangingPunct="1"/>
            <a:r>
              <a:rPr lang="en-US" dirty="0" smtClean="0"/>
              <a:t>Use the </a:t>
            </a:r>
            <a:r>
              <a:rPr lang="en-US" dirty="0" err="1" smtClean="0">
                <a:latin typeface="Lucida Console" pitchFamily="49" charset="0"/>
              </a:rPr>
              <a:t>SerializationObjectManager</a:t>
            </a:r>
            <a:r>
              <a:rPr lang="en-US" dirty="0" smtClean="0"/>
              <a:t> helper class to raise serialization events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670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91E9670-DBBD-4C85-9B29-BDB36AEC83B8}" type="slidenum">
              <a:rPr lang="en-GB" sz="1200">
                <a:solidFill>
                  <a:schemeClr val="tx2"/>
                </a:solidFill>
              </a:rPr>
              <a:pPr eaLnBrk="1" hangingPunct="1"/>
              <a:t>41</a:t>
            </a:fld>
            <a:endParaRPr lang="en-GB" sz="1200">
              <a:solidFill>
                <a:schemeClr val="tx2"/>
              </a:solidFill>
            </a:endParaRPr>
          </a:p>
        </p:txBody>
      </p:sp>
      <p:sp>
        <p:nvSpPr>
          <p:cNvPr id="14339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dirty="0" smtClean="0"/>
              <a:t>Custom Formatters (2 of 2)</a:t>
            </a:r>
            <a:endParaRPr lang="en-GB" sz="3400" dirty="0" smtClean="0"/>
          </a:p>
        </p:txBody>
      </p:sp>
      <p:sp>
        <p:nvSpPr>
          <p:cNvPr id="14340" name="Rectangle 1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Implement </a:t>
            </a:r>
            <a:r>
              <a:rPr lang="en-US" dirty="0" err="1" smtClean="0">
                <a:latin typeface="Lucida Console" pitchFamily="49" charset="0"/>
              </a:rPr>
              <a:t>IFormatter.Deserialize</a:t>
            </a:r>
            <a:r>
              <a:rPr lang="en-US" dirty="0" smtClean="0">
                <a:latin typeface="Lucida Console" pitchFamily="49" charset="0"/>
              </a:rPr>
              <a:t>()</a:t>
            </a:r>
          </a:p>
          <a:p>
            <a:pPr lvl="1" eaLnBrk="1" hangingPunct="1"/>
            <a:r>
              <a:rPr lang="en-US" dirty="0" smtClean="0"/>
              <a:t>Read the serialization stream and extract the metadata and data</a:t>
            </a:r>
          </a:p>
          <a:p>
            <a:pPr lvl="1" eaLnBrk="1" hangingPunct="1"/>
            <a:r>
              <a:rPr lang="en-US" dirty="0" smtClean="0"/>
              <a:t>Use the </a:t>
            </a:r>
            <a:r>
              <a:rPr lang="en-US" dirty="0" err="1" smtClean="0">
                <a:latin typeface="Lucida Console" pitchFamily="49" charset="0"/>
              </a:rPr>
              <a:t>FormatterServices</a:t>
            </a:r>
            <a:r>
              <a:rPr lang="en-US" dirty="0" smtClean="0"/>
              <a:t> helper class to create an empty instance of the object</a:t>
            </a:r>
          </a:p>
          <a:p>
            <a:pPr lvl="1" eaLnBrk="1" hangingPunct="1"/>
            <a:r>
              <a:rPr lang="en-US" dirty="0" smtClean="0"/>
              <a:t>If the object has a deserialization constructor, call it to populate the object, otherwise populate the object in </a:t>
            </a:r>
            <a:r>
              <a:rPr lang="en-US" dirty="0" err="1" smtClean="0">
                <a:latin typeface="Lucida Console" pitchFamily="49" charset="0"/>
              </a:rPr>
              <a:t>Deserialize</a:t>
            </a:r>
            <a:r>
              <a:rPr lang="en-US" dirty="0" smtClean="0">
                <a:latin typeface="Lucida Console" pitchFamily="49" charset="0"/>
              </a:rPr>
              <a:t>()</a:t>
            </a:r>
          </a:p>
          <a:p>
            <a:pPr lvl="1" eaLnBrk="1" hangingPunct="1"/>
            <a:r>
              <a:rPr lang="en-US" dirty="0" smtClean="0"/>
              <a:t>Use an </a:t>
            </a:r>
            <a:r>
              <a:rPr lang="en-US" dirty="0" err="1" smtClean="0">
                <a:latin typeface="Lucida Console" pitchFamily="49" charset="0"/>
              </a:rPr>
              <a:t>ObjectManager</a:t>
            </a:r>
            <a:r>
              <a:rPr lang="en-US" dirty="0" smtClean="0"/>
              <a:t> object to manage object references and raise deserialization events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341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Any Questions?</a:t>
            </a: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A0C2797-1711-4F2F-9E47-EDC2CAE2C84A}" type="slidenum">
              <a:rPr lang="en-GB" smtClean="0"/>
              <a:pPr/>
              <a:t>42</a:t>
            </a:fld>
            <a:endParaRPr lang="en-GB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58" name="Rectangle 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cy-GB" dirty="0"/>
              <a:t>Read methods:</a:t>
            </a:r>
          </a:p>
          <a:p>
            <a:pPr lvl="1"/>
            <a:r>
              <a:rPr lang="cy-GB" dirty="0">
                <a:latin typeface="Lucida Console" pitchFamily="49" charset="0"/>
              </a:rPr>
              <a:t>ReadAllBytes()</a:t>
            </a:r>
          </a:p>
          <a:p>
            <a:pPr lvl="1"/>
            <a:r>
              <a:rPr lang="cy-GB" dirty="0">
                <a:latin typeface="Lucida Console" pitchFamily="49" charset="0"/>
              </a:rPr>
              <a:t>ReadAllLines()</a:t>
            </a:r>
          </a:p>
          <a:p>
            <a:pPr lvl="1"/>
            <a:r>
              <a:rPr lang="cy-GB" dirty="0">
                <a:latin typeface="Lucida Console" pitchFamily="49" charset="0"/>
              </a:rPr>
              <a:t>ReadAllText</a:t>
            </a:r>
            <a:r>
              <a:rPr lang="cy-GB" dirty="0" smtClean="0">
                <a:latin typeface="Lucida Console" pitchFamily="49" charset="0"/>
              </a:rPr>
              <a:t>()</a:t>
            </a:r>
          </a:p>
          <a:p>
            <a:pPr lvl="1"/>
            <a:endParaRPr lang="cy-GB" dirty="0"/>
          </a:p>
          <a:p>
            <a:r>
              <a:rPr lang="cy-GB" dirty="0"/>
              <a:t>Write methods:</a:t>
            </a:r>
          </a:p>
          <a:p>
            <a:pPr lvl="1"/>
            <a:r>
              <a:rPr lang="cy-GB" dirty="0">
                <a:latin typeface="Lucida Console" pitchFamily="49" charset="0"/>
              </a:rPr>
              <a:t>WriteAllBytes()</a:t>
            </a:r>
          </a:p>
          <a:p>
            <a:pPr lvl="1"/>
            <a:r>
              <a:rPr lang="cy-GB" dirty="0">
                <a:latin typeface="Lucida Console" pitchFamily="49" charset="0"/>
              </a:rPr>
              <a:t>WriteAllLines()</a:t>
            </a:r>
          </a:p>
          <a:p>
            <a:pPr lvl="1"/>
            <a:r>
              <a:rPr lang="cy-GB" dirty="0">
                <a:latin typeface="Lucida Console" pitchFamily="49" charset="0"/>
              </a:rPr>
              <a:t>WriteAllText()</a:t>
            </a:r>
          </a:p>
          <a:p>
            <a:pPr lvl="1"/>
            <a:r>
              <a:rPr lang="cy-GB" dirty="0">
                <a:latin typeface="Lucida Console" pitchFamily="49" charset="0"/>
              </a:rPr>
              <a:t>AppendAllText()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892957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Reading/Writing a File</a:t>
            </a:r>
            <a:endParaRPr lang="en-GB" sz="3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60863A6-7DB8-452C-861D-E0473B4B9283}" type="slidenum">
              <a:rPr lang="en-GB"/>
              <a:pPr/>
              <a:t>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002" name="Rectangle 5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endParaRPr lang="cy-GB" dirty="0"/>
          </a:p>
          <a:p>
            <a:pPr lvl="1"/>
            <a:endParaRPr lang="cy-GB" dirty="0"/>
          </a:p>
          <a:p>
            <a:pPr lvl="1"/>
            <a:endParaRPr lang="cy-GB" dirty="0"/>
          </a:p>
          <a:p>
            <a:pPr lvl="1"/>
            <a:endParaRPr lang="cy-GB" dirty="0"/>
          </a:p>
          <a:p>
            <a:pPr lvl="1"/>
            <a:endParaRPr lang="cy-GB" dirty="0"/>
          </a:p>
          <a:p>
            <a:pPr lvl="1"/>
            <a:endParaRPr lang="cy-GB" dirty="0"/>
          </a:p>
          <a:p>
            <a:endParaRPr lang="cy-GB" dirty="0"/>
          </a:p>
          <a:p>
            <a:r>
              <a:rPr lang="en-GB" dirty="0"/>
              <a:t>Useful members:</a:t>
            </a:r>
          </a:p>
          <a:p>
            <a:pPr lvl="1"/>
            <a:r>
              <a:rPr lang="cy-GB" dirty="0">
                <a:latin typeface="Lucida Console" pitchFamily="49" charset="0"/>
              </a:rPr>
              <a:t>Exists</a:t>
            </a:r>
          </a:p>
          <a:p>
            <a:pPr lvl="1"/>
            <a:r>
              <a:rPr lang="cy-GB" dirty="0">
                <a:latin typeface="Lucida Console" pitchFamily="49" charset="0"/>
              </a:rPr>
              <a:t>CreateDirectory()</a:t>
            </a:r>
            <a:r>
              <a:rPr lang="cy-GB" dirty="0">
                <a:latin typeface="+mj-lt"/>
              </a:rPr>
              <a:t>, </a:t>
            </a:r>
            <a:r>
              <a:rPr lang="cy-GB" dirty="0" smtClean="0">
                <a:latin typeface="+mj-lt"/>
              </a:rPr>
              <a:t> </a:t>
            </a:r>
            <a:r>
              <a:rPr lang="cy-GB" dirty="0" smtClean="0">
                <a:latin typeface="Lucida Console" pitchFamily="49" charset="0"/>
              </a:rPr>
              <a:t>Create</a:t>
            </a:r>
            <a:r>
              <a:rPr lang="cy-GB" dirty="0">
                <a:latin typeface="Lucida Console" pitchFamily="49" charset="0"/>
              </a:rPr>
              <a:t>()</a:t>
            </a:r>
          </a:p>
          <a:p>
            <a:pPr lvl="1"/>
            <a:r>
              <a:rPr lang="cy-GB" dirty="0">
                <a:latin typeface="Lucida Console" pitchFamily="49" charset="0"/>
              </a:rPr>
              <a:t>GetDirectories</a:t>
            </a:r>
            <a:r>
              <a:rPr lang="cy-GB" dirty="0" smtClean="0">
                <a:latin typeface="Lucida Console" pitchFamily="49" charset="0"/>
              </a:rPr>
              <a:t>()</a:t>
            </a:r>
            <a:r>
              <a:rPr lang="cy-GB" dirty="0" smtClean="0">
                <a:latin typeface="+mj-lt"/>
              </a:rPr>
              <a:t>,  </a:t>
            </a:r>
            <a:r>
              <a:rPr lang="cy-GB" dirty="0">
                <a:latin typeface="Lucida Console" pitchFamily="49" charset="0"/>
              </a:rPr>
              <a:t>GetFiles() </a:t>
            </a:r>
          </a:p>
          <a:p>
            <a:pPr lvl="1"/>
            <a:r>
              <a:rPr lang="cy-GB" dirty="0">
                <a:latin typeface="Lucida Console" pitchFamily="49" charset="0"/>
              </a:rPr>
              <a:t>GetFileSystemEntries</a:t>
            </a:r>
            <a:r>
              <a:rPr lang="cy-GB" dirty="0" smtClean="0">
                <a:latin typeface="Lucida Console" pitchFamily="49" charset="0"/>
              </a:rPr>
              <a:t>()</a:t>
            </a:r>
            <a:r>
              <a:rPr lang="cy-GB" dirty="0" smtClean="0">
                <a:latin typeface="+mj-lt"/>
              </a:rPr>
              <a:t>,  </a:t>
            </a:r>
            <a:r>
              <a:rPr lang="cy-GB" dirty="0" smtClean="0">
                <a:latin typeface="Lucida Console" pitchFamily="49" charset="0"/>
              </a:rPr>
              <a:t>GetFileSystemInfos</a:t>
            </a:r>
            <a:r>
              <a:rPr lang="cy-GB" dirty="0">
                <a:latin typeface="Lucida Console" pitchFamily="49" charset="0"/>
              </a:rPr>
              <a:t>()</a:t>
            </a:r>
          </a:p>
          <a:p>
            <a:pPr lvl="1"/>
            <a:r>
              <a:rPr lang="cy-GB" dirty="0">
                <a:latin typeface="Lucida Console" pitchFamily="49" charset="0"/>
              </a:rPr>
              <a:t>Delete()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894001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Directory and </a:t>
            </a:r>
            <a:r>
              <a:rPr lang="en-US" sz="3400" dirty="0" err="1"/>
              <a:t>DirectoryInfo</a:t>
            </a:r>
            <a:r>
              <a:rPr lang="en-US" sz="3400" dirty="0"/>
              <a:t> Classes</a:t>
            </a:r>
            <a:endParaRPr lang="en-GB" sz="34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D0DEB1D-DC00-4BC3-8743-26B671777322}" type="slidenum">
              <a:rPr lang="en-GB"/>
              <a:pPr/>
              <a:t>6</a:t>
            </a:fld>
            <a:endParaRPr lang="en-GB"/>
          </a:p>
        </p:txBody>
      </p:sp>
      <p:graphicFrame>
        <p:nvGraphicFramePr>
          <p:cNvPr id="893999" name="Group 47"/>
          <p:cNvGraphicFramePr>
            <a:graphicFrameLocks noGrp="1"/>
          </p:cNvGraphicFramePr>
          <p:nvPr/>
        </p:nvGraphicFramePr>
        <p:xfrm>
          <a:off x="193675" y="1357313"/>
          <a:ext cx="8812213" cy="2481264"/>
        </p:xfrm>
        <a:graphic>
          <a:graphicData uri="http://schemas.openxmlformats.org/drawingml/2006/table">
            <a:tbl>
              <a:tblPr/>
              <a:tblGrid>
                <a:gridCol w="4308475"/>
                <a:gridCol w="4503738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Directory Class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CD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DirectoryInfo Class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CDE3"/>
                    </a:solidFill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Static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 methods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Instance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 methods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Expects folder name as 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method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 parameter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Expects folder name as 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constructor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 parameter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Has utility methods not available in DirectoryInfo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cy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Has CreateSubdirectory() (not available in Directory)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Can be used to perform </a:t>
                      </a: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single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 operation on folder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Can be used to perform </a:t>
                      </a: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multiple 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operations on folder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049" name="Rectangle 7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cy-GB" dirty="0"/>
          </a:p>
          <a:p>
            <a:pPr lvl="1"/>
            <a:endParaRPr lang="cy-GB" dirty="0"/>
          </a:p>
          <a:p>
            <a:pPr lvl="1"/>
            <a:endParaRPr lang="cy-GB" dirty="0"/>
          </a:p>
          <a:p>
            <a:endParaRPr lang="cy-GB" dirty="0"/>
          </a:p>
          <a:p>
            <a:r>
              <a:rPr lang="en-GB" dirty="0"/>
              <a:t>Useful members:</a:t>
            </a:r>
          </a:p>
          <a:p>
            <a:pPr lvl="1"/>
            <a:r>
              <a:rPr lang="cy-GB" dirty="0">
                <a:latin typeface="Lucida Console" pitchFamily="49" charset="0"/>
              </a:rPr>
              <a:t>GetDrives()</a:t>
            </a:r>
          </a:p>
          <a:p>
            <a:pPr lvl="1"/>
            <a:r>
              <a:rPr lang="cy-GB" dirty="0">
                <a:latin typeface="Lucida Console" pitchFamily="49" charset="0"/>
              </a:rPr>
              <a:t>IsReady</a:t>
            </a:r>
          </a:p>
          <a:p>
            <a:pPr lvl="1"/>
            <a:r>
              <a:rPr lang="cy-GB" dirty="0">
                <a:latin typeface="Lucida Console" pitchFamily="49" charset="0"/>
              </a:rPr>
              <a:t>AvailableFreeSpace</a:t>
            </a:r>
          </a:p>
          <a:p>
            <a:pPr lvl="1"/>
            <a:r>
              <a:rPr lang="cy-GB" dirty="0">
                <a:latin typeface="Lucida Console" pitchFamily="49" charset="0"/>
              </a:rPr>
              <a:t>DriveFormat</a:t>
            </a:r>
          </a:p>
          <a:p>
            <a:pPr lvl="1"/>
            <a:r>
              <a:rPr lang="cy-GB" dirty="0">
                <a:latin typeface="Lucida Console" pitchFamily="49" charset="0"/>
              </a:rPr>
              <a:t>DriveType</a:t>
            </a:r>
          </a:p>
          <a:p>
            <a:pPr lvl="1"/>
            <a:r>
              <a:rPr lang="cy-GB" dirty="0">
                <a:latin typeface="Lucida Console" pitchFamily="49" charset="0"/>
              </a:rPr>
              <a:t>RootDirectory</a:t>
            </a:r>
          </a:p>
          <a:p>
            <a:pPr lvl="1"/>
            <a:r>
              <a:rPr lang="cy-GB" dirty="0">
                <a:latin typeface="Lucida Console" pitchFamily="49" charset="0"/>
              </a:rPr>
              <a:t>TotalFreeSpace</a:t>
            </a:r>
          </a:p>
          <a:p>
            <a:pPr lvl="1"/>
            <a:r>
              <a:rPr lang="cy-GB" dirty="0">
                <a:latin typeface="Lucida Console" pitchFamily="49" charset="0"/>
              </a:rPr>
              <a:t>TotalSize</a:t>
            </a:r>
          </a:p>
          <a:p>
            <a:pPr lvl="1"/>
            <a:r>
              <a:rPr lang="cy-GB" dirty="0">
                <a:latin typeface="Lucida Console" pitchFamily="49" charset="0"/>
              </a:rPr>
              <a:t>VolumeLabel</a:t>
            </a:r>
            <a:endParaRPr lang="en-US" dirty="0">
              <a:latin typeface="Lucida Console" pitchFamily="49" charset="0"/>
            </a:endParaRPr>
          </a:p>
          <a:p>
            <a:endParaRPr lang="en-US" dirty="0"/>
          </a:p>
        </p:txBody>
      </p:sp>
      <p:sp>
        <p:nvSpPr>
          <p:cNvPr id="895048" name="Rectangle 7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err="1"/>
              <a:t>DriveInfo</a:t>
            </a:r>
            <a:r>
              <a:rPr lang="en-US" sz="3400" dirty="0"/>
              <a:t> Class</a:t>
            </a:r>
            <a:endParaRPr lang="en-GB" sz="34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0B30E17-499B-4F61-81C5-CE51F82BE630}" type="slidenum">
              <a:rPr lang="en-GB"/>
              <a:pPr/>
              <a:t>7</a:t>
            </a:fld>
            <a:endParaRPr lang="en-GB"/>
          </a:p>
        </p:txBody>
      </p:sp>
      <p:graphicFrame>
        <p:nvGraphicFramePr>
          <p:cNvPr id="895046" name="Group 70"/>
          <p:cNvGraphicFramePr>
            <a:graphicFrameLocks noGrp="1"/>
          </p:cNvGraphicFramePr>
          <p:nvPr/>
        </p:nvGraphicFramePr>
        <p:xfrm>
          <a:off x="193675" y="1357313"/>
          <a:ext cx="8716963" cy="1419226"/>
        </p:xfrm>
        <a:graphic>
          <a:graphicData uri="http://schemas.openxmlformats.org/drawingml/2006/table">
            <a:tbl>
              <a:tblPr/>
              <a:tblGrid>
                <a:gridCol w="8716963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DriveInfo Class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CDE3"/>
                    </a:solidFill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Provides methods and properties that query drive information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Supports fixed and removable hard drives, CD/DVD drives, floppy disk drives, and network drives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44" name="Rectangle 4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cy-GB" dirty="0" smtClean="0"/>
          </a:p>
          <a:p>
            <a:endParaRPr lang="cy-GB" dirty="0" smtClean="0"/>
          </a:p>
          <a:p>
            <a:endParaRPr lang="cy-GB" dirty="0" smtClean="0"/>
          </a:p>
          <a:p>
            <a:pPr lvl="1"/>
            <a:endParaRPr lang="cy-GB" dirty="0" smtClean="0"/>
          </a:p>
          <a:p>
            <a:pPr lvl="1"/>
            <a:endParaRPr lang="cy-GB" dirty="0" smtClean="0"/>
          </a:p>
          <a:p>
            <a:r>
              <a:rPr lang="en-GB" dirty="0" smtClean="0"/>
              <a:t>Useful members:</a:t>
            </a:r>
          </a:p>
          <a:p>
            <a:pPr lvl="1"/>
            <a:r>
              <a:rPr lang="cy-GB" dirty="0" smtClean="0">
                <a:latin typeface="Lucida Console" pitchFamily="49" charset="0"/>
              </a:rPr>
              <a:t>GetPathRoot()</a:t>
            </a:r>
          </a:p>
          <a:p>
            <a:pPr lvl="1"/>
            <a:r>
              <a:rPr lang="cy-GB" dirty="0" smtClean="0">
                <a:latin typeface="Lucida Console" pitchFamily="49" charset="0"/>
              </a:rPr>
              <a:t>GetDirectoryName()</a:t>
            </a:r>
          </a:p>
          <a:p>
            <a:pPr lvl="1"/>
            <a:r>
              <a:rPr lang="cy-GB" dirty="0" smtClean="0">
                <a:latin typeface="Lucida Console" pitchFamily="49" charset="0"/>
              </a:rPr>
              <a:t>GetFileName()</a:t>
            </a:r>
          </a:p>
          <a:p>
            <a:pPr lvl="1"/>
            <a:r>
              <a:rPr lang="cy-GB" dirty="0" smtClean="0">
                <a:latin typeface="Lucida Console" pitchFamily="49" charset="0"/>
              </a:rPr>
              <a:t>GetExtension()</a:t>
            </a:r>
          </a:p>
          <a:p>
            <a:pPr lvl="1"/>
            <a:r>
              <a:rPr lang="cy-GB" smtClean="0">
                <a:latin typeface="Lucida Console" pitchFamily="49" charset="0"/>
              </a:rPr>
              <a:t>Combine() </a:t>
            </a:r>
            <a:endParaRPr lang="cy-GB" dirty="0" smtClean="0">
              <a:latin typeface="Lucida Console" pitchFamily="49" charset="0"/>
            </a:endParaRPr>
          </a:p>
          <a:p>
            <a:pPr lvl="1"/>
            <a:r>
              <a:rPr lang="cy-GB" dirty="0" smtClean="0">
                <a:latin typeface="Lucida Console" pitchFamily="49" charset="0"/>
              </a:rPr>
              <a:t>VolumeSeparatorChar</a:t>
            </a:r>
          </a:p>
          <a:p>
            <a:pPr lvl="1"/>
            <a:r>
              <a:rPr lang="cy-GB" dirty="0" smtClean="0">
                <a:latin typeface="Lucida Console" pitchFamily="49" charset="0"/>
              </a:rPr>
              <a:t>DirectorySeparatorChar</a:t>
            </a:r>
          </a:p>
          <a:p>
            <a:pPr lvl="1"/>
            <a:r>
              <a:rPr lang="cy-GB" dirty="0" smtClean="0">
                <a:latin typeface="Lucida Console" pitchFamily="49" charset="0"/>
              </a:rPr>
              <a:t>PathSeparatorChar</a:t>
            </a:r>
            <a:endParaRPr lang="cy-GB" dirty="0">
              <a:latin typeface="Lucida Console" pitchFamily="49" charset="0"/>
            </a:endParaRPr>
          </a:p>
        </p:txBody>
      </p:sp>
      <p:sp>
        <p:nvSpPr>
          <p:cNvPr id="8960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Path Class</a:t>
            </a:r>
            <a:endParaRPr lang="en-GB" sz="34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825370F-B5D8-4832-ABA5-B4FBE68E0032}" type="slidenum">
              <a:rPr lang="en-GB" smtClean="0"/>
              <a:pPr/>
              <a:t>8</a:t>
            </a:fld>
            <a:endParaRPr lang="en-GB"/>
          </a:p>
        </p:txBody>
      </p:sp>
      <p:graphicFrame>
        <p:nvGraphicFramePr>
          <p:cNvPr id="896042" name="Group 42"/>
          <p:cNvGraphicFramePr>
            <a:graphicFrameLocks noGrp="1"/>
          </p:cNvGraphicFramePr>
          <p:nvPr/>
        </p:nvGraphicFramePr>
        <p:xfrm>
          <a:off x="193675" y="1357313"/>
          <a:ext cx="8716963" cy="1951039"/>
        </p:xfrm>
        <a:graphic>
          <a:graphicData uri="http://schemas.openxmlformats.org/drawingml/2006/table">
            <a:tbl>
              <a:tblPr/>
              <a:tblGrid>
                <a:gridCol w="8716963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Path Class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CDE3"/>
                    </a:solidFill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Provides static methods and fields that parse file names and folder names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Is aware of features and limitations of file systems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Contains methods that generate unique file names and temporary files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</a:t>
            </a:r>
            <a:r>
              <a:rPr lang="en-US" dirty="0" smtClean="0"/>
              <a:t>streams</a:t>
            </a:r>
            <a:endParaRPr lang="en-US" dirty="0"/>
          </a:p>
          <a:p>
            <a:r>
              <a:rPr lang="en-US" dirty="0" smtClean="0"/>
              <a:t>Reading/writing </a:t>
            </a:r>
            <a:r>
              <a:rPr lang="en-US" dirty="0"/>
              <a:t>a </a:t>
            </a:r>
            <a:r>
              <a:rPr lang="en-US" dirty="0" smtClean="0"/>
              <a:t>file </a:t>
            </a:r>
            <a:r>
              <a:rPr lang="en-US" dirty="0"/>
              <a:t>using </a:t>
            </a:r>
            <a:r>
              <a:rPr lang="en-US" dirty="0" err="1"/>
              <a:t>FileStream</a:t>
            </a:r>
            <a:endParaRPr lang="en-US" dirty="0"/>
          </a:p>
          <a:p>
            <a:r>
              <a:rPr lang="en-US" dirty="0" smtClean="0"/>
              <a:t>Reading/writing text data</a:t>
            </a:r>
            <a:endParaRPr lang="en-US" dirty="0"/>
          </a:p>
          <a:p>
            <a:r>
              <a:rPr lang="en-US" dirty="0" smtClean="0"/>
              <a:t>Reading/writing binary data</a:t>
            </a:r>
            <a:endParaRPr lang="en-US" dirty="0"/>
          </a:p>
          <a:p>
            <a:r>
              <a:rPr lang="en-US" dirty="0" smtClean="0"/>
              <a:t>Reading/writing data in-memory</a:t>
            </a:r>
            <a:endParaRPr lang="en-US" dirty="0"/>
          </a:p>
          <a:p>
            <a:r>
              <a:rPr lang="en-US" dirty="0"/>
              <a:t>Buffering</a:t>
            </a:r>
          </a:p>
        </p:txBody>
      </p:sp>
      <p:sp>
        <p:nvSpPr>
          <p:cNvPr id="899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2. Using File Streams</a:t>
            </a:r>
            <a:endParaRPr lang="en-US" sz="3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73DF169-E399-4E84-9543-142E3A98E3D7}" type="slidenum">
              <a:rPr lang="en-GB"/>
              <a:pPr/>
              <a:t>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6407</TotalTime>
  <Words>2774</Words>
  <Application>Microsoft Office PowerPoint</Application>
  <PresentationFormat>On-screen Show (4:3)</PresentationFormat>
  <Paragraphs>717</Paragraphs>
  <Slides>42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1_Blends</vt:lpstr>
      <vt:lpstr>File Handling and Serialization</vt:lpstr>
      <vt:lpstr>Contents</vt:lpstr>
      <vt:lpstr>1. Accessing the File System</vt:lpstr>
      <vt:lpstr>File and FileInfo Classes</vt:lpstr>
      <vt:lpstr>Reading/Writing a File</vt:lpstr>
      <vt:lpstr>Directory and DirectoryInfo Classes</vt:lpstr>
      <vt:lpstr>DriveInfo Class</vt:lpstr>
      <vt:lpstr>Path Class</vt:lpstr>
      <vt:lpstr>2. Using File Streams</vt:lpstr>
      <vt:lpstr>Overview of Streams</vt:lpstr>
      <vt:lpstr>Reading/Writing a File Using FileStream</vt:lpstr>
      <vt:lpstr>Reading/Writing String Data</vt:lpstr>
      <vt:lpstr>Reading/Writing Text Data</vt:lpstr>
      <vt:lpstr>Reading/Writing Binary Data</vt:lpstr>
      <vt:lpstr>Reading/Writing Data in Memory</vt:lpstr>
      <vt:lpstr>Buffering</vt:lpstr>
      <vt:lpstr>3. Data Contract Serialization</vt:lpstr>
      <vt:lpstr>Overview of WCF</vt:lpstr>
      <vt:lpstr>Overview of Data Contract Serialization</vt:lpstr>
      <vt:lpstr>Defining a Data Contract</vt:lpstr>
      <vt:lpstr>DataContract and DataMember Properties</vt:lpstr>
      <vt:lpstr>Example Data Contract</vt:lpstr>
      <vt:lpstr>Using DataContractSerializer</vt:lpstr>
      <vt:lpstr>Using NetDataContractSerializer</vt:lpstr>
      <vt:lpstr>Using DataContractJsonSerializer</vt:lpstr>
      <vt:lpstr>Summary</vt:lpstr>
      <vt:lpstr>Annex A: Runtime Serialization</vt:lpstr>
      <vt:lpstr>Overview of Serialization</vt:lpstr>
      <vt:lpstr>How to Define a Serializable Type</vt:lpstr>
      <vt:lpstr>Overview of Deserialization</vt:lpstr>
      <vt:lpstr>Complex Types and Collections</vt:lpstr>
      <vt:lpstr>Annex B: XML Serialization</vt:lpstr>
      <vt:lpstr>Serializing an Object to XML</vt:lpstr>
      <vt:lpstr>Complex Data</vt:lpstr>
      <vt:lpstr>XML Type Definitions and Namespaces</vt:lpstr>
      <vt:lpstr>Controlling XML Serialization for a Type</vt:lpstr>
      <vt:lpstr>Customizing the XML Serialization Process</vt:lpstr>
      <vt:lpstr>Deserializing XML to an Object</vt:lpstr>
      <vt:lpstr>Customizing Deserialization</vt:lpstr>
      <vt:lpstr>Custom Formatters (1 of 2)</vt:lpstr>
      <vt:lpstr>Custom Formatters (2 of 2)</vt:lpstr>
      <vt:lpstr>Any Questions?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XML</dc:title>
  <dc:creator>Andy Olsen</dc:creator>
  <cp:lastModifiedBy>andyo@olsensoft.com</cp:lastModifiedBy>
  <cp:revision>202</cp:revision>
  <dcterms:created xsi:type="dcterms:W3CDTF">2002-05-03T12:27:39Z</dcterms:created>
  <dcterms:modified xsi:type="dcterms:W3CDTF">2015-09-02T10:34:14Z</dcterms:modified>
</cp:coreProperties>
</file>