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391" r:id="rId2"/>
    <p:sldId id="392" r:id="rId3"/>
    <p:sldId id="628" r:id="rId4"/>
    <p:sldId id="615" r:id="rId5"/>
    <p:sldId id="616" r:id="rId6"/>
    <p:sldId id="653" r:id="rId7"/>
    <p:sldId id="654" r:id="rId8"/>
    <p:sldId id="657" r:id="rId9"/>
    <p:sldId id="658" r:id="rId10"/>
    <p:sldId id="629" r:id="rId11"/>
    <p:sldId id="619" r:id="rId12"/>
    <p:sldId id="656" r:id="rId13"/>
    <p:sldId id="621" r:id="rId14"/>
    <p:sldId id="622" r:id="rId15"/>
    <p:sldId id="643" r:id="rId16"/>
    <p:sldId id="644" r:id="rId17"/>
    <p:sldId id="645" r:id="rId18"/>
    <p:sldId id="655" r:id="rId19"/>
    <p:sldId id="646" r:id="rId20"/>
    <p:sldId id="493" r:id="rId21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 autoAdjust="0"/>
    <p:restoredTop sz="94659" autoAdjust="0"/>
  </p:normalViewPr>
  <p:slideViewPr>
    <p:cSldViewPr snapToGrid="0" showGuides="1">
      <p:cViewPr>
        <p:scale>
          <a:sx n="70" d="100"/>
          <a:sy n="70" d="100"/>
        </p:scale>
        <p:origin x="-2814" y="-1146"/>
      </p:cViewPr>
      <p:guideLst>
        <p:guide orient="horz" pos="731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7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014538" y="314325"/>
            <a:ext cx="283051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Additional C# Language Features</a:t>
            </a:r>
            <a:endParaRPr lang="en-GB" sz="1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75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24075" y="314325"/>
            <a:ext cx="25844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235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27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028825" y="314325"/>
            <a:ext cx="2801938" cy="190500"/>
          </a:xfrm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Additional C# Language Features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7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356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0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Additional C# Language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anonymous types</a:t>
            </a:r>
          </a:p>
          <a:p>
            <a:pPr eaLnBrk="1" hangingPunct="1"/>
            <a:r>
              <a:rPr lang="en-GB" sz="2400" dirty="0" smtClean="0"/>
              <a:t>Creating an anonymous-type object</a:t>
            </a:r>
          </a:p>
          <a:p>
            <a:pPr eaLnBrk="1" hangingPunct="1"/>
            <a:r>
              <a:rPr lang="en-GB" sz="2400" dirty="0" smtClean="0"/>
              <a:t>Using an anonymous-type object</a:t>
            </a:r>
          </a:p>
          <a:p>
            <a:pPr eaLnBrk="1" hangingPunct="1"/>
            <a:r>
              <a:rPr lang="en-GB" sz="2400" dirty="0" smtClean="0"/>
              <a:t>Purpose of anonymous types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Anonymous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6E500-DB57-46F6-8ED8-26E2885437AD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An anonymous type is a type that has no name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OK, you could have probably guessed this yourself!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is how anonymous types work: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Create an object using new, but omit the type name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Just enclose property setters in </a:t>
            </a:r>
            <a:r>
              <a:rPr lang="en-GB" sz="1800" dirty="0" smtClean="0">
                <a:latin typeface="Lucida Console" pitchFamily="49" charset="0"/>
              </a:rPr>
              <a:t>{}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The compiler generates a type name internally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Assign the object to a </a:t>
            </a:r>
            <a:r>
              <a:rPr lang="en-GB" sz="2000" dirty="0" err="1" smtClean="0">
                <a:latin typeface="Lucida Console" pitchFamily="49" charset="0"/>
              </a:rPr>
              <a:t>var</a:t>
            </a:r>
            <a:r>
              <a:rPr lang="en-GB" sz="2000" dirty="0" smtClean="0"/>
              <a:t>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You must use </a:t>
            </a:r>
            <a:r>
              <a:rPr lang="en-GB" sz="1800" dirty="0" err="1" smtClean="0">
                <a:latin typeface="Lucida Console" pitchFamily="49" charset="0"/>
              </a:rPr>
              <a:t>var</a:t>
            </a:r>
            <a:r>
              <a:rPr lang="en-GB" sz="1800" dirty="0" smtClean="0"/>
              <a:t>, because you don't know the type name!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Anonymous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example shows how to create an object of an anonymous type</a:t>
            </a:r>
          </a:p>
          <a:p>
            <a:pPr lvl="1" eaLnBrk="1" hangingPunct="1"/>
            <a:r>
              <a:rPr lang="en-GB" sz="2000" dirty="0" smtClean="0"/>
              <a:t>Compiler generates a type with specified properties</a:t>
            </a:r>
          </a:p>
          <a:p>
            <a:pPr lvl="1" eaLnBrk="1" hangingPunct="1"/>
            <a:r>
              <a:rPr lang="en-GB" sz="2000" dirty="0" smtClean="0"/>
              <a:t>If you create another object with the same properties, the compiler reuses the same anonymous type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400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Anonymous-Type Object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45136E-4315-494C-9259-21503C762C7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825500" y="3123443"/>
            <a:ext cx="7910513" cy="289523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var</a:t>
            </a:r>
            <a:r>
              <a:rPr lang="en-GB" sz="1200" dirty="0" smtClean="0"/>
              <a:t> city1 = new                                               </a:t>
            </a:r>
            <a:r>
              <a:rPr lang="en-GB" sz="1200" u="sng" dirty="0" err="1" smtClean="0"/>
              <a:t>AnonymousTypesDemo.cs</a:t>
            </a:r>
            <a:endParaRPr lang="en-GB" sz="1200" u="sng" dirty="0" smtClean="0"/>
          </a:p>
          <a:p>
            <a:pPr defTabSz="739775">
              <a:defRPr/>
            </a:pPr>
            <a:r>
              <a:rPr lang="en-GB" sz="1200" dirty="0" smtClean="0"/>
              <a:t>{ </a:t>
            </a:r>
          </a:p>
          <a:p>
            <a:pPr defTabSz="739775">
              <a:defRPr/>
            </a:pPr>
            <a:r>
              <a:rPr lang="en-GB" sz="1200" dirty="0" smtClean="0"/>
              <a:t>  Name = "Oslo", </a:t>
            </a:r>
          </a:p>
          <a:p>
            <a:pPr defTabSz="739775">
              <a:defRPr/>
            </a:pPr>
            <a:r>
              <a:rPr lang="en-GB" sz="1200" dirty="0" smtClean="0"/>
              <a:t>  Country = "Norway", </a:t>
            </a:r>
          </a:p>
          <a:p>
            <a:pPr defTabSz="739775">
              <a:defRPr/>
            </a:pPr>
            <a:r>
              <a:rPr lang="en-GB" sz="1200" dirty="0" smtClean="0"/>
              <a:t>  Longitude = -10.7,</a:t>
            </a:r>
          </a:p>
          <a:p>
            <a:pPr defTabSz="739775">
              <a:defRPr/>
            </a:pPr>
            <a:r>
              <a:rPr lang="en-GB" sz="1200" dirty="0" smtClean="0"/>
              <a:t>  Latitude = 59.9 </a:t>
            </a:r>
          </a:p>
          <a:p>
            <a:pPr defTabSz="739775">
              <a:defRPr/>
            </a:pPr>
            <a:r>
              <a:rPr lang="en-GB" sz="1200" dirty="0" smtClean="0"/>
              <a:t>};</a:t>
            </a:r>
          </a:p>
          <a:p>
            <a:pPr defTabSz="739775">
              <a:defRPr/>
            </a:pPr>
            <a:endParaRPr lang="en-GB" sz="1200" u="sng" dirty="0" smtClean="0"/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city2 = new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Name = "Swansea",</a:t>
            </a:r>
          </a:p>
          <a:p>
            <a:r>
              <a:rPr lang="en-GB" sz="1200" dirty="0" smtClean="0"/>
              <a:t>  Country = "Wales",</a:t>
            </a:r>
          </a:p>
          <a:p>
            <a:r>
              <a:rPr lang="en-GB" sz="1200" dirty="0" smtClean="0"/>
              <a:t>  Longitude = 3.9,</a:t>
            </a:r>
          </a:p>
          <a:p>
            <a:r>
              <a:rPr lang="en-GB" sz="1200" dirty="0" smtClean="0"/>
              <a:t>  Latitude = 51.6</a:t>
            </a:r>
          </a:p>
          <a:p>
            <a:r>
              <a:rPr lang="en-GB" sz="12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Anonymous types inherit from </a:t>
            </a:r>
            <a:r>
              <a:rPr lang="en-GB" sz="2400" dirty="0" err="1" smtClean="0">
                <a:latin typeface="Lucida Console" pitchFamily="49" charset="0"/>
              </a:rPr>
              <a:t>System.Object</a:t>
            </a:r>
            <a:endParaRPr lang="en-GB" sz="2400" dirty="0" smtClean="0">
              <a:latin typeface="Lucida Console" pitchFamily="49" charset="0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Support standard </a:t>
            </a:r>
            <a:r>
              <a:rPr lang="en-GB" sz="2000" dirty="0" err="1" smtClean="0">
                <a:latin typeface="Lucida Console" pitchFamily="49" charset="0"/>
              </a:rPr>
              <a:t>System.Object</a:t>
            </a:r>
            <a:r>
              <a:rPr lang="en-GB" sz="2000" dirty="0" smtClean="0">
                <a:latin typeface="+mj-lt"/>
              </a:rPr>
              <a:t> methods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Example: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Anonymous-Type Object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45136E-4315-494C-9259-21503C762C7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772" y="2907402"/>
            <a:ext cx="7910513" cy="199215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("city1 details: {0}", city1.ToString());</a:t>
            </a:r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("city2 details: {0}", city2.ToString());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("city1 type:    {0}", city1.GetType());</a:t>
            </a:r>
          </a:p>
          <a:p>
            <a:r>
              <a:rPr lang="en-GB" sz="1200" dirty="0" err="1" smtClean="0"/>
              <a:t>Console.WriteLine</a:t>
            </a:r>
            <a:r>
              <a:rPr lang="en-GB" sz="1200" dirty="0" smtClean="0"/>
              <a:t>("city2 type:    {0}", city2.GetType());</a:t>
            </a:r>
          </a:p>
          <a:p>
            <a:endParaRPr lang="en-GB" sz="1200" dirty="0" smtClean="0"/>
          </a:p>
          <a:p>
            <a:r>
              <a:rPr lang="en-GB" sz="1200" dirty="0" smtClean="0"/>
              <a:t>if (city1.Equals(city2))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("Cities are the same.");</a:t>
            </a:r>
          </a:p>
          <a:p>
            <a:r>
              <a:rPr lang="en-GB" sz="1200" dirty="0" smtClean="0"/>
              <a:t>else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("Cities are different.");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040" y="5266262"/>
            <a:ext cx="8149348" cy="7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Anonymous types are primarily used in LINQ (Language Integrated Queries)</a:t>
            </a:r>
          </a:p>
          <a:p>
            <a:pPr lvl="1" eaLnBrk="1" hangingPunct="1"/>
            <a:r>
              <a:rPr lang="en-GB" sz="2000" dirty="0" smtClean="0"/>
              <a:t>See later in course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In a nutshell:</a:t>
            </a:r>
          </a:p>
          <a:p>
            <a:pPr lvl="1" eaLnBrk="1" hangingPunct="1"/>
            <a:r>
              <a:rPr lang="en-GB" sz="2000" dirty="0" smtClean="0"/>
              <a:t>You can use LINQ to query a data source (such as a collection, or an XML document, or a database)</a:t>
            </a:r>
          </a:p>
          <a:p>
            <a:pPr lvl="1" eaLnBrk="1" hangingPunct="1"/>
            <a:r>
              <a:rPr lang="en-GB" sz="2000" dirty="0" smtClean="0"/>
              <a:t>If you don't want to see the entire result for each "row" in the result set, you can use an anonymous type</a:t>
            </a:r>
          </a:p>
          <a:p>
            <a:pPr lvl="1" eaLnBrk="1" hangingPunct="1"/>
            <a:r>
              <a:rPr lang="en-GB" sz="2000" dirty="0" smtClean="0"/>
              <a:t>The anonymous type specifies the subset of data you want back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Purpose of Anonymous Types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232C2FD-941C-4B0D-AADC-9443EED1F7C9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Overview of extension methods</a:t>
            </a:r>
          </a:p>
          <a:p>
            <a:r>
              <a:rPr lang="en-GB" sz="2400" dirty="0" smtClean="0">
                <a:sym typeface="Wingdings" pitchFamily="2" charset="2"/>
              </a:rPr>
              <a:t>Extension methods for strings</a:t>
            </a:r>
          </a:p>
          <a:p>
            <a:r>
              <a:rPr lang="en-GB" sz="2400" dirty="0" smtClean="0">
                <a:sym typeface="Wingdings" pitchFamily="2" charset="2"/>
              </a:rPr>
              <a:t>Extension methods for all objects</a:t>
            </a:r>
          </a:p>
          <a:p>
            <a:r>
              <a:rPr lang="en-GB" sz="2400" dirty="0" smtClean="0"/>
              <a:t>Uses of extension methods</a:t>
            </a:r>
            <a:endParaRPr lang="en-GB" sz="24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Extension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E68ED9-C4CF-4256-94B1-DB18E16C84CD}" type="slidenum">
              <a:rPr lang="en-GB" smtClean="0"/>
              <a:pPr>
                <a:defRPr/>
              </a:pPr>
              <a:t>15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You can augment an existing type (e.g. class, structure, or interface) with extension methods</a:t>
            </a:r>
          </a:p>
          <a:p>
            <a:pPr lvl="1"/>
            <a:r>
              <a:rPr lang="en-GB" sz="2000" dirty="0" smtClean="0"/>
              <a:t>Defined in a </a:t>
            </a:r>
            <a:r>
              <a:rPr lang="en-GB" sz="2000" u="sng" dirty="0" smtClean="0"/>
              <a:t>different class</a:t>
            </a:r>
            <a:r>
              <a:rPr lang="en-GB" sz="2000" dirty="0" smtClean="0"/>
              <a:t>!</a:t>
            </a:r>
          </a:p>
          <a:p>
            <a:pPr lvl="2"/>
            <a:endParaRPr lang="en-GB" sz="1800" dirty="0" smtClean="0"/>
          </a:p>
          <a:p>
            <a:r>
              <a:rPr lang="en-GB" sz="2400" dirty="0" smtClean="0"/>
              <a:t>Extension methods must be defined in a </a:t>
            </a:r>
            <a:r>
              <a:rPr lang="en-GB" sz="2400" dirty="0" smtClean="0">
                <a:latin typeface="Lucida Console" pitchFamily="49" charset="0"/>
              </a:rPr>
              <a:t>static</a:t>
            </a:r>
            <a:r>
              <a:rPr lang="en-GB" sz="2400" dirty="0" smtClean="0"/>
              <a:t> class</a:t>
            </a:r>
          </a:p>
          <a:p>
            <a:pPr lvl="1"/>
            <a:r>
              <a:rPr lang="en-GB" sz="2000" dirty="0" smtClean="0"/>
              <a:t>An extension method is a </a:t>
            </a:r>
            <a:r>
              <a:rPr lang="en-GB" sz="2000" dirty="0" smtClean="0">
                <a:latin typeface="Lucida Console" pitchFamily="49" charset="0"/>
              </a:rPr>
              <a:t>static</a:t>
            </a:r>
            <a:r>
              <a:rPr lang="en-GB" sz="2000" dirty="0" smtClean="0"/>
              <a:t> method</a:t>
            </a:r>
          </a:p>
          <a:p>
            <a:pPr lvl="1"/>
            <a:r>
              <a:rPr lang="en-GB" sz="2000" dirty="0" smtClean="0"/>
              <a:t>… where the first parameter is prefixed with </a:t>
            </a:r>
            <a:r>
              <a:rPr lang="en-GB" sz="2000" dirty="0" smtClean="0">
                <a:latin typeface="Lucida Console" pitchFamily="49" charset="0"/>
              </a:rPr>
              <a:t>this</a:t>
            </a:r>
          </a:p>
          <a:p>
            <a:pPr lvl="1"/>
            <a:r>
              <a:rPr lang="en-GB" sz="2000" dirty="0" smtClean="0"/>
              <a:t>… to indicate the type of object that it extends</a:t>
            </a:r>
          </a:p>
          <a:p>
            <a:pPr lvl="2"/>
            <a:endParaRPr lang="en-GB" sz="1800" dirty="0" smtClean="0"/>
          </a:p>
          <a:p>
            <a:r>
              <a:rPr lang="en-GB" sz="2400" dirty="0" smtClean="0"/>
              <a:t>Client code uses the method seamlessly</a:t>
            </a:r>
          </a:p>
          <a:p>
            <a:pPr lvl="1"/>
            <a:r>
              <a:rPr lang="en-GB" sz="2000" dirty="0" smtClean="0"/>
              <a:t>Just like any regular instance method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Extension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6167FE-7737-4EE7-B9AC-775C9F083B9C}" type="slidenum">
              <a:rPr lang="en-GB" smtClean="0"/>
              <a:pPr>
                <a:defRPr/>
              </a:pPr>
              <a:t>16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Methods for Strings</a:t>
            </a:r>
            <a:endParaRPr lang="en-GB" sz="22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F1315E-FE86-41FD-89DA-FA6E5A20E50F}" type="slidenum">
              <a:rPr lang="en-GB" smtClean="0"/>
              <a:pPr>
                <a:defRPr/>
              </a:pPr>
              <a:t>17</a:t>
            </a:fld>
            <a:endParaRPr lang="en-GB" smtClean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95300" y="1269235"/>
            <a:ext cx="8486775" cy="37940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static class </a:t>
            </a:r>
            <a:r>
              <a:rPr lang="en-GB" sz="1200" dirty="0" err="1" smtClean="0"/>
              <a:t>MyStringExtensionMethods</a:t>
            </a:r>
            <a:r>
              <a:rPr lang="en-GB" sz="1200" dirty="0" smtClean="0"/>
              <a:t>                       </a:t>
            </a:r>
            <a:r>
              <a:rPr lang="en-GB" sz="1200" u="sng" dirty="0" err="1" smtClean="0"/>
              <a:t>ExtensionMethodsDemo.cs</a:t>
            </a:r>
            <a:endParaRPr lang="en-GB" sz="1200" u="sng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public static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CountLetterA</a:t>
            </a:r>
            <a:r>
              <a:rPr lang="en-GB" sz="1200" dirty="0" smtClean="0"/>
              <a:t>(</a:t>
            </a:r>
            <a:r>
              <a:rPr lang="en-GB" sz="1200" b="1" dirty="0" smtClean="0">
                <a:solidFill>
                  <a:srgbClr val="FF0000"/>
                </a:solidFill>
              </a:rPr>
              <a:t>this String </a:t>
            </a:r>
            <a:r>
              <a:rPr lang="en-GB" sz="1200" b="1" dirty="0" err="1" smtClean="0">
                <a:solidFill>
                  <a:srgbClr val="FF0000"/>
                </a:solidFill>
              </a:rPr>
              <a:t>str</a:t>
            </a:r>
            <a:r>
              <a:rPr lang="en-GB" sz="1200" dirty="0" smtClean="0"/>
              <a:t>)</a:t>
            </a:r>
          </a:p>
          <a:p>
            <a:pPr defTabSz="739775">
              <a:defRPr/>
            </a:pPr>
            <a:r>
              <a:rPr lang="en-GB" sz="1200" dirty="0" smtClean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int</a:t>
            </a:r>
            <a:r>
              <a:rPr lang="en-GB" sz="1200" dirty="0" smtClean="0"/>
              <a:t> count = 0;</a:t>
            </a:r>
          </a:p>
          <a:p>
            <a:pPr defTabSz="739775">
              <a:defRPr/>
            </a:pPr>
            <a:r>
              <a:rPr lang="en-GB" sz="1200" dirty="0" smtClean="0"/>
              <a:t>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str.Length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defTabSz="739775">
              <a:defRPr/>
            </a:pPr>
            <a:r>
              <a:rPr lang="en-GB" sz="1200" dirty="0" smtClean="0"/>
              <a:t>      if (</a:t>
            </a:r>
            <a:r>
              <a:rPr lang="en-GB" sz="1200" dirty="0" err="1" smtClean="0"/>
              <a:t>str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 == 'A' || </a:t>
            </a:r>
            <a:r>
              <a:rPr lang="en-GB" sz="1200" dirty="0" err="1" smtClean="0"/>
              <a:t>str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 == 'a') </a:t>
            </a:r>
          </a:p>
          <a:p>
            <a:pPr defTabSz="739775">
              <a:defRPr/>
            </a:pPr>
            <a:r>
              <a:rPr lang="en-GB" sz="1200" dirty="0" smtClean="0"/>
              <a:t>        count++;</a:t>
            </a:r>
          </a:p>
          <a:p>
            <a:pPr defTabSz="739775">
              <a:defRPr/>
            </a:pPr>
            <a:r>
              <a:rPr lang="en-GB" sz="1200" dirty="0" smtClean="0"/>
              <a:t>    return count;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public static String </a:t>
            </a:r>
            <a:r>
              <a:rPr lang="en-GB" sz="1200" dirty="0" err="1" smtClean="0"/>
              <a:t>UppercaseLetters</a:t>
            </a:r>
            <a:r>
              <a:rPr lang="en-GB" sz="1200" dirty="0" smtClean="0"/>
              <a:t>(</a:t>
            </a:r>
            <a:r>
              <a:rPr lang="en-GB" sz="1200" b="1" dirty="0" smtClean="0">
                <a:solidFill>
                  <a:srgbClr val="FF0000"/>
                </a:solidFill>
              </a:rPr>
              <a:t>this String </a:t>
            </a:r>
            <a:r>
              <a:rPr lang="en-GB" sz="1200" b="1" dirty="0" err="1" smtClean="0">
                <a:solidFill>
                  <a:srgbClr val="FF0000"/>
                </a:solidFill>
              </a:rPr>
              <a:t>str</a:t>
            </a:r>
            <a:r>
              <a:rPr lang="en-GB" sz="1200" dirty="0" smtClean="0"/>
              <a:t>, char </a:t>
            </a:r>
            <a:r>
              <a:rPr lang="en-GB" sz="1200" dirty="0" err="1" smtClean="0"/>
              <a:t>tobeuppercased</a:t>
            </a:r>
            <a:r>
              <a:rPr lang="en-GB" sz="1200" dirty="0" smtClean="0"/>
              <a:t>)</a:t>
            </a:r>
          </a:p>
          <a:p>
            <a:pPr defTabSz="739775">
              <a:defRPr/>
            </a:pPr>
            <a:r>
              <a:rPr lang="en-GB" sz="1200" dirty="0" smtClean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StringBuilder</a:t>
            </a:r>
            <a:r>
              <a:rPr lang="en-GB" sz="1200" dirty="0" smtClean="0"/>
              <a:t> </a:t>
            </a:r>
            <a:r>
              <a:rPr lang="en-GB" sz="1200" dirty="0" err="1" smtClean="0"/>
              <a:t>sb</a:t>
            </a:r>
            <a:r>
              <a:rPr lang="en-GB" sz="1200" dirty="0" smtClean="0"/>
              <a:t> = new </a:t>
            </a:r>
            <a:r>
              <a:rPr lang="en-GB" sz="1200" dirty="0" err="1" smtClean="0"/>
              <a:t>StringBuilder</a:t>
            </a:r>
            <a:r>
              <a:rPr lang="en-GB" sz="1200" dirty="0" smtClean="0"/>
              <a:t>(</a:t>
            </a:r>
            <a:r>
              <a:rPr lang="en-GB" sz="1200" dirty="0" err="1" smtClean="0"/>
              <a:t>str</a:t>
            </a:r>
            <a:r>
              <a:rPr lang="en-GB" sz="1200" dirty="0" smtClean="0"/>
              <a:t>);</a:t>
            </a:r>
          </a:p>
          <a:p>
            <a:pPr defTabSz="739775">
              <a:defRPr/>
            </a:pPr>
            <a:r>
              <a:rPr lang="en-GB" sz="1200" dirty="0" smtClean="0"/>
              <a:t>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str.Length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defTabSz="739775">
              <a:defRPr/>
            </a:pPr>
            <a:r>
              <a:rPr lang="en-GB" sz="1200" dirty="0" smtClean="0"/>
              <a:t>      if (</a:t>
            </a:r>
            <a:r>
              <a:rPr lang="en-GB" sz="1200" dirty="0" err="1" smtClean="0"/>
              <a:t>sb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 == </a:t>
            </a:r>
            <a:r>
              <a:rPr lang="en-GB" sz="1200" dirty="0" err="1" smtClean="0"/>
              <a:t>tobeuppercased</a:t>
            </a:r>
            <a:r>
              <a:rPr lang="en-GB" sz="1200" dirty="0" smtClean="0"/>
              <a:t>)  </a:t>
            </a:r>
          </a:p>
          <a:p>
            <a:pPr defTabSz="739775">
              <a:defRPr/>
            </a:pPr>
            <a:r>
              <a:rPr lang="en-GB" sz="1200" dirty="0" smtClean="0"/>
              <a:t>        </a:t>
            </a:r>
            <a:r>
              <a:rPr lang="en-GB" sz="1200" dirty="0" err="1" smtClean="0"/>
              <a:t>sb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 = </a:t>
            </a:r>
            <a:r>
              <a:rPr lang="en-GB" sz="1200" dirty="0" err="1" smtClean="0"/>
              <a:t>char.ToUpper</a:t>
            </a:r>
            <a:r>
              <a:rPr lang="en-GB" sz="1200" dirty="0" smtClean="0"/>
              <a:t>(</a:t>
            </a:r>
            <a:r>
              <a:rPr lang="en-GB" sz="1200" dirty="0" err="1" smtClean="0"/>
              <a:t>sb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]);</a:t>
            </a:r>
          </a:p>
          <a:p>
            <a:pPr defTabSz="739775">
              <a:defRPr/>
            </a:pPr>
            <a:r>
              <a:rPr lang="en-GB" sz="1200" dirty="0" smtClean="0"/>
              <a:t>    return </a:t>
            </a:r>
            <a:r>
              <a:rPr lang="en-GB" sz="1200" dirty="0" err="1" smtClean="0"/>
              <a:t>sb.ToString</a:t>
            </a:r>
            <a:r>
              <a:rPr lang="en-GB" sz="1200" dirty="0" smtClean="0"/>
              <a:t>();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5300" y="5295331"/>
            <a:ext cx="8486775" cy="8484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string s = "Swansea City";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("{0} contains {1} A's", s, </a:t>
            </a:r>
            <a:r>
              <a:rPr lang="en-GB" sz="1200" dirty="0" err="1" smtClean="0"/>
              <a:t>s.CountLetterA</a:t>
            </a:r>
            <a:r>
              <a:rPr lang="en-GB" sz="1200" dirty="0" smtClean="0"/>
              <a:t>());</a:t>
            </a:r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("{0} transformed is {1}", s, </a:t>
            </a:r>
            <a:r>
              <a:rPr lang="en-GB" sz="1200" dirty="0" err="1" smtClean="0"/>
              <a:t>s.UppercaseLetters</a:t>
            </a:r>
            <a:r>
              <a:rPr lang="en-GB" sz="1200" dirty="0" smtClean="0"/>
              <a:t>('a'));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Methods for all Objects</a:t>
            </a:r>
            <a:endParaRPr lang="en-GB" sz="22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F1315E-FE86-41FD-89DA-FA6E5A20E50F}" type="slidenum">
              <a:rPr lang="en-GB" smtClean="0"/>
              <a:pPr>
                <a:defRPr/>
              </a:pPr>
              <a:t>18</a:t>
            </a:fld>
            <a:endParaRPr lang="en-GB" smtClean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95300" y="1269234"/>
            <a:ext cx="8486775" cy="178786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static class </a:t>
            </a:r>
            <a:r>
              <a:rPr lang="en-GB" sz="1200" dirty="0" err="1" smtClean="0"/>
              <a:t>MyObjectExtensionMethods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public static void </a:t>
            </a:r>
            <a:r>
              <a:rPr lang="en-GB" sz="1200" dirty="0" err="1" smtClean="0"/>
              <a:t>DisplayDefiningAssembly</a:t>
            </a:r>
            <a:r>
              <a:rPr lang="en-GB" sz="1200" dirty="0" smtClean="0"/>
              <a:t>(</a:t>
            </a:r>
            <a:r>
              <a:rPr lang="en-GB" sz="1200" b="1" dirty="0" smtClean="0">
                <a:solidFill>
                  <a:srgbClr val="FF0000"/>
                </a:solidFill>
              </a:rPr>
              <a:t>this object</a:t>
            </a:r>
            <a:r>
              <a:rPr lang="en-GB" sz="1200" dirty="0" smtClean="0">
                <a:solidFill>
                  <a:srgbClr val="FF0000"/>
                </a:solidFill>
              </a:rPr>
              <a:t> </a:t>
            </a:r>
            <a:r>
              <a:rPr lang="en-GB" sz="1200" dirty="0" smtClean="0"/>
              <a:t>target)</a:t>
            </a:r>
          </a:p>
          <a:p>
            <a:pPr defTabSz="739775">
              <a:defRPr/>
            </a:pPr>
            <a:r>
              <a:rPr lang="en-GB" sz="1200" dirty="0" smtClean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("{0} lives in {1}", </a:t>
            </a:r>
          </a:p>
          <a:p>
            <a:pPr defTabSz="739775">
              <a:defRPr/>
            </a:pPr>
            <a:r>
              <a:rPr lang="en-GB" sz="1200" dirty="0" smtClean="0"/>
              <a:t>                          </a:t>
            </a:r>
            <a:r>
              <a:rPr lang="en-GB" sz="1200" dirty="0" err="1" smtClean="0"/>
              <a:t>target.GetType</a:t>
            </a:r>
            <a:r>
              <a:rPr lang="en-GB" sz="1200" dirty="0" smtClean="0"/>
              <a:t>().Name,</a:t>
            </a:r>
          </a:p>
          <a:p>
            <a:pPr defTabSz="739775">
              <a:defRPr/>
            </a:pPr>
            <a:r>
              <a:rPr lang="en-GB" sz="1200" dirty="0" smtClean="0"/>
              <a:t>                          </a:t>
            </a:r>
            <a:r>
              <a:rPr lang="en-GB" sz="1200" dirty="0" err="1" smtClean="0"/>
              <a:t>Assembly.GetAssembly</a:t>
            </a:r>
            <a:r>
              <a:rPr lang="en-GB" sz="1200" dirty="0" smtClean="0"/>
              <a:t>(</a:t>
            </a:r>
            <a:r>
              <a:rPr lang="en-GB" sz="1200" dirty="0" err="1" smtClean="0"/>
              <a:t>target.GetType</a:t>
            </a:r>
            <a:r>
              <a:rPr lang="en-GB" sz="1200" dirty="0" smtClean="0"/>
              <a:t>()));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5300" y="3343697"/>
            <a:ext cx="8486775" cy="10508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string s = "Swansea City";</a:t>
            </a:r>
          </a:p>
          <a:p>
            <a:pPr defTabSz="739775">
              <a:defRPr/>
            </a:pPr>
            <a:r>
              <a:rPr lang="en-GB" sz="1200" dirty="0" err="1" smtClean="0"/>
              <a:t>System.Data.DataSet</a:t>
            </a:r>
            <a:r>
              <a:rPr lang="en-GB" sz="1200" dirty="0" smtClean="0"/>
              <a:t> </a:t>
            </a:r>
            <a:r>
              <a:rPr lang="en-GB" sz="1200" dirty="0" err="1" smtClean="0"/>
              <a:t>ds</a:t>
            </a:r>
            <a:r>
              <a:rPr lang="en-GB" sz="1200" dirty="0" smtClean="0"/>
              <a:t> = new </a:t>
            </a:r>
            <a:r>
              <a:rPr lang="en-GB" sz="1200" dirty="0" err="1" smtClean="0"/>
              <a:t>System.Data.DataSet</a:t>
            </a:r>
            <a:r>
              <a:rPr lang="en-GB" sz="1200" dirty="0" smtClean="0"/>
              <a:t>();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err="1" smtClean="0"/>
              <a:t>s.DisplayDefiningAssembly</a:t>
            </a:r>
            <a:r>
              <a:rPr lang="en-GB" sz="1200" dirty="0" smtClean="0"/>
              <a:t>();</a:t>
            </a:r>
          </a:p>
          <a:p>
            <a:pPr defTabSz="739775">
              <a:defRPr/>
            </a:pPr>
            <a:r>
              <a:rPr lang="en-GB" sz="1200" dirty="0" err="1" smtClean="0"/>
              <a:t>ds.DisplayDefiningAssembly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Extension methods are primarily used in LINQ </a:t>
            </a:r>
          </a:p>
          <a:p>
            <a:pPr lvl="1" eaLnBrk="1" hangingPunct="1"/>
            <a:r>
              <a:rPr lang="en-GB" sz="2000" dirty="0" smtClean="0"/>
              <a:t>See later in course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In a nutshell:</a:t>
            </a:r>
          </a:p>
          <a:p>
            <a:pPr lvl="1" eaLnBrk="1" hangingPunct="1"/>
            <a:r>
              <a:rPr lang="en-GB" sz="2000" dirty="0" smtClean="0"/>
              <a:t>You can use LINQ to query a data source (such as a collection, or an XML document, or a database)</a:t>
            </a:r>
          </a:p>
          <a:p>
            <a:pPr lvl="1" eaLnBrk="1" hangingPunct="1"/>
            <a:r>
              <a:rPr lang="en-GB" sz="2000" dirty="0" smtClean="0"/>
              <a:t>LINQ queries resolve to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/>
              <a:t> </a:t>
            </a:r>
            <a:r>
              <a:rPr lang="en-GB" sz="2000" dirty="0" smtClean="0"/>
              <a:t>or similar, which have many new extension methods</a:t>
            </a:r>
          </a:p>
          <a:p>
            <a:pPr lvl="1" eaLnBrk="1" hangingPunct="1"/>
            <a:r>
              <a:rPr lang="en-GB" sz="2000" dirty="0" smtClean="0"/>
              <a:t>E.g. </a:t>
            </a:r>
            <a:r>
              <a:rPr lang="en-GB" sz="2000" dirty="0" smtClean="0">
                <a:latin typeface="Lucida Console" pitchFamily="49" charset="0"/>
              </a:rPr>
              <a:t>Where()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First()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Sum()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Average()</a:t>
            </a:r>
            <a:r>
              <a:rPr lang="en-GB" sz="2000" dirty="0" smtClean="0"/>
              <a:t>, etc</a:t>
            </a:r>
            <a:r>
              <a:rPr lang="en-GB" sz="2000" dirty="0" smtClean="0"/>
              <a:t>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Note:</a:t>
            </a:r>
          </a:p>
          <a:p>
            <a:pPr lvl="1" eaLnBrk="1" hangingPunct="1"/>
            <a:r>
              <a:rPr lang="en-GB" sz="2000" dirty="0" smtClean="0"/>
              <a:t>For client code to be able to see extension methods, it must import the assembly and/or namespace that contains the static class that implements the extension methods</a:t>
            </a:r>
            <a:endParaRPr lang="en-GB" sz="20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Extension Methods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6AC27-A6D1-4A1F-939B-04FD5E054B30}" type="slidenum">
              <a:rPr lang="en-GB" smtClean="0"/>
              <a:pPr>
                <a:defRPr/>
              </a:pPr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Initialization </a:t>
            </a:r>
            <a:endParaRPr lang="en-GB" sz="2400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Anonymous types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Extension methods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Demos-11-AdditionalLanguageFeatures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CA054E-F5F3-4A25-AB0C-E87783C4DE27}" type="slidenum">
              <a:rPr lang="en-GB"/>
              <a:pPr>
                <a:defRPr/>
              </a:pPr>
              <a:t>20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Object </a:t>
            </a:r>
            <a:r>
              <a:rPr lang="en-GB" sz="2400" dirty="0" smtClean="0"/>
              <a:t>initialization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Collection initialization</a:t>
            </a:r>
            <a:endParaRPr lang="en-GB" sz="2400" dirty="0" smtClean="0"/>
          </a:p>
          <a:p>
            <a:pPr eaLnBrk="1" hangingPunct="1"/>
            <a:r>
              <a:rPr lang="en-GB" dirty="0" smtClean="0"/>
              <a:t>Dictionary initialization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</a:t>
            </a:r>
            <a:r>
              <a:rPr lang="en-GB" dirty="0" smtClean="0"/>
              <a:t>Initialization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You can initialize an object's properties directly, during object creation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Create object using </a:t>
            </a:r>
            <a:r>
              <a:rPr lang="en-GB" sz="2000" dirty="0" smtClean="0">
                <a:latin typeface="Lucida Console" pitchFamily="49" charset="0"/>
              </a:rPr>
              <a:t>new</a:t>
            </a:r>
            <a:r>
              <a:rPr lang="en-GB" sz="2000" dirty="0" smtClean="0">
                <a:latin typeface="+mj-lt"/>
              </a:rPr>
              <a:t>, as usual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Optionally pass parameters into a constructor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Then use </a:t>
            </a:r>
            <a:r>
              <a:rPr lang="en-GB" sz="2000" dirty="0" smtClean="0">
                <a:latin typeface="Lucida Console" pitchFamily="49" charset="0"/>
              </a:rPr>
              <a:t>{}</a:t>
            </a:r>
            <a:r>
              <a:rPr lang="en-GB" sz="2000" dirty="0" smtClean="0">
                <a:latin typeface="+mj-lt"/>
              </a:rPr>
              <a:t> to enclose </a:t>
            </a:r>
            <a:r>
              <a:rPr lang="en-GB" sz="2000" dirty="0" smtClean="0">
                <a:latin typeface="Lucida Console" pitchFamily="49" charset="0"/>
              </a:rPr>
              <a:t>property=value</a:t>
            </a:r>
            <a:r>
              <a:rPr lang="en-GB" sz="2000" dirty="0" smtClean="0">
                <a:latin typeface="+mj-lt"/>
              </a:rPr>
              <a:t> expressions, separated by commas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Popular technique amongst C# developers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Obviates the need for multiple constructors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Client code can just set the properties it wants to</a:t>
            </a:r>
          </a:p>
          <a:p>
            <a:pPr eaLnBrk="1" hangingPunct="1"/>
            <a:endParaRPr lang="en-GB" sz="24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Object Initialization </a:t>
            </a:r>
            <a:r>
              <a:rPr lang="en-GB" dirty="0" smtClean="0"/>
              <a:t>(1 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class contains some properties &amp; constructors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Client can create </a:t>
            </a:r>
            <a:r>
              <a:rPr lang="en-GB" sz="2400" dirty="0" smtClean="0">
                <a:latin typeface="Lucida Console" pitchFamily="49" charset="0"/>
              </a:rPr>
              <a:t>Employee</a:t>
            </a:r>
            <a:r>
              <a:rPr lang="en-GB" sz="2400" dirty="0" smtClean="0"/>
              <a:t> objects in several ways:</a:t>
            </a:r>
            <a:endParaRPr lang="en-GB" sz="24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Initialization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832512" y="1665027"/>
            <a:ext cx="8094573" cy="272955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Employee                                           </a:t>
            </a:r>
            <a:r>
              <a:rPr lang="en-GB" sz="1200" u="sng" dirty="0" err="1" smtClean="0"/>
              <a:t>InitializationDemo.cs</a:t>
            </a:r>
            <a:endParaRPr lang="en-GB" sz="1200" u="sng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public string Name { get; set; }</a:t>
            </a:r>
          </a:p>
          <a:p>
            <a:pPr defTabSz="739775">
              <a:defRPr/>
            </a:pPr>
            <a:r>
              <a:rPr lang="en-GB" sz="1200" dirty="0" smtClean="0"/>
              <a:t>  public double Salary { get; set; }</a:t>
            </a:r>
          </a:p>
          <a:p>
            <a:pPr defTabSz="739775">
              <a:defRPr/>
            </a:pPr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Grade { get; set;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public Employee() {}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public Employee(string name, double salary)</a:t>
            </a:r>
          </a:p>
          <a:p>
            <a:pPr defTabSz="739775">
              <a:defRPr/>
            </a:pPr>
            <a:r>
              <a:rPr lang="en-GB" sz="1200" dirty="0" smtClean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Name = name;</a:t>
            </a:r>
          </a:p>
          <a:p>
            <a:pPr defTabSz="739775">
              <a:defRPr/>
            </a:pPr>
            <a:r>
              <a:rPr lang="en-GB" sz="1200" dirty="0" smtClean="0"/>
              <a:t>    Salary = salary;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2097" y="5236180"/>
            <a:ext cx="8083612" cy="70058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Employee emp1 = new Employee </a:t>
            </a:r>
            <a:r>
              <a:rPr lang="en-GB" sz="1200" b="1" dirty="0" smtClean="0">
                <a:solidFill>
                  <a:srgbClr val="FF0000"/>
                </a:solidFill>
              </a:rPr>
              <a:t>{ Name="Smith", Salary=20000, Grade=5 }</a:t>
            </a:r>
            <a:r>
              <a:rPr lang="en-GB" sz="1200" dirty="0" smtClean="0"/>
              <a:t>;</a:t>
            </a:r>
          </a:p>
          <a:p>
            <a:pPr defTabSz="739775">
              <a:defRPr/>
            </a:pPr>
            <a:endParaRPr lang="en-GB" sz="1200" dirty="0" smtClean="0"/>
          </a:p>
          <a:p>
            <a:r>
              <a:rPr lang="en-GB" sz="1200" dirty="0" smtClean="0"/>
              <a:t>Employee emp2 = new Employee("Jones", 30000) </a:t>
            </a:r>
            <a:r>
              <a:rPr lang="en-GB" sz="1200" b="1" dirty="0" smtClean="0">
                <a:solidFill>
                  <a:srgbClr val="FF0000"/>
                </a:solidFill>
              </a:rPr>
              <a:t>{ Grade=6 }</a:t>
            </a:r>
            <a:r>
              <a:rPr lang="en-GB" sz="12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You can initialize a collection directly, during collection creation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Similar idea to object initialization syntax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Create collection using </a:t>
            </a:r>
            <a:r>
              <a:rPr lang="en-GB" sz="2000" dirty="0" smtClean="0">
                <a:latin typeface="Lucida Console" pitchFamily="49" charset="0"/>
              </a:rPr>
              <a:t>new</a:t>
            </a:r>
            <a:r>
              <a:rPr lang="en-GB" sz="2000" dirty="0" smtClean="0">
                <a:latin typeface="+mj-lt"/>
              </a:rPr>
              <a:t>, as usual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Then use </a:t>
            </a:r>
            <a:r>
              <a:rPr lang="en-GB" sz="2000" dirty="0" smtClean="0">
                <a:latin typeface="Lucida Console" pitchFamily="49" charset="0"/>
              </a:rPr>
              <a:t>{}</a:t>
            </a:r>
            <a:r>
              <a:rPr lang="en-GB" sz="2000" dirty="0" smtClean="0">
                <a:latin typeface="+mj-lt"/>
              </a:rPr>
              <a:t> to enclose collection items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/>
              <a:t>Popular technique amongst C# developers</a:t>
            </a:r>
          </a:p>
          <a:p>
            <a:pPr lvl="1" eaLnBrk="1" hangingPunct="1"/>
            <a:r>
              <a:rPr lang="en-GB" sz="2000" dirty="0" smtClean="0"/>
              <a:t>Obviates the need to call </a:t>
            </a:r>
            <a:r>
              <a:rPr lang="en-GB" sz="2000" dirty="0" smtClean="0">
                <a:latin typeface="Lucida Console" pitchFamily="49" charset="0"/>
              </a:rPr>
              <a:t>Add()</a:t>
            </a:r>
            <a:r>
              <a:rPr lang="en-GB" sz="2000" dirty="0" smtClean="0"/>
              <a:t> to add items to collection manually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Collection Initialization </a:t>
            </a:r>
            <a:r>
              <a:rPr lang="en-GB" dirty="0" smtClean="0"/>
              <a:t>(1 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populates a collection of literal </a:t>
            </a:r>
            <a:r>
              <a:rPr lang="en-GB" sz="2400" dirty="0" err="1" smtClean="0"/>
              <a:t>ints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example populates a collection of objects</a:t>
            </a:r>
            <a:endParaRPr lang="en-GB" sz="24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Initialization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832512" y="1665027"/>
            <a:ext cx="8094573" cy="3138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List&lt;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= new List&lt;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{ 10, 20, 30 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2097" y="3220868"/>
            <a:ext cx="8083612" cy="111911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List&lt;Employee&gt; </a:t>
            </a:r>
            <a:r>
              <a:rPr lang="en-GB" sz="1200" dirty="0" err="1"/>
              <a:t>emps</a:t>
            </a:r>
            <a:r>
              <a:rPr lang="en-GB" sz="1200" dirty="0"/>
              <a:t> = new List&lt;Employee&gt;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/>
              <a:t>new Employee { Name = "Smith", Salary = 20000, Grade = 5 },</a:t>
            </a:r>
          </a:p>
          <a:p>
            <a:r>
              <a:rPr lang="en-GB" sz="1200" dirty="0" smtClean="0"/>
              <a:t>  </a:t>
            </a:r>
            <a:r>
              <a:rPr lang="en-GB" sz="1200" dirty="0"/>
              <a:t>new Employee { Name = "Jones", Salary = 30000, Grade = 6 }</a:t>
            </a:r>
          </a:p>
          <a:p>
            <a:r>
              <a:rPr lang="en-GB" sz="1200" dirty="0" smtClean="0"/>
              <a:t>};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You can initialize a </a:t>
            </a:r>
            <a:r>
              <a:rPr lang="en-GB" sz="2400" dirty="0" smtClean="0">
                <a:latin typeface="+mj-lt"/>
              </a:rPr>
              <a:t>dictionary directly</a:t>
            </a:r>
            <a:r>
              <a:rPr lang="en-GB" sz="2400" dirty="0" smtClean="0">
                <a:latin typeface="+mj-lt"/>
              </a:rPr>
              <a:t>, during </a:t>
            </a:r>
            <a:r>
              <a:rPr lang="en-GB" sz="2400" dirty="0" smtClean="0">
                <a:latin typeface="+mj-lt"/>
              </a:rPr>
              <a:t>dictionary creation</a:t>
            </a:r>
            <a:endParaRPr lang="en-GB" sz="2400" dirty="0" smtClean="0">
              <a:latin typeface="+mj-lt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Use [] to specify the new key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Assign a new value immediately</a:t>
            </a:r>
            <a:endParaRPr lang="en-GB" sz="2000" dirty="0" smtClean="0">
              <a:latin typeface="+mj-lt"/>
            </a:endParaRP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/>
              <a:t>Popular technique amongst C# developers</a:t>
            </a:r>
          </a:p>
          <a:p>
            <a:pPr lvl="1" eaLnBrk="1" hangingPunct="1"/>
            <a:r>
              <a:rPr lang="en-GB" sz="2000" dirty="0" smtClean="0"/>
              <a:t>Allows you to populate a dictionary inline, at the point of creation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Dictionary </a:t>
            </a:r>
            <a:r>
              <a:rPr lang="en-GB" dirty="0" smtClean="0"/>
              <a:t>Initialization </a:t>
            </a:r>
            <a:r>
              <a:rPr lang="en-GB" dirty="0" smtClean="0"/>
              <a:t>(1 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populates a </a:t>
            </a:r>
            <a:r>
              <a:rPr lang="en-GB" sz="2400" dirty="0" smtClean="0"/>
              <a:t>dictionary of simple values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example populates a </a:t>
            </a:r>
            <a:r>
              <a:rPr lang="en-GB" sz="2400" dirty="0" smtClean="0"/>
              <a:t>dictionary of user-defined values</a:t>
            </a:r>
            <a:endParaRPr lang="en-GB" sz="24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Initialization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832512" y="1665027"/>
            <a:ext cx="8094573" cy="11600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Dictionary&lt;string, string&gt; capitals = new Dictionary&lt;string, string&gt;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/>
              <a:t>Norway</a:t>
            </a:r>
            <a:r>
              <a:rPr lang="en-GB" sz="1200" dirty="0" smtClean="0"/>
              <a:t>"]  </a:t>
            </a:r>
            <a:r>
              <a:rPr lang="en-GB" sz="1200" dirty="0"/>
              <a:t>= "Oslo",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 err="1"/>
              <a:t>Swenden</a:t>
            </a:r>
            <a:r>
              <a:rPr lang="en-GB" sz="1200" dirty="0"/>
              <a:t>"] = "Stockholm",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/>
              <a:t>Denmark"] = "Copenhagen"</a:t>
            </a:r>
          </a:p>
          <a:p>
            <a:r>
              <a:rPr lang="en-GB" sz="1200" dirty="0"/>
              <a:t>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2097" y="3725844"/>
            <a:ext cx="8083612" cy="12555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Dictionary&lt;string, Employee&gt; </a:t>
            </a:r>
            <a:r>
              <a:rPr lang="en-GB" sz="1200" dirty="0" err="1"/>
              <a:t>emps</a:t>
            </a:r>
            <a:r>
              <a:rPr lang="en-GB" sz="1200" dirty="0"/>
              <a:t> = new Dictionary&lt;string, Employee&gt;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/>
              <a:t>001"] = new Employee { Name = "</a:t>
            </a:r>
            <a:r>
              <a:rPr lang="en-GB" sz="1200" dirty="0" err="1"/>
              <a:t>Fabianski</a:t>
            </a:r>
            <a:r>
              <a:rPr lang="en-GB" sz="1200" dirty="0"/>
              <a:t>", Salary = 10000, Grade = </a:t>
            </a:r>
            <a:r>
              <a:rPr lang="en-GB" sz="1200" dirty="0" smtClean="0"/>
              <a:t>1 },</a:t>
            </a:r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/>
              <a:t>008"] = new Employee { Name = "</a:t>
            </a:r>
            <a:r>
              <a:rPr lang="en-GB" sz="1200" dirty="0" err="1"/>
              <a:t>Shelvey</a:t>
            </a:r>
            <a:r>
              <a:rPr lang="en-GB" sz="1200" dirty="0"/>
              <a:t>", </a:t>
            </a:r>
            <a:r>
              <a:rPr lang="en-GB" sz="1200" dirty="0" smtClean="0"/>
              <a:t>  Salary </a:t>
            </a:r>
            <a:r>
              <a:rPr lang="en-GB" sz="1200" dirty="0"/>
              <a:t>= 20000, Grade = 2 },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["</a:t>
            </a:r>
            <a:r>
              <a:rPr lang="en-GB" sz="1200" dirty="0"/>
              <a:t>018"] = new Employee { Name = "</a:t>
            </a:r>
            <a:r>
              <a:rPr lang="en-GB" sz="1200" dirty="0" err="1"/>
              <a:t>Gomis</a:t>
            </a:r>
            <a:r>
              <a:rPr lang="en-GB" sz="1200" dirty="0"/>
              <a:t>", </a:t>
            </a:r>
            <a:r>
              <a:rPr lang="en-GB" sz="1200" dirty="0" smtClean="0"/>
              <a:t>    Salary </a:t>
            </a:r>
            <a:r>
              <a:rPr lang="en-GB" sz="1200" dirty="0"/>
              <a:t>= 30000, Grade = 3 }</a:t>
            </a:r>
          </a:p>
          <a:p>
            <a:r>
              <a:rPr lang="en-GB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84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8445</TotalTime>
  <Words>1401</Words>
  <Application>Microsoft Office PowerPoint</Application>
  <PresentationFormat>On-screen Show (4:3)</PresentationFormat>
  <Paragraphs>257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1_Blends</vt:lpstr>
      <vt:lpstr>Additional C# Language Features</vt:lpstr>
      <vt:lpstr>Contents</vt:lpstr>
      <vt:lpstr>1. Initialization</vt:lpstr>
      <vt:lpstr>Object Initialization (1 of 2)</vt:lpstr>
      <vt:lpstr>Object Initialization (2 of 2)</vt:lpstr>
      <vt:lpstr>Collection Initialization (1 of 2)</vt:lpstr>
      <vt:lpstr>Collection Initialization (2 of 2)</vt:lpstr>
      <vt:lpstr>Dictionary Initialization (1 of 2)</vt:lpstr>
      <vt:lpstr>Dictionary Initialization (2 of 2)</vt:lpstr>
      <vt:lpstr>2. Anonymous Types</vt:lpstr>
      <vt:lpstr>Overview of Anonymous Types</vt:lpstr>
      <vt:lpstr>Creating an Anonymous-Type Object</vt:lpstr>
      <vt:lpstr>Using an Anonymous-Type Object</vt:lpstr>
      <vt:lpstr>Purpose of Anonymous Types</vt:lpstr>
      <vt:lpstr>3. Extension Methods</vt:lpstr>
      <vt:lpstr>Overview of Extension Methods</vt:lpstr>
      <vt:lpstr>Extension Methods for Strings</vt:lpstr>
      <vt:lpstr>Extension Methods for all Objects</vt:lpstr>
      <vt:lpstr>Uses of Extension Methods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207</cp:revision>
  <dcterms:created xsi:type="dcterms:W3CDTF">2002-05-03T12:27:39Z</dcterms:created>
  <dcterms:modified xsi:type="dcterms:W3CDTF">2015-09-02T11:04:35Z</dcterms:modified>
</cp:coreProperties>
</file>