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8"/>
  </p:notesMasterIdLst>
  <p:handoutMasterIdLst>
    <p:handoutMasterId r:id="rId39"/>
  </p:handoutMasterIdLst>
  <p:sldIdLst>
    <p:sldId id="391" r:id="rId2"/>
    <p:sldId id="392" r:id="rId3"/>
    <p:sldId id="628" r:id="rId4"/>
    <p:sldId id="615" r:id="rId5"/>
    <p:sldId id="616" r:id="rId6"/>
    <p:sldId id="653" r:id="rId7"/>
    <p:sldId id="654" r:id="rId8"/>
    <p:sldId id="629" r:id="rId9"/>
    <p:sldId id="619" r:id="rId10"/>
    <p:sldId id="656" r:id="rId11"/>
    <p:sldId id="657" r:id="rId12"/>
    <p:sldId id="685" r:id="rId13"/>
    <p:sldId id="659" r:id="rId14"/>
    <p:sldId id="660" r:id="rId15"/>
    <p:sldId id="687" r:id="rId16"/>
    <p:sldId id="661" r:id="rId17"/>
    <p:sldId id="662" r:id="rId18"/>
    <p:sldId id="663" r:id="rId19"/>
    <p:sldId id="668" r:id="rId20"/>
    <p:sldId id="664" r:id="rId21"/>
    <p:sldId id="674" r:id="rId22"/>
    <p:sldId id="680" r:id="rId23"/>
    <p:sldId id="676" r:id="rId24"/>
    <p:sldId id="681" r:id="rId25"/>
    <p:sldId id="686" r:id="rId26"/>
    <p:sldId id="682" r:id="rId27"/>
    <p:sldId id="677" r:id="rId28"/>
    <p:sldId id="684" r:id="rId29"/>
    <p:sldId id="683" r:id="rId30"/>
    <p:sldId id="493" r:id="rId31"/>
    <p:sldId id="643" r:id="rId32"/>
    <p:sldId id="669" r:id="rId33"/>
    <p:sldId id="670" r:id="rId34"/>
    <p:sldId id="671" r:id="rId35"/>
    <p:sldId id="672" r:id="rId36"/>
    <p:sldId id="673" r:id="rId37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39" autoAdjust="0"/>
    <p:restoredTop sz="94659" autoAdjust="0"/>
  </p:normalViewPr>
  <p:slideViewPr>
    <p:cSldViewPr snapToGrid="0" showGuides="1">
      <p:cViewPr>
        <p:scale>
          <a:sx n="90" d="100"/>
          <a:sy n="90" d="100"/>
        </p:scale>
        <p:origin x="-3114" y="-720"/>
      </p:cViewPr>
      <p:guideLst>
        <p:guide orient="horz" pos="731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7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014538" y="314325"/>
            <a:ext cx="283051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LINQ to Objects</a:t>
            </a:r>
            <a:endParaRPr lang="en-GB" sz="1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5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24075" y="314325"/>
            <a:ext cx="25844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LINQ to Objects</a:t>
            </a:r>
            <a:endParaRPr lang="en-GB" dirty="0"/>
          </a:p>
        </p:txBody>
      </p:sp>
      <p:sp>
        <p:nvSpPr>
          <p:cNvPr id="235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936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028825" y="314325"/>
            <a:ext cx="2801938" cy="190500"/>
          </a:xfrm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2124075" y="314325"/>
            <a:ext cx="2584450" cy="204788"/>
          </a:xfrm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2124075" y="314325"/>
            <a:ext cx="2584450" cy="204788"/>
          </a:xfrm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2124075" y="314325"/>
            <a:ext cx="2584450" cy="204788"/>
          </a:xfrm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LINQ to Objects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18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543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81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LINQ to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Here's a traditional array-processing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Uses manual iteration / conditional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Doesn't use LINQ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Arrays Without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320904"/>
            <a:ext cx="7910513" cy="382327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DemoNonLinq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Here's an array of strings.</a:t>
            </a:r>
          </a:p>
          <a:p>
            <a:r>
              <a:rPr lang="en-GB" sz="1200" dirty="0" smtClean="0"/>
              <a:t>  string[] cities = { "Boston", "New York", "Dallas", "St. Paul", "Las Vegas"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Get the cities that contain a space character.</a:t>
            </a:r>
          </a:p>
          <a:p>
            <a:r>
              <a:rPr lang="en-GB" sz="1200" dirty="0" smtClean="0"/>
              <a:t>  string[] </a:t>
            </a:r>
            <a:r>
              <a:rPr lang="en-GB" sz="1200" dirty="0" err="1" smtClean="0"/>
              <a:t>citiesWithSpaces</a:t>
            </a:r>
            <a:r>
              <a:rPr lang="en-GB" sz="1200" dirty="0" smtClean="0"/>
              <a:t> = new string[</a:t>
            </a:r>
            <a:r>
              <a:rPr lang="en-GB" sz="1200" dirty="0" err="1" smtClean="0"/>
              <a:t>cities.Length</a:t>
            </a:r>
            <a:r>
              <a:rPr lang="en-GB" sz="1200" dirty="0" smtClean="0"/>
              <a:t>];</a:t>
            </a:r>
          </a:p>
          <a:p>
            <a:r>
              <a:rPr lang="en-GB" sz="1200" dirty="0" smtClean="0"/>
              <a:t>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cities.Length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if (cities[</a:t>
            </a:r>
            <a:r>
              <a:rPr lang="en-GB" sz="1200" dirty="0" err="1" smtClean="0"/>
              <a:t>i</a:t>
            </a:r>
            <a:r>
              <a:rPr lang="en-GB" sz="1200" dirty="0" smtClean="0"/>
              <a:t>].Contains(" "))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citiesWithSpaces</a:t>
            </a:r>
            <a:r>
              <a:rPr lang="en-GB" sz="1200" dirty="0" smtClean="0"/>
              <a:t>[</a:t>
            </a:r>
            <a:r>
              <a:rPr lang="en-GB" sz="1200" dirty="0" err="1" smtClean="0"/>
              <a:t>i</a:t>
            </a:r>
            <a:r>
              <a:rPr lang="en-GB" sz="1200" dirty="0" smtClean="0"/>
              <a:t>] = cities[</a:t>
            </a:r>
            <a:r>
              <a:rPr lang="en-GB" sz="1200" dirty="0" err="1" smtClean="0"/>
              <a:t>i</a:t>
            </a:r>
            <a:r>
              <a:rPr lang="en-GB" sz="1200" dirty="0" smtClean="0"/>
              <a:t>];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("Cities with spaces (without using LINQ):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(string s in </a:t>
            </a:r>
            <a:r>
              <a:rPr lang="en-GB" sz="1200" dirty="0" err="1" smtClean="0"/>
              <a:t>citiesWithSpaces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if (s != null)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s);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Here's the equivalent example using LINQ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Note the following points: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Builds a LINQ query expression using query operators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Assigns to </a:t>
            </a:r>
            <a:r>
              <a:rPr lang="en-GB" sz="2000" dirty="0" err="1" smtClean="0">
                <a:latin typeface="Lucida Console" pitchFamily="49" charset="0"/>
              </a:rPr>
              <a:t>var</a:t>
            </a:r>
            <a:r>
              <a:rPr lang="en-GB" sz="2000" dirty="0" smtClean="0"/>
              <a:t> query variable (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&lt;string&gt;</a:t>
            </a:r>
            <a:r>
              <a:rPr lang="en-GB" sz="2000" dirty="0" smtClean="0"/>
              <a:t> actually)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Query is executed when we enumerate it in the loop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Arrays With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1661521"/>
            <a:ext cx="7910513" cy="30862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DemoLinq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Here's an array of strings.</a:t>
            </a:r>
          </a:p>
          <a:p>
            <a:r>
              <a:rPr lang="en-GB" sz="1200" dirty="0" smtClean="0"/>
              <a:t>  string[] cities = { "Boston", "New York", "Dallas", "St. Paul", "Las Vegas"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Use a LINQ query expression to get the cities that contain a space character.</a:t>
            </a:r>
          </a:p>
          <a:p>
            <a:r>
              <a:rPr lang="en-GB" sz="1200" b="1" dirty="0" smtClean="0"/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subset = from c in cities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where </a:t>
            </a:r>
            <a:r>
              <a:rPr lang="en-GB" sz="1200" b="1" dirty="0" err="1" smtClean="0">
                <a:solidFill>
                  <a:srgbClr val="FF0000"/>
                </a:solidFill>
              </a:rPr>
              <a:t>c.Contains</a:t>
            </a:r>
            <a:r>
              <a:rPr lang="en-GB" sz="1200" b="1" dirty="0" smtClean="0">
                <a:solidFill>
                  <a:srgbClr val="FF0000"/>
                </a:solidFill>
              </a:rPr>
              <a:t>(" ")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orderby</a:t>
            </a:r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</a:rPr>
              <a:t>c.Length</a:t>
            </a:r>
            <a:endParaRPr lang="en-GB" sz="1200" b="1" dirty="0" smtClean="0">
              <a:solidFill>
                <a:srgbClr val="FF0000"/>
              </a:solidFill>
            </a:endParaRP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ascending 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select c;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nCities</a:t>
            </a:r>
            <a:r>
              <a:rPr lang="en-GB" sz="1200" dirty="0" smtClean="0"/>
              <a:t> with spaces (using LINQ):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s in subset)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s);</a:t>
            </a:r>
          </a:p>
          <a:p>
            <a:r>
              <a:rPr lang="en-GB" sz="1200" dirty="0" smtClean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81505" y="3133728"/>
            <a:ext cx="2295521" cy="95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10100" y="2886075"/>
            <a:ext cx="4410075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0000"/>
                </a:solidFill>
              </a:rPr>
              <a:t>Must begin with 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from</a:t>
            </a:r>
            <a:r>
              <a:rPr lang="en-GB" sz="1400" dirty="0" smtClean="0">
                <a:solidFill>
                  <a:srgbClr val="FF0000"/>
                </a:solidFill>
              </a:rPr>
              <a:t> clause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0000"/>
                </a:solidFill>
              </a:rPr>
              <a:t>Range variable represents each successive element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0000"/>
                </a:solidFill>
              </a:rPr>
              <a:t>Must end with 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select</a:t>
            </a:r>
            <a:r>
              <a:rPr lang="en-GB" sz="1400" dirty="0" smtClean="0">
                <a:solidFill>
                  <a:srgbClr val="FF0000"/>
                </a:solidFill>
              </a:rPr>
              <a:t> or </a:t>
            </a:r>
            <a:r>
              <a:rPr lang="en-GB" sz="1400" dirty="0" smtClean="0">
                <a:solidFill>
                  <a:srgbClr val="FF0000"/>
                </a:solidFill>
                <a:latin typeface="Lucida Console" pitchFamily="49" charset="0"/>
              </a:rPr>
              <a:t>group</a:t>
            </a:r>
            <a:r>
              <a:rPr lang="en-GB" sz="1400" dirty="0" smtClean="0">
                <a:solidFill>
                  <a:srgbClr val="FF0000"/>
                </a:solidFill>
              </a:rPr>
              <a:t> clause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C# LINQ Query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71408" y="1160463"/>
            <a:ext cx="1427236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j-lt"/>
              </a:rPr>
              <a:t>Operator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706" y="1160463"/>
            <a:ext cx="6588606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j-lt"/>
              </a:rPr>
              <a:t>Description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08" y="1536156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from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8706" y="1536156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Specifies a data source and a range variable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08" y="1911849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8706" y="1911849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Filters source elements based on one or more </a:t>
            </a:r>
            <a:r>
              <a:rPr lang="en-GB" sz="1400" dirty="0" err="1" smtClean="0">
                <a:solidFill>
                  <a:schemeClr val="tx2"/>
                </a:solidFill>
                <a:latin typeface="+mj-lt"/>
              </a:rPr>
              <a:t>boolean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expressions 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408" y="2287542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select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8706" y="2287542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Specifies what to select from a specified data source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408" y="6030328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group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706" y="6030328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Groups query results according to a specified key value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08" y="2656140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into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8706" y="2656140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Provides an identifier for use in a select, group, or join clause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408" y="3031833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orderby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706" y="3031833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Sorts query results, based on the default comparer for the element type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408" y="4151836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let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8706" y="4151836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Introduces a range variable to store sub-expression results in a query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408" y="4527529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join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38706" y="4527529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Joins two data sources, based on an equality comparison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408" y="4903222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in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8706" y="4903222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 </a:t>
            </a:r>
            <a:r>
              <a:rPr lang="en-GB" sz="1400" dirty="0" smtClean="0">
                <a:solidFill>
                  <a:schemeClr val="tx2"/>
                </a:solidFill>
              </a:rPr>
              <a:t>join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specify a sequence to be used in a join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408" y="5278915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on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38706" y="5278915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 </a:t>
            </a:r>
            <a:r>
              <a:rPr lang="en-GB" sz="1400" dirty="0" smtClean="0">
                <a:solidFill>
                  <a:schemeClr val="tx2"/>
                </a:solidFill>
              </a:rPr>
              <a:t>join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specify the join condition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408" y="5654608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equals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8706" y="5654608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 </a:t>
            </a:r>
            <a:r>
              <a:rPr lang="en-GB" sz="1400" dirty="0" smtClean="0">
                <a:solidFill>
                  <a:schemeClr val="tx2"/>
                </a:solidFill>
              </a:rPr>
              <a:t>join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compare the elements of two sequences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408" y="6402456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by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706" y="6402456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 </a:t>
            </a:r>
            <a:r>
              <a:rPr lang="en-GB" sz="1400" dirty="0" smtClean="0">
                <a:solidFill>
                  <a:schemeClr val="tx2"/>
                </a:solidFill>
              </a:rPr>
              <a:t>group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specify how items will be grouped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408" y="3400493"/>
            <a:ext cx="1427236" cy="338554"/>
          </a:xfrm>
          <a:prstGeom prst="rect">
            <a:avLst/>
          </a:prstGeom>
          <a:solidFill>
            <a:srgbClr val="FFFF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ascending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408" y="3776186"/>
            <a:ext cx="1427236" cy="338554"/>
          </a:xfrm>
          <a:prstGeom prst="rect">
            <a:avLst/>
          </a:prstGeom>
          <a:solidFill>
            <a:srgbClr val="FFCC66"/>
          </a:solidFill>
        </p:spPr>
        <p:txBody>
          <a:bodyPr wrap="non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descending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8706" y="3400493"/>
            <a:ext cx="6588606" cy="338554"/>
          </a:xfrm>
          <a:prstGeom prst="rect">
            <a:avLst/>
          </a:prstGeom>
          <a:solidFill>
            <a:srgbClr val="FFFF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an </a:t>
            </a:r>
            <a:r>
              <a:rPr lang="en-GB" sz="1400" dirty="0" err="1" smtClean="0">
                <a:solidFill>
                  <a:schemeClr val="tx2"/>
                </a:solidFill>
              </a:rPr>
              <a:t>orderby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sort results in ascending order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8706" y="3776186"/>
            <a:ext cx="6588606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 anchor="ctr" anchorCtr="0">
            <a:noAutofit/>
          </a:bodyPr>
          <a:lstStyle/>
          <a:p>
            <a:r>
              <a:rPr lang="en-GB" sz="1400" dirty="0" smtClean="0">
                <a:solidFill>
                  <a:schemeClr val="tx2"/>
                </a:solidFill>
                <a:latin typeface="+mj-lt"/>
              </a:rPr>
              <a:t>Used in an </a:t>
            </a:r>
            <a:r>
              <a:rPr lang="en-GB" sz="1400" dirty="0" err="1" smtClean="0">
                <a:solidFill>
                  <a:schemeClr val="tx2"/>
                </a:solidFill>
              </a:rPr>
              <a:t>orderby</a:t>
            </a:r>
            <a:r>
              <a:rPr lang="en-GB" sz="1400" dirty="0" smtClean="0">
                <a:solidFill>
                  <a:schemeClr val="tx2"/>
                </a:solidFill>
                <a:latin typeface="+mj-lt"/>
              </a:rPr>
              <a:t> clause, to sort results in descending order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LINQ queries use a "deferred execution"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Executed when you enumerate the query, not when you create 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Therefore, if you enumerate a query several times, the query will be executed afresh each time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Deferred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599715"/>
            <a:ext cx="7910513" cy="33846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DemoDeferredExecution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sv-SE" sz="1200" dirty="0" smtClean="0"/>
              <a:t>  int[] examMarks = { 62, 75, 85, 59, 96, 80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Get the "A" grades, i.e. &gt;= 70.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subset = from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where m &gt;= 70 select m;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nA</a:t>
            </a:r>
            <a:r>
              <a:rPr lang="en-GB" sz="1200" dirty="0" smtClean="0"/>
              <a:t>-grade exams (LINQ query is executed here):");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m in subset)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("Mark: {0}", m);</a:t>
            </a:r>
          </a:p>
          <a:p>
            <a:endParaRPr lang="en-GB" sz="1200" dirty="0" smtClean="0"/>
          </a:p>
          <a:p>
            <a:r>
              <a:rPr lang="en-GB" sz="1200" dirty="0" smtClean="0"/>
              <a:t>  // Change some data in the array.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[0] = 99;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nA</a:t>
            </a:r>
            <a:r>
              <a:rPr lang="en-GB" sz="1200" dirty="0" smtClean="0"/>
              <a:t>-grade exams (LINQ query is executed AGAIN here):");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m in subset)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("Mark: {0}", m);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If you want to execute a query immediately:</a:t>
            </a:r>
          </a:p>
          <a:p>
            <a:pPr lvl="2" eaLnBrk="1" hangingPunct="1">
              <a:lnSpc>
                <a:spcPct val="90000"/>
              </a:lnSpc>
            </a:pPr>
            <a:endParaRPr lang="en-GB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Invoke the </a:t>
            </a:r>
            <a:r>
              <a:rPr lang="en-GB" sz="2000" dirty="0" err="1" smtClean="0">
                <a:latin typeface="Lucida Console" pitchFamily="49" charset="0"/>
              </a:rPr>
              <a:t>ToArray</a:t>
            </a:r>
            <a:r>
              <a:rPr lang="en-GB" sz="2000" dirty="0" smtClean="0">
                <a:latin typeface="Lucida Console" pitchFamily="49" charset="0"/>
              </a:rPr>
              <a:t>&lt;T&gt;()</a:t>
            </a:r>
            <a:r>
              <a:rPr lang="en-GB" sz="2000" dirty="0" smtClean="0"/>
              <a:t> extension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Executes the query and places the result in a </a:t>
            </a:r>
            <a:r>
              <a:rPr lang="en-GB" sz="1800" dirty="0" smtClean="0">
                <a:latin typeface="Lucida Console" pitchFamily="49" charset="0"/>
              </a:rPr>
              <a:t>T[]</a:t>
            </a:r>
            <a:r>
              <a:rPr lang="en-GB" sz="1800" dirty="0" smtClean="0"/>
              <a:t> array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Or invoke the </a:t>
            </a:r>
            <a:r>
              <a:rPr lang="en-GB" sz="2000" dirty="0" err="1" smtClean="0">
                <a:latin typeface="Lucida Console" pitchFamily="49" charset="0"/>
              </a:rPr>
              <a:t>ToList</a:t>
            </a:r>
            <a:r>
              <a:rPr lang="en-GB" sz="2000" dirty="0" smtClean="0">
                <a:latin typeface="Lucida Console" pitchFamily="49" charset="0"/>
              </a:rPr>
              <a:t>&lt;T&gt;()</a:t>
            </a:r>
            <a:r>
              <a:rPr lang="en-GB" sz="2000" dirty="0" smtClean="0"/>
              <a:t> extension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Executes the query and places the result in a </a:t>
            </a:r>
            <a:r>
              <a:rPr lang="en-GB" sz="1800" dirty="0" smtClean="0">
                <a:latin typeface="Lucida Console" pitchFamily="49" charset="0"/>
              </a:rPr>
              <a:t>List&lt;T&gt;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Immediate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792038"/>
            <a:ext cx="7910513" cy="233376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DemoImmediateExecution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sv-SE" sz="1200" dirty="0" smtClean="0"/>
              <a:t>  int[] examMarks = { 62, 75, 85, 59, 96, 80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Execute query immediately, and get result as </a:t>
            </a:r>
            <a:r>
              <a:rPr lang="en-GB" sz="1200" dirty="0" err="1" smtClean="0"/>
              <a:t>int</a:t>
            </a:r>
            <a:r>
              <a:rPr lang="en-GB" sz="1200" dirty="0" smtClean="0"/>
              <a:t>[].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[] </a:t>
            </a:r>
            <a:r>
              <a:rPr lang="en-GB" sz="1200" dirty="0" err="1" smtClean="0"/>
              <a:t>arrayOfGradeAs</a:t>
            </a:r>
            <a:r>
              <a:rPr lang="en-GB" sz="1200" dirty="0" smtClean="0"/>
              <a:t> =</a:t>
            </a:r>
          </a:p>
          <a:p>
            <a:r>
              <a:rPr lang="en-GB" sz="1200" dirty="0" smtClean="0"/>
              <a:t>               (from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where m &gt;= 70 select m).</a:t>
            </a:r>
            <a:r>
              <a:rPr lang="en-GB" sz="1200" dirty="0" err="1" smtClean="0"/>
              <a:t>ToArray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&gt;();</a:t>
            </a:r>
          </a:p>
          <a:p>
            <a:endParaRPr lang="en-GB" sz="1200" dirty="0" smtClean="0"/>
          </a:p>
          <a:p>
            <a:r>
              <a:rPr lang="en-GB" sz="1200" dirty="0" smtClean="0"/>
              <a:t>  // Get data RIGHT NOW as List&lt;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&gt;.</a:t>
            </a:r>
          </a:p>
          <a:p>
            <a:r>
              <a:rPr lang="en-GB" sz="1200" dirty="0" smtClean="0"/>
              <a:t>  List&lt;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</a:t>
            </a:r>
            <a:r>
              <a:rPr lang="en-GB" sz="1200" dirty="0" err="1" smtClean="0"/>
              <a:t>listOfGradeAs</a:t>
            </a:r>
            <a:r>
              <a:rPr lang="en-GB" sz="1200" dirty="0" smtClean="0"/>
              <a:t> =</a:t>
            </a:r>
          </a:p>
          <a:p>
            <a:r>
              <a:rPr lang="en-GB" sz="1200" dirty="0" smtClean="0"/>
              <a:t>               (from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where m &gt;= 70 select m).</a:t>
            </a:r>
            <a:r>
              <a:rPr lang="en-GB" sz="1200" dirty="0" err="1" smtClean="0"/>
              <a:t>ToList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&gt;();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method returns a query</a:t>
            </a:r>
          </a:p>
          <a:p>
            <a:pPr lvl="1"/>
            <a:r>
              <a:rPr lang="en-GB" sz="2000" dirty="0" smtClean="0"/>
              <a:t>Client will execute the query to obtain result (presumably)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endParaRPr lang="en-GB" dirty="0" smtClean="0"/>
          </a:p>
          <a:p>
            <a:r>
              <a:rPr lang="en-GB" sz="2400" dirty="0" smtClean="0"/>
              <a:t>This method executes the query and returns the result</a:t>
            </a:r>
          </a:p>
          <a:p>
            <a:pPr lvl="1"/>
            <a:r>
              <a:rPr lang="en-GB" sz="2000" dirty="0" smtClean="0"/>
              <a:t>No need for client to execute query, it's already done!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Returning Queries vs. Returning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31CB64D-2FF0-471D-9957-46279BED890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010863"/>
            <a:ext cx="7910513" cy="15705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</a:t>
            </a:r>
            <a:r>
              <a:rPr lang="en-GB" sz="1200" dirty="0" err="1" smtClean="0"/>
              <a:t>DemoReturningQuery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sv-SE" sz="1200" dirty="0" smtClean="0"/>
              <a:t>  int[] examMarks = { 62, 75, 85, 59, 96, 80 };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query = from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where m &gt;= 70 select m;</a:t>
            </a:r>
          </a:p>
          <a:p>
            <a:endParaRPr lang="en-GB" sz="1200" dirty="0" smtClean="0"/>
          </a:p>
          <a:p>
            <a:r>
              <a:rPr lang="en-GB" sz="1200" dirty="0" smtClean="0"/>
              <a:t>  return query;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500" y="4890290"/>
            <a:ext cx="7910513" cy="15705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</a:t>
            </a:r>
            <a:r>
              <a:rPr lang="en-GB" sz="1200" dirty="0" err="1" smtClean="0"/>
              <a:t>int</a:t>
            </a:r>
            <a:r>
              <a:rPr lang="en-GB" sz="1200" dirty="0" smtClean="0"/>
              <a:t>[] </a:t>
            </a:r>
            <a:r>
              <a:rPr lang="en-GB" sz="1200" dirty="0" err="1" smtClean="0"/>
              <a:t>DemoReturningResult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sv-SE" sz="1200" dirty="0" smtClean="0"/>
              <a:t>  int[] examMarks = { 62, 75, 85, 59, 96, 80 };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query = from m in </a:t>
            </a:r>
            <a:r>
              <a:rPr lang="en-GB" sz="1200" dirty="0" err="1" smtClean="0"/>
              <a:t>examMarks</a:t>
            </a:r>
            <a:r>
              <a:rPr lang="en-GB" sz="1200" dirty="0" smtClean="0"/>
              <a:t> where m &gt;= 70 select m;</a:t>
            </a:r>
          </a:p>
          <a:p>
            <a:endParaRPr lang="en-GB" sz="1200" dirty="0" smtClean="0"/>
          </a:p>
          <a:p>
            <a:r>
              <a:rPr lang="en-GB" sz="1200" dirty="0" smtClean="0"/>
              <a:t>  return </a:t>
            </a:r>
            <a:r>
              <a:rPr lang="en-GB" sz="1200" dirty="0" err="1" smtClean="0"/>
              <a:t>query.ToArray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&gt;();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sz="2400" dirty="0" smtClean="0"/>
              <a:t>Querying generic collections</a:t>
            </a:r>
          </a:p>
          <a:p>
            <a:pPr eaLnBrk="1" hangingPunct="1"/>
            <a:r>
              <a:rPr lang="en-GB" sz="2400" dirty="0" smtClean="0"/>
              <a:t>Querying raw collections</a:t>
            </a:r>
          </a:p>
          <a:p>
            <a:pPr eaLnBrk="1" hangingPunct="1"/>
            <a:r>
              <a:rPr lang="en-GB" sz="2400" dirty="0" smtClean="0"/>
              <a:t>Filtering data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Using LINQ with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6E500-DB57-46F6-8ED8-26E2885437AD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this section, we'll show how to use LINQ to query data in a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LinqOverCollections</a:t>
            </a:r>
            <a:r>
              <a:rPr lang="en-GB" sz="2000" dirty="0" smtClean="0"/>
              <a:t> project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We'll be querying collections of </a:t>
            </a:r>
            <a:r>
              <a:rPr lang="en-GB" sz="2400" dirty="0" smtClean="0">
                <a:latin typeface="Lucida Console" pitchFamily="49" charset="0"/>
              </a:rPr>
              <a:t>Product</a:t>
            </a:r>
            <a:r>
              <a:rPr lang="en-GB" sz="2400" dirty="0" smtClean="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Here's the </a:t>
            </a:r>
            <a:r>
              <a:rPr lang="en-GB" sz="2000" dirty="0" smtClean="0">
                <a:latin typeface="Lucida Console" pitchFamily="49" charset="0"/>
              </a:rPr>
              <a:t>Product</a:t>
            </a:r>
            <a:r>
              <a:rPr lang="en-GB" sz="2000" dirty="0" smtClean="0"/>
              <a:t> class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5500" y="3441600"/>
            <a:ext cx="7910513" cy="12282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class Product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public string Description { get; set; }</a:t>
            </a:r>
          </a:p>
          <a:p>
            <a:r>
              <a:rPr lang="en-GB" sz="1200" dirty="0" smtClean="0"/>
              <a:t>  public double Price { get; set; }</a:t>
            </a:r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{ get; set;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use generic collections in LINQ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Generic collections implement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 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</a:t>
            </a:r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Generic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1965114"/>
            <a:ext cx="7910513" cy="44764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DemoLinqGenericCollection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List&lt;&gt; of Product objects.</a:t>
            </a:r>
          </a:p>
          <a:p>
            <a:r>
              <a:rPr lang="en-GB" sz="1200" dirty="0" smtClean="0"/>
              <a:t>  List&lt;Product&gt; products = new List&lt;Product&gt;() 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new Product { Description = "3D HD-TV",      Price = 1500,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= 3  },</a:t>
            </a:r>
          </a:p>
          <a:p>
            <a:r>
              <a:rPr lang="en-GB" sz="1200" dirty="0" smtClean="0"/>
              <a:t>    new Product { Description = "</a:t>
            </a:r>
            <a:r>
              <a:rPr lang="en-GB" sz="1200" dirty="0" err="1" smtClean="0"/>
              <a:t>BluRay</a:t>
            </a:r>
            <a:r>
              <a:rPr lang="en-GB" sz="1200" dirty="0" smtClean="0"/>
              <a:t> Player", Price = 200, 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= 10 },</a:t>
            </a:r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  };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("Expensive products:");</a:t>
            </a:r>
          </a:p>
          <a:p>
            <a:r>
              <a:rPr lang="en-GB" sz="1200" dirty="0" smtClean="0"/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subset1 = from p in products where </a:t>
            </a:r>
            <a:r>
              <a:rPr lang="en-GB" sz="1200" b="1" dirty="0" err="1" smtClean="0">
                <a:solidFill>
                  <a:srgbClr val="FF0000"/>
                </a:solidFill>
              </a:rPr>
              <a:t>p.Price</a:t>
            </a:r>
            <a:r>
              <a:rPr lang="en-GB" sz="1200" b="1" dirty="0" smtClean="0">
                <a:solidFill>
                  <a:srgbClr val="FF0000"/>
                </a:solidFill>
              </a:rPr>
              <a:t> &gt; 300 select p;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p in subset1)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</a:t>
            </a:r>
            <a:r>
              <a:rPr lang="en-GB" sz="1200" dirty="0" err="1" smtClean="0"/>
              <a:t>p.Description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("Scarce expensive products:");</a:t>
            </a:r>
          </a:p>
          <a:p>
            <a:r>
              <a:rPr lang="en-GB" sz="1200" dirty="0" smtClean="0"/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subset2 = from p in products where </a:t>
            </a:r>
            <a:r>
              <a:rPr lang="en-GB" sz="1200" b="1" dirty="0" err="1" smtClean="0">
                <a:solidFill>
                  <a:srgbClr val="FF0000"/>
                </a:solidFill>
              </a:rPr>
              <a:t>p.Price</a:t>
            </a:r>
            <a:r>
              <a:rPr lang="en-GB" sz="1200" b="1" dirty="0" smtClean="0">
                <a:solidFill>
                  <a:srgbClr val="FF0000"/>
                </a:solidFill>
              </a:rPr>
              <a:t> &gt; 300 &amp;&amp; </a:t>
            </a:r>
            <a:r>
              <a:rPr lang="en-GB" sz="1200" b="1" dirty="0" err="1" smtClean="0">
                <a:solidFill>
                  <a:srgbClr val="FF0000"/>
                </a:solidFill>
              </a:rPr>
              <a:t>p.InStock</a:t>
            </a:r>
            <a:r>
              <a:rPr lang="en-GB" sz="1200" b="1" dirty="0" smtClean="0">
                <a:solidFill>
                  <a:srgbClr val="FF0000"/>
                </a:solidFill>
              </a:rPr>
              <a:t> &lt; 5 select p;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p in subset2)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</a:t>
            </a:r>
            <a:r>
              <a:rPr lang="en-GB" sz="1200" dirty="0" err="1" smtClean="0"/>
              <a:t>p.Description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2271" y="6188151"/>
            <a:ext cx="5826937" cy="518427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Note: You can also compose queries out of other queries: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subset2 = from p in </a:t>
            </a:r>
            <a:r>
              <a:rPr lang="en-GB" sz="1200" b="1" dirty="0" smtClean="0">
                <a:solidFill>
                  <a:srgbClr val="FF0000"/>
                </a:solidFill>
              </a:rPr>
              <a:t>subset1</a:t>
            </a:r>
            <a:r>
              <a:rPr lang="en-GB" sz="1200" b="1" dirty="0" smtClean="0"/>
              <a:t> </a:t>
            </a:r>
            <a:r>
              <a:rPr lang="en-GB" sz="1200" dirty="0"/>
              <a:t>where </a:t>
            </a:r>
            <a:r>
              <a:rPr lang="en-GB" sz="1200" dirty="0" err="1" smtClean="0"/>
              <a:t>p.InStock</a:t>
            </a:r>
            <a:r>
              <a:rPr lang="en-GB" sz="1200" dirty="0" smtClean="0"/>
              <a:t> </a:t>
            </a:r>
            <a:r>
              <a:rPr lang="en-GB" sz="1200" dirty="0"/>
              <a:t>&lt; 5 select p;</a:t>
            </a:r>
            <a:endParaRPr lang="en-GB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can't use raw collections in LINQ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Raw collections don't implement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 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  <a:sym typeface="Wingdings" pitchFamily="2" charset="2"/>
              </a:rPr>
              <a:t>You must convert into an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  <a:r>
              <a:rPr lang="en-GB" sz="2000" dirty="0" smtClean="0">
                <a:latin typeface="+mj-lt"/>
              </a:rPr>
              <a:t>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Use the </a:t>
            </a:r>
            <a:r>
              <a:rPr lang="en-GB" dirty="0" smtClean="0">
                <a:latin typeface="Lucida Console" pitchFamily="49" charset="0"/>
              </a:rPr>
              <a:t>Cast&lt;T</a:t>
            </a:r>
            <a:r>
              <a:rPr lang="en-GB" dirty="0">
                <a:latin typeface="Lucida Console" pitchFamily="49" charset="0"/>
              </a:rPr>
              <a:t>&gt;()</a:t>
            </a:r>
            <a:r>
              <a:rPr lang="en-GB" dirty="0"/>
              <a:t> extension method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Querying Raw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2657036"/>
            <a:ext cx="7910513" cy="379407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DemoLinqGenericCollection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Raw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of Product objects.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products = new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() 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new Product { Description = "3D HD-TV",       Price = 1500,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= 3  },</a:t>
            </a:r>
          </a:p>
          <a:p>
            <a:r>
              <a:rPr lang="en-GB" sz="1200" dirty="0" smtClean="0"/>
              <a:t>    new Product { Description = "</a:t>
            </a:r>
            <a:r>
              <a:rPr lang="en-GB" sz="1200" dirty="0" err="1" smtClean="0"/>
              <a:t>BlueRay</a:t>
            </a:r>
            <a:r>
              <a:rPr lang="en-GB" sz="1200" dirty="0" smtClean="0"/>
              <a:t> Player", Price = 200, 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= 10 },</a:t>
            </a:r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 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Transform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into an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&lt;T&gt; collection.</a:t>
            </a:r>
          </a:p>
          <a:p>
            <a:r>
              <a:rPr lang="en-GB" sz="1200" dirty="0" smtClean="0"/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enumerable = </a:t>
            </a:r>
            <a:r>
              <a:rPr lang="en-GB" sz="1200" b="1" dirty="0" err="1" smtClean="0">
                <a:solidFill>
                  <a:srgbClr val="FF0000"/>
                </a:solidFill>
              </a:rPr>
              <a:t>products.Cast</a:t>
            </a:r>
            <a:r>
              <a:rPr lang="en-GB" sz="1200" b="1" dirty="0" smtClean="0">
                <a:solidFill>
                  <a:srgbClr val="FF0000"/>
                </a:solidFill>
              </a:rPr>
              <a:t>&lt;Product&gt;();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("Expensive products (from raw collection originally):");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subset = from p in enumerable where </a:t>
            </a:r>
            <a:r>
              <a:rPr lang="en-GB" sz="1200" dirty="0" err="1" smtClean="0"/>
              <a:t>p.Price</a:t>
            </a:r>
            <a:r>
              <a:rPr lang="en-GB" sz="1200" dirty="0" smtClean="0"/>
              <a:t> &gt; 300 select p;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p in subset)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</a:t>
            </a:r>
            <a:r>
              <a:rPr lang="en-GB" sz="1200" dirty="0" err="1" smtClean="0"/>
              <a:t>p.Description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Introduction to LINQ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Using LINQ with arrays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Using LINQ with collections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LINQ techniques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  <a:p>
            <a:pPr marL="0" indent="0" eaLnBrk="1" hangingPunct="1">
              <a:buNone/>
            </a:pPr>
            <a:r>
              <a:rPr lang="en-GB" u="sng" dirty="0" smtClean="0"/>
              <a:t>Annex</a:t>
            </a:r>
          </a:p>
          <a:p>
            <a:pPr eaLnBrk="1" hangingPunct="1"/>
            <a:r>
              <a:rPr lang="en-GB" dirty="0"/>
              <a:t>LINQ under the hood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Demos-12-LinqObjects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filter data in a collection, to retrieve only those objects of a specific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Use the </a:t>
            </a:r>
            <a:r>
              <a:rPr lang="en-GB" sz="2000" dirty="0" err="1" smtClean="0">
                <a:latin typeface="Lucida Console" pitchFamily="49" charset="0"/>
              </a:rPr>
              <a:t>OfType</a:t>
            </a:r>
            <a:r>
              <a:rPr lang="en-GB" sz="2000" dirty="0" smtClean="0">
                <a:latin typeface="Lucida Console" pitchFamily="49" charset="0"/>
              </a:rPr>
              <a:t>&lt;T&gt;()</a:t>
            </a:r>
            <a:r>
              <a:rPr lang="en-GB" sz="2000" dirty="0" smtClean="0"/>
              <a:t> extension method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Filtering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311860"/>
            <a:ext cx="7910513" cy="32364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DemoFilter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// Raw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of various object types.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</a:t>
            </a:r>
            <a:r>
              <a:rPr lang="en-GB" sz="1200" dirty="0" err="1" smtClean="0"/>
              <a:t>myStuff</a:t>
            </a:r>
            <a:r>
              <a:rPr lang="en-GB" sz="1200" dirty="0" smtClean="0"/>
              <a:t> = new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3, 12, 1964, true, new Product(), "super swans" </a:t>
            </a:r>
          </a:p>
          <a:p>
            <a:r>
              <a:rPr lang="en-GB" sz="1200" dirty="0" smtClean="0"/>
              <a:t> 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Transform </a:t>
            </a:r>
            <a:r>
              <a:rPr lang="en-GB" sz="1200" dirty="0" err="1" smtClean="0"/>
              <a:t>ArrayList</a:t>
            </a:r>
            <a:r>
              <a:rPr lang="en-GB" sz="1200" dirty="0" smtClean="0"/>
              <a:t> into an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&gt;, ignores the non-</a:t>
            </a:r>
            <a:r>
              <a:rPr lang="en-GB" sz="1200" dirty="0" err="1" smtClean="0"/>
              <a:t>ints</a:t>
            </a:r>
            <a:r>
              <a:rPr lang="en-GB" sz="1200" dirty="0" smtClean="0"/>
              <a:t>.</a:t>
            </a:r>
          </a:p>
          <a:p>
            <a:r>
              <a:rPr lang="en-GB" sz="1200" b="1" dirty="0" smtClean="0"/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IEnumerable</a:t>
            </a:r>
            <a:r>
              <a:rPr lang="en-GB" sz="1200" b="1" dirty="0" smtClean="0">
                <a:solidFill>
                  <a:srgbClr val="FF0000"/>
                </a:solidFill>
              </a:rPr>
              <a:t>&lt;</a:t>
            </a:r>
            <a:r>
              <a:rPr lang="en-GB" sz="1200" b="1" dirty="0" err="1" smtClean="0">
                <a:solidFill>
                  <a:srgbClr val="FF0000"/>
                </a:solidFill>
              </a:rPr>
              <a:t>int</a:t>
            </a:r>
            <a:r>
              <a:rPr lang="en-GB" sz="1200" b="1" dirty="0" smtClean="0">
                <a:solidFill>
                  <a:srgbClr val="FF0000"/>
                </a:solidFill>
              </a:rPr>
              <a:t>&gt; </a:t>
            </a:r>
            <a:r>
              <a:rPr lang="en-GB" sz="1200" b="1" dirty="0" err="1" smtClean="0">
                <a:solidFill>
                  <a:srgbClr val="FF0000"/>
                </a:solidFill>
              </a:rPr>
              <a:t>myInts</a:t>
            </a:r>
            <a:r>
              <a:rPr lang="en-GB" sz="1200" b="1" dirty="0" smtClean="0">
                <a:solidFill>
                  <a:srgbClr val="FF0000"/>
                </a:solidFill>
              </a:rPr>
              <a:t> = </a:t>
            </a:r>
            <a:r>
              <a:rPr lang="en-GB" sz="1200" b="1" dirty="0" err="1" smtClean="0">
                <a:solidFill>
                  <a:srgbClr val="FF0000"/>
                </a:solidFill>
              </a:rPr>
              <a:t>myStuff.OfType</a:t>
            </a:r>
            <a:r>
              <a:rPr lang="en-GB" sz="1200" b="1" dirty="0" smtClean="0">
                <a:solidFill>
                  <a:srgbClr val="FF0000"/>
                </a:solidFill>
              </a:rPr>
              <a:t>&lt;</a:t>
            </a:r>
            <a:r>
              <a:rPr lang="en-GB" sz="1200" b="1" dirty="0" err="1" smtClean="0">
                <a:solidFill>
                  <a:srgbClr val="FF0000"/>
                </a:solidFill>
              </a:rPr>
              <a:t>int</a:t>
            </a:r>
            <a:r>
              <a:rPr lang="en-GB" sz="1200" b="1" dirty="0" smtClean="0">
                <a:solidFill>
                  <a:srgbClr val="FF0000"/>
                </a:solidFill>
              </a:rPr>
              <a:t>&gt;();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 err="1" smtClean="0"/>
              <a:t>Ints</a:t>
            </a:r>
            <a:r>
              <a:rPr lang="en-GB" sz="1200" dirty="0" smtClean="0"/>
              <a:t> from the raw collection:");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in </a:t>
            </a:r>
            <a:r>
              <a:rPr lang="en-GB" sz="1200" dirty="0" err="1" smtClean="0"/>
              <a:t>myInts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</a:t>
            </a:r>
            <a:r>
              <a:rPr lang="en-GB" sz="1200" dirty="0" err="1" smtClean="0"/>
              <a:t>i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Overview</a:t>
            </a:r>
          </a:p>
          <a:p>
            <a:r>
              <a:rPr lang="en-GB" sz="2400" dirty="0" smtClean="0"/>
              <a:t>Selecting full objects</a:t>
            </a:r>
            <a:endParaRPr lang="en-GB" sz="2400" dirty="0" smtClean="0">
              <a:sym typeface="Wingdings" pitchFamily="2" charset="2"/>
            </a:endParaRPr>
          </a:p>
          <a:p>
            <a:r>
              <a:rPr lang="en-GB" sz="2400" dirty="0" smtClean="0"/>
              <a:t>Selecting specific fields</a:t>
            </a:r>
          </a:p>
          <a:p>
            <a:r>
              <a:rPr lang="en-GB" sz="2400" dirty="0" smtClean="0"/>
              <a:t>Selecting transformed data</a:t>
            </a:r>
          </a:p>
          <a:p>
            <a:r>
              <a:rPr lang="en-GB" sz="2400" dirty="0" smtClean="0"/>
              <a:t>Selecting projections</a:t>
            </a:r>
          </a:p>
          <a:p>
            <a:r>
              <a:rPr lang="en-GB" sz="2400" dirty="0" smtClean="0">
                <a:sym typeface="Wingdings" pitchFamily="2" charset="2"/>
              </a:rPr>
              <a:t>Set-based operations</a:t>
            </a:r>
          </a:p>
          <a:p>
            <a:r>
              <a:rPr lang="en-GB" sz="2400" dirty="0" smtClean="0">
                <a:sym typeface="Wingdings" pitchFamily="2" charset="2"/>
              </a:rPr>
              <a:t>Aggregate operations</a:t>
            </a:r>
          </a:p>
          <a:p>
            <a:endParaRPr lang="en-GB" sz="2400" dirty="0" smtClean="0">
              <a:sym typeface="Wingdings" pitchFamily="2" charset="2"/>
            </a:endParaRPr>
          </a:p>
          <a:p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LINQ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E68ED9-C4CF-4256-94B1-DB18E16C84CD}" type="slidenum">
              <a:rPr lang="en-GB" smtClean="0"/>
              <a:pPr>
                <a:defRPr/>
              </a:pPr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this section, we'll show how to use some additional LINQ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LinqTechniques</a:t>
            </a:r>
            <a:r>
              <a:rPr lang="en-GB" sz="2000" dirty="0" smtClean="0"/>
              <a:t> project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We'll be querying collections of </a:t>
            </a:r>
            <a:r>
              <a:rPr lang="en-GB" sz="2400" dirty="0" smtClean="0">
                <a:latin typeface="Lucida Console" pitchFamily="49" charset="0"/>
              </a:rPr>
              <a:t>Product</a:t>
            </a:r>
            <a:r>
              <a:rPr lang="en-GB" sz="2400" dirty="0" smtClean="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Here's the </a:t>
            </a:r>
            <a:r>
              <a:rPr lang="en-GB" sz="2000" dirty="0" smtClean="0">
                <a:latin typeface="Lucida Console" pitchFamily="49" charset="0"/>
              </a:rPr>
              <a:t>Product</a:t>
            </a:r>
            <a:r>
              <a:rPr lang="en-GB" sz="2000" dirty="0" smtClean="0"/>
              <a:t> class, same as earlier in chapter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5500" y="3452233"/>
            <a:ext cx="7910513" cy="12282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class Product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public string Description { get; set; }</a:t>
            </a:r>
          </a:p>
          <a:p>
            <a:r>
              <a:rPr lang="en-GB" sz="1200" dirty="0" smtClean="0"/>
              <a:t>  public double Price { get; set; }</a:t>
            </a:r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InStock</a:t>
            </a:r>
            <a:r>
              <a:rPr lang="en-GB" sz="1200" dirty="0" smtClean="0"/>
              <a:t> { get; set; }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This example recaps how to query full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Nothing new here </a:t>
            </a:r>
            <a:r>
              <a:rPr lang="en-GB" sz="2000" dirty="0" smtClean="0">
                <a:latin typeface="+mj-lt"/>
                <a:sym typeface="Wingdings" pitchFamily="2" charset="2"/>
              </a:rPr>
              <a:t></a:t>
            </a:r>
            <a:endParaRPr lang="en-GB" sz="20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Selecting Full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1992412"/>
            <a:ext cx="7910513" cy="215281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DemoFullObjectQueries</a:t>
            </a:r>
            <a:r>
              <a:rPr lang="en-GB" sz="1200" dirty="0" smtClean="0"/>
              <a:t>(Product[] products)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("Low-stock product details:");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prods = from p in products </a:t>
            </a:r>
          </a:p>
          <a:p>
            <a:r>
              <a:rPr lang="en-GB" sz="1200" dirty="0" smtClean="0"/>
              <a:t>              where </a:t>
            </a:r>
            <a:r>
              <a:rPr lang="en-GB" sz="1200" dirty="0" err="1" smtClean="0"/>
              <a:t>p.InStock</a:t>
            </a:r>
            <a:r>
              <a:rPr lang="en-GB" sz="1200" dirty="0" smtClean="0"/>
              <a:t> &lt; 5 </a:t>
            </a:r>
          </a:p>
          <a:p>
            <a:r>
              <a:rPr lang="en-GB" sz="1200" dirty="0" smtClean="0"/>
              <a:t>              </a:t>
            </a:r>
            <a:r>
              <a:rPr lang="en-GB" sz="1200" b="1" dirty="0" smtClean="0">
                <a:solidFill>
                  <a:srgbClr val="FF0000"/>
                </a:solidFill>
              </a:rPr>
              <a:t>select p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p in prods)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p);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query specific fields from result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Specify the required field in the </a:t>
            </a:r>
            <a:r>
              <a:rPr lang="en-GB" sz="2000" dirty="0" smtClean="0">
                <a:latin typeface="Lucida Console" pitchFamily="49" charset="0"/>
              </a:rPr>
              <a:t>select</a:t>
            </a:r>
            <a:r>
              <a:rPr lang="en-GB" sz="2000" dirty="0" smtClean="0">
                <a:latin typeface="+mj-lt"/>
              </a:rPr>
              <a:t> clause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Selecting Specific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1992412"/>
            <a:ext cx="7910513" cy="215281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DemoSpecificFieldQueries</a:t>
            </a:r>
            <a:r>
              <a:rPr lang="en-GB" sz="1200" dirty="0" smtClean="0"/>
              <a:t>(Product[] products)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nLow</a:t>
            </a:r>
            <a:r>
              <a:rPr lang="en-GB" sz="1200" dirty="0" smtClean="0"/>
              <a:t>-stock product prices:");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prices = from p in products </a:t>
            </a:r>
          </a:p>
          <a:p>
            <a:r>
              <a:rPr lang="en-GB" sz="1200" dirty="0" smtClean="0"/>
              <a:t>               where </a:t>
            </a:r>
            <a:r>
              <a:rPr lang="en-GB" sz="1200" dirty="0" err="1" smtClean="0"/>
              <a:t>p.InStock</a:t>
            </a:r>
            <a:r>
              <a:rPr lang="en-GB" sz="1200" dirty="0" smtClean="0"/>
              <a:t> &lt; 5 </a:t>
            </a:r>
          </a:p>
          <a:p>
            <a:r>
              <a:rPr lang="en-GB" sz="1200" dirty="0" smtClean="0"/>
              <a:t>               </a:t>
            </a:r>
            <a:r>
              <a:rPr lang="en-GB" sz="1200" b="1" dirty="0" smtClean="0">
                <a:solidFill>
                  <a:srgbClr val="FF0000"/>
                </a:solidFill>
              </a:rPr>
              <a:t>select </a:t>
            </a:r>
            <a:r>
              <a:rPr lang="en-GB" sz="1200" b="1" dirty="0" err="1" smtClean="0">
                <a:solidFill>
                  <a:srgbClr val="FF0000"/>
                </a:solidFill>
              </a:rPr>
              <a:t>p.Price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p in prices)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("\t{0:c}", p);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transform the data in your LINQ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Specify the required transformation in the </a:t>
            </a:r>
            <a:r>
              <a:rPr lang="en-GB" sz="2000" dirty="0" smtClean="0">
                <a:latin typeface="Lucida Console" pitchFamily="49" charset="0"/>
              </a:rPr>
              <a:t>select</a:t>
            </a:r>
            <a:r>
              <a:rPr lang="en-GB" sz="2000" dirty="0" smtClean="0">
                <a:latin typeface="+mj-lt"/>
              </a:rPr>
              <a:t> clause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Selecting Transformed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1992411"/>
            <a:ext cx="7910513" cy="233503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DemoTransformedDataQueries</a:t>
            </a:r>
            <a:r>
              <a:rPr lang="en-GB" sz="1200" dirty="0" smtClean="0"/>
              <a:t>(Product[] products)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nProducts</a:t>
            </a:r>
            <a:r>
              <a:rPr lang="en-GB" sz="1200" dirty="0" smtClean="0"/>
              <a:t> summaries:");</a:t>
            </a:r>
          </a:p>
          <a:p>
            <a:endParaRPr lang="en-GB" sz="1200" dirty="0" smtClean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summaries = from p in products</a:t>
            </a:r>
          </a:p>
          <a:p>
            <a:r>
              <a:rPr lang="en-GB" sz="1200" dirty="0" smtClean="0"/>
              <a:t>                    </a:t>
            </a:r>
            <a:r>
              <a:rPr lang="en-GB" sz="1200" b="1" dirty="0" smtClean="0">
                <a:solidFill>
                  <a:srgbClr val="FF0000"/>
                </a:solidFill>
              </a:rPr>
              <a:t>select </a:t>
            </a:r>
            <a:r>
              <a:rPr lang="en-GB" sz="1200" b="1" dirty="0" err="1" smtClean="0">
                <a:solidFill>
                  <a:srgbClr val="FF0000"/>
                </a:solidFill>
              </a:rPr>
              <a:t>String.Format</a:t>
            </a:r>
            <a:r>
              <a:rPr lang="en-GB" sz="1200" b="1" dirty="0" smtClean="0">
                <a:solidFill>
                  <a:srgbClr val="FF0000"/>
                </a:solidFill>
              </a:rPr>
              <a:t>("{0}: {1} stock level", 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p.Description</a:t>
            </a:r>
            <a:r>
              <a:rPr lang="en-GB" sz="12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p.InStock</a:t>
            </a:r>
            <a:r>
              <a:rPr lang="en-GB" sz="1200" b="1" dirty="0" smtClean="0">
                <a:solidFill>
                  <a:srgbClr val="FF0000"/>
                </a:solidFill>
              </a:rPr>
              <a:t> &lt; 5 ? "low" : "normal")</a:t>
            </a:r>
            <a:r>
              <a:rPr lang="en-GB" sz="1200" b="1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summary in summaries)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("\t{0}", summary);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query "projections" from result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A projection is an anonymous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Contains the properties specified in the </a:t>
            </a:r>
            <a:r>
              <a:rPr lang="en-GB" sz="2000" dirty="0" smtClean="0">
                <a:latin typeface="Lucida Console" pitchFamily="49" charset="0"/>
              </a:rPr>
              <a:t>select</a:t>
            </a:r>
            <a:r>
              <a:rPr lang="en-GB" sz="2000" dirty="0" smtClean="0">
                <a:latin typeface="+mj-lt"/>
              </a:rPr>
              <a:t> clause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Selecting Projections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301131"/>
            <a:ext cx="7910513" cy="215281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DemoProjectionQueries</a:t>
            </a:r>
            <a:r>
              <a:rPr lang="en-GB" sz="1200" dirty="0" smtClean="0"/>
              <a:t>(Product[] products)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nLow</a:t>
            </a:r>
            <a:r>
              <a:rPr lang="en-GB" sz="1200" dirty="0" smtClean="0"/>
              <a:t>-stock products and prices:");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projs</a:t>
            </a:r>
            <a:r>
              <a:rPr lang="en-GB" sz="1200" dirty="0" smtClean="0"/>
              <a:t> = from p in products </a:t>
            </a:r>
          </a:p>
          <a:p>
            <a:r>
              <a:rPr lang="en-GB" sz="1200" dirty="0" smtClean="0"/>
              <a:t>              where </a:t>
            </a:r>
            <a:r>
              <a:rPr lang="en-GB" sz="1200" dirty="0" err="1" smtClean="0"/>
              <a:t>p.InStock</a:t>
            </a:r>
            <a:r>
              <a:rPr lang="en-GB" sz="1200" dirty="0" smtClean="0"/>
              <a:t> &lt; 5 </a:t>
            </a:r>
          </a:p>
          <a:p>
            <a:r>
              <a:rPr lang="en-GB" sz="1200" dirty="0" smtClean="0"/>
              <a:t>              </a:t>
            </a:r>
            <a:r>
              <a:rPr lang="en-GB" sz="1200" b="1" dirty="0" smtClean="0">
                <a:solidFill>
                  <a:srgbClr val="FF0000"/>
                </a:solidFill>
              </a:rPr>
              <a:t>select new { </a:t>
            </a:r>
            <a:r>
              <a:rPr lang="en-GB" sz="1200" b="1" dirty="0" err="1" smtClean="0">
                <a:solidFill>
                  <a:srgbClr val="FF0000"/>
                </a:solidFill>
              </a:rPr>
              <a:t>p.Description</a:t>
            </a:r>
            <a:r>
              <a:rPr lang="en-GB" sz="1200" b="1" dirty="0" smtClean="0">
                <a:solidFill>
                  <a:srgbClr val="FF0000"/>
                </a:solidFill>
              </a:rPr>
              <a:t>, </a:t>
            </a:r>
            <a:r>
              <a:rPr lang="en-GB" sz="1200" b="1" dirty="0" err="1" smtClean="0">
                <a:solidFill>
                  <a:srgbClr val="FF0000"/>
                </a:solidFill>
              </a:rPr>
              <a:t>p.Price</a:t>
            </a:r>
            <a:r>
              <a:rPr lang="en-GB" sz="1200" b="1" dirty="0" smtClean="0">
                <a:solidFill>
                  <a:srgbClr val="FF0000"/>
                </a:solidFill>
              </a:rPr>
              <a:t> }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sv-SE" sz="1200" dirty="0" smtClean="0"/>
              <a:t>  foreach (var p in projs)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("\t{0}, {1:c}", </a:t>
            </a:r>
            <a:r>
              <a:rPr lang="en-GB" sz="1200" b="1" dirty="0" err="1" smtClean="0">
                <a:solidFill>
                  <a:srgbClr val="FF0000"/>
                </a:solidFill>
              </a:rPr>
              <a:t>p.Description</a:t>
            </a:r>
            <a:r>
              <a:rPr lang="en-GB" sz="1200" b="1" dirty="0" smtClean="0">
                <a:solidFill>
                  <a:srgbClr val="FF0000"/>
                </a:solidFill>
              </a:rPr>
              <a:t>, </a:t>
            </a:r>
            <a:r>
              <a:rPr lang="en-GB" sz="1200" b="1" dirty="0" err="1" smtClean="0">
                <a:solidFill>
                  <a:srgbClr val="FF0000"/>
                </a:solidFill>
              </a:rPr>
              <a:t>p.Price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There are numerous extension methods that allow you to perform set-based operations on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Think "Venn-diagrams" </a:t>
            </a:r>
            <a:r>
              <a:rPr lang="en-GB" sz="2000" dirty="0" smtClean="0">
                <a:latin typeface="+mj-lt"/>
                <a:sym typeface="Wingdings" pitchFamily="2" charset="2"/>
              </a:rPr>
              <a:t>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+mj-lt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  <a:sym typeface="Wingdings" pitchFamily="2" charset="2"/>
              </a:rPr>
              <a:t>Set-based extension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Except()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Intersect()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Union()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err="1" smtClean="0">
                <a:latin typeface="Lucida Console" pitchFamily="49" charset="0"/>
                <a:sym typeface="Wingdings" pitchFamily="2" charset="2"/>
              </a:rPr>
              <a:t>Concat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+mj-lt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  <a:sym typeface="Wingdings" pitchFamily="2" charset="2"/>
              </a:rPr>
              <a:t>Additional useful extension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Count()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Distinct()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Reverse()</a:t>
            </a:r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Set-Based Operations </a:t>
            </a:r>
            <a:r>
              <a:rPr lang="en-GB" sz="2800" dirty="0" smtClean="0">
                <a:sym typeface="Wingdings" pitchFamily="2" charset="2"/>
              </a:rPr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These examples illustrate set-based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… based on the following collections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Set-Based Operations </a:t>
            </a:r>
            <a:r>
              <a:rPr lang="en-GB" sz="2800" dirty="0" smtClean="0">
                <a:sym typeface="Wingdings" pitchFamily="2" charset="2"/>
              </a:rPr>
              <a:t>(2 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772" y="1976279"/>
            <a:ext cx="8809036" cy="49742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List&lt;string&gt;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  = new List&lt;String&gt; { "Swansea", "Arsenal", "Liverpool", "Blackpool" };</a:t>
            </a:r>
          </a:p>
          <a:p>
            <a:r>
              <a:rPr lang="en-GB" sz="1200" dirty="0" smtClean="0"/>
              <a:t>List&lt;string&gt;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= new List&lt;String&gt; { "Swansea", "Man </a:t>
            </a:r>
            <a:r>
              <a:rPr lang="en-GB" sz="1200" dirty="0" err="1" smtClean="0"/>
              <a:t>Utd</a:t>
            </a:r>
            <a:r>
              <a:rPr lang="en-GB" sz="1200" dirty="0" smtClean="0"/>
              <a:t>", "West </a:t>
            </a:r>
            <a:r>
              <a:rPr lang="en-GB" sz="1200" dirty="0" err="1" smtClean="0"/>
              <a:t>Brom</a:t>
            </a:r>
            <a:r>
              <a:rPr lang="en-GB" sz="1200" dirty="0" smtClean="0"/>
              <a:t>", "Liverpool" 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72" y="2838149"/>
            <a:ext cx="8809036" cy="49742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Teams I like but you don't…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diff = (from t in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select t).</a:t>
            </a:r>
            <a:r>
              <a:rPr lang="en-GB" sz="1200" b="1" dirty="0" smtClean="0">
                <a:solidFill>
                  <a:srgbClr val="FF0000"/>
                </a:solidFill>
              </a:rPr>
              <a:t>Except</a:t>
            </a:r>
            <a:r>
              <a:rPr lang="en-GB" sz="1200" dirty="0" smtClean="0"/>
              <a:t>(from t2 in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select t2);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512" y="3558125"/>
            <a:ext cx="8809036" cy="49742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Teams we both like…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intersect = (from t in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select t).</a:t>
            </a:r>
            <a:r>
              <a:rPr lang="en-GB" sz="1200" b="1" dirty="0" smtClean="0">
                <a:solidFill>
                  <a:srgbClr val="FF0000"/>
                </a:solidFill>
              </a:rPr>
              <a:t>Intersect</a:t>
            </a:r>
            <a:r>
              <a:rPr lang="en-GB" sz="1200" dirty="0" smtClean="0"/>
              <a:t>(from t2 in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select t2);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5252" y="4278101"/>
            <a:ext cx="8809036" cy="49742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Teams either of us likes…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union = (from t in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select t).</a:t>
            </a:r>
            <a:r>
              <a:rPr lang="en-GB" sz="1200" b="1" dirty="0" smtClean="0">
                <a:solidFill>
                  <a:srgbClr val="FF0000"/>
                </a:solidFill>
              </a:rPr>
              <a:t>Union</a:t>
            </a:r>
            <a:r>
              <a:rPr lang="en-GB" sz="1200" dirty="0" smtClean="0"/>
              <a:t>(from t2 in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select t2);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992" y="4998077"/>
            <a:ext cx="8809036" cy="49742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Concatenation of my teams and your teams…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concat</a:t>
            </a:r>
            <a:r>
              <a:rPr lang="en-GB" sz="1200" dirty="0" smtClean="0"/>
              <a:t> = (from t in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select t).</a:t>
            </a:r>
            <a:r>
              <a:rPr lang="en-GB" sz="1200" b="1" dirty="0" err="1" smtClean="0">
                <a:solidFill>
                  <a:srgbClr val="FF0000"/>
                </a:solidFill>
              </a:rPr>
              <a:t>Concat</a:t>
            </a:r>
            <a:r>
              <a:rPr lang="en-GB" sz="1200" dirty="0" smtClean="0"/>
              <a:t>(from t2 in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select t2);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4732" y="5733819"/>
            <a:ext cx="8809036" cy="61821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Distinct concatenation of my teams and your teams…</a:t>
            </a:r>
          </a:p>
          <a:p>
            <a:r>
              <a:rPr lang="en-GB" sz="1200" dirty="0" err="1" smtClean="0"/>
              <a:t>var</a:t>
            </a:r>
            <a:r>
              <a:rPr lang="en-GB" sz="1200" dirty="0" smtClean="0"/>
              <a:t> distinct = (from t in </a:t>
            </a:r>
            <a:r>
              <a:rPr lang="en-GB" sz="1200" dirty="0" err="1" smtClean="0"/>
              <a:t>myTeams</a:t>
            </a:r>
            <a:r>
              <a:rPr lang="en-GB" sz="1200" dirty="0" smtClean="0"/>
              <a:t> select t).</a:t>
            </a:r>
            <a:r>
              <a:rPr lang="en-GB" sz="1200" b="1" dirty="0" err="1" smtClean="0">
                <a:solidFill>
                  <a:srgbClr val="FF0000"/>
                </a:solidFill>
              </a:rPr>
              <a:t>Concat</a:t>
            </a:r>
            <a:r>
              <a:rPr lang="en-GB" sz="1200" dirty="0" smtClean="0"/>
              <a:t>(from t2 in </a:t>
            </a:r>
            <a:r>
              <a:rPr lang="en-GB" sz="1200" dirty="0" err="1" smtClean="0"/>
              <a:t>yourTeams</a:t>
            </a:r>
            <a:r>
              <a:rPr lang="en-GB" sz="1200" dirty="0" smtClean="0"/>
              <a:t> select t2)</a:t>
            </a:r>
          </a:p>
          <a:p>
            <a:r>
              <a:rPr lang="en-GB" sz="1200" dirty="0" smtClean="0"/>
              <a:t>                                           .</a:t>
            </a:r>
            <a:r>
              <a:rPr lang="en-GB" sz="1200" b="1" dirty="0" smtClean="0">
                <a:solidFill>
                  <a:srgbClr val="FF0000"/>
                </a:solidFill>
              </a:rPr>
              <a:t>Distinct</a:t>
            </a:r>
            <a:r>
              <a:rPr lang="en-GB" sz="1200" dirty="0" smtClean="0"/>
              <a:t>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LINQ provides various "aggregate" extension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Familiar concept for SQL developers </a:t>
            </a:r>
            <a:r>
              <a:rPr lang="en-GB" sz="2000" dirty="0" smtClean="0">
                <a:sym typeface="Wingdings" pitchFamily="2" charset="2"/>
              </a:rPr>
              <a:t>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These methods must always be called last in any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Because they represent only a single value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… and can't serve as the source for an additional query operation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Aggregate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133" y="1982141"/>
            <a:ext cx="7910513" cy="19478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DemoAggregates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double[] </a:t>
            </a:r>
            <a:r>
              <a:rPr lang="en-GB" sz="1200" dirty="0" err="1" smtClean="0"/>
              <a:t>winterTemps</a:t>
            </a:r>
            <a:r>
              <a:rPr lang="en-GB" sz="1200" dirty="0" smtClean="0"/>
              <a:t> = { 2.0, -3.3, 8, -4, 0, 8.2 };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nAggregate</a:t>
            </a:r>
            <a:r>
              <a:rPr lang="en-GB" sz="1200" dirty="0" smtClean="0"/>
              <a:t> query results:");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("Max:  {0:f2}", (from t in </a:t>
            </a:r>
            <a:r>
              <a:rPr lang="en-GB" sz="1200" dirty="0" err="1" smtClean="0"/>
              <a:t>winterTemps</a:t>
            </a:r>
            <a:r>
              <a:rPr lang="en-GB" sz="1200" dirty="0" smtClean="0"/>
              <a:t> select t)</a:t>
            </a:r>
            <a:r>
              <a:rPr lang="en-GB" sz="1200" b="1" dirty="0" smtClean="0">
                <a:solidFill>
                  <a:srgbClr val="FF0000"/>
                </a:solidFill>
              </a:rPr>
              <a:t>.Max()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("Min:  {0:f2}", (from t in </a:t>
            </a:r>
            <a:r>
              <a:rPr lang="en-GB" sz="1200" dirty="0" err="1" smtClean="0"/>
              <a:t>winterTemps</a:t>
            </a:r>
            <a:r>
              <a:rPr lang="en-GB" sz="1200" dirty="0" smtClean="0"/>
              <a:t> select t)</a:t>
            </a:r>
            <a:r>
              <a:rPr lang="en-GB" sz="1200" b="1" dirty="0" smtClean="0">
                <a:solidFill>
                  <a:srgbClr val="FF0000"/>
                </a:solidFill>
              </a:rPr>
              <a:t>.Min()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</a:t>
            </a:r>
            <a:r>
              <a:rPr lang="en-GB" sz="1200" dirty="0" err="1" smtClean="0"/>
              <a:t>Avg</a:t>
            </a:r>
            <a:r>
              <a:rPr lang="en-GB" sz="1200" dirty="0" smtClean="0"/>
              <a:t>:  {0:f2}", (from t in </a:t>
            </a:r>
            <a:r>
              <a:rPr lang="en-GB" sz="1200" dirty="0" err="1" smtClean="0"/>
              <a:t>winterTemps</a:t>
            </a:r>
            <a:r>
              <a:rPr lang="en-GB" sz="1200" dirty="0" smtClean="0"/>
              <a:t> select t)</a:t>
            </a:r>
            <a:r>
              <a:rPr lang="en-GB" sz="1200" b="1" dirty="0" smtClean="0">
                <a:solidFill>
                  <a:srgbClr val="FF0000"/>
                </a:solidFill>
              </a:rPr>
              <a:t>.Average()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("Sum:  {0:f2}", (from t in </a:t>
            </a:r>
            <a:r>
              <a:rPr lang="en-GB" sz="1200" dirty="0" err="1" smtClean="0"/>
              <a:t>winterTemps</a:t>
            </a:r>
            <a:r>
              <a:rPr lang="en-GB" sz="1200" dirty="0" smtClean="0"/>
              <a:t> select t)</a:t>
            </a:r>
            <a:r>
              <a:rPr lang="en-GB" sz="1200" b="1" dirty="0" smtClean="0">
                <a:solidFill>
                  <a:srgbClr val="FF0000"/>
                </a:solidFill>
              </a:rPr>
              <a:t>.Sum()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What is LINQ?</a:t>
            </a:r>
          </a:p>
          <a:p>
            <a:pPr eaLnBrk="1" hangingPunct="1"/>
            <a:r>
              <a:rPr lang="en-GB" sz="2400" dirty="0" smtClean="0"/>
              <a:t>The purpose of LINQ</a:t>
            </a:r>
          </a:p>
          <a:p>
            <a:pPr eaLnBrk="1" hangingPunct="1"/>
            <a:r>
              <a:rPr lang="en-GB" sz="2400" dirty="0" smtClean="0"/>
              <a:t>LINQ variations</a:t>
            </a:r>
          </a:p>
          <a:p>
            <a:pPr eaLnBrk="1" hangingPunct="1"/>
            <a:r>
              <a:rPr lang="en-GB" sz="2400" dirty="0" smtClean="0"/>
              <a:t>A few technical details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Introduction to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CA054E-F5F3-4A25-AB0C-E87783C4DE27}" type="slidenum">
              <a:rPr lang="en-GB"/>
              <a:pPr>
                <a:defRPr/>
              </a:pPr>
              <a:t>30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Overview</a:t>
            </a:r>
          </a:p>
          <a:p>
            <a:r>
              <a:rPr lang="en-GB" sz="2400" dirty="0" smtClean="0">
                <a:sym typeface="Wingdings" pitchFamily="2" charset="2"/>
              </a:rPr>
              <a:t>Using C# query operators</a:t>
            </a:r>
          </a:p>
          <a:p>
            <a:r>
              <a:rPr lang="en-GB" sz="2400" dirty="0" smtClean="0">
                <a:sym typeface="Wingdings" pitchFamily="2" charset="2"/>
              </a:rPr>
              <a:t>LINQ extension methods</a:t>
            </a:r>
          </a:p>
          <a:p>
            <a:r>
              <a:rPr lang="en-GB" sz="2400" dirty="0" smtClean="0"/>
              <a:t>Using anonymous methods</a:t>
            </a:r>
          </a:p>
          <a:p>
            <a:r>
              <a:rPr lang="en-GB" sz="2400" dirty="0" smtClean="0">
                <a:sym typeface="Wingdings" pitchFamily="2" charset="2"/>
              </a:rPr>
              <a:t>Using lambda expressions</a:t>
            </a:r>
          </a:p>
          <a:p>
            <a:pPr>
              <a:buFont typeface="Wingdings" pitchFamily="2" charset="2"/>
              <a:buNone/>
            </a:pPr>
            <a:endParaRPr lang="en-GB" sz="2400" dirty="0" smtClean="0">
              <a:sym typeface="Wingdings" pitchFamily="2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Annex: LINQ Under the 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E68ED9-C4CF-4256-94B1-DB18E16C84CD}" type="slidenum">
              <a:rPr lang="en-GB" smtClean="0"/>
              <a:pPr>
                <a:defRPr/>
              </a:pPr>
              <a:t>31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this section, we'll explain what actually happens when you use C# LINQ query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LinqUnderTheHood</a:t>
            </a:r>
            <a:r>
              <a:rPr lang="en-GB" sz="2000" dirty="0" smtClean="0"/>
              <a:t> project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We'll show how to implement the same LINQ query using: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C# LINQ query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Extension methods and anonymous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Extension methods and lambda expressions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Here's a simple example using C# query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Nothing new here </a:t>
            </a:r>
            <a:r>
              <a:rPr lang="en-GB" sz="2000" dirty="0" smtClean="0">
                <a:latin typeface="+mj-lt"/>
                <a:sym typeface="Wingdings" pitchFamily="2" charset="2"/>
              </a:rPr>
              <a:t></a:t>
            </a:r>
            <a:endParaRPr lang="en-GB" sz="2000" dirty="0" smtClean="0">
              <a:latin typeface="+mj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C# Query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003044"/>
            <a:ext cx="7910513" cy="268861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DemoOperators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string[] cities = { "Boston", "New York", "Dallas", "St. Paul", "Las Vegas"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Create a LINQ query expression using C# query operators.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subset = from c in cities</a:t>
            </a:r>
          </a:p>
          <a:p>
            <a:r>
              <a:rPr lang="en-GB" sz="1200" dirty="0" smtClean="0"/>
              <a:t>               where </a:t>
            </a:r>
            <a:r>
              <a:rPr lang="en-GB" sz="1200" dirty="0" err="1" smtClean="0"/>
              <a:t>c.Contains</a:t>
            </a:r>
            <a:r>
              <a:rPr lang="en-GB" sz="1200" dirty="0" smtClean="0"/>
              <a:t>(" ")</a:t>
            </a:r>
          </a:p>
          <a:p>
            <a:r>
              <a:rPr lang="en-GB" sz="1200" dirty="0" smtClean="0"/>
              <a:t>               </a:t>
            </a:r>
            <a:r>
              <a:rPr lang="en-GB" sz="1200" dirty="0" err="1" smtClean="0"/>
              <a:t>orderby</a:t>
            </a:r>
            <a:r>
              <a:rPr lang="en-GB" sz="1200" dirty="0" smtClean="0"/>
              <a:t> </a:t>
            </a:r>
            <a:r>
              <a:rPr lang="en-GB" sz="1200" dirty="0" err="1" smtClean="0"/>
              <a:t>c.Length</a:t>
            </a:r>
            <a:endParaRPr lang="en-GB" sz="1200" dirty="0" smtClean="0"/>
          </a:p>
          <a:p>
            <a:r>
              <a:rPr lang="en-GB" sz="1200" dirty="0" smtClean="0"/>
              <a:t>               select c;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("Cities with spaces (using C# query operators):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s in subset)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s);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C# query operators are short-hand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Under the cover, they represent extension methods that are added to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Defined in the </a:t>
            </a:r>
            <a:r>
              <a:rPr lang="en-GB" sz="2000" dirty="0" err="1" smtClean="0">
                <a:latin typeface="Lucida Console" pitchFamily="49" charset="0"/>
              </a:rPr>
              <a:t>System.Linq.Enumerable</a:t>
            </a:r>
            <a:r>
              <a:rPr lang="en-GB" sz="2000" dirty="0" smtClean="0">
                <a:latin typeface="+mj-lt"/>
              </a:rPr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latin typeface="+mj-lt"/>
              </a:rPr>
              <a:t>Located in the </a:t>
            </a:r>
            <a:r>
              <a:rPr lang="en-GB" sz="2000" dirty="0" err="1" smtClean="0">
                <a:latin typeface="Lucida Console" pitchFamily="49" charset="0"/>
              </a:rPr>
              <a:t>System.Core.dll</a:t>
            </a:r>
            <a:r>
              <a:rPr lang="en-GB" sz="2000" dirty="0" smtClean="0">
                <a:latin typeface="+mj-lt"/>
              </a:rPr>
              <a:t> assembly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For example: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LINQ Extension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149" y="3785851"/>
            <a:ext cx="2504554" cy="42308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where</a:t>
            </a:r>
            <a:r>
              <a:rPr lang="en-GB" sz="1200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c.Contains</a:t>
            </a:r>
            <a:r>
              <a:rPr lang="en-GB" sz="1200" b="1" dirty="0" smtClean="0">
                <a:solidFill>
                  <a:srgbClr val="FF0000"/>
                </a:solidFill>
              </a:rPr>
              <a:t>(" ")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148" y="4703802"/>
            <a:ext cx="8057201" cy="37545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 smtClean="0"/>
              <a:t>IEnumerable</a:t>
            </a:r>
            <a:r>
              <a:rPr lang="en-GB" sz="1200" dirty="0" smtClean="0"/>
              <a:t>&lt;T&gt; </a:t>
            </a:r>
            <a:r>
              <a:rPr lang="en-GB" sz="1200" b="1" dirty="0" smtClean="0">
                <a:solidFill>
                  <a:srgbClr val="FF0000"/>
                </a:solidFill>
              </a:rPr>
              <a:t>Where&lt;</a:t>
            </a:r>
            <a:r>
              <a:rPr lang="en-GB" sz="1200" b="1" dirty="0" err="1" smtClean="0">
                <a:solidFill>
                  <a:srgbClr val="FF0000"/>
                </a:solidFill>
              </a:rPr>
              <a:t>TSrc</a:t>
            </a:r>
            <a:r>
              <a:rPr lang="en-GB" sz="1200" b="1" dirty="0" smtClean="0">
                <a:solidFill>
                  <a:srgbClr val="FF0000"/>
                </a:solidFill>
              </a:rPr>
              <a:t>&gt;</a:t>
            </a:r>
            <a:r>
              <a:rPr lang="en-GB" sz="1200" dirty="0" smtClean="0"/>
              <a:t>(this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</a:t>
            </a:r>
            <a:r>
              <a:rPr lang="en-GB" sz="1200" dirty="0" err="1" smtClean="0"/>
              <a:t>TSrc</a:t>
            </a:r>
            <a:r>
              <a:rPr lang="en-GB" sz="1200" dirty="0" smtClean="0"/>
              <a:t>&gt; source, </a:t>
            </a:r>
            <a:r>
              <a:rPr lang="en-GB" sz="1200" b="1" dirty="0" err="1" smtClean="0">
                <a:solidFill>
                  <a:srgbClr val="FF0000"/>
                </a:solidFill>
              </a:rPr>
              <a:t>Func</a:t>
            </a:r>
            <a:r>
              <a:rPr lang="en-GB" sz="1200" b="1" dirty="0" smtClean="0">
                <a:solidFill>
                  <a:srgbClr val="FF0000"/>
                </a:solidFill>
              </a:rPr>
              <a:t>&lt;</a:t>
            </a:r>
            <a:r>
              <a:rPr lang="en-GB" sz="1200" b="1" dirty="0" err="1" smtClean="0">
                <a:solidFill>
                  <a:srgbClr val="FF0000"/>
                </a:solidFill>
              </a:rPr>
              <a:t>TSrc</a:t>
            </a:r>
            <a:r>
              <a:rPr lang="en-GB" sz="1200" b="1" dirty="0" smtClean="0">
                <a:solidFill>
                  <a:srgbClr val="FF0000"/>
                </a:solidFill>
              </a:rPr>
              <a:t>, </a:t>
            </a:r>
            <a:r>
              <a:rPr lang="en-GB" sz="1200" b="1" dirty="0" err="1" smtClean="0">
                <a:solidFill>
                  <a:srgbClr val="FF0000"/>
                </a:solidFill>
              </a:rPr>
              <a:t>bool</a:t>
            </a:r>
            <a:r>
              <a:rPr lang="en-GB" sz="1200" b="1" dirty="0" smtClean="0">
                <a:solidFill>
                  <a:srgbClr val="FF0000"/>
                </a:solidFill>
              </a:rPr>
              <a:t>&gt; predicate</a:t>
            </a:r>
            <a:r>
              <a:rPr lang="en-GB" sz="1200" dirty="0" smtClean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1946" y="4141967"/>
            <a:ext cx="1337481" cy="6823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88358" y="4146089"/>
            <a:ext cx="4021967" cy="637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1227" y="3881380"/>
            <a:ext cx="545911" cy="259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510502" y="3881380"/>
            <a:ext cx="1518447" cy="259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76651" y="5446752"/>
            <a:ext cx="5219698" cy="37545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delegate </a:t>
            </a:r>
            <a:r>
              <a:rPr lang="en-GB" sz="1200" b="1" dirty="0" err="1" smtClean="0">
                <a:solidFill>
                  <a:srgbClr val="FF0000"/>
                </a:solidFill>
              </a:rPr>
              <a:t>TResult</a:t>
            </a:r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</a:rPr>
              <a:t>Func</a:t>
            </a:r>
            <a:r>
              <a:rPr lang="en-GB" sz="1200" b="1" dirty="0" smtClean="0">
                <a:solidFill>
                  <a:srgbClr val="FF0000"/>
                </a:solidFill>
              </a:rPr>
              <a:t>&lt;in </a:t>
            </a:r>
            <a:r>
              <a:rPr lang="en-GB" sz="1200" b="1" dirty="0" err="1" smtClean="0">
                <a:solidFill>
                  <a:srgbClr val="FF0000"/>
                </a:solidFill>
              </a:rPr>
              <a:t>TSrc</a:t>
            </a:r>
            <a:r>
              <a:rPr lang="en-GB" sz="1200" b="1" dirty="0" smtClean="0">
                <a:solidFill>
                  <a:srgbClr val="FF0000"/>
                </a:solidFill>
              </a:rPr>
              <a:t>, out </a:t>
            </a:r>
            <a:r>
              <a:rPr lang="en-GB" sz="1200" b="1" dirty="0" err="1" smtClean="0">
                <a:solidFill>
                  <a:srgbClr val="FF0000"/>
                </a:solidFill>
              </a:rPr>
              <a:t>TResult</a:t>
            </a:r>
            <a:r>
              <a:rPr lang="en-GB" sz="1200" b="1" dirty="0" smtClean="0">
                <a:solidFill>
                  <a:srgbClr val="FF0000"/>
                </a:solidFill>
              </a:rPr>
              <a:t>&gt;(</a:t>
            </a:r>
            <a:r>
              <a:rPr lang="en-GB" sz="1200" b="1" dirty="0" err="1" smtClean="0">
                <a:solidFill>
                  <a:srgbClr val="FF0000"/>
                </a:solidFill>
              </a:rPr>
              <a:t>TSrc</a:t>
            </a:r>
            <a:r>
              <a:rPr lang="en-GB" sz="1200" b="1" dirty="0" smtClean="0">
                <a:solidFill>
                  <a:srgbClr val="FF0000"/>
                </a:solidFill>
              </a:rPr>
              <a:t> item)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6278165" y="5203478"/>
            <a:ext cx="41831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3276" y="5882347"/>
            <a:ext cx="568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References a method that takes an item and returns </a:t>
            </a:r>
            <a:r>
              <a:rPr lang="en-GB" sz="1400" b="1" i="1" dirty="0" err="1" smtClean="0">
                <a:solidFill>
                  <a:srgbClr val="FF0000"/>
                </a:solidFill>
                <a:latin typeface="+mj-lt"/>
              </a:rPr>
              <a:t>bool</a:t>
            </a: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, </a:t>
            </a:r>
            <a:br>
              <a:rPr lang="en-GB" sz="1400" b="1" i="1" dirty="0" smtClean="0">
                <a:solidFill>
                  <a:srgbClr val="FF0000"/>
                </a:solidFill>
                <a:latin typeface="+mj-lt"/>
              </a:rPr>
            </a:b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indicating whether to keep the item in the query's result set</a:t>
            </a:r>
            <a:endParaRPr lang="en-GB" sz="1400" b="1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Here's the equivalent example…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This time using anonymous methods explicitly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Each anonymous method is represented by an appropriate </a:t>
            </a:r>
            <a:r>
              <a:rPr lang="en-GB" sz="2000" dirty="0" err="1" smtClean="0">
                <a:latin typeface="Lucida Console" pitchFamily="49" charset="0"/>
              </a:rPr>
              <a:t>Func</a:t>
            </a:r>
            <a:r>
              <a:rPr lang="en-GB" sz="2000" dirty="0" smtClean="0">
                <a:latin typeface="Lucida Console" pitchFamily="49" charset="0"/>
              </a:rPr>
              <a:t>&lt;&gt;</a:t>
            </a:r>
            <a:r>
              <a:rPr lang="en-GB" sz="2000" dirty="0" smtClean="0"/>
              <a:t> delegate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Anonymous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56" y="2615618"/>
            <a:ext cx="8129957" cy="3444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DemoAnonymousMethods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string[] cities = { "Boston", "New York", "Dallas", "St. Paul", "Las Vegas"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Build </a:t>
            </a:r>
            <a:r>
              <a:rPr lang="en-GB" sz="1200" dirty="0" err="1" smtClean="0"/>
              <a:t>Func</a:t>
            </a:r>
            <a:r>
              <a:rPr lang="en-GB" sz="1200" dirty="0" smtClean="0"/>
              <a:t>&lt;&gt; delegates for Where(), </a:t>
            </a:r>
            <a:r>
              <a:rPr lang="en-GB" sz="1200" dirty="0" err="1" smtClean="0"/>
              <a:t>OrderBy</a:t>
            </a:r>
            <a:r>
              <a:rPr lang="en-GB" sz="1200" dirty="0" smtClean="0"/>
              <a:t>(), and Select() extension methods.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Func</a:t>
            </a:r>
            <a:r>
              <a:rPr lang="en-GB" sz="1200" b="1" dirty="0" smtClean="0">
                <a:solidFill>
                  <a:srgbClr val="FF0000"/>
                </a:solidFill>
              </a:rPr>
              <a:t>&lt;string, </a:t>
            </a:r>
            <a:r>
              <a:rPr lang="en-GB" sz="1200" b="1" dirty="0" err="1" smtClean="0">
                <a:solidFill>
                  <a:srgbClr val="FF0000"/>
                </a:solidFill>
              </a:rPr>
              <a:t>bool</a:t>
            </a:r>
            <a:r>
              <a:rPr lang="en-GB" sz="1200" b="1" dirty="0" smtClean="0">
                <a:solidFill>
                  <a:srgbClr val="FF0000"/>
                </a:solidFill>
              </a:rPr>
              <a:t>&gt;   </a:t>
            </a:r>
            <a:r>
              <a:rPr lang="en-GB" sz="1200" b="1" dirty="0" err="1" smtClean="0">
                <a:solidFill>
                  <a:srgbClr val="FF0000"/>
                </a:solidFill>
              </a:rPr>
              <a:t>whereFunc</a:t>
            </a:r>
            <a:r>
              <a:rPr lang="en-GB" sz="1200" b="1" dirty="0" smtClean="0">
                <a:solidFill>
                  <a:srgbClr val="FF0000"/>
                </a:solidFill>
              </a:rPr>
              <a:t>   = delegate(string c) { return </a:t>
            </a:r>
            <a:r>
              <a:rPr lang="en-GB" sz="1200" b="1" dirty="0" err="1" smtClean="0">
                <a:solidFill>
                  <a:srgbClr val="FF0000"/>
                </a:solidFill>
              </a:rPr>
              <a:t>c.Contains</a:t>
            </a:r>
            <a:r>
              <a:rPr lang="en-GB" sz="1200" b="1" dirty="0" smtClean="0">
                <a:solidFill>
                  <a:srgbClr val="FF0000"/>
                </a:solidFill>
              </a:rPr>
              <a:t>(" "); };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Func</a:t>
            </a:r>
            <a:r>
              <a:rPr lang="en-GB" sz="1200" b="1" dirty="0" smtClean="0">
                <a:solidFill>
                  <a:srgbClr val="FF0000"/>
                </a:solidFill>
              </a:rPr>
              <a:t>&lt;string, </a:t>
            </a:r>
            <a:r>
              <a:rPr lang="en-GB" sz="1200" b="1" dirty="0" err="1" smtClean="0">
                <a:solidFill>
                  <a:srgbClr val="FF0000"/>
                </a:solidFill>
              </a:rPr>
              <a:t>int</a:t>
            </a:r>
            <a:r>
              <a:rPr lang="en-GB" sz="1200" b="1" dirty="0" smtClean="0">
                <a:solidFill>
                  <a:srgbClr val="FF0000"/>
                </a:solidFill>
              </a:rPr>
              <a:t>&gt;    </a:t>
            </a:r>
            <a:r>
              <a:rPr lang="en-GB" sz="1200" b="1" dirty="0" err="1" smtClean="0">
                <a:solidFill>
                  <a:srgbClr val="FF0000"/>
                </a:solidFill>
              </a:rPr>
              <a:t>orderbyFunc</a:t>
            </a:r>
            <a:r>
              <a:rPr lang="en-GB" sz="1200" b="1" dirty="0" smtClean="0">
                <a:solidFill>
                  <a:srgbClr val="FF0000"/>
                </a:solidFill>
              </a:rPr>
              <a:t> = delegate(string c) { return </a:t>
            </a:r>
            <a:r>
              <a:rPr lang="en-GB" sz="1200" b="1" dirty="0" err="1" smtClean="0">
                <a:solidFill>
                  <a:srgbClr val="FF0000"/>
                </a:solidFill>
              </a:rPr>
              <a:t>c.Length</a:t>
            </a:r>
            <a:r>
              <a:rPr lang="en-GB" sz="1200" b="1" dirty="0" smtClean="0">
                <a:solidFill>
                  <a:srgbClr val="FF0000"/>
                </a:solidFill>
              </a:rPr>
              <a:t>; };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Func</a:t>
            </a:r>
            <a:r>
              <a:rPr lang="en-GB" sz="1200" b="1" dirty="0" smtClean="0">
                <a:solidFill>
                  <a:srgbClr val="FF0000"/>
                </a:solidFill>
              </a:rPr>
              <a:t>&lt;string, string&gt; </a:t>
            </a:r>
            <a:r>
              <a:rPr lang="en-GB" sz="1200" b="1" dirty="0" err="1" smtClean="0">
                <a:solidFill>
                  <a:srgbClr val="FF0000"/>
                </a:solidFill>
              </a:rPr>
              <a:t>selectFunc</a:t>
            </a:r>
            <a:r>
              <a:rPr lang="en-GB" sz="1200" b="1" dirty="0" smtClean="0">
                <a:solidFill>
                  <a:srgbClr val="FF0000"/>
                </a:solidFill>
              </a:rPr>
              <a:t>  = delegate(string c) { return c;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Pass the </a:t>
            </a:r>
            <a:r>
              <a:rPr lang="en-GB" sz="1200" dirty="0" err="1" smtClean="0"/>
              <a:t>Func</a:t>
            </a:r>
            <a:r>
              <a:rPr lang="en-GB" sz="1200" dirty="0" smtClean="0"/>
              <a:t>&lt;&gt; delegates into extension methods.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subset = </a:t>
            </a:r>
            <a:r>
              <a:rPr lang="en-GB" sz="1200" b="1" dirty="0" err="1" smtClean="0">
                <a:solidFill>
                  <a:srgbClr val="FF0000"/>
                </a:solidFill>
              </a:rPr>
              <a:t>cities.Where</a:t>
            </a:r>
            <a:r>
              <a:rPr lang="en-GB" sz="1200" b="1" dirty="0" smtClean="0">
                <a:solidFill>
                  <a:srgbClr val="FF0000"/>
                </a:solidFill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</a:rPr>
              <a:t>whereFunc</a:t>
            </a:r>
            <a:r>
              <a:rPr lang="en-GB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.</a:t>
            </a:r>
            <a:r>
              <a:rPr lang="en-GB" sz="1200" b="1" dirty="0" err="1" smtClean="0">
                <a:solidFill>
                  <a:srgbClr val="FF0000"/>
                </a:solidFill>
              </a:rPr>
              <a:t>OrderBy</a:t>
            </a:r>
            <a:r>
              <a:rPr lang="en-GB" sz="1200" b="1" dirty="0" smtClean="0">
                <a:solidFill>
                  <a:srgbClr val="FF0000"/>
                </a:solidFill>
              </a:rPr>
              <a:t>(</a:t>
            </a:r>
            <a:r>
              <a:rPr lang="en-GB" sz="1200" b="1" dirty="0" err="1" smtClean="0">
                <a:solidFill>
                  <a:srgbClr val="FF0000"/>
                </a:solidFill>
              </a:rPr>
              <a:t>orderbyFunc</a:t>
            </a:r>
            <a:r>
              <a:rPr lang="en-GB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.Select(</a:t>
            </a:r>
            <a:r>
              <a:rPr lang="en-GB" sz="1200" b="1" dirty="0" err="1" smtClean="0">
                <a:solidFill>
                  <a:srgbClr val="FF0000"/>
                </a:solidFill>
              </a:rPr>
              <a:t>selectFunc</a:t>
            </a:r>
            <a:r>
              <a:rPr lang="en-GB" sz="1200" b="1" dirty="0" smtClean="0">
                <a:solidFill>
                  <a:srgbClr val="FF0000"/>
                </a:solidFill>
              </a:rPr>
              <a:t>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nCities</a:t>
            </a:r>
            <a:r>
              <a:rPr lang="en-GB" sz="1200" dirty="0" smtClean="0"/>
              <a:t> with spaces (using anonymous methods):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c in subset)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c);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It's a small step from using anonymous methods to using lambda expressions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Lambda expression syntax reminder: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Lambda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56" y="1988273"/>
            <a:ext cx="8129957" cy="253052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private static void </a:t>
            </a:r>
            <a:r>
              <a:rPr lang="en-GB" sz="1200" dirty="0" err="1" smtClean="0"/>
              <a:t>DemoLambdaExpressions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string[] cities = { "Boston", "New York", "Dallas", "St. Paul", "Las Vegas" };</a:t>
            </a:r>
          </a:p>
          <a:p>
            <a:endParaRPr lang="en-GB" sz="1200" dirty="0" smtClean="0"/>
          </a:p>
          <a:p>
            <a:r>
              <a:rPr lang="en-GB" sz="1200" dirty="0" smtClean="0"/>
              <a:t>  // Pass lambda expressions into extension methods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</a:t>
            </a:r>
            <a:r>
              <a:rPr lang="en-GB" sz="1200" b="1" dirty="0" err="1" smtClean="0">
                <a:solidFill>
                  <a:srgbClr val="FF0000"/>
                </a:solidFill>
              </a:rPr>
              <a:t>var</a:t>
            </a:r>
            <a:r>
              <a:rPr lang="en-GB" sz="1200" b="1" dirty="0" smtClean="0">
                <a:solidFill>
                  <a:srgbClr val="FF0000"/>
                </a:solidFill>
              </a:rPr>
              <a:t> subset = </a:t>
            </a:r>
            <a:r>
              <a:rPr lang="en-GB" sz="1200" b="1" dirty="0" err="1" smtClean="0">
                <a:solidFill>
                  <a:srgbClr val="FF0000"/>
                </a:solidFill>
              </a:rPr>
              <a:t>cities.Where</a:t>
            </a:r>
            <a:r>
              <a:rPr lang="en-GB" sz="1200" b="1" dirty="0" smtClean="0">
                <a:solidFill>
                  <a:srgbClr val="FF0000"/>
                </a:solidFill>
              </a:rPr>
              <a:t>(c =&gt; </a:t>
            </a:r>
            <a:r>
              <a:rPr lang="en-GB" sz="1200" b="1" dirty="0" err="1" smtClean="0">
                <a:solidFill>
                  <a:srgbClr val="FF0000"/>
                </a:solidFill>
              </a:rPr>
              <a:t>c.Contains</a:t>
            </a:r>
            <a:r>
              <a:rPr lang="en-GB" sz="1200" b="1" dirty="0" smtClean="0">
                <a:solidFill>
                  <a:srgbClr val="FF0000"/>
                </a:solidFill>
              </a:rPr>
              <a:t>(" "))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.</a:t>
            </a:r>
            <a:r>
              <a:rPr lang="en-GB" sz="1200" b="1" dirty="0" err="1" smtClean="0">
                <a:solidFill>
                  <a:srgbClr val="FF0000"/>
                </a:solidFill>
              </a:rPr>
              <a:t>OrderBy</a:t>
            </a:r>
            <a:r>
              <a:rPr lang="en-GB" sz="1200" b="1" dirty="0" smtClean="0">
                <a:solidFill>
                  <a:srgbClr val="FF0000"/>
                </a:solidFill>
              </a:rPr>
              <a:t>(c =&gt; </a:t>
            </a:r>
            <a:r>
              <a:rPr lang="en-GB" sz="1200" b="1" dirty="0" err="1" smtClean="0">
                <a:solidFill>
                  <a:srgbClr val="FF0000"/>
                </a:solidFill>
              </a:rPr>
              <a:t>c.Length</a:t>
            </a:r>
            <a:r>
              <a:rPr lang="en-GB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                .Select(c =&gt; c);</a:t>
            </a:r>
          </a:p>
          <a:p>
            <a:endParaRPr lang="en-GB" sz="1200" dirty="0" smtClean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nCities</a:t>
            </a:r>
            <a:r>
              <a:rPr lang="en-GB" sz="1200" dirty="0" smtClean="0"/>
              <a:t> with spaces (using lambda expressions): 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(</a:t>
            </a:r>
            <a:r>
              <a:rPr lang="en-GB" sz="1200" dirty="0" err="1" smtClean="0"/>
              <a:t>var</a:t>
            </a:r>
            <a:r>
              <a:rPr lang="en-GB" sz="1200" dirty="0" smtClean="0"/>
              <a:t> s in subset)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("City: {0}", s);</a:t>
            </a:r>
          </a:p>
          <a:p>
            <a:r>
              <a:rPr lang="en-GB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3807" y="5501992"/>
            <a:ext cx="5489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 Represents a method that takes a single parameter</a:t>
            </a:r>
          </a:p>
          <a:p>
            <a:pPr>
              <a:buFont typeface="Arial" pitchFamily="34" charset="0"/>
              <a:buChar char="•"/>
            </a:pP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 Method body returns the </a:t>
            </a:r>
            <a:r>
              <a:rPr lang="en-GB" sz="1400" b="1" i="1" dirty="0" err="1" smtClean="0">
                <a:solidFill>
                  <a:srgbClr val="FF0000"/>
                </a:solidFill>
                <a:latin typeface="+mj-lt"/>
              </a:rPr>
              <a:t>boolean</a:t>
            </a: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 result of </a:t>
            </a:r>
            <a:r>
              <a:rPr lang="en-GB" sz="1400" b="1" i="1" dirty="0" err="1" smtClean="0">
                <a:solidFill>
                  <a:srgbClr val="FF0000"/>
                </a:solidFill>
                <a:latin typeface="+mj-lt"/>
              </a:rPr>
              <a:t>c.Contains</a:t>
            </a:r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() </a:t>
            </a:r>
            <a:endParaRPr lang="en-GB" sz="14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056" y="5546870"/>
            <a:ext cx="2904895" cy="37545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Where( </a:t>
            </a:r>
            <a:r>
              <a:rPr lang="en-GB" sz="1200" b="1" dirty="0" smtClean="0">
                <a:solidFill>
                  <a:srgbClr val="FF0000"/>
                </a:solidFill>
              </a:rPr>
              <a:t>c =&gt; </a:t>
            </a:r>
            <a:r>
              <a:rPr lang="en-GB" sz="1200" b="1" dirty="0" err="1" smtClean="0">
                <a:solidFill>
                  <a:srgbClr val="FF0000"/>
                </a:solidFill>
              </a:rPr>
              <a:t>c.Contains</a:t>
            </a:r>
            <a:r>
              <a:rPr lang="en-GB" sz="1200" b="1" dirty="0" smtClean="0">
                <a:solidFill>
                  <a:srgbClr val="FF0000"/>
                </a:solidFill>
              </a:rPr>
              <a:t>(" ")</a:t>
            </a:r>
            <a:r>
              <a:rPr lang="en-GB" sz="1200" b="1" dirty="0" smtClean="0"/>
              <a:t> </a:t>
            </a:r>
            <a:r>
              <a:rPr lang="en-GB" sz="1200" dirty="0" smtClean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8486" y="5610289"/>
            <a:ext cx="1917793" cy="259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LINQ = "Language Integrated Query"</a:t>
            </a:r>
          </a:p>
          <a:p>
            <a:pPr eaLnBrk="1" hangingPunct="1"/>
            <a:endParaRPr lang="en-GB" sz="24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Or to put it another way: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 set of C# (VB etc) keywords and .NET types, methods, etc.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… to query data from various data sources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LINQ?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LINQ provides a unified syntax for querying data</a:t>
            </a:r>
          </a:p>
          <a:p>
            <a:pPr lvl="1"/>
            <a:r>
              <a:rPr lang="en-GB" sz="2000" dirty="0" smtClean="0"/>
              <a:t>Regardless of where the data is coming from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Better than the pre-LINQ situation, where you have to use completely different query syntaxes</a:t>
            </a:r>
          </a:p>
          <a:p>
            <a:pPr lvl="1"/>
            <a:r>
              <a:rPr lang="en-GB" sz="2000" dirty="0" smtClean="0"/>
              <a:t>Objects in memory</a:t>
            </a:r>
          </a:p>
          <a:p>
            <a:pPr lvl="2"/>
            <a:r>
              <a:rPr lang="en-GB" sz="1800" dirty="0" smtClean="0"/>
              <a:t>Use arrays and/or .NET collection classes APIs</a:t>
            </a:r>
          </a:p>
          <a:p>
            <a:pPr lvl="1"/>
            <a:r>
              <a:rPr lang="en-GB" sz="2000" dirty="0" smtClean="0"/>
              <a:t>Relational data</a:t>
            </a:r>
          </a:p>
          <a:p>
            <a:pPr lvl="2"/>
            <a:r>
              <a:rPr lang="en-GB" sz="1800" dirty="0" smtClean="0"/>
              <a:t>Use ADO.NET connections, ADO.NET </a:t>
            </a:r>
            <a:r>
              <a:rPr lang="en-GB" sz="1800" dirty="0" err="1" smtClean="0"/>
              <a:t>DataSets</a:t>
            </a:r>
            <a:r>
              <a:rPr lang="en-GB" sz="1800" dirty="0" smtClean="0"/>
              <a:t>, etc.</a:t>
            </a:r>
          </a:p>
          <a:p>
            <a:pPr lvl="1"/>
            <a:r>
              <a:rPr lang="en-GB" sz="2000" dirty="0" smtClean="0"/>
              <a:t>XML</a:t>
            </a:r>
          </a:p>
          <a:p>
            <a:pPr lvl="2"/>
            <a:r>
              <a:rPr lang="en-GB" sz="1800" dirty="0" smtClean="0"/>
              <a:t>Use DOM, </a:t>
            </a:r>
            <a:r>
              <a:rPr lang="en-GB" sz="1800" dirty="0" err="1" smtClean="0"/>
              <a:t>XmlReader</a:t>
            </a:r>
            <a:r>
              <a:rPr lang="en-GB" sz="1800" dirty="0" smtClean="0"/>
              <a:t>, </a:t>
            </a:r>
            <a:r>
              <a:rPr lang="en-GB" sz="1800" dirty="0" err="1" smtClean="0"/>
              <a:t>XmlWriter</a:t>
            </a:r>
            <a:r>
              <a:rPr lang="en-GB" sz="1800" dirty="0" smtClean="0"/>
              <a:t>, etc.</a:t>
            </a:r>
          </a:p>
          <a:p>
            <a:pPr lvl="2"/>
            <a:endParaRPr lang="en-GB" sz="18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Purpose of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There are several LINQ variations currently available: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LINQ to objects</a:t>
            </a:r>
          </a:p>
          <a:p>
            <a:pPr lvl="1" eaLnBrk="1" hangingPunct="1"/>
            <a:r>
              <a:rPr lang="en-GB" sz="2000" dirty="0" smtClean="0"/>
              <a:t>LINQ to XML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LINQ to </a:t>
            </a:r>
            <a:r>
              <a:rPr lang="en-GB" sz="2000" dirty="0" err="1" smtClean="0">
                <a:latin typeface="+mj-lt"/>
              </a:rPr>
              <a:t>DataSet</a:t>
            </a:r>
            <a:endParaRPr lang="en-GB" sz="2000" dirty="0" smtClean="0">
              <a:latin typeface="+mj-lt"/>
            </a:endParaRPr>
          </a:p>
          <a:p>
            <a:pPr lvl="1" eaLnBrk="1" hangingPunct="1"/>
            <a:r>
              <a:rPr lang="en-GB" sz="2000" dirty="0" smtClean="0">
                <a:latin typeface="+mj-lt"/>
              </a:rPr>
              <a:t>LINQ to SQL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LINQ to Entities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/>
              <a:t>Plus many 3rd-party LINQ providers, such as:</a:t>
            </a:r>
          </a:p>
          <a:p>
            <a:pPr lvl="1" eaLnBrk="1" hangingPunct="1"/>
            <a:r>
              <a:rPr lang="en-GB" sz="2000" dirty="0" smtClean="0"/>
              <a:t>LINQ to Excel</a:t>
            </a:r>
          </a:p>
          <a:p>
            <a:pPr lvl="1" eaLnBrk="1" hangingPunct="1"/>
            <a:r>
              <a:rPr lang="en-GB" sz="2000" dirty="0" smtClean="0"/>
              <a:t>LINQ to Google</a:t>
            </a:r>
          </a:p>
          <a:p>
            <a:pPr lvl="1" eaLnBrk="1" hangingPunct="1"/>
            <a:r>
              <a:rPr lang="en-GB" sz="2000" dirty="0" smtClean="0"/>
              <a:t>LINQ to SharePoint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LINQ Variations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LINQ queries use SQL-like syntax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Via C# keywords such as 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select</a:t>
            </a:r>
            <a:r>
              <a:rPr lang="en-GB" sz="2000" dirty="0" smtClean="0">
                <a:sym typeface="Wingdings" pitchFamily="2" charset="2"/>
              </a:rPr>
              <a:t>, 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from</a:t>
            </a:r>
            <a:r>
              <a:rPr lang="en-GB" sz="2000" dirty="0" smtClean="0">
                <a:latin typeface="+mj-lt"/>
                <a:sym typeface="Wingdings" pitchFamily="2" charset="2"/>
              </a:rPr>
              <a:t>, </a:t>
            </a:r>
            <a:r>
              <a:rPr lang="en-GB" sz="2000" dirty="0" smtClean="0">
                <a:latin typeface="Lucida Console" pitchFamily="49" charset="0"/>
                <a:sym typeface="Wingdings" pitchFamily="2" charset="2"/>
              </a:rPr>
              <a:t>where</a:t>
            </a:r>
            <a:r>
              <a:rPr lang="en-GB" sz="2000" dirty="0" smtClean="0">
                <a:latin typeface="+mj-lt"/>
                <a:sym typeface="Wingdings" pitchFamily="2" charset="2"/>
              </a:rPr>
              <a:t>, etc.</a:t>
            </a:r>
          </a:p>
          <a:p>
            <a:pPr lvl="1"/>
            <a:r>
              <a:rPr lang="en-GB" sz="2000" dirty="0" smtClean="0">
                <a:latin typeface="+mj-lt"/>
              </a:rPr>
              <a:t>Can manipulate data sources that implement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  <a:endParaRPr lang="en-GB" sz="2000" dirty="0" smtClean="0">
              <a:latin typeface="+mj-lt"/>
            </a:endParaRPr>
          </a:p>
          <a:p>
            <a:pPr lvl="1"/>
            <a:r>
              <a:rPr lang="en-GB" sz="2000" dirty="0" smtClean="0">
                <a:latin typeface="+mj-lt"/>
              </a:rPr>
              <a:t>LINQ queries are strongly typed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C# / .NET features utilized by LINQ:</a:t>
            </a:r>
          </a:p>
          <a:p>
            <a:pPr lvl="1"/>
            <a:r>
              <a:rPr lang="en-GB" sz="2000" dirty="0" smtClean="0"/>
              <a:t>Implicitly-typed local variables</a:t>
            </a:r>
          </a:p>
          <a:p>
            <a:pPr lvl="1"/>
            <a:r>
              <a:rPr lang="en-GB" sz="2000" dirty="0" smtClean="0"/>
              <a:t>Extension methods</a:t>
            </a:r>
          </a:p>
          <a:p>
            <a:pPr lvl="1"/>
            <a:r>
              <a:rPr lang="en-GB" sz="2000" dirty="0" smtClean="0"/>
              <a:t>Object/collection initialization syntax</a:t>
            </a:r>
          </a:p>
          <a:p>
            <a:pPr lvl="1"/>
            <a:r>
              <a:rPr lang="en-GB" sz="2000" dirty="0" smtClean="0"/>
              <a:t>Anonymous types</a:t>
            </a:r>
          </a:p>
          <a:p>
            <a:pPr lvl="1"/>
            <a:r>
              <a:rPr lang="en-GB" sz="2000" dirty="0" smtClean="0"/>
              <a:t>Lambda expressions</a:t>
            </a:r>
          </a:p>
          <a:p>
            <a:pPr lvl="1"/>
            <a:endParaRPr lang="en-GB" sz="20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Technical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6C3DC2-575E-46C0-841D-A0D2E20E3A6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sz="2400" dirty="0" smtClean="0"/>
              <a:t>Querying arrays without LINQ</a:t>
            </a:r>
          </a:p>
          <a:p>
            <a:pPr eaLnBrk="1" hangingPunct="1"/>
            <a:r>
              <a:rPr lang="en-GB" sz="2400" dirty="0" smtClean="0"/>
              <a:t>Querying arrays with LINQ</a:t>
            </a:r>
          </a:p>
          <a:p>
            <a:pPr eaLnBrk="1" hangingPunct="1"/>
            <a:r>
              <a:rPr lang="en-GB" sz="2400" dirty="0" smtClean="0"/>
              <a:t>C# LINQ query operators</a:t>
            </a:r>
          </a:p>
          <a:p>
            <a:pPr eaLnBrk="1" hangingPunct="1"/>
            <a:r>
              <a:rPr lang="en-GB" sz="2400" dirty="0" smtClean="0"/>
              <a:t>Deferred execution</a:t>
            </a:r>
          </a:p>
          <a:p>
            <a:pPr eaLnBrk="1" hangingPunct="1"/>
            <a:r>
              <a:rPr lang="en-GB" sz="2400" dirty="0" smtClean="0"/>
              <a:t>Immediate execution</a:t>
            </a:r>
          </a:p>
          <a:p>
            <a:pPr eaLnBrk="1" hangingPunct="1"/>
            <a:r>
              <a:rPr lang="en-GB" sz="2400" dirty="0" smtClean="0"/>
              <a:t>Returning queries vs. returning results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Using LINQ with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6E500-DB57-46F6-8ED8-26E2885437AD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this section, we'll show how to use LINQ to query data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LinqOverArrays</a:t>
            </a:r>
            <a:r>
              <a:rPr lang="en-GB" sz="2000" dirty="0" smtClean="0"/>
              <a:t>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Automatically references LINQ-related assemblies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1CB64D-2FF0-471D-9957-46279BED8904}" type="slidenum">
              <a:rPr lang="en-GB"/>
              <a:pPr>
                <a:defRPr/>
              </a:pPr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50" y="2840426"/>
            <a:ext cx="3148466" cy="33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19401" y="4356161"/>
            <a:ext cx="445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Defines types that represent the core LINQ API</a:t>
            </a:r>
            <a:endParaRPr lang="en-GB" sz="1400" b="1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79408" y="4521520"/>
            <a:ext cx="199260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66795" y="4963704"/>
            <a:ext cx="80521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42053" y="5636638"/>
            <a:ext cx="17299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9401" y="4815008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Defines types for LINQ to </a:t>
            </a:r>
            <a:r>
              <a:rPr lang="en-GB" sz="1400" b="1" i="1" dirty="0" err="1" smtClean="0">
                <a:solidFill>
                  <a:srgbClr val="FF0000"/>
                </a:solidFill>
                <a:latin typeface="+mj-lt"/>
              </a:rPr>
              <a:t>DataSets</a:t>
            </a:r>
            <a:endParaRPr lang="en-GB" sz="14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9401" y="5475882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smtClean="0">
                <a:solidFill>
                  <a:srgbClr val="FF0000"/>
                </a:solidFill>
                <a:latin typeface="+mj-lt"/>
              </a:rPr>
              <a:t>Defines types for LINQ to XML</a:t>
            </a:r>
            <a:endParaRPr lang="en-GB" sz="1400" b="1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9623</TotalTime>
  <Words>3332</Words>
  <Application>Microsoft Office PowerPoint</Application>
  <PresentationFormat>On-screen Show (4:3)</PresentationFormat>
  <Paragraphs>612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1_Blends</vt:lpstr>
      <vt:lpstr>LINQ to Objects</vt:lpstr>
      <vt:lpstr>Contents</vt:lpstr>
      <vt:lpstr>1. Introduction to LINQ</vt:lpstr>
      <vt:lpstr>What is LINQ?</vt:lpstr>
      <vt:lpstr>The Purpose of LINQ</vt:lpstr>
      <vt:lpstr>LINQ Variations</vt:lpstr>
      <vt:lpstr>A Few Technical Details</vt:lpstr>
      <vt:lpstr>2. Using LINQ with Arrays</vt:lpstr>
      <vt:lpstr>Overview</vt:lpstr>
      <vt:lpstr>Querying Arrays Without LINQ</vt:lpstr>
      <vt:lpstr>Querying Arrays With LINQ</vt:lpstr>
      <vt:lpstr>C# LINQ Query Operators</vt:lpstr>
      <vt:lpstr>Deferred Execution</vt:lpstr>
      <vt:lpstr>Immediate Execution</vt:lpstr>
      <vt:lpstr>Returning Queries vs. Returning Results</vt:lpstr>
      <vt:lpstr>3. Using LINQ with Collections</vt:lpstr>
      <vt:lpstr>Overview</vt:lpstr>
      <vt:lpstr>Querying Generic Collections</vt:lpstr>
      <vt:lpstr>Querying Raw Collections</vt:lpstr>
      <vt:lpstr>Filtering Data</vt:lpstr>
      <vt:lpstr>4. LINQ Techniques</vt:lpstr>
      <vt:lpstr>Overview</vt:lpstr>
      <vt:lpstr>Selecting Full Objects</vt:lpstr>
      <vt:lpstr>Selecting Specific Fields</vt:lpstr>
      <vt:lpstr>Selecting Transformed Data</vt:lpstr>
      <vt:lpstr>Selecting Projections</vt:lpstr>
      <vt:lpstr>Set-Based Operations (1 of 2)</vt:lpstr>
      <vt:lpstr>Set-Based Operations (2 of 2)</vt:lpstr>
      <vt:lpstr>Aggregate Operations</vt:lpstr>
      <vt:lpstr>Any Questions?</vt:lpstr>
      <vt:lpstr>Annex: LINQ Under the Hood</vt:lpstr>
      <vt:lpstr>Overview</vt:lpstr>
      <vt:lpstr>Using C# Query Operators</vt:lpstr>
      <vt:lpstr>LINQ Extension Methods</vt:lpstr>
      <vt:lpstr>Using Anonymous Methods</vt:lpstr>
      <vt:lpstr>Using Lambda Expressions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247</cp:revision>
  <dcterms:created xsi:type="dcterms:W3CDTF">2002-05-03T12:27:39Z</dcterms:created>
  <dcterms:modified xsi:type="dcterms:W3CDTF">2015-09-02T15:56:07Z</dcterms:modified>
</cp:coreProperties>
</file>