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8"/>
  </p:notesMasterIdLst>
  <p:handoutMasterIdLst>
    <p:handoutMasterId r:id="rId49"/>
  </p:handoutMasterIdLst>
  <p:sldIdLst>
    <p:sldId id="391" r:id="rId2"/>
    <p:sldId id="865" r:id="rId3"/>
    <p:sldId id="866" r:id="rId4"/>
    <p:sldId id="906" r:id="rId5"/>
    <p:sldId id="883" r:id="rId6"/>
    <p:sldId id="868" r:id="rId7"/>
    <p:sldId id="869" r:id="rId8"/>
    <p:sldId id="871" r:id="rId9"/>
    <p:sldId id="872" r:id="rId10"/>
    <p:sldId id="873" r:id="rId11"/>
    <p:sldId id="884" r:id="rId12"/>
    <p:sldId id="886" r:id="rId13"/>
    <p:sldId id="887" r:id="rId14"/>
    <p:sldId id="915" r:id="rId15"/>
    <p:sldId id="885" r:id="rId16"/>
    <p:sldId id="874" r:id="rId17"/>
    <p:sldId id="888" r:id="rId18"/>
    <p:sldId id="889" r:id="rId19"/>
    <p:sldId id="907" r:id="rId20"/>
    <p:sldId id="890" r:id="rId21"/>
    <p:sldId id="875" r:id="rId22"/>
    <p:sldId id="876" r:id="rId23"/>
    <p:sldId id="877" r:id="rId24"/>
    <p:sldId id="878" r:id="rId25"/>
    <p:sldId id="891" r:id="rId26"/>
    <p:sldId id="892" r:id="rId27"/>
    <p:sldId id="893" r:id="rId28"/>
    <p:sldId id="895" r:id="rId29"/>
    <p:sldId id="911" r:id="rId30"/>
    <p:sldId id="913" r:id="rId31"/>
    <p:sldId id="914" r:id="rId32"/>
    <p:sldId id="910" r:id="rId33"/>
    <p:sldId id="912" r:id="rId34"/>
    <p:sldId id="908" r:id="rId35"/>
    <p:sldId id="896" r:id="rId36"/>
    <p:sldId id="909" r:id="rId37"/>
    <p:sldId id="897" r:id="rId38"/>
    <p:sldId id="898" r:id="rId39"/>
    <p:sldId id="899" r:id="rId40"/>
    <p:sldId id="900" r:id="rId41"/>
    <p:sldId id="901" r:id="rId42"/>
    <p:sldId id="902" r:id="rId43"/>
    <p:sldId id="903" r:id="rId44"/>
    <p:sldId id="904" r:id="rId45"/>
    <p:sldId id="905" r:id="rId46"/>
    <p:sldId id="881" r:id="rId47"/>
  </p:sldIdLst>
  <p:sldSz cx="9144000" cy="6858000" type="screen4x3"/>
  <p:notesSz cx="6854825" cy="9750425"/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CCCFF"/>
    <a:srgbClr val="FFFF66"/>
    <a:srgbClr val="9999FF"/>
    <a:srgbClr val="FFCCCC"/>
    <a:srgbClr val="FF9999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619" autoAdjust="0"/>
    <p:restoredTop sz="99878" autoAdjust="0"/>
  </p:normalViewPr>
  <p:slideViewPr>
    <p:cSldViewPr snapToGrid="0" showGuides="1">
      <p:cViewPr varScale="1">
        <p:scale>
          <a:sx n="93" d="100"/>
          <a:sy n="93" d="100"/>
        </p:scale>
        <p:origin x="-102" y="-486"/>
      </p:cViewPr>
      <p:guideLst>
        <p:guide orient="horz" pos="1292"/>
        <p:guide pos="1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60" d="100"/>
          <a:sy n="60" d="100"/>
        </p:scale>
        <p:origin x="-782" y="-149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04850" y="314325"/>
            <a:ext cx="5472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ADO.NET Entity Framework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98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04850" y="314325"/>
            <a:ext cx="54721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ADO.NET Entity Framework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7ECD4EC2-5CA6-44E6-BA38-105A451F00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436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ADO.NET Entity Framework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2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294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654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896297.asp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ADO.NET Entity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To create an entity data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Add an ADO.NET Entity Data Model to your project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Entity Data Model </a:t>
            </a:r>
            <a:r>
              <a:rPr lang="en-GB" sz="2800" dirty="0" smtClean="0"/>
              <a:t>(1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5" y="2029502"/>
            <a:ext cx="7027826" cy="431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In the </a:t>
            </a:r>
            <a:r>
              <a:rPr lang="en-GB" sz="2400" dirty="0" smtClean="0">
                <a:latin typeface="Lucida Console" pitchFamily="49" charset="0"/>
              </a:rPr>
              <a:t>Choose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smtClean="0">
                <a:latin typeface="Lucida Console" pitchFamily="49" charset="0"/>
              </a:rPr>
              <a:t>Model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smtClean="0">
                <a:latin typeface="Lucida Console" pitchFamily="49" charset="0"/>
              </a:rPr>
              <a:t>Contents</a:t>
            </a:r>
            <a:r>
              <a:rPr lang="en-GB" sz="2400" dirty="0" smtClean="0">
                <a:latin typeface="+mj-lt"/>
              </a:rPr>
              <a:t> screen, choose one of the available </a:t>
            </a:r>
            <a:r>
              <a:rPr lang="en-GB" sz="2400" dirty="0" smtClean="0">
                <a:latin typeface="+mj-lt"/>
              </a:rPr>
              <a:t>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We'll choose EF Designer from Database  here</a:t>
            </a:r>
            <a:endParaRPr lang="en-GB" sz="1800" dirty="0" smtClean="0"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Entity Data Model </a:t>
            </a:r>
            <a:r>
              <a:rPr lang="en-GB" sz="2800" dirty="0" smtClean="0"/>
              <a:t>(2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11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3" y="2303709"/>
            <a:ext cx="5874882" cy="434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Lucida Console" pitchFamily="49" charset="0"/>
              </a:rPr>
              <a:t>Choose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Your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Data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Connection</a:t>
            </a:r>
            <a:r>
              <a:rPr lang="en-GB" sz="2400" dirty="0" smtClean="0"/>
              <a:t> screen: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Choose an existing connection, or specify a new one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dirty="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The connection string references 3 metadata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Will contain mapping info at run time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Entity Data Model </a:t>
            </a:r>
            <a:r>
              <a:rPr lang="en-GB" sz="2800" dirty="0" smtClean="0"/>
              <a:t>(3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12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0" y="2051050"/>
            <a:ext cx="2525482" cy="369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9" y="2051050"/>
            <a:ext cx="4194204" cy="310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4480771" y="3674290"/>
            <a:ext cx="3705286" cy="4774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388429" y="4151734"/>
            <a:ext cx="359228" cy="1750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Right Arrow 4"/>
          <p:cNvSpPr/>
          <p:nvPr/>
        </p:nvSpPr>
        <p:spPr bwMode="auto">
          <a:xfrm>
            <a:off x="3537857" y="3233057"/>
            <a:ext cx="696686" cy="345087"/>
          </a:xfrm>
          <a:prstGeom prst="right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Lucida Console" pitchFamily="49" charset="0"/>
              </a:rPr>
              <a:t>Choose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Your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Version</a:t>
            </a:r>
            <a:r>
              <a:rPr lang="en-GB" sz="2400" dirty="0" smtClean="0"/>
              <a:t> screen: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Choose which version of the Entity Framework you want to use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Entity Data Model </a:t>
            </a:r>
            <a:r>
              <a:rPr lang="en-GB" sz="2800" dirty="0" smtClean="0"/>
              <a:t>(5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13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0" y="2007506"/>
            <a:ext cx="5076371" cy="451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Lucida Console" pitchFamily="49" charset="0"/>
              </a:rPr>
              <a:t>Choose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Your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Database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Lucida Console" pitchFamily="49" charset="0"/>
              </a:rPr>
              <a:t>Objects</a:t>
            </a:r>
            <a:r>
              <a:rPr lang="en-GB" sz="2400" dirty="0" smtClean="0"/>
              <a:t> screen: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Choose tables, views, and stored procedures to map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Entity Data Model </a:t>
            </a:r>
            <a:r>
              <a:rPr lang="en-GB" sz="2800" dirty="0" smtClean="0"/>
              <a:t>(5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14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47" y="1996620"/>
            <a:ext cx="5263923" cy="468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9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VS generates </a:t>
            </a:r>
            <a:r>
              <a:rPr lang="en-GB" sz="2400" dirty="0" smtClean="0">
                <a:latin typeface="+mj-lt"/>
              </a:rPr>
              <a:t>an </a:t>
            </a:r>
            <a:r>
              <a:rPr lang="en-GB" sz="2400" dirty="0" smtClean="0">
                <a:latin typeface="Lucida Console" pitchFamily="49" charset="0"/>
              </a:rPr>
              <a:t>.</a:t>
            </a:r>
            <a:r>
              <a:rPr lang="en-GB" sz="2400" dirty="0" err="1" smtClean="0">
                <a:latin typeface="Lucida Console" pitchFamily="49" charset="0"/>
              </a:rPr>
              <a:t>edmx</a:t>
            </a:r>
            <a:r>
              <a:rPr lang="en-GB" sz="2400" dirty="0" smtClean="0">
                <a:latin typeface="+mj-lt"/>
              </a:rPr>
              <a:t> file and displays it in the Designer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Viewing the Entity Data Model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15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41" y="1626729"/>
            <a:ext cx="6930118" cy="512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Select the following menu item: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View | Other Windows | Entity Data Model Browser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Lots of useful information here: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the Entity Data Model Browser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16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798626"/>
            <a:ext cx="2696152" cy="358055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rot="10800000">
            <a:off x="2597473" y="5035841"/>
            <a:ext cx="173326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2324684" y="3786100"/>
            <a:ext cx="203351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329076" y="3607092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u="sng" dirty="0" smtClean="0">
                <a:solidFill>
                  <a:srgbClr val="FF0000"/>
                </a:solidFill>
                <a:latin typeface="+mj-lt"/>
              </a:rPr>
              <a:t>Conceptual model</a:t>
            </a:r>
          </a:p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Entity types and associations between them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1348" y="4874116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u="sng" dirty="0" smtClean="0">
                <a:solidFill>
                  <a:srgbClr val="FF0000"/>
                </a:solidFill>
                <a:latin typeface="+mj-lt"/>
              </a:rPr>
              <a:t>Physical model</a:t>
            </a:r>
          </a:p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Physical storage information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change the name</a:t>
            </a:r>
            <a:br>
              <a:rPr lang="en-GB" sz="2400" dirty="0" smtClean="0"/>
            </a:br>
            <a:r>
              <a:rPr lang="en-GB" sz="2400" dirty="0" smtClean="0"/>
              <a:t>of your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Select the entity type in the</a:t>
            </a:r>
            <a:br>
              <a:rPr lang="en-GB" sz="2000" dirty="0" smtClean="0"/>
            </a:br>
            <a:r>
              <a:rPr lang="en-GB" sz="2000" dirty="0" smtClean="0"/>
              <a:t>Model Browser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Change its name in the</a:t>
            </a:r>
            <a:br>
              <a:rPr lang="en-GB" sz="2000" dirty="0" smtClean="0"/>
            </a:br>
            <a:r>
              <a:rPr lang="en-GB" sz="2000" dirty="0" smtClean="0"/>
              <a:t>Properties window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also change property </a:t>
            </a:r>
            <a:br>
              <a:rPr lang="en-GB" sz="2400" dirty="0" smtClean="0"/>
            </a:br>
            <a:r>
              <a:rPr lang="en-GB" sz="2400" dirty="0" smtClean="0"/>
              <a:t>names in the 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Select a property in the </a:t>
            </a:r>
            <a:br>
              <a:rPr lang="en-GB" sz="2000" dirty="0" smtClean="0"/>
            </a:br>
            <a:r>
              <a:rPr lang="en-GB" sz="2000" dirty="0" smtClean="0"/>
              <a:t>Model Browser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Change its name in the </a:t>
            </a:r>
            <a:br>
              <a:rPr lang="en-GB" sz="2000" dirty="0" smtClean="0"/>
            </a:br>
            <a:r>
              <a:rPr lang="en-GB" sz="2000" dirty="0" smtClean="0"/>
              <a:t>Properties window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Reshaping the Entity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17</a:t>
            </a:fld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17" y="1183022"/>
            <a:ext cx="3390900" cy="1981200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17" y="3520123"/>
            <a:ext cx="3390900" cy="3257550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To view the generated entity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Expand </a:t>
            </a:r>
            <a:r>
              <a:rPr lang="en-GB" dirty="0" err="1" smtClean="0">
                <a:latin typeface="Lucida Console" pitchFamily="49" charset="0"/>
              </a:rPr>
              <a:t>CarsDatabase.edmx</a:t>
            </a:r>
            <a:endParaRPr lang="en-GB" dirty="0" smtClean="0">
              <a:latin typeface="+mj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+mj-lt"/>
              </a:rPr>
              <a:t>T</a:t>
            </a:r>
            <a:r>
              <a:rPr lang="en-GB" dirty="0" smtClean="0">
                <a:latin typeface="+mj-lt"/>
              </a:rPr>
              <a:t>hen </a:t>
            </a:r>
            <a:r>
              <a:rPr lang="en-GB" sz="2000" dirty="0" smtClean="0"/>
              <a:t>expand </a:t>
            </a:r>
            <a:r>
              <a:rPr lang="en-GB" sz="2000" dirty="0" smtClean="0">
                <a:latin typeface="Lucida Console" pitchFamily="49" charset="0"/>
              </a:rPr>
              <a:t>CarsDatabase.tt</a:t>
            </a:r>
          </a:p>
          <a:p>
            <a:pPr lvl="2" eaLnBrk="1" hangingPunct="1">
              <a:lnSpc>
                <a:spcPct val="90000"/>
              </a:lnSpc>
            </a:pPr>
            <a:endParaRPr lang="en-GB" sz="1800" dirty="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Contains entity classes, e.g. </a:t>
            </a:r>
            <a:r>
              <a:rPr lang="en-GB" sz="2400" dirty="0" smtClean="0">
                <a:latin typeface="Lucida Console" pitchFamily="49" charset="0"/>
              </a:rPr>
              <a:t>Vehicle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Contain properties mapped to database columns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Viewing the Generated Entity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To view the generated context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Expand </a:t>
            </a:r>
            <a:r>
              <a:rPr lang="en-GB" dirty="0" err="1" smtClean="0">
                <a:latin typeface="Lucida Console" pitchFamily="49" charset="0"/>
              </a:rPr>
              <a:t>CarsDatabase.edmx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latin typeface="+mj-lt"/>
              </a:rPr>
              <a:t>Then </a:t>
            </a:r>
            <a:r>
              <a:rPr lang="en-GB" sz="2000" dirty="0" smtClean="0"/>
              <a:t>expand </a:t>
            </a:r>
            <a:r>
              <a:rPr lang="en-GB" sz="2000" dirty="0" smtClean="0">
                <a:latin typeface="Lucida Console" pitchFamily="49" charset="0"/>
              </a:rPr>
              <a:t>CarsDatabase.Context.tt</a:t>
            </a:r>
          </a:p>
          <a:p>
            <a:pPr lvl="2" eaLnBrk="1" hangingPunct="1">
              <a:lnSpc>
                <a:spcPct val="90000"/>
              </a:lnSpc>
            </a:pPr>
            <a:endParaRPr lang="en-GB" sz="1800" dirty="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Contains a context class, e.g. </a:t>
            </a:r>
            <a:r>
              <a:rPr lang="en-GB" sz="2400" dirty="0" err="1" smtClean="0">
                <a:latin typeface="Lucida Console" pitchFamily="49" charset="0"/>
              </a:rPr>
              <a:t>CarsDatabaseEntities</a:t>
            </a:r>
            <a:endParaRPr lang="en-GB" sz="24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Inherits from </a:t>
            </a:r>
            <a:r>
              <a:rPr lang="en-GB" sz="2000" dirty="0" err="1" smtClean="0">
                <a:latin typeface="Lucida Console" pitchFamily="49" charset="0"/>
              </a:rPr>
              <a:t>DbContext</a:t>
            </a:r>
            <a:endParaRPr lang="en-GB" sz="20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Has </a:t>
            </a:r>
            <a:r>
              <a:rPr lang="en-GB" sz="2000" dirty="0" err="1" smtClean="0">
                <a:latin typeface="Lucida Console" pitchFamily="49" charset="0"/>
              </a:rPr>
              <a:t>DbSet</a:t>
            </a:r>
            <a:r>
              <a:rPr lang="en-GB" sz="2000" dirty="0" smtClean="0"/>
              <a:t> properties, e.g. </a:t>
            </a:r>
            <a:r>
              <a:rPr lang="en-GB" sz="2000" dirty="0" err="1" smtClean="0">
                <a:latin typeface="Lucida Console" pitchFamily="49" charset="0"/>
              </a:rPr>
              <a:t>DbSet</a:t>
            </a:r>
            <a:r>
              <a:rPr lang="en-GB" sz="2000" dirty="0" smtClean="0">
                <a:latin typeface="Lucida Console" pitchFamily="49" charset="0"/>
              </a:rPr>
              <a:t>&lt;Vehicle&gt;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Viewing the Generated Context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Introduction to the Entity Framework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Creating a simple entity data model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Using entities in an application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EF techniques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Using the Entity Client API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Creating a full entity data model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8EFC3F9-BFF2-4E12-AB3B-C3AFDB334189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 algn="l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 algn="l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Demos-13-EF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When you build the project, three XML mapping files are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See </a:t>
            </a:r>
            <a:r>
              <a:rPr lang="en-GB" sz="2000" dirty="0" err="1" smtClean="0">
                <a:latin typeface="Lucida Console" pitchFamily="49" charset="0"/>
              </a:rPr>
              <a:t>obj\Debug\edmxResourcesToEmbed</a:t>
            </a:r>
            <a:r>
              <a:rPr lang="en-GB" sz="2000" dirty="0" smtClean="0">
                <a:latin typeface="+mj-lt"/>
              </a:rPr>
              <a:t> folder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Contain the three categories of mapping info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Automatically embedded as resources into </a:t>
            </a:r>
            <a:r>
              <a:rPr lang="en-GB" sz="2000" dirty="0" smtClean="0">
                <a:latin typeface="Lucida Console" pitchFamily="49" charset="0"/>
              </a:rPr>
              <a:t>.exe</a:t>
            </a:r>
            <a:r>
              <a:rPr lang="en-GB" sz="2000" dirty="0" smtClean="0">
                <a:latin typeface="+mj-lt"/>
              </a:rPr>
              <a:t> file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the Generated Mapping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20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982207"/>
            <a:ext cx="3958997" cy="3739460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34885" y="4299083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Conceptual model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4885" y="4615259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Logical (mapping) model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4885" y="4931435"/>
            <a:ext cx="2435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Physical (storage) model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 flipV="1">
            <a:off x="4693995" y="4769147"/>
            <a:ext cx="1681834" cy="53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693995" y="4926894"/>
            <a:ext cx="1681834" cy="158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4693995" y="4465134"/>
            <a:ext cx="1681834" cy="158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</a:t>
            </a:r>
          </a:p>
          <a:p>
            <a:pPr eaLnBrk="1" hangingPunct="1"/>
            <a:r>
              <a:rPr lang="en-GB" sz="2400" dirty="0" smtClean="0"/>
              <a:t>The role of the </a:t>
            </a:r>
            <a:r>
              <a:rPr lang="en-GB" sz="2400" dirty="0" err="1" smtClean="0"/>
              <a:t>DbContext</a:t>
            </a:r>
            <a:r>
              <a:rPr lang="en-GB" sz="2400" dirty="0" smtClean="0"/>
              <a:t> class</a:t>
            </a:r>
          </a:p>
          <a:p>
            <a:pPr eaLnBrk="1" hangingPunct="1"/>
            <a:r>
              <a:rPr lang="en-GB" sz="2400" dirty="0" smtClean="0"/>
              <a:t>Querying entities</a:t>
            </a:r>
          </a:p>
          <a:p>
            <a:pPr eaLnBrk="1" hangingPunct="1"/>
            <a:r>
              <a:rPr lang="en-GB" sz="2400" dirty="0" smtClean="0"/>
              <a:t>Adding entities</a:t>
            </a:r>
          </a:p>
          <a:p>
            <a:pPr eaLnBrk="1" hangingPunct="1"/>
            <a:r>
              <a:rPr lang="en-GB" sz="2400" dirty="0" smtClean="0"/>
              <a:t>Deleting entities</a:t>
            </a:r>
          </a:p>
          <a:p>
            <a:pPr eaLnBrk="1" hangingPunct="1"/>
            <a:r>
              <a:rPr lang="en-GB" sz="2400" dirty="0" smtClean="0"/>
              <a:t>Modifying entities</a:t>
            </a:r>
          </a:p>
          <a:p>
            <a:pPr eaLnBrk="1" hangingPunct="1"/>
            <a:r>
              <a:rPr lang="en-GB" sz="2400" dirty="0" smtClean="0"/>
              <a:t>Additional query techniques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Using Entities in an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C6E500-DB57-46F6-8ED8-26E2885437AD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 this section we'll see how to manage entities in an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Load entities from a database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Create new entities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Modify existing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Delete existing entities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 </a:t>
            </a:r>
            <a:r>
              <a:rPr lang="en-GB" sz="2400" dirty="0" err="1" smtClean="0">
                <a:latin typeface="Lucida Console" pitchFamily="49" charset="0"/>
              </a:rPr>
              <a:t>DbContext</a:t>
            </a:r>
            <a:r>
              <a:rPr lang="en-GB" sz="2400" dirty="0" smtClean="0"/>
              <a:t> class plays a key role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Our </a:t>
            </a:r>
            <a:r>
              <a:rPr lang="en-GB" sz="2000" dirty="0" err="1" smtClean="0">
                <a:latin typeface="Lucida Console" pitchFamily="49" charset="0"/>
              </a:rPr>
              <a:t>DbContext</a:t>
            </a:r>
            <a:r>
              <a:rPr lang="en-GB" sz="2000" dirty="0" smtClean="0">
                <a:latin typeface="+mj-lt"/>
              </a:rPr>
              <a:t> subclass is </a:t>
            </a:r>
            <a:r>
              <a:rPr lang="en-GB" sz="2000" dirty="0" err="1" smtClean="0">
                <a:latin typeface="Lucida Console" pitchFamily="49" charset="0"/>
              </a:rPr>
              <a:t>CarsDatabaseEntities</a:t>
            </a:r>
            <a:r>
              <a:rPr lang="en-GB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err="1" smtClean="0">
                <a:latin typeface="Lucida Console" pitchFamily="49" charset="0"/>
              </a:rPr>
              <a:t>DbContext</a:t>
            </a:r>
            <a:r>
              <a:rPr lang="en-GB" sz="2400" dirty="0" smtClean="0"/>
              <a:t> is a LINQ data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So you can use it in your LINQ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It also has a </a:t>
            </a:r>
            <a:r>
              <a:rPr lang="en-GB" sz="2000" dirty="0" err="1" smtClean="0">
                <a:latin typeface="Lucida Console" pitchFamily="49" charset="0"/>
              </a:rPr>
              <a:t>SaveChanges</a:t>
            </a:r>
            <a:r>
              <a:rPr lang="en-GB" sz="2000" dirty="0" smtClean="0">
                <a:latin typeface="Lucida Console" pitchFamily="49" charset="0"/>
              </a:rPr>
              <a:t>()</a:t>
            </a:r>
            <a:r>
              <a:rPr lang="en-GB" sz="2000" dirty="0" smtClean="0"/>
              <a:t> method, to save pending (in-memory) changes to the database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err="1" smtClean="0">
                <a:latin typeface="Lucida Console" pitchFamily="49" charset="0"/>
              </a:rPr>
              <a:t>DbContext</a:t>
            </a:r>
            <a:r>
              <a:rPr lang="en-GB" sz="2400" dirty="0" smtClean="0"/>
              <a:t> maintains sets of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Via </a:t>
            </a:r>
            <a:r>
              <a:rPr lang="en-GB" sz="2000" dirty="0" err="1" smtClean="0">
                <a:latin typeface="Lucida Console" pitchFamily="49" charset="0"/>
              </a:rPr>
              <a:t>DbSet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  <a:r>
              <a:rPr lang="en-GB" sz="2000" dirty="0" smtClean="0"/>
              <a:t> properties, such as </a:t>
            </a:r>
            <a:r>
              <a:rPr lang="en-GB" sz="2000" dirty="0" smtClean="0">
                <a:latin typeface="Lucida Console" pitchFamily="49" charset="0"/>
              </a:rPr>
              <a:t>Vehicles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Allows you to access these entities in your code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Role of the </a:t>
            </a:r>
            <a:r>
              <a:rPr lang="en-GB" dirty="0" err="1" smtClean="0"/>
              <a:t>DbContext</a:t>
            </a:r>
            <a:r>
              <a:rPr lang="en-GB" dirty="0" smtClean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This example shows how to query entities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Querying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51" y="1679933"/>
            <a:ext cx="7893050" cy="152729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DisplayAllVehicles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b="1" dirty="0" err="1">
                <a:solidFill>
                  <a:srgbClr val="FF0000"/>
                </a:solidFill>
              </a:rPr>
              <a:t>foreach</a:t>
            </a:r>
            <a:r>
              <a:rPr lang="en-GB" sz="1200" b="1" dirty="0">
                <a:solidFill>
                  <a:srgbClr val="FF0000"/>
                </a:solidFill>
              </a:rPr>
              <a:t> (Vehicle v in </a:t>
            </a:r>
            <a:r>
              <a:rPr lang="en-GB" sz="1200" b="1" dirty="0" err="1">
                <a:solidFill>
                  <a:srgbClr val="FF0000"/>
                </a:solidFill>
              </a:rPr>
              <a:t>context.Vehicles</a:t>
            </a:r>
            <a:r>
              <a:rPr lang="en-GB" sz="1200" b="1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(v);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52535" y="3482872"/>
            <a:ext cx="441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A SQL SELECT statement will be executed here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4018873" y="2722335"/>
            <a:ext cx="819658" cy="6960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This example shows how to add an entity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Adding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51" y="1679931"/>
            <a:ext cx="7893050" cy="39020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AddVehicle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using 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try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{</a:t>
            </a:r>
          </a:p>
          <a:p>
            <a:pPr algn="l"/>
            <a:r>
              <a:rPr lang="en-GB" sz="1200" b="1" dirty="0"/>
              <a:t> </a:t>
            </a:r>
            <a:r>
              <a:rPr lang="en-GB" sz="1200" b="1" dirty="0" smtClean="0"/>
              <a:t>     </a:t>
            </a:r>
            <a:r>
              <a:rPr lang="en-GB" sz="1200" b="1" dirty="0" err="1" smtClean="0">
                <a:solidFill>
                  <a:srgbClr val="FF0000"/>
                </a:solidFill>
              </a:rPr>
              <a:t>context.Vehicles.Add</a:t>
            </a:r>
            <a:r>
              <a:rPr lang="en-GB" sz="1200" b="1" dirty="0" smtClean="0">
                <a:solidFill>
                  <a:srgbClr val="FF0000"/>
                </a:solidFill>
              </a:rPr>
              <a:t>(new Vehicle</a:t>
            </a:r>
            <a:endParaRPr lang="en-GB" sz="1200" b="1" dirty="0">
              <a:solidFill>
                <a:srgbClr val="FF0000"/>
              </a:solidFill>
            </a:endParaRP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 </a:t>
            </a:r>
            <a:r>
              <a:rPr lang="en-GB" sz="1200" b="1" dirty="0">
                <a:solidFill>
                  <a:srgbClr val="FF0000"/>
                </a:solidFill>
              </a:rPr>
              <a:t>{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   </a:t>
            </a:r>
            <a:r>
              <a:rPr lang="en-GB" sz="1200" b="1" dirty="0" err="1">
                <a:solidFill>
                  <a:srgbClr val="FF0000"/>
                </a:solidFill>
              </a:rPr>
              <a:t>CarID</a:t>
            </a:r>
            <a:r>
              <a:rPr lang="en-GB" sz="1200" b="1" dirty="0">
                <a:solidFill>
                  <a:srgbClr val="FF0000"/>
                </a:solidFill>
              </a:rPr>
              <a:t> = 1234,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   </a:t>
            </a:r>
            <a:r>
              <a:rPr lang="en-GB" sz="1200" b="1" dirty="0">
                <a:solidFill>
                  <a:srgbClr val="FF0000"/>
                </a:solidFill>
              </a:rPr>
              <a:t>Manufacturer = "Ferrari",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   </a:t>
            </a:r>
            <a:r>
              <a:rPr lang="en-GB" sz="1200" b="1" dirty="0" err="1">
                <a:solidFill>
                  <a:srgbClr val="FF0000"/>
                </a:solidFill>
              </a:rPr>
              <a:t>Reg</a:t>
            </a:r>
            <a:r>
              <a:rPr lang="en-GB" sz="1200" b="1" dirty="0">
                <a:solidFill>
                  <a:srgbClr val="FF0000"/>
                </a:solidFill>
              </a:rPr>
              <a:t> = "FF01 555",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   </a:t>
            </a:r>
            <a:r>
              <a:rPr lang="en-GB" sz="1200" b="1" dirty="0">
                <a:solidFill>
                  <a:srgbClr val="FF0000"/>
                </a:solidFill>
              </a:rPr>
              <a:t>Owner = "Fernando"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 </a:t>
            </a:r>
            <a:r>
              <a:rPr lang="en-GB" sz="1200" b="1" dirty="0">
                <a:solidFill>
                  <a:srgbClr val="FF0000"/>
                </a:solidFill>
              </a:rPr>
              <a:t>});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 </a:t>
            </a:r>
            <a:r>
              <a:rPr lang="en-GB" sz="1200" b="1" dirty="0" err="1">
                <a:solidFill>
                  <a:srgbClr val="FF0000"/>
                </a:solidFill>
              </a:rPr>
              <a:t>context.SaveChanges</a:t>
            </a:r>
            <a:r>
              <a:rPr lang="en-GB" sz="1200" b="1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catch (Exception ex)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</a:t>
            </a:r>
            <a:r>
              <a:rPr lang="en-GB" sz="1200" dirty="0" err="1"/>
              <a:t>Console.WriteLine</a:t>
            </a:r>
            <a:r>
              <a:rPr lang="en-GB" sz="1200" dirty="0"/>
              <a:t>(</a:t>
            </a:r>
            <a:r>
              <a:rPr lang="en-GB" sz="1200" dirty="0" err="1"/>
              <a:t>ex.InnerException.Message</a:t>
            </a:r>
            <a:r>
              <a:rPr lang="en-GB" sz="1200" dirty="0"/>
              <a:t>);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11171" y="5898148"/>
            <a:ext cx="443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A SQL INSERT statement will be executed here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3186732" y="4319537"/>
            <a:ext cx="1610478" cy="15694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This example shows how to delete an entity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Deleting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51" y="1679931"/>
            <a:ext cx="7893050" cy="499382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private static void </a:t>
            </a:r>
            <a:r>
              <a:rPr lang="en-GB" sz="1200" dirty="0" err="1" smtClean="0"/>
              <a:t>DeleteVehicle</a:t>
            </a:r>
            <a:r>
              <a:rPr lang="en-GB" sz="1200" dirty="0" smtClean="0"/>
              <a:t>()</a:t>
            </a:r>
          </a:p>
          <a:p>
            <a:pPr algn="l"/>
            <a:r>
              <a:rPr lang="en-GB" sz="1200" dirty="0" smtClean="0"/>
              <a:t>{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 err="1" smtClean="0"/>
              <a:t>Console.Write</a:t>
            </a:r>
            <a:r>
              <a:rPr lang="en-GB" sz="1200" dirty="0" smtClean="0"/>
              <a:t>("Enter ID of vehicle to delete: ");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 err="1" smtClean="0"/>
              <a:t>int</a:t>
            </a:r>
            <a:r>
              <a:rPr lang="en-GB" sz="1200" dirty="0" smtClean="0"/>
              <a:t> id = </a:t>
            </a:r>
            <a:r>
              <a:rPr lang="en-GB" sz="1200" dirty="0" err="1" smtClean="0"/>
              <a:t>int.Parse</a:t>
            </a:r>
            <a:r>
              <a:rPr lang="en-GB" sz="1200" dirty="0" smtClean="0"/>
              <a:t>(</a:t>
            </a:r>
            <a:r>
              <a:rPr lang="en-GB" sz="1200" dirty="0" err="1" smtClean="0"/>
              <a:t>Console.ReadLine</a:t>
            </a:r>
            <a:r>
              <a:rPr lang="en-GB" sz="1200" dirty="0" smtClean="0"/>
              <a:t>());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 smtClean="0"/>
              <a:t>  {</a:t>
            </a:r>
          </a:p>
          <a:p>
            <a:pPr algn="l"/>
            <a:r>
              <a:rPr lang="en-GB" sz="1200" dirty="0" smtClean="0"/>
              <a:t>    // We can use EF API to lookup entity.</a:t>
            </a:r>
          </a:p>
          <a:p>
            <a:pPr algn="l"/>
            <a:r>
              <a:rPr lang="en-GB" sz="1200" dirty="0" smtClean="0"/>
              <a:t>    // </a:t>
            </a:r>
            <a:r>
              <a:rPr lang="en-GB" sz="1200" dirty="0" err="1" smtClean="0"/>
              <a:t>EntityKey</a:t>
            </a:r>
            <a:r>
              <a:rPr lang="en-GB" sz="1200" dirty="0" smtClean="0"/>
              <a:t> key = new </a:t>
            </a:r>
            <a:r>
              <a:rPr lang="en-GB" sz="1200" dirty="0" err="1" smtClean="0"/>
              <a:t>EntityKey</a:t>
            </a:r>
            <a:r>
              <a:rPr lang="en-GB" sz="1200" dirty="0" smtClean="0"/>
              <a:t>("</a:t>
            </a:r>
            <a:r>
              <a:rPr lang="en-GB" sz="1200" dirty="0"/>
              <a:t> </a:t>
            </a:r>
            <a:r>
              <a:rPr lang="en-GB" sz="1200" dirty="0" smtClean="0"/>
              <a:t>CarsDatabaseEntities.Vehicles","</a:t>
            </a:r>
            <a:r>
              <a:rPr lang="en-GB" sz="1200" dirty="0" err="1" smtClean="0"/>
              <a:t>CarID</a:t>
            </a:r>
            <a:r>
              <a:rPr lang="en-GB" sz="1200" dirty="0" smtClean="0"/>
              <a:t>",id);</a:t>
            </a:r>
          </a:p>
          <a:p>
            <a:pPr algn="l"/>
            <a:r>
              <a:rPr lang="en-GB" sz="1200" dirty="0" smtClean="0"/>
              <a:t>    // Vehicle </a:t>
            </a:r>
            <a:r>
              <a:rPr lang="en-GB" sz="1200" dirty="0" err="1" smtClean="0"/>
              <a:t>vehicleToDelete</a:t>
            </a:r>
            <a:r>
              <a:rPr lang="en-GB" sz="1200" dirty="0" smtClean="0"/>
              <a:t> = (Vehicle)</a:t>
            </a:r>
            <a:r>
              <a:rPr lang="en-GB" sz="1200" dirty="0" err="1" smtClean="0"/>
              <a:t>context.GetObjectByKey</a:t>
            </a:r>
            <a:r>
              <a:rPr lang="en-GB" sz="1200" dirty="0" smtClean="0"/>
              <a:t>(key);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  // Or we can use LINQ to Entities to lookup entity.</a:t>
            </a:r>
          </a:p>
          <a:p>
            <a:pPr algn="l"/>
            <a:r>
              <a:rPr lang="en-GB" sz="1200" dirty="0" smtClean="0"/>
              <a:t>    Vehicle </a:t>
            </a:r>
            <a:r>
              <a:rPr lang="en-GB" sz="1200" dirty="0" err="1" smtClean="0"/>
              <a:t>vehicleToDelete</a:t>
            </a:r>
            <a:r>
              <a:rPr lang="en-GB" sz="1200" dirty="0" smtClean="0"/>
              <a:t> = (from v in </a:t>
            </a:r>
            <a:r>
              <a:rPr lang="en-GB" sz="1200" dirty="0" err="1" smtClean="0"/>
              <a:t>context.Vehicles</a:t>
            </a:r>
            <a:r>
              <a:rPr lang="en-GB" sz="1200" dirty="0" smtClean="0"/>
              <a:t> </a:t>
            </a:r>
          </a:p>
          <a:p>
            <a:pPr algn="l"/>
            <a:r>
              <a:rPr lang="en-GB" sz="1200" dirty="0" smtClean="0"/>
              <a:t>                               where </a:t>
            </a:r>
            <a:r>
              <a:rPr lang="en-GB" sz="1200" dirty="0" err="1" smtClean="0"/>
              <a:t>v.CarID</a:t>
            </a:r>
            <a:r>
              <a:rPr lang="en-GB" sz="1200" dirty="0" smtClean="0"/>
              <a:t> == id </a:t>
            </a:r>
          </a:p>
          <a:p>
            <a:pPr algn="l"/>
            <a:r>
              <a:rPr lang="en-GB" sz="1200" dirty="0" smtClean="0"/>
              <a:t>                               select v).</a:t>
            </a:r>
            <a:r>
              <a:rPr lang="en-GB" sz="1200" dirty="0" err="1" smtClean="0"/>
              <a:t>FirstOrDefault</a:t>
            </a:r>
            <a:r>
              <a:rPr lang="en-GB" sz="1200" dirty="0" smtClean="0"/>
              <a:t>();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  if (</a:t>
            </a:r>
            <a:r>
              <a:rPr lang="en-GB" sz="1200" dirty="0" err="1" smtClean="0"/>
              <a:t>vehicleToDelete</a:t>
            </a:r>
            <a:r>
              <a:rPr lang="en-GB" sz="1200" dirty="0" smtClean="0"/>
              <a:t> != null)</a:t>
            </a:r>
          </a:p>
          <a:p>
            <a:pPr algn="l"/>
            <a:r>
              <a:rPr lang="en-GB" sz="1200" dirty="0" smtClean="0"/>
              <a:t>    {</a:t>
            </a:r>
          </a:p>
          <a:p>
            <a:pPr algn="l"/>
            <a:r>
              <a:rPr lang="en-GB" sz="1200" dirty="0" smtClean="0"/>
              <a:t>      </a:t>
            </a:r>
            <a:r>
              <a:rPr lang="en-GB" sz="1200" dirty="0" err="1" smtClean="0"/>
              <a:t>Console.Write</a:t>
            </a:r>
            <a:r>
              <a:rPr lang="en-GB" sz="1200" dirty="0" smtClean="0"/>
              <a:t>("Are you sure you want to delete: {0}? ", </a:t>
            </a:r>
            <a:r>
              <a:rPr lang="en-GB" sz="1200" dirty="0" err="1" smtClean="0"/>
              <a:t>vehicleToDelete</a:t>
            </a:r>
            <a:r>
              <a:rPr lang="en-GB" sz="1200" dirty="0" smtClean="0"/>
              <a:t>);</a:t>
            </a:r>
          </a:p>
          <a:p>
            <a:pPr algn="l"/>
            <a:r>
              <a:rPr lang="en-GB" sz="1200" dirty="0" smtClean="0"/>
              <a:t>      if (</a:t>
            </a:r>
            <a:r>
              <a:rPr lang="en-GB" sz="1200" dirty="0" err="1" smtClean="0"/>
              <a:t>Console.ReadLine</a:t>
            </a:r>
            <a:r>
              <a:rPr lang="en-GB" sz="1200" dirty="0" smtClean="0"/>
              <a:t>().</a:t>
            </a:r>
            <a:r>
              <a:rPr lang="en-GB" sz="1200" dirty="0" err="1" smtClean="0"/>
              <a:t>ToUpper</a:t>
            </a:r>
            <a:r>
              <a:rPr lang="en-GB" sz="1200" dirty="0" smtClean="0"/>
              <a:t>()[0] == 'Y')</a:t>
            </a:r>
          </a:p>
          <a:p>
            <a:pPr algn="l"/>
            <a:r>
              <a:rPr lang="en-GB" sz="1200" dirty="0" smtClean="0"/>
              <a:t>      {</a:t>
            </a:r>
          </a:p>
          <a:p>
            <a:pPr algn="l"/>
            <a:r>
              <a:rPr lang="en-GB" sz="1200" b="1" dirty="0" smtClean="0">
                <a:solidFill>
                  <a:srgbClr val="FF0000"/>
                </a:solidFill>
              </a:rPr>
              <a:t>        </a:t>
            </a:r>
            <a:r>
              <a:rPr lang="en-GB" sz="1200" b="1" dirty="0" err="1" smtClean="0">
                <a:solidFill>
                  <a:srgbClr val="FF0000"/>
                </a:solidFill>
              </a:rPr>
              <a:t>context.Vehicles.Remove</a:t>
            </a:r>
            <a:r>
              <a:rPr lang="en-GB" sz="1200" b="1" dirty="0" smtClean="0">
                <a:solidFill>
                  <a:srgbClr val="FF0000"/>
                </a:solidFill>
              </a:rPr>
              <a:t>(</a:t>
            </a:r>
            <a:r>
              <a:rPr lang="en-GB" sz="1200" b="1" dirty="0" err="1" smtClean="0">
                <a:solidFill>
                  <a:srgbClr val="FF0000"/>
                </a:solidFill>
              </a:rPr>
              <a:t>vehicleToDelete</a:t>
            </a:r>
            <a:r>
              <a:rPr lang="en-GB" sz="1200" b="1" dirty="0" smtClean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en-GB" sz="1200" b="1" dirty="0" smtClean="0">
                <a:solidFill>
                  <a:srgbClr val="FF0000"/>
                </a:solidFill>
              </a:rPr>
              <a:t>        </a:t>
            </a:r>
            <a:r>
              <a:rPr lang="en-GB" sz="1200" b="1" dirty="0" err="1" smtClean="0">
                <a:solidFill>
                  <a:srgbClr val="FF0000"/>
                </a:solidFill>
              </a:rPr>
              <a:t>context.SaveChanges</a:t>
            </a:r>
            <a:r>
              <a:rPr lang="en-GB" sz="1200" b="1" dirty="0" smtClean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en-GB" sz="1200" dirty="0" smtClean="0"/>
              <a:t>      }</a:t>
            </a:r>
          </a:p>
          <a:p>
            <a:pPr algn="l"/>
            <a:r>
              <a:rPr lang="en-GB" sz="1200" dirty="0" smtClean="0"/>
              <a:t>    }</a:t>
            </a:r>
          </a:p>
          <a:p>
            <a:pPr algn="l"/>
            <a:r>
              <a:rPr lang="en-GB" sz="1200" dirty="0" smtClean="0"/>
              <a:t>  }</a:t>
            </a:r>
          </a:p>
          <a:p>
            <a:pPr algn="l"/>
            <a:r>
              <a:rPr lang="en-GB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215" y="6362180"/>
            <a:ext cx="442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A SQL DELETE statement will be executed here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rot="10800000">
            <a:off x="3104127" y="5923127"/>
            <a:ext cx="1211088" cy="5929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This example shows how to modify an entity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Modifying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51" y="1617781"/>
            <a:ext cx="7893050" cy="487309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ChangeOwner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</a:t>
            </a:r>
            <a:r>
              <a:rPr lang="en-GB" sz="1200" dirty="0"/>
              <a:t>("Enter ID of vehicle: 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/>
              <a:t>id = </a:t>
            </a:r>
            <a:r>
              <a:rPr lang="en-GB" sz="1200" dirty="0" err="1"/>
              <a:t>int.Parse</a:t>
            </a:r>
            <a:r>
              <a:rPr lang="en-GB" sz="1200" dirty="0"/>
              <a:t>(</a:t>
            </a:r>
            <a:r>
              <a:rPr lang="en-GB" sz="1200" dirty="0" err="1"/>
              <a:t>Console.ReadLine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err="1" smtClean="0"/>
              <a:t>Console.Write</a:t>
            </a:r>
            <a:r>
              <a:rPr lang="en-GB" sz="1200" dirty="0"/>
              <a:t>("Enter new owner: 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string </a:t>
            </a:r>
            <a:r>
              <a:rPr lang="en-GB" sz="1200" dirty="0" err="1"/>
              <a:t>newOwner</a:t>
            </a:r>
            <a:r>
              <a:rPr lang="en-GB" sz="1200" dirty="0"/>
              <a:t> = </a:t>
            </a:r>
            <a:r>
              <a:rPr lang="en-GB" sz="1200" dirty="0" err="1"/>
              <a:t>Console.ReadLine</a:t>
            </a:r>
            <a:r>
              <a:rPr lang="en-GB" sz="1200" dirty="0"/>
              <a:t>();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We can use EF API to lookup entity.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</a:t>
            </a:r>
            <a:r>
              <a:rPr lang="en-GB" sz="1200" dirty="0" err="1"/>
              <a:t>EntityKey</a:t>
            </a:r>
            <a:r>
              <a:rPr lang="en-GB" sz="1200" dirty="0"/>
              <a:t> key = new </a:t>
            </a:r>
            <a:r>
              <a:rPr lang="en-GB" sz="1200" dirty="0" err="1"/>
              <a:t>EntityKey</a:t>
            </a:r>
            <a:r>
              <a:rPr lang="en-GB" sz="1200" dirty="0"/>
              <a:t>("CarsDatabaseEntities.Vehicles</a:t>
            </a:r>
            <a:r>
              <a:rPr lang="en-GB" sz="1200" dirty="0" smtClean="0"/>
              <a:t>","</a:t>
            </a:r>
            <a:r>
              <a:rPr lang="en-GB" sz="1200" dirty="0" err="1"/>
              <a:t>CarID</a:t>
            </a:r>
            <a:r>
              <a:rPr lang="en-GB" sz="1200" dirty="0" smtClean="0"/>
              <a:t>",id</a:t>
            </a:r>
            <a:r>
              <a:rPr lang="en-GB" sz="1200" dirty="0"/>
              <a:t>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Vehicle </a:t>
            </a:r>
            <a:r>
              <a:rPr lang="en-GB" sz="1200" dirty="0" err="1"/>
              <a:t>vehicleToChangeOwner</a:t>
            </a:r>
            <a:r>
              <a:rPr lang="en-GB" sz="1200" dirty="0"/>
              <a:t> = (Vehicle)</a:t>
            </a:r>
            <a:r>
              <a:rPr lang="en-GB" sz="1200" dirty="0" err="1"/>
              <a:t>context.GetObjectByKey</a:t>
            </a:r>
            <a:r>
              <a:rPr lang="en-GB" sz="1200" dirty="0"/>
              <a:t>(key);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Or we can use LINQ to Entities to lookup entity.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Vehicle </a:t>
            </a:r>
            <a:r>
              <a:rPr lang="en-GB" sz="1200" dirty="0" err="1"/>
              <a:t>vehicleToChangeOwner</a:t>
            </a:r>
            <a:r>
              <a:rPr lang="en-GB" sz="1200" dirty="0"/>
              <a:t> = (from v in </a:t>
            </a:r>
            <a:r>
              <a:rPr lang="en-GB" sz="1200" dirty="0" err="1"/>
              <a:t>context.Vehicles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           </a:t>
            </a:r>
            <a:r>
              <a:rPr lang="en-GB" sz="1200" dirty="0"/>
              <a:t>where </a:t>
            </a:r>
            <a:r>
              <a:rPr lang="en-GB" sz="1200" dirty="0" err="1"/>
              <a:t>v.CarID</a:t>
            </a:r>
            <a:r>
              <a:rPr lang="en-GB" sz="1200" dirty="0"/>
              <a:t> == id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           </a:t>
            </a:r>
            <a:r>
              <a:rPr lang="en-GB" sz="1200" dirty="0"/>
              <a:t>select v).</a:t>
            </a:r>
            <a:r>
              <a:rPr lang="en-GB" sz="1200" dirty="0" err="1"/>
              <a:t>FirstOrDefault</a:t>
            </a:r>
            <a:r>
              <a:rPr lang="en-GB" sz="1200" dirty="0"/>
              <a:t>();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if (</a:t>
            </a:r>
            <a:r>
              <a:rPr lang="en-GB" sz="1200" dirty="0" err="1"/>
              <a:t>vehicleToChangeOwner</a:t>
            </a:r>
            <a:r>
              <a:rPr lang="en-GB" sz="1200" dirty="0"/>
              <a:t> != null)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vehicleToChangeOwner.Owner</a:t>
            </a:r>
            <a:r>
              <a:rPr lang="en-GB" sz="1200" b="1" dirty="0">
                <a:solidFill>
                  <a:srgbClr val="FF0000"/>
                </a:solidFill>
              </a:rPr>
              <a:t> = </a:t>
            </a:r>
            <a:r>
              <a:rPr lang="en-GB" sz="1200" b="1" dirty="0" err="1">
                <a:solidFill>
                  <a:srgbClr val="FF0000"/>
                </a:solidFill>
              </a:rPr>
              <a:t>newOwner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en-GB" sz="1200" b="1" dirty="0">
                <a:solidFill>
                  <a:srgbClr val="FF0000"/>
                </a:solidFill>
              </a:rPr>
              <a:t>  </a:t>
            </a:r>
            <a:r>
              <a:rPr lang="en-GB" sz="1200" b="1" dirty="0" smtClean="0">
                <a:solidFill>
                  <a:srgbClr val="FF0000"/>
                </a:solidFill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context.SaveChanges</a:t>
            </a:r>
            <a:r>
              <a:rPr lang="en-GB" sz="1200" b="1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17579" y="6191462"/>
            <a:ext cx="447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A SQL UPDATE statement will be executed here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flipH="1" flipV="1">
            <a:off x="3006491" y="5908431"/>
            <a:ext cx="1211088" cy="4369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select particular entity fields: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select projections: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r>
              <a:rPr lang="en-GB" sz="2400" dirty="0" smtClean="0"/>
              <a:t>You can invoke LINQ extension methods: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Additional Query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51" y="1679931"/>
            <a:ext cx="7893050" cy="5037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 smtClean="0"/>
              <a:t>vehicleManufacturers</a:t>
            </a:r>
            <a:r>
              <a:rPr lang="en-GB" sz="1200" dirty="0" smtClean="0"/>
              <a:t> = from v in </a:t>
            </a:r>
            <a:r>
              <a:rPr lang="en-GB" sz="1200" dirty="0" err="1" smtClean="0"/>
              <a:t>context.Vehicles</a:t>
            </a:r>
            <a:endParaRPr lang="en-GB" sz="1200" dirty="0" smtClean="0"/>
          </a:p>
          <a:p>
            <a:pPr algn="l"/>
            <a:r>
              <a:rPr lang="en-GB" sz="1200" dirty="0" smtClean="0"/>
              <a:t>                           select </a:t>
            </a:r>
            <a:r>
              <a:rPr lang="en-GB" sz="1200" dirty="0" err="1" smtClean="0"/>
              <a:t>v.Manufacturer</a:t>
            </a:r>
            <a:r>
              <a:rPr lang="en-GB" sz="1200" dirty="0" smtClean="0"/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6823" y="3074299"/>
            <a:ext cx="7893050" cy="5037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 smtClean="0"/>
              <a:t>vehicleSummaries</a:t>
            </a:r>
            <a:r>
              <a:rPr lang="en-GB" sz="1200" dirty="0" smtClean="0"/>
              <a:t> = from v in </a:t>
            </a:r>
            <a:r>
              <a:rPr lang="en-GB" sz="1200" dirty="0" err="1" smtClean="0"/>
              <a:t>context.Vehicles</a:t>
            </a:r>
            <a:endParaRPr lang="en-GB" sz="1200" dirty="0" smtClean="0"/>
          </a:p>
          <a:p>
            <a:pPr algn="l"/>
            <a:r>
              <a:rPr lang="en-GB" sz="1200" dirty="0" smtClean="0"/>
              <a:t>                       select </a:t>
            </a:r>
            <a:r>
              <a:rPr lang="en-GB" sz="1200" dirty="0"/>
              <a:t>new { </a:t>
            </a:r>
            <a:r>
              <a:rPr lang="en-GB" sz="1200" dirty="0" err="1"/>
              <a:t>v.Reg</a:t>
            </a:r>
            <a:r>
              <a:rPr lang="en-GB" sz="1200" dirty="0"/>
              <a:t>, </a:t>
            </a:r>
            <a:r>
              <a:rPr lang="en-GB" sz="1200" dirty="0" err="1"/>
              <a:t>v.Manufacturer</a:t>
            </a:r>
            <a:r>
              <a:rPr lang="en-GB" sz="1200" dirty="0"/>
              <a:t> };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9095" y="4508771"/>
            <a:ext cx="7893050" cy="6628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countWalesCars</a:t>
            </a:r>
            <a:r>
              <a:rPr lang="en-GB" sz="1200" dirty="0"/>
              <a:t> = (from v in </a:t>
            </a:r>
            <a:r>
              <a:rPr lang="en-GB" sz="1200" dirty="0" err="1"/>
              <a:t>context.Vehicles</a:t>
            </a:r>
            <a:endParaRPr lang="en-GB" sz="1200" dirty="0"/>
          </a:p>
          <a:p>
            <a:pPr algn="l"/>
            <a:r>
              <a:rPr lang="en-GB" sz="1200" dirty="0"/>
              <a:t>                      </a:t>
            </a:r>
            <a:r>
              <a:rPr lang="en-GB" sz="1200" dirty="0" smtClean="0"/>
              <a:t>where </a:t>
            </a:r>
            <a:r>
              <a:rPr lang="en-GB" sz="1200" dirty="0" err="1"/>
              <a:t>v.Reg.StartsWith</a:t>
            </a:r>
            <a:r>
              <a:rPr lang="en-GB" sz="1200" dirty="0"/>
              <a:t>("C")</a:t>
            </a:r>
          </a:p>
          <a:p>
            <a:pPr algn="l"/>
            <a:r>
              <a:rPr lang="en-GB" sz="1200" dirty="0"/>
              <a:t>                      </a:t>
            </a:r>
            <a:r>
              <a:rPr lang="en-GB" sz="1200" dirty="0" smtClean="0"/>
              <a:t>select </a:t>
            </a:r>
            <a:r>
              <a:rPr lang="en-GB" sz="1200" dirty="0" err="1"/>
              <a:t>v.CarID</a:t>
            </a:r>
            <a:r>
              <a:rPr lang="en-GB" sz="1200" dirty="0"/>
              <a:t>).Count();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Logging queries</a:t>
            </a:r>
          </a:p>
          <a:p>
            <a:pPr eaLnBrk="1" hangingPunct="1"/>
            <a:r>
              <a:rPr lang="en-GB" dirty="0"/>
              <a:t>Compiled queries</a:t>
            </a:r>
          </a:p>
          <a:p>
            <a:pPr eaLnBrk="1" hangingPunct="1"/>
            <a:r>
              <a:rPr lang="en-GB" dirty="0" err="1" smtClean="0"/>
              <a:t>IEnumerable</a:t>
            </a:r>
            <a:r>
              <a:rPr lang="en-GB" dirty="0" smtClean="0"/>
              <a:t> vs. </a:t>
            </a:r>
            <a:r>
              <a:rPr lang="en-GB" dirty="0" err="1" smtClean="0"/>
              <a:t>IQueryable</a:t>
            </a:r>
            <a:endParaRPr lang="en-GB" dirty="0" smtClean="0"/>
          </a:p>
          <a:p>
            <a:pPr eaLnBrk="1" hangingPunct="1"/>
            <a:r>
              <a:rPr lang="en-GB" dirty="0" smtClean="0"/>
              <a:t>Transactions </a:t>
            </a:r>
            <a:r>
              <a:rPr lang="en-GB" dirty="0"/>
              <a:t>and the Entity </a:t>
            </a:r>
            <a:r>
              <a:rPr lang="en-GB" dirty="0" smtClean="0"/>
              <a:t>Framework</a:t>
            </a:r>
          </a:p>
          <a:p>
            <a:pPr eaLnBrk="1" hangingPunct="1"/>
            <a:endParaRPr lang="en-GB" dirty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EF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6E500-DB57-46F6-8ED8-26E2885437A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EF</a:t>
            </a:r>
          </a:p>
          <a:p>
            <a:pPr eaLnBrk="1" hangingPunct="1"/>
            <a:r>
              <a:rPr lang="en-GB" sz="2400" dirty="0" smtClean="0"/>
              <a:t>Entity Data Models</a:t>
            </a:r>
          </a:p>
          <a:p>
            <a:pPr eaLnBrk="1" hangingPunct="1"/>
            <a:r>
              <a:rPr lang="en-GB" sz="2400" dirty="0" smtClean="0"/>
              <a:t>Using entities</a:t>
            </a:r>
          </a:p>
          <a:p>
            <a:pPr eaLnBrk="1" hangingPunct="1"/>
            <a:r>
              <a:rPr lang="en-GB" sz="2400" dirty="0" smtClean="0"/>
              <a:t>Querying entities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Introduction to the Entity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view the SQL that will be generated when you execute a </a:t>
            </a:r>
            <a:r>
              <a:rPr lang="en-GB" dirty="0" err="1" smtClean="0">
                <a:latin typeface="Lucida Console" panose="020B0609040504020204" pitchFamily="49" charset="0"/>
              </a:rPr>
              <a:t>IQueryable</a:t>
            </a:r>
            <a:r>
              <a:rPr lang="en-GB" dirty="0" smtClean="0">
                <a:latin typeface="Lucida Console" panose="020B0609040504020204" pitchFamily="49" charset="0"/>
              </a:rPr>
              <a:t>&lt;T&gt;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query</a:t>
            </a:r>
          </a:p>
          <a:p>
            <a:pPr lvl="1"/>
            <a:r>
              <a:rPr lang="en-GB" dirty="0" smtClean="0">
                <a:latin typeface="+mj-lt"/>
              </a:rPr>
              <a:t>Call </a:t>
            </a:r>
            <a:r>
              <a:rPr lang="en-GB" dirty="0" err="1" smtClean="0">
                <a:latin typeface="Lucida Console" panose="020B0609040504020204" pitchFamily="49" charset="0"/>
              </a:rPr>
              <a:t>ToString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>
                <a:latin typeface="+mj-lt"/>
              </a:rPr>
              <a:t> on the </a:t>
            </a:r>
            <a:r>
              <a:rPr lang="en-GB" dirty="0" err="1">
                <a:latin typeface="Lucida Console" panose="020B0609040504020204" pitchFamily="49" charset="0"/>
              </a:rPr>
              <a:t>IQueryable</a:t>
            </a:r>
            <a:r>
              <a:rPr lang="en-GB" dirty="0">
                <a:latin typeface="Lucida Console" panose="020B0609040504020204" pitchFamily="49" charset="0"/>
              </a:rPr>
              <a:t>&lt;T&gt;</a:t>
            </a:r>
            <a:r>
              <a:rPr lang="en-GB" dirty="0"/>
              <a:t> </a:t>
            </a:r>
            <a:r>
              <a:rPr lang="en-GB" dirty="0" smtClean="0"/>
              <a:t>object</a:t>
            </a:r>
            <a:endParaRPr lang="en-GB" dirty="0" smtClean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Example:</a:t>
            </a:r>
            <a:endParaRPr lang="en-GB" dirty="0">
              <a:effectLst/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Logging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8644" y="3278455"/>
            <a:ext cx="7716644" cy="173959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using 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 smtClean="0"/>
              <a:t>  </a:t>
            </a:r>
            <a:r>
              <a:rPr lang="en-GB" sz="1200" dirty="0" err="1" smtClean="0"/>
              <a:t>IQueryable</a:t>
            </a:r>
            <a:r>
              <a:rPr lang="en-GB" sz="1200" dirty="0" smtClean="0"/>
              <a:t>&lt;Vehicle</a:t>
            </a:r>
            <a:r>
              <a:rPr lang="en-GB" sz="1200" dirty="0"/>
              <a:t>&gt; </a:t>
            </a:r>
            <a:r>
              <a:rPr lang="en-GB" sz="1200" dirty="0" err="1"/>
              <a:t>vehs</a:t>
            </a:r>
            <a:r>
              <a:rPr lang="en-GB" sz="1200" dirty="0"/>
              <a:t> = from v in </a:t>
            </a:r>
            <a:r>
              <a:rPr lang="en-GB" sz="1200" dirty="0" err="1"/>
              <a:t>context.Vehicles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    where </a:t>
            </a:r>
            <a:r>
              <a:rPr lang="en-GB" sz="1200" dirty="0" err="1"/>
              <a:t>v.Manufacturer.StartsWith</a:t>
            </a:r>
            <a:r>
              <a:rPr lang="en-GB" sz="1200" dirty="0" smtClean="0"/>
              <a:t>("r")</a:t>
            </a:r>
            <a:endParaRPr lang="en-GB" sz="1200" dirty="0"/>
          </a:p>
          <a:p>
            <a:pPr algn="l"/>
            <a:r>
              <a:rPr lang="en-GB" sz="1200" dirty="0"/>
              <a:t>                             </a:t>
            </a:r>
            <a:r>
              <a:rPr lang="en-GB" sz="1200" dirty="0" smtClean="0"/>
              <a:t>select </a:t>
            </a:r>
            <a:r>
              <a:rPr lang="en-GB" sz="1200" dirty="0"/>
              <a:t>v</a:t>
            </a:r>
            <a:r>
              <a:rPr lang="en-GB" sz="1200" dirty="0" smtClean="0"/>
              <a:t>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smtClean="0">
                <a:solidFill>
                  <a:srgbClr val="FF0000"/>
                </a:solidFill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Console.WriteLine</a:t>
            </a:r>
            <a:r>
              <a:rPr lang="en-GB" sz="1200" b="1" dirty="0" smtClean="0">
                <a:solidFill>
                  <a:srgbClr val="FF0000"/>
                </a:solidFill>
              </a:rPr>
              <a:t>(</a:t>
            </a:r>
            <a:r>
              <a:rPr lang="en-GB" sz="1200" b="1" dirty="0" err="1" smtClean="0">
                <a:solidFill>
                  <a:srgbClr val="FF0000"/>
                </a:solidFill>
              </a:rPr>
              <a:t>vehs.ToString</a:t>
            </a:r>
            <a:r>
              <a:rPr lang="en-GB" sz="1200" b="1" dirty="0">
                <a:solidFill>
                  <a:srgbClr val="FF0000"/>
                </a:solidFill>
              </a:rPr>
              <a:t>());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…        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77" y="4376157"/>
            <a:ext cx="3343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4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 smtClean="0"/>
              <a:t>When you use </a:t>
            </a:r>
            <a:r>
              <a:rPr lang="en-GB" dirty="0" err="1" smtClean="0">
                <a:latin typeface="Lucida Console" panose="020B0609040504020204" pitchFamily="49" charset="0"/>
              </a:rPr>
              <a:t>DbContext</a:t>
            </a:r>
            <a:r>
              <a:rPr lang="en-GB" dirty="0" smtClean="0"/>
              <a:t>, EF automatically </a:t>
            </a:r>
            <a:r>
              <a:rPr lang="en-GB" dirty="0"/>
              <a:t>caches the generated SQL for </a:t>
            </a:r>
            <a:r>
              <a:rPr lang="en-GB" dirty="0" smtClean="0"/>
              <a:t>you</a:t>
            </a:r>
          </a:p>
          <a:p>
            <a:pPr lvl="1"/>
            <a:r>
              <a:rPr lang="en-GB" dirty="0" smtClean="0"/>
              <a:t>When you execute a query, it searches </a:t>
            </a:r>
            <a:r>
              <a:rPr lang="en-GB" dirty="0"/>
              <a:t>the cache for already compiled </a:t>
            </a:r>
            <a:r>
              <a:rPr lang="en-GB" dirty="0" smtClean="0"/>
              <a:t>queries</a:t>
            </a:r>
          </a:p>
          <a:p>
            <a:pPr lvl="1"/>
            <a:endParaRPr lang="en-GB" dirty="0"/>
          </a:p>
          <a:p>
            <a:r>
              <a:rPr lang="en-GB" dirty="0" smtClean="0"/>
              <a:t>However, if you use </a:t>
            </a:r>
            <a:r>
              <a:rPr lang="en-GB" dirty="0" err="1" smtClean="0">
                <a:latin typeface="Lucida Console" panose="020B0609040504020204" pitchFamily="49" charset="0"/>
              </a:rPr>
              <a:t>ObjectContext</a:t>
            </a:r>
            <a:r>
              <a:rPr lang="en-GB" dirty="0" smtClean="0"/>
              <a:t>, you must create a compiled query yourself </a:t>
            </a:r>
          </a:p>
          <a:p>
            <a:pPr lvl="1"/>
            <a:r>
              <a:rPr lang="en-GB" dirty="0" smtClean="0"/>
              <a:t>Call </a:t>
            </a:r>
            <a:r>
              <a:rPr lang="en-GB" dirty="0" err="1" smtClean="0">
                <a:latin typeface="Lucida Console" panose="020B0609040504020204" pitchFamily="49" charset="0"/>
              </a:rPr>
              <a:t>CompiledQuery.Compile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>
                <a:latin typeface="+mj-lt"/>
              </a:rPr>
              <a:t>, which r</a:t>
            </a:r>
            <a:r>
              <a:rPr lang="en-GB" dirty="0" smtClean="0"/>
              <a:t>eturns a delegate that represents the compiled query</a:t>
            </a:r>
          </a:p>
          <a:p>
            <a:pPr lvl="1"/>
            <a:r>
              <a:rPr lang="en-GB" dirty="0" smtClean="0"/>
              <a:t>See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msdn.microsoft.com/en-us/library/bb896297.aspx</a:t>
            </a:r>
            <a:endParaRPr lang="en-GB" dirty="0" smtClean="0"/>
          </a:p>
          <a:p>
            <a:endParaRPr lang="en-GB" dirty="0">
              <a:effectLst/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Compiled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What's the difference between using </a:t>
            </a:r>
            <a:r>
              <a:rPr lang="en-GB" dirty="0" err="1" smtClean="0">
                <a:latin typeface="Lucida Console" panose="020B0609040504020204" pitchFamily="49" charset="0"/>
              </a:rPr>
              <a:t>IEnumerable</a:t>
            </a:r>
            <a:r>
              <a:rPr lang="en-GB" dirty="0" smtClean="0">
                <a:latin typeface="Lucida Console" panose="020B0609040504020204" pitchFamily="49" charset="0"/>
              </a:rPr>
              <a:t>&lt;T&gt;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and </a:t>
            </a:r>
            <a:r>
              <a:rPr lang="en-GB" dirty="0" err="1" smtClean="0">
                <a:latin typeface="Lucida Console" panose="020B0609040504020204" pitchFamily="49" charset="0"/>
              </a:rPr>
              <a:t>IQueryable</a:t>
            </a:r>
            <a:r>
              <a:rPr lang="en-GB" dirty="0" smtClean="0">
                <a:latin typeface="Lucida Console" panose="020B0609040504020204" pitchFamily="49" charset="0"/>
              </a:rPr>
              <a:t>&lt;T&gt;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in a LINQ to Entities query?</a:t>
            </a:r>
          </a:p>
          <a:p>
            <a:pPr lvl="1"/>
            <a:endParaRPr lang="en-GB" dirty="0"/>
          </a:p>
          <a:p>
            <a:r>
              <a:rPr lang="en-GB" dirty="0" err="1" smtClean="0">
                <a:latin typeface="Lucida Console" panose="020B0609040504020204" pitchFamily="49" charset="0"/>
              </a:rPr>
              <a:t>IEnumerable</a:t>
            </a:r>
            <a:r>
              <a:rPr lang="en-GB" dirty="0" smtClean="0">
                <a:latin typeface="Lucida Console" panose="020B0609040504020204" pitchFamily="49" charset="0"/>
              </a:rPr>
              <a:t>&lt;T</a:t>
            </a:r>
            <a:r>
              <a:rPr lang="en-GB" dirty="0">
                <a:latin typeface="Lucida Console" panose="020B0609040504020204" pitchFamily="49" charset="0"/>
              </a:rPr>
              <a:t>&gt;</a:t>
            </a:r>
            <a:r>
              <a:rPr lang="en-GB" dirty="0"/>
              <a:t> example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First causes </a:t>
            </a:r>
            <a:r>
              <a:rPr lang="en-GB" dirty="0"/>
              <a:t>a "SELECT * FROM </a:t>
            </a:r>
            <a:r>
              <a:rPr lang="en-GB" dirty="0" smtClean="0"/>
              <a:t>Employees" to load all records into memory, then filters the entities in memory. Eek!!! </a:t>
            </a:r>
            <a:endParaRPr lang="en-GB" dirty="0"/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 smtClean="0">
                <a:latin typeface="Lucida Console" panose="020B0609040504020204" pitchFamily="49" charset="0"/>
              </a:rPr>
              <a:t>IQueryable</a:t>
            </a:r>
            <a:r>
              <a:rPr lang="en-GB" dirty="0" smtClean="0">
                <a:latin typeface="Lucida Console" panose="020B0609040504020204" pitchFamily="49" charset="0"/>
              </a:rPr>
              <a:t>&lt;T&gt;</a:t>
            </a:r>
            <a:r>
              <a:rPr lang="en-GB" dirty="0" smtClean="0">
                <a:latin typeface="+mj-lt"/>
              </a:rPr>
              <a:t> example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pPr lvl="1"/>
            <a:r>
              <a:rPr lang="en-GB" dirty="0" smtClean="0"/>
              <a:t>Causes a "SELECT </a:t>
            </a:r>
            <a:r>
              <a:rPr lang="en-GB" dirty="0"/>
              <a:t>* FROM </a:t>
            </a:r>
            <a:r>
              <a:rPr lang="en-GB" dirty="0" smtClean="0"/>
              <a:t>Employees </a:t>
            </a:r>
            <a:r>
              <a:rPr lang="en-GB" dirty="0"/>
              <a:t>where </a:t>
            </a:r>
            <a:r>
              <a:rPr lang="en-GB" dirty="0" smtClean="0"/>
              <a:t>Age </a:t>
            </a:r>
            <a:r>
              <a:rPr lang="en-GB" dirty="0"/>
              <a:t>&gt;= </a:t>
            </a:r>
            <a:r>
              <a:rPr lang="en-GB" dirty="0" smtClean="0"/>
              <a:t>30" </a:t>
            </a:r>
          </a:p>
          <a:p>
            <a:pPr lvl="1"/>
            <a:r>
              <a:rPr lang="en-GB" dirty="0" smtClean="0"/>
              <a:t>Much better performance than the </a:t>
            </a:r>
            <a:r>
              <a:rPr lang="en-GB" dirty="0" err="1" smtClean="0">
                <a:latin typeface="Lucida Console" panose="020B0609040504020204" pitchFamily="49" charset="0"/>
              </a:rPr>
              <a:t>IEnumerable</a:t>
            </a:r>
            <a:r>
              <a:rPr lang="en-GB" dirty="0" smtClean="0">
                <a:latin typeface="Lucida Console" panose="020B0609040504020204" pitchFamily="49" charset="0"/>
              </a:rPr>
              <a:t>&lt;T&gt;</a:t>
            </a:r>
            <a:r>
              <a:rPr lang="en-GB" dirty="0" smtClean="0"/>
              <a:t> example</a:t>
            </a:r>
            <a:endParaRPr lang="en-GB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IEnumerable</a:t>
            </a:r>
            <a:r>
              <a:rPr lang="en-GB" dirty="0" smtClean="0"/>
              <a:t> vs. </a:t>
            </a:r>
            <a:r>
              <a:rPr lang="en-GB" dirty="0" err="1" smtClean="0"/>
              <a:t>IQueryable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8644" y="2928804"/>
            <a:ext cx="7716644" cy="5429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 smtClean="0"/>
              <a:t>IEnumerable</a:t>
            </a:r>
            <a:r>
              <a:rPr lang="en-GB" sz="1200" dirty="0" smtClean="0"/>
              <a:t>&lt;Employee&gt; </a:t>
            </a:r>
            <a:r>
              <a:rPr lang="en-GB" sz="1200" dirty="0" err="1" smtClean="0"/>
              <a:t>emps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 smtClean="0"/>
              <a:t>context.Employees</a:t>
            </a:r>
            <a:r>
              <a:rPr lang="en-GB" sz="1200" dirty="0" smtClean="0"/>
              <a:t>;</a:t>
            </a:r>
            <a:endParaRPr lang="en-GB" sz="1200" dirty="0"/>
          </a:p>
          <a:p>
            <a:pPr algn="l"/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smtClean="0"/>
              <a:t>emps30plus </a:t>
            </a:r>
            <a:r>
              <a:rPr lang="en-GB" sz="1200" dirty="0"/>
              <a:t>= </a:t>
            </a:r>
            <a:r>
              <a:rPr lang="en-GB" sz="1200" dirty="0" err="1" smtClean="0"/>
              <a:t>emps.Where</a:t>
            </a:r>
            <a:r>
              <a:rPr lang="en-GB" sz="1200" dirty="0" smtClean="0"/>
              <a:t>(e </a:t>
            </a:r>
            <a:r>
              <a:rPr lang="en-GB" sz="1200" dirty="0"/>
              <a:t>=&gt; </a:t>
            </a:r>
            <a:r>
              <a:rPr lang="en-GB" sz="1200" dirty="0" err="1" smtClean="0"/>
              <a:t>e.Age</a:t>
            </a:r>
            <a:r>
              <a:rPr lang="en-GB" sz="1200" dirty="0" smtClean="0"/>
              <a:t> &gt;= 30);</a:t>
            </a:r>
            <a:endParaRPr lang="en-GB" sz="12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8644" y="5222239"/>
            <a:ext cx="7716644" cy="5429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 smtClean="0"/>
              <a:t>IQueryable</a:t>
            </a:r>
            <a:r>
              <a:rPr lang="en-GB" sz="1200" dirty="0" smtClean="0"/>
              <a:t>&lt;Employee&gt; </a:t>
            </a:r>
            <a:r>
              <a:rPr lang="en-GB" sz="1200" dirty="0" err="1" smtClean="0"/>
              <a:t>emps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 smtClean="0"/>
              <a:t>context.Employees</a:t>
            </a:r>
            <a:r>
              <a:rPr lang="en-GB" sz="1200" dirty="0" smtClean="0"/>
              <a:t>;</a:t>
            </a:r>
            <a:endParaRPr lang="en-GB" sz="1200" dirty="0"/>
          </a:p>
          <a:p>
            <a:pPr algn="l"/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smtClean="0"/>
              <a:t>emps30plus </a:t>
            </a:r>
            <a:r>
              <a:rPr lang="en-GB" sz="1200" dirty="0"/>
              <a:t>= </a:t>
            </a:r>
            <a:r>
              <a:rPr lang="en-GB" sz="1200" dirty="0" err="1" smtClean="0"/>
              <a:t>emps.Where</a:t>
            </a:r>
            <a:r>
              <a:rPr lang="en-GB" sz="1200" dirty="0" smtClean="0"/>
              <a:t>(e </a:t>
            </a:r>
            <a:r>
              <a:rPr lang="en-GB" sz="1200" dirty="0"/>
              <a:t>=&gt; </a:t>
            </a:r>
            <a:r>
              <a:rPr lang="en-GB" sz="1200" dirty="0" err="1" smtClean="0"/>
              <a:t>e.Age</a:t>
            </a:r>
            <a:r>
              <a:rPr lang="en-GB" sz="1200" dirty="0" smtClean="0"/>
              <a:t> &gt;= 30);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501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EF supports </a:t>
            </a:r>
            <a:r>
              <a:rPr lang="en-GB" dirty="0"/>
              <a:t>automatic transaction </a:t>
            </a:r>
            <a:r>
              <a:rPr lang="en-GB" dirty="0" smtClean="0"/>
              <a:t>enlistment</a:t>
            </a:r>
          </a:p>
          <a:p>
            <a:pPr lvl="1"/>
            <a:r>
              <a:rPr lang="en-GB" dirty="0" smtClean="0"/>
              <a:t>You can enclose entity queries </a:t>
            </a:r>
            <a:r>
              <a:rPr lang="en-GB" dirty="0"/>
              <a:t>and </a:t>
            </a:r>
            <a:r>
              <a:rPr lang="en-GB" dirty="0" smtClean="0"/>
              <a:t>updates within </a:t>
            </a:r>
            <a:r>
              <a:rPr lang="en-GB" dirty="0"/>
              <a:t>a </a:t>
            </a:r>
            <a:r>
              <a:rPr lang="en-GB" dirty="0">
                <a:latin typeface="Lucida Console" panose="020B0609040504020204" pitchFamily="49" charset="0"/>
              </a:rPr>
              <a:t>System.Transactions</a:t>
            </a:r>
            <a:r>
              <a:rPr lang="en-GB" dirty="0"/>
              <a:t> </a:t>
            </a:r>
            <a:r>
              <a:rPr lang="en-GB" dirty="0" smtClean="0"/>
              <a:t>transaction</a:t>
            </a:r>
          </a:p>
          <a:p>
            <a:pPr lvl="1"/>
            <a:endParaRPr lang="en-GB" dirty="0"/>
          </a:p>
          <a:p>
            <a:r>
              <a:rPr lang="en-GB" dirty="0" smtClean="0"/>
              <a:t>Reasons for using transactions in EF:</a:t>
            </a:r>
            <a:endParaRPr lang="en-GB" dirty="0"/>
          </a:p>
          <a:p>
            <a:pPr lvl="1"/>
            <a:r>
              <a:rPr lang="en-GB" dirty="0" smtClean="0"/>
              <a:t>To execute </a:t>
            </a:r>
            <a:r>
              <a:rPr lang="en-GB" dirty="0"/>
              <a:t>multiple </a:t>
            </a:r>
            <a:r>
              <a:rPr lang="en-GB" dirty="0" smtClean="0"/>
              <a:t>ops </a:t>
            </a:r>
            <a:r>
              <a:rPr lang="en-GB" dirty="0"/>
              <a:t>against </a:t>
            </a:r>
            <a:r>
              <a:rPr lang="en-GB" dirty="0" smtClean="0"/>
              <a:t>a data </a:t>
            </a:r>
            <a:r>
              <a:rPr lang="en-GB" dirty="0"/>
              <a:t>source that must be highly </a:t>
            </a:r>
            <a:r>
              <a:rPr lang="en-GB" dirty="0" smtClean="0"/>
              <a:t>consistent</a:t>
            </a:r>
          </a:p>
          <a:p>
            <a:pPr lvl="2"/>
            <a:r>
              <a:rPr lang="en-GB" dirty="0" smtClean="0"/>
              <a:t>E.g. queries </a:t>
            </a:r>
            <a:r>
              <a:rPr lang="en-GB" dirty="0"/>
              <a:t>that depend on the successful completion of object </a:t>
            </a:r>
            <a:r>
              <a:rPr lang="en-GB" dirty="0" smtClean="0"/>
              <a:t>changes</a:t>
            </a:r>
          </a:p>
          <a:p>
            <a:pPr lvl="1"/>
            <a:r>
              <a:rPr lang="en-GB" dirty="0" smtClean="0"/>
              <a:t>To coordinate </a:t>
            </a:r>
            <a:r>
              <a:rPr lang="en-GB" dirty="0"/>
              <a:t>changes in the object context with other distributed </a:t>
            </a:r>
            <a:r>
              <a:rPr lang="en-GB" dirty="0" smtClean="0"/>
              <a:t>operations</a:t>
            </a:r>
          </a:p>
          <a:p>
            <a:pPr lvl="2"/>
            <a:r>
              <a:rPr lang="en-GB" dirty="0" smtClean="0"/>
              <a:t>E.g. sending </a:t>
            </a:r>
            <a:r>
              <a:rPr lang="en-GB" dirty="0"/>
              <a:t>an e-mail </a:t>
            </a:r>
            <a:r>
              <a:rPr lang="en-GB" dirty="0" smtClean="0"/>
              <a:t>or </a:t>
            </a:r>
            <a:r>
              <a:rPr lang="en-GB" dirty="0"/>
              <a:t>writing to a message </a:t>
            </a:r>
            <a:r>
              <a:rPr lang="en-GB" dirty="0" smtClean="0"/>
              <a:t>queue</a:t>
            </a:r>
            <a:r>
              <a:rPr lang="en-GB" dirty="0"/>
              <a:t/>
            </a:r>
            <a:br>
              <a:rPr lang="en-GB" dirty="0"/>
            </a:br>
            <a:endParaRPr lang="en-GB" dirty="0">
              <a:effectLst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Transactions and the Entity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4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Overview</a:t>
            </a:r>
          </a:p>
          <a:p>
            <a:r>
              <a:rPr lang="en-GB" dirty="0"/>
              <a:t>Data Provider for EF - </a:t>
            </a:r>
            <a:r>
              <a:rPr lang="en-GB" dirty="0" smtClean="0"/>
              <a:t>classes </a:t>
            </a:r>
            <a:r>
              <a:rPr lang="en-GB" dirty="0"/>
              <a:t>and </a:t>
            </a:r>
            <a:r>
              <a:rPr lang="en-GB" dirty="0" smtClean="0"/>
              <a:t>interfaces</a:t>
            </a:r>
          </a:p>
          <a:p>
            <a:r>
              <a:rPr lang="en-GB" sz="2400" dirty="0" smtClean="0"/>
              <a:t>Example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Using the Entity Client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6E500-DB57-46F6-8ED8-26E2885437AD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 EF includes an "entity client API"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This is the magic that translates database data to entities in memory, via the Data Provider for EF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In </a:t>
            </a:r>
            <a:r>
              <a:rPr lang="en-GB" dirty="0" err="1" smtClean="0">
                <a:latin typeface="Lucida Console" panose="020B0609040504020204" pitchFamily="49" charset="0"/>
              </a:rPr>
              <a:t>System.Data.Entity.Core.EntityClient</a:t>
            </a:r>
            <a:r>
              <a:rPr lang="en-GB" dirty="0" smtClean="0"/>
              <a:t> </a:t>
            </a:r>
            <a:r>
              <a:rPr lang="en-GB" dirty="0"/>
              <a:t>namespace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Normally you don't bother using the entity client API in your own code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But you can if you like</a:t>
            </a:r>
            <a:endParaRPr lang="en-GB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ym typeface="Wingdings" pitchFamily="2" charset="2"/>
              </a:rPr>
              <a:t>E.g. y</a:t>
            </a:r>
            <a:r>
              <a:rPr lang="en-GB" sz="2000" dirty="0" smtClean="0"/>
              <a:t>ou can use </a:t>
            </a:r>
            <a:r>
              <a:rPr lang="en-GB" sz="2000" dirty="0" err="1" smtClean="0">
                <a:latin typeface="Lucida Console" pitchFamily="49" charset="0"/>
              </a:rPr>
              <a:t>EntityDataReader</a:t>
            </a:r>
            <a:r>
              <a:rPr lang="en-GB" sz="2000" dirty="0" smtClean="0"/>
              <a:t> to read entities using familiar a "data reader"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Used in conjunction with Entity SQL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See example on next slide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err="1" smtClean="0">
                <a:latin typeface="Lucida Console" panose="020B0609040504020204" pitchFamily="49" charset="0"/>
              </a:rPr>
              <a:t>EntityConnection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Contains reference to conceptual model and data source </a:t>
            </a:r>
            <a:r>
              <a:rPr lang="en-GB" dirty="0" err="1" smtClean="0"/>
              <a:t>conn</a:t>
            </a:r>
            <a:r>
              <a:rPr lang="en-GB" baseline="30000" dirty="0" err="1" smtClean="0"/>
              <a:t>n</a:t>
            </a:r>
            <a:r>
              <a:rPr lang="en-GB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err="1" smtClean="0">
                <a:latin typeface="Lucida Console" panose="020B0609040504020204" pitchFamily="49" charset="0"/>
              </a:rPr>
              <a:t>EntityTransaction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Specifies the transaction for an </a:t>
            </a:r>
            <a:r>
              <a:rPr lang="en-GB" dirty="0" err="1" smtClean="0">
                <a:latin typeface="Lucida Console" panose="020B0609040504020204" pitchFamily="49" charset="0"/>
              </a:rPr>
              <a:t>EntityCommand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 err="1" smtClean="0">
                <a:latin typeface="Lucida Console" panose="020B0609040504020204" pitchFamily="49" charset="0"/>
              </a:rPr>
              <a:t>EntityCommand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Represents a command for the conceptual layer</a:t>
            </a:r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 err="1" smtClean="0">
                <a:latin typeface="Lucida Console" panose="020B0609040504020204" pitchFamily="49" charset="0"/>
              </a:rPr>
              <a:t>EntityParameter</a:t>
            </a:r>
            <a:r>
              <a:rPr lang="en-GB" dirty="0" smtClean="0">
                <a:latin typeface="Lucida Console" panose="020B0609040504020204" pitchFamily="49" charset="0"/>
              </a:rPr>
              <a:t>, </a:t>
            </a:r>
            <a:r>
              <a:rPr lang="en-GB" dirty="0" err="1" smtClean="0">
                <a:latin typeface="Lucida Console" panose="020B0609040504020204" pitchFamily="49" charset="0"/>
              </a:rPr>
              <a:t>EntityParameterCollection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Represent parameters used by an </a:t>
            </a:r>
            <a:r>
              <a:rPr lang="en-GB" dirty="0" err="1" smtClean="0">
                <a:latin typeface="Lucida Console" panose="020B0609040504020204" pitchFamily="49" charset="0"/>
              </a:rPr>
              <a:t>EntityCommand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 err="1" smtClean="0">
                <a:latin typeface="Lucida Console" panose="020B0609040504020204" pitchFamily="49" charset="0"/>
              </a:rPr>
              <a:t>EntityDataReader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Reads a forward-only stream of rows from a data source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Data Provider for EF - Classes and Interfaces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48" y="1134026"/>
            <a:ext cx="8395086" cy="556219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ProcessVehiclesUsingEntityDataReader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// </a:t>
            </a:r>
            <a:r>
              <a:rPr lang="en-GB" sz="1200" dirty="0"/>
              <a:t>Make a connection object, based on our *.</a:t>
            </a:r>
            <a:r>
              <a:rPr lang="en-GB" sz="1200" dirty="0" err="1"/>
              <a:t>config</a:t>
            </a:r>
            <a:r>
              <a:rPr lang="en-GB" sz="1200" dirty="0"/>
              <a:t> file. 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EntityConnection</a:t>
            </a:r>
            <a:r>
              <a:rPr lang="en-GB" sz="1200" dirty="0"/>
              <a:t> </a:t>
            </a:r>
            <a:r>
              <a:rPr lang="en-GB" sz="1200" dirty="0" err="1"/>
              <a:t>cn</a:t>
            </a:r>
            <a:r>
              <a:rPr lang="en-GB" sz="1200" dirty="0"/>
              <a:t> = new </a:t>
            </a:r>
            <a:r>
              <a:rPr lang="en-GB" sz="1200" dirty="0" err="1"/>
              <a:t>EntityConnection</a:t>
            </a:r>
            <a:r>
              <a:rPr lang="en-GB" sz="1200" dirty="0"/>
              <a:t>("name=</a:t>
            </a:r>
            <a:r>
              <a:rPr lang="en-GB" sz="1200" dirty="0" err="1"/>
              <a:t>CarsDatabaseEntities</a:t>
            </a:r>
            <a:r>
              <a:rPr lang="en-GB" sz="1200" dirty="0"/>
              <a:t>"))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cn.Open</a:t>
            </a:r>
            <a:r>
              <a:rPr lang="en-GB" sz="1200" dirty="0"/>
              <a:t>();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Now build an Entity SQL query.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string query = "SELECT VALUE vehicle FROM </a:t>
            </a:r>
            <a:r>
              <a:rPr lang="en-GB" sz="1200" dirty="0" err="1"/>
              <a:t>CarsDatabaseEntities.Vehicles</a:t>
            </a:r>
            <a:r>
              <a:rPr lang="en-GB" sz="1200" dirty="0"/>
              <a:t> AS vehicle";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// Create a command object.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using (</a:t>
            </a:r>
            <a:r>
              <a:rPr lang="en-GB" sz="1200" dirty="0" err="1"/>
              <a:t>EntityCommand</a:t>
            </a:r>
            <a:r>
              <a:rPr lang="en-GB" sz="1200" dirty="0"/>
              <a:t> </a:t>
            </a:r>
            <a:r>
              <a:rPr lang="en-GB" sz="1200" dirty="0" err="1"/>
              <a:t>cmd</a:t>
            </a:r>
            <a:r>
              <a:rPr lang="en-GB" sz="1200" dirty="0"/>
              <a:t> = </a:t>
            </a:r>
            <a:r>
              <a:rPr lang="en-GB" sz="1200" dirty="0" err="1"/>
              <a:t>cn.CreateCommand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cmd.CommandText</a:t>
            </a:r>
            <a:r>
              <a:rPr lang="en-GB" sz="1200" dirty="0"/>
              <a:t> = query;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/>
              <a:t>// Finally, get the data reader and process records.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/>
              <a:t>using (</a:t>
            </a:r>
            <a:r>
              <a:rPr lang="en-GB" sz="1200" dirty="0" err="1"/>
              <a:t>EntityDataReader</a:t>
            </a:r>
            <a:r>
              <a:rPr lang="en-GB" sz="1200" dirty="0"/>
              <a:t> </a:t>
            </a:r>
            <a:r>
              <a:rPr lang="en-GB" sz="1200" dirty="0" err="1"/>
              <a:t>dr</a:t>
            </a:r>
            <a:r>
              <a:rPr lang="en-GB" sz="1200" dirty="0"/>
              <a:t> = </a:t>
            </a:r>
            <a:r>
              <a:rPr lang="en-GB" sz="1200" dirty="0" err="1"/>
              <a:t>cmd.ExecuteReader</a:t>
            </a:r>
            <a:r>
              <a:rPr lang="en-GB" sz="1200" dirty="0"/>
              <a:t>(</a:t>
            </a:r>
            <a:r>
              <a:rPr lang="en-GB" sz="1200" dirty="0" err="1"/>
              <a:t>CommandBehavior.SequentialAccess</a:t>
            </a:r>
            <a:r>
              <a:rPr lang="en-GB" sz="1200" dirty="0"/>
              <a:t>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</a:t>
            </a: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nAll</a:t>
            </a:r>
            <a:r>
              <a:rPr lang="en-GB" sz="1200" dirty="0"/>
              <a:t> vehicle details, retrieved using entity client API:");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</a:t>
            </a:r>
            <a:r>
              <a:rPr lang="en-GB" sz="1200" dirty="0"/>
              <a:t>while (</a:t>
            </a:r>
            <a:r>
              <a:rPr lang="en-GB" sz="1200" dirty="0" err="1"/>
              <a:t>dr.Read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</a:t>
            </a:r>
            <a:r>
              <a:rPr lang="en-GB" sz="1200" dirty="0" err="1"/>
              <a:t>Console.WriteLine</a:t>
            </a:r>
            <a:r>
              <a:rPr lang="en-GB" sz="1200" dirty="0"/>
              <a:t>("[{0}] {1}, {2}, {3}", </a:t>
            </a:r>
            <a:r>
              <a:rPr lang="en-GB" sz="1200" dirty="0" err="1"/>
              <a:t>dr</a:t>
            </a:r>
            <a:r>
              <a:rPr lang="en-GB" sz="1200" dirty="0"/>
              <a:t>["</a:t>
            </a:r>
            <a:r>
              <a:rPr lang="en-GB" sz="1200" dirty="0" err="1"/>
              <a:t>CarID</a:t>
            </a:r>
            <a:r>
              <a:rPr lang="en-GB" sz="1200" dirty="0"/>
              <a:t>"],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                          </a:t>
            </a:r>
            <a:r>
              <a:rPr lang="en-GB" sz="1200" dirty="0" err="1"/>
              <a:t>dr</a:t>
            </a:r>
            <a:r>
              <a:rPr lang="en-GB" sz="1200" dirty="0"/>
              <a:t>["Manufacturer"],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                          </a:t>
            </a:r>
            <a:r>
              <a:rPr lang="en-GB" sz="1200" dirty="0" err="1"/>
              <a:t>dr</a:t>
            </a:r>
            <a:r>
              <a:rPr lang="en-GB" sz="1200" dirty="0"/>
              <a:t>["</a:t>
            </a:r>
            <a:r>
              <a:rPr lang="en-GB" sz="1200" dirty="0" err="1"/>
              <a:t>Reg</a:t>
            </a:r>
            <a:r>
              <a:rPr lang="en-GB" sz="1200" dirty="0"/>
              <a:t>"],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                          </a:t>
            </a:r>
            <a:r>
              <a:rPr lang="en-GB" sz="1200" dirty="0" err="1"/>
              <a:t>dr</a:t>
            </a:r>
            <a:r>
              <a:rPr lang="en-GB" sz="1200" dirty="0"/>
              <a:t>["Owner"]);</a:t>
            </a:r>
          </a:p>
          <a:p>
            <a:pPr algn="l"/>
            <a:r>
              <a:rPr lang="en-GB" sz="1200" dirty="0"/>
              <a:t>   </a:t>
            </a:r>
            <a:r>
              <a:rPr lang="en-GB" sz="1200" dirty="0" smtClean="0"/>
              <a:t>   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  </a:t>
            </a:r>
            <a:r>
              <a:rPr lang="en-GB" sz="1200" dirty="0" smtClean="0"/>
              <a:t> 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  </a:t>
            </a:r>
            <a:r>
              <a:rPr lang="en-GB" sz="1200" dirty="0" smtClean="0"/>
              <a:t>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Overview</a:t>
            </a:r>
          </a:p>
          <a:p>
            <a:r>
              <a:rPr lang="en-GB" sz="2400" dirty="0" smtClean="0"/>
              <a:t>Viewing the entity data model</a:t>
            </a:r>
          </a:p>
          <a:p>
            <a:r>
              <a:rPr lang="en-GB" sz="2400" dirty="0" smtClean="0"/>
              <a:t>Importing stored procedures</a:t>
            </a:r>
          </a:p>
          <a:p>
            <a:r>
              <a:rPr lang="en-GB" sz="2400" dirty="0" smtClean="0"/>
              <a:t>Navigating relationships</a:t>
            </a:r>
          </a:p>
          <a:p>
            <a:r>
              <a:rPr lang="en-GB" sz="2400" dirty="0" smtClean="0"/>
              <a:t>Invoking stored procedures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Creating a Full Entity Data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6E500-DB57-46F6-8ED8-26E2885437AD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In this section we'll create a full entity data model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FullDemo</a:t>
            </a:r>
            <a:r>
              <a:rPr lang="en-GB" sz="2000" dirty="0" smtClean="0"/>
              <a:t> example</a:t>
            </a:r>
          </a:p>
          <a:p>
            <a:pPr lvl="1" eaLnBrk="1" hangingPunct="1"/>
            <a:r>
              <a:rPr lang="en-GB" sz="2000" dirty="0" smtClean="0"/>
              <a:t>One-to-many relationship between </a:t>
            </a:r>
            <a:r>
              <a:rPr lang="en-GB" sz="2000" dirty="0" smtClean="0">
                <a:latin typeface="Lucida Console" pitchFamily="49" charset="0"/>
              </a:rPr>
              <a:t>Cars</a:t>
            </a:r>
            <a:r>
              <a:rPr lang="en-GB" sz="2000" dirty="0" smtClean="0"/>
              <a:t> and </a:t>
            </a:r>
            <a:r>
              <a:rPr lang="en-GB" sz="2000" dirty="0" smtClean="0">
                <a:latin typeface="Lucida Console" pitchFamily="49" charset="0"/>
              </a:rPr>
              <a:t>Extras</a:t>
            </a: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r>
              <a:rPr lang="en-GB" sz="2000" dirty="0" smtClean="0">
                <a:latin typeface="+mj-lt"/>
              </a:rPr>
              <a:t>Plus a stored procedure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39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03" y="2369816"/>
            <a:ext cx="4785187" cy="151024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02" y="4580215"/>
            <a:ext cx="4785187" cy="129883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What is the </a:t>
            </a:r>
            <a:r>
              <a:rPr lang="en-GB" sz="2400" dirty="0" smtClean="0"/>
              <a:t>Entity Framework?</a:t>
            </a:r>
          </a:p>
          <a:p>
            <a:pPr lvl="1" eaLnBrk="1" hangingPunct="1"/>
            <a:r>
              <a:rPr lang="en-GB" dirty="0" smtClean="0"/>
              <a:t>An Object-Relational Mapping API </a:t>
            </a:r>
            <a:endParaRPr lang="en-GB" sz="2000" dirty="0" smtClean="0"/>
          </a:p>
          <a:p>
            <a:pPr lvl="1" eaLnBrk="1" hangingPunct="1"/>
            <a:r>
              <a:rPr lang="en-GB" sz="2000" dirty="0" smtClean="0"/>
              <a:t>Allows you to map database tables to classes, using VS wizards</a:t>
            </a:r>
          </a:p>
          <a:p>
            <a:pPr lvl="1" eaLnBrk="1" hangingPunct="1"/>
            <a:r>
              <a:rPr lang="en-GB" sz="2000" dirty="0" smtClean="0"/>
              <a:t>These classes are known as "entity classes"</a:t>
            </a:r>
          </a:p>
          <a:p>
            <a:pPr eaLnBrk="1" hangingPunct="1"/>
            <a:endParaRPr lang="en-GB" sz="2400" dirty="0" smtClean="0"/>
          </a:p>
          <a:p>
            <a:pPr lvl="1" eaLnBrk="1" hangingPunct="1"/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EF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Note the following points in the entity 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The </a:t>
            </a:r>
            <a:r>
              <a:rPr lang="en-GB" sz="2000" dirty="0" smtClean="0">
                <a:latin typeface="Lucida Console" pitchFamily="49" charset="0"/>
              </a:rPr>
              <a:t>Car</a:t>
            </a:r>
            <a:r>
              <a:rPr lang="en-GB" sz="2000" dirty="0" smtClean="0">
                <a:latin typeface="+mj-lt"/>
              </a:rPr>
              <a:t> and </a:t>
            </a:r>
            <a:r>
              <a:rPr lang="en-GB" sz="2000" dirty="0" smtClean="0">
                <a:latin typeface="Lucida Console" pitchFamily="49" charset="0"/>
              </a:rPr>
              <a:t>Extra</a:t>
            </a:r>
            <a:r>
              <a:rPr lang="en-GB" sz="2000" dirty="0" smtClean="0">
                <a:latin typeface="+mj-lt"/>
              </a:rPr>
              <a:t> entity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The association between the </a:t>
            </a:r>
            <a:r>
              <a:rPr lang="en-GB" sz="2000" dirty="0" smtClean="0">
                <a:latin typeface="Lucida Console" pitchFamily="49" charset="0"/>
              </a:rPr>
              <a:t>Extras</a:t>
            </a:r>
            <a:r>
              <a:rPr lang="en-GB" sz="2000" dirty="0" smtClean="0">
                <a:latin typeface="+mj-lt"/>
              </a:rPr>
              <a:t> and </a:t>
            </a:r>
            <a:r>
              <a:rPr lang="en-GB" sz="2000" dirty="0" smtClean="0">
                <a:latin typeface="Lucida Console" pitchFamily="49" charset="0"/>
              </a:rPr>
              <a:t>Cars</a:t>
            </a:r>
            <a:r>
              <a:rPr lang="en-GB" sz="2000" dirty="0" smtClean="0">
                <a:latin typeface="+mj-lt"/>
              </a:rPr>
              <a:t>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The navigation properties that allow you to navigate between a car and its extras, and vice versa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Viewing the Entity Data Model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40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64" y="2972048"/>
            <a:ext cx="5645446" cy="360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5664496" y="4187904"/>
            <a:ext cx="1082010" cy="37158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64496" y="4734737"/>
            <a:ext cx="1082010" cy="23605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24884" y="4874724"/>
            <a:ext cx="872448" cy="35752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998819" y="4874724"/>
            <a:ext cx="872448" cy="35752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If you've included stored procedures in your entity model…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latin typeface="+mj-lt"/>
              </a:rPr>
              <a:t>They are automatically mapped to functions in your entity model</a:t>
            </a:r>
            <a:endParaRPr lang="en-GB" sz="1600" dirty="0" smtClean="0"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Stored Procedures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41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28" y="2060285"/>
            <a:ext cx="3497834" cy="430122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3006569" y="4531507"/>
            <a:ext cx="2747460" cy="4642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14006" y="5654044"/>
            <a:ext cx="2747460" cy="4642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To navigate a one-to-many relationship…</a:t>
            </a:r>
          </a:p>
          <a:p>
            <a:pPr lvl="1"/>
            <a:r>
              <a:rPr lang="en-GB" sz="2000" dirty="0" smtClean="0"/>
              <a:t>E.g. for a given car, get all its extras</a:t>
            </a:r>
          </a:p>
          <a:p>
            <a:pPr lvl="1"/>
            <a:endParaRPr lang="en-GB" dirty="0"/>
          </a:p>
          <a:p>
            <a:pPr lvl="1"/>
            <a:endParaRPr lang="en-GB" sz="2000" dirty="0" smtClean="0"/>
          </a:p>
          <a:p>
            <a:pPr lvl="1"/>
            <a:endParaRPr lang="en-GB" dirty="0"/>
          </a:p>
          <a:p>
            <a:pPr lvl="1"/>
            <a:endParaRPr lang="en-GB" sz="2000" dirty="0" smtClean="0"/>
          </a:p>
          <a:p>
            <a:pPr lvl="1"/>
            <a:endParaRPr lang="en-GB" dirty="0"/>
          </a:p>
          <a:p>
            <a:pPr lvl="1"/>
            <a:endParaRPr lang="en-GB" sz="2000" dirty="0" smtClean="0"/>
          </a:p>
          <a:p>
            <a:pPr lvl="1"/>
            <a:endParaRPr lang="en-GB" dirty="0"/>
          </a:p>
          <a:p>
            <a:pPr marL="57150" indent="0">
              <a:buNone/>
            </a:pPr>
            <a:endParaRPr lang="en-GB" dirty="0"/>
          </a:p>
          <a:p>
            <a:r>
              <a:rPr lang="en-GB" sz="2400" dirty="0" smtClean="0"/>
              <a:t>You can influence when the related entities are loaded…</a:t>
            </a:r>
          </a:p>
          <a:p>
            <a:endParaRPr lang="en-GB" sz="24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Relationships </a:t>
            </a:r>
            <a:r>
              <a:rPr lang="en-GB" sz="2800" dirty="0" smtClean="0"/>
              <a:t>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1CB64D-2FF0-471D-9957-46279BED8904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4968" y="2197286"/>
            <a:ext cx="8395086" cy="267496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DisplayExtrasForCar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carID</a:t>
            </a:r>
            <a:r>
              <a:rPr lang="en-GB" sz="1200" dirty="0"/>
              <a:t>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pt-BR" sz="1200" dirty="0"/>
              <a:t>  </a:t>
            </a:r>
            <a:r>
              <a:rPr lang="pt-BR" sz="1200" dirty="0" smtClean="0"/>
              <a:t>  </a:t>
            </a:r>
            <a:r>
              <a:rPr lang="pt-BR" sz="1200" dirty="0"/>
              <a:t>var extras = from e in context.Extras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</a:t>
            </a:r>
            <a:r>
              <a:rPr lang="en-GB" sz="1200" dirty="0"/>
              <a:t>where </a:t>
            </a:r>
            <a:r>
              <a:rPr lang="en-GB" sz="1200" dirty="0" err="1"/>
              <a:t>e.CarID</a:t>
            </a:r>
            <a:r>
              <a:rPr lang="en-GB" sz="1200" dirty="0"/>
              <a:t> == </a:t>
            </a:r>
            <a:r>
              <a:rPr lang="en-GB" sz="1200" dirty="0" err="1"/>
              <a:t>carID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</a:t>
            </a:r>
            <a:r>
              <a:rPr lang="en-GB" sz="1200" dirty="0"/>
              <a:t>select e;</a:t>
            </a:r>
          </a:p>
          <a:p>
            <a:pPr algn="l"/>
            <a:endParaRPr lang="en-GB" sz="1200" dirty="0"/>
          </a:p>
          <a:p>
            <a:pPr algn="l"/>
            <a:r>
              <a:rPr lang="sv-SE" sz="1200" dirty="0"/>
              <a:t>  </a:t>
            </a:r>
            <a:r>
              <a:rPr lang="sv-SE" sz="1200" dirty="0" smtClean="0"/>
              <a:t>  </a:t>
            </a:r>
            <a:r>
              <a:rPr lang="sv-SE" sz="1200" dirty="0"/>
              <a:t>foreach (var e in extras)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(e);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4968" y="5609067"/>
            <a:ext cx="8395086" cy="28537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 smtClean="0"/>
              <a:t>context.Configuration.LazyLoadingEnabled</a:t>
            </a:r>
            <a:r>
              <a:rPr lang="en-GB" sz="1200" dirty="0" smtClean="0"/>
              <a:t> = true;    // Lazy loading</a:t>
            </a:r>
            <a:endParaRPr lang="en-GB" sz="1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4968" y="6027424"/>
            <a:ext cx="8395086" cy="28537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err="1" smtClean="0"/>
              <a:t>context.Configuration.LazyLoadingEnabled</a:t>
            </a:r>
            <a:r>
              <a:rPr lang="en-GB" sz="1200" dirty="0" smtClean="0"/>
              <a:t> = false;   // Eager loading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To navigate a many-to-one relationship…</a:t>
            </a:r>
          </a:p>
          <a:p>
            <a:pPr lvl="1"/>
            <a:r>
              <a:rPr lang="en-GB" sz="2000" dirty="0" smtClean="0"/>
              <a:t>E.g. for a given extra, get the car it belongs to</a:t>
            </a:r>
            <a:endParaRPr lang="en-GB" sz="20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Relationships </a:t>
            </a:r>
            <a:r>
              <a:rPr lang="en-GB" sz="2800" dirty="0" smtClean="0"/>
              <a:t>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1CB64D-2FF0-471D-9957-46279BED8904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4968" y="2197285"/>
            <a:ext cx="8395086" cy="33846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DisplayCarsThatOwnExtras</a:t>
            </a:r>
            <a:r>
              <a:rPr lang="en-GB" sz="1200" dirty="0"/>
              <a:t>(</a:t>
            </a:r>
            <a:r>
              <a:rPr lang="en-GB" sz="1200" dirty="0" err="1"/>
              <a:t>IEnumerable</a:t>
            </a:r>
            <a:r>
              <a:rPr lang="en-GB" sz="1200" dirty="0"/>
              <a:t>&lt;Extra&gt; extras)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sv-SE" sz="1200" dirty="0"/>
              <a:t>  </a:t>
            </a:r>
            <a:r>
              <a:rPr lang="sv-SE" sz="1200" dirty="0" smtClean="0"/>
              <a:t>  </a:t>
            </a:r>
            <a:r>
              <a:rPr lang="sv-SE" sz="1200" dirty="0"/>
              <a:t>foreach (Extra extra in extras)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theCar</a:t>
            </a:r>
            <a:r>
              <a:rPr lang="en-GB" sz="1200" dirty="0"/>
              <a:t> = (from c in </a:t>
            </a:r>
            <a:r>
              <a:rPr lang="en-GB" sz="1200" dirty="0" err="1"/>
              <a:t>context.Cars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</a:t>
            </a:r>
            <a:r>
              <a:rPr lang="en-GB" sz="1200" dirty="0"/>
              <a:t>where </a:t>
            </a:r>
            <a:r>
              <a:rPr lang="en-GB" sz="1200" dirty="0" err="1"/>
              <a:t>c.CarID</a:t>
            </a:r>
            <a:r>
              <a:rPr lang="en-GB" sz="1200" dirty="0"/>
              <a:t> == </a:t>
            </a:r>
            <a:r>
              <a:rPr lang="en-GB" sz="1200" dirty="0" err="1"/>
              <a:t>extra.CarID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</a:t>
            </a:r>
            <a:r>
              <a:rPr lang="en-GB" sz="1200" dirty="0"/>
              <a:t>select c).First();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("{0}, registration {1}, owner {2}, has {3} extras.",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</a:t>
            </a:r>
            <a:r>
              <a:rPr lang="en-GB" sz="1200" dirty="0" err="1"/>
              <a:t>theCar.Make</a:t>
            </a:r>
            <a:r>
              <a:rPr lang="en-GB" sz="1200" dirty="0"/>
              <a:t>,</a:t>
            </a:r>
          </a:p>
          <a:p>
            <a:pPr algn="l"/>
            <a:r>
              <a:rPr lang="en-GB" sz="1200" dirty="0"/>
              <a:t>           </a:t>
            </a:r>
            <a:r>
              <a:rPr lang="en-GB" sz="1200" dirty="0" smtClean="0"/>
              <a:t>              </a:t>
            </a:r>
            <a:r>
              <a:rPr lang="en-GB" sz="1200" dirty="0" err="1"/>
              <a:t>theCar.Reg</a:t>
            </a:r>
            <a:r>
              <a:rPr lang="en-GB" sz="1200" dirty="0"/>
              <a:t>,</a:t>
            </a:r>
          </a:p>
          <a:p>
            <a:pPr algn="l"/>
            <a:r>
              <a:rPr lang="en-GB" sz="1200" dirty="0"/>
              <a:t>                </a:t>
            </a:r>
            <a:r>
              <a:rPr lang="en-GB" sz="1200" dirty="0" smtClean="0"/>
              <a:t>         </a:t>
            </a:r>
            <a:r>
              <a:rPr lang="en-GB" sz="1200" dirty="0" err="1" smtClean="0"/>
              <a:t>theCar.Owner</a:t>
            </a:r>
            <a:r>
              <a:rPr lang="en-GB" sz="1200" dirty="0"/>
              <a:t>,</a:t>
            </a:r>
          </a:p>
          <a:p>
            <a:pPr algn="l"/>
            <a:r>
              <a:rPr lang="en-GB" sz="1200" dirty="0"/>
              <a:t>                </a:t>
            </a:r>
            <a:r>
              <a:rPr lang="en-GB" sz="1200" dirty="0" smtClean="0"/>
              <a:t>         </a:t>
            </a:r>
            <a:r>
              <a:rPr lang="en-GB" sz="1200" dirty="0" err="1" smtClean="0"/>
              <a:t>theCar.Extras.Count</a:t>
            </a:r>
            <a:r>
              <a:rPr lang="en-GB" sz="1200" dirty="0"/>
              <a:t>());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To add an entity in a many-to-one relationship…</a:t>
            </a:r>
          </a:p>
          <a:p>
            <a:pPr lvl="1"/>
            <a:r>
              <a:rPr lang="en-GB" sz="2000" dirty="0" smtClean="0"/>
              <a:t>E.g. add an extra to a car</a:t>
            </a:r>
          </a:p>
          <a:p>
            <a:pPr lvl="1"/>
            <a:endParaRPr lang="en-GB" sz="20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Relationships </a:t>
            </a:r>
            <a:r>
              <a:rPr lang="en-GB" sz="2800" dirty="0" smtClean="0"/>
              <a:t>(3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1CB64D-2FF0-471D-9957-46279BED8904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4968" y="2197286"/>
            <a:ext cx="8395086" cy="248389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AddEjectorSeatToCar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carID</a:t>
            </a:r>
            <a:r>
              <a:rPr lang="en-GB" sz="1200" dirty="0"/>
              <a:t>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using 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theCar</a:t>
            </a:r>
            <a:r>
              <a:rPr lang="en-GB" sz="1200" dirty="0"/>
              <a:t> = (from c in </a:t>
            </a:r>
            <a:r>
              <a:rPr lang="en-GB" sz="1200" dirty="0" err="1"/>
              <a:t>context.Cars</a:t>
            </a:r>
            <a:endParaRPr lang="en-GB" sz="1200" dirty="0"/>
          </a:p>
          <a:p>
            <a:pPr algn="l"/>
            <a:r>
              <a:rPr lang="en-GB" sz="1200" dirty="0" smtClean="0"/>
              <a:t>                  </a:t>
            </a:r>
            <a:r>
              <a:rPr lang="en-GB" sz="1200" dirty="0"/>
              <a:t>where </a:t>
            </a:r>
            <a:r>
              <a:rPr lang="en-GB" sz="1200" dirty="0" err="1"/>
              <a:t>c.CarID</a:t>
            </a:r>
            <a:r>
              <a:rPr lang="en-GB" sz="1200" dirty="0"/>
              <a:t> == </a:t>
            </a:r>
            <a:r>
              <a:rPr lang="en-GB" sz="1200" dirty="0" err="1"/>
              <a:t>carID</a:t>
            </a:r>
            <a:endParaRPr lang="en-GB" sz="1200" dirty="0"/>
          </a:p>
          <a:p>
            <a:pPr algn="l"/>
            <a:r>
              <a:rPr lang="en-GB" sz="1200" dirty="0" smtClean="0"/>
              <a:t>                  </a:t>
            </a:r>
            <a:r>
              <a:rPr lang="en-GB" sz="1200" dirty="0"/>
              <a:t>select c).First();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theCar.Extras.Add</a:t>
            </a:r>
            <a:r>
              <a:rPr lang="en-GB" sz="1200" dirty="0"/>
              <a:t>(new Extra { Description = "Ejector seat", Cost = 40000 });</a:t>
            </a:r>
          </a:p>
          <a:p>
            <a:pPr algn="l"/>
            <a:endParaRPr lang="en-GB" sz="1200" dirty="0" smtClean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/>
              <a:t>context.SaveChanges</a:t>
            </a:r>
            <a:r>
              <a:rPr lang="en-GB" sz="1200" dirty="0"/>
              <a:t>();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To invoke a stored procedure…</a:t>
            </a:r>
          </a:p>
          <a:p>
            <a:pPr lvl="1"/>
            <a:r>
              <a:rPr lang="en-GB" sz="2000" dirty="0" smtClean="0"/>
              <a:t>Call the mapped function in the entity model</a:t>
            </a:r>
          </a:p>
          <a:p>
            <a:pPr lvl="1"/>
            <a:r>
              <a:rPr lang="en-GB" sz="2000" dirty="0" smtClean="0"/>
              <a:t>Use </a:t>
            </a:r>
            <a:r>
              <a:rPr lang="en-GB" sz="2000" dirty="0" err="1" smtClean="0">
                <a:latin typeface="Lucida Console" pitchFamily="49" charset="0"/>
              </a:rPr>
              <a:t>ObjectParameter</a:t>
            </a:r>
            <a:r>
              <a:rPr lang="en-GB" sz="2000" dirty="0" smtClean="0"/>
              <a:t> to specify types for in-out </a:t>
            </a:r>
            <a:r>
              <a:rPr lang="en-GB" sz="2000" dirty="0" err="1" smtClean="0"/>
              <a:t>params</a:t>
            </a:r>
            <a:r>
              <a:rPr lang="en-GB" sz="2000" dirty="0" smtClean="0"/>
              <a:t>, and to access values after execution</a:t>
            </a:r>
            <a:endParaRPr lang="en-GB" sz="20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Invoking Stored Procedures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1CB64D-2FF0-471D-9957-46279BED8904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4968" y="2797797"/>
            <a:ext cx="8395086" cy="340605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DisplayAllCarRegsUsingStoredProcedure</a:t>
            </a:r>
            <a:r>
              <a:rPr lang="en-GB" sz="1200" dirty="0"/>
              <a:t>()</a:t>
            </a:r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CarsDatabaseEntities</a:t>
            </a:r>
            <a:r>
              <a:rPr lang="en-GB" sz="1200" dirty="0"/>
              <a:t> context = new </a:t>
            </a:r>
            <a:r>
              <a:rPr lang="en-GB" sz="1200" dirty="0" err="1"/>
              <a:t>CarsDatabaseEntities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theCars</a:t>
            </a:r>
            <a:r>
              <a:rPr lang="en-GB" sz="1200" dirty="0"/>
              <a:t> = from c in </a:t>
            </a:r>
            <a:r>
              <a:rPr lang="en-GB" sz="1200" dirty="0" err="1"/>
              <a:t>context.Cars</a:t>
            </a:r>
            <a:endParaRPr lang="en-GB" sz="1200" dirty="0"/>
          </a:p>
          <a:p>
            <a:pPr algn="l"/>
            <a:r>
              <a:rPr lang="en-GB" sz="1200" dirty="0"/>
              <a:t>                        select c;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foreach</a:t>
            </a:r>
            <a:r>
              <a:rPr lang="en-GB" sz="1200" dirty="0"/>
              <a:t> (</a:t>
            </a:r>
            <a:r>
              <a:rPr lang="en-GB" sz="1200" dirty="0" err="1"/>
              <a:t>var</a:t>
            </a:r>
            <a:r>
              <a:rPr lang="en-GB" sz="1200" dirty="0"/>
              <a:t> c in </a:t>
            </a:r>
            <a:r>
              <a:rPr lang="en-GB" sz="1200" dirty="0" err="1"/>
              <a:t>theCars</a:t>
            </a:r>
            <a:r>
              <a:rPr lang="en-GB" sz="1200" dirty="0"/>
              <a:t>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ObjectParameter</a:t>
            </a:r>
            <a:r>
              <a:rPr lang="en-GB" sz="1200" dirty="0"/>
              <a:t> </a:t>
            </a:r>
            <a:r>
              <a:rPr lang="en-GB" sz="1200" dirty="0" err="1"/>
              <a:t>objectParam</a:t>
            </a:r>
            <a:r>
              <a:rPr lang="en-GB" sz="1200" dirty="0"/>
              <a:t> = new </a:t>
            </a:r>
            <a:r>
              <a:rPr lang="en-GB" sz="1200" dirty="0" err="1"/>
              <a:t>ObjectParameter</a:t>
            </a:r>
            <a:r>
              <a:rPr lang="en-GB" sz="1200" dirty="0"/>
              <a:t>("</a:t>
            </a:r>
            <a:r>
              <a:rPr lang="en-GB" sz="1200" dirty="0" err="1"/>
              <a:t>reg</a:t>
            </a:r>
            <a:r>
              <a:rPr lang="en-GB" sz="1200" dirty="0"/>
              <a:t>", </a:t>
            </a:r>
            <a:r>
              <a:rPr lang="en-GB" sz="1200" dirty="0" err="1"/>
              <a:t>typeof</a:t>
            </a:r>
            <a:r>
              <a:rPr lang="en-GB" sz="1200" dirty="0"/>
              <a:t>(String));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 smtClean="0"/>
              <a:t>context.GetReg</a:t>
            </a:r>
            <a:r>
              <a:rPr lang="en-GB" sz="1200" dirty="0" smtClean="0"/>
              <a:t>(</a:t>
            </a:r>
            <a:r>
              <a:rPr lang="en-GB" sz="1200" dirty="0" err="1" smtClean="0"/>
              <a:t>c.CarID</a:t>
            </a:r>
            <a:r>
              <a:rPr lang="en-GB" sz="1200" dirty="0"/>
              <a:t>, </a:t>
            </a:r>
            <a:r>
              <a:rPr lang="en-GB" sz="1200" dirty="0" err="1"/>
              <a:t>objectParam</a:t>
            </a:r>
            <a:r>
              <a:rPr lang="en-GB" sz="1200" dirty="0"/>
              <a:t>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</a:t>
            </a:r>
            <a:r>
              <a:rPr lang="en-GB" sz="1200" dirty="0" err="1"/>
              <a:t>CarID</a:t>
            </a:r>
            <a:r>
              <a:rPr lang="en-GB" sz="1200" dirty="0"/>
              <a:t> {0} has registration {1}",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                   </a:t>
            </a:r>
            <a:r>
              <a:rPr lang="en-GB" sz="1200" dirty="0" err="1"/>
              <a:t>c.CarID</a:t>
            </a:r>
            <a:r>
              <a:rPr lang="en-GB" sz="1200" dirty="0"/>
              <a:t>,</a:t>
            </a:r>
          </a:p>
          <a:p>
            <a:pPr algn="l"/>
            <a:r>
              <a:rPr lang="en-GB" sz="1200" dirty="0"/>
              <a:t>           </a:t>
            </a:r>
            <a:r>
              <a:rPr lang="en-GB" sz="1200" dirty="0" smtClean="0"/>
              <a:t>              </a:t>
            </a:r>
            <a:r>
              <a:rPr lang="en-GB" sz="1200" dirty="0" err="1"/>
              <a:t>objectParam.Value</a:t>
            </a:r>
            <a:r>
              <a:rPr lang="en-GB" sz="1200" dirty="0"/>
              <a:t>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CA054E-F5F3-4A25-AB0C-E87783C4DE27}" type="slidenum">
              <a:rPr lang="en-GB"/>
              <a:pPr>
                <a:defRPr/>
              </a:pPr>
              <a:t>46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To use the Entity Framework in your application…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Add an Entity Data Model to your application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Specify the tables, views, stored procedures to map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An entity data model comprises 3 categories of mapping metadata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Conceptual model</a:t>
            </a:r>
          </a:p>
          <a:p>
            <a:pPr lvl="2" eaLnBrk="1" hangingPunct="1"/>
            <a:r>
              <a:rPr lang="en-GB" sz="1800" dirty="0" smtClean="0">
                <a:latin typeface="+mj-lt"/>
              </a:rPr>
              <a:t>Defines entity classes / relationships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Physical model</a:t>
            </a:r>
          </a:p>
          <a:p>
            <a:pPr lvl="2" eaLnBrk="1" hangingPunct="1"/>
            <a:r>
              <a:rPr lang="en-GB" sz="1800" dirty="0" smtClean="0">
                <a:latin typeface="+mj-lt"/>
              </a:rPr>
              <a:t>Database storage details</a:t>
            </a:r>
          </a:p>
          <a:p>
            <a:pPr lvl="1" eaLnBrk="1" hangingPunct="1"/>
            <a:r>
              <a:rPr lang="en-GB" sz="2000" dirty="0" smtClean="0"/>
              <a:t>Logical model</a:t>
            </a:r>
          </a:p>
          <a:p>
            <a:pPr lvl="2" eaLnBrk="1" hangingPunct="1"/>
            <a:r>
              <a:rPr lang="en-GB" sz="1800" dirty="0" smtClean="0"/>
              <a:t>Maps entity classes / relationships to tables / </a:t>
            </a:r>
            <a:r>
              <a:rPr lang="en-GB" sz="1800" dirty="0" err="1" smtClean="0"/>
              <a:t>FKs</a:t>
            </a:r>
            <a:endParaRPr lang="en-GB" sz="1800" dirty="0" smtClean="0"/>
          </a:p>
          <a:p>
            <a:pPr lvl="2" eaLnBrk="1" hangingPunct="1"/>
            <a:endParaRPr lang="en-GB" sz="1800" b="1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Entity Data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Your application can manipulate data in memory as entity objects</a:t>
            </a:r>
          </a:p>
          <a:p>
            <a:pPr lvl="1" eaLnBrk="1" hangingPunct="1"/>
            <a:r>
              <a:rPr lang="en-GB" sz="2000" dirty="0" smtClean="0"/>
              <a:t>Load database data into entities</a:t>
            </a:r>
          </a:p>
          <a:p>
            <a:pPr lvl="1" eaLnBrk="1" hangingPunct="1"/>
            <a:r>
              <a:rPr lang="en-GB" sz="2000" dirty="0" smtClean="0"/>
              <a:t>Create, modify, and delete entities</a:t>
            </a:r>
          </a:p>
          <a:p>
            <a:pPr lvl="1" eaLnBrk="1" hangingPunct="1"/>
            <a:r>
              <a:rPr lang="en-GB" sz="2000" dirty="0" smtClean="0"/>
              <a:t>Then synchronise entities back to the database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Entities are managed by "Object Services"</a:t>
            </a:r>
          </a:p>
          <a:p>
            <a:pPr lvl="1" eaLnBrk="1" hangingPunct="1"/>
            <a:r>
              <a:rPr lang="en-GB" sz="2000" dirty="0" smtClean="0"/>
              <a:t>Monitors client-side changes to entities</a:t>
            </a:r>
          </a:p>
          <a:p>
            <a:pPr lvl="1" eaLnBrk="1" hangingPunct="1"/>
            <a:r>
              <a:rPr lang="en-GB" sz="2000" dirty="0" smtClean="0"/>
              <a:t>Manages relationships between entities</a:t>
            </a:r>
          </a:p>
          <a:p>
            <a:pPr lvl="1" eaLnBrk="1" hangingPunct="1"/>
            <a:r>
              <a:rPr lang="en-GB" sz="2000" dirty="0" smtClean="0"/>
              <a:t>Allows you to save changes without writing any SQL</a:t>
            </a:r>
          </a:p>
          <a:p>
            <a:pPr lvl="1" eaLnBrk="1" hangingPunct="1"/>
            <a:endParaRPr lang="en-GB" sz="2000" dirty="0" smtClean="0"/>
          </a:p>
          <a:p>
            <a:pPr lvl="2" eaLnBrk="1" hangingPunct="1"/>
            <a:endParaRPr lang="en-GB" sz="18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6C3DC2-575E-46C0-841D-A0D2E20E3A6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The usual way to query entities is by using LINQ to Entities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Uses familiar LINQ operators and techniques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You can also use Entity SQL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An object-oriented version of SQL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Not as commonly used as LINQ to Entities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Querying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Overview</a:t>
            </a:r>
          </a:p>
          <a:p>
            <a:r>
              <a:rPr lang="en-GB" sz="2400" dirty="0" smtClean="0"/>
              <a:t>Creating an entity data model</a:t>
            </a:r>
          </a:p>
          <a:p>
            <a:r>
              <a:rPr lang="en-GB" sz="2400" dirty="0" smtClean="0"/>
              <a:t>Viewing the entity data model</a:t>
            </a:r>
          </a:p>
          <a:p>
            <a:r>
              <a:rPr lang="en-GB" sz="2400" dirty="0" smtClean="0"/>
              <a:t>Using the Entity Data Model Browser</a:t>
            </a:r>
          </a:p>
          <a:p>
            <a:r>
              <a:rPr lang="en-GB" sz="2400" dirty="0" smtClean="0"/>
              <a:t>Reshaping the entity model</a:t>
            </a:r>
          </a:p>
          <a:p>
            <a:r>
              <a:rPr lang="en-GB" sz="2400" dirty="0" smtClean="0"/>
              <a:t>Viewing the generated entity classes</a:t>
            </a:r>
          </a:p>
          <a:p>
            <a:r>
              <a:rPr lang="en-GB" dirty="0" smtClean="0"/>
              <a:t>Viewing the generated context class</a:t>
            </a:r>
            <a:endParaRPr lang="en-GB" sz="2400" dirty="0" smtClean="0"/>
          </a:p>
          <a:p>
            <a:r>
              <a:rPr lang="en-GB" sz="2400" dirty="0" smtClean="0"/>
              <a:t>Viewing the generated mapping files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2. Creating a Simple Entity Data Model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6E500-DB57-46F6-8ED8-26E2885437A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In this section we'll see create a simple entity data model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SimpleDemo</a:t>
            </a:r>
            <a:r>
              <a:rPr lang="en-GB" sz="2000" dirty="0" smtClean="0"/>
              <a:t> example</a:t>
            </a:r>
          </a:p>
          <a:p>
            <a:pPr lvl="2" eaLnBrk="1" hangingPunct="1"/>
            <a:endParaRPr lang="en-GB" sz="1600" dirty="0" smtClean="0"/>
          </a:p>
          <a:p>
            <a:pPr eaLnBrk="1" hangingPunct="1"/>
            <a:r>
              <a:rPr lang="en-GB" sz="2400" dirty="0" smtClean="0"/>
              <a:t>The entity data model will map the following </a:t>
            </a:r>
            <a:r>
              <a:rPr lang="en-GB" sz="2400" dirty="0" err="1" smtClean="0"/>
              <a:t>db</a:t>
            </a:r>
            <a:r>
              <a:rPr lang="en-GB" sz="2400" dirty="0" smtClean="0"/>
              <a:t> table</a:t>
            </a:r>
          </a:p>
          <a:p>
            <a:pPr lvl="1" eaLnBrk="1" hangingPunct="1"/>
            <a:r>
              <a:rPr lang="en-GB" sz="2000" dirty="0" smtClean="0"/>
              <a:t>In the </a:t>
            </a:r>
            <a:r>
              <a:rPr lang="en-GB" sz="2000" dirty="0" err="1" smtClean="0">
                <a:latin typeface="Lucida Console" pitchFamily="49" charset="0"/>
              </a:rPr>
              <a:t>CarsDatabase</a:t>
            </a:r>
            <a:r>
              <a:rPr lang="en-GB" sz="2000" dirty="0" smtClean="0"/>
              <a:t> </a:t>
            </a:r>
            <a:r>
              <a:rPr lang="en-GB" sz="2000" dirty="0" err="1" smtClean="0"/>
              <a:t>LocalDB</a:t>
            </a:r>
            <a:r>
              <a:rPr lang="en-GB" sz="2000" dirty="0" smtClean="0"/>
              <a:t> database, see  the </a:t>
            </a:r>
            <a:r>
              <a:rPr lang="en-GB" sz="2000" dirty="0" smtClean="0">
                <a:latin typeface="Lucida Console" pitchFamily="49" charset="0"/>
              </a:rPr>
              <a:t>Cars</a:t>
            </a:r>
            <a:r>
              <a:rPr lang="en-GB" sz="2000" dirty="0" smtClean="0"/>
              <a:t> table</a:t>
            </a:r>
          </a:p>
          <a:p>
            <a:pPr lvl="1" eaLnBrk="1" hangingPunct="1"/>
            <a:r>
              <a:rPr lang="en-GB" sz="2000" dirty="0" smtClean="0"/>
              <a:t>(To create db, see </a:t>
            </a:r>
            <a:r>
              <a:rPr lang="en-GB" sz="2000" dirty="0" smtClean="0">
                <a:latin typeface="Lucida Console" pitchFamily="49" charset="0"/>
              </a:rPr>
              <a:t>C:\CSharpDev\Databases\readme.txt</a:t>
            </a:r>
            <a:r>
              <a:rPr lang="en-GB" sz="2000" dirty="0" smtClean="0">
                <a:latin typeface="+mj-lt"/>
              </a:rPr>
              <a:t>)</a:t>
            </a:r>
          </a:p>
          <a:p>
            <a:pPr lvl="1" eaLnBrk="1" hangingPunct="1"/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49" y="3545384"/>
            <a:ext cx="5192371" cy="31910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14678</TotalTime>
  <Words>2600</Words>
  <Application>Microsoft Office PowerPoint</Application>
  <PresentationFormat>On-screen Show (4:3)</PresentationFormat>
  <Paragraphs>587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1_Blends</vt:lpstr>
      <vt:lpstr>ADO.NET Entity Framework</vt:lpstr>
      <vt:lpstr>Contents</vt:lpstr>
      <vt:lpstr>1. Introduction to the Entity Framework</vt:lpstr>
      <vt:lpstr>Overview of EF</vt:lpstr>
      <vt:lpstr>Entity Data Models</vt:lpstr>
      <vt:lpstr>Using Entities</vt:lpstr>
      <vt:lpstr>Querying Entities</vt:lpstr>
      <vt:lpstr>2. Creating a Simple Entity Data Model</vt:lpstr>
      <vt:lpstr>Overview</vt:lpstr>
      <vt:lpstr>Creating an Entity Data Model (1 of 5)</vt:lpstr>
      <vt:lpstr>Creating an Entity Data Model (2 of 5)</vt:lpstr>
      <vt:lpstr>Creating an Entity Data Model (3 of 5)</vt:lpstr>
      <vt:lpstr>Creating an Entity Data Model (5 of 5)</vt:lpstr>
      <vt:lpstr>Creating an Entity Data Model (5 of 5)</vt:lpstr>
      <vt:lpstr>Viewing the Entity Data Model</vt:lpstr>
      <vt:lpstr>Using the Entity Data Model Browser</vt:lpstr>
      <vt:lpstr>Reshaping the Entity Model</vt:lpstr>
      <vt:lpstr>Viewing the Generated Entity Classes</vt:lpstr>
      <vt:lpstr>Viewing the Generated Context Class</vt:lpstr>
      <vt:lpstr>Viewing the Generated Mapping Files</vt:lpstr>
      <vt:lpstr>3. Using Entities in an Application</vt:lpstr>
      <vt:lpstr>Overview</vt:lpstr>
      <vt:lpstr>The Role of the DbContext Class</vt:lpstr>
      <vt:lpstr>Querying Entities</vt:lpstr>
      <vt:lpstr>Adding Entities</vt:lpstr>
      <vt:lpstr>Deleting Entities</vt:lpstr>
      <vt:lpstr>Modifying Entities</vt:lpstr>
      <vt:lpstr>Additional Query Techniques</vt:lpstr>
      <vt:lpstr>4. EF Techniques</vt:lpstr>
      <vt:lpstr>Logging Queries</vt:lpstr>
      <vt:lpstr>Compiled Queries</vt:lpstr>
      <vt:lpstr>IEnumerable vs. IQueryable</vt:lpstr>
      <vt:lpstr>Transactions and the Entity Framework</vt:lpstr>
      <vt:lpstr>5. Using the Entity Client API</vt:lpstr>
      <vt:lpstr>Overview</vt:lpstr>
      <vt:lpstr>Data Provider for EF - Classes and Interfaces</vt:lpstr>
      <vt:lpstr>Example</vt:lpstr>
      <vt:lpstr>6. Creating a Full Entity Data Model</vt:lpstr>
      <vt:lpstr>Overview</vt:lpstr>
      <vt:lpstr>Viewing the Entity Data Model</vt:lpstr>
      <vt:lpstr>Stored Procedures</vt:lpstr>
      <vt:lpstr>Navigating Relationships (1 of 3)</vt:lpstr>
      <vt:lpstr>Navigating Relationships (2 of 3)</vt:lpstr>
      <vt:lpstr>Navigating Relationships (3 of 3)</vt:lpstr>
      <vt:lpstr>Invoking Stored Procedures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318</cp:revision>
  <dcterms:created xsi:type="dcterms:W3CDTF">2002-05-03T12:27:39Z</dcterms:created>
  <dcterms:modified xsi:type="dcterms:W3CDTF">2015-09-02T19:22:52Z</dcterms:modified>
</cp:coreProperties>
</file>