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6"/>
  </p:notesMasterIdLst>
  <p:handoutMasterIdLst>
    <p:handoutMasterId r:id="rId27"/>
  </p:handoutMasterIdLst>
  <p:sldIdLst>
    <p:sldId id="256" r:id="rId2"/>
    <p:sldId id="497" r:id="rId3"/>
    <p:sldId id="634" r:id="rId4"/>
    <p:sldId id="670" r:id="rId5"/>
    <p:sldId id="671" r:id="rId6"/>
    <p:sldId id="636" r:id="rId7"/>
    <p:sldId id="660" r:id="rId8"/>
    <p:sldId id="661" r:id="rId9"/>
    <p:sldId id="637" r:id="rId10"/>
    <p:sldId id="638" r:id="rId11"/>
    <p:sldId id="649" r:id="rId12"/>
    <p:sldId id="639" r:id="rId13"/>
    <p:sldId id="672" r:id="rId14"/>
    <p:sldId id="646" r:id="rId15"/>
    <p:sldId id="648" r:id="rId16"/>
    <p:sldId id="645" r:id="rId17"/>
    <p:sldId id="650" r:id="rId18"/>
    <p:sldId id="651" r:id="rId19"/>
    <p:sldId id="652" r:id="rId20"/>
    <p:sldId id="653" r:id="rId21"/>
    <p:sldId id="654" r:id="rId22"/>
    <p:sldId id="656" r:id="rId23"/>
    <p:sldId id="673" r:id="rId24"/>
    <p:sldId id="375" r:id="rId25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C9C"/>
    <a:srgbClr val="FF6565"/>
    <a:srgbClr val="99FF99"/>
    <a:srgbClr val="9BFDDF"/>
    <a:srgbClr val="FE7C6E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78" autoAdjust="0"/>
    <p:restoredTop sz="94610" autoAdjust="0"/>
  </p:normalViewPr>
  <p:slideViewPr>
    <p:cSldViewPr snapToGrid="0" showGuides="1">
      <p:cViewPr varScale="1">
        <p:scale>
          <a:sx n="93" d="100"/>
          <a:sy n="93" d="100"/>
        </p:scale>
        <p:origin x="-102" y="-486"/>
      </p:cViewPr>
      <p:guideLst>
        <p:guide orient="horz" pos="4319"/>
        <p:guide pos="55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0"/>
    </p:cViewPr>
  </p:sorterViewPr>
  <p:notesViewPr>
    <p:cSldViewPr snapToGrid="0" showGuides="1">
      <p:cViewPr>
        <p:scale>
          <a:sx n="70" d="100"/>
          <a:sy n="70" d="100"/>
        </p:scale>
        <p:origin x="-1182" y="-44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Overview of ASP.NET MVC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3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Overview of ASP.NET MVC</a:t>
            </a:r>
            <a:endParaRPr lang="en-GB" dirty="0"/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9722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Introduction to ASP.NET MVC</a:t>
            </a:r>
            <a:endParaRPr lang="en-GB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Introduction to ASP.NET MVC</a:t>
            </a:r>
            <a:endParaRPr lang="en-GB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Overview of ASP.NET MVC</a:t>
            </a:r>
            <a:endParaRPr lang="en-GB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76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55714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17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ASP.NET MVC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You can run the application as it stands…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Running the Starter Application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10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45" y="1708030"/>
            <a:ext cx="6872788" cy="493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What is a controller?</a:t>
            </a:r>
          </a:p>
          <a:p>
            <a:pPr eaLnBrk="1" hangingPunct="1"/>
            <a:r>
              <a:rPr lang="en-GB" dirty="0" smtClean="0"/>
              <a:t>Actions</a:t>
            </a:r>
          </a:p>
          <a:p>
            <a:pPr eaLnBrk="1" hangingPunct="1"/>
            <a:r>
              <a:rPr lang="en-GB" dirty="0"/>
              <a:t>Reviewing the </a:t>
            </a:r>
            <a:r>
              <a:rPr lang="en-GB" dirty="0" smtClean="0"/>
              <a:t>"Home" controller</a:t>
            </a:r>
          </a:p>
          <a:p>
            <a:pPr eaLnBrk="1" hangingPunct="1"/>
            <a:r>
              <a:rPr lang="en-GB" dirty="0" smtClean="0"/>
              <a:t>Routing</a:t>
            </a:r>
          </a:p>
          <a:p>
            <a:pPr eaLnBrk="1" hangingPunct="1"/>
            <a:r>
              <a:rPr lang="en-GB" dirty="0" smtClean="0"/>
              <a:t>Adding new controllers</a:t>
            </a:r>
            <a:endParaRPr lang="en-GB" dirty="0"/>
          </a:p>
          <a:p>
            <a:pPr eaLnBrk="1" hangingPunct="1"/>
            <a:endParaRPr lang="en-GB" dirty="0" smtClean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2. Understanding Controllers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D9565D6-9A77-4D28-AB69-14DBA2201FBD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model-view-controller (MVC) architecture, a controller…</a:t>
            </a:r>
          </a:p>
          <a:p>
            <a:pPr lvl="1"/>
            <a:r>
              <a:rPr lang="en-GB" dirty="0" smtClean="0"/>
              <a:t>Handles incoming requests </a:t>
            </a:r>
          </a:p>
          <a:p>
            <a:pPr lvl="1"/>
            <a:r>
              <a:rPr lang="en-GB" dirty="0" smtClean="0"/>
              <a:t>Performs operations on the model</a:t>
            </a:r>
          </a:p>
          <a:p>
            <a:pPr lvl="1"/>
            <a:r>
              <a:rPr lang="en-GB" dirty="0" smtClean="0"/>
              <a:t>Chooses a view to render back to the user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Controllers are simple C# classes</a:t>
            </a:r>
          </a:p>
          <a:p>
            <a:pPr lvl="1"/>
            <a:r>
              <a:rPr lang="en-GB" dirty="0" smtClean="0"/>
              <a:t>Inherit from </a:t>
            </a:r>
            <a:r>
              <a:rPr lang="en-GB" dirty="0" err="1" smtClean="0">
                <a:latin typeface="Lucida Console" pitchFamily="49" charset="0"/>
              </a:rPr>
              <a:t>Microsoft.AspNet.Mvc.Controller</a:t>
            </a:r>
            <a:endParaRPr lang="en-GB" dirty="0" smtClean="0">
              <a:latin typeface="Lucida Console" pitchFamily="49" charset="0"/>
            </a:endParaRPr>
          </a:p>
          <a:p>
            <a:pPr lvl="1"/>
            <a:r>
              <a:rPr lang="en-GB" dirty="0" smtClean="0"/>
              <a:t>Located in the </a:t>
            </a:r>
            <a:r>
              <a:rPr lang="en-GB" dirty="0" smtClean="0">
                <a:latin typeface="Lucida Console" pitchFamily="49" charset="0"/>
              </a:rPr>
              <a:t>Controllers</a:t>
            </a:r>
            <a:r>
              <a:rPr lang="en-GB" dirty="0" smtClean="0"/>
              <a:t> folder</a:t>
            </a:r>
          </a:p>
          <a:p>
            <a:pPr lvl="1"/>
            <a:endParaRPr lang="en-GB" dirty="0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What is a Controller?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BA6CCD-E395-47A1-AC74-02372CB533FF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public method in a controller is known as an "action"</a:t>
            </a:r>
          </a:p>
          <a:p>
            <a:pPr lvl="1"/>
            <a:r>
              <a:rPr lang="en-GB" dirty="0" smtClean="0"/>
              <a:t>Each action is automatically associated with a URL</a:t>
            </a:r>
          </a:p>
          <a:p>
            <a:pPr lvl="1"/>
            <a:r>
              <a:rPr lang="en-GB" dirty="0" smtClean="0">
                <a:latin typeface="+mj-lt"/>
              </a:rPr>
              <a:t>Each action performs some operations, and renders back a view</a:t>
            </a:r>
          </a:p>
          <a:p>
            <a:pPr lvl="1"/>
            <a:r>
              <a:rPr lang="en-GB" dirty="0" smtClean="0">
                <a:latin typeface="+mj-lt"/>
              </a:rPr>
              <a:t>Action methods are easily unit-testable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General syntax: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Actions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BA6CCD-E395-47A1-AC74-02372CB533FF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3667877"/>
            <a:ext cx="8232775" cy="2383604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public class </a:t>
            </a:r>
            <a:r>
              <a:rPr lang="en-GB" sz="1200" dirty="0" err="1" smtClean="0"/>
              <a:t>SomeController</a:t>
            </a:r>
            <a:r>
              <a:rPr lang="en-GB" sz="1200" dirty="0" smtClean="0"/>
              <a:t> </a:t>
            </a:r>
            <a:r>
              <a:rPr lang="en-GB" sz="1200" dirty="0"/>
              <a:t>: Controller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public </a:t>
            </a:r>
            <a:r>
              <a:rPr lang="en-GB" sz="1200" dirty="0" err="1"/>
              <a:t>IActionResult</a:t>
            </a:r>
            <a:r>
              <a:rPr lang="en-GB" sz="1200" dirty="0"/>
              <a:t> </a:t>
            </a:r>
            <a:r>
              <a:rPr lang="en-GB" sz="1200" dirty="0" err="1" smtClean="0"/>
              <a:t>SomeActionMethod</a:t>
            </a:r>
            <a:r>
              <a:rPr lang="en-GB" sz="1200" dirty="0" smtClean="0"/>
              <a:t>()</a:t>
            </a:r>
            <a:endParaRPr lang="en-GB" sz="1200" dirty="0"/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</a:t>
            </a:r>
            <a:r>
              <a:rPr lang="en-GB" sz="1200" dirty="0" smtClean="0"/>
              <a:t>// Do some work to prepare data for display.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// …</a:t>
            </a:r>
          </a:p>
          <a:p>
            <a:endParaRPr lang="en-GB" sz="1200" dirty="0"/>
          </a:p>
          <a:p>
            <a:r>
              <a:rPr lang="en-GB" sz="1200" dirty="0" smtClean="0"/>
              <a:t>        // Invoke a view, to render HTML (or data, in the case of REST services).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// …</a:t>
            </a:r>
            <a:endParaRPr lang="en-GB" sz="1200" dirty="0"/>
          </a:p>
          <a:p>
            <a:r>
              <a:rPr lang="en-GB" sz="1200" dirty="0"/>
              <a:t>    }</a:t>
            </a:r>
          </a:p>
          <a:p>
            <a:r>
              <a:rPr lang="en-GB" sz="1200" dirty="0" smtClean="0"/>
              <a:t>    …</a:t>
            </a:r>
            <a:endParaRPr lang="en-GB" sz="1200" dirty="0"/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418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VS generated </a:t>
            </a:r>
            <a:r>
              <a:rPr lang="en-GB" dirty="0" err="1" smtClean="0">
                <a:latin typeface="Lucida Console" pitchFamily="49" charset="0"/>
              </a:rPr>
              <a:t>HomeController</a:t>
            </a:r>
            <a:r>
              <a:rPr lang="en-GB" dirty="0" smtClean="0"/>
              <a:t> to get you started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Reviewing the "Home" Controller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BA6CCD-E395-47A1-AC74-02372CB533F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1684963"/>
            <a:ext cx="8232775" cy="4567020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public class </a:t>
            </a:r>
            <a:r>
              <a:rPr lang="en-GB" sz="1200" dirty="0" err="1"/>
              <a:t>HomeController</a:t>
            </a:r>
            <a:r>
              <a:rPr lang="en-GB" sz="1200" dirty="0"/>
              <a:t> : Controller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public </a:t>
            </a:r>
            <a:r>
              <a:rPr lang="en-GB" sz="1200" dirty="0" err="1"/>
              <a:t>IActionResult</a:t>
            </a:r>
            <a:r>
              <a:rPr lang="en-GB" sz="1200" dirty="0"/>
              <a:t> Index()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return View();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public </a:t>
            </a:r>
            <a:r>
              <a:rPr lang="en-GB" sz="1200" dirty="0" err="1"/>
              <a:t>IActionResult</a:t>
            </a:r>
            <a:r>
              <a:rPr lang="en-GB" sz="1200" dirty="0"/>
              <a:t> About()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ViewData</a:t>
            </a:r>
            <a:r>
              <a:rPr lang="en-GB" sz="1200" dirty="0"/>
              <a:t>["Message"] = "Your application description page</a:t>
            </a:r>
            <a:r>
              <a:rPr lang="en-GB" sz="1200" dirty="0" smtClean="0"/>
              <a:t>.";</a:t>
            </a:r>
            <a:endParaRPr lang="en-GB" sz="1200" dirty="0"/>
          </a:p>
          <a:p>
            <a:r>
              <a:rPr lang="en-GB" sz="1200" dirty="0"/>
              <a:t>        return View();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public </a:t>
            </a:r>
            <a:r>
              <a:rPr lang="en-GB" sz="1200" dirty="0" err="1"/>
              <a:t>IActionResult</a:t>
            </a:r>
            <a:r>
              <a:rPr lang="en-GB" sz="1200" dirty="0"/>
              <a:t> Contact()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ViewData</a:t>
            </a:r>
            <a:r>
              <a:rPr lang="en-GB" sz="1200" dirty="0"/>
              <a:t>["Message"] = "Your contact page</a:t>
            </a:r>
            <a:r>
              <a:rPr lang="en-GB" sz="1200" dirty="0" smtClean="0"/>
              <a:t>.";</a:t>
            </a:r>
            <a:endParaRPr lang="en-GB" sz="1200" dirty="0"/>
          </a:p>
          <a:p>
            <a:r>
              <a:rPr lang="en-GB" sz="1200" dirty="0"/>
              <a:t>        return View();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public </a:t>
            </a:r>
            <a:r>
              <a:rPr lang="en-GB" sz="1200" dirty="0" err="1"/>
              <a:t>IActionResult</a:t>
            </a:r>
            <a:r>
              <a:rPr lang="en-GB" sz="1200" dirty="0"/>
              <a:t> Error()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return View("~/Views/Shared/</a:t>
            </a:r>
            <a:r>
              <a:rPr lang="en-GB" sz="1200" dirty="0" err="1"/>
              <a:t>Error.cshtml</a:t>
            </a:r>
            <a:r>
              <a:rPr lang="en-GB" sz="1200" dirty="0"/>
              <a:t>");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05700" y="5939226"/>
            <a:ext cx="3454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/Controllers/</a:t>
            </a:r>
            <a:r>
              <a:rPr lang="en-GB" b="1" dirty="0" err="1" smtClean="0">
                <a:solidFill>
                  <a:schemeClr val="tx2"/>
                </a:solidFill>
              </a:rPr>
              <a:t>HomeController.cs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ASP.NET MVC uses "routing" internally</a:t>
            </a:r>
          </a:p>
          <a:p>
            <a:pPr lvl="1"/>
            <a:r>
              <a:rPr lang="en-GB" dirty="0" smtClean="0"/>
              <a:t>Decides how to map URLs map to controllers and actions</a:t>
            </a:r>
          </a:p>
          <a:p>
            <a:pPr lvl="1"/>
            <a:endParaRPr lang="en-GB" dirty="0" smtClean="0"/>
          </a:p>
          <a:p>
            <a:r>
              <a:rPr lang="en-GB" dirty="0" err="1" smtClean="0">
                <a:latin typeface="Lucida Console" pitchFamily="49" charset="0"/>
              </a:rPr>
              <a:t>Startup.cs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/>
              <a:t>defines a default routing configuration </a:t>
            </a:r>
          </a:p>
          <a:p>
            <a:pPr lvl="1"/>
            <a:r>
              <a:rPr lang="en-GB" dirty="0" smtClean="0"/>
              <a:t>Maps any of the following URL patterns to the </a:t>
            </a:r>
            <a:r>
              <a:rPr lang="en-GB" dirty="0" smtClean="0">
                <a:latin typeface="Lucida Console" pitchFamily="49" charset="0"/>
              </a:rPr>
              <a:t>Index()</a:t>
            </a:r>
            <a:r>
              <a:rPr lang="en-GB" dirty="0" smtClean="0"/>
              <a:t> method on </a:t>
            </a:r>
            <a:r>
              <a:rPr lang="en-GB" dirty="0" err="1" smtClean="0">
                <a:latin typeface="Lucida Console" pitchFamily="49" charset="0"/>
              </a:rPr>
              <a:t>HomeController</a:t>
            </a:r>
            <a:r>
              <a:rPr lang="en-GB" dirty="0" smtClean="0">
                <a:latin typeface="Lucida Console" pitchFamily="49" charset="0"/>
              </a:rPr>
              <a:t> </a:t>
            </a:r>
          </a:p>
          <a:p>
            <a:pPr lvl="1"/>
            <a:endParaRPr lang="en-GB" dirty="0" smtClean="0">
              <a:latin typeface="Lucida Console" pitchFamily="49" charset="0"/>
            </a:endParaRPr>
          </a:p>
          <a:p>
            <a:pPr lvl="1"/>
            <a:endParaRPr lang="en-GB" dirty="0" smtClean="0">
              <a:latin typeface="Lucida Console" pitchFamily="49" charset="0"/>
            </a:endParaRPr>
          </a:p>
          <a:p>
            <a:pPr lvl="1"/>
            <a:endParaRPr lang="en-GB" dirty="0" smtClean="0">
              <a:latin typeface="Lucida Console" pitchFamily="49" charset="0"/>
            </a:endParaRPr>
          </a:p>
          <a:p>
            <a:pPr lvl="1"/>
            <a:endParaRPr lang="en-GB" dirty="0" smtClean="0">
              <a:latin typeface="Lucida Console" pitchFamily="49" charset="0"/>
            </a:endParaRPr>
          </a:p>
          <a:p>
            <a:pPr lvl="1"/>
            <a:r>
              <a:rPr lang="en-GB" dirty="0" smtClean="0"/>
              <a:t>i.e. when a browser requests any of these URLs, it gets back the output from the </a:t>
            </a:r>
            <a:r>
              <a:rPr lang="en-GB" dirty="0" smtClean="0">
                <a:latin typeface="Lucida Console" pitchFamily="49" charset="0"/>
              </a:rPr>
              <a:t>Index()</a:t>
            </a:r>
            <a:r>
              <a:rPr lang="en-GB" dirty="0" smtClean="0"/>
              <a:t> method in </a:t>
            </a:r>
            <a:r>
              <a:rPr lang="en-GB" dirty="0" err="1" smtClean="0">
                <a:latin typeface="Lucida Console" pitchFamily="49" charset="0"/>
              </a:rPr>
              <a:t>HomeController</a:t>
            </a:r>
            <a:endParaRPr lang="en-GB" dirty="0" smtClean="0">
              <a:latin typeface="Lucida Console" pitchFamily="49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Routing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BA6CCD-E395-47A1-AC74-02372CB533FF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auto">
          <a:xfrm>
            <a:off x="1765026" y="3607921"/>
            <a:ext cx="3572540" cy="3296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Lucida Console" pitchFamily="49" charset="0"/>
              </a:rPr>
              <a:t>/Home/Index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65026" y="4015513"/>
            <a:ext cx="3572540" cy="3296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Lucida Console" pitchFamily="49" charset="0"/>
              </a:rPr>
              <a:t>/Home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65026" y="4423105"/>
            <a:ext cx="3572540" cy="3296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Lucida Console" pitchFamily="49" charset="0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add new controllers (to the </a:t>
            </a:r>
            <a:r>
              <a:rPr lang="en-GB" dirty="0" smtClean="0">
                <a:latin typeface="Lucida Console" panose="020B0609040504020204" pitchFamily="49" charset="0"/>
              </a:rPr>
              <a:t>Controllers</a:t>
            </a:r>
            <a:r>
              <a:rPr lang="en-GB" dirty="0" smtClean="0"/>
              <a:t> folder)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Adding New Controllers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BA6CCD-E395-47A1-AC74-02372CB533FF}" type="slidenum">
              <a:rPr lang="en-GB"/>
              <a:pPr>
                <a:defRPr/>
              </a:pPr>
              <a:t>16</a:t>
            </a:fld>
            <a:endParaRPr lang="en-GB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3" y="1729530"/>
            <a:ext cx="7875624" cy="490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What is a view?</a:t>
            </a:r>
          </a:p>
          <a:p>
            <a:pPr eaLnBrk="1" hangingPunct="1"/>
            <a:r>
              <a:rPr lang="en-GB" dirty="0" smtClean="0"/>
              <a:t>Rendering a view</a:t>
            </a:r>
          </a:p>
          <a:p>
            <a:pPr eaLnBrk="1" hangingPunct="1"/>
            <a:r>
              <a:rPr lang="en-GB" dirty="0" smtClean="0"/>
              <a:t>Implementing </a:t>
            </a:r>
            <a:r>
              <a:rPr lang="en-GB" dirty="0"/>
              <a:t>a </a:t>
            </a:r>
            <a:r>
              <a:rPr lang="en-GB" dirty="0" smtClean="0"/>
              <a:t>view</a:t>
            </a:r>
            <a:endParaRPr lang="en-GB" dirty="0"/>
          </a:p>
          <a:p>
            <a:pPr eaLnBrk="1" hangingPunct="1"/>
            <a:r>
              <a:rPr lang="en-GB" dirty="0" smtClean="0"/>
              <a:t>Triggering a view</a:t>
            </a:r>
          </a:p>
          <a:p>
            <a:pPr eaLnBrk="1" hangingPunct="1"/>
            <a:r>
              <a:rPr lang="en-GB" dirty="0"/>
              <a:t>Adding </a:t>
            </a:r>
            <a:r>
              <a:rPr lang="en-GB" dirty="0" smtClean="0"/>
              <a:t>new views</a:t>
            </a:r>
          </a:p>
          <a:p>
            <a:pPr eaLnBrk="1" hangingPunct="1"/>
            <a:endParaRPr lang="en-GB" dirty="0" smtClean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3. Understanding 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D9565D6-9A77-4D28-AB69-14DBA2201FBD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model-view-controller (MVC) architecture, a view…</a:t>
            </a:r>
          </a:p>
          <a:p>
            <a:pPr lvl="1"/>
            <a:r>
              <a:rPr lang="en-GB" dirty="0" smtClean="0"/>
              <a:t>Renders model objects, typically as HTML</a:t>
            </a:r>
          </a:p>
          <a:p>
            <a:pPr lvl="1"/>
            <a:r>
              <a:rPr lang="en-GB" dirty="0" smtClean="0"/>
              <a:t>Can also incorporate client-side intelligence (e.g. Ajax, Angular)</a:t>
            </a:r>
          </a:p>
          <a:p>
            <a:pPr lvl="1"/>
            <a:r>
              <a:rPr lang="en-GB" dirty="0" smtClean="0"/>
              <a:t>Contains no business logic</a:t>
            </a:r>
          </a:p>
          <a:p>
            <a:pPr lvl="1"/>
            <a:r>
              <a:rPr lang="en-GB" dirty="0" smtClean="0"/>
              <a:t>Is stateless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ASP.NET MVC 3 onwards allows several view engines</a:t>
            </a:r>
          </a:p>
          <a:p>
            <a:pPr lvl="1"/>
            <a:r>
              <a:rPr lang="en-GB" dirty="0" smtClean="0"/>
              <a:t>We'll use Razor, because it's more fluent and widely used</a:t>
            </a:r>
          </a:p>
          <a:p>
            <a:pPr lvl="1"/>
            <a:r>
              <a:rPr lang="en-GB" dirty="0" smtClean="0"/>
              <a:t>You might encounter ASPX in older systems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What is a View?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BA6CCD-E395-47A1-AC74-02372CB533FF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of our actions render the default view for that action</a:t>
            </a:r>
          </a:p>
          <a:p>
            <a:pPr lvl="1"/>
            <a:r>
              <a:rPr lang="en-GB" dirty="0" smtClean="0">
                <a:latin typeface="+mj-lt"/>
              </a:rPr>
              <a:t>Except </a:t>
            </a:r>
            <a:r>
              <a:rPr lang="en-GB" dirty="0" smtClean="0">
                <a:latin typeface="Lucida Console" pitchFamily="49" charset="0"/>
              </a:rPr>
              <a:t>Error()</a:t>
            </a:r>
            <a:r>
              <a:rPr lang="en-GB" dirty="0" smtClean="0">
                <a:latin typeface="+mj-lt"/>
              </a:rPr>
              <a:t>, which renders a specific error view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Rendering a View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9163" y="2024009"/>
            <a:ext cx="8218125" cy="4580795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public class </a:t>
            </a:r>
            <a:r>
              <a:rPr lang="en-GB" sz="1200" dirty="0" err="1"/>
              <a:t>HomeController</a:t>
            </a:r>
            <a:r>
              <a:rPr lang="en-GB" sz="1200" dirty="0"/>
              <a:t> : Controller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public </a:t>
            </a:r>
            <a:r>
              <a:rPr lang="en-GB" sz="1200" dirty="0" err="1"/>
              <a:t>IActionResult</a:t>
            </a:r>
            <a:r>
              <a:rPr lang="en-GB" sz="1200" dirty="0"/>
              <a:t> Index()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</a:t>
            </a:r>
            <a:r>
              <a:rPr lang="en-GB" sz="1200" b="1" dirty="0">
                <a:solidFill>
                  <a:srgbClr val="FF0000"/>
                </a:solidFill>
              </a:rPr>
              <a:t>return View();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public </a:t>
            </a:r>
            <a:r>
              <a:rPr lang="en-GB" sz="1200" dirty="0" err="1"/>
              <a:t>IActionResult</a:t>
            </a:r>
            <a:r>
              <a:rPr lang="en-GB" sz="1200" dirty="0"/>
              <a:t> About()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ViewData</a:t>
            </a:r>
            <a:r>
              <a:rPr lang="en-GB" sz="1200" dirty="0"/>
              <a:t>["Message"] = "Your application description page</a:t>
            </a:r>
            <a:r>
              <a:rPr lang="en-GB" sz="1200" dirty="0" smtClean="0"/>
              <a:t>.";</a:t>
            </a:r>
            <a:endParaRPr lang="en-GB" sz="1200" dirty="0"/>
          </a:p>
          <a:p>
            <a:r>
              <a:rPr lang="en-GB" sz="1200" dirty="0"/>
              <a:t>        </a:t>
            </a:r>
            <a:r>
              <a:rPr lang="en-GB" sz="1200" b="1" dirty="0">
                <a:solidFill>
                  <a:srgbClr val="FF0000"/>
                </a:solidFill>
              </a:rPr>
              <a:t>return View();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public </a:t>
            </a:r>
            <a:r>
              <a:rPr lang="en-GB" sz="1200" dirty="0" err="1"/>
              <a:t>IActionResult</a:t>
            </a:r>
            <a:r>
              <a:rPr lang="en-GB" sz="1200" dirty="0"/>
              <a:t> Contact()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ViewData</a:t>
            </a:r>
            <a:r>
              <a:rPr lang="en-GB" sz="1200" dirty="0"/>
              <a:t>["Message"] = "Your contact page</a:t>
            </a:r>
            <a:r>
              <a:rPr lang="en-GB" sz="1200" dirty="0" smtClean="0"/>
              <a:t>.";</a:t>
            </a:r>
            <a:endParaRPr lang="en-GB" sz="1200" dirty="0"/>
          </a:p>
          <a:p>
            <a:r>
              <a:rPr lang="en-GB" sz="1200" dirty="0"/>
              <a:t>        </a:t>
            </a:r>
            <a:r>
              <a:rPr lang="en-GB" sz="1200" b="1" dirty="0">
                <a:solidFill>
                  <a:srgbClr val="FF0000"/>
                </a:solidFill>
              </a:rPr>
              <a:t>return View();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public </a:t>
            </a:r>
            <a:r>
              <a:rPr lang="en-GB" sz="1200" dirty="0" err="1"/>
              <a:t>IActionResult</a:t>
            </a:r>
            <a:r>
              <a:rPr lang="en-GB" sz="1200" dirty="0"/>
              <a:t> Error()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</a:t>
            </a:r>
            <a:r>
              <a:rPr lang="en-GB" sz="1200" b="1" dirty="0">
                <a:solidFill>
                  <a:srgbClr val="FF0000"/>
                </a:solidFill>
              </a:rPr>
              <a:t>return View("~/Views/Shared/</a:t>
            </a:r>
            <a:r>
              <a:rPr lang="en-GB" sz="1200" b="1" dirty="0" err="1">
                <a:solidFill>
                  <a:srgbClr val="FF0000"/>
                </a:solidFill>
              </a:rPr>
              <a:t>Error.cshtml</a:t>
            </a:r>
            <a:r>
              <a:rPr lang="en-GB" sz="1200" b="1" dirty="0">
                <a:solidFill>
                  <a:srgbClr val="FF0000"/>
                </a:solidFill>
              </a:rPr>
              <a:t>");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73036" y="6303763"/>
            <a:ext cx="3454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/Controllers/</a:t>
            </a:r>
            <a:r>
              <a:rPr lang="en-GB" b="1" dirty="0" err="1" smtClean="0">
                <a:solidFill>
                  <a:schemeClr val="tx2"/>
                </a:solidFill>
              </a:rPr>
              <a:t>HomeController.cs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3DBA6CCD-E395-47A1-AC74-02372CB533FF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Introduction to ASP.NET </a:t>
            </a:r>
            <a:r>
              <a:rPr lang="en-GB" dirty="0" smtClean="0"/>
              <a:t>MVC</a:t>
            </a:r>
            <a:endParaRPr lang="en-GB" dirty="0" smtClean="0"/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Understanding controllers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Understanding views </a:t>
            </a:r>
            <a:endParaRPr lang="en-GB" dirty="0" smtClean="0"/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Demos-14-MVC</a:t>
              </a:r>
              <a:endParaRPr lang="en-US" sz="2000" b="1" dirty="0">
                <a:latin typeface="Lucida Console" pitchFamily="49" charset="0"/>
              </a:endParaRPr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Let's take a look at a simple view, for the </a:t>
            </a:r>
            <a:r>
              <a:rPr lang="en-GB" dirty="0" smtClean="0">
                <a:latin typeface="Lucida Console" panose="020B0609040504020204" pitchFamily="49" charset="0"/>
                <a:cs typeface="Lao UI" panose="020B0502040204020203" pitchFamily="34" charset="0"/>
              </a:rPr>
              <a:t>About()</a:t>
            </a:r>
            <a:r>
              <a:rPr lang="en-GB" dirty="0" smtClean="0"/>
              <a:t> action in </a:t>
            </a:r>
            <a:r>
              <a:rPr lang="en-GB" dirty="0" err="1" smtClean="0">
                <a:latin typeface="Lucida Console" panose="020B0609040504020204" pitchFamily="49" charset="0"/>
              </a:rPr>
              <a:t>HomeController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r>
              <a:rPr lang="en-GB" dirty="0" smtClean="0"/>
              <a:t>The view is located in the folder </a:t>
            </a:r>
            <a:r>
              <a:rPr lang="en-GB" dirty="0" smtClean="0">
                <a:latin typeface="Lucida Console" panose="020B0609040504020204" pitchFamily="49" charset="0"/>
              </a:rPr>
              <a:t>/Views/Home</a:t>
            </a:r>
            <a:endParaRPr lang="en-GB" dirty="0" smtClean="0"/>
          </a:p>
          <a:p>
            <a:pPr lvl="1"/>
            <a:r>
              <a:rPr lang="en-GB" dirty="0" smtClean="0"/>
              <a:t>File name is </a:t>
            </a:r>
            <a:r>
              <a:rPr lang="en-GB" dirty="0" err="1" smtClean="0">
                <a:latin typeface="Lucida Console" panose="020B0609040504020204" pitchFamily="49" charset="0"/>
              </a:rPr>
              <a:t>About.cshtml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>.</a:t>
            </a:r>
            <a:r>
              <a:rPr lang="en-GB" dirty="0" err="1" smtClean="0">
                <a:latin typeface="Lucida Console" panose="020B0609040504020204" pitchFamily="49" charset="0"/>
              </a:rPr>
              <a:t>cshtml</a:t>
            </a:r>
            <a:r>
              <a:rPr lang="en-GB" dirty="0" smtClean="0">
                <a:latin typeface="+mj-lt"/>
              </a:rPr>
              <a:t> files use Razor syntax, a mix of C# and HTML</a:t>
            </a:r>
          </a:p>
          <a:p>
            <a:pPr lvl="1"/>
            <a:r>
              <a:rPr lang="en-GB" dirty="0" smtClean="0">
                <a:latin typeface="+mj-lt"/>
              </a:rPr>
              <a:t>Mostly HTML mark-up, with nuggets of C# code prefixed by @</a:t>
            </a:r>
          </a:p>
          <a:p>
            <a:endParaRPr lang="en-GB" dirty="0" smtClean="0">
              <a:latin typeface="+mj-lt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Implementing a View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BA6CCD-E395-47A1-AC74-02372CB533F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2763748"/>
            <a:ext cx="8232775" cy="1366635"/>
          </a:xfrm>
          <a:prstGeom prst="rect">
            <a:avLst/>
          </a:prstGeom>
          <a:solidFill>
            <a:srgbClr val="99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@{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ViewData</a:t>
            </a:r>
            <a:r>
              <a:rPr lang="en-GB" sz="1200" dirty="0"/>
              <a:t>["Title"] = "About";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/>
              <a:t>&lt;h2&gt;@</a:t>
            </a:r>
            <a:r>
              <a:rPr lang="en-GB" sz="1200" dirty="0" err="1"/>
              <a:t>ViewData</a:t>
            </a:r>
            <a:r>
              <a:rPr lang="en-GB" sz="1200" dirty="0"/>
              <a:t>["Title"].&lt;/h2&gt;</a:t>
            </a:r>
          </a:p>
          <a:p>
            <a:r>
              <a:rPr lang="en-GB" sz="1200" dirty="0"/>
              <a:t>&lt;h3&gt;@</a:t>
            </a:r>
            <a:r>
              <a:rPr lang="en-GB" sz="1200" dirty="0" err="1"/>
              <a:t>ViewData</a:t>
            </a:r>
            <a:r>
              <a:rPr lang="en-GB" sz="1200" dirty="0"/>
              <a:t>["Message"]&lt;/h3&gt;</a:t>
            </a:r>
          </a:p>
          <a:p>
            <a:endParaRPr lang="en-GB" sz="1200" dirty="0"/>
          </a:p>
          <a:p>
            <a:r>
              <a:rPr lang="en-GB" sz="1200" dirty="0"/>
              <a:t>&lt;p&gt;Use this area to provide additional information.&lt;/p&gt;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99412" y="2763748"/>
            <a:ext cx="28007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/Views/Home/</a:t>
            </a:r>
            <a:r>
              <a:rPr lang="en-GB" b="1" dirty="0" err="1" smtClean="0">
                <a:solidFill>
                  <a:schemeClr val="tx2"/>
                </a:solidFill>
              </a:rPr>
              <a:t>About.cshtml</a:t>
            </a:r>
            <a:endParaRPr lang="en-GB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Run the application and navigate to a URL such as:</a:t>
            </a:r>
          </a:p>
          <a:p>
            <a:pPr lvl="1" eaLnBrk="1" hangingPunct="1">
              <a:defRPr/>
            </a:pPr>
            <a:r>
              <a:rPr lang="en-GB" dirty="0"/>
              <a:t>http://localhost:50762/</a:t>
            </a:r>
            <a:r>
              <a:rPr lang="en-GB" dirty="0">
                <a:solidFill>
                  <a:srgbClr val="FF0000"/>
                </a:solidFill>
              </a:rPr>
              <a:t>Home/About</a:t>
            </a:r>
            <a:endParaRPr lang="en-GB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Triggering a View 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BA6CCD-E395-47A1-AC74-02372CB533FF}" type="slidenum">
              <a:rPr lang="en-GB"/>
              <a:pPr>
                <a:defRPr/>
              </a:pPr>
              <a:t>21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090316"/>
            <a:ext cx="72771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1089061" y="4664467"/>
            <a:ext cx="3688422" cy="39041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767209" y="4849402"/>
            <a:ext cx="79111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239820" y="4662137"/>
            <a:ext cx="3801437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+mj-lt"/>
              </a:rPr>
              <a:t>This part of the page is from </a:t>
            </a:r>
            <a:r>
              <a:rPr lang="en-GB" dirty="0" err="1" smtClean="0">
                <a:solidFill>
                  <a:srgbClr val="FF0000"/>
                </a:solidFill>
                <a:latin typeface="+mj-lt"/>
              </a:rPr>
              <a:t>About.cshtml</a:t>
            </a:r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+mj-lt"/>
              </a:rPr>
              <a:t>The rest of the page is from _</a:t>
            </a:r>
            <a:r>
              <a:rPr lang="en-GB" dirty="0" err="1" smtClean="0">
                <a:solidFill>
                  <a:srgbClr val="FF0000"/>
                </a:solidFill>
                <a:latin typeface="+mj-lt"/>
              </a:rPr>
              <a:t>Layout.cshtml</a:t>
            </a:r>
            <a:r>
              <a:rPr lang="en-GB" dirty="0" smtClean="0">
                <a:solidFill>
                  <a:srgbClr val="FF0000"/>
                </a:solidFill>
                <a:latin typeface="+mj-lt"/>
              </a:rPr>
              <a:t>, which is the layout (master) page for the app</a:t>
            </a:r>
            <a:endParaRPr lang="en-GB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add new views as follows:</a:t>
            </a:r>
          </a:p>
          <a:p>
            <a:pPr lvl="1"/>
            <a:endParaRPr lang="en-GB" sz="1000" dirty="0" smtClean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Create a suitable folder to hold all the views for a controller, e.g. </a:t>
            </a:r>
            <a:r>
              <a:rPr lang="en-GB" dirty="0" smtClean="0">
                <a:latin typeface="Lucida Console" panose="020B0609040504020204" pitchFamily="49" charset="0"/>
              </a:rPr>
              <a:t>/Views/Another</a:t>
            </a:r>
            <a:r>
              <a:rPr lang="en-GB" dirty="0" smtClean="0">
                <a:latin typeface="+mj-lt"/>
              </a:rPr>
              <a:t> will hold views for </a:t>
            </a:r>
            <a:r>
              <a:rPr lang="en-GB" dirty="0" err="1" smtClean="0">
                <a:latin typeface="Lucida Console" panose="020B0609040504020204" pitchFamily="49" charset="0"/>
              </a:rPr>
              <a:t>AnotherController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endParaRPr lang="en-GB" sz="1000" dirty="0" smtClean="0"/>
          </a:p>
          <a:p>
            <a:pPr lvl="1"/>
            <a:r>
              <a:rPr lang="en-GB" dirty="0" smtClean="0"/>
              <a:t>Add a view file with a suitable </a:t>
            </a:r>
            <a:r>
              <a:rPr lang="en-GB" dirty="0"/>
              <a:t>folder </a:t>
            </a:r>
            <a:r>
              <a:rPr lang="en-GB" dirty="0" smtClean="0"/>
              <a:t>for an action method, e.g</a:t>
            </a:r>
            <a:r>
              <a:rPr lang="en-GB" dirty="0"/>
              <a:t>. </a:t>
            </a:r>
            <a:r>
              <a:rPr lang="en-GB" dirty="0" err="1" smtClean="0">
                <a:latin typeface="Lucida Console" panose="020B0609040504020204" pitchFamily="49" charset="0"/>
              </a:rPr>
              <a:t>Index.cshtml</a:t>
            </a:r>
            <a:r>
              <a:rPr lang="en-GB" dirty="0" smtClean="0"/>
              <a:t> would be the default view for </a:t>
            </a:r>
            <a:r>
              <a:rPr lang="en-GB" dirty="0" smtClean="0">
                <a:latin typeface="Lucida Console" panose="020B0609040504020204" pitchFamily="49" charset="0"/>
              </a:rPr>
              <a:t>Index()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+mj-lt"/>
              </a:rPr>
              <a:t>Example, illustrating some more Razor syntax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Adding New Views (1 of 2)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BA6CCD-E395-47A1-AC74-02372CB533FF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5" y="4263752"/>
            <a:ext cx="8221663" cy="2363067"/>
          </a:xfrm>
          <a:prstGeom prst="rect">
            <a:avLst/>
          </a:prstGeom>
          <a:solidFill>
            <a:srgbClr val="99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@{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ViewBag.Title</a:t>
            </a:r>
            <a:r>
              <a:rPr lang="en-GB" sz="1200" dirty="0"/>
              <a:t> = "Here's some Razor syntax";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&lt;h2&gt;@</a:t>
            </a:r>
            <a:r>
              <a:rPr lang="en-GB" sz="1200" dirty="0" err="1"/>
              <a:t>ViewBag.Title</a:t>
            </a:r>
            <a:r>
              <a:rPr lang="en-GB" sz="1200" dirty="0"/>
              <a:t>&lt;/h2&gt;</a:t>
            </a:r>
          </a:p>
          <a:p>
            <a:endParaRPr lang="en-GB" sz="1200" dirty="0"/>
          </a:p>
          <a:p>
            <a:r>
              <a:rPr lang="en-GB" sz="1200" dirty="0"/>
              <a:t>&lt;</a:t>
            </a:r>
            <a:r>
              <a:rPr lang="en-GB" sz="1200" dirty="0" err="1"/>
              <a:t>ul</a:t>
            </a:r>
            <a:r>
              <a:rPr lang="en-GB" sz="1200" dirty="0"/>
              <a:t>&gt;</a:t>
            </a:r>
          </a:p>
          <a:p>
            <a:r>
              <a:rPr lang="nn-NO" sz="1200" dirty="0"/>
              <a:t>    @for (int i = 0; i &lt; 5; i++)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&lt;li&gt;Here's item @</a:t>
            </a:r>
            <a:r>
              <a:rPr lang="en-GB" sz="1200" dirty="0" err="1"/>
              <a:t>i</a:t>
            </a:r>
            <a:r>
              <a:rPr lang="en-GB" sz="1200" dirty="0"/>
              <a:t>&lt;/li&gt;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&lt;/</a:t>
            </a:r>
            <a:r>
              <a:rPr lang="en-GB" sz="1200" dirty="0" err="1"/>
              <a:t>ul</a:t>
            </a:r>
            <a:r>
              <a:rPr lang="en-GB" sz="1200" dirty="0"/>
              <a:t>&gt;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672400" y="4263752"/>
            <a:ext cx="31277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dirty="0" smtClean="0">
                <a:solidFill>
                  <a:schemeClr val="tx2"/>
                </a:solidFill>
              </a:rPr>
              <a:t>/Views/Another/</a:t>
            </a:r>
            <a:r>
              <a:rPr lang="en-GB" b="1" dirty="0" err="1" smtClean="0">
                <a:solidFill>
                  <a:schemeClr val="tx2"/>
                </a:solidFill>
              </a:rPr>
              <a:t>Index.cshtml</a:t>
            </a:r>
            <a:endParaRPr lang="en-GB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Run the application and navigate to a URL such as:</a:t>
            </a:r>
          </a:p>
          <a:p>
            <a:pPr lvl="1" eaLnBrk="1" hangingPunct="1">
              <a:defRPr/>
            </a:pPr>
            <a:r>
              <a:rPr lang="en-GB" dirty="0"/>
              <a:t>http://</a:t>
            </a:r>
            <a:r>
              <a:rPr lang="en-GB" dirty="0" smtClean="0"/>
              <a:t>localhost:50762/</a:t>
            </a:r>
            <a:r>
              <a:rPr lang="en-GB" dirty="0" smtClean="0">
                <a:solidFill>
                  <a:srgbClr val="FF0000"/>
                </a:solidFill>
              </a:rPr>
              <a:t>Another/Index</a:t>
            </a:r>
            <a:endParaRPr lang="en-GB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GB" dirty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Adding New Views (2 of 2)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BA6CCD-E395-47A1-AC74-02372CB533FF}" type="slidenum">
              <a:rPr lang="en-GB"/>
              <a:pPr>
                <a:defRPr/>
              </a:pPr>
              <a:t>23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046363"/>
            <a:ext cx="68865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7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Any Questions?</a:t>
            </a:r>
            <a:endParaRPr lang="en-GB" sz="3400" dirty="0"/>
          </a:p>
        </p:txBody>
      </p:sp>
      <p:grpSp>
        <p:nvGrpSpPr>
          <p:cNvPr id="15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1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ASP.NET </a:t>
            </a:r>
            <a:r>
              <a:rPr lang="en-GB" dirty="0" smtClean="0"/>
              <a:t>MVC?</a:t>
            </a:r>
          </a:p>
          <a:p>
            <a:pPr eaLnBrk="1" hangingPunct="1"/>
            <a:r>
              <a:rPr lang="en-GB" dirty="0"/>
              <a:t>ASP.NET MVC </a:t>
            </a:r>
            <a:r>
              <a:rPr lang="en-GB" dirty="0" smtClean="0"/>
              <a:t>architecture</a:t>
            </a:r>
          </a:p>
          <a:p>
            <a:pPr eaLnBrk="1" hangingPunct="1"/>
            <a:r>
              <a:rPr lang="en-GB" dirty="0" smtClean="0"/>
              <a:t>Creating a new project</a:t>
            </a:r>
          </a:p>
          <a:p>
            <a:pPr eaLnBrk="1" hangingPunct="1"/>
            <a:r>
              <a:rPr lang="en-GB" dirty="0" smtClean="0"/>
              <a:t>Aside - view engines</a:t>
            </a:r>
          </a:p>
          <a:p>
            <a:pPr eaLnBrk="1" hangingPunct="1"/>
            <a:r>
              <a:rPr lang="en-GB" dirty="0" smtClean="0"/>
              <a:t>Project folder structure</a:t>
            </a:r>
          </a:p>
          <a:p>
            <a:pPr eaLnBrk="1" hangingPunct="1"/>
            <a:r>
              <a:rPr lang="en-GB" dirty="0" smtClean="0"/>
              <a:t>Running the starter application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1. Introduction to ASP.NET </a:t>
            </a:r>
            <a:r>
              <a:rPr lang="en-GB" sz="3400" dirty="0" smtClean="0"/>
              <a:t>MVC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D9565D6-9A77-4D28-AB69-14DBA2201FBD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ASP.NET MVC is a web development platform from Microsoft</a:t>
            </a:r>
          </a:p>
          <a:p>
            <a:pPr lvl="1"/>
            <a:r>
              <a:rPr lang="en-GB" dirty="0" smtClean="0"/>
              <a:t>A significant evolution for web developers using the Microsoft platform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ASP.NET MVC emphasises the best of the ASP.NET platform and agile development:</a:t>
            </a:r>
          </a:p>
          <a:p>
            <a:pPr lvl="1"/>
            <a:r>
              <a:rPr lang="en-GB" dirty="0" smtClean="0"/>
              <a:t>Clean architecture</a:t>
            </a:r>
          </a:p>
          <a:p>
            <a:pPr lvl="1"/>
            <a:r>
              <a:rPr lang="en-GB" dirty="0" smtClean="0"/>
              <a:t>Design patterns</a:t>
            </a:r>
          </a:p>
          <a:p>
            <a:pPr lvl="1"/>
            <a:r>
              <a:rPr lang="en-GB" dirty="0" smtClean="0"/>
              <a:t>Testability</a:t>
            </a:r>
          </a:p>
          <a:p>
            <a:pPr lvl="1"/>
            <a:endParaRPr lang="en-GB" dirty="0"/>
          </a:p>
          <a:p>
            <a:r>
              <a:rPr lang="en-GB" dirty="0" smtClean="0"/>
              <a:t>ASP.NET MVC 6 introduces many new features, including:</a:t>
            </a:r>
          </a:p>
          <a:p>
            <a:pPr lvl="1"/>
            <a:r>
              <a:rPr lang="en-GB" dirty="0" smtClean="0"/>
              <a:t>Deployment on multiple platforms</a:t>
            </a:r>
          </a:p>
          <a:p>
            <a:pPr lvl="1"/>
            <a:r>
              <a:rPr lang="en-GB" dirty="0" smtClean="0"/>
              <a:t>Integration with common tools, e.g. Gulp, Bower, Node.js</a:t>
            </a:r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What is ASP.NET MVC?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408636-4666-4122-B23D-9067F488E675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1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The controller is probably the most interesting player</a:t>
            </a:r>
          </a:p>
          <a:p>
            <a:pPr lvl="1"/>
            <a:r>
              <a:rPr lang="en-GB" dirty="0" smtClean="0"/>
              <a:t>Processes user input</a:t>
            </a:r>
          </a:p>
          <a:p>
            <a:pPr lvl="2"/>
            <a:r>
              <a:rPr lang="en-GB" dirty="0" smtClean="0"/>
              <a:t>Works with the model to handle the request</a:t>
            </a:r>
          </a:p>
          <a:p>
            <a:pPr lvl="1"/>
            <a:r>
              <a:rPr lang="en-GB" dirty="0" smtClean="0"/>
              <a:t>Manages application logic</a:t>
            </a:r>
          </a:p>
          <a:p>
            <a:pPr lvl="2"/>
            <a:r>
              <a:rPr lang="en-GB" dirty="0" smtClean="0"/>
              <a:t>E.g. navigating a multi-step process, authentication, etc.</a:t>
            </a:r>
          </a:p>
          <a:p>
            <a:pPr lvl="1"/>
            <a:r>
              <a:rPr lang="en-GB" dirty="0" smtClean="0"/>
              <a:t>Prepares the data to be displayed</a:t>
            </a:r>
          </a:p>
          <a:p>
            <a:pPr lvl="2"/>
            <a:r>
              <a:rPr lang="en-GB" dirty="0" smtClean="0"/>
              <a:t>This is known as "view data" in ASP.NET MVC</a:t>
            </a:r>
            <a:endParaRPr lang="en-GB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ASP.NET MVC Architecture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08A007C-5118-4ECE-A4D3-F09EA9EBB084}" type="slidenum">
              <a:rPr lang="en-GB" smtClean="0"/>
              <a:pPr/>
              <a:t>5</a:t>
            </a:fld>
            <a:endParaRPr lang="en-GB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23081" y="1780560"/>
            <a:ext cx="3630304" cy="15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513696" y="2120856"/>
            <a:ext cx="941701" cy="15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7649618" y="2326260"/>
            <a:ext cx="726696" cy="15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7965794" y="2642436"/>
            <a:ext cx="726696" cy="15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>
            <a:off x="5608142" y="2764584"/>
            <a:ext cx="1024669" cy="15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>
            <a:off x="3086675" y="2930631"/>
            <a:ext cx="1048602" cy="15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0800000" flipV="1">
            <a:off x="382136" y="2934259"/>
            <a:ext cx="1201003" cy="232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514907" y="2329543"/>
            <a:ext cx="1545519" cy="1140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800" dirty="0" smtClean="0">
                <a:solidFill>
                  <a:schemeClr val="tx2"/>
                </a:solidFill>
                <a:latin typeface="+mj-lt"/>
              </a:rPr>
              <a:t>View</a:t>
            </a:r>
            <a:endParaRPr lang="en-GB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671" y="1460298"/>
            <a:ext cx="1456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  <a:latin typeface="+mj-lt"/>
              </a:rPr>
              <a:t>HTTP Request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943" y="2568058"/>
            <a:ext cx="1044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  <a:latin typeface="+mj-lt"/>
              </a:rPr>
              <a:t>Response</a:t>
            </a:r>
          </a:p>
          <a:p>
            <a:endParaRPr lang="en-GB" sz="800" dirty="0" smtClean="0">
              <a:solidFill>
                <a:schemeClr val="tx2"/>
              </a:solidFill>
              <a:latin typeface="+mj-lt"/>
            </a:endParaRPr>
          </a:p>
          <a:p>
            <a:r>
              <a:rPr lang="en-GB" sz="1600" dirty="0" smtClean="0">
                <a:solidFill>
                  <a:schemeClr val="tx2"/>
                </a:solidFill>
                <a:latin typeface="+mj-lt"/>
              </a:rPr>
              <a:t>HTML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10" y="1367038"/>
            <a:ext cx="1545519" cy="21030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800" dirty="0" smtClean="0">
                <a:solidFill>
                  <a:schemeClr val="tx2"/>
                </a:solidFill>
                <a:latin typeface="+mj-lt"/>
              </a:rPr>
              <a:t>Controller</a:t>
            </a:r>
            <a:endParaRPr lang="en-GB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4782" y="1367038"/>
            <a:ext cx="1545519" cy="21030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800" dirty="0" smtClean="0">
                <a:solidFill>
                  <a:schemeClr val="tx2"/>
                </a:solidFill>
                <a:latin typeface="+mj-lt"/>
              </a:rPr>
              <a:t>Model</a:t>
            </a:r>
            <a:endParaRPr lang="en-GB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7095" y="2966122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  <a:latin typeface="+mj-lt"/>
              </a:rPr>
              <a:t>View data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367641" y="2139100"/>
            <a:ext cx="515941" cy="685966"/>
          </a:xfrm>
          <a:prstGeom prst="can">
            <a:avLst>
              <a:gd name="adj" fmla="val 33239"/>
            </a:avLst>
          </a:prstGeom>
          <a:gradFill rotWithShape="1">
            <a:gsLst>
              <a:gs pos="0">
                <a:srgbClr val="0066CC">
                  <a:gamma/>
                  <a:shade val="31765"/>
                  <a:invGamma/>
                </a:srgbClr>
              </a:gs>
              <a:gs pos="50000">
                <a:srgbClr val="0066CC"/>
              </a:gs>
              <a:gs pos="100000">
                <a:srgbClr val="0066CC">
                  <a:gamma/>
                  <a:shade val="3176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Use the VS 2015 wizard to generate an ASP.NET web app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Creating a New Project (1 of 2)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9D204A-D11A-4CE9-84C0-741F8D3C95FA}" type="slidenum">
              <a:rPr lang="en-GB"/>
              <a:pPr>
                <a:defRPr/>
              </a:pPr>
              <a:t>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60" y="1705514"/>
            <a:ext cx="7261458" cy="471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ASP.NET 5 is the current version, and offers 3 templates:</a:t>
            </a:r>
          </a:p>
          <a:p>
            <a:pPr lvl="1" eaLnBrk="1" hangingPunct="1"/>
            <a:r>
              <a:rPr lang="en-GB" dirty="0" smtClean="0"/>
              <a:t>Empty Web project</a:t>
            </a:r>
          </a:p>
          <a:p>
            <a:pPr lvl="1" eaLnBrk="1" hangingPunct="1"/>
            <a:r>
              <a:rPr lang="en-GB" dirty="0" smtClean="0"/>
              <a:t>Web API project, i.e. RESTful Web service</a:t>
            </a:r>
          </a:p>
          <a:p>
            <a:pPr lvl="1" eaLnBrk="1" hangingPunct="1"/>
            <a:r>
              <a:rPr lang="en-GB" dirty="0" smtClean="0"/>
              <a:t>Web Application project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Creating a New Project (2 of 2)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9D204A-D11A-4CE9-84C0-741F8D3C95FA}" type="slidenum">
              <a:rPr lang="en-GB"/>
              <a:pPr>
                <a:defRPr/>
              </a:pPr>
              <a:t>7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06" y="2785580"/>
            <a:ext cx="5085708" cy="394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0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ASP.NET MVC 2 always uses ASP.NET as it's view engine</a:t>
            </a:r>
          </a:p>
          <a:p>
            <a:pPr lvl="1"/>
            <a:r>
              <a:rPr lang="en-GB" dirty="0" smtClean="0"/>
              <a:t>i.e. when you add a View to a project, you get an ASP.NET View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ASP.NET MVC 3 onwards uses Razor instead</a:t>
            </a:r>
          </a:p>
          <a:p>
            <a:pPr lvl="1"/>
            <a:r>
              <a:rPr lang="en-GB" dirty="0" smtClean="0"/>
              <a:t>More fluent and intuitive syntax</a:t>
            </a:r>
          </a:p>
          <a:p>
            <a:pPr lvl="1"/>
            <a:r>
              <a:rPr lang="en-GB" dirty="0" smtClean="0"/>
              <a:t>Easy-on-the-eye combination of HTML and C# (see later)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Aside - View Engines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9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Project Folder Structure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F447480-941E-41F4-B44C-3003888A61D0}" type="slidenum">
              <a:rPr lang="en-GB"/>
              <a:pPr>
                <a:defRPr/>
              </a:pPr>
              <a:t>9</a:t>
            </a:fld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72" y="1299712"/>
            <a:ext cx="4737400" cy="524919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346" name="Straight Arrow Connector 14"/>
          <p:cNvCxnSpPr>
            <a:cxnSpLocks noChangeShapeType="1"/>
          </p:cNvCxnSpPr>
          <p:nvPr/>
        </p:nvCxnSpPr>
        <p:spPr bwMode="auto">
          <a:xfrm flipH="1">
            <a:off x="3343735" y="4519727"/>
            <a:ext cx="29591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9"/>
          <p:cNvCxnSpPr>
            <a:cxnSpLocks noChangeShapeType="1"/>
          </p:cNvCxnSpPr>
          <p:nvPr/>
        </p:nvCxnSpPr>
        <p:spPr bwMode="auto">
          <a:xfrm flipH="1">
            <a:off x="3700043" y="4295046"/>
            <a:ext cx="29591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5262826" y="4039128"/>
            <a:ext cx="298732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  <a:latin typeface="+mj-lt"/>
              </a:rPr>
              <a:t>Controller classes</a:t>
            </a:r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62826" y="4440892"/>
            <a:ext cx="298732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  <a:latin typeface="+mj-lt"/>
              </a:rPr>
              <a:t>View pages</a:t>
            </a:r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1" name="Straight Arrow Connector 14"/>
          <p:cNvCxnSpPr>
            <a:cxnSpLocks noChangeShapeType="1"/>
          </p:cNvCxnSpPr>
          <p:nvPr/>
        </p:nvCxnSpPr>
        <p:spPr bwMode="auto">
          <a:xfrm flipH="1">
            <a:off x="3651955" y="6391663"/>
            <a:ext cx="29591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2" name="TextBox 21"/>
          <p:cNvSpPr txBox="1"/>
          <p:nvPr/>
        </p:nvSpPr>
        <p:spPr>
          <a:xfrm>
            <a:off x="5262826" y="6240910"/>
            <a:ext cx="298732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  <a:latin typeface="+mj-lt"/>
              </a:rPr>
              <a:t>Performs application start-up tasks</a:t>
            </a:r>
            <a:endParaRPr lang="en-GB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13476</TotalTime>
  <Words>1260</Words>
  <Application>Microsoft Office PowerPoint</Application>
  <PresentationFormat>On-screen Show (4:3)</PresentationFormat>
  <Paragraphs>286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1_Blends</vt:lpstr>
      <vt:lpstr>Overview of ASP.NET MVC</vt:lpstr>
      <vt:lpstr>Contents</vt:lpstr>
      <vt:lpstr>1. Introduction to ASP.NET MVC</vt:lpstr>
      <vt:lpstr>What is ASP.NET MVC?</vt:lpstr>
      <vt:lpstr>ASP.NET MVC Architecture</vt:lpstr>
      <vt:lpstr>Creating a New Project (1 of 2)</vt:lpstr>
      <vt:lpstr>Creating a New Project (2 of 2)</vt:lpstr>
      <vt:lpstr>Aside - View Engines</vt:lpstr>
      <vt:lpstr>Project Folder Structure</vt:lpstr>
      <vt:lpstr>Running the Starter Application</vt:lpstr>
      <vt:lpstr>2. Understanding Controllers</vt:lpstr>
      <vt:lpstr>What is a Controller?</vt:lpstr>
      <vt:lpstr>Actions</vt:lpstr>
      <vt:lpstr>Reviewing the "Home" Controller</vt:lpstr>
      <vt:lpstr>Routing</vt:lpstr>
      <vt:lpstr>Adding New Controllers</vt:lpstr>
      <vt:lpstr>3. Understanding Views</vt:lpstr>
      <vt:lpstr>What is a View?</vt:lpstr>
      <vt:lpstr>Rendering a View</vt:lpstr>
      <vt:lpstr>Implementing a View</vt:lpstr>
      <vt:lpstr>Triggering a View </vt:lpstr>
      <vt:lpstr>Adding New Views (1 of 2)</vt:lpstr>
      <vt:lpstr>Adding New Views (2 of 2)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438</cp:revision>
  <dcterms:created xsi:type="dcterms:W3CDTF">2002-05-03T12:27:39Z</dcterms:created>
  <dcterms:modified xsi:type="dcterms:W3CDTF">2015-09-03T09:15:05Z</dcterms:modified>
</cp:coreProperties>
</file>