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9"/>
  </p:notesMasterIdLst>
  <p:handoutMasterIdLst>
    <p:handoutMasterId r:id="rId40"/>
  </p:handoutMasterIdLst>
  <p:sldIdLst>
    <p:sldId id="391" r:id="rId2"/>
    <p:sldId id="392" r:id="rId3"/>
    <p:sldId id="685" r:id="rId4"/>
    <p:sldId id="686" r:id="rId5"/>
    <p:sldId id="687" r:id="rId6"/>
    <p:sldId id="689" r:id="rId7"/>
    <p:sldId id="688" r:id="rId8"/>
    <p:sldId id="690" r:id="rId9"/>
    <p:sldId id="692" r:id="rId10"/>
    <p:sldId id="693" r:id="rId11"/>
    <p:sldId id="694" r:id="rId12"/>
    <p:sldId id="695" r:id="rId13"/>
    <p:sldId id="696" r:id="rId14"/>
    <p:sldId id="697" r:id="rId15"/>
    <p:sldId id="698" r:id="rId16"/>
    <p:sldId id="701" r:id="rId17"/>
    <p:sldId id="700" r:id="rId18"/>
    <p:sldId id="604" r:id="rId19"/>
    <p:sldId id="625" r:id="rId20"/>
    <p:sldId id="671" r:id="rId21"/>
    <p:sldId id="663" r:id="rId22"/>
    <p:sldId id="657" r:id="rId23"/>
    <p:sldId id="655" r:id="rId24"/>
    <p:sldId id="683" r:id="rId25"/>
    <p:sldId id="656" r:id="rId26"/>
    <p:sldId id="674" r:id="rId27"/>
    <p:sldId id="672" r:id="rId28"/>
    <p:sldId id="673" r:id="rId29"/>
    <p:sldId id="681" r:id="rId30"/>
    <p:sldId id="682" r:id="rId31"/>
    <p:sldId id="675" r:id="rId32"/>
    <p:sldId id="676" r:id="rId33"/>
    <p:sldId id="677" r:id="rId34"/>
    <p:sldId id="678" r:id="rId35"/>
    <p:sldId id="679" r:id="rId36"/>
    <p:sldId id="680" r:id="rId37"/>
    <p:sldId id="684" r:id="rId38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53"/>
    <a:srgbClr val="333399"/>
    <a:srgbClr val="6699FF"/>
    <a:srgbClr val="9999FF"/>
    <a:srgbClr val="CCCCFF"/>
    <a:srgbClr val="FFCCCC"/>
    <a:srgbClr val="FF9999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413" autoAdjust="0"/>
    <p:restoredTop sz="94659" autoAdjust="0"/>
  </p:normalViewPr>
  <p:slideViewPr>
    <p:cSldViewPr snapToGrid="0" showGuides="1">
      <p:cViewPr>
        <p:scale>
          <a:sx n="70" d="100"/>
          <a:sy n="70" d="100"/>
        </p:scale>
        <p:origin x="-762" y="-1032"/>
      </p:cViewPr>
      <p:guideLst>
        <p:guide orient="horz" pos="783"/>
        <p:guide pos="5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882" y="-7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Parallelization and Asynchronous Methods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68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Parallelization and Asynchronous Methods</a:t>
            </a:r>
            <a:endParaRPr lang="en-GB" dirty="0"/>
          </a:p>
        </p:txBody>
      </p:sp>
      <p:sp>
        <p:nvSpPr>
          <p:cNvPr id="419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58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738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50072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42774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260844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260844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138008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314143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80645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2392637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37339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3299570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1382747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933426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3160193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1380089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883405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50072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42774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260844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233737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4865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118781" y="314325"/>
            <a:ext cx="2611261" cy="243718"/>
          </a:xfrm>
          <a:noFill/>
        </p:spPr>
        <p:txBody>
          <a:bodyPr/>
          <a:lstStyle/>
          <a:p>
            <a:r>
              <a:rPr lang="en-GB" dirty="0" smtClean="0"/>
              <a:t>Parallelization and Asynchronous Methods</a:t>
            </a:r>
          </a:p>
        </p:txBody>
      </p:sp>
    </p:spTree>
    <p:extLst>
      <p:ext uri="{BB962C8B-B14F-4D97-AF65-F5344CB8AC3E}">
        <p14:creationId xmlns:p14="http://schemas.microsoft.com/office/powerpoint/2010/main" val="3437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43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667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85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8251" y="1608392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 smtClean="0"/>
              <a:t>Parallelization</a:t>
            </a:r>
            <a:br>
              <a:rPr lang="en-GB" dirty="0" smtClean="0"/>
            </a:br>
            <a:r>
              <a:rPr lang="en-GB" dirty="0" smtClean="0"/>
              <a:t>and Asynchronous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PLINQ example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Uses </a:t>
            </a:r>
            <a:r>
              <a:rPr lang="en-US" altLang="ja-JP" sz="2000" dirty="0" err="1" smtClean="0">
                <a:latin typeface="Lucida Console" pitchFamily="49" charset="0"/>
                <a:ea typeface="ＭＳ Ｐゴシック" charset="-128"/>
              </a:rPr>
              <a:t>AsParallel</a:t>
            </a:r>
            <a:r>
              <a:rPr lang="en-US" altLang="ja-JP" sz="2000" dirty="0" smtClean="0">
                <a:latin typeface="Lucida Console" pitchFamily="49" charset="0"/>
                <a:ea typeface="ＭＳ Ｐゴシック" charset="-128"/>
              </a:rPr>
              <a:t>()</a:t>
            </a:r>
            <a:r>
              <a:rPr lang="en-US" altLang="ja-JP" sz="2000" dirty="0" smtClean="0">
                <a:ea typeface="ＭＳ Ｐゴシック" charset="-128"/>
              </a:rPr>
              <a:t> in the LINQ query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Also uses </a:t>
            </a:r>
            <a:r>
              <a:rPr lang="en-US" sz="2000" dirty="0" err="1" smtClean="0">
                <a:latin typeface="Lucida Console" pitchFamily="49" charset="0"/>
              </a:rPr>
              <a:t>WithCancellation</a:t>
            </a:r>
            <a:r>
              <a:rPr lang="en-US" altLang="ja-JP" sz="2000" dirty="0" smtClean="0">
                <a:latin typeface="Lucida Console" pitchFamily="49" charset="0"/>
                <a:ea typeface="ＭＳ Ｐゴシック" charset="-128"/>
              </a:rPr>
              <a:t>()</a:t>
            </a:r>
            <a:r>
              <a:rPr lang="en-US" altLang="ja-JP" sz="2000" dirty="0" smtClean="0">
                <a:ea typeface="ＭＳ Ｐゴシック" charset="-128"/>
              </a:rPr>
              <a:t> in the LINQ query</a:t>
            </a:r>
          </a:p>
          <a:p>
            <a:endParaRPr lang="en-US" altLang="ja-JP" sz="2400" dirty="0" smtClean="0">
              <a:ea typeface="ＭＳ Ｐゴシック" charset="-128"/>
            </a:endParaRPr>
          </a:p>
          <a:p>
            <a:endParaRPr lang="en-US" altLang="ja-JP" sz="2400" dirty="0" smtClean="0">
              <a:ea typeface="ＭＳ Ｐゴシック" charset="-128"/>
            </a:endParaRPr>
          </a:p>
          <a:p>
            <a:endParaRPr lang="en-US" altLang="ja-JP" sz="2400" dirty="0">
              <a:ea typeface="ＭＳ Ｐゴシック" charset="-128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PLINQ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10</a:t>
            </a:fld>
            <a:endParaRPr lang="en-GB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79475" y="2424961"/>
            <a:ext cx="7820026" cy="306143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/>
              <a:t>CancellationTokenSource</a:t>
            </a:r>
            <a:r>
              <a:rPr lang="en-GB" sz="1200" dirty="0"/>
              <a:t> </a:t>
            </a:r>
            <a:r>
              <a:rPr lang="en-GB" sz="1200" dirty="0" err="1"/>
              <a:t>cancelToken</a:t>
            </a:r>
            <a:r>
              <a:rPr lang="en-GB" sz="1200" dirty="0"/>
              <a:t> = new </a:t>
            </a:r>
            <a:r>
              <a:rPr lang="en-GB" sz="1200" dirty="0" err="1"/>
              <a:t>CancellationTokenSource</a:t>
            </a:r>
            <a:r>
              <a:rPr lang="en-GB" sz="1200" dirty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try</a:t>
            </a:r>
            <a:endParaRPr lang="en-GB" sz="1200" dirty="0"/>
          </a:p>
          <a:p>
            <a:r>
              <a:rPr lang="en-GB" sz="1200" dirty="0" smtClean="0"/>
              <a:t>{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result </a:t>
            </a:r>
            <a:r>
              <a:rPr lang="en-GB" sz="1200" dirty="0"/>
              <a:t>= (from </a:t>
            </a:r>
            <a:r>
              <a:rPr lang="en-GB" sz="1200" dirty="0" smtClean="0"/>
              <a:t>product </a:t>
            </a:r>
            <a:r>
              <a:rPr lang="en-GB" sz="1200" dirty="0"/>
              <a:t>in</a:t>
            </a:r>
          </a:p>
          <a:p>
            <a:r>
              <a:rPr lang="en-GB" sz="1200" dirty="0" smtClean="0"/>
              <a:t>                </a:t>
            </a:r>
            <a:r>
              <a:rPr lang="en-GB" sz="1200" b="1" dirty="0" err="1" smtClean="0">
                <a:solidFill>
                  <a:srgbClr val="FF0000"/>
                </a:solidFill>
              </a:rPr>
              <a:t>productsCollection.AsParallel</a:t>
            </a:r>
            <a:r>
              <a:rPr lang="en-GB" sz="1200" b="1" dirty="0">
                <a:solidFill>
                  <a:srgbClr val="FF0000"/>
                </a:solidFill>
              </a:rPr>
              <a:t>().</a:t>
            </a:r>
            <a:r>
              <a:rPr lang="en-GB" sz="1200" b="1" dirty="0" err="1">
                <a:solidFill>
                  <a:srgbClr val="FF0000"/>
                </a:solidFill>
              </a:rPr>
              <a:t>WithCancellation</a:t>
            </a:r>
            <a:r>
              <a:rPr lang="en-GB" sz="1200" b="1" dirty="0">
                <a:solidFill>
                  <a:srgbClr val="FF0000"/>
                </a:solidFill>
              </a:rPr>
              <a:t>(</a:t>
            </a:r>
            <a:r>
              <a:rPr lang="en-GB" sz="1200" b="1" dirty="0" err="1">
                <a:solidFill>
                  <a:srgbClr val="FF0000"/>
                </a:solidFill>
              </a:rPr>
              <a:t>cancelToken.Token</a:t>
            </a:r>
            <a:r>
              <a:rPr lang="en-GB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GB" sz="1200" dirty="0" smtClean="0"/>
              <a:t>                where </a:t>
            </a:r>
            <a:r>
              <a:rPr lang="en-GB" sz="1200" dirty="0" err="1" smtClean="0"/>
              <a:t>product.UnitPrice</a:t>
            </a:r>
            <a:r>
              <a:rPr lang="en-GB" sz="1200" dirty="0" smtClean="0"/>
              <a:t> &lt; 100</a:t>
            </a:r>
            <a:endParaRPr lang="en-GB" sz="1200" dirty="0"/>
          </a:p>
          <a:p>
            <a:r>
              <a:rPr lang="en-GB" sz="1200" dirty="0" smtClean="0"/>
              <a:t>                </a:t>
            </a:r>
            <a:r>
              <a:rPr lang="en-GB" sz="1200" dirty="0" err="1" smtClean="0"/>
              <a:t>orderby</a:t>
            </a:r>
            <a:r>
              <a:rPr lang="en-GB" sz="1200" dirty="0" smtClean="0"/>
              <a:t> </a:t>
            </a:r>
            <a:r>
              <a:rPr lang="en-GB" sz="1200" dirty="0" err="1" smtClean="0"/>
              <a:t>product.UnitPrice</a:t>
            </a:r>
            <a:r>
              <a:rPr lang="en-GB" sz="1200" dirty="0" smtClean="0"/>
              <a:t> descending</a:t>
            </a:r>
            <a:endParaRPr lang="en-GB" sz="1200" dirty="0"/>
          </a:p>
          <a:p>
            <a:r>
              <a:rPr lang="en-GB" sz="1200" dirty="0" smtClean="0"/>
              <a:t>                select product).</a:t>
            </a:r>
            <a:r>
              <a:rPr lang="en-GB" sz="1200" dirty="0" err="1"/>
              <a:t>ToArray</a:t>
            </a:r>
            <a:r>
              <a:rPr lang="en-GB" sz="1200" dirty="0" smtClean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// Process result here …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 smtClean="0"/>
              <a:t>catch </a:t>
            </a:r>
            <a:r>
              <a:rPr lang="en-GB" sz="1200" dirty="0"/>
              <a:t>(</a:t>
            </a:r>
            <a:r>
              <a:rPr lang="en-GB" sz="1200" dirty="0" err="1"/>
              <a:t>OperationCanceledException</a:t>
            </a:r>
            <a:r>
              <a:rPr lang="en-GB" sz="1200" dirty="0"/>
              <a:t> ex)</a:t>
            </a:r>
          </a:p>
          <a:p>
            <a:r>
              <a:rPr lang="en-GB" sz="1200" dirty="0" smtClean="0"/>
              <a:t>{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/>
              <a:t>// User cancelled operation, so maybe display cancellation message to user</a:t>
            </a:r>
            <a:r>
              <a:rPr lang="en-GB" sz="1200" dirty="0" smtClean="0"/>
              <a:t>.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429285" y="5404509"/>
            <a:ext cx="5759355" cy="1021406"/>
          </a:xfrm>
          <a:prstGeom prst="roundRect">
            <a:avLst>
              <a:gd name="adj" fmla="val 0"/>
            </a:avLst>
          </a:prstGeom>
          <a:solidFill>
            <a:srgbClr val="FFB953"/>
          </a:solidFill>
          <a:ln>
            <a:noFill/>
          </a:ln>
          <a:effectLst>
            <a:outerShdw dist="71842" dir="2700000" algn="ctr" rotWithShape="0">
              <a:schemeClr val="accent2">
                <a:lumMod val="50000"/>
              </a:schemeClr>
            </a:outerShdw>
          </a:effectLst>
          <a:extLst/>
        </p:spPr>
        <p:txBody>
          <a:bodyPr wrap="none" tIns="36000" bIns="36000" anchor="ctr"/>
          <a:lstStyle/>
          <a:p>
            <a:r>
              <a:rPr lang="en-GB" sz="1200" dirty="0" smtClean="0"/>
              <a:t>// Some button-click handler, to let user to cancel threads.</a:t>
            </a:r>
          </a:p>
          <a:p>
            <a:r>
              <a:rPr lang="en-GB" sz="1200" dirty="0" smtClean="0"/>
              <a:t>private </a:t>
            </a:r>
            <a:r>
              <a:rPr lang="en-GB" sz="1200" dirty="0"/>
              <a:t>void </a:t>
            </a:r>
            <a:r>
              <a:rPr lang="en-GB" sz="1200" dirty="0" err="1"/>
              <a:t>btnCancelTask_Click</a:t>
            </a:r>
            <a:r>
              <a:rPr lang="en-GB" sz="1200" dirty="0"/>
              <a:t>(object sender, </a:t>
            </a:r>
            <a:r>
              <a:rPr lang="en-GB" sz="1200" dirty="0" err="1"/>
              <a:t>EventArgs</a:t>
            </a:r>
            <a:r>
              <a:rPr lang="en-GB" sz="1200" dirty="0"/>
              <a:t> e)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cancelToken.Cancel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999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Overview of </a:t>
            </a:r>
            <a:r>
              <a:rPr lang="en-GB" sz="2400" dirty="0" err="1" smtClean="0"/>
              <a:t>async</a:t>
            </a:r>
            <a:r>
              <a:rPr lang="en-GB" sz="2400" dirty="0" smtClean="0"/>
              <a:t> methods</a:t>
            </a:r>
            <a:endParaRPr lang="en-GB" sz="2400" dirty="0"/>
          </a:p>
          <a:p>
            <a:pPr eaLnBrk="1" hangingPunct="1"/>
            <a:r>
              <a:rPr lang="en-GB" sz="2400" dirty="0" smtClean="0"/>
              <a:t>Defining an </a:t>
            </a:r>
            <a:r>
              <a:rPr lang="en-GB" sz="2400" dirty="0" err="1" smtClean="0"/>
              <a:t>async</a:t>
            </a:r>
            <a:r>
              <a:rPr lang="en-GB" sz="2400" dirty="0" smtClean="0"/>
              <a:t> method</a:t>
            </a:r>
          </a:p>
          <a:p>
            <a:pPr eaLnBrk="1" hangingPunct="1"/>
            <a:r>
              <a:rPr lang="en-GB" dirty="0" smtClean="0"/>
              <a:t>Implementing an </a:t>
            </a:r>
            <a:r>
              <a:rPr lang="en-GB" dirty="0" err="1"/>
              <a:t>async</a:t>
            </a:r>
            <a:r>
              <a:rPr lang="en-GB" dirty="0"/>
              <a:t> </a:t>
            </a:r>
            <a:r>
              <a:rPr lang="en-GB" dirty="0" smtClean="0"/>
              <a:t>method</a:t>
            </a:r>
          </a:p>
          <a:p>
            <a:pPr eaLnBrk="1" hangingPunct="1"/>
            <a:r>
              <a:rPr lang="en-GB" dirty="0" smtClean="0"/>
              <a:t>Example of asynchronous methods</a:t>
            </a:r>
          </a:p>
          <a:p>
            <a:pPr eaLnBrk="1" hangingPunct="1"/>
            <a:r>
              <a:rPr lang="en-GB" dirty="0" smtClean="0"/>
              <a:t>Synchronizing access to shared data</a:t>
            </a:r>
            <a:endParaRPr lang="en-GB" dirty="0"/>
          </a:p>
          <a:p>
            <a:pPr eaLnBrk="1" hangingPunct="1"/>
            <a:endParaRPr lang="en-GB" sz="2400" dirty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Asynchronous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5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methods were introduced in .NET 4.5</a:t>
            </a:r>
          </a:p>
          <a:p>
            <a:pPr lvl="1"/>
            <a:r>
              <a:rPr lang="en-GB" dirty="0" smtClean="0"/>
              <a:t>Enable you to create methods that execute part of their code asynchronously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To implement an </a:t>
            </a:r>
            <a:r>
              <a:rPr lang="en-GB" dirty="0" err="1" smtClean="0"/>
              <a:t>async</a:t>
            </a:r>
            <a:r>
              <a:rPr lang="en-GB" dirty="0" smtClean="0"/>
              <a:t> method:</a:t>
            </a:r>
          </a:p>
          <a:p>
            <a:pPr lvl="1"/>
            <a:r>
              <a:rPr lang="en-GB" dirty="0" smtClean="0"/>
              <a:t>Decorate the method with the </a:t>
            </a:r>
            <a:r>
              <a:rPr lang="en-GB" dirty="0" err="1" smtClean="0">
                <a:latin typeface="Lucida Console" pitchFamily="49" charset="0"/>
                <a:cs typeface="Lao UI" pitchFamily="34" charset="0"/>
              </a:rPr>
              <a:t>async</a:t>
            </a:r>
            <a:r>
              <a:rPr lang="en-GB" dirty="0" smtClean="0"/>
              <a:t> keyword</a:t>
            </a:r>
          </a:p>
          <a:p>
            <a:pPr lvl="1"/>
            <a:r>
              <a:rPr lang="en-GB" dirty="0" smtClean="0"/>
              <a:t>Call asynchronous methods within your method, and </a:t>
            </a:r>
            <a:r>
              <a:rPr lang="en-GB" dirty="0" smtClean="0"/>
              <a:t>suspend execution via </a:t>
            </a:r>
            <a:r>
              <a:rPr lang="en-GB" dirty="0" smtClean="0"/>
              <a:t>the </a:t>
            </a:r>
            <a:r>
              <a:rPr lang="en-GB" dirty="0" smtClean="0">
                <a:latin typeface="Lucida Console" pitchFamily="49" charset="0"/>
              </a:rPr>
              <a:t>await</a:t>
            </a:r>
            <a:r>
              <a:rPr lang="en-GB" dirty="0" smtClean="0"/>
              <a:t> operator</a:t>
            </a:r>
          </a:p>
          <a:p>
            <a:pPr lvl="1"/>
            <a:endParaRPr lang="en-US" dirty="0" smtClean="0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 of async Methods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8C1B935-43F4-4FB0-A583-27BFDA58CFE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5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To define an </a:t>
            </a:r>
            <a:r>
              <a:rPr lang="en-GB" sz="2400" dirty="0" err="1" smtClean="0"/>
              <a:t>async</a:t>
            </a:r>
            <a:r>
              <a:rPr lang="en-GB" sz="2400" dirty="0" smtClean="0"/>
              <a:t> method:</a:t>
            </a:r>
          </a:p>
          <a:p>
            <a:pPr lvl="1"/>
            <a:r>
              <a:rPr lang="en-GB" dirty="0" smtClean="0"/>
              <a:t>Decorate the method with the </a:t>
            </a:r>
            <a:r>
              <a:rPr lang="en-GB" dirty="0" err="1" smtClean="0">
                <a:latin typeface="Lucida Console" pitchFamily="49" charset="0"/>
              </a:rPr>
              <a:t>async</a:t>
            </a:r>
            <a:r>
              <a:rPr lang="en-GB" dirty="0" smtClean="0"/>
              <a:t> modifier</a:t>
            </a:r>
          </a:p>
          <a:p>
            <a:pPr lvl="1"/>
            <a:r>
              <a:rPr lang="en-GB" dirty="0" smtClean="0"/>
              <a:t>Specify a return type of </a:t>
            </a:r>
            <a:r>
              <a:rPr lang="en-GB" dirty="0" smtClean="0">
                <a:latin typeface="Lucida Console" pitchFamily="49" charset="0"/>
              </a:rPr>
              <a:t>Task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dirty="0">
                <a:latin typeface="Lucida Console" pitchFamily="49" charset="0"/>
              </a:rPr>
              <a:t>Task&lt;T</a:t>
            </a:r>
            <a:r>
              <a:rPr lang="en-GB" dirty="0" smtClean="0">
                <a:latin typeface="Lucida Console" pitchFamily="49" charset="0"/>
              </a:rPr>
              <a:t>&gt;</a:t>
            </a:r>
          </a:p>
          <a:p>
            <a:pPr lvl="1"/>
            <a:r>
              <a:rPr lang="en-GB" dirty="0" smtClean="0"/>
              <a:t>Name the method so that it ends </a:t>
            </a:r>
            <a:r>
              <a:rPr lang="en-GB" dirty="0"/>
              <a:t>in </a:t>
            </a:r>
            <a:r>
              <a:rPr lang="en-GB" dirty="0">
                <a:latin typeface="Lucida Console" pitchFamily="49" charset="0"/>
              </a:rPr>
              <a:t>"</a:t>
            </a:r>
            <a:r>
              <a:rPr lang="en-GB" dirty="0" err="1" smtClean="0">
                <a:latin typeface="Lucida Console" pitchFamily="49" charset="0"/>
              </a:rPr>
              <a:t>Async</a:t>
            </a:r>
            <a:r>
              <a:rPr lang="en-GB" dirty="0" smtClean="0">
                <a:latin typeface="Lucida Console" pitchFamily="49" charset="0"/>
              </a:rPr>
              <a:t>"</a:t>
            </a:r>
          </a:p>
          <a:p>
            <a:pPr lvl="1"/>
            <a:endParaRPr lang="en-GB" sz="2000" dirty="0">
              <a:latin typeface="Lucida Console" pitchFamily="49" charset="0"/>
            </a:endParaRPr>
          </a:p>
          <a:p>
            <a:r>
              <a:rPr lang="en-GB" dirty="0" smtClean="0">
                <a:latin typeface="+mj-lt"/>
              </a:rPr>
              <a:t>Example:</a:t>
            </a:r>
            <a:endParaRPr lang="en-US" sz="2400" dirty="0">
              <a:latin typeface="+mj-lt"/>
            </a:endParaRPr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</a:t>
            </a:r>
            <a:r>
              <a:rPr lang="en-GB" dirty="0" err="1"/>
              <a:t>async</a:t>
            </a:r>
            <a:r>
              <a:rPr lang="en-GB" dirty="0"/>
              <a:t> </a:t>
            </a:r>
            <a:r>
              <a:rPr lang="en-GB" dirty="0" smtClean="0"/>
              <a:t>Method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8C1B935-43F4-4FB0-A583-27BFDA58CFE5}" type="slidenum">
              <a:rPr lang="en-GB"/>
              <a:pPr/>
              <a:t>13</a:t>
            </a:fld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79475" y="3655079"/>
            <a:ext cx="7820026" cy="89514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/>
              <a:t>async</a:t>
            </a:r>
            <a:r>
              <a:rPr lang="en-GB" sz="1200" dirty="0"/>
              <a:t> Task&lt;</a:t>
            </a:r>
            <a:r>
              <a:rPr lang="en-GB" sz="1200" dirty="0" err="1"/>
              <a:t>int</a:t>
            </a:r>
            <a:r>
              <a:rPr lang="en-GB" sz="1200" dirty="0"/>
              <a:t>&gt; </a:t>
            </a:r>
            <a:r>
              <a:rPr lang="en-GB" sz="1200" dirty="0" err="1" smtClean="0"/>
              <a:t>MyFirstMethodAsync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7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sz="2400" dirty="0" smtClean="0">
                <a:ea typeface="ＭＳ Ｐゴシック" charset="-128"/>
              </a:rPr>
              <a:t>In your </a:t>
            </a:r>
            <a:r>
              <a:rPr lang="en-GB" altLang="ja-JP" sz="2400" dirty="0" err="1" smtClean="0">
                <a:ea typeface="ＭＳ Ｐゴシック" charset="-128"/>
              </a:rPr>
              <a:t>asyn</a:t>
            </a:r>
            <a:r>
              <a:rPr lang="en-GB" altLang="ja-JP" dirty="0" err="1" smtClean="0">
                <a:ea typeface="ＭＳ Ｐゴシック" charset="-128"/>
              </a:rPr>
              <a:t>c</a:t>
            </a:r>
            <a:r>
              <a:rPr lang="en-GB" altLang="ja-JP" dirty="0" smtClean="0">
                <a:ea typeface="ＭＳ Ｐゴシック" charset="-128"/>
              </a:rPr>
              <a:t> method, invoke another </a:t>
            </a:r>
            <a:r>
              <a:rPr lang="en-GB" altLang="ja-JP" dirty="0" err="1" smtClean="0">
                <a:ea typeface="ＭＳ Ｐゴシック" charset="-128"/>
              </a:rPr>
              <a:t>async</a:t>
            </a:r>
            <a:r>
              <a:rPr lang="en-GB" altLang="ja-JP" dirty="0" smtClean="0">
                <a:ea typeface="ＭＳ Ｐゴシック" charset="-128"/>
              </a:rPr>
              <a:t> method</a:t>
            </a:r>
          </a:p>
          <a:p>
            <a:pPr lvl="1"/>
            <a:r>
              <a:rPr lang="en-GB" altLang="ja-JP" dirty="0" smtClean="0">
                <a:ea typeface="ＭＳ Ｐゴシック" charset="-128"/>
              </a:rPr>
              <a:t>Use the </a:t>
            </a:r>
            <a:r>
              <a:rPr lang="en-GB" altLang="ja-JP" dirty="0" smtClean="0">
                <a:latin typeface="Lucida Console" pitchFamily="49" charset="0"/>
                <a:ea typeface="ＭＳ Ｐゴシック" charset="-128"/>
              </a:rPr>
              <a:t>await</a:t>
            </a:r>
            <a:r>
              <a:rPr lang="en-GB" altLang="ja-JP" dirty="0" smtClean="0">
                <a:ea typeface="ＭＳ Ｐゴシック" charset="-128"/>
              </a:rPr>
              <a:t> operator if you </a:t>
            </a:r>
            <a:r>
              <a:rPr lang="en-GB" altLang="ja-JP" dirty="0" smtClean="0">
                <a:ea typeface="ＭＳ Ｐゴシック" charset="-128"/>
              </a:rPr>
              <a:t>want to suspend execution until the other </a:t>
            </a:r>
            <a:r>
              <a:rPr lang="en-GB" altLang="ja-JP" dirty="0" smtClean="0">
                <a:ea typeface="ＭＳ Ｐゴシック" charset="-128"/>
              </a:rPr>
              <a:t>method </a:t>
            </a:r>
            <a:r>
              <a:rPr lang="en-GB" altLang="ja-JP" dirty="0" smtClean="0">
                <a:ea typeface="ＭＳ Ｐゴシック" charset="-128"/>
              </a:rPr>
              <a:t>has completed</a:t>
            </a:r>
            <a:endParaRPr lang="en-GB" altLang="ja-JP" dirty="0" smtClean="0">
              <a:ea typeface="ＭＳ Ｐゴシック" charset="-128"/>
            </a:endParaRPr>
          </a:p>
          <a:p>
            <a:pPr lvl="1"/>
            <a:r>
              <a:rPr lang="en-GB" altLang="ja-JP" dirty="0" smtClean="0">
                <a:ea typeface="ＭＳ Ｐゴシック" charset="-128"/>
              </a:rPr>
              <a:t>This blocks your method, and returns control to the caller of your method</a:t>
            </a:r>
          </a:p>
          <a:p>
            <a:pPr lvl="1"/>
            <a:r>
              <a:rPr lang="en-GB" altLang="ja-JP" dirty="0" smtClean="0">
                <a:ea typeface="ＭＳ Ｐゴシック" charset="-128"/>
              </a:rPr>
              <a:t>Control returns to your method automatically when the other method has completed</a:t>
            </a:r>
          </a:p>
          <a:p>
            <a:pPr lvl="1"/>
            <a:endParaRPr lang="en-GB" altLang="ja-JP" dirty="0" smtClean="0">
              <a:ea typeface="ＭＳ Ｐゴシック" charset="-128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an </a:t>
            </a:r>
            <a:r>
              <a:rPr lang="en-GB" dirty="0" err="1"/>
              <a:t>async</a:t>
            </a:r>
            <a:r>
              <a:rPr lang="en-GB" dirty="0"/>
              <a:t> Method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14</a:t>
            </a:fld>
            <a:endParaRPr lang="en-GB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79475" y="3698622"/>
            <a:ext cx="7820026" cy="2865464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 smtClean="0"/>
              <a:t>async</a:t>
            </a:r>
            <a:r>
              <a:rPr lang="en-GB" sz="1200" dirty="0" smtClean="0"/>
              <a:t> Task&lt;</a:t>
            </a:r>
            <a:r>
              <a:rPr lang="en-GB" sz="1200" dirty="0" err="1" smtClean="0"/>
              <a:t>int</a:t>
            </a:r>
            <a:r>
              <a:rPr lang="en-GB" sz="1200" dirty="0" smtClean="0"/>
              <a:t>&gt; </a:t>
            </a:r>
            <a:r>
              <a:rPr lang="en-GB" sz="1200" dirty="0" err="1"/>
              <a:t>MyFirstMethodAsync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{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// </a:t>
            </a:r>
            <a:r>
              <a:rPr lang="en-GB" sz="1200" dirty="0" smtClean="0"/>
              <a:t>Call an asynchronous </a:t>
            </a:r>
            <a:r>
              <a:rPr lang="en-GB" sz="1200" dirty="0" smtClean="0"/>
              <a:t>method</a:t>
            </a:r>
            <a:r>
              <a:rPr lang="en-GB" sz="1200" dirty="0"/>
              <a:t> </a:t>
            </a:r>
            <a:r>
              <a:rPr lang="en-GB" sz="1200" dirty="0" smtClean="0"/>
              <a:t>that will (eventually) return a string.</a:t>
            </a:r>
            <a:endParaRPr lang="en-GB" sz="1200" dirty="0" smtClean="0"/>
          </a:p>
          <a:p>
            <a:r>
              <a:rPr lang="en-GB" sz="1200" dirty="0" smtClean="0"/>
              <a:t>  Task&lt;string</a:t>
            </a:r>
            <a:r>
              <a:rPr lang="en-GB" sz="1200" dirty="0"/>
              <a:t>&gt; </a:t>
            </a:r>
            <a:r>
              <a:rPr lang="en-GB" sz="1200" dirty="0" err="1" smtClean="0"/>
              <a:t>otherTask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 smtClean="0"/>
              <a:t>MyOtherMethodAsync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Do something else </a:t>
            </a:r>
            <a:r>
              <a:rPr lang="en-GB" sz="1200" dirty="0" smtClean="0"/>
              <a:t>in the meantime.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DoSomethingWhileOtherMethodIsDoingItsThing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</a:t>
            </a:r>
            <a:r>
              <a:rPr lang="en-GB" sz="1200" dirty="0" smtClean="0"/>
              <a:t>Suspend our method until other task has completed, then get </a:t>
            </a:r>
            <a:r>
              <a:rPr lang="en-GB" sz="1200" dirty="0" smtClean="0"/>
              <a:t>its </a:t>
            </a:r>
            <a:r>
              <a:rPr lang="en-GB" sz="1200" dirty="0" smtClean="0"/>
              <a:t>result.</a:t>
            </a:r>
            <a:endParaRPr lang="en-GB" sz="1200" dirty="0"/>
          </a:p>
          <a:p>
            <a:r>
              <a:rPr lang="en-GB" sz="1200" dirty="0" smtClean="0"/>
              <a:t>  string </a:t>
            </a:r>
            <a:r>
              <a:rPr lang="en-GB" sz="1200" dirty="0" err="1" smtClean="0"/>
              <a:t>resultOfOtherMethod</a:t>
            </a:r>
            <a:r>
              <a:rPr lang="en-GB" sz="1200" dirty="0" smtClean="0"/>
              <a:t> = await </a:t>
            </a:r>
            <a:r>
              <a:rPr lang="en-GB" sz="1200" dirty="0" err="1" smtClean="0"/>
              <a:t>otherTask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And carry on with the rest of our work </a:t>
            </a:r>
            <a:r>
              <a:rPr lang="en-GB" sz="1200" dirty="0" smtClean="0"/>
              <a:t>now.</a:t>
            </a:r>
            <a:endParaRPr lang="en-GB" sz="1200" dirty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DoSomethingElseAfterWaiting</a:t>
            </a:r>
            <a:r>
              <a:rPr lang="en-GB" sz="1200" dirty="0" smtClean="0"/>
              <a:t>(); 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sz="2400" dirty="0" smtClean="0">
                <a:ea typeface="ＭＳ Ｐゴシック" charset="-128"/>
              </a:rPr>
              <a:t>See the </a:t>
            </a:r>
            <a:r>
              <a:rPr lang="en-GB" altLang="ja-JP" sz="2400" dirty="0" err="1" smtClean="0">
                <a:latin typeface="Lucida Console" panose="020B0609040504020204" pitchFamily="49" charset="0"/>
                <a:ea typeface="ＭＳ Ｐゴシック" charset="-128"/>
              </a:rPr>
              <a:t>AsyncAwaitDemo</a:t>
            </a:r>
            <a:r>
              <a:rPr lang="en-GB" altLang="ja-JP" sz="2400" dirty="0" smtClean="0">
                <a:ea typeface="ＭＳ Ｐゴシック" charset="-128"/>
              </a:rPr>
              <a:t> project</a:t>
            </a:r>
          </a:p>
          <a:p>
            <a:pPr lvl="1"/>
            <a:r>
              <a:rPr lang="en-GB" altLang="ja-JP" dirty="0" err="1" smtClean="0">
                <a:latin typeface="Lucida Console" panose="020B0609040504020204" pitchFamily="49" charset="0"/>
                <a:ea typeface="ＭＳ Ｐゴシック" charset="-128"/>
              </a:rPr>
              <a:t>NumberPrinter</a:t>
            </a:r>
            <a:r>
              <a:rPr lang="en-GB" altLang="ja-JP" dirty="0" smtClean="0">
                <a:ea typeface="ＭＳ Ｐゴシック" charset="-128"/>
              </a:rPr>
              <a:t> </a:t>
            </a:r>
            <a:r>
              <a:rPr lang="en-GB" altLang="ja-JP" dirty="0" smtClean="0">
                <a:ea typeface="ＭＳ Ｐゴシック" charset="-128"/>
              </a:rPr>
              <a:t>class </a:t>
            </a:r>
            <a:r>
              <a:rPr lang="en-GB" altLang="ja-JP" dirty="0" smtClean="0">
                <a:ea typeface="ＭＳ Ｐゴシック" charset="-128"/>
              </a:rPr>
              <a:t>has an asynchronous method that does its work </a:t>
            </a:r>
            <a:r>
              <a:rPr lang="en-GB" altLang="ja-JP" dirty="0" smtClean="0">
                <a:ea typeface="ＭＳ Ｐゴシック" charset="-128"/>
              </a:rPr>
              <a:t>as a </a:t>
            </a:r>
            <a:r>
              <a:rPr lang="en-GB" altLang="ja-JP" dirty="0" smtClean="0">
                <a:ea typeface="ＭＳ Ｐゴシック" charset="-128"/>
              </a:rPr>
              <a:t>separate </a:t>
            </a:r>
            <a:r>
              <a:rPr lang="en-GB" altLang="ja-JP" dirty="0" smtClean="0">
                <a:ea typeface="ＭＳ Ｐゴシック" charset="-128"/>
              </a:rPr>
              <a:t>task</a:t>
            </a:r>
            <a:endParaRPr lang="en-GB" altLang="ja-JP" dirty="0" smtClean="0">
              <a:ea typeface="ＭＳ Ｐゴシック" charset="-128"/>
            </a:endParaRPr>
          </a:p>
          <a:p>
            <a:pPr lvl="1"/>
            <a:r>
              <a:rPr lang="en-GB" altLang="ja-JP" dirty="0" smtClean="0">
                <a:latin typeface="Lucida Console" panose="020B0609040504020204" pitchFamily="49" charset="0"/>
                <a:ea typeface="ＭＳ Ｐゴシック" charset="-128"/>
              </a:rPr>
              <a:t>Program</a:t>
            </a:r>
            <a:r>
              <a:rPr lang="en-GB" altLang="ja-JP" dirty="0" smtClean="0">
                <a:ea typeface="ＭＳ Ｐゴシック" charset="-128"/>
              </a:rPr>
              <a:t> class starts of </a:t>
            </a:r>
            <a:r>
              <a:rPr lang="en-GB" altLang="ja-JP" dirty="0" err="1" smtClean="0">
                <a:latin typeface="Lucida Console" panose="020B0609040504020204" pitchFamily="49" charset="0"/>
                <a:ea typeface="ＭＳ Ｐゴシック" charset="-128"/>
              </a:rPr>
              <a:t>NumberPrinter</a:t>
            </a:r>
            <a:r>
              <a:rPr lang="en-GB" altLang="ja-JP" dirty="0" smtClean="0">
                <a:ea typeface="ＭＳ Ｐゴシック" charset="-128"/>
              </a:rPr>
              <a:t> methods, then awaits completion to display their results</a:t>
            </a: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Asynchronous Methods 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If multiple threads/tasks access shared data, it's important to synchronize this access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You can achieve this via the C</a:t>
            </a:r>
            <a:r>
              <a:rPr lang="en-US" altLang="ja-JP" sz="2000" dirty="0">
                <a:ea typeface="ＭＳ Ｐゴシック" charset="-128"/>
              </a:rPr>
              <a:t># </a:t>
            </a:r>
            <a:r>
              <a:rPr lang="en-US" altLang="ja-JP" sz="2000" dirty="0">
                <a:latin typeface="Lucida Console" pitchFamily="49" charset="0"/>
                <a:ea typeface="ＭＳ Ｐゴシック" charset="-128"/>
              </a:rPr>
              <a:t>lock</a:t>
            </a:r>
            <a:r>
              <a:rPr lang="en-US" altLang="ja-JP" sz="2000" dirty="0">
                <a:ea typeface="ＭＳ Ｐゴシック" charset="-128"/>
              </a:rPr>
              <a:t> keyword </a:t>
            </a:r>
            <a:endParaRPr lang="en-US" altLang="ja-JP" sz="2000" dirty="0" smtClean="0">
              <a:ea typeface="ＭＳ Ｐゴシック" charset="-128"/>
            </a:endParaRP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Locks/waits </a:t>
            </a:r>
            <a:r>
              <a:rPr lang="en-US" altLang="ja-JP" sz="2000" dirty="0">
                <a:ea typeface="ＭＳ Ｐゴシック" charset="-128"/>
              </a:rPr>
              <a:t>for a monitor on an </a:t>
            </a:r>
            <a:r>
              <a:rPr lang="en-US" altLang="ja-JP" sz="2000" dirty="0" smtClean="0">
                <a:ea typeface="ＭＳ Ｐゴシック" charset="-128"/>
              </a:rPr>
              <a:t>object</a:t>
            </a:r>
          </a:p>
          <a:p>
            <a:pPr lvl="1"/>
            <a:endParaRPr lang="en-US" altLang="ja-JP" dirty="0">
              <a:ea typeface="ＭＳ Ｐゴシック" charset="-128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Synchronizing </a:t>
            </a:r>
            <a:r>
              <a:rPr lang="en-GB" dirty="0" smtClean="0"/>
              <a:t>Access </a:t>
            </a:r>
            <a:r>
              <a:rPr lang="en-GB" dirty="0"/>
              <a:t>to </a:t>
            </a:r>
            <a:r>
              <a:rPr lang="en-GB" dirty="0" smtClean="0"/>
              <a:t>Shared Data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16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900752" y="2818513"/>
            <a:ext cx="7798748" cy="309098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One()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lock(this)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// Only One() or Two() can be called, but not both at the same time.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}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}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Two()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lock(this)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// Only One() or Two() can be called, but not both at the same time.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}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5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Parallelization</a:t>
            </a:r>
          </a:p>
          <a:p>
            <a:pPr eaLnBrk="1" hangingPunct="1"/>
            <a:r>
              <a:rPr lang="en-GB" dirty="0" smtClean="0"/>
              <a:t>Asynchronous methods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the Thread class</a:t>
            </a:r>
          </a:p>
          <a:p>
            <a:pPr eaLnBrk="1" hangingPunct="1"/>
            <a:r>
              <a:rPr lang="en-GB" sz="2400" dirty="0"/>
              <a:t>Members of the Thread </a:t>
            </a:r>
            <a:r>
              <a:rPr lang="en-GB" sz="2400" dirty="0" smtClean="0"/>
              <a:t>class</a:t>
            </a:r>
          </a:p>
          <a:p>
            <a:pPr eaLnBrk="1" hangingPunct="1"/>
            <a:r>
              <a:rPr lang="en-GB" sz="2400" dirty="0" smtClean="0"/>
              <a:t>Getting thread information</a:t>
            </a:r>
          </a:p>
          <a:p>
            <a:pPr eaLnBrk="1" hangingPunct="1"/>
            <a:r>
              <a:rPr lang="en-GB" sz="2400" dirty="0" smtClean="0"/>
              <a:t>Asynchronous delegates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Annex A: Classic .NET Multithreading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45A74-C8D5-40EC-AC06-65CBC792BFC0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</a:t>
            </a:r>
            <a:r>
              <a:rPr lang="en-GB" sz="2400" dirty="0" err="1" smtClean="0">
                <a:latin typeface="Lucida Console" pitchFamily="49" charset="0"/>
              </a:rPr>
              <a:t>System.Threading</a:t>
            </a:r>
            <a:r>
              <a:rPr lang="en-GB" sz="2400" dirty="0" smtClean="0"/>
              <a:t> namespace contains various thread-related classes…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The most obvious class is </a:t>
            </a:r>
            <a:r>
              <a:rPr lang="en-GB" sz="2400" dirty="0" smtClean="0">
                <a:latin typeface="Lucida Console" pitchFamily="49" charset="0"/>
              </a:rPr>
              <a:t>Thread</a:t>
            </a:r>
            <a:r>
              <a:rPr lang="en-GB" sz="2400" dirty="0" smtClean="0"/>
              <a:t>, </a:t>
            </a:r>
            <a:r>
              <a:rPr lang="en-GB" sz="2000" dirty="0" smtClean="0"/>
              <a:t>which represents a thread</a:t>
            </a:r>
          </a:p>
          <a:p>
            <a:pPr lvl="1" eaLnBrk="1" hangingPunct="1"/>
            <a:r>
              <a:rPr lang="en-GB" sz="2000" dirty="0" smtClean="0"/>
              <a:t>You can get the current thread as follows: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You can pause the current thread as follows: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the Thread Class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3299813"/>
            <a:ext cx="7910513" cy="35778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US" sz="1200" dirty="0"/>
              <a:t>Thread </a:t>
            </a:r>
            <a:r>
              <a:rPr lang="en-US" sz="1200" dirty="0" err="1"/>
              <a:t>currThread</a:t>
            </a:r>
            <a:r>
              <a:rPr lang="en-US" sz="1200" dirty="0"/>
              <a:t> = </a:t>
            </a:r>
            <a:r>
              <a:rPr lang="en-US" sz="1200" dirty="0" err="1"/>
              <a:t>Thread.CurrentThread</a:t>
            </a:r>
            <a:r>
              <a:rPr lang="en-US" sz="1200" dirty="0"/>
              <a:t>;</a:t>
            </a:r>
            <a:endParaRPr lang="en-GB" sz="12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5500" y="4393908"/>
            <a:ext cx="7910513" cy="35778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US" sz="1200" dirty="0" err="1" smtClean="0"/>
              <a:t>Thread.Sleep</a:t>
            </a:r>
            <a:r>
              <a:rPr lang="en-US" sz="1200" dirty="0" smtClean="0"/>
              <a:t>(2000);    // Sleep for 2 seconds.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Parallelization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 smtClean="0"/>
              <a:t>Asynchronous methods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/>
          </a:p>
          <a:p>
            <a:pPr marL="0" indent="0" eaLnBrk="1" hangingPunct="1">
              <a:buNone/>
            </a:pPr>
            <a:r>
              <a:rPr lang="en-GB" u="sng" dirty="0" smtClean="0"/>
              <a:t>Annex</a:t>
            </a:r>
          </a:p>
          <a:p>
            <a:pPr marL="533400" indent="-533400" eaLnBrk="1" hangingPunct="1">
              <a:buFont typeface="+mj-lt"/>
              <a:buAutoNum type="alphaUcPeriod"/>
            </a:pPr>
            <a:r>
              <a:rPr lang="en-GB" dirty="0" smtClean="0"/>
              <a:t>Classic .NET multithreading</a:t>
            </a:r>
            <a:endParaRPr lang="en-GB" dirty="0"/>
          </a:p>
          <a:p>
            <a:pPr marL="533400" indent="-533400" eaLnBrk="1" hangingPunct="1">
              <a:buFont typeface="+mj-lt"/>
              <a:buAutoNum type="alphaUcPeriod"/>
            </a:pPr>
            <a:r>
              <a:rPr lang="en-GB" dirty="0"/>
              <a:t>Additional thread techniques</a:t>
            </a:r>
          </a:p>
          <a:p>
            <a:pPr marL="533400" indent="-533400" eaLnBrk="1" hangingPunct="1">
              <a:buFont typeface="+mj-lt"/>
              <a:buAutoNum type="alphaUcPeriod"/>
            </a:pPr>
            <a:r>
              <a:rPr lang="en-GB" dirty="0"/>
              <a:t>Thread synchronization</a:t>
            </a:r>
          </a:p>
          <a:p>
            <a:pPr marL="533400" indent="-533400" eaLnBrk="1" hangingPunct="1">
              <a:buFont typeface="Wingdings" pitchFamily="2" charset="2"/>
              <a:buAutoNum type="alphaUcPeriod"/>
            </a:pP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094663" cy="1644650"/>
            <a:chOff x="274" y="3059"/>
            <a:chExt cx="5099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581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Demos-15-ParallelAsync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808" name="Rectangle 7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Categories of methods/properties in the Thread class</a:t>
            </a:r>
          </a:p>
          <a:p>
            <a:pPr lvl="1"/>
            <a:r>
              <a:rPr lang="en-US" sz="2000" dirty="0" smtClean="0"/>
              <a:t>COM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Localization</a:t>
            </a:r>
          </a:p>
          <a:p>
            <a:pPr lvl="1"/>
            <a:r>
              <a:rPr lang="en-US" sz="2000" dirty="0" smtClean="0"/>
              <a:t>Thread state</a:t>
            </a:r>
          </a:p>
          <a:p>
            <a:pPr lvl="1"/>
            <a:r>
              <a:rPr lang="en-US" sz="2000" dirty="0" smtClean="0"/>
              <a:t>Thread local storage</a:t>
            </a:r>
          </a:p>
          <a:p>
            <a:pPr lvl="1"/>
            <a:r>
              <a:rPr lang="en-US" sz="2000" dirty="0" smtClean="0"/>
              <a:t>Domains and contexts</a:t>
            </a:r>
          </a:p>
          <a:p>
            <a:pPr lvl="1"/>
            <a:r>
              <a:rPr lang="en-US" sz="2000" dirty="0" smtClean="0"/>
              <a:t>Thread control</a:t>
            </a:r>
          </a:p>
          <a:p>
            <a:pPr lvl="1"/>
            <a:r>
              <a:rPr lang="en-US" sz="2000" dirty="0" smtClean="0"/>
              <a:t>Critical regions</a:t>
            </a:r>
          </a:p>
          <a:p>
            <a:pPr lvl="1"/>
            <a:r>
              <a:rPr lang="en-US" sz="2000" dirty="0" smtClean="0"/>
              <a:t>Thread affinity</a:t>
            </a:r>
          </a:p>
          <a:p>
            <a:endParaRPr lang="en-US" sz="2400" dirty="0"/>
          </a:p>
        </p:txBody>
      </p:sp>
      <p:sp>
        <p:nvSpPr>
          <p:cNvPr id="884807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Members of the </a:t>
            </a:r>
            <a:r>
              <a:rPr lang="en-GB" dirty="0"/>
              <a:t>Thread </a:t>
            </a:r>
            <a:r>
              <a:rPr lang="en-GB" dirty="0" smtClean="0"/>
              <a:t>Class</a:t>
            </a:r>
            <a:endParaRPr lang="en-US" dirty="0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363A621-64CC-41C7-82AC-F2B61E47997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1673315"/>
            <a:ext cx="2339975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GetApartmentState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78600" y="1673315"/>
            <a:ext cx="2368550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SetApartmentState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114800" y="2078128"/>
            <a:ext cx="2339975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CurrentPrincipal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4800" y="2513103"/>
            <a:ext cx="2368550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CurrentCulture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578600" y="2481353"/>
            <a:ext cx="2330450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Priority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578600" y="2886165"/>
            <a:ext cx="2360613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ThreadState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4114800" y="2898865"/>
            <a:ext cx="2339975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AllocateDataSlot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114800" y="3286215"/>
            <a:ext cx="2332038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GetData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578600" y="3286215"/>
            <a:ext cx="2336800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SetData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6578600" y="3694203"/>
            <a:ext cx="2363788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CurrentContext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114800" y="3706903"/>
            <a:ext cx="2332038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GetDomain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578600" y="4102190"/>
            <a:ext cx="2336800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Abort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4114800" y="4529228"/>
            <a:ext cx="2332038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Interrupt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6578600" y="4505415"/>
            <a:ext cx="2336800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Join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4114800" y="4951503"/>
            <a:ext cx="2339975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BeginCriticalRegion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578600" y="4957853"/>
            <a:ext cx="2343150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EndCriticalRegion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114800" y="5376953"/>
            <a:ext cx="2330450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BeginThreadAffinity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6578600" y="5376953"/>
            <a:ext cx="2346325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EndThreadAffinity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578600" y="5803990"/>
            <a:ext cx="2366963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SetProcessorAffinity</a:t>
            </a: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114800" y="4106953"/>
            <a:ext cx="2336800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CurrentThread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6578600" y="2087653"/>
            <a:ext cx="2352675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 b="1">
                <a:solidFill>
                  <a:schemeClr val="tx2"/>
                </a:solidFill>
                <a:latin typeface="Lucida Console" pitchFamily="49" charset="0"/>
              </a:rPr>
              <a:t>ExecutionContext</a:t>
            </a:r>
          </a:p>
        </p:txBody>
      </p:sp>
    </p:spTree>
    <p:extLst>
      <p:ext uri="{BB962C8B-B14F-4D97-AF65-F5344CB8AC3E}">
        <p14:creationId xmlns:p14="http://schemas.microsoft.com/office/powerpoint/2010/main" val="17790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Thread class has various properties describing the state of the thread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smtClean="0">
                <a:latin typeface="Lucida Console" pitchFamily="49" charset="0"/>
              </a:rPr>
              <a:t>ThreadInfo.sln</a:t>
            </a:r>
            <a:r>
              <a:rPr lang="en-GB" sz="2000" dirty="0" smtClean="0"/>
              <a:t> sample application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Getting Thread Information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2374709"/>
            <a:ext cx="7910513" cy="215634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// Get the current </a:t>
            </a:r>
            <a:r>
              <a:rPr lang="en-GB" sz="1200" dirty="0" err="1"/>
              <a:t>thread,and</a:t>
            </a:r>
            <a:r>
              <a:rPr lang="en-GB" sz="1200" dirty="0"/>
              <a:t> give it a name</a:t>
            </a:r>
          </a:p>
          <a:p>
            <a:r>
              <a:rPr lang="en-GB" sz="1200" dirty="0"/>
              <a:t>Thread </a:t>
            </a:r>
            <a:r>
              <a:rPr lang="en-GB" sz="1200" dirty="0" err="1"/>
              <a:t>mainThread</a:t>
            </a:r>
            <a:r>
              <a:rPr lang="en-GB" sz="1200" dirty="0"/>
              <a:t> = </a:t>
            </a:r>
            <a:r>
              <a:rPr lang="en-GB" sz="1200" dirty="0" err="1"/>
              <a:t>Thread.CurrentThread</a:t>
            </a:r>
            <a:r>
              <a:rPr lang="en-GB" sz="1200" dirty="0"/>
              <a:t>;</a:t>
            </a:r>
          </a:p>
          <a:p>
            <a:r>
              <a:rPr lang="en-GB" sz="1200" dirty="0" err="1"/>
              <a:t>mainThread.Name</a:t>
            </a:r>
            <a:r>
              <a:rPr lang="en-GB" sz="1200" dirty="0"/>
              <a:t> = "</a:t>
            </a:r>
            <a:r>
              <a:rPr lang="en-GB" sz="1200" dirty="0" err="1"/>
              <a:t>MainThread</a:t>
            </a:r>
            <a:r>
              <a:rPr lang="en-GB" sz="1200" dirty="0"/>
              <a:t>";</a:t>
            </a:r>
          </a:p>
          <a:p>
            <a:endParaRPr lang="en-GB" sz="1200" dirty="0"/>
          </a:p>
          <a:p>
            <a:r>
              <a:rPr lang="en-GB" sz="1200" dirty="0" err="1"/>
              <a:t>Console.WriteLine</a:t>
            </a:r>
            <a:r>
              <a:rPr lang="en-GB" sz="1200" dirty="0"/>
              <a:t>("Thread Name: {0}", </a:t>
            </a:r>
            <a:r>
              <a:rPr lang="en-GB" sz="1200" dirty="0" err="1"/>
              <a:t>mainThread.Name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Console.WriteLine</a:t>
            </a:r>
            <a:r>
              <a:rPr lang="en-GB" sz="1200" dirty="0"/>
              <a:t>("Has thread started?: {0}", </a:t>
            </a:r>
            <a:r>
              <a:rPr lang="en-GB" sz="1200" dirty="0" err="1"/>
              <a:t>mainThread.IsAlive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Console.WriteLine</a:t>
            </a:r>
            <a:r>
              <a:rPr lang="en-GB" sz="1200" dirty="0"/>
              <a:t>("Priority Level: {0}", </a:t>
            </a:r>
            <a:r>
              <a:rPr lang="en-GB" sz="1200" dirty="0" err="1"/>
              <a:t>mainThread.Priority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Console.WriteLine</a:t>
            </a:r>
            <a:r>
              <a:rPr lang="en-GB" sz="1200" dirty="0"/>
              <a:t>("Thread State: {0}", </a:t>
            </a:r>
            <a:r>
              <a:rPr lang="en-GB" sz="1200" dirty="0" err="1"/>
              <a:t>mainThread.ThreadState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Console.WriteLine</a:t>
            </a:r>
            <a:r>
              <a:rPr lang="en-GB" sz="1200" dirty="0"/>
              <a:t>("Current culture: {0}", </a:t>
            </a:r>
            <a:r>
              <a:rPr lang="en-GB" sz="1200" dirty="0" err="1"/>
              <a:t>mainThread.CurrentCulture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Console.WriteLine</a:t>
            </a:r>
            <a:r>
              <a:rPr lang="en-GB" sz="1200" dirty="0"/>
              <a:t>("Current UI culture: {0}", </a:t>
            </a:r>
            <a:r>
              <a:rPr lang="en-GB" sz="1200" dirty="0" err="1"/>
              <a:t>mainThread.CurrentUICulture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Console.WriteLine</a:t>
            </a:r>
            <a:r>
              <a:rPr lang="en-GB" sz="1200" dirty="0"/>
              <a:t>("Is thread-pool </a:t>
            </a:r>
            <a:r>
              <a:rPr lang="en-GB" sz="1200" dirty="0" smtClean="0"/>
              <a:t>thread? </a:t>
            </a:r>
            <a:r>
              <a:rPr lang="en-GB" sz="1200" dirty="0"/>
              <a:t>{0}", </a:t>
            </a:r>
            <a:r>
              <a:rPr lang="en-GB" sz="1200" dirty="0" err="1"/>
              <a:t>mainThread.IsThreadPoolThread</a:t>
            </a:r>
            <a:r>
              <a:rPr lang="en-GB" sz="1200" dirty="0" smtClean="0"/>
              <a:t>);</a:t>
            </a:r>
            <a:endParaRPr lang="en-GB" sz="12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76" y="4727739"/>
            <a:ext cx="5076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easiest way to create multiple threads in an application is to use asynchronous delegates</a:t>
            </a:r>
          </a:p>
          <a:p>
            <a:pPr lvl="1" eaLnBrk="1" hangingPunct="1"/>
            <a:r>
              <a:rPr lang="en-GB" sz="2000" dirty="0" smtClean="0"/>
              <a:t>As we saw earlier in the course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Create </a:t>
            </a:r>
            <a:r>
              <a:rPr lang="en-GB" sz="2400" dirty="0"/>
              <a:t>a delegate to represent the method you want to call asynchronously</a:t>
            </a:r>
          </a:p>
          <a:p>
            <a:pPr lvl="1" eaLnBrk="1" hangingPunct="1"/>
            <a:r>
              <a:rPr lang="en-GB" sz="2000" dirty="0"/>
              <a:t>Call </a:t>
            </a:r>
            <a:r>
              <a:rPr lang="en-GB" sz="2000" dirty="0" err="1">
                <a:latin typeface="Lucida Console" pitchFamily="49" charset="0"/>
              </a:rPr>
              <a:t>BeginInvoke</a:t>
            </a:r>
            <a:r>
              <a:rPr lang="en-GB" sz="2000" dirty="0">
                <a:latin typeface="Lucida Console" pitchFamily="49" charset="0"/>
              </a:rPr>
              <a:t>()</a:t>
            </a:r>
            <a:r>
              <a:rPr lang="en-GB" sz="2000" dirty="0"/>
              <a:t> to invoke the method </a:t>
            </a:r>
            <a:r>
              <a:rPr lang="en-GB" sz="2000" dirty="0" smtClean="0"/>
              <a:t>asynchronously</a:t>
            </a:r>
          </a:p>
          <a:p>
            <a:pPr lvl="1" eaLnBrk="1" hangingPunct="1"/>
            <a:r>
              <a:rPr lang="en-GB" sz="2000" dirty="0" smtClean="0"/>
              <a:t>Optionally specify an </a:t>
            </a:r>
            <a:r>
              <a:rPr lang="en-GB" sz="2000" dirty="0" err="1" smtClean="0">
                <a:latin typeface="Lucida Console" pitchFamily="49" charset="0"/>
              </a:rPr>
              <a:t>AsyncCallback</a:t>
            </a:r>
            <a:r>
              <a:rPr lang="en-GB" sz="2000" dirty="0" smtClean="0"/>
              <a:t> to </a:t>
            </a:r>
            <a:r>
              <a:rPr lang="en-GB" sz="2000" dirty="0"/>
              <a:t>identify a </a:t>
            </a:r>
            <a:r>
              <a:rPr lang="en-GB" sz="2000" dirty="0" smtClean="0"/>
              <a:t>call-back</a:t>
            </a:r>
          </a:p>
          <a:p>
            <a:pPr lvl="1" eaLnBrk="1" hangingPunct="1"/>
            <a:r>
              <a:rPr lang="en-GB" sz="2000" dirty="0" smtClean="0"/>
              <a:t>The </a:t>
            </a:r>
            <a:r>
              <a:rPr lang="en-GB" sz="2000" dirty="0" err="1">
                <a:latin typeface="Lucida Console" pitchFamily="49" charset="0"/>
              </a:rPr>
              <a:t>BeginInvoke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>
                <a:latin typeface="+mj-lt"/>
              </a:rPr>
              <a:t> method returns </a:t>
            </a:r>
            <a:r>
              <a:rPr lang="en-GB" sz="2000" dirty="0" err="1" smtClean="0">
                <a:latin typeface="Lucida Console" pitchFamily="49" charset="0"/>
              </a:rPr>
              <a:t>IAsyncResult</a:t>
            </a:r>
            <a:r>
              <a:rPr lang="en-GB" sz="2000" dirty="0" smtClean="0">
                <a:latin typeface="+mj-lt"/>
              </a:rPr>
              <a:t>, allows you to poll the thread to see if it's finished</a:t>
            </a:r>
            <a:endParaRPr lang="en-GB" sz="2000" dirty="0">
              <a:latin typeface="+mj-lt"/>
            </a:endParaRP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Optionally you can define a call-back </a:t>
            </a:r>
            <a:r>
              <a:rPr lang="en-GB" sz="2400" dirty="0"/>
              <a:t>method </a:t>
            </a:r>
            <a:endParaRPr lang="en-GB" sz="2400" dirty="0" smtClean="0"/>
          </a:p>
          <a:p>
            <a:pPr lvl="1" eaLnBrk="1" hangingPunct="1"/>
            <a:r>
              <a:rPr lang="en-GB" sz="2000" dirty="0" smtClean="0"/>
              <a:t>Will </a:t>
            </a:r>
            <a:r>
              <a:rPr lang="en-GB" sz="2000" dirty="0"/>
              <a:t>be called when the asynchronous method has </a:t>
            </a:r>
            <a:r>
              <a:rPr lang="en-GB" sz="2000" dirty="0" smtClean="0"/>
              <a:t>completed</a:t>
            </a:r>
          </a:p>
          <a:p>
            <a:pPr lvl="1" eaLnBrk="1" hangingPunct="1"/>
            <a:endParaRPr lang="en-GB" sz="20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Asynchronous Delegates 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69BC3-4F1E-4036-B109-D6DEA2873AC0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For a full example of asynchronous delegates:</a:t>
            </a:r>
          </a:p>
          <a:p>
            <a:pPr lvl="1" eaLnBrk="1" hangingPunct="1"/>
            <a:r>
              <a:rPr lang="en-GB" sz="2000" dirty="0"/>
              <a:t>See the </a:t>
            </a:r>
            <a:r>
              <a:rPr lang="en-GB" sz="2000" dirty="0" smtClean="0">
                <a:latin typeface="Lucida Console" pitchFamily="49" charset="0"/>
              </a:rPr>
              <a:t>AsyncDelegates.sln</a:t>
            </a:r>
            <a:r>
              <a:rPr lang="en-GB" sz="2000" dirty="0" smtClean="0"/>
              <a:t> sample project</a:t>
            </a:r>
          </a:p>
          <a:p>
            <a:pPr lvl="1" eaLnBrk="1" hangingPunct="1"/>
            <a:r>
              <a:rPr lang="en-GB" sz="2000" dirty="0" smtClean="0"/>
              <a:t>Comments explain what's happening </a:t>
            </a:r>
            <a:r>
              <a:rPr lang="en-GB" sz="2000" dirty="0" smtClean="0">
                <a:sym typeface="Wingdings" pitchFamily="2" charset="2"/>
              </a:rPr>
              <a:t></a:t>
            </a:r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Key points illustrated by the sample:</a:t>
            </a:r>
          </a:p>
          <a:p>
            <a:pPr lvl="1" eaLnBrk="1" hangingPunct="1"/>
            <a:r>
              <a:rPr lang="en-GB" sz="2000" dirty="0" smtClean="0"/>
              <a:t>Using a delegate to invoke a method asynchronously</a:t>
            </a:r>
          </a:p>
          <a:p>
            <a:pPr lvl="1" eaLnBrk="1" hangingPunct="1"/>
            <a:r>
              <a:rPr lang="en-GB" sz="2000" dirty="0" smtClean="0"/>
              <a:t>Polling a delegate to see if the operation has completed</a:t>
            </a:r>
          </a:p>
          <a:p>
            <a:pPr lvl="1" eaLnBrk="1" hangingPunct="1"/>
            <a:r>
              <a:rPr lang="en-GB" sz="2000" dirty="0" smtClean="0"/>
              <a:t>Specifying and implementing a call-back method</a:t>
            </a:r>
          </a:p>
          <a:p>
            <a:pPr lvl="1" eaLnBrk="1" hangingPunct="1"/>
            <a:r>
              <a:rPr lang="en-GB" sz="2000" dirty="0" smtClean="0"/>
              <a:t>Waiting on a delegate to ensure the operation has completed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Additional points </a:t>
            </a:r>
            <a:r>
              <a:rPr lang="en-GB" sz="2400" dirty="0"/>
              <a:t>illustrated by </a:t>
            </a:r>
            <a:r>
              <a:rPr lang="en-GB" sz="2400" dirty="0" smtClean="0"/>
              <a:t>the sample</a:t>
            </a:r>
            <a:r>
              <a:rPr lang="en-GB" sz="2400" dirty="0"/>
              <a:t>:</a:t>
            </a:r>
          </a:p>
          <a:p>
            <a:pPr lvl="1" eaLnBrk="1" hangingPunct="1"/>
            <a:r>
              <a:rPr lang="en-GB" sz="2000" dirty="0" smtClean="0"/>
              <a:t>Passing/retrieving object state in an asynchronous operation</a:t>
            </a:r>
          </a:p>
          <a:p>
            <a:pPr lvl="1" eaLnBrk="1" hangingPunct="1"/>
            <a:r>
              <a:rPr lang="en-GB" sz="2000" dirty="0" smtClean="0"/>
              <a:t>Retrieving output parameters from an asynchronous operation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Asynchronous Delegates </a:t>
            </a:r>
            <a:r>
              <a:rPr lang="en-GB" dirty="0" smtClean="0"/>
              <a:t>(2 </a:t>
            </a:r>
            <a:r>
              <a:rPr lang="en-GB" dirty="0"/>
              <a:t>of 2)</a:t>
            </a:r>
            <a:endParaRPr lang="en-GB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8E51298-3603-4B3F-B4F9-E884CAB74FBE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Creating threads</a:t>
            </a:r>
          </a:p>
          <a:p>
            <a:pPr eaLnBrk="1" hangingPunct="1"/>
            <a:r>
              <a:rPr lang="en-GB" sz="2400" dirty="0" smtClean="0"/>
              <a:t>Thread states</a:t>
            </a:r>
          </a:p>
          <a:p>
            <a:pPr eaLnBrk="1" hangingPunct="1"/>
            <a:r>
              <a:rPr lang="en-GB" sz="2400" dirty="0" smtClean="0"/>
              <a:t>Using thread pool threads</a:t>
            </a:r>
          </a:p>
          <a:p>
            <a:pPr eaLnBrk="1" hangingPunct="1"/>
            <a:r>
              <a:rPr lang="en-GB" sz="2400" dirty="0" smtClean="0"/>
              <a:t>Using timers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Annex B: Additional Thread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45A74-C8D5-40EC-AC06-65CBC792BFC0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the </a:t>
            </a:r>
            <a:r>
              <a:rPr lang="en-US" sz="2400" dirty="0">
                <a:latin typeface="Lucida Console" pitchFamily="49" charset="0"/>
              </a:rPr>
              <a:t>Thread</a:t>
            </a:r>
            <a:r>
              <a:rPr lang="en-US" sz="2400" dirty="0"/>
              <a:t> class:</a:t>
            </a:r>
          </a:p>
          <a:p>
            <a:pPr lvl="1"/>
            <a:r>
              <a:rPr lang="en-GB" sz="2000" dirty="0"/>
              <a:t>Create a new </a:t>
            </a:r>
            <a:r>
              <a:rPr lang="en-GB" sz="2000" dirty="0">
                <a:latin typeface="Lucida Console" pitchFamily="49" charset="0"/>
              </a:rPr>
              <a:t>Thread</a:t>
            </a:r>
            <a:r>
              <a:rPr lang="en-GB" sz="2000" dirty="0"/>
              <a:t> object, pass thread procedure to constructor</a:t>
            </a:r>
          </a:p>
          <a:p>
            <a:pPr lvl="1"/>
            <a:r>
              <a:rPr lang="en-GB" sz="2000" dirty="0"/>
              <a:t>Call </a:t>
            </a:r>
            <a:r>
              <a:rPr lang="en-GB" sz="2000" dirty="0">
                <a:latin typeface="Lucida Console" pitchFamily="49" charset="0"/>
              </a:rPr>
              <a:t>Start()</a:t>
            </a:r>
            <a:r>
              <a:rPr lang="en-GB" sz="2000" dirty="0"/>
              <a:t> to run the thread procedure</a:t>
            </a:r>
          </a:p>
          <a:p>
            <a:r>
              <a:rPr lang="en-GB" sz="2400" dirty="0"/>
              <a:t>If your procedure takes no parameters:</a:t>
            </a:r>
          </a:p>
          <a:p>
            <a:pPr lvl="1"/>
            <a:r>
              <a:rPr lang="en-GB" sz="2000" dirty="0"/>
              <a:t>Use a </a:t>
            </a:r>
            <a:r>
              <a:rPr lang="en-US" sz="2000" dirty="0" err="1">
                <a:latin typeface="Lucida Console" pitchFamily="49" charset="0"/>
              </a:rPr>
              <a:t>ThreadStart</a:t>
            </a:r>
            <a:r>
              <a:rPr lang="en-US" sz="2000" dirty="0"/>
              <a:t> delegate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US" sz="2000" dirty="0"/>
          </a:p>
          <a:p>
            <a:r>
              <a:rPr lang="en-GB" sz="2400" dirty="0"/>
              <a:t>If your procedure takes a parameter:</a:t>
            </a:r>
          </a:p>
          <a:p>
            <a:pPr lvl="1"/>
            <a:r>
              <a:rPr lang="en-GB" sz="2000" dirty="0"/>
              <a:t>Use a </a:t>
            </a:r>
            <a:r>
              <a:rPr lang="en-US" sz="2000" dirty="0" err="1">
                <a:latin typeface="Lucida Console" pitchFamily="49" charset="0"/>
              </a:rPr>
              <a:t>ParameterizedThreadStart</a:t>
            </a:r>
            <a:r>
              <a:rPr lang="en-US" sz="2000" dirty="0"/>
              <a:t> delegate…</a:t>
            </a:r>
          </a:p>
          <a:p>
            <a:pPr lvl="1"/>
            <a:r>
              <a:rPr lang="en-US" sz="2000" dirty="0"/>
              <a:t>Pass the parameter into the </a:t>
            </a:r>
            <a:r>
              <a:rPr lang="en-US" sz="2000" dirty="0">
                <a:latin typeface="Lucida Console" pitchFamily="49" charset="0"/>
              </a:rPr>
              <a:t>Start()</a:t>
            </a:r>
            <a:r>
              <a:rPr lang="en-US" sz="2000" dirty="0"/>
              <a:t>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Threads 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1C04014-A519-4C8F-B32A-CAE621CE608D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58825" y="3281363"/>
            <a:ext cx="7140575" cy="63500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 dirty="0">
                <a:latin typeface="Lucida Console" pitchFamily="49" charset="0"/>
                <a:ea typeface="ＭＳ Ｐゴシック" charset="-128"/>
              </a:rPr>
              <a:t>Thread t = new Thread(new </a:t>
            </a:r>
            <a:r>
              <a:rPr lang="en-US" altLang="ja-JP" sz="1400" dirty="0" err="1">
                <a:latin typeface="Lucida Console" pitchFamily="49" charset="0"/>
                <a:ea typeface="ＭＳ Ｐゴシック" charset="-128"/>
              </a:rPr>
              <a:t>ThreadStart</a:t>
            </a:r>
            <a:r>
              <a:rPr lang="en-US" altLang="ja-JP" sz="1400" dirty="0">
                <a:latin typeface="Lucida Console" pitchFamily="49" charset="0"/>
                <a:ea typeface="ＭＳ Ｐゴシック" charset="-128"/>
              </a:rPr>
              <a:t>(MyProc1));</a:t>
            </a:r>
          </a:p>
          <a:p>
            <a:pPr marL="290513" indent="-290513" defTabSz="457200"/>
            <a:r>
              <a:rPr lang="en-GB" altLang="ja-JP" sz="1400" dirty="0" err="1">
                <a:latin typeface="Lucida Console" pitchFamily="49" charset="0"/>
                <a:ea typeface="ＭＳ Ｐゴシック" charset="-128"/>
              </a:rPr>
              <a:t>t.Start</a:t>
            </a:r>
            <a:r>
              <a:rPr lang="en-GB" altLang="ja-JP" sz="1400" dirty="0">
                <a:latin typeface="Lucida Console" pitchFamily="49" charset="0"/>
                <a:ea typeface="ＭＳ Ｐゴシック" charset="-128"/>
              </a:rPr>
              <a:t>();</a:t>
            </a:r>
          </a:p>
        </p:txBody>
      </p:sp>
      <p:sp>
        <p:nvSpPr>
          <p:cNvPr id="8" name="Rounded Rectangle 11267"/>
          <p:cNvSpPr>
            <a:spLocks noChangeArrowheads="1"/>
          </p:cNvSpPr>
          <p:nvPr/>
        </p:nvSpPr>
        <p:spPr bwMode="auto">
          <a:xfrm>
            <a:off x="758825" y="5589588"/>
            <a:ext cx="7140575" cy="612775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Thread t = new Thread(new ParameterizedThreadStart(myProc2));</a:t>
            </a:r>
          </a:p>
          <a:p>
            <a:pPr marL="290513" indent="-290513" defTabSz="457200"/>
            <a:r>
              <a:rPr lang="en-GB" altLang="ja-JP" sz="1400">
                <a:latin typeface="Lucida Console" pitchFamily="49" charset="0"/>
                <a:ea typeface="ＭＳ Ｐゴシック" charset="-128"/>
              </a:rPr>
              <a:t>t.Start("Hello World");</a:t>
            </a:r>
          </a:p>
        </p:txBody>
      </p:sp>
      <p:sp>
        <p:nvSpPr>
          <p:cNvPr id="9" name="Rounded Rectangle 11267"/>
          <p:cNvSpPr>
            <a:spLocks noChangeArrowheads="1"/>
          </p:cNvSpPr>
          <p:nvPr/>
        </p:nvSpPr>
        <p:spPr bwMode="auto">
          <a:xfrm>
            <a:off x="5153025" y="3752850"/>
            <a:ext cx="3440113" cy="550863"/>
          </a:xfrm>
          <a:prstGeom prst="roundRect">
            <a:avLst>
              <a:gd name="adj" fmla="val 0"/>
            </a:avLst>
          </a:prstGeom>
          <a:solidFill>
            <a:srgbClr val="FFE579"/>
          </a:solidFill>
          <a:ln w="9525" algn="ctr">
            <a:solidFill>
              <a:schemeClr val="accent2"/>
            </a:solidFill>
            <a:round/>
            <a:headEnd/>
            <a:tailEnd/>
          </a:ln>
          <a:effectLst>
            <a:outerShdw dist="71842" dir="2700000" algn="ctr" rotWithShape="0">
              <a:schemeClr val="accent2"/>
            </a:outerShdw>
          </a:effectLst>
        </p:spPr>
        <p:txBody>
          <a:bodyPr wrap="none" tIns="36000" bIns="36000" anchor="ctr"/>
          <a:lstStyle/>
          <a:p>
            <a:pPr marL="290513" indent="-290513" defTabSz="457200"/>
            <a:r>
              <a:rPr lang="en-GB" altLang="ja-JP" sz="1400">
                <a:latin typeface="Lucida Console" pitchFamily="49" charset="0"/>
                <a:ea typeface="ＭＳ Ｐゴシック" charset="-128"/>
              </a:rPr>
              <a:t>void MyProc1() </a:t>
            </a:r>
          </a:p>
          <a:p>
            <a:pPr marL="290513" indent="-290513" defTabSz="457200"/>
            <a:r>
              <a:rPr lang="en-GB" altLang="ja-JP" sz="1400">
                <a:latin typeface="Lucida Console" pitchFamily="49" charset="0"/>
                <a:ea typeface="ＭＳ Ｐゴシック" charset="-128"/>
              </a:rPr>
              <a:t>{ … }</a:t>
            </a:r>
          </a:p>
        </p:txBody>
      </p:sp>
      <p:sp>
        <p:nvSpPr>
          <p:cNvPr id="10" name="Rounded Rectangle 11267"/>
          <p:cNvSpPr>
            <a:spLocks noChangeArrowheads="1"/>
          </p:cNvSpPr>
          <p:nvPr/>
        </p:nvSpPr>
        <p:spPr bwMode="auto">
          <a:xfrm>
            <a:off x="5153025" y="6005513"/>
            <a:ext cx="3440113" cy="552450"/>
          </a:xfrm>
          <a:prstGeom prst="roundRect">
            <a:avLst>
              <a:gd name="adj" fmla="val 0"/>
            </a:avLst>
          </a:prstGeom>
          <a:solidFill>
            <a:srgbClr val="FFE579"/>
          </a:solidFill>
          <a:ln w="9525" algn="ctr">
            <a:solidFill>
              <a:schemeClr val="accent2"/>
            </a:solidFill>
            <a:round/>
            <a:headEnd/>
            <a:tailEnd/>
          </a:ln>
          <a:effectLst>
            <a:outerShdw dist="71842" dir="2700000" algn="ctr" rotWithShape="0">
              <a:schemeClr val="accent2"/>
            </a:outerShdw>
          </a:effectLst>
        </p:spPr>
        <p:txBody>
          <a:bodyPr wrap="none" tIns="36000" bIns="36000" anchor="ctr"/>
          <a:lstStyle/>
          <a:p>
            <a:pPr marL="290513" indent="-290513" defTabSz="457200"/>
            <a:r>
              <a:rPr lang="en-GB" altLang="ja-JP" sz="1400">
                <a:latin typeface="Lucida Console" pitchFamily="49" charset="0"/>
                <a:ea typeface="ＭＳ Ｐゴシック" charset="-128"/>
              </a:rPr>
              <a:t>void MyProc2(object param) </a:t>
            </a:r>
          </a:p>
          <a:p>
            <a:pPr marL="290513" indent="-290513" defTabSz="457200"/>
            <a:r>
              <a:rPr lang="en-GB" altLang="ja-JP" sz="1400">
                <a:latin typeface="Lucida Console" pitchFamily="49" charset="0"/>
                <a:ea typeface="ＭＳ Ｐゴシック" charset="-128"/>
              </a:rPr>
              <a:t>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For a full example of asynchronous delegates:</a:t>
            </a:r>
          </a:p>
          <a:p>
            <a:pPr lvl="1" eaLnBrk="1" hangingPunct="1"/>
            <a:r>
              <a:rPr lang="en-GB" sz="2000" dirty="0"/>
              <a:t>See the </a:t>
            </a:r>
            <a:r>
              <a:rPr lang="en-GB" sz="2000" dirty="0" smtClean="0">
                <a:latin typeface="Lucida Console" pitchFamily="49" charset="0"/>
              </a:rPr>
              <a:t>MultipleThreads.sln</a:t>
            </a:r>
            <a:r>
              <a:rPr lang="en-GB" sz="2000" dirty="0" smtClean="0"/>
              <a:t> </a:t>
            </a:r>
            <a:r>
              <a:rPr lang="en-GB" sz="2000" dirty="0"/>
              <a:t>sample </a:t>
            </a:r>
            <a:r>
              <a:rPr lang="en-GB" sz="2000" dirty="0" smtClean="0"/>
              <a:t>project</a:t>
            </a:r>
            <a:endParaRPr lang="en-GB" sz="20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Threads (2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1C04014-A519-4C8F-B32A-CAE621CE608D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58825" y="2047163"/>
            <a:ext cx="7351032" cy="112058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 smtClean="0"/>
              <a:t>NumberPrinter</a:t>
            </a:r>
            <a:r>
              <a:rPr lang="en-GB" sz="1200" dirty="0" smtClean="0"/>
              <a:t> </a:t>
            </a:r>
            <a:r>
              <a:rPr lang="en-GB" sz="1200" dirty="0"/>
              <a:t>printer = new </a:t>
            </a:r>
            <a:r>
              <a:rPr lang="en-GB" sz="1200" dirty="0" err="1" smtClean="0"/>
              <a:t>NumberPrinter</a:t>
            </a:r>
            <a:r>
              <a:rPr lang="en-GB" sz="1200" dirty="0" smtClean="0"/>
              <a:t>(10);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Job job1 = new Job { </a:t>
            </a:r>
            <a:r>
              <a:rPr lang="en-GB" sz="1200" dirty="0" err="1"/>
              <a:t>JobName</a:t>
            </a:r>
            <a:r>
              <a:rPr lang="en-GB" sz="1200" dirty="0"/>
              <a:t> = "[Job #1]", From = 100, To = 200, Pause = 1 };</a:t>
            </a:r>
          </a:p>
          <a:p>
            <a:r>
              <a:rPr lang="en-GB" sz="1200" dirty="0"/>
              <a:t>Thread thread1 = new Thread(new </a:t>
            </a:r>
            <a:r>
              <a:rPr lang="en-GB" sz="1200" dirty="0" err="1"/>
              <a:t>ParameterizedThreadStart</a:t>
            </a:r>
            <a:r>
              <a:rPr lang="en-GB" sz="1200" dirty="0"/>
              <a:t>(</a:t>
            </a:r>
            <a:r>
              <a:rPr lang="en-GB" sz="1200" dirty="0" err="1"/>
              <a:t>printer.Print</a:t>
            </a:r>
            <a:r>
              <a:rPr lang="en-GB" sz="1200" dirty="0"/>
              <a:t>));</a:t>
            </a:r>
          </a:p>
          <a:p>
            <a:r>
              <a:rPr lang="en-GB" sz="1200" dirty="0" smtClean="0"/>
              <a:t>thread1.Start(job1);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303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32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+mj-lt"/>
              </a:rPr>
              <a:t>The </a:t>
            </a:r>
            <a:r>
              <a:rPr lang="en-GB" sz="2400" dirty="0" err="1" smtClean="0">
                <a:latin typeface="Lucida Console" pitchFamily="49" charset="0"/>
              </a:rPr>
              <a:t>ThreadState</a:t>
            </a:r>
            <a:r>
              <a:rPr lang="en-GB" sz="2400" dirty="0" smtClean="0"/>
              <a:t> </a:t>
            </a:r>
            <a:r>
              <a:rPr lang="en-GB" sz="2400" dirty="0" err="1"/>
              <a:t>enum</a:t>
            </a:r>
            <a:r>
              <a:rPr lang="en-GB" sz="2400" dirty="0"/>
              <a:t> indicates </a:t>
            </a:r>
            <a:r>
              <a:rPr lang="en-GB" sz="2400" dirty="0" smtClean="0"/>
              <a:t>the state </a:t>
            </a:r>
            <a:r>
              <a:rPr lang="en-GB" sz="2400" dirty="0"/>
              <a:t>of a thread</a:t>
            </a:r>
            <a:endParaRPr lang="en-US" sz="2400" dirty="0"/>
          </a:p>
          <a:p>
            <a:pPr lvl="1"/>
            <a:r>
              <a:rPr lang="en-US" sz="2000" dirty="0" err="1">
                <a:latin typeface="Lucida Console" pitchFamily="49" charset="0"/>
              </a:rPr>
              <a:t>Unstarted</a:t>
            </a:r>
            <a:endParaRPr lang="en-US" sz="2000" dirty="0">
              <a:latin typeface="Lucida Console" pitchFamily="49" charset="0"/>
            </a:endParaRPr>
          </a:p>
          <a:p>
            <a:pPr lvl="2"/>
            <a:r>
              <a:rPr lang="en-US" sz="1800" dirty="0"/>
              <a:t>Initial state, before you call </a:t>
            </a:r>
            <a:r>
              <a:rPr lang="en-US" sz="1800" dirty="0">
                <a:latin typeface="Lucida Console" pitchFamily="49" charset="0"/>
              </a:rPr>
              <a:t>Start()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Running</a:t>
            </a:r>
          </a:p>
          <a:p>
            <a:pPr lvl="2"/>
            <a:r>
              <a:rPr lang="en-US" sz="1800" dirty="0"/>
              <a:t>After you call </a:t>
            </a:r>
            <a:r>
              <a:rPr lang="en-US" sz="1800" dirty="0">
                <a:latin typeface="Lucida Console" pitchFamily="49" charset="0"/>
              </a:rPr>
              <a:t>Start()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WaitSleepJoin</a:t>
            </a:r>
            <a:endParaRPr lang="en-US" sz="2000" dirty="0">
              <a:latin typeface="Lucida Console" pitchFamily="49" charset="0"/>
            </a:endParaRPr>
          </a:p>
          <a:p>
            <a:pPr lvl="2"/>
            <a:r>
              <a:rPr lang="en-US" sz="1800" dirty="0"/>
              <a:t>Thread is blocked</a:t>
            </a:r>
          </a:p>
          <a:p>
            <a:pPr lvl="2"/>
            <a:r>
              <a:rPr lang="en-US" sz="1800" dirty="0"/>
              <a:t>E.g. due to Sleep</a:t>
            </a:r>
            <a:r>
              <a:rPr lang="en-US" sz="1800" dirty="0">
                <a:latin typeface="Lucida Console" pitchFamily="49" charset="0"/>
              </a:rPr>
              <a:t>()</a:t>
            </a:r>
            <a:r>
              <a:rPr lang="en-US" sz="1800" dirty="0"/>
              <a:t> or </a:t>
            </a:r>
            <a:r>
              <a:rPr lang="en-US" sz="1800" dirty="0">
                <a:latin typeface="Lucida Console" pitchFamily="49" charset="0"/>
              </a:rPr>
              <a:t>Join()</a:t>
            </a:r>
            <a:r>
              <a:rPr lang="en-US" sz="1800" dirty="0"/>
              <a:t>, waiting for a lock or thread synch object</a:t>
            </a:r>
          </a:p>
          <a:p>
            <a:pPr lvl="1"/>
            <a:r>
              <a:rPr lang="en-US" sz="2000" dirty="0">
                <a:latin typeface="Lucida Console" pitchFamily="49" charset="0"/>
              </a:rPr>
              <a:t>Aborted</a:t>
            </a:r>
          </a:p>
          <a:p>
            <a:pPr lvl="2"/>
            <a:r>
              <a:rPr lang="en-US" sz="1800" dirty="0">
                <a:latin typeface="Lucida Console" pitchFamily="49" charset="0"/>
              </a:rPr>
              <a:t>Abort()</a:t>
            </a:r>
            <a:r>
              <a:rPr lang="en-US" sz="1800" dirty="0"/>
              <a:t> has been called on thread</a:t>
            </a:r>
          </a:p>
          <a:p>
            <a:pPr lvl="2"/>
            <a:r>
              <a:rPr lang="en-GB" sz="1800" dirty="0"/>
              <a:t>Your thread procedure can catch </a:t>
            </a:r>
            <a:r>
              <a:rPr lang="en-GB" sz="1800" dirty="0" err="1">
                <a:latin typeface="Lucida Console" pitchFamily="49" charset="0"/>
              </a:rPr>
              <a:t>ThreadAbortException</a:t>
            </a:r>
            <a:r>
              <a:rPr lang="en-GB" sz="1800" dirty="0"/>
              <a:t>, and call </a:t>
            </a:r>
            <a:r>
              <a:rPr lang="en-GB" sz="1800" dirty="0" err="1">
                <a:latin typeface="Lucida Console" pitchFamily="49" charset="0"/>
              </a:rPr>
              <a:t>ResetAbort</a:t>
            </a:r>
            <a:r>
              <a:rPr lang="en-GB" sz="1800" dirty="0">
                <a:latin typeface="Lucida Console" pitchFamily="49" charset="0"/>
              </a:rPr>
              <a:t>()</a:t>
            </a:r>
            <a:r>
              <a:rPr lang="en-GB" sz="1800" dirty="0"/>
              <a:t> to undo the abort</a:t>
            </a:r>
            <a:endParaRPr lang="en-US" sz="1800" dirty="0"/>
          </a:p>
          <a:p>
            <a:pPr lvl="1"/>
            <a:r>
              <a:rPr lang="en-US" sz="2000" dirty="0">
                <a:latin typeface="Lucida Console" pitchFamily="49" charset="0"/>
              </a:rPr>
              <a:t>Stopped</a:t>
            </a:r>
          </a:p>
          <a:p>
            <a:pPr lvl="2"/>
            <a:r>
              <a:rPr lang="en-GB" sz="1800" dirty="0"/>
              <a:t>Thread has stopped</a:t>
            </a:r>
            <a:endParaRPr lang="en-GB" sz="1800" dirty="0">
              <a:sym typeface="Wingdings" pitchFamily="2" charset="2"/>
            </a:endParaRPr>
          </a:p>
          <a:p>
            <a:pPr lvl="2"/>
            <a:r>
              <a:rPr lang="en-GB" sz="1800" dirty="0">
                <a:sym typeface="Wingdings" pitchFamily="2" charset="2"/>
              </a:rPr>
              <a:t>You can poll a </a:t>
            </a:r>
            <a:r>
              <a:rPr lang="en-GB" sz="1800" dirty="0">
                <a:latin typeface="Lucida Console" pitchFamily="49" charset="0"/>
                <a:sym typeface="Wingdings" pitchFamily="2" charset="2"/>
              </a:rPr>
              <a:t>Thread</a:t>
            </a:r>
            <a:r>
              <a:rPr lang="en-GB" sz="1800" dirty="0">
                <a:sym typeface="Wingdings" pitchFamily="2" charset="2"/>
              </a:rPr>
              <a:t> to see if it's in this state, if you like</a:t>
            </a:r>
            <a:endParaRPr lang="en-US" sz="1800" dirty="0">
              <a:latin typeface="Lucida Console" pitchFamily="49" charset="0"/>
            </a:endParaRPr>
          </a:p>
        </p:txBody>
      </p:sp>
      <p:sp>
        <p:nvSpPr>
          <p:cNvPr id="9513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States </a:t>
            </a:r>
            <a:r>
              <a:rPr lang="en-GB" dirty="0" smtClean="0"/>
              <a:t>(1 </a:t>
            </a:r>
            <a:r>
              <a:rPr lang="en-GB" dirty="0"/>
              <a:t>of 2)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B8054E8-09AB-4699-9D30-CC9A3A57A200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Example:</a:t>
            </a:r>
          </a:p>
          <a:p>
            <a:pPr lvl="1"/>
            <a:r>
              <a:rPr lang="en-GB" sz="2000" dirty="0"/>
              <a:t>Start a thread</a:t>
            </a:r>
          </a:p>
          <a:p>
            <a:pPr lvl="1"/>
            <a:r>
              <a:rPr lang="en-GB" sz="2000" dirty="0"/>
              <a:t>Wait 1 second for thread to stop</a:t>
            </a:r>
          </a:p>
          <a:p>
            <a:pPr lvl="1"/>
            <a:r>
              <a:rPr lang="en-GB" sz="2000" dirty="0"/>
              <a:t>See if it actually has stopped after that time</a:t>
            </a:r>
            <a:endParaRPr lang="en-US" sz="2000" dirty="0"/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States (2 of 2)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6CFD065-05A0-4340-B0F3-BD4CE45F85B1}" type="slidenum">
              <a:rPr lang="en-GB"/>
              <a:pPr/>
              <a:t>28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758825" y="2751138"/>
            <a:ext cx="7940675" cy="396398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Thread t = new Thread(new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ThreadStart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t.Start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();</a:t>
            </a:r>
          </a:p>
          <a:p>
            <a:pPr marL="290513" indent="-290513" defTabSz="457200"/>
            <a:endParaRPr lang="en-US" altLang="ja-JP" sz="1200" dirty="0" smtClean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if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t.ThreadState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!=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ThreadState.Stopped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("Thread has not completed yet.");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endParaRPr lang="en-US" altLang="ja-JP" sz="1200" dirty="0" smtClean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err="1" smtClean="0">
                <a:latin typeface="Lucida Console" pitchFamily="49" charset="0"/>
                <a:ea typeface="ＭＳ Ｐゴシック" charset="-128"/>
              </a:rPr>
              <a:t>t.Join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(1000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 // Wait one second for the thread to stop. 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endParaRPr lang="en-US" altLang="ja-JP" sz="1200" dirty="0" smtClean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if 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t.ThreadState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!=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ThreadState.Stopped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("Waited 1 sec and thread still hasn't completed.");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else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("Thread has completed its work.");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1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83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Lucida Console" pitchFamily="49" charset="0"/>
              </a:rPr>
              <a:t>ThreadPool</a:t>
            </a:r>
            <a:r>
              <a:rPr lang="en-US" sz="2400" dirty="0"/>
              <a:t> static class:</a:t>
            </a:r>
          </a:p>
          <a:p>
            <a:pPr lvl="1"/>
            <a:r>
              <a:rPr lang="en-US" sz="2000" dirty="0"/>
              <a:t>The thread pool maintains a pool of generic worker threads</a:t>
            </a:r>
          </a:p>
          <a:p>
            <a:pPr lvl="2"/>
            <a:r>
              <a:rPr lang="en-US" sz="1800" dirty="0"/>
              <a:t>Call </a:t>
            </a:r>
            <a:r>
              <a:rPr lang="en-US" sz="1800" dirty="0" err="1">
                <a:latin typeface="Lucida Console" pitchFamily="49" charset="0"/>
              </a:rPr>
              <a:t>SetMinThreads</a:t>
            </a:r>
            <a:r>
              <a:rPr lang="en-US" sz="1800" dirty="0">
                <a:latin typeface="Lucida Console" pitchFamily="49" charset="0"/>
              </a:rPr>
              <a:t>()</a:t>
            </a:r>
            <a:r>
              <a:rPr lang="en-US" sz="1800" dirty="0"/>
              <a:t> and </a:t>
            </a:r>
            <a:r>
              <a:rPr lang="en-US" sz="1800" dirty="0" err="1">
                <a:latin typeface="Lucida Console" pitchFamily="49" charset="0"/>
              </a:rPr>
              <a:t>SetMaxThreads</a:t>
            </a:r>
            <a:r>
              <a:rPr lang="en-US" sz="1800" dirty="0">
                <a:latin typeface="Lucida Console" pitchFamily="49" charset="0"/>
              </a:rPr>
              <a:t>()</a:t>
            </a:r>
            <a:r>
              <a:rPr lang="en-US" sz="1800" dirty="0"/>
              <a:t> to set its size</a:t>
            </a:r>
          </a:p>
          <a:p>
            <a:pPr lvl="1"/>
            <a:r>
              <a:rPr lang="en-US" sz="2000" dirty="0"/>
              <a:t>Call </a:t>
            </a:r>
            <a:r>
              <a:rPr lang="en-US" sz="2000" dirty="0" err="1">
                <a:latin typeface="Lucida Console" pitchFamily="49" charset="0"/>
              </a:rPr>
              <a:t>QueueUserWorkItem</a:t>
            </a:r>
            <a:r>
              <a:rPr lang="en-US" sz="2000" dirty="0">
                <a:latin typeface="Lucida Console" pitchFamily="49" charset="0"/>
              </a:rPr>
              <a:t>()</a:t>
            </a:r>
            <a:r>
              <a:rPr lang="en-US" sz="2000" dirty="0"/>
              <a:t> method and pass a </a:t>
            </a:r>
            <a:r>
              <a:rPr lang="en-US" sz="2000" dirty="0" err="1">
                <a:latin typeface="Lucida Console" pitchFamily="49" charset="0"/>
              </a:rPr>
              <a:t>WaitCallback</a:t>
            </a:r>
            <a:r>
              <a:rPr lang="en-US" sz="2000" dirty="0"/>
              <a:t> delegate to the thread procedure</a:t>
            </a:r>
          </a:p>
          <a:p>
            <a:pPr lvl="2"/>
            <a:r>
              <a:rPr lang="en-US" sz="1800" dirty="0"/>
              <a:t>If there is an available thread, the thread procedure is executed</a:t>
            </a:r>
          </a:p>
          <a:p>
            <a:pPr lvl="2"/>
            <a:r>
              <a:rPr lang="en-US" sz="1800" dirty="0"/>
              <a:t>When the thread procedure has completed, the thread is returned to the pool and becomes available</a:t>
            </a:r>
          </a:p>
          <a:p>
            <a:pPr lvl="2"/>
            <a:r>
              <a:rPr lang="en-US" sz="1800" dirty="0"/>
              <a:t>If there are no available threads, the request is queued</a:t>
            </a:r>
          </a:p>
          <a:p>
            <a:endParaRPr lang="en-US" sz="2400" dirty="0"/>
          </a:p>
        </p:txBody>
      </p:sp>
      <p:sp>
        <p:nvSpPr>
          <p:cNvPr id="9287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Thread Pool Threads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4183452-E64D-4F15-83A4-3E355F18A1FD}" type="slidenum">
              <a:rPr lang="en-GB"/>
              <a:pPr/>
              <a:t>29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517525" y="4339985"/>
            <a:ext cx="8181975" cy="199894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void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CallMethod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ThreadPool.QueueUserWorkItem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WaitCallback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MyThreadProc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1000);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MyThreadProc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i =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// Do some work…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0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Overview of </a:t>
            </a:r>
            <a:r>
              <a:rPr lang="en-GB" sz="2400" dirty="0" smtClean="0"/>
              <a:t>Parallelization</a:t>
            </a:r>
            <a:endParaRPr lang="en-GB" sz="2400" dirty="0"/>
          </a:p>
          <a:p>
            <a:pPr eaLnBrk="1" hangingPunct="1"/>
            <a:r>
              <a:rPr lang="en-GB" sz="2400" dirty="0"/>
              <a:t>The Task Parallel Library (TPL)</a:t>
            </a:r>
          </a:p>
          <a:p>
            <a:pPr eaLnBrk="1" hangingPunct="1"/>
            <a:r>
              <a:rPr lang="en-GB" sz="2400" dirty="0"/>
              <a:t>The Parallel </a:t>
            </a:r>
            <a:r>
              <a:rPr lang="en-GB" sz="2400" dirty="0" smtClean="0"/>
              <a:t>class</a:t>
            </a:r>
          </a:p>
          <a:p>
            <a:pPr eaLnBrk="1" hangingPunct="1"/>
            <a:r>
              <a:rPr lang="en-GB" sz="2400" dirty="0" smtClean="0"/>
              <a:t>Data parallelization </a:t>
            </a:r>
          </a:p>
          <a:p>
            <a:pPr eaLnBrk="1" hangingPunct="1"/>
            <a:r>
              <a:rPr lang="en-GB" sz="2400" dirty="0" smtClean="0"/>
              <a:t>Task parallelization</a:t>
            </a:r>
          </a:p>
          <a:p>
            <a:pPr eaLnBrk="1" hangingPunct="1"/>
            <a:r>
              <a:rPr lang="en-GB" sz="2400" dirty="0" smtClean="0"/>
              <a:t>PLINQ</a:t>
            </a:r>
            <a:endParaRPr lang="en-GB" sz="2400" dirty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Parallelization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49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Lucida Console" pitchFamily="49" charset="0"/>
              </a:rPr>
              <a:t>Timer</a:t>
            </a:r>
            <a:r>
              <a:rPr lang="en-GB" sz="2400" dirty="0"/>
              <a:t> class:</a:t>
            </a:r>
          </a:p>
          <a:p>
            <a:pPr lvl="1"/>
            <a:r>
              <a:rPr lang="en-US" sz="2000" dirty="0"/>
              <a:t>Uses a </a:t>
            </a:r>
            <a:r>
              <a:rPr lang="en-US" sz="2000" dirty="0" err="1">
                <a:latin typeface="Lucida Console" pitchFamily="49" charset="0"/>
              </a:rPr>
              <a:t>ThreadPool</a:t>
            </a:r>
            <a:r>
              <a:rPr lang="en-US" sz="2000" dirty="0"/>
              <a:t> thread to make repeated calls to a user function</a:t>
            </a:r>
          </a:p>
          <a:p>
            <a:pPr lvl="1"/>
            <a:r>
              <a:rPr lang="en-US" sz="2000" dirty="0"/>
              <a:t>Use constructor to start the timer:</a:t>
            </a:r>
          </a:p>
          <a:p>
            <a:pPr lvl="2"/>
            <a:r>
              <a:rPr lang="en-US" sz="1800" dirty="0"/>
              <a:t>Pass the </a:t>
            </a:r>
            <a:r>
              <a:rPr lang="en-US" sz="1800" dirty="0" err="1">
                <a:latin typeface="Lucida Console" pitchFamily="49" charset="0"/>
              </a:rPr>
              <a:t>TimerCallback</a:t>
            </a:r>
            <a:r>
              <a:rPr lang="en-US" sz="1800" dirty="0"/>
              <a:t> delegate that will be called</a:t>
            </a:r>
          </a:p>
          <a:p>
            <a:pPr lvl="2"/>
            <a:r>
              <a:rPr lang="en-US" sz="1800" dirty="0"/>
              <a:t>Pass a value for the delay before the timer starts</a:t>
            </a:r>
          </a:p>
          <a:p>
            <a:pPr lvl="2"/>
            <a:r>
              <a:rPr lang="en-US" sz="1800" dirty="0"/>
              <a:t>Pass a value for the interval between calls</a:t>
            </a:r>
          </a:p>
          <a:p>
            <a:pPr lvl="2"/>
            <a:r>
              <a:rPr lang="en-US" sz="1800" dirty="0"/>
              <a:t>Pass a state object that will be passed to the method called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8374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Timers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C2DB98-B2AE-4B2B-94AD-71F7E8AFB738}" type="slidenum">
              <a:rPr lang="en-GB"/>
              <a:pPr/>
              <a:t>30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517525" y="4053380"/>
            <a:ext cx="8181975" cy="157119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sz="1200" dirty="0">
                <a:latin typeface="Lucida Console" pitchFamily="49" charset="0"/>
              </a:rPr>
              <a:t>// Wait 1 second, then call </a:t>
            </a:r>
            <a:r>
              <a:rPr lang="en-US" sz="1200" dirty="0" err="1">
                <a:latin typeface="Lucida Console" pitchFamily="49" charset="0"/>
              </a:rPr>
              <a:t>MyProc</a:t>
            </a:r>
            <a:r>
              <a:rPr lang="en-US" sz="1200" dirty="0">
                <a:latin typeface="Lucida Console" pitchFamily="49" charset="0"/>
              </a:rPr>
              <a:t> every half second.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Timer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timer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Timer(new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TimerCallback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MyThreadProc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null, 1000, 500);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…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MyThreadProc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// This is called on a thread pool thread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8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Thread </a:t>
            </a:r>
            <a:r>
              <a:rPr lang="en-GB" sz="2400" dirty="0" smtClean="0"/>
              <a:t>synchronization objects</a:t>
            </a:r>
          </a:p>
          <a:p>
            <a:pPr eaLnBrk="1" hangingPunct="1"/>
            <a:r>
              <a:rPr lang="en-GB" sz="2400" dirty="0" smtClean="0"/>
              <a:t>Using </a:t>
            </a:r>
            <a:r>
              <a:rPr lang="en-GB" sz="2400" dirty="0" err="1" smtClean="0"/>
              <a:t>ManualResetEvent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Using </a:t>
            </a:r>
            <a:r>
              <a:rPr lang="en-GB" sz="2400" dirty="0" err="1" smtClean="0"/>
              <a:t>Mutex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Using Monitor</a:t>
            </a:r>
          </a:p>
          <a:p>
            <a:pPr eaLnBrk="1" hangingPunct="1"/>
            <a:r>
              <a:rPr lang="en-GB" sz="2400" dirty="0" smtClean="0"/>
              <a:t>Using [Synchronization]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Annex C: Thread Synchronization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945A74-C8D5-40EC-AC06-65CBC792BFC0}" type="slidenum">
              <a:rPr lang="en-GB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Synchronization Objects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F7AADC-D7B2-4A68-A240-8936887AFDEB}" type="slidenum">
              <a:rPr lang="en-GB"/>
              <a:pPr/>
              <a:t>32</a:t>
            </a:fld>
            <a:endParaRPr lang="en-GB"/>
          </a:p>
        </p:txBody>
      </p:sp>
      <p:sp>
        <p:nvSpPr>
          <p:cNvPr id="829500" name="Text Box 60"/>
          <p:cNvSpPr txBox="1">
            <a:spLocks noChangeArrowheads="1"/>
          </p:cNvSpPr>
          <p:nvPr/>
        </p:nvSpPr>
        <p:spPr bwMode="auto">
          <a:xfrm>
            <a:off x="153988" y="1230313"/>
            <a:ext cx="1917700" cy="447675"/>
          </a:xfrm>
          <a:prstGeom prst="rect">
            <a:avLst/>
          </a:prstGeom>
          <a:solidFill>
            <a:srgbClr val="797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</a:rPr>
              <a:t>Synch object</a:t>
            </a:r>
          </a:p>
        </p:txBody>
      </p:sp>
      <p:sp>
        <p:nvSpPr>
          <p:cNvPr id="829501" name="Text Box 61"/>
          <p:cNvSpPr txBox="1">
            <a:spLocks noChangeArrowheads="1"/>
          </p:cNvSpPr>
          <p:nvPr/>
        </p:nvSpPr>
        <p:spPr bwMode="auto">
          <a:xfrm>
            <a:off x="2106613" y="1230313"/>
            <a:ext cx="6810375" cy="447675"/>
          </a:xfrm>
          <a:prstGeom prst="rect">
            <a:avLst/>
          </a:prstGeom>
          <a:solidFill>
            <a:srgbClr val="797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829502" name="Text Box 62"/>
          <p:cNvSpPr txBox="1">
            <a:spLocks noChangeArrowheads="1"/>
          </p:cNvSpPr>
          <p:nvPr/>
        </p:nvSpPr>
        <p:spPr bwMode="auto">
          <a:xfrm>
            <a:off x="153988" y="1701800"/>
            <a:ext cx="1917700" cy="2274888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EventWaitHandle</a:t>
            </a:r>
          </a:p>
          <a:p>
            <a:pPr eaLnBrk="0" hangingPunct="0"/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  <a:p>
            <a:pPr eaLnBrk="0" hangingPunct="0"/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  <a:p>
            <a:pPr eaLnBrk="0" hangingPunct="0"/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  <a:p>
            <a:pPr eaLnBrk="0" hangingPunct="0"/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AutoResetEvent</a:t>
            </a:r>
          </a:p>
          <a:p>
            <a:pPr eaLnBrk="0" hangingPunct="0"/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  <a:p>
            <a:pPr eaLnBrk="0" hangingPunct="0"/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  <a:p>
            <a:pPr eaLnBrk="0" hangingPunct="0"/>
            <a:r>
              <a:rPr lang="en-GB" sz="1400">
                <a:solidFill>
                  <a:schemeClr val="tx2"/>
                </a:solidFill>
                <a:latin typeface="Lucida Console" pitchFamily="49" charset="0"/>
              </a:rPr>
              <a:t>ManualResetEvent</a:t>
            </a:r>
          </a:p>
          <a:p>
            <a:pPr eaLnBrk="0" hangingPunct="0"/>
            <a:endParaRPr lang="en-US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829503" name="Text Box 63"/>
          <p:cNvSpPr txBox="1">
            <a:spLocks noChangeArrowheads="1"/>
          </p:cNvSpPr>
          <p:nvPr/>
        </p:nvSpPr>
        <p:spPr bwMode="auto">
          <a:xfrm>
            <a:off x="153988" y="4027488"/>
            <a:ext cx="1917700" cy="6699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Mutex</a:t>
            </a:r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829504" name="Text Box 64"/>
          <p:cNvSpPr txBox="1">
            <a:spLocks noChangeArrowheads="1"/>
          </p:cNvSpPr>
          <p:nvPr/>
        </p:nvSpPr>
        <p:spPr bwMode="auto">
          <a:xfrm>
            <a:off x="153988" y="4749800"/>
            <a:ext cx="1917700" cy="7620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Semaphore</a:t>
            </a:r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829505" name="Text Box 65"/>
          <p:cNvSpPr txBox="1">
            <a:spLocks noChangeArrowheads="1"/>
          </p:cNvSpPr>
          <p:nvPr/>
        </p:nvSpPr>
        <p:spPr bwMode="auto">
          <a:xfrm>
            <a:off x="2106613" y="1701800"/>
            <a:ext cx="6810375" cy="2274888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1400" dirty="0">
                <a:solidFill>
                  <a:schemeClr val="tx2"/>
                </a:solidFill>
                <a:latin typeface="+mj-lt"/>
              </a:rPr>
              <a:t>A thread can signal one or more threads that are waiting. Used in IPC, so that </a:t>
            </a:r>
            <a:r>
              <a:rPr lang="en-US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a thread can indicate it's safe for another thread to perform some work. The event is </a:t>
            </a:r>
            <a:r>
              <a:rPr lang="en-US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signalled</a:t>
            </a:r>
            <a:r>
              <a:rPr lang="en-US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 by calling Set().</a:t>
            </a:r>
          </a:p>
          <a:p>
            <a:pPr eaLnBrk="0" hangingPunct="0"/>
            <a:endParaRPr lang="en-GB" altLang="ja-JP" sz="1400" dirty="0">
              <a:solidFill>
                <a:schemeClr val="tx2"/>
              </a:solidFill>
              <a:latin typeface="+mj-lt"/>
              <a:ea typeface="ＭＳ Ｐゴシック" charset="-128"/>
            </a:endParaRPr>
          </a:p>
          <a:p>
            <a:pPr eaLnBrk="0" hangingPunct="0"/>
            <a:r>
              <a:rPr lang="en-GB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AutoResetEvent</a:t>
            </a:r>
            <a:r>
              <a:rPr lang="en-GB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 inherits from </a:t>
            </a:r>
            <a:r>
              <a:rPr lang="en-GB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EventWaitHandle</a:t>
            </a:r>
            <a:r>
              <a:rPr lang="en-GB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. The event automatically becomes </a:t>
            </a:r>
            <a:r>
              <a:rPr lang="en-GB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nonsignalled</a:t>
            </a:r>
            <a:r>
              <a:rPr lang="en-GB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 as soon as another thread waits on the event.</a:t>
            </a:r>
          </a:p>
          <a:p>
            <a:pPr eaLnBrk="0" hangingPunct="0"/>
            <a:endParaRPr lang="en-GB" altLang="ja-JP" sz="1400" dirty="0">
              <a:solidFill>
                <a:schemeClr val="tx2"/>
              </a:solidFill>
              <a:latin typeface="+mj-lt"/>
              <a:ea typeface="ＭＳ Ｐゴシック" charset="-128"/>
            </a:endParaRPr>
          </a:p>
          <a:p>
            <a:pPr eaLnBrk="0" hangingPunct="0"/>
            <a:r>
              <a:rPr lang="en-GB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ManualResetEvent</a:t>
            </a:r>
            <a:r>
              <a:rPr lang="en-GB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 also inherits from </a:t>
            </a:r>
            <a:r>
              <a:rPr lang="en-GB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EventWaitHandle</a:t>
            </a:r>
            <a:r>
              <a:rPr lang="en-GB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. The event doesn't automatically become </a:t>
            </a:r>
            <a:r>
              <a:rPr lang="en-GB" altLang="ja-JP" sz="1400" dirty="0" err="1">
                <a:solidFill>
                  <a:schemeClr val="tx2"/>
                </a:solidFill>
                <a:latin typeface="+mj-lt"/>
                <a:ea typeface="ＭＳ Ｐゴシック" charset="-128"/>
              </a:rPr>
              <a:t>nonsignalled</a:t>
            </a:r>
            <a:r>
              <a:rPr lang="en-GB" altLang="ja-JP" sz="1400" dirty="0">
                <a:solidFill>
                  <a:schemeClr val="tx2"/>
                </a:solidFill>
                <a:latin typeface="+mj-lt"/>
                <a:ea typeface="ＭＳ Ｐゴシック" charset="-128"/>
              </a:rPr>
              <a:t> when another thread waits it. Instead, you must manual call Reset().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29506" name="Text Box 66"/>
          <p:cNvSpPr txBox="1">
            <a:spLocks noChangeArrowheads="1"/>
          </p:cNvSpPr>
          <p:nvPr/>
        </p:nvSpPr>
        <p:spPr bwMode="auto">
          <a:xfrm>
            <a:off x="2106613" y="4027488"/>
            <a:ext cx="6810375" cy="6699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r>
              <a:rPr lang="en-US" sz="1400">
                <a:solidFill>
                  <a:schemeClr val="tx2"/>
                </a:solidFill>
                <a:latin typeface="+mj-lt"/>
              </a:rPr>
              <a:t>Marks code. Only the thread that owns the mutex can execute the code. </a:t>
            </a:r>
          </a:p>
          <a:p>
            <a:pPr eaLnBrk="0" hangingPunct="0">
              <a:lnSpc>
                <a:spcPct val="95000"/>
              </a:lnSpc>
            </a:pPr>
            <a:r>
              <a:rPr lang="en-US" sz="1400">
                <a:solidFill>
                  <a:schemeClr val="tx2"/>
                </a:solidFill>
                <a:latin typeface="+mj-lt"/>
              </a:rPr>
              <a:t>A thread calls WaitOne() to get the mutex, and ReleaseMutex() to release it.</a:t>
            </a:r>
          </a:p>
        </p:txBody>
      </p:sp>
      <p:sp>
        <p:nvSpPr>
          <p:cNvPr id="829507" name="Text Box 67"/>
          <p:cNvSpPr txBox="1">
            <a:spLocks noChangeArrowheads="1"/>
          </p:cNvSpPr>
          <p:nvPr/>
        </p:nvSpPr>
        <p:spPr bwMode="auto">
          <a:xfrm>
            <a:off x="2106613" y="4749800"/>
            <a:ext cx="6810375" cy="7620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r>
              <a:rPr lang="en-US" sz="1400">
                <a:solidFill>
                  <a:schemeClr val="tx2"/>
                </a:solidFill>
                <a:latin typeface="+mj-lt"/>
              </a:rPr>
              <a:t>Restricts access to a resource to a specified number of threads. When you create a semaphore, you specify the initial count and maximum number of requests. A thread calls WaitOne() to get the mutex, and Release() to release it.</a:t>
            </a:r>
          </a:p>
        </p:txBody>
      </p:sp>
      <p:sp>
        <p:nvSpPr>
          <p:cNvPr id="829508" name="Text Box 68"/>
          <p:cNvSpPr txBox="1">
            <a:spLocks noChangeArrowheads="1"/>
          </p:cNvSpPr>
          <p:nvPr/>
        </p:nvSpPr>
        <p:spPr bwMode="auto">
          <a:xfrm>
            <a:off x="153988" y="5543550"/>
            <a:ext cx="1917700" cy="5873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Monitor</a:t>
            </a:r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829510" name="Text Box 70"/>
          <p:cNvSpPr txBox="1">
            <a:spLocks noChangeArrowheads="1"/>
          </p:cNvSpPr>
          <p:nvPr/>
        </p:nvSpPr>
        <p:spPr bwMode="auto">
          <a:xfrm>
            <a:off x="2106613" y="5543550"/>
            <a:ext cx="6810375" cy="5873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r>
              <a:rPr lang="en-US" sz="1400">
                <a:solidFill>
                  <a:schemeClr val="tx2"/>
                </a:solidFill>
                <a:latin typeface="+mj-lt"/>
              </a:rPr>
              <a:t>Provides a lock that can protect code. Used by the lock statement (Visual C#) and the SyncLock statement (Visual Basic).</a:t>
            </a:r>
          </a:p>
        </p:txBody>
      </p:sp>
    </p:spTree>
    <p:extLst>
      <p:ext uri="{BB962C8B-B14F-4D97-AF65-F5344CB8AC3E}">
        <p14:creationId xmlns:p14="http://schemas.microsoft.com/office/powerpoint/2010/main" val="30515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5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Example </a:t>
            </a:r>
            <a:r>
              <a:rPr lang="en-GB" sz="2400" dirty="0" smtClean="0"/>
              <a:t>of how to use </a:t>
            </a:r>
            <a:r>
              <a:rPr lang="en-GB" sz="2400" dirty="0" err="1" smtClean="0">
                <a:latin typeface="Lucida Console" pitchFamily="49" charset="0"/>
              </a:rPr>
              <a:t>ManualResetEvent</a:t>
            </a:r>
            <a:endParaRPr lang="en-GB" sz="2400" dirty="0">
              <a:latin typeface="Lucida Console" pitchFamily="49" charset="0"/>
            </a:endParaRPr>
          </a:p>
          <a:p>
            <a:pPr lvl="1"/>
            <a:r>
              <a:rPr lang="en-US" altLang="ja-JP" sz="2000" dirty="0">
                <a:ea typeface="ＭＳ Ｐゴシック" charset="-128"/>
              </a:rPr>
              <a:t>Create several threads to perform a task</a:t>
            </a:r>
          </a:p>
          <a:p>
            <a:pPr lvl="1"/>
            <a:r>
              <a:rPr lang="en-US" altLang="ja-JP" sz="2000" dirty="0">
                <a:ea typeface="ＭＳ Ｐゴシック" charset="-128"/>
              </a:rPr>
              <a:t>Ensure the threads start work at the same time</a:t>
            </a:r>
          </a:p>
          <a:p>
            <a:pPr lvl="1"/>
            <a:r>
              <a:rPr lang="en-US" altLang="ja-JP" sz="2000" dirty="0">
                <a:ea typeface="ＭＳ Ｐゴシック" charset="-128"/>
              </a:rPr>
              <a:t>Synchronize their work with a </a:t>
            </a:r>
            <a:r>
              <a:rPr lang="en-US" altLang="ja-JP" sz="2000" dirty="0" err="1">
                <a:latin typeface="Lucida Console" pitchFamily="49" charset="0"/>
                <a:ea typeface="ＭＳ Ｐゴシック" charset="-128"/>
              </a:rPr>
              <a:t>ManualResetEvent</a:t>
            </a:r>
            <a:r>
              <a:rPr lang="en-US" altLang="ja-JP" sz="2000" dirty="0">
                <a:ea typeface="ＭＳ Ｐゴシック" charset="-128"/>
              </a:rPr>
              <a:t> object</a:t>
            </a:r>
            <a:endParaRPr lang="en-US" sz="2000" dirty="0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ManualResetEvent</a:t>
            </a:r>
            <a:endParaRPr lang="en-US" sz="2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8C1B935-43F4-4FB0-A583-27BFDA58CFE5}" type="slidenum">
              <a:rPr lang="en-GB"/>
              <a:pPr/>
              <a:t>33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254000" y="2792082"/>
            <a:ext cx="8445500" cy="1738695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ManualResetEvent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mre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ManualResetEvent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(false); // 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Non-</a:t>
            </a:r>
            <a:r>
              <a:rPr lang="en-US" altLang="ja-JP" sz="1200" dirty="0" err="1" smtClean="0">
                <a:latin typeface="Lucida Console" pitchFamily="49" charset="0"/>
                <a:ea typeface="ＭＳ Ｐゴシック" charset="-128"/>
              </a:rPr>
              <a:t>signalled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initially.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for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i = 0; i &lt; 10; ++i)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new Thread(new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ParameterizedThreadStart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MyThreadProc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)).Start(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mre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All threads are blocked, set event to start all of them.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mre.Set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();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</p:txBody>
      </p:sp>
      <p:sp>
        <p:nvSpPr>
          <p:cNvPr id="2" name="Rounded Rectangle 11267"/>
          <p:cNvSpPr>
            <a:spLocks noChangeArrowheads="1"/>
          </p:cNvSpPr>
          <p:nvPr/>
        </p:nvSpPr>
        <p:spPr bwMode="auto">
          <a:xfrm>
            <a:off x="254000" y="4793656"/>
            <a:ext cx="8445500" cy="155255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void MyThreadProc(object obj)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// Block until sync object is signalled…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WaitHandle wait = obj as WaitHandle;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wait.WaitOne(); 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// Do work now…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4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Example </a:t>
            </a:r>
            <a:r>
              <a:rPr lang="en-GB" sz="2400" dirty="0" smtClean="0"/>
              <a:t>of how to use </a:t>
            </a:r>
            <a:r>
              <a:rPr lang="en-GB" sz="2400" dirty="0" err="1" smtClean="0">
                <a:latin typeface="Lucida Console" pitchFamily="49" charset="0"/>
              </a:rPr>
              <a:t>Mutex</a:t>
            </a:r>
            <a:endParaRPr lang="en-GB" sz="2400" dirty="0">
              <a:latin typeface="Lucida Console" pitchFamily="49" charset="0"/>
            </a:endParaRPr>
          </a:p>
          <a:p>
            <a:pPr lvl="1"/>
            <a:r>
              <a:rPr lang="en-US" altLang="ja-JP" sz="2000" dirty="0">
                <a:ea typeface="ＭＳ Ｐゴシック" charset="-128"/>
              </a:rPr>
              <a:t>Create several threads that access a protected object</a:t>
            </a:r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Mutex</a:t>
            </a:r>
            <a:endParaRPr lang="en-US" sz="2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4834D2E-319B-427D-8579-C2718CCEDF77}" type="slidenum">
              <a:rPr lang="en-GB"/>
              <a:pPr/>
              <a:t>34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254000" y="2054226"/>
            <a:ext cx="8445500" cy="1655678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Mutex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mutex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protectedObject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 // Created elsewhere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Mutext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mutex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Mutex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(false); // This thread does not own the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mutex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.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for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i = 0; i &lt; 10; ++i)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{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new Thread(new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ThreadStart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MyThreadProc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)).Start();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</p:txBody>
      </p:sp>
      <p:sp>
        <p:nvSpPr>
          <p:cNvPr id="2" name="Rounded Rectangle 11267"/>
          <p:cNvSpPr>
            <a:spLocks noChangeArrowheads="1"/>
          </p:cNvSpPr>
          <p:nvPr/>
        </p:nvSpPr>
        <p:spPr bwMode="auto">
          <a:xfrm>
            <a:off x="254000" y="4027488"/>
            <a:ext cx="8445500" cy="219589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void MyThreadProc()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// Do some work…</a:t>
            </a:r>
          </a:p>
          <a:p>
            <a:pPr marL="290513" indent="-290513" defTabSz="457200"/>
            <a:endParaRPr lang="en-US" altLang="ja-JP" sz="120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// Get ownership of mutex, use protected object, then release mutex.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mutex.WaitOne();      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DoSomethingWithObj(protectedObject);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mutex.ReleaseMutex(); </a:t>
            </a:r>
          </a:p>
          <a:p>
            <a:pPr marL="290513" indent="-290513" defTabSz="457200"/>
            <a:endParaRPr lang="en-US" altLang="ja-JP" sz="120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// Do some work…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4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Example </a:t>
            </a:r>
            <a:r>
              <a:rPr lang="en-GB" sz="2400" dirty="0" smtClean="0"/>
              <a:t>of how to use </a:t>
            </a:r>
            <a:r>
              <a:rPr lang="en-GB" sz="2400" dirty="0" smtClean="0">
                <a:latin typeface="Lucida Console" pitchFamily="49" charset="0"/>
              </a:rPr>
              <a:t>Monitor</a:t>
            </a:r>
            <a:r>
              <a:rPr lang="en-GB" sz="2400" dirty="0" smtClean="0"/>
              <a:t> </a:t>
            </a:r>
            <a:r>
              <a:rPr lang="en-GB" sz="2400" dirty="0"/>
              <a:t>(implicitly) to lock access</a:t>
            </a:r>
            <a:endParaRPr lang="en-GB" sz="2400" dirty="0">
              <a:latin typeface="Lucida Console" pitchFamily="49" charset="0"/>
            </a:endParaRPr>
          </a:p>
          <a:p>
            <a:pPr lvl="1"/>
            <a:r>
              <a:rPr lang="en-US" altLang="ja-JP" sz="2000" dirty="0">
                <a:ea typeface="ＭＳ Ｐゴシック" charset="-128"/>
              </a:rPr>
              <a:t>Use the C# </a:t>
            </a:r>
            <a:r>
              <a:rPr lang="en-US" altLang="ja-JP" sz="2000" dirty="0">
                <a:latin typeface="Lucida Console" pitchFamily="49" charset="0"/>
                <a:ea typeface="ＭＳ Ｐゴシック" charset="-128"/>
              </a:rPr>
              <a:t>lock</a:t>
            </a:r>
            <a:r>
              <a:rPr lang="en-US" altLang="ja-JP" sz="2000" dirty="0">
                <a:ea typeface="ＭＳ Ｐゴシック" charset="-128"/>
              </a:rPr>
              <a:t> keyword to lock/wait for a monitor on an </a:t>
            </a:r>
            <a:r>
              <a:rPr lang="en-US" altLang="ja-JP" sz="2000" dirty="0" smtClean="0">
                <a:ea typeface="ＭＳ Ｐゴシック" charset="-128"/>
              </a:rPr>
              <a:t>object</a:t>
            </a:r>
          </a:p>
          <a:p>
            <a:pPr lvl="1"/>
            <a:endParaRPr lang="en-US" altLang="ja-JP" dirty="0">
              <a:ea typeface="ＭＳ Ｐゴシック" charset="-128"/>
            </a:endParaRPr>
          </a:p>
          <a:p>
            <a:pPr lvl="1"/>
            <a:endParaRPr lang="en-US" altLang="ja-JP" sz="2000" dirty="0" smtClean="0">
              <a:ea typeface="ＭＳ Ｐゴシック" charset="-128"/>
            </a:endParaRPr>
          </a:p>
          <a:p>
            <a:pPr lvl="1"/>
            <a:endParaRPr lang="en-US" altLang="ja-JP" dirty="0">
              <a:ea typeface="ＭＳ Ｐゴシック" charset="-128"/>
            </a:endParaRPr>
          </a:p>
          <a:p>
            <a:pPr lvl="1"/>
            <a:endParaRPr lang="en-US" altLang="ja-JP" sz="2000" dirty="0" smtClean="0">
              <a:ea typeface="ＭＳ Ｐゴシック" charset="-128"/>
            </a:endParaRPr>
          </a:p>
          <a:p>
            <a:pPr lvl="1"/>
            <a:endParaRPr lang="en-US" altLang="ja-JP" dirty="0">
              <a:ea typeface="ＭＳ Ｐゴシック" charset="-128"/>
            </a:endParaRPr>
          </a:p>
          <a:p>
            <a:pPr lvl="1"/>
            <a:endParaRPr lang="en-US" altLang="ja-JP" sz="2000" dirty="0" smtClean="0">
              <a:ea typeface="ＭＳ Ｐゴシック" charset="-128"/>
            </a:endParaRPr>
          </a:p>
          <a:p>
            <a:pPr lvl="1"/>
            <a:endParaRPr lang="en-US" altLang="ja-JP" dirty="0">
              <a:ea typeface="ＭＳ Ｐゴシック" charset="-128"/>
            </a:endParaRPr>
          </a:p>
          <a:p>
            <a:pPr lvl="1"/>
            <a:endParaRPr lang="en-US" altLang="ja-JP" sz="2000" dirty="0" smtClean="0">
              <a:ea typeface="ＭＳ Ｐゴシック" charset="-128"/>
            </a:endParaRPr>
          </a:p>
          <a:p>
            <a:pPr lvl="1"/>
            <a:endParaRPr lang="en-US" altLang="ja-JP" dirty="0">
              <a:ea typeface="ＭＳ Ｐゴシック" charset="-128"/>
            </a:endParaRPr>
          </a:p>
          <a:p>
            <a:pPr lvl="1"/>
            <a:endParaRPr lang="en-US" altLang="ja-JP" sz="2000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We saw this earlier in </a:t>
            </a:r>
            <a:r>
              <a:rPr lang="en-US" altLang="ja-JP" smtClean="0">
                <a:ea typeface="ＭＳ Ｐゴシック" charset="-128"/>
              </a:rPr>
              <a:t>the chapter </a:t>
            </a:r>
            <a:r>
              <a:rPr lang="en-US" altLang="ja-JP" smtClean="0">
                <a:ea typeface="ＭＳ Ｐゴシック" charset="-128"/>
                <a:sym typeface="Wingdings" panose="05000000000000000000" pitchFamily="2" charset="2"/>
              </a:rPr>
              <a:t></a:t>
            </a:r>
            <a:endParaRPr lang="en-US" altLang="ja-JP" sz="2400" dirty="0">
              <a:ea typeface="ＭＳ Ｐゴシック" charset="-128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Monitor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35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254000" y="2054225"/>
            <a:ext cx="8445500" cy="309098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One()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lock(this)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// Only One() or Two() can be called, but not both at the same time.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}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}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Two()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lock(this)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// Only One() or Two() can be called, but not both at the same time.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}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8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annotate a class with </a:t>
            </a:r>
            <a:r>
              <a:rPr lang="en-GB" sz="2400" dirty="0" smtClean="0">
                <a:latin typeface="Lucida Console" pitchFamily="49" charset="0"/>
              </a:rPr>
              <a:t>[Synchronization]</a:t>
            </a:r>
            <a:r>
              <a:rPr lang="en-GB" sz="2400" dirty="0" smtClean="0"/>
              <a:t> </a:t>
            </a:r>
          </a:p>
          <a:p>
            <a:pPr lvl="1"/>
            <a:r>
              <a:rPr lang="en-GB" sz="2000" dirty="0" smtClean="0"/>
              <a:t>Locks-down all instance members of the object for thread safety</a:t>
            </a:r>
          </a:p>
          <a:p>
            <a:pPr lvl="1"/>
            <a:r>
              <a:rPr lang="en-GB" altLang="ja-JP" sz="2000" dirty="0" smtClean="0">
                <a:ea typeface="ＭＳ Ｐゴシック" charset="-128"/>
              </a:rPr>
              <a:t>Tells the CLR to places each object in a synchronized context</a:t>
            </a:r>
          </a:p>
          <a:p>
            <a:pPr lvl="1"/>
            <a:r>
              <a:rPr lang="en-GB" altLang="ja-JP" sz="2000" dirty="0" smtClean="0">
                <a:ea typeface="ＭＳ Ｐゴシック" charset="-128"/>
              </a:rPr>
              <a:t>Note, the class should derive from </a:t>
            </a:r>
            <a:r>
              <a:rPr lang="en-GB" altLang="ja-JP" sz="2000" dirty="0" err="1" smtClean="0">
                <a:latin typeface="Lucida Console" pitchFamily="49" charset="0"/>
                <a:ea typeface="ＭＳ Ｐゴシック" charset="-128"/>
              </a:rPr>
              <a:t>ContextBoundObject</a:t>
            </a:r>
            <a:endParaRPr lang="en-US" altLang="ja-JP" sz="1600" dirty="0">
              <a:latin typeface="Lucida Console" pitchFamily="49" charset="0"/>
              <a:ea typeface="ＭＳ Ｐゴシック" charset="-128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[Synchronization]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36</a:t>
            </a:fld>
            <a:endParaRPr lang="en-GB"/>
          </a:p>
        </p:txBody>
      </p:sp>
      <p:sp>
        <p:nvSpPr>
          <p:cNvPr id="11268" name="Rounded Rectangle 11267"/>
          <p:cNvSpPr>
            <a:spLocks noChangeArrowheads="1"/>
          </p:cNvSpPr>
          <p:nvPr/>
        </p:nvSpPr>
        <p:spPr bwMode="auto">
          <a:xfrm>
            <a:off x="254000" y="2791200"/>
            <a:ext cx="8445500" cy="2572367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US" sz="1200" dirty="0"/>
              <a:t>using </a:t>
            </a:r>
            <a:r>
              <a:rPr lang="en-US" sz="1200" dirty="0" err="1"/>
              <a:t>System.Runtime.Remoting.Contexts</a:t>
            </a:r>
            <a:r>
              <a:rPr lang="en-US" sz="1200" dirty="0"/>
              <a:t>;</a:t>
            </a:r>
            <a:endParaRPr lang="en-GB" sz="1200" dirty="0"/>
          </a:p>
          <a:p>
            <a:r>
              <a:rPr lang="en-US" sz="1200" dirty="0" smtClean="0"/>
              <a:t>…</a:t>
            </a:r>
          </a:p>
          <a:p>
            <a:endParaRPr lang="en-GB" sz="1200" dirty="0"/>
          </a:p>
          <a:p>
            <a:r>
              <a:rPr lang="en-US" sz="1200" dirty="0"/>
              <a:t> </a:t>
            </a:r>
            <a:endParaRPr lang="en-GB" sz="1200" dirty="0"/>
          </a:p>
          <a:p>
            <a:r>
              <a:rPr lang="en-US" sz="1200" dirty="0"/>
              <a:t>// All methods  of </a:t>
            </a:r>
            <a:r>
              <a:rPr lang="en-US" sz="1200" dirty="0" err="1" smtClean="0"/>
              <a:t>NumberPrinter</a:t>
            </a:r>
            <a:r>
              <a:rPr lang="en-US" sz="1200" dirty="0" smtClean="0"/>
              <a:t> </a:t>
            </a:r>
            <a:r>
              <a:rPr lang="en-US" sz="1200" dirty="0"/>
              <a:t>are now thread-safe!</a:t>
            </a:r>
            <a:endParaRPr lang="en-GB" sz="1200" dirty="0"/>
          </a:p>
          <a:p>
            <a:r>
              <a:rPr lang="en-US" sz="1200" dirty="0"/>
              <a:t>[Synchronization]</a:t>
            </a:r>
            <a:endParaRPr lang="en-GB" sz="1200" dirty="0"/>
          </a:p>
          <a:p>
            <a:r>
              <a:rPr lang="en-US" sz="1200" dirty="0"/>
              <a:t>public class </a:t>
            </a:r>
            <a:r>
              <a:rPr lang="en-US" sz="1200" dirty="0" err="1" smtClean="0"/>
              <a:t>NumberPrinter</a:t>
            </a:r>
            <a:r>
              <a:rPr lang="en-US" sz="1200" dirty="0" smtClean="0"/>
              <a:t> </a:t>
            </a:r>
            <a:r>
              <a:rPr lang="en-US" sz="1200" dirty="0"/>
              <a:t>: </a:t>
            </a:r>
            <a:r>
              <a:rPr lang="en-US" sz="1200" dirty="0" err="1"/>
              <a:t>ContextBoundObject</a:t>
            </a:r>
            <a:endParaRPr lang="en-GB" sz="1200" dirty="0"/>
          </a:p>
          <a:p>
            <a:r>
              <a:rPr lang="en-US" sz="1200" dirty="0"/>
              <a:t>{</a:t>
            </a:r>
            <a:endParaRPr lang="en-GB" sz="1200" dirty="0"/>
          </a:p>
          <a:p>
            <a:r>
              <a:rPr lang="en-US" sz="1200" dirty="0"/>
              <a:t>  public void </a:t>
            </a:r>
            <a:r>
              <a:rPr lang="en-US" sz="1200" dirty="0" smtClean="0"/>
              <a:t>Print()</a:t>
            </a:r>
            <a:endParaRPr lang="en-GB" sz="1200" dirty="0"/>
          </a:p>
          <a:p>
            <a:r>
              <a:rPr lang="en-US" sz="1200" dirty="0"/>
              <a:t>  {</a:t>
            </a:r>
            <a:endParaRPr lang="en-GB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… </a:t>
            </a:r>
            <a:endParaRPr lang="en-GB" sz="1200" dirty="0"/>
          </a:p>
          <a:p>
            <a:r>
              <a:rPr lang="en-US" sz="1200" dirty="0"/>
              <a:t>  }</a:t>
            </a:r>
            <a:endParaRPr lang="en-GB" sz="1200" dirty="0"/>
          </a:p>
          <a:p>
            <a:r>
              <a:rPr lang="en-US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98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C6045B3-52E0-4BF3-B54D-05F58850F991}" type="slidenum">
              <a:rPr lang="en-GB"/>
              <a:pPr>
                <a:defRPr/>
              </a:pPr>
              <a:t>37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51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5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Many (most?) computers these days are multi-core</a:t>
            </a:r>
          </a:p>
          <a:p>
            <a:pPr lvl="1"/>
            <a:r>
              <a:rPr lang="en-GB" sz="2000" dirty="0" smtClean="0"/>
              <a:t>i.e. they contain 2 or more CPUs</a:t>
            </a:r>
          </a:p>
          <a:p>
            <a:pPr lvl="1"/>
            <a:r>
              <a:rPr lang="en-GB" sz="2000" dirty="0" smtClean="0"/>
              <a:t>e.g. most laptops these days are dual-core (at least)</a:t>
            </a:r>
          </a:p>
          <a:p>
            <a:pPr lvl="1"/>
            <a:endParaRPr lang="en-GB" sz="2000" dirty="0"/>
          </a:p>
          <a:p>
            <a:r>
              <a:rPr lang="en-US" sz="2400" dirty="0"/>
              <a:t>When a machine supports multiple </a:t>
            </a:r>
            <a:r>
              <a:rPr lang="en-US" sz="2400" dirty="0" smtClean="0"/>
              <a:t>CPUs…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has the ability to execute threads in a parallel </a:t>
            </a:r>
            <a:r>
              <a:rPr lang="en-US" sz="2000" dirty="0" smtClean="0"/>
              <a:t>fashion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significantly improve the </a:t>
            </a:r>
            <a:r>
              <a:rPr lang="en-US" sz="2000" dirty="0" smtClean="0"/>
              <a:t>run-time </a:t>
            </a:r>
            <a:r>
              <a:rPr lang="en-US" sz="2000" dirty="0"/>
              <a:t>performance of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smtClean="0"/>
              <a:t>Parallelization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8C1B935-43F4-4FB0-A583-27BFDA58CFE5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57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.</a:t>
            </a:r>
            <a:r>
              <a:rPr lang="en-US" sz="2400" dirty="0"/>
              <a:t>NET </a:t>
            </a:r>
            <a:r>
              <a:rPr lang="en-US" sz="2400" dirty="0" smtClean="0"/>
              <a:t>4.0 introduced the Task Parallel Library (TPL)</a:t>
            </a:r>
          </a:p>
          <a:p>
            <a:pPr lvl="1"/>
            <a:r>
              <a:rPr lang="en-US" sz="2000" dirty="0" smtClean="0"/>
              <a:t>Via types in the </a:t>
            </a:r>
            <a:r>
              <a:rPr lang="en-US" sz="2000" dirty="0" err="1" smtClean="0">
                <a:latin typeface="Lucida Console" pitchFamily="49" charset="0"/>
              </a:rPr>
              <a:t>System.Threading.Tasks</a:t>
            </a:r>
            <a:r>
              <a:rPr lang="en-US" sz="2000" dirty="0" smtClean="0"/>
              <a:t> namespace</a:t>
            </a:r>
          </a:p>
          <a:p>
            <a:pPr lvl="1"/>
            <a:r>
              <a:rPr lang="en-US" sz="2000" dirty="0" smtClean="0"/>
              <a:t>The primary class is </a:t>
            </a:r>
            <a:r>
              <a:rPr lang="en-US" sz="2000" dirty="0" smtClean="0">
                <a:latin typeface="Lucida Console" pitchFamily="49" charset="0"/>
              </a:rPr>
              <a:t>Parallel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The TPL </a:t>
            </a:r>
            <a:r>
              <a:rPr lang="en-US" sz="2400" dirty="0" smtClean="0"/>
              <a:t>automatically distributes workload </a:t>
            </a:r>
            <a:r>
              <a:rPr lang="en-US" sz="2400" dirty="0"/>
              <a:t>across </a:t>
            </a:r>
            <a:r>
              <a:rPr lang="en-US" sz="2400" dirty="0" smtClean="0"/>
              <a:t>CPUs dynamically, </a:t>
            </a:r>
            <a:r>
              <a:rPr lang="en-US" sz="2400" dirty="0"/>
              <a:t>using the CLR thread </a:t>
            </a:r>
            <a:r>
              <a:rPr lang="en-US" sz="2400" dirty="0" smtClean="0"/>
              <a:t>pool</a:t>
            </a:r>
          </a:p>
          <a:p>
            <a:pPr lvl="1"/>
            <a:r>
              <a:rPr lang="en-US" sz="2000" dirty="0" smtClean="0"/>
              <a:t>Takes care of thread </a:t>
            </a:r>
            <a:r>
              <a:rPr lang="en-US" sz="2000" dirty="0"/>
              <a:t>scheduling, state management, </a:t>
            </a:r>
            <a:r>
              <a:rPr lang="en-US" sz="2000" dirty="0" smtClean="0"/>
              <a:t>etc.</a:t>
            </a:r>
          </a:p>
          <a:p>
            <a:pPr lvl="1"/>
            <a:r>
              <a:rPr lang="en-US" sz="2000" dirty="0" smtClean="0"/>
              <a:t>You don't have to work directly </a:t>
            </a:r>
            <a:r>
              <a:rPr lang="en-US" sz="2000" dirty="0"/>
              <a:t>with threads or the thread </a:t>
            </a:r>
            <a:r>
              <a:rPr lang="en-US" sz="2000" dirty="0" smtClean="0"/>
              <a:t>pool</a:t>
            </a:r>
          </a:p>
          <a:p>
            <a:pPr lvl="1"/>
            <a:r>
              <a:rPr lang="en-US" sz="2000" dirty="0" smtClean="0"/>
              <a:t>This is the preferred way to do parallel programming in .NET 4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.NET 4.0 also introduced PLINQ</a:t>
            </a:r>
          </a:p>
          <a:p>
            <a:pPr lvl="1"/>
            <a:r>
              <a:rPr lang="en-US" sz="2000" dirty="0" smtClean="0"/>
              <a:t>Parallel LINQ</a:t>
            </a:r>
          </a:p>
          <a:p>
            <a:pPr lvl="1"/>
            <a:r>
              <a:rPr lang="en-US" sz="2000" dirty="0" smtClean="0"/>
              <a:t>Allows you to make </a:t>
            </a:r>
            <a:r>
              <a:rPr lang="en-US" sz="2000" dirty="0"/>
              <a:t>use of </a:t>
            </a:r>
            <a:r>
              <a:rPr lang="en-US" sz="2000" dirty="0" smtClean="0"/>
              <a:t>strongly-typed </a:t>
            </a:r>
            <a:r>
              <a:rPr lang="en-US" sz="2000" dirty="0"/>
              <a:t>LINQ queries </a:t>
            </a:r>
            <a:r>
              <a:rPr lang="en-US" sz="2000" dirty="0" smtClean="0"/>
              <a:t>to </a:t>
            </a:r>
            <a:r>
              <a:rPr lang="en-US" sz="2000" dirty="0"/>
              <a:t>divide up your </a:t>
            </a:r>
            <a:r>
              <a:rPr lang="en-US" sz="2000" dirty="0" smtClean="0"/>
              <a:t>workload</a:t>
            </a:r>
            <a:endParaRPr lang="en-GB" sz="2000" dirty="0"/>
          </a:p>
          <a:p>
            <a:endParaRPr lang="en-US" dirty="0" smtClean="0"/>
          </a:p>
          <a:p>
            <a:pPr lvl="1"/>
            <a:endParaRPr lang="en-GB" sz="2000" dirty="0"/>
          </a:p>
          <a:p>
            <a:endParaRPr lang="en-US" sz="2400" dirty="0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Task Parallel Library (TPL)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8C1B935-43F4-4FB0-A583-27BFDA58CFE5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>
                <a:ea typeface="ＭＳ Ｐゴシック" charset="-128"/>
              </a:rPr>
              <a:t>Use the </a:t>
            </a:r>
            <a:r>
              <a:rPr lang="en-US" altLang="ja-JP" sz="2400" dirty="0" smtClean="0">
                <a:latin typeface="Lucida Console" pitchFamily="49" charset="0"/>
                <a:ea typeface="ＭＳ Ｐゴシック" charset="-128"/>
              </a:rPr>
              <a:t>Task</a:t>
            </a:r>
            <a:r>
              <a:rPr lang="en-US" altLang="ja-JP" sz="2400" dirty="0" smtClean="0">
                <a:ea typeface="ＭＳ Ｐゴシック" charset="-128"/>
              </a:rPr>
              <a:t> class to start a new task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 lvl="1"/>
            <a:endParaRPr lang="en-US" altLang="ja-JP" sz="2000" dirty="0" smtClean="0">
              <a:ea typeface="ＭＳ Ｐゴシック" charset="-128"/>
            </a:endParaRP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r>
              <a:rPr lang="en-US" altLang="ja-JP" sz="2400" dirty="0" smtClean="0">
                <a:ea typeface="ＭＳ Ｐゴシック" charset="-128"/>
              </a:rPr>
              <a:t>You can create a </a:t>
            </a:r>
            <a:r>
              <a:rPr lang="en-GB" sz="2400" dirty="0" err="1" smtClean="0">
                <a:latin typeface="Lucida Console" pitchFamily="49" charset="0"/>
              </a:rPr>
              <a:t>ParallelOptions</a:t>
            </a:r>
            <a:r>
              <a:rPr lang="en-GB" sz="2400" dirty="0" smtClean="0"/>
              <a:t> object, to configure parallelization</a:t>
            </a:r>
          </a:p>
          <a:p>
            <a:pPr lvl="1"/>
            <a:r>
              <a:rPr lang="en-GB" altLang="ja-JP" sz="2000" dirty="0" smtClean="0">
                <a:ea typeface="ＭＳ Ｐゴシック" charset="-128"/>
              </a:rPr>
              <a:t>E.g. to support cancellation</a:t>
            </a:r>
          </a:p>
          <a:p>
            <a:pPr lvl="1"/>
            <a:r>
              <a:rPr lang="en-GB" altLang="ja-JP" sz="2000" dirty="0" smtClean="0">
                <a:ea typeface="ＭＳ Ｐゴシック" charset="-128"/>
              </a:rPr>
              <a:t>E.g. o configure the degree of parallelization</a:t>
            </a:r>
            <a:r>
              <a:rPr lang="en-US" altLang="ja-JP" sz="2000" dirty="0" smtClean="0">
                <a:ea typeface="ＭＳ Ｐゴシック" charset="-128"/>
              </a:rPr>
              <a:t> </a:t>
            </a:r>
          </a:p>
          <a:p>
            <a:pPr lvl="1" eaLnBrk="1" hangingPunct="1"/>
            <a:endParaRPr lang="en-GB" sz="2000" dirty="0" smtClean="0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Parallelization </a:t>
            </a:r>
            <a:r>
              <a:rPr lang="en-GB" dirty="0" smtClean="0"/>
              <a:t>(1 of 2)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6</a:t>
            </a:fld>
            <a:endParaRPr lang="en-GB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79475" y="1617490"/>
            <a:ext cx="7820026" cy="880048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/>
              <a:t>Task.Factory.StartNew</a:t>
            </a:r>
            <a:r>
              <a:rPr lang="en-GB" sz="1200" dirty="0"/>
              <a:t>(() </a:t>
            </a:r>
            <a:r>
              <a:rPr lang="en-GB" sz="1200" dirty="0" smtClean="0"/>
              <a:t>=&gt; </a:t>
            </a:r>
          </a:p>
          <a:p>
            <a:r>
              <a:rPr lang="en-GB" sz="1200" dirty="0" smtClean="0"/>
              <a:t>{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MyProcessingMethod</a:t>
            </a:r>
            <a:r>
              <a:rPr lang="en-GB" sz="1200" dirty="0" smtClean="0"/>
              <a:t> (); </a:t>
            </a:r>
          </a:p>
          <a:p>
            <a:r>
              <a:rPr lang="en-GB" sz="1200" dirty="0" smtClean="0"/>
              <a:t>});</a:t>
            </a:r>
            <a:endParaRPr lang="en-GB" sz="1200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879475" y="3625986"/>
            <a:ext cx="7820026" cy="108249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 smtClean="0"/>
              <a:t>ParallelOptions</a:t>
            </a:r>
            <a:r>
              <a:rPr lang="en-GB" sz="1200" dirty="0" smtClean="0"/>
              <a:t> </a:t>
            </a:r>
            <a:r>
              <a:rPr lang="en-GB" sz="1200" dirty="0" err="1"/>
              <a:t>parOpts</a:t>
            </a:r>
            <a:r>
              <a:rPr lang="en-GB" sz="1200" dirty="0"/>
              <a:t> = new </a:t>
            </a:r>
            <a:r>
              <a:rPr lang="en-GB" sz="1200" dirty="0" err="1"/>
              <a:t>ParallelOptions</a:t>
            </a:r>
            <a:r>
              <a:rPr lang="en-GB" sz="1200" dirty="0"/>
              <a:t>();</a:t>
            </a:r>
          </a:p>
          <a:p>
            <a:r>
              <a:rPr lang="en-GB" sz="1200" dirty="0" err="1"/>
              <a:t>parOpts.MaxDegreeOfParallelism</a:t>
            </a:r>
            <a:r>
              <a:rPr lang="en-GB" sz="1200" dirty="0"/>
              <a:t> = </a:t>
            </a:r>
            <a:r>
              <a:rPr lang="en-GB" sz="1200" dirty="0" err="1"/>
              <a:t>System.Environment.ProcessorCount</a:t>
            </a:r>
            <a:r>
              <a:rPr lang="en-GB" sz="1200" dirty="0"/>
              <a:t>;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CancellationTokenSource</a:t>
            </a:r>
            <a:r>
              <a:rPr lang="en-GB" sz="1200" dirty="0" smtClean="0"/>
              <a:t> </a:t>
            </a:r>
            <a:r>
              <a:rPr lang="en-GB" sz="1200" dirty="0" err="1"/>
              <a:t>cancelToken</a:t>
            </a:r>
            <a:r>
              <a:rPr lang="en-GB" sz="1200" dirty="0"/>
              <a:t> = new </a:t>
            </a:r>
            <a:r>
              <a:rPr lang="en-GB" sz="1200" dirty="0" err="1"/>
              <a:t>CancellationTokenSource</a:t>
            </a:r>
            <a:r>
              <a:rPr lang="en-GB" sz="1200" dirty="0"/>
              <a:t>();</a:t>
            </a:r>
          </a:p>
          <a:p>
            <a:r>
              <a:rPr lang="en-GB" sz="1200" dirty="0" err="1" smtClean="0"/>
              <a:t>parOpts.CancellationToken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cancelToken.Token</a:t>
            </a:r>
            <a:r>
              <a:rPr lang="en-GB" sz="12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19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</a:rPr>
              <a:t>You can use </a:t>
            </a:r>
            <a:r>
              <a:rPr lang="en-US" sz="2400" dirty="0" smtClean="0">
                <a:latin typeface="Lucida Console" pitchFamily="49" charset="0"/>
              </a:rPr>
              <a:t>Parallel</a:t>
            </a:r>
            <a:r>
              <a:rPr lang="en-US" sz="2400" dirty="0" smtClean="0"/>
              <a:t> to achieve "data parallelization"</a:t>
            </a:r>
          </a:p>
          <a:p>
            <a:pPr lvl="1"/>
            <a:r>
              <a:rPr lang="en-US" sz="2000" dirty="0" smtClean="0"/>
              <a:t>Via </a:t>
            </a:r>
            <a:r>
              <a:rPr lang="en-US" sz="2000" dirty="0" err="1" smtClean="0">
                <a:latin typeface="Lucida Console" pitchFamily="49" charset="0"/>
              </a:rPr>
              <a:t>Parallel.For</a:t>
            </a:r>
            <a:r>
              <a:rPr lang="en-US" sz="2000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Lucida Console" pitchFamily="49" charset="0"/>
              </a:rPr>
              <a:t>Parallel.ForEach</a:t>
            </a:r>
            <a:r>
              <a:rPr lang="en-US" sz="2000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methods 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provide an </a:t>
            </a:r>
            <a:r>
              <a:rPr lang="en-US" sz="2000" dirty="0" err="1">
                <a:latin typeface="Lucida Console" pitchFamily="49" charset="0"/>
              </a:rPr>
              <a:t>IEnumerable</a:t>
            </a:r>
            <a:r>
              <a:rPr lang="en-US" sz="2000" dirty="0"/>
              <a:t> or </a:t>
            </a:r>
            <a:r>
              <a:rPr lang="en-US" sz="2000" dirty="0" err="1" smtClean="0">
                <a:latin typeface="Lucida Console" pitchFamily="49" charset="0"/>
              </a:rPr>
              <a:t>IEnumerable</a:t>
            </a:r>
            <a:r>
              <a:rPr lang="en-US" sz="2000" dirty="0" smtClean="0">
                <a:latin typeface="Lucida Console" pitchFamily="49" charset="0"/>
              </a:rPr>
              <a:t>&lt;T</a:t>
            </a:r>
            <a:r>
              <a:rPr lang="en-US" sz="2000" dirty="0">
                <a:latin typeface="Lucida Console" pitchFamily="49" charset="0"/>
              </a:rPr>
              <a:t>&gt;</a:t>
            </a:r>
            <a:r>
              <a:rPr lang="en-US" sz="2000" dirty="0"/>
              <a:t> collection </a:t>
            </a:r>
            <a:endParaRPr lang="en-US" sz="2000" dirty="0" smtClean="0"/>
          </a:p>
          <a:p>
            <a:pPr lvl="1"/>
            <a:r>
              <a:rPr lang="en-US" sz="2000" dirty="0" smtClean="0"/>
              <a:t>You use </a:t>
            </a:r>
            <a:r>
              <a:rPr lang="en-US" sz="2000" dirty="0" err="1" smtClean="0">
                <a:latin typeface="Lucida Console" pitchFamily="49" charset="0"/>
              </a:rPr>
              <a:t>Func</a:t>
            </a:r>
            <a:r>
              <a:rPr lang="en-US" sz="2000" dirty="0" smtClean="0">
                <a:latin typeface="Lucida Console" pitchFamily="49" charset="0"/>
              </a:rPr>
              <a:t>&lt;T&gt;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Lucida Console" pitchFamily="49" charset="0"/>
              </a:rPr>
              <a:t>Action&lt;T&gt;</a:t>
            </a:r>
            <a:r>
              <a:rPr lang="en-US" sz="2000" dirty="0" smtClean="0"/>
              <a:t> delegates (or lambdas) to specify the target method to process the data</a:t>
            </a:r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Parallelization (2 of 2)</a:t>
            </a:r>
            <a:endParaRPr lang="en-US" sz="2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4834D2E-319B-427D-8579-C2718CCEDF77}" type="slidenum">
              <a:rPr lang="en-GB"/>
              <a:pPr/>
              <a:t>7</a:t>
            </a:fld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79475" y="3066417"/>
            <a:ext cx="7820026" cy="2733853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/>
              <a:t>try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Parallel.ForEach</a:t>
            </a:r>
            <a:r>
              <a:rPr lang="en-GB" sz="1200" dirty="0" smtClean="0"/>
              <a:t>(</a:t>
            </a:r>
            <a:r>
              <a:rPr lang="en-GB" sz="1200" dirty="0" err="1" smtClean="0"/>
              <a:t>theCollection</a:t>
            </a:r>
            <a:r>
              <a:rPr lang="en-GB" sz="1200" dirty="0" smtClean="0"/>
              <a:t>, </a:t>
            </a:r>
            <a:r>
              <a:rPr lang="en-GB" sz="1200" dirty="0" err="1"/>
              <a:t>parOpts</a:t>
            </a:r>
            <a:r>
              <a:rPr lang="en-GB" sz="1200" dirty="0"/>
              <a:t>, </a:t>
            </a:r>
            <a:r>
              <a:rPr lang="en-GB" sz="1200" dirty="0" err="1" smtClean="0"/>
              <a:t>currentItem</a:t>
            </a:r>
            <a:r>
              <a:rPr lang="en-GB" sz="1200" dirty="0" smtClean="0"/>
              <a:t> </a:t>
            </a:r>
            <a:r>
              <a:rPr lang="en-GB" sz="1200" dirty="0"/>
              <a:t>=&gt;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parOpts.CancellationToken.ThrowIfCancellationRequested</a:t>
            </a:r>
            <a:r>
              <a:rPr lang="en-GB" sz="1200" dirty="0"/>
              <a:t>();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// Process </a:t>
            </a:r>
            <a:r>
              <a:rPr lang="en-GB" sz="1200" dirty="0" err="1" smtClean="0"/>
              <a:t>currentItem</a:t>
            </a:r>
            <a:r>
              <a:rPr lang="en-GB" sz="1200" dirty="0" smtClean="0"/>
              <a:t> in </a:t>
            </a:r>
            <a:r>
              <a:rPr lang="en-GB" sz="1200" dirty="0" err="1" smtClean="0"/>
              <a:t>theCollection</a:t>
            </a:r>
            <a:r>
              <a:rPr lang="en-GB" sz="1200" dirty="0" smtClean="0"/>
              <a:t> …</a:t>
            </a:r>
          </a:p>
          <a:p>
            <a:endParaRPr lang="en-GB" sz="1200" dirty="0"/>
          </a:p>
          <a:p>
            <a:r>
              <a:rPr lang="en-GB" sz="1200" dirty="0" smtClean="0"/>
              <a:t>  });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  <a:p>
            <a:r>
              <a:rPr lang="en-GB" sz="1200" dirty="0"/>
              <a:t>catch (</a:t>
            </a:r>
            <a:r>
              <a:rPr lang="en-GB" sz="1200" dirty="0" err="1"/>
              <a:t>OperationCanceledException</a:t>
            </a:r>
            <a:r>
              <a:rPr lang="en-GB" sz="1200" dirty="0"/>
              <a:t> ex)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 smtClean="0"/>
              <a:t>  // User cancelled operation, so maybe display cancellation message to user.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715893" y="5704765"/>
            <a:ext cx="5759355" cy="1021406"/>
          </a:xfrm>
          <a:prstGeom prst="roundRect">
            <a:avLst>
              <a:gd name="adj" fmla="val 0"/>
            </a:avLst>
          </a:prstGeom>
          <a:solidFill>
            <a:srgbClr val="FFB953"/>
          </a:solidFill>
          <a:ln>
            <a:noFill/>
          </a:ln>
          <a:effectLst>
            <a:outerShdw dist="71842" dir="2700000" algn="ctr" rotWithShape="0">
              <a:schemeClr val="accent2">
                <a:lumMod val="50000"/>
              </a:schemeClr>
            </a:outerShdw>
          </a:effectLst>
          <a:extLst/>
        </p:spPr>
        <p:txBody>
          <a:bodyPr wrap="none" tIns="36000" bIns="36000" anchor="ctr"/>
          <a:lstStyle/>
          <a:p>
            <a:r>
              <a:rPr lang="en-GB" sz="1200" dirty="0" smtClean="0"/>
              <a:t>// Some button-click handler, to let user cancel threads.</a:t>
            </a:r>
          </a:p>
          <a:p>
            <a:r>
              <a:rPr lang="en-GB" sz="1200" dirty="0" smtClean="0"/>
              <a:t>private </a:t>
            </a:r>
            <a:r>
              <a:rPr lang="en-GB" sz="1200" dirty="0"/>
              <a:t>void </a:t>
            </a:r>
            <a:r>
              <a:rPr lang="en-GB" sz="1200" dirty="0" err="1"/>
              <a:t>btnCancelTask_Click</a:t>
            </a:r>
            <a:r>
              <a:rPr lang="en-GB" sz="1200" dirty="0"/>
              <a:t>(object sender, </a:t>
            </a:r>
            <a:r>
              <a:rPr lang="en-GB" sz="1200" dirty="0" err="1"/>
              <a:t>EventArgs</a:t>
            </a:r>
            <a:r>
              <a:rPr lang="en-GB" sz="1200" dirty="0"/>
              <a:t> e)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cancelToken.Cancel</a:t>
            </a:r>
            <a:r>
              <a:rPr lang="en-GB" sz="1200" dirty="0"/>
              <a:t>();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25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</a:rPr>
              <a:t>You can also use </a:t>
            </a:r>
            <a:r>
              <a:rPr lang="en-US" sz="2400" dirty="0" smtClean="0">
                <a:latin typeface="Lucida Console" pitchFamily="49" charset="0"/>
              </a:rPr>
              <a:t>Parallel</a:t>
            </a:r>
            <a:r>
              <a:rPr lang="en-US" sz="2400" dirty="0" smtClean="0"/>
              <a:t> for "task parallelization"</a:t>
            </a:r>
          </a:p>
          <a:p>
            <a:pPr lvl="1"/>
            <a:r>
              <a:rPr lang="en-US" sz="2000" dirty="0" smtClean="0"/>
              <a:t>Via </a:t>
            </a:r>
            <a:r>
              <a:rPr lang="en-US" sz="2000" dirty="0" err="1" smtClean="0">
                <a:latin typeface="Lucida Console" pitchFamily="49" charset="0"/>
              </a:rPr>
              <a:t>Parallel.Invoke</a:t>
            </a:r>
            <a:r>
              <a:rPr lang="en-US" sz="2000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method</a:t>
            </a:r>
          </a:p>
          <a:p>
            <a:pPr lvl="1"/>
            <a:r>
              <a:rPr lang="en-US" sz="2000" dirty="0"/>
              <a:t>You provide a </a:t>
            </a:r>
            <a:r>
              <a:rPr lang="en-US" sz="2000" dirty="0" err="1"/>
              <a:t>params</a:t>
            </a:r>
            <a:r>
              <a:rPr lang="en-US" sz="2000" dirty="0"/>
              <a:t> array of </a:t>
            </a:r>
            <a:r>
              <a:rPr lang="en-US" sz="2000" dirty="0">
                <a:latin typeface="Lucida Console" pitchFamily="49" charset="0"/>
              </a:rPr>
              <a:t>Action&lt;T&gt;</a:t>
            </a:r>
            <a:r>
              <a:rPr lang="en-US" sz="2000" dirty="0"/>
              <a:t> delegates</a:t>
            </a:r>
          </a:p>
          <a:p>
            <a:pPr lvl="1"/>
            <a:r>
              <a:rPr lang="en-US" sz="2000" dirty="0" smtClean="0"/>
              <a:t>Allows you to fire off any number of asynchronous tasks</a:t>
            </a:r>
          </a:p>
          <a:p>
            <a:endParaRPr lang="en-US" dirty="0" smtClean="0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Parallelization</a:t>
            </a:r>
            <a:endParaRPr lang="en-US" sz="2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4834D2E-319B-427D-8579-C2718CCEDF77}" type="slidenum">
              <a:rPr lang="en-GB"/>
              <a:pPr/>
              <a:t>8</a:t>
            </a:fld>
            <a:endParaRPr lang="en-GB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79475" y="2779810"/>
            <a:ext cx="7820026" cy="109614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/>
              <a:t>Parallel.Invoke</a:t>
            </a:r>
            <a:r>
              <a:rPr lang="en-GB" sz="1200" dirty="0"/>
              <a:t>(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() =&gt; { /* Some task to execute asynchronously        */ },</a:t>
            </a:r>
            <a:endParaRPr lang="en-GB" sz="1200" dirty="0"/>
          </a:p>
          <a:p>
            <a:r>
              <a:rPr lang="en-GB" sz="1200" dirty="0" smtClean="0"/>
              <a:t>  () =&gt; { /* Another task to execute asynchronously     */ </a:t>
            </a:r>
            <a:r>
              <a:rPr lang="en-GB" sz="1200" dirty="0"/>
              <a:t>},</a:t>
            </a:r>
          </a:p>
          <a:p>
            <a:r>
              <a:rPr lang="en-GB" sz="1200" dirty="0" smtClean="0"/>
              <a:t>  () </a:t>
            </a:r>
            <a:r>
              <a:rPr lang="en-GB" sz="1200" dirty="0"/>
              <a:t>=&gt; { /* </a:t>
            </a:r>
            <a:r>
              <a:rPr lang="en-GB" sz="1200" dirty="0" smtClean="0"/>
              <a:t>Yet another </a:t>
            </a:r>
            <a:r>
              <a:rPr lang="en-GB" sz="1200" dirty="0"/>
              <a:t>task to execute asynchronously */ </a:t>
            </a:r>
            <a:r>
              <a:rPr lang="en-GB" sz="1200" dirty="0" smtClean="0"/>
              <a:t>}</a:t>
            </a:r>
          </a:p>
          <a:p>
            <a:r>
              <a:rPr lang="en-GB" sz="1200" dirty="0" smtClean="0"/>
              <a:t>);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580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</a:rPr>
              <a:t>PLINQ = Parallel LINQ </a:t>
            </a:r>
            <a:r>
              <a:rPr lang="en-US" sz="2400" dirty="0" smtClean="0">
                <a:latin typeface="+mj-lt"/>
                <a:sym typeface="Wingdings" pitchFamily="2" charset="2"/>
              </a:rPr>
              <a:t></a:t>
            </a:r>
          </a:p>
          <a:p>
            <a:pPr lvl="1"/>
            <a:r>
              <a:rPr lang="en-US" sz="2000" dirty="0" smtClean="0">
                <a:latin typeface="+mj-lt"/>
                <a:sym typeface="Wingdings" pitchFamily="2" charset="2"/>
              </a:rPr>
              <a:t>Allows you to perform LINQ queries in parallel</a:t>
            </a:r>
          </a:p>
          <a:p>
            <a:pPr lvl="1"/>
            <a:r>
              <a:rPr lang="en-US" sz="2000" dirty="0" smtClean="0">
                <a:latin typeface="+mj-lt"/>
                <a:sym typeface="Wingdings" pitchFamily="2" charset="2"/>
              </a:rPr>
              <a:t>The PLINQ framework automatically determines whether a query would perform faster if parallelized</a:t>
            </a:r>
          </a:p>
          <a:p>
            <a:pPr lvl="1"/>
            <a:endParaRPr lang="en-US" sz="2000" dirty="0">
              <a:latin typeface="+mj-lt"/>
              <a:sym typeface="Wingdings" pitchFamily="2" charset="2"/>
            </a:endParaRPr>
          </a:p>
          <a:p>
            <a:r>
              <a:rPr lang="en-US" sz="2400" dirty="0" smtClean="0">
                <a:latin typeface="+mj-lt"/>
                <a:sym typeface="Wingdings" pitchFamily="2" charset="2"/>
              </a:rPr>
              <a:t>PLINQ is facilitated via some new extension methods</a:t>
            </a:r>
          </a:p>
          <a:p>
            <a:pPr lvl="1"/>
            <a:r>
              <a:rPr lang="en-US" sz="2000" dirty="0" smtClean="0">
                <a:latin typeface="+mj-lt"/>
                <a:sym typeface="Wingdings" pitchFamily="2" charset="2"/>
              </a:rPr>
              <a:t>Defined in the </a:t>
            </a:r>
            <a:r>
              <a:rPr lang="en-US" sz="2000" dirty="0" err="1" smtClean="0">
                <a:latin typeface="Lucida Console" pitchFamily="49" charset="0"/>
                <a:sym typeface="Wingdings" pitchFamily="2" charset="2"/>
              </a:rPr>
              <a:t>System.Linq.ParallelEnumerable</a:t>
            </a:r>
            <a:r>
              <a:rPr lang="en-US" sz="2000" dirty="0" smtClean="0">
                <a:latin typeface="+mj-lt"/>
                <a:sym typeface="Wingdings" pitchFamily="2" charset="2"/>
              </a:rPr>
              <a:t> class</a:t>
            </a:r>
            <a:endParaRPr lang="en-US" sz="2000" dirty="0" smtClean="0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PLINQ (1 of 2)</a:t>
            </a:r>
            <a:endParaRPr lang="en-US" sz="2200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54DDD9-6AC2-47AE-9888-6434391C83E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536132" y="3973536"/>
            <a:ext cx="2548268" cy="339157"/>
          </a:xfrm>
          <a:prstGeom prst="rect">
            <a:avLst/>
          </a:prstGeom>
          <a:solidFill>
            <a:srgbClr val="797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1800" b="1" dirty="0" smtClean="0">
                <a:solidFill>
                  <a:schemeClr val="tx2"/>
                </a:solidFill>
              </a:rPr>
              <a:t>Method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3138993" y="3973536"/>
            <a:ext cx="5745706" cy="339157"/>
          </a:xfrm>
          <a:prstGeom prst="rect">
            <a:avLst/>
          </a:prstGeom>
          <a:solidFill>
            <a:srgbClr val="797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1800" b="1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36132" y="4355665"/>
            <a:ext cx="2548268" cy="358399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/>
            <a:r>
              <a:rPr lang="en-GB" sz="1200" dirty="0" err="1" smtClean="0">
                <a:solidFill>
                  <a:srgbClr val="333399"/>
                </a:solidFill>
                <a:latin typeface="Lucida Console" pitchFamily="49" charset="0"/>
              </a:rPr>
              <a:t>AsParallel</a:t>
            </a:r>
            <a:r>
              <a:rPr lang="en-GB" sz="1200" dirty="0" smtClean="0">
                <a:solidFill>
                  <a:srgbClr val="333399"/>
                </a:solidFill>
                <a:latin typeface="Lucida Console" pitchFamily="49" charset="0"/>
              </a:rPr>
              <a:t>()</a:t>
            </a:r>
            <a:endParaRPr lang="en-US" sz="120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9" name="Text Box 63"/>
          <p:cNvSpPr txBox="1">
            <a:spLocks noChangeArrowheads="1"/>
          </p:cNvSpPr>
          <p:nvPr/>
        </p:nvSpPr>
        <p:spPr bwMode="auto">
          <a:xfrm>
            <a:off x="536132" y="4767511"/>
            <a:ext cx="2548268" cy="34852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r>
              <a:rPr lang="en-US" sz="1200" dirty="0" err="1" smtClean="0">
                <a:solidFill>
                  <a:srgbClr val="333399"/>
                </a:solidFill>
                <a:latin typeface="Lucida Console" pitchFamily="49" charset="0"/>
              </a:rPr>
              <a:t>WithCancellation</a:t>
            </a:r>
            <a:r>
              <a:rPr lang="en-US" sz="1200" dirty="0" smtClean="0">
                <a:solidFill>
                  <a:srgbClr val="333399"/>
                </a:solidFill>
                <a:latin typeface="Lucida Console" pitchFamily="49" charset="0"/>
              </a:rPr>
              <a:t>()</a:t>
            </a:r>
            <a:endParaRPr lang="en-GB" sz="1200" dirty="0">
              <a:solidFill>
                <a:srgbClr val="333399"/>
              </a:solidFill>
              <a:latin typeface="Lucida Console" pitchFamily="49" charset="0"/>
            </a:endParaRPr>
          </a:p>
        </p:txBody>
      </p:sp>
      <p:sp>
        <p:nvSpPr>
          <p:cNvPr id="10" name="Text Box 64"/>
          <p:cNvSpPr txBox="1">
            <a:spLocks noChangeArrowheads="1"/>
          </p:cNvSpPr>
          <p:nvPr/>
        </p:nvSpPr>
        <p:spPr bwMode="auto">
          <a:xfrm>
            <a:off x="536132" y="5158856"/>
            <a:ext cx="2548268" cy="368481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r>
              <a:rPr lang="en-US" sz="1200" dirty="0" err="1">
                <a:solidFill>
                  <a:srgbClr val="333399"/>
                </a:solidFill>
              </a:rPr>
              <a:t>WithDegreeOfParallelism</a:t>
            </a:r>
            <a:r>
              <a:rPr lang="en-US" sz="1200" dirty="0">
                <a:solidFill>
                  <a:srgbClr val="333399"/>
                </a:solidFill>
              </a:rPr>
              <a:t>()</a:t>
            </a:r>
            <a:endParaRPr lang="en-GB" sz="1200" dirty="0">
              <a:solidFill>
                <a:srgbClr val="333399"/>
              </a:solidFill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3138993" y="4355665"/>
            <a:ext cx="5745706" cy="358399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/>
            <a:r>
              <a:rPr lang="en-US" sz="1400" dirty="0">
                <a:solidFill>
                  <a:srgbClr val="333399"/>
                </a:solidFill>
                <a:latin typeface="+mj-lt"/>
              </a:rPr>
              <a:t>Specifies that the rest of the query should be parallelized, if </a:t>
            </a:r>
            <a:r>
              <a:rPr lang="en-US" sz="1400" dirty="0" smtClean="0">
                <a:solidFill>
                  <a:srgbClr val="333399"/>
                </a:solidFill>
                <a:latin typeface="+mj-lt"/>
              </a:rPr>
              <a:t>possible.</a:t>
            </a:r>
            <a:endParaRPr lang="en-US" sz="14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3138993" y="4767511"/>
            <a:ext cx="5745706" cy="34852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rgbClr val="333399"/>
                </a:solidFill>
                <a:latin typeface="+mj-lt"/>
              </a:rPr>
              <a:t>Specifies </a:t>
            </a:r>
            <a:r>
              <a:rPr lang="en-US" sz="1400" dirty="0" smtClean="0">
                <a:solidFill>
                  <a:srgbClr val="333399"/>
                </a:solidFill>
                <a:latin typeface="+mj-lt"/>
              </a:rPr>
              <a:t>PLINQ </a:t>
            </a:r>
            <a:r>
              <a:rPr lang="en-US" sz="1400" dirty="0">
                <a:solidFill>
                  <a:srgbClr val="333399"/>
                </a:solidFill>
                <a:latin typeface="+mj-lt"/>
              </a:rPr>
              <a:t>should </a:t>
            </a:r>
            <a:r>
              <a:rPr lang="en-US" sz="1400" dirty="0" smtClean="0">
                <a:solidFill>
                  <a:srgbClr val="333399"/>
                </a:solidFill>
                <a:latin typeface="+mj-lt"/>
              </a:rPr>
              <a:t>support cancellation requests.</a:t>
            </a:r>
            <a:endParaRPr lang="en-US" sz="14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3138993" y="5158856"/>
            <a:ext cx="5745706" cy="368481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rgbClr val="333399"/>
                </a:solidFill>
                <a:latin typeface="+mj-lt"/>
              </a:rPr>
              <a:t>Specifies </a:t>
            </a:r>
            <a:r>
              <a:rPr lang="en-US" sz="1400" dirty="0" smtClean="0">
                <a:solidFill>
                  <a:srgbClr val="333399"/>
                </a:solidFill>
                <a:latin typeface="+mj-lt"/>
              </a:rPr>
              <a:t>max </a:t>
            </a:r>
            <a:r>
              <a:rPr lang="en-US" sz="1400" dirty="0">
                <a:solidFill>
                  <a:srgbClr val="333399"/>
                </a:solidFill>
                <a:latin typeface="+mj-lt"/>
              </a:rPr>
              <a:t>number of processors </a:t>
            </a:r>
            <a:r>
              <a:rPr lang="en-US" sz="1400" dirty="0" smtClean="0">
                <a:solidFill>
                  <a:srgbClr val="333399"/>
                </a:solidFill>
                <a:latin typeface="+mj-lt"/>
              </a:rPr>
              <a:t>to use </a:t>
            </a:r>
            <a:r>
              <a:rPr lang="en-US" sz="1400" dirty="0">
                <a:solidFill>
                  <a:srgbClr val="333399"/>
                </a:solidFill>
                <a:latin typeface="+mj-lt"/>
              </a:rPr>
              <a:t>to parallelize </a:t>
            </a:r>
            <a:r>
              <a:rPr lang="en-US" sz="1400" dirty="0" smtClean="0">
                <a:solidFill>
                  <a:srgbClr val="333399"/>
                </a:solidFill>
                <a:latin typeface="+mj-lt"/>
              </a:rPr>
              <a:t>a query</a:t>
            </a:r>
            <a:r>
              <a:rPr lang="en-US" sz="1400" dirty="0">
                <a:solidFill>
                  <a:srgbClr val="333399"/>
                </a:solidFill>
                <a:latin typeface="+mj-lt"/>
              </a:rPr>
              <a:t>.</a:t>
            </a:r>
          </a:p>
        </p:txBody>
      </p:sp>
      <p:sp>
        <p:nvSpPr>
          <p:cNvPr id="14" name="Text Box 68"/>
          <p:cNvSpPr txBox="1">
            <a:spLocks noChangeArrowheads="1"/>
          </p:cNvSpPr>
          <p:nvPr/>
        </p:nvSpPr>
        <p:spPr bwMode="auto">
          <a:xfrm>
            <a:off x="536132" y="5567250"/>
            <a:ext cx="2548268" cy="806256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r>
              <a:rPr lang="en-US" sz="1200" dirty="0" err="1">
                <a:solidFill>
                  <a:srgbClr val="333399"/>
                </a:solidFill>
              </a:rPr>
              <a:t>ForAll</a:t>
            </a:r>
            <a:r>
              <a:rPr lang="en-US" sz="1200" dirty="0" smtClean="0">
                <a:solidFill>
                  <a:srgbClr val="333399"/>
                </a:solidFill>
              </a:rPr>
              <a:t>()</a:t>
            </a:r>
          </a:p>
          <a:p>
            <a:endParaRPr lang="en-US" sz="1200" dirty="0">
              <a:solidFill>
                <a:srgbClr val="333399"/>
              </a:solidFill>
            </a:endParaRPr>
          </a:p>
          <a:p>
            <a:endParaRPr lang="en-GB" sz="1200" dirty="0">
              <a:solidFill>
                <a:srgbClr val="333399"/>
              </a:solidFill>
            </a:endParaRPr>
          </a:p>
        </p:txBody>
      </p:sp>
      <p:sp>
        <p:nvSpPr>
          <p:cNvPr id="15" name="Text Box 70"/>
          <p:cNvSpPr txBox="1">
            <a:spLocks noChangeArrowheads="1"/>
          </p:cNvSpPr>
          <p:nvPr/>
        </p:nvSpPr>
        <p:spPr bwMode="auto">
          <a:xfrm>
            <a:off x="3138993" y="5567250"/>
            <a:ext cx="5745706" cy="806256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>
              <a:lnSpc>
                <a:spcPct val="95000"/>
              </a:lnSpc>
            </a:pPr>
            <a:r>
              <a:rPr lang="en-US" sz="1400" dirty="0">
                <a:solidFill>
                  <a:srgbClr val="333399"/>
                </a:solidFill>
                <a:latin typeface="+mj-lt"/>
              </a:rPr>
              <a:t>Enables results to be processed in parallel without first merging back to the consumer thread, as would be the case when enumerating a LINQ result using the </a:t>
            </a:r>
            <a:r>
              <a:rPr lang="en-US" sz="1400" dirty="0" err="1">
                <a:solidFill>
                  <a:srgbClr val="333399"/>
                </a:solidFill>
                <a:latin typeface="+mj-lt"/>
              </a:rPr>
              <a:t>foreach</a:t>
            </a:r>
            <a:r>
              <a:rPr lang="en-US" sz="1400" dirty="0">
                <a:solidFill>
                  <a:srgbClr val="333399"/>
                </a:solidFill>
                <a:latin typeface="+mj-lt"/>
              </a:rPr>
              <a:t> keyword. </a:t>
            </a:r>
          </a:p>
        </p:txBody>
      </p:sp>
    </p:spTree>
    <p:extLst>
      <p:ext uri="{BB962C8B-B14F-4D97-AF65-F5344CB8AC3E}">
        <p14:creationId xmlns:p14="http://schemas.microsoft.com/office/powerpoint/2010/main" val="35969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12932</TotalTime>
  <Words>2860</Words>
  <Application>Microsoft Office PowerPoint</Application>
  <PresentationFormat>On-screen Show (4:3)</PresentationFormat>
  <Paragraphs>598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1_Blends</vt:lpstr>
      <vt:lpstr>Parallelization and Asynchronous Methods</vt:lpstr>
      <vt:lpstr>Contents</vt:lpstr>
      <vt:lpstr>1. Parallelization</vt:lpstr>
      <vt:lpstr>Overview of Parallelization</vt:lpstr>
      <vt:lpstr>The Task Parallel Library (TPL)</vt:lpstr>
      <vt:lpstr>Data Parallelization (1 of 2)</vt:lpstr>
      <vt:lpstr>Data Parallelization (2 of 2)</vt:lpstr>
      <vt:lpstr>Task Parallelization</vt:lpstr>
      <vt:lpstr>PLINQ (1 of 2)</vt:lpstr>
      <vt:lpstr>PLINQ (2 of 2)</vt:lpstr>
      <vt:lpstr>2. Asynchronous Methods</vt:lpstr>
      <vt:lpstr>Overview of async Methods</vt:lpstr>
      <vt:lpstr>Defining an async Method</vt:lpstr>
      <vt:lpstr>Implementing an async Method</vt:lpstr>
      <vt:lpstr>Example of Asynchronous Methods </vt:lpstr>
      <vt:lpstr>Synchronizing Access to Shared Data</vt:lpstr>
      <vt:lpstr>Summary</vt:lpstr>
      <vt:lpstr>Annex A: Classic .NET Multithreading</vt:lpstr>
      <vt:lpstr>Overview of the Thread Class</vt:lpstr>
      <vt:lpstr>Members of the Thread Class</vt:lpstr>
      <vt:lpstr>Getting Thread Information</vt:lpstr>
      <vt:lpstr>Asynchronous Delegates (1 of 2)</vt:lpstr>
      <vt:lpstr>Asynchronous Delegates (2 of 2)</vt:lpstr>
      <vt:lpstr>Annex B: Additional Thread Techniques</vt:lpstr>
      <vt:lpstr>Creating Threads (1 of 2)</vt:lpstr>
      <vt:lpstr>Creating Threads (2 of 2)</vt:lpstr>
      <vt:lpstr>Thread States (1 of 2)</vt:lpstr>
      <vt:lpstr>Thread States (2 of 2)</vt:lpstr>
      <vt:lpstr>Using Thread Pool Threads</vt:lpstr>
      <vt:lpstr>Using Timers</vt:lpstr>
      <vt:lpstr>Annex C: Thread Synchronization</vt:lpstr>
      <vt:lpstr>Thread Synchronization Objects</vt:lpstr>
      <vt:lpstr>Using ManualResetEvent</vt:lpstr>
      <vt:lpstr>Using Mutex</vt:lpstr>
      <vt:lpstr>Using Monitor</vt:lpstr>
      <vt:lpstr>Using [Synchronization]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279</cp:revision>
  <dcterms:created xsi:type="dcterms:W3CDTF">2002-05-03T12:27:39Z</dcterms:created>
  <dcterms:modified xsi:type="dcterms:W3CDTF">2015-09-03T13:20:14Z</dcterms:modified>
</cp:coreProperties>
</file>